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7"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104487"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ee09f5b87_0_13:notes"/>
          <p:cNvSpPr/>
          <p:nvPr>
            <p:ph idx="2" type="sldImg"/>
          </p:nvPr>
        </p:nvSpPr>
        <p:spPr>
          <a:xfrm>
            <a:off x="2104487"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ee09f5b87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5200"/>
              <a:buNone/>
              <a:defRPr sz="5200"/>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498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800"/>
              <a:buNone/>
              <a:defRPr sz="28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2000"/>
              <a:buNone/>
              <a:defRPr sz="12000"/>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4000"/>
          </a:xfrm>
          <a:prstGeom prst="rect">
            <a:avLst/>
          </a:prstGeom>
        </p:spPr>
        <p:txBody>
          <a:bodyPr anchorCtr="0" anchor="t" bIns="91425" lIns="91425" spcFirstLastPara="1" rIns="91425" wrap="square" tIns="91425">
            <a:noAutofit/>
          </a:bodyPr>
          <a:lstStyle>
            <a:lvl1pPr indent="-342900" lvl="0" marL="457200" rtl="0" algn="ctr">
              <a:spcBef>
                <a:spcPts val="0"/>
              </a:spcBef>
              <a:spcAft>
                <a:spcPts val="0"/>
              </a:spcAft>
              <a:buSzPts val="1800"/>
              <a:buChar char="●"/>
              <a:defRPr/>
            </a:lvl1pPr>
            <a:lvl2pPr indent="-317500" lvl="1" marL="914400" rtl="0" algn="ctr">
              <a:spcBef>
                <a:spcPts val="1600"/>
              </a:spcBef>
              <a:spcAft>
                <a:spcPts val="0"/>
              </a:spcAft>
              <a:buSzPts val="1400"/>
              <a:buChar char="○"/>
              <a:defRPr/>
            </a:lvl2pPr>
            <a:lvl3pPr indent="-317500" lvl="2" marL="1371600" rtl="0" algn="ctr">
              <a:spcBef>
                <a:spcPts val="1600"/>
              </a:spcBef>
              <a:spcAft>
                <a:spcPts val="0"/>
              </a:spcAft>
              <a:buSzPts val="1400"/>
              <a:buChar char="■"/>
              <a:defRPr/>
            </a:lvl3pPr>
            <a:lvl4pPr indent="-317500" lvl="3" marL="1828800" rtl="0" algn="ctr">
              <a:spcBef>
                <a:spcPts val="1600"/>
              </a:spcBef>
              <a:spcAft>
                <a:spcPts val="0"/>
              </a:spcAft>
              <a:buSzPts val="1400"/>
              <a:buChar char="●"/>
              <a:defRPr/>
            </a:lvl4pPr>
            <a:lvl5pPr indent="-317500" lvl="4" marL="2286000" rtl="0" algn="ctr">
              <a:spcBef>
                <a:spcPts val="1600"/>
              </a:spcBef>
              <a:spcAft>
                <a:spcPts val="0"/>
              </a:spcAft>
              <a:buSzPts val="1400"/>
              <a:buChar char="○"/>
              <a:defRPr/>
            </a:lvl5pPr>
            <a:lvl6pPr indent="-317500" lvl="5" marL="2743200" rtl="0" algn="ctr">
              <a:spcBef>
                <a:spcPts val="1600"/>
              </a:spcBef>
              <a:spcAft>
                <a:spcPts val="0"/>
              </a:spcAft>
              <a:buSzPts val="1400"/>
              <a:buChar char="■"/>
              <a:defRPr/>
            </a:lvl6pPr>
            <a:lvl7pPr indent="-317500" lvl="6" marL="3200400" rtl="0" algn="ctr">
              <a:spcBef>
                <a:spcPts val="1600"/>
              </a:spcBef>
              <a:spcAft>
                <a:spcPts val="0"/>
              </a:spcAft>
              <a:buSzPts val="1400"/>
              <a:buChar char="●"/>
              <a:defRPr/>
            </a:lvl7pPr>
            <a:lvl8pPr indent="-317500" lvl="7" marL="3657600" rtl="0" algn="ctr">
              <a:spcBef>
                <a:spcPts val="1600"/>
              </a:spcBef>
              <a:spcAft>
                <a:spcPts val="0"/>
              </a:spcAft>
              <a:buSzPts val="1400"/>
              <a:buChar char="○"/>
              <a:defRPr/>
            </a:lvl8pPr>
            <a:lvl9pPr indent="-317500" lvl="8" marL="4114800" rtl="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4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None/>
              <a:defRPr sz="36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7" name="Google Shape;27;p6"/>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rtl="0">
              <a:spcBef>
                <a:spcPts val="0"/>
              </a:spcBef>
              <a:spcAft>
                <a:spcPts val="0"/>
              </a:spcAft>
              <a:buSzPts val="1200"/>
              <a:buChar char="●"/>
              <a:defRPr sz="12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9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4200"/>
              <a:buNone/>
              <a:defRPr sz="42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100"/>
              <a:buNone/>
              <a:defRPr sz="21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5800"/>
          </a:xfrm>
          <a:prstGeom prst="rect">
            <a:avLst/>
          </a:prstGeom>
        </p:spPr>
        <p:txBody>
          <a:bodyPr anchorCtr="0" anchor="ctr"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500"/>
          </a:xfrm>
          <a:prstGeom prst="rect">
            <a:avLst/>
          </a:prstGeom>
        </p:spPr>
        <p:txBody>
          <a:bodyPr anchorCtr="0" anchor="ctr" bIns="91425" lIns="91425" spcFirstLastPara="1" rIns="91425" wrap="square" tIns="91425">
            <a:noAutofit/>
          </a:bodyPr>
          <a:lstStyle>
            <a:lvl1pPr indent="-228600" lvl="0" marL="457200" rtl="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rtl="0">
              <a:lnSpc>
                <a:spcPct val="115000"/>
              </a:lnSpc>
              <a:spcBef>
                <a:spcPts val="0"/>
              </a:spcBef>
              <a:spcAft>
                <a:spcPts val="0"/>
              </a:spcAft>
              <a:buClr>
                <a:schemeClr val="dk2"/>
              </a:buClr>
              <a:buSzPts val="1800"/>
              <a:buChar char="●"/>
              <a:defRPr sz="1800">
                <a:solidFill>
                  <a:schemeClr val="dk2"/>
                </a:solidFill>
              </a:defRPr>
            </a:lvl1pPr>
            <a:lvl2pPr indent="-317500" lvl="1" marL="914400" rtl="0">
              <a:lnSpc>
                <a:spcPct val="115000"/>
              </a:lnSpc>
              <a:spcBef>
                <a:spcPts val="1600"/>
              </a:spcBef>
              <a:spcAft>
                <a:spcPts val="0"/>
              </a:spcAft>
              <a:buClr>
                <a:schemeClr val="dk2"/>
              </a:buClr>
              <a:buSzPts val="1400"/>
              <a:buChar char="○"/>
              <a:defRPr>
                <a:solidFill>
                  <a:schemeClr val="dk2"/>
                </a:solidFill>
              </a:defRPr>
            </a:lvl2pPr>
            <a:lvl3pPr indent="-317500" lvl="2" marL="1371600" rtl="0">
              <a:lnSpc>
                <a:spcPct val="115000"/>
              </a:lnSpc>
              <a:spcBef>
                <a:spcPts val="1600"/>
              </a:spcBef>
              <a:spcAft>
                <a:spcPts val="0"/>
              </a:spcAft>
              <a:buClr>
                <a:schemeClr val="dk2"/>
              </a:buClr>
              <a:buSzPts val="1400"/>
              <a:buChar char="■"/>
              <a:defRPr>
                <a:solidFill>
                  <a:schemeClr val="dk2"/>
                </a:solidFill>
              </a:defRPr>
            </a:lvl3pPr>
            <a:lvl4pPr indent="-317500" lvl="3" marL="1828800" rtl="0">
              <a:lnSpc>
                <a:spcPct val="115000"/>
              </a:lnSpc>
              <a:spcBef>
                <a:spcPts val="1600"/>
              </a:spcBef>
              <a:spcAft>
                <a:spcPts val="0"/>
              </a:spcAft>
              <a:buClr>
                <a:schemeClr val="dk2"/>
              </a:buClr>
              <a:buSzPts val="1400"/>
              <a:buChar char="●"/>
              <a:defRPr>
                <a:solidFill>
                  <a:schemeClr val="dk2"/>
                </a:solidFill>
              </a:defRPr>
            </a:lvl4pPr>
            <a:lvl5pPr indent="-317500" lvl="4" marL="2286000" rtl="0">
              <a:lnSpc>
                <a:spcPct val="115000"/>
              </a:lnSpc>
              <a:spcBef>
                <a:spcPts val="1600"/>
              </a:spcBef>
              <a:spcAft>
                <a:spcPts val="0"/>
              </a:spcAft>
              <a:buClr>
                <a:schemeClr val="dk2"/>
              </a:buClr>
              <a:buSzPts val="1400"/>
              <a:buChar char="○"/>
              <a:defRPr>
                <a:solidFill>
                  <a:schemeClr val="dk2"/>
                </a:solidFill>
              </a:defRPr>
            </a:lvl5pPr>
            <a:lvl6pPr indent="-317500" lvl="5" marL="2743200" rtl="0">
              <a:lnSpc>
                <a:spcPct val="115000"/>
              </a:lnSpc>
              <a:spcBef>
                <a:spcPts val="1600"/>
              </a:spcBef>
              <a:spcAft>
                <a:spcPts val="0"/>
              </a:spcAft>
              <a:buClr>
                <a:schemeClr val="dk2"/>
              </a:buClr>
              <a:buSzPts val="1400"/>
              <a:buChar char="■"/>
              <a:defRPr>
                <a:solidFill>
                  <a:schemeClr val="dk2"/>
                </a:solidFill>
              </a:defRPr>
            </a:lvl6pPr>
            <a:lvl7pPr indent="-317500" lvl="6" marL="3200400" rtl="0">
              <a:lnSpc>
                <a:spcPct val="115000"/>
              </a:lnSpc>
              <a:spcBef>
                <a:spcPts val="1600"/>
              </a:spcBef>
              <a:spcAft>
                <a:spcPts val="0"/>
              </a:spcAft>
              <a:buClr>
                <a:schemeClr val="dk2"/>
              </a:buClr>
              <a:buSzPts val="1400"/>
              <a:buChar char="●"/>
              <a:defRPr>
                <a:solidFill>
                  <a:schemeClr val="dk2"/>
                </a:solidFill>
              </a:defRPr>
            </a:lvl7pPr>
            <a:lvl8pPr indent="-317500" lvl="7" marL="3657600" rtl="0">
              <a:lnSpc>
                <a:spcPct val="115000"/>
              </a:lnSpc>
              <a:spcBef>
                <a:spcPts val="1600"/>
              </a:spcBef>
              <a:spcAft>
                <a:spcPts val="0"/>
              </a:spcAft>
              <a:buClr>
                <a:schemeClr val="dk2"/>
              </a:buClr>
              <a:buSzPts val="1400"/>
              <a:buChar char="○"/>
              <a:defRPr>
                <a:solidFill>
                  <a:schemeClr val="dk2"/>
                </a:solidFill>
              </a:defRPr>
            </a:lvl8pPr>
            <a:lvl9pPr indent="-317500" lvl="8" marL="4114800" rtl="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200" cy="769500"/>
          </a:xfrm>
          <a:prstGeom prst="rect">
            <a:avLst/>
          </a:prstGeom>
          <a:noFill/>
          <a:ln>
            <a:noFill/>
          </a:ln>
        </p:spPr>
        <p:txBody>
          <a:bodyPr anchorCtr="0" anchor="ctr" bIns="91425" lIns="91425" spcFirstLastPara="1" rIns="91425" wrap="square" tIns="91425">
            <a:noAutofit/>
          </a:bodyPr>
          <a:lstStyle>
            <a:lvl1pPr lvl="0" rtl="0" algn="r">
              <a:buNone/>
              <a:defRPr sz="1000">
                <a:solidFill>
                  <a:schemeClr val="dk2"/>
                </a:solidFill>
              </a:defRPr>
            </a:lvl1pPr>
            <a:lvl2pPr lvl="1" rtl="0" algn="r">
              <a:buNone/>
              <a:defRPr sz="1000">
                <a:solidFill>
                  <a:schemeClr val="dk2"/>
                </a:solidFill>
              </a:defRPr>
            </a:lvl2pPr>
            <a:lvl3pPr lvl="2" rtl="0" algn="r">
              <a:buNone/>
              <a:defRPr sz="1000">
                <a:solidFill>
                  <a:schemeClr val="dk2"/>
                </a:solidFill>
              </a:defRPr>
            </a:lvl3pPr>
            <a:lvl4pPr lvl="3" rtl="0" algn="r">
              <a:buNone/>
              <a:defRPr sz="1000">
                <a:solidFill>
                  <a:schemeClr val="dk2"/>
                </a:solidFill>
              </a:defRPr>
            </a:lvl4pPr>
            <a:lvl5pPr lvl="4" rtl="0" algn="r">
              <a:buNone/>
              <a:defRPr sz="1000">
                <a:solidFill>
                  <a:schemeClr val="dk2"/>
                </a:solidFill>
              </a:defRPr>
            </a:lvl5pPr>
            <a:lvl6pPr lvl="5" rtl="0" algn="r">
              <a:buNone/>
              <a:defRPr sz="1000">
                <a:solidFill>
                  <a:schemeClr val="dk2"/>
                </a:solidFill>
              </a:defRPr>
            </a:lvl6pPr>
            <a:lvl7pPr lvl="6" rtl="0" algn="r">
              <a:buNone/>
              <a:defRPr sz="1000">
                <a:solidFill>
                  <a:schemeClr val="dk2"/>
                </a:solidFill>
              </a:defRPr>
            </a:lvl7pPr>
            <a:lvl8pPr lvl="7" rtl="0" algn="r">
              <a:buNone/>
              <a:defRPr sz="1000">
                <a:solidFill>
                  <a:schemeClr val="dk2"/>
                </a:solidFill>
              </a:defRPr>
            </a:lvl8pPr>
            <a:lvl9pPr lvl="8" rtl="0"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b="0" l="0" r="0" t="17437"/>
          <a:stretch/>
        </p:blipFill>
        <p:spPr>
          <a:xfrm>
            <a:off x="0" y="1088150"/>
            <a:ext cx="7772398" cy="4011003"/>
          </a:xfrm>
          <a:prstGeom prst="rect">
            <a:avLst/>
          </a:prstGeom>
          <a:noFill/>
          <a:ln>
            <a:noFill/>
          </a:ln>
        </p:spPr>
      </p:pic>
      <p:sp>
        <p:nvSpPr>
          <p:cNvPr id="55" name="Google Shape;55;p13"/>
          <p:cNvSpPr txBox="1"/>
          <p:nvPr/>
        </p:nvSpPr>
        <p:spPr>
          <a:xfrm>
            <a:off x="311791" y="304102"/>
            <a:ext cx="2286600" cy="1450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500">
                <a:latin typeface="Oswald"/>
                <a:ea typeface="Oswald"/>
                <a:cs typeface="Oswald"/>
                <a:sym typeface="Oswald"/>
              </a:rPr>
              <a:t>My Kansas</a:t>
            </a:r>
            <a:endParaRPr sz="2500">
              <a:latin typeface="Oswald"/>
              <a:ea typeface="Oswald"/>
              <a:cs typeface="Oswald"/>
              <a:sym typeface="Oswald"/>
            </a:endParaRPr>
          </a:p>
          <a:p>
            <a:pPr indent="0" lvl="0" marL="0" rtl="0" algn="l">
              <a:spcBef>
                <a:spcPts val="0"/>
              </a:spcBef>
              <a:spcAft>
                <a:spcPts val="0"/>
              </a:spcAft>
              <a:buNone/>
            </a:pPr>
            <a:r>
              <a:rPr lang="en" sz="2500">
                <a:latin typeface="Oswald"/>
                <a:ea typeface="Oswald"/>
                <a:cs typeface="Oswald"/>
                <a:sym typeface="Oswald"/>
              </a:rPr>
              <a:t>Farm </a:t>
            </a:r>
            <a:r>
              <a:rPr lang="en" sz="2500">
                <a:solidFill>
                  <a:srgbClr val="FF0000"/>
                </a:solidFill>
                <a:latin typeface="Oswald"/>
                <a:ea typeface="Oswald"/>
                <a:cs typeface="Oswald"/>
                <a:sym typeface="Oswald"/>
              </a:rPr>
              <a:t>Answer Key</a:t>
            </a:r>
            <a:endParaRPr sz="2500">
              <a:solidFill>
                <a:srgbClr val="FF0000"/>
              </a:solidFill>
              <a:latin typeface="Oswald"/>
              <a:ea typeface="Oswald"/>
              <a:cs typeface="Oswald"/>
              <a:sym typeface="Oswald"/>
            </a:endParaRPr>
          </a:p>
        </p:txBody>
      </p:sp>
      <p:sp>
        <p:nvSpPr>
          <p:cNvPr id="56" name="Google Shape;56;p13"/>
          <p:cNvSpPr txBox="1"/>
          <p:nvPr/>
        </p:nvSpPr>
        <p:spPr>
          <a:xfrm>
            <a:off x="2910134" y="304102"/>
            <a:ext cx="4608900" cy="543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000000"/>
                </a:solidFill>
              </a:rPr>
              <a:t>Name: ___________________________________</a:t>
            </a:r>
            <a:endParaRPr sz="2400">
              <a:latin typeface="Oswald"/>
              <a:ea typeface="Oswald"/>
              <a:cs typeface="Oswald"/>
              <a:sym typeface="Oswald"/>
            </a:endParaRPr>
          </a:p>
        </p:txBody>
      </p:sp>
      <p:sp>
        <p:nvSpPr>
          <p:cNvPr id="57" name="Google Shape;57;p13"/>
          <p:cNvSpPr txBox="1"/>
          <p:nvPr/>
        </p:nvSpPr>
        <p:spPr>
          <a:xfrm>
            <a:off x="242100" y="5645899"/>
            <a:ext cx="7288200" cy="3420900"/>
          </a:xfrm>
          <a:prstGeom prst="rect">
            <a:avLst/>
          </a:prstGeom>
          <a:noFill/>
          <a:ln>
            <a:noFill/>
          </a:ln>
        </p:spPr>
        <p:txBody>
          <a:bodyPr anchorCtr="0" anchor="t" bIns="91425" lIns="91425" spcFirstLastPara="1" rIns="91425" wrap="square" tIns="91425">
            <a:noAutofit/>
          </a:bodyPr>
          <a:lstStyle/>
          <a:p>
            <a:pPr indent="-317500" lvl="0" marL="457200" rtl="0" algn="l">
              <a:lnSpc>
                <a:spcPct val="150000"/>
              </a:lnSpc>
              <a:spcBef>
                <a:spcPts val="0"/>
              </a:spcBef>
              <a:spcAft>
                <a:spcPts val="0"/>
              </a:spcAft>
              <a:buSzPts val="1400"/>
              <a:buAutoNum type="arabicPeriod"/>
            </a:pPr>
            <a:r>
              <a:rPr lang="en"/>
              <a:t>What problems could a drought cause on your farm?</a:t>
            </a:r>
            <a:endParaRPr/>
          </a:p>
          <a:p>
            <a:pPr indent="0" lvl="0" marL="0" rtl="0" algn="l">
              <a:lnSpc>
                <a:spcPct val="100000"/>
              </a:lnSpc>
              <a:spcBef>
                <a:spcPts val="0"/>
              </a:spcBef>
              <a:spcAft>
                <a:spcPts val="0"/>
              </a:spcAft>
              <a:buNone/>
            </a:pPr>
            <a:r>
              <a:t/>
            </a:r>
            <a:endParaRPr i="1">
              <a:solidFill>
                <a:srgbClr val="FF0000"/>
              </a:solidFill>
            </a:endParaRPr>
          </a:p>
          <a:p>
            <a:pPr indent="0" lvl="0" marL="0" rtl="0" algn="l">
              <a:lnSpc>
                <a:spcPct val="115000"/>
              </a:lnSpc>
              <a:spcBef>
                <a:spcPts val="0"/>
              </a:spcBef>
              <a:spcAft>
                <a:spcPts val="0"/>
              </a:spcAft>
              <a:buNone/>
            </a:pPr>
            <a:r>
              <a:rPr i="1" lang="en">
                <a:solidFill>
                  <a:srgbClr val="FF0000"/>
                </a:solidFill>
              </a:rPr>
              <a:t>The most thorough answers will mention that the lack of water would cause a series of events.  </a:t>
            </a:r>
            <a:endParaRPr i="1">
              <a:solidFill>
                <a:srgbClr val="FF0000"/>
              </a:solidFill>
            </a:endParaRPr>
          </a:p>
          <a:p>
            <a:pPr indent="0" lvl="0" marL="0" rtl="0" algn="l">
              <a:lnSpc>
                <a:spcPct val="115000"/>
              </a:lnSpc>
              <a:spcBef>
                <a:spcPts val="0"/>
              </a:spcBef>
              <a:spcAft>
                <a:spcPts val="0"/>
              </a:spcAft>
              <a:buNone/>
            </a:pPr>
            <a:r>
              <a:t/>
            </a:r>
            <a:endParaRPr i="1">
              <a:solidFill>
                <a:srgbClr val="FF0000"/>
              </a:solidFill>
            </a:endParaRPr>
          </a:p>
          <a:p>
            <a:pPr indent="0" lvl="0" marL="0" rtl="0" algn="l">
              <a:lnSpc>
                <a:spcPct val="115000"/>
              </a:lnSpc>
              <a:spcBef>
                <a:spcPts val="0"/>
              </a:spcBef>
              <a:spcAft>
                <a:spcPts val="0"/>
              </a:spcAft>
              <a:buNone/>
            </a:pPr>
            <a:r>
              <a:rPr i="1" lang="en">
                <a:solidFill>
                  <a:srgbClr val="FF0000"/>
                </a:solidFill>
              </a:rPr>
              <a:t>The lack of water would cause the crops to die, because wheat and corn crops don’t have long enough roots to reach water deep underground. If the crops die, the soil would no longer be held in place. This would lead to an increase in erosion and possibly lead to dust storms. Dust in the air would decrease the air quality and likely have a negative impact on the well-being of both plants and animals.</a:t>
            </a:r>
            <a:endParaRPr>
              <a:solidFill>
                <a:schemeClr val="dk1"/>
              </a:solidFill>
            </a:endParaRPr>
          </a:p>
          <a:p>
            <a:pPr indent="0" lvl="0" marL="0" rtl="0" algn="l">
              <a:lnSpc>
                <a:spcPct val="200000"/>
              </a:lnSpc>
              <a:spcBef>
                <a:spcPts val="0"/>
              </a:spcBef>
              <a:spcAft>
                <a:spcPts val="0"/>
              </a:spcAft>
              <a:buNone/>
            </a:pPr>
            <a:r>
              <a:t/>
            </a:r>
            <a:endParaRPr/>
          </a:p>
        </p:txBody>
      </p:sp>
      <p:grpSp>
        <p:nvGrpSpPr>
          <p:cNvPr id="58" name="Google Shape;58;p13"/>
          <p:cNvGrpSpPr/>
          <p:nvPr/>
        </p:nvGrpSpPr>
        <p:grpSpPr>
          <a:xfrm>
            <a:off x="2551650" y="9430488"/>
            <a:ext cx="2669100" cy="417613"/>
            <a:chOff x="2551650" y="9430488"/>
            <a:chExt cx="2669100" cy="417613"/>
          </a:xfrm>
        </p:grpSpPr>
        <p:sp>
          <p:nvSpPr>
            <p:cNvPr id="59" name="Google Shape;59;p13"/>
            <p:cNvSpPr txBox="1"/>
            <p:nvPr/>
          </p:nvSpPr>
          <p:spPr>
            <a:xfrm>
              <a:off x="2551650" y="9634800"/>
              <a:ext cx="2669100" cy="213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800"/>
                <a:t>Water Cycle &amp; Earth’s Systems</a:t>
              </a:r>
              <a:r>
                <a:rPr lang="en" sz="800">
                  <a:solidFill>
                    <a:srgbClr val="000000"/>
                  </a:solidFill>
                </a:rPr>
                <a:t> | </a:t>
              </a:r>
              <a:r>
                <a:rPr lang="en" sz="800"/>
                <a:t>Performance Task</a:t>
              </a:r>
              <a:endParaRPr sz="800"/>
            </a:p>
          </p:txBody>
        </p:sp>
        <p:pic>
          <p:nvPicPr>
            <p:cNvPr id="60" name="Google Shape;60;p13"/>
            <p:cNvPicPr preferRelativeResize="0"/>
            <p:nvPr/>
          </p:nvPicPr>
          <p:blipFill rotWithShape="1">
            <a:blip r:embed="rId4">
              <a:alphaModFix/>
            </a:blip>
            <a:srcRect b="-34812" l="0" r="-3853" t="-11580"/>
            <a:stretch/>
          </p:blipFill>
          <p:spPr>
            <a:xfrm>
              <a:off x="3004525" y="9430488"/>
              <a:ext cx="1763323" cy="328500"/>
            </a:xfrm>
            <a:prstGeom prst="rect">
              <a:avLst/>
            </a:prstGeom>
            <a:noFill/>
            <a:ln>
              <a:noFill/>
            </a:ln>
          </p:spPr>
        </p:pic>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grpSp>
        <p:nvGrpSpPr>
          <p:cNvPr id="65" name="Google Shape;65;p14"/>
          <p:cNvGrpSpPr/>
          <p:nvPr/>
        </p:nvGrpSpPr>
        <p:grpSpPr>
          <a:xfrm>
            <a:off x="423900" y="1754300"/>
            <a:ext cx="6924600" cy="1332900"/>
            <a:chOff x="423900" y="1449500"/>
            <a:chExt cx="6924600" cy="1332900"/>
          </a:xfrm>
        </p:grpSpPr>
        <p:sp>
          <p:nvSpPr>
            <p:cNvPr id="66" name="Google Shape;66;p14"/>
            <p:cNvSpPr/>
            <p:nvPr/>
          </p:nvSpPr>
          <p:spPr>
            <a:xfrm>
              <a:off x="423900" y="1449500"/>
              <a:ext cx="6924600" cy="13329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sz="1600">
                  <a:latin typeface="Oswald"/>
                  <a:ea typeface="Oswald"/>
                  <a:cs typeface="Oswald"/>
                  <a:sym typeface="Oswald"/>
                </a:rPr>
                <a:t>Farm Resources: </a:t>
              </a:r>
              <a:r>
                <a:rPr i="1" lang="en"/>
                <a:t>Here’s what your farm has on it.</a:t>
              </a:r>
              <a:endParaRPr i="1"/>
            </a:p>
            <a:p>
              <a:pPr indent="0" lvl="0" marL="0" rtl="0" algn="l">
                <a:spcBef>
                  <a:spcPts val="0"/>
                </a:spcBef>
                <a:spcAft>
                  <a:spcPts val="0"/>
                </a:spcAft>
                <a:buNone/>
              </a:pPr>
              <a:r>
                <a:t/>
              </a:r>
              <a:endParaRPr i="1"/>
            </a:p>
            <a:p>
              <a:pPr indent="0" lvl="0" marL="0" rtl="0" algn="l">
                <a:spcBef>
                  <a:spcPts val="0"/>
                </a:spcBef>
                <a:spcAft>
                  <a:spcPts val="0"/>
                </a:spcAft>
                <a:buNone/>
              </a:pPr>
              <a:r>
                <a:t/>
              </a:r>
              <a:endParaRPr i="1"/>
            </a:p>
            <a:p>
              <a:pPr indent="0" lvl="0" marL="457200" rtl="0" algn="l">
                <a:spcBef>
                  <a:spcPts val="0"/>
                </a:spcBef>
                <a:spcAft>
                  <a:spcPts val="0"/>
                </a:spcAft>
                <a:buNone/>
              </a:pPr>
              <a:r>
                <a:t/>
              </a:r>
              <a:endParaRPr sz="1200">
                <a:solidFill>
                  <a:schemeClr val="dk1"/>
                </a:solidFill>
              </a:endParaRPr>
            </a:p>
            <a:p>
              <a:pPr indent="0" lvl="0" marL="457200" rtl="0" algn="l">
                <a:spcBef>
                  <a:spcPts val="0"/>
                </a:spcBef>
                <a:spcAft>
                  <a:spcPts val="0"/>
                </a:spcAft>
                <a:buNone/>
              </a:pPr>
              <a:r>
                <a:t/>
              </a:r>
              <a:endParaRPr sz="1200">
                <a:solidFill>
                  <a:schemeClr val="dk1"/>
                </a:solidFill>
              </a:endParaRPr>
            </a:p>
            <a:p>
              <a:pPr indent="0" lvl="0" marL="457200" rtl="0" algn="l">
                <a:spcBef>
                  <a:spcPts val="0"/>
                </a:spcBef>
                <a:spcAft>
                  <a:spcPts val="0"/>
                </a:spcAft>
                <a:buNone/>
              </a:pPr>
              <a:r>
                <a:t/>
              </a:r>
              <a:endParaRPr sz="1200">
                <a:solidFill>
                  <a:schemeClr val="dk1"/>
                </a:solidFill>
              </a:endParaRPr>
            </a:p>
          </p:txBody>
        </p:sp>
        <p:grpSp>
          <p:nvGrpSpPr>
            <p:cNvPr id="67" name="Google Shape;67;p14"/>
            <p:cNvGrpSpPr/>
            <p:nvPr/>
          </p:nvGrpSpPr>
          <p:grpSpPr>
            <a:xfrm>
              <a:off x="553213" y="1836052"/>
              <a:ext cx="6666659" cy="769830"/>
              <a:chOff x="1727654" y="8033019"/>
              <a:chExt cx="6274503" cy="878400"/>
            </a:xfrm>
          </p:grpSpPr>
          <p:sp>
            <p:nvSpPr>
              <p:cNvPr id="68" name="Google Shape;68;p14"/>
              <p:cNvSpPr txBox="1"/>
              <p:nvPr/>
            </p:nvSpPr>
            <p:spPr>
              <a:xfrm>
                <a:off x="1727654" y="8111484"/>
                <a:ext cx="2800200" cy="721500"/>
              </a:xfrm>
              <a:prstGeom prst="rect">
                <a:avLst/>
              </a:prstGeom>
              <a:noFill/>
              <a:ln>
                <a:noFill/>
              </a:ln>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Clr>
                    <a:schemeClr val="dk1"/>
                  </a:buClr>
                  <a:buSzPts val="1400"/>
                  <a:buChar char="●"/>
                </a:pPr>
                <a:r>
                  <a:rPr lang="en" sz="1200">
                    <a:solidFill>
                      <a:schemeClr val="dk1"/>
                    </a:solidFill>
                  </a:rPr>
                  <a:t>Water source: Rainfall </a:t>
                </a:r>
                <a:endParaRPr sz="1200">
                  <a:solidFill>
                    <a:schemeClr val="dk1"/>
                  </a:solidFill>
                </a:endParaRPr>
              </a:p>
              <a:p>
                <a:pPr indent="-317500" lvl="0" marL="457200" rtl="0" algn="l">
                  <a:lnSpc>
                    <a:spcPct val="115000"/>
                  </a:lnSpc>
                  <a:spcBef>
                    <a:spcPts val="0"/>
                  </a:spcBef>
                  <a:spcAft>
                    <a:spcPts val="0"/>
                  </a:spcAft>
                  <a:buClr>
                    <a:schemeClr val="dk1"/>
                  </a:buClr>
                  <a:buSzPts val="1400"/>
                  <a:buChar char="●"/>
                </a:pPr>
                <a:r>
                  <a:rPr lang="en" sz="1200">
                    <a:solidFill>
                      <a:schemeClr val="dk1"/>
                    </a:solidFill>
                  </a:rPr>
                  <a:t>100 acres of planted corn</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sp>
            <p:nvSpPr>
              <p:cNvPr id="69" name="Google Shape;69;p14"/>
              <p:cNvSpPr txBox="1"/>
              <p:nvPr/>
            </p:nvSpPr>
            <p:spPr>
              <a:xfrm>
                <a:off x="4089557" y="8033019"/>
                <a:ext cx="3912600" cy="878400"/>
              </a:xfrm>
              <a:prstGeom prst="rect">
                <a:avLst/>
              </a:prstGeom>
              <a:noFill/>
              <a:ln>
                <a:noFill/>
              </a:ln>
            </p:spPr>
            <p:txBody>
              <a:bodyPr anchorCtr="0" anchor="t" bIns="91425" lIns="91425" spcFirstLastPara="1" rIns="91425" wrap="square" tIns="91425">
                <a:noAutofit/>
              </a:bodyPr>
              <a:lstStyle/>
              <a:p>
                <a:pPr indent="-304800" lvl="0" marL="457200" rtl="0" algn="l">
                  <a:lnSpc>
                    <a:spcPct val="115000"/>
                  </a:lnSpc>
                  <a:spcBef>
                    <a:spcPts val="0"/>
                  </a:spcBef>
                  <a:spcAft>
                    <a:spcPts val="0"/>
                  </a:spcAft>
                  <a:buClr>
                    <a:schemeClr val="dk1"/>
                  </a:buClr>
                  <a:buSzPts val="1200"/>
                  <a:buChar char="●"/>
                </a:pPr>
                <a:r>
                  <a:rPr lang="en" sz="1200">
                    <a:solidFill>
                      <a:schemeClr val="dk1"/>
                    </a:solidFill>
                  </a:rPr>
                  <a:t>100 acres of pasture land with native grasses</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rPr lang="en" sz="1200">
                    <a:solidFill>
                      <a:schemeClr val="dk1"/>
                    </a:solidFill>
                  </a:rPr>
                  <a:t>A small tractor that’s 10 years old</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rPr lang="en" sz="1200">
                    <a:solidFill>
                      <a:schemeClr val="dk1"/>
                    </a:solidFill>
                  </a:rPr>
                  <a:t>A milk cow and her calf</a:t>
                </a:r>
                <a:endParaRPr sz="1200">
                  <a:solidFill>
                    <a:schemeClr val="dk1"/>
                  </a:solidFill>
                </a:endParaRPr>
              </a:p>
            </p:txBody>
          </p:sp>
        </p:grpSp>
      </p:grpSp>
      <p:sp>
        <p:nvSpPr>
          <p:cNvPr id="70" name="Google Shape;70;p14"/>
          <p:cNvSpPr txBox="1"/>
          <p:nvPr/>
        </p:nvSpPr>
        <p:spPr>
          <a:xfrm>
            <a:off x="171450" y="3267325"/>
            <a:ext cx="7401000" cy="5823600"/>
          </a:xfrm>
          <a:prstGeom prst="rect">
            <a:avLst/>
          </a:prstGeom>
          <a:noFill/>
          <a:ln>
            <a:noFill/>
          </a:ln>
        </p:spPr>
        <p:txBody>
          <a:bodyPr anchorCtr="0" anchor="t" bIns="91425" lIns="91425" spcFirstLastPara="1" rIns="91425" wrap="square" tIns="91425">
            <a:noAutofit/>
          </a:bodyPr>
          <a:lstStyle/>
          <a:p>
            <a:pPr indent="-317500" lvl="0" marL="457200" rtl="0" algn="l">
              <a:lnSpc>
                <a:spcPct val="200000"/>
              </a:lnSpc>
              <a:spcBef>
                <a:spcPts val="0"/>
              </a:spcBef>
              <a:spcAft>
                <a:spcPts val="0"/>
              </a:spcAft>
              <a:buClr>
                <a:schemeClr val="lt1"/>
              </a:buClr>
              <a:buSzPts val="1400"/>
              <a:buAutoNum type="arabicPeriod"/>
            </a:pPr>
            <a:r>
              <a:rPr lang="en">
                <a:solidFill>
                  <a:schemeClr val="lt1"/>
                </a:solidFill>
              </a:rPr>
              <a:t>sss</a:t>
            </a:r>
            <a:endParaRPr>
              <a:solidFill>
                <a:schemeClr val="lt1"/>
              </a:solidFill>
            </a:endParaRPr>
          </a:p>
          <a:p>
            <a:pPr indent="-317500" lvl="0" marL="457200" rtl="0" algn="l">
              <a:lnSpc>
                <a:spcPct val="200000"/>
              </a:lnSpc>
              <a:spcBef>
                <a:spcPts val="0"/>
              </a:spcBef>
              <a:spcAft>
                <a:spcPts val="0"/>
              </a:spcAft>
              <a:buClr>
                <a:schemeClr val="dk1"/>
              </a:buClr>
              <a:buSzPts val="1400"/>
              <a:buAutoNum type="arabicPeriod"/>
            </a:pPr>
            <a:r>
              <a:rPr lang="en">
                <a:solidFill>
                  <a:schemeClr val="dk1"/>
                </a:solidFill>
              </a:rPr>
              <a:t>What resources does your farm have that will protect it from a drought?</a:t>
            </a:r>
            <a:endParaRPr>
              <a:solidFill>
                <a:schemeClr val="dk1"/>
              </a:solidFill>
            </a:endParaRPr>
          </a:p>
          <a:p>
            <a:pPr indent="0" lvl="0" marL="0" rtl="0" algn="l">
              <a:lnSpc>
                <a:spcPct val="150000"/>
              </a:lnSpc>
              <a:spcBef>
                <a:spcPts val="0"/>
              </a:spcBef>
              <a:spcAft>
                <a:spcPts val="0"/>
              </a:spcAft>
              <a:buNone/>
            </a:pPr>
            <a:r>
              <a:rPr i="1" lang="en">
                <a:solidFill>
                  <a:srgbClr val="FF0000"/>
                </a:solidFill>
              </a:rPr>
              <a:t>The main resource the farm has that protects it from a drought is the native grasses growing on the pasture land. Another less obvious resource is the land itself that the corn is currently planted on. The corn could be removed and replaced with a more drought-tolerant plant.</a:t>
            </a:r>
            <a:endParaRPr i="1">
              <a:solidFill>
                <a:srgbClr val="FF0000"/>
              </a:solidFill>
            </a:endParaRPr>
          </a:p>
          <a:p>
            <a:pPr indent="0" lvl="0" marL="0" rtl="0" algn="l">
              <a:lnSpc>
                <a:spcPct val="150000"/>
              </a:lnSpc>
              <a:spcBef>
                <a:spcPts val="0"/>
              </a:spcBef>
              <a:spcAft>
                <a:spcPts val="0"/>
              </a:spcAft>
              <a:buNone/>
            </a:pPr>
            <a:r>
              <a:t/>
            </a:r>
            <a:endParaRPr i="1">
              <a:solidFill>
                <a:srgbClr val="FF0000"/>
              </a:solidFill>
            </a:endParaRPr>
          </a:p>
          <a:p>
            <a:pPr indent="-317500" lvl="0" marL="457200" rtl="0" algn="l">
              <a:lnSpc>
                <a:spcPct val="200000"/>
              </a:lnSpc>
              <a:spcBef>
                <a:spcPts val="0"/>
              </a:spcBef>
              <a:spcAft>
                <a:spcPts val="0"/>
              </a:spcAft>
              <a:buClr>
                <a:schemeClr val="dk1"/>
              </a:buClr>
              <a:buSzPts val="1400"/>
              <a:buAutoNum type="arabicPeriod"/>
            </a:pPr>
            <a:r>
              <a:rPr lang="en">
                <a:solidFill>
                  <a:schemeClr val="dk1"/>
                </a:solidFill>
              </a:rPr>
              <a:t>What c</a:t>
            </a:r>
            <a:r>
              <a:rPr lang="en">
                <a:solidFill>
                  <a:schemeClr val="dk1"/>
                </a:solidFill>
              </a:rPr>
              <a:t>hanges would you make to your farm to protect it from a drought?</a:t>
            </a:r>
            <a:endParaRPr>
              <a:solidFill>
                <a:schemeClr val="dk1"/>
              </a:solidFill>
            </a:endParaRPr>
          </a:p>
          <a:p>
            <a:pPr indent="0" lvl="0" marL="0" rtl="0" algn="l">
              <a:lnSpc>
                <a:spcPct val="150000"/>
              </a:lnSpc>
              <a:spcBef>
                <a:spcPts val="0"/>
              </a:spcBef>
              <a:spcAft>
                <a:spcPts val="0"/>
              </a:spcAft>
              <a:buNone/>
            </a:pPr>
            <a:r>
              <a:rPr i="1" lang="en">
                <a:solidFill>
                  <a:srgbClr val="FF0000"/>
                </a:solidFill>
              </a:rPr>
              <a:t>This question doesn’t necessarily need to be assessed, because it is intended to help students brainstorm before moving on to the main activity of the performance task. </a:t>
            </a:r>
            <a:endParaRPr i="1">
              <a:solidFill>
                <a:srgbClr val="FF0000"/>
              </a:solidFill>
            </a:endParaRPr>
          </a:p>
          <a:p>
            <a:pPr indent="0" lvl="0" marL="0" rtl="0" algn="l">
              <a:lnSpc>
                <a:spcPct val="150000"/>
              </a:lnSpc>
              <a:spcBef>
                <a:spcPts val="0"/>
              </a:spcBef>
              <a:spcAft>
                <a:spcPts val="0"/>
              </a:spcAft>
              <a:buNone/>
            </a:pPr>
            <a:r>
              <a:t/>
            </a:r>
            <a:endParaRPr i="1">
              <a:solidFill>
                <a:srgbClr val="FF0000"/>
              </a:solidFill>
            </a:endParaRPr>
          </a:p>
          <a:p>
            <a:pPr indent="0" lvl="0" marL="0" rtl="0" algn="l">
              <a:lnSpc>
                <a:spcPct val="150000"/>
              </a:lnSpc>
              <a:spcBef>
                <a:spcPts val="0"/>
              </a:spcBef>
              <a:spcAft>
                <a:spcPts val="0"/>
              </a:spcAft>
              <a:buNone/>
            </a:pPr>
            <a:r>
              <a:rPr i="1" lang="en">
                <a:solidFill>
                  <a:srgbClr val="FF0000"/>
                </a:solidFill>
              </a:rPr>
              <a:t>Encourage students to apply what they’ve learned throughout the unit about the causes of the Dust Bowl. Some possible answers would include:</a:t>
            </a:r>
            <a:endParaRPr i="1">
              <a:solidFill>
                <a:srgbClr val="FF0000"/>
              </a:solidFill>
            </a:endParaRPr>
          </a:p>
          <a:p>
            <a:pPr indent="-317500" lvl="0" marL="457200" rtl="0" algn="l">
              <a:lnSpc>
                <a:spcPct val="150000"/>
              </a:lnSpc>
              <a:spcBef>
                <a:spcPts val="0"/>
              </a:spcBef>
              <a:spcAft>
                <a:spcPts val="0"/>
              </a:spcAft>
              <a:buClr>
                <a:srgbClr val="FF0000"/>
              </a:buClr>
              <a:buSzPts val="1400"/>
              <a:buChar char="●"/>
            </a:pPr>
            <a:r>
              <a:rPr i="1" lang="en">
                <a:solidFill>
                  <a:srgbClr val="FF0000"/>
                </a:solidFill>
              </a:rPr>
              <a:t>Something to provide an alternate source of water, such as drilling a well</a:t>
            </a:r>
            <a:endParaRPr i="1">
              <a:solidFill>
                <a:srgbClr val="FF0000"/>
              </a:solidFill>
            </a:endParaRPr>
          </a:p>
          <a:p>
            <a:pPr indent="-317500" lvl="0" marL="457200" rtl="0" algn="l">
              <a:lnSpc>
                <a:spcPct val="150000"/>
              </a:lnSpc>
              <a:spcBef>
                <a:spcPts val="0"/>
              </a:spcBef>
              <a:spcAft>
                <a:spcPts val="0"/>
              </a:spcAft>
              <a:buClr>
                <a:srgbClr val="FF0000"/>
              </a:buClr>
              <a:buSzPts val="1400"/>
              <a:buChar char="●"/>
            </a:pPr>
            <a:r>
              <a:rPr i="1" lang="en">
                <a:solidFill>
                  <a:srgbClr val="FF0000"/>
                </a:solidFill>
              </a:rPr>
              <a:t>Something to prevent crops from dying, such as only planting drought-tolerant crops</a:t>
            </a:r>
            <a:endParaRPr i="1">
              <a:solidFill>
                <a:srgbClr val="FF0000"/>
              </a:solidFill>
            </a:endParaRPr>
          </a:p>
          <a:p>
            <a:pPr indent="-317500" lvl="0" marL="457200" rtl="0" algn="l">
              <a:lnSpc>
                <a:spcPct val="150000"/>
              </a:lnSpc>
              <a:spcBef>
                <a:spcPts val="0"/>
              </a:spcBef>
              <a:spcAft>
                <a:spcPts val="0"/>
              </a:spcAft>
              <a:buClr>
                <a:srgbClr val="FF0000"/>
              </a:buClr>
              <a:buSzPts val="1400"/>
              <a:buChar char="●"/>
            </a:pPr>
            <a:r>
              <a:rPr i="1" lang="en">
                <a:solidFill>
                  <a:srgbClr val="FF0000"/>
                </a:solidFill>
              </a:rPr>
              <a:t>Something to block wind, such as planting trees</a:t>
            </a:r>
            <a:endParaRPr i="1">
              <a:solidFill>
                <a:srgbClr val="FF0000"/>
              </a:solidFill>
            </a:endParaRPr>
          </a:p>
          <a:p>
            <a:pPr indent="-317500" lvl="0" marL="457200" rtl="0" algn="l">
              <a:lnSpc>
                <a:spcPct val="150000"/>
              </a:lnSpc>
              <a:spcBef>
                <a:spcPts val="0"/>
              </a:spcBef>
              <a:spcAft>
                <a:spcPts val="0"/>
              </a:spcAft>
              <a:buClr>
                <a:srgbClr val="FF0000"/>
              </a:buClr>
              <a:buSzPts val="1400"/>
              <a:buChar char="●"/>
            </a:pPr>
            <a:r>
              <a:rPr i="1" lang="en">
                <a:solidFill>
                  <a:srgbClr val="FF0000"/>
                </a:solidFill>
              </a:rPr>
              <a:t>Something to hold the soil in place, such as planting native grasses</a:t>
            </a:r>
            <a:endParaRPr i="1">
              <a:solidFill>
                <a:srgbClr val="FF0000"/>
              </a:solidFill>
            </a:endParaRPr>
          </a:p>
          <a:p>
            <a:pPr indent="0" lvl="0" marL="0" rtl="0" algn="l">
              <a:lnSpc>
                <a:spcPct val="200000"/>
              </a:lnSpc>
              <a:spcBef>
                <a:spcPts val="0"/>
              </a:spcBef>
              <a:spcAft>
                <a:spcPts val="0"/>
              </a:spcAft>
              <a:buNone/>
            </a:pPr>
            <a:r>
              <a:t/>
            </a:r>
            <a:endParaRPr>
              <a:solidFill>
                <a:schemeClr val="dk1"/>
              </a:solidFill>
            </a:endParaRPr>
          </a:p>
        </p:txBody>
      </p:sp>
      <p:sp>
        <p:nvSpPr>
          <p:cNvPr id="71" name="Google Shape;71;p14"/>
          <p:cNvSpPr txBox="1"/>
          <p:nvPr/>
        </p:nvSpPr>
        <p:spPr>
          <a:xfrm>
            <a:off x="2910134" y="304102"/>
            <a:ext cx="4608900" cy="543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000000"/>
                </a:solidFill>
              </a:rPr>
              <a:t>Name: ___________________________________</a:t>
            </a:r>
            <a:endParaRPr sz="2400">
              <a:latin typeface="Oswald"/>
              <a:ea typeface="Oswald"/>
              <a:cs typeface="Oswald"/>
              <a:sym typeface="Oswald"/>
            </a:endParaRPr>
          </a:p>
        </p:txBody>
      </p:sp>
      <p:sp>
        <p:nvSpPr>
          <p:cNvPr id="72" name="Google Shape;72;p14"/>
          <p:cNvSpPr txBox="1"/>
          <p:nvPr/>
        </p:nvSpPr>
        <p:spPr>
          <a:xfrm>
            <a:off x="311791" y="304102"/>
            <a:ext cx="2286600" cy="1450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500">
                <a:latin typeface="Oswald"/>
                <a:ea typeface="Oswald"/>
                <a:cs typeface="Oswald"/>
                <a:sym typeface="Oswald"/>
              </a:rPr>
              <a:t>My Kansas</a:t>
            </a:r>
            <a:endParaRPr sz="2500">
              <a:latin typeface="Oswald"/>
              <a:ea typeface="Oswald"/>
              <a:cs typeface="Oswald"/>
              <a:sym typeface="Oswald"/>
            </a:endParaRPr>
          </a:p>
          <a:p>
            <a:pPr indent="0" lvl="0" marL="0" rtl="0" algn="l">
              <a:spcBef>
                <a:spcPts val="0"/>
              </a:spcBef>
              <a:spcAft>
                <a:spcPts val="0"/>
              </a:spcAft>
              <a:buNone/>
            </a:pPr>
            <a:r>
              <a:rPr lang="en" sz="2500">
                <a:latin typeface="Oswald"/>
                <a:ea typeface="Oswald"/>
                <a:cs typeface="Oswald"/>
                <a:sym typeface="Oswald"/>
              </a:rPr>
              <a:t>Farm </a:t>
            </a:r>
            <a:r>
              <a:rPr lang="en" sz="2500">
                <a:solidFill>
                  <a:srgbClr val="FF0000"/>
                </a:solidFill>
                <a:latin typeface="Oswald"/>
                <a:ea typeface="Oswald"/>
                <a:cs typeface="Oswald"/>
                <a:sym typeface="Oswald"/>
              </a:rPr>
              <a:t>Answer Key</a:t>
            </a:r>
            <a:endParaRPr sz="2500">
              <a:latin typeface="Oswald"/>
              <a:ea typeface="Oswald"/>
              <a:cs typeface="Oswald"/>
              <a:sym typeface="Oswald"/>
            </a:endParaRPr>
          </a:p>
        </p:txBody>
      </p:sp>
      <p:pic>
        <p:nvPicPr>
          <p:cNvPr id="73" name="Google Shape;73;p14"/>
          <p:cNvPicPr preferRelativeResize="0"/>
          <p:nvPr/>
        </p:nvPicPr>
        <p:blipFill rotWithShape="1">
          <a:blip r:embed="rId3">
            <a:alphaModFix/>
          </a:blip>
          <a:srcRect b="-34812" l="0" r="-3853" t="-11580"/>
          <a:stretch/>
        </p:blipFill>
        <p:spPr>
          <a:xfrm>
            <a:off x="3004525" y="9430488"/>
            <a:ext cx="1763323" cy="328500"/>
          </a:xfrm>
          <a:prstGeom prst="rect">
            <a:avLst/>
          </a:prstGeom>
          <a:noFill/>
          <a:ln>
            <a:noFill/>
          </a:ln>
        </p:spPr>
      </p:pic>
      <p:sp>
        <p:nvSpPr>
          <p:cNvPr id="74" name="Google Shape;74;p14"/>
          <p:cNvSpPr txBox="1"/>
          <p:nvPr/>
        </p:nvSpPr>
        <p:spPr>
          <a:xfrm>
            <a:off x="2551650" y="9634800"/>
            <a:ext cx="2669100" cy="213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800"/>
              <a:t>Water Cycle &amp; Earth’s Systems</a:t>
            </a:r>
            <a:r>
              <a:rPr lang="en" sz="800">
                <a:solidFill>
                  <a:srgbClr val="000000"/>
                </a:solidFill>
              </a:rPr>
              <a:t> | </a:t>
            </a:r>
            <a:r>
              <a:rPr lang="en" sz="800"/>
              <a:t>Performance Task</a:t>
            </a:r>
            <a:endParaRPr sz="800"/>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