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2" r:id="rId4"/>
    <p:sldMasterId id="2147483744" r:id="rId5"/>
    <p:sldMasterId id="2147483753" r:id="rId6"/>
    <p:sldMasterId id="2147483781" r:id="rId7"/>
    <p:sldMasterId id="2147483798" r:id="rId8"/>
    <p:sldMasterId id="2147483850" r:id="rId9"/>
  </p:sldMasterIdLst>
  <p:notesMasterIdLst>
    <p:notesMasterId r:id="rId76"/>
  </p:notesMasterIdLst>
  <p:handoutMasterIdLst>
    <p:handoutMasterId r:id="rId77"/>
  </p:handoutMasterIdLst>
  <p:sldIdLst>
    <p:sldId id="256" r:id="rId10"/>
    <p:sldId id="1029" r:id="rId11"/>
    <p:sldId id="705" r:id="rId12"/>
    <p:sldId id="847" r:id="rId13"/>
    <p:sldId id="728" r:id="rId14"/>
    <p:sldId id="738" r:id="rId15"/>
    <p:sldId id="841" r:id="rId16"/>
    <p:sldId id="1042" r:id="rId17"/>
    <p:sldId id="1046" r:id="rId18"/>
    <p:sldId id="701" r:id="rId19"/>
    <p:sldId id="570" r:id="rId20"/>
    <p:sldId id="709" r:id="rId21"/>
    <p:sldId id="703" r:id="rId22"/>
    <p:sldId id="712" r:id="rId23"/>
    <p:sldId id="711" r:id="rId24"/>
    <p:sldId id="1043" r:id="rId25"/>
    <p:sldId id="714" r:id="rId26"/>
    <p:sldId id="1047" r:id="rId27"/>
    <p:sldId id="1048" r:id="rId28"/>
    <p:sldId id="730" r:id="rId29"/>
    <p:sldId id="681" r:id="rId30"/>
    <p:sldId id="631" r:id="rId31"/>
    <p:sldId id="698" r:id="rId32"/>
    <p:sldId id="700" r:id="rId33"/>
    <p:sldId id="595" r:id="rId34"/>
    <p:sldId id="598" r:id="rId35"/>
    <p:sldId id="599" r:id="rId36"/>
    <p:sldId id="716" r:id="rId37"/>
    <p:sldId id="591" r:id="rId38"/>
    <p:sldId id="594" r:id="rId39"/>
    <p:sldId id="1037" r:id="rId40"/>
    <p:sldId id="1038" r:id="rId41"/>
    <p:sldId id="731" r:id="rId42"/>
    <p:sldId id="685" r:id="rId43"/>
    <p:sldId id="717" r:id="rId44"/>
    <p:sldId id="718" r:id="rId45"/>
    <p:sldId id="1054" r:id="rId46"/>
    <p:sldId id="1031" r:id="rId47"/>
    <p:sldId id="721" r:id="rId48"/>
    <p:sldId id="724" r:id="rId49"/>
    <p:sldId id="1056" r:id="rId50"/>
    <p:sldId id="1057" r:id="rId51"/>
    <p:sldId id="1059" r:id="rId52"/>
    <p:sldId id="1058" r:id="rId53"/>
    <p:sldId id="1060" r:id="rId54"/>
    <p:sldId id="1032" r:id="rId55"/>
    <p:sldId id="1033" r:id="rId56"/>
    <p:sldId id="1034" r:id="rId57"/>
    <p:sldId id="1035" r:id="rId58"/>
    <p:sldId id="739" r:id="rId59"/>
    <p:sldId id="549" r:id="rId60"/>
    <p:sldId id="669" r:id="rId61"/>
    <p:sldId id="723" r:id="rId62"/>
    <p:sldId id="844" r:id="rId63"/>
    <p:sldId id="846" r:id="rId64"/>
    <p:sldId id="1063" r:id="rId65"/>
    <p:sldId id="1049" r:id="rId66"/>
    <p:sldId id="1050" r:id="rId67"/>
    <p:sldId id="1051" r:id="rId68"/>
    <p:sldId id="1061" r:id="rId69"/>
    <p:sldId id="1062" r:id="rId70"/>
    <p:sldId id="1064" r:id="rId71"/>
    <p:sldId id="697" r:id="rId72"/>
    <p:sldId id="645" r:id="rId73"/>
    <p:sldId id="644" r:id="rId74"/>
    <p:sldId id="646" r:id="rId75"/>
  </p:sldIdLst>
  <p:sldSz cx="9144000" cy="6858000" type="screen4x3"/>
  <p:notesSz cx="6735763" cy="9866313"/>
  <p:embeddedFontLst>
    <p:embeddedFont>
      <p:font typeface="Dosis" pitchFamily="2" charset="0"/>
      <p:regular r:id="rId78"/>
      <p:bold r:id="rId79"/>
    </p:embeddedFont>
    <p:embeddedFont>
      <p:font typeface="Dosis ExtraBold" pitchFamily="2" charset="0"/>
      <p:bold r:id="rId80"/>
    </p:embeddedFont>
    <p:embeddedFont>
      <p:font typeface="Dosis Medium" pitchFamily="2" charset="0"/>
      <p:regular r:id="rId81"/>
      <p:bold r:id="rId82"/>
    </p:embeddedFont>
    <p:embeddedFont>
      <p:font typeface="Dosis SemiBold" pitchFamily="2" charset="0"/>
      <p:regular r:id="rId83"/>
      <p:bold r:id="rId84"/>
    </p:embeddedFont>
    <p:embeddedFont>
      <p:font typeface="Mistral" panose="03090702030407020403" pitchFamily="66" charset="0"/>
      <p:regular r:id="rId8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F9F439"/>
    <a:srgbClr val="DB03A2"/>
    <a:srgbClr val="B50386"/>
    <a:srgbClr val="ECEBEC"/>
    <a:srgbClr val="00ACA4"/>
    <a:srgbClr val="FB0DBD"/>
    <a:srgbClr val="AF0954"/>
    <a:srgbClr val="A2167D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06" autoAdjust="0"/>
    <p:restoredTop sz="97382" autoAdjust="0"/>
  </p:normalViewPr>
  <p:slideViewPr>
    <p:cSldViewPr snapToGrid="0">
      <p:cViewPr varScale="1">
        <p:scale>
          <a:sx n="96" d="100"/>
          <a:sy n="96" d="100"/>
        </p:scale>
        <p:origin x="994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700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84" Type="http://schemas.openxmlformats.org/officeDocument/2006/relationships/font" Target="fonts/font7.fntdata"/><Relationship Id="rId89" Type="http://schemas.openxmlformats.org/officeDocument/2006/relationships/tableStyles" Target="tableStyles.xml"/><Relationship Id="rId16" Type="http://schemas.openxmlformats.org/officeDocument/2006/relationships/slide" Target="slides/slide7.xml"/><Relationship Id="rId11" Type="http://schemas.openxmlformats.org/officeDocument/2006/relationships/slide" Target="slides/slide2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74" Type="http://schemas.openxmlformats.org/officeDocument/2006/relationships/slide" Target="slides/slide65.xml"/><Relationship Id="rId79" Type="http://schemas.openxmlformats.org/officeDocument/2006/relationships/font" Target="fonts/font2.fntdata"/><Relationship Id="rId5" Type="http://schemas.openxmlformats.org/officeDocument/2006/relationships/slideMaster" Target="slideMasters/slideMaster2.xml"/><Relationship Id="rId90" Type="http://schemas.microsoft.com/office/2018/10/relationships/authors" Target="authors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77" Type="http://schemas.openxmlformats.org/officeDocument/2006/relationships/handoutMaster" Target="handoutMasters/handoutMaster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80" Type="http://schemas.openxmlformats.org/officeDocument/2006/relationships/font" Target="fonts/font3.fntdata"/><Relationship Id="rId85" Type="http://schemas.openxmlformats.org/officeDocument/2006/relationships/font" Target="fonts/font8.fntdata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slide" Target="slides/slide61.xml"/><Relationship Id="rId75" Type="http://schemas.openxmlformats.org/officeDocument/2006/relationships/slide" Target="slides/slide66.xml"/><Relationship Id="rId83" Type="http://schemas.openxmlformats.org/officeDocument/2006/relationships/font" Target="fonts/font6.fntdata"/><Relationship Id="rId88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2.xml"/><Relationship Id="rId2" Type="http://schemas.openxmlformats.org/officeDocument/2006/relationships/customXml" Target="../customXml/item2.xml"/><Relationship Id="rId29" Type="http://schemas.openxmlformats.org/officeDocument/2006/relationships/slide" Target="slides/slide20.xml"/><Relationship Id="rId24" Type="http://schemas.openxmlformats.org/officeDocument/2006/relationships/slide" Target="slides/slide15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66" Type="http://schemas.openxmlformats.org/officeDocument/2006/relationships/slide" Target="slides/slide57.xml"/><Relationship Id="rId87" Type="http://schemas.openxmlformats.org/officeDocument/2006/relationships/viewProps" Target="viewProps.xml"/><Relationship Id="rId61" Type="http://schemas.openxmlformats.org/officeDocument/2006/relationships/slide" Target="slides/slide52.xml"/><Relationship Id="rId82" Type="http://schemas.openxmlformats.org/officeDocument/2006/relationships/font" Target="fonts/font5.fntdata"/><Relationship Id="rId19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FF5D674-1086-AA74-A922-8341B35C2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6AF181-CE25-818B-0C1A-E976E3C089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E9A10-4475-4EDB-BE0D-A3870F9F347D}" type="datetimeFigureOut">
              <a:rPr lang="fr-MA" smtClean="0"/>
              <a:t>05/01/2026</a:t>
            </a:fld>
            <a:endParaRPr lang="fr-M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A6A3AC1-5F23-688A-314D-E8322CEFE9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8327C3-92D0-AAC3-7DC6-FB2D89B0CA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A7049-2A54-4E8D-974D-8790AA0E5EBA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6886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05/01/2026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">
            <a:extLst>
              <a:ext uri="{FF2B5EF4-FFF2-40B4-BE49-F238E27FC236}">
                <a16:creationId xmlns:a16="http://schemas.microsoft.com/office/drawing/2014/main" id="{61737BFC-B6D2-1606-10C7-5487C80C7C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6" b="5105"/>
          <a:stretch>
            <a:fillRect/>
          </a:stretch>
        </p:blipFill>
        <p:spPr>
          <a:xfrm>
            <a:off x="-1" y="0"/>
            <a:ext cx="91959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23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8680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8950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90828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257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3305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87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6033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5167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803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336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331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0998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52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016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276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659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127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673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511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066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352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848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758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3768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360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943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913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967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7731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05/01/2026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61045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05/01/2026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333996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05/01/2026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86104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05/01/2026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8586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05/01/2026</a:t>
            </a:fld>
            <a:endParaRPr lang="fr-M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434136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05/01/2026</a:t>
            </a:fld>
            <a:endParaRPr lang="fr-M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867424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05/01/2026</a:t>
            </a:fld>
            <a:endParaRPr lang="fr-M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954593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05/01/2026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464275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05/01/2026</a:t>
            </a:fld>
            <a:endParaRPr lang="fr-M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174470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05/01/2026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18041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05/01/2026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7191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image" Target="../media/image7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23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25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24.xml"/><Relationship Id="rId9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7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75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5968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766" r:id="rId2"/>
    <p:sldLayoutId id="2147483823" r:id="rId3"/>
    <p:sldLayoutId id="2147483845" r:id="rId4"/>
    <p:sldLayoutId id="2147483848" r:id="rId5"/>
    <p:sldLayoutId id="2147483847" r:id="rId6"/>
    <p:sldLayoutId id="214748374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152004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0B61CDC-F015-CBC7-EF00-FFCF6153013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A1379DC8-EC71-E744-D47E-23E0317CDD9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751557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74" r:id="rId3"/>
    <p:sldLayoutId id="2147483822" r:id="rId4"/>
    <p:sldLayoutId id="2147483839" r:id="rId5"/>
    <p:sldLayoutId id="2147483840" r:id="rId6"/>
    <p:sldLayoutId id="2147483836" r:id="rId7"/>
    <p:sldLayoutId id="2147483835" r:id="rId8"/>
    <p:sldLayoutId id="2147483817" r:id="rId9"/>
    <p:sldLayoutId id="2147483818" r:id="rId10"/>
    <p:sldLayoutId id="2147483762" r:id="rId11"/>
    <p:sldLayoutId id="2147483849" r:id="rId1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6E80711-6D7F-A2C0-9045-2682F4201983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F9B3C44-767C-C2FD-18BF-12D3EC3615E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409436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1111003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7" r:id="rId3"/>
    <p:sldLayoutId id="2147483837" r:id="rId4"/>
    <p:sldLayoutId id="2147483838" r:id="rId5"/>
    <p:sldLayoutId id="2147483797" r:id="rId6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Activités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545218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21" r:id="rId3"/>
    <p:sldLayoutId id="2147483814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05/01/2026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3408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4"/><Relationship Id="rId7" Type="http://schemas.openxmlformats.org/officeDocument/2006/relationships/image" Target="../media/image2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0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video" Target="../media/media3.mp4"/><Relationship Id="rId16" Type="http://schemas.openxmlformats.org/officeDocument/2006/relationships/image" Target="../media/image37.png"/><Relationship Id="rId1" Type="http://schemas.microsoft.com/office/2007/relationships/media" Target="../media/media3.mp4"/><Relationship Id="rId6" Type="http://schemas.openxmlformats.org/officeDocument/2006/relationships/image" Target="../media/image27.gif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4.png"/><Relationship Id="rId5" Type="http://schemas.microsoft.com/office/2007/relationships/hdphoto" Target="../media/hdphoto5.wdp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2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3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44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45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microsoft.com/office/2007/relationships/media" Target="../media/media10.mp4"/><Relationship Id="rId7" Type="http://schemas.openxmlformats.org/officeDocument/2006/relationships/image" Target="../media/image25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46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10.mp4"/><Relationship Id="rId9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8.png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49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6" Type="http://schemas.openxmlformats.org/officeDocument/2006/relationships/image" Target="../media/image50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6" Type="http://schemas.openxmlformats.org/officeDocument/2006/relationships/image" Target="../media/image51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6" Type="http://schemas.openxmlformats.org/officeDocument/2006/relationships/image" Target="../media/image52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6" Type="http://schemas.openxmlformats.org/officeDocument/2006/relationships/image" Target="../media/image53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microsoft.com/office/2007/relationships/media" Target="../media/media17.mp4"/><Relationship Id="rId7" Type="http://schemas.openxmlformats.org/officeDocument/2006/relationships/image" Target="../media/image25.png"/><Relationship Id="rId2" Type="http://schemas.openxmlformats.org/officeDocument/2006/relationships/video" Target="../media/media16.mp4"/><Relationship Id="rId1" Type="http://schemas.microsoft.com/office/2007/relationships/media" Target="../media/media16.mp4"/><Relationship Id="rId6" Type="http://schemas.openxmlformats.org/officeDocument/2006/relationships/image" Target="../media/image46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17.mp4"/><Relationship Id="rId9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1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56.png"/><Relationship Id="rId7" Type="http://schemas.openxmlformats.org/officeDocument/2006/relationships/image" Target="../media/image28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3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56.png"/><Relationship Id="rId7" Type="http://schemas.openxmlformats.org/officeDocument/2006/relationships/image" Target="../media/image3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6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56.png"/><Relationship Id="rId7" Type="http://schemas.openxmlformats.org/officeDocument/2006/relationships/image" Target="../media/image3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8.mp4"/><Relationship Id="rId1" Type="http://schemas.microsoft.com/office/2007/relationships/media" Target="../media/media18.mp4"/><Relationship Id="rId6" Type="http://schemas.openxmlformats.org/officeDocument/2006/relationships/image" Target="../media/image27.gif"/><Relationship Id="rId5" Type="http://schemas.openxmlformats.org/officeDocument/2006/relationships/image" Target="../media/image24.png"/><Relationship Id="rId4" Type="http://schemas.openxmlformats.org/officeDocument/2006/relationships/image" Target="../media/image5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0.png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1.png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2.png"/><Relationship Id="rId4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3.png"/><Relationship Id="rId4" Type="http://schemas.openxmlformats.org/officeDocument/2006/relationships/image" Target="../media/image6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4.png"/><Relationship Id="rId4" Type="http://schemas.openxmlformats.org/officeDocument/2006/relationships/image" Target="../media/image2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5.png"/><Relationship Id="rId4" Type="http://schemas.openxmlformats.org/officeDocument/2006/relationships/image" Target="../media/image2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6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../media/media19.mp4"/><Relationship Id="rId1" Type="http://schemas.microsoft.com/office/2007/relationships/media" Target="../media/media19.mp4"/><Relationship Id="rId6" Type="http://schemas.openxmlformats.org/officeDocument/2006/relationships/image" Target="../media/image67.png"/><Relationship Id="rId5" Type="http://schemas.openxmlformats.org/officeDocument/2006/relationships/image" Target="../media/image69.png"/><Relationship Id="rId4" Type="http://schemas.openxmlformats.org/officeDocument/2006/relationships/image" Target="../media/image2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../media/media20.mp4"/><Relationship Id="rId1" Type="http://schemas.microsoft.com/office/2007/relationships/media" Target="../media/media20.mp4"/><Relationship Id="rId6" Type="http://schemas.openxmlformats.org/officeDocument/2006/relationships/image" Target="../media/image70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../media/media20.mp4"/><Relationship Id="rId1" Type="http://schemas.microsoft.com/office/2007/relationships/media" Target="../media/media20.mp4"/><Relationship Id="rId6" Type="http://schemas.openxmlformats.org/officeDocument/2006/relationships/image" Target="../media/image70.png"/><Relationship Id="rId5" Type="http://schemas.openxmlformats.org/officeDocument/2006/relationships/image" Target="../media/image27.gif"/><Relationship Id="rId4" Type="http://schemas.openxmlformats.org/officeDocument/2006/relationships/image" Target="../media/image2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5.xml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8.png"/><Relationship Id="rId4" Type="http://schemas.openxmlformats.org/officeDocument/2006/relationships/image" Target="../media/image7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9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microsoft.com/office/2007/relationships/media" Target="../media/media22.mp4"/><Relationship Id="rId7" Type="http://schemas.openxmlformats.org/officeDocument/2006/relationships/image" Target="../media/image23.png"/><Relationship Id="rId2" Type="http://schemas.openxmlformats.org/officeDocument/2006/relationships/video" Target="../media/media21.mp4"/><Relationship Id="rId1" Type="http://schemas.microsoft.com/office/2007/relationships/media" Target="../media/media21.mp4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7A01581-31C7-44B3-85CB-37AB32992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497" y="0"/>
            <a:ext cx="92304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1499AE3D-5554-4C05-B60A-CC05EF498CFC}"/>
              </a:ext>
            </a:extLst>
          </p:cNvPr>
          <p:cNvGrpSpPr/>
          <p:nvPr/>
        </p:nvGrpSpPr>
        <p:grpSpPr>
          <a:xfrm>
            <a:off x="4620125" y="2310412"/>
            <a:ext cx="3991475" cy="3408615"/>
            <a:chOff x="4572000" y="2428336"/>
            <a:chExt cx="3991475" cy="3408615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B42364FE-E386-498E-AEF6-8B4BB6652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6379" y="2428336"/>
              <a:ext cx="2027096" cy="3408615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F9A4D1B1-B83C-4457-9A30-B90FB27FD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2452346"/>
              <a:ext cx="1998000" cy="3384605"/>
            </a:xfrm>
            <a:prstGeom prst="rect">
              <a:avLst/>
            </a:prstGeom>
          </p:spPr>
        </p:pic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25FC73E-FA3B-40F9-86BC-8F2B80827162}"/>
              </a:ext>
            </a:extLst>
          </p:cNvPr>
          <p:cNvGrpSpPr/>
          <p:nvPr/>
        </p:nvGrpSpPr>
        <p:grpSpPr>
          <a:xfrm>
            <a:off x="393646" y="2299027"/>
            <a:ext cx="4056799" cy="3420000"/>
            <a:chOff x="393646" y="2299027"/>
            <a:chExt cx="4056799" cy="342000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D5ABF3D5-41A6-4535-9EEB-E6A3735B9A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646" y="2310412"/>
              <a:ext cx="2027096" cy="3408615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F7D7DF81-19FF-40F5-9A47-8CE9F9F27B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0742" y="2299027"/>
              <a:ext cx="2029703" cy="34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4FA87CEC-D652-B9BE-46F0-2FCE5C272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649" y="5474576"/>
            <a:ext cx="3420000" cy="792000"/>
          </a:xfrm>
        </p:spPr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-Lettre r - R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Ecriture - Lettre   r  R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B54D076-2194-2039-7459-5C23EF3519B3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BA824C6F-7232-2120-7DD6-87A9F388E73F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Lecture - Lettre r - R</a:t>
            </a:r>
          </a:p>
          <a:p>
            <a:r>
              <a:rPr lang="fr-FR" dirty="0"/>
              <a:t>Ecriture - Lettre r- R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156B678-2D97-2B12-8AD7-9C658CD60DD8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r - R</a:t>
            </a:r>
          </a:p>
          <a:p>
            <a:r>
              <a:rPr lang="fr-FR" dirty="0"/>
              <a:t>Ecriture - Lettre r - R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Dialogue</a:t>
            </a:r>
          </a:p>
          <a:p>
            <a:r>
              <a:rPr lang="fr-FR" dirty="0"/>
              <a:t>Lecture - Lettre r - R</a:t>
            </a:r>
          </a:p>
          <a:p>
            <a:r>
              <a:rPr lang="fr-FR" dirty="0"/>
              <a:t>Ecriture - Lettre r - R</a:t>
            </a:r>
          </a:p>
        </p:txBody>
      </p:sp>
      <p:sp>
        <p:nvSpPr>
          <p:cNvPr id="57" name="Espace réservé du texte 56">
            <a:extLst>
              <a:ext uri="{FF2B5EF4-FFF2-40B4-BE49-F238E27FC236}">
                <a16:creationId xmlns:a16="http://schemas.microsoft.com/office/drawing/2014/main" id="{2EBB0BBB-FC01-177F-9635-BAC4A1C858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750" y="2393501"/>
            <a:ext cx="3420000" cy="792000"/>
          </a:xfrm>
          <a:solidFill>
            <a:srgbClr val="EAF8FE"/>
          </a:solidFill>
        </p:spPr>
        <p:txBody>
          <a:bodyPr/>
          <a:lstStyle/>
          <a:p>
            <a:pPr marL="0" indent="0">
              <a:buNone/>
            </a:pPr>
            <a:endParaRPr lang="fr-MA" dirty="0">
              <a:solidFill>
                <a:srgbClr val="E7E6E6"/>
              </a:solidFill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1460CA6-544E-F0BC-9037-09E1C55DBFD7}"/>
              </a:ext>
            </a:extLst>
          </p:cNvPr>
          <p:cNvSpPr txBox="1">
            <a:spLocks/>
          </p:cNvSpPr>
          <p:nvPr/>
        </p:nvSpPr>
        <p:spPr>
          <a:xfrm>
            <a:off x="869639" y="2402716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Présentation du vocabulaire </a:t>
            </a:r>
          </a:p>
          <a:p>
            <a:r>
              <a:rPr lang="fr-FR" dirty="0"/>
              <a:t>Exploitation du vocabulaire</a:t>
            </a:r>
          </a:p>
          <a:p>
            <a:r>
              <a:rPr lang="fr-FR" dirty="0"/>
              <a:t>Activités de vocabulaire sur livret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807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Description de la scène.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82192C4-E114-9B07-692A-020A71C5F8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Travail sur livret.</a:t>
            </a:r>
          </a:p>
        </p:txBody>
      </p:sp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38B40634-5B97-0FD8-D4DA-72F287BC6C2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27716" y="2160000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Présentation du vocabulaire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 txBox="1">
            <a:spLocks/>
          </p:cNvSpPr>
          <p:nvPr/>
        </p:nvSpPr>
        <p:spPr>
          <a:xfrm>
            <a:off x="2227716" y="249462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Dosis" pitchFamily="2" charset="0"/>
              </a:rPr>
              <a:t>Un carnet – Rouge – Bleu – Vert - Jaune.</a:t>
            </a:r>
          </a:p>
          <a:p>
            <a:r>
              <a:rPr lang="fr-FR" dirty="0">
                <a:latin typeface="Dosis" pitchFamily="2" charset="0"/>
              </a:rPr>
              <a:t>Une robe – Une fleur – Un robot – Un  marché – Rabat.</a:t>
            </a:r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BB7C5E0-885A-2A28-23A7-37E3AA13039C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699E14B-28FE-BD56-65CF-9F5D5F35C18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26D6899-8C30-E5B9-FF3A-4B1FB54552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id="{9E05F571-B8B4-22EB-E951-333A25C17E9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486472D-D867-83B1-5804-97DDED81182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48487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6285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0" name="Nada-Wave">
            <a:hlinkClick r:id="" action="ppaction://media"/>
            <a:extLst>
              <a:ext uri="{FF2B5EF4-FFF2-40B4-BE49-F238E27FC236}">
                <a16:creationId xmlns:a16="http://schemas.microsoft.com/office/drawing/2014/main" id="{D241DEE4-1339-7241-C2D4-F21E7C487811}"/>
              </a:ext>
            </a:extLst>
          </p:cNvPr>
          <p:cNvPicPr>
            <a:picLocks noGrp="1" noChangeAspect="1"/>
          </p:cNvPicPr>
          <p:nvPr>
            <p:ph type="media" sz="quarter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09407" y="2021302"/>
            <a:ext cx="2108665" cy="3367569"/>
          </a:xfr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6D5CF659-C92F-4FE5-690C-B875E222DE2C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2820"/>
          <a:stretch>
            <a:fillRect/>
          </a:stretch>
        </p:blipFill>
        <p:spPr>
          <a:xfrm>
            <a:off x="2367098" y="2021304"/>
            <a:ext cx="1894256" cy="3272591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AD95432-77F0-96EC-78B6-6B679D5270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ABE73-33EF-ADE9-E5E0-62AE2BD2A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7AD553D-DFCC-7C71-385D-0C26F751EC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On vat aprendre de.....">
            <a:hlinkClick r:id="" action="ppaction://media"/>
            <a:extLst>
              <a:ext uri="{FF2B5EF4-FFF2-40B4-BE49-F238E27FC236}">
                <a16:creationId xmlns:a16="http://schemas.microsoft.com/office/drawing/2014/main" id="{0CB55196-3DF4-7E87-FB07-72A65F1DDA44}"/>
              </a:ext>
            </a:extLst>
          </p:cNvPr>
          <p:cNvPicPr>
            <a:picLocks noGrp="1" noChangeAspect="1"/>
          </p:cNvPicPr>
          <p:nvPr>
            <p:ph type="media" sz="quarter" idx="29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1610" b="1509"/>
          <a:stretch>
            <a:fillRect/>
          </a:stretch>
        </p:blipFill>
        <p:spPr>
          <a:xfrm>
            <a:off x="1421901" y="2228574"/>
            <a:ext cx="1955389" cy="3367569"/>
          </a:xfrm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C1B47B5-A494-9879-ED87-26957565BA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930" y="6177413"/>
            <a:ext cx="574651" cy="574651"/>
          </a:xfrm>
          <a:prstGeom prst="rect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id="{266FBD2A-070C-F28F-AD6A-06BBF4F20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33A0947-0637-427B-AD19-C3F83F3345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705" y="2959113"/>
            <a:ext cx="1044000" cy="114203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555EFDB-1587-44FB-9A90-E801BD7169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878" y="4164948"/>
            <a:ext cx="1044000" cy="114203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45A3D8D-7B1B-479B-8BCF-5AF3149B77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832" y="4164948"/>
            <a:ext cx="1044000" cy="114203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A5E8C16-F278-44EE-B508-5F44C57231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863" y="4164947"/>
            <a:ext cx="1044000" cy="1142035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841DE30-5AE5-4221-915B-1DBC3792643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546" y="2960342"/>
            <a:ext cx="1044000" cy="1140806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F5C3E22-5400-4287-B5C8-D5C7DEA234A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863" y="2964719"/>
            <a:ext cx="1044000" cy="1142035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2B4A8AA9-85BB-4460-B141-CA7D0BA2D12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387" y="1790998"/>
            <a:ext cx="1044000" cy="1142035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DBC95002-F8D4-49E2-9542-33B9003BB1B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546" y="1804865"/>
            <a:ext cx="1044000" cy="1142035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F53C719D-84BA-4398-A2BD-8F558483D4D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705" y="1804866"/>
            <a:ext cx="1044000" cy="1142035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A282EFE1-D74D-496D-8683-845B0E400AB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863" y="1806095"/>
            <a:ext cx="1044000" cy="1140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74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7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726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y a des noms masculins et des noms féminins. « Carnet » est un nom masculin. « Fleur » est un nom féminin.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AD95432-77F0-96EC-78B6-6B679D527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447289BD-1569-E508-DF0E-CF0F6AAAD254}"/>
              </a:ext>
            </a:extLst>
          </p:cNvPr>
          <p:cNvSpPr txBox="1">
            <a:spLocks/>
          </p:cNvSpPr>
          <p:nvPr/>
        </p:nvSpPr>
        <p:spPr>
          <a:xfrm>
            <a:off x="1325233" y="4291854"/>
            <a:ext cx="2370074" cy="66460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MA" sz="3200" b="1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sz="3200" dirty="0">
                <a:latin typeface="Dosis SemiBold" pitchFamily="2" charset="0"/>
              </a:rPr>
              <a:t> </a:t>
            </a:r>
            <a:r>
              <a:rPr lang="fr-MA" sz="3200" dirty="0">
                <a:solidFill>
                  <a:srgbClr val="424D7B"/>
                </a:solidFill>
                <a:latin typeface="Dosis SemiBold" pitchFamily="2" charset="0"/>
              </a:rPr>
              <a:t>carnet</a:t>
            </a:r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48DFCF79-F308-E79C-0C9C-D9359DEEBA16}"/>
              </a:ext>
            </a:extLst>
          </p:cNvPr>
          <p:cNvSpPr txBox="1">
            <a:spLocks/>
          </p:cNvSpPr>
          <p:nvPr/>
        </p:nvSpPr>
        <p:spPr>
          <a:xfrm>
            <a:off x="5299011" y="4291854"/>
            <a:ext cx="2370074" cy="664601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MA" sz="3200" b="1" dirty="0">
                <a:solidFill>
                  <a:srgbClr val="DB03A2"/>
                </a:solidFill>
                <a:latin typeface="Dosis SemiBold" pitchFamily="2" charset="0"/>
              </a:rPr>
              <a:t>Une</a:t>
            </a:r>
            <a:r>
              <a:rPr lang="fr-MA" sz="3200" dirty="0">
                <a:latin typeface="Dosis SemiBold" pitchFamily="2" charset="0"/>
              </a:rPr>
              <a:t> </a:t>
            </a:r>
            <a:r>
              <a:rPr lang="fr-MA" sz="3200" dirty="0">
                <a:solidFill>
                  <a:srgbClr val="424D7B"/>
                </a:solidFill>
                <a:latin typeface="Dosis SemiBold" pitchFamily="2" charset="0"/>
              </a:rPr>
              <a:t>fleur</a:t>
            </a:r>
          </a:p>
        </p:txBody>
      </p:sp>
      <p:pic>
        <p:nvPicPr>
          <p:cNvPr id="15" name="Image 14" descr="Une image contenant symbole, cercle, logo&#10;&#10;Description générée automatiquement">
            <a:extLst>
              <a:ext uri="{FF2B5EF4-FFF2-40B4-BE49-F238E27FC236}">
                <a16:creationId xmlns:a16="http://schemas.microsoft.com/office/drawing/2014/main" id="{E281C51C-2466-5B99-F1FA-4D3971C227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016" y="4982527"/>
            <a:ext cx="681546" cy="664601"/>
          </a:xfrm>
          <a:prstGeom prst="rect">
            <a:avLst/>
          </a:prstGeom>
        </p:spPr>
      </p:pic>
      <p:pic>
        <p:nvPicPr>
          <p:cNvPr id="16" name="Image 15" descr="Une image contenant symbole, cercle, Graphique, conception&#10;&#10;Description générée automatiquement">
            <a:extLst>
              <a:ext uri="{FF2B5EF4-FFF2-40B4-BE49-F238E27FC236}">
                <a16:creationId xmlns:a16="http://schemas.microsoft.com/office/drawing/2014/main" id="{224D6416-9F36-CC91-0DB2-A9E619ADE85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3FFFF"/>
              </a:clrFrom>
              <a:clrTo>
                <a:srgbClr val="F3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173" y="4956455"/>
            <a:ext cx="662786" cy="66460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9FABD01-2E6C-4ABC-B130-C49C1EBB56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139" y="2305607"/>
            <a:ext cx="1711300" cy="187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5240665-5C18-4DF1-AC7A-B1E1D7A4B5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916" y="2305607"/>
            <a:ext cx="1711300" cy="18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27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60F22-A4AD-D3BA-9A19-09126E99A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314BD59-818C-DCBF-F85B-B87C6E8568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7F4FC5F-39C3-5E0A-4E71-0A72D92DEB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150618"/>
            <a:ext cx="764413" cy="764413"/>
          </a:xfrm>
          <a:prstGeom prst="rect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5A55B8CB-42C6-DCB8-A804-A903E3169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un carnet">
            <a:hlinkClick r:id="" action="ppaction://media"/>
            <a:extLst>
              <a:ext uri="{FF2B5EF4-FFF2-40B4-BE49-F238E27FC236}">
                <a16:creationId xmlns:a16="http://schemas.microsoft.com/office/drawing/2014/main" id="{90538630-CD83-4183-9F28-54068A8A84B5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323353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A612154A-3389-0C81-5AB2-B69FF1CB2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2C11259-029E-9FA6-18CE-EE5D6A0FEFB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>
                <a:solidFill>
                  <a:srgbClr val="0070C0"/>
                </a:solidFill>
                <a:latin typeface="Dosis" panose="020B0604020202020204" charset="0"/>
              </a:rPr>
              <a:t>Un</a:t>
            </a:r>
            <a:r>
              <a:rPr lang="fr-FR" dirty="0">
                <a:latin typeface="Dosis" panose="020B0604020202020204" charset="0"/>
              </a:rPr>
              <a:t> carnet </a:t>
            </a:r>
            <a:endParaRPr lang="fr-MA" dirty="0">
              <a:latin typeface="Dosis" panose="020B060402020202020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698C40-EF24-0DB3-2EDD-597518F1B9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DBFF128-7A74-447A-A819-A4B30729B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83" y="2210104"/>
            <a:ext cx="309352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96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BE8BE-DA27-3B65-4FEC-EAF947F66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104B2250-AA55-336F-147C-58AB718EF6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BF1BBD-5AF7-5C2B-CC51-B9951C85FA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103320"/>
            <a:ext cx="764413" cy="764413"/>
          </a:xfrm>
          <a:prstGeom prst="rect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98270362-15B3-B9DF-CB9A-1DBD5D031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rouge">
            <a:hlinkClick r:id="" action="ppaction://media"/>
            <a:extLst>
              <a:ext uri="{FF2B5EF4-FFF2-40B4-BE49-F238E27FC236}">
                <a16:creationId xmlns:a16="http://schemas.microsoft.com/office/drawing/2014/main" id="{5C010930-6369-4BE2-9362-63FDED487184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60329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165A6-C1AF-A71A-AD49-A6FD907CF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122593-87D5-DDC4-04AE-99325072F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0184412-86A8-E851-E3DE-8F39B70970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097948"/>
            <a:ext cx="3613875" cy="662104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Rouge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427A3EE-7B8E-EF3A-A576-08603A5108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0DA5232-D7E8-4FC0-B7AA-0E9506E85A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20" y="2068052"/>
            <a:ext cx="309352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37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F1A54-E933-538F-0EDD-37DC43508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696F3A0-8611-5257-1303-25668BD2A5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B8665B6-85E8-D111-6A44-915B79129F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134846"/>
            <a:ext cx="764413" cy="764413"/>
          </a:xfrm>
          <a:prstGeom prst="rect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6AF398DE-7B28-385E-EE73-E1C669FD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bleu">
            <a:hlinkClick r:id="" action="ppaction://media"/>
            <a:extLst>
              <a:ext uri="{FF2B5EF4-FFF2-40B4-BE49-F238E27FC236}">
                <a16:creationId xmlns:a16="http://schemas.microsoft.com/office/drawing/2014/main" id="{332EE88F-818B-4836-828C-107485A8A798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236994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B16D7-4550-8596-D5F3-2BDB50C55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90C4CAD8-77E7-5A8E-4CDC-5814D1D76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9808A75-52F3-969C-3789-D6B1F03EA5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Bleu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6B23EF6-8C92-8086-847E-9FF37E2C4C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A2FBAC7-EBAF-43A1-980A-551E7685DF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20" y="2210104"/>
            <a:ext cx="309352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F1A54-E933-538F-0EDD-37DC43508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696F3A0-8611-5257-1303-25668BD2A5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B8665B6-85E8-D111-6A44-915B79129F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134846"/>
            <a:ext cx="764413" cy="764413"/>
          </a:xfrm>
          <a:prstGeom prst="rect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6AF398DE-7B28-385E-EE73-E1C669FD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vert">
            <a:hlinkClick r:id="" action="ppaction://media"/>
            <a:extLst>
              <a:ext uri="{FF2B5EF4-FFF2-40B4-BE49-F238E27FC236}">
                <a16:creationId xmlns:a16="http://schemas.microsoft.com/office/drawing/2014/main" id="{75FB1F16-3524-456B-B311-F49FB44A2316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314961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5856A-5732-B804-FCC9-86430E7EB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C0A950B-924E-4DDA-BAF9-4FEF7CD15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BA369A4-A601-19D6-1937-970D1D637D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Vert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95D1C8-62A1-072C-2A3C-3FE52ADE65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FE7C583-68DF-4572-B097-34E496DBBF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20" y="2210104"/>
            <a:ext cx="3096864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56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F1A54-E933-538F-0EDD-37DC43508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696F3A0-8611-5257-1303-25668BD2A5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B8665B6-85E8-D111-6A44-915B79129F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134846"/>
            <a:ext cx="764413" cy="764413"/>
          </a:xfrm>
          <a:prstGeom prst="rect">
            <a:avLst/>
          </a:prstGeom>
        </p:spPr>
      </p:pic>
      <p:sp>
        <p:nvSpPr>
          <p:cNvPr id="6" name="Titre 8">
            <a:extLst>
              <a:ext uri="{FF2B5EF4-FFF2-40B4-BE49-F238E27FC236}">
                <a16:creationId xmlns:a16="http://schemas.microsoft.com/office/drawing/2014/main" id="{6AF398DE-7B28-385E-EE73-E1C669FD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jaune">
            <a:hlinkClick r:id="" action="ppaction://media"/>
            <a:extLst>
              <a:ext uri="{FF2B5EF4-FFF2-40B4-BE49-F238E27FC236}">
                <a16:creationId xmlns:a16="http://schemas.microsoft.com/office/drawing/2014/main" id="{9E5085A1-A40E-4EF7-8883-3C59C8E11E1D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51424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5856A-5732-B804-FCC9-86430E7EB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7C0A950B-924E-4DDA-BAF9-4FEF7CD15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95D1C8-62A1-072C-2A3C-3FE52ADE65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B689B61-CCCD-41BA-A5DD-58F9946607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20" y="2290998"/>
            <a:ext cx="3096864" cy="338400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CAD1C5D6-1786-C9C9-029D-D9824E7CCDF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0" y="3097948"/>
            <a:ext cx="3613875" cy="662104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Jaune</a:t>
            </a:r>
          </a:p>
        </p:txBody>
      </p:sp>
    </p:spTree>
    <p:extLst>
      <p:ext uri="{BB962C8B-B14F-4D97-AF65-F5344CB8AC3E}">
        <p14:creationId xmlns:p14="http://schemas.microsoft.com/office/powerpoint/2010/main" val="289768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re 53">
            <a:extLst>
              <a:ext uri="{FF2B5EF4-FFF2-40B4-BE49-F238E27FC236}">
                <a16:creationId xmlns:a16="http://schemas.microsoft.com/office/drawing/2014/main" id="{86B0789E-BB33-0930-E012-4FB370A1D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13" name="Nous venons de voir">
            <a:hlinkClick r:id="" action="ppaction://media"/>
            <a:extLst>
              <a:ext uri="{FF2B5EF4-FFF2-40B4-BE49-F238E27FC236}">
                <a16:creationId xmlns:a16="http://schemas.microsoft.com/office/drawing/2014/main" id="{E14AE024-D4C6-17F0-8FFE-509419C4F874}"/>
              </a:ext>
            </a:extLst>
          </p:cNvPr>
          <p:cNvPicPr>
            <a:picLocks noGrp="1" noChangeAspect="1"/>
          </p:cNvPicPr>
          <p:nvPr>
            <p:ph type="media" sz="quarter" idx="29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t="994" b="1600"/>
          <a:stretch>
            <a:fillRect/>
          </a:stretch>
        </p:blipFill>
        <p:spPr>
          <a:xfrm>
            <a:off x="1299412" y="2056325"/>
            <a:ext cx="2036830" cy="3526328"/>
          </a:xfrm>
        </p:spPr>
      </p:pic>
      <p:pic>
        <p:nvPicPr>
          <p:cNvPr id="51" name="Espace réservé pour une image  50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3E891CD7-4AB1-05FE-5421-4B6BC752DF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437ECA70-DC57-5219-8BA1-69574DEBF2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854" y="5888770"/>
            <a:ext cx="764413" cy="764413"/>
          </a:xfrm>
          <a:prstGeom prst="rect">
            <a:avLst/>
          </a:prstGeom>
        </p:spPr>
      </p:pic>
      <p:pic>
        <p:nvPicPr>
          <p:cNvPr id="3" name="038A9E9B">
            <a:hlinkClick r:id="" action="ppaction://media"/>
            <a:extLst>
              <a:ext uri="{FF2B5EF4-FFF2-40B4-BE49-F238E27FC236}">
                <a16:creationId xmlns:a16="http://schemas.microsoft.com/office/drawing/2014/main" id="{BDA0FC54-6278-444A-A119-E6D59178E52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9"/>
          <a:srcRect l="28599" t="894" r="28656" b="1153"/>
          <a:stretch/>
        </p:blipFill>
        <p:spPr>
          <a:xfrm>
            <a:off x="3993861" y="1583767"/>
            <a:ext cx="3741696" cy="4823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0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98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9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9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carnet – Rouge – Bleu – Vert - Jaune.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0260" y="4651125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/>
              <a:t> carnet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21200" y="4650282"/>
            <a:ext cx="1800000" cy="342703"/>
          </a:xfrm>
        </p:spPr>
        <p:txBody>
          <a:bodyPr/>
          <a:lstStyle/>
          <a:p>
            <a:r>
              <a:rPr lang="fr-MA" dirty="0">
                <a:solidFill>
                  <a:srgbClr val="424D7B"/>
                </a:solidFill>
              </a:rPr>
              <a:t>Rouge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85799" y="4633828"/>
            <a:ext cx="1800000" cy="360000"/>
          </a:xfrm>
        </p:spPr>
        <p:txBody>
          <a:bodyPr/>
          <a:lstStyle/>
          <a:p>
            <a:r>
              <a:rPr lang="fr-FR" dirty="0"/>
              <a:t>Bleu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188741" y="4649439"/>
            <a:ext cx="1800000" cy="360000"/>
          </a:xfrm>
        </p:spPr>
        <p:txBody>
          <a:bodyPr/>
          <a:lstStyle/>
          <a:p>
            <a:r>
              <a:rPr lang="fr-FR" dirty="0"/>
              <a:t>Vert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65B55C-E8D1-0A7E-19A4-3BD62A643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6906863" y="4633828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424D7B"/>
                </a:solidFill>
              </a:rPr>
              <a:t>Jaune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81F1F7-FBA4-4F2C-9D9E-83112E878E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05" y="3030704"/>
            <a:ext cx="1480928" cy="162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33AB014-D043-4FA5-9036-0CFC2F7585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587" y="3030704"/>
            <a:ext cx="1480928" cy="162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3659821-949D-4461-BE0C-086845920D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969" y="3030704"/>
            <a:ext cx="1480928" cy="162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61E3D6E-8ADF-4BA1-922F-4DE055EE72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351" y="3030704"/>
            <a:ext cx="1482538" cy="162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82E09C5-B383-493A-9EC6-6E2504F0B7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343" y="3030704"/>
            <a:ext cx="1482538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24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C2CF0F-44CD-45D3-A291-FC058CCD8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apprendre d’autres mots avec Majd.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AD907A3-FFD0-F788-387C-05F02B986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7" y="535130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4FEFB37-178D-78B6-EB20-2CCA85C6C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046" y="2059806"/>
            <a:ext cx="1452099" cy="385843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0F6C2E-737D-416A-B805-B69D8D8F6C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057" y="3156119"/>
            <a:ext cx="1415120" cy="154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1EB15D8-13B9-4B0A-ADAA-4CAB28567B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001" y="3156119"/>
            <a:ext cx="1415120" cy="1548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9A2868C-2225-409A-B037-39D2F18CA6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529" y="4697881"/>
            <a:ext cx="1415120" cy="154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F17D430-14A6-4D51-BC2B-2F8404EBE8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057" y="1608119"/>
            <a:ext cx="1415120" cy="154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78A839B-9EAA-4AF1-856E-A668FD630C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001" y="1608119"/>
            <a:ext cx="1415120" cy="15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64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84301-1928-27C9-398D-B86E6B2AB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pour une image  7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9D585A62-F413-90CD-535E-5FA45FABD8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CDDC1C2-5E0F-D996-5D81-0C8BFD9F4E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56022"/>
            <a:ext cx="764413" cy="764413"/>
          </a:xfrm>
          <a:prstGeom prst="rect">
            <a:avLst/>
          </a:prstGeom>
        </p:spPr>
      </p:pic>
      <p:sp>
        <p:nvSpPr>
          <p:cNvPr id="5" name="Titre 53">
            <a:extLst>
              <a:ext uri="{FF2B5EF4-FFF2-40B4-BE49-F238E27FC236}">
                <a16:creationId xmlns:a16="http://schemas.microsoft.com/office/drawing/2014/main" id="{9BF65DC2-192F-1382-3263-C44D140ED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3" name="une robe">
            <a:hlinkClick r:id="" action="ppaction://media"/>
            <a:extLst>
              <a:ext uri="{FF2B5EF4-FFF2-40B4-BE49-F238E27FC236}">
                <a16:creationId xmlns:a16="http://schemas.microsoft.com/office/drawing/2014/main" id="{46ADDEA1-F001-4F2C-9415-59B61150D691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252850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CD2BC-8BF9-A701-35CA-8880952BC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14B8F9-8008-BC27-1B9A-885BF2BAB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BF4B92D0-BD6E-E4A8-35A2-F362C4D7EC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>
                <a:solidFill>
                  <a:srgbClr val="DB03A2"/>
                </a:solidFill>
              </a:rPr>
              <a:t>Une</a:t>
            </a:r>
            <a:r>
              <a:rPr lang="fr-FR" dirty="0">
                <a:solidFill>
                  <a:srgbClr val="424D7B"/>
                </a:solidFill>
              </a:rPr>
              <a:t> robe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ED15E47-0E5E-C6C0-FE42-0781D308BE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F428D4A-65A6-426C-B5C7-2DCD170E14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83" y="2210104"/>
            <a:ext cx="309352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01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BF9AD1C-8D69-4FB6-7D4C-4507F2CA06E3}"/>
              </a:ext>
            </a:extLst>
          </p:cNvPr>
          <p:cNvSpPr txBox="1"/>
          <p:nvPr/>
        </p:nvSpPr>
        <p:spPr>
          <a:xfrm>
            <a:off x="6127474" y="1982857"/>
            <a:ext cx="13566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0" dirty="0"/>
              <a:t> </a:t>
            </a:r>
            <a:endParaRPr lang="fr-MA" sz="1350" dirty="0"/>
          </a:p>
        </p:txBody>
      </p:sp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5CF6DF5-C504-6704-16AF-D9514D0089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re 53">
            <a:extLst>
              <a:ext uri="{FF2B5EF4-FFF2-40B4-BE49-F238E27FC236}">
                <a16:creationId xmlns:a16="http://schemas.microsoft.com/office/drawing/2014/main" id="{79F1E73D-4908-8DCC-0111-652C35E43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0EE3961-C2EB-6320-ACBB-A55D556232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71786"/>
            <a:ext cx="764413" cy="764413"/>
          </a:xfrm>
          <a:prstGeom prst="rect">
            <a:avLst/>
          </a:prstGeom>
        </p:spPr>
      </p:pic>
      <p:pic>
        <p:nvPicPr>
          <p:cNvPr id="6" name="WhatsApp Video 2026-01-02 at 13.10.12">
            <a:hlinkClick r:id="" action="ppaction://media"/>
            <a:extLst>
              <a:ext uri="{FF2B5EF4-FFF2-40B4-BE49-F238E27FC236}">
                <a16:creationId xmlns:a16="http://schemas.microsoft.com/office/drawing/2014/main" id="{76B5970C-4FAF-4882-BFD1-F06F4CD05F2D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400504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90CD9B-E512-205E-3BA2-7525A1F82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FC9EFA68-1708-4811-8835-13FC8F2C33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83465" y="3031958"/>
            <a:ext cx="4032984" cy="870146"/>
          </a:xfrm>
        </p:spPr>
        <p:txBody>
          <a:bodyPr/>
          <a:lstStyle/>
          <a:p>
            <a:r>
              <a:rPr lang="fr-FR" dirty="0">
                <a:latin typeface="Dosis SemiBold" pitchFamily="2" charset="0"/>
              </a:rPr>
              <a:t> </a:t>
            </a:r>
            <a:r>
              <a:rPr lang="fr-FR" dirty="0">
                <a:solidFill>
                  <a:srgbClr val="DB03A2"/>
                </a:solidFill>
                <a:latin typeface="Dosis SemiBold" pitchFamily="2" charset="0"/>
              </a:rPr>
              <a:t>Une</a:t>
            </a:r>
            <a:r>
              <a:rPr lang="fr-FR" dirty="0">
                <a:solidFill>
                  <a:schemeClr val="accent5">
                    <a:lumMod val="75000"/>
                  </a:schemeClr>
                </a:solidFill>
                <a:latin typeface="Dosis SemiBold" pitchFamily="2" charset="0"/>
              </a:rPr>
              <a:t> </a:t>
            </a:r>
            <a:r>
              <a:rPr lang="fr-FR" dirty="0">
                <a:solidFill>
                  <a:srgbClr val="424D7B"/>
                </a:solidFill>
                <a:latin typeface="Dosis SemiBold" pitchFamily="2" charset="0"/>
              </a:rPr>
              <a:t>fleur</a:t>
            </a:r>
            <a:endParaRPr lang="fr-MA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689B38D-ADD1-24B9-2E3C-11B73278A7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C92E222-8F59-4EE5-8FF4-7E3CD700FE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20" y="2210104"/>
            <a:ext cx="309352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57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BF9AD1C-8D69-4FB6-7D4C-4507F2CA06E3}"/>
              </a:ext>
            </a:extLst>
          </p:cNvPr>
          <p:cNvSpPr txBox="1"/>
          <p:nvPr/>
        </p:nvSpPr>
        <p:spPr>
          <a:xfrm>
            <a:off x="6127474" y="1982857"/>
            <a:ext cx="13566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0" dirty="0"/>
              <a:t> </a:t>
            </a:r>
            <a:endParaRPr lang="fr-MA" sz="1350" dirty="0"/>
          </a:p>
        </p:txBody>
      </p:sp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F45A9CF9-FA36-A9A5-E67A-CA686630E7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re 53">
            <a:extLst>
              <a:ext uri="{FF2B5EF4-FFF2-40B4-BE49-F238E27FC236}">
                <a16:creationId xmlns:a16="http://schemas.microsoft.com/office/drawing/2014/main" id="{C1E633EE-8D99-A8EA-6B9C-4A09508AA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C87BCA6-D84A-9547-D15B-8A4DD75326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71786"/>
            <a:ext cx="764413" cy="764413"/>
          </a:xfrm>
          <a:prstGeom prst="rect">
            <a:avLst/>
          </a:prstGeom>
        </p:spPr>
      </p:pic>
      <p:pic>
        <p:nvPicPr>
          <p:cNvPr id="5" name="un robot">
            <a:hlinkClick r:id="" action="ppaction://media"/>
            <a:extLst>
              <a:ext uri="{FF2B5EF4-FFF2-40B4-BE49-F238E27FC236}">
                <a16:creationId xmlns:a16="http://schemas.microsoft.com/office/drawing/2014/main" id="{4BA81CE9-E360-4482-B7B9-03C25CCC12F4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304818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FD50F-DBFC-665F-5484-B6CC684D7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8AA259-7A2C-2687-B8F5-913E58B85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D4DE0979-B162-1DE0-5E62-BC5C7A7A37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67829" y="3240000"/>
            <a:ext cx="4314158" cy="662104"/>
          </a:xfrm>
        </p:spPr>
        <p:txBody>
          <a:bodyPr/>
          <a:lstStyle/>
          <a:p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Un</a:t>
            </a:r>
            <a:r>
              <a:rPr lang="fr-FR" dirty="0"/>
              <a:t> robot </a:t>
            </a:r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22DE93-47F2-C3A6-7F3A-89C206A0B9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341CE6-FD4B-45DA-B7A9-1575FB706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20" y="2210104"/>
            <a:ext cx="309352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28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7BBC0B8-BF4E-E1F6-342B-5BD9B8994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13" name="Espace réservé pour une image  1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19453470-31C3-4AA1-BBF6-7C90A3ED292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DB7EFF-5748-7E79-B698-189C84ABDB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87550"/>
            <a:ext cx="764413" cy="764413"/>
          </a:xfrm>
          <a:prstGeom prst="rect">
            <a:avLst/>
          </a:prstGeom>
        </p:spPr>
      </p:pic>
      <p:pic>
        <p:nvPicPr>
          <p:cNvPr id="3" name="le marché">
            <a:hlinkClick r:id="" action="ppaction://media"/>
            <a:extLst>
              <a:ext uri="{FF2B5EF4-FFF2-40B4-BE49-F238E27FC236}">
                <a16:creationId xmlns:a16="http://schemas.microsoft.com/office/drawing/2014/main" id="{FF18C232-4E4F-44D3-81ED-7AA843CC2555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341329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90CD9B-E512-205E-3BA2-7525A1F82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FC9EFA68-1708-4811-8835-13FC8F2C33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79051" y="3240000"/>
            <a:ext cx="4399232" cy="662104"/>
          </a:xfrm>
        </p:spPr>
        <p:txBody>
          <a:bodyPr/>
          <a:lstStyle/>
          <a:p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Un</a:t>
            </a:r>
            <a:r>
              <a:rPr lang="fr-FR" dirty="0"/>
              <a:t> marché </a:t>
            </a:r>
            <a:endParaRPr lang="fr-MA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F630690-4018-8484-60D4-070D39A692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C47CF4A-01DF-4FCA-9E4A-E785E4D305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20" y="2210104"/>
            <a:ext cx="309352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BF9AD1C-8D69-4FB6-7D4C-4507F2CA06E3}"/>
              </a:ext>
            </a:extLst>
          </p:cNvPr>
          <p:cNvSpPr txBox="1"/>
          <p:nvPr/>
        </p:nvSpPr>
        <p:spPr>
          <a:xfrm>
            <a:off x="6127474" y="1982857"/>
            <a:ext cx="135669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0" dirty="0"/>
              <a:t> </a:t>
            </a:r>
            <a:endParaRPr lang="fr-MA" sz="1350" dirty="0"/>
          </a:p>
        </p:txBody>
      </p:sp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E5CF6DF5-C504-6704-16AF-D9514D0089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itre 53">
            <a:extLst>
              <a:ext uri="{FF2B5EF4-FFF2-40B4-BE49-F238E27FC236}">
                <a16:creationId xmlns:a16="http://schemas.microsoft.com/office/drawing/2014/main" id="{79F1E73D-4908-8DCC-0111-652C35E43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0EE3961-C2EB-6320-ACBB-A55D556232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71786"/>
            <a:ext cx="764413" cy="764413"/>
          </a:xfrm>
          <a:prstGeom prst="rect">
            <a:avLst/>
          </a:prstGeom>
        </p:spPr>
      </p:pic>
      <p:pic>
        <p:nvPicPr>
          <p:cNvPr id="5" name="rabat">
            <a:hlinkClick r:id="" action="ppaction://media"/>
            <a:extLst>
              <a:ext uri="{FF2B5EF4-FFF2-40B4-BE49-F238E27FC236}">
                <a16:creationId xmlns:a16="http://schemas.microsoft.com/office/drawing/2014/main" id="{9AE332FE-0BD4-499A-B063-D7CA6C895FFB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</p:spTree>
    <p:extLst>
      <p:ext uri="{BB962C8B-B14F-4D97-AF65-F5344CB8AC3E}">
        <p14:creationId xmlns:p14="http://schemas.microsoft.com/office/powerpoint/2010/main" val="138588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8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B5FDA-E8F9-9DA2-A5D9-7093B4F5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90CD9B-E512-205E-3BA2-7525A1F82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répéter ?</a:t>
            </a:r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FC9EFA68-1708-4811-8835-13FC8F2C33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6741" y="3240000"/>
            <a:ext cx="3898190" cy="662104"/>
          </a:xfrm>
        </p:spPr>
        <p:txBody>
          <a:bodyPr/>
          <a:lstStyle/>
          <a:p>
            <a:r>
              <a:rPr lang="fr-FR" dirty="0">
                <a:solidFill>
                  <a:srgbClr val="424D7B"/>
                </a:solidFill>
              </a:rPr>
              <a:t>Rabat</a:t>
            </a:r>
            <a:r>
              <a:rPr lang="fr-FR" dirty="0"/>
              <a:t> </a:t>
            </a:r>
            <a:endParaRPr lang="fr-MA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F630690-4018-8484-60D4-070D39A692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7F2B0BB-76E4-4077-B665-750E86E0AE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20" y="2210104"/>
            <a:ext cx="3093520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5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100A2-0237-7A5A-CE97-D924C6531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Nous venons de voir">
            <a:hlinkClick r:id="" action="ppaction://media"/>
            <a:extLst>
              <a:ext uri="{FF2B5EF4-FFF2-40B4-BE49-F238E27FC236}">
                <a16:creationId xmlns:a16="http://schemas.microsoft.com/office/drawing/2014/main" id="{AFBB9E27-6809-F743-E324-19CFC34C4921}"/>
              </a:ext>
            </a:extLst>
          </p:cNvPr>
          <p:cNvPicPr>
            <a:picLocks noGrp="1" noChangeAspect="1"/>
          </p:cNvPicPr>
          <p:nvPr>
            <p:ph type="media" sz="quarter" idx="29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t="1406" b="981"/>
          <a:stretch>
            <a:fillRect/>
          </a:stretch>
        </p:blipFill>
        <p:spPr>
          <a:xfrm>
            <a:off x="1449325" y="2045037"/>
            <a:ext cx="2228809" cy="3866874"/>
          </a:xfrm>
        </p:spPr>
      </p:pic>
      <p:pic>
        <p:nvPicPr>
          <p:cNvPr id="3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8C9DCC8-B6CD-F168-0ED4-C685E19779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5" name="Titre 53">
            <a:extLst>
              <a:ext uri="{FF2B5EF4-FFF2-40B4-BE49-F238E27FC236}">
                <a16:creationId xmlns:a16="http://schemas.microsoft.com/office/drawing/2014/main" id="{E3DB7A6F-4CC5-6308-0D36-2618433E6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7DC75E5-02ED-9842-9C51-FBBE54DA6D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801" y="5911911"/>
            <a:ext cx="764413" cy="764413"/>
          </a:xfrm>
          <a:prstGeom prst="rect">
            <a:avLst/>
          </a:prstGeom>
        </p:spPr>
      </p:pic>
      <p:pic>
        <p:nvPicPr>
          <p:cNvPr id="4" name="FR_N1_P2_W4_Recap-P02">
            <a:hlinkClick r:id="" action="ppaction://media"/>
            <a:extLst>
              <a:ext uri="{FF2B5EF4-FFF2-40B4-BE49-F238E27FC236}">
                <a16:creationId xmlns:a16="http://schemas.microsoft.com/office/drawing/2014/main" id="{7CB94FAC-BFF6-AD7B-C74A-B6186B7AB35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l="29109" r="29225"/>
          <a:stretch>
            <a:fillRect/>
          </a:stretch>
        </p:blipFill>
        <p:spPr>
          <a:xfrm>
            <a:off x="4020142" y="1635537"/>
            <a:ext cx="3308491" cy="446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97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98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33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363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robe – Une fleur – Un robot – Un marché – Rabat.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203" y="4623597"/>
            <a:ext cx="1620000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</a:rPr>
              <a:t>Une</a:t>
            </a:r>
            <a:r>
              <a:rPr lang="fr-MA" dirty="0"/>
              <a:t> robe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47203" y="4623597"/>
            <a:ext cx="1696515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</a:rPr>
              <a:t> Une </a:t>
            </a:r>
            <a:r>
              <a:rPr lang="fr-MA" dirty="0">
                <a:solidFill>
                  <a:srgbClr val="424D7B"/>
                </a:solidFill>
              </a:rPr>
              <a:t>fleur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7759" y="4620415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pPr algn="l"/>
            <a:r>
              <a:rPr lang="fr-MA" dirty="0"/>
              <a:t> </a:t>
            </a:r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robot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320930" y="4626079"/>
            <a:ext cx="1703886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/>
              <a:t> marché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CC45454-E283-BE17-D85E-9A392C209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02" y="544755"/>
            <a:ext cx="1152244" cy="1072989"/>
          </a:xfrm>
          <a:prstGeom prst="rect">
            <a:avLst/>
          </a:prstGeom>
        </p:spPr>
      </p:pic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6980077" y="4625379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/>
              <a:t>Rabat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ADE90C5-F8A9-4FA6-87ED-9298371DA6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20" y="3000415"/>
            <a:ext cx="1480930" cy="162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725D5E0-AFA3-4B0B-A754-2178681A9D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231" y="3000415"/>
            <a:ext cx="1480930" cy="162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618219-A2FD-4C1D-8726-4905CB5CBF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42" y="3005729"/>
            <a:ext cx="1480930" cy="1620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A44C319-3C95-4EAC-A7EC-508F1428A1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364" y="3000415"/>
            <a:ext cx="1480930" cy="162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5967ECB-8332-4417-9D8C-146CAA0C57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653" y="3005729"/>
            <a:ext cx="1480930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9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38114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DFD06F79-2E45-DF44-0550-12F23D1F8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5D5E4C2-3864-D7FE-4C4A-81FFF0946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Ecrivez le numéro du mot « </a:t>
            </a: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fleur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2DA6128-BFDB-41CB-8AF7-D7C02B675E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 descr="Une image contenant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08BE5F2B-E877-31F9-6E73-217C7E1C45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265" y="4586000"/>
            <a:ext cx="452094" cy="54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A0199D3-B357-8DA5-B370-3596C73D32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3254" y="4586000"/>
            <a:ext cx="452094" cy="54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06E01A8-23FA-FF68-C739-2F7FCC8480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80561" y="4533385"/>
            <a:ext cx="452093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CF46D9A-9678-4AE3-ACFE-2A799AF2A7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979" y="2462000"/>
            <a:ext cx="1941670" cy="2124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13493C9-11AE-4C00-AA06-D9CFB7CE6F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477" y="2462000"/>
            <a:ext cx="1941670" cy="2124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4AA36A7-EC74-481E-B15E-6D6071F19B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75" y="2462000"/>
            <a:ext cx="1941670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68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FA2B842-7EA7-6B0C-D227-090B2B97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Ecrivez le numéro du mot « </a:t>
            </a: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jaune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12DA6128-BFDB-41CB-8AF7-D7C02B675E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Image 15" descr="Une image contenant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08BE5F2B-E877-31F9-6E73-217C7E1C45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265" y="4586000"/>
            <a:ext cx="452094" cy="54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A0199D3-B357-8DA5-B370-3596C73D32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3254" y="4586000"/>
            <a:ext cx="452094" cy="54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06E01A8-23FA-FF68-C739-2F7FCC8480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80561" y="4533385"/>
            <a:ext cx="452093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F9C41A8-8163-4A0D-B514-174E6A6D17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709" y="2519716"/>
            <a:ext cx="1941668" cy="2124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C7C499C-C358-46EE-A70E-CC2F159133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513" y="2519716"/>
            <a:ext cx="1943768" cy="2124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86DE580-BAC3-412E-838A-F547C99158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417" y="2519716"/>
            <a:ext cx="1943768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80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923A1-0EED-470B-7557-E3FCE206D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01850AE-9D75-7C43-595A-9FB055294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Ecrivez le numéro du mot «</a:t>
            </a:r>
            <a:r>
              <a:rPr lang="fr-F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</a:t>
            </a: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carnet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».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A7A79CC-1294-1BD6-7BD4-1A2E131AB40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Image 13" descr="Une image contenant Graphique, symbole, conception&#10;&#10;Le contenu généré par l’IA peut être incorrect.">
            <a:extLst>
              <a:ext uri="{FF2B5EF4-FFF2-40B4-BE49-F238E27FC236}">
                <a16:creationId xmlns:a16="http://schemas.microsoft.com/office/drawing/2014/main" id="{1AB3C41B-A3B9-44B1-85D2-E3D1EDC1F4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860" y="4741900"/>
            <a:ext cx="452094" cy="54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5FCFEE2-663A-B222-D4C4-229C4C0052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9508" y="4733565"/>
            <a:ext cx="452094" cy="54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B264D0C-EA17-9F97-7D8B-31DB1FACD5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8258" y="4741900"/>
            <a:ext cx="452093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62333F6-8701-4218-B6BE-5AD9FE787E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090" y="2552996"/>
            <a:ext cx="1941680" cy="2124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135E1B0-12A7-4CBF-9510-9BBB784E14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715" y="2552996"/>
            <a:ext cx="1941680" cy="2124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221B7F3-0294-4F38-9701-FFFD0CC18E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465" y="2552996"/>
            <a:ext cx="1941680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18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2F821DC-B937-C71C-B0B0-64A2929E1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Rangez vos ardoises. </a:t>
            </a:r>
          </a:p>
        </p:txBody>
      </p:sp>
      <p:pic>
        <p:nvPicPr>
          <p:cNvPr id="5" name="Rangez vos ardoises">
            <a:hlinkClick r:id="" action="ppaction://media"/>
            <a:extLst>
              <a:ext uri="{FF2B5EF4-FFF2-40B4-BE49-F238E27FC236}">
                <a16:creationId xmlns:a16="http://schemas.microsoft.com/office/drawing/2014/main" id="{EA5AE726-A95F-6406-75FA-F0F5EA6946CE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6131EF-05E6-CCE8-5F72-39B198F326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E12184F-ABBF-1408-4790-23482FF1B0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5835298"/>
            <a:ext cx="764413" cy="76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87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12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8D02C-50C0-2D93-25EB-8112A0F1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F1603D-5DA1-57FE-6C02-5D3D7CF6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2BF530-CF86-1159-4EBF-322A107DDE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991687F-2E85-44DE-BB8F-14A04F1526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696" y="2817877"/>
            <a:ext cx="1941690" cy="2124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8E0E1E1-8C84-401B-96DB-470E927BBB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581" y="2817877"/>
            <a:ext cx="1943755" cy="2124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FAA4DA7-A126-4A26-ABFC-A8F3C53E19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831" y="2817877"/>
            <a:ext cx="1941670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43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8D02C-50C0-2D93-25EB-8112A0F1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F1603D-5DA1-57FE-6C02-5D3D7CF6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2BF530-CF86-1159-4EBF-322A107DDE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7232757-6EAD-4D52-AE40-2C73A7C57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0" y="2817877"/>
            <a:ext cx="1941690" cy="2124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40124C7-1CB3-4E3E-A406-62B83AFA43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332" y="2817877"/>
            <a:ext cx="1943785" cy="2124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3DE8511-FB00-439F-BDA4-5D86607679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759" y="2817877"/>
            <a:ext cx="1943784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64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8D02C-50C0-2D93-25EB-8112A0F1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F1603D-5DA1-57FE-6C02-5D3D7CF6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2BF530-CF86-1159-4EBF-322A107DDE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D4EC3EA-4D9E-48F0-8281-018C1CD6B8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165" y="2552996"/>
            <a:ext cx="1941680" cy="2124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396A150-E07C-48E9-ADC8-D0F115FF9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465" y="2552996"/>
            <a:ext cx="1941680" cy="2124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BE40FF9-99DD-424E-B978-9E7121CE0A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857" y="2552996"/>
            <a:ext cx="1941670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64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8D02C-50C0-2D93-25EB-8112A0F1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F1603D-5DA1-57FE-6C02-5D3D7CF6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2BF530-CF86-1159-4EBF-322A107DDE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24046B-F60B-452F-8C79-A1C005802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465" y="2552996"/>
            <a:ext cx="1941680" cy="2124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3B5D731-579C-42C8-9D51-A7DCFDC810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095" y="2552996"/>
            <a:ext cx="1941670" cy="2124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D125528-E4FE-47D9-9AD2-2730A3BB83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857" y="2549396"/>
            <a:ext cx="1941670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21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8D02C-50C0-2D93-25EB-8112A0F1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F1603D-5DA1-57FE-6C02-5D3D7CF6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2BF530-CF86-1159-4EBF-322A107DDE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24038BE-50AA-4811-9EB8-BA06707C47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620" y="2683884"/>
            <a:ext cx="1941680" cy="2124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DE223D9-9F28-403B-9713-8572351F43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257" y="2683884"/>
            <a:ext cx="1941680" cy="2124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2DBDBC3-EA5B-40E9-B4EF-80B72A5DF9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983" y="2683884"/>
            <a:ext cx="1941670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06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8D02C-50C0-2D93-25EB-8112A0F1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F1603D-5DA1-57FE-6C02-5D3D7CF6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nommer l’image ? 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2BF530-CF86-1159-4EBF-322A107DDE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21264D-7E9C-4A5A-A620-EFC39337C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983" y="2683884"/>
            <a:ext cx="1941680" cy="2124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0C8AC09-4A40-405C-9F0E-E4AD14178A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257" y="2683884"/>
            <a:ext cx="1941680" cy="2124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453E5C5-2C0E-44B0-9037-42E1205280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625" y="2683884"/>
            <a:ext cx="1941670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93DCA-AF27-D1AF-C038-5E1BA4CCF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A3E62C-D467-9FCC-E55E-43841D9D6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va faire un jeu. Qu’est-ce qu’on dit : un marché ou une marché ? </a:t>
            </a:r>
            <a:b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61570EC-1EA7-3330-6409-DE2F726D57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6546B5DE-E8D5-02DA-5BD1-AEF855709CAA}"/>
              </a:ext>
            </a:extLst>
          </p:cNvPr>
          <p:cNvSpPr txBox="1">
            <a:spLocks/>
          </p:cNvSpPr>
          <p:nvPr/>
        </p:nvSpPr>
        <p:spPr>
          <a:xfrm>
            <a:off x="1095466" y="4217647"/>
            <a:ext cx="6585196" cy="612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674" lvl="4" indent="0">
              <a:buNone/>
            </a:pPr>
            <a:r>
              <a:rPr lang="fr-MA" sz="4000" b="1" dirty="0">
                <a:solidFill>
                  <a:schemeClr val="accent1"/>
                </a:solidFill>
                <a:latin typeface="Dosis SemiBold" pitchFamily="2" charset="0"/>
              </a:rPr>
              <a:t>Un</a:t>
            </a:r>
            <a:r>
              <a:rPr lang="fr-MA" sz="4000" b="1" dirty="0">
                <a:solidFill>
                  <a:srgbClr val="DB03A2"/>
                </a:solidFill>
                <a:latin typeface="Dosis SemiBold" pitchFamily="2" charset="0"/>
              </a:rPr>
              <a:t> / Une           </a:t>
            </a:r>
            <a:r>
              <a:rPr lang="fr-MA" sz="4000" dirty="0">
                <a:latin typeface="Dosis SemiBold" pitchFamily="2" charset="0"/>
              </a:rPr>
              <a:t> </a:t>
            </a:r>
            <a:r>
              <a:rPr lang="fr-MA" sz="4000" dirty="0">
                <a:solidFill>
                  <a:srgbClr val="424D7B"/>
                </a:solidFill>
                <a:latin typeface="Dosis SemiBold" pitchFamily="2" charset="0"/>
              </a:rPr>
              <a:t>marché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632FA75-078B-45EF-8A70-CABA1E3D2A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165" y="2093647"/>
            <a:ext cx="1941670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82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50B3A-30BE-6639-F78E-479EEAE87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C17EB0-58DF-888F-C73B-74EBE3972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dit un marché.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ED46BFF-6150-408A-BEAA-F32B0CE69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C1850E4-14EE-4352-8ECF-A4252AC47061}"/>
              </a:ext>
            </a:extLst>
          </p:cNvPr>
          <p:cNvSpPr txBox="1"/>
          <p:nvPr/>
        </p:nvSpPr>
        <p:spPr>
          <a:xfrm>
            <a:off x="3327163" y="4230004"/>
            <a:ext cx="24896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4000" b="1" dirty="0">
                <a:solidFill>
                  <a:schemeClr val="accent1"/>
                </a:solidFill>
                <a:latin typeface="Dosis SemiBold" pitchFamily="2" charset="0"/>
              </a:rPr>
              <a:t>Un</a:t>
            </a:r>
            <a:r>
              <a:rPr lang="fr-MA" sz="4000" dirty="0">
                <a:latin typeface="Dosis SemiBold" pitchFamily="2" charset="0"/>
              </a:rPr>
              <a:t> </a:t>
            </a:r>
            <a:r>
              <a:rPr lang="fr-MA" sz="4000" dirty="0">
                <a:solidFill>
                  <a:srgbClr val="424D7B"/>
                </a:solidFill>
                <a:latin typeface="Dosis SemiBold" pitchFamily="2" charset="0"/>
              </a:rPr>
              <a:t>marché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DAD865E-45E5-4962-892A-BC91B7DC57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165" y="2106004"/>
            <a:ext cx="1941670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4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C1909-9D47-4F0D-4AE9-D0B8D8480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A43C41-9A96-993F-2FE1-A0BD5FE4C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7052677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qu’on dit : un carnet ou une carnet ?  Levez la main.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0B904A-ECCD-4E97-0D85-9D52405DA6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6E682C3-15D6-9988-F4D2-9E9D97B4F84F}"/>
              </a:ext>
            </a:extLst>
          </p:cNvPr>
          <p:cNvSpPr txBox="1">
            <a:spLocks/>
          </p:cNvSpPr>
          <p:nvPr/>
        </p:nvSpPr>
        <p:spPr>
          <a:xfrm>
            <a:off x="1045661" y="4417387"/>
            <a:ext cx="7052678" cy="612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674" lvl="4" indent="0">
              <a:buNone/>
            </a:pPr>
            <a:r>
              <a:rPr lang="fr-MA" sz="4000" b="1" dirty="0">
                <a:solidFill>
                  <a:schemeClr val="accent1"/>
                </a:solidFill>
                <a:latin typeface="Dosis SemiBold" pitchFamily="2" charset="0"/>
              </a:rPr>
              <a:t>Un</a:t>
            </a:r>
            <a:r>
              <a:rPr lang="fr-MA" sz="4000" b="1" dirty="0">
                <a:solidFill>
                  <a:srgbClr val="DB03A2"/>
                </a:solidFill>
                <a:latin typeface="Dosis SemiBold" pitchFamily="2" charset="0"/>
              </a:rPr>
              <a:t> / Une</a:t>
            </a:r>
            <a:r>
              <a:rPr lang="fr-MA" sz="4000" dirty="0">
                <a:latin typeface="Dosis SemiBold" pitchFamily="2" charset="0"/>
              </a:rPr>
              <a:t>             </a:t>
            </a:r>
            <a:r>
              <a:rPr lang="fr-MA" sz="4000" dirty="0">
                <a:solidFill>
                  <a:srgbClr val="424D7B"/>
                </a:solidFill>
                <a:latin typeface="Dosis SemiBold" pitchFamily="2" charset="0"/>
              </a:rPr>
              <a:t>carnet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4C0E673-9C63-4558-A496-CD8EA0A27D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165" y="2599387"/>
            <a:ext cx="1941670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98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63AC9-2F32-1F25-727C-93432E703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3BC384-90A9-5838-8D70-877AF89BC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dit un carnet. </a:t>
            </a:r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5ED36846-CA2B-2CAB-4FBD-65777778BC32}"/>
              </a:ext>
            </a:extLst>
          </p:cNvPr>
          <p:cNvSpPr txBox="1">
            <a:spLocks/>
          </p:cNvSpPr>
          <p:nvPr/>
        </p:nvSpPr>
        <p:spPr>
          <a:xfrm>
            <a:off x="541165" y="4421348"/>
            <a:ext cx="7052678" cy="612000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674" lvl="4" indent="0" algn="ctr">
              <a:buNone/>
            </a:pPr>
            <a:r>
              <a:rPr lang="fr-MA" sz="4000" b="1" dirty="0">
                <a:solidFill>
                  <a:srgbClr val="0070C0"/>
                </a:solidFill>
                <a:latin typeface="Dosis SemiBold" pitchFamily="2" charset="0"/>
              </a:rPr>
              <a:t>Un</a:t>
            </a:r>
            <a:r>
              <a:rPr lang="fr-MA" sz="4000" b="1" dirty="0">
                <a:solidFill>
                  <a:srgbClr val="DB03A2"/>
                </a:solidFill>
                <a:latin typeface="Dosis SemiBold" pitchFamily="2" charset="0"/>
              </a:rPr>
              <a:t> </a:t>
            </a:r>
            <a:r>
              <a:rPr lang="fr-MA" sz="4000" b="1" dirty="0">
                <a:solidFill>
                  <a:srgbClr val="424D7B"/>
                </a:solidFill>
                <a:latin typeface="Dosis SemiBold" pitchFamily="2" charset="0"/>
              </a:rPr>
              <a:t>carnet</a:t>
            </a:r>
            <a:endParaRPr lang="fr-MA" sz="4000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332962-579A-4059-A95D-0E8DA6D79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9FB02B0-835A-4850-AC9D-89CDF58ED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165" y="2509740"/>
            <a:ext cx="1941670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59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3AAB-DC5C-54E3-5D12-E0FA548C4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901E68D-9DA7-1A96-2CB4-FE16F69F96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MA" dirty="0"/>
              <a:t>Activités  sur livret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7153BB23-AD54-FCF6-1F5B-7461936570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41" name="Espace réservé pour une image  40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405F7F-303B-52C3-1001-6625AEFB3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06E7B5E4-F86A-0B30-6385-6B553F300F7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Un carnet – Rouge – Bleu – Vert - Jaune.</a:t>
            </a:r>
          </a:p>
          <a:p>
            <a:r>
              <a:rPr lang="fr-FR" dirty="0"/>
              <a:t>Une robe – Une fleur – Un robot – Un  marché – Rabat.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A4D7FB73-9E21-C826-67E1-9C208C5C6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20F4E9D-DE11-D7F9-592C-EA95B88ED6AD}"/>
              </a:ext>
            </a:extLst>
          </p:cNvPr>
          <p:cNvGrpSpPr/>
          <p:nvPr/>
        </p:nvGrpSpPr>
        <p:grpSpPr>
          <a:xfrm>
            <a:off x="3224463" y="0"/>
            <a:ext cx="2589196" cy="914877"/>
            <a:chOff x="3224463" y="0"/>
            <a:chExt cx="2589196" cy="91487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D565C98-298C-703E-A687-2584F4EA323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A82C889-7075-DE52-B598-4D08A30604C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6DB593D-638D-BE4A-177E-0BB9EC61F2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434" y="3461891"/>
            <a:ext cx="6287377" cy="143847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BBE8B51-B77B-754D-5E06-7AABA4A5ED96}"/>
              </a:ext>
            </a:extLst>
          </p:cNvPr>
          <p:cNvSpPr txBox="1"/>
          <p:nvPr/>
        </p:nvSpPr>
        <p:spPr>
          <a:xfrm>
            <a:off x="2201410" y="364007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Exploitation du vocabulaire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458BC740-ED6E-AB85-F4B6-3AB8FDEAE71C}"/>
              </a:ext>
            </a:extLst>
          </p:cNvPr>
          <p:cNvSpPr txBox="1">
            <a:spLocks/>
          </p:cNvSpPr>
          <p:nvPr/>
        </p:nvSpPr>
        <p:spPr>
          <a:xfrm>
            <a:off x="2201410" y="399328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Description de la scène.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DE2C464-3FE8-12A4-4305-BDBC9A2458C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C96F3A9-29BE-88C0-79A1-0AB7BE03478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BCB4BF4-016E-63DA-042D-19180C76C9E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C9A9D5B3-7C99-1D3B-F206-38052D9B8CD3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7" name="Espace réservé pour une image  2">
            <a:extLst>
              <a:ext uri="{FF2B5EF4-FFF2-40B4-BE49-F238E27FC236}">
                <a16:creationId xmlns:a16="http://schemas.microsoft.com/office/drawing/2014/main" id="{9E7B8EDB-B048-3631-F529-FAED2456801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046" y="3420979"/>
            <a:ext cx="539750" cy="539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30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AE1DD-3934-85AA-D2D2-FEE9BA855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43D995-BCD8-6902-4147-AFBED7779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cette scène pendant 30 secondes. Il y a des images déjà vues aujourd’hui.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1C77C2-B395-5BF0-3C8C-812A0C989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22554C4-3DE3-ED2C-0B7D-D6E12327E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407" y="1938071"/>
            <a:ext cx="7401185" cy="416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53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188FB-A6A3-F74B-ADBD-726307572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0170AAC7-6ED3-3A7B-9EF9-850B4ECDE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Majd va nous montrer comment décrire l’image.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DC39E03-07B8-AFDD-B036-77C212199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5" y="549625"/>
            <a:ext cx="1152244" cy="10729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27377E3-8CBE-94D0-31A7-B16F9EAC5B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4185"/>
          <a:stretch>
            <a:fillRect/>
          </a:stretch>
        </p:blipFill>
        <p:spPr>
          <a:xfrm>
            <a:off x="563090" y="2054610"/>
            <a:ext cx="2069751" cy="425376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6CD1222-9E47-91F8-BCD7-1146DE0238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2841" y="2343091"/>
            <a:ext cx="5690940" cy="320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66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je vais vous dire....">
            <a:hlinkClick r:id="" action="ppaction://media"/>
            <a:extLst>
              <a:ext uri="{FF2B5EF4-FFF2-40B4-BE49-F238E27FC236}">
                <a16:creationId xmlns:a16="http://schemas.microsoft.com/office/drawing/2014/main" id="{072DB354-8DC0-9681-2878-1F8C3193CB4F}"/>
              </a:ext>
            </a:extLst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1" b="873"/>
          <a:stretch>
            <a:fillRect/>
          </a:stretch>
        </p:blipFill>
        <p:spPr>
          <a:xfrm>
            <a:off x="590433" y="2352373"/>
            <a:ext cx="2128010" cy="3749627"/>
          </a:xfrm>
        </p:spPr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D7A1CB6-A5CB-7323-459E-999C936A03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8443" y="2352373"/>
            <a:ext cx="5800326" cy="326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23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FDBF99-FCDB-B9BF-7D33-343498A9FE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52363"/>
            <a:ext cx="764413" cy="764413"/>
          </a:xfrm>
          <a:prstGeom prst="rect">
            <a:avLst/>
          </a:prstGeom>
        </p:spPr>
      </p:pic>
      <p:pic>
        <p:nvPicPr>
          <p:cNvPr id="2" name="FR_N1_P2_W4_Scène">
            <a:hlinkClick r:id="" action="ppaction://media"/>
            <a:extLst>
              <a:ext uri="{FF2B5EF4-FFF2-40B4-BE49-F238E27FC236}">
                <a16:creationId xmlns:a16="http://schemas.microsoft.com/office/drawing/2014/main" id="{AC4FC45A-06BB-465D-A19B-877D2C0D60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4525" y="2075686"/>
            <a:ext cx="7394949" cy="415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90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602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B371E-C475-2C7A-8B51-373B6F6CD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5DB0E43A-C6B8-6BB3-290D-2EE131156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Soyez attentifs. Majd va décrire la scène une deuxième fois.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E7D4A5F-69F5-59C6-4745-650DC4504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5" y="54962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878DBB-2419-098E-D933-AC2B45AE83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4056"/>
          <a:stretch>
            <a:fillRect/>
          </a:stretch>
        </p:blipFill>
        <p:spPr>
          <a:xfrm>
            <a:off x="770815" y="2052998"/>
            <a:ext cx="1972386" cy="425537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C7D9E66-11F6-964F-2C97-39FB89D716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8443" y="2352373"/>
            <a:ext cx="5800326" cy="326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44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FDBF99-FCDB-B9BF-7D33-343498A9FE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6052363"/>
            <a:ext cx="764413" cy="764413"/>
          </a:xfrm>
          <a:prstGeom prst="rect">
            <a:avLst/>
          </a:prstGeom>
        </p:spPr>
      </p:pic>
      <p:pic>
        <p:nvPicPr>
          <p:cNvPr id="2" name="FR_N1_P2_W4_Scène">
            <a:hlinkClick r:id="" action="ppaction://media"/>
            <a:extLst>
              <a:ext uri="{FF2B5EF4-FFF2-40B4-BE49-F238E27FC236}">
                <a16:creationId xmlns:a16="http://schemas.microsoft.com/office/drawing/2014/main" id="{AC4FC45A-06BB-465D-A19B-877D2C0D60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4525" y="2075686"/>
            <a:ext cx="7394949" cy="415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16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602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AE1DD-3934-85AA-D2D2-FEE9BA855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43D995-BCD8-6902-4147-AFBED7779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je vais vous poser des questions.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1C77C2-B395-5BF0-3C8C-812A0C989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" y="539014"/>
            <a:ext cx="1148073" cy="106910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E3ECE3-299C-8432-CFE0-622C171EA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442" y="2096586"/>
            <a:ext cx="7505115" cy="42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08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AE1DD-3934-85AA-D2D2-FEE9BA855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1814ADB-6934-27D3-66DC-BA84B065D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442" y="2096586"/>
            <a:ext cx="7505115" cy="42224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043D995-BCD8-6902-4147-AFBED7779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est-ce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3582B5A9-A1C6-45AD-B24A-1033A493CA39}"/>
              </a:ext>
            </a:extLst>
          </p:cNvPr>
          <p:cNvCxnSpPr>
            <a:cxnSpLocks/>
          </p:cNvCxnSpPr>
          <p:nvPr/>
        </p:nvCxnSpPr>
        <p:spPr>
          <a:xfrm>
            <a:off x="3182471" y="1608119"/>
            <a:ext cx="1272988" cy="95578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9115CC85-5E7B-447C-8475-E8F87ADE33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0362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AE1DD-3934-85AA-D2D2-FEE9BA855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11FC6E6-3749-62DF-7C23-72CF19595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442" y="2096586"/>
            <a:ext cx="7505115" cy="42224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043D995-BCD8-6902-4147-AFBED7779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que c’est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F81509F-9C5D-4630-A976-FE2974399923}"/>
              </a:ext>
            </a:extLst>
          </p:cNvPr>
          <p:cNvSpPr/>
          <p:nvPr/>
        </p:nvSpPr>
        <p:spPr>
          <a:xfrm>
            <a:off x="4504268" y="5633818"/>
            <a:ext cx="1550894" cy="394447"/>
          </a:xfrm>
          <a:prstGeom prst="roundRect">
            <a:avLst/>
          </a:prstGeom>
          <a:noFill/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195D078-F2EC-4485-909B-92C7531B64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4607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AE1DD-3934-85AA-D2D2-FEE9BA855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9F9036C-C6D6-B0E7-6EFE-B724831E1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442" y="2096586"/>
            <a:ext cx="7505115" cy="42224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043D995-BCD8-6902-4147-AFBED7779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c’est une règle jaune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54B2A85-9FC1-434D-A7A9-D239BF71457B}"/>
              </a:ext>
            </a:extLst>
          </p:cNvPr>
          <p:cNvSpPr/>
          <p:nvPr/>
        </p:nvSpPr>
        <p:spPr>
          <a:xfrm rot="9646573">
            <a:off x="2200000" y="5184589"/>
            <a:ext cx="1550894" cy="394447"/>
          </a:xfrm>
          <a:prstGeom prst="roundRect">
            <a:avLst/>
          </a:prstGeom>
          <a:noFill/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D0DB6DF-8F98-4DF6-B2FD-29ECA0533E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8717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AE1DD-3934-85AA-D2D2-FEE9BA855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1E1EF03-E7FE-DF7E-CB5C-7FCFE027D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442" y="2096586"/>
            <a:ext cx="7505115" cy="42224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043D995-BCD8-6902-4147-AFBED7779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c’est un carnet rouge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93DF848A-D312-4F2F-A652-F14F2BC55CCE}"/>
              </a:ext>
            </a:extLst>
          </p:cNvPr>
          <p:cNvCxnSpPr>
            <a:cxnSpLocks/>
          </p:cNvCxnSpPr>
          <p:nvPr/>
        </p:nvCxnSpPr>
        <p:spPr>
          <a:xfrm flipH="1">
            <a:off x="6454588" y="4342461"/>
            <a:ext cx="1577788" cy="95578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6668E101-13DA-4703-8398-A50FC6231B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5393" y="659087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764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AE1DD-3934-85AA-D2D2-FEE9BA855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1E1EF03-E7FE-DF7E-CB5C-7FCFE027D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442" y="1900518"/>
            <a:ext cx="7505115" cy="441846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043D995-BCD8-6902-4147-AFBED7779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à vous. Qui veut passer au tableau pour décrire la scène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668E101-13DA-4703-8398-A50FC6231B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3" b="11327"/>
          <a:stretch>
            <a:fillRect/>
          </a:stretch>
        </p:blipFill>
        <p:spPr>
          <a:xfrm>
            <a:off x="215393" y="659087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8468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dirty="0"/>
              <a:t>Description de la scène.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D348837-06FC-20C7-2448-5D26A9809DF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dirty="0"/>
              <a:t>Un carnet – Rouge – Bleu – Vert - Jaune.</a:t>
            </a:r>
          </a:p>
          <a:p>
            <a:r>
              <a:rPr lang="fr-FR" dirty="0"/>
              <a:t>Une robe – Une fleur – Un robot – Un  marché – Rabat.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noFill/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E1ADB3A8-250D-B12A-907C-1F4AEC6A1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8219EF3-FAFC-C272-3E29-BCFE229D724E}"/>
              </a:ext>
            </a:extLst>
          </p:cNvPr>
          <p:cNvGrpSpPr/>
          <p:nvPr/>
        </p:nvGrpSpPr>
        <p:grpSpPr>
          <a:xfrm>
            <a:off x="3224463" y="0"/>
            <a:ext cx="2589196" cy="914877"/>
            <a:chOff x="3224463" y="0"/>
            <a:chExt cx="2589196" cy="91487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365A14D-ECF1-00DF-AFC1-F7081B9B2D4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7EC042A-639C-E451-E946-B8F4523236C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05EBE78-D46A-6E44-3FB8-10586136E8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732" y="4958781"/>
            <a:ext cx="6344535" cy="1495634"/>
          </a:xfrm>
          <a:prstGeom prst="rect">
            <a:avLst/>
          </a:prstGeom>
        </p:spPr>
      </p:pic>
      <p:pic>
        <p:nvPicPr>
          <p:cNvPr id="20" name="Espace réservé pour une image  19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6678453A-AD05-E2D8-8A59-9D3EBD73873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34302"/>
            <a:ext cx="540000" cy="540000"/>
          </a:xfr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1173B536-B8DF-23E8-A9DB-4991994579D5}"/>
              </a:ext>
            </a:extLst>
          </p:cNvPr>
          <p:cNvSpPr txBox="1"/>
          <p:nvPr/>
        </p:nvSpPr>
        <p:spPr>
          <a:xfrm>
            <a:off x="2201410" y="5135748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Activités de vocabulaire  sur livret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1C4740DC-4B2E-9601-955B-47C4EE658483}"/>
              </a:ext>
            </a:extLst>
          </p:cNvPr>
          <p:cNvSpPr txBox="1">
            <a:spLocks/>
          </p:cNvSpPr>
          <p:nvPr/>
        </p:nvSpPr>
        <p:spPr>
          <a:xfrm>
            <a:off x="2201410" y="5499733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Activités sur livret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C9F1EA2-0FF3-BC49-0465-B8FFEA99166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9FBFCA3-7A74-ACA7-A0E8-4BC244E28ECA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EAF07F2-B380-DDE0-17A3-9ACC8384139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BA2D7C9B-1769-5D14-C2CC-A63129C03C1B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16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B89D9BB6-3A23-B5B6-8422-5A9EE92B39D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36579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4200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Ouvrez le livret à la page 46.  Vous allez faire ces activités avec votre camarade.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2585A79-0EAD-372C-E92C-DFD4ADE96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A85B1AC-FD06-4668-A4FA-392B687494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2045" y="1699615"/>
            <a:ext cx="3038899" cy="4534533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5A1266F-ED95-4980-B5EE-9EF571CA8129}"/>
              </a:ext>
            </a:extLst>
          </p:cNvPr>
          <p:cNvSpPr/>
          <p:nvPr/>
        </p:nvSpPr>
        <p:spPr>
          <a:xfrm>
            <a:off x="2872045" y="2237173"/>
            <a:ext cx="2998243" cy="386482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3BE7DC5-B746-1556-1173-38419CA1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88" t="5474" r="5597" b="20702"/>
          <a:stretch>
            <a:fillRect/>
          </a:stretch>
        </p:blipFill>
        <p:spPr>
          <a:xfrm>
            <a:off x="2972353" y="2626297"/>
            <a:ext cx="3171248" cy="2621230"/>
          </a:xfrm>
          <a:prstGeom prst="rect">
            <a:avLst/>
          </a:prstGeom>
        </p:spPr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7844B121-86CA-B079-C580-1392879E8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" pitchFamily="2" charset="0"/>
              </a:rPr>
              <a:t>À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tour de rôle : l’un montre une image, l’autre dit le mot. Je passe entre les rangs pour vous aider.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6F38FD7-84DB-0A0F-3AB2-690096D81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52" y="535130"/>
            <a:ext cx="1152244" cy="1072989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E82803C-2C5C-CD87-F0D2-57B4A10A90B9}"/>
              </a:ext>
            </a:extLst>
          </p:cNvPr>
          <p:cNvSpPr/>
          <p:nvPr/>
        </p:nvSpPr>
        <p:spPr>
          <a:xfrm>
            <a:off x="630794" y="3257484"/>
            <a:ext cx="2502567" cy="612000"/>
          </a:xfrm>
          <a:prstGeom prst="roundRect">
            <a:avLst>
              <a:gd name="adj" fmla="val 26103"/>
            </a:avLst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3174EB-BA03-E50D-50E7-1C6DA410E8FB}"/>
              </a:ext>
            </a:extLst>
          </p:cNvPr>
          <p:cNvSpPr txBox="1"/>
          <p:nvPr/>
        </p:nvSpPr>
        <p:spPr>
          <a:xfrm>
            <a:off x="1153361" y="3367452"/>
            <a:ext cx="188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Dosis" pitchFamily="2" charset="0"/>
              </a:rPr>
              <a:t>Je montre l’image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AD92FC9-56BF-E561-7399-C018E2A4468F}"/>
              </a:ext>
            </a:extLst>
          </p:cNvPr>
          <p:cNvSpPr/>
          <p:nvPr/>
        </p:nvSpPr>
        <p:spPr>
          <a:xfrm>
            <a:off x="739474" y="3334301"/>
            <a:ext cx="413887" cy="43911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EDA85F8-CB03-62B7-60D1-A1926994DDD6}"/>
              </a:ext>
            </a:extLst>
          </p:cNvPr>
          <p:cNvSpPr txBox="1"/>
          <p:nvPr/>
        </p:nvSpPr>
        <p:spPr>
          <a:xfrm>
            <a:off x="821284" y="3343926"/>
            <a:ext cx="258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424D7B"/>
                </a:solidFill>
                <a:latin typeface="Dosis" pitchFamily="2" charset="0"/>
              </a:rPr>
              <a:t>1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5007C7E-686D-E668-3A31-8D4E0A327578}"/>
              </a:ext>
            </a:extLst>
          </p:cNvPr>
          <p:cNvSpPr/>
          <p:nvPr/>
        </p:nvSpPr>
        <p:spPr>
          <a:xfrm>
            <a:off x="6118109" y="3447987"/>
            <a:ext cx="2033381" cy="612000"/>
          </a:xfrm>
          <a:prstGeom prst="roundRect">
            <a:avLst>
              <a:gd name="adj" fmla="val 26103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CB0279B-9F1E-7541-E0A9-3BF1F28BC69E}"/>
              </a:ext>
            </a:extLst>
          </p:cNvPr>
          <p:cNvSpPr txBox="1"/>
          <p:nvPr/>
        </p:nvSpPr>
        <p:spPr>
          <a:xfrm>
            <a:off x="6640676" y="3557955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Dosis" pitchFamily="2" charset="0"/>
              </a:rPr>
              <a:t>Je dis le mot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4BDAF4D-408B-AEB6-E799-994D3C6EF47E}"/>
              </a:ext>
            </a:extLst>
          </p:cNvPr>
          <p:cNvSpPr/>
          <p:nvPr/>
        </p:nvSpPr>
        <p:spPr>
          <a:xfrm>
            <a:off x="6226789" y="3524804"/>
            <a:ext cx="413887" cy="439115"/>
          </a:xfrm>
          <a:prstGeom prst="ellipse">
            <a:avLst/>
          </a:prstGeom>
          <a:solidFill>
            <a:srgbClr val="DAC4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5DABAF0-9EFC-2406-4537-E24998FBAA5E}"/>
              </a:ext>
            </a:extLst>
          </p:cNvPr>
          <p:cNvSpPr txBox="1"/>
          <p:nvPr/>
        </p:nvSpPr>
        <p:spPr>
          <a:xfrm>
            <a:off x="6273908" y="353515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424D7B"/>
                </a:solidFill>
                <a:latin typeface="Dosis" pitchFamily="2" charset="0"/>
              </a:rPr>
              <a:t>2</a:t>
            </a:r>
          </a:p>
        </p:txBody>
      </p:sp>
      <p:sp>
        <p:nvSpPr>
          <p:cNvPr id="4" name="AutoShape 4" descr="Image générée">
            <a:extLst>
              <a:ext uri="{FF2B5EF4-FFF2-40B4-BE49-F238E27FC236}">
                <a16:creationId xmlns:a16="http://schemas.microsoft.com/office/drawing/2014/main" id="{E38DB5F8-4C93-3DB8-51F4-4AFF31C6CA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46422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47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demain.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85784" y="2002055"/>
            <a:ext cx="2345659" cy="3746052"/>
          </a:xfrm>
          <a:prstGeom prst="rect">
            <a:avLst/>
          </a:prstGeom>
        </p:spPr>
      </p:pic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id="{B9F8C9D1-5D45-1D73-64F1-35EF3B2A2E9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2935"/>
          <a:stretch>
            <a:fillRect/>
          </a:stretch>
        </p:blipFill>
        <p:spPr>
          <a:xfrm>
            <a:off x="2469660" y="2079057"/>
            <a:ext cx="2063840" cy="3561347"/>
          </a:xfrm>
          <a:prstGeom prst="rect">
            <a:avLst/>
          </a:prstGeom>
        </p:spPr>
      </p:pic>
      <p:pic>
        <p:nvPicPr>
          <p:cNvPr id="3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5A621FD-8116-A62D-FE27-BD24614756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62801" y="651192"/>
            <a:ext cx="1289783" cy="9369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1608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_New Voc_01-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New Voc_01-Exploi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D5600D6-7326-4F64-B737-14960D616A63}">
  <ds:schemaRefs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f0534ec5-868f-4ce6-85c7-99f0612daa5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E3DF435-47FE-4E4C-9F92-FFC4720494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7DAC6EF-20CF-43C3-B84D-FB37032A39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13915</TotalTime>
  <Words>810</Words>
  <PresentationFormat>Affichage à l'écran (4:3)</PresentationFormat>
  <Paragraphs>142</Paragraphs>
  <Slides>66</Slides>
  <Notes>2</Notes>
  <HiddenSlides>0</HiddenSlides>
  <MMClips>23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66</vt:i4>
      </vt:variant>
    </vt:vector>
  </HeadingPairs>
  <TitlesOfParts>
    <vt:vector size="82" baseType="lpstr">
      <vt:lpstr>Dosis Medium</vt:lpstr>
      <vt:lpstr>Dosis ExtraBold</vt:lpstr>
      <vt:lpstr>Aptos Display</vt:lpstr>
      <vt:lpstr>Calibri</vt:lpstr>
      <vt:lpstr>Dosis</vt:lpstr>
      <vt:lpstr>Arial</vt:lpstr>
      <vt:lpstr>Mistral</vt:lpstr>
      <vt:lpstr>Aptos</vt:lpstr>
      <vt:lpstr>Wingdings</vt:lpstr>
      <vt:lpstr>Dosis SemiBold</vt:lpstr>
      <vt:lpstr>2_Conception personnalisée</vt:lpstr>
      <vt:lpstr>00_Env-Enseignant</vt:lpstr>
      <vt:lpstr>02_New Voc_01-Présentation</vt:lpstr>
      <vt:lpstr>3_New Voc_01-Exploitation</vt:lpstr>
      <vt:lpstr>4_New Voc_01-Livret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</vt:lpstr>
      <vt:lpstr>Bonjour les enfants !  La leçon de français commence maintenant. Soyez attentifs.</vt:lpstr>
      <vt:lpstr>Lecture de la vidéo.</vt:lpstr>
      <vt:lpstr>Il y a des noms masculins et des noms féminins. « Carnet » est un nom masculin. « Fleur » est un nom féminin. 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Répétons ensemble : Un carnet – Rouge – Bleu – Vert - Jaune.</vt:lpstr>
      <vt:lpstr>Maintenant, on va apprendre d’autres mots avec Majd.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Qui veut répéter ?</vt:lpstr>
      <vt:lpstr>Lecture de la vidéo.</vt:lpstr>
      <vt:lpstr>Répétons ensemble : Une robe – Une fleur – Un robot – Un marché – Rabat.</vt:lpstr>
      <vt:lpstr>Prenez vos ardoises.</vt:lpstr>
      <vt:lpstr>Ecrivez le numéro du mot « fleur ».</vt:lpstr>
      <vt:lpstr>Ecrivez le numéro du mot « jaune ».</vt:lpstr>
      <vt:lpstr>Ecrivez le numéro du mot « carnet ».</vt:lpstr>
      <vt:lpstr>Rangez vos ardoises. </vt:lpstr>
      <vt:lpstr>Qui veut nommer l’image ? Levez la main.  </vt:lpstr>
      <vt:lpstr>Qui veut nommer l’image ? Levez la main.  </vt:lpstr>
      <vt:lpstr>Qui veut nommer l’image ? Levez la main.  </vt:lpstr>
      <vt:lpstr>Qui veut nommer l’image ? Levez la main.  </vt:lpstr>
      <vt:lpstr>Qui veut nommer l’image ? Levez la main.  </vt:lpstr>
      <vt:lpstr>Qui veut nommer l’image ? Levez la main.  </vt:lpstr>
      <vt:lpstr>Maintenant, on va faire un jeu. Qu’est-ce qu’on dit : un marché ou une marché ?  Levez la main.  </vt:lpstr>
      <vt:lpstr>On dit un marché.</vt:lpstr>
      <vt:lpstr>Qu’est-ce qu’on dit : un carnet ou une carnet ?  Levez la main.  </vt:lpstr>
      <vt:lpstr>On dit un carnet. </vt:lpstr>
      <vt:lpstr>Plan de la séance</vt:lpstr>
      <vt:lpstr>Observez cette scène pendant 30 secondes. Il y a des images déjà vues aujourd’hui. </vt:lpstr>
      <vt:lpstr>Majd va nous montrer comment décrire l’image. Soyez attentifs.</vt:lpstr>
      <vt:lpstr>Lecture de la vidéo.</vt:lpstr>
      <vt:lpstr>Lecture de la vidéo.</vt:lpstr>
      <vt:lpstr>Soyez attentifs. Majd va décrire la scène une deuxième fois. </vt:lpstr>
      <vt:lpstr>Lecture de la vidéo.</vt:lpstr>
      <vt:lpstr>Maintenant, je vais vous poser des questions.</vt:lpstr>
      <vt:lpstr>Qui est-ce ?</vt:lpstr>
      <vt:lpstr>Qu’est-ce que c’est ?</vt:lpstr>
      <vt:lpstr>Est-ce que c’est une règle jaune ?</vt:lpstr>
      <vt:lpstr>Est-ce que c’est un carnet rouge ?</vt:lpstr>
      <vt:lpstr>Maintenant, c’est à vous. Qui veut passer au tableau pour décrire la scène ?</vt:lpstr>
      <vt:lpstr>Plan de la séance</vt:lpstr>
      <vt:lpstr>Ouvrez le livret à la page 46.  Vous allez faire ces activités avec votre camarade. </vt:lpstr>
      <vt:lpstr>À tour de rôle : l’un montre une image, l’autre dit le mot. Je passe entre les rangs pour vous aider.</vt:lpstr>
      <vt:lpstr>La séance d’aujourd’hui est terminée. À demain.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2026-01-05T10:08:19Z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