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42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</p:sldIdLst>
  <p:sldSz cx="10439400" cy="792003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6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33AAD6F7-267C-4C9E-84C9-8D20854D7E1D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‹N°›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43000"/>
            <a:ext cx="4067175" cy="3086100"/>
          </a:xfrm>
          <a:prstGeom prst="rect">
            <a:avLst/>
          </a:prstGeom>
          <a:ln w="0">
            <a:noFill/>
          </a:ln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77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017085B-2E14-4098-85EC-EFCC010BF82F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0F78446-E64E-4D10-9BA7-1E7CC980BE69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50D6BD19-FD8C-4080-A04A-C0E9B746EDB0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C15F50CD-49E0-418A-A770-F1A99BBBA93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33B4F36-F6D9-4456-A537-EFC295F585FB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3CA2828-EA8F-46E5-B835-8DE20BBEB153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583E9CF-0B93-4BC8-8CCE-5C58E8E2B0AD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CAA4BF61-E1A1-4643-91FE-D2AA3F661FE7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08217DC-ABF5-44DF-9D5D-82AF03811266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33592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5F6526D9-A855-4584-BE20-6BCDC58F44B7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23DF8BA5-BED5-49F4-BD50-C02BC59B44C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6C9A2572-A4CC-46ED-9FEA-4FE2E41B1EDD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6E6C555-A9A2-4212-B378-F1EA4D090E5B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61000" y="210240"/>
            <a:ext cx="1716840" cy="89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40840" y="210240"/>
            <a:ext cx="2917440" cy="450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61000" y="1104840"/>
            <a:ext cx="1716840" cy="361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B5137AD-8C35-47B0-A8CA-05DEA9410611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23120" y="3696120"/>
            <a:ext cx="3131640" cy="43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023120" y="471960"/>
            <a:ext cx="3131640" cy="316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023120" y="4132440"/>
            <a:ext cx="3131640" cy="619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CFFDD33-69AA-4E58-BE45-0DE2F6D3DD3A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 rot="5400000">
            <a:off x="867960" y="624960"/>
            <a:ext cx="3484080" cy="469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845FEFF-7A49-41B1-BFAF-67ADB62062C8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 rot="5400000">
            <a:off x="2118960" y="1876680"/>
            <a:ext cx="4504680" cy="11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 rot="5400000">
            <a:off x="-272880" y="745560"/>
            <a:ext cx="4504680" cy="34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20E6BFE-E9E8-4498-8115-2D6DDA72BD17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91320" y="1640160"/>
            <a:ext cx="4436280" cy="113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dt" idx="10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ftr" idx="11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sldNum" idx="12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6465658-5C60-489C-A2F9-256B99A501F7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46972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C5107AB-3AB3-400D-927A-32075B0E5A16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2200" y="3393000"/>
            <a:ext cx="4436280" cy="104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r>
              <a:rPr lang="en-US" sz="228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12200" y="2237760"/>
            <a:ext cx="4436280" cy="1154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7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31BE3CB-7F85-4C02-B246-741A313A05D5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6532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dt" idx="19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ftr" idx="20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8" name="PlaceHolder 6"/>
          <p:cNvSpPr>
            <a:spLocks noGrp="1"/>
          </p:cNvSpPr>
          <p:nvPr>
            <p:ph type="sldNum" idx="21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DAF1889-4FD9-4333-8D99-5A02BC278DF7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61000" y="1181880"/>
            <a:ext cx="230580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261000" y="1674360"/>
            <a:ext cx="230580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651400" y="1181880"/>
            <a:ext cx="2306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2651400" y="1674360"/>
            <a:ext cx="230688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dt" idx="22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48" name="PlaceHolder 7"/>
          <p:cNvSpPr>
            <a:spLocks noGrp="1"/>
          </p:cNvSpPr>
          <p:nvPr>
            <p:ph type="ftr" idx="23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9" name="PlaceHolder 8"/>
          <p:cNvSpPr>
            <a:spLocks noGrp="1"/>
          </p:cNvSpPr>
          <p:nvPr>
            <p:ph type="sldNum" idx="24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7B100FB-1A69-44C2-BF49-DABB36B76ABA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dt" idx="25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ftr" idx="26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sldNum" idx="27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8A5BFA5-3B94-4C1A-AD30-DA1EE067F24E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89;p13"/>
          <p:cNvSpPr/>
          <p:nvPr/>
        </p:nvSpPr>
        <p:spPr>
          <a:xfrm>
            <a:off x="58680" y="596448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74" name="Google Shape;90;p13"/>
          <p:cNvSpPr/>
          <p:nvPr/>
        </p:nvSpPr>
        <p:spPr>
          <a:xfrm>
            <a:off x="2104200" y="2969280"/>
            <a:ext cx="6230880" cy="90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99000"/>
              </a:lnSpc>
              <a:tabLst>
                <a:tab pos="0" algn="l"/>
              </a:tabLst>
            </a:pPr>
            <a:r>
              <a:rPr lang="en-US" sz="60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TaRL </a:t>
            </a:r>
            <a:r>
              <a:rPr lang="en-US" sz="6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Français</a:t>
            </a:r>
            <a:endParaRPr lang="en-US" sz="6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Google Shape;91;p13"/>
          <p:cNvSpPr/>
          <p:nvPr/>
        </p:nvSpPr>
        <p:spPr>
          <a:xfrm>
            <a:off x="8335440" y="572004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76" name="Google Shape;92;p13"/>
          <p:cNvGrpSpPr/>
          <p:nvPr/>
        </p:nvGrpSpPr>
        <p:grpSpPr>
          <a:xfrm>
            <a:off x="2923200" y="4747320"/>
            <a:ext cx="4813920" cy="635760"/>
            <a:chOff x="2923200" y="4747320"/>
            <a:chExt cx="4813920" cy="635760"/>
          </a:xfrm>
        </p:grpSpPr>
        <p:sp>
          <p:nvSpPr>
            <p:cNvPr id="77" name="Google Shape;93;p13"/>
            <p:cNvSpPr/>
            <p:nvPr/>
          </p:nvSpPr>
          <p:spPr>
            <a:xfrm>
              <a:off x="4054680" y="4747320"/>
              <a:ext cx="2435400" cy="618840"/>
            </a:xfrm>
            <a:prstGeom prst="roundRect">
              <a:avLst>
                <a:gd name="adj" fmla="val 32324"/>
              </a:avLst>
            </a:pr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78" name="Google Shape;94;p13"/>
            <p:cNvSpPr/>
            <p:nvPr/>
          </p:nvSpPr>
          <p:spPr>
            <a:xfrm>
              <a:off x="2923200" y="4790880"/>
              <a:ext cx="4813920" cy="59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39000"/>
                </a:lnSpc>
                <a:tabLst>
                  <a:tab pos="0" algn="l"/>
                </a:tabLst>
              </a:pPr>
              <a:r>
                <a:rPr lang="en-US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Séance </a:t>
              </a:r>
              <a:r>
                <a:rPr lang="fr-FR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4</a:t>
              </a:r>
              <a:endParaRPr lang="en-US" sz="279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9" name="Google Shape;96;p13"/>
          <p:cNvGrpSpPr/>
          <p:nvPr/>
        </p:nvGrpSpPr>
        <p:grpSpPr>
          <a:xfrm>
            <a:off x="8080560" y="2343600"/>
            <a:ext cx="2098800" cy="1504800"/>
            <a:chOff x="8080560" y="2343600"/>
            <a:chExt cx="2098800" cy="1504800"/>
          </a:xfrm>
        </p:grpSpPr>
        <p:sp>
          <p:nvSpPr>
            <p:cNvPr id="80" name="Google Shape;97;p13"/>
            <p:cNvSpPr/>
            <p:nvPr/>
          </p:nvSpPr>
          <p:spPr>
            <a:xfrm>
              <a:off x="8409600" y="2343600"/>
              <a:ext cx="1440720" cy="1504800"/>
            </a:xfrm>
            <a:custGeom>
              <a:avLst/>
              <a:gdLst>
                <a:gd name="textAreaLeft" fmla="*/ 0 w 1440720"/>
                <a:gd name="textAreaRight" fmla="*/ 1441080 w 1440720"/>
                <a:gd name="textAreaTop" fmla="*/ 0 h 1504800"/>
                <a:gd name="textAreaBottom" fmla="*/ 1505160 h 1504800"/>
              </a:gdLst>
              <a:ahLst/>
              <a:cxnLst/>
              <a:rect l="textAreaLeft" t="textAreaTop" r="textAreaRight" b="textAreaBottom"/>
              <a:pathLst>
                <a:path w="1446572" h="1650653">
                  <a:moveTo>
                    <a:pt x="0" y="0"/>
                  </a:moveTo>
                  <a:lnTo>
                    <a:pt x="1446572" y="0"/>
                  </a:lnTo>
                  <a:lnTo>
                    <a:pt x="1446572" y="1650653"/>
                  </a:lnTo>
                  <a:lnTo>
                    <a:pt x="0" y="165065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81" name="Google Shape;98;p13"/>
            <p:cNvSpPr/>
            <p:nvPr/>
          </p:nvSpPr>
          <p:spPr>
            <a:xfrm>
              <a:off x="8080560" y="2663280"/>
              <a:ext cx="2098800" cy="11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55000"/>
                </a:lnSpc>
                <a:tabLst>
                  <a:tab pos="0" algn="l"/>
                </a:tabLst>
              </a:pPr>
              <a:r>
                <a:rPr lang="en-US" sz="228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Niveau                </a:t>
              </a:r>
              <a:r>
                <a:rPr lang="en-US" sz="251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             </a:t>
              </a:r>
              <a:endParaRPr lang="en-US" sz="251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2" name="Google Shape;99;p13"/>
            <p:cNvSpPr/>
            <p:nvPr/>
          </p:nvSpPr>
          <p:spPr>
            <a:xfrm>
              <a:off x="8806680" y="3178800"/>
              <a:ext cx="1043640" cy="40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1</a:t>
              </a:r>
              <a:r>
                <a:rPr lang="en-US" sz="2058" b="1" u="none" strike="noStrike" baseline="30000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ère</a:t>
              </a: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 AP</a:t>
              </a:r>
              <a:endParaRPr lang="en-US" sz="206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3" name="Google Shape;100;p13"/>
          <p:cNvSpPr/>
          <p:nvPr/>
        </p:nvSpPr>
        <p:spPr>
          <a:xfrm>
            <a:off x="2799000" y="6072120"/>
            <a:ext cx="4592880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4" name="Google Shape;101;p13" descr="الصفحة الرئيسية"/>
          <p:cNvPicPr/>
          <p:nvPr/>
        </p:nvPicPr>
        <p:blipFill>
          <a:blip r:embed="rId6"/>
          <a:stretch/>
        </p:blipFill>
        <p:spPr>
          <a:xfrm>
            <a:off x="1532880" y="644400"/>
            <a:ext cx="7373520" cy="1032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2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13" name="ZoneTexte 13"/>
          <p:cNvSpPr/>
          <p:nvPr/>
        </p:nvSpPr>
        <p:spPr>
          <a:xfrm>
            <a:off x="381600" y="48348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Première écoute : Les élèves écoutent. Pendant la diffusion, l’enseignant réalise des gestes expressifs en lien avec le contenu de la chanson.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4" name="Image 2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040" y="1534680"/>
            <a:ext cx="695520" cy="695520"/>
          </a:xfrm>
          <a:prstGeom prst="rect">
            <a:avLst/>
          </a:prstGeom>
          <a:ln w="0">
            <a:noFill/>
          </a:ln>
        </p:spPr>
      </p:pic>
      <p:pic>
        <p:nvPicPr>
          <p:cNvPr id="215" name="Image 10"/>
          <p:cNvPicPr/>
          <p:nvPr/>
        </p:nvPicPr>
        <p:blipFill>
          <a:blip r:embed="rId5"/>
          <a:stretch/>
        </p:blipFill>
        <p:spPr>
          <a:xfrm>
            <a:off x="2680920" y="2304360"/>
            <a:ext cx="4906440" cy="3841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23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2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7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8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9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20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21" name="ZoneTexte 13"/>
          <p:cNvSpPr/>
          <p:nvPr/>
        </p:nvSpPr>
        <p:spPr>
          <a:xfrm>
            <a:off x="348120" y="480240"/>
            <a:ext cx="98589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Deuxième écoute : les élèves chantent et font des gestes expressifs. Cliquez pour diffuser l’audio.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2" name="Image 2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9360" y="1389240"/>
            <a:ext cx="695520" cy="695520"/>
          </a:xfrm>
          <a:prstGeom prst="rect">
            <a:avLst/>
          </a:prstGeom>
          <a:ln w="0">
            <a:noFill/>
          </a:ln>
        </p:spPr>
      </p:pic>
      <p:pic>
        <p:nvPicPr>
          <p:cNvPr id="223" name="Image 4"/>
          <p:cNvPicPr/>
          <p:nvPr/>
        </p:nvPicPr>
        <p:blipFill>
          <a:blip r:embed="rId5"/>
          <a:stretch/>
        </p:blipFill>
        <p:spPr>
          <a:xfrm>
            <a:off x="2595960" y="2275200"/>
            <a:ext cx="4906440" cy="3841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23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2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63;p24"/>
          <p:cNvSpPr/>
          <p:nvPr/>
        </p:nvSpPr>
        <p:spPr>
          <a:xfrm>
            <a:off x="0" y="568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5" name="Google Shape;264;p24"/>
          <p:cNvSpPr/>
          <p:nvPr/>
        </p:nvSpPr>
        <p:spPr>
          <a:xfrm>
            <a:off x="766800" y="1591560"/>
            <a:ext cx="8905320" cy="185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66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Vocabulaire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6" name="Google Shape;266;p24"/>
          <p:cNvSpPr/>
          <p:nvPr/>
        </p:nvSpPr>
        <p:spPr>
          <a:xfrm>
            <a:off x="3094560" y="3894120"/>
            <a:ext cx="4330800" cy="85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40000"/>
              </a:lnSpc>
              <a:tabLst>
                <a:tab pos="0" algn="l"/>
              </a:tabLst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Comment ça va ? / Ça va bien, merci.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7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8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29" name="Google Shape;124;p14"/>
          <p:cNvGrpSpPr/>
          <p:nvPr/>
        </p:nvGrpSpPr>
        <p:grpSpPr>
          <a:xfrm>
            <a:off x="6841080" y="6478200"/>
            <a:ext cx="1828800" cy="696240"/>
            <a:chOff x="6841080" y="6478200"/>
            <a:chExt cx="1828800" cy="696240"/>
          </a:xfrm>
        </p:grpSpPr>
        <p:sp>
          <p:nvSpPr>
            <p:cNvPr id="230" name="Google Shape;125;p14"/>
            <p:cNvSpPr/>
            <p:nvPr/>
          </p:nvSpPr>
          <p:spPr>
            <a:xfrm>
              <a:off x="7159320" y="664272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31" name="Google Shape;126;p14"/>
            <p:cNvPicPr/>
            <p:nvPr/>
          </p:nvPicPr>
          <p:blipFill>
            <a:blip r:embed="rId5"/>
            <a:stretch/>
          </p:blipFill>
          <p:spPr>
            <a:xfrm>
              <a:off x="6841080" y="647820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2" name="Google Shape;127;p14"/>
            <p:cNvSpPr/>
            <p:nvPr/>
          </p:nvSpPr>
          <p:spPr>
            <a:xfrm>
              <a:off x="7386840" y="662040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34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5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6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37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38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Comment ça va ?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9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40" name="Image 10"/>
          <p:cNvPicPr/>
          <p:nvPr/>
        </p:nvPicPr>
        <p:blipFill>
          <a:blip r:embed="rId4"/>
          <a:stretch/>
        </p:blipFill>
        <p:spPr>
          <a:xfrm>
            <a:off x="2899800" y="1816920"/>
            <a:ext cx="5219280" cy="4285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4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4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4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46" name="ZoneTexte 9"/>
          <p:cNvSpPr/>
          <p:nvPr/>
        </p:nvSpPr>
        <p:spPr>
          <a:xfrm>
            <a:off x="928080" y="534960"/>
            <a:ext cx="89892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Quand je dis « </a:t>
            </a: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 Comment ça va ?</a:t>
            </a: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», vous devez répondre  « </a:t>
            </a: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 Ça va bien, merci</a:t>
            </a: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».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7" name="ZoneTexte 3"/>
          <p:cNvSpPr/>
          <p:nvPr/>
        </p:nvSpPr>
        <p:spPr>
          <a:xfrm>
            <a:off x="1267200" y="930240"/>
            <a:ext cx="84693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0" u="none" strike="noStrike">
                <a:solidFill>
                  <a:schemeClr val="lt1">
                    <a:lumMod val="65000"/>
                  </a:schemeClr>
                </a:solidFill>
                <a:uFillTx/>
                <a:latin typeface="MicrosoftUighur"/>
                <a:ea typeface="Arial"/>
              </a:rPr>
              <a:t>L’enseignant pose la question à chaque élève individuellement en corrigeant la prononciation.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8" name="Image 10"/>
          <p:cNvPicPr/>
          <p:nvPr/>
        </p:nvPicPr>
        <p:blipFill>
          <a:blip r:embed="rId4"/>
          <a:stretch/>
        </p:blipFill>
        <p:spPr>
          <a:xfrm>
            <a:off x="1949760" y="1590480"/>
            <a:ext cx="6539400" cy="5369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73;p25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10658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50" name="Google Shape;274;p25"/>
          <p:cNvSpPr/>
          <p:nvPr/>
        </p:nvSpPr>
        <p:spPr>
          <a:xfrm>
            <a:off x="217440" y="21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Wingdings-Regular"/>
                <a:ea typeface="Arial"/>
              </a:rPr>
              <a:t>➢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A chaque étape, l’enseignant explique dans la langue des élèves le vocabulaire introduit.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1" name="Google Shape;275;p25"/>
          <p:cNvSpPr/>
          <p:nvPr/>
        </p:nvSpPr>
        <p:spPr>
          <a:xfrm>
            <a:off x="217440" y="262800"/>
            <a:ext cx="10011600" cy="130932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52" name="Google Shape;278;p25"/>
          <p:cNvSpPr/>
          <p:nvPr/>
        </p:nvSpPr>
        <p:spPr>
          <a:xfrm>
            <a:off x="304560" y="204480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pic>
        <p:nvPicPr>
          <p:cNvPr id="253" name="Image 1"/>
          <p:cNvPicPr/>
          <p:nvPr/>
        </p:nvPicPr>
        <p:blipFill>
          <a:blip r:embed="rId2"/>
          <a:stretch/>
        </p:blipFill>
        <p:spPr>
          <a:xfrm>
            <a:off x="3189960" y="21042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4" name="ZoneTexte 4"/>
          <p:cNvSpPr/>
          <p:nvPr/>
        </p:nvSpPr>
        <p:spPr>
          <a:xfrm>
            <a:off x="304560" y="410400"/>
            <a:ext cx="100191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« Echange entre élèves ». </a:t>
            </a:r>
            <a:r>
              <a:rPr lang="fr-FR" sz="20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posent la question « Comment ça va ? » et répondent à leur voisin « Ça va bien, merci ».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5" name="Bulle narrative : ronde 5"/>
          <p:cNvSpPr/>
          <p:nvPr/>
        </p:nvSpPr>
        <p:spPr>
          <a:xfrm>
            <a:off x="5441040" y="1652400"/>
            <a:ext cx="3022920" cy="211176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Comment ça va ?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6" name="Bulle narrative : ronde 6"/>
          <p:cNvSpPr/>
          <p:nvPr/>
        </p:nvSpPr>
        <p:spPr>
          <a:xfrm rot="21108600">
            <a:off x="3298680" y="1919160"/>
            <a:ext cx="2029680" cy="18860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Ça va bien, merci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58" name="Google Shape;295;p27"/>
          <p:cNvSpPr/>
          <p:nvPr/>
        </p:nvSpPr>
        <p:spPr>
          <a:xfrm>
            <a:off x="766800" y="2350440"/>
            <a:ext cx="8905320" cy="12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Chanson de l’alphabet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9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60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61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262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63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64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66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7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8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69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70" name="ZoneTexte 9"/>
          <p:cNvSpPr/>
          <p:nvPr/>
        </p:nvSpPr>
        <p:spPr>
          <a:xfrm>
            <a:off x="928080" y="53496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chemeClr val="lt1">
                    <a:lumMod val="65000"/>
                  </a:schemeClr>
                </a:solidFill>
                <a:uFillTx/>
                <a:latin typeface="Arial"/>
                <a:ea typeface="Arial"/>
              </a:rPr>
              <a:t>On va écouter la chanson de l’alphabet. Après, on va chanter ensemble. Ecoutez bien.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1" name="Image 1"/>
          <p:cNvPicPr/>
          <p:nvPr/>
        </p:nvPicPr>
        <p:blipFill>
          <a:blip r:embed="rId4"/>
          <a:stretch/>
        </p:blipFill>
        <p:spPr>
          <a:xfrm>
            <a:off x="2377800" y="1690200"/>
            <a:ext cx="5625360" cy="5175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73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74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75" name="Google Shape;305;p28"/>
          <p:cNvSpPr/>
          <p:nvPr/>
        </p:nvSpPr>
        <p:spPr>
          <a:xfrm>
            <a:off x="209880" y="3708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écoutent et suivent avec le doigt sur la charte des lettres. L’enseignant met le doigt sur les lettres pendant la chanson )livret de l’élève page 79 [.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6" name="Image 27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20" y="1127880"/>
            <a:ext cx="9815040" cy="566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3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76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76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78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79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80" name="Google Shape;305;p28"/>
          <p:cNvSpPr/>
          <p:nvPr/>
        </p:nvSpPr>
        <p:spPr>
          <a:xfrm>
            <a:off x="209880" y="3024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2: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chantent l’alphabet en mettant le doigt sur chaque lettre.(s’arrêter à G)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1" name="Image 3"/>
          <p:cNvPicPr/>
          <p:nvPr/>
        </p:nvPicPr>
        <p:blipFill>
          <a:blip r:embed="rId2"/>
          <a:stretch/>
        </p:blipFill>
        <p:spPr>
          <a:xfrm>
            <a:off x="2811960" y="1803960"/>
            <a:ext cx="3596400" cy="4594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2"/>
          <p:cNvSpPr/>
          <p:nvPr/>
        </p:nvSpPr>
        <p:spPr>
          <a:xfrm>
            <a:off x="0" y="4536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86" name="Group 3"/>
          <p:cNvGrpSpPr/>
          <p:nvPr/>
        </p:nvGrpSpPr>
        <p:grpSpPr>
          <a:xfrm>
            <a:off x="422280" y="595440"/>
            <a:ext cx="9594360" cy="6740280"/>
            <a:chOff x="422280" y="595440"/>
            <a:chExt cx="9594360" cy="6740280"/>
          </a:xfrm>
        </p:grpSpPr>
        <p:sp>
          <p:nvSpPr>
            <p:cNvPr id="87" name="Freeform 4"/>
            <p:cNvSpPr/>
            <p:nvPr/>
          </p:nvSpPr>
          <p:spPr>
            <a:xfrm>
              <a:off x="422280" y="718920"/>
              <a:ext cx="9594360" cy="6616800"/>
            </a:xfrm>
            <a:custGeom>
              <a:avLst/>
              <a:gdLst>
                <a:gd name="textAreaLeft" fmla="*/ 0 w 9594360"/>
                <a:gd name="textAreaRight" fmla="*/ 9594720 w 9594360"/>
                <a:gd name="textAreaTop" fmla="*/ 0 h 6616800"/>
                <a:gd name="textAreaBottom" fmla="*/ 6617160 h 661680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88" name="TextBox 5"/>
            <p:cNvSpPr/>
            <p:nvPr/>
          </p:nvSpPr>
          <p:spPr>
            <a:xfrm>
              <a:off x="422280" y="595440"/>
              <a:ext cx="2001600" cy="22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89" name="Freeform 7"/>
          <p:cNvSpPr/>
          <p:nvPr/>
        </p:nvSpPr>
        <p:spPr>
          <a:xfrm>
            <a:off x="695880" y="30528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90" name="TextBox 9"/>
          <p:cNvSpPr/>
          <p:nvPr/>
        </p:nvSpPr>
        <p:spPr>
          <a:xfrm>
            <a:off x="1627200" y="1239840"/>
            <a:ext cx="8090280" cy="81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3197"/>
              </a:lnSpc>
            </a:pPr>
            <a:r>
              <a:rPr lang="fr-FR" sz="274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 Recommandations générales pour les enseignants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TextBox 10"/>
          <p:cNvSpPr/>
          <p:nvPr/>
        </p:nvSpPr>
        <p:spPr>
          <a:xfrm>
            <a:off x="422280" y="2242080"/>
            <a:ext cx="95943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2302"/>
              </a:lnSpc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1.  Se préparer </a:t>
            </a:r>
            <a:r>
              <a:rPr lang="en-US" sz="1829" b="0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:  </a:t>
            </a:r>
            <a:r>
              <a:rPr lang="en-US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lire le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support avant la séance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pour s’en imprégner et visualiser les enchaînements</a:t>
            </a:r>
            <a:r>
              <a:rPr lang="fr-FR" sz="1600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10"/>
          <p:cNvSpPr/>
          <p:nvPr/>
        </p:nvSpPr>
        <p:spPr>
          <a:xfrm>
            <a:off x="422280" y="2747520"/>
            <a:ext cx="9320760" cy="20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0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</a:t>
            </a: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2.  Maintenir un rythme soutenu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imposer une cadence élevée à la classe, sans temps morts. Il doit veiller à couvrir le contenu de la leçon,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en vérifiant la compréhension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avant de passer à l’étape suivante</a:t>
            </a:r>
            <a:r>
              <a:rPr lang="en-US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396720" y="3804120"/>
            <a:ext cx="93207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3.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Questionner et corriger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faire participer le maximum d’élèves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pendant la séance, surtout les plus faibles. Chaque réponse erronée doit être corrigée pour éviter l’installation durable de lacunes.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10"/>
          <p:cNvSpPr/>
          <p:nvPr/>
        </p:nvSpPr>
        <p:spPr>
          <a:xfrm>
            <a:off x="422280" y="4893480"/>
            <a:ext cx="9320760" cy="166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723240" indent="-723240" algn="just">
              <a:lnSpc>
                <a:spcPct val="100000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4.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Suivre les étapes du support sans le lire passivement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chaque haut de page contient un encadré avec des suggestions pour les enseignants. Il est essentiel de respecter ces orientations et de ne sauter aucune page. Toutefois,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ne doit pas faire de lecture passive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Il se tient debout, circule et occupe la salle. Il explique de manière vivante et expressive, donne des exemples, fait participer les élèves et corrige les réponses.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TextBox 10"/>
          <p:cNvSpPr/>
          <p:nvPr/>
        </p:nvSpPr>
        <p:spPr>
          <a:xfrm>
            <a:off x="422280" y="6461280"/>
            <a:ext cx="9320760" cy="116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5.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Expliquer les consignes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 veille à ce que tous les élèves comprennent les consignes des activités en leur demandant de les reformuler ou en les réexpliquant dans leur langue maternelle.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ZoneTexte 13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94;p27"/>
          <p:cNvSpPr/>
          <p:nvPr/>
        </p:nvSpPr>
        <p:spPr>
          <a:xfrm>
            <a:off x="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83" name="Google Shape;295;p27"/>
          <p:cNvSpPr/>
          <p:nvPr/>
        </p:nvSpPr>
        <p:spPr>
          <a:xfrm>
            <a:off x="766800" y="2350440"/>
            <a:ext cx="8905320" cy="127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Présentation de la lettre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4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85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86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287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88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89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290" name="Google Shape;295;p27"/>
          <p:cNvSpPr/>
          <p:nvPr/>
        </p:nvSpPr>
        <p:spPr>
          <a:xfrm>
            <a:off x="766800" y="3414600"/>
            <a:ext cx="8905320" cy="127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D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92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93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D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" name="Google Shape;305;p28"/>
          <p:cNvSpPr/>
          <p:nvPr/>
        </p:nvSpPr>
        <p:spPr>
          <a:xfrm>
            <a:off x="261000" y="28008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Etape 1 : c’est la lettre D. Répétons tous ensemble « D 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296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297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8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299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00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01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02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03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04" name="Freeform 8"/>
          <p:cNvSpPr/>
          <p:nvPr/>
        </p:nvSpPr>
        <p:spPr>
          <a:xfrm>
            <a:off x="515880" y="6854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05" name="ZoneTexte 19"/>
          <p:cNvSpPr/>
          <p:nvPr/>
        </p:nvSpPr>
        <p:spPr>
          <a:xfrm>
            <a:off x="1068840" y="47124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Répétez avec moi : « D» </a:t>
            </a:r>
            <a:r>
              <a:rPr lang="fr-FR" sz="1710" b="1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6" name="Rectangle 1"/>
          <p:cNvSpPr/>
          <p:nvPr/>
        </p:nvSpPr>
        <p:spPr>
          <a:xfrm>
            <a:off x="695880" y="185940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D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7" name="ZoneTexte 3"/>
          <p:cNvSpPr/>
          <p:nvPr/>
        </p:nvSpPr>
        <p:spPr>
          <a:xfrm>
            <a:off x="1092960" y="864360"/>
            <a:ext cx="73490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679" b="0" i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Faire répéter tous les élèves individuellement</a:t>
            </a:r>
            <a:r>
              <a:rPr lang="fr-FR" sz="1490" b="0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4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09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0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1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12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3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4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5" name="Rectangle : coins arrondis 22"/>
          <p:cNvSpPr/>
          <p:nvPr/>
        </p:nvSpPr>
        <p:spPr>
          <a:xfrm>
            <a:off x="279000" y="360000"/>
            <a:ext cx="10011600" cy="113616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6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7" name="ZoneTexte 19"/>
          <p:cNvSpPr/>
          <p:nvPr/>
        </p:nvSpPr>
        <p:spPr>
          <a:xfrm>
            <a:off x="1068840" y="471240"/>
            <a:ext cx="8774640" cy="94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</a:t>
            </a:r>
            <a:r>
              <a:rPr lang="fr-FR" sz="20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montre l’image du mot « Dinosaure » sur le livret et dit « « D comme dans Dinosaure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 Les élèves répètent « Dinosaure » en mettant le doigt sur l’image.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8" name="Image 5"/>
          <p:cNvPicPr/>
          <p:nvPr/>
        </p:nvPicPr>
        <p:blipFill>
          <a:blip r:embed="rId4"/>
          <a:stretch/>
        </p:blipFill>
        <p:spPr>
          <a:xfrm>
            <a:off x="2881080" y="2307240"/>
            <a:ext cx="6145920" cy="4343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0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1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2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3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4" name="Freeform 8"/>
          <p:cNvSpPr/>
          <p:nvPr/>
        </p:nvSpPr>
        <p:spPr>
          <a:xfrm>
            <a:off x="714960" y="4320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25" name="ZoneTexte 6"/>
          <p:cNvSpPr/>
          <p:nvPr/>
        </p:nvSpPr>
        <p:spPr>
          <a:xfrm>
            <a:off x="1105560" y="347760"/>
            <a:ext cx="8774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2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Regardez comment j’écris la lettre D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6" name="ZoneTexte 1"/>
          <p:cNvSpPr/>
          <p:nvPr/>
        </p:nvSpPr>
        <p:spPr>
          <a:xfrm>
            <a:off x="957240" y="711720"/>
            <a:ext cx="8412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600" b="0" i="1" u="none" strike="noStrike">
                <a:solidFill>
                  <a:srgbClr val="A6A6A6"/>
                </a:solidFill>
                <a:uFillTx/>
                <a:latin typeface="Dosis"/>
              </a:rPr>
              <a:t>Sur le tableau, l’enseignant montre le geste à réaliser pour écrire la lettre en l’expliquant.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7" name="Image 3"/>
          <p:cNvPicPr/>
          <p:nvPr/>
        </p:nvPicPr>
        <p:blipFill>
          <a:blip r:embed="rId4"/>
          <a:stretch/>
        </p:blipFill>
        <p:spPr>
          <a:xfrm>
            <a:off x="3604680" y="2383560"/>
            <a:ext cx="3703320" cy="4022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9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0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1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2" name="Rectangle 25"/>
          <p:cNvSpPr/>
          <p:nvPr/>
        </p:nvSpPr>
        <p:spPr>
          <a:xfrm>
            <a:off x="224640" y="88740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3" name="Freeform 8"/>
          <p:cNvSpPr/>
          <p:nvPr/>
        </p:nvSpPr>
        <p:spPr>
          <a:xfrm>
            <a:off x="579600" y="5562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34" name="ZoneTexte 11"/>
          <p:cNvSpPr/>
          <p:nvPr/>
        </p:nvSpPr>
        <p:spPr>
          <a:xfrm>
            <a:off x="1084680" y="44460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Prenez vos livrets « page 76 »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Dosis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" name="Rectangle 4"/>
          <p:cNvSpPr/>
          <p:nvPr/>
        </p:nvSpPr>
        <p:spPr>
          <a:xfrm>
            <a:off x="5385960" y="5390640"/>
            <a:ext cx="4646880" cy="1962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pic>
        <p:nvPicPr>
          <p:cNvPr id="336" name="Image 8"/>
          <p:cNvPicPr/>
          <p:nvPr/>
        </p:nvPicPr>
        <p:blipFill>
          <a:blip r:embed="rId4"/>
          <a:stretch/>
        </p:blipFill>
        <p:spPr>
          <a:xfrm>
            <a:off x="895680" y="1569240"/>
            <a:ext cx="9282240" cy="5783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38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39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  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0" name="Google Shape;305;p28"/>
          <p:cNvSpPr/>
          <p:nvPr/>
        </p:nvSpPr>
        <p:spPr>
          <a:xfrm>
            <a:off x="261000" y="35856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4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demande aux élèves de colorier et d’écrire la lettre C sur le livret .L’enseignant circule entre les rangs et apporte de l’aide aux élèves.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1" name="Image 3"/>
          <p:cNvPicPr/>
          <p:nvPr/>
        </p:nvPicPr>
        <p:blipFill>
          <a:blip r:embed="rId2"/>
          <a:stretch/>
        </p:blipFill>
        <p:spPr>
          <a:xfrm>
            <a:off x="808560" y="1475640"/>
            <a:ext cx="8719920" cy="5787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43" name="Google Shape;295;p27"/>
          <p:cNvSpPr/>
          <p:nvPr/>
        </p:nvSpPr>
        <p:spPr>
          <a:xfrm>
            <a:off x="766800" y="2350440"/>
            <a:ext cx="8905320" cy="146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«</a:t>
            </a:r>
            <a:r>
              <a:rPr lang="fr-FR" sz="40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Jeu de l’araignée</a:t>
            </a:r>
            <a:r>
              <a:rPr lang="fr-FR" sz="4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»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4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45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46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47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48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49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Freeform 2"/>
          <p:cNvSpPr/>
          <p:nvPr/>
        </p:nvSpPr>
        <p:spPr>
          <a:xfrm>
            <a:off x="0" y="-14724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grpSp>
        <p:nvGrpSpPr>
          <p:cNvPr id="351" name="Group 3"/>
          <p:cNvGrpSpPr/>
          <p:nvPr/>
        </p:nvGrpSpPr>
        <p:grpSpPr>
          <a:xfrm>
            <a:off x="290160" y="767160"/>
            <a:ext cx="9858960" cy="6507720"/>
            <a:chOff x="290160" y="767160"/>
            <a:chExt cx="9858960" cy="6507720"/>
          </a:xfrm>
        </p:grpSpPr>
        <p:sp>
          <p:nvSpPr>
            <p:cNvPr id="352" name="Freeform 4"/>
            <p:cNvSpPr/>
            <p:nvPr/>
          </p:nvSpPr>
          <p:spPr>
            <a:xfrm>
              <a:off x="290160" y="886320"/>
              <a:ext cx="9858960" cy="6388560"/>
            </a:xfrm>
            <a:custGeom>
              <a:avLst/>
              <a:gdLst>
                <a:gd name="textAreaLeft" fmla="*/ 0 w 9858960"/>
                <a:gd name="textAreaRight" fmla="*/ 9859320 w 9858960"/>
                <a:gd name="textAreaTop" fmla="*/ 0 h 6388560"/>
                <a:gd name="textAreaBottom" fmla="*/ 6388920 h 638856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  <p:sp>
          <p:nvSpPr>
            <p:cNvPr id="353" name="TextBox 5"/>
            <p:cNvSpPr/>
            <p:nvPr/>
          </p:nvSpPr>
          <p:spPr>
            <a:xfrm>
              <a:off x="290160" y="767160"/>
              <a:ext cx="2057040" cy="21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 defTabSz="522000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</p:grpSp>
      <p:sp>
        <p:nvSpPr>
          <p:cNvPr id="354" name="Freeform 7"/>
          <p:cNvSpPr/>
          <p:nvPr/>
        </p:nvSpPr>
        <p:spPr>
          <a:xfrm>
            <a:off x="452520" y="38124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55" name="TextBox 9"/>
          <p:cNvSpPr/>
          <p:nvPr/>
        </p:nvSpPr>
        <p:spPr>
          <a:xfrm>
            <a:off x="3259440" y="1758240"/>
            <a:ext cx="524088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522000">
              <a:lnSpc>
                <a:spcPts val="3195"/>
              </a:lnSpc>
            </a:pPr>
            <a:r>
              <a:rPr lang="fr-FR" sz="274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Préparation  de l’activité 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6" name="Freeform 17"/>
          <p:cNvSpPr/>
          <p:nvPr/>
        </p:nvSpPr>
        <p:spPr>
          <a:xfrm rot="10800000" flipH="1">
            <a:off x="879840" y="2638080"/>
            <a:ext cx="8680320" cy="2628360"/>
          </a:xfrm>
          <a:custGeom>
            <a:avLst/>
            <a:gdLst>
              <a:gd name="textAreaLeft" fmla="*/ 360 w 8680320"/>
              <a:gd name="textAreaRight" fmla="*/ 8681040 w 8680320"/>
              <a:gd name="textAreaTop" fmla="*/ 0 h 2628360"/>
              <a:gd name="textAreaBottom" fmla="*/ 2628720 h 262836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57" name="Freeform 17"/>
          <p:cNvSpPr/>
          <p:nvPr/>
        </p:nvSpPr>
        <p:spPr>
          <a:xfrm>
            <a:off x="1057320" y="2705400"/>
            <a:ext cx="537480" cy="2425680"/>
          </a:xfrm>
          <a:custGeom>
            <a:avLst/>
            <a:gdLst>
              <a:gd name="textAreaLeft" fmla="*/ 0 w 537480"/>
              <a:gd name="textAreaRight" fmla="*/ 537840 w 537480"/>
              <a:gd name="textAreaTop" fmla="*/ 0 h 2425680"/>
              <a:gd name="textAreaBottom" fmla="*/ 2426040 h 242568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58" name="TextBox 10"/>
          <p:cNvSpPr/>
          <p:nvPr/>
        </p:nvSpPr>
        <p:spPr>
          <a:xfrm>
            <a:off x="1807920" y="3045600"/>
            <a:ext cx="7088040" cy="32436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ts val="2302"/>
              </a:lnSpc>
              <a:spcAft>
                <a:spcPts val="456"/>
              </a:spcAft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Tracer une grille sur le sol avec </a:t>
            </a:r>
            <a:r>
              <a:rPr lang="fr-FR" sz="2280" b="1" u="none" strike="noStrike">
                <a:solidFill>
                  <a:srgbClr val="0070C0"/>
                </a:solidFill>
                <a:uFillTx/>
                <a:latin typeface="Dosis"/>
                <a:ea typeface="Arial"/>
              </a:rPr>
              <a:t>6 cases.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9" name="Image 16"/>
          <p:cNvPicPr/>
          <p:nvPr/>
        </p:nvPicPr>
        <p:blipFill>
          <a:blip r:embed="rId8"/>
          <a:stretch/>
        </p:blipFill>
        <p:spPr>
          <a:xfrm>
            <a:off x="1032480" y="300168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0" name="TextBox 10"/>
          <p:cNvSpPr/>
          <p:nvPr/>
        </p:nvSpPr>
        <p:spPr>
          <a:xfrm>
            <a:off x="1772280" y="3718440"/>
            <a:ext cx="7644240" cy="79128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Mettre les cartes des </a:t>
            </a:r>
            <a:r>
              <a:rPr lang="fr-FR" sz="240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lettres</a:t>
            </a:r>
            <a:r>
              <a:rPr lang="fr-FR" sz="2400" b="1" u="none" strike="noStrike">
                <a:solidFill>
                  <a:srgbClr val="0070C0"/>
                </a:solidFill>
                <a:uFillTx/>
                <a:latin typeface="Dosis"/>
                <a:ea typeface="Arial"/>
              </a:rPr>
              <a:t> </a:t>
            </a:r>
            <a:r>
              <a:rPr lang="fr-FR" sz="1800" b="0" u="none" strike="noStrike">
                <a:solidFill>
                  <a:srgbClr val="0070C0"/>
                </a:solidFill>
                <a:uFillTx/>
                <a:latin typeface="MicrosoftUighur"/>
                <a:ea typeface="Arial"/>
              </a:rPr>
              <a:t>(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E-D-B -C-A – R) </a:t>
            </a:r>
            <a:r>
              <a:rPr lang="fr-FR" sz="240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dans </a:t>
            </a: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les cases de la grille.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1" name="Image 9"/>
          <p:cNvPicPr/>
          <p:nvPr/>
        </p:nvPicPr>
        <p:blipFill>
          <a:blip r:embed="rId8"/>
          <a:stretch/>
        </p:blipFill>
        <p:spPr>
          <a:xfrm>
            <a:off x="1022400" y="375408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2" name="AutoShape 2"/>
          <p:cNvSpPr/>
          <p:nvPr/>
        </p:nvSpPr>
        <p:spPr>
          <a:xfrm>
            <a:off x="5045760" y="3786120"/>
            <a:ext cx="347760" cy="3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60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363" name="AutoShape 4"/>
          <p:cNvSpPr/>
          <p:nvPr/>
        </p:nvSpPr>
        <p:spPr>
          <a:xfrm>
            <a:off x="5219640" y="3960000"/>
            <a:ext cx="347760" cy="3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60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364" name="ZoneTexte 20"/>
          <p:cNvSpPr/>
          <p:nvPr/>
        </p:nvSpPr>
        <p:spPr>
          <a:xfrm>
            <a:off x="5911560" y="290880"/>
            <a:ext cx="46710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A ne pas lire aux élèves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6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7" name="Rectangle : coins arrondis 7"/>
          <p:cNvSpPr/>
          <p:nvPr/>
        </p:nvSpPr>
        <p:spPr>
          <a:xfrm>
            <a:off x="158760" y="25092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8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9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0" name="Freeform 8"/>
          <p:cNvSpPr/>
          <p:nvPr/>
        </p:nvSpPr>
        <p:spPr>
          <a:xfrm>
            <a:off x="568440" y="5918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71" name="ZoneTexte 6"/>
          <p:cNvSpPr/>
          <p:nvPr/>
        </p:nvSpPr>
        <p:spPr>
          <a:xfrm>
            <a:off x="937800" y="495000"/>
            <a:ext cx="8774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On va jouer un jeu qui s’appelle «</a:t>
            </a: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Jeu de l’araignée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».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2" name="ZoneTexte 3"/>
          <p:cNvSpPr/>
          <p:nvPr/>
        </p:nvSpPr>
        <p:spPr>
          <a:xfrm>
            <a:off x="5484240" y="2036160"/>
            <a:ext cx="4475880" cy="325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22000" indent="-522000">
              <a:lnSpc>
                <a:spcPct val="100000"/>
              </a:lnSpc>
              <a:spcAft>
                <a:spcPts val="2741"/>
              </a:spcAft>
              <a:buClr>
                <a:srgbClr val="000000"/>
              </a:buClr>
              <a:buFont typeface="Arial"/>
              <a:buAutoNum type="arabicPeriod"/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dispose des lettres découpées sur un quadrillage de 6 cases au sol </a:t>
            </a:r>
            <a:r>
              <a:rPr lang="fr-FR" sz="1800" b="0" u="none" strike="noStrike">
                <a:solidFill>
                  <a:srgbClr val="0070C0"/>
                </a:solidFill>
                <a:uFillTx/>
                <a:latin typeface="MicrosoftUighur"/>
                <a:ea typeface="Arial"/>
              </a:rPr>
              <a:t>(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E-D-B -C-A – R) 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522000" indent="-522000">
              <a:lnSpc>
                <a:spcPct val="100000"/>
              </a:lnSpc>
              <a:spcAft>
                <a:spcPts val="2741"/>
              </a:spcAft>
              <a:buClr>
                <a:srgbClr val="000000"/>
              </a:buClr>
              <a:buFont typeface="Arial"/>
              <a:buAutoNum type="arabicPeriod"/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explique les règles du jeu.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522000" indent="-522000">
              <a:lnSpc>
                <a:spcPct val="100000"/>
              </a:lnSpc>
              <a:spcAft>
                <a:spcPts val="2741"/>
              </a:spcAft>
              <a:buClr>
                <a:srgbClr val="000000"/>
              </a:buClr>
              <a:buFont typeface="Arial"/>
              <a:buAutoNum type="arabicPeriod"/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jouent à tour de rôle : « Mets la main/le pied sur la lettre D/la lettre C / la lettre A/ la lettre B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3" name="Image 5"/>
          <p:cNvPicPr/>
          <p:nvPr/>
        </p:nvPicPr>
        <p:blipFill>
          <a:blip r:embed="rId4"/>
          <a:stretch/>
        </p:blipFill>
        <p:spPr>
          <a:xfrm>
            <a:off x="319680" y="1948320"/>
            <a:ext cx="5005440" cy="38260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11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98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grpSp>
          <p:nvGrpSpPr>
            <p:cNvPr id="99" name="Groupe 9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00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01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  <p:sp>
              <p:nvSpPr>
                <p:cNvPr id="102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</p:grpSp>
          <p:sp>
            <p:nvSpPr>
              <p:cNvPr id="103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  <a:ea typeface="Arial"/>
                </a:endParaRPr>
              </a:p>
            </p:txBody>
          </p:sp>
        </p:grpSp>
      </p:grpSp>
      <p:sp>
        <p:nvSpPr>
          <p:cNvPr id="104" name="TextBox 9"/>
          <p:cNvSpPr/>
          <p:nvPr/>
        </p:nvSpPr>
        <p:spPr>
          <a:xfrm>
            <a:off x="2201760" y="1657800"/>
            <a:ext cx="572364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695880">
              <a:lnSpc>
                <a:spcPts val="3195"/>
              </a:lnSpc>
            </a:pPr>
            <a:r>
              <a:rPr lang="fr-FR" sz="319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Objectifs de la séance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ZoneTexte 10"/>
          <p:cNvSpPr/>
          <p:nvPr/>
        </p:nvSpPr>
        <p:spPr>
          <a:xfrm>
            <a:off x="926640" y="2536920"/>
            <a:ext cx="846612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95880">
              <a:lnSpc>
                <a:spcPct val="100000"/>
              </a:lnSpc>
              <a:spcAft>
                <a:spcPts val="686"/>
              </a:spcAft>
            </a:pP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À la fin de la séance, </a:t>
            </a:r>
            <a:r>
              <a:rPr lang="fr-FR" sz="228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au moins 80% des élèves </a:t>
            </a: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doivent être capables de :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06" name="Groupe 7"/>
          <p:cNvGrpSpPr/>
          <p:nvPr/>
        </p:nvGrpSpPr>
        <p:grpSpPr>
          <a:xfrm>
            <a:off x="1403280" y="3333240"/>
            <a:ext cx="7832880" cy="2135880"/>
            <a:chOff x="1403280" y="3333240"/>
            <a:chExt cx="7832880" cy="2135880"/>
          </a:xfrm>
        </p:grpSpPr>
        <p:sp>
          <p:nvSpPr>
            <p:cNvPr id="107" name="Freeform 17"/>
            <p:cNvSpPr/>
            <p:nvPr/>
          </p:nvSpPr>
          <p:spPr>
            <a:xfrm>
              <a:off x="1403280" y="3333240"/>
              <a:ext cx="7832880" cy="2135880"/>
            </a:xfrm>
            <a:custGeom>
              <a:avLst/>
              <a:gdLst>
                <a:gd name="textAreaLeft" fmla="*/ 0 w 7832880"/>
                <a:gd name="textAreaRight" fmla="*/ 7833240 w 7832880"/>
                <a:gd name="textAreaTop" fmla="*/ 0 h 2135880"/>
                <a:gd name="textAreaBottom" fmla="*/ 2136240 h 213588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08" name="ZoneTexte 32"/>
            <p:cNvSpPr/>
            <p:nvPr/>
          </p:nvSpPr>
          <p:spPr>
            <a:xfrm>
              <a:off x="2201760" y="4479840"/>
              <a:ext cx="635292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240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rPr>
                <a:t>Reconnaitre, nommer et ecrire la letter D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09" name="Freeform 17"/>
            <p:cNvSpPr/>
            <p:nvPr/>
          </p:nvSpPr>
          <p:spPr>
            <a:xfrm>
              <a:off x="1506240" y="3402000"/>
              <a:ext cx="708120" cy="2066760"/>
            </a:xfrm>
            <a:custGeom>
              <a:avLst/>
              <a:gdLst>
                <a:gd name="textAreaLeft" fmla="*/ 0 w 708120"/>
                <a:gd name="textAreaRight" fmla="*/ 708480 w 708120"/>
                <a:gd name="textAreaTop" fmla="*/ 0 h 2066760"/>
                <a:gd name="textAreaBottom" fmla="*/ 2067120 h 206676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pic>
          <p:nvPicPr>
            <p:cNvPr id="110" name="Image 38"/>
            <p:cNvPicPr/>
            <p:nvPr/>
          </p:nvPicPr>
          <p:blipFill>
            <a:blip r:embed="rId8"/>
            <a:stretch/>
          </p:blipFill>
          <p:spPr>
            <a:xfrm>
              <a:off x="1658520" y="4554360"/>
              <a:ext cx="437760" cy="3787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1" name="ZoneTexte 12"/>
          <p:cNvSpPr/>
          <p:nvPr/>
        </p:nvSpPr>
        <p:spPr>
          <a:xfrm>
            <a:off x="2173680" y="3530160"/>
            <a:ext cx="7196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Comprendre et produire Bonjour/je m’appelle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ZoneTexte 14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3" name="Image 15"/>
          <p:cNvPicPr/>
          <p:nvPr/>
        </p:nvPicPr>
        <p:blipFill>
          <a:blip r:embed="rId8"/>
          <a:stretch/>
        </p:blipFill>
        <p:spPr>
          <a:xfrm>
            <a:off x="1660320" y="3607560"/>
            <a:ext cx="437760" cy="378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roupe 3"/>
          <p:cNvGrpSpPr/>
          <p:nvPr/>
        </p:nvGrpSpPr>
        <p:grpSpPr>
          <a:xfrm>
            <a:off x="-57960" y="37440"/>
            <a:ext cx="10555200" cy="7866000"/>
            <a:chOff x="-57960" y="37440"/>
            <a:chExt cx="10555200" cy="7866000"/>
          </a:xfrm>
        </p:grpSpPr>
        <p:sp>
          <p:nvSpPr>
            <p:cNvPr id="375" name="Rectangle 9"/>
            <p:cNvSpPr/>
            <p:nvPr/>
          </p:nvSpPr>
          <p:spPr>
            <a:xfrm>
              <a:off x="-57960" y="3744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76" name="Rectangle : coins arrondis 11"/>
            <p:cNvSpPr/>
            <p:nvPr/>
          </p:nvSpPr>
          <p:spPr>
            <a:xfrm>
              <a:off x="176400" y="63684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77" name="Rectangle : coins arrondis 12"/>
            <p:cNvSpPr/>
            <p:nvPr/>
          </p:nvSpPr>
          <p:spPr>
            <a:xfrm>
              <a:off x="176400" y="27468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78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379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  <a:ea typeface="Arial"/>
            </a:endParaRPr>
          </a:p>
        </p:txBody>
      </p:sp>
      <p:pic>
        <p:nvPicPr>
          <p:cNvPr id="380" name="Image 10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1" name="ZoneTexte 2"/>
          <p:cNvSpPr/>
          <p:nvPr/>
        </p:nvSpPr>
        <p:spPr>
          <a:xfrm>
            <a:off x="956880" y="541800"/>
            <a:ext cx="92790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La séance d’aujourd’hui est terminée. À demain !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06;p14"/>
          <p:cNvGrpSpPr/>
          <p:nvPr/>
        </p:nvGrpSpPr>
        <p:grpSpPr>
          <a:xfrm>
            <a:off x="15840" y="-447120"/>
            <a:ext cx="10438920" cy="8254800"/>
            <a:chOff x="15840" y="-447120"/>
            <a:chExt cx="10438920" cy="8254800"/>
          </a:xfrm>
        </p:grpSpPr>
        <p:sp>
          <p:nvSpPr>
            <p:cNvPr id="115" name="Google Shape;107;p14"/>
            <p:cNvSpPr/>
            <p:nvPr/>
          </p:nvSpPr>
          <p:spPr>
            <a:xfrm>
              <a:off x="15840" y="-447120"/>
              <a:ext cx="10438920" cy="825480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8254800"/>
                <a:gd name="textAreaBottom" fmla="*/ 8255160 h 825480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grpSp>
          <p:nvGrpSpPr>
            <p:cNvPr id="116" name="Google Shape;108;p14"/>
            <p:cNvGrpSpPr/>
            <p:nvPr/>
          </p:nvGrpSpPr>
          <p:grpSpPr>
            <a:xfrm>
              <a:off x="668520" y="529920"/>
              <a:ext cx="9134280" cy="6442200"/>
              <a:chOff x="668520" y="529920"/>
              <a:chExt cx="9134280" cy="6442200"/>
            </a:xfrm>
          </p:grpSpPr>
          <p:sp>
            <p:nvSpPr>
              <p:cNvPr id="117" name="Google Shape;109;p14"/>
              <p:cNvSpPr/>
              <p:nvPr/>
            </p:nvSpPr>
            <p:spPr>
              <a:xfrm>
                <a:off x="668520" y="648000"/>
                <a:ext cx="9134280" cy="6324120"/>
              </a:xfrm>
              <a:custGeom>
                <a:avLst/>
                <a:gdLst>
                  <a:gd name="textAreaLeft" fmla="*/ 0 w 9134280"/>
                  <a:gd name="textAreaRight" fmla="*/ 9134640 w 9134280"/>
                  <a:gd name="textAreaTop" fmla="*/ 0 h 6324120"/>
                  <a:gd name="textAreaBottom" fmla="*/ 6324480 h 6324120"/>
                </a:gdLst>
                <a:ahLst/>
                <a:cxnLst/>
                <a:rect l="textAreaLeft" t="textAreaTop" r="textAreaRight" b="textAreaBottom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  <p:sp>
            <p:nvSpPr>
              <p:cNvPr id="118" name="Google Shape;110;p14"/>
              <p:cNvSpPr/>
              <p:nvPr/>
            </p:nvSpPr>
            <p:spPr>
              <a:xfrm>
                <a:off x="668520" y="529920"/>
                <a:ext cx="1905480" cy="2129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8800" tIns="28800" rIns="28800" bIns="28800" anchor="ctr">
                <a:noAutofit/>
              </a:bodyPr>
              <a:lstStyle/>
              <a:p>
                <a:pPr algn="ctr">
                  <a:lnSpc>
                    <a:spcPct val="277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</p:grpSp>
        <p:sp>
          <p:nvSpPr>
            <p:cNvPr id="119" name="Google Shape;111;p14"/>
            <p:cNvSpPr/>
            <p:nvPr/>
          </p:nvSpPr>
          <p:spPr>
            <a:xfrm>
              <a:off x="711720" y="185400"/>
              <a:ext cx="707040" cy="678600"/>
            </a:xfrm>
            <a:custGeom>
              <a:avLst/>
              <a:gdLst>
                <a:gd name="textAreaLeft" fmla="*/ 0 w 707040"/>
                <a:gd name="textAreaRight" fmla="*/ 707400 w 707040"/>
                <a:gd name="textAreaTop" fmla="*/ 0 h 678600"/>
                <a:gd name="textAreaBottom" fmla="*/ 678960 h 678600"/>
              </a:gdLst>
              <a:ahLst/>
              <a:cxnLst/>
              <a:rect l="textAreaLeft" t="textAreaTop" r="textAreaRight" b="textAreaBottom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</p:grpSp>
      <p:sp>
        <p:nvSpPr>
          <p:cNvPr id="120" name="Google Shape;112;p14"/>
          <p:cNvSpPr/>
          <p:nvPr/>
        </p:nvSpPr>
        <p:spPr>
          <a:xfrm>
            <a:off x="2357640" y="1413360"/>
            <a:ext cx="5723640" cy="48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14000"/>
              </a:lnSpc>
              <a:tabLst>
                <a:tab pos="0" algn="l"/>
              </a:tabLst>
            </a:pPr>
            <a:r>
              <a:rPr lang="en-US" sz="28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Plan de la séance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Google Shape;113;p14"/>
          <p:cNvSpPr/>
          <p:nvPr/>
        </p:nvSpPr>
        <p:spPr>
          <a:xfrm>
            <a:off x="972360" y="3680640"/>
            <a:ext cx="86990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Comment ça va ? / Ça va bien, merci.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115;p14"/>
          <p:cNvSpPr/>
          <p:nvPr/>
        </p:nvSpPr>
        <p:spPr>
          <a:xfrm>
            <a:off x="972360" y="5883120"/>
            <a:ext cx="77306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de l’araignée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Google Shape;116;p14"/>
          <p:cNvSpPr/>
          <p:nvPr/>
        </p:nvSpPr>
        <p:spPr>
          <a:xfrm>
            <a:off x="776880" y="235008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1. 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Chanson action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4" name="Google Shape;117;p14"/>
          <p:cNvGrpSpPr/>
          <p:nvPr/>
        </p:nvGrpSpPr>
        <p:grpSpPr>
          <a:xfrm>
            <a:off x="3608280" y="2340000"/>
            <a:ext cx="851400" cy="293040"/>
            <a:chOff x="3608280" y="2340000"/>
            <a:chExt cx="851400" cy="293040"/>
          </a:xfrm>
        </p:grpSpPr>
        <p:sp>
          <p:nvSpPr>
            <p:cNvPr id="125" name="Google Shape;118;p14"/>
            <p:cNvSpPr/>
            <p:nvPr/>
          </p:nvSpPr>
          <p:spPr>
            <a:xfrm>
              <a:off x="3749400" y="240948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26" name="Google Shape;119;p14"/>
            <p:cNvPicPr/>
            <p:nvPr/>
          </p:nvPicPr>
          <p:blipFill>
            <a:blip r:embed="rId4"/>
            <a:stretch/>
          </p:blipFill>
          <p:spPr>
            <a:xfrm>
              <a:off x="3608280" y="234000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7" name="Google Shape;120;p14"/>
            <p:cNvSpPr/>
            <p:nvPr/>
          </p:nvSpPr>
          <p:spPr>
            <a:xfrm>
              <a:off x="3850200" y="240012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28" name="Google Shape;121;p14"/>
          <p:cNvSpPr/>
          <p:nvPr/>
        </p:nvSpPr>
        <p:spPr>
          <a:xfrm>
            <a:off x="972360" y="2759400"/>
            <a:ext cx="8481600" cy="26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2000" b="0" u="none" strike="noStrike">
                <a:solidFill>
                  <a:srgbClr val="01070A"/>
                </a:solidFill>
                <a:uFillTx/>
                <a:latin typeface="Dosis"/>
                <a:ea typeface="Dosis"/>
              </a:rPr>
              <a:t>Bonjour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Google Shape;122;p14"/>
          <p:cNvSpPr/>
          <p:nvPr/>
        </p:nvSpPr>
        <p:spPr>
          <a:xfrm>
            <a:off x="806040" y="3472200"/>
            <a:ext cx="31046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Google Shape;123;p14"/>
          <p:cNvSpPr/>
          <p:nvPr/>
        </p:nvSpPr>
        <p:spPr>
          <a:xfrm>
            <a:off x="776880" y="320256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2. Vocabulaire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1" name="Google Shape;124;p14"/>
          <p:cNvGrpSpPr/>
          <p:nvPr/>
        </p:nvGrpSpPr>
        <p:grpSpPr>
          <a:xfrm>
            <a:off x="3659400" y="3145320"/>
            <a:ext cx="811080" cy="293040"/>
            <a:chOff x="3659400" y="3145320"/>
            <a:chExt cx="811080" cy="293040"/>
          </a:xfrm>
        </p:grpSpPr>
        <p:sp>
          <p:nvSpPr>
            <p:cNvPr id="132" name="Google Shape;125;p14"/>
            <p:cNvSpPr/>
            <p:nvPr/>
          </p:nvSpPr>
          <p:spPr>
            <a:xfrm>
              <a:off x="3800520" y="321444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3" name="Google Shape;126;p14"/>
            <p:cNvPicPr/>
            <p:nvPr/>
          </p:nvPicPr>
          <p:blipFill>
            <a:blip r:embed="rId4"/>
            <a:stretch/>
          </p:blipFill>
          <p:spPr>
            <a:xfrm>
              <a:off x="3659400" y="314532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4" name="Google Shape;127;p14"/>
            <p:cNvSpPr/>
            <p:nvPr/>
          </p:nvSpPr>
          <p:spPr>
            <a:xfrm>
              <a:off x="3901320" y="3205080"/>
              <a:ext cx="56916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5" name="Google Shape;128;p14"/>
          <p:cNvSpPr/>
          <p:nvPr/>
        </p:nvSpPr>
        <p:spPr>
          <a:xfrm>
            <a:off x="745920" y="482112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4. Presentation de la letter D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Google Shape;129;p14"/>
          <p:cNvSpPr/>
          <p:nvPr/>
        </p:nvSpPr>
        <p:spPr>
          <a:xfrm>
            <a:off x="745920" y="4120920"/>
            <a:ext cx="4043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3.  Chanson de l’alphabet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7" name="Google Shape;130;p14"/>
          <p:cNvGrpSpPr/>
          <p:nvPr/>
        </p:nvGrpSpPr>
        <p:grpSpPr>
          <a:xfrm>
            <a:off x="4677120" y="4130640"/>
            <a:ext cx="1225080" cy="293040"/>
            <a:chOff x="4677120" y="4130640"/>
            <a:chExt cx="1225080" cy="293040"/>
          </a:xfrm>
        </p:grpSpPr>
        <p:sp>
          <p:nvSpPr>
            <p:cNvPr id="138" name="Google Shape;131;p14"/>
            <p:cNvSpPr/>
            <p:nvPr/>
          </p:nvSpPr>
          <p:spPr>
            <a:xfrm>
              <a:off x="4818240" y="421668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9" name="Google Shape;132;p14"/>
            <p:cNvPicPr/>
            <p:nvPr/>
          </p:nvPicPr>
          <p:blipFill>
            <a:blip r:embed="rId4"/>
            <a:stretch/>
          </p:blipFill>
          <p:spPr>
            <a:xfrm>
              <a:off x="4677120" y="41306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0" name="Google Shape;133;p14"/>
            <p:cNvSpPr/>
            <p:nvPr/>
          </p:nvSpPr>
          <p:spPr>
            <a:xfrm>
              <a:off x="4902120" y="4190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141" name="Google Shape;134;p14"/>
          <p:cNvGrpSpPr/>
          <p:nvPr/>
        </p:nvGrpSpPr>
        <p:grpSpPr>
          <a:xfrm>
            <a:off x="4762440" y="4818960"/>
            <a:ext cx="1225440" cy="293040"/>
            <a:chOff x="4762440" y="4818960"/>
            <a:chExt cx="1225440" cy="293040"/>
          </a:xfrm>
        </p:grpSpPr>
        <p:sp>
          <p:nvSpPr>
            <p:cNvPr id="142" name="Google Shape;135;p14"/>
            <p:cNvSpPr/>
            <p:nvPr/>
          </p:nvSpPr>
          <p:spPr>
            <a:xfrm>
              <a:off x="4903920" y="490500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3" name="Google Shape;136;p14"/>
            <p:cNvPicPr/>
            <p:nvPr/>
          </p:nvPicPr>
          <p:blipFill>
            <a:blip r:embed="rId4"/>
            <a:stretch/>
          </p:blipFill>
          <p:spPr>
            <a:xfrm>
              <a:off x="4762440" y="481896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4" name="Google Shape;137;p14"/>
            <p:cNvSpPr/>
            <p:nvPr/>
          </p:nvSpPr>
          <p:spPr>
            <a:xfrm>
              <a:off x="4987800" y="487908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45" name="Google Shape;128;p14"/>
          <p:cNvSpPr/>
          <p:nvPr/>
        </p:nvSpPr>
        <p:spPr>
          <a:xfrm>
            <a:off x="745920" y="543420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5. Jeu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ZoneTexte 2"/>
          <p:cNvSpPr/>
          <p:nvPr/>
        </p:nvSpPr>
        <p:spPr>
          <a:xfrm>
            <a:off x="5425920" y="2476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7" name="Google Shape;117;p14"/>
          <p:cNvGrpSpPr/>
          <p:nvPr/>
        </p:nvGrpSpPr>
        <p:grpSpPr>
          <a:xfrm>
            <a:off x="4127760" y="5495040"/>
            <a:ext cx="851760" cy="293040"/>
            <a:chOff x="4127760" y="5495040"/>
            <a:chExt cx="851760" cy="293040"/>
          </a:xfrm>
        </p:grpSpPr>
        <p:sp>
          <p:nvSpPr>
            <p:cNvPr id="148" name="Google Shape;118;p14"/>
            <p:cNvSpPr/>
            <p:nvPr/>
          </p:nvSpPr>
          <p:spPr>
            <a:xfrm>
              <a:off x="4269240" y="556416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9" name="Google Shape;119;p14"/>
            <p:cNvPicPr/>
            <p:nvPr/>
          </p:nvPicPr>
          <p:blipFill>
            <a:blip r:embed="rId4"/>
            <a:stretch/>
          </p:blipFill>
          <p:spPr>
            <a:xfrm>
              <a:off x="4127760" y="54950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0" name="Google Shape;120;p14"/>
            <p:cNvSpPr/>
            <p:nvPr/>
          </p:nvSpPr>
          <p:spPr>
            <a:xfrm>
              <a:off x="4370040" y="555480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e 5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152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  <p:grpSp>
          <p:nvGrpSpPr>
            <p:cNvPr id="153" name="Groupe 10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54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55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  <p:sp>
              <p:nvSpPr>
                <p:cNvPr id="156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</p:grpSp>
          <p:sp>
            <p:nvSpPr>
              <p:cNvPr id="157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</a:endParaRPr>
              </a:p>
            </p:txBody>
          </p:sp>
        </p:grpSp>
      </p:grpSp>
      <p:sp>
        <p:nvSpPr>
          <p:cNvPr id="158" name="TextBox 9"/>
          <p:cNvSpPr/>
          <p:nvPr/>
        </p:nvSpPr>
        <p:spPr>
          <a:xfrm>
            <a:off x="2454480" y="4271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didactique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9" name="Image 7"/>
          <p:cNvPicPr/>
          <p:nvPr/>
        </p:nvPicPr>
        <p:blipFill>
          <a:blip r:embed="rId5"/>
          <a:srcRect t="976" r="53526"/>
          <a:stretch/>
        </p:blipFill>
        <p:spPr>
          <a:xfrm>
            <a:off x="3525120" y="4858560"/>
            <a:ext cx="3702600" cy="231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TextBox 9"/>
          <p:cNvSpPr/>
          <p:nvPr/>
        </p:nvSpPr>
        <p:spPr>
          <a:xfrm>
            <a:off x="2514960" y="1040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technique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1" name="Image 2"/>
          <p:cNvPicPr/>
          <p:nvPr/>
        </p:nvPicPr>
        <p:blipFill>
          <a:blip r:embed="rId6"/>
          <a:stretch/>
        </p:blipFill>
        <p:spPr>
          <a:xfrm>
            <a:off x="2069640" y="1927440"/>
            <a:ext cx="1455120" cy="126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Rectangle : coins arrondis 4"/>
          <p:cNvSpPr/>
          <p:nvPr/>
        </p:nvSpPr>
        <p:spPr>
          <a:xfrm>
            <a:off x="1002960" y="3259080"/>
            <a:ext cx="340164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3" name="ZoneTexte 3"/>
          <p:cNvSpPr/>
          <p:nvPr/>
        </p:nvSpPr>
        <p:spPr>
          <a:xfrm>
            <a:off x="1056240" y="3258000"/>
            <a:ext cx="33314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Ordinateur avec Microsoft Office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Rectangle : coins arrondis 6"/>
          <p:cNvSpPr/>
          <p:nvPr/>
        </p:nvSpPr>
        <p:spPr>
          <a:xfrm>
            <a:off x="4813200" y="3259440"/>
            <a:ext cx="172692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5" name="ZoneTexte 15"/>
          <p:cNvSpPr/>
          <p:nvPr/>
        </p:nvSpPr>
        <p:spPr>
          <a:xfrm>
            <a:off x="5146920" y="3268800"/>
            <a:ext cx="103896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Pointeur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6" name="Image 16"/>
          <p:cNvPicPr/>
          <p:nvPr/>
        </p:nvPicPr>
        <p:blipFill>
          <a:blip r:embed="rId7"/>
          <a:stretch/>
        </p:blipFill>
        <p:spPr>
          <a:xfrm>
            <a:off x="4641120" y="1531800"/>
            <a:ext cx="1698480" cy="169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Rectangle : coins arrondis 17"/>
          <p:cNvSpPr/>
          <p:nvPr/>
        </p:nvSpPr>
        <p:spPr>
          <a:xfrm>
            <a:off x="7000560" y="3244320"/>
            <a:ext cx="2476800" cy="41760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8" name="ZoneTexte 18"/>
          <p:cNvSpPr/>
          <p:nvPr/>
        </p:nvSpPr>
        <p:spPr>
          <a:xfrm>
            <a:off x="7254720" y="3264120"/>
            <a:ext cx="1946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Projection ajustée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9" name="Image 23"/>
          <p:cNvPicPr/>
          <p:nvPr/>
        </p:nvPicPr>
        <p:blipFill>
          <a:blip r:embed="rId8"/>
          <a:stretch/>
        </p:blipFill>
        <p:spPr>
          <a:xfrm>
            <a:off x="7036200" y="2118240"/>
            <a:ext cx="2405160" cy="75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Image 22"/>
          <p:cNvPicPr/>
          <p:nvPr/>
        </p:nvPicPr>
        <p:blipFill>
          <a:blip r:embed="rId9"/>
          <a:stretch/>
        </p:blipFill>
        <p:spPr>
          <a:xfrm>
            <a:off x="5743440" y="4933440"/>
            <a:ext cx="1048320" cy="147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" name="Rectangle 19"/>
          <p:cNvSpPr/>
          <p:nvPr/>
        </p:nvSpPr>
        <p:spPr>
          <a:xfrm>
            <a:off x="3172320" y="4681440"/>
            <a:ext cx="1960200" cy="25257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1400" b="0" u="none" strike="noStrike">
              <a:solidFill>
                <a:schemeClr val="lt1"/>
              </a:solidFill>
              <a:uFillTx/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263;p24"/>
          <p:cNvSpPr/>
          <p:nvPr/>
        </p:nvSpPr>
        <p:spPr>
          <a:xfrm>
            <a:off x="-14400" y="-226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3" name="Google Shape;264;p24"/>
          <p:cNvSpPr/>
          <p:nvPr/>
        </p:nvSpPr>
        <p:spPr>
          <a:xfrm>
            <a:off x="766800" y="1591560"/>
            <a:ext cx="8905320" cy="370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</a:pPr>
            <a:r>
              <a:rPr lang="fr-FR" sz="660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Calibri"/>
              </a:rPr>
              <a:t>Chanson-action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84000"/>
              </a:lnSpc>
              <a:tabLst>
                <a:tab pos="0" algn="l"/>
              </a:tabLst>
            </a:pP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Google Shape;266;p24"/>
          <p:cNvSpPr/>
          <p:nvPr/>
        </p:nvSpPr>
        <p:spPr>
          <a:xfrm>
            <a:off x="3235320" y="3616920"/>
            <a:ext cx="3968280" cy="115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40000"/>
              </a:lnSpc>
              <a:tabLst>
                <a:tab pos="0" algn="l"/>
              </a:tabLst>
            </a:pPr>
            <a:r>
              <a:rPr lang="fr-FR" sz="24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Bonjour, Comment ça va ?</a:t>
            </a:r>
            <a:r>
              <a:rPr lang="fr-FR" sz="54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 </a:t>
            </a:r>
            <a:endParaRPr lang="en-US" sz="5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177" name="Google Shape;117;p14"/>
          <p:cNvGrpSpPr/>
          <p:nvPr/>
        </p:nvGrpSpPr>
        <p:grpSpPr>
          <a:xfrm>
            <a:off x="8176320" y="5273640"/>
            <a:ext cx="2495520" cy="836640"/>
            <a:chOff x="8176320" y="5273640"/>
            <a:chExt cx="2495520" cy="836640"/>
          </a:xfrm>
        </p:grpSpPr>
        <p:sp>
          <p:nvSpPr>
            <p:cNvPr id="178" name="Google Shape;118;p14"/>
            <p:cNvSpPr/>
            <p:nvPr/>
          </p:nvSpPr>
          <p:spPr>
            <a:xfrm>
              <a:off x="8590320" y="5470920"/>
              <a:ext cx="1667880" cy="58572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79" name="Google Shape;119;p14"/>
            <p:cNvPicPr/>
            <p:nvPr/>
          </p:nvPicPr>
          <p:blipFill>
            <a:blip r:embed="rId5"/>
            <a:stretch/>
          </p:blipFill>
          <p:spPr>
            <a:xfrm>
              <a:off x="8176320" y="5273640"/>
              <a:ext cx="759240" cy="836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" name="Google Shape;120;p14"/>
            <p:cNvSpPr/>
            <p:nvPr/>
          </p:nvSpPr>
          <p:spPr>
            <a:xfrm>
              <a:off x="8885520" y="5444640"/>
              <a:ext cx="1786320" cy="57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2"/>
          <p:cNvSpPr/>
          <p:nvPr/>
        </p:nvSpPr>
        <p:spPr>
          <a:xfrm>
            <a:off x="0" y="-14724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182" name="Group 3"/>
          <p:cNvGrpSpPr/>
          <p:nvPr/>
        </p:nvGrpSpPr>
        <p:grpSpPr>
          <a:xfrm>
            <a:off x="290160" y="767160"/>
            <a:ext cx="9858960" cy="6507720"/>
            <a:chOff x="290160" y="767160"/>
            <a:chExt cx="9858960" cy="6507720"/>
          </a:xfrm>
        </p:grpSpPr>
        <p:sp>
          <p:nvSpPr>
            <p:cNvPr id="183" name="Freeform 4"/>
            <p:cNvSpPr/>
            <p:nvPr/>
          </p:nvSpPr>
          <p:spPr>
            <a:xfrm>
              <a:off x="290160" y="886320"/>
              <a:ext cx="9858960" cy="6388560"/>
            </a:xfrm>
            <a:custGeom>
              <a:avLst/>
              <a:gdLst>
                <a:gd name="textAreaLeft" fmla="*/ 0 w 9858960"/>
                <a:gd name="textAreaRight" fmla="*/ 9859320 w 9858960"/>
                <a:gd name="textAreaTop" fmla="*/ 0 h 6388560"/>
                <a:gd name="textAreaBottom" fmla="*/ 6388920 h 638856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84" name="TextBox 5"/>
            <p:cNvSpPr/>
            <p:nvPr/>
          </p:nvSpPr>
          <p:spPr>
            <a:xfrm>
              <a:off x="290160" y="767160"/>
              <a:ext cx="2057040" cy="21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 defTabSz="522000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85" name="Freeform 7"/>
          <p:cNvSpPr/>
          <p:nvPr/>
        </p:nvSpPr>
        <p:spPr>
          <a:xfrm>
            <a:off x="452520" y="38124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6" name="TextBox 9"/>
          <p:cNvSpPr/>
          <p:nvPr/>
        </p:nvSpPr>
        <p:spPr>
          <a:xfrm>
            <a:off x="3617640" y="2003040"/>
            <a:ext cx="4123080" cy="81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522000">
              <a:lnSpc>
                <a:spcPts val="3195"/>
              </a:lnSpc>
            </a:pPr>
            <a:r>
              <a:rPr lang="fr-FR" sz="319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Objectifs de l’activité 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Freeform 17"/>
          <p:cNvSpPr/>
          <p:nvPr/>
        </p:nvSpPr>
        <p:spPr>
          <a:xfrm rot="10800000" flipH="1">
            <a:off x="1050840" y="2889000"/>
            <a:ext cx="8949960" cy="2514600"/>
          </a:xfrm>
          <a:custGeom>
            <a:avLst/>
            <a:gdLst>
              <a:gd name="textAreaLeft" fmla="*/ -360 w 8949960"/>
              <a:gd name="textAreaRight" fmla="*/ 8949960 w 8949960"/>
              <a:gd name="textAreaTop" fmla="*/ 0 h 2514600"/>
              <a:gd name="textAreaBottom" fmla="*/ 2514960 h 251460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8" name="Freeform 17"/>
          <p:cNvSpPr/>
          <p:nvPr/>
        </p:nvSpPr>
        <p:spPr>
          <a:xfrm>
            <a:off x="1229400" y="2956680"/>
            <a:ext cx="537480" cy="2409480"/>
          </a:xfrm>
          <a:custGeom>
            <a:avLst/>
            <a:gdLst>
              <a:gd name="textAreaLeft" fmla="*/ 0 w 537480"/>
              <a:gd name="textAreaRight" fmla="*/ 537840 w 537480"/>
              <a:gd name="textAreaTop" fmla="*/ 0 h 2409480"/>
              <a:gd name="textAreaBottom" fmla="*/ 2409840 h 240948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9" name="TextBox 10"/>
          <p:cNvSpPr/>
          <p:nvPr/>
        </p:nvSpPr>
        <p:spPr>
          <a:xfrm>
            <a:off x="2098800" y="3602160"/>
            <a:ext cx="6779520" cy="32436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ts val="2302"/>
              </a:lnSpc>
              <a:spcAft>
                <a:spcPts val="456"/>
              </a:spcAft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Chanter la chanson : « </a:t>
            </a: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Bonjour, Comment ça va ?</a:t>
            </a:r>
            <a:r>
              <a:rPr lang="fr-FR" sz="4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 </a:t>
            </a:r>
            <a:r>
              <a:rPr lang="fr-FR" sz="228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Arial"/>
              </a:rPr>
              <a:t>»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0" name="Image 12"/>
          <p:cNvPicPr/>
          <p:nvPr/>
        </p:nvPicPr>
        <p:blipFill>
          <a:blip r:embed="rId8"/>
          <a:stretch/>
        </p:blipFill>
        <p:spPr>
          <a:xfrm>
            <a:off x="1560960" y="353412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ZoneTexte 9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e 5"/>
          <p:cNvGrpSpPr/>
          <p:nvPr/>
        </p:nvGrpSpPr>
        <p:grpSpPr>
          <a:xfrm>
            <a:off x="-57960" y="8280"/>
            <a:ext cx="10555200" cy="7866000"/>
            <a:chOff x="-57960" y="8280"/>
            <a:chExt cx="10555200" cy="7866000"/>
          </a:xfrm>
        </p:grpSpPr>
        <p:sp>
          <p:nvSpPr>
            <p:cNvPr id="193" name="Rectangle 6"/>
            <p:cNvSpPr/>
            <p:nvPr/>
          </p:nvSpPr>
          <p:spPr>
            <a:xfrm>
              <a:off x="-57960" y="828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4" name="Rectangle : coins arrondis 7"/>
            <p:cNvSpPr/>
            <p:nvPr/>
          </p:nvSpPr>
          <p:spPr>
            <a:xfrm>
              <a:off x="176400" y="60768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5" name="Rectangle : coins arrondis 8"/>
            <p:cNvSpPr/>
            <p:nvPr/>
          </p:nvSpPr>
          <p:spPr>
            <a:xfrm>
              <a:off x="176400" y="24552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96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</a:endParaRPr>
          </a:p>
        </p:txBody>
      </p:sp>
      <p:sp>
        <p:nvSpPr>
          <p:cNvPr id="197" name="ZoneTexte 9"/>
          <p:cNvSpPr/>
          <p:nvPr/>
        </p:nvSpPr>
        <p:spPr>
          <a:xfrm>
            <a:off x="920520" y="511560"/>
            <a:ext cx="92916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Bonjour les enfants. Nous allons commencer une nouvelle séance de français. Soyez attentifs !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99" name="Image 2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3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04" name="Freeform 8"/>
          <p:cNvSpPr/>
          <p:nvPr/>
        </p:nvSpPr>
        <p:spPr>
          <a:xfrm rot="10800000" flipH="1">
            <a:off x="522360" y="58500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205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06" name="ZoneTexte 13"/>
          <p:cNvSpPr/>
          <p:nvPr/>
        </p:nvSpPr>
        <p:spPr>
          <a:xfrm>
            <a:off x="986040" y="42660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Pour commencer, nous allons écouter la chanson : « Bonjour, comment ça va ? ». Après, on va chanter ensemble.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7" name="Image 1"/>
          <p:cNvPicPr/>
          <p:nvPr/>
        </p:nvPicPr>
        <p:blipFill>
          <a:blip r:embed="rId4"/>
          <a:stretch/>
        </p:blipFill>
        <p:spPr>
          <a:xfrm>
            <a:off x="2716200" y="2066760"/>
            <a:ext cx="5006520" cy="4106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</TotalTime>
  <Words>954</Words>
  <PresentationFormat>Personnalisé</PresentationFormat>
  <Paragraphs>94</Paragraphs>
  <Slides>30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30</vt:i4>
      </vt:variant>
    </vt:vector>
  </HeadingPairs>
  <TitlesOfParts>
    <vt:vector size="54" baseType="lpstr">
      <vt:lpstr>Arial</vt:lpstr>
      <vt:lpstr>Calibri</vt:lpstr>
      <vt:lpstr>Calibri </vt:lpstr>
      <vt:lpstr>Cambria</vt:lpstr>
      <vt:lpstr>Carelia</vt:lpstr>
      <vt:lpstr>Dosis</vt:lpstr>
      <vt:lpstr>KG Primary Penmanship 2</vt:lpstr>
      <vt:lpstr>MicrosoftUighur</vt:lpstr>
      <vt:lpstr>MicrosoftUighur-Bold</vt:lpstr>
      <vt:lpstr>Symbol</vt:lpstr>
      <vt:lpstr>Times New Roman</vt:lpstr>
      <vt:lpstr>Wingdings</vt:lpstr>
      <vt:lpstr>Wingdings-Regular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description/>
  <dcterms:modified xsi:type="dcterms:W3CDTF">2025-06-30T07:22:28Z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3</vt:r8>
  </property>
  <property fmtid="{D5CDD505-2E9C-101B-9397-08002B2CF9AE}" pid="3" name="Notes">
    <vt:r8>12</vt:r8>
  </property>
  <property fmtid="{D5CDD505-2E9C-101B-9397-08002B2CF9AE}" pid="4" name="PresentationFormat">
    <vt:lpwstr>Personnalisé</vt:lpwstr>
  </property>
  <property fmtid="{D5CDD505-2E9C-101B-9397-08002B2CF9AE}" pid="5" name="Slides">
    <vt:r8>30</vt:r8>
  </property>
</Properties>
</file>