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75"/>
    <p:restoredTop sz="94624"/>
  </p:normalViewPr>
  <p:slideViewPr>
    <p:cSldViewPr snapToGrid="0" snapToObjects="1">
      <p:cViewPr>
        <p:scale>
          <a:sx n="203" d="100"/>
          <a:sy n="203" d="100"/>
        </p:scale>
        <p:origin x="904" y="-5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1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image" Target="../media/image1.jp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hyperlink" Target="http://DoViewPlanning.Org" TargetMode="External"/><Relationship Id="rId5" Type="http://schemas.openxmlformats.org/officeDocument/2006/relationships/slide" Target="slide5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DoViewPlanning.Org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000000"/>
                </a:solidFill>
              </a:defRPr>
            </a:pPr>
            <a:r>
              <a:t>Climate Tipping Points Research Domain DoView Strategy Diagram</a:t>
            </a:r>
          </a:p>
        </p:txBody>
      </p:sp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3582000" y="1245960"/>
            <a:ext cx="1980000" cy="72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rPr dirty="0"/>
              <a:t>Final Outcomes</a:t>
            </a:r>
          </a:p>
        </p:txBody>
      </p:sp>
      <p:sp>
        <p:nvSpPr>
          <p:cNvPr id="4" name="Rectangle 3"/>
          <p:cNvSpPr/>
          <p:nvPr/>
        </p:nvSpPr>
        <p:spPr>
          <a:xfrm>
            <a:off x="3582000" y="1245960"/>
            <a:ext cx="19800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1242000" y="2709000"/>
            <a:ext cx="1980000" cy="72000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Conceptual Foundations &amp; Problem Framing</a:t>
            </a:r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3582000" y="2709000"/>
            <a:ext cx="1980000" cy="72000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Earth System Tipping Elements &amp; Thresholds</a:t>
            </a:r>
          </a:p>
        </p:txBody>
      </p:sp>
      <p:sp>
        <p:nvSpPr>
          <p:cNvPr id="7" name="Rectangle 6">
            <a:hlinkClick r:id="rId5" action="ppaction://hlinksldjump"/>
          </p:cNvPr>
          <p:cNvSpPr/>
          <p:nvPr/>
        </p:nvSpPr>
        <p:spPr>
          <a:xfrm>
            <a:off x="5922000" y="2709000"/>
            <a:ext cx="1980000" cy="72000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Interactions, Cascades &amp; Integrated Modeling</a:t>
            </a:r>
          </a:p>
        </p:txBody>
      </p:sp>
      <p:sp>
        <p:nvSpPr>
          <p:cNvPr id="8" name="Rectangle 7">
            <a:hlinkClick r:id="rId6" action="ppaction://hlinksldjump"/>
          </p:cNvPr>
          <p:cNvSpPr/>
          <p:nvPr/>
        </p:nvSpPr>
        <p:spPr>
          <a:xfrm>
            <a:off x="1242000" y="3861000"/>
            <a:ext cx="1980000" cy="72000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Detection, Monitoring &amp; Early-Warning Indicators</a:t>
            </a:r>
          </a:p>
        </p:txBody>
      </p:sp>
      <p:sp>
        <p:nvSpPr>
          <p:cNvPr id="9" name="Rectangle 8">
            <a:hlinkClick r:id="rId7" action="ppaction://hlinksldjump"/>
          </p:cNvPr>
          <p:cNvSpPr/>
          <p:nvPr/>
        </p:nvSpPr>
        <p:spPr>
          <a:xfrm>
            <a:off x="3582000" y="3861000"/>
            <a:ext cx="1980000" cy="72000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Impacts, Vulnerability &amp; Societal Consequences</a:t>
            </a:r>
          </a:p>
        </p:txBody>
      </p:sp>
      <p:sp>
        <p:nvSpPr>
          <p:cNvPr id="10" name="Rectangle 9">
            <a:hlinkClick r:id="rId8" action="ppaction://hlinksldjump"/>
          </p:cNvPr>
          <p:cNvSpPr/>
          <p:nvPr/>
        </p:nvSpPr>
        <p:spPr>
          <a:xfrm>
            <a:off x="5922000" y="3861000"/>
            <a:ext cx="1980000" cy="72000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Mitigation, Adaptation &amp; Transformation Pathways</a:t>
            </a:r>
          </a:p>
        </p:txBody>
      </p:sp>
      <p:sp>
        <p:nvSpPr>
          <p:cNvPr id="11" name="Rectangle 10">
            <a:hlinkClick r:id="rId9" action="ppaction://hlinksldjump"/>
          </p:cNvPr>
          <p:cNvSpPr/>
          <p:nvPr/>
        </p:nvSpPr>
        <p:spPr>
          <a:xfrm>
            <a:off x="1242000" y="5013000"/>
            <a:ext cx="1980000" cy="72000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Governance, Ethics &amp; Decision Support for Tipping Points</a:t>
            </a:r>
          </a:p>
        </p:txBody>
      </p:sp>
      <p:sp>
        <p:nvSpPr>
          <p:cNvPr id="12" name="Rectangle 11">
            <a:hlinkClick r:id="rId10" action="ppaction://hlinksldjump"/>
          </p:cNvPr>
          <p:cNvSpPr/>
          <p:nvPr/>
        </p:nvSpPr>
        <p:spPr>
          <a:xfrm>
            <a:off x="3582000" y="5013000"/>
            <a:ext cx="1980000" cy="72000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Cross-cutting Data, Infrastructure &amp; Research Capacity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2025-11-15 23:30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11"/>
              </a:rPr>
              <a:t>DoViewPlanning.Org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589520" y="89654"/>
            <a:ext cx="1371600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8957E8-A800-6996-2A11-4D0624F87991}"/>
              </a:ext>
            </a:extLst>
          </p:cNvPr>
          <p:cNvCxnSpPr/>
          <p:nvPr/>
        </p:nvCxnSpPr>
        <p:spPr>
          <a:xfrm>
            <a:off x="1242000" y="2322417"/>
            <a:ext cx="6660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Google Shape;369;p12" title="Doview new.jpeg">
            <a:extLst>
              <a:ext uri="{FF2B5EF4-FFF2-40B4-BE49-F238E27FC236}">
                <a16:creationId xmlns:a16="http://schemas.microsoft.com/office/drawing/2014/main" id="{63005BCD-3A69-B286-5032-05262028F98D}"/>
              </a:ext>
            </a:extLst>
          </p:cNvPr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5776" y="6163710"/>
            <a:ext cx="255907" cy="233316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Rectangle 19">
            <a:hlinkClick r:id="rId13" action="ppaction://hlinksldjump"/>
            <a:extLst>
              <a:ext uri="{FF2B5EF4-FFF2-40B4-BE49-F238E27FC236}">
                <a16:creationId xmlns:a16="http://schemas.microsoft.com/office/drawing/2014/main" id="{55E36B9E-3119-FE2E-4CD4-3EBDC7AE53CC}"/>
              </a:ext>
            </a:extLst>
          </p:cNvPr>
          <p:cNvSpPr/>
          <p:nvPr/>
        </p:nvSpPr>
        <p:spPr>
          <a:xfrm>
            <a:off x="5922000" y="5027865"/>
            <a:ext cx="1980000" cy="70513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lang="en-AU" dirty="0"/>
              <a:t>Active Dissemination, Advocacy &amp; Translation into Policy and Operations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Cross-cutting Data, Infrastructure &amp; Research Capacity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52360" y="64008"/>
            <a:ext cx="1371600" cy="12344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t>Illustrative only Climate Tipping Points Research Domain DoView</a:t>
            </a:r>
          </a:p>
        </p:txBody>
      </p:sp>
      <p:sp>
        <p:nvSpPr>
          <p:cNvPr id="5" name="Rectangle 4"/>
          <p:cNvSpPr/>
          <p:nvPr/>
        </p:nvSpPr>
        <p:spPr>
          <a:xfrm>
            <a:off x="276137" y="1847088"/>
            <a:ext cx="1531620" cy="1056005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Shared data standards and ontologies for tipping research established</a:t>
            </a:r>
          </a:p>
        </p:txBody>
      </p:sp>
      <p:sp>
        <p:nvSpPr>
          <p:cNvPr id="6" name="Rectangle 5"/>
          <p:cNvSpPr/>
          <p:nvPr/>
        </p:nvSpPr>
        <p:spPr>
          <a:xfrm>
            <a:off x="276137" y="3131693"/>
            <a:ext cx="1531620" cy="127635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FAIR, open and secure data infrastructures for tipping-related datasets implemented</a:t>
            </a:r>
          </a:p>
        </p:txBody>
      </p:sp>
      <p:sp>
        <p:nvSpPr>
          <p:cNvPr id="7" name="Rectangle 6"/>
          <p:cNvSpPr/>
          <p:nvPr/>
        </p:nvSpPr>
        <p:spPr>
          <a:xfrm>
            <a:off x="276137" y="4636643"/>
            <a:ext cx="1531620" cy="1056005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Long-term curation of key observational and model archives ensured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944917" y="3706052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356397" y="1691178"/>
            <a:ext cx="1531620" cy="1056005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Reusable model components and workflows for tipping studies created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56397" y="2882297"/>
            <a:ext cx="1531620" cy="1056005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Shared computational platforms and cloud resources provisioned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56397" y="4092077"/>
            <a:ext cx="1531620" cy="83566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Visualization and exploration tools for complex tipping scenarios built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56397" y="5073110"/>
            <a:ext cx="1531620" cy="1056005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Interfaces for linking scientific tools to practitioner needs co-designed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031233" y="3797492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4562086" y="1968692"/>
            <a:ext cx="1715106" cy="709594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Interdisciplinary training programs on tipping points established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62086" y="2852036"/>
            <a:ext cx="1715106" cy="867889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Networks and centers of excellence on climate tipping research supported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62086" y="3859445"/>
            <a:ext cx="1715106" cy="981416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Meaningful partnerships with Global South and Indigenous institutions resourced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62086" y="5008002"/>
            <a:ext cx="1715106" cy="83566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Incentives for transdisciplinary and co-produced research strengthened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596927" y="3683192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008407" y="1874711"/>
            <a:ext cx="1531620" cy="1056005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Domain-level mechanisms for priority-setting and coordination maintained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008407" y="3159316"/>
            <a:ext cx="1531620" cy="127635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Systematic synthesis and assessment cycles for tipping research institutionalized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008407" y="4664266"/>
            <a:ext cx="1531620" cy="1056005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Reflexive evaluation of the research domain’s societal impacts conducted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2025-11-15 23:30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</a:p>
        </p:txBody>
      </p:sp>
      <p:pic>
        <p:nvPicPr>
          <p:cNvPr id="24" name="Google Shape;369;p12" title="Doview new.jpeg">
            <a:extLst>
              <a:ext uri="{FF2B5EF4-FFF2-40B4-BE49-F238E27FC236}">
                <a16:creationId xmlns:a16="http://schemas.microsoft.com/office/drawing/2014/main" id="{DC8E5BEC-D676-860F-6679-03083905BE67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5776" y="6181253"/>
            <a:ext cx="255907" cy="233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075174" y="64008"/>
            <a:ext cx="1748786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 Climate Tipping Points Research Domain DoView</a:t>
            </a:r>
          </a:p>
        </p:txBody>
      </p:sp>
      <p:sp>
        <p:nvSpPr>
          <p:cNvPr id="4" name="Rectangle 3"/>
          <p:cNvSpPr/>
          <p:nvPr/>
        </p:nvSpPr>
        <p:spPr>
          <a:xfrm>
            <a:off x="94011" y="1696732"/>
            <a:ext cx="1524000" cy="876759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Priority policy, regulatory and operational user groups for research identified</a:t>
            </a:r>
          </a:p>
        </p:txBody>
      </p:sp>
      <p:sp>
        <p:nvSpPr>
          <p:cNvPr id="5" name="Rectangle 4"/>
          <p:cNvSpPr/>
          <p:nvPr/>
        </p:nvSpPr>
        <p:spPr>
          <a:xfrm>
            <a:off x="94011" y="2689913"/>
            <a:ext cx="1524000" cy="1104264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Key elected representatives, parliamentary committees and political advisers mapped</a:t>
            </a:r>
          </a:p>
        </p:txBody>
      </p:sp>
      <p:sp>
        <p:nvSpPr>
          <p:cNvPr id="6" name="Rectangle 5"/>
          <p:cNvSpPr/>
          <p:nvPr/>
        </p:nvSpPr>
        <p:spPr>
          <a:xfrm>
            <a:off x="94010" y="3923166"/>
            <a:ext cx="1524001" cy="938258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Major advocacy NGOs, civil society coalitions and professional bodies identified</a:t>
            </a:r>
          </a:p>
        </p:txBody>
      </p:sp>
      <p:sp>
        <p:nvSpPr>
          <p:cNvPr id="7" name="Rectangle 6"/>
          <p:cNvSpPr/>
          <p:nvPr/>
        </p:nvSpPr>
        <p:spPr>
          <a:xfrm>
            <a:off x="94010" y="5030841"/>
            <a:ext cx="1524001" cy="1180258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Evidence needs, decision cycles and preferred communication channels for each audience clarified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734022" y="353688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033098" y="1553038"/>
            <a:ext cx="1906016" cy="87676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Core findings and key messages distilled for policy, political, professional and public audiences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42139" y="2568341"/>
            <a:ext cx="1896975" cy="904222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Policy briefs, guidance notes and operational playbooks tailored to institutional contexts produced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26491" y="3605763"/>
            <a:ext cx="1888830" cy="813316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Advocacy packs, campaign explainer materials and rapid-response fact sheets prepared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26491" y="4579499"/>
            <a:ext cx="1888831" cy="813316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Media-ready narratives, talking points and visual explainers for journalists and influencers developed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26491" y="5559561"/>
            <a:ext cx="1888832" cy="813316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Messaging aligned with existing policy frames, party platforms, sector norms and public discourse refined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4046079" y="3577718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4383835" y="1696732"/>
            <a:ext cx="2030238" cy="716448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Regular briefings and hearings with ministers, MPs and parliamentary committees conducted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71591" y="2560920"/>
            <a:ext cx="2030238" cy="750387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Strategic meetings and co-produced statements with advocacy groups and coalitions convened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371591" y="3420416"/>
            <a:ext cx="2030238" cy="813316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Technical roundtables, webinars and CPD events with policy, regulatory and professional audiences delivered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83835" y="4342841"/>
            <a:ext cx="2030238" cy="907148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Embargoed media briefings, op-eds and interviews with key researchers and advocates coordinated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371591" y="5414161"/>
            <a:ext cx="2054726" cy="907149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Feedback from political, advocacy, media and policy partners on clarity, salience and feasibility systematically captured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6529978" y="352930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6942589" y="1773945"/>
            <a:ext cx="1872706" cy="86096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Research-informed policy instruments, legislation and regulatory standards adopted and defended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942589" y="2772533"/>
            <a:ext cx="1872706" cy="86096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Operational procedures, protocols and workflows across sectors updated using research findings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959317" y="3740652"/>
            <a:ext cx="1872706" cy="998496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Advocacy coalitions, professional bodies and political champions mobilized around tipping-aware action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951254" y="4867554"/>
            <a:ext cx="1888832" cy="1227339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Ongoing monitoring of media coverage, policy decisions and political commitments used to refine future research, advocacy and engagement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4EEE6AD-ABAE-5349-FE32-A5ACE6A30D2F}"/>
              </a:ext>
            </a:extLst>
          </p:cNvPr>
          <p:cNvSpPr/>
          <p:nvPr/>
        </p:nvSpPr>
        <p:spPr>
          <a:xfrm>
            <a:off x="94010" y="870847"/>
            <a:ext cx="8569410" cy="41148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rPr lang="en-AU" dirty="0"/>
              <a:t>Active Dissemination, Advocacy &amp; Translation into Policy and Operations</a:t>
            </a:r>
            <a:endParaRPr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2941BE4-3419-33D3-893B-4CD22D774D75}"/>
              </a:ext>
            </a:extLst>
          </p:cNvPr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endorsed. From online info via free ChatGPT prompt. Use at own risk re IP &amp; accuracy. Dr Paul Duignan </a:t>
            </a:r>
            <a:r>
              <a:rPr dirty="0" err="1"/>
              <a:t>DoViewPlanning.Org</a:t>
            </a:r>
            <a:r>
              <a:rPr dirty="0"/>
              <a:t>. 2025-11-15 23:30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1D8ADD1-5403-0695-8909-572A180A7EC3}"/>
              </a:ext>
            </a:extLst>
          </p:cNvPr>
          <p:cNvSpPr txBox="1"/>
          <p:nvPr/>
        </p:nvSpPr>
        <p:spPr>
          <a:xfrm>
            <a:off x="7134523" y="622469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</a:p>
        </p:txBody>
      </p:sp>
      <p:pic>
        <p:nvPicPr>
          <p:cNvPr id="29" name="Google Shape;369;p12" title="Doview new.jpeg">
            <a:extLst>
              <a:ext uri="{FF2B5EF4-FFF2-40B4-BE49-F238E27FC236}">
                <a16:creationId xmlns:a16="http://schemas.microsoft.com/office/drawing/2014/main" id="{33CBC1C4-350A-BD1B-EDA6-71C0BF19EC9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27200" y="6291962"/>
            <a:ext cx="255907" cy="233316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Rectangle 29">
            <a:hlinkClick r:id="rId4" action="ppaction://hlinksldjump"/>
            <a:extLst>
              <a:ext uri="{FF2B5EF4-FFF2-40B4-BE49-F238E27FC236}">
                <a16:creationId xmlns:a16="http://schemas.microsoft.com/office/drawing/2014/main" id="{12BD0DAB-F29A-8357-DCE9-816156A25E8B}"/>
              </a:ext>
            </a:extLst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452360" y="64008"/>
            <a:ext cx="1371600" cy="12344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t>Illustrative only Nuclear Fusion Research Domain DoView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>
                <a:solidFill>
                  <a:srgbClr val="000000"/>
                </a:solidFill>
              </a:defRPr>
            </a:pPr>
            <a:r>
              <a:t>What is a DoView?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444752"/>
            <a:ext cx="7863840" cy="4114800"/>
          </a:xfrm>
          <a:prstGeom prst="rect">
            <a:avLst/>
          </a:prstGeom>
          <a:noFill/>
        </p:spPr>
        <p:txBody>
          <a:bodyPr wrap="square" tIns="0" bIns="0">
            <a:spAutoFit/>
          </a:bodyPr>
          <a:lstStyle/>
          <a:p>
            <a:pPr algn="l">
              <a:defRPr sz="1600">
                <a:solidFill>
                  <a:srgbClr val="000000"/>
                </a:solidFill>
              </a:defRPr>
            </a:pPr>
            <a:r>
              <a:rPr dirty="0"/>
              <a:t>A DoView is a new type of diagram used to clarify the underlying ‘This-Then’ logic behind any issue. For example, in strategy and planning, all planning approaches are based on assumptions such as: if we do THIS, THEN that will happen.</a:t>
            </a:r>
            <a:br>
              <a:rPr dirty="0"/>
            </a:br>
            <a:br>
              <a:rPr dirty="0"/>
            </a:br>
            <a:r>
              <a:rPr dirty="0"/>
              <a:t>A DoView makes these assumptions explicit, allowing them to be examined, evaluated and used to make better strategic decisions. A DoView works as a shared thinking tool, helping teams align their mental models about objectives. In planning, </a:t>
            </a:r>
            <a:r>
              <a:rPr dirty="0" err="1"/>
              <a:t>DoViews</a:t>
            </a:r>
            <a:r>
              <a:rPr dirty="0"/>
              <a:t> assist with prioritizing outcomes, placing indicators next to the boxes they measure, aligning activities with outcomes, measuring performance, evaluating impact, and guiding improvement efforts.</a:t>
            </a:r>
            <a:br>
              <a:rPr dirty="0"/>
            </a:br>
            <a:br>
              <a:rPr dirty="0"/>
            </a:br>
            <a:r>
              <a:rPr dirty="0" err="1"/>
              <a:t>DoViews</a:t>
            </a:r>
            <a:r>
              <a:rPr dirty="0"/>
              <a:t> can also analyze any document that is being used to think strategically about taking action—it surfaces the implicit ‘This-Then’ claims. For example, a DoView of a scientific paper reveals its logical structure, making it easier to summarize and understand. </a:t>
            </a:r>
            <a:r>
              <a:rPr dirty="0" err="1"/>
              <a:t>DoViewing</a:t>
            </a:r>
            <a:r>
              <a:rPr dirty="0"/>
              <a:t> a document highlights its implications for action.</a:t>
            </a:r>
            <a:br>
              <a:rPr dirty="0"/>
            </a:br>
            <a:br>
              <a:rPr dirty="0"/>
            </a:br>
            <a:r>
              <a:rPr dirty="0"/>
              <a:t>To generate a DoView about anything, visit </a:t>
            </a:r>
            <a:r>
              <a:rPr dirty="0" err="1"/>
              <a:t>DoViewPlanning.Org</a:t>
            </a:r>
            <a:r>
              <a:rPr dirty="0"/>
              <a:t> for the free AI DoView Drawing Prompt (ChatGPT). </a:t>
            </a:r>
            <a:r>
              <a:rPr dirty="0" err="1"/>
              <a:t>DoViews</a:t>
            </a:r>
            <a:r>
              <a:rPr dirty="0"/>
              <a:t> are powerful for summarizing any complex content and accelerating understanding prior to taking any type of action in the world.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2025-11-16 09:33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28605A-0F0E-F09C-A375-46BCEC530E66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</a:p>
        </p:txBody>
      </p:sp>
      <p:pic>
        <p:nvPicPr>
          <p:cNvPr id="9" name="Google Shape;369;p12" title="Doview new.jpeg">
            <a:extLst>
              <a:ext uri="{FF2B5EF4-FFF2-40B4-BE49-F238E27FC236}">
                <a16:creationId xmlns:a16="http://schemas.microsoft.com/office/drawing/2014/main" id="{8609A87C-8650-9F42-30BC-3C84DD8609D9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5776" y="6163710"/>
            <a:ext cx="255907" cy="233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138428"/>
            <a:ext cx="822960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Final Outcomes – Climate Tipping Points Research Domain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138428"/>
            <a:ext cx="82296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7452360" y="64008"/>
            <a:ext cx="1371600" cy="12344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t>Illustrative only Climate Tipping Points Research Domain DoView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947960"/>
            <a:ext cx="7772400" cy="429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Climate tipping points research agenda coordinated across disciplines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194796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5800" y="2542032"/>
            <a:ext cx="7772400" cy="429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rPr dirty="0"/>
              <a:t>Core concepts and terminology harmonized</a:t>
            </a:r>
          </a:p>
        </p:txBody>
      </p:sp>
      <p:sp>
        <p:nvSpPr>
          <p:cNvPr id="9" name="Rectangle 8"/>
          <p:cNvSpPr/>
          <p:nvPr/>
        </p:nvSpPr>
        <p:spPr>
          <a:xfrm>
            <a:off x="685800" y="2542032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85800" y="3136680"/>
            <a:ext cx="7772400" cy="502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Priority tipping systems and questions co-prioritized with stakeholders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5800" y="313668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5800" y="3822480"/>
            <a:ext cx="7772400" cy="429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rPr dirty="0"/>
              <a:t>Research–policy interface institutionalized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5800" y="382248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685800" y="4453560"/>
            <a:ext cx="7772400" cy="429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Earth system tipping risks quantitatively characterized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5800" y="445356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685800" y="5176080"/>
            <a:ext cx="7772400" cy="429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Socio-economic and equity dimensions of tipping risks integrated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5800" y="5146794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85800" y="694944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Feasible intervention and adaptation levers identified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694944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685800" y="786384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Uncertainty and deep risk transparently communicated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5800" y="786384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685800" y="877824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Dangerous tipping risks systematically reduced or avoided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85800" y="877824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685800" y="969264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Human and ecosystem resilience to unavoidable tipping impacts strengthened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5800" y="969264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685800" y="1060704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Just and orderly transitions toward low-carbon, climate-resilient pathways enabled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85800" y="1060704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685800" y="1152144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Long-term stewardship of Earth system stability embedded in institutions and culture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85800" y="1152144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2025-11-15 23:30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</a:p>
        </p:txBody>
      </p:sp>
      <p:pic>
        <p:nvPicPr>
          <p:cNvPr id="32" name="Google Shape;369;p12" title="Doview new.jpeg">
            <a:extLst>
              <a:ext uri="{FF2B5EF4-FFF2-40B4-BE49-F238E27FC236}">
                <a16:creationId xmlns:a16="http://schemas.microsoft.com/office/drawing/2014/main" id="{85FD0958-3F14-2A49-034E-1AFB2983382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5776" y="6163710"/>
            <a:ext cx="255907" cy="233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Conceptual Foundations &amp; Problem Framing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52360" y="64008"/>
            <a:ext cx="1371600" cy="12344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t>Illustrative only Climate Tipping Points Research Domain DoView</a:t>
            </a:r>
          </a:p>
        </p:txBody>
      </p:sp>
      <p:sp>
        <p:nvSpPr>
          <p:cNvPr id="5" name="Rectangle 4"/>
          <p:cNvSpPr/>
          <p:nvPr/>
        </p:nvSpPr>
        <p:spPr>
          <a:xfrm>
            <a:off x="693235" y="1762887"/>
            <a:ext cx="1531620" cy="105600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Historical evolution of tipping points concepts synthesized</a:t>
            </a:r>
          </a:p>
        </p:txBody>
      </p:sp>
      <p:sp>
        <p:nvSpPr>
          <p:cNvPr id="6" name="Rectangle 5"/>
          <p:cNvSpPr/>
          <p:nvPr/>
        </p:nvSpPr>
        <p:spPr>
          <a:xfrm>
            <a:off x="693235" y="3047492"/>
            <a:ext cx="1531620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Climate, ecological and socio-technical tipping notions distinguished</a:t>
            </a:r>
          </a:p>
        </p:txBody>
      </p:sp>
      <p:sp>
        <p:nvSpPr>
          <p:cNvPr id="7" name="Rectangle 6"/>
          <p:cNvSpPr/>
          <p:nvPr/>
        </p:nvSpPr>
        <p:spPr>
          <a:xfrm>
            <a:off x="693235" y="4111751"/>
            <a:ext cx="1531620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Boundary conditions and temporal scales for tipping research clarified</a:t>
            </a:r>
          </a:p>
        </p:txBody>
      </p:sp>
      <p:sp>
        <p:nvSpPr>
          <p:cNvPr id="8" name="Rectangle 7"/>
          <p:cNvSpPr/>
          <p:nvPr/>
        </p:nvSpPr>
        <p:spPr>
          <a:xfrm>
            <a:off x="693235" y="5176010"/>
            <a:ext cx="1531620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Key ethical and justice dimensions surfaced</a:t>
            </a:r>
          </a:p>
        </p:txBody>
      </p:sp>
      <p:sp>
        <p:nvSpPr>
          <p:cNvPr id="9" name="Right Arrow 8"/>
          <p:cNvSpPr/>
          <p:nvPr/>
        </p:nvSpPr>
        <p:spPr>
          <a:xfrm>
            <a:off x="2362015" y="3642487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773495" y="1490472"/>
            <a:ext cx="1531620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Formal definitions of tipping elements and thresholds agreed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73495" y="2554731"/>
            <a:ext cx="1531620" cy="105600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Conceptual links to planetary boundaries and safe operating space articulated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73495" y="3839336"/>
            <a:ext cx="1531620" cy="105600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Frameworks for multistability, feedbacks and nonlinearity integrated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73495" y="5123941"/>
            <a:ext cx="1531620" cy="105600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Treatment of uncertainty and deep ignorance explicitly specified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4442275" y="3642487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4853755" y="1762887"/>
            <a:ext cx="1531620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Core domain-level research questions prioritized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53755" y="2723007"/>
            <a:ext cx="1531620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Cross-disciplinary hypotheses about tipping dynamics formulated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853755" y="3787266"/>
            <a:ext cx="1531620" cy="105600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Assumptions about social and technological responses made explicit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853755" y="5071871"/>
            <a:ext cx="1531620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Plausible narrative futures involving tipping events developed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6522535" y="3642487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6934015" y="2405189"/>
            <a:ext cx="1531620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Stakeholder mental models of tipping risks elicited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34015" y="3365309"/>
            <a:ext cx="1531620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Misconceptions and contested framings constructively addressed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934015" y="4429568"/>
            <a:ext cx="1531620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Co-produced conceptual schema for climate tipping points adopted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2025-11-15 23:30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</a:p>
        </p:txBody>
      </p:sp>
      <p:pic>
        <p:nvPicPr>
          <p:cNvPr id="25" name="Google Shape;369;p12" title="Doview new.jpeg">
            <a:extLst>
              <a:ext uri="{FF2B5EF4-FFF2-40B4-BE49-F238E27FC236}">
                <a16:creationId xmlns:a16="http://schemas.microsoft.com/office/drawing/2014/main" id="{7FBD211D-83B3-F55C-9283-688AF3548B05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5776" y="6163710"/>
            <a:ext cx="255907" cy="233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Earth System Tipping Elements &amp; Thresholds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52360" y="64008"/>
            <a:ext cx="1371600" cy="12344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t>Illustrative only Climate Tipping Points Research Domain DoView</a:t>
            </a:r>
          </a:p>
        </p:txBody>
      </p:sp>
      <p:sp>
        <p:nvSpPr>
          <p:cNvPr id="5" name="Rectangle 4"/>
          <p:cNvSpPr/>
          <p:nvPr/>
        </p:nvSpPr>
        <p:spPr>
          <a:xfrm>
            <a:off x="700669" y="1907666"/>
            <a:ext cx="1531620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Candidate climatic and biospheric tipping elements cataloged</a:t>
            </a:r>
          </a:p>
        </p:txBody>
      </p:sp>
      <p:sp>
        <p:nvSpPr>
          <p:cNvPr id="6" name="Rectangle 5"/>
          <p:cNvSpPr/>
          <p:nvPr/>
        </p:nvSpPr>
        <p:spPr>
          <a:xfrm>
            <a:off x="700669" y="2971925"/>
            <a:ext cx="1531620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Regional and global significance of each element assessed</a:t>
            </a:r>
          </a:p>
        </p:txBody>
      </p:sp>
      <p:sp>
        <p:nvSpPr>
          <p:cNvPr id="7" name="Rectangle 6"/>
          <p:cNvSpPr/>
          <p:nvPr/>
        </p:nvSpPr>
        <p:spPr>
          <a:xfrm>
            <a:off x="700669" y="4036184"/>
            <a:ext cx="1531620" cy="105600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Physical, biological and biogeochemical mechanisms summarized</a:t>
            </a:r>
          </a:p>
        </p:txBody>
      </p:sp>
      <p:sp>
        <p:nvSpPr>
          <p:cNvPr id="8" name="Rectangle 7"/>
          <p:cNvSpPr/>
          <p:nvPr/>
        </p:nvSpPr>
        <p:spPr>
          <a:xfrm>
            <a:off x="700669" y="5320789"/>
            <a:ext cx="1531620" cy="7315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Confidence levels in tipping status documented</a:t>
            </a:r>
          </a:p>
        </p:txBody>
      </p:sp>
      <p:sp>
        <p:nvSpPr>
          <p:cNvPr id="9" name="Right Arrow 8"/>
          <p:cNvSpPr/>
          <p:nvPr/>
        </p:nvSpPr>
        <p:spPr>
          <a:xfrm>
            <a:off x="2369449" y="3865689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780929" y="1738230"/>
            <a:ext cx="1531620" cy="84442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Forcing–response relationships for each tipping element parameterized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80929" y="2686382"/>
            <a:ext cx="1531620" cy="923578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Approximated threshold ranges under different warming levels estimated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80929" y="3738734"/>
            <a:ext cx="1531620" cy="647144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Hysteresis, reversibility and recovery timescales evaluated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80929" y="4514652"/>
            <a:ext cx="1531620" cy="647144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Candidate stabilizing and destabilizing feedbacks mapped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80929" y="5345510"/>
            <a:ext cx="1531620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Model–data mismatches in threshold estimates identified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4449709" y="3865689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4861189" y="1965769"/>
            <a:ext cx="1531620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Global and regional exposure to each tipping element quantified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861189" y="3030028"/>
            <a:ext cx="1531620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Vulnerable human and ecological systems linked to each element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861189" y="4094287"/>
            <a:ext cx="1531620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Potential lock-in effects and path dependencies analyzed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61189" y="5158546"/>
            <a:ext cx="1531620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Dependencies on socio-economic development pathways clarified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6529969" y="3865689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6941449" y="2387726"/>
            <a:ext cx="1531620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Comparative risk ranking across tipping elements completed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941449" y="3451985"/>
            <a:ext cx="1531620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High-priority tipping elements for focused research designated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941449" y="4516244"/>
            <a:ext cx="1531620" cy="105600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Criteria for updating and revising the tipping elements portfolio agreed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2025-11-15 23:30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264249" y="618117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</a:p>
        </p:txBody>
      </p:sp>
      <p:pic>
        <p:nvPicPr>
          <p:cNvPr id="26" name="Google Shape;369;p12" title="Doview new.jpeg">
            <a:extLst>
              <a:ext uri="{FF2B5EF4-FFF2-40B4-BE49-F238E27FC236}">
                <a16:creationId xmlns:a16="http://schemas.microsoft.com/office/drawing/2014/main" id="{D79A7282-F45E-2506-FA39-158FECA2F295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08342" y="6218400"/>
            <a:ext cx="255907" cy="233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Interactions, Cascades &amp; Integrated Modeling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52360" y="64008"/>
            <a:ext cx="1371600" cy="12344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t>Illustrative only Climate Tipping Points Research Domain DoView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" y="1829755"/>
            <a:ext cx="1191768" cy="1166177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Plausible physical and ecological linkages between tipping elements hypothesized</a:t>
            </a:r>
          </a:p>
        </p:txBody>
      </p:sp>
      <p:sp>
        <p:nvSpPr>
          <p:cNvPr id="6" name="Rectangle 5"/>
          <p:cNvSpPr/>
          <p:nvPr/>
        </p:nvSpPr>
        <p:spPr>
          <a:xfrm>
            <a:off x="280342" y="3114836"/>
            <a:ext cx="1185746" cy="992187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Potential stabilizing cross-element influences identified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19" y="4250058"/>
            <a:ext cx="1185745" cy="127635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Socio-economic feedbacks capable of amplifying cascades conceptualized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560799" y="356616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929384" y="1557591"/>
            <a:ext cx="1450848" cy="850392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Simplified network models of tipping interactions implemented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40814" y="2562414"/>
            <a:ext cx="1427988" cy="104851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Earth system model components extended to represent key tipping dynamics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40814" y="3764911"/>
            <a:ext cx="1427988" cy="992187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Socio-climate integrated assessment models updated with tipping modules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940814" y="4910292"/>
            <a:ext cx="1427988" cy="105600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Model structural uncertainties about cascades documented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498491" y="354330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780448" y="1832196"/>
            <a:ext cx="1509355" cy="850392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Patterns of potential tipping cascades across elements simulated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80449" y="2835877"/>
            <a:ext cx="1509355" cy="901384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Conditions under which one tipping element stabilizes others quantified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780449" y="3912690"/>
            <a:ext cx="1509354" cy="811361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Time lags and sequencing of cascade pathways investigated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80450" y="4879190"/>
            <a:ext cx="1509353" cy="811362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Sensitivities to mitigation and adaptation pathways assessed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5381244" y="3550734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5678424" y="1624647"/>
            <a:ext cx="1115568" cy="105600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Composite indicators of global tipping cascade risk formulated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678424" y="2909252"/>
            <a:ext cx="1115568" cy="127635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Scenario-specific probability ranges for cascades estimated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678424" y="4414202"/>
            <a:ext cx="1115568" cy="127635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Robustness of risk metrics under model and data uncertainty tested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6931152" y="354330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7342632" y="1514474"/>
            <a:ext cx="1115568" cy="105600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Cascade risk storylines distilled for decision-makers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42632" y="2799079"/>
            <a:ext cx="1115568" cy="127635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Priority leverage points to dampen cascades highlighted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342632" y="4304029"/>
            <a:ext cx="1115568" cy="1496694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Guidance for using cascade insights in national and sectoral planning prepared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2025-11-15 23:30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</a:p>
        </p:txBody>
      </p:sp>
      <p:pic>
        <p:nvPicPr>
          <p:cNvPr id="28" name="Google Shape;369;p12" title="Doview new.jpeg">
            <a:extLst>
              <a:ext uri="{FF2B5EF4-FFF2-40B4-BE49-F238E27FC236}">
                <a16:creationId xmlns:a16="http://schemas.microsoft.com/office/drawing/2014/main" id="{1962F38C-F708-BA6F-E6FD-2DDDA1EED557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31798" y="6163710"/>
            <a:ext cx="255907" cy="233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Detection, Monitoring &amp; Early-Warning Indicators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52360" y="64008"/>
            <a:ext cx="1371600" cy="12344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t>Illustrative only Climate Tipping Points Research Domain DoView</a:t>
            </a:r>
          </a:p>
        </p:txBody>
      </p:sp>
      <p:sp>
        <p:nvSpPr>
          <p:cNvPr id="5" name="Rectangle 4"/>
          <p:cNvSpPr/>
          <p:nvPr/>
        </p:nvSpPr>
        <p:spPr>
          <a:xfrm>
            <a:off x="118879" y="1919374"/>
            <a:ext cx="1344168" cy="73279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Essential variables for tipping point detection identified</a:t>
            </a:r>
          </a:p>
        </p:txBody>
      </p:sp>
      <p:sp>
        <p:nvSpPr>
          <p:cNvPr id="6" name="Rectangle 5"/>
          <p:cNvSpPr/>
          <p:nvPr/>
        </p:nvSpPr>
        <p:spPr>
          <a:xfrm>
            <a:off x="128023" y="2773280"/>
            <a:ext cx="1325880" cy="78994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Spatial and temporal resolution requirements defined</a:t>
            </a:r>
          </a:p>
        </p:txBody>
      </p:sp>
      <p:sp>
        <p:nvSpPr>
          <p:cNvPr id="7" name="Rectangle 6"/>
          <p:cNvSpPr/>
          <p:nvPr/>
        </p:nvSpPr>
        <p:spPr>
          <a:xfrm>
            <a:off x="128023" y="3692231"/>
            <a:ext cx="1325880" cy="93038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Complementary in-situ, satellite and proxy data roles clarified</a:t>
            </a:r>
          </a:p>
        </p:txBody>
      </p:sp>
      <p:sp>
        <p:nvSpPr>
          <p:cNvPr id="8" name="Rectangle 7"/>
          <p:cNvSpPr/>
          <p:nvPr/>
        </p:nvSpPr>
        <p:spPr>
          <a:xfrm>
            <a:off x="128022" y="4759772"/>
            <a:ext cx="1344167" cy="93038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Priority observational gaps for high-risk systems mapped</a:t>
            </a:r>
          </a:p>
        </p:txBody>
      </p:sp>
      <p:sp>
        <p:nvSpPr>
          <p:cNvPr id="9" name="Right Arrow 8"/>
          <p:cNvSpPr/>
          <p:nvPr/>
        </p:nvSpPr>
        <p:spPr>
          <a:xfrm>
            <a:off x="1556773" y="356322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822209" y="1775649"/>
            <a:ext cx="1367025" cy="94376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Integrated observation networks for key tipping elements configured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45069" y="2856574"/>
            <a:ext cx="1367024" cy="852541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Data standards and interoperability protocols established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45069" y="3865323"/>
            <a:ext cx="1367024" cy="852541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Quality control and calibration procedures harmonized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45068" y="4846769"/>
            <a:ext cx="1367023" cy="94376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Long-term resourcing strategies for monitoring systems proposed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3298160" y="3615846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3635298" y="1478280"/>
            <a:ext cx="1494486" cy="751238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Statistical indicators of critical slowing down validated across systems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35298" y="2387988"/>
            <a:ext cx="1494486" cy="852541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Alternative early-warning approaches beyond critical slowing down evaluated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41605" y="3376327"/>
            <a:ext cx="1520174" cy="920207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Performance of indicators in noisy, non-ideal conditions assessed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35297" y="4432333"/>
            <a:ext cx="1520173" cy="845186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False alarm and missed detection tradeoffs quantified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35297" y="5397533"/>
            <a:ext cx="1520173" cy="87448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Combined indicator frameworks for multisystem warnings designed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230359" y="3615846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5445259" y="1941224"/>
            <a:ext cx="1371048" cy="893528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Real-time data assimilation pipelines for tipping diagnostics deployed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51566" y="2951870"/>
            <a:ext cx="1364741" cy="91821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User-facing dashboards and alert products co-designed with stakeholders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67576" y="4004300"/>
            <a:ext cx="1364740" cy="82590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Decision thresholds for issuing tipping-related alerts agreed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67575" y="4962637"/>
            <a:ext cx="1364739" cy="94376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Feedback processes from users into tool refinement institutionalized</a:t>
            </a:r>
          </a:p>
        </p:txBody>
      </p:sp>
      <p:sp>
        <p:nvSpPr>
          <p:cNvPr id="25" name="Right Arrow 24"/>
          <p:cNvSpPr/>
          <p:nvPr/>
        </p:nvSpPr>
        <p:spPr>
          <a:xfrm>
            <a:off x="6931152" y="354330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7336865" y="2029179"/>
            <a:ext cx="1371048" cy="1039496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Capacities to interpret and act on early warnings strengthened in key institutions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336865" y="3205835"/>
            <a:ext cx="1364740" cy="1135336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Protocols for linking early warnings to contingency and emergency plans formalized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43714" y="4478331"/>
            <a:ext cx="1371600" cy="1135336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Ethical guidelines for communicating uncertain early-warning information adopted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2025-11-15 23:30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</a:p>
        </p:txBody>
      </p:sp>
      <p:pic>
        <p:nvPicPr>
          <p:cNvPr id="31" name="Google Shape;369;p12" title="Doview new.jpeg">
            <a:extLst>
              <a:ext uri="{FF2B5EF4-FFF2-40B4-BE49-F238E27FC236}">
                <a16:creationId xmlns:a16="http://schemas.microsoft.com/office/drawing/2014/main" id="{53CB2755-9574-67EF-6991-E7DF35552B0E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5776" y="6171673"/>
            <a:ext cx="255907" cy="233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Impacts, Vulnerability &amp; Societal Consequences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52360" y="64008"/>
            <a:ext cx="1371600" cy="12344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t>Illustrative only Climate Tipping Points Research Domain DoView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" y="2192815"/>
            <a:ext cx="1531620" cy="83566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Biophysical impact pathways of each tipping element mapped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3257074"/>
            <a:ext cx="1531620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Socio-economic transmission channels from tipping events identified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4541679"/>
            <a:ext cx="1531620" cy="83566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Co-occurring and compounding hazard combinations characterized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965960" y="3628381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383155" y="1867997"/>
            <a:ext cx="1531620" cy="83566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Differential exposure and vulnerability across regions quantified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83155" y="2839244"/>
            <a:ext cx="1531620" cy="83566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Implications for food, water, health and livelihoods analyzed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83155" y="3812691"/>
            <a:ext cx="1531620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Impacts on Indigenous peoples and marginalized communities documented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83155" y="5005856"/>
            <a:ext cx="1531620" cy="83566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Adaptive capacity constraints in high-risk systems diagnosed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03370" y="3609656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4514850" y="1795558"/>
            <a:ext cx="1531620" cy="83566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Multidecadal socio-economic impacts of tipping scenarios projected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14850" y="2859817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Irreversibility and loss-and-damage dimensions assessed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14850" y="3819937"/>
            <a:ext cx="1531620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Intergenerational and interspecies justice implications explored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14850" y="5104542"/>
            <a:ext cx="1531620" cy="83566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Feedbacks from societal disruption back to the climate system examined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217920" y="3609656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6743701" y="1929454"/>
            <a:ext cx="1737732" cy="806237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Decision-relevant impact metrics co-designed with affected stakeholders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743700" y="2859013"/>
            <a:ext cx="1737731" cy="87312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Tipping-informed risk narratives integrated into national and local planning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743700" y="3886521"/>
            <a:ext cx="1737730" cy="801531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Financial and insurance instruments informed by tipping risks developed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743700" y="4854216"/>
            <a:ext cx="1737730" cy="910193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Monitoring of realized tipping-related losses and damages institutionalized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2025-11-15 23:30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</a:p>
        </p:txBody>
      </p:sp>
      <p:pic>
        <p:nvPicPr>
          <p:cNvPr id="25" name="Google Shape;369;p12" title="Doview new.jpeg">
            <a:extLst>
              <a:ext uri="{FF2B5EF4-FFF2-40B4-BE49-F238E27FC236}">
                <a16:creationId xmlns:a16="http://schemas.microsoft.com/office/drawing/2014/main" id="{E644658A-7DF5-71FF-D85D-E77AA11BF1DA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5776" y="6179801"/>
            <a:ext cx="255907" cy="233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Mitigation, Adaptation &amp; Transformation Pathways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52360" y="64008"/>
            <a:ext cx="1371600" cy="12344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t>Illustrative only Climate Tipping Points Research Domain DoView</a:t>
            </a:r>
          </a:p>
        </p:txBody>
      </p:sp>
      <p:sp>
        <p:nvSpPr>
          <p:cNvPr id="5" name="Rectangle 4"/>
          <p:cNvSpPr/>
          <p:nvPr/>
        </p:nvSpPr>
        <p:spPr>
          <a:xfrm>
            <a:off x="195666" y="2105944"/>
            <a:ext cx="1115568" cy="1227096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Emissions reduction and carbon removal options relevant to tipping risks cataloged</a:t>
            </a:r>
          </a:p>
        </p:txBody>
      </p:sp>
      <p:sp>
        <p:nvSpPr>
          <p:cNvPr id="6" name="Rectangle 5"/>
          <p:cNvSpPr/>
          <p:nvPr/>
        </p:nvSpPr>
        <p:spPr>
          <a:xfrm>
            <a:off x="195666" y="3476881"/>
            <a:ext cx="1115568" cy="118052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Adaptation and resilience options for tipping-related impacts mapped</a:t>
            </a:r>
          </a:p>
        </p:txBody>
      </p:sp>
      <p:sp>
        <p:nvSpPr>
          <p:cNvPr id="7" name="Rectangle 6"/>
          <p:cNvSpPr/>
          <p:nvPr/>
        </p:nvSpPr>
        <p:spPr>
          <a:xfrm>
            <a:off x="195666" y="4808794"/>
            <a:ext cx="1115568" cy="1180526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Social, political and technological feasibility constraints assessed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395886" y="3802123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738322" y="1655763"/>
            <a:ext cx="1219795" cy="869311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Tipping-aware global mitigation pathways constructed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751109" y="2622293"/>
            <a:ext cx="1207008" cy="112458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Regionally specific adaptation and transformation pathways co-produced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47131" y="3870004"/>
            <a:ext cx="1219795" cy="112458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Interactions between mitigation, adaptation and development goals analyzed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747130" y="5125694"/>
            <a:ext cx="1219795" cy="1124584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Lock-in risks and path dependencies for high-carbon futures highlighted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073481" y="382050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415134" y="1763688"/>
            <a:ext cx="1370244" cy="995091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Effects of pathways on tipping probabilities and consequences quantified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409419" y="2882859"/>
            <a:ext cx="1381673" cy="887221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Robustness of pathways under deep uncertainty stress-tested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92061" y="3916423"/>
            <a:ext cx="1399032" cy="989329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Tradeoffs and synergies across SDGs and justice dimensions evaluated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392061" y="5029832"/>
            <a:ext cx="1399032" cy="959488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 err="1"/>
              <a:t>Cobenefits</a:t>
            </a:r>
            <a:r>
              <a:rPr dirty="0"/>
              <a:t> for biodiversity and other planetary boundaries assessed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4931432" y="3831294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5286581" y="1731303"/>
            <a:ext cx="1426538" cy="1079502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Governance, finance and technology conditions for transformative change diagnosed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286581" y="2977809"/>
            <a:ext cx="1426538" cy="894717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Social tipping interventions that accelerate positive change identified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300371" y="4009686"/>
            <a:ext cx="1426538" cy="894717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Narratives and imaginaries that support ambitious action cultivated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320981" y="5059341"/>
            <a:ext cx="1405928" cy="1043943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Mechanisms for scaling successful local and sectoral transformations established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6877553" y="3843042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7256797" y="2018351"/>
            <a:ext cx="1344168" cy="117634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Real-world experiments and transition initiatives systematically documented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256797" y="3347342"/>
            <a:ext cx="1344168" cy="1048408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Lessons on avoiding maladaptation in tipping-related contexts synthesized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256797" y="4563401"/>
            <a:ext cx="1344168" cy="112458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Iterative updating of pathways based on emerging evidence embedded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2025-11-15 23:30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</a:p>
        </p:txBody>
      </p:sp>
      <p:pic>
        <p:nvPicPr>
          <p:cNvPr id="29" name="Google Shape;369;p12" title="Doview new.jpeg">
            <a:extLst>
              <a:ext uri="{FF2B5EF4-FFF2-40B4-BE49-F238E27FC236}">
                <a16:creationId xmlns:a16="http://schemas.microsoft.com/office/drawing/2014/main" id="{AED7D703-CF53-CF6F-86AD-6131920AFBA6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5776" y="6166295"/>
            <a:ext cx="255907" cy="233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Governance, Ethics &amp; Decision Support for Tipping Points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52360" y="64008"/>
            <a:ext cx="1371600" cy="12344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t>Illustrative only Climate Tipping Points Research Domain DoView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2209168"/>
            <a:ext cx="1531620" cy="83566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Institutional gaps for managing tipping risks diagnosed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3273427"/>
            <a:ext cx="1531620" cy="83566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Cross-scale governance conflicts and alignments analyzed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040" y="4337686"/>
            <a:ext cx="1531620" cy="83566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Roles of public, private and civil society actors clarified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988820" y="3576959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354580" y="1988822"/>
            <a:ext cx="1531620" cy="83566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Ethical principles for acting under tipping uncertainty elaborated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54580" y="3053081"/>
            <a:ext cx="1531620" cy="1056005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Equity and responsibility frameworks for tipping-related decisions examined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54580" y="4337686"/>
            <a:ext cx="1531620" cy="1056005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Acceptability of different risk levels and intervention options debated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4023360" y="3576958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457700" y="1740208"/>
            <a:ext cx="1531620" cy="83566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Tipping-informed risk assessment frameworks integrated into policy cycles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57700" y="2713569"/>
            <a:ext cx="1531620" cy="991726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Tools for robust and adaptive decision-making under deep uncertainty implemented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457700" y="3865052"/>
            <a:ext cx="1531620" cy="774019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Deliberative processes for engaging publics on tipping risks designed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457700" y="4773292"/>
            <a:ext cx="1531620" cy="991726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Procedures for incorporating Indigenous and local knowledge in decisions formalized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6195060" y="3599327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680494" y="1802810"/>
            <a:ext cx="1771648" cy="83566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Existing treaties and regimes reviewed for tipping adequacy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680495" y="2765891"/>
            <a:ext cx="1771649" cy="83566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Options for strengthening international governance of tipping risks proposed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680494" y="3743659"/>
            <a:ext cx="1771650" cy="814199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National and subnational governance experiments monitored and compared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679359" y="4737565"/>
            <a:ext cx="1772785" cy="884552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Learning loops from governance practice back into research domain institutionalized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endorsed. From online info via free ChatGPT prompt. Use at own risk re IP &amp; accuracy. Dr Paul Duignan </a:t>
            </a:r>
            <a:r>
              <a:rPr dirty="0" err="1"/>
              <a:t>DoViewPlanning.Org</a:t>
            </a:r>
            <a:r>
              <a:rPr dirty="0"/>
              <a:t>. 2025-11-15 23:30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</a:p>
        </p:txBody>
      </p:sp>
      <p:pic>
        <p:nvPicPr>
          <p:cNvPr id="24" name="Google Shape;369;p12" title="Doview new.jpeg">
            <a:extLst>
              <a:ext uri="{FF2B5EF4-FFF2-40B4-BE49-F238E27FC236}">
                <a16:creationId xmlns:a16="http://schemas.microsoft.com/office/drawing/2014/main" id="{65D3B2D3-6D20-2E60-9B6C-3AA8401FEC66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5776" y="6163710"/>
            <a:ext cx="255907" cy="233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2232</Words>
  <Application>Microsoft Macintosh PowerPoint</Application>
  <PresentationFormat>On-screen Show (4:3)</PresentationFormat>
  <Paragraphs>229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Paul Duignan</cp:lastModifiedBy>
  <cp:revision>3</cp:revision>
  <dcterms:created xsi:type="dcterms:W3CDTF">2013-01-27T09:14:16Z</dcterms:created>
  <dcterms:modified xsi:type="dcterms:W3CDTF">2025-11-15T23:41:07Z</dcterms:modified>
  <cp:category/>
</cp:coreProperties>
</file>