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D9AC9F0-3549-41EA-8B83-D17DB19E7A0D}">
  <a:tblStyle styleId="{AD9AC9F0-3549-41EA-8B83-D17DB19E7A0D}" styleName="Table_0">
    <a:wholeTbl>
      <a:tcTxStyle b="off" i="off">
        <a:font>
          <a:latin typeface="Palatino Linotype"/>
          <a:ea typeface="Palatino Linotype"/>
          <a:cs typeface="Palatino Linotype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BF2"/>
          </a:solidFill>
        </a:fill>
      </a:tcStyle>
    </a:wholeTbl>
    <a:band1H>
      <a:tcTxStyle/>
      <a:tcStyle>
        <a:fill>
          <a:solidFill>
            <a:srgbClr val="D1D5E5"/>
          </a:solidFill>
        </a:fill>
      </a:tcStyle>
    </a:band1H>
    <a:band2H>
      <a:tcTxStyle/>
    </a:band2H>
    <a:band1V>
      <a:tcTxStyle/>
      <a:tcStyle>
        <a:fill>
          <a:solidFill>
            <a:srgbClr val="D1D5E5"/>
          </a:solidFill>
        </a:fill>
      </a:tcStyle>
    </a:band1V>
    <a:band2V>
      <a:tcTxStyle/>
    </a:band2V>
    <a:la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Palatino Linotype"/>
          <a:ea typeface="Palatino Linotype"/>
          <a:cs typeface="Palatino Linotype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609601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ctr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86" name="Google Shape;86;p12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82600" lvl="0" marL="4572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  <a:defRPr b="0" i="0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31800" lvl="1" marL="9144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4"/>
          <p:cNvSpPr txBox="1"/>
          <p:nvPr>
            <p:ph type="title"/>
          </p:nvPr>
        </p:nvSpPr>
        <p:spPr>
          <a:xfrm>
            <a:off x="722313" y="1371600"/>
            <a:ext cx="7772400" cy="25050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mes New Roman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722313" y="4068763"/>
            <a:ext cx="7772400" cy="11318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8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Courier New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2" type="body"/>
          </p:nvPr>
        </p:nvSpPr>
        <p:spPr>
          <a:xfrm>
            <a:off x="365760" y="1600200"/>
            <a:ext cx="4041648" cy="452628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457200" y="1600200"/>
            <a:ext cx="4040188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2" type="body"/>
          </p:nvPr>
        </p:nvSpPr>
        <p:spPr>
          <a:xfrm>
            <a:off x="4648200" y="1600200"/>
            <a:ext cx="4041775" cy="609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3" type="body"/>
          </p:nvPr>
        </p:nvSpPr>
        <p:spPr>
          <a:xfrm>
            <a:off x="457200" y="2212848"/>
            <a:ext cx="4041648" cy="391363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4" type="body"/>
          </p:nvPr>
        </p:nvSpPr>
        <p:spPr>
          <a:xfrm>
            <a:off x="4672584" y="2212848"/>
            <a:ext cx="4041648" cy="3913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6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5907087" y="266700"/>
            <a:ext cx="3008313" cy="209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" type="body"/>
          </p:nvPr>
        </p:nvSpPr>
        <p:spPr>
          <a:xfrm>
            <a:off x="719137" y="273050"/>
            <a:ext cx="4995863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Courier New"/>
              <a:buChar char="o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2" type="body"/>
          </p:nvPr>
        </p:nvSpPr>
        <p:spPr>
          <a:xfrm>
            <a:off x="5907087" y="2438400"/>
            <a:ext cx="3008313" cy="36877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lnSpc>
                <a:spcPct val="125000"/>
              </a:lnSpc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9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679576" y="228600"/>
            <a:ext cx="5711824" cy="8953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2" name="Google Shape;72;p10"/>
          <p:cNvSpPr/>
          <p:nvPr>
            <p:ph idx="2" type="pic"/>
          </p:nvPr>
        </p:nvSpPr>
        <p:spPr>
          <a:xfrm>
            <a:off x="1508126" y="1143000"/>
            <a:ext cx="6054724" cy="4541044"/>
          </a:xfrm>
          <a:prstGeom prst="rect">
            <a:avLst/>
          </a:prstGeom>
          <a:noFill/>
          <a:ln cap="flat" cmpd="sng" w="762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Courier New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1679576" y="5810250"/>
            <a:ext cx="5711824" cy="5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ctr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1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1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None/>
              <a:defRPr b="0" i="0" sz="9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74" name="Google Shape;74;p10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lt1"/>
            </a:gs>
            <a:gs pos="50000">
              <a:schemeClr val="lt1"/>
            </a:gs>
            <a:gs pos="76000">
              <a:srgbClr val="F3F3F3"/>
            </a:gs>
            <a:gs pos="92000">
              <a:srgbClr val="D8D8D8"/>
            </a:gs>
            <a:gs pos="100000">
              <a:srgbClr val="D8D8D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5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-330200" lvl="1" marL="914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-3302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Courier New"/>
              <a:buChar char="o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7F7F7F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27425" spcFirstLastPara="1" rIns="45700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indent="0" lvl="5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indent="0" lvl="6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indent="0" lvl="7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indent="0" lvl="8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595959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ctrTitle"/>
          </p:nvPr>
        </p:nvSpPr>
        <p:spPr>
          <a:xfrm>
            <a:off x="0" y="190500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b="0" i="0" lang="en-US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ROKs: Remote Observation Kits</a:t>
            </a:r>
            <a:r>
              <a:rPr b="0" i="0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sp>
        <p:nvSpPr>
          <p:cNvPr id="94" name="Google Shape;94;p13"/>
          <p:cNvSpPr txBox="1"/>
          <p:nvPr>
            <p:ph idx="1" type="subTitle"/>
          </p:nvPr>
        </p:nvSpPr>
        <p:spPr>
          <a:xfrm>
            <a:off x="1371600" y="4953000"/>
            <a:ext cx="64008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Wing Summit, 2013</a:t>
            </a:r>
            <a:endParaRPr/>
          </a:p>
          <a:p>
            <a: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rPr>
              <a:t>Karen D. Hager</a:t>
            </a:r>
            <a:endParaRPr b="0" i="0" sz="2400" u="none" cap="none" strike="noStrike">
              <a:solidFill>
                <a:srgbClr val="888888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/>
          <p:nvPr>
            <p:ph type="title"/>
          </p:nvPr>
        </p:nvSpPr>
        <p:spPr>
          <a:xfrm>
            <a:off x="457200" y="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304800" y="1371600"/>
            <a:ext cx="8686800" cy="4754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All equipment is contained in the carrying case</a:t>
            </a:r>
            <a:endParaRPr/>
          </a:p>
          <a:p>
            <a:pPr indent="-342900" lvl="0" marL="342900" marR="0" rtl="0" algn="l">
              <a:spcBef>
                <a:spcPts val="720"/>
              </a:spcBef>
              <a:spcAft>
                <a:spcPts val="0"/>
              </a:spcAft>
              <a:buClr>
                <a:srgbClr val="7F7F7F"/>
              </a:buClr>
              <a:buSzPts val="3600"/>
              <a:buFont typeface="Arial"/>
              <a:buChar char="•"/>
            </a:pPr>
            <a:r>
              <a:rPr b="0" i="0" lang="en-US" sz="36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Software can be put on “installer flash drive”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needs to: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the case and tilt camera up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Put on the Bluetooth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software (Lync and camera)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Answer supervisor’s video call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Courier New"/>
              <a:buChar char="o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Turn over control of desktop</a:t>
            </a:r>
            <a:endParaRPr/>
          </a:p>
          <a:p>
            <a:pPr indent="-825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None/>
            </a:pPr>
            <a:r>
              <a:t/>
            </a:r>
            <a:endParaRPr b="0" i="0" sz="32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Using ROKs</a:t>
            </a:r>
            <a:endParaRPr/>
          </a:p>
        </p:txBody>
      </p:sp>
      <p:sp>
        <p:nvSpPr>
          <p:cNvPr id="154" name="Google Shape;154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needs to: 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Open MS Lync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Initiate video call (from contact list)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Accept share of the desktop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Use arrow controls to pan/tilt camera</a:t>
            </a:r>
            <a:endParaRPr b="0" i="0" sz="2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Communicating with Teacher</a:t>
            </a:r>
            <a:endParaRPr/>
          </a:p>
        </p:txBody>
      </p:sp>
      <p:sp>
        <p:nvSpPr>
          <p:cNvPr id="160" name="Google Shape;160;p24"/>
          <p:cNvSpPr txBox="1"/>
          <p:nvPr>
            <p:ph idx="1" type="body"/>
          </p:nvPr>
        </p:nvSpPr>
        <p:spPr>
          <a:xfrm>
            <a:off x="304800" y="1600200"/>
            <a:ext cx="8610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May use Bluetooth throughout the observation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Post-observation discussion via video call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Can share documents via Lync desktop sharing</a:t>
            </a:r>
            <a:endParaRPr/>
          </a:p>
          <a:p>
            <a:pPr indent="-3429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Note: can only observe after teacher turns on camera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5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From Supervisors at UK</a:t>
            </a:r>
            <a:endParaRPr/>
          </a:p>
        </p:txBody>
      </p:sp>
      <p:sp>
        <p:nvSpPr>
          <p:cNvPr id="166" name="Google Shape;166;p25"/>
          <p:cNvSpPr txBox="1"/>
          <p:nvPr>
            <p:ph idx="1" type="body"/>
          </p:nvPr>
        </p:nvSpPr>
        <p:spPr>
          <a:xfrm>
            <a:off x="228600" y="1600200"/>
            <a:ext cx="8686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can hear/see teacher and classroom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Teacher hears supervisor well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Difficult to see data collection sheet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Fix: have teacher send copy of data sheet; supervisor completes as students respond; compare after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Resources</a:t>
            </a:r>
            <a:endParaRPr/>
          </a:p>
        </p:txBody>
      </p:sp>
      <p:sp>
        <p:nvSpPr>
          <p:cNvPr id="172" name="Google Shape;172;p2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Hager, K. D., Baird, C. M., &amp; Spriggs, A. (2012). Remote student teacher observation at University of Kentucky. 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Rural Special Education Quarterly, 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31(4), 3-8.</a:t>
            </a:r>
            <a:endParaRPr/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Rock, M., Gregg, M., Gable, R., Zigmond, N., Blanks, B., Howard, P., &amp; Bullock, L. (2012). Time after time online: An extended study of virtual coaching during distant clinical practice.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Journal of Technology &amp; Teacher Education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 </a:t>
            </a:r>
            <a:r>
              <a:rPr b="0" i="1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20</a:t>
            </a:r>
            <a:r>
              <a:rPr b="0" i="0" lang="en-US" sz="24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, 277-304.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4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Remote Student Teacher Supervision</a:t>
            </a:r>
            <a:endParaRPr/>
          </a:p>
        </p:txBody>
      </p:sp>
      <p:sp>
        <p:nvSpPr>
          <p:cNvPr id="100" name="Google Shape;100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Intent: provide more frequent observation to student teachers far from campus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At UK, student teachers were as far as 200 miles from campus</a:t>
            </a:r>
            <a:endParaRPr/>
          </a:p>
          <a:p>
            <a:pPr indent="-88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title"/>
          </p:nvPr>
        </p:nvSpPr>
        <p:spPr>
          <a:xfrm>
            <a:off x="0" y="0"/>
            <a:ext cx="9144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26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Distant Supervision Collaboration at UK</a:t>
            </a:r>
            <a:endParaRPr/>
          </a:p>
        </p:txBody>
      </p:sp>
      <p:sp>
        <p:nvSpPr>
          <p:cNvPr id="106" name="Google Shape;106;p15"/>
          <p:cNvSpPr txBox="1"/>
          <p:nvPr>
            <p:ph idx="1" type="body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MSD program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Programs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Distance Learning Networks</a:t>
            </a:r>
            <a:endParaRPr b="0" i="0" sz="36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6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System Requirements</a:t>
            </a:r>
            <a:endParaRPr/>
          </a:p>
        </p:txBody>
      </p:sp>
      <p:sp>
        <p:nvSpPr>
          <p:cNvPr id="112" name="Google Shape;112;p16"/>
          <p:cNvSpPr txBox="1"/>
          <p:nvPr>
            <p:ph idx="1" type="body"/>
          </p:nvPr>
        </p:nvSpPr>
        <p:spPr>
          <a:xfrm>
            <a:off x="76200" y="16764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Char char="•"/>
            </a:pPr>
            <a:r>
              <a:rPr b="0" i="0" lang="en-US" sz="3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Ensure quality supervision/feedback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High quality audio and video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Remote control of camera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Procedure for interacting with the teacher without disrupting the classroom (can provide immediate corrective feedback)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Expense: had to be reasonably low cost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rgbClr val="7F7F7F"/>
              </a:buClr>
              <a:buSzPts val="2800"/>
              <a:buFont typeface="Courier New"/>
              <a:buChar char="o"/>
            </a:pPr>
            <a:r>
              <a:rPr b="0" i="0" lang="en-US" sz="28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Complexity: needed to be accessible to individuals with varying experience with technology</a:t>
            </a:r>
            <a:endParaRPr/>
          </a:p>
          <a:p>
            <a:pPr indent="-101600" lvl="0" marL="342900" marR="0" rtl="0" algn="l">
              <a:spcBef>
                <a:spcPts val="760"/>
              </a:spcBef>
              <a:spcAft>
                <a:spcPts val="0"/>
              </a:spcAft>
              <a:buClr>
                <a:srgbClr val="7F7F7F"/>
              </a:buClr>
              <a:buSzPts val="3800"/>
              <a:buFont typeface="Arial"/>
              <a:buNone/>
            </a:pPr>
            <a:r>
              <a:t/>
            </a:r>
            <a:endParaRPr b="0" i="0" sz="38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7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Software</a:t>
            </a:r>
            <a:endParaRPr/>
          </a:p>
        </p:txBody>
      </p:sp>
      <p:sp>
        <p:nvSpPr>
          <p:cNvPr id="118" name="Google Shape;118;p17"/>
          <p:cNvSpPr txBox="1"/>
          <p:nvPr>
            <p:ph idx="1" type="body"/>
          </p:nvPr>
        </p:nvSpPr>
        <p:spPr>
          <a:xfrm>
            <a:off x="457200" y="1600200"/>
            <a:ext cx="84582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4000"/>
              <a:buFont typeface="Arial"/>
              <a:buChar char="•"/>
            </a:pPr>
            <a:r>
              <a:rPr b="0" i="0" lang="en-US" sz="40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Lync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Campus had site license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Microsoft products typically pass through district firewalls</a:t>
            </a:r>
            <a:endParaRPr/>
          </a:p>
          <a:p>
            <a:pPr indent="-285750" lvl="1" marL="742950" marR="0" rtl="0" algn="l">
              <a:spcBef>
                <a:spcPts val="640"/>
              </a:spcBef>
              <a:spcAft>
                <a:spcPts val="0"/>
              </a:spcAft>
              <a:buClr>
                <a:srgbClr val="7F7F7F"/>
              </a:buClr>
              <a:buSzPts val="3200"/>
              <a:buFont typeface="Courier New"/>
              <a:buChar char="o"/>
            </a:pPr>
            <a:r>
              <a:rPr b="0" i="0" lang="en-US" sz="32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Enables desktop sharing (so supervisor can operate the camera)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000" u="none" cap="none" strike="noStrike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24" name="Google Shape;124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19200" y="122238"/>
            <a:ext cx="6324600" cy="632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Equipment</a:t>
            </a:r>
            <a:endParaRPr/>
          </a:p>
        </p:txBody>
      </p:sp>
      <p:graphicFrame>
        <p:nvGraphicFramePr>
          <p:cNvPr id="130" name="Google Shape;130;p19"/>
          <p:cNvGraphicFramePr/>
          <p:nvPr/>
        </p:nvGraphicFramePr>
        <p:xfrm>
          <a:off x="685800" y="1752600"/>
          <a:ext cx="3000000" cy="3000000"/>
        </p:xfrm>
        <a:graphic>
          <a:graphicData uri="http://schemas.openxmlformats.org/drawingml/2006/table">
            <a:tbl>
              <a:tblPr bandRow="1" firstCol="1" firstRow="1">
                <a:noFill/>
                <a:tableStyleId>{AD9AC9F0-3549-41EA-8B83-D17DB19E7A0D}</a:tableStyleId>
              </a:tblPr>
              <a:tblGrid>
                <a:gridCol w="4527300"/>
                <a:gridCol w="3245100"/>
              </a:tblGrid>
              <a:tr h="642250"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Remote Observation Kits (ROKs)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 hMerge="1"/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Microsoft Lync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Licensed by UK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TrackerPod with Logitech HD C920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$270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Plantronics Voyager Pro UC Headset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$120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Ape Case Medium Hard Case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$40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D-Link 4 Port USB Hub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$25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  <a:tr h="642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>
                          <a:solidFill>
                            <a:schemeClr val="dk1"/>
                          </a:solidFill>
                        </a:rPr>
                        <a:t>Small Flash Drive</a:t>
                      </a:r>
                      <a:endParaRPr b="0" i="0" sz="2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i="0" lang="en-US" sz="2000" u="none" cap="none" strike="noStrike"/>
                        <a:t>$5 </a:t>
                      </a:r>
                      <a:endParaRPr b="0" i="0" sz="200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0" marB="0" marR="68575" marL="6857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0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36" name="Google Shape;136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One of my supervisors connected from my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DLP support staff connected from their office on campus</a:t>
            </a:r>
            <a:endParaRPr/>
          </a:p>
          <a:p>
            <a:pPr indent="-342900" lvl="0" marL="342900" marR="0" rtl="0" algn="l"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I connected with teacher from her classroom (approximately 150 miles from campus)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/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Testing the System</a:t>
            </a:r>
            <a:endParaRPr/>
          </a:p>
        </p:txBody>
      </p:sp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We were able to get all components working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Supervisor on campus could visually access all areas of classroom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rgbClr val="7F7F7F"/>
              </a:buClr>
              <a:buSzPts val="3700"/>
              <a:buFont typeface="Arial"/>
              <a:buChar char="•"/>
            </a:pPr>
            <a:r>
              <a:rPr b="0" i="0" lang="en-US" sz="3700" u="none" cap="none" strike="noStrike">
                <a:solidFill>
                  <a:srgbClr val="7F7F7F"/>
                </a:solidFill>
                <a:latin typeface="Questrial"/>
                <a:ea typeface="Questrial"/>
                <a:cs typeface="Questrial"/>
                <a:sym typeface="Questrial"/>
              </a:rPr>
              <a:t>Communicated through Bluetooth and instant messaging between both campus sites and the classroom</a:t>
            </a:r>
            <a:endParaRPr b="0" i="0" sz="3700" u="none" cap="none" strike="noStrike">
              <a:solidFill>
                <a:srgbClr val="7F7F7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xecutive">
  <a:themeElements>
    <a:clrScheme name="Executive">
      <a:dk1>
        <a:srgbClr val="000000"/>
      </a:dk1>
      <a:lt1>
        <a:srgbClr val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