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8" name="Google Shape;88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9" name="Google Shape;219;p2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23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8" name="Google Shape;228;p2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-"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New Teachers Project, 2009 -  98% of teachers evaluations satisfactory or better (12 districts)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-"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Principals 80% reported at least one teacher should not be teaching</a:t>
            </a:r>
            <a:endParaRPr/>
          </a:p>
        </p:txBody>
      </p:sp>
      <p:sp>
        <p:nvSpPr>
          <p:cNvPr id="229" name="Google Shape;229;p25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6" name="Google Shape;236;p2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Purpose: How lessons connect with external standards and The learning goals that are expected of a lesson</a:t>
            </a:r>
            <a:endParaRPr/>
          </a:p>
        </p:txBody>
      </p:sp>
      <p:sp>
        <p:nvSpPr>
          <p:cNvPr id="237" name="Google Shape;237;p27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9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44" name="Google Shape;244;p2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Systems approach - Geary Rummler is credited along w/other of founding Six Sigma TQM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Post WWII Japan where the American statistician W. Edwards Demings 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Focusing on quality and cost effective 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Auto and electronics met  quality standards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great success story of late 20</a:t>
            </a:r>
            <a:r>
              <a:rPr b="0" baseline="3000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century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3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3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9" name="Google Shape;289;p3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33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9" name="Google Shape;299;p3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35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10" name="Google Shape;310;p3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Effect Size .22 - .43 over 3 years – value added study of coaching and student literacy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Joyce and Showers 2002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Theory and discussion, demonstrate skills, practice and feedback, coaching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Biancarosa, Bryk, and Dexter (2010) 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37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17" name="Google Shape;317;p3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Fixsen and Blasé (Big E) (2004) Reorganization, Reassignment, or Accountability pennies on the $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Staff Competency development + Organization change + Leadership = $1 input = $8 - $12 output</a:t>
            </a:r>
            <a:endParaRPr/>
          </a:p>
        </p:txBody>
      </p:sp>
      <p:sp>
        <p:nvSpPr>
          <p:cNvPr id="318" name="Google Shape;318;p39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4" name="Google Shape;94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-"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Anecdotally – running schools – quick fixes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-"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Neglected field of study - 1975 and 2002 on 296 studies only 27% were empirical quantitative </a:t>
            </a:r>
            <a:endParaRPr/>
          </a:p>
        </p:txBody>
      </p:sp>
      <p:sp>
        <p:nvSpPr>
          <p:cNvPr id="95" name="Google Shape;95;p7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4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27" name="Google Shape;327;p4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- 600 admin programs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- 67% Report programs to be out of touch (Farkas , 2003)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- 89% found programs do not adequately prepare them, (Levine, 2005)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41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4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5" name="Google Shape;335;p4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43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4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42" name="Google Shape;342;p4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Graduate Record Exam</a:t>
            </a:r>
            <a:endParaRPr/>
          </a:p>
        </p:txBody>
      </p:sp>
      <p:sp>
        <p:nvSpPr>
          <p:cNvPr id="343" name="Google Shape;343;p45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4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50" name="Google Shape;350;p4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equal each 14%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Technical: law, finance, facilities, data, and research </a:t>
            </a:r>
            <a:endParaRPr/>
          </a:p>
        </p:txBody>
      </p:sp>
      <p:sp>
        <p:nvSpPr>
          <p:cNvPr id="351" name="Google Shape;351;p47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1" name="Google Shape;101;p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Principals rank 2</a:t>
            </a:r>
            <a:r>
              <a:rPr b="0" baseline="3000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nd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to teachers in impact (Leithwood, 2007)</a:t>
            </a:r>
            <a:endParaRPr/>
          </a:p>
        </p:txBody>
      </p:sp>
      <p:sp>
        <p:nvSpPr>
          <p:cNvPr id="102" name="Google Shape;102;p9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2" name="Google Shape;112;p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Principals rank 2</a:t>
            </a:r>
            <a:r>
              <a:rPr b="0" baseline="3000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nd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to teachers in impact (Leithwood, 2007)</a:t>
            </a:r>
            <a:endParaRPr/>
          </a:p>
        </p:txBody>
      </p:sp>
      <p:sp>
        <p:nvSpPr>
          <p:cNvPr id="113" name="Google Shape;113;p11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5" name="Google Shape;125;p1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Being in a high performing schools is 2 ½ times more powerful than class size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13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9" name="Google Shape;139;p1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Instructional leadership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an approach in which the principal encourages educational achievement by making instructional quality the top priority of the school.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Transformational leadership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an approach in which the principal provides motivation through inspiration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15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1" name="Google Shape;151;p1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Ineffective leadership is primary reason for teachers leaving</a:t>
            </a:r>
            <a:r>
              <a:rPr b="0" i="0" lang="en-US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 </a:t>
            </a:r>
            <a:r>
              <a:rPr b="0" i="0" lang="en-US" sz="105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North Carolina Teacher Working Conditions Survey, (2008)</a:t>
            </a:r>
            <a:endParaRPr/>
          </a:p>
          <a:p>
            <a:pPr indent="-171450" lvl="0" marL="228600" marR="0" rtl="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t/>
            </a:r>
            <a:endParaRPr b="0" i="0" sz="9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 all the factors, teachers perception of school administration has the greatest influence on teachers retention</a:t>
            </a:r>
            <a:r>
              <a:rPr b="0" i="0" lang="en-US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0" i="0" lang="en-US" sz="105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Boyd, et al., (2009)</a:t>
            </a:r>
            <a:endParaRPr/>
          </a:p>
          <a:p>
            <a:pPr indent="-171450" lvl="0" marL="228600" marR="0" rtl="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t/>
            </a:r>
            <a:endParaRPr b="0" i="0" sz="9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Principals at effective schools measured by value-added analysis are more likely to retain effective teachers and remove less effective teachers</a:t>
            </a:r>
            <a:r>
              <a:rPr b="0" i="0" lang="en-US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0" i="0" lang="en-US" sz="105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Loeb, (2009)</a:t>
            </a:r>
            <a:r>
              <a:rPr b="0" i="0" lang="en-US" sz="9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-161925" lvl="0" marL="228600" marR="0" rtl="0" algn="l">
              <a:spcBef>
                <a:spcPts val="31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Calibri"/>
              <a:buNone/>
            </a:pPr>
            <a:r>
              <a:t/>
            </a:r>
            <a:endParaRPr b="0" i="0" sz="105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2400" lvl="0" marL="228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17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2" name="Google Shape;162;p1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Strategic resourcing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Securing resources that are aligned with instructional purposes rather than securing resources generally for a school.</a:t>
            </a:r>
            <a:endParaRPr/>
          </a:p>
        </p:txBody>
      </p:sp>
      <p:sp>
        <p:nvSpPr>
          <p:cNvPr id="163" name="Google Shape;163;p19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2" name="Google Shape;172;p2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Points: Principals are overwhelmed – need to time manage – Boat go faster – </a:t>
            </a:r>
            <a:endParaRPr/>
          </a:p>
        </p:txBody>
      </p:sp>
      <p:sp>
        <p:nvSpPr>
          <p:cNvPr id="173" name="Google Shape;173;p21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Google Shape;19;p2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0" name="Google Shape;20;p2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1" name="Google Shape;21;p2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1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" name="Google Shape;75;p11"/>
          <p:cNvSpPr txBox="1"/>
          <p:nvPr>
            <p:ph idx="1" type="body"/>
          </p:nvPr>
        </p:nvSpPr>
        <p:spPr>
          <a:xfrm rot="5400000">
            <a:off x="2514600" y="152400"/>
            <a:ext cx="4114800" cy="77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" name="Google Shape;76;p11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7" name="Google Shape;77;p11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8" name="Google Shape;78;p11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/>
          <p:nvPr>
            <p:ph type="title"/>
          </p:nvPr>
        </p:nvSpPr>
        <p:spPr>
          <a:xfrm rot="5400000">
            <a:off x="4743450" y="2381250"/>
            <a:ext cx="5486400" cy="19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1" name="Google Shape;81;p12"/>
          <p:cNvSpPr txBox="1"/>
          <p:nvPr>
            <p:ph idx="1" type="body"/>
          </p:nvPr>
        </p:nvSpPr>
        <p:spPr>
          <a:xfrm rot="5400000">
            <a:off x="781050" y="514350"/>
            <a:ext cx="5486400" cy="56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" name="Google Shape;82;p12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3" name="Google Shape;83;p12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4" name="Google Shape;84;p12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Google Shape;24;p3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Google Shape;25;p3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6" name="Google Shape;26;p3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7" name="Google Shape;27;p3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Google Shape;30;p4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" name="Google Shape;31;p4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2" name="Google Shape;32;p4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3" name="Google Shape;33;p4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" name="Google Shape;36;p5"/>
          <p:cNvSpPr txBox="1"/>
          <p:nvPr>
            <p:ph idx="1" type="body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" name="Google Shape;37;p5"/>
          <p:cNvSpPr txBox="1"/>
          <p:nvPr>
            <p:ph idx="2" type="body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Google Shape;38;p5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9" name="Google Shape;39;p5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0" name="Google Shape;40;p5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" name="Google Shape;43;p6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" name="Google Shape;44;p6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" name="Google Shape;45;p6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" name="Google Shape;46;p6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Google Shape;47;p6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8" name="Google Shape;48;p6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9" name="Google Shape;49;p6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7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3" name="Google Shape;53;p7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7" name="Google Shape;57;p8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8" name="Google Shape;58;p8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" name="Google Shape;61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●"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Google Shape;62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Google Shape;63;p9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4" name="Google Shape;64;p9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" name="Google Shape;68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" name="Google Shape;69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" name="Google Shape;70;p10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1" name="Google Shape;71;p10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FF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" name="Google Shape;15;p1"/>
          <p:cNvSpPr/>
          <p:nvPr/>
        </p:nvSpPr>
        <p:spPr>
          <a:xfrm>
            <a:off x="5127625" y="1588"/>
            <a:ext cx="18415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1.png"/><Relationship Id="rId4" Type="http://schemas.openxmlformats.org/officeDocument/2006/relationships/image" Target="../media/image4.png"/><Relationship Id="rId5" Type="http://schemas.openxmlformats.org/officeDocument/2006/relationships/image" Target="../media/image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8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7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3"/>
          <p:cNvSpPr txBox="1"/>
          <p:nvPr>
            <p:ph idx="1" type="subTitle"/>
          </p:nvPr>
        </p:nvSpPr>
        <p:spPr>
          <a:xfrm>
            <a:off x="0" y="1219200"/>
            <a:ext cx="9144000" cy="53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88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1" i="0" lang="en-US" sz="4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ABAI </a:t>
            </a:r>
            <a:endParaRPr/>
          </a:p>
          <a:p>
            <a:pPr indent="0" lvl="0" marL="0" marR="0" rtl="0" algn="ctr">
              <a:spcBef>
                <a:spcPts val="88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1" i="0" lang="en-US" sz="4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Seattle 2012</a:t>
            </a:r>
            <a:endParaRPr/>
          </a:p>
          <a:p>
            <a:pPr indent="0" lvl="0" marL="0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8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Principals as Agents of Change</a:t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Jack States</a:t>
            </a:r>
            <a:endParaRPr/>
          </a:p>
          <a:p>
            <a: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Wing Institute</a:t>
            </a:r>
            <a:endParaRPr/>
          </a:p>
        </p:txBody>
      </p:sp>
      <p:pic>
        <p:nvPicPr>
          <p:cNvPr descr="wing_header" id="91" name="Google Shape;91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120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2"/>
          <p:cNvSpPr txBox="1"/>
          <p:nvPr>
            <p:ph type="title"/>
          </p:nvPr>
        </p:nvSpPr>
        <p:spPr>
          <a:xfrm>
            <a:off x="685800" y="228600"/>
            <a:ext cx="77724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How Principals Spend Time</a:t>
            </a:r>
            <a:endParaRPr b="1" i="0" sz="32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3" name="Google Shape;223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1143000"/>
            <a:ext cx="8382000" cy="502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4800" y="1143000"/>
            <a:ext cx="8382000" cy="50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22"/>
          <p:cNvSpPr txBox="1"/>
          <p:nvPr/>
        </p:nvSpPr>
        <p:spPr>
          <a:xfrm>
            <a:off x="0" y="6477000"/>
            <a:ext cx="3429000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Turnbull, et al., 2009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3"/>
          <p:cNvSpPr txBox="1"/>
          <p:nvPr>
            <p:ph type="title"/>
          </p:nvPr>
        </p:nvSpPr>
        <p:spPr>
          <a:xfrm>
            <a:off x="762000" y="0"/>
            <a:ext cx="7772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How Principals Currently Assess Teachers</a:t>
            </a:r>
            <a:endParaRPr b="1" i="0" sz="32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23"/>
          <p:cNvSpPr txBox="1"/>
          <p:nvPr>
            <p:ph idx="1" type="body"/>
          </p:nvPr>
        </p:nvSpPr>
        <p:spPr>
          <a:xfrm>
            <a:off x="685800" y="1219200"/>
            <a:ext cx="77724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sng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Summative process</a:t>
            </a: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: questionnaires, surveys, interviews, observations, and formal evaluation</a:t>
            </a:r>
            <a:endParaRPr/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sng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Walk-through</a:t>
            </a: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: brief unscheduled visits</a:t>
            </a:r>
            <a:endParaRPr/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sng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Student achievement data</a:t>
            </a:r>
            <a:endParaRPr b="0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sng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Portfolio’s</a:t>
            </a:r>
            <a:endParaRPr/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sng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Peer reviews</a:t>
            </a:r>
            <a:endParaRPr/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sng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National Board Certification</a:t>
            </a:r>
            <a:endParaRPr/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sng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School improvement participation</a:t>
            </a:r>
            <a:endParaRPr/>
          </a:p>
          <a:p>
            <a: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23"/>
          <p:cNvSpPr txBox="1"/>
          <p:nvPr/>
        </p:nvSpPr>
        <p:spPr>
          <a:xfrm>
            <a:off x="0" y="6396038"/>
            <a:ext cx="3810000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Ponticell, 2004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4"/>
          <p:cNvSpPr txBox="1"/>
          <p:nvPr>
            <p:ph type="title"/>
          </p:nvPr>
        </p:nvSpPr>
        <p:spPr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How Effective Are Principals at Identifying Valued Teachers</a:t>
            </a:r>
            <a:endParaRPr b="1" i="0" sz="32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0" name="Google Shape;240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1828800"/>
            <a:ext cx="8232775" cy="472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5"/>
          <p:cNvSpPr txBox="1"/>
          <p:nvPr>
            <p:ph type="title"/>
          </p:nvPr>
        </p:nvSpPr>
        <p:spPr>
          <a:xfrm>
            <a:off x="533400" y="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en-US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32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How Do We Change This Picture?</a:t>
            </a:r>
            <a:br>
              <a:rPr b="0" i="0" lang="en-US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32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7" name="Google Shape;247;p25"/>
          <p:cNvCxnSpPr/>
          <p:nvPr/>
        </p:nvCxnSpPr>
        <p:spPr>
          <a:xfrm>
            <a:off x="1447800" y="3352800"/>
            <a:ext cx="1828800" cy="0"/>
          </a:xfrm>
          <a:prstGeom prst="straightConnector1">
            <a:avLst/>
          </a:prstGeom>
          <a:noFill/>
          <a:ln cap="flat" cmpd="sng" w="38100">
            <a:solidFill>
              <a:srgbClr val="FFFF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48" name="Google Shape;248;p25"/>
          <p:cNvCxnSpPr/>
          <p:nvPr/>
        </p:nvCxnSpPr>
        <p:spPr>
          <a:xfrm>
            <a:off x="5715000" y="3352800"/>
            <a:ext cx="1752600" cy="12700"/>
          </a:xfrm>
          <a:prstGeom prst="straightConnector1">
            <a:avLst/>
          </a:prstGeom>
          <a:noFill/>
          <a:ln cap="flat" cmpd="sng" w="38100">
            <a:solidFill>
              <a:srgbClr val="FFFF0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49" name="Google Shape;249;p25"/>
          <p:cNvSpPr/>
          <p:nvPr/>
        </p:nvSpPr>
        <p:spPr>
          <a:xfrm>
            <a:off x="7518400" y="3060700"/>
            <a:ext cx="16256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Outcomes</a:t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0" name="Google Shape;250;p25"/>
          <p:cNvSpPr/>
          <p:nvPr/>
        </p:nvSpPr>
        <p:spPr>
          <a:xfrm>
            <a:off x="304800" y="3048000"/>
            <a:ext cx="935038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Input</a:t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251" name="Google Shape;251;p25"/>
          <p:cNvGrpSpPr/>
          <p:nvPr/>
        </p:nvGrpSpPr>
        <p:grpSpPr>
          <a:xfrm>
            <a:off x="838200" y="3517900"/>
            <a:ext cx="7391400" cy="3287713"/>
            <a:chOff x="528" y="2064"/>
            <a:chExt cx="4656" cy="2071"/>
          </a:xfrm>
        </p:grpSpPr>
        <p:cxnSp>
          <p:nvCxnSpPr>
            <p:cNvPr id="252" name="Google Shape;252;p25"/>
            <p:cNvCxnSpPr/>
            <p:nvPr/>
          </p:nvCxnSpPr>
          <p:spPr>
            <a:xfrm>
              <a:off x="5184" y="2064"/>
              <a:ext cx="0" cy="1344"/>
            </a:xfrm>
            <a:prstGeom prst="straightConnector1">
              <a:avLst/>
            </a:prstGeom>
            <a:noFill/>
            <a:ln cap="flat" cmpd="sng" w="38100">
              <a:solidFill>
                <a:srgbClr val="FFFF00"/>
              </a:solidFill>
              <a:prstDash val="dash"/>
              <a:round/>
              <a:headEnd len="sm" w="sm" type="none"/>
              <a:tailEnd len="med" w="med" type="triangle"/>
            </a:ln>
          </p:spPr>
        </p:cxnSp>
        <p:cxnSp>
          <p:nvCxnSpPr>
            <p:cNvPr id="253" name="Google Shape;253;p25"/>
            <p:cNvCxnSpPr/>
            <p:nvPr/>
          </p:nvCxnSpPr>
          <p:spPr>
            <a:xfrm rot="10800000">
              <a:off x="528" y="3408"/>
              <a:ext cx="4656" cy="0"/>
            </a:xfrm>
            <a:prstGeom prst="straightConnector1">
              <a:avLst/>
            </a:prstGeom>
            <a:noFill/>
            <a:ln cap="flat" cmpd="sng" w="38100">
              <a:solidFill>
                <a:srgbClr val="FFFF00"/>
              </a:solidFill>
              <a:prstDash val="dash"/>
              <a:round/>
              <a:headEnd len="sm" w="sm" type="none"/>
              <a:tailEnd len="med" w="med" type="triangle"/>
            </a:ln>
          </p:spPr>
        </p:cxnSp>
        <p:cxnSp>
          <p:nvCxnSpPr>
            <p:cNvPr id="254" name="Google Shape;254;p25"/>
            <p:cNvCxnSpPr/>
            <p:nvPr/>
          </p:nvCxnSpPr>
          <p:spPr>
            <a:xfrm rot="10800000">
              <a:off x="528" y="2112"/>
              <a:ext cx="0" cy="1296"/>
            </a:xfrm>
            <a:prstGeom prst="straightConnector1">
              <a:avLst/>
            </a:prstGeom>
            <a:noFill/>
            <a:ln cap="flat" cmpd="sng" w="38100">
              <a:solidFill>
                <a:srgbClr val="FFFF00"/>
              </a:solidFill>
              <a:prstDash val="dash"/>
              <a:round/>
              <a:headEnd len="sm" w="sm" type="none"/>
              <a:tailEnd len="med" w="med" type="triangle"/>
            </a:ln>
          </p:spPr>
        </p:cxnSp>
        <p:cxnSp>
          <p:nvCxnSpPr>
            <p:cNvPr id="255" name="Google Shape;255;p25"/>
            <p:cNvCxnSpPr/>
            <p:nvPr/>
          </p:nvCxnSpPr>
          <p:spPr>
            <a:xfrm>
              <a:off x="2880" y="2064"/>
              <a:ext cx="0" cy="1296"/>
            </a:xfrm>
            <a:prstGeom prst="straightConnector1">
              <a:avLst/>
            </a:prstGeom>
            <a:noFill/>
            <a:ln cap="flat" cmpd="sng" w="38100">
              <a:solidFill>
                <a:srgbClr val="FFFF00"/>
              </a:solidFill>
              <a:prstDash val="dash"/>
              <a:round/>
              <a:headEnd len="sm" w="sm" type="none"/>
              <a:tailEnd len="med" w="med" type="triangle"/>
            </a:ln>
          </p:spPr>
        </p:cxnSp>
        <p:sp>
          <p:nvSpPr>
            <p:cNvPr id="256" name="Google Shape;256;p25"/>
            <p:cNvSpPr/>
            <p:nvPr/>
          </p:nvSpPr>
          <p:spPr>
            <a:xfrm>
              <a:off x="2340" y="3456"/>
              <a:ext cx="1191" cy="6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200" u="none" cap="none" strike="noStrike">
                  <a:solidFill>
                    <a:srgbClr val="FFFF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Feedback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200" u="none" cap="none" strike="noStrike">
                  <a:solidFill>
                    <a:srgbClr val="FFFF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Loop</a:t>
              </a:r>
              <a:endParaRPr/>
            </a:p>
          </p:txBody>
        </p:sp>
      </p:grpSp>
      <p:grpSp>
        <p:nvGrpSpPr>
          <p:cNvPr id="257" name="Google Shape;257;p25"/>
          <p:cNvGrpSpPr/>
          <p:nvPr/>
        </p:nvGrpSpPr>
        <p:grpSpPr>
          <a:xfrm>
            <a:off x="3886200" y="1295400"/>
            <a:ext cx="1447800" cy="1673225"/>
            <a:chOff x="2256" y="672"/>
            <a:chExt cx="1008" cy="1255"/>
          </a:xfrm>
        </p:grpSpPr>
        <p:sp>
          <p:nvSpPr>
            <p:cNvPr id="258" name="Google Shape;258;p25"/>
            <p:cNvSpPr/>
            <p:nvPr/>
          </p:nvSpPr>
          <p:spPr>
            <a:xfrm>
              <a:off x="2256" y="1584"/>
              <a:ext cx="917" cy="3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FFFF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Teaching</a:t>
              </a:r>
              <a:endParaRPr/>
            </a:p>
          </p:txBody>
        </p:sp>
        <p:grpSp>
          <p:nvGrpSpPr>
            <p:cNvPr id="259" name="Google Shape;259;p25"/>
            <p:cNvGrpSpPr/>
            <p:nvPr/>
          </p:nvGrpSpPr>
          <p:grpSpPr>
            <a:xfrm>
              <a:off x="2256" y="672"/>
              <a:ext cx="1008" cy="1207"/>
              <a:chOff x="96" y="0"/>
              <a:chExt cx="1008" cy="1207"/>
            </a:xfrm>
          </p:grpSpPr>
          <p:pic>
            <p:nvPicPr>
              <p:cNvPr id="260" name="Google Shape;260;p25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192" y="0"/>
                <a:ext cx="700" cy="912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61" name="Google Shape;261;p25"/>
              <p:cNvSpPr/>
              <p:nvPr/>
            </p:nvSpPr>
            <p:spPr>
              <a:xfrm>
                <a:off x="96" y="864"/>
                <a:ext cx="1008" cy="3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US" sz="2400" u="none" cap="none" strike="noStrike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    </a:t>
                </a:r>
                <a:endParaRPr/>
              </a:p>
            </p:txBody>
          </p:sp>
        </p:grpSp>
      </p:grpSp>
      <p:grpSp>
        <p:nvGrpSpPr>
          <p:cNvPr id="262" name="Google Shape;262;p25"/>
          <p:cNvGrpSpPr/>
          <p:nvPr/>
        </p:nvGrpSpPr>
        <p:grpSpPr>
          <a:xfrm>
            <a:off x="7588250" y="1371600"/>
            <a:ext cx="1555750" cy="1524000"/>
            <a:chOff x="3792" y="336"/>
            <a:chExt cx="980" cy="960"/>
          </a:xfrm>
        </p:grpSpPr>
        <p:pic>
          <p:nvPicPr>
            <p:cNvPr descr="grads" id="263" name="Google Shape;263;p2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888" y="336"/>
              <a:ext cx="720" cy="7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4" name="Google Shape;264;p25"/>
            <p:cNvSpPr/>
            <p:nvPr/>
          </p:nvSpPr>
          <p:spPr>
            <a:xfrm>
              <a:off x="3792" y="1008"/>
              <a:ext cx="980" cy="2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FFFF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Graduation</a:t>
              </a:r>
              <a:endPara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265" name="Google Shape;265;p25"/>
          <p:cNvSpPr/>
          <p:nvPr/>
        </p:nvSpPr>
        <p:spPr>
          <a:xfrm>
            <a:off x="3884613" y="3048000"/>
            <a:ext cx="1282700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Process</a:t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266" name="Google Shape;266;p25"/>
          <p:cNvGrpSpPr/>
          <p:nvPr/>
        </p:nvGrpSpPr>
        <p:grpSpPr>
          <a:xfrm>
            <a:off x="0" y="1371600"/>
            <a:ext cx="1589088" cy="1447800"/>
            <a:chOff x="3552" y="2352"/>
            <a:chExt cx="1001" cy="912"/>
          </a:xfrm>
        </p:grpSpPr>
        <p:pic>
          <p:nvPicPr>
            <p:cNvPr descr="curriculum" id="267" name="Google Shape;267;p2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696" y="2352"/>
              <a:ext cx="601" cy="6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8" name="Google Shape;268;p25"/>
            <p:cNvSpPr/>
            <p:nvPr/>
          </p:nvSpPr>
          <p:spPr>
            <a:xfrm>
              <a:off x="3552" y="2976"/>
              <a:ext cx="1001" cy="2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FFFF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Curriculum</a:t>
              </a:r>
              <a:endPara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269" name="Google Shape;269;p25"/>
          <p:cNvSpPr/>
          <p:nvPr/>
        </p:nvSpPr>
        <p:spPr>
          <a:xfrm>
            <a:off x="6640513" y="6519863"/>
            <a:ext cx="2503487" cy="338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Rummler and Brache, 1990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6"/>
          <p:cNvSpPr txBox="1"/>
          <p:nvPr>
            <p:ph type="title"/>
          </p:nvPr>
        </p:nvSpPr>
        <p:spPr>
          <a:xfrm>
            <a:off x="304800" y="228600"/>
            <a:ext cx="8534400" cy="129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Promote Practices That </a:t>
            </a:r>
            <a:br>
              <a:rPr b="1" i="0" lang="en-US" sz="36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36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Work For Students</a:t>
            </a:r>
            <a:endParaRPr b="1" i="0" sz="3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5" name="Google Shape;275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5800" y="1524000"/>
            <a:ext cx="7620000" cy="4953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6" name="Google Shape;276;p26"/>
          <p:cNvCxnSpPr/>
          <p:nvPr/>
        </p:nvCxnSpPr>
        <p:spPr>
          <a:xfrm>
            <a:off x="1752600" y="3124200"/>
            <a:ext cx="6425374" cy="2556"/>
          </a:xfrm>
          <a:prstGeom prst="straightConnector1">
            <a:avLst/>
          </a:prstGeom>
          <a:noFill/>
          <a:ln cap="flat" cmpd="sng" w="25400">
            <a:solidFill>
              <a:srgbClr val="FF66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7" name="Google Shape;277;p26"/>
          <p:cNvSpPr txBox="1"/>
          <p:nvPr/>
        </p:nvSpPr>
        <p:spPr>
          <a:xfrm>
            <a:off x="1905000" y="2741942"/>
            <a:ext cx="2057400" cy="3822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/>
              <a:t>Large Effect Size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7"/>
          <p:cNvSpPr txBox="1"/>
          <p:nvPr>
            <p:ph type="title"/>
          </p:nvPr>
        </p:nvSpPr>
        <p:spPr>
          <a:xfrm>
            <a:off x="685800" y="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Impact of Instructional Strategies on Student Achievement</a:t>
            </a:r>
            <a:endParaRPr b="1" i="0" sz="32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3" name="Google Shape;283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" y="1549400"/>
            <a:ext cx="8382000" cy="4775200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27"/>
          <p:cNvSpPr txBox="1"/>
          <p:nvPr/>
        </p:nvSpPr>
        <p:spPr>
          <a:xfrm>
            <a:off x="495300" y="4051300"/>
            <a:ext cx="3251200" cy="2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200">
                <a:latin typeface="Arial"/>
                <a:ea typeface="Arial"/>
                <a:cs typeface="Arial"/>
                <a:sym typeface="Arial"/>
              </a:rPr>
              <a:t>Hattie, 2009, </a:t>
            </a:r>
            <a:r>
              <a:rPr lang="en-US" sz="12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>
                <a:latin typeface="Arial"/>
                <a:ea typeface="Arial"/>
                <a:cs typeface="Arial"/>
                <a:sym typeface="Arial"/>
              </a:rPr>
              <a:t>Marzano, 2003 *, and  White, 1998 ** </a:t>
            </a:r>
            <a:endParaRPr sz="12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285" name="Google Shape;285;p27"/>
          <p:cNvSpPr txBox="1"/>
          <p:nvPr/>
        </p:nvSpPr>
        <p:spPr>
          <a:xfrm>
            <a:off x="6477000" y="1905000"/>
            <a:ext cx="2362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Large</a:t>
            </a:r>
            <a:r>
              <a:rPr lang="en-US" sz="1600"/>
              <a:t> Effect Size</a:t>
            </a:r>
            <a:endParaRPr sz="1600"/>
          </a:p>
        </p:txBody>
      </p:sp>
      <p:cxnSp>
        <p:nvCxnSpPr>
          <p:cNvPr id="286" name="Google Shape;286;p27"/>
          <p:cNvCxnSpPr/>
          <p:nvPr/>
        </p:nvCxnSpPr>
        <p:spPr>
          <a:xfrm>
            <a:off x="1524000" y="2286000"/>
            <a:ext cx="7010400" cy="1588"/>
          </a:xfrm>
          <a:prstGeom prst="straightConnector1">
            <a:avLst/>
          </a:prstGeom>
          <a:solidFill>
            <a:schemeClr val="accent1"/>
          </a:solidFill>
          <a:ln cap="flat" cmpd="sng" w="9525">
            <a:solidFill>
              <a:srgbClr val="FF6600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8"/>
          <p:cNvSpPr txBox="1"/>
          <p:nvPr>
            <p:ph type="title"/>
          </p:nvPr>
        </p:nvSpPr>
        <p:spPr>
          <a:xfrm>
            <a:off x="685800" y="30480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Promote Practices That </a:t>
            </a:r>
            <a:br>
              <a:rPr b="1" i="0" lang="en-US" sz="32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32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Work For Teachers</a:t>
            </a:r>
            <a:endParaRPr b="1" i="0" sz="32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3" name="Google Shape;293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1447800"/>
            <a:ext cx="8229600" cy="5029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4" name="Google Shape;294;p28"/>
          <p:cNvCxnSpPr/>
          <p:nvPr/>
        </p:nvCxnSpPr>
        <p:spPr>
          <a:xfrm>
            <a:off x="0" y="-450850"/>
            <a:ext cx="0" cy="0"/>
          </a:xfrm>
          <a:prstGeom prst="straightConnector1">
            <a:avLst/>
          </a:prstGeom>
          <a:noFill/>
          <a:ln cap="flat" cmpd="sng" w="25400">
            <a:solidFill>
              <a:srgbClr val="FF66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95" name="Google Shape;295;p28"/>
          <p:cNvSpPr txBox="1"/>
          <p:nvPr/>
        </p:nvSpPr>
        <p:spPr>
          <a:xfrm>
            <a:off x="2438400" y="2368550"/>
            <a:ext cx="2325767" cy="2849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0.5 = Medium Effect</a:t>
            </a:r>
            <a:endParaRPr/>
          </a:p>
        </p:txBody>
      </p:sp>
      <p:cxnSp>
        <p:nvCxnSpPr>
          <p:cNvPr id="296" name="Google Shape;296;p28"/>
          <p:cNvCxnSpPr/>
          <p:nvPr/>
        </p:nvCxnSpPr>
        <p:spPr>
          <a:xfrm>
            <a:off x="1295400" y="4038600"/>
            <a:ext cx="7391400" cy="1744"/>
          </a:xfrm>
          <a:prstGeom prst="straightConnector1">
            <a:avLst/>
          </a:prstGeom>
          <a:solidFill>
            <a:schemeClr val="accent1"/>
          </a:solidFill>
          <a:ln cap="flat" cmpd="sng" w="25400">
            <a:solidFill>
              <a:srgbClr val="FF6600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9"/>
          <p:cNvSpPr txBox="1"/>
          <p:nvPr>
            <p:ph type="title"/>
          </p:nvPr>
        </p:nvSpPr>
        <p:spPr>
          <a:xfrm>
            <a:off x="6858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Effective and Marginal Supervisors</a:t>
            </a:r>
            <a:endParaRPr/>
          </a:p>
        </p:txBody>
      </p:sp>
      <p:sp>
        <p:nvSpPr>
          <p:cNvPr id="303" name="Google Shape;303;p29"/>
          <p:cNvSpPr/>
          <p:nvPr/>
        </p:nvSpPr>
        <p:spPr>
          <a:xfrm>
            <a:off x="1524000" y="2438400"/>
            <a:ext cx="4114800" cy="1219200"/>
          </a:xfrm>
          <a:prstGeom prst="roundRect">
            <a:avLst>
              <a:gd fmla="val 16667" name="adj"/>
            </a:avLst>
          </a:prstGeom>
          <a:solidFill>
            <a:schemeClr val="accent5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04" name="Google Shape;304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5800" y="1524000"/>
            <a:ext cx="7696200" cy="4953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29"/>
          <p:cNvSpPr txBox="1"/>
          <p:nvPr/>
        </p:nvSpPr>
        <p:spPr>
          <a:xfrm>
            <a:off x="1524000" y="2286000"/>
            <a:ext cx="4191000" cy="12001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Categories From the Operant Supervisory Taxonomy and Index </a:t>
            </a:r>
            <a:endParaRPr/>
          </a:p>
        </p:txBody>
      </p:sp>
      <p:sp>
        <p:nvSpPr>
          <p:cNvPr id="306" name="Google Shape;306;p29"/>
          <p:cNvSpPr txBox="1"/>
          <p:nvPr/>
        </p:nvSpPr>
        <p:spPr>
          <a:xfrm>
            <a:off x="5791200" y="4724400"/>
            <a:ext cx="1981200" cy="461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Komaki, 1986</a:t>
            </a:r>
            <a:endParaRPr/>
          </a:p>
        </p:txBody>
      </p:sp>
      <p:sp>
        <p:nvSpPr>
          <p:cNvPr id="307" name="Google Shape;307;p29"/>
          <p:cNvSpPr/>
          <p:nvPr/>
        </p:nvSpPr>
        <p:spPr>
          <a:xfrm>
            <a:off x="1524000" y="2286000"/>
            <a:ext cx="4191000" cy="12954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0"/>
          <p:cNvSpPr txBox="1"/>
          <p:nvPr>
            <p:ph type="title"/>
          </p:nvPr>
        </p:nvSpPr>
        <p:spPr>
          <a:xfrm>
            <a:off x="609600" y="0"/>
            <a:ext cx="8153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What Staff Development Methods Produce Best Results?</a:t>
            </a:r>
            <a:endParaRPr b="1" i="0" sz="36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4" name="Google Shape;314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143000"/>
            <a:ext cx="9144000" cy="5424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31"/>
          <p:cNvSpPr txBox="1"/>
          <p:nvPr>
            <p:ph type="title"/>
          </p:nvPr>
        </p:nvSpPr>
        <p:spPr>
          <a:xfrm>
            <a:off x="762000" y="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Promote Practices That </a:t>
            </a:r>
            <a:br>
              <a:rPr b="1" i="0" lang="en-US" sz="32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32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Are Cost Effective</a:t>
            </a:r>
            <a:endParaRPr b="0" i="0" sz="3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1" name="Google Shape;321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1219200"/>
            <a:ext cx="8686800" cy="50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31"/>
          <p:cNvSpPr txBox="1"/>
          <p:nvPr/>
        </p:nvSpPr>
        <p:spPr>
          <a:xfrm>
            <a:off x="304800" y="5943600"/>
            <a:ext cx="3546299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Yeh, 2007*;  Wing Institute, 2011*</a:t>
            </a:r>
            <a:r>
              <a:rPr lang="en-US" sz="1100"/>
              <a:t>*</a:t>
            </a:r>
            <a:endParaRPr/>
          </a:p>
        </p:txBody>
      </p:sp>
      <p:sp>
        <p:nvSpPr>
          <p:cNvPr id="323" name="Google Shape;323;p31"/>
          <p:cNvSpPr/>
          <p:nvPr/>
        </p:nvSpPr>
        <p:spPr>
          <a:xfrm>
            <a:off x="2743200" y="1993900"/>
            <a:ext cx="3086100" cy="7493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B5DAD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324" name="Google Shape;324;p31"/>
          <p:cNvSpPr txBox="1"/>
          <p:nvPr/>
        </p:nvSpPr>
        <p:spPr>
          <a:xfrm>
            <a:off x="2908300" y="2082800"/>
            <a:ext cx="2844800" cy="5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Effectiveness cost ratio =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effect size/cost</a:t>
            </a:r>
            <a:r>
              <a:rPr lang="en-US" sz="2400"/>
              <a:t> per student</a:t>
            </a:r>
            <a:r>
              <a:rPr lang="en-US" sz="2400"/>
              <a:t>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/>
          <p:nvPr/>
        </p:nvSpPr>
        <p:spPr>
          <a:xfrm>
            <a:off x="6172200" y="1676400"/>
            <a:ext cx="2971800" cy="2554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000" u="none" cap="none" strike="noStrik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How Important Are Principals?</a:t>
            </a:r>
            <a:endParaRPr/>
          </a:p>
        </p:txBody>
      </p:sp>
      <p:pic>
        <p:nvPicPr>
          <p:cNvPr descr="dcrn50h.jpg" id="98" name="Google Shape;98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3988" y="304800"/>
            <a:ext cx="5865812" cy="579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32"/>
          <p:cNvSpPr txBox="1"/>
          <p:nvPr>
            <p:ph type="title"/>
          </p:nvPr>
        </p:nvSpPr>
        <p:spPr>
          <a:xfrm>
            <a:off x="762000" y="228600"/>
            <a:ext cx="77724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Principal Licensure and Certification</a:t>
            </a:r>
            <a:endParaRPr b="1" i="0" sz="32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1" name="Google Shape;331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143000"/>
            <a:ext cx="9144000" cy="5715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32"/>
          <p:cNvSpPr txBox="1"/>
          <p:nvPr/>
        </p:nvSpPr>
        <p:spPr>
          <a:xfrm>
            <a:off x="0" y="6629400"/>
            <a:ext cx="2972258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LeTendre and Roberts, 2005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33"/>
          <p:cNvSpPr txBox="1"/>
          <p:nvPr>
            <p:ph type="title"/>
          </p:nvPr>
        </p:nvSpPr>
        <p:spPr>
          <a:xfrm>
            <a:off x="762000" y="228600"/>
            <a:ext cx="77724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Principal Licensure and Certification</a:t>
            </a:r>
            <a:endParaRPr b="1" i="0" sz="32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33"/>
          <p:cNvSpPr txBox="1"/>
          <p:nvPr/>
        </p:nvSpPr>
        <p:spPr>
          <a:xfrm>
            <a:off x="381000" y="1219200"/>
            <a:ext cx="8534400" cy="4632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236538" lvl="0" marL="236538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Curriculum is in disarray</a:t>
            </a:r>
            <a:endParaRPr/>
          </a:p>
          <a:p>
            <a:pPr indent="-166688" lvl="0" marL="23653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236538" lvl="0" marL="236538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Low admissions and graduation standards</a:t>
            </a:r>
            <a:endParaRPr/>
          </a:p>
          <a:p>
            <a:pPr indent="-166688" lvl="0" marL="23653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236538" lvl="0" marL="236538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Weak faculty </a:t>
            </a:r>
            <a:endParaRPr/>
          </a:p>
          <a:p>
            <a:pPr indent="-166688" lvl="0" marL="23653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236538" lvl="0" marL="236538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Inadequate clinical instruction</a:t>
            </a:r>
            <a:endParaRPr/>
          </a:p>
          <a:p>
            <a:pPr indent="-166688" lvl="0" marL="23653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236538" lvl="0" marL="236538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Confusing assortment of degrees</a:t>
            </a:r>
            <a:endParaRPr/>
          </a:p>
          <a:p>
            <a:pPr indent="-166688" lvl="0" marL="23653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236538" lvl="0" marL="236538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Poor research</a:t>
            </a:r>
            <a:endParaRPr/>
          </a:p>
          <a:p>
            <a:pPr indent="-58738" lvl="0" marL="23653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236538" lvl="0" marL="236538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Arthur Levine, Principal Survey, 2005</a:t>
            </a:r>
            <a:endParaRPr b="0" i="0" sz="1600" u="none" cap="none" strike="noStrike">
              <a:solidFill>
                <a:srgbClr val="FFFF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34"/>
          <p:cNvSpPr txBox="1"/>
          <p:nvPr>
            <p:ph type="title"/>
          </p:nvPr>
        </p:nvSpPr>
        <p:spPr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Principal Preparation Qualifications</a:t>
            </a:r>
            <a:endParaRPr b="1" i="0" sz="32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6" name="Google Shape;346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1454150"/>
            <a:ext cx="8382000" cy="5099050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p34"/>
          <p:cNvSpPr txBox="1"/>
          <p:nvPr/>
        </p:nvSpPr>
        <p:spPr>
          <a:xfrm>
            <a:off x="495300" y="5162550"/>
            <a:ext cx="2374900" cy="2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/>
              <a:t>Keedy, 1999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35"/>
          <p:cNvSpPr txBox="1"/>
          <p:nvPr>
            <p:ph type="title"/>
          </p:nvPr>
        </p:nvSpPr>
        <p:spPr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What Do Principal Preparation Programs Teach?</a:t>
            </a:r>
            <a:endParaRPr b="1" i="0" sz="28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4" name="Google Shape;354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1219200"/>
            <a:ext cx="8229600" cy="5334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p35"/>
          <p:cNvSpPr txBox="1"/>
          <p:nvPr/>
        </p:nvSpPr>
        <p:spPr>
          <a:xfrm>
            <a:off x="495300" y="4152900"/>
            <a:ext cx="2374900" cy="2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/>
              <a:t>Hess and Kelly, 2002</a:t>
            </a:r>
            <a:endParaRPr/>
          </a:p>
        </p:txBody>
      </p:sp>
      <p:sp>
        <p:nvSpPr>
          <p:cNvPr id="356" name="Google Shape;356;p35"/>
          <p:cNvSpPr txBox="1"/>
          <p:nvPr/>
        </p:nvSpPr>
        <p:spPr>
          <a:xfrm>
            <a:off x="5410200" y="2971800"/>
            <a:ext cx="2971799" cy="4498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/>
              <a:t>31 Preparation Programs</a:t>
            </a:r>
            <a:endParaRPr/>
          </a:p>
        </p:txBody>
      </p:sp>
      <p:sp>
        <p:nvSpPr>
          <p:cNvPr id="357" name="Google Shape;357;p35"/>
          <p:cNvSpPr/>
          <p:nvPr/>
        </p:nvSpPr>
        <p:spPr>
          <a:xfrm>
            <a:off x="2743200" y="2057400"/>
            <a:ext cx="1524000" cy="4267200"/>
          </a:xfrm>
          <a:prstGeom prst="ellipse">
            <a:avLst/>
          </a:prstGeom>
          <a:solidFill>
            <a:schemeClr val="accent1">
              <a:alpha val="0"/>
            </a:schemeClr>
          </a:solidFill>
          <a:ln cap="flat" cmpd="sng" w="25400">
            <a:solidFill>
              <a:srgbClr val="FF122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8" name="Google Shape;358;p35"/>
          <p:cNvSpPr/>
          <p:nvPr/>
        </p:nvSpPr>
        <p:spPr>
          <a:xfrm>
            <a:off x="6477000" y="3962400"/>
            <a:ext cx="1219200" cy="2286000"/>
          </a:xfrm>
          <a:prstGeom prst="ellipse">
            <a:avLst/>
          </a:prstGeom>
          <a:solidFill>
            <a:schemeClr val="accent1">
              <a:alpha val="0"/>
            </a:schemeClr>
          </a:solidFill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5"/>
          <p:cNvSpPr txBox="1"/>
          <p:nvPr>
            <p:ph type="title"/>
          </p:nvPr>
        </p:nvSpPr>
        <p:spPr>
          <a:xfrm>
            <a:off x="685800" y="0"/>
            <a:ext cx="77724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Principals Impact on Student Achievement</a:t>
            </a:r>
            <a:endParaRPr/>
          </a:p>
        </p:txBody>
      </p:sp>
      <p:pic>
        <p:nvPicPr>
          <p:cNvPr id="105" name="Google Shape;105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3400" y="1066800"/>
            <a:ext cx="8001000" cy="4622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6" name="Google Shape;106;p15"/>
          <p:cNvCxnSpPr/>
          <p:nvPr/>
        </p:nvCxnSpPr>
        <p:spPr>
          <a:xfrm>
            <a:off x="1524000" y="1651000"/>
            <a:ext cx="6855656" cy="1942"/>
          </a:xfrm>
          <a:prstGeom prst="straightConnector1">
            <a:avLst/>
          </a:prstGeom>
          <a:noFill/>
          <a:ln cap="flat" cmpd="sng" w="254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7" name="Google Shape;107;p15"/>
          <p:cNvSpPr txBox="1"/>
          <p:nvPr/>
        </p:nvSpPr>
        <p:spPr>
          <a:xfrm>
            <a:off x="1879600" y="4445000"/>
            <a:ext cx="2108200" cy="31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Principals</a:t>
            </a:r>
            <a:endParaRPr/>
          </a:p>
        </p:txBody>
      </p:sp>
      <p:sp>
        <p:nvSpPr>
          <p:cNvPr id="108" name="Google Shape;108;p15"/>
          <p:cNvSpPr txBox="1"/>
          <p:nvPr/>
        </p:nvSpPr>
        <p:spPr>
          <a:xfrm>
            <a:off x="6477000" y="5232400"/>
            <a:ext cx="1759500" cy="4528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Teachers</a:t>
            </a:r>
            <a:endParaRPr/>
          </a:p>
        </p:txBody>
      </p:sp>
      <p:sp>
        <p:nvSpPr>
          <p:cNvPr id="109" name="Google Shape;109;p15"/>
          <p:cNvSpPr txBox="1"/>
          <p:nvPr/>
        </p:nvSpPr>
        <p:spPr>
          <a:xfrm>
            <a:off x="1752600" y="1651000"/>
            <a:ext cx="2971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0.5 = Medium effect size</a:t>
            </a:r>
            <a:endParaRPr sz="16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6"/>
          <p:cNvSpPr txBox="1"/>
          <p:nvPr>
            <p:ph type="title"/>
          </p:nvPr>
        </p:nvSpPr>
        <p:spPr>
          <a:xfrm>
            <a:off x="685800" y="0"/>
            <a:ext cx="77724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Principals Impact on Student Achievement</a:t>
            </a:r>
            <a:endParaRPr/>
          </a:p>
        </p:txBody>
      </p:sp>
      <p:grpSp>
        <p:nvGrpSpPr>
          <p:cNvPr id="116" name="Google Shape;116;p16"/>
          <p:cNvGrpSpPr/>
          <p:nvPr/>
        </p:nvGrpSpPr>
        <p:grpSpPr>
          <a:xfrm>
            <a:off x="1143000" y="685800"/>
            <a:ext cx="6781800" cy="5257800"/>
            <a:chOff x="1143000" y="685800"/>
            <a:chExt cx="6781800" cy="5257800"/>
          </a:xfrm>
        </p:grpSpPr>
        <p:pic>
          <p:nvPicPr>
            <p:cNvPr id="117" name="Google Shape;117;p1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143000" y="685800"/>
              <a:ext cx="6781800" cy="5257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8" name="Google Shape;118;p16"/>
            <p:cNvSpPr txBox="1"/>
            <p:nvPr/>
          </p:nvSpPr>
          <p:spPr>
            <a:xfrm>
              <a:off x="4641864" y="1746943"/>
              <a:ext cx="1758935" cy="13095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33%</a:t>
              </a:r>
              <a:r>
                <a:rPr b="1" lang="en-US" sz="24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 Teacher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Impact</a:t>
              </a:r>
              <a:endParaRPr b="1" sz="2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19" name="Google Shape;119;p16"/>
            <p:cNvSpPr txBox="1"/>
            <p:nvPr/>
          </p:nvSpPr>
          <p:spPr>
            <a:xfrm>
              <a:off x="4052576" y="3756380"/>
              <a:ext cx="2195823" cy="8805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25%</a:t>
              </a:r>
              <a:r>
                <a:rPr b="1" lang="en-US" sz="240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 Principal</a:t>
              </a:r>
              <a:endParaRPr b="1" sz="2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Impact</a:t>
              </a:r>
              <a:endParaRPr b="1" sz="2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/>
            </a:p>
          </p:txBody>
        </p:sp>
        <p:sp>
          <p:nvSpPr>
            <p:cNvPr id="120" name="Google Shape;120;p16"/>
            <p:cNvSpPr txBox="1"/>
            <p:nvPr/>
          </p:nvSpPr>
          <p:spPr>
            <a:xfrm>
              <a:off x="1183005" y="762000"/>
              <a:ext cx="1915795" cy="546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Factors Effecting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 Achievement</a:t>
              </a:r>
              <a:endParaRPr/>
            </a:p>
          </p:txBody>
        </p:sp>
        <p:sp>
          <p:nvSpPr>
            <p:cNvPr id="121" name="Google Shape;121;p16"/>
            <p:cNvSpPr txBox="1"/>
            <p:nvPr/>
          </p:nvSpPr>
          <p:spPr>
            <a:xfrm>
              <a:off x="4191000" y="5334000"/>
              <a:ext cx="3581399" cy="15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lt1"/>
                  </a:solidFill>
                </a:rPr>
                <a:t>Marzano, Waters, and McNulty</a:t>
              </a:r>
              <a:r>
                <a:rPr lang="en-US" sz="1600">
                  <a:solidFill>
                    <a:schemeClr val="lt1"/>
                  </a:solidFill>
                </a:rPr>
                <a:t>, 2005</a:t>
              </a:r>
              <a:endParaRPr sz="1600">
                <a:solidFill>
                  <a:schemeClr val="lt1"/>
                </a:solidFill>
              </a:endParaRPr>
            </a:p>
          </p:txBody>
        </p:sp>
        <p:sp>
          <p:nvSpPr>
            <p:cNvPr id="122" name="Google Shape;122;p16"/>
            <p:cNvSpPr txBox="1"/>
            <p:nvPr/>
          </p:nvSpPr>
          <p:spPr>
            <a:xfrm>
              <a:off x="2743200" y="2438400"/>
              <a:ext cx="1447800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Other Factors</a:t>
              </a: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7"/>
          <p:cNvSpPr txBox="1"/>
          <p:nvPr>
            <p:ph type="title"/>
          </p:nvPr>
        </p:nvSpPr>
        <p:spPr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How Effective Are Structural Interventions</a:t>
            </a:r>
            <a:endParaRPr/>
          </a:p>
        </p:txBody>
      </p:sp>
      <p:pic>
        <p:nvPicPr>
          <p:cNvPr id="129" name="Google Shape;129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3400" y="1517650"/>
            <a:ext cx="8305800" cy="48831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0" name="Google Shape;130;p17"/>
          <p:cNvCxnSpPr/>
          <p:nvPr/>
        </p:nvCxnSpPr>
        <p:spPr>
          <a:xfrm>
            <a:off x="1384301" y="3769822"/>
            <a:ext cx="5435590" cy="1644"/>
          </a:xfrm>
          <a:prstGeom prst="straightConnector1">
            <a:avLst/>
          </a:prstGeom>
          <a:noFill/>
          <a:ln cap="flat" cmpd="sng" w="25400">
            <a:solidFill>
              <a:srgbClr val="FF66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1" name="Google Shape;131;p17"/>
          <p:cNvCxnSpPr/>
          <p:nvPr/>
        </p:nvCxnSpPr>
        <p:spPr>
          <a:xfrm>
            <a:off x="1384301" y="2508736"/>
            <a:ext cx="5435590" cy="1682"/>
          </a:xfrm>
          <a:prstGeom prst="straightConnector1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2" name="Google Shape;132;p17"/>
          <p:cNvSpPr txBox="1"/>
          <p:nvPr/>
        </p:nvSpPr>
        <p:spPr>
          <a:xfrm>
            <a:off x="1600200" y="4038600"/>
            <a:ext cx="1671044" cy="4781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Small Effect</a:t>
            </a:r>
            <a:endParaRPr/>
          </a:p>
        </p:txBody>
      </p:sp>
      <p:sp>
        <p:nvSpPr>
          <p:cNvPr id="133" name="Google Shape;133;p17"/>
          <p:cNvSpPr txBox="1"/>
          <p:nvPr/>
        </p:nvSpPr>
        <p:spPr>
          <a:xfrm>
            <a:off x="1346200" y="2190750"/>
            <a:ext cx="1295400" cy="3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Large Effect</a:t>
            </a:r>
            <a:endParaRPr/>
          </a:p>
        </p:txBody>
      </p:sp>
      <p:sp>
        <p:nvSpPr>
          <p:cNvPr id="134" name="Google Shape;134;p17"/>
          <p:cNvSpPr txBox="1"/>
          <p:nvPr/>
        </p:nvSpPr>
        <p:spPr>
          <a:xfrm>
            <a:off x="635012" y="5035533"/>
            <a:ext cx="2997188" cy="3048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Yeh, 2007</a:t>
            </a:r>
            <a:r>
              <a:rPr lang="en-US" sz="1200"/>
              <a:t> and</a:t>
            </a:r>
            <a:r>
              <a:rPr lang="en-US" sz="1200"/>
              <a:t> Hattie, 2009</a:t>
            </a:r>
            <a:endParaRPr/>
          </a:p>
        </p:txBody>
      </p:sp>
      <p:sp>
        <p:nvSpPr>
          <p:cNvPr id="135" name="Google Shape;135;p17"/>
          <p:cNvSpPr/>
          <p:nvPr/>
        </p:nvSpPr>
        <p:spPr>
          <a:xfrm>
            <a:off x="3848100" y="2597150"/>
            <a:ext cx="2857500" cy="8255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B5DAD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136" name="Google Shape;136;p17"/>
          <p:cNvSpPr txBox="1"/>
          <p:nvPr/>
        </p:nvSpPr>
        <p:spPr>
          <a:xfrm>
            <a:off x="3771900" y="2660650"/>
            <a:ext cx="2997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2200">
                <a:latin typeface="Arial"/>
                <a:ea typeface="Arial"/>
                <a:cs typeface="Arial"/>
                <a:sym typeface="Arial"/>
              </a:rPr>
              <a:t>Impact on student achievement has been small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8"/>
          <p:cNvSpPr txBox="1"/>
          <p:nvPr>
            <p:ph type="title"/>
          </p:nvPr>
        </p:nvSpPr>
        <p:spPr>
          <a:xfrm>
            <a:off x="6858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Do Leadership Styles Make a Difference?</a:t>
            </a:r>
            <a:endParaRPr b="1" i="0" sz="32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" name="Google Shape;143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1676400"/>
            <a:ext cx="8229600" cy="5016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4" name="Google Shape;144;p18"/>
          <p:cNvCxnSpPr/>
          <p:nvPr/>
        </p:nvCxnSpPr>
        <p:spPr>
          <a:xfrm>
            <a:off x="1168400" y="2311400"/>
            <a:ext cx="5104468" cy="18093"/>
          </a:xfrm>
          <a:prstGeom prst="straightConnector1">
            <a:avLst/>
          </a:prstGeom>
          <a:noFill/>
          <a:ln cap="flat" cmpd="sng" w="25400">
            <a:solidFill>
              <a:srgbClr val="FF66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5" name="Google Shape;145;p18"/>
          <p:cNvCxnSpPr/>
          <p:nvPr/>
        </p:nvCxnSpPr>
        <p:spPr>
          <a:xfrm>
            <a:off x="1168400" y="3581400"/>
            <a:ext cx="5131965" cy="39989"/>
          </a:xfrm>
          <a:prstGeom prst="straightConnector1">
            <a:avLst/>
          </a:prstGeom>
          <a:noFill/>
          <a:ln cap="flat" cmpd="sng" w="25400">
            <a:solidFill>
              <a:srgbClr val="FF66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6" name="Google Shape;146;p18"/>
          <p:cNvSpPr txBox="1"/>
          <p:nvPr/>
        </p:nvSpPr>
        <p:spPr>
          <a:xfrm>
            <a:off x="1447800" y="2286000"/>
            <a:ext cx="1679908" cy="269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Medium</a:t>
            </a:r>
            <a:endParaRPr/>
          </a:p>
        </p:txBody>
      </p:sp>
      <p:sp>
        <p:nvSpPr>
          <p:cNvPr id="147" name="Google Shape;147;p18"/>
          <p:cNvSpPr txBox="1"/>
          <p:nvPr/>
        </p:nvSpPr>
        <p:spPr>
          <a:xfrm>
            <a:off x="1447800" y="4191000"/>
            <a:ext cx="1623288" cy="207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Small</a:t>
            </a:r>
            <a:endParaRPr/>
          </a:p>
        </p:txBody>
      </p:sp>
      <p:sp>
        <p:nvSpPr>
          <p:cNvPr id="148" name="Google Shape;148;p18"/>
          <p:cNvSpPr txBox="1"/>
          <p:nvPr/>
        </p:nvSpPr>
        <p:spPr>
          <a:xfrm>
            <a:off x="469900" y="4800600"/>
            <a:ext cx="2336800" cy="1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Robinson, Lloyd,</a:t>
            </a:r>
            <a:r>
              <a:rPr lang="en-US" sz="1100">
                <a:latin typeface="Arial"/>
                <a:ea typeface="Arial"/>
                <a:cs typeface="Arial"/>
                <a:sym typeface="Arial"/>
              </a:rPr>
              <a:t> and Rowe, 2008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9"/>
          <p:cNvSpPr txBox="1"/>
          <p:nvPr>
            <p:ph type="title"/>
          </p:nvPr>
        </p:nvSpPr>
        <p:spPr>
          <a:xfrm>
            <a:off x="685800" y="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Administrators Impact on Turnover</a:t>
            </a:r>
            <a:endParaRPr b="1" i="0" sz="32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5" name="Google Shape;155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0" y="1066800"/>
            <a:ext cx="7543800" cy="541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9"/>
          <p:cNvSpPr txBox="1"/>
          <p:nvPr/>
        </p:nvSpPr>
        <p:spPr>
          <a:xfrm>
            <a:off x="2108200" y="1651000"/>
            <a:ext cx="914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28.3%</a:t>
            </a:r>
            <a:endParaRPr/>
          </a:p>
        </p:txBody>
      </p:sp>
      <p:sp>
        <p:nvSpPr>
          <p:cNvPr id="157" name="Google Shape;157;p19"/>
          <p:cNvSpPr txBox="1"/>
          <p:nvPr/>
        </p:nvSpPr>
        <p:spPr>
          <a:xfrm>
            <a:off x="3771900" y="2667000"/>
            <a:ext cx="647700" cy="1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17.6%</a:t>
            </a:r>
            <a:endParaRPr/>
          </a:p>
        </p:txBody>
      </p:sp>
      <p:sp>
        <p:nvSpPr>
          <p:cNvPr id="158" name="Google Shape;158;p19"/>
          <p:cNvSpPr txBox="1"/>
          <p:nvPr/>
        </p:nvSpPr>
        <p:spPr>
          <a:xfrm>
            <a:off x="5384800" y="3340100"/>
            <a:ext cx="7493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10.8%</a:t>
            </a:r>
            <a:endParaRPr/>
          </a:p>
        </p:txBody>
      </p:sp>
      <p:sp>
        <p:nvSpPr>
          <p:cNvPr id="159" name="Google Shape;159;p19"/>
          <p:cNvSpPr txBox="1"/>
          <p:nvPr/>
        </p:nvSpPr>
        <p:spPr>
          <a:xfrm>
            <a:off x="838200" y="5321300"/>
            <a:ext cx="2844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Boyd et al., 2009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0"/>
          <p:cNvSpPr txBox="1"/>
          <p:nvPr>
            <p:ph type="title"/>
          </p:nvPr>
        </p:nvSpPr>
        <p:spPr>
          <a:xfrm>
            <a:off x="685800" y="0"/>
            <a:ext cx="77724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What Principals Do Makes a Difference</a:t>
            </a:r>
            <a:endParaRPr/>
          </a:p>
        </p:txBody>
      </p:sp>
      <p:pic>
        <p:nvPicPr>
          <p:cNvPr id="166" name="Google Shape;166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1143000"/>
            <a:ext cx="8458200" cy="533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0"/>
          <p:cNvSpPr txBox="1"/>
          <p:nvPr/>
        </p:nvSpPr>
        <p:spPr>
          <a:xfrm>
            <a:off x="457200" y="6172200"/>
            <a:ext cx="3279244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Robinson, Lloyd, and Rowe, 2008</a:t>
            </a:r>
            <a:endParaRPr/>
          </a:p>
        </p:txBody>
      </p:sp>
      <p:cxnSp>
        <p:nvCxnSpPr>
          <p:cNvPr id="168" name="Google Shape;168;p20"/>
          <p:cNvCxnSpPr/>
          <p:nvPr/>
        </p:nvCxnSpPr>
        <p:spPr>
          <a:xfrm>
            <a:off x="1524000" y="2590800"/>
            <a:ext cx="7181857" cy="2774"/>
          </a:xfrm>
          <a:prstGeom prst="straightConnector1">
            <a:avLst/>
          </a:prstGeom>
          <a:noFill/>
          <a:ln cap="flat" cmpd="sng" w="25400">
            <a:solidFill>
              <a:srgbClr val="FF66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9" name="Google Shape;169;p20"/>
          <p:cNvSpPr txBox="1"/>
          <p:nvPr/>
        </p:nvSpPr>
        <p:spPr>
          <a:xfrm>
            <a:off x="1312562" y="1803400"/>
            <a:ext cx="1537730" cy="1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Large Effect Size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1"/>
          <p:cNvSpPr txBox="1"/>
          <p:nvPr>
            <p:ph type="title"/>
          </p:nvPr>
        </p:nvSpPr>
        <p:spPr>
          <a:xfrm>
            <a:off x="0" y="228600"/>
            <a:ext cx="26670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Leadership</a:t>
            </a:r>
            <a:br>
              <a:rPr b="1" i="0" lang="en-US" sz="32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32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Roles</a:t>
            </a:r>
            <a:endParaRPr b="1" i="0" sz="32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6" name="Google Shape;176;p21"/>
          <p:cNvGrpSpPr/>
          <p:nvPr/>
        </p:nvGrpSpPr>
        <p:grpSpPr>
          <a:xfrm>
            <a:off x="533400" y="-228600"/>
            <a:ext cx="8153399" cy="7086600"/>
            <a:chOff x="0" y="228600"/>
            <a:chExt cx="7772195" cy="6629400"/>
          </a:xfrm>
        </p:grpSpPr>
        <p:grpSp>
          <p:nvGrpSpPr>
            <p:cNvPr id="177" name="Google Shape;177;p21"/>
            <p:cNvGrpSpPr/>
            <p:nvPr/>
          </p:nvGrpSpPr>
          <p:grpSpPr>
            <a:xfrm>
              <a:off x="3505200" y="2514600"/>
              <a:ext cx="1981200" cy="1981200"/>
              <a:chOff x="3070194" y="1780352"/>
              <a:chExt cx="2018376" cy="1810122"/>
            </a:xfrm>
          </p:grpSpPr>
          <p:sp>
            <p:nvSpPr>
              <p:cNvPr id="178" name="Google Shape;178;p21"/>
              <p:cNvSpPr/>
              <p:nvPr/>
            </p:nvSpPr>
            <p:spPr>
              <a:xfrm>
                <a:off x="3070194" y="1780352"/>
                <a:ext cx="2018376" cy="1810122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9" name="Google Shape;179;p21"/>
              <p:cNvSpPr/>
              <p:nvPr/>
            </p:nvSpPr>
            <p:spPr>
              <a:xfrm>
                <a:off x="3365778" y="2045438"/>
                <a:ext cx="1427208" cy="127995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20300" lIns="20300" spcFirstLastPara="1" rIns="20300" wrap="square" tIns="203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US" sz="18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Instructional</a:t>
                </a:r>
                <a:endParaRPr b="0" i="0" sz="18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180" name="Google Shape;180;p21"/>
            <p:cNvGrpSpPr/>
            <p:nvPr/>
          </p:nvGrpSpPr>
          <p:grpSpPr>
            <a:xfrm rot="-153574">
              <a:off x="4267407" y="2115738"/>
              <a:ext cx="501142" cy="325643"/>
              <a:chOff x="3907268" y="1527505"/>
              <a:chExt cx="501142" cy="203570"/>
            </a:xfrm>
          </p:grpSpPr>
          <p:sp>
            <p:nvSpPr>
              <p:cNvPr id="181" name="Google Shape;181;p21"/>
              <p:cNvSpPr/>
              <p:nvPr/>
            </p:nvSpPr>
            <p:spPr>
              <a:xfrm rot="5654917">
                <a:off x="4073977" y="1384259"/>
                <a:ext cx="167725" cy="490063"/>
              </a:xfrm>
              <a:prstGeom prst="rightArrow">
                <a:avLst>
                  <a:gd fmla="val 60000" name="adj1"/>
                  <a:gd fmla="val 50000" name="adj2"/>
                </a:avLst>
              </a:prstGeom>
              <a:solidFill>
                <a:srgbClr val="FF8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" name="Google Shape;182;p21"/>
              <p:cNvSpPr/>
              <p:nvPr/>
            </p:nvSpPr>
            <p:spPr>
              <a:xfrm rot="5654917">
                <a:off x="4100999" y="1457183"/>
                <a:ext cx="117408" cy="294037"/>
              </a:xfrm>
              <a:prstGeom prst="rect">
                <a:avLst/>
              </a:prstGeom>
              <a:solidFill>
                <a:srgbClr val="FF8000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183" name="Google Shape;183;p21"/>
            <p:cNvGrpSpPr/>
            <p:nvPr/>
          </p:nvGrpSpPr>
          <p:grpSpPr>
            <a:xfrm>
              <a:off x="3581929" y="228600"/>
              <a:ext cx="1821986" cy="1826649"/>
              <a:chOff x="3441373" y="-106906"/>
              <a:chExt cx="1575160" cy="1524923"/>
            </a:xfrm>
          </p:grpSpPr>
          <p:sp>
            <p:nvSpPr>
              <p:cNvPr id="184" name="Google Shape;184;p21"/>
              <p:cNvSpPr/>
              <p:nvPr/>
            </p:nvSpPr>
            <p:spPr>
              <a:xfrm>
                <a:off x="3441373" y="-106906"/>
                <a:ext cx="1575160" cy="1524923"/>
              </a:xfrm>
              <a:prstGeom prst="ellipse">
                <a:avLst/>
              </a:prstGeom>
              <a:gradFill>
                <a:gsLst>
                  <a:gs pos="0">
                    <a:srgbClr val="B5E5E9"/>
                  </a:gs>
                  <a:gs pos="100000">
                    <a:srgbClr val="CAFFFF"/>
                  </a:gs>
                </a:gsLst>
                <a:lin ang="162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5" name="Google Shape;185;p21"/>
              <p:cNvSpPr/>
              <p:nvPr/>
            </p:nvSpPr>
            <p:spPr>
              <a:xfrm>
                <a:off x="3670321" y="167085"/>
                <a:ext cx="1113340" cy="10786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0300" lIns="20300" spcFirstLastPara="1" rIns="20300" wrap="square" tIns="203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US" sz="1800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Technical</a:t>
                </a:r>
                <a:endParaRPr/>
              </a:p>
              <a:p>
                <a:pPr indent="0" lvl="0" marL="0" marR="0" rtl="0" algn="ctr">
                  <a:lnSpc>
                    <a:spcPct val="90000"/>
                  </a:lnSpc>
                  <a:spcBef>
                    <a:spcPts val="630"/>
                  </a:spcBef>
                  <a:spcAft>
                    <a:spcPts val="0"/>
                  </a:spcAft>
                  <a:buNone/>
                </a:pPr>
                <a:r>
                  <a:rPr b="0" i="0" lang="en-US" sz="1400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(</a:t>
                </a:r>
                <a:r>
                  <a:rPr b="0" i="0" lang="en-US" sz="14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law, finance, facilities, data</a:t>
                </a:r>
                <a:r>
                  <a:rPr b="0" i="0" lang="en-US" sz="1400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, and research)</a:t>
                </a:r>
                <a:endParaRPr b="0" i="0" sz="14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186" name="Google Shape;186;p21"/>
            <p:cNvGrpSpPr/>
            <p:nvPr/>
          </p:nvGrpSpPr>
          <p:grpSpPr>
            <a:xfrm>
              <a:off x="5330709" y="2602015"/>
              <a:ext cx="616484" cy="471175"/>
              <a:chOff x="4903405" y="1915502"/>
              <a:chExt cx="365763" cy="509177"/>
            </a:xfrm>
          </p:grpSpPr>
          <p:sp>
            <p:nvSpPr>
              <p:cNvPr id="187" name="Google Shape;187;p21"/>
              <p:cNvSpPr/>
              <p:nvPr/>
            </p:nvSpPr>
            <p:spPr>
              <a:xfrm rot="9173831">
                <a:off x="5006250" y="1925059"/>
                <a:ext cx="160074" cy="490063"/>
              </a:xfrm>
              <a:prstGeom prst="rightArrow">
                <a:avLst>
                  <a:gd fmla="val 60000" name="adj1"/>
                  <a:gd fmla="val 50000" name="adj2"/>
                </a:avLst>
              </a:prstGeom>
              <a:solidFill>
                <a:srgbClr val="FF8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" name="Google Shape;188;p21"/>
              <p:cNvSpPr/>
              <p:nvPr/>
            </p:nvSpPr>
            <p:spPr>
              <a:xfrm rot="9173831">
                <a:off x="5051635" y="2012133"/>
                <a:ext cx="112052" cy="294037"/>
              </a:xfrm>
              <a:prstGeom prst="rect">
                <a:avLst/>
              </a:prstGeom>
              <a:solidFill>
                <a:srgbClr val="FF8000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189" name="Google Shape;189;p21"/>
            <p:cNvGrpSpPr/>
            <p:nvPr/>
          </p:nvGrpSpPr>
          <p:grpSpPr>
            <a:xfrm>
              <a:off x="5866978" y="1219150"/>
              <a:ext cx="1825013" cy="1823678"/>
              <a:chOff x="5125731" y="895408"/>
              <a:chExt cx="1696988" cy="1640725"/>
            </a:xfrm>
          </p:grpSpPr>
          <p:sp>
            <p:nvSpPr>
              <p:cNvPr id="190" name="Google Shape;190;p21"/>
              <p:cNvSpPr/>
              <p:nvPr/>
            </p:nvSpPr>
            <p:spPr>
              <a:xfrm>
                <a:off x="5125731" y="895408"/>
                <a:ext cx="1696988" cy="1640725"/>
              </a:xfrm>
              <a:prstGeom prst="ellipse">
                <a:avLst/>
              </a:prstGeom>
              <a:gradFill>
                <a:gsLst>
                  <a:gs pos="0">
                    <a:srgbClr val="B5E5E9"/>
                  </a:gs>
                  <a:gs pos="100000">
                    <a:srgbClr val="CAFFFF"/>
                  </a:gs>
                </a:gsLst>
                <a:lin ang="162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" name="Google Shape;191;p21"/>
              <p:cNvSpPr/>
              <p:nvPr/>
            </p:nvSpPr>
            <p:spPr>
              <a:xfrm>
                <a:off x="5374791" y="1135905"/>
                <a:ext cx="1198867" cy="11597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0300" lIns="20300" spcFirstLastPara="1" rIns="20300" wrap="square" tIns="203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US" sz="1800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Norms and Values </a:t>
                </a:r>
                <a:endParaRPr/>
              </a:p>
              <a:p>
                <a:pPr indent="0" lvl="0" marL="0" marR="0" rtl="0" algn="ctr">
                  <a:lnSpc>
                    <a:spcPct val="90000"/>
                  </a:lnSpc>
                  <a:spcBef>
                    <a:spcPts val="630"/>
                  </a:spcBef>
                  <a:spcAft>
                    <a:spcPts val="0"/>
                  </a:spcAft>
                  <a:buNone/>
                </a:pPr>
                <a:r>
                  <a:rPr b="0" i="0" lang="en-US" sz="1400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(pedagogy and ed philosophies)</a:t>
                </a:r>
                <a:endParaRPr b="0" i="0" sz="14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192" name="Google Shape;192;p21"/>
            <p:cNvGrpSpPr/>
            <p:nvPr/>
          </p:nvGrpSpPr>
          <p:grpSpPr>
            <a:xfrm>
              <a:off x="5389462" y="3800836"/>
              <a:ext cx="614307" cy="471814"/>
              <a:chOff x="4880435" y="2979902"/>
              <a:chExt cx="383780" cy="509868"/>
            </a:xfrm>
          </p:grpSpPr>
          <p:sp>
            <p:nvSpPr>
              <p:cNvPr id="193" name="Google Shape;193;p21"/>
              <p:cNvSpPr/>
              <p:nvPr/>
            </p:nvSpPr>
            <p:spPr>
              <a:xfrm rot="-9062582">
                <a:off x="4988601" y="2989805"/>
                <a:ext cx="167449" cy="490063"/>
              </a:xfrm>
              <a:prstGeom prst="rightArrow">
                <a:avLst>
                  <a:gd fmla="val 60000" name="adj1"/>
                  <a:gd fmla="val 50000" name="adj2"/>
                </a:avLst>
              </a:prstGeom>
              <a:solidFill>
                <a:srgbClr val="FF8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4" name="Google Shape;194;p21"/>
              <p:cNvSpPr/>
              <p:nvPr/>
            </p:nvSpPr>
            <p:spPr>
              <a:xfrm rot="-9062582">
                <a:off x="5035696" y="3099979"/>
                <a:ext cx="117214" cy="294037"/>
              </a:xfrm>
              <a:prstGeom prst="rect">
                <a:avLst/>
              </a:prstGeom>
              <a:solidFill>
                <a:srgbClr val="FF8000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195" name="Google Shape;195;p21"/>
            <p:cNvGrpSpPr/>
            <p:nvPr/>
          </p:nvGrpSpPr>
          <p:grpSpPr>
            <a:xfrm>
              <a:off x="5944156" y="3657651"/>
              <a:ext cx="1828039" cy="1822193"/>
              <a:chOff x="5096641" y="2896174"/>
              <a:chExt cx="1756357" cy="1675885"/>
            </a:xfrm>
          </p:grpSpPr>
          <p:sp>
            <p:nvSpPr>
              <p:cNvPr id="196" name="Google Shape;196;p21"/>
              <p:cNvSpPr/>
              <p:nvPr/>
            </p:nvSpPr>
            <p:spPr>
              <a:xfrm>
                <a:off x="5096641" y="2896174"/>
                <a:ext cx="1756357" cy="1675885"/>
              </a:xfrm>
              <a:prstGeom prst="ellipse">
                <a:avLst/>
              </a:prstGeom>
              <a:gradFill>
                <a:gsLst>
                  <a:gs pos="0">
                    <a:srgbClr val="B5E5E9"/>
                  </a:gs>
                  <a:gs pos="100000">
                    <a:srgbClr val="CAFFFF"/>
                  </a:gs>
                </a:gsLst>
                <a:lin ang="162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" name="Google Shape;197;p21"/>
              <p:cNvSpPr/>
              <p:nvPr/>
            </p:nvSpPr>
            <p:spPr>
              <a:xfrm>
                <a:off x="5353988" y="3142025"/>
                <a:ext cx="1241663" cy="118418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0300" lIns="20300" spcFirstLastPara="1" rIns="20300" wrap="square" tIns="203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US" sz="1600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External Leadership</a:t>
                </a:r>
                <a:endParaRPr/>
              </a:p>
              <a:p>
                <a:pPr indent="0" lvl="0" marL="0" marR="0" rtl="0" algn="ctr">
                  <a:lnSpc>
                    <a:spcPct val="90000"/>
                  </a:lnSpc>
                  <a:spcBef>
                    <a:spcPts val="560"/>
                  </a:spcBef>
                  <a:spcAft>
                    <a:spcPts val="0"/>
                  </a:spcAft>
                  <a:buNone/>
                </a:pPr>
                <a:r>
                  <a:rPr b="0" i="0" lang="en-US" sz="1400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(community and parents)</a:t>
                </a:r>
                <a:endParaRPr b="0" i="0" sz="14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198" name="Google Shape;198;p21"/>
            <p:cNvGrpSpPr/>
            <p:nvPr/>
          </p:nvGrpSpPr>
          <p:grpSpPr>
            <a:xfrm rot="264795">
              <a:off x="4271315" y="4564361"/>
              <a:ext cx="464851" cy="321549"/>
              <a:chOff x="3905122" y="3649785"/>
              <a:chExt cx="502350" cy="224338"/>
            </a:xfrm>
          </p:grpSpPr>
          <p:sp>
            <p:nvSpPr>
              <p:cNvPr id="199" name="Google Shape;199;p21"/>
              <p:cNvSpPr/>
              <p:nvPr/>
            </p:nvSpPr>
            <p:spPr>
              <a:xfrm rot="-5645199">
                <a:off x="4061349" y="3516922"/>
                <a:ext cx="189896" cy="490063"/>
              </a:xfrm>
              <a:prstGeom prst="rightArrow">
                <a:avLst>
                  <a:gd fmla="val 60000" name="adj1"/>
                  <a:gd fmla="val 50000" name="adj2"/>
                </a:avLst>
              </a:prstGeom>
              <a:solidFill>
                <a:srgbClr val="FF8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" name="Google Shape;200;p21"/>
              <p:cNvSpPr/>
              <p:nvPr/>
            </p:nvSpPr>
            <p:spPr>
              <a:xfrm rot="-5645199">
                <a:off x="4091863" y="3643347"/>
                <a:ext cx="132927" cy="294037"/>
              </a:xfrm>
              <a:prstGeom prst="rect">
                <a:avLst/>
              </a:prstGeom>
              <a:solidFill>
                <a:srgbClr val="FF8000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201" name="Google Shape;201;p21"/>
            <p:cNvGrpSpPr/>
            <p:nvPr/>
          </p:nvGrpSpPr>
          <p:grpSpPr>
            <a:xfrm>
              <a:off x="3581929" y="5029866"/>
              <a:ext cx="1828040" cy="1828134"/>
              <a:chOff x="3426784" y="3944124"/>
              <a:chExt cx="1599564" cy="1598599"/>
            </a:xfrm>
          </p:grpSpPr>
          <p:sp>
            <p:nvSpPr>
              <p:cNvPr id="202" name="Google Shape;202;p21"/>
              <p:cNvSpPr/>
              <p:nvPr/>
            </p:nvSpPr>
            <p:spPr>
              <a:xfrm>
                <a:off x="3426784" y="3944124"/>
                <a:ext cx="1599564" cy="1598599"/>
              </a:xfrm>
              <a:prstGeom prst="ellipse">
                <a:avLst/>
              </a:prstGeom>
              <a:gradFill>
                <a:gsLst>
                  <a:gs pos="0">
                    <a:srgbClr val="B5E5E9"/>
                  </a:gs>
                  <a:gs pos="100000">
                    <a:srgbClr val="CAFFFF"/>
                  </a:gs>
                </a:gsLst>
                <a:lin ang="162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3" name="Google Shape;203;p21"/>
              <p:cNvSpPr/>
              <p:nvPr/>
            </p:nvSpPr>
            <p:spPr>
              <a:xfrm>
                <a:off x="3661157" y="4177876"/>
                <a:ext cx="1130817" cy="113109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2850" lIns="22850" spcFirstLastPara="1" rIns="22850" wrap="square" tIns="2285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US" sz="1800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Cultural Leadership</a:t>
                </a:r>
                <a:endParaRPr/>
              </a:p>
              <a:p>
                <a:pPr indent="0" lvl="0" marL="0" marR="0" rtl="0" algn="ctr">
                  <a:lnSpc>
                    <a:spcPct val="90000"/>
                  </a:lnSpc>
                  <a:spcBef>
                    <a:spcPts val="630"/>
                  </a:spcBef>
                  <a:spcAft>
                    <a:spcPts val="0"/>
                  </a:spcAft>
                  <a:buNone/>
                </a:pPr>
                <a:r>
                  <a:rPr b="0" i="0" lang="en-US" sz="1400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(vision, leadership styles, and values)</a:t>
                </a:r>
                <a:endParaRPr b="0" i="0" sz="14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204" name="Google Shape;204;p21"/>
            <p:cNvGrpSpPr/>
            <p:nvPr/>
          </p:nvGrpSpPr>
          <p:grpSpPr>
            <a:xfrm>
              <a:off x="3153083" y="3782595"/>
              <a:ext cx="521179" cy="508294"/>
              <a:chOff x="2836277" y="3086624"/>
              <a:chExt cx="486412" cy="549294"/>
            </a:xfrm>
          </p:grpSpPr>
          <p:sp>
            <p:nvSpPr>
              <p:cNvPr id="205" name="Google Shape;205;p21"/>
              <p:cNvSpPr/>
              <p:nvPr/>
            </p:nvSpPr>
            <p:spPr>
              <a:xfrm rot="-2043350">
                <a:off x="2951554" y="3116240"/>
                <a:ext cx="255858" cy="490063"/>
              </a:xfrm>
              <a:prstGeom prst="rightArrow">
                <a:avLst>
                  <a:gd fmla="val 60000" name="adj1"/>
                  <a:gd fmla="val 50000" name="adj2"/>
                </a:avLst>
              </a:prstGeom>
              <a:solidFill>
                <a:srgbClr val="FF8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" name="Google Shape;206;p21"/>
              <p:cNvSpPr/>
              <p:nvPr/>
            </p:nvSpPr>
            <p:spPr>
              <a:xfrm rot="8756650">
                <a:off x="2958136" y="3235745"/>
                <a:ext cx="179101" cy="294037"/>
              </a:xfrm>
              <a:prstGeom prst="rect">
                <a:avLst/>
              </a:prstGeom>
              <a:solidFill>
                <a:srgbClr val="FF8000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207" name="Google Shape;207;p21"/>
            <p:cNvGrpSpPr/>
            <p:nvPr/>
          </p:nvGrpSpPr>
          <p:grpSpPr>
            <a:xfrm>
              <a:off x="1448207" y="3810615"/>
              <a:ext cx="1825013" cy="1825165"/>
              <a:chOff x="1295785" y="3157671"/>
              <a:chExt cx="1740148" cy="1642405"/>
            </a:xfrm>
          </p:grpSpPr>
          <p:sp>
            <p:nvSpPr>
              <p:cNvPr id="208" name="Google Shape;208;p21"/>
              <p:cNvSpPr/>
              <p:nvPr/>
            </p:nvSpPr>
            <p:spPr>
              <a:xfrm>
                <a:off x="1295785" y="3157671"/>
                <a:ext cx="1740148" cy="1642405"/>
              </a:xfrm>
              <a:prstGeom prst="ellipse">
                <a:avLst/>
              </a:prstGeom>
              <a:gradFill>
                <a:gsLst>
                  <a:gs pos="0">
                    <a:srgbClr val="B5E5E9"/>
                  </a:gs>
                  <a:gs pos="100000">
                    <a:srgbClr val="CAFFFF"/>
                  </a:gs>
                </a:gsLst>
                <a:lin ang="162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9" name="Google Shape;209;p21"/>
              <p:cNvSpPr/>
              <p:nvPr/>
            </p:nvSpPr>
            <p:spPr>
              <a:xfrm>
                <a:off x="1551180" y="3398219"/>
                <a:ext cx="1229359" cy="11613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2850" lIns="22850" spcFirstLastPara="1" rIns="22850" wrap="square" tIns="2285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US" sz="1800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Managing for Results</a:t>
                </a:r>
                <a:endParaRPr/>
              </a:p>
              <a:p>
                <a:pPr indent="0" lvl="0" marL="0" marR="0" rtl="0" algn="ctr">
                  <a:lnSpc>
                    <a:spcPct val="90000"/>
                  </a:lnSpc>
                  <a:spcBef>
                    <a:spcPts val="630"/>
                  </a:spcBef>
                  <a:spcAft>
                    <a:spcPts val="0"/>
                  </a:spcAft>
                  <a:buNone/>
                </a:pPr>
                <a:r>
                  <a:rPr b="0" i="0" lang="en-US" sz="1400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(quality control, and improvement) </a:t>
                </a:r>
                <a:endParaRPr b="0" i="0" sz="14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210" name="Google Shape;210;p21"/>
            <p:cNvGrpSpPr/>
            <p:nvPr/>
          </p:nvGrpSpPr>
          <p:grpSpPr>
            <a:xfrm>
              <a:off x="3100975" y="2581804"/>
              <a:ext cx="621421" cy="472070"/>
              <a:chOff x="2906700" y="1827863"/>
              <a:chExt cx="410872" cy="510145"/>
            </a:xfrm>
          </p:grpSpPr>
          <p:sp>
            <p:nvSpPr>
              <p:cNvPr id="211" name="Google Shape;211;p21"/>
              <p:cNvSpPr/>
              <p:nvPr/>
            </p:nvSpPr>
            <p:spPr>
              <a:xfrm rot="1915736">
                <a:off x="3022587" y="1838194"/>
                <a:ext cx="179098" cy="489482"/>
              </a:xfrm>
              <a:prstGeom prst="rightArrow">
                <a:avLst>
                  <a:gd fmla="val 60000" name="adj1"/>
                  <a:gd fmla="val 50000" name="adj2"/>
                </a:avLst>
              </a:prstGeom>
              <a:solidFill>
                <a:srgbClr val="FF8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" name="Google Shape;212;p21"/>
              <p:cNvSpPr/>
              <p:nvPr/>
            </p:nvSpPr>
            <p:spPr>
              <a:xfrm rot="-8884264">
                <a:off x="3026589" y="1921646"/>
                <a:ext cx="125068" cy="2936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213" name="Google Shape;213;p21"/>
            <p:cNvGrpSpPr/>
            <p:nvPr/>
          </p:nvGrpSpPr>
          <p:grpSpPr>
            <a:xfrm>
              <a:off x="1371030" y="1219150"/>
              <a:ext cx="1829554" cy="1826649"/>
              <a:chOff x="1368370" y="737077"/>
              <a:chExt cx="1747208" cy="1607129"/>
            </a:xfrm>
          </p:grpSpPr>
          <p:sp>
            <p:nvSpPr>
              <p:cNvPr id="214" name="Google Shape;214;p21"/>
              <p:cNvSpPr/>
              <p:nvPr/>
            </p:nvSpPr>
            <p:spPr>
              <a:xfrm>
                <a:off x="1368370" y="737077"/>
                <a:ext cx="1747208" cy="1607129"/>
              </a:xfrm>
              <a:prstGeom prst="ellipse">
                <a:avLst/>
              </a:prstGeom>
              <a:gradFill>
                <a:gsLst>
                  <a:gs pos="0">
                    <a:srgbClr val="B5E5E9"/>
                  </a:gs>
                  <a:gs pos="100000">
                    <a:srgbClr val="CAFFFF"/>
                  </a:gs>
                </a:gsLst>
                <a:lin ang="162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5" name="Google Shape;215;p21"/>
              <p:cNvSpPr/>
              <p:nvPr/>
            </p:nvSpPr>
            <p:spPr>
              <a:xfrm>
                <a:off x="1624165" y="972266"/>
                <a:ext cx="1235618" cy="11367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2850" lIns="22850" spcFirstLastPara="1" rIns="22850" wrap="square" tIns="2285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US" sz="1800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Managing Personnel</a:t>
                </a:r>
                <a:endParaRPr/>
              </a:p>
              <a:p>
                <a:pPr indent="0" lvl="0" marL="0" marR="0" rtl="0" algn="ctr">
                  <a:lnSpc>
                    <a:spcPct val="90000"/>
                  </a:lnSpc>
                  <a:spcBef>
                    <a:spcPts val="630"/>
                  </a:spcBef>
                  <a:spcAft>
                    <a:spcPts val="0"/>
                  </a:spcAft>
                  <a:buNone/>
                </a:pPr>
                <a:r>
                  <a:rPr b="0" i="0" lang="en-US" sz="1400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(hire, evaluation, develop, firing, conflict)</a:t>
                </a:r>
                <a:endParaRPr b="0" i="0" sz="14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sp>
          <p:nvSpPr>
            <p:cNvPr id="216" name="Google Shape;216;p21"/>
            <p:cNvSpPr txBox="1"/>
            <p:nvPr/>
          </p:nvSpPr>
          <p:spPr>
            <a:xfrm>
              <a:off x="0" y="6550223"/>
              <a:ext cx="3962400" cy="2879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400" u="none" cap="none" strike="noStrik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Hess and Kelly, 2002</a:t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