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3" r:id="rId2"/>
    <p:sldId id="257" r:id="rId3"/>
    <p:sldId id="256" r:id="rId4"/>
    <p:sldId id="258" r:id="rId5"/>
    <p:sldId id="259" r:id="rId6"/>
    <p:sldId id="260" r:id="rId7"/>
    <p:sldId id="261" r:id="rId8"/>
    <p:sldId id="262" r:id="rId9"/>
    <p:sldId id="271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02"/>
    <p:restoredTop sz="94358"/>
  </p:normalViewPr>
  <p:slideViewPr>
    <p:cSldViewPr snapToGrid="0" snapToObjects="1">
      <p:cViewPr>
        <p:scale>
          <a:sx n="100" d="100"/>
          <a:sy n="100" d="100"/>
        </p:scale>
        <p:origin x="1440" y="9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81DA3A-9639-E84D-A1A4-31E3261219C6}" type="datetimeFigureOut">
              <a:rPr lang="en-US" smtClean="0"/>
              <a:t>1/26/26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F4824-AD37-8347-A53F-4C16A88B6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191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94786-BD27-024B-AD85-BFD904FEA5A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278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image" Target="../media/image1.png"/><Relationship Id="rId5" Type="http://schemas.openxmlformats.org/officeDocument/2006/relationships/slide" Target="slide5.xml"/><Relationship Id="rId10" Type="http://schemas.openxmlformats.org/officeDocument/2006/relationships/hyperlink" Target="http://doview.online" TargetMode="External"/><Relationship Id="rId4" Type="http://schemas.openxmlformats.org/officeDocument/2006/relationships/slide" Target="slide4.xml"/><Relationship Id="rId9" Type="http://schemas.openxmlformats.org/officeDocument/2006/relationships/hyperlink" Target="http://doviewplanning.org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oviewplanning.org/method" TargetMode="Externa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hyperlink" Target="http://doview.online" TargetMode="External"/><Relationship Id="rId4" Type="http://schemas.openxmlformats.org/officeDocument/2006/relationships/hyperlink" Target="http://doviewplanning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/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http://doview.onlin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/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http://doview.onlin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/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http://doview.onlin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/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http://doview.online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/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http://doview.onlin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/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http://doview.onlin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/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http://doview.online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slide" Target="slide1.xml"/><Relationship Id="rId18" Type="http://schemas.openxmlformats.org/officeDocument/2006/relationships/hyperlink" Target="http://doviewplanning.org/" TargetMode="External"/><Relationship Id="rId26" Type="http://schemas.openxmlformats.org/officeDocument/2006/relationships/image" Target="../media/image80.png"/><Relationship Id="rId3" Type="http://schemas.openxmlformats.org/officeDocument/2006/relationships/image" Target="../media/image2.png"/><Relationship Id="rId21" Type="http://schemas.openxmlformats.org/officeDocument/2006/relationships/image" Target="../media/image7.png"/><Relationship Id="rId7" Type="http://schemas.openxmlformats.org/officeDocument/2006/relationships/slide" Target="slide6.xml"/><Relationship Id="rId12" Type="http://schemas.openxmlformats.org/officeDocument/2006/relationships/image" Target="../media/image5.png"/><Relationship Id="rId17" Type="http://schemas.openxmlformats.org/officeDocument/2006/relationships/image" Target="../media/image60.png"/><Relationship Id="rId25" Type="http://schemas.openxmlformats.org/officeDocument/2006/relationships/slide" Target="slide8.xml"/><Relationship Id="rId2" Type="http://schemas.openxmlformats.org/officeDocument/2006/relationships/notesSlide" Target="../notesSlides/notesSlide1.xml"/><Relationship Id="rId16" Type="http://schemas.openxmlformats.org/officeDocument/2006/relationships/slide" Target="slide3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40.png"/><Relationship Id="rId24" Type="http://schemas.openxmlformats.org/officeDocument/2006/relationships/image" Target="../media/image8.png"/><Relationship Id="rId5" Type="http://schemas.openxmlformats.org/officeDocument/2006/relationships/image" Target="../media/image20.png"/><Relationship Id="rId15" Type="http://schemas.openxmlformats.org/officeDocument/2006/relationships/image" Target="../media/image6.png"/><Relationship Id="rId23" Type="http://schemas.openxmlformats.org/officeDocument/2006/relationships/image" Target="../media/image70.png"/><Relationship Id="rId10" Type="http://schemas.openxmlformats.org/officeDocument/2006/relationships/slide" Target="slide7.xml"/><Relationship Id="rId19" Type="http://schemas.openxmlformats.org/officeDocument/2006/relationships/hyperlink" Target="http://doview.online/" TargetMode="External"/><Relationship Id="rId4" Type="http://schemas.openxmlformats.org/officeDocument/2006/relationships/slide" Target="slide4.xml"/><Relationship Id="rId9" Type="http://schemas.openxmlformats.org/officeDocument/2006/relationships/image" Target="../media/image4.png"/><Relationship Id="rId14" Type="http://schemas.openxmlformats.org/officeDocument/2006/relationships/image" Target="../media/image50.png"/><Relationship Id="rId22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0966" y="698116"/>
            <a:ext cx="732206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000000"/>
                </a:solidFill>
              </a:defRPr>
            </a:pPr>
            <a:r>
              <a:rPr dirty="0"/>
              <a:t>Children Suspended From School (12 or Younger) </a:t>
            </a:r>
            <a:r>
              <a:rPr dirty="0">
                <a:hlinkClick r:id="" action="ppaction://hlinkshowjump?jump=lastslide"/>
              </a:rPr>
              <a:t>DoView</a:t>
            </a:r>
            <a:endParaRPr dirty="0"/>
          </a:p>
        </p:txBody>
      </p:sp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3632800" y="1749031"/>
            <a:ext cx="1980000" cy="72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Final Outcomes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3632800" y="1859221"/>
            <a:ext cx="19800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3582000" y="3477397"/>
            <a:ext cx="1980000" cy="72000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Prevention in Primary Years (Tiered Supports)</a:t>
            </a:r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3582000" y="4596262"/>
            <a:ext cx="1980000" cy="72000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Fair Incident Response &amp; Student Rights</a:t>
            </a:r>
          </a:p>
        </p:txBody>
      </p:sp>
      <p:sp>
        <p:nvSpPr>
          <p:cNvPr id="7" name="Rectangle 6">
            <a:hlinkClick r:id="rId5" action="ppaction://hlinksldjump"/>
          </p:cNvPr>
          <p:cNvSpPr/>
          <p:nvPr/>
        </p:nvSpPr>
        <p:spPr>
          <a:xfrm>
            <a:off x="5922000" y="3485137"/>
            <a:ext cx="1980000" cy="72000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Re-entry &amp; Wraparound Support</a:t>
            </a:r>
          </a:p>
        </p:txBody>
      </p:sp>
      <p:sp>
        <p:nvSpPr>
          <p:cNvPr id="8" name="Rectangle 7">
            <a:hlinkClick r:id="rId6" action="ppaction://hlinksldjump"/>
          </p:cNvPr>
          <p:cNvSpPr/>
          <p:nvPr/>
        </p:nvSpPr>
        <p:spPr>
          <a:xfrm>
            <a:off x="5922000" y="4601422"/>
            <a:ext cx="1980000" cy="72000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Equity, Te Tiriti, &amp; Monitoring</a:t>
            </a:r>
          </a:p>
        </p:txBody>
      </p:sp>
      <p:sp>
        <p:nvSpPr>
          <p:cNvPr id="9" name="Rectangle 8">
            <a:hlinkClick r:id="rId7" action="ppaction://hlinksldjump"/>
          </p:cNvPr>
          <p:cNvSpPr/>
          <p:nvPr/>
        </p:nvSpPr>
        <p:spPr>
          <a:xfrm>
            <a:off x="1242000" y="4601422"/>
            <a:ext cx="1980000" cy="72000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Data &amp; Continuous Improvement</a:t>
            </a:r>
          </a:p>
        </p:txBody>
      </p:sp>
      <p:sp>
        <p:nvSpPr>
          <p:cNvPr id="10" name="Rectangle 9">
            <a:hlinkClick r:id="rId8" action="ppaction://hlinksldjump"/>
          </p:cNvPr>
          <p:cNvSpPr/>
          <p:nvPr/>
        </p:nvSpPr>
        <p:spPr>
          <a:xfrm>
            <a:off x="1242000" y="3505050"/>
            <a:ext cx="1980000" cy="72000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Governance, Capability &amp; Resourcing (Internal)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417973-8FA6-0819-2DDB-33968187906A}"/>
              </a:ext>
            </a:extLst>
          </p:cNvPr>
          <p:cNvSpPr txBox="1"/>
          <p:nvPr/>
        </p:nvSpPr>
        <p:spPr>
          <a:xfrm>
            <a:off x="7016739" y="155571"/>
            <a:ext cx="189866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600" dirty="0">
                <a:solidFill>
                  <a:srgbClr val="0066CC"/>
                </a:solidFill>
                <a:hlinkClick r:id="rId9"/>
              </a:rPr>
              <a:t>DoView</a:t>
            </a:r>
            <a:r>
              <a:rPr lang="en-AU" sz="1600" dirty="0">
                <a:solidFill>
                  <a:srgbClr val="0066CC"/>
                </a:solidFill>
                <a:hlinkClick r:id="rId9"/>
              </a:rPr>
              <a:t>Planning.Org</a:t>
            </a:r>
            <a:endParaRPr sz="1600" dirty="0">
              <a:solidFill>
                <a:srgbClr val="0066CC"/>
              </a:solidFill>
              <a:hlinkClick r:id="rId10"/>
            </a:endParaRPr>
          </a:p>
        </p:txBody>
      </p:sp>
      <p:pic>
        <p:nvPicPr>
          <p:cNvPr id="14" name="Picture 13" descr="A logo of a company&#10;&#10;AI-generated content may be incorrect.">
            <a:extLst>
              <a:ext uri="{FF2B5EF4-FFF2-40B4-BE49-F238E27FC236}">
                <a16:creationId xmlns:a16="http://schemas.microsoft.com/office/drawing/2014/main" id="{BFB2379A-FF72-2300-B15E-564D8A196D8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599594" y="114585"/>
            <a:ext cx="492940" cy="46336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40D0471-56F3-1719-FDFF-B36A07227F22}"/>
              </a:ext>
            </a:extLst>
          </p:cNvPr>
          <p:cNvSpPr txBox="1"/>
          <p:nvPr/>
        </p:nvSpPr>
        <p:spPr>
          <a:xfrm>
            <a:off x="7034563" y="429258"/>
            <a:ext cx="18630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Illustrative only not endorsed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0880579-7012-3152-6608-8D20CEFF6516}"/>
              </a:ext>
            </a:extLst>
          </p:cNvPr>
          <p:cNvSpPr txBox="1"/>
          <p:nvPr/>
        </p:nvSpPr>
        <p:spPr>
          <a:xfrm>
            <a:off x="500479" y="6605424"/>
            <a:ext cx="8286244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000000"/>
                </a:solidFill>
              </a:defRPr>
            </a:pPr>
            <a:r>
              <a:rPr sz="900" dirty="0"/>
              <a:t>Not endorsed/verified. Information only obtained by AI DoView Drawing Prompt (ChatGPT) looking up the internet.  DoViewPlanning.Org Dr Paul Duignan</a:t>
            </a:r>
            <a:r>
              <a:rPr lang="en-AU" sz="900" dirty="0"/>
              <a:t> /a061</a:t>
            </a:r>
            <a:r>
              <a:rPr sz="900" dirty="0"/>
              <a:t> – 2025-</a:t>
            </a:r>
            <a:r>
              <a:rPr lang="en-AU" sz="900" dirty="0"/>
              <a:t>08-19</a:t>
            </a:r>
            <a:endParaRPr sz="9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32A3C76-471A-8BA8-5C5A-5A9252ACE7D5}"/>
              </a:ext>
            </a:extLst>
          </p:cNvPr>
          <p:cNvSpPr/>
          <p:nvPr/>
        </p:nvSpPr>
        <p:spPr>
          <a:xfrm>
            <a:off x="1242000" y="2945987"/>
            <a:ext cx="6660000" cy="18288"/>
          </a:xfrm>
          <a:prstGeom prst="rect">
            <a:avLst/>
          </a:prstGeom>
          <a:solidFill>
            <a:srgbClr val="9696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  <a:latin typeface="Calibri"/>
              </a:rPr>
              <a:t>Back to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18935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>
                <a:solidFill>
                  <a:srgbClr val="000000"/>
                </a:solidFill>
              </a:defRPr>
            </a:pPr>
            <a:r>
              <a:t>What is a DoView?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463040"/>
            <a:ext cx="7863840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>
                <a:solidFill>
                  <a:srgbClr val="000000"/>
                </a:solidFill>
              </a:defRPr>
            </a:pPr>
            <a:r>
              <a:rPr dirty="0"/>
              <a:t>A DoView is a new type of diagram used to clarify the underlying ‘This-Then’ logic behind any issue. For example, in strategy and planning, all planning approaches are based on assumptions such as: if we do THIS, THEN that will happen.</a:t>
            </a:r>
            <a:br>
              <a:rPr dirty="0"/>
            </a:br>
            <a:br>
              <a:rPr dirty="0"/>
            </a:br>
            <a:r>
              <a:rPr dirty="0"/>
              <a:t>A DoView makes these assumptions explicit, allowing them to be examined, evaluated and used to make better strategic decisions. A DoView works as a shared thinking tool, helping teams align their mental models about objectives. In planning, </a:t>
            </a:r>
            <a:r>
              <a:rPr dirty="0" err="1"/>
              <a:t>DoViews</a:t>
            </a:r>
            <a:r>
              <a:rPr dirty="0"/>
              <a:t> assist with prioritizing outcomes, placing indicators next to the boxes they measure, aligning activities with outcomes, measuring performance, evaluating impact, and guiding improvement efforts.</a:t>
            </a:r>
            <a:br>
              <a:rPr dirty="0"/>
            </a:br>
            <a:br>
              <a:rPr dirty="0"/>
            </a:br>
            <a:r>
              <a:rPr dirty="0" err="1"/>
              <a:t>DoViews</a:t>
            </a:r>
            <a:r>
              <a:rPr dirty="0"/>
              <a:t> can also analyze any document that is being used to think strategically about taking action—it surfaces the implicit ‘This-Then’ claims. For example, a DoView of a scientific paper reveals its 'This-Then' claims. Find how to use  </a:t>
            </a:r>
            <a:r>
              <a:rPr dirty="0" err="1"/>
              <a:t>DoViews</a:t>
            </a:r>
            <a:r>
              <a:rPr dirty="0"/>
              <a:t> at </a:t>
            </a:r>
            <a:r>
              <a:rPr dirty="0">
                <a:hlinkClick r:id="rId3"/>
              </a:rPr>
              <a:t>DoViewPlanning.Org/Method</a:t>
            </a:r>
            <a:r>
              <a:rPr dirty="0"/>
              <a:t>. </a:t>
            </a:r>
            <a:r>
              <a:rPr dirty="0" err="1"/>
              <a:t>DoViewing</a:t>
            </a:r>
            <a:r>
              <a:rPr dirty="0"/>
              <a:t> a document highlights its implications for action.</a:t>
            </a:r>
            <a:br>
              <a:rPr dirty="0"/>
            </a:br>
            <a:br>
              <a:rPr dirty="0"/>
            </a:br>
            <a:r>
              <a:rPr dirty="0"/>
              <a:t>To generate a DoView about anything, visit DoViewPlanning.Org for the free AI DoView Drawing Prompt (ChatGPT). </a:t>
            </a:r>
            <a:r>
              <a:rPr dirty="0" err="1"/>
              <a:t>DoViews</a:t>
            </a:r>
            <a:r>
              <a:rPr dirty="0"/>
              <a:t> are powerful for summarizing any complex content and accelerating understanding prior to taking any type of action in the world.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4EA678-691C-D123-0CA2-1F73269E1FE7}"/>
              </a:ext>
            </a:extLst>
          </p:cNvPr>
          <p:cNvSpPr txBox="1"/>
          <p:nvPr/>
        </p:nvSpPr>
        <p:spPr>
          <a:xfrm>
            <a:off x="-57765" y="6537960"/>
            <a:ext cx="8927445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organization or by </a:t>
            </a:r>
            <a:r>
              <a:rPr dirty="0" err="1"/>
              <a:t>DoViewPlanning</a:t>
            </a:r>
            <a:r>
              <a:rPr dirty="0"/>
              <a:t>. Made from public web/user info via AI prompt. </a:t>
            </a:r>
            <a:r>
              <a:rPr lang="en-AU" dirty="0"/>
              <a:t>Dr Paul Duignan </a:t>
            </a:r>
            <a:r>
              <a:rPr dirty="0"/>
              <a:t>Use at own risk re IP &amp; accuracy. 2025-12-24 12:57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5E6DC5-1565-3D2D-4C30-787011F90583}"/>
              </a:ext>
            </a:extLst>
          </p:cNvPr>
          <p:cNvSpPr txBox="1"/>
          <p:nvPr/>
        </p:nvSpPr>
        <p:spPr>
          <a:xfrm>
            <a:off x="7016739" y="155571"/>
            <a:ext cx="189866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600" dirty="0">
                <a:solidFill>
                  <a:srgbClr val="0066CC"/>
                </a:solidFill>
                <a:hlinkClick r:id="rId4"/>
              </a:rPr>
              <a:t>DoView</a:t>
            </a:r>
            <a:r>
              <a:rPr lang="en-AU" sz="1600" dirty="0">
                <a:solidFill>
                  <a:srgbClr val="0066CC"/>
                </a:solidFill>
                <a:hlinkClick r:id="rId4"/>
              </a:rPr>
              <a:t>Planning.Org</a:t>
            </a:r>
            <a:endParaRPr sz="1600" dirty="0">
              <a:solidFill>
                <a:srgbClr val="0066CC"/>
              </a:solidFill>
              <a:hlinkClick r:id="rId5"/>
            </a:endParaRPr>
          </a:p>
        </p:txBody>
      </p:sp>
      <p:pic>
        <p:nvPicPr>
          <p:cNvPr id="10" name="Picture 9" descr="A logo of a company&#10;&#10;AI-generated content may be incorrect.">
            <a:extLst>
              <a:ext uri="{FF2B5EF4-FFF2-40B4-BE49-F238E27FC236}">
                <a16:creationId xmlns:a16="http://schemas.microsoft.com/office/drawing/2014/main" id="{73E2CE4C-980E-9093-BE6C-708EC05C285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99594" y="114585"/>
            <a:ext cx="492940" cy="46336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5C88D31-B646-BD4B-9935-31A9CD0E2862}"/>
              </a:ext>
            </a:extLst>
          </p:cNvPr>
          <p:cNvSpPr txBox="1"/>
          <p:nvPr/>
        </p:nvSpPr>
        <p:spPr>
          <a:xfrm>
            <a:off x="7034563" y="429258"/>
            <a:ext cx="18630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Illustrative only not endorsed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Final Outcomes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868680"/>
            <a:ext cx="82296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85800" y="178308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Children aged</a:t>
            </a:r>
            <a:r>
              <a:rPr lang="en-AU" dirty="0"/>
              <a:t> (</a:t>
            </a:r>
            <a:r>
              <a:rPr dirty="0"/>
              <a:t>12</a:t>
            </a:r>
            <a:r>
              <a:rPr lang="en-AU" dirty="0"/>
              <a:t> or younger)</a:t>
            </a:r>
            <a:r>
              <a:rPr dirty="0"/>
              <a:t> remain engaged in schooling and learning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78308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685800" y="269748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Use of stand-downs/suspensions for </a:t>
            </a:r>
            <a:r>
              <a:rPr lang="en-AU" dirty="0"/>
              <a:t>(12 or younger)</a:t>
            </a:r>
            <a:r>
              <a:rPr dirty="0"/>
              <a:t> </a:t>
            </a:r>
            <a:r>
              <a:rPr dirty="0" err="1"/>
              <a:t>minimised</a:t>
            </a:r>
            <a:r>
              <a:rPr dirty="0"/>
              <a:t> and lawful when used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269748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5800" y="361188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Inequities in disciplinary responses reduced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" y="361188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85800" y="452628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Successful re-entry sustained; long-term harms mitigated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85800" y="452628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0C425E-8E73-43EE-F245-E969C39E4882}"/>
              </a:ext>
            </a:extLst>
          </p:cNvPr>
          <p:cNvSpPr txBox="1"/>
          <p:nvPr/>
        </p:nvSpPr>
        <p:spPr>
          <a:xfrm>
            <a:off x="7016739" y="155571"/>
            <a:ext cx="189866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600" dirty="0">
                <a:solidFill>
                  <a:srgbClr val="0066CC"/>
                </a:solidFill>
                <a:hlinkClick r:id="rId3"/>
              </a:rPr>
              <a:t>DoView</a:t>
            </a:r>
            <a:r>
              <a:rPr lang="en-AU" sz="1600" dirty="0">
                <a:solidFill>
                  <a:srgbClr val="0066CC"/>
                </a:solidFill>
                <a:hlinkClick r:id="rId3"/>
              </a:rPr>
              <a:t>Planning.Org</a:t>
            </a:r>
            <a:endParaRPr sz="1600" dirty="0">
              <a:solidFill>
                <a:srgbClr val="0066CC"/>
              </a:solidFill>
              <a:hlinkClick r:id="rId4"/>
            </a:endParaRPr>
          </a:p>
        </p:txBody>
      </p:sp>
      <p:pic>
        <p:nvPicPr>
          <p:cNvPr id="16" name="Picture 15" descr="A logo of a company&#10;&#10;AI-generated content may be incorrect.">
            <a:extLst>
              <a:ext uri="{FF2B5EF4-FFF2-40B4-BE49-F238E27FC236}">
                <a16:creationId xmlns:a16="http://schemas.microsoft.com/office/drawing/2014/main" id="{0B868913-D2FB-8BFE-15BC-9F1727BACC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9594" y="114585"/>
            <a:ext cx="492940" cy="46336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BB6155B-D8F0-5CEF-6C84-F88D15CB1A50}"/>
              </a:ext>
            </a:extLst>
          </p:cNvPr>
          <p:cNvSpPr txBox="1"/>
          <p:nvPr/>
        </p:nvSpPr>
        <p:spPr>
          <a:xfrm>
            <a:off x="7034563" y="429258"/>
            <a:ext cx="18630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Illustrative only not endorsed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3823673-8878-782F-9EF8-9D54EE252EA9}"/>
              </a:ext>
            </a:extLst>
          </p:cNvPr>
          <p:cNvSpPr txBox="1"/>
          <p:nvPr/>
        </p:nvSpPr>
        <p:spPr>
          <a:xfrm>
            <a:off x="801845" y="6605424"/>
            <a:ext cx="7984878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000000"/>
                </a:solidFill>
              </a:defRPr>
            </a:pPr>
            <a:r>
              <a:rPr sz="900" dirty="0"/>
              <a:t>Not endorsed/verified. Information only obtained by AI DoView Drawing Prompt (ChatGPT) looking up the internet.  </a:t>
            </a:r>
            <a:r>
              <a:rPr sz="900" dirty="0" err="1"/>
              <a:t>DoViewPlanning.Org</a:t>
            </a:r>
            <a:r>
              <a:rPr sz="900" dirty="0"/>
              <a:t> Dr Paul Duignan – 2025-</a:t>
            </a:r>
            <a:r>
              <a:rPr lang="en-AU" sz="900" dirty="0"/>
              <a:t>08-19</a:t>
            </a:r>
            <a:endParaRPr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0">
                <a:solidFill>
                  <a:srgbClr val="000000"/>
                </a:solidFill>
              </a:defRPr>
            </a:pPr>
            <a:r>
              <a:rPr dirty="0"/>
              <a:t>Prevention in Primary Years (Tiered Supports)</a:t>
            </a:r>
          </a:p>
        </p:txBody>
      </p:sp>
      <p:sp>
        <p:nvSpPr>
          <p:cNvPr id="4" name="Rectangle 3"/>
          <p:cNvSpPr/>
          <p:nvPr/>
        </p:nvSpPr>
        <p:spPr>
          <a:xfrm>
            <a:off x="713095" y="2423160"/>
            <a:ext cx="1115568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School-wide expectations co-designed &amp; taught</a:t>
            </a:r>
          </a:p>
        </p:txBody>
      </p:sp>
      <p:sp>
        <p:nvSpPr>
          <p:cNvPr id="5" name="Rectangle 4"/>
          <p:cNvSpPr/>
          <p:nvPr/>
        </p:nvSpPr>
        <p:spPr>
          <a:xfrm>
            <a:off x="713095" y="3337560"/>
            <a:ext cx="1115568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Culturally responsive practice embedded</a:t>
            </a:r>
          </a:p>
        </p:txBody>
      </p:sp>
      <p:sp>
        <p:nvSpPr>
          <p:cNvPr id="6" name="Rectangle 5"/>
          <p:cNvSpPr/>
          <p:nvPr/>
        </p:nvSpPr>
        <p:spPr>
          <a:xfrm>
            <a:off x="713095" y="4251960"/>
            <a:ext cx="1115568" cy="102290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Teacher capability strengthened (Incredible Years Teacher)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965823" y="358902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377303" y="1965960"/>
            <a:ext cx="1115568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Tiered PB4L School-Wide system adopted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377303" y="2880360"/>
            <a:ext cx="1115568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Consistent classroom routines implemented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77303" y="3794760"/>
            <a:ext cx="1115568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Whānau engagement approaches strengthened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77303" y="4709160"/>
            <a:ext cx="1115568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Behaviour data practices used (good practice)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3630031" y="358902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041511" y="1842448"/>
            <a:ext cx="1115568" cy="855032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At-risk learners identified early (class &amp; school data)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41511" y="2880360"/>
            <a:ext cx="1115568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Learning-support needs assessed (He </a:t>
            </a:r>
            <a:r>
              <a:rPr dirty="0" err="1"/>
              <a:t>Pikorua</a:t>
            </a:r>
            <a:r>
              <a:rPr dirty="0"/>
              <a:t>/RTLB)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41511" y="3794760"/>
            <a:ext cx="1115568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LSC coordination activated with staff/whānau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041511" y="4709160"/>
            <a:ext cx="1115568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Whānau strengths &amp; goals agreed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5294239" y="358902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5705719" y="2081284"/>
            <a:ext cx="1193224" cy="1073396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Targeted classroom strategies embedded (evidence-based)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705719" y="3337560"/>
            <a:ext cx="1193224" cy="91440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Parenting/teacher </a:t>
            </a:r>
            <a:r>
              <a:rPr dirty="0" err="1"/>
              <a:t>programmes</a:t>
            </a:r>
            <a:r>
              <a:rPr dirty="0"/>
              <a:t> accessed (e.g., IY)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705719" y="4417780"/>
            <a:ext cx="1193224" cy="91440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Intensive supports accessed when needed (IWS Years 0–10)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7160980" y="358902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7571232" y="2857500"/>
            <a:ext cx="1115568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Challenging </a:t>
            </a:r>
            <a:r>
              <a:rPr dirty="0" err="1"/>
              <a:t>behaviours</a:t>
            </a:r>
            <a:r>
              <a:rPr dirty="0"/>
              <a:t> reduced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571232" y="3771900"/>
            <a:ext cx="1115568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Use of stand-downs/suspensions minimised (last resort)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28A4718-90EC-F025-4F92-401B0301DAA9}"/>
              </a:ext>
            </a:extLst>
          </p:cNvPr>
          <p:cNvSpPr txBox="1"/>
          <p:nvPr/>
        </p:nvSpPr>
        <p:spPr>
          <a:xfrm>
            <a:off x="7016739" y="155571"/>
            <a:ext cx="189866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600" dirty="0">
                <a:solidFill>
                  <a:srgbClr val="0066CC"/>
                </a:solidFill>
                <a:hlinkClick r:id="rId3"/>
              </a:rPr>
              <a:t>DoView</a:t>
            </a:r>
            <a:r>
              <a:rPr lang="en-AU" sz="1600" dirty="0">
                <a:solidFill>
                  <a:srgbClr val="0066CC"/>
                </a:solidFill>
                <a:hlinkClick r:id="rId3"/>
              </a:rPr>
              <a:t>Planning.Org</a:t>
            </a:r>
            <a:endParaRPr sz="1600" dirty="0">
              <a:solidFill>
                <a:srgbClr val="0066CC"/>
              </a:solidFill>
              <a:hlinkClick r:id="rId4"/>
            </a:endParaRPr>
          </a:p>
        </p:txBody>
      </p:sp>
      <p:pic>
        <p:nvPicPr>
          <p:cNvPr id="27" name="Picture 26" descr="A logo of a company&#10;&#10;AI-generated content may be incorrect.">
            <a:extLst>
              <a:ext uri="{FF2B5EF4-FFF2-40B4-BE49-F238E27FC236}">
                <a16:creationId xmlns:a16="http://schemas.microsoft.com/office/drawing/2014/main" id="{F449712D-E5F9-706B-7837-6F943C358E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9594" y="114585"/>
            <a:ext cx="492940" cy="463364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9DBA87FE-E289-951A-9DEC-15C4F45115B2}"/>
              </a:ext>
            </a:extLst>
          </p:cNvPr>
          <p:cNvSpPr txBox="1"/>
          <p:nvPr/>
        </p:nvSpPr>
        <p:spPr>
          <a:xfrm>
            <a:off x="7034563" y="429258"/>
            <a:ext cx="18630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Illustrative only not endorsed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03E4004-B33B-77A9-F030-A42DAD7EA9FC}"/>
              </a:ext>
            </a:extLst>
          </p:cNvPr>
          <p:cNvSpPr txBox="1"/>
          <p:nvPr/>
        </p:nvSpPr>
        <p:spPr>
          <a:xfrm>
            <a:off x="801845" y="6605424"/>
            <a:ext cx="7984878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000000"/>
                </a:solidFill>
              </a:defRPr>
            </a:pPr>
            <a:r>
              <a:rPr sz="900" dirty="0"/>
              <a:t>Not endorsed/verified. Information only obtained by AI DoView Drawing Prompt (ChatGPT) looking up the internet.  </a:t>
            </a:r>
            <a:r>
              <a:rPr sz="900" dirty="0" err="1"/>
              <a:t>DoViewPlanning.Org</a:t>
            </a:r>
            <a:r>
              <a:rPr sz="900" dirty="0"/>
              <a:t> Dr Paul Duignan – 2025-</a:t>
            </a:r>
            <a:r>
              <a:rPr lang="en-AU" sz="900" dirty="0"/>
              <a:t>08-19</a:t>
            </a:r>
            <a:endParaRPr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0">
                <a:solidFill>
                  <a:srgbClr val="000000"/>
                </a:solidFill>
              </a:defRPr>
            </a:pPr>
            <a:r>
              <a:rPr dirty="0"/>
              <a:t>Fair Incident Response &amp; Student Rights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108579"/>
            <a:ext cx="1115568" cy="863221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Incident investigated fairly &amp; promptly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3154680"/>
            <a:ext cx="1115568" cy="7315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Principal’s decision made on evidence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4069080"/>
            <a:ext cx="1115568" cy="864586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Alternatives to stand-down considered &amp; recorded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938528" y="34061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304288" y="2196607"/>
            <a:ext cx="1115568" cy="7315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Whānau informed &amp; engaged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304288" y="3111007"/>
            <a:ext cx="1115568" cy="7315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Student voice considered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04288" y="4025407"/>
            <a:ext cx="1115568" cy="864586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Rights &amp; information provided to parents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602736" y="34061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3922775" y="2263481"/>
            <a:ext cx="1252729" cy="84138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Stand-down/suspension enacted lawfully (definitions/limits)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922775" y="3287746"/>
            <a:ext cx="1252729" cy="7315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Board process convened where required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922775" y="4202146"/>
            <a:ext cx="1252729" cy="7315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Records entered in ENROL per process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5266944" y="34061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5678424" y="2240280"/>
            <a:ext cx="1115568" cy="7315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Guidance &amp; counselling provided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78424" y="3154680"/>
            <a:ext cx="1115568" cy="7315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Educational programme provided during suspension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678424" y="4069080"/>
            <a:ext cx="1115568" cy="7315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Conditions set appropriately, transparently documented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6976872" y="34061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7488936" y="2340591"/>
            <a:ext cx="1115568" cy="1088409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Procedurally fair, transparent response delivered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488936" y="3611879"/>
            <a:ext cx="1115568" cy="1088409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Safety maintained without over-reliance on exclusion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F31C3E6-EADA-6218-E292-EBACF46D15C4}"/>
              </a:ext>
            </a:extLst>
          </p:cNvPr>
          <p:cNvSpPr txBox="1"/>
          <p:nvPr/>
        </p:nvSpPr>
        <p:spPr>
          <a:xfrm>
            <a:off x="7016739" y="155571"/>
            <a:ext cx="189866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600" dirty="0">
                <a:solidFill>
                  <a:srgbClr val="0066CC"/>
                </a:solidFill>
                <a:hlinkClick r:id="rId3"/>
              </a:rPr>
              <a:t>DoView</a:t>
            </a:r>
            <a:r>
              <a:rPr lang="en-AU" sz="1600" dirty="0">
                <a:solidFill>
                  <a:srgbClr val="0066CC"/>
                </a:solidFill>
                <a:hlinkClick r:id="rId3"/>
              </a:rPr>
              <a:t>Planning.Org</a:t>
            </a:r>
            <a:endParaRPr sz="1600" dirty="0">
              <a:solidFill>
                <a:srgbClr val="0066CC"/>
              </a:solidFill>
              <a:hlinkClick r:id="rId4"/>
            </a:endParaRPr>
          </a:p>
        </p:txBody>
      </p:sp>
      <p:pic>
        <p:nvPicPr>
          <p:cNvPr id="25" name="Picture 24" descr="A logo of a company&#10;&#10;AI-generated content may be incorrect.">
            <a:extLst>
              <a:ext uri="{FF2B5EF4-FFF2-40B4-BE49-F238E27FC236}">
                <a16:creationId xmlns:a16="http://schemas.microsoft.com/office/drawing/2014/main" id="{B03D76D4-6CFB-93B1-D653-7CFCF56016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9594" y="114585"/>
            <a:ext cx="492940" cy="463364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9F6A31E4-613B-D2DB-E70B-D6A1FA5DAEC4}"/>
              </a:ext>
            </a:extLst>
          </p:cNvPr>
          <p:cNvSpPr txBox="1"/>
          <p:nvPr/>
        </p:nvSpPr>
        <p:spPr>
          <a:xfrm>
            <a:off x="7034563" y="429258"/>
            <a:ext cx="18630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Illustrative only not endorsed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1624245-C9CD-799F-CE13-CBEABE64EA94}"/>
              </a:ext>
            </a:extLst>
          </p:cNvPr>
          <p:cNvSpPr txBox="1"/>
          <p:nvPr/>
        </p:nvSpPr>
        <p:spPr>
          <a:xfrm>
            <a:off x="801845" y="6605424"/>
            <a:ext cx="7984878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000000"/>
                </a:solidFill>
              </a:defRPr>
            </a:pPr>
            <a:r>
              <a:rPr sz="900" dirty="0"/>
              <a:t>Not endorsed/verified. Information only obtained by AI DoView Drawing Prompt (ChatGPT) looking up the internet.  </a:t>
            </a:r>
            <a:r>
              <a:rPr sz="900" dirty="0" err="1"/>
              <a:t>DoViewPlanning.Org</a:t>
            </a:r>
            <a:r>
              <a:rPr sz="900" dirty="0"/>
              <a:t> Dr Paul Duignan – 2025-</a:t>
            </a:r>
            <a:r>
              <a:rPr lang="en-AU" sz="900" dirty="0"/>
              <a:t>08-19</a:t>
            </a:r>
            <a:endParaRPr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0">
                <a:solidFill>
                  <a:srgbClr val="000000"/>
                </a:solidFill>
              </a:defRPr>
            </a:pPr>
            <a:r>
              <a:t>Re-entry &amp; Wraparound Support</a:t>
            </a:r>
          </a:p>
        </p:txBody>
      </p:sp>
      <p:sp>
        <p:nvSpPr>
          <p:cNvPr id="4" name="Rectangle 3"/>
          <p:cNvSpPr/>
          <p:nvPr/>
        </p:nvSpPr>
        <p:spPr>
          <a:xfrm>
            <a:off x="701298" y="2405595"/>
            <a:ext cx="1531620" cy="7315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Re-entry plan &amp; supports co-designed</a:t>
            </a:r>
          </a:p>
        </p:txBody>
      </p:sp>
      <p:sp>
        <p:nvSpPr>
          <p:cNvPr id="5" name="Rectangle 4"/>
          <p:cNvSpPr/>
          <p:nvPr/>
        </p:nvSpPr>
        <p:spPr>
          <a:xfrm>
            <a:off x="701298" y="3319995"/>
            <a:ext cx="1531620" cy="7315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Return-to-learn actions sequenced</a:t>
            </a:r>
          </a:p>
        </p:txBody>
      </p:sp>
      <p:sp>
        <p:nvSpPr>
          <p:cNvPr id="6" name="Rectangle 5"/>
          <p:cNvSpPr/>
          <p:nvPr/>
        </p:nvSpPr>
        <p:spPr>
          <a:xfrm>
            <a:off x="701298" y="4234395"/>
            <a:ext cx="1531620" cy="7315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Review dates &amp; responsibilities set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370078" y="3571455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781558" y="2405595"/>
            <a:ext cx="1531620" cy="7315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RTLB &amp; LSC roles aligned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781558" y="3319995"/>
            <a:ext cx="1531620" cy="7315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IWS engaged for complex needs (Years 0–10)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81558" y="4234395"/>
            <a:ext cx="1531620" cy="7315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ORS and other supports leveraged where eligible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4450338" y="3571455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861818" y="2405595"/>
            <a:ext cx="1531620" cy="7315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Targeted interventions implemented (e.g., IY)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61818" y="3319995"/>
            <a:ext cx="1531620" cy="7315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Attendance &amp; engagement monitored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61818" y="4234395"/>
            <a:ext cx="1531620" cy="7315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Adjustments made from data &amp; feedback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6530598" y="3571455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6942078" y="2862795"/>
            <a:ext cx="1531620" cy="7315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Student successfully re-integrated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942078" y="3777195"/>
            <a:ext cx="1531620" cy="7315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Repeat incidents/stand-downs reduced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00AC277-096B-C969-70AD-10B7AD0B227A}"/>
              </a:ext>
            </a:extLst>
          </p:cNvPr>
          <p:cNvSpPr txBox="1"/>
          <p:nvPr/>
        </p:nvSpPr>
        <p:spPr>
          <a:xfrm>
            <a:off x="7016739" y="155571"/>
            <a:ext cx="189866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600" dirty="0">
                <a:solidFill>
                  <a:srgbClr val="0066CC"/>
                </a:solidFill>
                <a:hlinkClick r:id="rId3"/>
              </a:rPr>
              <a:t>DoView</a:t>
            </a:r>
            <a:r>
              <a:rPr lang="en-AU" sz="1600" dirty="0">
                <a:solidFill>
                  <a:srgbClr val="0066CC"/>
                </a:solidFill>
                <a:hlinkClick r:id="rId3"/>
              </a:rPr>
              <a:t>Planning.Org</a:t>
            </a:r>
            <a:endParaRPr sz="1600" dirty="0">
              <a:solidFill>
                <a:srgbClr val="0066CC"/>
              </a:solidFill>
              <a:hlinkClick r:id="rId4"/>
            </a:endParaRPr>
          </a:p>
        </p:txBody>
      </p:sp>
      <p:pic>
        <p:nvPicPr>
          <p:cNvPr id="21" name="Picture 20" descr="A logo of a company&#10;&#10;AI-generated content may be incorrect.">
            <a:extLst>
              <a:ext uri="{FF2B5EF4-FFF2-40B4-BE49-F238E27FC236}">
                <a16:creationId xmlns:a16="http://schemas.microsoft.com/office/drawing/2014/main" id="{2D4F67CB-0177-B4C5-75A9-A50823EE69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9594" y="114585"/>
            <a:ext cx="492940" cy="463364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42CFD4E-E39E-BEE4-E927-0C677AD3FE7A}"/>
              </a:ext>
            </a:extLst>
          </p:cNvPr>
          <p:cNvSpPr txBox="1"/>
          <p:nvPr/>
        </p:nvSpPr>
        <p:spPr>
          <a:xfrm>
            <a:off x="7034563" y="429258"/>
            <a:ext cx="18630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Illustrative only not endorsed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BE4A1F-7F42-66AE-202B-766F9FD79DC5}"/>
              </a:ext>
            </a:extLst>
          </p:cNvPr>
          <p:cNvSpPr txBox="1"/>
          <p:nvPr/>
        </p:nvSpPr>
        <p:spPr>
          <a:xfrm>
            <a:off x="801845" y="6605424"/>
            <a:ext cx="7984878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000000"/>
                </a:solidFill>
              </a:defRPr>
            </a:pPr>
            <a:r>
              <a:rPr sz="900" dirty="0"/>
              <a:t>Not endorsed/verified. Information only obtained by AI DoView Drawing Prompt (ChatGPT) looking up the internet.  </a:t>
            </a:r>
            <a:r>
              <a:rPr sz="900" dirty="0" err="1"/>
              <a:t>DoViewPlanning.Org</a:t>
            </a:r>
            <a:r>
              <a:rPr sz="900" dirty="0"/>
              <a:t> Dr Paul Duignan – 2025-</a:t>
            </a:r>
            <a:r>
              <a:rPr lang="en-AU" sz="900" dirty="0"/>
              <a:t>08-19</a:t>
            </a:r>
            <a:endParaRPr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0">
                <a:solidFill>
                  <a:srgbClr val="000000"/>
                </a:solidFill>
              </a:defRPr>
            </a:pPr>
            <a:r>
              <a:t>Equity, Te Tiriti, &amp; Monitoring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711631" y="2310715"/>
            <a:ext cx="1531620" cy="83592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Ethnic &amp; decile disparities monitored (age-</a:t>
            </a:r>
            <a:r>
              <a:rPr dirty="0" err="1"/>
              <a:t>standardised</a:t>
            </a:r>
            <a:r>
              <a:rPr dirty="0"/>
              <a:t> rates)</a:t>
            </a:r>
          </a:p>
        </p:txBody>
      </p:sp>
      <p:sp>
        <p:nvSpPr>
          <p:cNvPr id="5" name="Rectangle 4"/>
          <p:cNvSpPr/>
          <p:nvPr/>
        </p:nvSpPr>
        <p:spPr>
          <a:xfrm>
            <a:off x="711631" y="3329520"/>
            <a:ext cx="153162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Māori stand-down/suspension rates tracked</a:t>
            </a:r>
          </a:p>
        </p:txBody>
      </p:sp>
      <p:sp>
        <p:nvSpPr>
          <p:cNvPr id="6" name="Rectangle 5"/>
          <p:cNvSpPr/>
          <p:nvPr/>
        </p:nvSpPr>
        <p:spPr>
          <a:xfrm>
            <a:off x="711631" y="4243920"/>
            <a:ext cx="153162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Regional patterns reviewed to focus support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380411" y="358098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791891" y="2415120"/>
            <a:ext cx="153162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Whānau/iwi partnerships strengthened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791891" y="3329520"/>
            <a:ext cx="153162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Restorative approaches embedded (mana-affirming)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91891" y="4243920"/>
            <a:ext cx="153162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Staff capability built for responsive practice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4460671" y="358098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872151" y="2872320"/>
            <a:ext cx="153162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Equity goals integrated into behaviour policy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72151" y="3786720"/>
            <a:ext cx="153162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Regular equity reviews inform actions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6540931" y="358098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952411" y="2872320"/>
            <a:ext cx="153162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Inequities in disciplinary responses reduced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952411" y="3786720"/>
            <a:ext cx="153162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All groups experience fair, effective supports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2A76392-D4EA-D986-A5C2-D8BBAC3A8AB1}"/>
              </a:ext>
            </a:extLst>
          </p:cNvPr>
          <p:cNvSpPr txBox="1"/>
          <p:nvPr/>
        </p:nvSpPr>
        <p:spPr>
          <a:xfrm>
            <a:off x="7016739" y="155571"/>
            <a:ext cx="189866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600" dirty="0">
                <a:solidFill>
                  <a:srgbClr val="0066CC"/>
                </a:solidFill>
                <a:hlinkClick r:id="rId3"/>
              </a:rPr>
              <a:t>DoView</a:t>
            </a:r>
            <a:r>
              <a:rPr lang="en-AU" sz="1600" dirty="0">
                <a:solidFill>
                  <a:srgbClr val="0066CC"/>
                </a:solidFill>
                <a:hlinkClick r:id="rId3"/>
              </a:rPr>
              <a:t>Planning.Org</a:t>
            </a:r>
            <a:endParaRPr sz="1600" dirty="0">
              <a:solidFill>
                <a:srgbClr val="0066CC"/>
              </a:solidFill>
              <a:hlinkClick r:id="rId4"/>
            </a:endParaRPr>
          </a:p>
        </p:txBody>
      </p:sp>
      <p:pic>
        <p:nvPicPr>
          <p:cNvPr id="20" name="Picture 19" descr="A logo of a company&#10;&#10;AI-generated content may be incorrect.">
            <a:extLst>
              <a:ext uri="{FF2B5EF4-FFF2-40B4-BE49-F238E27FC236}">
                <a16:creationId xmlns:a16="http://schemas.microsoft.com/office/drawing/2014/main" id="{373A3D12-8BBE-222B-9D0C-810E8C65EE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9594" y="114585"/>
            <a:ext cx="492940" cy="463364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274A8F9C-F91E-92B1-1DD5-1FDBBACE06A5}"/>
              </a:ext>
            </a:extLst>
          </p:cNvPr>
          <p:cNvSpPr txBox="1"/>
          <p:nvPr/>
        </p:nvSpPr>
        <p:spPr>
          <a:xfrm>
            <a:off x="7034563" y="429258"/>
            <a:ext cx="18630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Illustrative only not endorsed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6A9DC4B-2055-1AB4-DDD7-131E617129E6}"/>
              </a:ext>
            </a:extLst>
          </p:cNvPr>
          <p:cNvSpPr txBox="1"/>
          <p:nvPr/>
        </p:nvSpPr>
        <p:spPr>
          <a:xfrm>
            <a:off x="7016739" y="155571"/>
            <a:ext cx="189866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600" dirty="0">
                <a:solidFill>
                  <a:srgbClr val="0066CC"/>
                </a:solidFill>
                <a:hlinkClick r:id="rId3"/>
              </a:rPr>
              <a:t>DoView</a:t>
            </a:r>
            <a:r>
              <a:rPr lang="en-AU" sz="1600" dirty="0">
                <a:solidFill>
                  <a:srgbClr val="0066CC"/>
                </a:solidFill>
                <a:hlinkClick r:id="rId3"/>
              </a:rPr>
              <a:t>Planning.Org</a:t>
            </a:r>
            <a:endParaRPr sz="1600" dirty="0">
              <a:solidFill>
                <a:srgbClr val="0066CC"/>
              </a:solidFill>
              <a:hlinkClick r:id="rId4"/>
            </a:endParaRPr>
          </a:p>
        </p:txBody>
      </p:sp>
      <p:pic>
        <p:nvPicPr>
          <p:cNvPr id="24" name="Picture 23" descr="A logo of a company&#10;&#10;AI-generated content may be incorrect.">
            <a:extLst>
              <a:ext uri="{FF2B5EF4-FFF2-40B4-BE49-F238E27FC236}">
                <a16:creationId xmlns:a16="http://schemas.microsoft.com/office/drawing/2014/main" id="{A7E73EDC-53C7-0B67-D05B-AD979B2B0A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9594" y="114585"/>
            <a:ext cx="492940" cy="463364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DBBEE09E-23F2-C25C-C171-2B69D21916F6}"/>
              </a:ext>
            </a:extLst>
          </p:cNvPr>
          <p:cNvSpPr txBox="1"/>
          <p:nvPr/>
        </p:nvSpPr>
        <p:spPr>
          <a:xfrm>
            <a:off x="7034563" y="429258"/>
            <a:ext cx="18630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Illustrative only not endorsed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66AE92E-4A65-0432-C4E2-4FDEDCBC8F16}"/>
              </a:ext>
            </a:extLst>
          </p:cNvPr>
          <p:cNvSpPr txBox="1"/>
          <p:nvPr/>
        </p:nvSpPr>
        <p:spPr>
          <a:xfrm>
            <a:off x="801845" y="6605424"/>
            <a:ext cx="7984878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000000"/>
                </a:solidFill>
              </a:defRPr>
            </a:pPr>
            <a:r>
              <a:rPr sz="900" dirty="0"/>
              <a:t>Not endorsed/verified. Information only obtained by AI DoView Drawing Prompt (ChatGPT) looking up the internet.  </a:t>
            </a:r>
            <a:r>
              <a:rPr sz="900" dirty="0" err="1"/>
              <a:t>DoViewPlanning.Org</a:t>
            </a:r>
            <a:r>
              <a:rPr sz="900" dirty="0"/>
              <a:t> Dr Paul Duignan – 2025-</a:t>
            </a:r>
            <a:r>
              <a:rPr lang="en-AU" sz="900" dirty="0"/>
              <a:t>08-19</a:t>
            </a:r>
            <a:endParaRPr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0">
                <a:solidFill>
                  <a:srgbClr val="000000"/>
                </a:solidFill>
              </a:defRPr>
            </a:pPr>
            <a:r>
              <a:t>Data &amp; Continuous Improvement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727129" y="2362918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ENROL/Suspension processes consistently applied</a:t>
            </a:r>
          </a:p>
        </p:txBody>
      </p:sp>
      <p:sp>
        <p:nvSpPr>
          <p:cNvPr id="5" name="Rectangle 4"/>
          <p:cNvSpPr/>
          <p:nvPr/>
        </p:nvSpPr>
        <p:spPr>
          <a:xfrm>
            <a:off x="727129" y="3277318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Age-standardised measures understood &amp; used</a:t>
            </a:r>
          </a:p>
        </p:txBody>
      </p:sp>
      <p:sp>
        <p:nvSpPr>
          <p:cNvPr id="6" name="Rectangle 5"/>
          <p:cNvSpPr/>
          <p:nvPr/>
        </p:nvSpPr>
        <p:spPr>
          <a:xfrm>
            <a:off x="727129" y="4191718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ERO guidance used to interpret behaviour data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395909" y="3528778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807389" y="2362918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≤12 stand-down/suspension counts reviewed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807389" y="3277318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Trends &amp; hotspots identified (school/region)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07389" y="4191718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Findings shared with staff/whānau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4476169" y="3528778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887649" y="2820118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Practice &amp; supports adapted from findings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87649" y="3734518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Resourcing redirected to prevention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6556429" y="3528778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967909" y="2597917"/>
            <a:ext cx="1531620" cy="1033818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Stand-downs/suspensions for </a:t>
            </a:r>
            <a:r>
              <a:rPr lang="en-AU" dirty="0"/>
              <a:t>(12 or younger)</a:t>
            </a:r>
            <a:r>
              <a:rPr dirty="0"/>
              <a:t> tracked &amp; reduced over time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967909" y="3876746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Practice quality continuously improved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063611F-9A36-E2D3-BBCB-B9FFC10E3661}"/>
              </a:ext>
            </a:extLst>
          </p:cNvPr>
          <p:cNvSpPr txBox="1"/>
          <p:nvPr/>
        </p:nvSpPr>
        <p:spPr>
          <a:xfrm>
            <a:off x="7016739" y="155571"/>
            <a:ext cx="189866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600" dirty="0">
                <a:solidFill>
                  <a:srgbClr val="0066CC"/>
                </a:solidFill>
                <a:hlinkClick r:id="rId3"/>
              </a:rPr>
              <a:t>DoView</a:t>
            </a:r>
            <a:r>
              <a:rPr lang="en-AU" sz="1600" dirty="0">
                <a:solidFill>
                  <a:srgbClr val="0066CC"/>
                </a:solidFill>
                <a:hlinkClick r:id="rId3"/>
              </a:rPr>
              <a:t>Planning.Org</a:t>
            </a:r>
            <a:endParaRPr sz="1600" dirty="0">
              <a:solidFill>
                <a:srgbClr val="0066CC"/>
              </a:solidFill>
              <a:hlinkClick r:id="rId4"/>
            </a:endParaRPr>
          </a:p>
        </p:txBody>
      </p:sp>
      <p:pic>
        <p:nvPicPr>
          <p:cNvPr id="20" name="Picture 19" descr="A logo of a company&#10;&#10;AI-generated content may be incorrect.">
            <a:extLst>
              <a:ext uri="{FF2B5EF4-FFF2-40B4-BE49-F238E27FC236}">
                <a16:creationId xmlns:a16="http://schemas.microsoft.com/office/drawing/2014/main" id="{80F4B2B3-7C64-38A8-EB3C-22E1BFD3E3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9594" y="114585"/>
            <a:ext cx="492940" cy="463364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65E1624C-76A2-22B0-04BE-FC01A86BB71B}"/>
              </a:ext>
            </a:extLst>
          </p:cNvPr>
          <p:cNvSpPr txBox="1"/>
          <p:nvPr/>
        </p:nvSpPr>
        <p:spPr>
          <a:xfrm>
            <a:off x="7034563" y="429258"/>
            <a:ext cx="18630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Illustrative only not endorsed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0A446A9-FCF6-939B-E7D9-580A210FE38F}"/>
              </a:ext>
            </a:extLst>
          </p:cNvPr>
          <p:cNvSpPr txBox="1"/>
          <p:nvPr/>
        </p:nvSpPr>
        <p:spPr>
          <a:xfrm>
            <a:off x="801845" y="6605424"/>
            <a:ext cx="7984878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000000"/>
                </a:solidFill>
              </a:defRPr>
            </a:pPr>
            <a:r>
              <a:rPr sz="900" dirty="0"/>
              <a:t>Not endorsed/verified. Information only obtained by AI DoView Drawing Prompt (ChatGPT) looking up the internet.  </a:t>
            </a:r>
            <a:r>
              <a:rPr sz="900" dirty="0" err="1"/>
              <a:t>DoViewPlanning.Org</a:t>
            </a:r>
            <a:r>
              <a:rPr sz="900" dirty="0"/>
              <a:t> Dr Paul Duignan – 2025-</a:t>
            </a:r>
            <a:r>
              <a:rPr lang="en-AU" sz="900" dirty="0"/>
              <a:t>08-19</a:t>
            </a:r>
            <a:endParaRPr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0">
                <a:solidFill>
                  <a:srgbClr val="000000"/>
                </a:solidFill>
              </a:defRPr>
            </a:pPr>
            <a:r>
              <a:t>Governance, Capability &amp; Resourcing (Internal)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240280"/>
            <a:ext cx="1531620" cy="73152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Behaviour &amp; SEEE policies current &amp; aligned to guidance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3154680"/>
            <a:ext cx="1531620" cy="73152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Clear procedures for investigation &amp; decisions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4069080"/>
            <a:ext cx="1531620" cy="73152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Complaints/documentation processes maintained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354580" y="34061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766060" y="2240280"/>
            <a:ext cx="1531620" cy="73152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Staff trained in PB4L School-Wide &amp; restorative practice</a:t>
            </a:r>
          </a:p>
        </p:txBody>
      </p:sp>
      <p:sp>
        <p:nvSpPr>
          <p:cNvPr id="9" name="Rectangle 8"/>
          <p:cNvSpPr/>
          <p:nvPr/>
        </p:nvSpPr>
        <p:spPr>
          <a:xfrm>
            <a:off x="2766060" y="3154680"/>
            <a:ext cx="1531620" cy="73152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Teachers supported with IY Teacher programme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66060" y="4069080"/>
            <a:ext cx="1531620" cy="73152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De-escalation &amp; trauma-informed skills strengthened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4434840" y="34061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846320" y="2240280"/>
            <a:ext cx="1531620" cy="73152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RTLB referrals used appropriately (Years 1–10)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46320" y="3154680"/>
            <a:ext cx="1531620" cy="73152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LSC role embedded to coordinate supports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46320" y="4069080"/>
            <a:ext cx="1531620" cy="73152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IWS/ORS accessed for eligible learners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6515100" y="34061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6926580" y="2697480"/>
            <a:ext cx="1531620" cy="73152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School system enables prevention-first responses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926580" y="3611880"/>
            <a:ext cx="1531620" cy="73152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Decisions consistent, lawful, and well-supported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506CDEA-E2CF-0216-AB9B-7A916F08847A}"/>
              </a:ext>
            </a:extLst>
          </p:cNvPr>
          <p:cNvSpPr txBox="1"/>
          <p:nvPr/>
        </p:nvSpPr>
        <p:spPr>
          <a:xfrm>
            <a:off x="7016739" y="155571"/>
            <a:ext cx="189866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600" dirty="0">
                <a:solidFill>
                  <a:srgbClr val="0066CC"/>
                </a:solidFill>
                <a:hlinkClick r:id="rId3"/>
              </a:rPr>
              <a:t>DoView</a:t>
            </a:r>
            <a:r>
              <a:rPr lang="en-AU" sz="1600" dirty="0">
                <a:solidFill>
                  <a:srgbClr val="0066CC"/>
                </a:solidFill>
                <a:hlinkClick r:id="rId3"/>
              </a:rPr>
              <a:t>Planning.Org</a:t>
            </a:r>
            <a:endParaRPr sz="1600" dirty="0">
              <a:solidFill>
                <a:srgbClr val="0066CC"/>
              </a:solidFill>
              <a:hlinkClick r:id="rId4"/>
            </a:endParaRPr>
          </a:p>
        </p:txBody>
      </p:sp>
      <p:pic>
        <p:nvPicPr>
          <p:cNvPr id="21" name="Picture 20" descr="A logo of a company&#10;&#10;AI-generated content may be incorrect.">
            <a:extLst>
              <a:ext uri="{FF2B5EF4-FFF2-40B4-BE49-F238E27FC236}">
                <a16:creationId xmlns:a16="http://schemas.microsoft.com/office/drawing/2014/main" id="{86F1207D-93BD-7109-49AB-787D5A477A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9594" y="114585"/>
            <a:ext cx="492940" cy="463364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71015A27-5B8C-A00D-C20B-D29DBC899A6D}"/>
              </a:ext>
            </a:extLst>
          </p:cNvPr>
          <p:cNvSpPr txBox="1"/>
          <p:nvPr/>
        </p:nvSpPr>
        <p:spPr>
          <a:xfrm>
            <a:off x="7034563" y="429258"/>
            <a:ext cx="18630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Illustrative only not endorsed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0533582-FC37-B12B-9F23-14D9644B091A}"/>
              </a:ext>
            </a:extLst>
          </p:cNvPr>
          <p:cNvSpPr txBox="1"/>
          <p:nvPr/>
        </p:nvSpPr>
        <p:spPr>
          <a:xfrm>
            <a:off x="801845" y="6605424"/>
            <a:ext cx="7984878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000000"/>
                </a:solidFill>
              </a:defRPr>
            </a:pPr>
            <a:r>
              <a:rPr sz="900" dirty="0"/>
              <a:t>Not endorsed/verified. Information only obtained by AI DoView Drawing Prompt (ChatGPT) looking up the internet.  </a:t>
            </a:r>
            <a:r>
              <a:rPr sz="900" dirty="0" err="1"/>
              <a:t>DoViewPlanning.Org</a:t>
            </a:r>
            <a:r>
              <a:rPr sz="900" dirty="0"/>
              <a:t> Dr Paul Duignan – 2025-</a:t>
            </a:r>
            <a:r>
              <a:rPr lang="en-AU" sz="900" dirty="0"/>
              <a:t>08-19</a:t>
            </a:r>
            <a:endParaRPr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15DFB-9697-D812-A3A2-DC61A5CD9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Slide Zoom 2">
                <a:extLst>
                  <a:ext uri="{FF2B5EF4-FFF2-40B4-BE49-F238E27FC236}">
                    <a16:creationId xmlns:a16="http://schemas.microsoft.com/office/drawing/2014/main" id="{171FB87B-559F-D38E-D844-19D6258A331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608008097"/>
                  </p:ext>
                </p:extLst>
              </p:nvPr>
            </p:nvGraphicFramePr>
            <p:xfrm>
              <a:off x="3194587" y="4034422"/>
              <a:ext cx="2286000" cy="1714500"/>
            </p:xfrm>
            <a:graphic>
              <a:graphicData uri="http://schemas.microsoft.com/office/powerpoint/2016/slidezoom">
                <pslz:sldZm>
                  <pslz:sldZmObj sldId="258" cId="0">
                    <pslz:zmPr id="{48EE5A43-6292-B840-9F7D-3414F0D12E61}" returnToParent="0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Slide Zoom 2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171FB87B-559F-D38E-D844-19D6258A331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194587" y="4034422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Slide Zoom 7">
                <a:extLst>
                  <a:ext uri="{FF2B5EF4-FFF2-40B4-BE49-F238E27FC236}">
                    <a16:creationId xmlns:a16="http://schemas.microsoft.com/office/drawing/2014/main" id="{80C4E18C-4860-EF52-5A05-D29530B1DF92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24102459"/>
                  </p:ext>
                </p:extLst>
              </p:nvPr>
            </p:nvGraphicFramePr>
            <p:xfrm>
              <a:off x="5755354" y="4034422"/>
              <a:ext cx="2286000" cy="1714500"/>
            </p:xfrm>
            <a:graphic>
              <a:graphicData uri="http://schemas.microsoft.com/office/powerpoint/2016/slidezoom">
                <pslz:sldZm>
                  <pslz:sldZmObj sldId="260" cId="0">
                    <pslz:zmPr id="{19F1CA87-55D8-7C4C-9978-2957EC8E4DCD}" returnToParent="0" transitionDur="1000">
                      <p166:blipFill xmlns:p166="http://schemas.microsoft.com/office/powerpoint/2016/6/main">
                        <a:blip r:embed="rId6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Slide Zoom 7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80C4E18C-4860-EF52-5A05-D29530B1DF9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755354" y="4034422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0" name="Slide Zoom 9">
                <a:extLst>
                  <a:ext uri="{FF2B5EF4-FFF2-40B4-BE49-F238E27FC236}">
                    <a16:creationId xmlns:a16="http://schemas.microsoft.com/office/drawing/2014/main" id="{B680773E-D788-63BE-71C9-F196E06F9062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055018"/>
                  </p:ext>
                </p:extLst>
              </p:nvPr>
            </p:nvGraphicFramePr>
            <p:xfrm>
              <a:off x="690619" y="4034422"/>
              <a:ext cx="2286000" cy="1714500"/>
            </p:xfrm>
            <a:graphic>
              <a:graphicData uri="http://schemas.microsoft.com/office/powerpoint/2016/slidezoom">
                <pslz:sldZm>
                  <pslz:sldZmObj sldId="261" cId="0">
                    <pslz:zmPr id="{2D3A7C2A-E711-E044-9624-4191A1284991}" returnToParent="0" transitionDur="1000">
                      <p166:blipFill xmlns:p166="http://schemas.microsoft.com/office/powerpoint/2016/6/main">
                        <a:blip r:embed="rId9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0" name="Slide Zoom 9">
                <a:hlinkClick r:id="rId10" action="ppaction://hlinksldjump"/>
                <a:extLst>
                  <a:ext uri="{FF2B5EF4-FFF2-40B4-BE49-F238E27FC236}">
                    <a16:creationId xmlns:a16="http://schemas.microsoft.com/office/drawing/2014/main" id="{B680773E-D788-63BE-71C9-F196E06F906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90619" y="4034422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20" name="Slide Zoom 19">
                <a:extLst>
                  <a:ext uri="{FF2B5EF4-FFF2-40B4-BE49-F238E27FC236}">
                    <a16:creationId xmlns:a16="http://schemas.microsoft.com/office/drawing/2014/main" id="{0D15514C-2FA2-16BB-A1AC-7ED84B4BE9D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09970547"/>
                  </p:ext>
                </p:extLst>
              </p:nvPr>
            </p:nvGraphicFramePr>
            <p:xfrm>
              <a:off x="7211257" y="487023"/>
              <a:ext cx="1475468" cy="1106601"/>
            </p:xfrm>
            <a:graphic>
              <a:graphicData uri="http://schemas.microsoft.com/office/powerpoint/2016/slidezoom">
                <pslz:sldZm>
                  <pslz:sldZmObj sldId="263" cId="0">
                    <pslz:zmPr id="{C46F0398-F304-7649-B705-F1CA7BF0C326}" returnToParent="0" transitionDur="1000">
                      <p166:blipFill xmlns:p166="http://schemas.microsoft.com/office/powerpoint/2016/6/main">
                        <a:blip r:embed="rId1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475468" cy="1106601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20" name="Slide Zoom 19">
                <a:hlinkClick r:id="rId13" action="ppaction://hlinksldjump"/>
                <a:extLst>
                  <a:ext uri="{FF2B5EF4-FFF2-40B4-BE49-F238E27FC236}">
                    <a16:creationId xmlns:a16="http://schemas.microsoft.com/office/drawing/2014/main" id="{0D15514C-2FA2-16BB-A1AC-7ED84B4BE9D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7211257" y="487023"/>
                <a:ext cx="1475468" cy="1106601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22" name="Slide Zoom 21">
                <a:extLst>
                  <a:ext uri="{FF2B5EF4-FFF2-40B4-BE49-F238E27FC236}">
                    <a16:creationId xmlns:a16="http://schemas.microsoft.com/office/drawing/2014/main" id="{A1E752C1-8BA4-EB0E-397A-2C357E036CC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6307405"/>
                  </p:ext>
                </p:extLst>
              </p:nvPr>
            </p:nvGraphicFramePr>
            <p:xfrm>
              <a:off x="3208784" y="2135237"/>
              <a:ext cx="2271803" cy="1703852"/>
            </p:xfrm>
            <a:graphic>
              <a:graphicData uri="http://schemas.microsoft.com/office/powerpoint/2016/slidezoom">
                <pslz:sldZm>
                  <pslz:sldZmObj sldId="256" cId="0">
                    <pslz:zmPr id="{BFCDB15D-4E55-1A46-80B1-BDB751C40FA1}" returnToParent="0" transitionDur="1000">
                      <p166:blipFill xmlns:p166="http://schemas.microsoft.com/office/powerpoint/2016/6/main">
                        <a:blip r:embed="rId15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71803" cy="1703852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22" name="Slide Zoom 21">
                <a:hlinkClick r:id="rId16" action="ppaction://hlinksldjump"/>
                <a:extLst>
                  <a:ext uri="{FF2B5EF4-FFF2-40B4-BE49-F238E27FC236}">
                    <a16:creationId xmlns:a16="http://schemas.microsoft.com/office/drawing/2014/main" id="{A1E752C1-8BA4-EB0E-397A-2C357E036CC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208784" y="2135237"/>
                <a:ext cx="2271803" cy="1703852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D0C963B8-B827-09BD-5055-FE55445FA9C1}"/>
              </a:ext>
            </a:extLst>
          </p:cNvPr>
          <p:cNvSpPr txBox="1"/>
          <p:nvPr/>
        </p:nvSpPr>
        <p:spPr>
          <a:xfrm>
            <a:off x="2348671" y="118540"/>
            <a:ext cx="4295407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000000"/>
                </a:solidFill>
              </a:defRPr>
            </a:pPr>
            <a:r>
              <a:rPr lang="en-NZ" dirty="0"/>
              <a:t>Children Suspended From School</a:t>
            </a:r>
          </a:p>
          <a:p>
            <a:pPr algn="ctr">
              <a:defRPr sz="2400">
                <a:solidFill>
                  <a:srgbClr val="000000"/>
                </a:solidFill>
              </a:defRPr>
            </a:pPr>
            <a:r>
              <a:rPr lang="en-NZ" dirty="0"/>
              <a:t> (12 or Younger) DoView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6C1A1FC-96AD-C362-C652-458A86B59D7E}"/>
              </a:ext>
            </a:extLst>
          </p:cNvPr>
          <p:cNvSpPr txBox="1"/>
          <p:nvPr/>
        </p:nvSpPr>
        <p:spPr>
          <a:xfrm rot="5400000">
            <a:off x="7839536" y="5614281"/>
            <a:ext cx="189866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600" dirty="0">
                <a:solidFill>
                  <a:srgbClr val="0066CC"/>
                </a:solidFill>
                <a:hlinkClick r:id="rId18"/>
              </a:rPr>
              <a:t>DoView</a:t>
            </a:r>
            <a:r>
              <a:rPr lang="en-AU" sz="1600" dirty="0">
                <a:solidFill>
                  <a:srgbClr val="0066CC"/>
                </a:solidFill>
                <a:hlinkClick r:id="rId18"/>
              </a:rPr>
              <a:t>Planning.Org</a:t>
            </a:r>
            <a:endParaRPr sz="1600" dirty="0">
              <a:solidFill>
                <a:srgbClr val="0066CC"/>
              </a:solidFill>
              <a:hlinkClick r:id="rId19"/>
            </a:endParaRPr>
          </a:p>
        </p:txBody>
      </p:sp>
      <p:pic>
        <p:nvPicPr>
          <p:cNvPr id="25" name="Picture 24" descr="A logo of a company&#10;&#10;AI-generated content may be incorrect.">
            <a:extLst>
              <a:ext uri="{FF2B5EF4-FFF2-40B4-BE49-F238E27FC236}">
                <a16:creationId xmlns:a16="http://schemas.microsoft.com/office/drawing/2014/main" id="{F7AD97CF-BCDA-5738-D211-56C22B4DDBC2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465478" y="4370863"/>
            <a:ext cx="492940" cy="463364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1AED37E9-73B6-5DFF-0485-776EBF69E974}"/>
              </a:ext>
            </a:extLst>
          </p:cNvPr>
          <p:cNvSpPr txBox="1"/>
          <p:nvPr/>
        </p:nvSpPr>
        <p:spPr>
          <a:xfrm>
            <a:off x="3438004" y="954531"/>
            <a:ext cx="18630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Illustrative only not endorsed</a:t>
            </a: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29" name="Slide Zoom 28">
                <a:extLst>
                  <a:ext uri="{FF2B5EF4-FFF2-40B4-BE49-F238E27FC236}">
                    <a16:creationId xmlns:a16="http://schemas.microsoft.com/office/drawing/2014/main" id="{B46821D8-7E06-E25A-1BA9-D1432E2F6DF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19836402"/>
                  </p:ext>
                </p:extLst>
              </p:nvPr>
            </p:nvGraphicFramePr>
            <p:xfrm>
              <a:off x="5785834" y="2135237"/>
              <a:ext cx="2286000" cy="1714500"/>
            </p:xfrm>
            <a:graphic>
              <a:graphicData uri="http://schemas.microsoft.com/office/powerpoint/2016/slidezoom">
                <pslz:sldZm>
                  <pslz:sldZmObj sldId="259" cId="0">
                    <pslz:zmPr id="{CA418EF6-D8FE-ED48-A4D1-8B58FD7DEDCF}" returnToParent="0" transitionDur="1000">
                      <p166:blipFill xmlns:p166="http://schemas.microsoft.com/office/powerpoint/2016/6/main">
                        <a:blip r:embed="rId2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29" name="Slide Zoom 28">
                <a:hlinkClick r:id="rId22" action="ppaction://hlinksldjump"/>
                <a:extLst>
                  <a:ext uri="{FF2B5EF4-FFF2-40B4-BE49-F238E27FC236}">
                    <a16:creationId xmlns:a16="http://schemas.microsoft.com/office/drawing/2014/main" id="{B46821D8-7E06-E25A-1BA9-D1432E2F6DF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5785834" y="2135237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0" name="Slide Zoom 29">
                <a:extLst>
                  <a:ext uri="{FF2B5EF4-FFF2-40B4-BE49-F238E27FC236}">
                    <a16:creationId xmlns:a16="http://schemas.microsoft.com/office/drawing/2014/main" id="{C3C0DCCE-893F-5AAC-AD4F-35A315079A98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681757887"/>
                  </p:ext>
                </p:extLst>
              </p:nvPr>
            </p:nvGraphicFramePr>
            <p:xfrm>
              <a:off x="648017" y="2135237"/>
              <a:ext cx="2286000" cy="1714500"/>
            </p:xfrm>
            <a:graphic>
              <a:graphicData uri="http://schemas.microsoft.com/office/powerpoint/2016/slidezoom">
                <pslz:sldZm>
                  <pslz:sldZmObj sldId="262" cId="0">
                    <pslz:zmPr id="{91EE9CBE-167F-184D-80CE-6ACA8B5D2AC5}" returnToParent="0" transitionDur="1000">
                      <p166:blipFill xmlns:p166="http://schemas.microsoft.com/office/powerpoint/2016/6/main">
                        <a:blip r:embed="rId2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0" name="Slide Zoom 29">
                <a:hlinkClick r:id="rId25" action="ppaction://hlinksldjump"/>
                <a:extLst>
                  <a:ext uri="{FF2B5EF4-FFF2-40B4-BE49-F238E27FC236}">
                    <a16:creationId xmlns:a16="http://schemas.microsoft.com/office/drawing/2014/main" id="{C3C0DCCE-893F-5AAC-AD4F-35A315079A9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648017" y="2135237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p:sp>
        <p:nvSpPr>
          <p:cNvPr id="31" name="TextBox 30">
            <a:extLst>
              <a:ext uri="{FF2B5EF4-FFF2-40B4-BE49-F238E27FC236}">
                <a16:creationId xmlns:a16="http://schemas.microsoft.com/office/drawing/2014/main" id="{33B96B6F-81E5-F8CD-6600-94ECEF540324}"/>
              </a:ext>
            </a:extLst>
          </p:cNvPr>
          <p:cNvSpPr txBox="1"/>
          <p:nvPr/>
        </p:nvSpPr>
        <p:spPr>
          <a:xfrm>
            <a:off x="838474" y="6625166"/>
            <a:ext cx="7170553" cy="21544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000000"/>
                </a:solidFill>
              </a:defRPr>
            </a:pPr>
            <a:r>
              <a:rPr sz="800" dirty="0"/>
              <a:t>Not endorsed/verified. Information only obtained by AI DoView Drawing Prompt (ChatGPT) looking up the internet.  </a:t>
            </a:r>
            <a:r>
              <a:rPr sz="800" dirty="0" err="1"/>
              <a:t>DoViewPlanning.Org</a:t>
            </a:r>
            <a:r>
              <a:rPr sz="800" dirty="0"/>
              <a:t> Dr Paul Duignan – 2025-</a:t>
            </a:r>
            <a:r>
              <a:rPr lang="en-AU" sz="800" dirty="0"/>
              <a:t>08-19</a:t>
            </a:r>
            <a:endParaRPr sz="800" dirty="0"/>
          </a:p>
        </p:txBody>
      </p:sp>
      <p:sp>
        <p:nvSpPr>
          <p:cNvPr id="35" name="Rectangle 34">
            <a:hlinkClick r:id="rId16" action="ppaction://hlinksldjump"/>
            <a:extLst>
              <a:ext uri="{FF2B5EF4-FFF2-40B4-BE49-F238E27FC236}">
                <a16:creationId xmlns:a16="http://schemas.microsoft.com/office/drawing/2014/main" id="{06168A51-F175-B86F-287F-96367018A647}"/>
              </a:ext>
            </a:extLst>
          </p:cNvPr>
          <p:cNvSpPr/>
          <p:nvPr/>
        </p:nvSpPr>
        <p:spPr>
          <a:xfrm>
            <a:off x="228600" y="137160"/>
            <a:ext cx="1616825" cy="502920"/>
          </a:xfrm>
          <a:prstGeom prst="rect">
            <a:avLst/>
          </a:prstGeom>
          <a:solidFill>
            <a:srgbClr val="DCDCDC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</p:spTree>
    <p:extLst>
      <p:ext uri="{BB962C8B-B14F-4D97-AF65-F5344CB8AC3E}">
        <p14:creationId xmlns:p14="http://schemas.microsoft.com/office/powerpoint/2010/main" val="3317579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7423</TotalTime>
  <Words>1251</Words>
  <Application>Microsoft Macintosh PowerPoint</Application>
  <PresentationFormat>On-screen Show (4:3)</PresentationFormat>
  <Paragraphs>137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Paul Duignan</cp:lastModifiedBy>
  <cp:revision>6</cp:revision>
  <cp:lastPrinted>2025-08-19T21:41:48Z</cp:lastPrinted>
  <dcterms:created xsi:type="dcterms:W3CDTF">2013-01-27T09:14:16Z</dcterms:created>
  <dcterms:modified xsi:type="dcterms:W3CDTF">2026-01-26T01:53:47Z</dcterms:modified>
  <cp:category/>
</cp:coreProperties>
</file>