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2" r:id="rId4"/>
    <p:sldMasterId id="2147483703" r:id="rId5"/>
    <p:sldMasterId id="214748370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50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f9480b0c2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Time frame</a:t>
            </a:r>
            <a:r>
              <a:rPr lang="en">
                <a:solidFill>
                  <a:schemeClr val="dk1"/>
                </a:solidFill>
              </a:rPr>
              <a:t>: under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SzPts val="1100"/>
              <a:buChar char="●"/>
            </a:pPr>
            <a:r>
              <a:rPr lang="en"/>
              <a:t>Welcome and introductions </a:t>
            </a:r>
            <a:endParaRPr/>
          </a:p>
        </p:txBody>
      </p:sp>
      <p:sp>
        <p:nvSpPr>
          <p:cNvPr id="327" name="Google Shape;327;g2f9480b0c24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28dcc0686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28dcc0686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Time frame</a:t>
            </a:r>
            <a:r>
              <a:rPr lang="en">
                <a:solidFill>
                  <a:schemeClr val="dk1"/>
                </a:solidFill>
              </a:rPr>
              <a:t>: 3 minutes</a:t>
            </a:r>
            <a:endParaRPr>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of the resources they have been given to use to teach their stakeholders about the Student Support Process (SSP)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Highlight that we will be having schools use the documents in Focus next year</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28dcc0686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28dcc0686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Time frame</a:t>
            </a:r>
            <a:r>
              <a:rPr lang="en">
                <a:solidFill>
                  <a:schemeClr val="dk1"/>
                </a:solidFill>
              </a:rPr>
              <a:t>: 8 minutes</a:t>
            </a:r>
            <a:endParaRPr>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the participants 5 minutes to discuss at their tables ways they have been successfully utilizing the Student Support Process (SSP) at their school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the participants 3 minutes to share with the group strategies/activities that they feel have been a successful</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26a9cd4d4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26a9cd4d4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Time frame</a:t>
            </a:r>
            <a:r>
              <a:rPr lang="en">
                <a:solidFill>
                  <a:schemeClr val="dk1"/>
                </a:solidFill>
              </a:rPr>
              <a:t>: 2 minute</a:t>
            </a:r>
            <a:endParaRPr u="sng">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of the resources they have been given to use to teach their stakeholders about Restorative Practices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Open each link to show the resources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28d722ac94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28d722ac94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Time frame</a:t>
            </a:r>
            <a:r>
              <a:rPr lang="en">
                <a:solidFill>
                  <a:schemeClr val="dk1"/>
                </a:solidFill>
              </a:rPr>
              <a:t>: 1 minute</a:t>
            </a:r>
            <a:endParaRPr u="sng">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of the resources they have been given to use to teach their stakeholders about Trauma Informed Practices</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2537040d1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2537040d1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Time Frame</a:t>
            </a:r>
            <a:r>
              <a:rPr lang="en">
                <a:solidFill>
                  <a:schemeClr val="dk1"/>
                </a:solidFill>
              </a:rPr>
              <a:t>: 3 min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Objective</a:t>
            </a:r>
            <a:r>
              <a:rPr lang="en">
                <a:solidFill>
                  <a:schemeClr val="dk1"/>
                </a:solidFill>
              </a:rPr>
              <a:t>: Discuss Re-entry strategies for students, teacher, and the environment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Talking Points</a:t>
            </a:r>
            <a:r>
              <a:rPr lang="en">
                <a:solidFill>
                  <a:schemeClr val="dk1"/>
                </a:solidFill>
              </a:rPr>
              <a:t>:</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a crisis, a lot of emotions can be felt by everyone involved. It’s important to take in account the mindset of the student who was in crisis, the students and adults involved, and the environment.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the teacher you must be ready to welcome that student back into the classroom/space/activity. Ask yourself, are you ok?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student who was in crisis must also be ready to come back to the classroom/space/activity. Is the student ok?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environment must be ready to accept the student back. Is the space ok? Is it put back together and calm. Are the other students calm?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When we are ready and the space is to accept the student who is ready back, we are setting up for success.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we reintroduce the student back to an environment and people that are not ready, then we are introducing everyone to an environment that isn’t viewed as safe and supportive.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 environment that isn’t safe and supportive often sets the student and us up for failure.</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28dcc0686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328dcc0686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Time frame</a:t>
            </a:r>
            <a:r>
              <a:rPr lang="en">
                <a:solidFill>
                  <a:schemeClr val="dk1"/>
                </a:solidFill>
              </a:rPr>
              <a:t>: 3 - 5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Talking points</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29c12049c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29c12049c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Time frame</a:t>
            </a:r>
            <a:r>
              <a:rPr lang="en">
                <a:solidFill>
                  <a:schemeClr val="dk1"/>
                </a:solidFill>
              </a:rPr>
              <a:t>: 3 - 5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Talking points</a:t>
            </a:r>
            <a:r>
              <a:rPr lang="en">
                <a:solidFill>
                  <a:schemeClr val="dk1"/>
                </a:solidFill>
              </a:rPr>
              <a:t>:</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29c12049c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29c12049c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Time frame</a:t>
            </a:r>
            <a:r>
              <a:rPr lang="en">
                <a:solidFill>
                  <a:schemeClr val="dk1"/>
                </a:solidFill>
              </a:rPr>
              <a:t>: 10 minutes</a:t>
            </a:r>
            <a:endParaRPr>
              <a:solidFill>
                <a:schemeClr val="dk1"/>
              </a:solidFill>
            </a:endParaRPr>
          </a:p>
          <a:p>
            <a:pPr indent="0" lvl="0" marL="45720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29c12049c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329c12049c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Time frame</a:t>
            </a:r>
            <a:r>
              <a:rPr lang="en">
                <a:solidFill>
                  <a:schemeClr val="dk1"/>
                </a:solidFill>
              </a:rPr>
              <a:t>: 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the participants 2 minutes to self reflect on ways they will incorporate things they learned or were reminded of  into their future practices at school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2eb3fdd9b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32eb3fdd9b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Time frame</a:t>
            </a:r>
            <a:r>
              <a:rPr lang="en">
                <a:solidFill>
                  <a:schemeClr val="dk1"/>
                </a:solidFill>
              </a:rPr>
              <a:t>: less than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are General Education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have consultation hours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do not have a waiting list</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2eb3fdd9b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2eb3fdd9b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Time frame</a:t>
            </a:r>
            <a:r>
              <a:rPr lang="en">
                <a:solidFill>
                  <a:schemeClr val="dk1"/>
                </a:solidFill>
              </a:rPr>
              <a:t>: under 1 minute</a:t>
            </a:r>
            <a:endParaRPr>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the standard we will be covering</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0c7d34867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30c7d34867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Time frame</a:t>
            </a:r>
            <a:r>
              <a:rPr lang="en">
                <a:solidFill>
                  <a:schemeClr val="dk1"/>
                </a:solidFill>
              </a:rPr>
              <a:t>: less than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resources</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01c784424b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301c784424b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Time frame</a:t>
            </a:r>
            <a:r>
              <a:rPr lang="en">
                <a:solidFill>
                  <a:schemeClr val="dk1"/>
                </a:solidFill>
              </a:rPr>
              <a:t>: &gt; 1 min.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832a3d209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2832a3d2094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Time frame</a:t>
            </a:r>
            <a:r>
              <a:rPr lang="en">
                <a:solidFill>
                  <a:schemeClr val="dk1"/>
                </a:solidFill>
              </a:rPr>
              <a:t>: under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the scope and sequence for the year</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17b6e139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17b6e139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Time frame</a:t>
            </a:r>
            <a:r>
              <a:rPr lang="en">
                <a:solidFill>
                  <a:schemeClr val="dk1"/>
                </a:solidFill>
              </a:rPr>
              <a:t>: under 1 minute</a:t>
            </a:r>
            <a:endParaRPr>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the standard we will be covering</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832a3d209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2832a3d2094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Time frame</a:t>
            </a:r>
            <a:r>
              <a:rPr lang="en">
                <a:solidFill>
                  <a:schemeClr val="dk1"/>
                </a:solidFill>
              </a:rPr>
              <a:t>: under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the Granite School District Instructional Framework.  This framework is based on the evidence-based instructional practices embedded in the GSD Strategic Plan and represents all of Granite School District priorities.  You will notice student learning is at the heart of the framework as it represents our commitment to student learning around which everything else is built.  The framework features the basic elements of a high quality instructional cycle including Lesson Design, Lesson Delivery, and Student Assessment. You will notice the evidence-based practices at the lesson delivery level that we expect to see in what the teacher and the student are doing during the lesson. The high quality instructional cycle components are reinforced through ongoing, job-embedded coaching in: lesson design, student engagement, lesson delivery, assessment classroom culture and behavior supports, all of which contribute to meaningful learning and career and college readiness.  The framework rests on the foundational pillars of Granite School District’s commitment to Equity, Proficiency-Based Learning, Social Skills and Dispositions and Multi-Tiered Systems of Support.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8a140207db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8a140207db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Time frame</a:t>
            </a:r>
            <a:r>
              <a:rPr lang="en">
                <a:solidFill>
                  <a:schemeClr val="dk1"/>
                </a:solidFill>
              </a:rPr>
              <a:t>: under 1 minute</a:t>
            </a:r>
            <a:endParaRPr>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SzPts val="1100"/>
              <a:buChar char="●"/>
            </a:pPr>
            <a:r>
              <a:rPr lang="en"/>
              <a:t>Review the objective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83410dd85c_1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83410dd85c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Time frame</a:t>
            </a:r>
            <a:r>
              <a:rPr lang="en">
                <a:solidFill>
                  <a:schemeClr val="dk1"/>
                </a:solidFill>
              </a:rPr>
              <a:t>: under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SzPts val="1100"/>
              <a:buChar char="●"/>
            </a:pPr>
            <a:r>
              <a:rPr lang="en"/>
              <a:t>Review the essential questions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018765d35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018765d35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Time frame</a:t>
            </a:r>
            <a:r>
              <a:rPr lang="en">
                <a:solidFill>
                  <a:schemeClr val="dk1"/>
                </a:solidFill>
              </a:rPr>
              <a:t>: 3 minutes</a:t>
            </a:r>
            <a:endParaRPr>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of the resources they have been given to use to teach their stakeholders about the Crisis Cycle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Open each link to show the resources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28dcc0686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28dcc0686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Time frame</a:t>
            </a:r>
            <a:r>
              <a:rPr lang="en">
                <a:solidFill>
                  <a:schemeClr val="dk1"/>
                </a:solidFill>
              </a:rPr>
              <a:t>: 8 minutes</a:t>
            </a:r>
            <a:endParaRPr>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 u="sng">
                <a:solidFill>
                  <a:schemeClr val="dk1"/>
                </a:solidFill>
              </a:rPr>
              <a:t>Talking points</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the participants 5 minutes to discuss at their tables ways they have been successfully sharing/using the Crisis Cycle with their stakeholders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the participants 3 minutes to share with the group strategies/activities that they feel have been a successful</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D5D7F"/>
        </a:solidFill>
      </p:bgPr>
    </p:bg>
    <p:spTree>
      <p:nvGrpSpPr>
        <p:cNvPr id="9" name="Shape 9"/>
        <p:cNvGrpSpPr/>
        <p:nvPr/>
      </p:nvGrpSpPr>
      <p:grpSpPr>
        <a:xfrm>
          <a:off x="0" y="0"/>
          <a:ext cx="0" cy="0"/>
          <a:chOff x="0" y="0"/>
          <a:chExt cx="0" cy="0"/>
        </a:xfrm>
      </p:grpSpPr>
      <p:sp>
        <p:nvSpPr>
          <p:cNvPr id="10" name="Google Shape;10;p2"/>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 name="Google Shape;14;p2"/>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6" name="Google Shape;16;p2"/>
          <p:cNvPicPr preferRelativeResize="0"/>
          <p:nvPr/>
        </p:nvPicPr>
        <p:blipFill rotWithShape="1">
          <a:blip r:embed="rId2">
            <a:alphaModFix/>
          </a:blip>
          <a:srcRect b="26542" l="9717" r="12606" t="25181"/>
          <a:stretch/>
        </p:blipFill>
        <p:spPr>
          <a:xfrm>
            <a:off x="2151199" y="3422124"/>
            <a:ext cx="2460521" cy="118170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0" name="Shape 60"/>
        <p:cNvGrpSpPr/>
        <p:nvPr/>
      </p:nvGrpSpPr>
      <p:grpSpPr>
        <a:xfrm>
          <a:off x="0" y="0"/>
          <a:ext cx="0" cy="0"/>
          <a:chOff x="0" y="0"/>
          <a:chExt cx="0" cy="0"/>
        </a:xfrm>
      </p:grpSpPr>
      <p:sp>
        <p:nvSpPr>
          <p:cNvPr id="61" name="Google Shape;61;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3" name="Google Shape;63;p1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4" name="Google Shape;64;p1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65" name="Shape 65"/>
        <p:cNvGrpSpPr/>
        <p:nvPr/>
      </p:nvGrpSpPr>
      <p:grpSpPr>
        <a:xfrm>
          <a:off x="0" y="0"/>
          <a:ext cx="0" cy="0"/>
          <a:chOff x="0" y="0"/>
          <a:chExt cx="0" cy="0"/>
        </a:xfrm>
      </p:grpSpPr>
      <p:sp>
        <p:nvSpPr>
          <p:cNvPr id="66" name="Google Shape;66;p12"/>
          <p:cNvSpPr/>
          <p:nvPr/>
        </p:nvSpPr>
        <p:spPr>
          <a:xfrm>
            <a:off x="4572000" y="-125"/>
            <a:ext cx="4572000" cy="5143500"/>
          </a:xfrm>
          <a:prstGeom prst="rect">
            <a:avLst/>
          </a:prstGeom>
          <a:solidFill>
            <a:srgbClr val="3D5D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8" name="Google Shape;68;p1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9" name="Google Shape;69;p1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70" name="Google Shape;7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71" name="Shape 71"/>
        <p:cNvGrpSpPr/>
        <p:nvPr/>
      </p:nvGrpSpPr>
      <p:grpSpPr>
        <a:xfrm>
          <a:off x="0" y="0"/>
          <a:ext cx="0" cy="0"/>
          <a:chOff x="0" y="0"/>
          <a:chExt cx="0" cy="0"/>
        </a:xfrm>
      </p:grpSpPr>
      <p:sp>
        <p:nvSpPr>
          <p:cNvPr id="72" name="Google Shape;72;p13"/>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4" name="Google Shape;74;p1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5" name="Google Shape;75;p1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6" name="Shape 76"/>
        <p:cNvGrpSpPr/>
        <p:nvPr/>
      </p:nvGrpSpPr>
      <p:grpSpPr>
        <a:xfrm>
          <a:off x="0" y="0"/>
          <a:ext cx="0" cy="0"/>
          <a:chOff x="0" y="0"/>
          <a:chExt cx="0" cy="0"/>
        </a:xfrm>
      </p:grpSpPr>
      <p:sp>
        <p:nvSpPr>
          <p:cNvPr id="77" name="Google Shape;77;p1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78" name="Google Shape;7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9" name="Shape 79"/>
        <p:cNvGrpSpPr/>
        <p:nvPr/>
      </p:nvGrpSpPr>
      <p:grpSpPr>
        <a:xfrm>
          <a:off x="0" y="0"/>
          <a:ext cx="0" cy="0"/>
          <a:chOff x="0" y="0"/>
          <a:chExt cx="0" cy="0"/>
        </a:xfrm>
      </p:grpSpPr>
      <p:sp>
        <p:nvSpPr>
          <p:cNvPr id="80" name="Google Shape;80;p1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1" name="Google Shape;81;p1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82" name="Google Shape;8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84" name="Google Shape;84;p15"/>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7" name="Google Shape;87;p16"/>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88" name="Google Shape;88;p16"/>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
    <p:spTree>
      <p:nvGrpSpPr>
        <p:cNvPr id="89" name="Shape 89"/>
        <p:cNvGrpSpPr/>
        <p:nvPr/>
      </p:nvGrpSpPr>
      <p:grpSpPr>
        <a:xfrm>
          <a:off x="0" y="0"/>
          <a:ext cx="0" cy="0"/>
          <a:chOff x="0" y="0"/>
          <a:chExt cx="0" cy="0"/>
        </a:xfrm>
      </p:grpSpPr>
      <p:sp>
        <p:nvSpPr>
          <p:cNvPr id="90" name="Google Shape;9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91" name="Shape 9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1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 name="Google Shape;95;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6" name="Google Shape;96;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7" name="Google Shape;97;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D5D7F"/>
        </a:solidFill>
      </p:bgPr>
    </p:bg>
    <p:spTree>
      <p:nvGrpSpPr>
        <p:cNvPr id="102" name="Shape 102"/>
        <p:cNvGrpSpPr/>
        <p:nvPr/>
      </p:nvGrpSpPr>
      <p:grpSpPr>
        <a:xfrm>
          <a:off x="0" y="0"/>
          <a:ext cx="0" cy="0"/>
          <a:chOff x="0" y="0"/>
          <a:chExt cx="0" cy="0"/>
        </a:xfrm>
      </p:grpSpPr>
      <p:sp>
        <p:nvSpPr>
          <p:cNvPr id="103" name="Google Shape;103;p21"/>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1"/>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1"/>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1"/>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7" name="Google Shape;107;p21"/>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8" name="Google Shape;10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bg>
      <p:bgPr>
        <a:solidFill>
          <a:srgbClr val="169296"/>
        </a:solidFill>
      </p:bgPr>
    </p:bg>
    <p:spTree>
      <p:nvGrpSpPr>
        <p:cNvPr id="17" name="Shape 17"/>
        <p:cNvGrpSpPr/>
        <p:nvPr/>
      </p:nvGrpSpPr>
      <p:grpSpPr>
        <a:xfrm>
          <a:off x="0" y="0"/>
          <a:ext cx="0" cy="0"/>
          <a:chOff x="0" y="0"/>
          <a:chExt cx="0" cy="0"/>
        </a:xfrm>
      </p:grpSpPr>
      <p:sp>
        <p:nvSpPr>
          <p:cNvPr id="18" name="Google Shape;18;p3"/>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 name="Google Shape;22;p3"/>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 name="Google Shape;23;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3"/>
          <p:cNvPicPr preferRelativeResize="0"/>
          <p:nvPr/>
        </p:nvPicPr>
        <p:blipFill rotWithShape="1">
          <a:blip r:embed="rId2">
            <a:alphaModFix/>
          </a:blip>
          <a:srcRect b="26542" l="9717" r="12606" t="25181"/>
          <a:stretch/>
        </p:blipFill>
        <p:spPr>
          <a:xfrm>
            <a:off x="2151199" y="3422124"/>
            <a:ext cx="2460521" cy="118170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bg>
      <p:bgPr>
        <a:solidFill>
          <a:srgbClr val="169296"/>
        </a:solidFill>
      </p:bgPr>
    </p:bg>
    <p:spTree>
      <p:nvGrpSpPr>
        <p:cNvPr id="109" name="Shape 109"/>
        <p:cNvGrpSpPr/>
        <p:nvPr/>
      </p:nvGrpSpPr>
      <p:grpSpPr>
        <a:xfrm>
          <a:off x="0" y="0"/>
          <a:ext cx="0" cy="0"/>
          <a:chOff x="0" y="0"/>
          <a:chExt cx="0" cy="0"/>
        </a:xfrm>
      </p:grpSpPr>
      <p:sp>
        <p:nvSpPr>
          <p:cNvPr id="110" name="Google Shape;110;p22"/>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2"/>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2"/>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2"/>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4" name="Google Shape;114;p22"/>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5" name="Google Shape;115;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16" name="Google Shape;116;p22"/>
          <p:cNvPicPr preferRelativeResize="0"/>
          <p:nvPr/>
        </p:nvPicPr>
        <p:blipFill rotWithShape="1">
          <a:blip r:embed="rId2">
            <a:alphaModFix/>
          </a:blip>
          <a:srcRect b="26542" l="9717" r="12606" t="25181"/>
          <a:stretch/>
        </p:blipFill>
        <p:spPr>
          <a:xfrm>
            <a:off x="2151199" y="3422124"/>
            <a:ext cx="2460521" cy="118170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TITLE_1">
    <p:spTree>
      <p:nvGrpSpPr>
        <p:cNvPr id="117" name="Shape 117"/>
        <p:cNvGrpSpPr/>
        <p:nvPr/>
      </p:nvGrpSpPr>
      <p:grpSpPr>
        <a:xfrm>
          <a:off x="0" y="0"/>
          <a:ext cx="0" cy="0"/>
          <a:chOff x="0" y="0"/>
          <a:chExt cx="0" cy="0"/>
        </a:xfrm>
      </p:grpSpPr>
      <p:sp>
        <p:nvSpPr>
          <p:cNvPr id="118" name="Google Shape;118;p23"/>
          <p:cNvSpPr txBox="1"/>
          <p:nvPr>
            <p:ph idx="1" type="subTitle"/>
          </p:nvPr>
        </p:nvSpPr>
        <p:spPr>
          <a:xfrm>
            <a:off x="414900" y="981425"/>
            <a:ext cx="8352300" cy="3472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atin typeface="Roboto Light"/>
                <a:ea typeface="Roboto Light"/>
                <a:cs typeface="Roboto Light"/>
                <a:sym typeface="Roboto Light"/>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19" name="Google Shape;119;p23"/>
          <p:cNvSpPr txBox="1"/>
          <p:nvPr>
            <p:ph type="title"/>
          </p:nvPr>
        </p:nvSpPr>
        <p:spPr>
          <a:xfrm>
            <a:off x="422900" y="287250"/>
            <a:ext cx="5646900" cy="444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Roboto Thin"/>
                <a:ea typeface="Roboto Thin"/>
                <a:cs typeface="Roboto Thin"/>
                <a:sym typeface="Roboto Thin"/>
              </a:defRPr>
            </a:lvl2pPr>
            <a:lvl3pPr lvl="2" rtl="0">
              <a:spcBef>
                <a:spcPts val="0"/>
              </a:spcBef>
              <a:spcAft>
                <a:spcPts val="0"/>
              </a:spcAft>
              <a:buNone/>
              <a:defRPr>
                <a:latin typeface="Roboto Thin"/>
                <a:ea typeface="Roboto Thin"/>
                <a:cs typeface="Roboto Thin"/>
                <a:sym typeface="Roboto Thin"/>
              </a:defRPr>
            </a:lvl3pPr>
            <a:lvl4pPr lvl="3" rtl="0">
              <a:spcBef>
                <a:spcPts val="0"/>
              </a:spcBef>
              <a:spcAft>
                <a:spcPts val="0"/>
              </a:spcAft>
              <a:buNone/>
              <a:defRPr>
                <a:latin typeface="Roboto Thin"/>
                <a:ea typeface="Roboto Thin"/>
                <a:cs typeface="Roboto Thin"/>
                <a:sym typeface="Roboto Thin"/>
              </a:defRPr>
            </a:lvl4pPr>
            <a:lvl5pPr lvl="4" rtl="0">
              <a:spcBef>
                <a:spcPts val="0"/>
              </a:spcBef>
              <a:spcAft>
                <a:spcPts val="0"/>
              </a:spcAft>
              <a:buNone/>
              <a:defRPr>
                <a:latin typeface="Roboto Thin"/>
                <a:ea typeface="Roboto Thin"/>
                <a:cs typeface="Roboto Thin"/>
                <a:sym typeface="Roboto Thin"/>
              </a:defRPr>
            </a:lvl5pPr>
            <a:lvl6pPr lvl="5" rtl="0">
              <a:spcBef>
                <a:spcPts val="0"/>
              </a:spcBef>
              <a:spcAft>
                <a:spcPts val="0"/>
              </a:spcAft>
              <a:buNone/>
              <a:defRPr>
                <a:latin typeface="Roboto Thin"/>
                <a:ea typeface="Roboto Thin"/>
                <a:cs typeface="Roboto Thin"/>
                <a:sym typeface="Roboto Thin"/>
              </a:defRPr>
            </a:lvl6pPr>
            <a:lvl7pPr lvl="6" rtl="0">
              <a:spcBef>
                <a:spcPts val="0"/>
              </a:spcBef>
              <a:spcAft>
                <a:spcPts val="0"/>
              </a:spcAft>
              <a:buNone/>
              <a:defRPr>
                <a:latin typeface="Roboto Thin"/>
                <a:ea typeface="Roboto Thin"/>
                <a:cs typeface="Roboto Thin"/>
                <a:sym typeface="Roboto Thin"/>
              </a:defRPr>
            </a:lvl7pPr>
            <a:lvl8pPr lvl="7" rtl="0">
              <a:spcBef>
                <a:spcPts val="0"/>
              </a:spcBef>
              <a:spcAft>
                <a:spcPts val="0"/>
              </a:spcAft>
              <a:buNone/>
              <a:defRPr>
                <a:latin typeface="Roboto Thin"/>
                <a:ea typeface="Roboto Thin"/>
                <a:cs typeface="Roboto Thin"/>
                <a:sym typeface="Roboto Thin"/>
              </a:defRPr>
            </a:lvl8pPr>
            <a:lvl9pPr lvl="8" rtl="0">
              <a:spcBef>
                <a:spcPts val="0"/>
              </a:spcBef>
              <a:spcAft>
                <a:spcPts val="0"/>
              </a:spcAft>
              <a:buNone/>
              <a:defRPr>
                <a:latin typeface="Roboto Thin"/>
                <a:ea typeface="Roboto Thin"/>
                <a:cs typeface="Roboto Thin"/>
                <a:sym typeface="Roboto Thin"/>
              </a:defRPr>
            </a:lvl9pPr>
          </a:lstStyle>
          <a:p/>
        </p:txBody>
      </p:sp>
      <p:sp>
        <p:nvSpPr>
          <p:cNvPr id="120" name="Google Shape;12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23"/>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22" name="Google Shape;122;p23"/>
          <p:cNvPicPr preferRelativeResize="0"/>
          <p:nvPr/>
        </p:nvPicPr>
        <p:blipFill>
          <a:blip r:embed="rId2">
            <a:alphaModFix/>
          </a:blip>
          <a:stretch>
            <a:fillRect/>
          </a:stretch>
        </p:blipFill>
        <p:spPr>
          <a:xfrm>
            <a:off x="8689875" y="4712975"/>
            <a:ext cx="369418" cy="353201"/>
          </a:xfrm>
          <a:prstGeom prst="rect">
            <a:avLst/>
          </a:prstGeom>
          <a:noFill/>
          <a:ln>
            <a:noFill/>
          </a:ln>
        </p:spPr>
      </p:pic>
      <p:pic>
        <p:nvPicPr>
          <p:cNvPr id="123" name="Google Shape;123;p23"/>
          <p:cNvPicPr preferRelativeResize="0"/>
          <p:nvPr/>
        </p:nvPicPr>
        <p:blipFill>
          <a:blip r:embed="rId3">
            <a:alphaModFix amt="17000"/>
          </a:blip>
          <a:stretch>
            <a:fillRect/>
          </a:stretch>
        </p:blipFill>
        <p:spPr>
          <a:xfrm>
            <a:off x="67738" y="886863"/>
            <a:ext cx="2377440" cy="237744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6" name="Google Shape;12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9" name="Google Shape;129;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0" name="Google Shape;130;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2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32" name="Shape 132"/>
        <p:cNvGrpSpPr/>
        <p:nvPr/>
      </p:nvGrpSpPr>
      <p:grpSpPr>
        <a:xfrm>
          <a:off x="0" y="0"/>
          <a:ext cx="0" cy="0"/>
          <a:chOff x="0" y="0"/>
          <a:chExt cx="0" cy="0"/>
        </a:xfrm>
      </p:grpSpPr>
      <p:sp>
        <p:nvSpPr>
          <p:cNvPr id="133" name="Google Shape;13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5" name="Google Shape;13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sp>
        <p:nvSpPr>
          <p:cNvPr id="137" name="Google Shape;13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8" name="Google Shape;138;p2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9" name="Google Shape;139;p2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0" name="Google Shape;140;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27"/>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42" name="Google Shape;142;p27"/>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3" name="Shape 143"/>
        <p:cNvGrpSpPr/>
        <p:nvPr/>
      </p:nvGrpSpPr>
      <p:grpSpPr>
        <a:xfrm>
          <a:off x="0" y="0"/>
          <a:ext cx="0" cy="0"/>
          <a:chOff x="0" y="0"/>
          <a:chExt cx="0" cy="0"/>
        </a:xfrm>
      </p:grpSpPr>
      <p:sp>
        <p:nvSpPr>
          <p:cNvPr id="144" name="Google Shape;14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5" name="Google Shape;145;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28"/>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47" name="Google Shape;147;p28"/>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8" name="Shape 148"/>
        <p:cNvGrpSpPr/>
        <p:nvPr/>
      </p:nvGrpSpPr>
      <p:grpSpPr>
        <a:xfrm>
          <a:off x="0" y="0"/>
          <a:ext cx="0" cy="0"/>
          <a:chOff x="0" y="0"/>
          <a:chExt cx="0" cy="0"/>
        </a:xfrm>
      </p:grpSpPr>
      <p:sp>
        <p:nvSpPr>
          <p:cNvPr id="149" name="Google Shape;149;p2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0" name="Google Shape;150;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1" name="Shape 151"/>
        <p:cNvGrpSpPr/>
        <p:nvPr/>
      </p:nvGrpSpPr>
      <p:grpSpPr>
        <a:xfrm>
          <a:off x="0" y="0"/>
          <a:ext cx="0" cy="0"/>
          <a:chOff x="0" y="0"/>
          <a:chExt cx="0" cy="0"/>
        </a:xfrm>
      </p:grpSpPr>
      <p:sp>
        <p:nvSpPr>
          <p:cNvPr id="152" name="Google Shape;152;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4" name="Google Shape;154;p3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5" name="Google Shape;155;p3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56" name="Shape 156"/>
        <p:cNvGrpSpPr/>
        <p:nvPr/>
      </p:nvGrpSpPr>
      <p:grpSpPr>
        <a:xfrm>
          <a:off x="0" y="0"/>
          <a:ext cx="0" cy="0"/>
          <a:chOff x="0" y="0"/>
          <a:chExt cx="0" cy="0"/>
        </a:xfrm>
      </p:grpSpPr>
      <p:sp>
        <p:nvSpPr>
          <p:cNvPr id="157" name="Google Shape;157;p31"/>
          <p:cNvSpPr/>
          <p:nvPr/>
        </p:nvSpPr>
        <p:spPr>
          <a:xfrm>
            <a:off x="4572000" y="-125"/>
            <a:ext cx="4572000" cy="5143500"/>
          </a:xfrm>
          <a:prstGeom prst="rect">
            <a:avLst/>
          </a:prstGeom>
          <a:solidFill>
            <a:srgbClr val="3D5D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9" name="Google Shape;159;p3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0" name="Google Shape;160;p3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61" name="Google Shape;16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TITLE_1">
    <p:spTree>
      <p:nvGrpSpPr>
        <p:cNvPr id="25" name="Shape 25"/>
        <p:cNvGrpSpPr/>
        <p:nvPr/>
      </p:nvGrpSpPr>
      <p:grpSpPr>
        <a:xfrm>
          <a:off x="0" y="0"/>
          <a:ext cx="0" cy="0"/>
          <a:chOff x="0" y="0"/>
          <a:chExt cx="0" cy="0"/>
        </a:xfrm>
      </p:grpSpPr>
      <p:sp>
        <p:nvSpPr>
          <p:cNvPr id="26" name="Google Shape;26;p4"/>
          <p:cNvSpPr txBox="1"/>
          <p:nvPr>
            <p:ph idx="1" type="subTitle"/>
          </p:nvPr>
        </p:nvSpPr>
        <p:spPr>
          <a:xfrm>
            <a:off x="414900" y="981425"/>
            <a:ext cx="8352300" cy="3472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atin typeface="Roboto Light"/>
                <a:ea typeface="Roboto Light"/>
                <a:cs typeface="Roboto Light"/>
                <a:sym typeface="Roboto Light"/>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7" name="Google Shape;27;p4"/>
          <p:cNvSpPr txBox="1"/>
          <p:nvPr>
            <p:ph type="title"/>
          </p:nvPr>
        </p:nvSpPr>
        <p:spPr>
          <a:xfrm>
            <a:off x="422900" y="287250"/>
            <a:ext cx="5646900" cy="444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Roboto Thin"/>
                <a:ea typeface="Roboto Thin"/>
                <a:cs typeface="Roboto Thin"/>
                <a:sym typeface="Roboto Thin"/>
              </a:defRPr>
            </a:lvl2pPr>
            <a:lvl3pPr lvl="2" rtl="0">
              <a:spcBef>
                <a:spcPts val="0"/>
              </a:spcBef>
              <a:spcAft>
                <a:spcPts val="0"/>
              </a:spcAft>
              <a:buNone/>
              <a:defRPr>
                <a:latin typeface="Roboto Thin"/>
                <a:ea typeface="Roboto Thin"/>
                <a:cs typeface="Roboto Thin"/>
                <a:sym typeface="Roboto Thin"/>
              </a:defRPr>
            </a:lvl3pPr>
            <a:lvl4pPr lvl="3" rtl="0">
              <a:spcBef>
                <a:spcPts val="0"/>
              </a:spcBef>
              <a:spcAft>
                <a:spcPts val="0"/>
              </a:spcAft>
              <a:buNone/>
              <a:defRPr>
                <a:latin typeface="Roboto Thin"/>
                <a:ea typeface="Roboto Thin"/>
                <a:cs typeface="Roboto Thin"/>
                <a:sym typeface="Roboto Thin"/>
              </a:defRPr>
            </a:lvl4pPr>
            <a:lvl5pPr lvl="4" rtl="0">
              <a:spcBef>
                <a:spcPts val="0"/>
              </a:spcBef>
              <a:spcAft>
                <a:spcPts val="0"/>
              </a:spcAft>
              <a:buNone/>
              <a:defRPr>
                <a:latin typeface="Roboto Thin"/>
                <a:ea typeface="Roboto Thin"/>
                <a:cs typeface="Roboto Thin"/>
                <a:sym typeface="Roboto Thin"/>
              </a:defRPr>
            </a:lvl5pPr>
            <a:lvl6pPr lvl="5" rtl="0">
              <a:spcBef>
                <a:spcPts val="0"/>
              </a:spcBef>
              <a:spcAft>
                <a:spcPts val="0"/>
              </a:spcAft>
              <a:buNone/>
              <a:defRPr>
                <a:latin typeface="Roboto Thin"/>
                <a:ea typeface="Roboto Thin"/>
                <a:cs typeface="Roboto Thin"/>
                <a:sym typeface="Roboto Thin"/>
              </a:defRPr>
            </a:lvl6pPr>
            <a:lvl7pPr lvl="6" rtl="0">
              <a:spcBef>
                <a:spcPts val="0"/>
              </a:spcBef>
              <a:spcAft>
                <a:spcPts val="0"/>
              </a:spcAft>
              <a:buNone/>
              <a:defRPr>
                <a:latin typeface="Roboto Thin"/>
                <a:ea typeface="Roboto Thin"/>
                <a:cs typeface="Roboto Thin"/>
                <a:sym typeface="Roboto Thin"/>
              </a:defRPr>
            </a:lvl7pPr>
            <a:lvl8pPr lvl="7" rtl="0">
              <a:spcBef>
                <a:spcPts val="0"/>
              </a:spcBef>
              <a:spcAft>
                <a:spcPts val="0"/>
              </a:spcAft>
              <a:buNone/>
              <a:defRPr>
                <a:latin typeface="Roboto Thin"/>
                <a:ea typeface="Roboto Thin"/>
                <a:cs typeface="Roboto Thin"/>
                <a:sym typeface="Roboto Thin"/>
              </a:defRPr>
            </a:lvl8pPr>
            <a:lvl9pPr lvl="8" rtl="0">
              <a:spcBef>
                <a:spcPts val="0"/>
              </a:spcBef>
              <a:spcAft>
                <a:spcPts val="0"/>
              </a:spcAft>
              <a:buNone/>
              <a:defRPr>
                <a:latin typeface="Roboto Thin"/>
                <a:ea typeface="Roboto Thin"/>
                <a:cs typeface="Roboto Thin"/>
                <a:sym typeface="Roboto Thin"/>
              </a:defRPr>
            </a:lvl9pPr>
          </a:lstStyle>
          <a:p/>
        </p:txBody>
      </p:sp>
      <p:sp>
        <p:nvSpPr>
          <p:cNvPr id="28" name="Google Shape;28;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4"/>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30" name="Google Shape;30;p4"/>
          <p:cNvPicPr preferRelativeResize="0"/>
          <p:nvPr/>
        </p:nvPicPr>
        <p:blipFill>
          <a:blip r:embed="rId2">
            <a:alphaModFix/>
          </a:blip>
          <a:stretch>
            <a:fillRect/>
          </a:stretch>
        </p:blipFill>
        <p:spPr>
          <a:xfrm>
            <a:off x="8689875" y="4712975"/>
            <a:ext cx="369418" cy="353201"/>
          </a:xfrm>
          <a:prstGeom prst="rect">
            <a:avLst/>
          </a:prstGeom>
          <a:noFill/>
          <a:ln>
            <a:noFill/>
          </a:ln>
        </p:spPr>
      </p:pic>
      <p:pic>
        <p:nvPicPr>
          <p:cNvPr id="31" name="Google Shape;31;p4"/>
          <p:cNvPicPr preferRelativeResize="0"/>
          <p:nvPr/>
        </p:nvPicPr>
        <p:blipFill>
          <a:blip r:embed="rId3">
            <a:alphaModFix amt="17000"/>
          </a:blip>
          <a:stretch>
            <a:fillRect/>
          </a:stretch>
        </p:blipFill>
        <p:spPr>
          <a:xfrm>
            <a:off x="67738" y="886863"/>
            <a:ext cx="2377440" cy="237744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162" name="Shape 162"/>
        <p:cNvGrpSpPr/>
        <p:nvPr/>
      </p:nvGrpSpPr>
      <p:grpSpPr>
        <a:xfrm>
          <a:off x="0" y="0"/>
          <a:ext cx="0" cy="0"/>
          <a:chOff x="0" y="0"/>
          <a:chExt cx="0" cy="0"/>
        </a:xfrm>
      </p:grpSpPr>
      <p:sp>
        <p:nvSpPr>
          <p:cNvPr id="163" name="Google Shape;163;p32"/>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65" name="Google Shape;165;p3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6" name="Google Shape;166;p3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7" name="Shape 167"/>
        <p:cNvGrpSpPr/>
        <p:nvPr/>
      </p:nvGrpSpPr>
      <p:grpSpPr>
        <a:xfrm>
          <a:off x="0" y="0"/>
          <a:ext cx="0" cy="0"/>
          <a:chOff x="0" y="0"/>
          <a:chExt cx="0" cy="0"/>
        </a:xfrm>
      </p:grpSpPr>
      <p:sp>
        <p:nvSpPr>
          <p:cNvPr id="168" name="Google Shape;168;p3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69" name="Google Shape;169;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0" name="Shape 170"/>
        <p:cNvGrpSpPr/>
        <p:nvPr/>
      </p:nvGrpSpPr>
      <p:grpSpPr>
        <a:xfrm>
          <a:off x="0" y="0"/>
          <a:ext cx="0" cy="0"/>
          <a:chOff x="0" y="0"/>
          <a:chExt cx="0" cy="0"/>
        </a:xfrm>
      </p:grpSpPr>
      <p:sp>
        <p:nvSpPr>
          <p:cNvPr id="171" name="Google Shape;171;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2" name="Google Shape;172;p3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73" name="Google Shape;173;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4" name="Google Shape;174;p34"/>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75" name="Google Shape;175;p34"/>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 name="Shape 176"/>
        <p:cNvGrpSpPr/>
        <p:nvPr/>
      </p:nvGrpSpPr>
      <p:grpSpPr>
        <a:xfrm>
          <a:off x="0" y="0"/>
          <a:ext cx="0" cy="0"/>
          <a:chOff x="0" y="0"/>
          <a:chExt cx="0" cy="0"/>
        </a:xfrm>
      </p:grpSpPr>
      <p:sp>
        <p:nvSpPr>
          <p:cNvPr id="177" name="Google Shape;177;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8" name="Google Shape;178;p3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79" name="Google Shape;179;p35"/>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
    <p:spTree>
      <p:nvGrpSpPr>
        <p:cNvPr id="180" name="Shape 180"/>
        <p:cNvGrpSpPr/>
        <p:nvPr/>
      </p:nvGrpSpPr>
      <p:grpSpPr>
        <a:xfrm>
          <a:off x="0" y="0"/>
          <a:ext cx="0" cy="0"/>
          <a:chOff x="0" y="0"/>
          <a:chExt cx="0" cy="0"/>
        </a:xfrm>
      </p:grpSpPr>
      <p:sp>
        <p:nvSpPr>
          <p:cNvPr id="181" name="Google Shape;181;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182" name="Shape 182"/>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boration">
  <p:cSld name="Collaboration">
    <p:spTree>
      <p:nvGrpSpPr>
        <p:cNvPr id="183" name="Shape 183"/>
        <p:cNvGrpSpPr/>
        <p:nvPr/>
      </p:nvGrpSpPr>
      <p:grpSpPr>
        <a:xfrm>
          <a:off x="0" y="0"/>
          <a:ext cx="0" cy="0"/>
          <a:chOff x="0" y="0"/>
          <a:chExt cx="0" cy="0"/>
        </a:xfrm>
      </p:grpSpPr>
      <p:pic>
        <p:nvPicPr>
          <p:cNvPr id="184" name="Google Shape;184;p38"/>
          <p:cNvPicPr preferRelativeResize="0"/>
          <p:nvPr/>
        </p:nvPicPr>
        <p:blipFill>
          <a:blip r:embed="rId2">
            <a:alphaModFix/>
          </a:blip>
          <a:stretch>
            <a:fillRect/>
          </a:stretch>
        </p:blipFill>
        <p:spPr>
          <a:xfrm>
            <a:off x="0" y="0"/>
            <a:ext cx="9144000" cy="5138974"/>
          </a:xfrm>
          <a:prstGeom prst="rect">
            <a:avLst/>
          </a:prstGeom>
          <a:noFill/>
          <a:ln>
            <a:noFill/>
          </a:ln>
        </p:spPr>
      </p:pic>
      <p:sp>
        <p:nvSpPr>
          <p:cNvPr id="185" name="Google Shape;185;p38"/>
          <p:cNvSpPr txBox="1"/>
          <p:nvPr>
            <p:ph type="title"/>
          </p:nvPr>
        </p:nvSpPr>
        <p:spPr>
          <a:xfrm>
            <a:off x="1609264" y="2074863"/>
            <a:ext cx="5925600" cy="99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2800"/>
              <a:buNone/>
              <a:defRPr b="0" i="0" sz="2400" u="none" cap="none" strike="noStrike">
                <a:solidFill>
                  <a:srgbClr val="16425B"/>
                </a:solidFill>
                <a:latin typeface="Open Sans"/>
                <a:ea typeface="Open Sans"/>
                <a:cs typeface="Open Sans"/>
                <a:sym typeface="Open Sans"/>
              </a:defRPr>
            </a:lvl1pPr>
            <a:lvl2pPr lvl="1"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6" name="Shape 186"/>
        <p:cNvGrpSpPr/>
        <p:nvPr/>
      </p:nvGrpSpPr>
      <p:grpSpPr>
        <a:xfrm>
          <a:off x="0" y="0"/>
          <a:ext cx="0" cy="0"/>
          <a:chOff x="0" y="0"/>
          <a:chExt cx="0" cy="0"/>
        </a:xfrm>
      </p:grpSpPr>
      <p:sp>
        <p:nvSpPr>
          <p:cNvPr id="187" name="Google Shape;187;p39"/>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2800"/>
              <a:buNone/>
              <a:defRPr b="0" i="0" sz="2400" u="none" cap="none" strike="noStrike">
                <a:solidFill>
                  <a:srgbClr val="16425B"/>
                </a:solidFill>
                <a:latin typeface="Open Sans"/>
                <a:ea typeface="Open Sans"/>
                <a:cs typeface="Open Sans"/>
                <a:sym typeface="Open Sans"/>
              </a:defRPr>
            </a:lvl1pPr>
            <a:lvl2pPr lvl="1"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9pPr>
          </a:lstStyle>
          <a:p/>
        </p:txBody>
      </p:sp>
      <p:sp>
        <p:nvSpPr>
          <p:cNvPr id="188" name="Google Shape;188;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2000" u="none" cap="none" strike="noStrike">
                <a:solidFill>
                  <a:srgbClr val="16425B"/>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2pPr>
            <a:lvl3pPr indent="-317500" lvl="2" marL="13716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3pPr>
            <a:lvl4pPr indent="-317500" lvl="3" marL="18288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4pPr>
            <a:lvl5pPr indent="-317500" lvl="4" marL="22860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cxnSp>
        <p:nvCxnSpPr>
          <p:cNvPr id="189" name="Google Shape;189;p39"/>
          <p:cNvCxnSpPr/>
          <p:nvPr/>
        </p:nvCxnSpPr>
        <p:spPr>
          <a:xfrm rot="10800000">
            <a:off x="423601" y="1030760"/>
            <a:ext cx="8408700" cy="0"/>
          </a:xfrm>
          <a:prstGeom prst="straightConnector1">
            <a:avLst/>
          </a:prstGeom>
          <a:noFill/>
          <a:ln cap="flat" cmpd="sng" w="9525">
            <a:solidFill>
              <a:srgbClr val="5DA9A7"/>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
    <p:spTree>
      <p:nvGrpSpPr>
        <p:cNvPr id="190" name="Shape 190"/>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p:cSld name="TITLE_3">
    <p:spTree>
      <p:nvGrpSpPr>
        <p:cNvPr id="191" name="Shape 191"/>
        <p:cNvGrpSpPr/>
        <p:nvPr/>
      </p:nvGrpSpPr>
      <p:grpSpPr>
        <a:xfrm>
          <a:off x="0" y="0"/>
          <a:ext cx="0" cy="0"/>
          <a:chOff x="0" y="0"/>
          <a:chExt cx="0" cy="0"/>
        </a:xfrm>
      </p:grpSpPr>
      <p:sp>
        <p:nvSpPr>
          <p:cNvPr id="192" name="Google Shape;192;p41"/>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3" name="Google Shape;193;p41"/>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194" name="Google Shape;194;p41"/>
          <p:cNvGrpSpPr/>
          <p:nvPr/>
        </p:nvGrpSpPr>
        <p:grpSpPr>
          <a:xfrm>
            <a:off x="-562067" y="-642585"/>
            <a:ext cx="10240937" cy="6411435"/>
            <a:chOff x="-562067" y="-642585"/>
            <a:chExt cx="10240937" cy="6411435"/>
          </a:xfrm>
        </p:grpSpPr>
        <p:grpSp>
          <p:nvGrpSpPr>
            <p:cNvPr id="195" name="Google Shape;195;p41"/>
            <p:cNvGrpSpPr/>
            <p:nvPr/>
          </p:nvGrpSpPr>
          <p:grpSpPr>
            <a:xfrm flipH="1">
              <a:off x="8181902" y="-642585"/>
              <a:ext cx="1496968" cy="1832225"/>
              <a:chOff x="-498093" y="-514637"/>
              <a:chExt cx="1496968" cy="1832225"/>
            </a:xfrm>
          </p:grpSpPr>
          <p:sp>
            <p:nvSpPr>
              <p:cNvPr id="196" name="Google Shape;196;p41"/>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1"/>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1"/>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1"/>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0" name="Google Shape;200;p41"/>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201" name="Google Shape;201;p41"/>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202" name="Google Shape;202;p41"/>
            <p:cNvGrpSpPr/>
            <p:nvPr/>
          </p:nvGrpSpPr>
          <p:grpSpPr>
            <a:xfrm flipH="1">
              <a:off x="-562067" y="3936624"/>
              <a:ext cx="9667697" cy="1832225"/>
              <a:chOff x="-1622" y="3828438"/>
              <a:chExt cx="9667697" cy="1832225"/>
            </a:xfrm>
          </p:grpSpPr>
          <p:grpSp>
            <p:nvGrpSpPr>
              <p:cNvPr id="203" name="Google Shape;203;p41"/>
              <p:cNvGrpSpPr/>
              <p:nvPr/>
            </p:nvGrpSpPr>
            <p:grpSpPr>
              <a:xfrm rot="10800000">
                <a:off x="8169107" y="3828438"/>
                <a:ext cx="1496968" cy="1832225"/>
                <a:chOff x="-498093" y="-514637"/>
                <a:chExt cx="1496968" cy="1832225"/>
              </a:xfrm>
            </p:grpSpPr>
            <p:sp>
              <p:nvSpPr>
                <p:cNvPr id="204" name="Google Shape;204;p41"/>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1"/>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1"/>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1"/>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08" name="Google Shape;208;p41"/>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1">
  <p:cSld name="TITLE_4">
    <p:spTree>
      <p:nvGrpSpPr>
        <p:cNvPr id="209" name="Shape 209"/>
        <p:cNvGrpSpPr/>
        <p:nvPr/>
      </p:nvGrpSpPr>
      <p:grpSpPr>
        <a:xfrm>
          <a:off x="0" y="0"/>
          <a:ext cx="0" cy="0"/>
          <a:chOff x="0" y="0"/>
          <a:chExt cx="0" cy="0"/>
        </a:xfrm>
      </p:grpSpPr>
      <p:sp>
        <p:nvSpPr>
          <p:cNvPr id="210" name="Google Shape;210;p42"/>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11" name="Google Shape;211;p42"/>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212" name="Google Shape;212;p42"/>
          <p:cNvGrpSpPr/>
          <p:nvPr/>
        </p:nvGrpSpPr>
        <p:grpSpPr>
          <a:xfrm>
            <a:off x="-562067" y="-642585"/>
            <a:ext cx="10240937" cy="6411435"/>
            <a:chOff x="-562067" y="-642585"/>
            <a:chExt cx="10240937" cy="6411435"/>
          </a:xfrm>
        </p:grpSpPr>
        <p:grpSp>
          <p:nvGrpSpPr>
            <p:cNvPr id="213" name="Google Shape;213;p42"/>
            <p:cNvGrpSpPr/>
            <p:nvPr/>
          </p:nvGrpSpPr>
          <p:grpSpPr>
            <a:xfrm flipH="1">
              <a:off x="8181902" y="-642585"/>
              <a:ext cx="1496968" cy="1832225"/>
              <a:chOff x="-498093" y="-514637"/>
              <a:chExt cx="1496968" cy="1832225"/>
            </a:xfrm>
          </p:grpSpPr>
          <p:sp>
            <p:nvSpPr>
              <p:cNvPr id="214" name="Google Shape;214;p42"/>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2"/>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2"/>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2"/>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8" name="Google Shape;218;p42"/>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219" name="Google Shape;219;p42"/>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220" name="Google Shape;220;p42"/>
            <p:cNvGrpSpPr/>
            <p:nvPr/>
          </p:nvGrpSpPr>
          <p:grpSpPr>
            <a:xfrm flipH="1">
              <a:off x="-562067" y="3936624"/>
              <a:ext cx="9667697" cy="1832225"/>
              <a:chOff x="-1622" y="3828438"/>
              <a:chExt cx="9667697" cy="1832225"/>
            </a:xfrm>
          </p:grpSpPr>
          <p:grpSp>
            <p:nvGrpSpPr>
              <p:cNvPr id="221" name="Google Shape;221;p42"/>
              <p:cNvGrpSpPr/>
              <p:nvPr/>
            </p:nvGrpSpPr>
            <p:grpSpPr>
              <a:xfrm rot="10800000">
                <a:off x="8169107" y="3828438"/>
                <a:ext cx="1496968" cy="1832225"/>
                <a:chOff x="-498093" y="-514637"/>
                <a:chExt cx="1496968" cy="1832225"/>
              </a:xfrm>
            </p:grpSpPr>
            <p:sp>
              <p:nvSpPr>
                <p:cNvPr id="222" name="Google Shape;222;p42"/>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2"/>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2"/>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2"/>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26" name="Google Shape;226;p42"/>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7" name="Shape 227"/>
        <p:cNvGrpSpPr/>
        <p:nvPr/>
      </p:nvGrpSpPr>
      <p:grpSpPr>
        <a:xfrm>
          <a:off x="0" y="0"/>
          <a:ext cx="0" cy="0"/>
          <a:chOff x="0" y="0"/>
          <a:chExt cx="0" cy="0"/>
        </a:xfrm>
      </p:grpSpPr>
      <p:sp>
        <p:nvSpPr>
          <p:cNvPr id="228" name="Google Shape;228;p4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9" name="Google Shape;229;p4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0" name="Google Shape;230;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2">
  <p:cSld name="TITLE_5">
    <p:spTree>
      <p:nvGrpSpPr>
        <p:cNvPr id="231" name="Shape 231"/>
        <p:cNvGrpSpPr/>
        <p:nvPr/>
      </p:nvGrpSpPr>
      <p:grpSpPr>
        <a:xfrm>
          <a:off x="0" y="0"/>
          <a:ext cx="0" cy="0"/>
          <a:chOff x="0" y="0"/>
          <a:chExt cx="0" cy="0"/>
        </a:xfrm>
      </p:grpSpPr>
      <p:sp>
        <p:nvSpPr>
          <p:cNvPr id="232" name="Google Shape;232;p44"/>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33" name="Google Shape;233;p44"/>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234" name="Google Shape;234;p44"/>
          <p:cNvGrpSpPr/>
          <p:nvPr/>
        </p:nvGrpSpPr>
        <p:grpSpPr>
          <a:xfrm>
            <a:off x="-562067" y="-642585"/>
            <a:ext cx="10240937" cy="6411435"/>
            <a:chOff x="-562067" y="-642585"/>
            <a:chExt cx="10240937" cy="6411435"/>
          </a:xfrm>
        </p:grpSpPr>
        <p:grpSp>
          <p:nvGrpSpPr>
            <p:cNvPr id="235" name="Google Shape;235;p44"/>
            <p:cNvGrpSpPr/>
            <p:nvPr/>
          </p:nvGrpSpPr>
          <p:grpSpPr>
            <a:xfrm flipH="1">
              <a:off x="8181902" y="-642585"/>
              <a:ext cx="1496968" cy="1832225"/>
              <a:chOff x="-498093" y="-514637"/>
              <a:chExt cx="1496968" cy="1832225"/>
            </a:xfrm>
          </p:grpSpPr>
          <p:sp>
            <p:nvSpPr>
              <p:cNvPr id="236" name="Google Shape;236;p44"/>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4"/>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4"/>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4"/>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0" name="Google Shape;240;p44"/>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241" name="Google Shape;241;p44"/>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242" name="Google Shape;242;p44"/>
            <p:cNvGrpSpPr/>
            <p:nvPr/>
          </p:nvGrpSpPr>
          <p:grpSpPr>
            <a:xfrm flipH="1">
              <a:off x="-562067" y="3936624"/>
              <a:ext cx="9667697" cy="1832225"/>
              <a:chOff x="-1622" y="3828438"/>
              <a:chExt cx="9667697" cy="1832225"/>
            </a:xfrm>
          </p:grpSpPr>
          <p:grpSp>
            <p:nvGrpSpPr>
              <p:cNvPr id="243" name="Google Shape;243;p44"/>
              <p:cNvGrpSpPr/>
              <p:nvPr/>
            </p:nvGrpSpPr>
            <p:grpSpPr>
              <a:xfrm rot="10800000">
                <a:off x="8169107" y="3828438"/>
                <a:ext cx="1496968" cy="1832225"/>
                <a:chOff x="-498093" y="-514637"/>
                <a:chExt cx="1496968" cy="1832225"/>
              </a:xfrm>
            </p:grpSpPr>
            <p:sp>
              <p:nvSpPr>
                <p:cNvPr id="244" name="Google Shape;244;p44"/>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4"/>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4"/>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4"/>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48" name="Google Shape;248;p44"/>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5" name="Shape 255"/>
        <p:cNvGrpSpPr/>
        <p:nvPr/>
      </p:nvGrpSpPr>
      <p:grpSpPr>
        <a:xfrm>
          <a:off x="0" y="0"/>
          <a:ext cx="0" cy="0"/>
          <a:chOff x="0" y="0"/>
          <a:chExt cx="0" cy="0"/>
        </a:xfrm>
      </p:grpSpPr>
      <p:sp>
        <p:nvSpPr>
          <p:cNvPr id="256" name="Google Shape;256;p4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7" name="Google Shape;257;p4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58" name="Google Shape;258;p4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9" name="Google Shape;259;p4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0" name="Google Shape;260;p4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1" name="Shape 261"/>
        <p:cNvGrpSpPr/>
        <p:nvPr/>
      </p:nvGrpSpPr>
      <p:grpSpPr>
        <a:xfrm>
          <a:off x="0" y="0"/>
          <a:ext cx="0" cy="0"/>
          <a:chOff x="0" y="0"/>
          <a:chExt cx="0" cy="0"/>
        </a:xfrm>
      </p:grpSpPr>
      <p:sp>
        <p:nvSpPr>
          <p:cNvPr id="262" name="Google Shape;262;p47"/>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3" name="Google Shape;263;p47"/>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64" name="Google Shape;264;p4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5" name="Google Shape;265;p4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6" name="Google Shape;266;p4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7" name="Shape 267"/>
        <p:cNvGrpSpPr/>
        <p:nvPr/>
      </p:nvGrpSpPr>
      <p:grpSpPr>
        <a:xfrm>
          <a:off x="0" y="0"/>
          <a:ext cx="0" cy="0"/>
          <a:chOff x="0" y="0"/>
          <a:chExt cx="0" cy="0"/>
        </a:xfrm>
      </p:grpSpPr>
      <p:sp>
        <p:nvSpPr>
          <p:cNvPr id="268" name="Google Shape;268;p4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9" name="Google Shape;269;p48"/>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0" name="Google Shape;270;p4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1" name="Google Shape;271;p4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2" name="Google Shape;272;p4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3" name="Shape 273"/>
        <p:cNvGrpSpPr/>
        <p:nvPr/>
      </p:nvGrpSpPr>
      <p:grpSpPr>
        <a:xfrm>
          <a:off x="0" y="0"/>
          <a:ext cx="0" cy="0"/>
          <a:chOff x="0" y="0"/>
          <a:chExt cx="0" cy="0"/>
        </a:xfrm>
      </p:grpSpPr>
      <p:sp>
        <p:nvSpPr>
          <p:cNvPr id="274" name="Google Shape;274;p4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5" name="Google Shape;275;p49"/>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6" name="Google Shape;276;p49"/>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7" name="Google Shape;277;p4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8" name="Google Shape;278;p4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9" name="Google Shape;279;p4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0" name="Shape 280"/>
        <p:cNvGrpSpPr/>
        <p:nvPr/>
      </p:nvGrpSpPr>
      <p:grpSpPr>
        <a:xfrm>
          <a:off x="0" y="0"/>
          <a:ext cx="0" cy="0"/>
          <a:chOff x="0" y="0"/>
          <a:chExt cx="0" cy="0"/>
        </a:xfrm>
      </p:grpSpPr>
      <p:sp>
        <p:nvSpPr>
          <p:cNvPr id="281" name="Google Shape;281;p50"/>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2" name="Google Shape;282;p50"/>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83" name="Google Shape;283;p50"/>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4" name="Google Shape;284;p50"/>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85" name="Google Shape;285;p50"/>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6" name="Google Shape;286;p5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7" name="Google Shape;287;p5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8" name="Google Shape;288;p5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9" name="Shape 289"/>
        <p:cNvGrpSpPr/>
        <p:nvPr/>
      </p:nvGrpSpPr>
      <p:grpSpPr>
        <a:xfrm>
          <a:off x="0" y="0"/>
          <a:ext cx="0" cy="0"/>
          <a:chOff x="0" y="0"/>
          <a:chExt cx="0" cy="0"/>
        </a:xfrm>
      </p:grpSpPr>
      <p:sp>
        <p:nvSpPr>
          <p:cNvPr id="290" name="Google Shape;290;p5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1" name="Google Shape;291;p5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2" name="Google Shape;292;p5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3" name="Google Shape;293;p5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4" name="Shape 294"/>
        <p:cNvGrpSpPr/>
        <p:nvPr/>
      </p:nvGrpSpPr>
      <p:grpSpPr>
        <a:xfrm>
          <a:off x="0" y="0"/>
          <a:ext cx="0" cy="0"/>
          <a:chOff x="0" y="0"/>
          <a:chExt cx="0" cy="0"/>
        </a:xfrm>
      </p:grpSpPr>
      <p:sp>
        <p:nvSpPr>
          <p:cNvPr id="295" name="Google Shape;295;p5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6" name="Google Shape;296;p5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7" name="Google Shape;297;p5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 name="Google Shape;37;p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8" name="Google Shape;3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6"/>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40" name="Google Shape;40;p6"/>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8" name="Shape 298"/>
        <p:cNvGrpSpPr/>
        <p:nvPr/>
      </p:nvGrpSpPr>
      <p:grpSpPr>
        <a:xfrm>
          <a:off x="0" y="0"/>
          <a:ext cx="0" cy="0"/>
          <a:chOff x="0" y="0"/>
          <a:chExt cx="0" cy="0"/>
        </a:xfrm>
      </p:grpSpPr>
      <p:sp>
        <p:nvSpPr>
          <p:cNvPr id="299" name="Google Shape;299;p5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00" name="Google Shape;300;p53"/>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301" name="Google Shape;301;p53"/>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302" name="Google Shape;302;p5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3" name="Google Shape;303;p5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4" name="Google Shape;304;p5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5" name="Shape 305"/>
        <p:cNvGrpSpPr/>
        <p:nvPr/>
      </p:nvGrpSpPr>
      <p:grpSpPr>
        <a:xfrm>
          <a:off x="0" y="0"/>
          <a:ext cx="0" cy="0"/>
          <a:chOff x="0" y="0"/>
          <a:chExt cx="0" cy="0"/>
        </a:xfrm>
      </p:grpSpPr>
      <p:sp>
        <p:nvSpPr>
          <p:cNvPr id="306" name="Google Shape;306;p5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07" name="Google Shape;307;p54"/>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308" name="Google Shape;308;p54"/>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309" name="Google Shape;309;p5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0" name="Google Shape;310;p5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1" name="Google Shape;311;p5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12" name="Shape 312"/>
        <p:cNvGrpSpPr/>
        <p:nvPr/>
      </p:nvGrpSpPr>
      <p:grpSpPr>
        <a:xfrm>
          <a:off x="0" y="0"/>
          <a:ext cx="0" cy="0"/>
          <a:chOff x="0" y="0"/>
          <a:chExt cx="0" cy="0"/>
        </a:xfrm>
      </p:grpSpPr>
      <p:sp>
        <p:nvSpPr>
          <p:cNvPr id="313" name="Google Shape;313;p5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4" name="Google Shape;314;p55"/>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5" name="Google Shape;315;p5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6" name="Google Shape;316;p5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7" name="Google Shape;317;p5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8" name="Shape 318"/>
        <p:cNvGrpSpPr/>
        <p:nvPr/>
      </p:nvGrpSpPr>
      <p:grpSpPr>
        <a:xfrm>
          <a:off x="0" y="0"/>
          <a:ext cx="0" cy="0"/>
          <a:chOff x="0" y="0"/>
          <a:chExt cx="0" cy="0"/>
        </a:xfrm>
      </p:grpSpPr>
      <p:sp>
        <p:nvSpPr>
          <p:cNvPr id="319" name="Google Shape;319;p56"/>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20" name="Google Shape;320;p56"/>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1" name="Google Shape;321;p5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2" name="Google Shape;322;p5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3" name="Google Shape;323;p5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
    <p:spTree>
      <p:nvGrpSpPr>
        <p:cNvPr id="324" name="Shape 3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1" name="Shape 41"/>
        <p:cNvGrpSpPr/>
        <p:nvPr/>
      </p:nvGrpSpPr>
      <p:grpSpPr>
        <a:xfrm>
          <a:off x="0" y="0"/>
          <a:ext cx="0" cy="0"/>
          <a:chOff x="0" y="0"/>
          <a:chExt cx="0" cy="0"/>
        </a:xfrm>
      </p:grpSpPr>
      <p:sp>
        <p:nvSpPr>
          <p:cNvPr id="42" name="Google Shape;42;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 name="Google Shape;47;p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8" name="Google Shape;48;p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9" name="Google Shape;4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8"/>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51" name="Google Shape;51;p8"/>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9"/>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56" name="Google Shape;56;p9"/>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7" name="Shape 57"/>
        <p:cNvGrpSpPr/>
        <p:nvPr/>
      </p:nvGrpSpPr>
      <p:grpSpPr>
        <a:xfrm>
          <a:off x="0" y="0"/>
          <a:ext cx="0" cy="0"/>
          <a:chOff x="0" y="0"/>
          <a:chExt cx="0" cy="0"/>
        </a:xfrm>
      </p:grpSpPr>
      <p:sp>
        <p:nvSpPr>
          <p:cNvPr id="58" name="Google Shape;58;p1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9" name="Google Shape;5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3.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8.xml"/><Relationship Id="rId22" Type="http://schemas.openxmlformats.org/officeDocument/2006/relationships/slideLayout" Target="../slideLayouts/slideLayout40.xml"/><Relationship Id="rId21" Type="http://schemas.openxmlformats.org/officeDocument/2006/relationships/slideLayout" Target="../slideLayouts/slideLayout39.xml"/><Relationship Id="rId24" Type="http://schemas.openxmlformats.org/officeDocument/2006/relationships/slideLayout" Target="../slideLayouts/slideLayout42.xml"/><Relationship Id="rId23" Type="http://schemas.openxmlformats.org/officeDocument/2006/relationships/slideLayout" Target="../slideLayouts/slideLayout41.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25" Type="http://schemas.openxmlformats.org/officeDocument/2006/relationships/theme" Target="../theme/theme1.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9" Type="http://schemas.openxmlformats.org/officeDocument/2006/relationships/slideLayout" Target="../slideLayouts/slideLayout37.xml"/><Relationship Id="rId18"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Helvetica Neue Light"/>
              <a:buNone/>
              <a:defRPr sz="2800">
                <a:solidFill>
                  <a:srgbClr val="434343"/>
                </a:solidFill>
                <a:latin typeface="Helvetica Neue Light"/>
                <a:ea typeface="Helvetica Neue Light"/>
                <a:cs typeface="Helvetica Neue Light"/>
                <a:sym typeface="Helvetica Neue Ligh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Roboto Thin"/>
              <a:buChar char="●"/>
              <a:defRPr sz="1800">
                <a:latin typeface="Roboto Thin"/>
                <a:ea typeface="Roboto Thin"/>
                <a:cs typeface="Roboto Thin"/>
                <a:sym typeface="Roboto Thin"/>
              </a:defRPr>
            </a:lvl1pPr>
            <a:lvl2pPr indent="-317500" lvl="1" marL="914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2pPr>
            <a:lvl3pPr indent="-317500" lvl="2" marL="1371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3pPr>
            <a:lvl4pPr indent="-317500" lvl="3" marL="1828800" rtl="0">
              <a:lnSpc>
                <a:spcPct val="115000"/>
              </a:lnSpc>
              <a:spcBef>
                <a:spcPts val="1600"/>
              </a:spcBef>
              <a:spcAft>
                <a:spcPts val="0"/>
              </a:spcAft>
              <a:buSzPts val="1400"/>
              <a:buFont typeface="Roboto Thin"/>
              <a:buChar char="●"/>
              <a:defRPr>
                <a:latin typeface="Roboto Thin"/>
                <a:ea typeface="Roboto Thin"/>
                <a:cs typeface="Roboto Thin"/>
                <a:sym typeface="Roboto Thin"/>
              </a:defRPr>
            </a:lvl4pPr>
            <a:lvl5pPr indent="-317500" lvl="4" marL="2286000" rtl="0">
              <a:lnSpc>
                <a:spcPct val="115000"/>
              </a:lnSpc>
              <a:spcBef>
                <a:spcPts val="1600"/>
              </a:spcBef>
              <a:spcAft>
                <a:spcPts val="0"/>
              </a:spcAft>
              <a:buSzPts val="1400"/>
              <a:buFont typeface="Roboto Thin"/>
              <a:buChar char="○"/>
              <a:defRPr>
                <a:latin typeface="Roboto Thin"/>
                <a:ea typeface="Roboto Thin"/>
                <a:cs typeface="Roboto Thin"/>
                <a:sym typeface="Roboto Thin"/>
              </a:defRPr>
            </a:lvl5pPr>
            <a:lvl6pPr indent="-317500" lvl="5" marL="2743200" rtl="0">
              <a:lnSpc>
                <a:spcPct val="115000"/>
              </a:lnSpc>
              <a:spcBef>
                <a:spcPts val="1600"/>
              </a:spcBef>
              <a:spcAft>
                <a:spcPts val="0"/>
              </a:spcAft>
              <a:buSzPts val="1400"/>
              <a:buFont typeface="Roboto Thin"/>
              <a:buChar char="■"/>
              <a:defRPr>
                <a:latin typeface="Roboto Thin"/>
                <a:ea typeface="Roboto Thin"/>
                <a:cs typeface="Roboto Thin"/>
                <a:sym typeface="Roboto Thin"/>
              </a:defRPr>
            </a:lvl6pPr>
            <a:lvl7pPr indent="-317500" lvl="6" marL="3200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7pPr>
            <a:lvl8pPr indent="-317500" lvl="7" marL="3657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8pPr>
            <a:lvl9pPr indent="-317500" lvl="8" marL="4114800" rtl="0">
              <a:lnSpc>
                <a:spcPct val="115000"/>
              </a:lnSpc>
              <a:spcBef>
                <a:spcPts val="1600"/>
              </a:spcBef>
              <a:spcAft>
                <a:spcPts val="1600"/>
              </a:spcAft>
              <a:buSzPts val="1400"/>
              <a:buFont typeface="Roboto Thin"/>
              <a:buChar char="■"/>
              <a:defRPr>
                <a:latin typeface="Roboto Thin"/>
                <a:ea typeface="Roboto Thin"/>
                <a:cs typeface="Roboto Thin"/>
                <a:sym typeface="Roboto Thin"/>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Helvetica Neue Light"/>
              <a:buNone/>
              <a:defRPr sz="2800">
                <a:solidFill>
                  <a:srgbClr val="434343"/>
                </a:solidFill>
                <a:latin typeface="Helvetica Neue Light"/>
                <a:ea typeface="Helvetica Neue Light"/>
                <a:cs typeface="Helvetica Neue Light"/>
                <a:sym typeface="Helvetica Neue Ligh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0" name="Google Shape;100;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Roboto Thin"/>
              <a:buChar char="●"/>
              <a:defRPr sz="1800">
                <a:latin typeface="Roboto Thin"/>
                <a:ea typeface="Roboto Thin"/>
                <a:cs typeface="Roboto Thin"/>
                <a:sym typeface="Roboto Thin"/>
              </a:defRPr>
            </a:lvl1pPr>
            <a:lvl2pPr indent="-317500" lvl="1" marL="914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2pPr>
            <a:lvl3pPr indent="-317500" lvl="2" marL="1371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3pPr>
            <a:lvl4pPr indent="-317500" lvl="3" marL="1828800" rtl="0">
              <a:lnSpc>
                <a:spcPct val="115000"/>
              </a:lnSpc>
              <a:spcBef>
                <a:spcPts val="1600"/>
              </a:spcBef>
              <a:spcAft>
                <a:spcPts val="0"/>
              </a:spcAft>
              <a:buSzPts val="1400"/>
              <a:buFont typeface="Roboto Thin"/>
              <a:buChar char="●"/>
              <a:defRPr>
                <a:latin typeface="Roboto Thin"/>
                <a:ea typeface="Roboto Thin"/>
                <a:cs typeface="Roboto Thin"/>
                <a:sym typeface="Roboto Thin"/>
              </a:defRPr>
            </a:lvl4pPr>
            <a:lvl5pPr indent="-317500" lvl="4" marL="2286000" rtl="0">
              <a:lnSpc>
                <a:spcPct val="115000"/>
              </a:lnSpc>
              <a:spcBef>
                <a:spcPts val="1600"/>
              </a:spcBef>
              <a:spcAft>
                <a:spcPts val="0"/>
              </a:spcAft>
              <a:buSzPts val="1400"/>
              <a:buFont typeface="Roboto Thin"/>
              <a:buChar char="○"/>
              <a:defRPr>
                <a:latin typeface="Roboto Thin"/>
                <a:ea typeface="Roboto Thin"/>
                <a:cs typeface="Roboto Thin"/>
                <a:sym typeface="Roboto Thin"/>
              </a:defRPr>
            </a:lvl5pPr>
            <a:lvl6pPr indent="-317500" lvl="5" marL="2743200" rtl="0">
              <a:lnSpc>
                <a:spcPct val="115000"/>
              </a:lnSpc>
              <a:spcBef>
                <a:spcPts val="1600"/>
              </a:spcBef>
              <a:spcAft>
                <a:spcPts val="0"/>
              </a:spcAft>
              <a:buSzPts val="1400"/>
              <a:buFont typeface="Roboto Thin"/>
              <a:buChar char="■"/>
              <a:defRPr>
                <a:latin typeface="Roboto Thin"/>
                <a:ea typeface="Roboto Thin"/>
                <a:cs typeface="Roboto Thin"/>
                <a:sym typeface="Roboto Thin"/>
              </a:defRPr>
            </a:lvl6pPr>
            <a:lvl7pPr indent="-317500" lvl="6" marL="3200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7pPr>
            <a:lvl8pPr indent="-317500" lvl="7" marL="3657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8pPr>
            <a:lvl9pPr indent="-317500" lvl="8" marL="4114800" rtl="0">
              <a:lnSpc>
                <a:spcPct val="115000"/>
              </a:lnSpc>
              <a:spcBef>
                <a:spcPts val="1600"/>
              </a:spcBef>
              <a:spcAft>
                <a:spcPts val="1600"/>
              </a:spcAft>
              <a:buSzPts val="1400"/>
              <a:buFont typeface="Roboto Thin"/>
              <a:buChar char="■"/>
              <a:defRPr>
                <a:latin typeface="Roboto Thin"/>
                <a:ea typeface="Roboto Thin"/>
                <a:cs typeface="Roboto Thin"/>
                <a:sym typeface="Roboto Thin"/>
              </a:defRPr>
            </a:lvl9pPr>
          </a:lstStyle>
          <a:p/>
        </p:txBody>
      </p:sp>
      <p:sp>
        <p:nvSpPr>
          <p:cNvPr id="101" name="Google Shape;10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49" name="Shape 249"/>
        <p:cNvGrpSpPr/>
        <p:nvPr/>
      </p:nvGrpSpPr>
      <p:grpSpPr>
        <a:xfrm>
          <a:off x="0" y="0"/>
          <a:ext cx="0" cy="0"/>
          <a:chOff x="0" y="0"/>
          <a:chExt cx="0" cy="0"/>
        </a:xfrm>
      </p:grpSpPr>
      <p:sp>
        <p:nvSpPr>
          <p:cNvPr id="250" name="Google Shape;250;p4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51" name="Google Shape;251;p4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52" name="Google Shape;252;p4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53" name="Google Shape;253;p4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54" name="Google Shape;254;p4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xml"/><Relationship Id="rId3" Type="http://schemas.openxmlformats.org/officeDocument/2006/relationships/image" Target="../media/image4.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hyperlink" Target="https://drive.google.com/drive/folders/1vIRaDYiyzoZlnrjNe4RVg2cNPpNOjT_-" TargetMode="External"/><Relationship Id="rId5" Type="http://schemas.openxmlformats.org/officeDocument/2006/relationships/image" Target="../media/image18.png"/><Relationship Id="rId6" Type="http://schemas.openxmlformats.org/officeDocument/2006/relationships/image" Target="../media/image17.png"/><Relationship Id="rId7" Type="http://schemas.openxmlformats.org/officeDocument/2006/relationships/image" Target="../media/image24.png"/><Relationship Id="rId8" Type="http://schemas.openxmlformats.org/officeDocument/2006/relationships/hyperlink" Target="https://drive.google.com/drive/folders/1vIRaDYiyzoZlnrjNe4RVg2cNPpNOjT_-" TargetMode="External"/><Relationship Id="rId11" Type="http://schemas.openxmlformats.org/officeDocument/2006/relationships/hyperlink" Target="https://drive.google.com/drive/folders/1vIRaDYiyzoZlnrjNe4RVg2cNPpNOjT_-" TargetMode="External"/><Relationship Id="rId10" Type="http://schemas.openxmlformats.org/officeDocument/2006/relationships/hyperlink" Target="https://drive.google.com/drive/folders/1vIRaDYiyzoZlnrjNe4RVg2cNPpNOjT_-"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hyperlink" Target="http://www.youtube.com/watch?v=MDk6V-B4Qhw" TargetMode="External"/><Relationship Id="rId5"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hyperlink" Target="https://docs.google.com/document/d/1RA-6deeFwYaM1Jn_dGVBpTn7kS2KBKqvRY23dmuN0k4/edit?usp=sharing" TargetMode="External"/><Relationship Id="rId5" Type="http://schemas.openxmlformats.org/officeDocument/2006/relationships/hyperlink" Target="https://drive.google.com/drive/folders/1BAncZ0JNiR743TQt26iXlR08qehT7uN0?usp=sharing" TargetMode="External"/><Relationship Id="rId6" Type="http://schemas.openxmlformats.org/officeDocument/2006/relationships/image" Target="../media/image19.png"/><Relationship Id="rId7"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hyperlink" Target="https://docs.google.com/presentation/d/1_LNnFfs3KbjxCeOlT5eGdYCoq-azMPyQP6nl1Z5q9I8/edit?usp=sharing" TargetMode="External"/><Relationship Id="rId5" Type="http://schemas.openxmlformats.org/officeDocument/2006/relationships/hyperlink" Target="https://docs.google.com/presentation/d/1_LNnFfs3KbjxCeOlT5eGdYCoq-azMPyQP6nl1Z5q9I8/edit?usp=sharing" TargetMode="External"/><Relationship Id="rId6"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27.jpg"/><Relationship Id="rId6"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hyperlink" Target="https://drive.google.com/file/d/1I23fCOlQ6LmFZNuWZSYtCZp20n6vTu1P/view?usp=sharing" TargetMode="External"/><Relationship Id="rId9"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hyperlink" Target="https://drive.google.com/file/d/15p_k3FB-CHr5ob1ddOwhSoetGnKPBeyw/view?usp=sharing" TargetMode="External"/><Relationship Id="rId7" Type="http://schemas.openxmlformats.org/officeDocument/2006/relationships/image" Target="../media/image20.png"/><Relationship Id="rId8" Type="http://schemas.openxmlformats.org/officeDocument/2006/relationships/hyperlink" Target="https://drive.google.com/file/d/1pk8PBU0WB3irpp8UXHc03YVKGZoadQ6d/view?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hyperlink" Target="http://www.youtube.com/watch?v=I1-Zl63FToA" TargetMode="External"/><Relationship Id="rId5"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hyperlink" Target="https://outlook.office.com/bookwithme/user/481c961349d54d419d11a17f7ac953d0%40graniteschools.org/meetingtype/09705449-c7ee-4131-b1b9-3e961b18baf2" TargetMode="External"/><Relationship Id="rId5" Type="http://schemas.openxmlformats.org/officeDocument/2006/relationships/hyperlink" Target="https://outlook.office.com/bookwithme/user/4b519b14b4524d63bacc078f78344bb9%40graniteschools.org/meetingtype/9144dbd9-cf2e-4417-8209-c3fbdb5188f7" TargetMode="External"/><Relationship Id="rId6" Type="http://schemas.openxmlformats.org/officeDocument/2006/relationships/hyperlink" Target="https://outlook.office.com/bookwithme/user/d05df07f7f4546f8b995edf37d1195f8%40graniteschools.org/meetingtype/09705449-c7ee-4131-b1b9-3e961b18baf2" TargetMode="External"/><Relationship Id="rId7" Type="http://schemas.openxmlformats.org/officeDocument/2006/relationships/image" Target="../media/image26.png"/><Relationship Id="rId8" Type="http://schemas.openxmlformats.org/officeDocument/2006/relationships/hyperlink" Target="https://docs.google.com/forms/d/e/1FAIpQLSfcPmqAwTnS0SwAY8u3fmfzUgKP20KrjBKNiKs27E_IvCavQw/viewfor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hyperlink" Target="https://sites.google.com/granitesd.org/mtssingranitedistrict/tier-i/social-skills-and-dispositions/pbis" TargetMode="External"/><Relationship Id="rId5" Type="http://schemas.openxmlformats.org/officeDocument/2006/relationships/hyperlink" Target="https://www.iirp.edu/school-resources/integrating-related-evidence-based-strategies" TargetMode="External"/><Relationship Id="rId6" Type="http://schemas.openxmlformats.org/officeDocument/2006/relationships/hyperlink" Target="https://ascd.org/el/articles/getting-consistent-with-consequences" TargetMode="External"/><Relationship Id="rId7" Type="http://schemas.openxmlformats.org/officeDocument/2006/relationships/hyperlink" Target="https://www.edutopia.org/article/understanding-trauma-informed-educa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hyperlink" Target="https://docs.google.com/document/d/1u73lr-z_BDbOt7MCD7tqr6HWjqrf3b5yNlowHMmT4NU/edit?usp=sharing" TargetMode="External"/><Relationship Id="rId6" Type="http://schemas.openxmlformats.org/officeDocument/2006/relationships/hyperlink" Target="https://docs.google.com/presentation/d/1pvyvEGHqhc3eD88eLNvu3Zfx56zzXRbTvOuvEsfw6Cc/edit?usp=sharing" TargetMode="External"/><Relationship Id="rId7" Type="http://schemas.openxmlformats.org/officeDocument/2006/relationships/hyperlink" Target="https://cdn.prod.website-files.com/5d3725188825e071f1670246/632ccb7a3756f3529d3a7391_Strategies%20for%20De-escalating%20Student%20Behavior%20in%20the%20Classroom.pdf" TargetMode="External"/><Relationship Id="rId8"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hyperlink" Target="http://www.youtube.com/watch?v=MDk6V-B4Qhw" TargetMode="External"/><Relationship Id="rId5"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8" name="Shape 328"/>
        <p:cNvGrpSpPr/>
        <p:nvPr/>
      </p:nvGrpSpPr>
      <p:grpSpPr>
        <a:xfrm>
          <a:off x="0" y="0"/>
          <a:ext cx="0" cy="0"/>
          <a:chOff x="0" y="0"/>
          <a:chExt cx="0" cy="0"/>
        </a:xfrm>
      </p:grpSpPr>
      <p:sp>
        <p:nvSpPr>
          <p:cNvPr id="329" name="Google Shape;329;p58"/>
          <p:cNvSpPr txBox="1"/>
          <p:nvPr>
            <p:ph type="ctrTitle"/>
          </p:nvPr>
        </p:nvSpPr>
        <p:spPr>
          <a:xfrm>
            <a:off x="1502250" y="452750"/>
            <a:ext cx="6139500" cy="1269900"/>
          </a:xfrm>
          <a:prstGeom prst="rect">
            <a:avLst/>
          </a:prstGeom>
        </p:spPr>
        <p:txBody>
          <a:bodyPr anchorCtr="0" anchor="b" bIns="34275" lIns="68575" spcFirstLastPara="1" rIns="68575" wrap="square" tIns="34275">
            <a:normAutofit fontScale="90000"/>
          </a:bodyPr>
          <a:lstStyle/>
          <a:p>
            <a:pPr indent="0" lvl="0" marL="0" rtl="0" algn="ctr">
              <a:spcBef>
                <a:spcPts val="0"/>
              </a:spcBef>
              <a:spcAft>
                <a:spcPts val="0"/>
              </a:spcAft>
              <a:buNone/>
            </a:pPr>
            <a:r>
              <a:rPr b="1" lang="en">
                <a:solidFill>
                  <a:srgbClr val="00467F"/>
                </a:solidFill>
                <a:latin typeface="Roboto"/>
                <a:ea typeface="Roboto"/>
                <a:cs typeface="Roboto"/>
                <a:sym typeface="Roboto"/>
              </a:rPr>
              <a:t>Effect</a:t>
            </a:r>
            <a:r>
              <a:rPr b="1" lang="en">
                <a:solidFill>
                  <a:srgbClr val="00467F"/>
                </a:solidFill>
                <a:latin typeface="Roboto"/>
                <a:ea typeface="Roboto"/>
                <a:cs typeface="Roboto"/>
                <a:sym typeface="Roboto"/>
              </a:rPr>
              <a:t>ive Classroom Management</a:t>
            </a:r>
            <a:endParaRPr b="1">
              <a:solidFill>
                <a:srgbClr val="00467F"/>
              </a:solidFill>
              <a:latin typeface="Roboto"/>
              <a:ea typeface="Roboto"/>
              <a:cs typeface="Roboto"/>
              <a:sym typeface="Roboto"/>
            </a:endParaRPr>
          </a:p>
        </p:txBody>
      </p:sp>
      <p:sp>
        <p:nvSpPr>
          <p:cNvPr id="330" name="Google Shape;330;p58"/>
          <p:cNvSpPr txBox="1"/>
          <p:nvPr>
            <p:ph idx="1" type="subTitle"/>
          </p:nvPr>
        </p:nvSpPr>
        <p:spPr>
          <a:xfrm>
            <a:off x="539625" y="1946850"/>
            <a:ext cx="8144700" cy="1335300"/>
          </a:xfrm>
          <a:prstGeom prst="rect">
            <a:avLst/>
          </a:prstGeom>
        </p:spPr>
        <p:txBody>
          <a:bodyPr anchorCtr="0" anchor="t" bIns="34275" lIns="68575" spcFirstLastPara="1" rIns="68575" wrap="square" tIns="34275">
            <a:noAutofit/>
          </a:bodyPr>
          <a:lstStyle/>
          <a:p>
            <a:pPr indent="0" lvl="0" marL="0" rtl="0" algn="ctr">
              <a:lnSpc>
                <a:spcPct val="115000"/>
              </a:lnSpc>
              <a:spcBef>
                <a:spcPts val="800"/>
              </a:spcBef>
              <a:spcAft>
                <a:spcPts val="0"/>
              </a:spcAft>
              <a:buNone/>
            </a:pPr>
            <a:r>
              <a:rPr lang="en" sz="2000">
                <a:solidFill>
                  <a:srgbClr val="00467F"/>
                </a:solidFill>
                <a:latin typeface="Roboto Light"/>
                <a:ea typeface="Roboto Light"/>
                <a:cs typeface="Roboto Light"/>
                <a:sym typeface="Roboto Light"/>
              </a:rPr>
              <a:t>Principal Professional Learning</a:t>
            </a:r>
            <a:endParaRPr sz="2000">
              <a:solidFill>
                <a:srgbClr val="00467F"/>
              </a:solidFill>
              <a:latin typeface="Roboto Light"/>
              <a:ea typeface="Roboto Light"/>
              <a:cs typeface="Roboto Light"/>
              <a:sym typeface="Roboto Light"/>
            </a:endParaRPr>
          </a:p>
          <a:p>
            <a:pPr indent="0" lvl="0" marL="0" rtl="0" algn="ctr">
              <a:lnSpc>
                <a:spcPct val="115000"/>
              </a:lnSpc>
              <a:spcBef>
                <a:spcPts val="800"/>
              </a:spcBef>
              <a:spcAft>
                <a:spcPts val="0"/>
              </a:spcAft>
              <a:buNone/>
            </a:pPr>
            <a:r>
              <a:rPr lang="en" sz="2000">
                <a:solidFill>
                  <a:srgbClr val="00467F"/>
                </a:solidFill>
                <a:latin typeface="Roboto Light"/>
                <a:ea typeface="Roboto Light"/>
                <a:cs typeface="Roboto Light"/>
                <a:sym typeface="Roboto Light"/>
              </a:rPr>
              <a:t>February 2025</a:t>
            </a:r>
            <a:endParaRPr sz="2000">
              <a:solidFill>
                <a:srgbClr val="00467F"/>
              </a:solidFill>
              <a:latin typeface="Roboto Light"/>
              <a:ea typeface="Roboto Light"/>
              <a:cs typeface="Roboto Light"/>
              <a:sym typeface="Roboto Light"/>
            </a:endParaRPr>
          </a:p>
        </p:txBody>
      </p:sp>
      <p:pic>
        <p:nvPicPr>
          <p:cNvPr id="331" name="Google Shape;331;p58"/>
          <p:cNvPicPr preferRelativeResize="0"/>
          <p:nvPr/>
        </p:nvPicPr>
        <p:blipFill>
          <a:blip r:embed="rId4">
            <a:alphaModFix/>
          </a:blip>
          <a:stretch>
            <a:fillRect/>
          </a:stretch>
        </p:blipFill>
        <p:spPr>
          <a:xfrm>
            <a:off x="3237713" y="3506298"/>
            <a:ext cx="2668575" cy="15271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7"/>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7"/>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i="1" lang="en" sz="3000">
                <a:solidFill>
                  <a:schemeClr val="lt1"/>
                </a:solidFill>
                <a:latin typeface="Roboto Medium"/>
                <a:ea typeface="Roboto Medium"/>
                <a:cs typeface="Roboto Medium"/>
                <a:sym typeface="Roboto Medium"/>
              </a:rPr>
              <a:t>Student Support Process</a:t>
            </a:r>
            <a:endParaRPr i="1" sz="3000">
              <a:solidFill>
                <a:srgbClr val="FFFFFF"/>
              </a:solidFill>
              <a:latin typeface="Roboto Medium"/>
              <a:ea typeface="Roboto Medium"/>
              <a:cs typeface="Roboto Medium"/>
              <a:sym typeface="Roboto Medium"/>
            </a:endParaRPr>
          </a:p>
        </p:txBody>
      </p:sp>
      <p:pic>
        <p:nvPicPr>
          <p:cNvPr id="404" name="Google Shape;404;p67"/>
          <p:cNvPicPr preferRelativeResize="0"/>
          <p:nvPr/>
        </p:nvPicPr>
        <p:blipFill>
          <a:blip r:embed="rId3">
            <a:alphaModFix/>
          </a:blip>
          <a:stretch>
            <a:fillRect/>
          </a:stretch>
        </p:blipFill>
        <p:spPr>
          <a:xfrm>
            <a:off x="0" y="4577500"/>
            <a:ext cx="1067526" cy="565999"/>
          </a:xfrm>
          <a:prstGeom prst="rect">
            <a:avLst/>
          </a:prstGeom>
          <a:noFill/>
          <a:ln>
            <a:noFill/>
          </a:ln>
        </p:spPr>
      </p:pic>
      <p:pic>
        <p:nvPicPr>
          <p:cNvPr id="405" name="Google Shape;405;p67"/>
          <p:cNvPicPr preferRelativeResize="0"/>
          <p:nvPr/>
        </p:nvPicPr>
        <p:blipFill>
          <a:blip r:embed="rId4">
            <a:alphaModFix/>
          </a:blip>
          <a:stretch>
            <a:fillRect/>
          </a:stretch>
        </p:blipFill>
        <p:spPr>
          <a:xfrm>
            <a:off x="224121" y="1208100"/>
            <a:ext cx="1666900" cy="2087575"/>
          </a:xfrm>
          <a:prstGeom prst="rect">
            <a:avLst/>
          </a:prstGeom>
          <a:noFill/>
          <a:ln>
            <a:noFill/>
          </a:ln>
        </p:spPr>
      </p:pic>
      <p:pic>
        <p:nvPicPr>
          <p:cNvPr id="406" name="Google Shape;406;p67"/>
          <p:cNvPicPr preferRelativeResize="0"/>
          <p:nvPr/>
        </p:nvPicPr>
        <p:blipFill>
          <a:blip r:embed="rId5">
            <a:alphaModFix/>
          </a:blip>
          <a:stretch>
            <a:fillRect/>
          </a:stretch>
        </p:blipFill>
        <p:spPr>
          <a:xfrm>
            <a:off x="2267675" y="1208100"/>
            <a:ext cx="2177773" cy="2087575"/>
          </a:xfrm>
          <a:prstGeom prst="rect">
            <a:avLst/>
          </a:prstGeom>
          <a:noFill/>
          <a:ln>
            <a:noFill/>
          </a:ln>
        </p:spPr>
      </p:pic>
      <p:pic>
        <p:nvPicPr>
          <p:cNvPr id="407" name="Google Shape;407;p67"/>
          <p:cNvPicPr preferRelativeResize="0"/>
          <p:nvPr/>
        </p:nvPicPr>
        <p:blipFill>
          <a:blip r:embed="rId6">
            <a:alphaModFix/>
          </a:blip>
          <a:stretch>
            <a:fillRect/>
          </a:stretch>
        </p:blipFill>
        <p:spPr>
          <a:xfrm>
            <a:off x="4933729" y="1208100"/>
            <a:ext cx="1418055" cy="2087575"/>
          </a:xfrm>
          <a:prstGeom prst="rect">
            <a:avLst/>
          </a:prstGeom>
          <a:noFill/>
          <a:ln>
            <a:noFill/>
          </a:ln>
        </p:spPr>
      </p:pic>
      <p:pic>
        <p:nvPicPr>
          <p:cNvPr id="408" name="Google Shape;408;p67"/>
          <p:cNvPicPr preferRelativeResize="0"/>
          <p:nvPr/>
        </p:nvPicPr>
        <p:blipFill>
          <a:blip r:embed="rId7">
            <a:alphaModFix/>
          </a:blip>
          <a:stretch>
            <a:fillRect/>
          </a:stretch>
        </p:blipFill>
        <p:spPr>
          <a:xfrm>
            <a:off x="6840050" y="1208100"/>
            <a:ext cx="2070100" cy="2087575"/>
          </a:xfrm>
          <a:prstGeom prst="rect">
            <a:avLst/>
          </a:prstGeom>
          <a:noFill/>
          <a:ln>
            <a:noFill/>
          </a:ln>
        </p:spPr>
      </p:pic>
      <p:sp>
        <p:nvSpPr>
          <p:cNvPr id="409" name="Google Shape;409;p67"/>
          <p:cNvSpPr txBox="1"/>
          <p:nvPr/>
        </p:nvSpPr>
        <p:spPr>
          <a:xfrm>
            <a:off x="1201475" y="3701900"/>
            <a:ext cx="7317900" cy="1293000"/>
          </a:xfrm>
          <a:prstGeom prst="rect">
            <a:avLst/>
          </a:prstGeom>
          <a:solidFill>
            <a:srgbClr val="00467F"/>
          </a:solid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2000" u="sng">
                <a:solidFill>
                  <a:schemeClr val="lt1"/>
                </a:solidFill>
                <a:latin typeface="Calibri"/>
                <a:ea typeface="Calibri"/>
                <a:cs typeface="Calibri"/>
                <a:sym typeface="Calibri"/>
                <a:hlinkClick r:id="rId8">
                  <a:extLst>
                    <a:ext uri="{A12FA001-AC4F-418D-AE19-62706E023703}">
                      <ahyp:hlinkClr val="tx"/>
                    </a:ext>
                  </a:extLst>
                </a:hlinkClick>
              </a:rPr>
              <a:t>Granite School District Tiered Instruction Document</a:t>
            </a:r>
            <a:endParaRPr sz="2000">
              <a:solidFill>
                <a:schemeClr val="lt1"/>
              </a:solidFill>
              <a:latin typeface="Calibri"/>
              <a:ea typeface="Calibri"/>
              <a:cs typeface="Calibri"/>
              <a:sym typeface="Calibri"/>
            </a:endParaRPr>
          </a:p>
          <a:p>
            <a:pPr indent="0" lvl="0" marL="0" rtl="0" algn="ctr">
              <a:lnSpc>
                <a:spcPct val="90000"/>
              </a:lnSpc>
              <a:spcBef>
                <a:spcPts val="0"/>
              </a:spcBef>
              <a:spcAft>
                <a:spcPts val="0"/>
              </a:spcAft>
              <a:buNone/>
            </a:pPr>
            <a:r>
              <a:rPr lang="en" sz="2000" u="sng">
                <a:solidFill>
                  <a:schemeClr val="lt1"/>
                </a:solidFill>
                <a:latin typeface="Calibri"/>
                <a:ea typeface="Calibri"/>
                <a:cs typeface="Calibri"/>
                <a:sym typeface="Calibri"/>
                <a:hlinkClick r:id="rId9">
                  <a:extLst>
                    <a:ext uri="{A12FA001-AC4F-418D-AE19-62706E023703}">
                      <ahyp:hlinkClr val="tx"/>
                    </a:ext>
                  </a:extLst>
                </a:hlinkClick>
              </a:rPr>
              <a:t>Student Support Process Flowchart</a:t>
            </a:r>
            <a:endParaRPr sz="2000">
              <a:solidFill>
                <a:schemeClr val="lt1"/>
              </a:solidFill>
              <a:latin typeface="Calibri"/>
              <a:ea typeface="Calibri"/>
              <a:cs typeface="Calibri"/>
              <a:sym typeface="Calibri"/>
            </a:endParaRPr>
          </a:p>
          <a:p>
            <a:pPr indent="0" lvl="0" marL="0" rtl="0" algn="ctr">
              <a:lnSpc>
                <a:spcPct val="90000"/>
              </a:lnSpc>
              <a:spcBef>
                <a:spcPts val="0"/>
              </a:spcBef>
              <a:spcAft>
                <a:spcPts val="0"/>
              </a:spcAft>
              <a:buNone/>
            </a:pPr>
            <a:r>
              <a:rPr lang="en" sz="2000" u="sng">
                <a:solidFill>
                  <a:schemeClr val="lt1"/>
                </a:solidFill>
                <a:latin typeface="Calibri"/>
                <a:ea typeface="Calibri"/>
                <a:cs typeface="Calibri"/>
                <a:sym typeface="Calibri"/>
                <a:hlinkClick r:id="rId10">
                  <a:extLst>
                    <a:ext uri="{A12FA001-AC4F-418D-AE19-62706E023703}">
                      <ahyp:hlinkClr val="tx"/>
                    </a:ext>
                  </a:extLst>
                </a:hlinkClick>
              </a:rPr>
              <a:t>GMTSS Critical Components Chart</a:t>
            </a:r>
            <a:endParaRPr sz="2000">
              <a:solidFill>
                <a:schemeClr val="lt1"/>
              </a:solidFill>
              <a:latin typeface="Calibri"/>
              <a:ea typeface="Calibri"/>
              <a:cs typeface="Calibri"/>
              <a:sym typeface="Calibri"/>
            </a:endParaRPr>
          </a:p>
          <a:p>
            <a:pPr indent="0" lvl="0" marL="0" rtl="0" algn="ctr">
              <a:lnSpc>
                <a:spcPct val="90000"/>
              </a:lnSpc>
              <a:spcBef>
                <a:spcPts val="0"/>
              </a:spcBef>
              <a:spcAft>
                <a:spcPts val="0"/>
              </a:spcAft>
              <a:buNone/>
            </a:pPr>
            <a:r>
              <a:rPr lang="en" sz="2000" u="sng">
                <a:solidFill>
                  <a:schemeClr val="lt1"/>
                </a:solidFill>
                <a:latin typeface="Calibri"/>
                <a:ea typeface="Calibri"/>
                <a:cs typeface="Calibri"/>
                <a:sym typeface="Calibri"/>
                <a:hlinkClick r:id="rId11">
                  <a:extLst>
                    <a:ext uri="{A12FA001-AC4F-418D-AE19-62706E023703}">
                      <ahyp:hlinkClr val="tx"/>
                    </a:ext>
                  </a:extLst>
                </a:hlinkClick>
              </a:rPr>
              <a:t>Tier II Behavior Supports</a:t>
            </a:r>
            <a:endParaRPr sz="20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8"/>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8"/>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Medium"/>
                <a:ea typeface="Roboto Medium"/>
                <a:cs typeface="Roboto Medium"/>
                <a:sym typeface="Roboto Medium"/>
              </a:rPr>
              <a:t>Student Support Process</a:t>
            </a:r>
            <a:r>
              <a:rPr i="1" lang="en" sz="3000">
                <a:solidFill>
                  <a:srgbClr val="FFFFFF"/>
                </a:solidFill>
                <a:latin typeface="Roboto Medium"/>
                <a:ea typeface="Roboto Medium"/>
                <a:cs typeface="Roboto Medium"/>
                <a:sym typeface="Roboto Medium"/>
              </a:rPr>
              <a:t> Table Talk</a:t>
            </a:r>
            <a:endParaRPr i="1" sz="3000">
              <a:solidFill>
                <a:srgbClr val="FFFFFF"/>
              </a:solidFill>
              <a:latin typeface="Roboto Medium"/>
              <a:ea typeface="Roboto Medium"/>
              <a:cs typeface="Roboto Medium"/>
              <a:sym typeface="Roboto Medium"/>
            </a:endParaRPr>
          </a:p>
        </p:txBody>
      </p:sp>
      <p:pic>
        <p:nvPicPr>
          <p:cNvPr id="416" name="Google Shape;416;p68"/>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417" name="Google Shape;417;p68"/>
          <p:cNvSpPr txBox="1"/>
          <p:nvPr/>
        </p:nvSpPr>
        <p:spPr>
          <a:xfrm>
            <a:off x="1850850" y="1425213"/>
            <a:ext cx="5442300" cy="523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00467F"/>
              </a:buClr>
              <a:buSzPts val="2200"/>
              <a:buFont typeface="Roboto Light"/>
              <a:buChar char="●"/>
            </a:pPr>
            <a:r>
              <a:rPr lang="en" sz="2200">
                <a:solidFill>
                  <a:srgbClr val="00467F"/>
                </a:solidFill>
                <a:latin typeface="Roboto Light"/>
                <a:ea typeface="Roboto Light"/>
                <a:cs typeface="Roboto Light"/>
                <a:sym typeface="Roboto Light"/>
              </a:rPr>
              <a:t>What has been working at your school?</a:t>
            </a:r>
            <a:endParaRPr sz="2200">
              <a:solidFill>
                <a:srgbClr val="00467F"/>
              </a:solidFill>
              <a:latin typeface="Roboto Light"/>
              <a:ea typeface="Roboto Light"/>
              <a:cs typeface="Roboto Light"/>
              <a:sym typeface="Roboto Light"/>
            </a:endParaRPr>
          </a:p>
        </p:txBody>
      </p:sp>
      <p:pic>
        <p:nvPicPr>
          <p:cNvPr descr="This 5 MINUTE countdown timer is made for professional use and has some minimal sound effects in the last 5 seconds." id="418" name="Google Shape;418;p68" title="5 MINUTE TIMER - COUNTDOWN TIMER (MINIMAL)">
            <a:hlinkClick r:id="rId4"/>
          </p:cNvPr>
          <p:cNvPicPr preferRelativeResize="0"/>
          <p:nvPr/>
        </p:nvPicPr>
        <p:blipFill>
          <a:blip r:embed="rId5">
            <a:alphaModFix/>
          </a:blip>
          <a:stretch>
            <a:fillRect/>
          </a:stretch>
        </p:blipFill>
        <p:spPr>
          <a:xfrm>
            <a:off x="2366542" y="2571752"/>
            <a:ext cx="3989432" cy="2244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9"/>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69"/>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Medium"/>
                <a:ea typeface="Roboto Medium"/>
                <a:cs typeface="Roboto Medium"/>
                <a:sym typeface="Roboto Medium"/>
              </a:rPr>
              <a:t>Restorative Practices</a:t>
            </a:r>
            <a:endParaRPr i="1" sz="3000">
              <a:solidFill>
                <a:srgbClr val="FFFFFF"/>
              </a:solidFill>
              <a:latin typeface="Roboto Medium"/>
              <a:ea typeface="Roboto Medium"/>
              <a:cs typeface="Roboto Medium"/>
              <a:sym typeface="Roboto Medium"/>
            </a:endParaRPr>
          </a:p>
        </p:txBody>
      </p:sp>
      <p:pic>
        <p:nvPicPr>
          <p:cNvPr id="425" name="Google Shape;425;p69"/>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426" name="Google Shape;426;p69"/>
          <p:cNvSpPr txBox="1"/>
          <p:nvPr/>
        </p:nvSpPr>
        <p:spPr>
          <a:xfrm>
            <a:off x="2076375" y="3841300"/>
            <a:ext cx="5125800" cy="896700"/>
          </a:xfrm>
          <a:prstGeom prst="rect">
            <a:avLst/>
          </a:prstGeom>
          <a:solidFill>
            <a:srgbClr val="00467F"/>
          </a:solidFill>
          <a:ln>
            <a:noFill/>
          </a:ln>
        </p:spPr>
        <p:txBody>
          <a:bodyPr anchorCtr="0" anchor="t" bIns="91425" lIns="91425" spcFirstLastPara="1" rIns="91425" wrap="square" tIns="91425">
            <a:spAutoFit/>
          </a:bodyPr>
          <a:lstStyle/>
          <a:p>
            <a:pPr indent="0" lvl="0" marL="0" rtl="0" algn="ctr">
              <a:lnSpc>
                <a:spcPct val="90000"/>
              </a:lnSpc>
              <a:spcBef>
                <a:spcPts val="800"/>
              </a:spcBef>
              <a:spcAft>
                <a:spcPts val="0"/>
              </a:spcAft>
              <a:buClr>
                <a:schemeClr val="dk1"/>
              </a:buClr>
              <a:buSzPts val="1100"/>
              <a:buFont typeface="Arial"/>
              <a:buNone/>
            </a:pPr>
            <a:r>
              <a:rPr lang="en" sz="2200" u="sng">
                <a:solidFill>
                  <a:schemeClr val="lt1"/>
                </a:solidFill>
                <a:latin typeface="Roboto Light"/>
                <a:ea typeface="Roboto Light"/>
                <a:cs typeface="Roboto Light"/>
                <a:sym typeface="Roboto Light"/>
                <a:hlinkClick r:id="rId4">
                  <a:extLst>
                    <a:ext uri="{A12FA001-AC4F-418D-AE19-62706E023703}">
                      <ahyp:hlinkClr val="tx"/>
                    </a:ext>
                  </a:extLst>
                </a:hlinkClick>
              </a:rPr>
              <a:t>Calm Space Best Practices Checklist</a:t>
            </a:r>
            <a:endParaRPr sz="2200">
              <a:solidFill>
                <a:schemeClr val="lt1"/>
              </a:solidFill>
              <a:latin typeface="Roboto Light"/>
              <a:ea typeface="Roboto Light"/>
              <a:cs typeface="Roboto Light"/>
              <a:sym typeface="Roboto Light"/>
            </a:endParaRPr>
          </a:p>
          <a:p>
            <a:pPr indent="0" lvl="0" marL="0" rtl="0" algn="ctr">
              <a:lnSpc>
                <a:spcPct val="90000"/>
              </a:lnSpc>
              <a:spcBef>
                <a:spcPts val="800"/>
              </a:spcBef>
              <a:spcAft>
                <a:spcPts val="0"/>
              </a:spcAft>
              <a:buClr>
                <a:schemeClr val="dk1"/>
              </a:buClr>
              <a:buSzPts val="1100"/>
              <a:buFont typeface="Arial"/>
              <a:buNone/>
            </a:pPr>
            <a:r>
              <a:rPr lang="en" sz="2200" u="sng">
                <a:solidFill>
                  <a:schemeClr val="lt1"/>
                </a:solidFill>
                <a:latin typeface="Roboto Light"/>
                <a:ea typeface="Roboto Light"/>
                <a:cs typeface="Roboto Light"/>
                <a:sym typeface="Roboto Light"/>
                <a:hlinkClick r:id="rId5">
                  <a:extLst>
                    <a:ext uri="{A12FA001-AC4F-418D-AE19-62706E023703}">
                      <ahyp:hlinkClr val="tx"/>
                    </a:ext>
                  </a:extLst>
                </a:hlinkClick>
              </a:rPr>
              <a:t>Restorative Practices for Schools</a:t>
            </a:r>
            <a:endParaRPr sz="2200">
              <a:solidFill>
                <a:schemeClr val="lt1"/>
              </a:solidFill>
              <a:latin typeface="Roboto Light"/>
              <a:ea typeface="Roboto Light"/>
              <a:cs typeface="Roboto Light"/>
              <a:sym typeface="Roboto Light"/>
            </a:endParaRPr>
          </a:p>
        </p:txBody>
      </p:sp>
      <p:pic>
        <p:nvPicPr>
          <p:cNvPr id="427" name="Google Shape;427;p69"/>
          <p:cNvPicPr preferRelativeResize="0"/>
          <p:nvPr/>
        </p:nvPicPr>
        <p:blipFill>
          <a:blip r:embed="rId6">
            <a:alphaModFix/>
          </a:blip>
          <a:stretch>
            <a:fillRect/>
          </a:stretch>
        </p:blipFill>
        <p:spPr>
          <a:xfrm>
            <a:off x="508350" y="1136363"/>
            <a:ext cx="2657257" cy="2254563"/>
          </a:xfrm>
          <a:prstGeom prst="rect">
            <a:avLst/>
          </a:prstGeom>
          <a:noFill/>
          <a:ln cap="flat" cmpd="sng" w="28575">
            <a:solidFill>
              <a:srgbClr val="00467F"/>
            </a:solidFill>
            <a:prstDash val="solid"/>
            <a:round/>
            <a:headEnd len="sm" w="sm" type="none"/>
            <a:tailEnd len="sm" w="sm" type="none"/>
          </a:ln>
        </p:spPr>
      </p:pic>
      <p:pic>
        <p:nvPicPr>
          <p:cNvPr id="428" name="Google Shape;428;p69"/>
          <p:cNvPicPr preferRelativeResize="0"/>
          <p:nvPr/>
        </p:nvPicPr>
        <p:blipFill>
          <a:blip r:embed="rId7">
            <a:alphaModFix/>
          </a:blip>
          <a:stretch>
            <a:fillRect/>
          </a:stretch>
        </p:blipFill>
        <p:spPr>
          <a:xfrm>
            <a:off x="3778175" y="1734250"/>
            <a:ext cx="4963401" cy="1058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70"/>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0"/>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Medium"/>
                <a:ea typeface="Roboto Medium"/>
                <a:cs typeface="Roboto Medium"/>
                <a:sym typeface="Roboto Medium"/>
              </a:rPr>
              <a:t>Restorative Practices</a:t>
            </a:r>
            <a:endParaRPr i="1" sz="3000">
              <a:solidFill>
                <a:srgbClr val="FFFFFF"/>
              </a:solidFill>
              <a:latin typeface="Roboto Medium"/>
              <a:ea typeface="Roboto Medium"/>
              <a:cs typeface="Roboto Medium"/>
              <a:sym typeface="Roboto Medium"/>
            </a:endParaRPr>
          </a:p>
        </p:txBody>
      </p:sp>
      <p:pic>
        <p:nvPicPr>
          <p:cNvPr id="435" name="Google Shape;435;p70"/>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436" name="Google Shape;436;p70"/>
          <p:cNvSpPr txBox="1"/>
          <p:nvPr/>
        </p:nvSpPr>
        <p:spPr>
          <a:xfrm>
            <a:off x="2113850" y="4401225"/>
            <a:ext cx="5125800" cy="489300"/>
          </a:xfrm>
          <a:prstGeom prst="rect">
            <a:avLst/>
          </a:prstGeom>
          <a:solidFill>
            <a:srgbClr val="00467F"/>
          </a:solidFill>
          <a:ln>
            <a:noFill/>
          </a:ln>
        </p:spPr>
        <p:txBody>
          <a:bodyPr anchorCtr="0" anchor="t" bIns="91425" lIns="91425" spcFirstLastPara="1" rIns="91425" wrap="square" tIns="91425">
            <a:spAutoFit/>
          </a:bodyPr>
          <a:lstStyle/>
          <a:p>
            <a:pPr indent="0" lvl="0" marL="0" rtl="0" algn="ctr">
              <a:lnSpc>
                <a:spcPct val="90000"/>
              </a:lnSpc>
              <a:spcBef>
                <a:spcPts val="800"/>
              </a:spcBef>
              <a:spcAft>
                <a:spcPts val="0"/>
              </a:spcAft>
              <a:buNone/>
            </a:pPr>
            <a:r>
              <a:rPr lang="en" sz="2200" u="sng">
                <a:solidFill>
                  <a:schemeClr val="lt1"/>
                </a:solidFill>
                <a:latin typeface="Roboto Light"/>
                <a:ea typeface="Roboto Light"/>
                <a:cs typeface="Roboto Light"/>
                <a:sym typeface="Roboto Light"/>
                <a:hlinkClick r:id="rId4">
                  <a:extLst>
                    <a:ext uri="{A12FA001-AC4F-418D-AE19-62706E023703}">
                      <ahyp:hlinkClr val="tx"/>
                    </a:ext>
                  </a:extLst>
                </a:hlinkClick>
              </a:rPr>
              <a:t>Trauma</a:t>
            </a:r>
            <a:r>
              <a:rPr lang="en" sz="2200" u="sng">
                <a:solidFill>
                  <a:schemeClr val="lt1"/>
                </a:solidFill>
                <a:latin typeface="Roboto Light"/>
                <a:ea typeface="Roboto Light"/>
                <a:cs typeface="Roboto Light"/>
                <a:sym typeface="Roboto Light"/>
                <a:hlinkClick r:id="rId5">
                  <a:extLst>
                    <a:ext uri="{A12FA001-AC4F-418D-AE19-62706E023703}">
                      <ahyp:hlinkClr val="tx"/>
                    </a:ext>
                  </a:extLst>
                </a:hlinkClick>
              </a:rPr>
              <a:t> Informed Teaching PL</a:t>
            </a:r>
            <a:endParaRPr sz="2200">
              <a:solidFill>
                <a:schemeClr val="lt1"/>
              </a:solidFill>
              <a:latin typeface="Roboto Light"/>
              <a:ea typeface="Roboto Light"/>
              <a:cs typeface="Roboto Light"/>
              <a:sym typeface="Roboto Light"/>
            </a:endParaRPr>
          </a:p>
        </p:txBody>
      </p:sp>
      <p:sp>
        <p:nvSpPr>
          <p:cNvPr id="437" name="Google Shape;437;p70"/>
          <p:cNvSpPr txBox="1"/>
          <p:nvPr/>
        </p:nvSpPr>
        <p:spPr>
          <a:xfrm>
            <a:off x="225425" y="1415375"/>
            <a:ext cx="8518800" cy="213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solidFill>
                  <a:srgbClr val="00467F"/>
                </a:solidFill>
                <a:latin typeface="Roboto Light"/>
                <a:ea typeface="Roboto Light"/>
                <a:cs typeface="Roboto Light"/>
                <a:sym typeface="Roboto Light"/>
              </a:rPr>
              <a:t>1. Build Strong Teacher-Student Relationships</a:t>
            </a:r>
            <a:endParaRPr sz="2200">
              <a:solidFill>
                <a:srgbClr val="00467F"/>
              </a:solidFill>
              <a:latin typeface="Roboto Light"/>
              <a:ea typeface="Roboto Light"/>
              <a:cs typeface="Roboto Light"/>
              <a:sym typeface="Roboto Light"/>
            </a:endParaRPr>
          </a:p>
          <a:p>
            <a:pPr indent="0" lvl="0" marL="0" rtl="0" algn="l">
              <a:lnSpc>
                <a:spcPct val="115000"/>
              </a:lnSpc>
              <a:spcBef>
                <a:spcPts val="1200"/>
              </a:spcBef>
              <a:spcAft>
                <a:spcPts val="0"/>
              </a:spcAft>
              <a:buNone/>
            </a:pPr>
            <a:r>
              <a:rPr lang="en" sz="2200">
                <a:solidFill>
                  <a:srgbClr val="00467F"/>
                </a:solidFill>
                <a:latin typeface="Roboto Light"/>
                <a:ea typeface="Roboto Light"/>
                <a:cs typeface="Roboto Light"/>
                <a:sym typeface="Roboto Light"/>
              </a:rPr>
              <a:t>2. Create an Emotionally Safe Environment</a:t>
            </a:r>
            <a:endParaRPr sz="2200">
              <a:solidFill>
                <a:srgbClr val="00467F"/>
              </a:solidFill>
              <a:latin typeface="Roboto Light"/>
              <a:ea typeface="Roboto Light"/>
              <a:cs typeface="Roboto Light"/>
              <a:sym typeface="Roboto Light"/>
            </a:endParaRPr>
          </a:p>
          <a:p>
            <a:pPr indent="0" lvl="0" marL="0" rtl="0" algn="l">
              <a:lnSpc>
                <a:spcPct val="115000"/>
              </a:lnSpc>
              <a:spcBef>
                <a:spcPts val="1200"/>
              </a:spcBef>
              <a:spcAft>
                <a:spcPts val="0"/>
              </a:spcAft>
              <a:buNone/>
            </a:pPr>
            <a:r>
              <a:rPr lang="en" sz="2200">
                <a:solidFill>
                  <a:srgbClr val="00467F"/>
                </a:solidFill>
                <a:latin typeface="Roboto Light"/>
                <a:ea typeface="Roboto Light"/>
                <a:cs typeface="Roboto Light"/>
                <a:sym typeface="Roboto Light"/>
              </a:rPr>
              <a:t>3. Teach Students Self-Regulation Skills</a:t>
            </a:r>
            <a:endParaRPr sz="2200">
              <a:solidFill>
                <a:srgbClr val="00467F"/>
              </a:solidFill>
              <a:latin typeface="Roboto Light"/>
              <a:ea typeface="Roboto Light"/>
              <a:cs typeface="Roboto Light"/>
              <a:sym typeface="Roboto Light"/>
            </a:endParaRPr>
          </a:p>
          <a:p>
            <a:pPr indent="0" lvl="0" marL="0" rtl="0" algn="l">
              <a:lnSpc>
                <a:spcPct val="95000"/>
              </a:lnSpc>
              <a:spcBef>
                <a:spcPts val="1200"/>
              </a:spcBef>
              <a:spcAft>
                <a:spcPts val="1200"/>
              </a:spcAft>
              <a:buClr>
                <a:schemeClr val="dk1"/>
              </a:buClr>
              <a:buSzPts val="1100"/>
              <a:buFont typeface="Arial"/>
              <a:buNone/>
            </a:pPr>
            <a:r>
              <a:rPr lang="en" sz="2200">
                <a:solidFill>
                  <a:srgbClr val="00467F"/>
                </a:solidFill>
                <a:latin typeface="Roboto Light"/>
                <a:ea typeface="Roboto Light"/>
                <a:cs typeface="Roboto Light"/>
                <a:sym typeface="Roboto Light"/>
              </a:rPr>
              <a:t>4. Prioritize Teacher Trauma Stewardship</a:t>
            </a:r>
            <a:endParaRPr sz="2200">
              <a:solidFill>
                <a:srgbClr val="00467F"/>
              </a:solidFill>
              <a:latin typeface="Roboto Light"/>
              <a:ea typeface="Roboto Light"/>
              <a:cs typeface="Roboto Light"/>
              <a:sym typeface="Roboto Light"/>
            </a:endParaRPr>
          </a:p>
        </p:txBody>
      </p:sp>
      <p:sp>
        <p:nvSpPr>
          <p:cNvPr id="438" name="Google Shape;438;p70"/>
          <p:cNvSpPr txBox="1"/>
          <p:nvPr/>
        </p:nvSpPr>
        <p:spPr>
          <a:xfrm>
            <a:off x="342425" y="976150"/>
            <a:ext cx="8284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2200" u="sng">
                <a:solidFill>
                  <a:srgbClr val="00467F"/>
                </a:solidFill>
                <a:latin typeface="Roboto"/>
                <a:ea typeface="Roboto"/>
                <a:cs typeface="Roboto"/>
                <a:sym typeface="Roboto"/>
              </a:rPr>
              <a:t>Four Guiding Principles of Trauma-Informed Teaching</a:t>
            </a:r>
            <a:endParaRPr b="1" sz="2200" u="sng">
              <a:solidFill>
                <a:srgbClr val="00467F"/>
              </a:solidFill>
              <a:latin typeface="Roboto"/>
              <a:ea typeface="Roboto"/>
              <a:cs typeface="Roboto"/>
              <a:sym typeface="Roboto"/>
            </a:endParaRPr>
          </a:p>
        </p:txBody>
      </p:sp>
      <p:pic>
        <p:nvPicPr>
          <p:cNvPr descr="Crisis Cycle 2014.jpg" id="439" name="Google Shape;439;p70"/>
          <p:cNvPicPr preferRelativeResize="0"/>
          <p:nvPr/>
        </p:nvPicPr>
        <p:blipFill>
          <a:blip r:embed="rId6">
            <a:alphaModFix/>
          </a:blip>
          <a:stretch>
            <a:fillRect/>
          </a:stretch>
        </p:blipFill>
        <p:spPr>
          <a:xfrm>
            <a:off x="5694124" y="1988529"/>
            <a:ext cx="3255476" cy="2093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1"/>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1"/>
          <p:cNvSpPr txBox="1"/>
          <p:nvPr>
            <p:ph idx="4294967295" type="title"/>
          </p:nvPr>
        </p:nvSpPr>
        <p:spPr>
          <a:xfrm>
            <a:off x="311700" y="113300"/>
            <a:ext cx="8099100" cy="572700"/>
          </a:xfrm>
          <a:prstGeom prst="rect">
            <a:avLst/>
          </a:prstGeom>
          <a:solidFill>
            <a:srgbClr val="00467F"/>
          </a:solidFill>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i="1" lang="en" sz="3000">
                <a:solidFill>
                  <a:schemeClr val="lt1"/>
                </a:solidFill>
                <a:latin typeface="Roboto Medium"/>
                <a:ea typeface="Roboto Medium"/>
                <a:cs typeface="Roboto Medium"/>
                <a:sym typeface="Roboto Medium"/>
              </a:rPr>
              <a:t>Restorative Practices</a:t>
            </a:r>
            <a:endParaRPr i="1" sz="3000">
              <a:solidFill>
                <a:srgbClr val="FFFFFF"/>
              </a:solidFill>
              <a:latin typeface="Roboto Medium"/>
              <a:ea typeface="Roboto Medium"/>
              <a:cs typeface="Roboto Medium"/>
              <a:sym typeface="Roboto Medium"/>
            </a:endParaRPr>
          </a:p>
        </p:txBody>
      </p:sp>
      <p:sp>
        <p:nvSpPr>
          <p:cNvPr id="446" name="Google Shape;446;p71"/>
          <p:cNvSpPr txBox="1"/>
          <p:nvPr/>
        </p:nvSpPr>
        <p:spPr>
          <a:xfrm>
            <a:off x="1413750" y="1440950"/>
            <a:ext cx="6316500" cy="408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lang="en" sz="2200" u="sng">
                <a:solidFill>
                  <a:srgbClr val="00467F"/>
                </a:solidFill>
                <a:latin typeface="Roboto Light"/>
                <a:ea typeface="Roboto Light"/>
                <a:cs typeface="Roboto Light"/>
                <a:sym typeface="Roboto Light"/>
              </a:rPr>
              <a:t>It’s Over. Now what?  Teacher and Student Mindset</a:t>
            </a:r>
            <a:r>
              <a:rPr lang="en" sz="2200">
                <a:solidFill>
                  <a:srgbClr val="00467F"/>
                </a:solidFill>
                <a:latin typeface="Roboto Light"/>
                <a:ea typeface="Roboto Light"/>
                <a:cs typeface="Roboto Light"/>
                <a:sym typeface="Roboto Light"/>
              </a:rPr>
              <a:t> </a:t>
            </a:r>
            <a:endParaRPr sz="2200">
              <a:solidFill>
                <a:srgbClr val="00467F"/>
              </a:solidFill>
              <a:latin typeface="Roboto Light"/>
              <a:ea typeface="Roboto Light"/>
              <a:cs typeface="Roboto Light"/>
              <a:sym typeface="Roboto Light"/>
            </a:endParaRPr>
          </a:p>
        </p:txBody>
      </p:sp>
      <p:sp>
        <p:nvSpPr>
          <p:cNvPr id="447" name="Google Shape;447;p71"/>
          <p:cNvSpPr txBox="1"/>
          <p:nvPr/>
        </p:nvSpPr>
        <p:spPr>
          <a:xfrm>
            <a:off x="758925" y="1880400"/>
            <a:ext cx="4330200" cy="2717400"/>
          </a:xfrm>
          <a:prstGeom prst="rect">
            <a:avLst/>
          </a:prstGeom>
          <a:noFill/>
          <a:ln>
            <a:noFill/>
          </a:ln>
        </p:spPr>
        <p:txBody>
          <a:bodyPr anchorCtr="0" anchor="t" bIns="68575" lIns="68575" spcFirstLastPara="1" rIns="68575" wrap="square" tIns="68575">
            <a:noAutofit/>
          </a:bodyPr>
          <a:lstStyle/>
          <a:p>
            <a:pPr indent="-279400" lvl="0" marL="342900" rtl="0" algn="l">
              <a:spcBef>
                <a:spcPts val="0"/>
              </a:spcBef>
              <a:spcAft>
                <a:spcPts val="0"/>
              </a:spcAft>
              <a:buClr>
                <a:srgbClr val="00467F"/>
              </a:buClr>
              <a:buSzPts val="1800"/>
              <a:buFont typeface="Roboto Light"/>
              <a:buChar char="●"/>
            </a:pPr>
            <a:r>
              <a:rPr lang="en" sz="1800">
                <a:solidFill>
                  <a:srgbClr val="00467F"/>
                </a:solidFill>
                <a:latin typeface="Roboto Light"/>
                <a:ea typeface="Roboto Light"/>
                <a:cs typeface="Roboto Light"/>
                <a:sym typeface="Roboto Light"/>
              </a:rPr>
              <a:t>You must be ready to accept that student back into the classroom/space/activity</a:t>
            </a:r>
            <a:endParaRPr sz="1800">
              <a:solidFill>
                <a:srgbClr val="00467F"/>
              </a:solidFill>
              <a:latin typeface="Roboto Light"/>
              <a:ea typeface="Roboto Light"/>
              <a:cs typeface="Roboto Light"/>
              <a:sym typeface="Roboto Light"/>
            </a:endParaRPr>
          </a:p>
          <a:p>
            <a:pPr indent="0" lvl="0" marL="3429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279400" lvl="0" marL="342900" rtl="0" algn="l">
              <a:spcBef>
                <a:spcPts val="0"/>
              </a:spcBef>
              <a:spcAft>
                <a:spcPts val="0"/>
              </a:spcAft>
              <a:buClr>
                <a:srgbClr val="00467F"/>
              </a:buClr>
              <a:buSzPts val="1800"/>
              <a:buFont typeface="Roboto Light"/>
              <a:buChar char="●"/>
            </a:pPr>
            <a:r>
              <a:rPr lang="en" sz="1800">
                <a:solidFill>
                  <a:srgbClr val="00467F"/>
                </a:solidFill>
                <a:latin typeface="Roboto Light"/>
                <a:ea typeface="Roboto Light"/>
                <a:cs typeface="Roboto Light"/>
                <a:sym typeface="Roboto Light"/>
              </a:rPr>
              <a:t>The student must be ready to come back to the classroom/space/activity</a:t>
            </a:r>
            <a:endParaRPr sz="1800">
              <a:solidFill>
                <a:srgbClr val="00467F"/>
              </a:solidFill>
              <a:latin typeface="Roboto Light"/>
              <a:ea typeface="Roboto Light"/>
              <a:cs typeface="Roboto Light"/>
              <a:sym typeface="Roboto Light"/>
            </a:endParaRPr>
          </a:p>
          <a:p>
            <a:pPr indent="0" lvl="0" marL="3429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279400" lvl="0" marL="342900" rtl="0" algn="l">
              <a:spcBef>
                <a:spcPts val="0"/>
              </a:spcBef>
              <a:spcAft>
                <a:spcPts val="0"/>
              </a:spcAft>
              <a:buClr>
                <a:srgbClr val="00467F"/>
              </a:buClr>
              <a:buSzPts val="1800"/>
              <a:buFont typeface="Roboto Light"/>
              <a:buChar char="●"/>
            </a:pPr>
            <a:r>
              <a:rPr lang="en" sz="1800">
                <a:solidFill>
                  <a:srgbClr val="00467F"/>
                </a:solidFill>
                <a:latin typeface="Roboto Light"/>
                <a:ea typeface="Roboto Light"/>
                <a:cs typeface="Roboto Light"/>
                <a:sym typeface="Roboto Light"/>
              </a:rPr>
              <a:t>The classroom environment must be ready to accept the student back</a:t>
            </a:r>
            <a:endParaRPr sz="1800">
              <a:solidFill>
                <a:srgbClr val="00467F"/>
              </a:solidFill>
              <a:latin typeface="Roboto Light"/>
              <a:ea typeface="Roboto Light"/>
              <a:cs typeface="Roboto Light"/>
              <a:sym typeface="Roboto Light"/>
            </a:endParaRPr>
          </a:p>
        </p:txBody>
      </p:sp>
      <p:sp>
        <p:nvSpPr>
          <p:cNvPr id="448" name="Google Shape;448;p71"/>
          <p:cNvSpPr txBox="1"/>
          <p:nvPr/>
        </p:nvSpPr>
        <p:spPr>
          <a:xfrm>
            <a:off x="6178775" y="1965425"/>
            <a:ext cx="2758500" cy="2765700"/>
          </a:xfrm>
          <a:prstGeom prst="rect">
            <a:avLst/>
          </a:prstGeom>
          <a:noFill/>
          <a:ln>
            <a:noFill/>
          </a:ln>
        </p:spPr>
        <p:txBody>
          <a:bodyPr anchorCtr="0" anchor="t" bIns="68575" lIns="68575" spcFirstLastPara="1" rIns="68575" wrap="square" tIns="68575">
            <a:noAutofit/>
          </a:bodyPr>
          <a:lstStyle/>
          <a:p>
            <a:pPr indent="-279400" lvl="0" marL="342900" rtl="0" algn="l">
              <a:spcBef>
                <a:spcPts val="0"/>
              </a:spcBef>
              <a:spcAft>
                <a:spcPts val="0"/>
              </a:spcAft>
              <a:buClr>
                <a:srgbClr val="00467F"/>
              </a:buClr>
              <a:buSzPts val="1800"/>
              <a:buFont typeface="Roboto Light"/>
              <a:buChar char="●"/>
            </a:pPr>
            <a:r>
              <a:rPr lang="en" sz="1800">
                <a:solidFill>
                  <a:srgbClr val="00467F"/>
                </a:solidFill>
                <a:latin typeface="Roboto Light"/>
                <a:ea typeface="Roboto Light"/>
                <a:cs typeface="Roboto Light"/>
                <a:sym typeface="Roboto Light"/>
              </a:rPr>
              <a:t>Are you ok?</a:t>
            </a:r>
            <a:endParaRPr sz="1800">
              <a:solidFill>
                <a:srgbClr val="00467F"/>
              </a:solidFill>
              <a:latin typeface="Roboto Light"/>
              <a:ea typeface="Roboto Light"/>
              <a:cs typeface="Roboto Light"/>
              <a:sym typeface="Roboto Light"/>
            </a:endParaRPr>
          </a:p>
          <a:p>
            <a:pPr indent="0" lvl="0" marL="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0" lvl="0" marL="6858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0" lvl="0" marL="685800" rtl="0" algn="l">
              <a:spcBef>
                <a:spcPts val="0"/>
              </a:spcBef>
              <a:spcAft>
                <a:spcPts val="0"/>
              </a:spcAft>
              <a:buNone/>
            </a:pPr>
            <a:r>
              <a:t/>
            </a:r>
            <a:endParaRPr sz="1300">
              <a:solidFill>
                <a:srgbClr val="00467F"/>
              </a:solidFill>
              <a:latin typeface="Roboto Light"/>
              <a:ea typeface="Roboto Light"/>
              <a:cs typeface="Roboto Light"/>
              <a:sym typeface="Roboto Light"/>
            </a:endParaRPr>
          </a:p>
          <a:p>
            <a:pPr indent="-279400" lvl="0" marL="342900" rtl="0" algn="l">
              <a:spcBef>
                <a:spcPts val="0"/>
              </a:spcBef>
              <a:spcAft>
                <a:spcPts val="0"/>
              </a:spcAft>
              <a:buClr>
                <a:srgbClr val="00467F"/>
              </a:buClr>
              <a:buSzPts val="1800"/>
              <a:buFont typeface="Roboto Light"/>
              <a:buChar char="●"/>
            </a:pPr>
            <a:r>
              <a:rPr lang="en" sz="1800">
                <a:solidFill>
                  <a:srgbClr val="00467F"/>
                </a:solidFill>
                <a:latin typeface="Roboto Light"/>
                <a:ea typeface="Roboto Light"/>
                <a:cs typeface="Roboto Light"/>
                <a:sym typeface="Roboto Light"/>
              </a:rPr>
              <a:t>Is the student ok? </a:t>
            </a:r>
            <a:endParaRPr sz="1800">
              <a:solidFill>
                <a:srgbClr val="00467F"/>
              </a:solidFill>
              <a:latin typeface="Roboto Light"/>
              <a:ea typeface="Roboto Light"/>
              <a:cs typeface="Roboto Light"/>
              <a:sym typeface="Roboto Light"/>
            </a:endParaRPr>
          </a:p>
          <a:p>
            <a:pPr indent="0" lvl="0" marL="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0" lvl="0" marL="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279400" lvl="0" marL="342900" rtl="0" algn="l">
              <a:spcBef>
                <a:spcPts val="0"/>
              </a:spcBef>
              <a:spcAft>
                <a:spcPts val="0"/>
              </a:spcAft>
              <a:buClr>
                <a:srgbClr val="00467F"/>
              </a:buClr>
              <a:buSzPts val="1800"/>
              <a:buFont typeface="Roboto Light"/>
              <a:buChar char="●"/>
            </a:pPr>
            <a:r>
              <a:rPr lang="en" sz="1800">
                <a:solidFill>
                  <a:srgbClr val="00467F"/>
                </a:solidFill>
                <a:latin typeface="Roboto Light"/>
                <a:ea typeface="Roboto Light"/>
                <a:cs typeface="Roboto Light"/>
                <a:sym typeface="Roboto Light"/>
              </a:rPr>
              <a:t>Is the space ok? </a:t>
            </a:r>
            <a:endParaRPr sz="1800">
              <a:solidFill>
                <a:srgbClr val="00467F"/>
              </a:solidFill>
              <a:latin typeface="Roboto Light"/>
              <a:ea typeface="Roboto Light"/>
              <a:cs typeface="Roboto Light"/>
              <a:sym typeface="Roboto Light"/>
            </a:endParaRPr>
          </a:p>
        </p:txBody>
      </p:sp>
      <p:sp>
        <p:nvSpPr>
          <p:cNvPr id="449" name="Google Shape;449;p71"/>
          <p:cNvSpPr/>
          <p:nvPr/>
        </p:nvSpPr>
        <p:spPr>
          <a:xfrm>
            <a:off x="5089125" y="2086744"/>
            <a:ext cx="780900" cy="236400"/>
          </a:xfrm>
          <a:prstGeom prst="rect">
            <a:avLst/>
          </a:prstGeom>
          <a:solidFill>
            <a:srgbClr val="00467F"/>
          </a:solidFill>
          <a:ln cap="flat" cmpd="sng" w="9525">
            <a:solidFill>
              <a:srgbClr val="00467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0" name="Google Shape;450;p71"/>
          <p:cNvSpPr/>
          <p:nvPr/>
        </p:nvSpPr>
        <p:spPr>
          <a:xfrm>
            <a:off x="5089125" y="3084825"/>
            <a:ext cx="780900" cy="236400"/>
          </a:xfrm>
          <a:prstGeom prst="rect">
            <a:avLst/>
          </a:prstGeom>
          <a:solidFill>
            <a:srgbClr val="00467F"/>
          </a:solidFill>
          <a:ln cap="flat" cmpd="sng" w="9525">
            <a:solidFill>
              <a:srgbClr val="00467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1" name="Google Shape;451;p71"/>
          <p:cNvSpPr/>
          <p:nvPr/>
        </p:nvSpPr>
        <p:spPr>
          <a:xfrm>
            <a:off x="5089125" y="3923219"/>
            <a:ext cx="780900" cy="236400"/>
          </a:xfrm>
          <a:prstGeom prst="rect">
            <a:avLst/>
          </a:prstGeom>
          <a:solidFill>
            <a:srgbClr val="00467F"/>
          </a:solidFill>
          <a:ln cap="flat" cmpd="sng" w="9525">
            <a:solidFill>
              <a:srgbClr val="00467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2" name="Google Shape;452;p71"/>
          <p:cNvSpPr txBox="1"/>
          <p:nvPr/>
        </p:nvSpPr>
        <p:spPr>
          <a:xfrm>
            <a:off x="816750" y="801875"/>
            <a:ext cx="7510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200" u="sng">
                <a:solidFill>
                  <a:srgbClr val="00467F"/>
                </a:solidFill>
                <a:latin typeface="Roboto"/>
                <a:ea typeface="Roboto"/>
                <a:cs typeface="Roboto"/>
                <a:sym typeface="Roboto"/>
              </a:rPr>
              <a:t>Closing the Communication Loop - </a:t>
            </a:r>
            <a:r>
              <a:rPr b="1" lang="en" sz="2200" u="sng">
                <a:solidFill>
                  <a:srgbClr val="00467F"/>
                </a:solidFill>
                <a:latin typeface="Roboto"/>
                <a:ea typeface="Roboto"/>
                <a:cs typeface="Roboto"/>
                <a:sym typeface="Roboto"/>
              </a:rPr>
              <a:t>Strategies for Re-Entry</a:t>
            </a:r>
            <a:endParaRPr b="1" sz="2200" u="sng">
              <a:solidFill>
                <a:srgbClr val="00467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2"/>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72"/>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Medium"/>
                <a:ea typeface="Roboto Medium"/>
                <a:cs typeface="Roboto Medium"/>
                <a:sym typeface="Roboto Medium"/>
              </a:rPr>
              <a:t>Upland Terrace - “Serenity Squad”</a:t>
            </a:r>
            <a:endParaRPr i="1" sz="3000">
              <a:solidFill>
                <a:srgbClr val="FFFFFF"/>
              </a:solidFill>
              <a:latin typeface="Roboto Medium"/>
              <a:ea typeface="Roboto Medium"/>
              <a:cs typeface="Roboto Medium"/>
              <a:sym typeface="Roboto Medium"/>
            </a:endParaRPr>
          </a:p>
        </p:txBody>
      </p:sp>
      <p:pic>
        <p:nvPicPr>
          <p:cNvPr id="459" name="Google Shape;459;p72"/>
          <p:cNvPicPr preferRelativeResize="0"/>
          <p:nvPr/>
        </p:nvPicPr>
        <p:blipFill>
          <a:blip r:embed="rId3">
            <a:alphaModFix/>
          </a:blip>
          <a:stretch>
            <a:fillRect/>
          </a:stretch>
        </p:blipFill>
        <p:spPr>
          <a:xfrm>
            <a:off x="0" y="4577500"/>
            <a:ext cx="1067526" cy="565999"/>
          </a:xfrm>
          <a:prstGeom prst="rect">
            <a:avLst/>
          </a:prstGeom>
          <a:noFill/>
          <a:ln>
            <a:noFill/>
          </a:ln>
        </p:spPr>
      </p:pic>
      <p:pic>
        <p:nvPicPr>
          <p:cNvPr id="460" name="Google Shape;460;p72"/>
          <p:cNvPicPr preferRelativeResize="0"/>
          <p:nvPr/>
        </p:nvPicPr>
        <p:blipFill>
          <a:blip r:embed="rId4">
            <a:alphaModFix/>
          </a:blip>
          <a:stretch>
            <a:fillRect/>
          </a:stretch>
        </p:blipFill>
        <p:spPr>
          <a:xfrm rot="-468933">
            <a:off x="274423" y="750124"/>
            <a:ext cx="2732103" cy="4222725"/>
          </a:xfrm>
          <a:prstGeom prst="rect">
            <a:avLst/>
          </a:prstGeom>
          <a:noFill/>
          <a:ln>
            <a:noFill/>
          </a:ln>
        </p:spPr>
      </p:pic>
      <p:pic>
        <p:nvPicPr>
          <p:cNvPr id="461" name="Google Shape;461;p72"/>
          <p:cNvPicPr preferRelativeResize="0"/>
          <p:nvPr/>
        </p:nvPicPr>
        <p:blipFill>
          <a:blip r:embed="rId5">
            <a:alphaModFix/>
          </a:blip>
          <a:stretch>
            <a:fillRect/>
          </a:stretch>
        </p:blipFill>
        <p:spPr>
          <a:xfrm>
            <a:off x="3105225" y="801875"/>
            <a:ext cx="3280952" cy="2460718"/>
          </a:xfrm>
          <a:prstGeom prst="rect">
            <a:avLst/>
          </a:prstGeom>
          <a:noFill/>
          <a:ln>
            <a:noFill/>
          </a:ln>
        </p:spPr>
      </p:pic>
      <p:pic>
        <p:nvPicPr>
          <p:cNvPr id="462" name="Google Shape;462;p72"/>
          <p:cNvPicPr preferRelativeResize="0"/>
          <p:nvPr/>
        </p:nvPicPr>
        <p:blipFill>
          <a:blip r:embed="rId6">
            <a:alphaModFix/>
          </a:blip>
          <a:stretch>
            <a:fillRect/>
          </a:stretch>
        </p:blipFill>
        <p:spPr>
          <a:xfrm>
            <a:off x="6165825" y="2905375"/>
            <a:ext cx="2978176" cy="22336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3"/>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73"/>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Medium"/>
                <a:ea typeface="Roboto Medium"/>
                <a:cs typeface="Roboto Medium"/>
                <a:sym typeface="Roboto Medium"/>
              </a:rPr>
              <a:t>South Kearns - “Peace Path” &amp; “Zones”</a:t>
            </a:r>
            <a:endParaRPr i="1" sz="3000">
              <a:solidFill>
                <a:srgbClr val="FFFFFF"/>
              </a:solidFill>
              <a:latin typeface="Roboto Medium"/>
              <a:ea typeface="Roboto Medium"/>
              <a:cs typeface="Roboto Medium"/>
              <a:sym typeface="Roboto Medium"/>
            </a:endParaRPr>
          </a:p>
        </p:txBody>
      </p:sp>
      <p:pic>
        <p:nvPicPr>
          <p:cNvPr id="469" name="Google Shape;469;p73"/>
          <p:cNvPicPr preferRelativeResize="0"/>
          <p:nvPr/>
        </p:nvPicPr>
        <p:blipFill>
          <a:blip r:embed="rId3">
            <a:alphaModFix/>
          </a:blip>
          <a:stretch>
            <a:fillRect/>
          </a:stretch>
        </p:blipFill>
        <p:spPr>
          <a:xfrm>
            <a:off x="0" y="4577500"/>
            <a:ext cx="1067526" cy="565999"/>
          </a:xfrm>
          <a:prstGeom prst="rect">
            <a:avLst/>
          </a:prstGeom>
          <a:noFill/>
          <a:ln>
            <a:noFill/>
          </a:ln>
        </p:spPr>
      </p:pic>
      <p:pic>
        <p:nvPicPr>
          <p:cNvPr id="470" name="Google Shape;470;p73">
            <a:hlinkClick r:id="rId4"/>
          </p:cNvPr>
          <p:cNvPicPr preferRelativeResize="0"/>
          <p:nvPr/>
        </p:nvPicPr>
        <p:blipFill>
          <a:blip r:embed="rId5">
            <a:alphaModFix/>
          </a:blip>
          <a:stretch>
            <a:fillRect/>
          </a:stretch>
        </p:blipFill>
        <p:spPr>
          <a:xfrm>
            <a:off x="4411700" y="1351450"/>
            <a:ext cx="4627727" cy="3470800"/>
          </a:xfrm>
          <a:prstGeom prst="rect">
            <a:avLst/>
          </a:prstGeom>
          <a:noFill/>
          <a:ln cap="flat" cmpd="sng" w="19050">
            <a:solidFill>
              <a:schemeClr val="dk2"/>
            </a:solidFill>
            <a:prstDash val="solid"/>
            <a:round/>
            <a:headEnd len="sm" w="sm" type="none"/>
            <a:tailEnd len="sm" w="sm" type="none"/>
          </a:ln>
        </p:spPr>
      </p:pic>
      <p:pic>
        <p:nvPicPr>
          <p:cNvPr id="471" name="Google Shape;471;p73">
            <a:hlinkClick r:id="rId6"/>
          </p:cNvPr>
          <p:cNvPicPr preferRelativeResize="0"/>
          <p:nvPr/>
        </p:nvPicPr>
        <p:blipFill>
          <a:blip r:embed="rId7">
            <a:alphaModFix/>
          </a:blip>
          <a:stretch>
            <a:fillRect/>
          </a:stretch>
        </p:blipFill>
        <p:spPr>
          <a:xfrm>
            <a:off x="91800" y="2149950"/>
            <a:ext cx="2155953" cy="2840600"/>
          </a:xfrm>
          <a:prstGeom prst="rect">
            <a:avLst/>
          </a:prstGeom>
          <a:noFill/>
          <a:ln cap="flat" cmpd="sng" w="19050">
            <a:solidFill>
              <a:schemeClr val="dk2"/>
            </a:solidFill>
            <a:prstDash val="solid"/>
            <a:round/>
            <a:headEnd len="sm" w="sm" type="none"/>
            <a:tailEnd len="sm" w="sm" type="none"/>
          </a:ln>
        </p:spPr>
      </p:pic>
      <p:pic>
        <p:nvPicPr>
          <p:cNvPr id="472" name="Google Shape;472;p73">
            <a:hlinkClick r:id="rId8"/>
          </p:cNvPr>
          <p:cNvPicPr preferRelativeResize="0"/>
          <p:nvPr/>
        </p:nvPicPr>
        <p:blipFill>
          <a:blip r:embed="rId9">
            <a:alphaModFix/>
          </a:blip>
          <a:stretch>
            <a:fillRect/>
          </a:stretch>
        </p:blipFill>
        <p:spPr>
          <a:xfrm>
            <a:off x="2199075" y="842498"/>
            <a:ext cx="2122424" cy="284060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4"/>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74"/>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Medium"/>
                <a:ea typeface="Roboto Medium"/>
                <a:cs typeface="Roboto Medium"/>
                <a:sym typeface="Roboto Medium"/>
              </a:rPr>
              <a:t>Attendance- Jared Reynolds</a:t>
            </a:r>
            <a:endParaRPr i="1" sz="3000">
              <a:solidFill>
                <a:srgbClr val="FFFFFF"/>
              </a:solidFill>
              <a:latin typeface="Roboto Medium"/>
              <a:ea typeface="Roboto Medium"/>
              <a:cs typeface="Roboto Medium"/>
              <a:sym typeface="Roboto Medium"/>
            </a:endParaRPr>
          </a:p>
        </p:txBody>
      </p:sp>
      <p:pic>
        <p:nvPicPr>
          <p:cNvPr id="479" name="Google Shape;479;p74"/>
          <p:cNvPicPr preferRelativeResize="0"/>
          <p:nvPr/>
        </p:nvPicPr>
        <p:blipFill>
          <a:blip r:embed="rId3">
            <a:alphaModFix/>
          </a:blip>
          <a:stretch>
            <a:fillRect/>
          </a:stretch>
        </p:blipFill>
        <p:spPr>
          <a:xfrm>
            <a:off x="0" y="4577500"/>
            <a:ext cx="1067526" cy="565999"/>
          </a:xfrm>
          <a:prstGeom prst="rect">
            <a:avLst/>
          </a:prstGeom>
          <a:noFill/>
          <a:ln>
            <a:noFill/>
          </a:ln>
        </p:spPr>
      </p:pic>
      <p:pic>
        <p:nvPicPr>
          <p:cNvPr id="480" name="Google Shape;480;p74"/>
          <p:cNvPicPr preferRelativeResize="0"/>
          <p:nvPr/>
        </p:nvPicPr>
        <p:blipFill>
          <a:blip r:embed="rId4">
            <a:alphaModFix/>
          </a:blip>
          <a:stretch>
            <a:fillRect/>
          </a:stretch>
        </p:blipFill>
        <p:spPr>
          <a:xfrm>
            <a:off x="955451" y="918675"/>
            <a:ext cx="7233091" cy="40368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5"/>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75"/>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Medium"/>
                <a:ea typeface="Roboto Medium"/>
                <a:cs typeface="Roboto Medium"/>
                <a:sym typeface="Roboto Medium"/>
              </a:rPr>
              <a:t>Next Steps Self-Reflection</a:t>
            </a:r>
            <a:endParaRPr i="1" sz="3000">
              <a:solidFill>
                <a:srgbClr val="FFFFFF"/>
              </a:solidFill>
              <a:latin typeface="Roboto Medium"/>
              <a:ea typeface="Roboto Medium"/>
              <a:cs typeface="Roboto Medium"/>
              <a:sym typeface="Roboto Medium"/>
            </a:endParaRPr>
          </a:p>
        </p:txBody>
      </p:sp>
      <p:pic>
        <p:nvPicPr>
          <p:cNvPr id="487" name="Google Shape;487;p75"/>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488" name="Google Shape;488;p75"/>
          <p:cNvSpPr txBox="1"/>
          <p:nvPr/>
        </p:nvSpPr>
        <p:spPr>
          <a:xfrm>
            <a:off x="180950" y="882725"/>
            <a:ext cx="8809800" cy="26835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00467F"/>
              </a:buClr>
              <a:buSzPts val="2200"/>
              <a:buFont typeface="Roboto Light"/>
              <a:buChar char="●"/>
            </a:pPr>
            <a:r>
              <a:rPr lang="en" sz="2200">
                <a:solidFill>
                  <a:srgbClr val="00467F"/>
                </a:solidFill>
                <a:latin typeface="Roboto Light"/>
                <a:ea typeface="Roboto Light"/>
                <a:cs typeface="Roboto Light"/>
                <a:sym typeface="Roboto Light"/>
              </a:rPr>
              <a:t>In</a:t>
            </a:r>
            <a:r>
              <a:rPr lang="en" sz="2200">
                <a:solidFill>
                  <a:srgbClr val="00467F"/>
                </a:solidFill>
                <a:latin typeface="Roboto Light"/>
                <a:ea typeface="Roboto Light"/>
                <a:cs typeface="Roboto Light"/>
                <a:sym typeface="Roboto Light"/>
              </a:rPr>
              <a:t> regards to:</a:t>
            </a:r>
            <a:endParaRPr sz="2200">
              <a:solidFill>
                <a:srgbClr val="00467F"/>
              </a:solidFill>
              <a:latin typeface="Roboto Light"/>
              <a:ea typeface="Roboto Light"/>
              <a:cs typeface="Roboto Light"/>
              <a:sym typeface="Roboto Light"/>
            </a:endParaRPr>
          </a:p>
          <a:p>
            <a:pPr indent="-368300" lvl="1" marL="914400" rtl="0" algn="l">
              <a:spcBef>
                <a:spcPts val="0"/>
              </a:spcBef>
              <a:spcAft>
                <a:spcPts val="0"/>
              </a:spcAft>
              <a:buClr>
                <a:srgbClr val="00467F"/>
              </a:buClr>
              <a:buSzPts val="2200"/>
              <a:buFont typeface="Roboto Light"/>
              <a:buChar char="○"/>
            </a:pPr>
            <a:r>
              <a:rPr lang="en" sz="2200">
                <a:solidFill>
                  <a:srgbClr val="00467F"/>
                </a:solidFill>
                <a:latin typeface="Roboto Light"/>
                <a:ea typeface="Roboto Light"/>
                <a:cs typeface="Roboto Light"/>
                <a:sym typeface="Roboto Light"/>
              </a:rPr>
              <a:t>The Crisis Cycle</a:t>
            </a:r>
            <a:endParaRPr sz="2200">
              <a:solidFill>
                <a:srgbClr val="00467F"/>
              </a:solidFill>
              <a:latin typeface="Roboto Light"/>
              <a:ea typeface="Roboto Light"/>
              <a:cs typeface="Roboto Light"/>
              <a:sym typeface="Roboto Light"/>
            </a:endParaRPr>
          </a:p>
          <a:p>
            <a:pPr indent="-368300" lvl="1" marL="914400" rtl="0" algn="l">
              <a:spcBef>
                <a:spcPts val="0"/>
              </a:spcBef>
              <a:spcAft>
                <a:spcPts val="0"/>
              </a:spcAft>
              <a:buClr>
                <a:srgbClr val="00467F"/>
              </a:buClr>
              <a:buSzPts val="2200"/>
              <a:buFont typeface="Roboto Light"/>
              <a:buChar char="○"/>
            </a:pPr>
            <a:r>
              <a:rPr lang="en" sz="2200">
                <a:solidFill>
                  <a:srgbClr val="00467F"/>
                </a:solidFill>
                <a:latin typeface="Roboto Light"/>
                <a:ea typeface="Roboto Light"/>
                <a:cs typeface="Roboto Light"/>
                <a:sym typeface="Roboto Light"/>
              </a:rPr>
              <a:t>The Student Support Process (SSP)</a:t>
            </a:r>
            <a:endParaRPr sz="2200">
              <a:solidFill>
                <a:srgbClr val="00467F"/>
              </a:solidFill>
              <a:latin typeface="Roboto Light"/>
              <a:ea typeface="Roboto Light"/>
              <a:cs typeface="Roboto Light"/>
              <a:sym typeface="Roboto Light"/>
            </a:endParaRPr>
          </a:p>
          <a:p>
            <a:pPr indent="-368300" lvl="1" marL="914400" rtl="0" algn="l">
              <a:spcBef>
                <a:spcPts val="0"/>
              </a:spcBef>
              <a:spcAft>
                <a:spcPts val="0"/>
              </a:spcAft>
              <a:buClr>
                <a:srgbClr val="00467F"/>
              </a:buClr>
              <a:buSzPts val="2200"/>
              <a:buFont typeface="Roboto Light"/>
              <a:buChar char="○"/>
            </a:pPr>
            <a:r>
              <a:rPr lang="en" sz="2200">
                <a:solidFill>
                  <a:srgbClr val="00467F"/>
                </a:solidFill>
                <a:latin typeface="Roboto Light"/>
                <a:ea typeface="Roboto Light"/>
                <a:cs typeface="Roboto Light"/>
                <a:sym typeface="Roboto Light"/>
              </a:rPr>
              <a:t>Restorative Practices </a:t>
            </a:r>
            <a:endParaRPr sz="2200">
              <a:solidFill>
                <a:srgbClr val="00467F"/>
              </a:solidFill>
              <a:latin typeface="Roboto Light"/>
              <a:ea typeface="Roboto Light"/>
              <a:cs typeface="Roboto Light"/>
              <a:sym typeface="Roboto Light"/>
            </a:endParaRPr>
          </a:p>
          <a:p>
            <a:pPr indent="-368300" lvl="1" marL="914400" rtl="0" algn="l">
              <a:spcBef>
                <a:spcPts val="0"/>
              </a:spcBef>
              <a:spcAft>
                <a:spcPts val="0"/>
              </a:spcAft>
              <a:buClr>
                <a:srgbClr val="00467F"/>
              </a:buClr>
              <a:buSzPts val="2200"/>
              <a:buFont typeface="Roboto Light"/>
              <a:buChar char="○"/>
            </a:pPr>
            <a:r>
              <a:rPr lang="en" sz="2200">
                <a:solidFill>
                  <a:srgbClr val="00467F"/>
                </a:solidFill>
                <a:latin typeface="Roboto Light"/>
                <a:ea typeface="Roboto Light"/>
                <a:cs typeface="Roboto Light"/>
                <a:sym typeface="Roboto Light"/>
              </a:rPr>
              <a:t>Attendance</a:t>
            </a:r>
            <a:endParaRPr sz="2200">
              <a:solidFill>
                <a:srgbClr val="00467F"/>
              </a:solidFill>
              <a:latin typeface="Roboto Light"/>
              <a:ea typeface="Roboto Light"/>
              <a:cs typeface="Roboto Light"/>
              <a:sym typeface="Roboto Light"/>
            </a:endParaRPr>
          </a:p>
          <a:p>
            <a:pPr indent="0" lvl="0" marL="457200" rtl="0" algn="l">
              <a:spcBef>
                <a:spcPts val="1000"/>
              </a:spcBef>
              <a:spcAft>
                <a:spcPts val="0"/>
              </a:spcAft>
              <a:buNone/>
            </a:pPr>
            <a:r>
              <a:rPr lang="en" sz="2200">
                <a:solidFill>
                  <a:srgbClr val="00467F"/>
                </a:solidFill>
                <a:latin typeface="Roboto Light"/>
                <a:ea typeface="Roboto Light"/>
                <a:cs typeface="Roboto Light"/>
                <a:sym typeface="Roboto Light"/>
              </a:rPr>
              <a:t>What can you </a:t>
            </a:r>
            <a:r>
              <a:rPr lang="en" sz="2200">
                <a:solidFill>
                  <a:srgbClr val="00467F"/>
                </a:solidFill>
                <a:latin typeface="Roboto Light"/>
                <a:ea typeface="Roboto Light"/>
                <a:cs typeface="Roboto Light"/>
                <a:sym typeface="Roboto Light"/>
              </a:rPr>
              <a:t>incorporate</a:t>
            </a:r>
            <a:r>
              <a:rPr lang="en" sz="2200">
                <a:solidFill>
                  <a:srgbClr val="00467F"/>
                </a:solidFill>
                <a:latin typeface="Roboto Light"/>
                <a:ea typeface="Roboto Light"/>
                <a:cs typeface="Roboto Light"/>
                <a:sym typeface="Roboto Light"/>
              </a:rPr>
              <a:t> into your future practices at your school to enhance your current practices?</a:t>
            </a:r>
            <a:endParaRPr sz="2200">
              <a:solidFill>
                <a:srgbClr val="00467F"/>
              </a:solidFill>
              <a:latin typeface="Roboto Light"/>
              <a:ea typeface="Roboto Light"/>
              <a:cs typeface="Roboto Light"/>
              <a:sym typeface="Roboto Light"/>
            </a:endParaRPr>
          </a:p>
        </p:txBody>
      </p:sp>
      <p:pic>
        <p:nvPicPr>
          <p:cNvPr descr="A silent 2 minute timer that counts down to 0:00!" id="489" name="Google Shape;489;p75" title="2 Minute Timer Black and White for the Classroom or Home">
            <a:hlinkClick r:id="rId4"/>
          </p:cNvPr>
          <p:cNvPicPr preferRelativeResize="0"/>
          <p:nvPr/>
        </p:nvPicPr>
        <p:blipFill>
          <a:blip r:embed="rId5">
            <a:alphaModFix/>
          </a:blip>
          <a:stretch>
            <a:fillRect/>
          </a:stretch>
        </p:blipFill>
        <p:spPr>
          <a:xfrm>
            <a:off x="3431953" y="3636975"/>
            <a:ext cx="2280100" cy="128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6"/>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76"/>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Medium"/>
                <a:ea typeface="Roboto Medium"/>
                <a:cs typeface="Roboto Medium"/>
                <a:sym typeface="Roboto Medium"/>
              </a:rPr>
              <a:t>Resources</a:t>
            </a:r>
            <a:endParaRPr i="1" sz="3000">
              <a:solidFill>
                <a:srgbClr val="FFFFFF"/>
              </a:solidFill>
              <a:latin typeface="Roboto Medium"/>
              <a:ea typeface="Roboto Medium"/>
              <a:cs typeface="Roboto Medium"/>
              <a:sym typeface="Roboto Medium"/>
            </a:endParaRPr>
          </a:p>
        </p:txBody>
      </p:sp>
      <p:pic>
        <p:nvPicPr>
          <p:cNvPr id="496" name="Google Shape;496;p76"/>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497" name="Google Shape;497;p76"/>
          <p:cNvSpPr txBox="1"/>
          <p:nvPr/>
        </p:nvSpPr>
        <p:spPr>
          <a:xfrm>
            <a:off x="5204650" y="2371650"/>
            <a:ext cx="2877300" cy="4002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b="1" lang="en" u="sng">
                <a:solidFill>
                  <a:srgbClr val="226E93"/>
                </a:solidFill>
                <a:latin typeface="Roboto"/>
                <a:ea typeface="Roboto"/>
                <a:cs typeface="Roboto"/>
                <a:sym typeface="Roboto"/>
              </a:rPr>
              <a:t>BCBA Consultation / Office Hours</a:t>
            </a:r>
            <a:endParaRPr b="1" u="sng">
              <a:solidFill>
                <a:srgbClr val="226E93"/>
              </a:solidFill>
              <a:latin typeface="Roboto"/>
              <a:ea typeface="Roboto"/>
              <a:cs typeface="Roboto"/>
              <a:sym typeface="Roboto"/>
            </a:endParaRPr>
          </a:p>
        </p:txBody>
      </p:sp>
      <p:sp>
        <p:nvSpPr>
          <p:cNvPr id="498" name="Google Shape;498;p76"/>
          <p:cNvSpPr txBox="1"/>
          <p:nvPr/>
        </p:nvSpPr>
        <p:spPr>
          <a:xfrm>
            <a:off x="4178750" y="2686800"/>
            <a:ext cx="4857900" cy="2456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200" u="sng">
                <a:solidFill>
                  <a:srgbClr val="212121"/>
                </a:solidFill>
                <a:latin typeface="Roboto Light"/>
                <a:ea typeface="Roboto Light"/>
                <a:cs typeface="Roboto Light"/>
                <a:sym typeface="Roboto Light"/>
              </a:rPr>
              <a:t>WHO</a:t>
            </a:r>
            <a:endParaRPr sz="1200" u="sng">
              <a:solidFill>
                <a:srgbClr val="212121"/>
              </a:solidFill>
              <a:latin typeface="Roboto Light"/>
              <a:ea typeface="Roboto Light"/>
              <a:cs typeface="Roboto Light"/>
              <a:sym typeface="Roboto Light"/>
            </a:endParaRPr>
          </a:p>
          <a:p>
            <a:pPr indent="0" lvl="0" marL="0" rtl="0" algn="l">
              <a:lnSpc>
                <a:spcPct val="100000"/>
              </a:lnSpc>
              <a:spcBef>
                <a:spcPts val="0"/>
              </a:spcBef>
              <a:spcAft>
                <a:spcPts val="0"/>
              </a:spcAft>
              <a:buNone/>
            </a:pPr>
            <a:r>
              <a:rPr lang="en" sz="1200">
                <a:solidFill>
                  <a:srgbClr val="212121"/>
                </a:solidFill>
                <a:latin typeface="Roboto Light"/>
                <a:ea typeface="Roboto Light"/>
                <a:cs typeface="Roboto Light"/>
                <a:sym typeface="Roboto Light"/>
              </a:rPr>
              <a:t>Social workers, psychologists, administrators.</a:t>
            </a:r>
            <a:endParaRPr sz="1200">
              <a:solidFill>
                <a:srgbClr val="212121"/>
              </a:solidFill>
              <a:latin typeface="Roboto Light"/>
              <a:ea typeface="Roboto Light"/>
              <a:cs typeface="Roboto Light"/>
              <a:sym typeface="Roboto Light"/>
            </a:endParaRPr>
          </a:p>
          <a:p>
            <a:pPr indent="0" lvl="0" marL="0" rtl="0" algn="l">
              <a:lnSpc>
                <a:spcPct val="100000"/>
              </a:lnSpc>
              <a:spcBef>
                <a:spcPts val="0"/>
              </a:spcBef>
              <a:spcAft>
                <a:spcPts val="0"/>
              </a:spcAft>
              <a:buNone/>
            </a:pPr>
            <a:r>
              <a:t/>
            </a:r>
            <a:endParaRPr sz="600">
              <a:solidFill>
                <a:srgbClr val="212121"/>
              </a:solidFill>
              <a:latin typeface="Roboto Light"/>
              <a:ea typeface="Roboto Light"/>
              <a:cs typeface="Roboto Light"/>
              <a:sym typeface="Roboto Light"/>
            </a:endParaRPr>
          </a:p>
          <a:p>
            <a:pPr indent="0" lvl="0" marL="0" rtl="0" algn="l">
              <a:lnSpc>
                <a:spcPct val="100000"/>
              </a:lnSpc>
              <a:spcBef>
                <a:spcPts val="0"/>
              </a:spcBef>
              <a:spcAft>
                <a:spcPts val="0"/>
              </a:spcAft>
              <a:buNone/>
            </a:pPr>
            <a:r>
              <a:rPr lang="en" sz="1200" u="sng">
                <a:solidFill>
                  <a:srgbClr val="212121"/>
                </a:solidFill>
                <a:latin typeface="Roboto Light"/>
                <a:ea typeface="Roboto Light"/>
                <a:cs typeface="Roboto Light"/>
                <a:sym typeface="Roboto Light"/>
              </a:rPr>
              <a:t>WHAT</a:t>
            </a:r>
            <a:endParaRPr sz="1200" u="sng">
              <a:solidFill>
                <a:srgbClr val="212121"/>
              </a:solidFill>
              <a:latin typeface="Roboto Light"/>
              <a:ea typeface="Roboto Light"/>
              <a:cs typeface="Roboto Light"/>
              <a:sym typeface="Roboto Light"/>
            </a:endParaRPr>
          </a:p>
          <a:p>
            <a:pPr indent="0" lvl="0" marL="0" rtl="0" algn="l">
              <a:lnSpc>
                <a:spcPct val="100000"/>
              </a:lnSpc>
              <a:spcBef>
                <a:spcPts val="0"/>
              </a:spcBef>
              <a:spcAft>
                <a:spcPts val="0"/>
              </a:spcAft>
              <a:buNone/>
            </a:pPr>
            <a:r>
              <a:rPr lang="en" sz="1200">
                <a:solidFill>
                  <a:srgbClr val="212121"/>
                </a:solidFill>
                <a:latin typeface="Roboto Light"/>
                <a:ea typeface="Roboto Light"/>
                <a:cs typeface="Roboto Light"/>
                <a:sym typeface="Roboto Light"/>
              </a:rPr>
              <a:t>Book a 15 minute Microsoft Teams consultation with a BCBA (Board Certified Behavior Analyst) to answer questions regarding behavior support needs or basic behavior strategies.  Please come prepared with data.</a:t>
            </a:r>
            <a:endParaRPr sz="1200">
              <a:solidFill>
                <a:srgbClr val="212121"/>
              </a:solidFill>
              <a:latin typeface="Roboto Light"/>
              <a:ea typeface="Roboto Light"/>
              <a:cs typeface="Roboto Light"/>
              <a:sym typeface="Roboto Light"/>
            </a:endParaRPr>
          </a:p>
          <a:p>
            <a:pPr indent="0" lvl="0" marL="0" rtl="0" algn="l">
              <a:lnSpc>
                <a:spcPct val="100000"/>
              </a:lnSpc>
              <a:spcBef>
                <a:spcPts val="0"/>
              </a:spcBef>
              <a:spcAft>
                <a:spcPts val="0"/>
              </a:spcAft>
              <a:buNone/>
            </a:pPr>
            <a:r>
              <a:t/>
            </a:r>
            <a:endParaRPr sz="600">
              <a:solidFill>
                <a:srgbClr val="212121"/>
              </a:solidFill>
              <a:latin typeface="Roboto Light"/>
              <a:ea typeface="Roboto Light"/>
              <a:cs typeface="Roboto Light"/>
              <a:sym typeface="Roboto Light"/>
            </a:endParaRPr>
          </a:p>
          <a:p>
            <a:pPr indent="0" lvl="0" marL="0" rtl="0" algn="l">
              <a:lnSpc>
                <a:spcPct val="100000"/>
              </a:lnSpc>
              <a:spcBef>
                <a:spcPts val="0"/>
              </a:spcBef>
              <a:spcAft>
                <a:spcPts val="0"/>
              </a:spcAft>
              <a:buNone/>
            </a:pPr>
            <a:r>
              <a:rPr lang="en" sz="1200" u="sng">
                <a:solidFill>
                  <a:srgbClr val="212121"/>
                </a:solidFill>
                <a:latin typeface="Roboto Light"/>
                <a:ea typeface="Roboto Light"/>
                <a:cs typeface="Roboto Light"/>
                <a:sym typeface="Roboto Light"/>
              </a:rPr>
              <a:t>WHEN</a:t>
            </a:r>
            <a:endParaRPr sz="1200" u="sng">
              <a:solidFill>
                <a:srgbClr val="212121"/>
              </a:solidFill>
              <a:latin typeface="Roboto Light"/>
              <a:ea typeface="Roboto Light"/>
              <a:cs typeface="Roboto Light"/>
              <a:sym typeface="Roboto Light"/>
            </a:endParaRPr>
          </a:p>
          <a:p>
            <a:pPr indent="-304800" lvl="0" marL="558800" rtl="0" algn="l">
              <a:lnSpc>
                <a:spcPct val="115000"/>
              </a:lnSpc>
              <a:spcBef>
                <a:spcPts val="0"/>
              </a:spcBef>
              <a:spcAft>
                <a:spcPts val="0"/>
              </a:spcAft>
              <a:buClr>
                <a:schemeClr val="dk1"/>
              </a:buClr>
              <a:buSzPts val="1200"/>
              <a:buFont typeface="Roboto Light"/>
              <a:buChar char="■"/>
            </a:pPr>
            <a:r>
              <a:rPr lang="en" sz="1200">
                <a:solidFill>
                  <a:srgbClr val="212121"/>
                </a:solidFill>
                <a:latin typeface="Roboto Light"/>
                <a:ea typeface="Roboto Light"/>
                <a:cs typeface="Roboto Light"/>
                <a:sym typeface="Roboto Light"/>
              </a:rPr>
              <a:t>Monday 12:00pm - 1:00pm		</a:t>
            </a:r>
            <a:r>
              <a:rPr lang="en" sz="1200" u="sng">
                <a:solidFill>
                  <a:srgbClr val="990000"/>
                </a:solidFill>
                <a:latin typeface="Roboto Light"/>
                <a:ea typeface="Roboto Light"/>
                <a:cs typeface="Roboto Light"/>
                <a:sym typeface="Roboto Light"/>
                <a:hlinkClick r:id="rId4">
                  <a:extLst>
                    <a:ext uri="{A12FA001-AC4F-418D-AE19-62706E023703}">
                      <ahyp:hlinkClr val="tx"/>
                    </a:ext>
                  </a:extLst>
                </a:hlinkClick>
              </a:rPr>
              <a:t>BOOK HERE</a:t>
            </a:r>
            <a:endParaRPr sz="1200" u="sng">
              <a:solidFill>
                <a:srgbClr val="990000"/>
              </a:solidFill>
              <a:latin typeface="Roboto Light"/>
              <a:ea typeface="Roboto Light"/>
              <a:cs typeface="Roboto Light"/>
              <a:sym typeface="Roboto Light"/>
            </a:endParaRPr>
          </a:p>
          <a:p>
            <a:pPr indent="-304800" lvl="0" marL="558800" rtl="0" algn="l">
              <a:lnSpc>
                <a:spcPct val="115000"/>
              </a:lnSpc>
              <a:spcBef>
                <a:spcPts val="0"/>
              </a:spcBef>
              <a:spcAft>
                <a:spcPts val="0"/>
              </a:spcAft>
              <a:buClr>
                <a:schemeClr val="dk1"/>
              </a:buClr>
              <a:buSzPts val="1200"/>
              <a:buFont typeface="Roboto Light"/>
              <a:buChar char="■"/>
            </a:pPr>
            <a:r>
              <a:rPr lang="en" sz="1200">
                <a:solidFill>
                  <a:srgbClr val="212121"/>
                </a:solidFill>
                <a:latin typeface="Roboto Light"/>
                <a:ea typeface="Roboto Light"/>
                <a:cs typeface="Roboto Light"/>
                <a:sym typeface="Roboto Light"/>
              </a:rPr>
              <a:t>Tuesday 9:30am - 10:30am		</a:t>
            </a:r>
            <a:r>
              <a:rPr lang="en" sz="1200" u="sng">
                <a:solidFill>
                  <a:srgbClr val="990000"/>
                </a:solidFill>
                <a:latin typeface="Roboto Light"/>
                <a:ea typeface="Roboto Light"/>
                <a:cs typeface="Roboto Light"/>
                <a:sym typeface="Roboto Light"/>
                <a:hlinkClick r:id="rId5">
                  <a:extLst>
                    <a:ext uri="{A12FA001-AC4F-418D-AE19-62706E023703}">
                      <ahyp:hlinkClr val="tx"/>
                    </a:ext>
                  </a:extLst>
                </a:hlinkClick>
              </a:rPr>
              <a:t>BOOK HERE</a:t>
            </a:r>
            <a:endParaRPr sz="1200">
              <a:solidFill>
                <a:srgbClr val="212121"/>
              </a:solidFill>
              <a:latin typeface="Roboto Light"/>
              <a:ea typeface="Roboto Light"/>
              <a:cs typeface="Roboto Light"/>
              <a:sym typeface="Roboto Light"/>
            </a:endParaRPr>
          </a:p>
          <a:p>
            <a:pPr indent="-304800" lvl="0" marL="558800" rtl="0" algn="l">
              <a:lnSpc>
                <a:spcPct val="115000"/>
              </a:lnSpc>
              <a:spcBef>
                <a:spcPts val="0"/>
              </a:spcBef>
              <a:spcAft>
                <a:spcPts val="0"/>
              </a:spcAft>
              <a:buClr>
                <a:schemeClr val="dk1"/>
              </a:buClr>
              <a:buSzPts val="1200"/>
              <a:buFont typeface="Roboto Light"/>
              <a:buChar char="■"/>
            </a:pPr>
            <a:r>
              <a:rPr lang="en" sz="1200">
                <a:solidFill>
                  <a:srgbClr val="212121"/>
                </a:solidFill>
                <a:latin typeface="Roboto Light"/>
                <a:ea typeface="Roboto Light"/>
                <a:cs typeface="Roboto Light"/>
                <a:sym typeface="Roboto Light"/>
              </a:rPr>
              <a:t>Thursday 1:00pm - 2:00pm		</a:t>
            </a:r>
            <a:r>
              <a:rPr lang="en" sz="1200" u="sng">
                <a:solidFill>
                  <a:srgbClr val="990000"/>
                </a:solidFill>
                <a:latin typeface="Roboto Light"/>
                <a:ea typeface="Roboto Light"/>
                <a:cs typeface="Roboto Light"/>
                <a:sym typeface="Roboto Light"/>
                <a:hlinkClick r:id="rId6">
                  <a:extLst>
                    <a:ext uri="{A12FA001-AC4F-418D-AE19-62706E023703}">
                      <ahyp:hlinkClr val="tx"/>
                    </a:ext>
                  </a:extLst>
                </a:hlinkClick>
              </a:rPr>
              <a:t>BOOK HERE</a:t>
            </a:r>
            <a:endParaRPr sz="1200">
              <a:latin typeface="Roboto Light"/>
              <a:ea typeface="Roboto Light"/>
              <a:cs typeface="Roboto Light"/>
              <a:sym typeface="Roboto Light"/>
            </a:endParaRPr>
          </a:p>
        </p:txBody>
      </p:sp>
      <p:pic>
        <p:nvPicPr>
          <p:cNvPr id="499" name="Google Shape;499;p76"/>
          <p:cNvPicPr preferRelativeResize="0"/>
          <p:nvPr/>
        </p:nvPicPr>
        <p:blipFill>
          <a:blip r:embed="rId7">
            <a:alphaModFix/>
          </a:blip>
          <a:stretch>
            <a:fillRect/>
          </a:stretch>
        </p:blipFill>
        <p:spPr>
          <a:xfrm>
            <a:off x="2110800" y="2471088"/>
            <a:ext cx="1666050" cy="2377825"/>
          </a:xfrm>
          <a:prstGeom prst="rect">
            <a:avLst/>
          </a:prstGeom>
          <a:noFill/>
          <a:ln>
            <a:noFill/>
          </a:ln>
        </p:spPr>
      </p:pic>
      <p:sp>
        <p:nvSpPr>
          <p:cNvPr id="500" name="Google Shape;500;p76"/>
          <p:cNvSpPr txBox="1"/>
          <p:nvPr/>
        </p:nvSpPr>
        <p:spPr>
          <a:xfrm>
            <a:off x="125400" y="850713"/>
            <a:ext cx="8893200" cy="1472100"/>
          </a:xfrm>
          <a:prstGeom prst="rect">
            <a:avLst/>
          </a:prstGeom>
          <a:noFill/>
          <a:ln>
            <a:noFill/>
          </a:ln>
        </p:spPr>
        <p:txBody>
          <a:bodyPr anchorCtr="0" anchor="t" bIns="91425" lIns="91425" spcFirstLastPara="1" rIns="91425" wrap="square" tIns="91425">
            <a:spAutoFit/>
          </a:bodyPr>
          <a:lstStyle/>
          <a:p>
            <a:pPr indent="0" lvl="0" marL="0" rtl="0" algn="l">
              <a:lnSpc>
                <a:spcPct val="166670"/>
              </a:lnSpc>
              <a:spcBef>
                <a:spcPts val="0"/>
              </a:spcBef>
              <a:spcAft>
                <a:spcPts val="0"/>
              </a:spcAft>
              <a:buNone/>
            </a:pPr>
            <a:r>
              <a:rPr b="1" lang="en" u="sng">
                <a:solidFill>
                  <a:srgbClr val="226E93"/>
                </a:solidFill>
                <a:latin typeface="Roboto"/>
                <a:ea typeface="Roboto"/>
                <a:cs typeface="Roboto"/>
                <a:sym typeface="Roboto"/>
              </a:rPr>
              <a:t>General Education Behavior Specialists T</a:t>
            </a:r>
            <a:r>
              <a:rPr b="1" lang="en" u="sng">
                <a:solidFill>
                  <a:srgbClr val="226E93"/>
                </a:solidFill>
                <a:latin typeface="Roboto"/>
                <a:ea typeface="Roboto"/>
                <a:cs typeface="Roboto"/>
                <a:sym typeface="Roboto"/>
              </a:rPr>
              <a:t>eam</a:t>
            </a:r>
            <a:r>
              <a:rPr lang="en" sz="1200">
                <a:solidFill>
                  <a:srgbClr val="212121"/>
                </a:solidFill>
                <a:latin typeface="Roboto Light"/>
                <a:ea typeface="Roboto Light"/>
                <a:cs typeface="Roboto Light"/>
                <a:sym typeface="Roboto Light"/>
              </a:rPr>
              <a:t>:</a:t>
            </a:r>
            <a:endParaRPr sz="1200">
              <a:solidFill>
                <a:srgbClr val="212121"/>
              </a:solidFill>
              <a:latin typeface="Roboto Light"/>
              <a:ea typeface="Roboto Light"/>
              <a:cs typeface="Roboto Light"/>
              <a:sym typeface="Roboto Light"/>
            </a:endParaRPr>
          </a:p>
          <a:p>
            <a:pPr indent="-285750" lvl="0" marL="558800" rtl="0" algn="l">
              <a:lnSpc>
                <a:spcPct val="115000"/>
              </a:lnSpc>
              <a:spcBef>
                <a:spcPts val="0"/>
              </a:spcBef>
              <a:spcAft>
                <a:spcPts val="0"/>
              </a:spcAft>
              <a:buClr>
                <a:schemeClr val="dk1"/>
              </a:buClr>
              <a:buSzPts val="900"/>
              <a:buFont typeface="Roboto Light"/>
              <a:buChar char="■"/>
            </a:pPr>
            <a:r>
              <a:rPr lang="en" sz="1200">
                <a:solidFill>
                  <a:srgbClr val="212121"/>
                </a:solidFill>
                <a:latin typeface="Roboto Light"/>
                <a:ea typeface="Roboto Light"/>
                <a:cs typeface="Roboto Light"/>
                <a:sym typeface="Roboto Light"/>
              </a:rPr>
              <a:t>Nicole Baird, M.S., BCBA, LBA</a:t>
            </a:r>
            <a:endParaRPr sz="1200">
              <a:solidFill>
                <a:srgbClr val="212121"/>
              </a:solidFill>
              <a:latin typeface="Roboto Light"/>
              <a:ea typeface="Roboto Light"/>
              <a:cs typeface="Roboto Light"/>
              <a:sym typeface="Roboto Light"/>
            </a:endParaRPr>
          </a:p>
          <a:p>
            <a:pPr indent="-285750" lvl="0" marL="558800" rtl="0" algn="l">
              <a:lnSpc>
                <a:spcPct val="115000"/>
              </a:lnSpc>
              <a:spcBef>
                <a:spcPts val="0"/>
              </a:spcBef>
              <a:spcAft>
                <a:spcPts val="0"/>
              </a:spcAft>
              <a:buClr>
                <a:schemeClr val="dk1"/>
              </a:buClr>
              <a:buSzPts val="900"/>
              <a:buFont typeface="Roboto Light"/>
              <a:buChar char="■"/>
            </a:pPr>
            <a:r>
              <a:rPr lang="en" sz="1200">
                <a:solidFill>
                  <a:srgbClr val="212121"/>
                </a:solidFill>
                <a:latin typeface="Roboto Light"/>
                <a:ea typeface="Roboto Light"/>
                <a:cs typeface="Roboto Light"/>
                <a:sym typeface="Roboto Light"/>
              </a:rPr>
              <a:t>Lennea Bower, M.A., BCBA, LBA</a:t>
            </a:r>
            <a:endParaRPr sz="1200">
              <a:solidFill>
                <a:srgbClr val="212121"/>
              </a:solidFill>
              <a:latin typeface="Roboto Light"/>
              <a:ea typeface="Roboto Light"/>
              <a:cs typeface="Roboto Light"/>
              <a:sym typeface="Roboto Light"/>
            </a:endParaRPr>
          </a:p>
          <a:p>
            <a:pPr indent="-285750" lvl="0" marL="558800" rtl="0" algn="l">
              <a:lnSpc>
                <a:spcPct val="115000"/>
              </a:lnSpc>
              <a:spcBef>
                <a:spcPts val="0"/>
              </a:spcBef>
              <a:spcAft>
                <a:spcPts val="0"/>
              </a:spcAft>
              <a:buClr>
                <a:schemeClr val="dk1"/>
              </a:buClr>
              <a:buSzPts val="900"/>
              <a:buFont typeface="Roboto Light"/>
              <a:buChar char="■"/>
            </a:pPr>
            <a:r>
              <a:rPr lang="en" sz="1200">
                <a:solidFill>
                  <a:srgbClr val="212121"/>
                </a:solidFill>
                <a:latin typeface="Roboto Light"/>
                <a:ea typeface="Roboto Light"/>
                <a:cs typeface="Roboto Light"/>
                <a:sym typeface="Roboto Light"/>
              </a:rPr>
              <a:t>Russell Howarth, M.Ed., BCBA, LBA</a:t>
            </a:r>
            <a:endParaRPr sz="1200">
              <a:solidFill>
                <a:srgbClr val="212121"/>
              </a:solidFill>
              <a:latin typeface="Roboto Light"/>
              <a:ea typeface="Roboto Light"/>
              <a:cs typeface="Roboto Light"/>
              <a:sym typeface="Roboto Light"/>
            </a:endParaRPr>
          </a:p>
          <a:p>
            <a:pPr indent="0" lvl="0" marL="0" rtl="0" algn="l">
              <a:lnSpc>
                <a:spcPct val="115000"/>
              </a:lnSpc>
              <a:spcBef>
                <a:spcPts val="0"/>
              </a:spcBef>
              <a:spcAft>
                <a:spcPts val="0"/>
              </a:spcAft>
              <a:buNone/>
            </a:pPr>
            <a:r>
              <a:t/>
            </a:r>
            <a:endParaRPr sz="600">
              <a:solidFill>
                <a:srgbClr val="212121"/>
              </a:solidFill>
              <a:latin typeface="Roboto Light"/>
              <a:ea typeface="Roboto Light"/>
              <a:cs typeface="Roboto Light"/>
              <a:sym typeface="Roboto Light"/>
            </a:endParaRPr>
          </a:p>
          <a:p>
            <a:pPr indent="0" lvl="0" marL="0" rtl="0" algn="l">
              <a:spcBef>
                <a:spcPts val="0"/>
              </a:spcBef>
              <a:spcAft>
                <a:spcPts val="0"/>
              </a:spcAft>
              <a:buNone/>
            </a:pPr>
            <a:r>
              <a:rPr lang="en" sz="1200">
                <a:solidFill>
                  <a:srgbClr val="212121"/>
                </a:solidFill>
                <a:latin typeface="Roboto Light"/>
                <a:ea typeface="Roboto Light"/>
                <a:cs typeface="Roboto Light"/>
                <a:sym typeface="Roboto Light"/>
              </a:rPr>
              <a:t>Have a question about our services or need general information? Contact the Team: </a:t>
            </a:r>
            <a:r>
              <a:rPr lang="en" sz="1200" u="sng">
                <a:solidFill>
                  <a:srgbClr val="006580"/>
                </a:solidFill>
                <a:latin typeface="Roboto Light"/>
                <a:ea typeface="Roboto Light"/>
                <a:cs typeface="Roboto Light"/>
                <a:sym typeface="Roboto Light"/>
              </a:rPr>
              <a:t>Gen Ed Behavior Team</a:t>
            </a:r>
            <a:endParaRPr sz="1200">
              <a:latin typeface="Roboto Light"/>
              <a:ea typeface="Roboto Light"/>
              <a:cs typeface="Roboto Light"/>
              <a:sym typeface="Roboto Light"/>
            </a:endParaRPr>
          </a:p>
        </p:txBody>
      </p:sp>
      <p:sp>
        <p:nvSpPr>
          <p:cNvPr id="501" name="Google Shape;501;p76"/>
          <p:cNvSpPr txBox="1"/>
          <p:nvPr/>
        </p:nvSpPr>
        <p:spPr>
          <a:xfrm>
            <a:off x="196600" y="2926800"/>
            <a:ext cx="1666200" cy="1046700"/>
          </a:xfrm>
          <a:prstGeom prst="rect">
            <a:avLst/>
          </a:prstGeom>
          <a:noFill/>
          <a:ln cap="flat" cmpd="sng" w="38100">
            <a:solidFill>
              <a:srgbClr val="00467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rgbClr val="169296"/>
                </a:solidFill>
                <a:highlight>
                  <a:srgbClr val="FFFFFF"/>
                </a:highlight>
                <a:latin typeface="Roboto"/>
                <a:ea typeface="Roboto"/>
                <a:cs typeface="Roboto"/>
                <a:sym typeface="Roboto"/>
                <a:hlinkClick r:id="rId8">
                  <a:extLst>
                    <a:ext uri="{A12FA001-AC4F-418D-AE19-62706E023703}">
                      <ahyp:hlinkClr val="tx"/>
                    </a:ext>
                  </a:extLst>
                </a:hlinkClick>
              </a:rPr>
              <a:t>Request for GSD General Education Behavior Support Referral Form</a:t>
            </a:r>
            <a:r>
              <a:rPr b="1" lang="en">
                <a:solidFill>
                  <a:srgbClr val="169296"/>
                </a:solidFill>
                <a:latin typeface="Roboto"/>
                <a:ea typeface="Roboto"/>
                <a:cs typeface="Roboto"/>
                <a:sym typeface="Roboto"/>
              </a:rPr>
              <a:t> </a:t>
            </a:r>
            <a:endParaRPr>
              <a:solidFill>
                <a:srgbClr val="169296"/>
              </a:solidFill>
              <a:latin typeface="Roboto Light"/>
              <a:ea typeface="Roboto Light"/>
              <a:cs typeface="Roboto Light"/>
              <a:sym typeface="Robo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9"/>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9"/>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Roboto Medium"/>
                <a:ea typeface="Roboto Medium"/>
                <a:cs typeface="Roboto Medium"/>
                <a:sym typeface="Roboto Medium"/>
              </a:rPr>
              <a:t>CCR Updates</a:t>
            </a:r>
            <a:endParaRPr i="1" sz="3000">
              <a:solidFill>
                <a:srgbClr val="FFFFFF"/>
              </a:solidFill>
              <a:latin typeface="Roboto Medium"/>
              <a:ea typeface="Roboto Medium"/>
              <a:cs typeface="Roboto Medium"/>
              <a:sym typeface="Roboto Medium"/>
            </a:endParaRPr>
          </a:p>
        </p:txBody>
      </p:sp>
      <p:pic>
        <p:nvPicPr>
          <p:cNvPr id="338" name="Google Shape;338;p59"/>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339" name="Google Shape;339;p59"/>
          <p:cNvSpPr txBox="1"/>
          <p:nvPr/>
        </p:nvSpPr>
        <p:spPr>
          <a:xfrm>
            <a:off x="327300" y="954825"/>
            <a:ext cx="8489400" cy="1117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t/>
            </a:r>
            <a:endParaRPr sz="1000" u="sng">
              <a:solidFill>
                <a:srgbClr val="00467F"/>
              </a:solidFill>
              <a:latin typeface="Roboto Light"/>
              <a:ea typeface="Roboto Light"/>
              <a:cs typeface="Roboto Light"/>
              <a:sym typeface="Roboto Light"/>
            </a:endParaRPr>
          </a:p>
          <a:p>
            <a:pPr indent="-381000" lvl="0" marL="457200" rtl="0" algn="l">
              <a:lnSpc>
                <a:spcPct val="115000"/>
              </a:lnSpc>
              <a:spcBef>
                <a:spcPts val="0"/>
              </a:spcBef>
              <a:spcAft>
                <a:spcPts val="0"/>
              </a:spcAft>
              <a:buClr>
                <a:srgbClr val="00467F"/>
              </a:buClr>
              <a:buSzPts val="2400"/>
              <a:buChar char="●"/>
            </a:pPr>
            <a:r>
              <a:rPr lang="en" sz="2400">
                <a:solidFill>
                  <a:srgbClr val="00467F"/>
                </a:solidFill>
                <a:latin typeface="Roboto Light"/>
                <a:ea typeface="Roboto Light"/>
                <a:cs typeface="Roboto Light"/>
                <a:sym typeface="Roboto Light"/>
              </a:rPr>
              <a:t>Anxious Generation SW Survey </a:t>
            </a:r>
            <a:r>
              <a:rPr b="1" lang="en" sz="2400">
                <a:solidFill>
                  <a:srgbClr val="00467F"/>
                </a:solidFill>
                <a:latin typeface="Roboto"/>
                <a:ea typeface="Roboto"/>
                <a:cs typeface="Roboto"/>
                <a:sym typeface="Roboto"/>
              </a:rPr>
              <a:t>(Voluntary)</a:t>
            </a:r>
            <a:endParaRPr b="1" sz="2400">
              <a:solidFill>
                <a:srgbClr val="00467F"/>
              </a:solidFill>
              <a:latin typeface="Roboto"/>
              <a:ea typeface="Roboto"/>
              <a:cs typeface="Roboto"/>
              <a:sym typeface="Roboto"/>
            </a:endParaRPr>
          </a:p>
          <a:p>
            <a:pPr indent="-381000" lvl="0" marL="457200" rtl="0" algn="l">
              <a:lnSpc>
                <a:spcPct val="115000"/>
              </a:lnSpc>
              <a:spcBef>
                <a:spcPts val="0"/>
              </a:spcBef>
              <a:spcAft>
                <a:spcPts val="0"/>
              </a:spcAft>
              <a:buClr>
                <a:srgbClr val="00467F"/>
              </a:buClr>
              <a:buSzPts val="2400"/>
              <a:buFont typeface="Roboto Light"/>
              <a:buChar char="●"/>
            </a:pPr>
            <a:r>
              <a:rPr lang="en" sz="2400">
                <a:solidFill>
                  <a:srgbClr val="00467F"/>
                </a:solidFill>
                <a:latin typeface="Roboto Light"/>
                <a:ea typeface="Roboto Light"/>
                <a:cs typeface="Roboto Light"/>
                <a:sym typeface="Roboto Light"/>
              </a:rPr>
              <a:t>2025-26 SW Staffing Considerations</a:t>
            </a:r>
            <a:endParaRPr sz="2400">
              <a:solidFill>
                <a:srgbClr val="00467F"/>
              </a:solidFill>
              <a:latin typeface="Roboto Light"/>
              <a:ea typeface="Roboto Light"/>
              <a:cs typeface="Roboto Light"/>
              <a:sym typeface="Robo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7"/>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77"/>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Medium"/>
                <a:ea typeface="Roboto Medium"/>
                <a:cs typeface="Roboto Medium"/>
                <a:sym typeface="Roboto Medium"/>
              </a:rPr>
              <a:t>Resources</a:t>
            </a:r>
            <a:endParaRPr i="1" sz="3000">
              <a:solidFill>
                <a:srgbClr val="FFFFFF"/>
              </a:solidFill>
              <a:latin typeface="Roboto Medium"/>
              <a:ea typeface="Roboto Medium"/>
              <a:cs typeface="Roboto Medium"/>
              <a:sym typeface="Roboto Medium"/>
            </a:endParaRPr>
          </a:p>
        </p:txBody>
      </p:sp>
      <p:pic>
        <p:nvPicPr>
          <p:cNvPr id="508" name="Google Shape;508;p77"/>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509" name="Google Shape;509;p77"/>
          <p:cNvSpPr txBox="1"/>
          <p:nvPr/>
        </p:nvSpPr>
        <p:spPr>
          <a:xfrm>
            <a:off x="0" y="801875"/>
            <a:ext cx="9098700" cy="32325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00467F"/>
              </a:buClr>
              <a:buSzPts val="2200"/>
              <a:buFont typeface="Roboto Light"/>
              <a:buChar char="●"/>
            </a:pPr>
            <a:r>
              <a:rPr lang="en" sz="2200">
                <a:solidFill>
                  <a:srgbClr val="00467F"/>
                </a:solidFill>
                <a:latin typeface="Roboto Light"/>
                <a:ea typeface="Roboto Light"/>
                <a:cs typeface="Roboto Light"/>
                <a:sym typeface="Roboto Light"/>
              </a:rPr>
              <a:t>MTSS Library (Portal)</a:t>
            </a:r>
            <a:endParaRPr sz="2200">
              <a:solidFill>
                <a:srgbClr val="00467F"/>
              </a:solidFill>
              <a:latin typeface="Roboto Light"/>
              <a:ea typeface="Roboto Light"/>
              <a:cs typeface="Roboto Light"/>
              <a:sym typeface="Roboto Light"/>
            </a:endParaRPr>
          </a:p>
          <a:p>
            <a:pPr indent="-368300" lvl="1" marL="914400" rtl="0" algn="l">
              <a:spcBef>
                <a:spcPts val="0"/>
              </a:spcBef>
              <a:spcAft>
                <a:spcPts val="0"/>
              </a:spcAft>
              <a:buClr>
                <a:srgbClr val="169296"/>
              </a:buClr>
              <a:buSzPts val="2200"/>
              <a:buFont typeface="Roboto Light"/>
              <a:buChar char="○"/>
            </a:pPr>
            <a:r>
              <a:rPr lang="en" sz="2200" u="sng">
                <a:solidFill>
                  <a:schemeClr val="hlink"/>
                </a:solidFill>
                <a:latin typeface="Roboto Light"/>
                <a:ea typeface="Roboto Light"/>
                <a:cs typeface="Roboto Light"/>
                <a:sym typeface="Roboto Light"/>
                <a:hlinkClick r:id="rId4"/>
              </a:rPr>
              <a:t>Social Skills and Dispositions - PBIS Section</a:t>
            </a:r>
            <a:endParaRPr sz="2200">
              <a:solidFill>
                <a:srgbClr val="169296"/>
              </a:solidFill>
              <a:latin typeface="Roboto Light"/>
              <a:ea typeface="Roboto Light"/>
              <a:cs typeface="Roboto Light"/>
              <a:sym typeface="Roboto Light"/>
            </a:endParaRPr>
          </a:p>
          <a:p>
            <a:pPr indent="0" lvl="0" marL="914400" rtl="0" algn="l">
              <a:spcBef>
                <a:spcPts val="0"/>
              </a:spcBef>
              <a:spcAft>
                <a:spcPts val="0"/>
              </a:spcAft>
              <a:buNone/>
            </a:pPr>
            <a:r>
              <a:t/>
            </a:r>
            <a:endParaRPr sz="2200">
              <a:solidFill>
                <a:srgbClr val="169296"/>
              </a:solidFill>
              <a:latin typeface="Roboto Light"/>
              <a:ea typeface="Roboto Light"/>
              <a:cs typeface="Roboto Light"/>
              <a:sym typeface="Roboto Light"/>
            </a:endParaRPr>
          </a:p>
          <a:p>
            <a:pPr indent="-368300" lvl="0" marL="457200" rtl="0" algn="l">
              <a:spcBef>
                <a:spcPts val="0"/>
              </a:spcBef>
              <a:spcAft>
                <a:spcPts val="0"/>
              </a:spcAft>
              <a:buClr>
                <a:srgbClr val="00467F"/>
              </a:buClr>
              <a:buSzPts val="2200"/>
              <a:buFont typeface="Roboto Light"/>
              <a:buChar char="●"/>
            </a:pPr>
            <a:r>
              <a:rPr lang="en" sz="2200" u="sng">
                <a:solidFill>
                  <a:srgbClr val="00467F"/>
                </a:solidFill>
                <a:latin typeface="Roboto Light"/>
                <a:ea typeface="Roboto Light"/>
                <a:cs typeface="Roboto Light"/>
                <a:sym typeface="Roboto Light"/>
                <a:hlinkClick r:id="rId5">
                  <a:extLst>
                    <a:ext uri="{A12FA001-AC4F-418D-AE19-62706E023703}">
                      <ahyp:hlinkClr val="tx"/>
                    </a:ext>
                  </a:extLst>
                </a:hlinkClick>
              </a:rPr>
              <a:t>iirp School Resources</a:t>
            </a:r>
            <a:endParaRPr sz="2200">
              <a:solidFill>
                <a:srgbClr val="00467F"/>
              </a:solidFill>
              <a:latin typeface="Roboto Light"/>
              <a:ea typeface="Roboto Light"/>
              <a:cs typeface="Roboto Light"/>
              <a:sym typeface="Roboto Light"/>
            </a:endParaRPr>
          </a:p>
          <a:p>
            <a:pPr indent="0" lvl="0" marL="0" rtl="0" algn="l">
              <a:spcBef>
                <a:spcPts val="0"/>
              </a:spcBef>
              <a:spcAft>
                <a:spcPts val="0"/>
              </a:spcAft>
              <a:buNone/>
            </a:pPr>
            <a:r>
              <a:t/>
            </a:r>
            <a:endParaRPr sz="2200">
              <a:solidFill>
                <a:srgbClr val="00467F"/>
              </a:solidFill>
              <a:latin typeface="Roboto Light"/>
              <a:ea typeface="Roboto Light"/>
              <a:cs typeface="Roboto Light"/>
              <a:sym typeface="Roboto Light"/>
            </a:endParaRPr>
          </a:p>
          <a:p>
            <a:pPr indent="-368300" lvl="0" marL="457200" rtl="0" algn="l">
              <a:spcBef>
                <a:spcPts val="0"/>
              </a:spcBef>
              <a:spcAft>
                <a:spcPts val="0"/>
              </a:spcAft>
              <a:buClr>
                <a:srgbClr val="00467F"/>
              </a:buClr>
              <a:buSzPts val="2200"/>
              <a:buFont typeface="Roboto Light"/>
              <a:buChar char="●"/>
            </a:pPr>
            <a:r>
              <a:rPr lang="en" sz="2200" u="sng">
                <a:solidFill>
                  <a:srgbClr val="00467F"/>
                </a:solidFill>
                <a:latin typeface="Roboto Light"/>
                <a:ea typeface="Roboto Light"/>
                <a:cs typeface="Roboto Light"/>
                <a:sym typeface="Roboto Light"/>
                <a:hlinkClick r:id="rId6">
                  <a:extLst>
                    <a:ext uri="{A12FA001-AC4F-418D-AE19-62706E023703}">
                      <ahyp:hlinkClr val="tx"/>
                    </a:ext>
                  </a:extLst>
                </a:hlinkClick>
              </a:rPr>
              <a:t>Getting Consistent with Consequences Article</a:t>
            </a:r>
            <a:endParaRPr sz="2200">
              <a:solidFill>
                <a:srgbClr val="00467F"/>
              </a:solidFill>
              <a:latin typeface="Roboto Light"/>
              <a:ea typeface="Roboto Light"/>
              <a:cs typeface="Roboto Light"/>
              <a:sym typeface="Roboto Light"/>
            </a:endParaRPr>
          </a:p>
          <a:p>
            <a:pPr indent="0" lvl="0" marL="0" rtl="0" algn="l">
              <a:spcBef>
                <a:spcPts val="0"/>
              </a:spcBef>
              <a:spcAft>
                <a:spcPts val="0"/>
              </a:spcAft>
              <a:buNone/>
            </a:pPr>
            <a:r>
              <a:t/>
            </a:r>
            <a:endParaRPr sz="2200">
              <a:solidFill>
                <a:srgbClr val="00467F"/>
              </a:solidFill>
              <a:latin typeface="Roboto Light"/>
              <a:ea typeface="Roboto Light"/>
              <a:cs typeface="Roboto Light"/>
              <a:sym typeface="Roboto Light"/>
            </a:endParaRPr>
          </a:p>
          <a:p>
            <a:pPr indent="-368300" lvl="0" marL="457200" rtl="0" algn="l">
              <a:spcBef>
                <a:spcPts val="0"/>
              </a:spcBef>
              <a:spcAft>
                <a:spcPts val="0"/>
              </a:spcAft>
              <a:buClr>
                <a:srgbClr val="00467F"/>
              </a:buClr>
              <a:buSzPts val="2200"/>
              <a:buFont typeface="Roboto Light"/>
              <a:buChar char="●"/>
            </a:pPr>
            <a:r>
              <a:rPr lang="en" sz="2200" u="sng">
                <a:solidFill>
                  <a:srgbClr val="00467F"/>
                </a:solidFill>
                <a:latin typeface="Roboto Light"/>
                <a:ea typeface="Roboto Light"/>
                <a:cs typeface="Roboto Light"/>
                <a:sym typeface="Roboto Light"/>
                <a:hlinkClick r:id="rId7">
                  <a:extLst>
                    <a:ext uri="{A12FA001-AC4F-418D-AE19-62706E023703}">
                      <ahyp:hlinkClr val="tx"/>
                    </a:ext>
                  </a:extLst>
                </a:hlinkClick>
              </a:rPr>
              <a:t>Understanding Trauma Informed Education Article</a:t>
            </a:r>
            <a:r>
              <a:rPr lang="en" sz="2200">
                <a:solidFill>
                  <a:srgbClr val="00467F"/>
                </a:solidFill>
                <a:latin typeface="Roboto Light"/>
                <a:ea typeface="Roboto Light"/>
                <a:cs typeface="Roboto Light"/>
                <a:sym typeface="Roboto Light"/>
              </a:rPr>
              <a:t> </a:t>
            </a:r>
            <a:endParaRPr sz="2200">
              <a:solidFill>
                <a:srgbClr val="00467F"/>
              </a:solidFill>
              <a:latin typeface="Roboto Light"/>
              <a:ea typeface="Roboto Light"/>
              <a:cs typeface="Roboto Light"/>
              <a:sym typeface="Roboto Light"/>
            </a:endParaRPr>
          </a:p>
          <a:p>
            <a:pPr indent="0" lvl="0" marL="0" rtl="0" algn="l">
              <a:spcBef>
                <a:spcPts val="0"/>
              </a:spcBef>
              <a:spcAft>
                <a:spcPts val="0"/>
              </a:spcAft>
              <a:buNone/>
            </a:pPr>
            <a:r>
              <a:t/>
            </a:r>
            <a:endParaRPr sz="2200">
              <a:solidFill>
                <a:srgbClr val="169296"/>
              </a:solidFill>
              <a:latin typeface="Roboto Light"/>
              <a:ea typeface="Roboto Light"/>
              <a:cs typeface="Roboto Light"/>
              <a:sym typeface="Robo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78"/>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78"/>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i="1" sz="3000">
              <a:solidFill>
                <a:srgbClr val="FFFFFF"/>
              </a:solidFill>
              <a:latin typeface="Roboto Medium"/>
              <a:ea typeface="Roboto Medium"/>
              <a:cs typeface="Roboto Medium"/>
              <a:sym typeface="Roboto Medium"/>
            </a:endParaRPr>
          </a:p>
        </p:txBody>
      </p:sp>
      <p:sp>
        <p:nvSpPr>
          <p:cNvPr id="516" name="Google Shape;516;p78"/>
          <p:cNvSpPr txBox="1"/>
          <p:nvPr/>
        </p:nvSpPr>
        <p:spPr>
          <a:xfrm>
            <a:off x="311700" y="801875"/>
            <a:ext cx="8392800" cy="3390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2800">
                <a:solidFill>
                  <a:schemeClr val="accent2"/>
                </a:solidFill>
                <a:latin typeface="Roboto"/>
                <a:ea typeface="Roboto"/>
                <a:cs typeface="Roboto"/>
                <a:sym typeface="Roboto"/>
              </a:rPr>
              <a:t>Thank You!</a:t>
            </a:r>
            <a:endParaRPr sz="12800">
              <a:solidFill>
                <a:schemeClr val="accent2"/>
              </a:solidFill>
              <a:latin typeface="Roboto"/>
              <a:ea typeface="Roboto"/>
              <a:cs typeface="Roboto"/>
              <a:sym typeface="Roboto"/>
            </a:endParaRPr>
          </a:p>
        </p:txBody>
      </p:sp>
      <p:pic>
        <p:nvPicPr>
          <p:cNvPr id="517" name="Google Shape;517;p78"/>
          <p:cNvPicPr preferRelativeResize="0"/>
          <p:nvPr/>
        </p:nvPicPr>
        <p:blipFill>
          <a:blip r:embed="rId3">
            <a:alphaModFix/>
          </a:blip>
          <a:stretch>
            <a:fillRect/>
          </a:stretch>
        </p:blipFill>
        <p:spPr>
          <a:xfrm>
            <a:off x="0" y="4577500"/>
            <a:ext cx="1067526" cy="565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60"/>
          <p:cNvPicPr preferRelativeResize="0"/>
          <p:nvPr/>
        </p:nvPicPr>
        <p:blipFill>
          <a:blip r:embed="rId3">
            <a:alphaModFix/>
          </a:blip>
          <a:stretch>
            <a:fillRect/>
          </a:stretch>
        </p:blipFill>
        <p:spPr>
          <a:xfrm>
            <a:off x="727250" y="84525"/>
            <a:ext cx="7689493" cy="4838701"/>
          </a:xfrm>
          <a:prstGeom prst="rect">
            <a:avLst/>
          </a:prstGeom>
          <a:noFill/>
          <a:ln>
            <a:noFill/>
          </a:ln>
        </p:spPr>
      </p:pic>
      <p:sp>
        <p:nvSpPr>
          <p:cNvPr id="345" name="Google Shape;345;p60"/>
          <p:cNvSpPr/>
          <p:nvPr/>
        </p:nvSpPr>
        <p:spPr>
          <a:xfrm>
            <a:off x="4762025" y="414700"/>
            <a:ext cx="877500" cy="4416000"/>
          </a:xfrm>
          <a:prstGeom prst="rect">
            <a:avLst/>
          </a:prstGeom>
          <a:noFill/>
          <a:ln cap="flat" cmpd="sng" w="28575">
            <a:solidFill>
              <a:srgbClr val="EEB9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Thin"/>
              <a:ea typeface="Roboto Thin"/>
              <a:cs typeface="Roboto Thin"/>
              <a:sym typeface="Roboto Th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1"/>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1"/>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Roboto Medium"/>
                <a:ea typeface="Roboto Medium"/>
                <a:cs typeface="Roboto Medium"/>
                <a:sym typeface="Roboto Medium"/>
              </a:rPr>
              <a:t>Standards</a:t>
            </a:r>
            <a:endParaRPr i="1" sz="3000">
              <a:solidFill>
                <a:srgbClr val="FFFFFF"/>
              </a:solidFill>
              <a:latin typeface="Roboto Medium"/>
              <a:ea typeface="Roboto Medium"/>
              <a:cs typeface="Roboto Medium"/>
              <a:sym typeface="Roboto Medium"/>
            </a:endParaRPr>
          </a:p>
        </p:txBody>
      </p:sp>
      <p:sp>
        <p:nvSpPr>
          <p:cNvPr id="352" name="Google Shape;352;p61"/>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353" name="Google Shape;353;p61"/>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354" name="Google Shape;354;p61"/>
          <p:cNvSpPr txBox="1"/>
          <p:nvPr/>
        </p:nvSpPr>
        <p:spPr>
          <a:xfrm>
            <a:off x="311700" y="1094875"/>
            <a:ext cx="8153400" cy="320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lang="en" sz="2200" u="sng">
                <a:solidFill>
                  <a:srgbClr val="00467F"/>
                </a:solidFill>
                <a:latin typeface="Roboto Light"/>
                <a:ea typeface="Roboto Light"/>
                <a:cs typeface="Roboto Light"/>
                <a:sym typeface="Roboto Light"/>
              </a:rPr>
              <a:t>Teacher Standard 4.1</a:t>
            </a:r>
            <a:endParaRPr sz="2200" u="sng">
              <a:solidFill>
                <a:srgbClr val="00467F"/>
              </a:solidFill>
              <a:latin typeface="Roboto Light"/>
              <a:ea typeface="Roboto Light"/>
              <a:cs typeface="Roboto Light"/>
              <a:sym typeface="Roboto Light"/>
            </a:endParaRPr>
          </a:p>
          <a:p>
            <a:pPr indent="0" lvl="0" marL="0" rtl="0" algn="l">
              <a:lnSpc>
                <a:spcPct val="90000"/>
              </a:lnSpc>
              <a:spcBef>
                <a:spcPts val="800"/>
              </a:spcBef>
              <a:spcAft>
                <a:spcPts val="0"/>
              </a:spcAft>
              <a:buNone/>
            </a:pPr>
            <a:r>
              <a:t/>
            </a:r>
            <a:endParaRPr sz="1000" u="sng">
              <a:solidFill>
                <a:srgbClr val="00467F"/>
              </a:solidFill>
              <a:latin typeface="Roboto Light"/>
              <a:ea typeface="Roboto Light"/>
              <a:cs typeface="Roboto Light"/>
              <a:sym typeface="Roboto Light"/>
            </a:endParaRPr>
          </a:p>
          <a:p>
            <a:pPr indent="-368300" lvl="0" marL="457200" rtl="0" algn="l">
              <a:lnSpc>
                <a:spcPct val="115000"/>
              </a:lnSpc>
              <a:spcBef>
                <a:spcPts val="0"/>
              </a:spcBef>
              <a:spcAft>
                <a:spcPts val="0"/>
              </a:spcAft>
              <a:buClr>
                <a:srgbClr val="00467F"/>
              </a:buClr>
              <a:buSzPts val="2200"/>
              <a:buFont typeface="Roboto"/>
              <a:buChar char="●"/>
            </a:pPr>
            <a:r>
              <a:rPr b="1" lang="en" sz="2200">
                <a:solidFill>
                  <a:srgbClr val="00467F"/>
                </a:solidFill>
                <a:latin typeface="Roboto"/>
                <a:ea typeface="Roboto"/>
                <a:cs typeface="Roboto"/>
                <a:sym typeface="Roboto"/>
              </a:rPr>
              <a:t>Effective classroom management </a:t>
            </a:r>
            <a:endParaRPr b="1" sz="2200">
              <a:solidFill>
                <a:srgbClr val="00467F"/>
              </a:solidFill>
              <a:latin typeface="Roboto"/>
              <a:ea typeface="Roboto"/>
              <a:cs typeface="Roboto"/>
              <a:sym typeface="Roboto"/>
            </a:endParaRPr>
          </a:p>
          <a:p>
            <a:pPr indent="-368300" lvl="1" marL="914400" rtl="0" algn="l">
              <a:lnSpc>
                <a:spcPct val="115000"/>
              </a:lnSpc>
              <a:spcBef>
                <a:spcPts val="0"/>
              </a:spcBef>
              <a:spcAft>
                <a:spcPts val="0"/>
              </a:spcAft>
              <a:buClr>
                <a:srgbClr val="00467F"/>
              </a:buClr>
              <a:buSzPts val="2200"/>
              <a:buFont typeface="Roboto Light"/>
              <a:buChar char="○"/>
            </a:pPr>
            <a:r>
              <a:rPr lang="en" sz="2200">
                <a:solidFill>
                  <a:srgbClr val="00467F"/>
                </a:solidFill>
                <a:latin typeface="Roboto Light"/>
                <a:ea typeface="Roboto Light"/>
                <a:cs typeface="Roboto Light"/>
                <a:sym typeface="Roboto Light"/>
              </a:rPr>
              <a:t>Modeling and fostering respectful communication with students while appreciating differences of opinion and facilitating respectful classroom discussion. </a:t>
            </a:r>
            <a:endParaRPr sz="2200">
              <a:solidFill>
                <a:srgbClr val="00467F"/>
              </a:solidFill>
              <a:latin typeface="Roboto Light"/>
              <a:ea typeface="Roboto Light"/>
              <a:cs typeface="Roboto Light"/>
              <a:sym typeface="Roboto Light"/>
            </a:endParaRPr>
          </a:p>
          <a:p>
            <a:pPr indent="0" lvl="0" marL="0" rtl="0" algn="l">
              <a:lnSpc>
                <a:spcPct val="90000"/>
              </a:lnSpc>
              <a:spcBef>
                <a:spcPts val="0"/>
              </a:spcBef>
              <a:spcAft>
                <a:spcPts val="0"/>
              </a:spcAft>
              <a:buNone/>
            </a:pPr>
            <a:r>
              <a:t/>
            </a:r>
            <a:endParaRPr sz="2200">
              <a:solidFill>
                <a:srgbClr val="00467F"/>
              </a:solidFill>
              <a:latin typeface="Roboto Light"/>
              <a:ea typeface="Roboto Light"/>
              <a:cs typeface="Roboto Light"/>
              <a:sym typeface="Roboto Light"/>
            </a:endParaRPr>
          </a:p>
          <a:p>
            <a:pPr indent="0" lvl="0" marL="0" rtl="0" algn="l">
              <a:lnSpc>
                <a:spcPct val="90000"/>
              </a:lnSpc>
              <a:spcBef>
                <a:spcPts val="0"/>
              </a:spcBef>
              <a:spcAft>
                <a:spcPts val="0"/>
              </a:spcAft>
              <a:buNone/>
            </a:pPr>
            <a:r>
              <a:t/>
            </a:r>
            <a:endParaRPr sz="2200">
              <a:solidFill>
                <a:srgbClr val="00467F"/>
              </a:solidFill>
              <a:latin typeface="Roboto Light"/>
              <a:ea typeface="Roboto Light"/>
              <a:cs typeface="Roboto Light"/>
              <a:sym typeface="Roboto Light"/>
            </a:endParaRPr>
          </a:p>
          <a:p>
            <a:pPr indent="0" lvl="0" marL="0" rtl="0" algn="l">
              <a:lnSpc>
                <a:spcPct val="90000"/>
              </a:lnSpc>
              <a:spcBef>
                <a:spcPts val="0"/>
              </a:spcBef>
              <a:spcAft>
                <a:spcPts val="0"/>
              </a:spcAft>
              <a:buNone/>
            </a:pPr>
            <a:r>
              <a:rPr lang="en" sz="2200">
                <a:solidFill>
                  <a:srgbClr val="00467F"/>
                </a:solidFill>
                <a:latin typeface="Roboto Light"/>
                <a:ea typeface="Roboto Light"/>
                <a:cs typeface="Roboto Light"/>
                <a:sym typeface="Roboto Light"/>
              </a:rPr>
              <a:t>* With a focus on classroom Tier 2 &amp; 3 behaviors &amp; attendance </a:t>
            </a:r>
            <a:endParaRPr sz="2200">
              <a:solidFill>
                <a:srgbClr val="00467F"/>
              </a:solidFill>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62"/>
          <p:cNvPicPr preferRelativeResize="0"/>
          <p:nvPr/>
        </p:nvPicPr>
        <p:blipFill rotWithShape="1">
          <a:blip r:embed="rId3">
            <a:alphaModFix/>
          </a:blip>
          <a:srcRect b="0" l="0" r="0" t="0"/>
          <a:stretch/>
        </p:blipFill>
        <p:spPr>
          <a:xfrm>
            <a:off x="1971625" y="152400"/>
            <a:ext cx="4940006" cy="4838698"/>
          </a:xfrm>
          <a:prstGeom prst="rect">
            <a:avLst/>
          </a:prstGeom>
          <a:noFill/>
          <a:ln cap="flat" cmpd="sng" w="28575">
            <a:solidFill>
              <a:srgbClr val="00467F"/>
            </a:solidFill>
            <a:prstDash val="solid"/>
            <a:round/>
            <a:headEnd len="sm" w="sm" type="none"/>
            <a:tailEnd len="sm" w="sm" type="none"/>
          </a:ln>
        </p:spPr>
      </p:pic>
      <p:sp>
        <p:nvSpPr>
          <p:cNvPr id="360" name="Google Shape;360;p6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61" name="Google Shape;361;p62"/>
          <p:cNvSpPr/>
          <p:nvPr/>
        </p:nvSpPr>
        <p:spPr>
          <a:xfrm>
            <a:off x="5875125" y="1601550"/>
            <a:ext cx="970200" cy="9702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Thin"/>
              <a:ea typeface="Roboto Thin"/>
              <a:cs typeface="Roboto Thin"/>
              <a:sym typeface="Roboto Thin"/>
            </a:endParaRPr>
          </a:p>
        </p:txBody>
      </p:sp>
      <p:sp>
        <p:nvSpPr>
          <p:cNvPr id="362" name="Google Shape;362;p62"/>
          <p:cNvSpPr/>
          <p:nvPr/>
        </p:nvSpPr>
        <p:spPr>
          <a:xfrm>
            <a:off x="4517550" y="3593075"/>
            <a:ext cx="970200" cy="9702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Thin"/>
              <a:ea typeface="Roboto Thin"/>
              <a:cs typeface="Roboto Thin"/>
              <a:sym typeface="Roboto Th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3"/>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63"/>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Roboto Medium"/>
                <a:ea typeface="Roboto Medium"/>
                <a:cs typeface="Roboto Medium"/>
                <a:sym typeface="Roboto Medium"/>
              </a:rPr>
              <a:t>Objectives</a:t>
            </a:r>
            <a:endParaRPr i="1" sz="3000">
              <a:solidFill>
                <a:srgbClr val="FFFFFF"/>
              </a:solidFill>
              <a:latin typeface="Roboto Medium"/>
              <a:ea typeface="Roboto Medium"/>
              <a:cs typeface="Roboto Medium"/>
              <a:sym typeface="Roboto Medium"/>
            </a:endParaRPr>
          </a:p>
        </p:txBody>
      </p:sp>
      <p:pic>
        <p:nvPicPr>
          <p:cNvPr id="369" name="Google Shape;369;p63"/>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370" name="Google Shape;370;p63"/>
          <p:cNvSpPr txBox="1"/>
          <p:nvPr/>
        </p:nvSpPr>
        <p:spPr>
          <a:xfrm>
            <a:off x="326700" y="1296250"/>
            <a:ext cx="8192700" cy="25986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1200"/>
              </a:spcBef>
              <a:spcAft>
                <a:spcPts val="0"/>
              </a:spcAft>
              <a:buClr>
                <a:srgbClr val="00467F"/>
              </a:buClr>
              <a:buSzPts val="2200"/>
              <a:buFont typeface="Roboto Light"/>
              <a:buAutoNum type="arabicPeriod"/>
            </a:pPr>
            <a:r>
              <a:rPr lang="en" sz="2200">
                <a:solidFill>
                  <a:srgbClr val="00467F"/>
                </a:solidFill>
                <a:highlight>
                  <a:srgbClr val="FFFFFF"/>
                </a:highlight>
                <a:latin typeface="Roboto Light"/>
                <a:ea typeface="Roboto Light"/>
                <a:cs typeface="Roboto Light"/>
                <a:sym typeface="Roboto Light"/>
              </a:rPr>
              <a:t>Review and discuss current and future implementation of </a:t>
            </a:r>
            <a:r>
              <a:rPr lang="en" sz="2200">
                <a:solidFill>
                  <a:srgbClr val="00467F"/>
                </a:solidFill>
                <a:highlight>
                  <a:srgbClr val="FFFFFF"/>
                </a:highlight>
                <a:latin typeface="Roboto Light"/>
                <a:ea typeface="Roboto Light"/>
                <a:cs typeface="Roboto Light"/>
                <a:sym typeface="Roboto Light"/>
              </a:rPr>
              <a:t>strategies, interventions and skills learned during </a:t>
            </a:r>
            <a:r>
              <a:rPr lang="en" sz="2200">
                <a:solidFill>
                  <a:srgbClr val="00467F"/>
                </a:solidFill>
                <a:highlight>
                  <a:srgbClr val="FFFFFF"/>
                </a:highlight>
                <a:latin typeface="Roboto Light"/>
                <a:ea typeface="Roboto Light"/>
                <a:cs typeface="Roboto Light"/>
                <a:sym typeface="Roboto Light"/>
              </a:rPr>
              <a:t>Summer 2024 Boot Camp.</a:t>
            </a:r>
            <a:endParaRPr sz="2200">
              <a:solidFill>
                <a:srgbClr val="00467F"/>
              </a:solidFill>
              <a:highlight>
                <a:srgbClr val="FFFFFF"/>
              </a:highlight>
              <a:latin typeface="Roboto Light"/>
              <a:ea typeface="Roboto Light"/>
              <a:cs typeface="Roboto Light"/>
              <a:sym typeface="Roboto Light"/>
            </a:endParaRPr>
          </a:p>
          <a:p>
            <a:pPr indent="-368300" lvl="1" marL="914400" rtl="0" algn="l">
              <a:lnSpc>
                <a:spcPct val="115000"/>
              </a:lnSpc>
              <a:spcBef>
                <a:spcPts val="1000"/>
              </a:spcBef>
              <a:spcAft>
                <a:spcPts val="0"/>
              </a:spcAft>
              <a:buClr>
                <a:srgbClr val="00467F"/>
              </a:buClr>
              <a:buSzPts val="2200"/>
              <a:buFont typeface="Roboto Light"/>
              <a:buChar char="●"/>
            </a:pPr>
            <a:r>
              <a:rPr lang="en" sz="2200">
                <a:solidFill>
                  <a:srgbClr val="00467F"/>
                </a:solidFill>
                <a:highlight>
                  <a:srgbClr val="FFFFFF"/>
                </a:highlight>
                <a:latin typeface="Roboto Light"/>
                <a:ea typeface="Roboto Light"/>
                <a:cs typeface="Roboto Light"/>
                <a:sym typeface="Roboto Light"/>
              </a:rPr>
              <a:t>Crisis Cycle</a:t>
            </a:r>
            <a:endParaRPr sz="2200">
              <a:solidFill>
                <a:srgbClr val="00467F"/>
              </a:solidFill>
              <a:highlight>
                <a:srgbClr val="FFFFFF"/>
              </a:highlight>
              <a:latin typeface="Roboto Light"/>
              <a:ea typeface="Roboto Light"/>
              <a:cs typeface="Roboto Light"/>
              <a:sym typeface="Roboto Light"/>
            </a:endParaRPr>
          </a:p>
          <a:p>
            <a:pPr indent="-368300" lvl="1" marL="914400" rtl="0" algn="l">
              <a:lnSpc>
                <a:spcPct val="115000"/>
              </a:lnSpc>
              <a:spcBef>
                <a:spcPts val="0"/>
              </a:spcBef>
              <a:spcAft>
                <a:spcPts val="0"/>
              </a:spcAft>
              <a:buClr>
                <a:srgbClr val="00467F"/>
              </a:buClr>
              <a:buSzPts val="2200"/>
              <a:buFont typeface="Roboto Light"/>
              <a:buChar char="●"/>
            </a:pPr>
            <a:r>
              <a:rPr lang="en" sz="2200">
                <a:solidFill>
                  <a:srgbClr val="00467F"/>
                </a:solidFill>
                <a:highlight>
                  <a:srgbClr val="FFFFFF"/>
                </a:highlight>
                <a:latin typeface="Roboto Light"/>
                <a:ea typeface="Roboto Light"/>
                <a:cs typeface="Roboto Light"/>
                <a:sym typeface="Roboto Light"/>
              </a:rPr>
              <a:t>Student Support Process</a:t>
            </a:r>
            <a:endParaRPr sz="2200">
              <a:solidFill>
                <a:srgbClr val="00467F"/>
              </a:solidFill>
              <a:highlight>
                <a:srgbClr val="FFFFFF"/>
              </a:highlight>
              <a:latin typeface="Roboto Light"/>
              <a:ea typeface="Roboto Light"/>
              <a:cs typeface="Roboto Light"/>
              <a:sym typeface="Roboto Light"/>
            </a:endParaRPr>
          </a:p>
          <a:p>
            <a:pPr indent="-368300" lvl="1" marL="914400" rtl="0" algn="l">
              <a:lnSpc>
                <a:spcPct val="115000"/>
              </a:lnSpc>
              <a:spcBef>
                <a:spcPts val="0"/>
              </a:spcBef>
              <a:spcAft>
                <a:spcPts val="0"/>
              </a:spcAft>
              <a:buClr>
                <a:srgbClr val="00467F"/>
              </a:buClr>
              <a:buSzPts val="2200"/>
              <a:buFont typeface="Roboto Light"/>
              <a:buChar char="●"/>
            </a:pPr>
            <a:r>
              <a:rPr lang="en" sz="2200">
                <a:solidFill>
                  <a:srgbClr val="00467F"/>
                </a:solidFill>
                <a:highlight>
                  <a:srgbClr val="FFFFFF"/>
                </a:highlight>
                <a:latin typeface="Roboto Light"/>
                <a:ea typeface="Roboto Light"/>
                <a:cs typeface="Roboto Light"/>
                <a:sym typeface="Roboto Light"/>
              </a:rPr>
              <a:t>Restorative Practices</a:t>
            </a:r>
            <a:endParaRPr sz="2500">
              <a:solidFill>
                <a:srgbClr val="00467F"/>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4"/>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64"/>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Roboto Medium"/>
                <a:ea typeface="Roboto Medium"/>
                <a:cs typeface="Roboto Medium"/>
                <a:sym typeface="Roboto Medium"/>
              </a:rPr>
              <a:t>Essential Questions</a:t>
            </a:r>
            <a:endParaRPr i="1" sz="3000">
              <a:solidFill>
                <a:srgbClr val="FFFFFF"/>
              </a:solidFill>
              <a:latin typeface="Roboto Medium"/>
              <a:ea typeface="Roboto Medium"/>
              <a:cs typeface="Roboto Medium"/>
              <a:sym typeface="Roboto Medium"/>
            </a:endParaRPr>
          </a:p>
        </p:txBody>
      </p:sp>
      <p:pic>
        <p:nvPicPr>
          <p:cNvPr id="377" name="Google Shape;377;p64"/>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378" name="Google Shape;378;p64"/>
          <p:cNvSpPr txBox="1"/>
          <p:nvPr/>
        </p:nvSpPr>
        <p:spPr>
          <a:xfrm>
            <a:off x="450275" y="1050150"/>
            <a:ext cx="8152800" cy="340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2200">
                <a:solidFill>
                  <a:srgbClr val="00467F"/>
                </a:solidFill>
                <a:highlight>
                  <a:schemeClr val="lt1"/>
                </a:highlight>
                <a:latin typeface="Roboto Light"/>
                <a:ea typeface="Roboto Light"/>
                <a:cs typeface="Roboto Light"/>
                <a:sym typeface="Roboto Light"/>
              </a:rPr>
              <a:t>“</a:t>
            </a:r>
            <a:r>
              <a:rPr i="1" lang="en" sz="2200">
                <a:solidFill>
                  <a:srgbClr val="00467F"/>
                </a:solidFill>
                <a:highlight>
                  <a:srgbClr val="FFFFFF"/>
                </a:highlight>
                <a:latin typeface="Roboto Light"/>
                <a:ea typeface="Roboto Light"/>
                <a:cs typeface="Roboto Light"/>
                <a:sym typeface="Roboto Light"/>
              </a:rPr>
              <a:t>How are the strategies, interventions, and skills learned in MTSS Boot Camp being effectively integrated into our current practices for crisis management, student support, and restorative practices?”</a:t>
            </a:r>
            <a:endParaRPr i="1" sz="2200">
              <a:solidFill>
                <a:srgbClr val="00467F"/>
              </a:solidFill>
              <a:highlight>
                <a:srgbClr val="FFFFFF"/>
              </a:highlight>
              <a:latin typeface="Roboto Light"/>
              <a:ea typeface="Roboto Light"/>
              <a:cs typeface="Roboto Light"/>
              <a:sym typeface="Roboto Light"/>
            </a:endParaRPr>
          </a:p>
          <a:p>
            <a:pPr indent="0" lvl="0" marL="0" rtl="0" algn="l">
              <a:lnSpc>
                <a:spcPct val="115000"/>
              </a:lnSpc>
              <a:spcBef>
                <a:spcPts val="0"/>
              </a:spcBef>
              <a:spcAft>
                <a:spcPts val="0"/>
              </a:spcAft>
              <a:buNone/>
            </a:pPr>
            <a:r>
              <a:t/>
            </a:r>
            <a:endParaRPr i="1" sz="2200">
              <a:solidFill>
                <a:srgbClr val="00467F"/>
              </a:solidFill>
              <a:highlight>
                <a:srgbClr val="FFFFFF"/>
              </a:highlight>
              <a:latin typeface="Roboto Light"/>
              <a:ea typeface="Roboto Light"/>
              <a:cs typeface="Roboto Light"/>
              <a:sym typeface="Roboto Light"/>
            </a:endParaRPr>
          </a:p>
          <a:p>
            <a:pPr indent="0" lvl="0" marL="0" rtl="0" algn="l">
              <a:lnSpc>
                <a:spcPct val="115000"/>
              </a:lnSpc>
              <a:spcBef>
                <a:spcPts val="1200"/>
              </a:spcBef>
              <a:spcAft>
                <a:spcPts val="1200"/>
              </a:spcAft>
              <a:buClr>
                <a:schemeClr val="dk1"/>
              </a:buClr>
              <a:buSzPts val="1100"/>
              <a:buFont typeface="Arial"/>
              <a:buNone/>
            </a:pPr>
            <a:r>
              <a:rPr i="1" lang="en" sz="2200">
                <a:solidFill>
                  <a:srgbClr val="00467F"/>
                </a:solidFill>
                <a:highlight>
                  <a:srgbClr val="FFFFFF"/>
                </a:highlight>
                <a:latin typeface="Roboto Light"/>
                <a:ea typeface="Roboto Light"/>
                <a:cs typeface="Roboto Light"/>
                <a:sym typeface="Roboto Light"/>
              </a:rPr>
              <a:t>“How are the strategies, interventions, and skills learned in MTSS Boot Camp being effectively integrated into future practices for crisis management, student support, and restorative practices to enhance overall school climate and student outcomes?”</a:t>
            </a:r>
            <a:endParaRPr sz="1150">
              <a:solidFill>
                <a:srgbClr val="1C2024"/>
              </a:solidFill>
              <a:highlight>
                <a:srgbClr val="FFFFFF"/>
              </a:highligh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5"/>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5"/>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Medium"/>
                <a:ea typeface="Roboto Medium"/>
                <a:cs typeface="Roboto Medium"/>
                <a:sym typeface="Roboto Medium"/>
              </a:rPr>
              <a:t>Crisis Cycle</a:t>
            </a:r>
            <a:endParaRPr i="1" sz="3000">
              <a:solidFill>
                <a:srgbClr val="FFFFFF"/>
              </a:solidFill>
              <a:latin typeface="Roboto Medium"/>
              <a:ea typeface="Roboto Medium"/>
              <a:cs typeface="Roboto Medium"/>
              <a:sym typeface="Roboto Medium"/>
            </a:endParaRPr>
          </a:p>
        </p:txBody>
      </p:sp>
      <p:pic>
        <p:nvPicPr>
          <p:cNvPr id="385" name="Google Shape;385;p65"/>
          <p:cNvPicPr preferRelativeResize="0"/>
          <p:nvPr/>
        </p:nvPicPr>
        <p:blipFill>
          <a:blip r:embed="rId3">
            <a:alphaModFix/>
          </a:blip>
          <a:stretch>
            <a:fillRect/>
          </a:stretch>
        </p:blipFill>
        <p:spPr>
          <a:xfrm>
            <a:off x="0" y="4577500"/>
            <a:ext cx="1067526" cy="565999"/>
          </a:xfrm>
          <a:prstGeom prst="rect">
            <a:avLst/>
          </a:prstGeom>
          <a:noFill/>
          <a:ln>
            <a:noFill/>
          </a:ln>
        </p:spPr>
      </p:pic>
      <p:pic>
        <p:nvPicPr>
          <p:cNvPr id="386" name="Google Shape;386;p65"/>
          <p:cNvPicPr preferRelativeResize="0"/>
          <p:nvPr/>
        </p:nvPicPr>
        <p:blipFill>
          <a:blip r:embed="rId4">
            <a:alphaModFix/>
          </a:blip>
          <a:stretch>
            <a:fillRect/>
          </a:stretch>
        </p:blipFill>
        <p:spPr>
          <a:xfrm>
            <a:off x="415425" y="1001250"/>
            <a:ext cx="3805151" cy="2208225"/>
          </a:xfrm>
          <a:prstGeom prst="rect">
            <a:avLst/>
          </a:prstGeom>
          <a:noFill/>
          <a:ln>
            <a:noFill/>
          </a:ln>
        </p:spPr>
      </p:pic>
      <p:sp>
        <p:nvSpPr>
          <p:cNvPr id="387" name="Google Shape;387;p65"/>
          <p:cNvSpPr txBox="1"/>
          <p:nvPr/>
        </p:nvSpPr>
        <p:spPr>
          <a:xfrm>
            <a:off x="384875" y="3524725"/>
            <a:ext cx="8199900" cy="130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800"/>
              </a:spcBef>
              <a:spcAft>
                <a:spcPts val="0"/>
              </a:spcAft>
              <a:buNone/>
            </a:pPr>
            <a:r>
              <a:rPr lang="en" sz="2200" u="sng">
                <a:solidFill>
                  <a:srgbClr val="00467F"/>
                </a:solidFill>
                <a:latin typeface="Roboto Light"/>
                <a:ea typeface="Roboto Light"/>
                <a:cs typeface="Roboto Light"/>
                <a:sym typeface="Roboto Light"/>
                <a:hlinkClick r:id="rId5">
                  <a:extLst>
                    <a:ext uri="{A12FA001-AC4F-418D-AE19-62706E023703}">
                      <ahyp:hlinkClr val="tx"/>
                    </a:ext>
                  </a:extLst>
                </a:hlinkClick>
              </a:rPr>
              <a:t>Description of the Crisis Cycle Phases and Adult Responses</a:t>
            </a:r>
            <a:endParaRPr sz="2200">
              <a:solidFill>
                <a:srgbClr val="00467F"/>
              </a:solidFill>
              <a:latin typeface="Roboto Light"/>
              <a:ea typeface="Roboto Light"/>
              <a:cs typeface="Roboto Light"/>
              <a:sym typeface="Roboto Light"/>
            </a:endParaRPr>
          </a:p>
          <a:p>
            <a:pPr indent="0" lvl="0" marL="0" rtl="0" algn="ctr">
              <a:lnSpc>
                <a:spcPct val="90000"/>
              </a:lnSpc>
              <a:spcBef>
                <a:spcPts val="800"/>
              </a:spcBef>
              <a:spcAft>
                <a:spcPts val="0"/>
              </a:spcAft>
              <a:buNone/>
            </a:pPr>
            <a:r>
              <a:rPr lang="en" sz="2200" u="sng">
                <a:solidFill>
                  <a:srgbClr val="00467F"/>
                </a:solidFill>
                <a:latin typeface="Roboto Light"/>
                <a:ea typeface="Roboto Light"/>
                <a:cs typeface="Roboto Light"/>
                <a:sym typeface="Roboto Light"/>
                <a:hlinkClick r:id="rId6">
                  <a:extLst>
                    <a:ext uri="{A12FA001-AC4F-418D-AE19-62706E023703}">
                      <ahyp:hlinkClr val="tx"/>
                    </a:ext>
                  </a:extLst>
                </a:hlinkClick>
              </a:rPr>
              <a:t>Crisis Prevention and De-Escalation Slidedeck</a:t>
            </a:r>
            <a:endParaRPr sz="2200">
              <a:solidFill>
                <a:srgbClr val="00467F"/>
              </a:solidFill>
              <a:latin typeface="Roboto Light"/>
              <a:ea typeface="Roboto Light"/>
              <a:cs typeface="Roboto Light"/>
              <a:sym typeface="Roboto Light"/>
            </a:endParaRPr>
          </a:p>
          <a:p>
            <a:pPr indent="0" lvl="0" marL="0" rtl="0" algn="ctr">
              <a:lnSpc>
                <a:spcPct val="90000"/>
              </a:lnSpc>
              <a:spcBef>
                <a:spcPts val="800"/>
              </a:spcBef>
              <a:spcAft>
                <a:spcPts val="0"/>
              </a:spcAft>
              <a:buNone/>
            </a:pPr>
            <a:r>
              <a:rPr lang="en" sz="2200" u="sng">
                <a:solidFill>
                  <a:srgbClr val="00467F"/>
                </a:solidFill>
                <a:latin typeface="Roboto Light"/>
                <a:ea typeface="Roboto Light"/>
                <a:cs typeface="Roboto Light"/>
                <a:sym typeface="Roboto Light"/>
                <a:hlinkClick r:id="rId7">
                  <a:extLst>
                    <a:ext uri="{A12FA001-AC4F-418D-AE19-62706E023703}">
                      <ahyp:hlinkClr val="tx"/>
                    </a:ext>
                  </a:extLst>
                </a:hlinkClick>
              </a:rPr>
              <a:t>Strategies for De-Escalating Students in the Classroom</a:t>
            </a:r>
            <a:endParaRPr sz="2200">
              <a:solidFill>
                <a:srgbClr val="00467F"/>
              </a:solidFill>
              <a:latin typeface="Roboto Light"/>
              <a:ea typeface="Roboto Light"/>
              <a:cs typeface="Roboto Light"/>
              <a:sym typeface="Roboto Light"/>
            </a:endParaRPr>
          </a:p>
        </p:txBody>
      </p:sp>
      <p:pic>
        <p:nvPicPr>
          <p:cNvPr descr="Crisis Cycle 2014.jpg" id="388" name="Google Shape;388;p65"/>
          <p:cNvPicPr preferRelativeResize="0"/>
          <p:nvPr/>
        </p:nvPicPr>
        <p:blipFill>
          <a:blip r:embed="rId8">
            <a:alphaModFix/>
          </a:blip>
          <a:stretch>
            <a:fillRect/>
          </a:stretch>
        </p:blipFill>
        <p:spPr>
          <a:xfrm>
            <a:off x="4976806" y="967325"/>
            <a:ext cx="3433995" cy="2208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6"/>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6"/>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Medium"/>
                <a:ea typeface="Roboto Medium"/>
                <a:cs typeface="Roboto Medium"/>
                <a:sym typeface="Roboto Medium"/>
              </a:rPr>
              <a:t>Crisis Cycle Table Talk</a:t>
            </a:r>
            <a:endParaRPr i="1" sz="3000">
              <a:solidFill>
                <a:srgbClr val="FFFFFF"/>
              </a:solidFill>
              <a:latin typeface="Roboto Medium"/>
              <a:ea typeface="Roboto Medium"/>
              <a:cs typeface="Roboto Medium"/>
              <a:sym typeface="Roboto Medium"/>
            </a:endParaRPr>
          </a:p>
        </p:txBody>
      </p:sp>
      <p:pic>
        <p:nvPicPr>
          <p:cNvPr id="395" name="Google Shape;395;p66"/>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396" name="Google Shape;396;p66"/>
          <p:cNvSpPr txBox="1"/>
          <p:nvPr/>
        </p:nvSpPr>
        <p:spPr>
          <a:xfrm>
            <a:off x="1845600" y="1291525"/>
            <a:ext cx="5452800" cy="523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00467F"/>
              </a:buClr>
              <a:buSzPts val="2200"/>
              <a:buFont typeface="Roboto Light"/>
              <a:buChar char="●"/>
            </a:pPr>
            <a:r>
              <a:rPr lang="en" sz="2200">
                <a:solidFill>
                  <a:srgbClr val="00467F"/>
                </a:solidFill>
                <a:latin typeface="Roboto Light"/>
                <a:ea typeface="Roboto Light"/>
                <a:cs typeface="Roboto Light"/>
                <a:sym typeface="Roboto Light"/>
              </a:rPr>
              <a:t>What has been working at your school?</a:t>
            </a:r>
            <a:endParaRPr sz="2200">
              <a:solidFill>
                <a:srgbClr val="00467F"/>
              </a:solidFill>
              <a:latin typeface="Roboto Light"/>
              <a:ea typeface="Roboto Light"/>
              <a:cs typeface="Roboto Light"/>
              <a:sym typeface="Roboto Light"/>
            </a:endParaRPr>
          </a:p>
        </p:txBody>
      </p:sp>
      <p:pic>
        <p:nvPicPr>
          <p:cNvPr descr="This 5 MINUTE countdown timer is made for professional use and has some minimal sound effects in the last 5 seconds." id="397" name="Google Shape;397;p66" title="5 MINUTE TIMER - COUNTDOWN TIMER (MINIMAL)">
            <a:hlinkClick r:id="rId4"/>
          </p:cNvPr>
          <p:cNvPicPr preferRelativeResize="0"/>
          <p:nvPr/>
        </p:nvPicPr>
        <p:blipFill>
          <a:blip r:embed="rId5">
            <a:alphaModFix/>
          </a:blip>
          <a:stretch>
            <a:fillRect/>
          </a:stretch>
        </p:blipFill>
        <p:spPr>
          <a:xfrm>
            <a:off x="2366542" y="2571752"/>
            <a:ext cx="3989432" cy="2244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69296"/>
      </a:accent1>
      <a:accent2>
        <a:srgbClr val="3D5D7F"/>
      </a:accent2>
      <a:accent3>
        <a:srgbClr val="78909C"/>
      </a:accent3>
      <a:accent4>
        <a:srgbClr val="EEB94A"/>
      </a:accent4>
      <a:accent5>
        <a:srgbClr val="5B6368"/>
      </a:accent5>
      <a:accent6>
        <a:srgbClr val="0C5558"/>
      </a:accent6>
      <a:hlink>
        <a:srgbClr val="1692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69296"/>
      </a:accent1>
      <a:accent2>
        <a:srgbClr val="3D5D7F"/>
      </a:accent2>
      <a:accent3>
        <a:srgbClr val="78909C"/>
      </a:accent3>
      <a:accent4>
        <a:srgbClr val="EEB94A"/>
      </a:accent4>
      <a:accent5>
        <a:srgbClr val="5B6368"/>
      </a:accent5>
      <a:accent6>
        <a:srgbClr val="0C5558"/>
      </a:accent6>
      <a:hlink>
        <a:srgbClr val="1692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