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embeddedFontLst>
    <p:embeddedFont>
      <p:font typeface="Comic Neue" panose="020B0604020202020204" charset="0"/>
      <p:regular r:id="rId14"/>
      <p:bold r:id="rId15"/>
    </p:embeddedFont>
    <p:embeddedFont>
      <p:font typeface="Luckiest Guy" panose="020B0604020202020204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6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897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6327d2b-ab66-4ab3-8f5c-b54a95ccc70e" descr="/home/forge/chalkie-production-workers-3/releases/75504992/backend/storage/app/render-specs/df7da27d-5b49-413f-8765-6d8c1b4bb00d/img_98b07b49feaff0c9684531fb3050f0e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60" y="742950"/>
            <a:ext cx="3657600" cy="3657600"/>
          </a:xfrm>
          <a:prstGeom prst="roundRect">
            <a:avLst>
              <a:gd name="adj" fmla="val 3750"/>
            </a:avLst>
          </a:prstGeom>
        </p:spPr>
      </p:pic>
      <p:sp>
        <p:nvSpPr>
          <p:cNvPr id="3" name="c642ea3d-0833-46a7-9bf3-8f13b4764f07"/>
          <p:cNvSpPr/>
          <p:nvPr/>
        </p:nvSpPr>
        <p:spPr>
          <a:xfrm>
            <a:off x="4914900" y="1657350"/>
            <a:ext cx="3829050" cy="124358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888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324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PLATAFORMAS DE CREACIÓN DIGITAL</a:t>
            </a:r>
            <a:endParaRPr lang="en-US" sz="3240" dirty="0"/>
          </a:p>
        </p:txBody>
      </p:sp>
      <p:sp>
        <p:nvSpPr>
          <p:cNvPr id="4" name="4b5b2757-a468-4cbe-bb72-03fbf221a2a4"/>
          <p:cNvSpPr/>
          <p:nvPr/>
        </p:nvSpPr>
        <p:spPr>
          <a:xfrm>
            <a:off x="4914900" y="2823210"/>
            <a:ext cx="3829050" cy="37947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Formación Tecnológica 8° Año</a:t>
            </a:r>
            <a:endParaRPr lang="en-US" sz="16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0c5ba98-893d-4f11-a333-03199e1aacb7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EVALUACIÓN DE CRITERIOS DE DISEÑO</a:t>
            </a:r>
            <a:endParaRPr lang="en-US" sz="2880" dirty="0"/>
          </a:p>
        </p:txBody>
      </p:sp>
      <p:sp>
        <p:nvSpPr>
          <p:cNvPr id="3" name="f1169f35-1b18-41f2-a173-3bf0c25d3e69"/>
          <p:cNvSpPr/>
          <p:nvPr/>
        </p:nvSpPr>
        <p:spPr>
          <a:xfrm>
            <a:off x="285750" y="685800"/>
            <a:ext cx="8572500" cy="667512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Identifica las prácticas correctas para crear un producto digital efectivo (selecciona todas las verdaderas):</a:t>
            </a:r>
            <a:endParaRPr lang="en-US" sz="1620" dirty="0"/>
          </a:p>
        </p:txBody>
      </p:sp>
      <p:sp>
        <p:nvSpPr>
          <p:cNvPr id="4" name="5f830c57-081d-4e5a-9e27-bf35b7930a7f"/>
          <p:cNvSpPr/>
          <p:nvPr/>
        </p:nvSpPr>
        <p:spPr>
          <a:xfrm>
            <a:off x="285750" y="16573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1.</a:t>
            </a:r>
            <a:endParaRPr lang="en-US" sz="2520" dirty="0"/>
          </a:p>
        </p:txBody>
      </p:sp>
      <p:sp>
        <p:nvSpPr>
          <p:cNvPr id="5" name="2240ef20-74f4-43df-b803-396d743d5b24"/>
          <p:cNvSpPr/>
          <p:nvPr/>
        </p:nvSpPr>
        <p:spPr>
          <a:xfrm>
            <a:off x="857250" y="16573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Usar textos breves y mantener espacio en blanco entre elementos.</a:t>
            </a:r>
            <a:endParaRPr lang="en-US" sz="1620" dirty="0"/>
          </a:p>
        </p:txBody>
      </p:sp>
      <p:sp>
        <p:nvSpPr>
          <p:cNvPr id="6" name="8d027c08-2df8-4f9f-a1b7-a2efa9e5fb04"/>
          <p:cNvSpPr/>
          <p:nvPr/>
        </p:nvSpPr>
        <p:spPr>
          <a:xfrm>
            <a:off x="285750" y="25146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2.</a:t>
            </a:r>
            <a:endParaRPr lang="en-US" sz="2520" dirty="0"/>
          </a:p>
        </p:txBody>
      </p:sp>
      <p:sp>
        <p:nvSpPr>
          <p:cNvPr id="7" name="2ddf1277-ec32-48d7-9c66-f440b0e74e44"/>
          <p:cNvSpPr/>
          <p:nvPr/>
        </p:nvSpPr>
        <p:spPr>
          <a:xfrm>
            <a:off x="857250" y="25146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Limitar la paleta visual a un máximo de 2 o 3 colores en armonía.</a:t>
            </a:r>
            <a:endParaRPr lang="en-US" sz="1620" dirty="0"/>
          </a:p>
        </p:txBody>
      </p:sp>
      <p:sp>
        <p:nvSpPr>
          <p:cNvPr id="8" name="36903dc1-57a3-4ac1-a29d-e5b514e11fb5"/>
          <p:cNvSpPr/>
          <p:nvPr/>
        </p:nvSpPr>
        <p:spPr>
          <a:xfrm>
            <a:off x="285750" y="33718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3.</a:t>
            </a:r>
            <a:endParaRPr lang="en-US" sz="2520" dirty="0"/>
          </a:p>
        </p:txBody>
      </p:sp>
      <p:sp>
        <p:nvSpPr>
          <p:cNvPr id="9" name="a351c1ba-0efe-488f-80a8-fddff6e3b935"/>
          <p:cNvSpPr/>
          <p:nvPr/>
        </p:nvSpPr>
        <p:spPr>
          <a:xfrm>
            <a:off x="857250" y="33718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Llenar todos los espacios vacíos con iconos decorativos y adornos.</a:t>
            </a:r>
            <a:endParaRPr lang="en-US" sz="1620" dirty="0"/>
          </a:p>
        </p:txBody>
      </p:sp>
      <p:sp>
        <p:nvSpPr>
          <p:cNvPr id="10" name="46cfdb55-6b5f-4f50-952f-2e38d80aa5a3"/>
          <p:cNvSpPr/>
          <p:nvPr/>
        </p:nvSpPr>
        <p:spPr>
          <a:xfrm>
            <a:off x="285750" y="42291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4.</a:t>
            </a:r>
            <a:endParaRPr lang="en-US" sz="2520" dirty="0"/>
          </a:p>
        </p:txBody>
      </p:sp>
      <p:sp>
        <p:nvSpPr>
          <p:cNvPr id="11" name="9d83f1c0-626d-4d91-a1e4-d5d34edb5716"/>
          <p:cNvSpPr/>
          <p:nvPr/>
        </p:nvSpPr>
        <p:spPr>
          <a:xfrm>
            <a:off x="857250" y="42291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Seleccionar imágenes pertinentes que apoyen la idea explicada.</a:t>
            </a:r>
            <a:endParaRPr lang="en-US" sz="16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0c5ba98-893d-4f11-a333-03199e1aacb7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EVALUACIÓN DE CRITERIOS DE DISEÑO</a:t>
            </a:r>
            <a:endParaRPr lang="en-US" sz="2880" dirty="0"/>
          </a:p>
        </p:txBody>
      </p:sp>
      <p:sp>
        <p:nvSpPr>
          <p:cNvPr id="3" name="f1169f35-1b18-41f2-a173-3bf0c25d3e69"/>
          <p:cNvSpPr/>
          <p:nvPr/>
        </p:nvSpPr>
        <p:spPr>
          <a:xfrm>
            <a:off x="285750" y="685800"/>
            <a:ext cx="8572500" cy="667512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Identifica las prácticas correctas para crear un producto digital efectivo (selecciona todas las verdaderas):</a:t>
            </a:r>
            <a:endParaRPr lang="en-US" sz="1620" dirty="0"/>
          </a:p>
        </p:txBody>
      </p:sp>
      <p:sp>
        <p:nvSpPr>
          <p:cNvPr id="4" name="5f830c57-081d-4e5a-9e27-bf35b7930a7f"/>
          <p:cNvSpPr/>
          <p:nvPr/>
        </p:nvSpPr>
        <p:spPr>
          <a:xfrm>
            <a:off x="285750" y="16573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1.</a:t>
            </a:r>
            <a:endParaRPr lang="en-US" sz="2520" dirty="0"/>
          </a:p>
        </p:txBody>
      </p:sp>
      <p:sp>
        <p:nvSpPr>
          <p:cNvPr id="5" name="2240ef20-74f4-43df-b803-396d743d5b24"/>
          <p:cNvSpPr/>
          <p:nvPr/>
        </p:nvSpPr>
        <p:spPr>
          <a:xfrm>
            <a:off x="857250" y="16573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2C6E49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Usar textos breves y mantener espacio en blanco entre elementos.</a:t>
            </a:r>
            <a:endParaRPr lang="en-US" sz="1620" dirty="0"/>
          </a:p>
        </p:txBody>
      </p:sp>
      <p:sp>
        <p:nvSpPr>
          <p:cNvPr id="6" name="8d027c08-2df8-4f9f-a1b7-a2efa9e5fb04"/>
          <p:cNvSpPr/>
          <p:nvPr/>
        </p:nvSpPr>
        <p:spPr>
          <a:xfrm>
            <a:off x="285750" y="25146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2.</a:t>
            </a:r>
            <a:endParaRPr lang="en-US" sz="2520" dirty="0"/>
          </a:p>
        </p:txBody>
      </p:sp>
      <p:sp>
        <p:nvSpPr>
          <p:cNvPr id="7" name="2ddf1277-ec32-48d7-9c66-f440b0e74e44"/>
          <p:cNvSpPr/>
          <p:nvPr/>
        </p:nvSpPr>
        <p:spPr>
          <a:xfrm>
            <a:off x="857250" y="25146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2C6E49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Limitar la paleta visual a un máximo de 2 o 3 colores en armonía.</a:t>
            </a:r>
            <a:endParaRPr lang="en-US" sz="1620" dirty="0"/>
          </a:p>
        </p:txBody>
      </p:sp>
      <p:sp>
        <p:nvSpPr>
          <p:cNvPr id="8" name="36903dc1-57a3-4ac1-a29d-e5b514e11fb5"/>
          <p:cNvSpPr/>
          <p:nvPr/>
        </p:nvSpPr>
        <p:spPr>
          <a:xfrm>
            <a:off x="285750" y="337185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3.</a:t>
            </a:r>
            <a:endParaRPr lang="en-US" sz="2520" dirty="0"/>
          </a:p>
        </p:txBody>
      </p:sp>
      <p:sp>
        <p:nvSpPr>
          <p:cNvPr id="9" name="a351c1ba-0efe-488f-80a8-fddff6e3b935"/>
          <p:cNvSpPr/>
          <p:nvPr/>
        </p:nvSpPr>
        <p:spPr>
          <a:xfrm>
            <a:off x="857250" y="337185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000000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Llenar todos los espacios vacíos con iconos decorativos y adornos.</a:t>
            </a:r>
            <a:endParaRPr lang="en-US" sz="1620" dirty="0"/>
          </a:p>
        </p:txBody>
      </p:sp>
      <p:sp>
        <p:nvSpPr>
          <p:cNvPr id="10" name="46cfdb55-6b5f-4f50-952f-2e38d80aa5a3"/>
          <p:cNvSpPr/>
          <p:nvPr/>
        </p:nvSpPr>
        <p:spPr>
          <a:xfrm>
            <a:off x="285750" y="4229100"/>
            <a:ext cx="525780" cy="68580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l">
              <a:lnSpc>
                <a:spcPts val="3024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5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4.</a:t>
            </a:r>
            <a:endParaRPr lang="en-US" sz="2520" dirty="0"/>
          </a:p>
        </p:txBody>
      </p:sp>
      <p:sp>
        <p:nvSpPr>
          <p:cNvPr id="11" name="9d83f1c0-626d-4d91-a1e4-d5d34edb5716"/>
          <p:cNvSpPr/>
          <p:nvPr/>
        </p:nvSpPr>
        <p:spPr>
          <a:xfrm>
            <a:off x="857250" y="4229100"/>
            <a:ext cx="8001000" cy="685800"/>
          </a:xfrm>
          <a:prstGeom prst="roundRect">
            <a:avLst>
              <a:gd name="adj" fmla="val 16667"/>
            </a:avLst>
          </a:prstGeom>
          <a:solidFill>
            <a:srgbClr val="F4F9FC"/>
          </a:solidFill>
          <a:ln w="45720">
            <a:solidFill>
              <a:srgbClr val="2C6E49"/>
            </a:solidFill>
          </a:ln>
        </p:spPr>
        <p:txBody>
          <a:bodyPr wrap="square" lIns="102870" tIns="102870" rIns="102870" bIns="102870" rtlCol="0" anchor="ctr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Seleccionar imágenes pertinentes que apoyen la idea explicada.</a:t>
            </a:r>
            <a:endParaRPr lang="en-US" sz="1620" dirty="0"/>
          </a:p>
        </p:txBody>
      </p:sp>
      <p:sp>
        <p:nvSpPr>
          <p:cNvPr id="12" name="37c145d1-22d2-4abc-adb6-71fe0528bdb6"/>
          <p:cNvSpPr/>
          <p:nvPr/>
        </p:nvSpPr>
        <p:spPr>
          <a:xfrm>
            <a:off x="8366760" y="342900"/>
            <a:ext cx="548640" cy="54864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ctr"/>
          <a:lstStyle/>
          <a:p>
            <a:pPr marL="0" indent="0" algn="r">
              <a:lnSpc>
                <a:spcPts val="432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360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✅</a:t>
            </a:r>
            <a:endParaRPr lang="en-US" sz="3600" dirty="0"/>
          </a:p>
        </p:txBody>
      </p:sp>
      <p:sp>
        <p:nvSpPr>
          <p:cNvPr id="13" name="5a109d2a-f0e5-4605-bca4-ad9b033968d5"/>
          <p:cNvSpPr/>
          <p:nvPr/>
        </p:nvSpPr>
        <p:spPr>
          <a:xfrm>
            <a:off x="8721090" y="1520190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2C6E49"/>
          </a:solidFill>
          <a:ln/>
        </p:spPr>
        <p:txBody>
          <a:bodyPr wrap="square" lIns="45720" tIns="45720" rIns="45720" bIns="45720" rtlCol="0" anchor="ctr"/>
          <a:lstStyle/>
          <a:p>
            <a:pPr marL="0" indent="0" algn="ctr">
              <a:lnSpc>
                <a:spcPts val="1404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170" b="1" dirty="0">
                <a:solidFill>
                  <a:srgbClr val="FFFFF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✓</a:t>
            </a:r>
            <a:endParaRPr lang="en-US" sz="1170" dirty="0"/>
          </a:p>
        </p:txBody>
      </p:sp>
      <p:sp>
        <p:nvSpPr>
          <p:cNvPr id="14" name="048f4204-3d6b-49b3-94dc-9aaa9a38f251"/>
          <p:cNvSpPr/>
          <p:nvPr/>
        </p:nvSpPr>
        <p:spPr>
          <a:xfrm>
            <a:off x="8721090" y="2377440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2C6E49"/>
          </a:solidFill>
          <a:ln/>
        </p:spPr>
        <p:txBody>
          <a:bodyPr wrap="square" lIns="45720" tIns="45720" rIns="45720" bIns="45720" rtlCol="0" anchor="ctr"/>
          <a:lstStyle/>
          <a:p>
            <a:pPr marL="0" indent="0" algn="ctr">
              <a:lnSpc>
                <a:spcPts val="1404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170" b="1" dirty="0">
                <a:solidFill>
                  <a:srgbClr val="FFFFF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✓</a:t>
            </a:r>
            <a:endParaRPr lang="en-US" sz="1170" dirty="0"/>
          </a:p>
        </p:txBody>
      </p:sp>
      <p:sp>
        <p:nvSpPr>
          <p:cNvPr id="15" name="01b17d79-fdad-4b1c-8684-53759349dc83"/>
          <p:cNvSpPr/>
          <p:nvPr/>
        </p:nvSpPr>
        <p:spPr>
          <a:xfrm>
            <a:off x="8721090" y="4091940"/>
            <a:ext cx="274320" cy="274320"/>
          </a:xfrm>
          <a:prstGeom prst="roundRect">
            <a:avLst>
              <a:gd name="adj" fmla="val 25000"/>
            </a:avLst>
          </a:prstGeom>
          <a:solidFill>
            <a:srgbClr val="2C6E49"/>
          </a:solidFill>
          <a:ln/>
        </p:spPr>
        <p:txBody>
          <a:bodyPr wrap="square" lIns="45720" tIns="45720" rIns="45720" bIns="45720" rtlCol="0" anchor="ctr"/>
          <a:lstStyle/>
          <a:p>
            <a:pPr marL="0" indent="0" algn="ctr">
              <a:lnSpc>
                <a:spcPts val="1404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170" b="1" dirty="0">
                <a:solidFill>
                  <a:srgbClr val="FFFFF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✓</a:t>
            </a:r>
            <a:endParaRPr lang="en-US" sz="11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a72f91d-85ae-45d3-841d-70d8599e2ce8" descr="/home/forge/chalkie-production-workers-3/releases/75504992/backend/storage/app/render-specs/df7da27d-5b49-413f-8765-6d8c1b4bb00d/img_0bc87d07aca822586ae31b28edc3d5e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0"/>
            <a:ext cx="3486150" cy="5143500"/>
          </a:xfrm>
          <a:prstGeom prst="roundRect">
            <a:avLst>
              <a:gd name="adj" fmla="val 3934"/>
            </a:avLst>
          </a:prstGeom>
        </p:spPr>
      </p:pic>
      <p:sp>
        <p:nvSpPr>
          <p:cNvPr id="3" name="427246fc-6cd0-4dac-8e5f-f8e9ad4f9eb1"/>
          <p:cNvSpPr/>
          <p:nvPr/>
        </p:nvSpPr>
        <p:spPr>
          <a:xfrm>
            <a:off x="285750" y="1463040"/>
            <a:ext cx="5143500" cy="1115568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¿CAPTURA LA ATENCIÓN DE TODOS?</a:t>
            </a:r>
            <a:endParaRPr lang="en-US" sz="2880" dirty="0"/>
          </a:p>
        </p:txBody>
      </p:sp>
      <p:sp>
        <p:nvSpPr>
          <p:cNvPr id="4" name="e054e7f7-369c-4df2-be45-fcd85a87186d"/>
          <p:cNvSpPr/>
          <p:nvPr/>
        </p:nvSpPr>
        <p:spPr>
          <a:xfrm>
            <a:off x="285750" y="2514600"/>
            <a:ext cx="5143500" cy="955548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¿Alguna vez intentaste leer una lámina llena de párrafos gigantescos e imágenes borrosas? La atención de tu audiencia dura muy pocos segundos.</a:t>
            </a:r>
            <a:endParaRPr lang="en-US" sz="16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bb580fe-ed24-4def-af69-1fd92c710738" descr="/home/forge/chalkie-production-workers-3/releases/75504992/backend/storage/app/render-specs/df7da27d-5b49-413f-8765-6d8c1b4bb00d/img_f13d213a3ef7641ec32d8106329e47b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788670"/>
            <a:ext cx="4194810" cy="2057400"/>
          </a:xfrm>
          <a:prstGeom prst="roundRect">
            <a:avLst>
              <a:gd name="adj" fmla="val 6667"/>
            </a:avLst>
          </a:prstGeom>
        </p:spPr>
      </p:pic>
      <p:pic>
        <p:nvPicPr>
          <p:cNvPr id="3" name="07ba661a-aa27-431d-9aef-5b4f597ee939" descr="/home/forge/chalkie-production-workers-3/releases/75504992/backend/storage/app/render-specs/df7da27d-5b49-413f-8765-6d8c1b4bb00d/img_94a860fb93d1104c360b1275b65704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010" y="788670"/>
            <a:ext cx="4194810" cy="2057400"/>
          </a:xfrm>
          <a:prstGeom prst="roundRect">
            <a:avLst>
              <a:gd name="adj" fmla="val 6667"/>
            </a:avLst>
          </a:prstGeom>
        </p:spPr>
      </p:pic>
      <p:sp>
        <p:nvSpPr>
          <p:cNvPr id="4" name="0c8fe454-6bf7-4c95-9bed-e45398b86a8c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¿DISEÑO SATURADO O DISEÑO CLARO?</a:t>
            </a:r>
            <a:endParaRPr lang="en-US" sz="2880" dirty="0"/>
          </a:p>
        </p:txBody>
      </p:sp>
      <p:sp>
        <p:nvSpPr>
          <p:cNvPr id="5" name="136591e0-92f1-4b64-bb8d-dce9e207571b"/>
          <p:cNvSpPr/>
          <p:nvPr/>
        </p:nvSpPr>
        <p:spPr>
          <a:xfrm>
            <a:off x="285750" y="2983230"/>
            <a:ext cx="4194810" cy="795528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Diseño Saturado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Párrafos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largos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 y difíciles de leer.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Letras pequeñas y muchos colores.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Imágenes sin relación clara al tema.</a:t>
            </a:r>
            <a:endParaRPr lang="en-US" sz="1980" dirty="0"/>
          </a:p>
        </p:txBody>
      </p:sp>
      <p:sp>
        <p:nvSpPr>
          <p:cNvPr id="6" name="eb157fda-b82e-4b59-890c-a0bed99536ef"/>
          <p:cNvSpPr/>
          <p:nvPr/>
        </p:nvSpPr>
        <p:spPr>
          <a:xfrm>
            <a:off x="4652010" y="2983230"/>
            <a:ext cx="4194810" cy="795528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Diseño Claro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Ideas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cortas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 y directas al punto.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Tipografía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legible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 y tamaño adecuado.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Imágenes relevantes que apoyan el mensaje.</a:t>
            </a:r>
            <a:endParaRPr lang="en-US" sz="19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0e10be4-0fc6-4e6a-80d0-21cf9aafd1a8" descr="/home/forge/chalkie-production-workers-3/releases/75504992/backend/storage/app/render-specs/df7da27d-5b49-413f-8765-6d8c1b4bb00d/img_8b1693920e8b0b6d2cc68cb861c69ff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1474470"/>
            <a:ext cx="2708910" cy="1714500"/>
          </a:xfrm>
          <a:prstGeom prst="roundRect">
            <a:avLst>
              <a:gd name="adj" fmla="val 8000"/>
            </a:avLst>
          </a:prstGeom>
        </p:spPr>
      </p:pic>
      <p:pic>
        <p:nvPicPr>
          <p:cNvPr id="3" name="173611b1-0862-4433-abbf-faa1ddc9d3d1" descr="/home/forge/chalkie-production-workers-3/releases/75504992/backend/storage/app/render-specs/df7da27d-5b49-413f-8765-6d8c1b4bb00d/img_9fc9d217dcf45eba3f5372c3d69ec39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260" y="902970"/>
            <a:ext cx="2708910" cy="1714500"/>
          </a:xfrm>
          <a:prstGeom prst="roundRect">
            <a:avLst>
              <a:gd name="adj" fmla="val 8000"/>
            </a:avLst>
          </a:prstGeom>
        </p:spPr>
      </p:pic>
      <p:pic>
        <p:nvPicPr>
          <p:cNvPr id="4" name="e98638dd-60fb-4d35-a610-44675636e6b9" descr="/home/forge/chalkie-production-workers-3/releases/75504992/backend/storage/app/render-specs/df7da27d-5b49-413f-8765-6d8c1b4bb00d/img_7c6b58a4663f5b9111349add08a8465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9340" y="1474470"/>
            <a:ext cx="2708910" cy="1714500"/>
          </a:xfrm>
          <a:prstGeom prst="roundRect">
            <a:avLst>
              <a:gd name="adj" fmla="val 8000"/>
            </a:avLst>
          </a:prstGeom>
        </p:spPr>
      </p:pic>
      <p:sp>
        <p:nvSpPr>
          <p:cNvPr id="5" name="0b9dc09e-1c09-4628-80ec-08335f9ee5ad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HERRAMIENTAS DE CREACIÓN DIGITAL</a:t>
            </a:r>
            <a:endParaRPr lang="en-US" sz="2880" dirty="0"/>
          </a:p>
        </p:txBody>
      </p:sp>
      <p:sp>
        <p:nvSpPr>
          <p:cNvPr id="6" name="c0f6bd73-8f9c-4600-b12b-14c967e3e30b"/>
          <p:cNvSpPr/>
          <p:nvPr/>
        </p:nvSpPr>
        <p:spPr>
          <a:xfrm>
            <a:off x="285750" y="3303270"/>
            <a:ext cx="270891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Canva</a:t>
            </a:r>
            <a:endParaRPr lang="en-US" sz="1980" dirty="0"/>
          </a:p>
          <a:p>
            <a:pPr marL="0" indent="0" algn="ctr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Herramienta en línea con plantillas listas y un uso muy intuitivo.</a:t>
            </a:r>
            <a:endParaRPr lang="en-US" sz="1980" dirty="0"/>
          </a:p>
        </p:txBody>
      </p:sp>
      <p:sp>
        <p:nvSpPr>
          <p:cNvPr id="7" name="02a390d7-90f5-4eb7-97f8-b028e92272d7"/>
          <p:cNvSpPr/>
          <p:nvPr/>
        </p:nvSpPr>
        <p:spPr>
          <a:xfrm>
            <a:off x="3223260" y="2731770"/>
            <a:ext cx="270891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PowerPoint</a:t>
            </a:r>
            <a:endParaRPr lang="en-US" sz="1980" dirty="0"/>
          </a:p>
          <a:p>
            <a:pPr marL="0" indent="0" algn="ctr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Software clásico, versátil y ampliamente extendido en computadoras.</a:t>
            </a:r>
            <a:endParaRPr lang="en-US" sz="1980" dirty="0"/>
          </a:p>
        </p:txBody>
      </p:sp>
      <p:sp>
        <p:nvSpPr>
          <p:cNvPr id="8" name="a0f32bd6-38a1-4740-8b3e-db0dc325077e"/>
          <p:cNvSpPr/>
          <p:nvPr/>
        </p:nvSpPr>
        <p:spPr>
          <a:xfrm>
            <a:off x="6149340" y="3303270"/>
            <a:ext cx="270891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Genially</a:t>
            </a:r>
            <a:endParaRPr lang="en-US" sz="1980" dirty="0"/>
          </a:p>
          <a:p>
            <a:pPr marL="0" indent="0" algn="ctr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Plataforma ideal para crear recursos interactivos, animados y visuales.</a:t>
            </a:r>
            <a:endParaRPr lang="en-US" sz="19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635dd66-e70f-43e5-b40f-1069a627bba6" descr="/home/forge/chalkie-production-workers-3/releases/75504992/backend/storage/app/render-specs/df7da27d-5b49-413f-8765-6d8c1b4bb00d/img_6d05c4cc7e83c88a37fa0daa623e5b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822960"/>
            <a:ext cx="2743200" cy="2057400"/>
          </a:xfrm>
          <a:prstGeom prst="roundRect">
            <a:avLst>
              <a:gd name="adj" fmla="val 6667"/>
            </a:avLst>
          </a:prstGeom>
        </p:spPr>
      </p:pic>
      <p:pic>
        <p:nvPicPr>
          <p:cNvPr id="3" name="6136c88e-bcfa-4a13-baf0-e4a94fb016e0" descr="/home/forge/chalkie-production-workers-3/releases/75504992/backend/storage/app/render-specs/df7da27d-5b49-413f-8765-6d8c1b4bb00d/img_1a1c9e5c887c5a3ac5f4283099a8ff7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822960"/>
            <a:ext cx="2743200" cy="2057400"/>
          </a:xfrm>
          <a:prstGeom prst="roundRect">
            <a:avLst>
              <a:gd name="adj" fmla="val 6667"/>
            </a:avLst>
          </a:prstGeom>
        </p:spPr>
      </p:pic>
      <p:pic>
        <p:nvPicPr>
          <p:cNvPr id="4" name="8f54b56d-86be-4e3c-8561-bacca16318f8" descr="/home/forge/chalkie-production-workers-3/releases/75504992/backend/storage/app/render-specs/df7da27d-5b49-413f-8765-6d8c1b4bb00d/img_2d783ed8910927d627e294e992c0dbe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050" y="822960"/>
            <a:ext cx="2743200" cy="2057400"/>
          </a:xfrm>
          <a:prstGeom prst="roundRect">
            <a:avLst>
              <a:gd name="adj" fmla="val 6667"/>
            </a:avLst>
          </a:prstGeom>
        </p:spPr>
      </p:pic>
      <p:sp>
        <p:nvSpPr>
          <p:cNvPr id="5" name="e3a74d53-c845-4bd8-89ce-c8dfc35fa6e7"/>
          <p:cNvSpPr/>
          <p:nvPr/>
        </p:nvSpPr>
        <p:spPr>
          <a:xfrm>
            <a:off x="285750" y="20574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FORMATOS DIGITALES SEGÚN TU META</a:t>
            </a:r>
            <a:endParaRPr lang="en-US" sz="2880" dirty="0"/>
          </a:p>
        </p:txBody>
      </p:sp>
      <p:sp>
        <p:nvSpPr>
          <p:cNvPr id="6" name="7f9c12eb-455a-4779-a0e7-d11b5b8ac6d2"/>
          <p:cNvSpPr/>
          <p:nvPr/>
        </p:nvSpPr>
        <p:spPr>
          <a:xfrm>
            <a:off x="285750" y="3017520"/>
            <a:ext cx="274320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Infografía</a:t>
            </a:r>
            <a:endParaRPr lang="en-US" sz="1980" dirty="0"/>
          </a:p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Combina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texto breve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 con gráficos e imágenes para explicar un tema completo de forma rápida y visual.</a:t>
            </a:r>
            <a:endParaRPr lang="en-US" sz="1980" dirty="0"/>
          </a:p>
        </p:txBody>
      </p:sp>
      <p:sp>
        <p:nvSpPr>
          <p:cNvPr id="7" name="d8f6340f-bd66-4f86-a439-8fe2059db469"/>
          <p:cNvSpPr/>
          <p:nvPr/>
        </p:nvSpPr>
        <p:spPr>
          <a:xfrm>
            <a:off x="3200400" y="3017520"/>
            <a:ext cx="274320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Diagrama</a:t>
            </a:r>
            <a:endParaRPr lang="en-US" sz="1980" dirty="0"/>
          </a:p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Muestra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relaciones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, jerarquías o pasos continuos de un proceso de manera esquemática y lógica.</a:t>
            </a:r>
            <a:endParaRPr lang="en-US" sz="1980" dirty="0"/>
          </a:p>
        </p:txBody>
      </p:sp>
      <p:sp>
        <p:nvSpPr>
          <p:cNvPr id="8" name="d986576c-c85a-44e2-a2d0-90e839b28cf2"/>
          <p:cNvSpPr/>
          <p:nvPr/>
        </p:nvSpPr>
        <p:spPr>
          <a:xfrm>
            <a:off x="6115050" y="3017520"/>
            <a:ext cx="274320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Presentación</a:t>
            </a:r>
            <a:endParaRPr lang="en-US" sz="1980" dirty="0"/>
          </a:p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Usa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diapositivas secuenciales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 para guiar la exposición verbal frente a un público o grupo escolar.</a:t>
            </a:r>
            <a:endParaRPr lang="en-US" sz="19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a3c4284-e678-43e6-9147-7b1f396d7037" descr="/home/forge/chalkie-production-workers-3/releases/75504992/backend/storage/app/render-specs/df7da27d-5b49-413f-8765-6d8c1b4bb00d/img_66919c3c5479cf2d4189710bef21904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788670"/>
            <a:ext cx="3829050" cy="4069080"/>
          </a:xfrm>
          <a:prstGeom prst="roundRect">
            <a:avLst>
              <a:gd name="adj" fmla="val 3582"/>
            </a:avLst>
          </a:prstGeom>
        </p:spPr>
      </p:pic>
      <p:sp>
        <p:nvSpPr>
          <p:cNvPr id="3" name="2801eb28-43cb-430d-a08d-f7694cf0ca75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CUATRO PILARES DEL BUEN CONTENIDO</a:t>
            </a:r>
            <a:endParaRPr lang="en-US" sz="2880" dirty="0"/>
          </a:p>
        </p:txBody>
      </p:sp>
      <p:sp>
        <p:nvSpPr>
          <p:cNvPr id="4" name="b00fc0ef-94bf-4d67-b165-f1935a923848"/>
          <p:cNvSpPr/>
          <p:nvPr/>
        </p:nvSpPr>
        <p:spPr>
          <a:xfrm>
            <a:off x="285750" y="788670"/>
            <a:ext cx="4572000" cy="795528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Claves Organizativas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Títulos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: guían la atención del espectador.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Textos breves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: expresan ideas directas.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Imágenes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: apoyan el mensaje central.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Orden visual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: dan lugar a cada elemento.</a:t>
            </a:r>
            <a:endParaRPr lang="en-US" sz="1980" dirty="0"/>
          </a:p>
        </p:txBody>
      </p:sp>
      <p:sp>
        <p:nvSpPr>
          <p:cNvPr id="5" name="96ba663e-dfbd-437e-9cb3-3d16a844eb5a_card"/>
          <p:cNvSpPr/>
          <p:nvPr/>
        </p:nvSpPr>
        <p:spPr>
          <a:xfrm>
            <a:off x="285750" y="2674620"/>
            <a:ext cx="4572000" cy="1348740"/>
          </a:xfrm>
          <a:prstGeom prst="roundRect">
            <a:avLst>
              <a:gd name="adj" fmla="val 6780"/>
            </a:avLst>
          </a:prstGeom>
          <a:solidFill>
            <a:srgbClr val="FAEFDA"/>
          </a:solidFill>
          <a:ln w="11430">
            <a:solidFill>
              <a:srgbClr val="573B06">
                <a:alpha val="20000"/>
              </a:srgbClr>
            </a:solidFill>
            <a:prstDash val="solid"/>
          </a:ln>
        </p:spPr>
      </p:sp>
      <p:sp>
        <p:nvSpPr>
          <p:cNvPr id="6" name="96ba663e-dfbd-437e-9cb3-3d16a844eb5a_emoji"/>
          <p:cNvSpPr/>
          <p:nvPr/>
        </p:nvSpPr>
        <p:spPr>
          <a:xfrm>
            <a:off x="400050" y="2823210"/>
            <a:ext cx="365760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160" dirty="0">
                <a:solidFill>
                  <a:srgbClr val="000000"/>
                </a:solidFill>
              </a:rPr>
              <a:t>🔑</a:t>
            </a:r>
            <a:endParaRPr lang="en-US" sz="2160" dirty="0"/>
          </a:p>
        </p:txBody>
      </p:sp>
      <p:sp>
        <p:nvSpPr>
          <p:cNvPr id="7" name="96ba663e-dfbd-437e-9cb3-3d16a844eb5a_text"/>
          <p:cNvSpPr/>
          <p:nvPr/>
        </p:nvSpPr>
        <p:spPr>
          <a:xfrm>
            <a:off x="765810" y="2788920"/>
            <a:ext cx="39776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8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440" b="1" dirty="0">
                <a:solidFill>
                  <a:srgbClr val="573B06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Idea clave</a:t>
            </a:r>
            <a:endParaRPr lang="en-US" sz="1440" dirty="0"/>
          </a:p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573B06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Un buen diseño no es llenar la pantalla, sino organizar elementos para que el mensaje se comprenda al instante.</a:t>
            </a:r>
            <a:endParaRPr lang="en-US" sz="14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e7998ea-c299-4088-9d50-71b91efc4140" descr="/home/forge/chalkie-production-workers-3/releases/75504992/backend/storage/app/render-specs/df7da27d-5b49-413f-8765-6d8c1b4bb00d/img_1bbbd8ac981842eff8f8f379b7bb32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788670"/>
            <a:ext cx="3829050" cy="4069080"/>
          </a:xfrm>
          <a:prstGeom prst="roundRect">
            <a:avLst>
              <a:gd name="adj" fmla="val 3582"/>
            </a:avLst>
          </a:prstGeom>
        </p:spPr>
      </p:pic>
      <p:sp>
        <p:nvSpPr>
          <p:cNvPr id="3" name="39926874-1399-44dc-92d5-378444c0a2b3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REGLAS PARA UN DISEÑO QUE COMUNICA</a:t>
            </a:r>
            <a:endParaRPr lang="en-US" sz="2880" dirty="0"/>
          </a:p>
        </p:txBody>
      </p:sp>
      <p:sp>
        <p:nvSpPr>
          <p:cNvPr id="4" name="bf4202a7-94f4-419e-a326-058af0132f5d"/>
          <p:cNvSpPr/>
          <p:nvPr/>
        </p:nvSpPr>
        <p:spPr>
          <a:xfrm>
            <a:off x="285750" y="857250"/>
            <a:ext cx="1383030" cy="262890"/>
          </a:xfrm>
          <a:prstGeom prst="roundRect">
            <a:avLst>
              <a:gd name="adj" fmla="val 17391"/>
            </a:avLst>
          </a:prstGeom>
          <a:solidFill>
            <a:srgbClr val="D90368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DISEÑO EFECTIVO</a:t>
            </a:r>
            <a:endParaRPr lang="en-US" sz="1080" dirty="0"/>
          </a:p>
        </p:txBody>
      </p:sp>
      <p:sp>
        <p:nvSpPr>
          <p:cNvPr id="5" name="1a0fcfd8-80a8-49b2-aa26-15c876ec017e"/>
          <p:cNvSpPr/>
          <p:nvPr/>
        </p:nvSpPr>
        <p:spPr>
          <a:xfrm>
            <a:off x="285750" y="1165860"/>
            <a:ext cx="4572000" cy="124358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Para asegurar que tu mensaje llegue con fuerza a tu audiencia, aplica estas tres reglas visuales:</a:t>
            </a:r>
            <a:endParaRPr lang="en-US" sz="162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Legibilidad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: selecciona tipografías claras con un tamaño adecuado para leer a distancia.</a:t>
            </a:r>
            <a:endParaRPr lang="en-US" sz="162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Distribución equilibrada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: mantenga espacio en blanco suficiente entre los párrafos y los objetos.</a:t>
            </a:r>
            <a:endParaRPr lang="en-US" sz="162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Colores con moderación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: utiliza una paleta armónica de máximo 2 a 3 colores principales.</a:t>
            </a:r>
            <a:endParaRPr lang="en-US" sz="16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db8ddd7-4386-4083-a362-82e667e12122"/>
          <p:cNvSpPr/>
          <p:nvPr/>
        </p:nvSpPr>
        <p:spPr>
          <a:xfrm>
            <a:off x="171450" y="90297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D90368"/>
            </a:solidFill>
            <a:prstDash val="solid"/>
          </a:ln>
        </p:spPr>
      </p:sp>
      <p:sp>
        <p:nvSpPr>
          <p:cNvPr id="3" name="bf7db94c-14c7-4c4e-adf9-3d1c75f2a47d"/>
          <p:cNvSpPr/>
          <p:nvPr/>
        </p:nvSpPr>
        <p:spPr>
          <a:xfrm>
            <a:off x="2377440" y="90297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D90368"/>
            </a:solidFill>
            <a:prstDash val="solid"/>
          </a:ln>
        </p:spPr>
      </p:sp>
      <p:sp>
        <p:nvSpPr>
          <p:cNvPr id="4" name="27ada801-065d-4e25-ae53-cef36837706f"/>
          <p:cNvSpPr/>
          <p:nvPr/>
        </p:nvSpPr>
        <p:spPr>
          <a:xfrm>
            <a:off x="4572000" y="90297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D90368"/>
            </a:solidFill>
            <a:prstDash val="solid"/>
          </a:ln>
        </p:spPr>
      </p:sp>
      <p:sp>
        <p:nvSpPr>
          <p:cNvPr id="5" name="21ed8955-b968-4062-b908-3a82e4f09652"/>
          <p:cNvSpPr/>
          <p:nvPr/>
        </p:nvSpPr>
        <p:spPr>
          <a:xfrm>
            <a:off x="6777990" y="902970"/>
            <a:ext cx="2205990" cy="400050"/>
          </a:xfrm>
          <a:prstGeom prst="chevron">
            <a:avLst/>
          </a:prstGeom>
          <a:solidFill>
            <a:srgbClr val="FFFFFF"/>
          </a:solidFill>
          <a:ln w="22860">
            <a:solidFill>
              <a:srgbClr val="D90368"/>
            </a:solidFill>
            <a:prstDash val="solid"/>
          </a:ln>
        </p:spPr>
      </p:sp>
      <p:sp>
        <p:nvSpPr>
          <p:cNvPr id="6" name="8db6070c-9557-4699-a8d4-3f213a5c5c6c"/>
          <p:cNvSpPr/>
          <p:nvPr/>
        </p:nvSpPr>
        <p:spPr>
          <a:xfrm>
            <a:off x="285750" y="17145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PASOS PARA CREAR TU PRODUCTO DIGITAL</a:t>
            </a:r>
            <a:endParaRPr lang="en-US" sz="2880" dirty="0"/>
          </a:p>
        </p:txBody>
      </p:sp>
      <p:sp>
        <p:nvSpPr>
          <p:cNvPr id="7" name="81ac0fef-d41f-4f1b-a849-b6e731d294ae"/>
          <p:cNvSpPr/>
          <p:nvPr/>
        </p:nvSpPr>
        <p:spPr>
          <a:xfrm>
            <a:off x="285750" y="1360170"/>
            <a:ext cx="197739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1. Propósito</a:t>
            </a:r>
            <a:endParaRPr lang="en-US" sz="1980" dirty="0"/>
          </a:p>
          <a:p>
            <a:pPr marL="0" indent="0" algn="ctr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Define la meta clara y el público objetivo.</a:t>
            </a:r>
            <a:endParaRPr lang="en-US" sz="1980" dirty="0"/>
          </a:p>
        </p:txBody>
      </p:sp>
      <p:sp>
        <p:nvSpPr>
          <p:cNvPr id="8" name="a282efe1-2767-409c-bf2e-a141547971ba"/>
          <p:cNvSpPr/>
          <p:nvPr/>
        </p:nvSpPr>
        <p:spPr>
          <a:xfrm>
            <a:off x="2491740" y="1360170"/>
            <a:ext cx="197739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2. Contenido</a:t>
            </a:r>
            <a:endParaRPr lang="en-US" sz="1980" dirty="0"/>
          </a:p>
          <a:p>
            <a:pPr marL="0" indent="0" algn="ctr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Selecciona las ideas principales y el formato.</a:t>
            </a:r>
            <a:endParaRPr lang="en-US" sz="1980" dirty="0"/>
          </a:p>
        </p:txBody>
      </p:sp>
      <p:sp>
        <p:nvSpPr>
          <p:cNvPr id="9" name="2ab2856e-c94c-489f-9552-3388e6388dca"/>
          <p:cNvSpPr/>
          <p:nvPr/>
        </p:nvSpPr>
        <p:spPr>
          <a:xfrm>
            <a:off x="4686300" y="1360170"/>
            <a:ext cx="197739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3. Estructura</a:t>
            </a:r>
            <a:endParaRPr lang="en-US" sz="1980" dirty="0"/>
          </a:p>
          <a:p>
            <a:pPr marL="0" indent="0" algn="ctr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Elige una plantilla limpia y recursos visuales.</a:t>
            </a:r>
            <a:endParaRPr lang="en-US" sz="1980" dirty="0"/>
          </a:p>
        </p:txBody>
      </p:sp>
      <p:sp>
        <p:nvSpPr>
          <p:cNvPr id="10" name="61621ed8-9bc3-49e0-b242-02936dceef56"/>
          <p:cNvSpPr/>
          <p:nvPr/>
        </p:nvSpPr>
        <p:spPr>
          <a:xfrm>
            <a:off x="6892290" y="1360170"/>
            <a:ext cx="1977390" cy="1499616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ctr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4. Revisión</a:t>
            </a:r>
            <a:endParaRPr lang="en-US" sz="1980" dirty="0"/>
          </a:p>
          <a:p>
            <a:pPr marL="0" indent="0" algn="ctr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Verifica la coherencia y guarda el archivo.</a:t>
            </a:r>
            <a:endParaRPr lang="en-US" sz="19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10c54c7-7091-4922-9b47-2ba1ffb1c696"/>
          <p:cNvSpPr/>
          <p:nvPr/>
        </p:nvSpPr>
        <p:spPr>
          <a:xfrm>
            <a:off x="285750" y="537210"/>
            <a:ext cx="8572500" cy="603504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3456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en-US" sz="2880" dirty="0">
                <a:solidFill>
                  <a:srgbClr val="409E9E"/>
                </a:solidFill>
                <a:latin typeface="Luckiest Guy" pitchFamily="34" charset="0"/>
                <a:ea typeface="Luckiest Guy" pitchFamily="34" charset="-122"/>
                <a:cs typeface="Luckiest Guy" pitchFamily="34" charset="-120"/>
              </a:rPr>
              <a:t>PROYECTO PRÁCTICO EN PAREJAS</a:t>
            </a:r>
            <a:endParaRPr lang="en-US" sz="2880" dirty="0"/>
          </a:p>
        </p:txBody>
      </p:sp>
      <p:sp>
        <p:nvSpPr>
          <p:cNvPr id="3" name="17f98d18-3d10-46c7-bf71-20244d11c4fc"/>
          <p:cNvSpPr/>
          <p:nvPr/>
        </p:nvSpPr>
        <p:spPr>
          <a:xfrm>
            <a:off x="285750" y="1154430"/>
            <a:ext cx="4194810" cy="795528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Temas a Elegir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Uso responsable del laboratorio de cómputo.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Protección de información y datos personales.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Convivencia respetuosa en entornos digitales.</a:t>
            </a:r>
            <a:endParaRPr lang="en-US" sz="1980" dirty="0"/>
          </a:p>
          <a:p>
            <a:pPr marL="228600" indent="-68580" algn="l">
              <a:lnSpc>
                <a:spcPts val="1944"/>
              </a:lnSpc>
              <a:spcBef>
                <a:spcPts val="225"/>
              </a:spcBef>
              <a:spcAft>
                <a:spcPts val="225"/>
              </a:spcAft>
              <a:buSzPct val="100000"/>
              <a:buChar char="•"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Cuidado y mantenimiento de recursos tecnológicos.</a:t>
            </a:r>
            <a:endParaRPr lang="en-US" sz="1980" dirty="0"/>
          </a:p>
        </p:txBody>
      </p:sp>
      <p:sp>
        <p:nvSpPr>
          <p:cNvPr id="4" name="d3d51285-4993-4ec9-bf5d-559fcf01f19d"/>
          <p:cNvSpPr/>
          <p:nvPr/>
        </p:nvSpPr>
        <p:spPr>
          <a:xfrm>
            <a:off x="4652010" y="1154430"/>
            <a:ext cx="4194810" cy="1851660"/>
          </a:xfrm>
          <a:prstGeom prst="rect">
            <a:avLst/>
          </a:prstGeom>
          <a:noFill/>
          <a:ln/>
        </p:spPr>
        <p:txBody>
          <a:bodyPr wrap="square" lIns="45720" tIns="45720" rIns="45720" bIns="45720" rtlCol="0" anchor="t"/>
          <a:lstStyle/>
          <a:p>
            <a:pPr marL="0" indent="0" algn="l">
              <a:lnSpc>
                <a:spcPts val="2376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98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Formato e Indicaciones</a:t>
            </a:r>
            <a:endParaRPr lang="en-US" sz="1980" dirty="0"/>
          </a:p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Seleccionen entre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infografía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,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diagrama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 o </a:t>
            </a:r>
            <a:r>
              <a:rPr lang="en-US" sz="1620" b="1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presentación</a:t>
            </a: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.</a:t>
            </a:r>
            <a:endParaRPr lang="en-US" sz="1980" dirty="0"/>
          </a:p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40F0F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Apliquen un texto breve, jerarquía de títulos y máximo 3 colores armónicos.</a:t>
            </a:r>
            <a:endParaRPr lang="en-US" sz="1980" dirty="0"/>
          </a:p>
        </p:txBody>
      </p:sp>
      <p:sp>
        <p:nvSpPr>
          <p:cNvPr id="5" name="f60a3f9b-2d84-400a-897c-89af586ed706_card"/>
          <p:cNvSpPr/>
          <p:nvPr/>
        </p:nvSpPr>
        <p:spPr>
          <a:xfrm>
            <a:off x="4652010" y="2880360"/>
            <a:ext cx="4194810" cy="1348740"/>
          </a:xfrm>
          <a:prstGeom prst="roundRect">
            <a:avLst>
              <a:gd name="adj" fmla="val 6780"/>
            </a:avLst>
          </a:prstGeom>
          <a:solidFill>
            <a:srgbClr val="E6F1FB"/>
          </a:solidFill>
          <a:ln w="11430">
            <a:solidFill>
              <a:srgbClr val="0B2F50">
                <a:alpha val="20000"/>
              </a:srgbClr>
            </a:solidFill>
            <a:prstDash val="solid"/>
          </a:ln>
        </p:spPr>
      </p:sp>
      <p:sp>
        <p:nvSpPr>
          <p:cNvPr id="6" name="f60a3f9b-2d84-400a-897c-89af586ed706_emoji"/>
          <p:cNvSpPr/>
          <p:nvPr/>
        </p:nvSpPr>
        <p:spPr>
          <a:xfrm>
            <a:off x="4766310" y="3028950"/>
            <a:ext cx="365760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160" dirty="0">
                <a:solidFill>
                  <a:srgbClr val="000000"/>
                </a:solidFill>
              </a:rPr>
              <a:t>🧠</a:t>
            </a:r>
            <a:endParaRPr lang="en-US" sz="2160" dirty="0"/>
          </a:p>
        </p:txBody>
      </p:sp>
      <p:sp>
        <p:nvSpPr>
          <p:cNvPr id="7" name="f60a3f9b-2d84-400a-897c-89af586ed706_text"/>
          <p:cNvSpPr/>
          <p:nvPr/>
        </p:nvSpPr>
        <p:spPr>
          <a:xfrm>
            <a:off x="5132070" y="2994660"/>
            <a:ext cx="360045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8"/>
              </a:lnSpc>
              <a:spcBef>
                <a:spcPts val="270"/>
              </a:spcBef>
              <a:spcAft>
                <a:spcPts val="270"/>
              </a:spcAft>
              <a:buNone/>
            </a:pPr>
            <a:r>
              <a:rPr lang="en-US" sz="1440" b="1" dirty="0">
                <a:solidFill>
                  <a:srgbClr val="0B2F50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Recuerda</a:t>
            </a:r>
            <a:endParaRPr lang="en-US" sz="1440" dirty="0"/>
          </a:p>
          <a:p>
            <a:pPr marL="0" indent="0" algn="l">
              <a:lnSpc>
                <a:spcPts val="1944"/>
              </a:lnSpc>
              <a:spcBef>
                <a:spcPts val="360"/>
              </a:spcBef>
              <a:spcAft>
                <a:spcPts val="360"/>
              </a:spcAft>
              <a:buNone/>
            </a:pPr>
            <a:r>
              <a:rPr lang="en-US" sz="1620" dirty="0">
                <a:solidFill>
                  <a:srgbClr val="0B2F50"/>
                </a:solidFill>
                <a:latin typeface="Comic Neue" pitchFamily="34" charset="0"/>
                <a:ea typeface="Comic Neue" pitchFamily="34" charset="-122"/>
                <a:cs typeface="Comic Neue" pitchFamily="34" charset="-120"/>
              </a:rPr>
              <a:t>Verifiquen la tipografía y asegúrense de guardar el producto final con un nombre claro antes de entregar.</a:t>
            </a:r>
            <a:endParaRPr lang="en-US" sz="14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618</Words>
  <Application>Microsoft Office PowerPoint</Application>
  <PresentationFormat>Presentación en pantalla (16:9)</PresentationFormat>
  <Paragraphs>98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Luckiest Guy</vt:lpstr>
      <vt:lpstr>Arial</vt:lpstr>
      <vt:lpstr>Comic Neue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Plataformas de Creación Digital</dc:title>
  <dc:subject>PptxGenJS Presentation</dc:subject>
  <dc:creator>PptxGenJS</dc:creator>
  <cp:lastModifiedBy>Cristian Humberto Porras Rodriguez</cp:lastModifiedBy>
  <cp:revision>2</cp:revision>
  <dcterms:created xsi:type="dcterms:W3CDTF">2026-08-17T02:12:03Z</dcterms:created>
  <dcterms:modified xsi:type="dcterms:W3CDTF">2026-08-17T02:14:39Z</dcterms:modified>
</cp:coreProperties>
</file>