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72" r:id="rId5"/>
  </p:sldMasterIdLst>
  <p:notesMasterIdLst>
    <p:notesMasterId r:id="rId3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3" r:id="rId32"/>
    <p:sldId id="307" r:id="rId33"/>
    <p:sldId id="291" r:id="rId34"/>
    <p:sldId id="340" r:id="rId35"/>
    <p:sldId id="341" r:id="rId36"/>
    <p:sldId id="342" r:id="rId37"/>
    <p:sldId id="282" r:id="rId38"/>
  </p:sldIdLst>
  <p:sldSz cx="12188825" cy="6858000"/>
  <p:notesSz cx="6858000" cy="9144000"/>
  <p:embeddedFontLst>
    <p:embeddedFont>
      <p:font typeface="Grandstander" pitchFamily="2" charset="0"/>
      <p:regular r:id="rId40"/>
      <p:bold r:id="rId41"/>
      <p:italic r:id="rId42"/>
      <p:boldItalic r:id="rId43"/>
    </p:embeddedFont>
    <p:embeddedFont>
      <p:font typeface="Grandstander Medium" pitchFamily="2" charset="0"/>
      <p:regular r:id="rId44"/>
      <p:bold r:id="rId45"/>
      <p:italic r:id="rId46"/>
      <p:boldItalic r:id="rId47"/>
    </p:embeddedFont>
    <p:embeddedFont>
      <p:font typeface="Grandstander SemiBold" pitchFamily="2" charset="0"/>
      <p:regular r:id="rId48"/>
      <p:bold r:id="rId49"/>
      <p:italic r:id="rId50"/>
      <p:boldItalic r:id="rId51"/>
    </p:embeddedFont>
    <p:embeddedFont>
      <p:font typeface="Helvetica" panose="020B0604020202020204" pitchFamily="34" charset="0"/>
      <p:regular r:id="rId52"/>
      <p:bold r:id="rId53"/>
      <p:italic r:id="rId54"/>
      <p:boldItalic r:id="rId55"/>
    </p:embeddedFont>
    <p:embeddedFont>
      <p:font typeface="Lato" panose="020F0502020204030203" pitchFamily="34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72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0" roundtripDataSignature="AMtx7mhROt3nYwYWZQD8SZqi2N1cwJALB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610C16-66F6-B1A4-9D90-062FE2F1FDF0}" name="Marcos Gimenes" initials="MG" userId="c32f034e2807843d" providerId="Windows Live"/>
  <p188:author id="{8707A45E-4514-CAE5-3C40-E2CD3DAFA70C}" name="Isabel Cruz do amaral Pupo" initials="IC" userId="S::isabel_pupo@vanzolini-ead.org.br::8f4c32d8-231f-4630-ae3e-1dca2f0561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C7667F1-69B9-4359-8D31-AE9F2E931B82}">
  <a:tblStyle styleId="{EC7667F1-69B9-4359-8D31-AE9F2E931B8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9E1779-59A4-45B5-9E3C-ACDBB4C1C4E3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 b="off" i="off"/>
      <a:tcStyle>
        <a:tcBdr/>
        <a:fill>
          <a:solidFill>
            <a:srgbClr val="D5DBD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5DBD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8" autoAdjust="0"/>
    <p:restoredTop sz="94061" autoAdjust="0"/>
  </p:normalViewPr>
  <p:slideViewPr>
    <p:cSldViewPr snapToGrid="0">
      <p:cViewPr varScale="1">
        <p:scale>
          <a:sx n="100" d="100"/>
          <a:sy n="100" d="100"/>
        </p:scale>
        <p:origin x="816" y="90"/>
      </p:cViewPr>
      <p:guideLst>
        <p:guide orient="horz" pos="2160"/>
        <p:guide pos="2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Master" Target="slideMasters/slideMaster2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font" Target="fonts/font1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20" Type="http://schemas.openxmlformats.org/officeDocument/2006/relationships/slide" Target="slides/slide15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customschemas.google.com/relationships/presentationmetadata" Target="metadata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900" y="685800"/>
            <a:ext cx="60948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Slides 10 e 11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https://www.gettyimages.com.br/detail/ilustra%C3%A7%C3%A3o/touch-screen-gesture-vector-icon-ilustra%C3%A7%C3%A3o-royalty-free/1457550950?phrase=m%C3%A3o&amp;adppopup=true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73" name="Google Shape;3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Slides 10 e 11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https://www.gettyimages.com.br/detail/ilustra%C3%A7%C3%A3o/touch-screen-gesture-vector-icon-ilustra%C3%A7%C3%A3o-royalty-free/1457550950?phrase=m%C3%A3o&amp;adppopup=true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86" name="Google Shape;38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pt-BR" dirty="0">
              <a:solidFill>
                <a:srgbClr val="3F3F3F"/>
              </a:solidFill>
              <a:effectLst/>
              <a:latin typeface="Helvetica" pitchFamily="2" charset="0"/>
            </a:endParaRPr>
          </a:p>
        </p:txBody>
      </p:sp>
      <p:sp>
        <p:nvSpPr>
          <p:cNvPr id="400" name="Google Shape;40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>
                <a:solidFill>
                  <a:srgbClr val="3F3F3F"/>
                </a:solidFill>
                <a:effectLst/>
                <a:latin typeface="Helvetica" pitchFamily="2" charset="0"/>
              </a:rPr>
              <a:t>Slides </a:t>
            </a:r>
            <a:r>
              <a:rPr lang="en-US" b="1" dirty="0"/>
              <a:t>12 a 15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https://www.gettyimages.com.br/detail/ilustra%C3%A7%C3%A3o/fresh-tomato-gazpacho-cold-soup-with-pepper-ilustra%C3%A7%C3%A3o-royalty-free/1409950338?adppopup=true  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https://www.gettyimages.com.br/detail/ilustra%C3%A7%C3%A3o/cartoon-frog-ilustra%C3%A7%C3%A3o-royalty-free/155659340?adppopup=true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https://www.gettyimages.com.br/detail/ilustra%C3%A7%C3%A3o/bowl-salad-vegetables-harvest-ilustra%C3%A7%C3%A3o-royalty-free/844890104?adppopup=true  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https://www.gettyimages.com.br/detail/ilustra%C3%A7%C3%A3o/soap-ilustra%C3%A7%C3%A3o-royalty-free/108507426?adppopup=true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https://www.gettyimages.com.br/detail/ilustra%C3%A7%C3%A3o/carrot-juice-vector-illustration-isolated-ilustra%C3%A7%C3%A3o-royalty-free/148420915?adppopup=true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21" name="Google Shape;4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>
                <a:solidFill>
                  <a:srgbClr val="3F3F3F"/>
                </a:solidFill>
                <a:effectLst/>
                <a:latin typeface="Helvetica" pitchFamily="2" charset="0"/>
              </a:rPr>
              <a:t>Slides </a:t>
            </a:r>
            <a:r>
              <a:rPr lang="en-US" b="1" dirty="0"/>
              <a:t>12 a 15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https://www.gettyimages.com.br/detail/ilustra%C3%A7%C3%A3o/fresh-tomato-gazpacho-cold-soup-with-pepper-ilustra%C3%A7%C3%A3o-royalty-free/1409950338?adppopup=true  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https://www.gettyimages.com.br/detail/ilustra%C3%A7%C3%A3o/cartoon-frog-ilustra%C3%A7%C3%A3o-royalty-free/155659340?adppopup=true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https://www.gettyimages.com.br/detail/ilustra%C3%A7%C3%A3o/bowl-salad-vegetables-harvest-ilustra%C3%A7%C3%A3o-royalty-free/844890104?adppopup=true  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https://www.gettyimages.com.br/detail/ilustra%C3%A7%C3%A3o/soap-ilustra%C3%A7%C3%A3o-royalty-free/108507426?adppopup=true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https://www.gettyimages.com.br/detail/ilustra%C3%A7%C3%A3o/carrot-juice-vector-illustration-isolated-ilustra%C3%A7%C3%A3o-royalty-free/148420915?adppopup=true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44" name="Google Shape;44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>
                <a:solidFill>
                  <a:srgbClr val="3F3F3F"/>
                </a:solidFill>
                <a:effectLst/>
                <a:latin typeface="Helvetica" pitchFamily="2" charset="0"/>
              </a:rPr>
              <a:t>Slides </a:t>
            </a:r>
            <a:r>
              <a:rPr lang="en-US" b="1" dirty="0"/>
              <a:t>12 a 15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https://www.gettyimages.com.br/detail/ilustra%C3%A7%C3%A3o/fresh-tomato-gazpacho-cold-soup-with-pepper-ilustra%C3%A7%C3%A3o-royalty-free/1409950338?adppopup=true  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https://www.gettyimages.com.br/detail/ilustra%C3%A7%C3%A3o/cartoon-frog-ilustra%C3%A7%C3%A3o-royalty-free/155659340?adppopup=true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https://www.gettyimages.com.br/detail/ilustra%C3%A7%C3%A3o/bowl-salad-vegetables-harvest-ilustra%C3%A7%C3%A3o-royalty-free/844890104?adppopup=true  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https://www.gettyimages.com.br/detail/ilustra%C3%A7%C3%A3o/soap-ilustra%C3%A7%C3%A3o-royalty-free/108507426?adppopup=true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https://www.gettyimages.com.br/detail/ilustra%C3%A7%C3%A3o/carrot-juice-vector-illustration-isolated-ilustra%C3%A7%C3%A3o-royalty-free/148420915?adppopup=true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60" name="Google Shape;46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1" name="Google Shape;4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8" name="Google Shape;48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Slides 18 e 19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https://www.gettyimages.com.br/detail/ilustra%C3%A7%C3%A3o/little-boy-with-his-dog-isolated-on-white-ilustra%C3%A7%C3%A3o-royalty-free/499306878?adppopup=true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https://www.gettyimages.com.br/detail/ilustra%C3%A7%C3%A3o/family-playing-table-soccer-in-living-room-ilustra%C3%A7%C3%A3o-royalty-free/158658727?phrase=MENINOS+PEBOLIM&amp;adppopup=true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96" name="Google Shape;49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Slides 18 e 19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https://www.gettyimages.com.br/detail/ilustra%C3%A7%C3%A3o/little-boy-with-his-dog-isolated-on-white-ilustra%C3%A7%C3%A3o-royalty-free/499306878?adppopup=true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https://www.gettyimages.com.br/detail/ilustra%C3%A7%C3%A3o/family-playing-table-soccer-in-living-room-ilustra%C3%A7%C3%A3o-royalty-free/158658727?phrase=MENINOS+PEBOLIM&amp;adppopup=true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06" name="Google Shape;50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18" name="Google Shape;51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27" name="Google Shape;52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38" name="Google Shape;5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46" name="Google Shape;54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6" name="Google Shape;556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61" name="Google Shape;56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66" name="Google Shape;5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72b93892f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5" name="Google Shape;575;g372b93892f3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21EB2AF8-C1E6-5C49-5B8B-5EBF3F858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EC991DD1-7D95-D90B-3708-0A5318206D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1ED8CBE7-4AA8-FCF1-73A8-2F43EAD8B0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04606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02029341-BA76-85FD-2FFA-63C57156D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A829C81B-C0A1-FE19-6C7B-75E6FD3106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E12D6D8C-36FF-0A97-6E53-59021EF36F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5592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Slide 3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https://www.gettyimages.com.br/detail/ilustra%C3%A7%C3%A3o/happy-big-family-with-children-parents-and-ilustra%C3%A7%C3%A3o-royalty-free/1496586656?phrase=FAM%C3%8DLIA&amp;adppopup=true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26CB39B2-BDFE-9B4B-59E7-B6500BEB1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5C44C4BE-50BE-1149-0EEA-1131FC0D5E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59FA2BC6-E9C7-A1D0-3E27-93C3899044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93197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8570838B-4DA5-20C7-CD5B-A54076C72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3A5AB7BF-0151-110F-8C93-B76C1414D8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717AA2A6-6F47-D575-D8E2-3EA8A080D5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02037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8570838B-4DA5-20C7-CD5B-A54076C72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3A5AB7BF-0151-110F-8C93-B76C1414D8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717AA2A6-6F47-D575-D8E2-3EA8A080D5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47422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1" name="Google Shape;57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>
                <a:solidFill>
                  <a:srgbClr val="3F3F3F"/>
                </a:solidFill>
                <a:effectLst/>
                <a:latin typeface="Helvetica" pitchFamily="2" charset="0"/>
              </a:rPr>
              <a:t>Slide </a:t>
            </a:r>
            <a:r>
              <a:rPr lang="en-US" b="1" dirty="0"/>
              <a:t>4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https://www.gettyimages.com.br/detail/ilustra%C3%A7%C3%A3o/river-at-the-forest-ilustra%C3%A7%C3%A3o-royalty-free/503150607?adppopup=true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https://www.gettyimages.com.br/detail/ilustra%C3%A7%C3%A3o/girl-set-for-animation-ilustra%C3%A7%C3%A3o-royalty-free/1592947858?phrase=menina&amp;adppopup=true</a:t>
            </a:r>
          </a:p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lang="pt-BR" sz="1100" b="1"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sz="1100" b="1"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326" name="Google Shape;3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338" name="Google Shape;33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351" name="Google Shape;35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b="1" dirty="0">
                <a:solidFill>
                  <a:srgbClr val="3F3F3F"/>
                </a:solidFill>
                <a:effectLst/>
                <a:latin typeface="Helvetica" pitchFamily="2" charset="0"/>
              </a:rPr>
              <a:t>Slides </a:t>
            </a:r>
            <a:r>
              <a:rPr lang="en-US" b="1" dirty="0"/>
              <a:t>12 a 15 – 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https://www.gettyimages.com.br/detail/ilustra%C3%A7%C3%A3o/fresh-tomato-gazpacho-cold-soup-with-pepper-ilustra%C3%A7%C3%A3o-royalty-free/1409950338?adppopup=true  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https://www.gettyimages.com.br/detail/ilustra%C3%A7%C3%A3o/cartoon-frog-ilustra%C3%A7%C3%A3o-royalty-free/155659340?adppopup=true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https://www.gettyimages.com.br/detail/ilustra%C3%A7%C3%A3o/bowl-salad-vegetables-harvest-ilustra%C3%A7%C3%A3o-royalty-free/844890104?adppopup=true  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https://www.gettyimages.com.br/detail/ilustra%C3%A7%C3%A3o/soap-ilustra%C3%A7%C3%A3o-royalty-free/108507426?adppopup=true</a:t>
            </a:r>
          </a:p>
          <a:p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https://www.gettyimages.com.br/detail/ilustra%C3%A7%C3%A3o/carrot-juice-vector-illustration-isolated-ilustra%C3%A7%C3%A3o-royalty-free/148420915?adppopup=true</a:t>
            </a:r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361" name="Google Shape;3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72b93892f3_0_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1" name="Google Shape;11;g372b93892f3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05" y="340599"/>
            <a:ext cx="1453381" cy="115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372b93892f3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533" y="536801"/>
            <a:ext cx="1453381" cy="545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72b93892f3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525" y="809983"/>
            <a:ext cx="1382461" cy="13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g372b93892f3_0_4"/>
          <p:cNvSpPr txBox="1"/>
          <p:nvPr/>
        </p:nvSpPr>
        <p:spPr>
          <a:xfrm rot="-5400000">
            <a:off x="11493986" y="1477406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g372b93892f3_0_4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2" cy="83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372b93892f3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0211" y="340601"/>
            <a:ext cx="1382461" cy="135776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72b93892f3_0_4"/>
          <p:cNvSpPr/>
          <p:nvPr/>
        </p:nvSpPr>
        <p:spPr>
          <a:xfrm rot="-48577" flipH="1">
            <a:off x="10673715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72b93892f3_0_71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8" name="Google Shape;78;g372b93892f3_0_71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g372b93892f3_0_71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72" y="673067"/>
            <a:ext cx="4000580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72b93892f3_0_71"/>
          <p:cNvSpPr txBox="1">
            <a:spLocks noGrp="1"/>
          </p:cNvSpPr>
          <p:nvPr>
            <p:ph type="body" idx="1"/>
          </p:nvPr>
        </p:nvSpPr>
        <p:spPr>
          <a:xfrm>
            <a:off x="4694593" y="987100"/>
            <a:ext cx="6912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1" name="Google Shape;81;g372b93892f3_0_71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2" name="Google Shape;82;g372b93892f3_0_71"/>
          <p:cNvSpPr/>
          <p:nvPr/>
        </p:nvSpPr>
        <p:spPr>
          <a:xfrm rot="-119840">
            <a:off x="174821" y="163887"/>
            <a:ext cx="475999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66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72b93892f3_0_78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5" name="Google Shape;85;g372b93892f3_0_78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72b93892f3_0_78"/>
          <p:cNvSpPr txBox="1">
            <a:spLocks noGrp="1"/>
          </p:cNvSpPr>
          <p:nvPr>
            <p:ph type="body" idx="1"/>
          </p:nvPr>
        </p:nvSpPr>
        <p:spPr>
          <a:xfrm>
            <a:off x="495462" y="1063567"/>
            <a:ext cx="112371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9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18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5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7" name="Google Shape;87;g372b93892f3_0_78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g372b93892f3_0_78"/>
          <p:cNvSpPr/>
          <p:nvPr/>
        </p:nvSpPr>
        <p:spPr>
          <a:xfrm rot="-120256">
            <a:off x="181464" y="171254"/>
            <a:ext cx="2564769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66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g372b93892f3_0_84"/>
          <p:cNvGrpSpPr/>
          <p:nvPr/>
        </p:nvGrpSpPr>
        <p:grpSpPr>
          <a:xfrm>
            <a:off x="4283280" y="1616720"/>
            <a:ext cx="4029628" cy="3986502"/>
            <a:chOff x="3060625" y="1076550"/>
            <a:chExt cx="3022750" cy="2990400"/>
          </a:xfrm>
        </p:grpSpPr>
        <p:pic>
          <p:nvPicPr>
            <p:cNvPr id="91" name="Google Shape;91;g372b93892f3_0_8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g372b93892f3_0_8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g372b93892f3_0_8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372b93892f3_0_89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9601" cy="6856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372b93892f3_0_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78" y="662248"/>
            <a:ext cx="404796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372b93892f3_0_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403" y="1099785"/>
            <a:ext cx="7880491" cy="4814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72b93892f3_0_8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9" name="Google Shape;99;g372b93892f3_0_89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2" cy="83338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372b93892f3_0_89"/>
          <p:cNvSpPr/>
          <p:nvPr/>
        </p:nvSpPr>
        <p:spPr>
          <a:xfrm rot="-48388" flipH="1">
            <a:off x="799885" y="1071879"/>
            <a:ext cx="4156312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2b93892f3_0_9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03" name="Google Shape;103;g372b93892f3_0_9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372b93892f3_0_9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5" name="Google Shape;105;g372b93892f3_0_96"/>
          <p:cNvSpPr/>
          <p:nvPr/>
        </p:nvSpPr>
        <p:spPr>
          <a:xfrm rot="-120441">
            <a:off x="181704" y="185055"/>
            <a:ext cx="1772888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6" name="Google Shape;106;g372b93892f3_0_96"/>
          <p:cNvSpPr txBox="1">
            <a:spLocks noGrp="1"/>
          </p:cNvSpPr>
          <p:nvPr>
            <p:ph type="subTitle" idx="1"/>
          </p:nvPr>
        </p:nvSpPr>
        <p:spPr>
          <a:xfrm rot="-120168">
            <a:off x="176509" y="170371"/>
            <a:ext cx="1785491" cy="54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6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r>
              <a:rPr lang="pt-BR"/>
              <a:t>Clique para editar o estilo do subtítulo Mestre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_COM_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2b93892f3_0_10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09" name="Google Shape;109;g372b93892f3_0_102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372b93892f3_0_102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1" name="Google Shape;111;g372b93892f3_0_102"/>
          <p:cNvSpPr/>
          <p:nvPr/>
        </p:nvSpPr>
        <p:spPr>
          <a:xfrm rot="-120105">
            <a:off x="181682" y="183705"/>
            <a:ext cx="18551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2" name="Google Shape;112;g372b93892f3_0_102"/>
          <p:cNvSpPr/>
          <p:nvPr/>
        </p:nvSpPr>
        <p:spPr>
          <a:xfrm>
            <a:off x="9771996" y="492691"/>
            <a:ext cx="19095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797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66" dirty="0"/>
          </a:p>
        </p:txBody>
      </p:sp>
      <p:sp>
        <p:nvSpPr>
          <p:cNvPr id="113" name="Google Shape;113;g372b93892f3_0_102"/>
          <p:cNvSpPr>
            <a:spLocks noGrp="1"/>
          </p:cNvSpPr>
          <p:nvPr>
            <p:ph type="pic" idx="2"/>
          </p:nvPr>
        </p:nvSpPr>
        <p:spPr>
          <a:xfrm>
            <a:off x="5747205" y="882204"/>
            <a:ext cx="591270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4" name="Google Shape;114;g372b93892f3_0_102"/>
          <p:cNvSpPr txBox="1">
            <a:spLocks noGrp="1"/>
          </p:cNvSpPr>
          <p:nvPr>
            <p:ph type="subTitle" idx="1"/>
          </p:nvPr>
        </p:nvSpPr>
        <p:spPr>
          <a:xfrm rot="-119655">
            <a:off x="176488" y="169022"/>
            <a:ext cx="1870733" cy="54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6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r>
              <a:rPr lang="pt-BR"/>
              <a:t>Clique para editar o estilo do subtítulo Mestre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Não usar - para orientações internas ">
    <p:bg>
      <p:bgPr>
        <a:solidFill>
          <a:srgbClr val="8CB5F8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72b93892f3_0_110"/>
          <p:cNvSpPr/>
          <p:nvPr/>
        </p:nvSpPr>
        <p:spPr>
          <a:xfrm>
            <a:off x="273079" y="300433"/>
            <a:ext cx="11673600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372b93892f3_0_110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372b93892f3_0_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0211" y="340600"/>
            <a:ext cx="1382461" cy="135776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72b93892f3_0_113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1" name="Google Shape;121;g372b93892f3_0_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105" y="340599"/>
            <a:ext cx="1453381" cy="1156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372b93892f3_0_1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10240" y="6174067"/>
            <a:ext cx="2712432" cy="352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72b93892f3_0_1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29534" y="536800"/>
            <a:ext cx="1453380" cy="545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72b93892f3_0_1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57525" y="809983"/>
            <a:ext cx="1382462" cy="13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72b93892f3_0_113"/>
          <p:cNvSpPr/>
          <p:nvPr/>
        </p:nvSpPr>
        <p:spPr>
          <a:xfrm rot="-48577" flipH="1">
            <a:off x="10673715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 1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72b93892f3_0_121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28" name="Google Shape;128;g372b93892f3_0_121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72b93892f3_0_121"/>
          <p:cNvSpPr/>
          <p:nvPr/>
        </p:nvSpPr>
        <p:spPr>
          <a:xfrm>
            <a:off x="6066439" y="300433"/>
            <a:ext cx="5880300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72b93892f3_0_121"/>
          <p:cNvSpPr txBox="1">
            <a:spLocks noGrp="1"/>
          </p:cNvSpPr>
          <p:nvPr>
            <p:ph type="body" idx="1"/>
          </p:nvPr>
        </p:nvSpPr>
        <p:spPr>
          <a:xfrm>
            <a:off x="6423902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1" name="Google Shape;131;g372b93892f3_0_121"/>
          <p:cNvSpPr txBox="1"/>
          <p:nvPr/>
        </p:nvSpPr>
        <p:spPr>
          <a:xfrm rot="-59987">
            <a:off x="179781" y="203820"/>
            <a:ext cx="2046011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2" name="Google Shape;132;g372b93892f3_0_121"/>
          <p:cNvSpPr txBox="1"/>
          <p:nvPr/>
        </p:nvSpPr>
        <p:spPr>
          <a:xfrm rot="-59801">
            <a:off x="5969859" y="182676"/>
            <a:ext cx="4484178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3" name="Google Shape;133;g372b93892f3_0_121"/>
          <p:cNvSpPr txBox="1">
            <a:spLocks noGrp="1"/>
          </p:cNvSpPr>
          <p:nvPr>
            <p:ph type="body" idx="2"/>
          </p:nvPr>
        </p:nvSpPr>
        <p:spPr>
          <a:xfrm>
            <a:off x="579053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 1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72b93892f3_0_129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36" name="Google Shape;136;g372b93892f3_0_129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72b93892f3_0_129"/>
          <p:cNvSpPr txBox="1"/>
          <p:nvPr/>
        </p:nvSpPr>
        <p:spPr>
          <a:xfrm rot="-59433">
            <a:off x="179758" y="198706"/>
            <a:ext cx="2655097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</a:pPr>
            <a:r>
              <a:rPr lang="pt-BR" sz="23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8" name="Google Shape;138;g372b93892f3_0_129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094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9" name="Google Shape;139;g372b93892f3_0_12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65700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  <a:defRPr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72b93892f3_0_1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g372b93892f3_0_1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372b93892f3_0_13"/>
          <p:cNvSpPr/>
          <p:nvPr/>
        </p:nvSpPr>
        <p:spPr>
          <a:xfrm>
            <a:off x="5445457" y="300433"/>
            <a:ext cx="6501282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372b93892f3_0_13"/>
          <p:cNvSpPr txBox="1">
            <a:spLocks noGrp="1"/>
          </p:cNvSpPr>
          <p:nvPr>
            <p:ph type="body" idx="1"/>
          </p:nvPr>
        </p:nvSpPr>
        <p:spPr>
          <a:xfrm>
            <a:off x="6423902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g372b93892f3_0_13"/>
          <p:cNvSpPr txBox="1">
            <a:spLocks noGrp="1"/>
          </p:cNvSpPr>
          <p:nvPr>
            <p:ph type="body" idx="2"/>
          </p:nvPr>
        </p:nvSpPr>
        <p:spPr>
          <a:xfrm>
            <a:off x="579053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g372b93892f3_0_1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g372b93892f3_0_13"/>
          <p:cNvSpPr/>
          <p:nvPr/>
        </p:nvSpPr>
        <p:spPr>
          <a:xfrm rot="-120094">
            <a:off x="181639" y="211634"/>
            <a:ext cx="2001321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66" dirty="0"/>
          </a:p>
        </p:txBody>
      </p:sp>
      <p:sp>
        <p:nvSpPr>
          <p:cNvPr id="26" name="Google Shape;26;g372b93892f3_0_13"/>
          <p:cNvSpPr/>
          <p:nvPr/>
        </p:nvSpPr>
        <p:spPr>
          <a:xfrm rot="-60127">
            <a:off x="5321157" y="194259"/>
            <a:ext cx="5077377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66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72b93892f3_0_135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42" name="Google Shape;142;g372b93892f3_0_135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372b93892f3_0_135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094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4" name="Google Shape;144;g372b93892f3_0_135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65700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  <a:defRPr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45" name="Google Shape;145;g372b93892f3_0_135"/>
          <p:cNvSpPr txBox="1">
            <a:spLocks noGrp="1"/>
          </p:cNvSpPr>
          <p:nvPr>
            <p:ph type="subTitle" idx="2"/>
          </p:nvPr>
        </p:nvSpPr>
        <p:spPr>
          <a:xfrm rot="-59942">
            <a:off x="175466" y="209688"/>
            <a:ext cx="5781279" cy="48997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1466"/>
            </a:lvl9pPr>
          </a:lstStyle>
          <a:p>
            <a:r>
              <a:rPr lang="pt-BR"/>
              <a:t>Clique para editar o estilo do subtítulo Mestre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 1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72b93892f3_0_141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48" name="Google Shape;148;g372b93892f3_0_141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372b93892f3_0_141"/>
          <p:cNvSpPr txBox="1"/>
          <p:nvPr/>
        </p:nvSpPr>
        <p:spPr>
          <a:xfrm rot="-59862">
            <a:off x="179615" y="185038"/>
            <a:ext cx="4203937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50" name="Google Shape;150;g372b93892f3_0_141"/>
          <p:cNvPicPr preferRelativeResize="0"/>
          <p:nvPr/>
        </p:nvPicPr>
        <p:blipFill rotWithShape="1">
          <a:blip r:embed="rId3">
            <a:alphaModFix/>
          </a:blip>
          <a:srcRect l="15589" r="14091"/>
          <a:stretch/>
        </p:blipFill>
        <p:spPr>
          <a:xfrm>
            <a:off x="480772" y="673067"/>
            <a:ext cx="4000580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72b93892f3_0_141"/>
          <p:cNvSpPr txBox="1">
            <a:spLocks noGrp="1"/>
          </p:cNvSpPr>
          <p:nvPr>
            <p:ph type="body" idx="1"/>
          </p:nvPr>
        </p:nvSpPr>
        <p:spPr>
          <a:xfrm>
            <a:off x="4694593" y="987100"/>
            <a:ext cx="6912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 1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72b93892f3_0_147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54" name="Google Shape;154;g372b93892f3_0_147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72b93892f3_0_147"/>
          <p:cNvSpPr txBox="1"/>
          <p:nvPr/>
        </p:nvSpPr>
        <p:spPr>
          <a:xfrm rot="-59906">
            <a:off x="179740" y="201050"/>
            <a:ext cx="2358658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6" name="Google Shape;156;g372b93892f3_0_147"/>
          <p:cNvSpPr txBox="1">
            <a:spLocks noGrp="1"/>
          </p:cNvSpPr>
          <p:nvPr>
            <p:ph type="body" idx="1"/>
          </p:nvPr>
        </p:nvSpPr>
        <p:spPr>
          <a:xfrm>
            <a:off x="612279" y="1063567"/>
            <a:ext cx="110589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None/>
              <a:defRPr sz="1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404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Char char="○"/>
              <a:defRPr sz="15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 1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g372b93892f3_0_152"/>
          <p:cNvGrpSpPr/>
          <p:nvPr/>
        </p:nvGrpSpPr>
        <p:grpSpPr>
          <a:xfrm>
            <a:off x="4283279" y="1616721"/>
            <a:ext cx="4029628" cy="3986502"/>
            <a:chOff x="3060625" y="1076550"/>
            <a:chExt cx="3022750" cy="2990400"/>
          </a:xfrm>
        </p:grpSpPr>
        <p:pic>
          <p:nvPicPr>
            <p:cNvPr id="159" name="Google Shape;159;g372b93892f3_0_15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g372b93892f3_0_15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72b93892f3_0_73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67" name="Google Shape;167;g372b93892f3_0_7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05" y="340599"/>
            <a:ext cx="1453381" cy="115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72b93892f3_0_7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533" y="536801"/>
            <a:ext cx="1453380" cy="545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72b93892f3_0_7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525" y="809983"/>
            <a:ext cx="1382461" cy="13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372b93892f3_0_734"/>
          <p:cNvSpPr txBox="1"/>
          <p:nvPr/>
        </p:nvSpPr>
        <p:spPr>
          <a:xfrm rot="-5400000">
            <a:off x="11493986" y="1477406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71" name="Google Shape;171;g372b93892f3_0_734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8" cy="833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72b93892f3_0_7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0211" y="340601"/>
            <a:ext cx="1382461" cy="135776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72b93892f3_0_734"/>
          <p:cNvSpPr/>
          <p:nvPr/>
        </p:nvSpPr>
        <p:spPr>
          <a:xfrm rot="-48577" flipH="1">
            <a:off x="10673715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72b93892f3_0_74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76" name="Google Shape;176;g372b93892f3_0_74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72b93892f3_0_743"/>
          <p:cNvSpPr/>
          <p:nvPr/>
        </p:nvSpPr>
        <p:spPr>
          <a:xfrm>
            <a:off x="6066439" y="300433"/>
            <a:ext cx="5880300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372b93892f3_0_743"/>
          <p:cNvSpPr txBox="1">
            <a:spLocks noGrp="1"/>
          </p:cNvSpPr>
          <p:nvPr>
            <p:ph type="body" idx="1"/>
          </p:nvPr>
        </p:nvSpPr>
        <p:spPr>
          <a:xfrm>
            <a:off x="6423902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" name="Google Shape;179;g372b93892f3_0_743"/>
          <p:cNvSpPr txBox="1">
            <a:spLocks noGrp="1"/>
          </p:cNvSpPr>
          <p:nvPr>
            <p:ph type="body" idx="2"/>
          </p:nvPr>
        </p:nvSpPr>
        <p:spPr>
          <a:xfrm>
            <a:off x="579053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" name="Google Shape;180;g372b93892f3_0_74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81" name="Google Shape;181;g372b93892f3_0_743"/>
          <p:cNvSpPr/>
          <p:nvPr/>
        </p:nvSpPr>
        <p:spPr>
          <a:xfrm rot="-120094">
            <a:off x="181639" y="211634"/>
            <a:ext cx="2001321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66" dirty="0"/>
          </a:p>
        </p:txBody>
      </p:sp>
      <p:sp>
        <p:nvSpPr>
          <p:cNvPr id="182" name="Google Shape;182;g372b93892f3_0_743"/>
          <p:cNvSpPr/>
          <p:nvPr/>
        </p:nvSpPr>
        <p:spPr>
          <a:xfrm rot="-59924">
            <a:off x="6030847" y="194409"/>
            <a:ext cx="5077371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66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72b93892f3_0_75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85" name="Google Shape;185;g372b93892f3_0_752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372b93892f3_0_75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" name="Google Shape;187;g372b93892f3_0_75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" name="Google Shape;188;g372b93892f3_0_752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89" name="Google Shape;189;g372b93892f3_0_752"/>
          <p:cNvSpPr/>
          <p:nvPr/>
        </p:nvSpPr>
        <p:spPr>
          <a:xfrm rot="-119957">
            <a:off x="181382" y="166454"/>
            <a:ext cx="284633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66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72b93892f3_0_759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92" name="Google Shape;192;g372b93892f3_0_759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72b93892f3_0_759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" name="Google Shape;194;g372b93892f3_0_75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" name="Google Shape;195;g372b93892f3_0_75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96" name="Google Shape;196;g372b93892f3_0_759"/>
          <p:cNvSpPr/>
          <p:nvPr/>
        </p:nvSpPr>
        <p:spPr>
          <a:xfrm rot="-119849">
            <a:off x="181483" y="172154"/>
            <a:ext cx="25218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66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72b93892f3_0_76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99" name="Google Shape;199;g372b93892f3_0_76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72b93892f3_0_766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" name="Google Shape;201;g372b93892f3_0_76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" name="Google Shape;202;g372b93892f3_0_76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03" name="Google Shape;203;g372b93892f3_0_766"/>
          <p:cNvSpPr/>
          <p:nvPr/>
        </p:nvSpPr>
        <p:spPr>
          <a:xfrm rot="-120033">
            <a:off x="180790" y="177711"/>
            <a:ext cx="4786718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66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72b93892f3_0_77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6" name="Google Shape;206;g372b93892f3_0_77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72b93892f3_0_773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" name="Google Shape;208;g372b93892f3_0_77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" name="Google Shape;209;g372b93892f3_0_77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10" name="Google Shape;210;g372b93892f3_0_773"/>
          <p:cNvSpPr/>
          <p:nvPr/>
        </p:nvSpPr>
        <p:spPr>
          <a:xfrm rot="-120174">
            <a:off x="181336" y="209061"/>
            <a:ext cx="2987125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66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72b93892f3_0_2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9" name="Google Shape;29;g372b93892f3_0_22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372b93892f3_0_2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g372b93892f3_0_2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g372b93892f3_0_22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g372b93892f3_0_22"/>
          <p:cNvSpPr/>
          <p:nvPr/>
        </p:nvSpPr>
        <p:spPr>
          <a:xfrm rot="-119957">
            <a:off x="181382" y="166454"/>
            <a:ext cx="284633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66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72b93892f3_0_78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13" name="Google Shape;213;g372b93892f3_0_780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72b93892f3_0_780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15" name="Google Shape;215;g372b93892f3_0_780"/>
          <p:cNvSpPr/>
          <p:nvPr/>
        </p:nvSpPr>
        <p:spPr>
          <a:xfrm rot="-120235">
            <a:off x="181055" y="147854"/>
            <a:ext cx="390358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66" dirty="0"/>
          </a:p>
        </p:txBody>
      </p:sp>
      <p:sp>
        <p:nvSpPr>
          <p:cNvPr id="216" name="Google Shape;216;g372b93892f3_0_780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" name="Google Shape;217;g372b93892f3_0_780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72b93892f3_0_787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20" name="Google Shape;220;g372b93892f3_0_787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72b93892f3_0_787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22" name="Google Shape;222;g372b93892f3_0_787"/>
          <p:cNvSpPr/>
          <p:nvPr/>
        </p:nvSpPr>
        <p:spPr>
          <a:xfrm rot="-120359">
            <a:off x="180874" y="160233"/>
            <a:ext cx="448234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66" dirty="0"/>
          </a:p>
        </p:txBody>
      </p:sp>
      <p:sp>
        <p:nvSpPr>
          <p:cNvPr id="223" name="Google Shape;223;g372b93892f3_0_787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" name="Google Shape;224;g372b93892f3_0_787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72b93892f3_0_79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27" name="Google Shape;227;g372b93892f3_0_794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372b93892f3_0_79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29" name="Google Shape;229;g372b93892f3_0_794"/>
          <p:cNvSpPr/>
          <p:nvPr/>
        </p:nvSpPr>
        <p:spPr>
          <a:xfrm rot="-119975">
            <a:off x="180821" y="156934"/>
            <a:ext cx="468585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66" dirty="0"/>
          </a:p>
        </p:txBody>
      </p:sp>
      <p:sp>
        <p:nvSpPr>
          <p:cNvPr id="230" name="Google Shape;230;g372b93892f3_0_794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" name="Google Shape;231;g372b93892f3_0_794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72b93892f3_0_801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34" name="Google Shape;234;g372b93892f3_0_801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g372b93892f3_0_801"/>
          <p:cNvPicPr preferRelativeResize="0"/>
          <p:nvPr/>
        </p:nvPicPr>
        <p:blipFill rotWithShape="1">
          <a:blip r:embed="rId3">
            <a:alphaModFix/>
          </a:blip>
          <a:srcRect l="15589" r="14091"/>
          <a:stretch/>
        </p:blipFill>
        <p:spPr>
          <a:xfrm>
            <a:off x="480772" y="673067"/>
            <a:ext cx="4000580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72b93892f3_0_801"/>
          <p:cNvSpPr txBox="1">
            <a:spLocks noGrp="1"/>
          </p:cNvSpPr>
          <p:nvPr>
            <p:ph type="body" idx="1"/>
          </p:nvPr>
        </p:nvSpPr>
        <p:spPr>
          <a:xfrm>
            <a:off x="4694593" y="987100"/>
            <a:ext cx="6912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" name="Google Shape;237;g372b93892f3_0_801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38" name="Google Shape;238;g372b93892f3_0_801"/>
          <p:cNvSpPr/>
          <p:nvPr/>
        </p:nvSpPr>
        <p:spPr>
          <a:xfrm rot="-119848">
            <a:off x="174821" y="163887"/>
            <a:ext cx="475969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66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72b93892f3_0_808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41" name="Google Shape;241;g372b93892f3_0_808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372b93892f3_0_808"/>
          <p:cNvSpPr txBox="1">
            <a:spLocks noGrp="1"/>
          </p:cNvSpPr>
          <p:nvPr>
            <p:ph type="body" idx="1"/>
          </p:nvPr>
        </p:nvSpPr>
        <p:spPr>
          <a:xfrm>
            <a:off x="495462" y="1063567"/>
            <a:ext cx="112371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9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18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5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" name="Google Shape;243;g372b93892f3_0_808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44" name="Google Shape;244;g372b93892f3_0_808"/>
          <p:cNvSpPr/>
          <p:nvPr/>
        </p:nvSpPr>
        <p:spPr>
          <a:xfrm rot="-120256">
            <a:off x="181464" y="171254"/>
            <a:ext cx="2564769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66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g372b93892f3_0_814"/>
          <p:cNvGrpSpPr/>
          <p:nvPr/>
        </p:nvGrpSpPr>
        <p:grpSpPr>
          <a:xfrm>
            <a:off x="4283280" y="1616720"/>
            <a:ext cx="4029628" cy="3986502"/>
            <a:chOff x="3060625" y="1076550"/>
            <a:chExt cx="3022750" cy="2990400"/>
          </a:xfrm>
        </p:grpSpPr>
        <p:pic>
          <p:nvPicPr>
            <p:cNvPr id="247" name="Google Shape;247;g372b93892f3_0_8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g372b93892f3_0_8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9" name="Google Shape;249;g372b93892f3_0_81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g372b93892f3_0_819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9601" cy="6856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g372b93892f3_0_8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78" y="662248"/>
            <a:ext cx="404796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72b93892f3_0_8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403" y="1099785"/>
            <a:ext cx="7880486" cy="4814964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72b93892f3_0_81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255" name="Google Shape;255;g372b93892f3_0_819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8" cy="833382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372b93892f3_0_819"/>
          <p:cNvSpPr/>
          <p:nvPr/>
        </p:nvSpPr>
        <p:spPr>
          <a:xfrm rot="-48391" flipH="1">
            <a:off x="800185" y="1071879"/>
            <a:ext cx="4156012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72b93892f3_0_82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59" name="Google Shape;259;g372b93892f3_0_82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72b93892f3_0_82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61" name="Google Shape;261;g372b93892f3_0_826"/>
          <p:cNvSpPr/>
          <p:nvPr/>
        </p:nvSpPr>
        <p:spPr>
          <a:xfrm rot="-119278">
            <a:off x="181714" y="185355"/>
            <a:ext cx="177286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62" name="Google Shape;262;g372b93892f3_0_826"/>
          <p:cNvSpPr txBox="1">
            <a:spLocks noGrp="1"/>
          </p:cNvSpPr>
          <p:nvPr>
            <p:ph type="subTitle" idx="1"/>
          </p:nvPr>
        </p:nvSpPr>
        <p:spPr>
          <a:xfrm rot="-120168">
            <a:off x="176359" y="170377"/>
            <a:ext cx="1785491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6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72b93892f3_0_29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6" name="Google Shape;36;g372b93892f3_0_29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372b93892f3_0_29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8" name="Google Shape;38;g372b93892f3_0_2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9" name="Google Shape;39;g372b93892f3_0_2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g372b93892f3_0_29"/>
          <p:cNvSpPr/>
          <p:nvPr/>
        </p:nvSpPr>
        <p:spPr>
          <a:xfrm rot="-119849">
            <a:off x="181483" y="172154"/>
            <a:ext cx="25218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66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72b93892f3_0_3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3" name="Google Shape;43;g372b93892f3_0_3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372b93892f3_0_36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5" name="Google Shape;45;g372b93892f3_0_3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6" name="Google Shape;46;g372b93892f3_0_3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g372b93892f3_0_36"/>
          <p:cNvSpPr/>
          <p:nvPr/>
        </p:nvSpPr>
        <p:spPr>
          <a:xfrm rot="-120033">
            <a:off x="180790" y="177711"/>
            <a:ext cx="4786718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66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72b93892f3_0_4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0" name="Google Shape;50;g372b93892f3_0_4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372b93892f3_0_43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2" name="Google Shape;52;g372b93892f3_0_4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53" name="Google Shape;53;g372b93892f3_0_4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g372b93892f3_0_43"/>
          <p:cNvSpPr/>
          <p:nvPr/>
        </p:nvSpPr>
        <p:spPr>
          <a:xfrm rot="-120174">
            <a:off x="181336" y="209061"/>
            <a:ext cx="2987125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66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2b93892f3_0_5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7" name="Google Shape;57;g372b93892f3_0_50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72b93892f3_0_50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g372b93892f3_0_50"/>
          <p:cNvSpPr/>
          <p:nvPr/>
        </p:nvSpPr>
        <p:spPr>
          <a:xfrm rot="-120226">
            <a:off x="181055" y="147854"/>
            <a:ext cx="390388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66" dirty="0"/>
          </a:p>
        </p:txBody>
      </p:sp>
      <p:sp>
        <p:nvSpPr>
          <p:cNvPr id="60" name="Google Shape;60;g372b93892f3_0_50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1" name="Google Shape;61;g372b93892f3_0_50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72b93892f3_0_57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64" name="Google Shape;64;g372b93892f3_0_57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372b93892f3_0_57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g372b93892f3_0_57"/>
          <p:cNvSpPr/>
          <p:nvPr/>
        </p:nvSpPr>
        <p:spPr>
          <a:xfrm rot="-119916">
            <a:off x="180884" y="160533"/>
            <a:ext cx="4481726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66" dirty="0"/>
          </a:p>
        </p:txBody>
      </p:sp>
      <p:sp>
        <p:nvSpPr>
          <p:cNvPr id="67" name="Google Shape;67;g372b93892f3_0_57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8" name="Google Shape;68;g372b93892f3_0_57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72b93892f3_0_6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1" name="Google Shape;71;g372b93892f3_0_64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372b93892f3_0_6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g372b93892f3_0_64"/>
          <p:cNvSpPr/>
          <p:nvPr/>
        </p:nvSpPr>
        <p:spPr>
          <a:xfrm rot="-119975">
            <a:off x="180821" y="156934"/>
            <a:ext cx="468585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66" dirty="0"/>
          </a:p>
        </p:txBody>
      </p:sp>
      <p:sp>
        <p:nvSpPr>
          <p:cNvPr id="74" name="Google Shape;74;g372b93892f3_0_64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5" name="Google Shape;75;g372b93892f3_0_64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72b93892f3_0_0"/>
          <p:cNvSpPr txBox="1">
            <a:spLocks noGrp="1"/>
          </p:cNvSpPr>
          <p:nvPr>
            <p:ph type="title"/>
          </p:nvPr>
        </p:nvSpPr>
        <p:spPr>
          <a:xfrm>
            <a:off x="415518" y="593367"/>
            <a:ext cx="11358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g372b93892f3_0_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g372b93892f3_0_0"/>
          <p:cNvSpPr txBox="1">
            <a:spLocks noGrp="1"/>
          </p:cNvSpPr>
          <p:nvPr>
            <p:ph type="body" idx="1"/>
          </p:nvPr>
        </p:nvSpPr>
        <p:spPr>
          <a:xfrm>
            <a:off x="415518" y="1536633"/>
            <a:ext cx="11358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1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5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1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5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72b93892f3_0_730"/>
          <p:cNvSpPr txBox="1">
            <a:spLocks noGrp="1"/>
          </p:cNvSpPr>
          <p:nvPr>
            <p:ph type="title"/>
          </p:nvPr>
        </p:nvSpPr>
        <p:spPr>
          <a:xfrm>
            <a:off x="415518" y="593367"/>
            <a:ext cx="11358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" name="Google Shape;163;g372b93892f3_0_73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64" name="Google Shape;164;g372b93892f3_0_730"/>
          <p:cNvSpPr txBox="1">
            <a:spLocks noGrp="1"/>
          </p:cNvSpPr>
          <p:nvPr>
            <p:ph type="body" idx="1"/>
          </p:nvPr>
        </p:nvSpPr>
        <p:spPr>
          <a:xfrm>
            <a:off x="415518" y="1536633"/>
            <a:ext cx="11358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18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5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18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5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"/>
          <p:cNvSpPr txBox="1"/>
          <p:nvPr/>
        </p:nvSpPr>
        <p:spPr>
          <a:xfrm>
            <a:off x="614762" y="2645118"/>
            <a:ext cx="10959300" cy="1974300"/>
          </a:xfrm>
          <a:prstGeom prst="rect">
            <a:avLst/>
          </a:prstGeom>
          <a:noFill/>
          <a:ln>
            <a:noFill/>
          </a:ln>
          <a:effectLst>
            <a:outerShdw dist="63492" dir="5400000" algn="bl" rotWithShape="0">
              <a:srgbClr val="000000">
                <a:alpha val="22352"/>
              </a:srgbClr>
            </a:outerShdw>
          </a:effectLst>
        </p:spPr>
        <p:txBody>
          <a:bodyPr spcFirstLastPara="1" wrap="square" lIns="119975" tIns="24000" rIns="121875" bIns="24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6"/>
              <a:buFont typeface="Arial"/>
              <a:buNone/>
            </a:pPr>
            <a:r>
              <a:rPr lang="pt-BR" sz="4799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O AVÔ DE SOFIA</a:t>
            </a:r>
            <a:endParaRPr sz="4799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279" name="Google Shape;279;p1"/>
          <p:cNvSpPr/>
          <p:nvPr/>
        </p:nvSpPr>
        <p:spPr>
          <a:xfrm rot="-48489" flipH="1">
            <a:off x="10628777" y="396869"/>
            <a:ext cx="1191118" cy="914791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5599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2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"/>
          <p:cNvSpPr/>
          <p:nvPr/>
        </p:nvSpPr>
        <p:spPr>
          <a:xfrm flipH="1">
            <a:off x="315498" y="5453843"/>
            <a:ext cx="1862094" cy="440100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"/>
          <p:cNvSpPr/>
          <p:nvPr/>
        </p:nvSpPr>
        <p:spPr>
          <a:xfrm>
            <a:off x="280432" y="6070178"/>
            <a:ext cx="4922400" cy="440100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"/>
          <p:cNvSpPr/>
          <p:nvPr/>
        </p:nvSpPr>
        <p:spPr>
          <a:xfrm rot="-120032">
            <a:off x="5340490" y="2271647"/>
            <a:ext cx="1503917" cy="478495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30</a:t>
            </a:r>
            <a:endParaRPr dirty="0"/>
          </a:p>
        </p:txBody>
      </p:sp>
      <p:sp>
        <p:nvSpPr>
          <p:cNvPr id="283" name="Google Shape;283;p1"/>
          <p:cNvSpPr/>
          <p:nvPr/>
        </p:nvSpPr>
        <p:spPr>
          <a:xfrm rot="-59887">
            <a:off x="4283260" y="4794251"/>
            <a:ext cx="3633851" cy="498956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pic>
        <p:nvPicPr>
          <p:cNvPr id="377" name="Google Shape;377;p3"/>
          <p:cNvPicPr preferRelativeResize="0"/>
          <p:nvPr/>
        </p:nvPicPr>
        <p:blipFill rotWithShape="1">
          <a:blip r:embed="rId3">
            <a:alphaModFix/>
          </a:blip>
          <a:srcRect l="-10314" t="-4053" r="2208" b="-4052"/>
          <a:stretch/>
        </p:blipFill>
        <p:spPr>
          <a:xfrm>
            <a:off x="2466433" y="5321976"/>
            <a:ext cx="1058186" cy="105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"/>
          <p:cNvPicPr preferRelativeResize="0"/>
          <p:nvPr/>
        </p:nvPicPr>
        <p:blipFill rotWithShape="1">
          <a:blip r:embed="rId3">
            <a:alphaModFix/>
          </a:blip>
          <a:srcRect l="-10314" t="-4053" r="2208" b="-4052"/>
          <a:stretch/>
        </p:blipFill>
        <p:spPr>
          <a:xfrm>
            <a:off x="3991429" y="5347322"/>
            <a:ext cx="1058186" cy="105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"/>
          <p:cNvPicPr preferRelativeResize="0"/>
          <p:nvPr/>
        </p:nvPicPr>
        <p:blipFill rotWithShape="1">
          <a:blip r:embed="rId3">
            <a:alphaModFix/>
          </a:blip>
          <a:srcRect l="-10314" t="-4053" r="2208" b="-4052"/>
          <a:stretch/>
        </p:blipFill>
        <p:spPr>
          <a:xfrm>
            <a:off x="5477335" y="5345167"/>
            <a:ext cx="1058186" cy="105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"/>
          <p:cNvPicPr preferRelativeResize="0"/>
          <p:nvPr/>
        </p:nvPicPr>
        <p:blipFill rotWithShape="1">
          <a:blip r:embed="rId3">
            <a:alphaModFix/>
          </a:blip>
          <a:srcRect l="-10314" t="-4053" r="2208" b="-4052"/>
          <a:stretch/>
        </p:blipFill>
        <p:spPr>
          <a:xfrm>
            <a:off x="6944534" y="5376528"/>
            <a:ext cx="1058187" cy="105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"/>
          <p:cNvPicPr preferRelativeResize="0"/>
          <p:nvPr/>
        </p:nvPicPr>
        <p:blipFill rotWithShape="1">
          <a:blip r:embed="rId3">
            <a:alphaModFix/>
          </a:blip>
          <a:srcRect l="-10314" t="-4053" r="2208" b="-4052"/>
          <a:stretch/>
        </p:blipFill>
        <p:spPr>
          <a:xfrm>
            <a:off x="8408830" y="5376529"/>
            <a:ext cx="1058187" cy="10534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88;p33">
            <a:extLst>
              <a:ext uri="{FF2B5EF4-FFF2-40B4-BE49-F238E27FC236}">
                <a16:creationId xmlns:a16="http://schemas.microsoft.com/office/drawing/2014/main" id="{CD1B7844-CFDD-D8B2-F371-2359C8487C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80" y="983969"/>
            <a:ext cx="11098500" cy="60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 O NOME DA MENINA E RESPONDA ÀS PERGUNTAS.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90;p33">
            <a:extLst>
              <a:ext uri="{FF2B5EF4-FFF2-40B4-BE49-F238E27FC236}">
                <a16:creationId xmlns:a16="http://schemas.microsoft.com/office/drawing/2014/main" id="{FC05CB01-6E7F-646E-AA11-E81DD72C84DD}"/>
              </a:ext>
            </a:extLst>
          </p:cNvPr>
          <p:cNvSpPr/>
          <p:nvPr/>
        </p:nvSpPr>
        <p:spPr>
          <a:xfrm>
            <a:off x="4348722" y="1741342"/>
            <a:ext cx="3228600" cy="730800"/>
          </a:xfrm>
          <a:prstGeom prst="roundRect">
            <a:avLst>
              <a:gd name="adj" fmla="val 16667"/>
            </a:avLst>
          </a:prstGeom>
          <a:solidFill>
            <a:schemeClr val="lt1">
              <a:alpha val="29803"/>
            </a:schemeClr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SOFIA</a:t>
            </a:r>
            <a:endParaRPr sz="2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91;p33">
            <a:extLst>
              <a:ext uri="{FF2B5EF4-FFF2-40B4-BE49-F238E27FC236}">
                <a16:creationId xmlns:a16="http://schemas.microsoft.com/office/drawing/2014/main" id="{E4F71295-C301-6295-E82F-48DBCEB53C63}"/>
              </a:ext>
            </a:extLst>
          </p:cNvPr>
          <p:cNvSpPr txBox="1"/>
          <p:nvPr/>
        </p:nvSpPr>
        <p:spPr>
          <a:xfrm>
            <a:off x="608480" y="2537458"/>
            <a:ext cx="11137420" cy="28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457200" marR="0" lvl="1" indent="-457200" algn="l" rtl="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QUANTAS LETRAS TEM A PALAVRA? </a:t>
            </a: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_________.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457200" algn="l" rtl="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QUAL É A ÚLTIMA LETRA DA PALAVRA? </a:t>
            </a:r>
            <a:r>
              <a:rPr lang="pt-BR" sz="2600" b="1" dirty="0">
                <a:solidFill>
                  <a:schemeClr val="tx1"/>
                </a:solidFill>
              </a:rPr>
              <a:t>_________</a:t>
            </a: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457200" algn="l" rtl="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QUAL É A LETRA INICIAL DA PALAVRA? </a:t>
            </a:r>
            <a:r>
              <a:rPr lang="pt-BR" sz="2600" b="1" dirty="0">
                <a:solidFill>
                  <a:schemeClr val="tx1"/>
                </a:solidFill>
              </a:rPr>
              <a:t>_________</a:t>
            </a: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114284" lvl="1" algn="l" rtl="0">
              <a:spcBef>
                <a:spcPts val="60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AGORA, BATA PALMAS E DESCUBRA O NÚMERO DE SÍLABAS. DEPOIS, PINTE A QUANTIDADE CORRESPONDENTE.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3"/>
          <p:cNvSpPr txBox="1">
            <a:spLocks noGrp="1"/>
          </p:cNvSpPr>
          <p:nvPr>
            <p:ph type="body" idx="1"/>
          </p:nvPr>
        </p:nvSpPr>
        <p:spPr>
          <a:xfrm>
            <a:off x="608480" y="983969"/>
            <a:ext cx="11098500" cy="60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 O NOME DA MENINA E RESPONDA ÀS PERGUNTAS.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00" dirty="0"/>
            </a:br>
            <a:endParaRPr sz="2600" dirty="0"/>
          </a:p>
        </p:txBody>
      </p:sp>
      <p:sp>
        <p:nvSpPr>
          <p:cNvPr id="390" name="Google Shape;390;p33"/>
          <p:cNvSpPr/>
          <p:nvPr/>
        </p:nvSpPr>
        <p:spPr>
          <a:xfrm>
            <a:off x="4348722" y="1741342"/>
            <a:ext cx="3228600" cy="730800"/>
          </a:xfrm>
          <a:prstGeom prst="roundRect">
            <a:avLst>
              <a:gd name="adj" fmla="val 16667"/>
            </a:avLst>
          </a:prstGeom>
          <a:solidFill>
            <a:schemeClr val="lt1">
              <a:alpha val="29803"/>
            </a:schemeClr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SOFIA</a:t>
            </a:r>
            <a:endParaRPr sz="2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3"/>
          <p:cNvSpPr txBox="1"/>
          <p:nvPr/>
        </p:nvSpPr>
        <p:spPr>
          <a:xfrm>
            <a:off x="608480" y="2537458"/>
            <a:ext cx="11137420" cy="28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457200" marR="0" lvl="1" indent="-457200" algn="l" rtl="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QUANTAS LETRAS TEM A PALAVRA?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r>
              <a:rPr lang="pt-BR" sz="26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600" b="0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457200" algn="l" rtl="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QUAL É A ÚLTIMA LETRA DA PALAVRA?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endParaRPr sz="2600" b="0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457200" algn="l" rtl="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QUAL É A LETRA INICIAL DA PALAVRA?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S.</a:t>
            </a:r>
            <a:endParaRPr sz="2600" b="0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114284" lvl="1" algn="l" rtl="0">
              <a:spcBef>
                <a:spcPts val="60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AGORA, BATA PALMAS E DESCUBRA O NÚMERO DE SÍLABAS. DEPOIS, PINTE A QUANTIDADE CORRESPONDENTE.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3"/>
          <p:cNvSpPr txBox="1"/>
          <p:nvPr/>
        </p:nvSpPr>
        <p:spPr>
          <a:xfrm>
            <a:off x="9393276" y="383858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380;p3">
            <a:extLst>
              <a:ext uri="{FF2B5EF4-FFF2-40B4-BE49-F238E27FC236}">
                <a16:creationId xmlns:a16="http://schemas.microsoft.com/office/drawing/2014/main" id="{245562A7-D50F-0AB1-1918-BAFA047F8EB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10314" t="-4053" r="2208" b="-4052"/>
          <a:stretch/>
        </p:blipFill>
        <p:spPr>
          <a:xfrm>
            <a:off x="6944534" y="5376528"/>
            <a:ext cx="1058187" cy="105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81;p3">
            <a:extLst>
              <a:ext uri="{FF2B5EF4-FFF2-40B4-BE49-F238E27FC236}">
                <a16:creationId xmlns:a16="http://schemas.microsoft.com/office/drawing/2014/main" id="{B31C5017-FD45-9C3D-9BAA-17142E08534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10314" t="-4053" r="2208" b="-4052"/>
          <a:stretch/>
        </p:blipFill>
        <p:spPr>
          <a:xfrm>
            <a:off x="8408830" y="5376529"/>
            <a:ext cx="1058187" cy="105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93;p33">
            <a:extLst>
              <a:ext uri="{FF2B5EF4-FFF2-40B4-BE49-F238E27FC236}">
                <a16:creationId xmlns:a16="http://schemas.microsoft.com/office/drawing/2014/main" id="{B4ABE5CF-EAFC-7AA1-6FBB-06BA1F84013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33222" y="5353543"/>
            <a:ext cx="1003390" cy="998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94;p33">
            <a:extLst>
              <a:ext uri="{FF2B5EF4-FFF2-40B4-BE49-F238E27FC236}">
                <a16:creationId xmlns:a16="http://schemas.microsoft.com/office/drawing/2014/main" id="{91BF129C-9A77-F5F8-D4B6-3A90B9D1639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92048" y="5369215"/>
            <a:ext cx="1003390" cy="998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95;p33">
            <a:extLst>
              <a:ext uri="{FF2B5EF4-FFF2-40B4-BE49-F238E27FC236}">
                <a16:creationId xmlns:a16="http://schemas.microsoft.com/office/drawing/2014/main" id="{C4DC0C74-2783-BB78-F3F5-6A431B69F61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6288" y="5376528"/>
            <a:ext cx="1003390" cy="998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4"/>
          <p:cNvSpPr txBox="1">
            <a:spLocks noGrp="1"/>
          </p:cNvSpPr>
          <p:nvPr>
            <p:ph type="title"/>
          </p:nvPr>
        </p:nvSpPr>
        <p:spPr>
          <a:xfrm>
            <a:off x="608480" y="853923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pic>
        <p:nvPicPr>
          <p:cNvPr id="2" name="Google Shape;424;p10">
            <a:extLst>
              <a:ext uri="{FF2B5EF4-FFF2-40B4-BE49-F238E27FC236}">
                <a16:creationId xmlns:a16="http://schemas.microsoft.com/office/drawing/2014/main" id="{544EB5E4-7C33-C883-0DA0-7F1B1BA311E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613" y="4426585"/>
            <a:ext cx="1059776" cy="149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25;p10">
            <a:extLst>
              <a:ext uri="{FF2B5EF4-FFF2-40B4-BE49-F238E27FC236}">
                <a16:creationId xmlns:a16="http://schemas.microsoft.com/office/drawing/2014/main" id="{1162EB50-2FD0-B293-F12C-84C02DE7116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23229" y="4595935"/>
            <a:ext cx="1871769" cy="139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26;p10">
            <a:extLst>
              <a:ext uri="{FF2B5EF4-FFF2-40B4-BE49-F238E27FC236}">
                <a16:creationId xmlns:a16="http://schemas.microsoft.com/office/drawing/2014/main" id="{5E1518EC-32DE-9FC2-02C6-DCDD4618CEF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54772" y="4341272"/>
            <a:ext cx="1201949" cy="1823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27;p10">
            <a:extLst>
              <a:ext uri="{FF2B5EF4-FFF2-40B4-BE49-F238E27FC236}">
                <a16:creationId xmlns:a16="http://schemas.microsoft.com/office/drawing/2014/main" id="{AD849C31-0C28-6F47-B702-33989C44A0D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12805" y="4409108"/>
            <a:ext cx="1215478" cy="13119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28;p10">
            <a:extLst>
              <a:ext uri="{FF2B5EF4-FFF2-40B4-BE49-F238E27FC236}">
                <a16:creationId xmlns:a16="http://schemas.microsoft.com/office/drawing/2014/main" id="{257720C0-276C-86AB-2CE1-0C1CDD189379}"/>
              </a:ext>
            </a:extLst>
          </p:cNvPr>
          <p:cNvSpPr txBox="1"/>
          <p:nvPr/>
        </p:nvSpPr>
        <p:spPr>
          <a:xfrm>
            <a:off x="575001" y="845707"/>
            <a:ext cx="10887656" cy="92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110898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OBSERVE A SÍLABA QUE ESTÁ EM DESTAQUE NA PALAVRA E CIRCULE A IMAGEM CUJO NOME INICIA COM A MESMA SÍLABA.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29;p10">
            <a:extLst>
              <a:ext uri="{FF2B5EF4-FFF2-40B4-BE49-F238E27FC236}">
                <a16:creationId xmlns:a16="http://schemas.microsoft.com/office/drawing/2014/main" id="{79060FCD-7A4E-8E1F-ADE4-7FD4A067E1F7}"/>
              </a:ext>
            </a:extLst>
          </p:cNvPr>
          <p:cNvSpPr/>
          <p:nvPr/>
        </p:nvSpPr>
        <p:spPr>
          <a:xfrm>
            <a:off x="4666437" y="1757120"/>
            <a:ext cx="2388600" cy="629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30;p10">
            <a:extLst>
              <a:ext uri="{FF2B5EF4-FFF2-40B4-BE49-F238E27FC236}">
                <a16:creationId xmlns:a16="http://schemas.microsoft.com/office/drawing/2014/main" id="{1C5B927B-CFBA-268A-9BFA-4B18F03419F5}"/>
              </a:ext>
            </a:extLst>
          </p:cNvPr>
          <p:cNvSpPr txBox="1"/>
          <p:nvPr/>
        </p:nvSpPr>
        <p:spPr>
          <a:xfrm>
            <a:off x="1541321" y="3884205"/>
            <a:ext cx="1301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SOPA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31;p10">
            <a:extLst>
              <a:ext uri="{FF2B5EF4-FFF2-40B4-BE49-F238E27FC236}">
                <a16:creationId xmlns:a16="http://schemas.microsoft.com/office/drawing/2014/main" id="{5AEC8E21-622D-CD90-D700-772DB9B294C8}"/>
              </a:ext>
            </a:extLst>
          </p:cNvPr>
          <p:cNvSpPr txBox="1"/>
          <p:nvPr/>
        </p:nvSpPr>
        <p:spPr>
          <a:xfrm>
            <a:off x="9664712" y="3871571"/>
            <a:ext cx="1301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SAPO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432;p10">
            <a:extLst>
              <a:ext uri="{FF2B5EF4-FFF2-40B4-BE49-F238E27FC236}">
                <a16:creationId xmlns:a16="http://schemas.microsoft.com/office/drawing/2014/main" id="{68F7889F-053B-47FF-D375-537F0717FC7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4909" y="2640460"/>
            <a:ext cx="1803112" cy="100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33;p10">
            <a:extLst>
              <a:ext uri="{FF2B5EF4-FFF2-40B4-BE49-F238E27FC236}">
                <a16:creationId xmlns:a16="http://schemas.microsoft.com/office/drawing/2014/main" id="{265B806D-076F-1B7D-1383-469249349F8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26960" y="2525380"/>
            <a:ext cx="1301322" cy="124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434;p10">
            <a:extLst>
              <a:ext uri="{FF2B5EF4-FFF2-40B4-BE49-F238E27FC236}">
                <a16:creationId xmlns:a16="http://schemas.microsoft.com/office/drawing/2014/main" id="{CA1176DD-2012-ED56-4970-A4A184F6E52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97713" y="2547985"/>
            <a:ext cx="1791762" cy="1121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435;p10">
            <a:extLst>
              <a:ext uri="{FF2B5EF4-FFF2-40B4-BE49-F238E27FC236}">
                <a16:creationId xmlns:a16="http://schemas.microsoft.com/office/drawing/2014/main" id="{E82BFE01-FBA5-6160-5A45-2D24D2634A5B}"/>
              </a:ext>
            </a:extLst>
          </p:cNvPr>
          <p:cNvSpPr txBox="1"/>
          <p:nvPr/>
        </p:nvSpPr>
        <p:spPr>
          <a:xfrm>
            <a:off x="5453806" y="3813839"/>
            <a:ext cx="2070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SALADA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436;p10">
            <a:extLst>
              <a:ext uri="{FF2B5EF4-FFF2-40B4-BE49-F238E27FC236}">
                <a16:creationId xmlns:a16="http://schemas.microsoft.com/office/drawing/2014/main" id="{4033477C-345F-79DE-601E-58EA459E8ED3}"/>
              </a:ext>
            </a:extLst>
          </p:cNvPr>
          <p:cNvSpPr txBox="1"/>
          <p:nvPr/>
        </p:nvSpPr>
        <p:spPr>
          <a:xfrm>
            <a:off x="972405" y="5890683"/>
            <a:ext cx="1301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SACI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37;p10">
            <a:extLst>
              <a:ext uri="{FF2B5EF4-FFF2-40B4-BE49-F238E27FC236}">
                <a16:creationId xmlns:a16="http://schemas.microsoft.com/office/drawing/2014/main" id="{1D0F8160-EA34-750E-55D7-0ABBE5842F60}"/>
              </a:ext>
            </a:extLst>
          </p:cNvPr>
          <p:cNvSpPr txBox="1"/>
          <p:nvPr/>
        </p:nvSpPr>
        <p:spPr>
          <a:xfrm>
            <a:off x="3347229" y="5993331"/>
            <a:ext cx="2638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SABONETE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438;p10">
            <a:extLst>
              <a:ext uri="{FF2B5EF4-FFF2-40B4-BE49-F238E27FC236}">
                <a16:creationId xmlns:a16="http://schemas.microsoft.com/office/drawing/2014/main" id="{3695CCC4-0222-785F-5925-052A1D58CAF3}"/>
              </a:ext>
            </a:extLst>
          </p:cNvPr>
          <p:cNvSpPr txBox="1"/>
          <p:nvPr/>
        </p:nvSpPr>
        <p:spPr>
          <a:xfrm>
            <a:off x="6910494" y="6062615"/>
            <a:ext cx="2529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SEREIA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39;p10">
            <a:extLst>
              <a:ext uri="{FF2B5EF4-FFF2-40B4-BE49-F238E27FC236}">
                <a16:creationId xmlns:a16="http://schemas.microsoft.com/office/drawing/2014/main" id="{6B54FA1E-E779-BD00-69CE-DDF2759BF18E}"/>
              </a:ext>
            </a:extLst>
          </p:cNvPr>
          <p:cNvSpPr txBox="1"/>
          <p:nvPr/>
        </p:nvSpPr>
        <p:spPr>
          <a:xfrm>
            <a:off x="9556174" y="6047180"/>
            <a:ext cx="1301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pic>
        <p:nvPicPr>
          <p:cNvPr id="424" name="Google Shape;42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613" y="4426585"/>
            <a:ext cx="1059776" cy="149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23229" y="4595935"/>
            <a:ext cx="1871769" cy="139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54772" y="4341272"/>
            <a:ext cx="1201949" cy="1823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12805" y="4409108"/>
            <a:ext cx="1215478" cy="1311964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0"/>
          <p:cNvSpPr txBox="1"/>
          <p:nvPr/>
        </p:nvSpPr>
        <p:spPr>
          <a:xfrm>
            <a:off x="575001" y="845707"/>
            <a:ext cx="10887656" cy="92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110898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OBSERVE A SÍLABA QUE ESTÁ EM DESTAQUE NA PALAVRA E CIRCULE A IMAGEM CUJO NOME INICIA COM A MESMA SÍLABA.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0"/>
          <p:cNvSpPr/>
          <p:nvPr/>
        </p:nvSpPr>
        <p:spPr>
          <a:xfrm>
            <a:off x="4666437" y="1757120"/>
            <a:ext cx="2388600" cy="629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0"/>
          <p:cNvSpPr txBox="1"/>
          <p:nvPr/>
        </p:nvSpPr>
        <p:spPr>
          <a:xfrm>
            <a:off x="1541321" y="3884205"/>
            <a:ext cx="1301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SOPA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0"/>
          <p:cNvSpPr txBox="1"/>
          <p:nvPr/>
        </p:nvSpPr>
        <p:spPr>
          <a:xfrm>
            <a:off x="9664712" y="3871571"/>
            <a:ext cx="1301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SAPO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4909" y="2640460"/>
            <a:ext cx="1803112" cy="100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26960" y="2525380"/>
            <a:ext cx="1301322" cy="124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97713" y="2547985"/>
            <a:ext cx="1791762" cy="1121615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10"/>
          <p:cNvSpPr txBox="1"/>
          <p:nvPr/>
        </p:nvSpPr>
        <p:spPr>
          <a:xfrm>
            <a:off x="5453806" y="3813839"/>
            <a:ext cx="2070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SALADA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0"/>
          <p:cNvSpPr txBox="1"/>
          <p:nvPr/>
        </p:nvSpPr>
        <p:spPr>
          <a:xfrm>
            <a:off x="972405" y="5890683"/>
            <a:ext cx="1301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SACI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0"/>
          <p:cNvSpPr txBox="1"/>
          <p:nvPr/>
        </p:nvSpPr>
        <p:spPr>
          <a:xfrm>
            <a:off x="3347229" y="5993331"/>
            <a:ext cx="2638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SABONETE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0"/>
          <p:cNvSpPr txBox="1"/>
          <p:nvPr/>
        </p:nvSpPr>
        <p:spPr>
          <a:xfrm>
            <a:off x="6910494" y="6062615"/>
            <a:ext cx="2529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SEREIA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0"/>
          <p:cNvSpPr txBox="1"/>
          <p:nvPr/>
        </p:nvSpPr>
        <p:spPr>
          <a:xfrm>
            <a:off x="9556174" y="6047180"/>
            <a:ext cx="1301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0"/>
          <p:cNvSpPr/>
          <p:nvPr/>
        </p:nvSpPr>
        <p:spPr>
          <a:xfrm>
            <a:off x="837255" y="2314103"/>
            <a:ext cx="2638500" cy="1499700"/>
          </a:xfrm>
          <a:prstGeom prst="ellipse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2;p33">
            <a:extLst>
              <a:ext uri="{FF2B5EF4-FFF2-40B4-BE49-F238E27FC236}">
                <a16:creationId xmlns:a16="http://schemas.microsoft.com/office/drawing/2014/main" id="{97AB712C-ACAA-5903-B984-5C036162B86B}"/>
              </a:ext>
            </a:extLst>
          </p:cNvPr>
          <p:cNvSpPr txBox="1"/>
          <p:nvPr/>
        </p:nvSpPr>
        <p:spPr>
          <a:xfrm>
            <a:off x="9526960" y="327423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sp>
        <p:nvSpPr>
          <p:cNvPr id="448" name="Google Shape;448;p36"/>
          <p:cNvSpPr txBox="1"/>
          <p:nvPr/>
        </p:nvSpPr>
        <p:spPr>
          <a:xfrm>
            <a:off x="3837355" y="3185673"/>
            <a:ext cx="639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36"/>
          <p:cNvSpPr txBox="1"/>
          <p:nvPr/>
        </p:nvSpPr>
        <p:spPr>
          <a:xfrm>
            <a:off x="4966871" y="3833176"/>
            <a:ext cx="470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474;p37">
            <a:extLst>
              <a:ext uri="{FF2B5EF4-FFF2-40B4-BE49-F238E27FC236}">
                <a16:creationId xmlns:a16="http://schemas.microsoft.com/office/drawing/2014/main" id="{4CDE0A99-8292-B9DF-BBEC-AA9C45F982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515" y="2405131"/>
            <a:ext cx="1059776" cy="149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75;p37">
            <a:extLst>
              <a:ext uri="{FF2B5EF4-FFF2-40B4-BE49-F238E27FC236}">
                <a16:creationId xmlns:a16="http://schemas.microsoft.com/office/drawing/2014/main" id="{7AAD6C2F-BBA6-2EC3-6FF2-42244C9E5D6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98223" y="2414421"/>
            <a:ext cx="2268646" cy="1424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76;p37">
            <a:extLst>
              <a:ext uri="{FF2B5EF4-FFF2-40B4-BE49-F238E27FC236}">
                <a16:creationId xmlns:a16="http://schemas.microsoft.com/office/drawing/2014/main" id="{E11C1CB8-94B4-7BA0-44CB-285865885D9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33853" y="2439975"/>
            <a:ext cx="1871769" cy="139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77;p37">
            <a:extLst>
              <a:ext uri="{FF2B5EF4-FFF2-40B4-BE49-F238E27FC236}">
                <a16:creationId xmlns:a16="http://schemas.microsoft.com/office/drawing/2014/main" id="{C91FA5B0-13C6-2059-016E-DD928EC40B4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20914" y="2431337"/>
            <a:ext cx="1860320" cy="166042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71;p37">
            <a:extLst>
              <a:ext uri="{FF2B5EF4-FFF2-40B4-BE49-F238E27FC236}">
                <a16:creationId xmlns:a16="http://schemas.microsoft.com/office/drawing/2014/main" id="{F72796C2-AFBC-B430-685D-1A462B9E884B}"/>
              </a:ext>
            </a:extLst>
          </p:cNvPr>
          <p:cNvSpPr/>
          <p:nvPr/>
        </p:nvSpPr>
        <p:spPr>
          <a:xfrm>
            <a:off x="633741" y="5371071"/>
            <a:ext cx="2064600" cy="89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SAPO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69;p37">
            <a:extLst>
              <a:ext uri="{FF2B5EF4-FFF2-40B4-BE49-F238E27FC236}">
                <a16:creationId xmlns:a16="http://schemas.microsoft.com/office/drawing/2014/main" id="{261CC76E-E40C-2B0D-2583-79D3039B1D6D}"/>
              </a:ext>
            </a:extLst>
          </p:cNvPr>
          <p:cNvSpPr/>
          <p:nvPr/>
        </p:nvSpPr>
        <p:spPr>
          <a:xfrm>
            <a:off x="3367732" y="5371069"/>
            <a:ext cx="2197200" cy="89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SABONETE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73;p37">
            <a:extLst>
              <a:ext uri="{FF2B5EF4-FFF2-40B4-BE49-F238E27FC236}">
                <a16:creationId xmlns:a16="http://schemas.microsoft.com/office/drawing/2014/main" id="{FE28A4F5-3CBB-95D8-F6E3-907E7285CE4B}"/>
              </a:ext>
            </a:extLst>
          </p:cNvPr>
          <p:cNvSpPr/>
          <p:nvPr/>
        </p:nvSpPr>
        <p:spPr>
          <a:xfrm>
            <a:off x="5993281" y="5371069"/>
            <a:ext cx="2064600" cy="89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SALADA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78;p37">
            <a:extLst>
              <a:ext uri="{FF2B5EF4-FFF2-40B4-BE49-F238E27FC236}">
                <a16:creationId xmlns:a16="http://schemas.microsoft.com/office/drawing/2014/main" id="{BE3C96B6-2524-7223-9A32-689FF872ABE5}"/>
              </a:ext>
            </a:extLst>
          </p:cNvPr>
          <p:cNvSpPr/>
          <p:nvPr/>
        </p:nvSpPr>
        <p:spPr>
          <a:xfrm>
            <a:off x="8618831" y="5371069"/>
            <a:ext cx="2335200" cy="89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SACI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462;p37">
            <a:extLst>
              <a:ext uri="{FF2B5EF4-FFF2-40B4-BE49-F238E27FC236}">
                <a16:creationId xmlns:a16="http://schemas.microsoft.com/office/drawing/2014/main" id="{0F1DD0FC-3C9F-8779-BFB6-9B304A863F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80" y="1000815"/>
            <a:ext cx="11098500" cy="1027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PROFESSOR LERÁ AS PALAVRAS E VOCÊ DEVERÁ LIGÁ-LAS ÀS IMAGENS CORRESPONDENTES.  </a:t>
            </a:r>
            <a:endParaRPr sz="2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7"/>
          <p:cNvSpPr txBox="1">
            <a:spLocks noGrp="1"/>
          </p:cNvSpPr>
          <p:nvPr>
            <p:ph type="body" idx="1"/>
          </p:nvPr>
        </p:nvSpPr>
        <p:spPr>
          <a:xfrm>
            <a:off x="608480" y="1000815"/>
            <a:ext cx="11098500" cy="1027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PROFESSOR LERÁ AS PALAVRAS E VOCÊ DEVERÁ LIGÁ-LAS ÀS IMAGENS CORRESPONDENTES.  </a:t>
            </a:r>
            <a:endParaRPr sz="2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37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sp>
        <p:nvSpPr>
          <p:cNvPr id="464" name="Google Shape;464;p37"/>
          <p:cNvSpPr txBox="1"/>
          <p:nvPr/>
        </p:nvSpPr>
        <p:spPr>
          <a:xfrm>
            <a:off x="3837355" y="3185673"/>
            <a:ext cx="639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7"/>
          <p:cNvSpPr txBox="1"/>
          <p:nvPr/>
        </p:nvSpPr>
        <p:spPr>
          <a:xfrm>
            <a:off x="4966871" y="3833176"/>
            <a:ext cx="470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7" name="Google Shape;467;p37"/>
          <p:cNvCxnSpPr/>
          <p:nvPr/>
        </p:nvCxnSpPr>
        <p:spPr>
          <a:xfrm>
            <a:off x="1354404" y="3934700"/>
            <a:ext cx="8386500" cy="13851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8" name="Google Shape;468;p37"/>
          <p:cNvCxnSpPr>
            <a:endCxn id="469" idx="0"/>
          </p:cNvCxnSpPr>
          <p:nvPr/>
        </p:nvCxnSpPr>
        <p:spPr>
          <a:xfrm flipH="1">
            <a:off x="4466332" y="3883369"/>
            <a:ext cx="2360400" cy="14877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0" name="Google Shape;470;p37"/>
          <p:cNvCxnSpPr>
            <a:endCxn id="471" idx="0"/>
          </p:cNvCxnSpPr>
          <p:nvPr/>
        </p:nvCxnSpPr>
        <p:spPr>
          <a:xfrm flipH="1">
            <a:off x="1666041" y="4052271"/>
            <a:ext cx="7868400" cy="13188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2" name="Google Shape;472;p37"/>
          <p:cNvCxnSpPr>
            <a:endCxn id="473" idx="0"/>
          </p:cNvCxnSpPr>
          <p:nvPr/>
        </p:nvCxnSpPr>
        <p:spPr>
          <a:xfrm>
            <a:off x="3805081" y="3861769"/>
            <a:ext cx="3220500" cy="15093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74" name="Google Shape;47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515" y="2405131"/>
            <a:ext cx="1059776" cy="149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98223" y="2414421"/>
            <a:ext cx="2268646" cy="1424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33853" y="2439975"/>
            <a:ext cx="1871769" cy="139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20914" y="2431337"/>
            <a:ext cx="1860320" cy="1660429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37"/>
          <p:cNvSpPr/>
          <p:nvPr/>
        </p:nvSpPr>
        <p:spPr>
          <a:xfrm>
            <a:off x="633741" y="5371071"/>
            <a:ext cx="2064600" cy="89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SAPO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7"/>
          <p:cNvSpPr/>
          <p:nvPr/>
        </p:nvSpPr>
        <p:spPr>
          <a:xfrm>
            <a:off x="3367732" y="5371069"/>
            <a:ext cx="2197200" cy="89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SABONETE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7"/>
          <p:cNvSpPr/>
          <p:nvPr/>
        </p:nvSpPr>
        <p:spPr>
          <a:xfrm>
            <a:off x="5993281" y="5371069"/>
            <a:ext cx="2064600" cy="89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SALADA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37"/>
          <p:cNvSpPr/>
          <p:nvPr/>
        </p:nvSpPr>
        <p:spPr>
          <a:xfrm>
            <a:off x="8618831" y="5371069"/>
            <a:ext cx="2335200" cy="89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SACI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2;p33">
            <a:extLst>
              <a:ext uri="{FF2B5EF4-FFF2-40B4-BE49-F238E27FC236}">
                <a16:creationId xmlns:a16="http://schemas.microsoft.com/office/drawing/2014/main" id="{7D52C19C-3E61-7D41-C038-C54C81764CF1}"/>
              </a:ext>
            </a:extLst>
          </p:cNvPr>
          <p:cNvSpPr txBox="1"/>
          <p:nvPr/>
        </p:nvSpPr>
        <p:spPr>
          <a:xfrm>
            <a:off x="9127671" y="398392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4" name="Google Shape;484;p15"/>
          <p:cNvGraphicFramePr/>
          <p:nvPr>
            <p:extLst>
              <p:ext uri="{D42A27DB-BD31-4B8C-83A1-F6EECF244321}">
                <p14:modId xmlns:p14="http://schemas.microsoft.com/office/powerpoint/2010/main" val="1890094463"/>
              </p:ext>
            </p:extLst>
          </p:nvPr>
        </p:nvGraphicFramePr>
        <p:xfrm>
          <a:off x="415464" y="3041564"/>
          <a:ext cx="11433825" cy="1669250"/>
        </p:xfrm>
        <a:graphic>
          <a:graphicData uri="http://schemas.openxmlformats.org/drawingml/2006/table">
            <a:tbl>
              <a:tblPr>
                <a:noFill/>
                <a:tableStyleId>{EC7667F1-69B9-4359-8D31-AE9F2E931B82}</a:tableStyleId>
              </a:tblPr>
              <a:tblGrid>
                <a:gridCol w="87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34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 A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B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C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D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E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F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G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H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I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J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K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L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M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N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O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P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Q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R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S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T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U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V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W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X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Y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1" u="none" strike="noStrike" cap="none" dirty="0">
                          <a:solidFill>
                            <a:schemeClr val="dk1"/>
                          </a:solidFill>
                        </a:rPr>
                        <a:t>Z</a:t>
                      </a:r>
                      <a:endParaRPr sz="1866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490;p16">
            <a:extLst>
              <a:ext uri="{FF2B5EF4-FFF2-40B4-BE49-F238E27FC236}">
                <a16:creationId xmlns:a16="http://schemas.microsoft.com/office/drawing/2014/main" id="{B8322818-9F8C-228E-6CED-09AE0F3F53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7773" y="1040808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00" dirty="0">
                <a:solidFill>
                  <a:srgbClr val="7030A0"/>
                </a:solidFill>
              </a:rPr>
              <a:t>8. </a:t>
            </a:r>
            <a:r>
              <a:rPr lang="pt-BR" sz="2600" b="0" dirty="0"/>
              <a:t>OBSERVE A PALAVRA ABAIXO E PINTE NO ALFABETO AS LETRAS QUE A FORMAM.</a:t>
            </a:r>
            <a:endParaRPr sz="2600" dirty="0"/>
          </a:p>
        </p:txBody>
      </p:sp>
      <p:sp>
        <p:nvSpPr>
          <p:cNvPr id="5" name="Google Shape;492;p16">
            <a:extLst>
              <a:ext uri="{FF2B5EF4-FFF2-40B4-BE49-F238E27FC236}">
                <a16:creationId xmlns:a16="http://schemas.microsoft.com/office/drawing/2014/main" id="{00921021-216F-19A7-A530-102517978BD7}"/>
              </a:ext>
            </a:extLst>
          </p:cNvPr>
          <p:cNvSpPr/>
          <p:nvPr/>
        </p:nvSpPr>
        <p:spPr>
          <a:xfrm>
            <a:off x="3741386" y="2215012"/>
            <a:ext cx="4439400" cy="576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SAPECA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6"/>
          <p:cNvSpPr txBox="1">
            <a:spLocks noGrp="1"/>
          </p:cNvSpPr>
          <p:nvPr>
            <p:ph type="title"/>
          </p:nvPr>
        </p:nvSpPr>
        <p:spPr>
          <a:xfrm>
            <a:off x="557773" y="1040808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00" dirty="0">
                <a:solidFill>
                  <a:srgbClr val="7030A0"/>
                </a:solidFill>
              </a:rPr>
              <a:t>8. </a:t>
            </a:r>
            <a:r>
              <a:rPr lang="pt-BR" sz="2600" b="0" dirty="0"/>
              <a:t>OBSERVE A PALAVRA ABAIXO E PINTE NO ALFABETO AS LETRAS QUE A FORMAM.</a:t>
            </a:r>
            <a:endParaRPr sz="2600" dirty="0"/>
          </a:p>
        </p:txBody>
      </p:sp>
      <p:graphicFrame>
        <p:nvGraphicFramePr>
          <p:cNvPr id="491" name="Google Shape;491;p16"/>
          <p:cNvGraphicFramePr/>
          <p:nvPr>
            <p:extLst>
              <p:ext uri="{D42A27DB-BD31-4B8C-83A1-F6EECF244321}">
                <p14:modId xmlns:p14="http://schemas.microsoft.com/office/powerpoint/2010/main" val="2050979895"/>
              </p:ext>
            </p:extLst>
          </p:nvPr>
        </p:nvGraphicFramePr>
        <p:xfrm>
          <a:off x="392811" y="3041564"/>
          <a:ext cx="11433825" cy="1669250"/>
        </p:xfrm>
        <a:graphic>
          <a:graphicData uri="http://schemas.openxmlformats.org/drawingml/2006/table">
            <a:tbl>
              <a:tblPr>
                <a:noFill/>
                <a:tableStyleId>{EC7667F1-69B9-4359-8D31-AE9F2E931B82}</a:tableStyleId>
              </a:tblPr>
              <a:tblGrid>
                <a:gridCol w="87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795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34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pt-BR" sz="2600" b="1" u="none" strike="noStrike" cap="none" dirty="0">
                          <a:solidFill>
                            <a:schemeClr val="bg1"/>
                          </a:solidFill>
                        </a:rPr>
                        <a:t>A</a:t>
                      </a:r>
                      <a:endParaRPr sz="2600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B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bg1"/>
                          </a:solidFill>
                        </a:rPr>
                        <a:t>C</a:t>
                      </a:r>
                      <a:endParaRPr sz="2600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D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bg1"/>
                          </a:solidFill>
                        </a:rPr>
                        <a:t>E</a:t>
                      </a:r>
                      <a:endParaRPr sz="2600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F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G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H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I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J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K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L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M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N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O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bg1"/>
                          </a:solidFill>
                        </a:rPr>
                        <a:t>P</a:t>
                      </a:r>
                      <a:endParaRPr sz="2600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Q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R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bg1"/>
                          </a:solidFill>
                        </a:rPr>
                        <a:t>S</a:t>
                      </a:r>
                      <a:endParaRPr sz="2600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T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U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V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W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X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Y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00" b="1" u="none" strike="noStrike" cap="none" dirty="0">
                          <a:solidFill>
                            <a:schemeClr val="dk1"/>
                          </a:solidFill>
                        </a:rPr>
                        <a:t>Z</a:t>
                      </a:r>
                      <a:endParaRPr sz="2600" u="none" strike="noStrike" cap="none" dirty="0"/>
                    </a:p>
                  </a:txBody>
                  <a:tcPr marL="121900" marR="121900" marT="60975" marB="60975" anchor="ctr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2" name="Google Shape;492;p16"/>
          <p:cNvSpPr/>
          <p:nvPr/>
        </p:nvSpPr>
        <p:spPr>
          <a:xfrm>
            <a:off x="3741386" y="2215012"/>
            <a:ext cx="4439400" cy="576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SAPECA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2;p33">
            <a:extLst>
              <a:ext uri="{FF2B5EF4-FFF2-40B4-BE49-F238E27FC236}">
                <a16:creationId xmlns:a16="http://schemas.microsoft.com/office/drawing/2014/main" id="{FDF3872F-335C-FFB5-BAB9-438309E4EBC5}"/>
              </a:ext>
            </a:extLst>
          </p:cNvPr>
          <p:cNvSpPr txBox="1"/>
          <p:nvPr/>
        </p:nvSpPr>
        <p:spPr>
          <a:xfrm>
            <a:off x="9127671" y="398392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0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13544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</a:pPr>
            <a:br>
              <a:rPr lang="pt-BR" sz="2399" dirty="0">
                <a:latin typeface="Arial"/>
                <a:ea typeface="Arial"/>
                <a:cs typeface="Arial"/>
                <a:sym typeface="Arial"/>
              </a:rPr>
            </a:br>
            <a:endParaRPr sz="2666" dirty="0"/>
          </a:p>
        </p:txBody>
      </p:sp>
      <p:sp>
        <p:nvSpPr>
          <p:cNvPr id="500" name="Google Shape;500;p40"/>
          <p:cNvSpPr txBox="1"/>
          <p:nvPr/>
        </p:nvSpPr>
        <p:spPr>
          <a:xfrm>
            <a:off x="694523" y="5387163"/>
            <a:ext cx="4890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510;p14">
            <a:extLst>
              <a:ext uri="{FF2B5EF4-FFF2-40B4-BE49-F238E27FC236}">
                <a16:creationId xmlns:a16="http://schemas.microsoft.com/office/drawing/2014/main" id="{0A3A739C-8665-0118-96DA-32193815CF50}"/>
              </a:ext>
            </a:extLst>
          </p:cNvPr>
          <p:cNvSpPr/>
          <p:nvPr/>
        </p:nvSpPr>
        <p:spPr>
          <a:xfrm>
            <a:off x="2833258" y="2224216"/>
            <a:ext cx="6144300" cy="840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LUCAS PASSEIA COM TOTÓ.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513;p14">
            <a:extLst>
              <a:ext uri="{FF2B5EF4-FFF2-40B4-BE49-F238E27FC236}">
                <a16:creationId xmlns:a16="http://schemas.microsoft.com/office/drawing/2014/main" id="{F8CA192F-340D-402C-081F-D31FDB2A5B0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804" y="3548111"/>
            <a:ext cx="2501165" cy="2367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14;p14">
            <a:extLst>
              <a:ext uri="{FF2B5EF4-FFF2-40B4-BE49-F238E27FC236}">
                <a16:creationId xmlns:a16="http://schemas.microsoft.com/office/drawing/2014/main" id="{329ED922-3B35-3859-1B7D-365764C7B16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22006" y="3463389"/>
            <a:ext cx="3847228" cy="2536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515;p14">
            <a:extLst>
              <a:ext uri="{FF2B5EF4-FFF2-40B4-BE49-F238E27FC236}">
                <a16:creationId xmlns:a16="http://schemas.microsoft.com/office/drawing/2014/main" id="{C430C346-7EE7-19B7-AE35-8322C36CDE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80" y="963483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6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A FRASE COM A AJUDA DO PROFESSOR E LIGUE-A 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À IMAGEM CORRESPONDENTE.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4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13544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</a:pPr>
            <a:br>
              <a:rPr lang="pt-BR" sz="2399" dirty="0">
                <a:latin typeface="Arial"/>
                <a:ea typeface="Arial"/>
                <a:cs typeface="Arial"/>
                <a:sym typeface="Arial"/>
              </a:rPr>
            </a:br>
            <a:endParaRPr sz="2666" dirty="0"/>
          </a:p>
        </p:txBody>
      </p:sp>
      <p:sp>
        <p:nvSpPr>
          <p:cNvPr id="509" name="Google Shape;509;p14"/>
          <p:cNvSpPr txBox="1"/>
          <p:nvPr/>
        </p:nvSpPr>
        <p:spPr>
          <a:xfrm>
            <a:off x="694523" y="5387163"/>
            <a:ext cx="4890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4"/>
          <p:cNvSpPr/>
          <p:nvPr/>
        </p:nvSpPr>
        <p:spPr>
          <a:xfrm>
            <a:off x="2833258" y="2224216"/>
            <a:ext cx="6144300" cy="840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LUCAS PASSEIA COM TOTÓ.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2" name="Google Shape;512;p14"/>
          <p:cNvCxnSpPr/>
          <p:nvPr/>
        </p:nvCxnSpPr>
        <p:spPr>
          <a:xfrm flipH="1">
            <a:off x="2833340" y="3523424"/>
            <a:ext cx="2989200" cy="1136700"/>
          </a:xfrm>
          <a:prstGeom prst="straightConnector1">
            <a:avLst/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13" name="Google Shape;51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804" y="3548111"/>
            <a:ext cx="2501165" cy="2367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22006" y="3463389"/>
            <a:ext cx="3847228" cy="2536754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14"/>
          <p:cNvSpPr txBox="1">
            <a:spLocks noGrp="1"/>
          </p:cNvSpPr>
          <p:nvPr>
            <p:ph type="title"/>
          </p:nvPr>
        </p:nvSpPr>
        <p:spPr>
          <a:xfrm>
            <a:off x="608480" y="963483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6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A FRASE COM A AJUDA DO PROFESSOR E LIGUE-A 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À IMAGEM CORRESPONDENTE.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2;p33">
            <a:extLst>
              <a:ext uri="{FF2B5EF4-FFF2-40B4-BE49-F238E27FC236}">
                <a16:creationId xmlns:a16="http://schemas.microsoft.com/office/drawing/2014/main" id="{858191EF-0A99-BAE4-C9B8-98874FFFF9E4}"/>
              </a:ext>
            </a:extLst>
          </p:cNvPr>
          <p:cNvSpPr txBox="1"/>
          <p:nvPr/>
        </p:nvSpPr>
        <p:spPr>
          <a:xfrm>
            <a:off x="9127671" y="413141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9bff5210c6_0_217"/>
          <p:cNvSpPr txBox="1">
            <a:spLocks noGrp="1"/>
          </p:cNvSpPr>
          <p:nvPr>
            <p:ph type="body" idx="1"/>
          </p:nvPr>
        </p:nvSpPr>
        <p:spPr>
          <a:xfrm>
            <a:off x="5604387" y="774309"/>
            <a:ext cx="6359062" cy="4919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OUVIR A LEITURA DE TEXTO NARRATIVO (CONTO).</a:t>
            </a:r>
            <a:endParaRPr sz="2400" dirty="0"/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ELEMENTOS DE UMA NARRATIVA</a:t>
            </a:r>
            <a:r>
              <a:rPr lang="pt-BR" sz="2400" dirty="0"/>
              <a:t>:</a:t>
            </a: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PERSONAGENS (CONTO).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A PRIMEIRA E A ÚLTIMA LETR</a:t>
            </a:r>
            <a:r>
              <a:rPr lang="pt-BR" sz="2400" dirty="0"/>
              <a:t>A</a:t>
            </a: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E NÚMERO DE SÍLABAS DA PALAVRA.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PALAVRAS QUE COMEÇAM COM A MESMA SÍLABA.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E SABER O NOME DAS LETRAS.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RELACIONAR FRASE COM IMAGEM.</a:t>
            </a:r>
            <a:endParaRPr sz="2400" dirty="0"/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IDENTIFICAR </a:t>
            </a:r>
            <a:r>
              <a:rPr lang="pt-BR" sz="2400" dirty="0"/>
              <a:t>O</a:t>
            </a: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SIGNIFICADO DE PALAVRA</a:t>
            </a:r>
            <a:r>
              <a:rPr lang="pt-BR" sz="2400" dirty="0"/>
              <a:t>S</a:t>
            </a:r>
            <a:r>
              <a:rPr lang="pt-BR" sz="24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ts val="2666"/>
              <a:buNone/>
            </a:pPr>
            <a:endParaRPr sz="2400" dirty="0"/>
          </a:p>
        </p:txBody>
      </p:sp>
      <p:sp>
        <p:nvSpPr>
          <p:cNvPr id="289" name="Google Shape;289;g29bff5210c6_0_217"/>
          <p:cNvSpPr txBox="1">
            <a:spLocks noGrp="1"/>
          </p:cNvSpPr>
          <p:nvPr>
            <p:ph type="body" idx="2"/>
          </p:nvPr>
        </p:nvSpPr>
        <p:spPr>
          <a:xfrm>
            <a:off x="523746" y="949050"/>
            <a:ext cx="4416964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80000"/>
              <a:buChar char="●"/>
            </a:pPr>
            <a:r>
              <a:rPr lang="pt-BR" sz="2600" dirty="0"/>
              <a:t>LEITURA DE TEXTO NARRATIVO (CONTO).</a:t>
            </a:r>
            <a:endParaRPr sz="2600"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80000"/>
              <a:buChar char="●"/>
            </a:pPr>
            <a:r>
              <a:rPr lang="pt-BR" sz="2600" dirty="0"/>
              <a:t>ELEMENTOS DE UMA NARRATIVA.</a:t>
            </a:r>
            <a:endParaRPr sz="2600"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80000"/>
              <a:buChar char="●"/>
            </a:pPr>
            <a:r>
              <a:rPr lang="pt-BR" sz="2600" dirty="0"/>
              <a:t>SISTEMA DE ESCRITA ALFABÉTICA.</a:t>
            </a:r>
            <a:endParaRPr sz="2600"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ts val="2666"/>
              <a:buNone/>
            </a:pPr>
            <a:endParaRPr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4"/>
          <p:cNvSpPr txBox="1">
            <a:spLocks noGrp="1"/>
          </p:cNvSpPr>
          <p:nvPr>
            <p:ph type="title"/>
          </p:nvPr>
        </p:nvSpPr>
        <p:spPr>
          <a:xfrm>
            <a:off x="608480" y="1707044"/>
            <a:ext cx="11103900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PREENCHA OS QUADRINHOS COM AS LETRAS DO SEU NOME.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24" name="Google Shape;524;p44"/>
          <p:cNvGraphicFramePr/>
          <p:nvPr>
            <p:extLst>
              <p:ext uri="{D42A27DB-BD31-4B8C-83A1-F6EECF244321}">
                <p14:modId xmlns:p14="http://schemas.microsoft.com/office/powerpoint/2010/main" val="3028056568"/>
              </p:ext>
            </p:extLst>
          </p:nvPr>
        </p:nvGraphicFramePr>
        <p:xfrm>
          <a:off x="1739649" y="3265655"/>
          <a:ext cx="8709525" cy="780675"/>
        </p:xfrm>
        <a:graphic>
          <a:graphicData uri="http://schemas.openxmlformats.org/drawingml/2006/table">
            <a:tbl>
              <a:tblPr>
                <a:noFill/>
                <a:tableStyleId>{EC7667F1-69B9-4359-8D31-AE9F2E931B82}</a:tableStyleId>
              </a:tblPr>
              <a:tblGrid>
                <a:gridCol w="791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80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" name="Agrupar 1">
            <a:extLst>
              <a:ext uri="{FF2B5EF4-FFF2-40B4-BE49-F238E27FC236}">
                <a16:creationId xmlns:a16="http://schemas.microsoft.com/office/drawing/2014/main" id="{E27AC9CA-372F-8DC9-F56A-C8FA1A628078}"/>
              </a:ext>
            </a:extLst>
          </p:cNvPr>
          <p:cNvGrpSpPr/>
          <p:nvPr/>
        </p:nvGrpSpPr>
        <p:grpSpPr>
          <a:xfrm>
            <a:off x="9343007" y="540719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4EA636C1-6B4B-3BCD-31F4-F528662E44E6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DB86D818-124A-83F4-7456-C0A662FF8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8"/>
          <p:cNvSpPr txBox="1"/>
          <p:nvPr/>
        </p:nvSpPr>
        <p:spPr>
          <a:xfrm>
            <a:off x="668452" y="4922457"/>
            <a:ext cx="8148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2;p33">
            <a:extLst>
              <a:ext uri="{FF2B5EF4-FFF2-40B4-BE49-F238E27FC236}">
                <a16:creationId xmlns:a16="http://schemas.microsoft.com/office/drawing/2014/main" id="{ADD2F92C-E7E7-7EAD-621D-04C8AB4D4EE8}"/>
              </a:ext>
            </a:extLst>
          </p:cNvPr>
          <p:cNvSpPr txBox="1"/>
          <p:nvPr/>
        </p:nvSpPr>
        <p:spPr>
          <a:xfrm>
            <a:off x="9486898" y="367306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B6364F9-DED3-1E7E-9E75-DB0EA9308108}"/>
              </a:ext>
            </a:extLst>
          </p:cNvPr>
          <p:cNvGrpSpPr/>
          <p:nvPr/>
        </p:nvGrpSpPr>
        <p:grpSpPr>
          <a:xfrm>
            <a:off x="7211174" y="390125"/>
            <a:ext cx="2275724" cy="381348"/>
            <a:chOff x="386196" y="3083838"/>
            <a:chExt cx="2275724" cy="381348"/>
          </a:xfrm>
        </p:grpSpPr>
        <p:sp>
          <p:nvSpPr>
            <p:cNvPr id="4" name="CaixaDeTexto 7">
              <a:extLst>
                <a:ext uri="{FF2B5EF4-FFF2-40B4-BE49-F238E27FC236}">
                  <a16:creationId xmlns:a16="http://schemas.microsoft.com/office/drawing/2014/main" id="{BB54D709-285F-D610-9C6B-FF0965499387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5" name="Gráfico 4">
              <a:extLst>
                <a:ext uri="{FF2B5EF4-FFF2-40B4-BE49-F238E27FC236}">
                  <a16:creationId xmlns:a16="http://schemas.microsoft.com/office/drawing/2014/main" id="{C97F22DF-C6B9-0817-17BF-08BE89491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14" name="Google Shape;520;p44">
            <a:extLst>
              <a:ext uri="{FF2B5EF4-FFF2-40B4-BE49-F238E27FC236}">
                <a16:creationId xmlns:a16="http://schemas.microsoft.com/office/drawing/2014/main" id="{7E2795E3-4010-3154-8C76-F2D1E72A0A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80" y="1707044"/>
            <a:ext cx="11103900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PREENCHA OS QUADRINHOS COM AS LETRAS DO SEU NOME.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" name="Google Shape;524;p44">
            <a:extLst>
              <a:ext uri="{FF2B5EF4-FFF2-40B4-BE49-F238E27FC236}">
                <a16:creationId xmlns:a16="http://schemas.microsoft.com/office/drawing/2014/main" id="{15C46344-9E80-D882-F0AF-13DBABFB88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0448621"/>
              </p:ext>
            </p:extLst>
          </p:nvPr>
        </p:nvGraphicFramePr>
        <p:xfrm>
          <a:off x="1739649" y="3265655"/>
          <a:ext cx="8709525" cy="780675"/>
        </p:xfrm>
        <a:graphic>
          <a:graphicData uri="http://schemas.openxmlformats.org/drawingml/2006/table">
            <a:tbl>
              <a:tblPr>
                <a:noFill/>
                <a:tableStyleId>{EC7667F1-69B9-4359-8D31-AE9F2E931B82}</a:tableStyleId>
              </a:tblPr>
              <a:tblGrid>
                <a:gridCol w="791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1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80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7"/>
                        <a:buFont typeface="Arial"/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548;p21">
            <a:extLst>
              <a:ext uri="{FF2B5EF4-FFF2-40B4-BE49-F238E27FC236}">
                <a16:creationId xmlns:a16="http://schemas.microsoft.com/office/drawing/2014/main" id="{C439FAE6-859C-3739-C769-93D8A33383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186" y="1488141"/>
            <a:ext cx="11103900" cy="4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SEU NOME COMPLETO.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12.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O NOME DE TRÊS COLEGAS DA TURMA.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2;p33">
            <a:extLst>
              <a:ext uri="{FF2B5EF4-FFF2-40B4-BE49-F238E27FC236}">
                <a16:creationId xmlns:a16="http://schemas.microsoft.com/office/drawing/2014/main" id="{2186256E-4486-7058-8DAF-5CEBE2296C8A}"/>
              </a:ext>
            </a:extLst>
          </p:cNvPr>
          <p:cNvSpPr txBox="1"/>
          <p:nvPr/>
        </p:nvSpPr>
        <p:spPr>
          <a:xfrm>
            <a:off x="9486898" y="337810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905ADF16-62BB-4EA0-8CDC-19C332DBC65A}"/>
              </a:ext>
            </a:extLst>
          </p:cNvPr>
          <p:cNvGrpSpPr/>
          <p:nvPr/>
        </p:nvGrpSpPr>
        <p:grpSpPr>
          <a:xfrm>
            <a:off x="7211174" y="390125"/>
            <a:ext cx="2275724" cy="381348"/>
            <a:chOff x="386196" y="3083838"/>
            <a:chExt cx="2275724" cy="381348"/>
          </a:xfrm>
        </p:grpSpPr>
        <p:sp>
          <p:nvSpPr>
            <p:cNvPr id="4" name="CaixaDeTexto 7">
              <a:extLst>
                <a:ext uri="{FF2B5EF4-FFF2-40B4-BE49-F238E27FC236}">
                  <a16:creationId xmlns:a16="http://schemas.microsoft.com/office/drawing/2014/main" id="{6EFDA9F1-871B-BBE3-5B6E-39049957F636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9FAD63D2-1507-A4AC-9E20-B68C7C452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1"/>
          <p:cNvSpPr txBox="1">
            <a:spLocks noGrp="1"/>
          </p:cNvSpPr>
          <p:nvPr>
            <p:ph type="title"/>
          </p:nvPr>
        </p:nvSpPr>
        <p:spPr>
          <a:xfrm>
            <a:off x="482186" y="1488141"/>
            <a:ext cx="11103900" cy="43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SEU NOME COMPLETO.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12.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ESCREVA O NOME DE TRÊS COLEGAS DA TURMA.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b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21"/>
          <p:cNvSpPr txBox="1"/>
          <p:nvPr/>
        </p:nvSpPr>
        <p:spPr>
          <a:xfrm>
            <a:off x="549946" y="5949029"/>
            <a:ext cx="8148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PESSOAL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92;p33">
            <a:extLst>
              <a:ext uri="{FF2B5EF4-FFF2-40B4-BE49-F238E27FC236}">
                <a16:creationId xmlns:a16="http://schemas.microsoft.com/office/drawing/2014/main" id="{30DB0C46-8982-E03F-C566-C1FF3F7D90DD}"/>
              </a:ext>
            </a:extLst>
          </p:cNvPr>
          <p:cNvSpPr txBox="1"/>
          <p:nvPr/>
        </p:nvSpPr>
        <p:spPr>
          <a:xfrm>
            <a:off x="9486898" y="337810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373F4417-08A7-8D94-25A9-4291DA28A461}"/>
              </a:ext>
            </a:extLst>
          </p:cNvPr>
          <p:cNvGrpSpPr/>
          <p:nvPr/>
        </p:nvGrpSpPr>
        <p:grpSpPr>
          <a:xfrm>
            <a:off x="7211174" y="390125"/>
            <a:ext cx="2275724" cy="381348"/>
            <a:chOff x="386196" y="3083838"/>
            <a:chExt cx="2275724" cy="381348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0727F2A5-45D2-6079-BE7E-E0341EC55FDE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1ED9B1B1-A9AF-508A-A46E-4DE8F4C88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29bff5210c6_0_222"/>
          <p:cNvSpPr txBox="1">
            <a:spLocks noGrp="1"/>
          </p:cNvSpPr>
          <p:nvPr>
            <p:ph type="body" idx="1"/>
          </p:nvPr>
        </p:nvSpPr>
        <p:spPr>
          <a:xfrm>
            <a:off x="4485377" y="719731"/>
            <a:ext cx="7460817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OUVIMOS A LEITURA DE TEXTO NARRATIVO (CONTO).</a:t>
            </a:r>
            <a:endParaRPr sz="2600" dirty="0">
              <a:solidFill>
                <a:srgbClr val="231F20"/>
              </a:solidFill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ELEMENTOS DE UMA NARRATIVA</a:t>
            </a:r>
            <a:r>
              <a:rPr lang="pt-BR" sz="2600" dirty="0">
                <a:solidFill>
                  <a:srgbClr val="231F20"/>
                </a:solidFill>
              </a:rPr>
              <a:t>: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PERSONAGENS (CONTO).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A PRIMEIRA E A ÚLTIMA LETRA E NÚMERO DE SÍLABAS DA PALAVRA.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PALAVRAS QUE COMEÇAM COM A MESMA SÍLABA.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</a:t>
            </a:r>
            <a:r>
              <a:rPr lang="pt-BR" sz="2600" dirty="0">
                <a:solidFill>
                  <a:srgbClr val="231F20"/>
                </a:solidFill>
              </a:rPr>
              <a:t>S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O NOME DAS LETRAS.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RELACIONAMOS FRASE COM GRAVURA.</a:t>
            </a:r>
            <a:endParaRPr sz="2600" dirty="0"/>
          </a:p>
          <a:p>
            <a:pPr marL="342000" lvl="0" indent="-342000" algn="l" rtl="0">
              <a:lnSpc>
                <a:spcPct val="100000"/>
              </a:lnSpc>
              <a:spcAft>
                <a:spcPts val="600"/>
              </a:spcAft>
              <a:buSzPct val="80000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</a:t>
            </a:r>
            <a:r>
              <a:rPr lang="pt-BR" sz="2600" dirty="0">
                <a:solidFill>
                  <a:srgbClr val="231F20"/>
                </a:solidFill>
              </a:rPr>
              <a:t>O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SIGNIFICADO DE PALAVRA</a:t>
            </a:r>
            <a:r>
              <a:rPr lang="pt-BR" sz="2600" dirty="0">
                <a:solidFill>
                  <a:srgbClr val="231F20"/>
                </a:solidFill>
              </a:rPr>
              <a:t>S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4"/>
          <p:cNvSpPr txBox="1">
            <a:spLocks noGrp="1"/>
          </p:cNvSpPr>
          <p:nvPr>
            <p:ph type="body" idx="1"/>
          </p:nvPr>
        </p:nvSpPr>
        <p:spPr>
          <a:xfrm>
            <a:off x="643712" y="1063567"/>
            <a:ext cx="1077585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>
              <a:spcAft>
                <a:spcPts val="1800"/>
              </a:spcAft>
              <a:buSzPts val="1466"/>
            </a:pPr>
            <a:r>
              <a:rPr lang="pt-BR" sz="2000" dirty="0"/>
              <a:t>SÃO PAULO (Estado). Secretaria da Educação. </a:t>
            </a:r>
            <a:r>
              <a:rPr lang="pt-BR" sz="2000" b="1" dirty="0"/>
              <a:t>Currículo Paulista</a:t>
            </a:r>
            <a:r>
              <a:rPr lang="pt-BR" sz="2000" dirty="0"/>
              <a:t>: Ensino Fundamental – Anos Iniciais – Matriz de Habilidades. São Paulo, 2019. Disponível em: </a:t>
            </a:r>
            <a:r>
              <a:rPr lang="pt-BR" sz="2000" u="sng" dirty="0"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sz="2000" dirty="0"/>
              <a:t>. Acesso em: 22 ago. 2023.</a:t>
            </a:r>
          </a:p>
          <a:p>
            <a:pPr marL="0" lvl="0" indent="0" algn="l" rtl="0">
              <a:lnSpc>
                <a:spcPct val="100000"/>
              </a:lnSpc>
              <a:spcAft>
                <a:spcPts val="1800"/>
              </a:spcAft>
              <a:buSzPts val="1466"/>
              <a:buNone/>
            </a:pPr>
            <a:r>
              <a:rPr lang="pt-BR" sz="2000" dirty="0"/>
              <a:t>OLIVEIRA, J. E.; ROSSI, J. R. D. (Org.). </a:t>
            </a:r>
            <a:r>
              <a:rPr lang="pt-BR" sz="2000" b="1" dirty="0"/>
              <a:t>Caderno 1</a:t>
            </a:r>
            <a:r>
              <a:rPr lang="pt-BR" sz="2000" dirty="0"/>
              <a:t>. Língua Portuguesa – 1</a:t>
            </a:r>
            <a:r>
              <a:rPr lang="pt-BR" sz="2000" u="sng" baseline="30000" dirty="0"/>
              <a:t>o</a:t>
            </a:r>
            <a:r>
              <a:rPr lang="pt-BR" sz="2000" dirty="0"/>
              <a:t> ano. Caderno de atividades. Sobral: Lyceum – Consultoria Educacional Ltda., 2021.</a:t>
            </a:r>
            <a:endParaRPr sz="2000" dirty="0"/>
          </a:p>
          <a:p>
            <a:pPr marL="0" lvl="0" indent="0">
              <a:spcAft>
                <a:spcPts val="1800"/>
              </a:spcAft>
              <a:buSzPts val="1466"/>
            </a:pPr>
            <a:r>
              <a:rPr lang="pt-BR" sz="2000" dirty="0"/>
              <a:t>LEMOV, Doug. </a:t>
            </a:r>
            <a:r>
              <a:rPr lang="pt-BR" sz="2000" b="1" dirty="0"/>
              <a:t>Aula nota 10 3.0</a:t>
            </a:r>
            <a:r>
              <a:rPr lang="pt-BR" sz="2000" dirty="0"/>
              <a:t>: 63 técnicas para melhorar a gestão da sala de aula / Doug </a:t>
            </a:r>
            <a:r>
              <a:rPr lang="pt-BR" sz="2000" dirty="0" err="1"/>
              <a:t>Lemov</a:t>
            </a:r>
            <a:r>
              <a:rPr lang="pt-BR" sz="2000" dirty="0"/>
              <a:t>; tradução: Daniel Vieira, Sandra Maria Mallmann da Rosa; revisão técnica: Fausta Camargo, </a:t>
            </a:r>
            <a:r>
              <a:rPr lang="pt-BR" sz="2000" dirty="0" err="1"/>
              <a:t>Thuinie</a:t>
            </a:r>
            <a:r>
              <a:rPr lang="pt-BR" sz="2000" dirty="0"/>
              <a:t> Daros. 3. ed. Porto Alegre: Penso, 2023. 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1800"/>
              </a:spcAft>
              <a:buSzPts val="1466"/>
              <a:buFont typeface="Arial"/>
              <a:buNone/>
            </a:pP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1800"/>
              </a:spcAft>
              <a:buSzPts val="1466"/>
              <a:buFont typeface="Arial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6"/>
          <p:cNvSpPr txBox="1">
            <a:spLocks noGrp="1"/>
          </p:cNvSpPr>
          <p:nvPr>
            <p:ph type="body" idx="1"/>
          </p:nvPr>
        </p:nvSpPr>
        <p:spPr>
          <a:xfrm>
            <a:off x="582363" y="1091702"/>
            <a:ext cx="10322593" cy="2087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None/>
            </a:pP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None/>
            </a:pPr>
            <a:r>
              <a:rPr lang="pt-BR" sz="2000" b="1" dirty="0"/>
              <a:t>Slide 1 – </a:t>
            </a:r>
            <a:r>
              <a:rPr lang="pt-BR" sz="2000" dirty="0"/>
              <a:t>Imagem de capa: SEDUC-SP.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33"/>
              <a:buNone/>
            </a:pP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Slides 3, </a:t>
            </a:r>
            <a:r>
              <a:rPr lang="pt-BR" sz="2000" b="1" dirty="0"/>
              <a:t>4</a:t>
            </a: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, 10, 11, 12, 13, 14, 15, 18 e 19 </a:t>
            </a:r>
            <a:r>
              <a:rPr lang="pt-BR" sz="2000" b="1" dirty="0"/>
              <a:t>–</a:t>
            </a: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© Getty Images.</a:t>
            </a:r>
            <a:endParaRPr sz="2000" dirty="0"/>
          </a:p>
          <a:p>
            <a:pPr marL="169311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133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B9D1C193-99C8-3C6D-DE95-DA05A578C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D9717B39-67CF-08DE-64B2-A431EEB2856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2</a:t>
            </a:r>
            <a:endParaRPr sz="2666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3EFB67E-B221-81EE-BE12-B748BED94C63}"/>
              </a:ext>
            </a:extLst>
          </p:cNvPr>
          <p:cNvSpPr txBox="1"/>
          <p:nvPr/>
        </p:nvSpPr>
        <p:spPr>
          <a:xfrm>
            <a:off x="1516573" y="852708"/>
            <a:ext cx="4065798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indent="0">
              <a:spcAft>
                <a:spcPts val="1200"/>
              </a:spcAft>
              <a:buNone/>
            </a:pPr>
            <a:r>
              <a:rPr lang="pt-BR" sz="1600" dirty="0"/>
              <a:t>(EF01LP26A)</a:t>
            </a:r>
            <a:r>
              <a:rPr lang="pt-BR" sz="1600" b="1" dirty="0"/>
              <a:t> </a:t>
            </a:r>
            <a:r>
              <a:rPr lang="pt-BR" sz="1600" dirty="0"/>
              <a:t>Ler e compreender diferentes textos do campo artístico-literário: contos, fábulas, lendas, entre outros. </a:t>
            </a:r>
          </a:p>
          <a:p>
            <a:pPr indent="0">
              <a:spcAft>
                <a:spcPts val="1200"/>
              </a:spcAft>
              <a:buNone/>
            </a:pPr>
            <a:r>
              <a:rPr lang="pt-BR" sz="1600" dirty="0"/>
              <a:t>(EF01LP26B) Identificar, na leitura de diferentes textos do campo artístico-literário (contos, fábulas, lendas, entre outros), os elementos constituintes da narrativa: personagens, narrador, conflito, enredo, tempo e espaço. </a:t>
            </a:r>
          </a:p>
          <a:p>
            <a:pPr indent="0">
              <a:spcAft>
                <a:spcPts val="1200"/>
              </a:spcAft>
              <a:buNone/>
            </a:pPr>
            <a:r>
              <a:rPr lang="pt-BR" sz="1600" dirty="0"/>
              <a:t>(EF01LP09) Comparar palavras identificando semelhanças e diferenças entre seus sons e suas partes (aliterações, rimas, entre outras).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/>
              <a:t>(EF01LP10A)</a:t>
            </a:r>
            <a:r>
              <a:rPr lang="pt-BR" sz="1600" b="1" dirty="0"/>
              <a:t> </a:t>
            </a:r>
            <a:r>
              <a:rPr lang="pt-BR" sz="1600" dirty="0"/>
              <a:t>Nomear as letras do alfabeto.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/>
              <a:t>(EF01LP10B)</a:t>
            </a:r>
            <a:r>
              <a:rPr lang="pt-BR" sz="1600" b="1" dirty="0"/>
              <a:t> </a:t>
            </a:r>
            <a:r>
              <a:rPr lang="pt-BR" sz="1600" dirty="0"/>
              <a:t>Recitar as letras do alfabeto sequencialmente. </a:t>
            </a:r>
          </a:p>
        </p:txBody>
      </p:sp>
      <p:grpSp>
        <p:nvGrpSpPr>
          <p:cNvPr id="8" name="Google Shape;601;g372b93892f3_0_503">
            <a:extLst>
              <a:ext uri="{FF2B5EF4-FFF2-40B4-BE49-F238E27FC236}">
                <a16:creationId xmlns:a16="http://schemas.microsoft.com/office/drawing/2014/main" id="{DEC4780C-C641-8310-1921-C7A289FE0BDF}"/>
              </a:ext>
            </a:extLst>
          </p:cNvPr>
          <p:cNvGrpSpPr/>
          <p:nvPr/>
        </p:nvGrpSpPr>
        <p:grpSpPr>
          <a:xfrm>
            <a:off x="538233" y="882204"/>
            <a:ext cx="692170" cy="719856"/>
            <a:chOff x="512793" y="747344"/>
            <a:chExt cx="692308" cy="720000"/>
          </a:xfrm>
        </p:grpSpPr>
        <p:pic>
          <p:nvPicPr>
            <p:cNvPr id="9" name="Google Shape;602;g372b93892f3_0_503">
              <a:extLst>
                <a:ext uri="{FF2B5EF4-FFF2-40B4-BE49-F238E27FC236}">
                  <a16:creationId xmlns:a16="http://schemas.microsoft.com/office/drawing/2014/main" id="{78729A60-4066-1828-50E6-AE7EC1E5C93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603;g372b93892f3_0_503">
              <a:extLst>
                <a:ext uri="{FF2B5EF4-FFF2-40B4-BE49-F238E27FC236}">
                  <a16:creationId xmlns:a16="http://schemas.microsoft.com/office/drawing/2014/main" id="{150485D7-3C09-E326-3012-B237AA6AA8E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3A51419D-94B5-12EF-06CC-A3526E6B04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2371" y="848314"/>
            <a:ext cx="6082969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97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9752BECA-5237-8CDE-9E66-FFBEBF3E9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72b93892f3_0_503">
            <a:extLst>
              <a:ext uri="{FF2B5EF4-FFF2-40B4-BE49-F238E27FC236}">
                <a16:creationId xmlns:a16="http://schemas.microsoft.com/office/drawing/2014/main" id="{782E21E3-0C97-C967-472E-AF05DBCF658A}"/>
              </a:ext>
            </a:extLst>
          </p:cNvPr>
          <p:cNvSpPr txBox="1"/>
          <p:nvPr/>
        </p:nvSpPr>
        <p:spPr>
          <a:xfrm>
            <a:off x="1491629" y="882204"/>
            <a:ext cx="3717185" cy="2026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</a:t>
            </a:r>
            <a:r>
              <a:rPr lang="pt-BR" sz="1600" dirty="0"/>
              <a:t>rofessor, </a:t>
            </a:r>
            <a:r>
              <a:rPr lang="pt-BR" sz="1600" dirty="0">
                <a:solidFill>
                  <a:srgbClr val="231F20"/>
                </a:solidFill>
              </a:rPr>
              <a:t>registre as sugestões dos estudantes e convide a turma para validar ouvindo o texto!</a:t>
            </a:r>
            <a:endParaRPr lang="pt-BR" sz="1600" dirty="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21BAED25-C0D0-17A2-2DD5-48435D4D083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19655">
            <a:off x="176488" y="163918"/>
            <a:ext cx="1870733" cy="555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3</a:t>
            </a:r>
            <a:endParaRPr sz="2666" dirty="0"/>
          </a:p>
        </p:txBody>
      </p:sp>
      <p:grpSp>
        <p:nvGrpSpPr>
          <p:cNvPr id="604" name="Google Shape;604;g372b93892f3_0_503">
            <a:extLst>
              <a:ext uri="{FF2B5EF4-FFF2-40B4-BE49-F238E27FC236}">
                <a16:creationId xmlns:a16="http://schemas.microsoft.com/office/drawing/2014/main" id="{E1DAF1CF-2F82-BA57-2BDB-D9CBDED1E0A0}"/>
              </a:ext>
            </a:extLst>
          </p:cNvPr>
          <p:cNvGrpSpPr/>
          <p:nvPr/>
        </p:nvGrpSpPr>
        <p:grpSpPr>
          <a:xfrm>
            <a:off x="513707" y="882204"/>
            <a:ext cx="692170" cy="719856"/>
            <a:chOff x="512793" y="2412643"/>
            <a:chExt cx="692308" cy="720000"/>
          </a:xfrm>
        </p:grpSpPr>
        <p:pic>
          <p:nvPicPr>
            <p:cNvPr id="605" name="Google Shape;605;g372b93892f3_0_503">
              <a:extLst>
                <a:ext uri="{FF2B5EF4-FFF2-40B4-BE49-F238E27FC236}">
                  <a16:creationId xmlns:a16="http://schemas.microsoft.com/office/drawing/2014/main" id="{3B28DDD5-6D46-3974-1AEC-D2456202F3E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6" name="Google Shape;606;g372b93892f3_0_503">
              <a:extLst>
                <a:ext uri="{FF2B5EF4-FFF2-40B4-BE49-F238E27FC236}">
                  <a16:creationId xmlns:a16="http://schemas.microsoft.com/office/drawing/2014/main" id="{256EAB56-C334-9E19-A33A-F5ABE8F3A9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012B8756-C303-36CD-3414-2E0055D2E5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82798" y="859863"/>
            <a:ext cx="6292319" cy="353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4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b="1" dirty="0">
                <a:latin typeface="Arial"/>
                <a:ea typeface="Arial"/>
                <a:cs typeface="Arial"/>
                <a:sym typeface="Arial"/>
              </a:rPr>
            </a:br>
            <a:endParaRPr sz="2666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18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 dirty="0">
              <a:latin typeface="Arial"/>
              <a:ea typeface="Arial"/>
              <a:cs typeface="Arial"/>
              <a:sym typeface="Arial"/>
            </a:endParaRPr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 dirty="0"/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 dirty="0"/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 dirty="0"/>
          </a:p>
        </p:txBody>
      </p:sp>
      <p:sp>
        <p:nvSpPr>
          <p:cNvPr id="296" name="Google Shape;296;p2"/>
          <p:cNvSpPr txBox="1"/>
          <p:nvPr/>
        </p:nvSpPr>
        <p:spPr>
          <a:xfrm>
            <a:off x="452412" y="1794649"/>
            <a:ext cx="42231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"/>
          <p:cNvSpPr txBox="1"/>
          <p:nvPr/>
        </p:nvSpPr>
        <p:spPr>
          <a:xfrm>
            <a:off x="452410" y="962721"/>
            <a:ext cx="7755600" cy="60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3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 sz="31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"/>
          <p:cNvSpPr txBox="1"/>
          <p:nvPr/>
        </p:nvSpPr>
        <p:spPr>
          <a:xfrm>
            <a:off x="451636" y="1645833"/>
            <a:ext cx="6406914" cy="45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R="0" lvl="1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TEXTO DE HOJE TRAZ COMO TÍTULO “O AVÔ DE SOFIA”. O NOME DO AVÔ É SAMUEL, QUE SE INICIA COM </a:t>
            </a: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IGUAL AO NOME DA SOFIA. VOCÊS CONHECEM OUTROS NOMES QUE SE INICIAM COM </a:t>
            </a: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1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TEM ALGUÉM NA CLASSE CUJO NOME INICIA COM </a:t>
            </a: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1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DITEM PARA O PROFESSOR NOMES QUE INICIAM COM </a:t>
            </a: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25650" y="2012507"/>
            <a:ext cx="5011539" cy="3388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05E6C2AD-7D2E-B41B-40EB-034F19564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72b93892f3_0_503">
            <a:extLst>
              <a:ext uri="{FF2B5EF4-FFF2-40B4-BE49-F238E27FC236}">
                <a16:creationId xmlns:a16="http://schemas.microsoft.com/office/drawing/2014/main" id="{D3EAA097-0226-115A-8C44-105E1077DA3F}"/>
              </a:ext>
            </a:extLst>
          </p:cNvPr>
          <p:cNvSpPr txBox="1"/>
          <p:nvPr/>
        </p:nvSpPr>
        <p:spPr>
          <a:xfrm>
            <a:off x="1467576" y="882204"/>
            <a:ext cx="3768101" cy="21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</a:t>
            </a:r>
            <a:r>
              <a:rPr lang="pt-BR" sz="1600" dirty="0"/>
              <a:t>rofessor,</a:t>
            </a:r>
            <a:r>
              <a:rPr lang="pt-BR" sz="1600" b="1" dirty="0"/>
              <a:t> </a:t>
            </a:r>
            <a:r>
              <a:rPr lang="pt-BR" sz="1600" dirty="0">
                <a:solidFill>
                  <a:srgbClr val="231F20"/>
                </a:solidFill>
              </a:rPr>
              <a:t>realize a leitura do texto. Combine com o grupo que, enquanto você estiver lendo, eles deverão acompanhar com o dedo. </a:t>
            </a:r>
          </a:p>
          <a:p>
            <a:pPr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rgbClr val="231F20"/>
                </a:solidFill>
              </a:rPr>
              <a:t>Você poderá ler mais de uma vez.</a:t>
            </a:r>
            <a:endParaRPr lang="pt-BR" sz="1600" dirty="0"/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Em seguida, converse com o grupo:</a:t>
            </a:r>
            <a:endParaRPr lang="pt-BR" sz="1600" dirty="0"/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E então, descobriram quem é o membro da família que faz parte do texto?</a:t>
            </a:r>
            <a:endParaRPr lang="pt-BR" sz="1600" dirty="0"/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Qual é o nome do avô citado no texto?</a:t>
            </a:r>
            <a:endParaRPr lang="pt-BR" sz="1600" dirty="0"/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Onde ele mora? Como vocês descobriram?</a:t>
            </a:r>
            <a:endParaRPr lang="pt-BR" sz="1600" dirty="0"/>
          </a:p>
          <a:p>
            <a:pPr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rtl="0"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13543C3F-015D-D510-B908-9C506B1B24D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19655">
            <a:off x="176488" y="163918"/>
            <a:ext cx="1870733" cy="555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4</a:t>
            </a:r>
            <a:endParaRPr sz="2666" dirty="0"/>
          </a:p>
        </p:txBody>
      </p:sp>
      <p:grpSp>
        <p:nvGrpSpPr>
          <p:cNvPr id="3" name="Google Shape;604;g372b93892f3_0_503">
            <a:extLst>
              <a:ext uri="{FF2B5EF4-FFF2-40B4-BE49-F238E27FC236}">
                <a16:creationId xmlns:a16="http://schemas.microsoft.com/office/drawing/2014/main" id="{9087BF93-BB2B-666D-2D47-DEC728F2A0F6}"/>
              </a:ext>
            </a:extLst>
          </p:cNvPr>
          <p:cNvGrpSpPr/>
          <p:nvPr/>
        </p:nvGrpSpPr>
        <p:grpSpPr>
          <a:xfrm>
            <a:off x="513707" y="882204"/>
            <a:ext cx="692170" cy="719856"/>
            <a:chOff x="512793" y="2412643"/>
            <a:chExt cx="692308" cy="720000"/>
          </a:xfrm>
        </p:grpSpPr>
        <p:pic>
          <p:nvPicPr>
            <p:cNvPr id="4" name="Google Shape;605;g372b93892f3_0_503">
              <a:extLst>
                <a:ext uri="{FF2B5EF4-FFF2-40B4-BE49-F238E27FC236}">
                  <a16:creationId xmlns:a16="http://schemas.microsoft.com/office/drawing/2014/main" id="{0749694B-51B9-9762-13F4-98657A2F8C1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606;g372b93892f3_0_503">
              <a:extLst>
                <a:ext uri="{FF2B5EF4-FFF2-40B4-BE49-F238E27FC236}">
                  <a16:creationId xmlns:a16="http://schemas.microsoft.com/office/drawing/2014/main" id="{C92FA273-14E0-42C2-7E42-3400765BCAE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5D5C9A6F-01D1-F350-C0B0-6070296B73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71939" y="862049"/>
            <a:ext cx="6284540" cy="353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149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3FE0909B-311D-3574-796E-6E84F1FC0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72b93892f3_0_503">
            <a:extLst>
              <a:ext uri="{FF2B5EF4-FFF2-40B4-BE49-F238E27FC236}">
                <a16:creationId xmlns:a16="http://schemas.microsoft.com/office/drawing/2014/main" id="{BF90A9A4-C75A-6111-D174-58FA4599F14C}"/>
              </a:ext>
            </a:extLst>
          </p:cNvPr>
          <p:cNvSpPr txBox="1"/>
          <p:nvPr/>
        </p:nvSpPr>
        <p:spPr>
          <a:xfrm>
            <a:off x="1365158" y="882203"/>
            <a:ext cx="4005362" cy="2693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dirty="0"/>
              <a:t> caro professor, neste momento, deixe os estudantes escreverem da melhor forma possível. </a:t>
            </a: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/>
              <a:t>Você poderá disponibilizar as letras móveis.</a:t>
            </a: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24A101E2-A374-B2D2-18DC-08DA764151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19655">
            <a:off x="176488" y="163918"/>
            <a:ext cx="1870733" cy="555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8</a:t>
            </a:r>
            <a:endParaRPr sz="2666" dirty="0"/>
          </a:p>
        </p:txBody>
      </p:sp>
      <p:grpSp>
        <p:nvGrpSpPr>
          <p:cNvPr id="3" name="Google Shape;604;g372b93892f3_0_503">
            <a:extLst>
              <a:ext uri="{FF2B5EF4-FFF2-40B4-BE49-F238E27FC236}">
                <a16:creationId xmlns:a16="http://schemas.microsoft.com/office/drawing/2014/main" id="{18D34641-5048-9D5B-71F0-1C30AF8A1A30}"/>
              </a:ext>
            </a:extLst>
          </p:cNvPr>
          <p:cNvGrpSpPr/>
          <p:nvPr/>
        </p:nvGrpSpPr>
        <p:grpSpPr>
          <a:xfrm>
            <a:off x="513707" y="882204"/>
            <a:ext cx="692170" cy="719856"/>
            <a:chOff x="512793" y="2412643"/>
            <a:chExt cx="692308" cy="720000"/>
          </a:xfrm>
        </p:grpSpPr>
        <p:pic>
          <p:nvPicPr>
            <p:cNvPr id="4" name="Google Shape;605;g372b93892f3_0_503">
              <a:extLst>
                <a:ext uri="{FF2B5EF4-FFF2-40B4-BE49-F238E27FC236}">
                  <a16:creationId xmlns:a16="http://schemas.microsoft.com/office/drawing/2014/main" id="{3CA6DFDB-2551-A3F0-CACD-6E947387CFE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606;g372b93892f3_0_503">
              <a:extLst>
                <a:ext uri="{FF2B5EF4-FFF2-40B4-BE49-F238E27FC236}">
                  <a16:creationId xmlns:a16="http://schemas.microsoft.com/office/drawing/2014/main" id="{2DA7F114-CF1A-24AF-4C67-4874B3531FC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7CD8FC94-1B73-6103-A607-0E81B2C563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2030"/>
          <a:stretch>
            <a:fillRect/>
          </a:stretch>
        </p:blipFill>
        <p:spPr>
          <a:xfrm>
            <a:off x="5368050" y="766695"/>
            <a:ext cx="6292319" cy="362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302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3FE0909B-311D-3574-796E-6E84F1FC0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72b93892f3_0_503">
            <a:extLst>
              <a:ext uri="{FF2B5EF4-FFF2-40B4-BE49-F238E27FC236}">
                <a16:creationId xmlns:a16="http://schemas.microsoft.com/office/drawing/2014/main" id="{BF90A9A4-C75A-6111-D174-58FA4599F14C}"/>
              </a:ext>
            </a:extLst>
          </p:cNvPr>
          <p:cNvSpPr txBox="1"/>
          <p:nvPr/>
        </p:nvSpPr>
        <p:spPr>
          <a:xfrm>
            <a:off x="1350410" y="926447"/>
            <a:ext cx="3826502" cy="3265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pt-BR" sz="1600" dirty="0"/>
              <a:t>aro professor, convide os estudantes para uma brincadeira: dizer quantos pedacinhos a palavra SOFIA tem, e bater palmas a cada pedaço, para posterior resolução das perguntas. Retome a contagem dos pedaços da palavra e das palmas, no ritmo SO-FI-A, para a contagem do número de sílabas. Esta atividade trabalha, também, o freio inibitório, além da segmentação de palavras.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24A101E2-A374-B2D2-18DC-08DA764151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10</a:t>
            </a:r>
            <a:endParaRPr sz="2666" dirty="0"/>
          </a:p>
        </p:txBody>
      </p:sp>
      <p:grpSp>
        <p:nvGrpSpPr>
          <p:cNvPr id="3" name="Google Shape;604;g372b93892f3_0_503">
            <a:extLst>
              <a:ext uri="{FF2B5EF4-FFF2-40B4-BE49-F238E27FC236}">
                <a16:creationId xmlns:a16="http://schemas.microsoft.com/office/drawing/2014/main" id="{B80A5907-A396-A3C1-A260-1DC006AB405B}"/>
              </a:ext>
            </a:extLst>
          </p:cNvPr>
          <p:cNvGrpSpPr/>
          <p:nvPr/>
        </p:nvGrpSpPr>
        <p:grpSpPr>
          <a:xfrm>
            <a:off x="513707" y="882204"/>
            <a:ext cx="692170" cy="719856"/>
            <a:chOff x="512793" y="2412643"/>
            <a:chExt cx="692308" cy="720000"/>
          </a:xfrm>
        </p:grpSpPr>
        <p:pic>
          <p:nvPicPr>
            <p:cNvPr id="4" name="Google Shape;605;g372b93892f3_0_503">
              <a:extLst>
                <a:ext uri="{FF2B5EF4-FFF2-40B4-BE49-F238E27FC236}">
                  <a16:creationId xmlns:a16="http://schemas.microsoft.com/office/drawing/2014/main" id="{79F177C8-98B0-CF66-9298-DC91AE98EED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606;g372b93892f3_0_503">
              <a:extLst>
                <a:ext uri="{FF2B5EF4-FFF2-40B4-BE49-F238E27FC236}">
                  <a16:creationId xmlns:a16="http://schemas.microsoft.com/office/drawing/2014/main" id="{46EFD2BE-D7BD-8B2A-94EC-6C30B168ABA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38DE24D8-7440-412C-98FB-8BA80ADE73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88106" y="862847"/>
            <a:ext cx="6281703" cy="353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887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6"/>
              <a:buNone/>
            </a:pPr>
            <a:r>
              <a:rPr lang="pt-BR" sz="26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O TEXTO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22"/>
          <p:cNvGrpSpPr/>
          <p:nvPr/>
        </p:nvGrpSpPr>
        <p:grpSpPr>
          <a:xfrm>
            <a:off x="7635814" y="1794999"/>
            <a:ext cx="3704488" cy="3651025"/>
            <a:chOff x="5549519" y="945955"/>
            <a:chExt cx="3325866" cy="3541484"/>
          </a:xfrm>
        </p:grpSpPr>
        <p:pic>
          <p:nvPicPr>
            <p:cNvPr id="306" name="Google Shape;306;p22"/>
            <p:cNvPicPr preferRelativeResize="0"/>
            <p:nvPr/>
          </p:nvPicPr>
          <p:blipFill rotWithShape="1">
            <a:blip r:embed="rId3">
              <a:alphaModFix/>
            </a:blip>
            <a:srcRect t="1093"/>
            <a:stretch/>
          </p:blipFill>
          <p:spPr>
            <a:xfrm>
              <a:off x="5549519" y="945955"/>
              <a:ext cx="3325866" cy="35414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p2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6730629" y="2209123"/>
              <a:ext cx="481046" cy="109490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8" name="Google Shape;308;p22"/>
          <p:cNvSpPr txBox="1"/>
          <p:nvPr/>
        </p:nvSpPr>
        <p:spPr>
          <a:xfrm>
            <a:off x="3123538" y="2167292"/>
            <a:ext cx="3056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O AVÔ DE SOFIA</a:t>
            </a:r>
            <a:endParaRPr sz="2600" b="0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2"/>
          <p:cNvSpPr txBox="1"/>
          <p:nvPr/>
        </p:nvSpPr>
        <p:spPr>
          <a:xfrm>
            <a:off x="571791" y="3060069"/>
            <a:ext cx="6973500" cy="17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O AVÔ DE SOFIA É O SAMUEL. ELE NÃO MORA NA CIDADE; VIVE EM UM SÍTIO CHAMADO FELICIDADE. FICA PERTO DE</a:t>
            </a:r>
            <a:endParaRPr sz="2600" dirty="0"/>
          </a:p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 RIO E TEM MUITAS ÁRVORES.</a:t>
            </a:r>
            <a:endParaRPr sz="260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691F3C4-91EB-F59B-5D0A-B1FDBB6627F1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F612809E-51CD-7412-0604-79657AA7F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1305A55C-0B13-DFFE-AABB-6C9D6062CF94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B3B29A8-05FB-221A-FC47-0EEDE714CB15}"/>
              </a:ext>
            </a:extLst>
          </p:cNvPr>
          <p:cNvGrpSpPr/>
          <p:nvPr/>
        </p:nvGrpSpPr>
        <p:grpSpPr>
          <a:xfrm>
            <a:off x="9169570" y="450635"/>
            <a:ext cx="2170732" cy="447532"/>
            <a:chOff x="305605" y="2234344"/>
            <a:chExt cx="2170732" cy="447532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C51A2E9A-6F5C-D305-4431-DCD726F1D208}"/>
                </a:ext>
              </a:extLst>
            </p:cNvPr>
            <p:cNvSpPr txBox="1"/>
            <p:nvPr/>
          </p:nvSpPr>
          <p:spPr>
            <a:xfrm>
              <a:off x="428150" y="2362131"/>
              <a:ext cx="2048187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7" name="Gráfico 1">
              <a:extLst>
                <a:ext uri="{FF2B5EF4-FFF2-40B4-BE49-F238E27FC236}">
                  <a16:creationId xmlns:a16="http://schemas.microsoft.com/office/drawing/2014/main" id="{FFF92942-CD33-A60E-9044-5390CCA11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2"/>
          <p:cNvSpPr txBox="1"/>
          <p:nvPr/>
        </p:nvSpPr>
        <p:spPr>
          <a:xfrm>
            <a:off x="5442857" y="4708351"/>
            <a:ext cx="6256866" cy="28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468144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JOAN EDESSON DE OLIVEIRA. ELABORADO PARA FINS DIDÁTICOS. ADAPTADO.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636446" y="1843903"/>
            <a:ext cx="10703856" cy="2031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SOFIA GOSTA DE IR AO SÍTIO, ELA TOMA BANHO DE RIO,</a:t>
            </a:r>
            <a:r>
              <a:rPr lang="pt-BR" sz="2600" dirty="0"/>
              <a:t> </a:t>
            </a: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SOBE NO PÉ DE MANGA E BRINCA COM OS ANIMAIS.</a:t>
            </a:r>
            <a:endParaRPr sz="2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O VOVÔ SAMUEL TEM UM CACHORRO, O TOTÓ, E UM</a:t>
            </a:r>
            <a:r>
              <a:rPr lang="pt-BR" sz="2600" dirty="0"/>
              <a:t> </a:t>
            </a: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GATO, O SAPECA, QUE MORAM COM ELE.</a:t>
            </a:r>
            <a:endParaRPr sz="260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4971ADA-EE65-F470-AF56-BBB72A0F26B8}"/>
              </a:ext>
            </a:extLst>
          </p:cNvPr>
          <p:cNvGrpSpPr/>
          <p:nvPr/>
        </p:nvGrpSpPr>
        <p:grpSpPr>
          <a:xfrm>
            <a:off x="9169570" y="450635"/>
            <a:ext cx="2170732" cy="447532"/>
            <a:chOff x="305605" y="2234344"/>
            <a:chExt cx="2170732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C4116F81-0347-7D73-A4CF-FF45E6B86605}"/>
                </a:ext>
              </a:extLst>
            </p:cNvPr>
            <p:cNvSpPr txBox="1"/>
            <p:nvPr/>
          </p:nvSpPr>
          <p:spPr>
            <a:xfrm>
              <a:off x="428150" y="2362131"/>
              <a:ext cx="2048187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566D1495-8D76-F088-5E39-434E41F98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6"/>
          <p:cNvSpPr txBox="1"/>
          <p:nvPr/>
        </p:nvSpPr>
        <p:spPr>
          <a:xfrm>
            <a:off x="549701" y="1067032"/>
            <a:ext cx="11203800" cy="92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COMPLETE O TÍTULO DO TEXTO.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6"/>
          <p:cNvSpPr txBox="1"/>
          <p:nvPr/>
        </p:nvSpPr>
        <p:spPr>
          <a:xfrm>
            <a:off x="549701" y="3515599"/>
            <a:ext cx="10489500" cy="9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QUEM MORA COM O VOVÔ SAMUEL? PINTE O QUADRINHO DA SUA RESPOSTA.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42;p30">
            <a:extLst>
              <a:ext uri="{FF2B5EF4-FFF2-40B4-BE49-F238E27FC236}">
                <a16:creationId xmlns:a16="http://schemas.microsoft.com/office/drawing/2014/main" id="{226C5405-B816-64B9-9343-E3CE3F5F6A0B}"/>
              </a:ext>
            </a:extLst>
          </p:cNvPr>
          <p:cNvSpPr/>
          <p:nvPr/>
        </p:nvSpPr>
        <p:spPr>
          <a:xfrm>
            <a:off x="1255503" y="1983892"/>
            <a:ext cx="8862300" cy="10137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AVÔ DE </a:t>
            </a:r>
            <a:r>
              <a:rPr lang="pt-BR" sz="2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________________.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44;p30">
            <a:extLst>
              <a:ext uri="{FF2B5EF4-FFF2-40B4-BE49-F238E27FC236}">
                <a16:creationId xmlns:a16="http://schemas.microsoft.com/office/drawing/2014/main" id="{A822EDBA-6CA7-CFF7-F09E-8B0256EB07ED}"/>
              </a:ext>
            </a:extLst>
          </p:cNvPr>
          <p:cNvSpPr/>
          <p:nvPr/>
        </p:nvSpPr>
        <p:spPr>
          <a:xfrm>
            <a:off x="1910802" y="4625359"/>
            <a:ext cx="939000" cy="704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345;p30">
            <a:extLst>
              <a:ext uri="{FF2B5EF4-FFF2-40B4-BE49-F238E27FC236}">
                <a16:creationId xmlns:a16="http://schemas.microsoft.com/office/drawing/2014/main" id="{FA8729B4-031C-2A2B-85BB-C18CB20973BF}"/>
              </a:ext>
            </a:extLst>
          </p:cNvPr>
          <p:cNvSpPr/>
          <p:nvPr/>
        </p:nvSpPr>
        <p:spPr>
          <a:xfrm>
            <a:off x="1910801" y="5524543"/>
            <a:ext cx="939000" cy="704400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46;p30">
            <a:extLst>
              <a:ext uri="{FF2B5EF4-FFF2-40B4-BE49-F238E27FC236}">
                <a16:creationId xmlns:a16="http://schemas.microsoft.com/office/drawing/2014/main" id="{328C444C-6BB3-5D94-CB81-8E3A4F3C56D8}"/>
              </a:ext>
            </a:extLst>
          </p:cNvPr>
          <p:cNvSpPr txBox="1"/>
          <p:nvPr/>
        </p:nvSpPr>
        <p:spPr>
          <a:xfrm>
            <a:off x="3278015" y="4725191"/>
            <a:ext cx="5024100" cy="53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 SOFIA E SUA FAMÍLIA.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347;p30">
            <a:extLst>
              <a:ext uri="{FF2B5EF4-FFF2-40B4-BE49-F238E27FC236}">
                <a16:creationId xmlns:a16="http://schemas.microsoft.com/office/drawing/2014/main" id="{99295E40-53A1-4598-C1AF-4C4725F2CF5D}"/>
              </a:ext>
            </a:extLst>
          </p:cNvPr>
          <p:cNvSpPr txBox="1"/>
          <p:nvPr/>
        </p:nvSpPr>
        <p:spPr>
          <a:xfrm>
            <a:off x="3228596" y="5610103"/>
            <a:ext cx="7215000" cy="53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CACHORRO TOTÓ E O GATO SAPECA.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sp>
        <p:nvSpPr>
          <p:cNvPr id="342" name="Google Shape;342;p30"/>
          <p:cNvSpPr/>
          <p:nvPr/>
        </p:nvSpPr>
        <p:spPr>
          <a:xfrm>
            <a:off x="1255503" y="1983892"/>
            <a:ext cx="8862300" cy="10137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AVÔ DE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SOFIA.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0"/>
          <p:cNvSpPr/>
          <p:nvPr/>
        </p:nvSpPr>
        <p:spPr>
          <a:xfrm>
            <a:off x="1910802" y="4625359"/>
            <a:ext cx="939000" cy="704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0"/>
          <p:cNvSpPr/>
          <p:nvPr/>
        </p:nvSpPr>
        <p:spPr>
          <a:xfrm>
            <a:off x="1910801" y="5524543"/>
            <a:ext cx="939000" cy="704400"/>
          </a:xfrm>
          <a:prstGeom prst="roundRect">
            <a:avLst>
              <a:gd name="adj" fmla="val 16667"/>
            </a:avLst>
          </a:prstGeom>
          <a:solidFill>
            <a:srgbClr val="7030A0">
              <a:alpha val="29803"/>
            </a:srgbClr>
          </a:solidFill>
          <a:ln w="508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0"/>
          <p:cNvSpPr txBox="1"/>
          <p:nvPr/>
        </p:nvSpPr>
        <p:spPr>
          <a:xfrm>
            <a:off x="3278015" y="4725191"/>
            <a:ext cx="5024100" cy="53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SOFIA E SUA FAMÍLIA.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0"/>
          <p:cNvSpPr txBox="1"/>
          <p:nvPr/>
        </p:nvSpPr>
        <p:spPr>
          <a:xfrm>
            <a:off x="3228596" y="5610103"/>
            <a:ext cx="7215000" cy="53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CACHORRO TOTÓ E O GATO SAPECA.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92;p33">
            <a:extLst>
              <a:ext uri="{FF2B5EF4-FFF2-40B4-BE49-F238E27FC236}">
                <a16:creationId xmlns:a16="http://schemas.microsoft.com/office/drawing/2014/main" id="{AD1B0E2E-8837-F4DE-4CE5-37A1EA854CFB}"/>
              </a:ext>
            </a:extLst>
          </p:cNvPr>
          <p:cNvSpPr txBox="1"/>
          <p:nvPr/>
        </p:nvSpPr>
        <p:spPr>
          <a:xfrm>
            <a:off x="9127671" y="413140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29;p6">
            <a:extLst>
              <a:ext uri="{FF2B5EF4-FFF2-40B4-BE49-F238E27FC236}">
                <a16:creationId xmlns:a16="http://schemas.microsoft.com/office/drawing/2014/main" id="{2B63D70F-D677-1F34-23BB-2039D89CE291}"/>
              </a:ext>
            </a:extLst>
          </p:cNvPr>
          <p:cNvSpPr txBox="1"/>
          <p:nvPr/>
        </p:nvSpPr>
        <p:spPr>
          <a:xfrm>
            <a:off x="549701" y="1067032"/>
            <a:ext cx="11203800" cy="92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COMPLETE O TÍTULO DO TEXTO.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31;p6">
            <a:extLst>
              <a:ext uri="{FF2B5EF4-FFF2-40B4-BE49-F238E27FC236}">
                <a16:creationId xmlns:a16="http://schemas.microsoft.com/office/drawing/2014/main" id="{A0712ABA-384E-332F-5574-A765E3EC5803}"/>
              </a:ext>
            </a:extLst>
          </p:cNvPr>
          <p:cNvSpPr txBox="1"/>
          <p:nvPr/>
        </p:nvSpPr>
        <p:spPr>
          <a:xfrm>
            <a:off x="549701" y="3515599"/>
            <a:ext cx="10489500" cy="9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QUEM MORA COM O VOVÔ SAMUEL? PINTE O QUADRINHO DA SUA RESPOSTA.</a:t>
            </a:r>
            <a:endParaRPr sz="26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sp>
        <p:nvSpPr>
          <p:cNvPr id="357" name="Google Shape;357;p31"/>
          <p:cNvSpPr txBox="1"/>
          <p:nvPr/>
        </p:nvSpPr>
        <p:spPr>
          <a:xfrm>
            <a:off x="646262" y="1698567"/>
            <a:ext cx="1089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ESCREVA NO ESPAÇO ABAIXO O NOME DO AVÔ DE SOFIA.</a:t>
            </a:r>
            <a:endParaRPr sz="2600" dirty="0"/>
          </a:p>
        </p:txBody>
      </p:sp>
      <p:sp>
        <p:nvSpPr>
          <p:cNvPr id="358" name="Google Shape;358;p31"/>
          <p:cNvSpPr txBox="1"/>
          <p:nvPr/>
        </p:nvSpPr>
        <p:spPr>
          <a:xfrm>
            <a:off x="788402" y="2787476"/>
            <a:ext cx="101829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___________________________________________________________________________</a:t>
            </a:r>
            <a:endParaRPr sz="1866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B0F0DAD-831E-D5E1-F571-8DCD62654AEC}"/>
              </a:ext>
            </a:extLst>
          </p:cNvPr>
          <p:cNvGrpSpPr/>
          <p:nvPr/>
        </p:nvGrpSpPr>
        <p:grpSpPr>
          <a:xfrm>
            <a:off x="9350202" y="690237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F080F759-32EA-8F05-0E4B-6F357E5D3B75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CBC088F5-D8EF-1FDF-CF98-63D620B82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dirty="0"/>
            </a:br>
            <a:endParaRPr sz="2666" dirty="0"/>
          </a:p>
        </p:txBody>
      </p:sp>
      <p:sp>
        <p:nvSpPr>
          <p:cNvPr id="370" name="Google Shape;370;p5"/>
          <p:cNvSpPr txBox="1"/>
          <p:nvPr/>
        </p:nvSpPr>
        <p:spPr>
          <a:xfrm>
            <a:off x="853009" y="2581861"/>
            <a:ext cx="1786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SAMUEL.</a:t>
            </a:r>
            <a:endParaRPr sz="2600" dirty="0"/>
          </a:p>
        </p:txBody>
      </p:sp>
      <p:sp>
        <p:nvSpPr>
          <p:cNvPr id="2" name="Google Shape;357;p31">
            <a:extLst>
              <a:ext uri="{FF2B5EF4-FFF2-40B4-BE49-F238E27FC236}">
                <a16:creationId xmlns:a16="http://schemas.microsoft.com/office/drawing/2014/main" id="{CC94B13E-B234-7BBC-FB87-763A5D1A54B5}"/>
              </a:ext>
            </a:extLst>
          </p:cNvPr>
          <p:cNvSpPr txBox="1"/>
          <p:nvPr/>
        </p:nvSpPr>
        <p:spPr>
          <a:xfrm>
            <a:off x="646262" y="1698567"/>
            <a:ext cx="10896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ESCREVA NO ESPAÇO ABAIXO O NOME DO AVÔ DE SOFIA.</a:t>
            </a:r>
            <a:endParaRPr sz="2600" dirty="0"/>
          </a:p>
        </p:txBody>
      </p:sp>
      <p:sp>
        <p:nvSpPr>
          <p:cNvPr id="3" name="Google Shape;358;p31">
            <a:extLst>
              <a:ext uri="{FF2B5EF4-FFF2-40B4-BE49-F238E27FC236}">
                <a16:creationId xmlns:a16="http://schemas.microsoft.com/office/drawing/2014/main" id="{2B5AEE5D-BF40-119C-528C-C7DBA0B7F6E1}"/>
              </a:ext>
            </a:extLst>
          </p:cNvPr>
          <p:cNvSpPr txBox="1"/>
          <p:nvPr/>
        </p:nvSpPr>
        <p:spPr>
          <a:xfrm>
            <a:off x="788402" y="2787476"/>
            <a:ext cx="101829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___________________________________________________________________________</a:t>
            </a:r>
            <a:endParaRPr sz="1866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79FA732A-0801-CB2F-7976-2EF92E0FF7B8}"/>
              </a:ext>
            </a:extLst>
          </p:cNvPr>
          <p:cNvGrpSpPr/>
          <p:nvPr/>
        </p:nvGrpSpPr>
        <p:grpSpPr>
          <a:xfrm>
            <a:off x="7142462" y="412545"/>
            <a:ext cx="2275724" cy="381348"/>
            <a:chOff x="386196" y="3083838"/>
            <a:chExt cx="2275724" cy="381348"/>
          </a:xfrm>
        </p:grpSpPr>
        <p:sp>
          <p:nvSpPr>
            <p:cNvPr id="5" name="CaixaDeTexto 7">
              <a:extLst>
                <a:ext uri="{FF2B5EF4-FFF2-40B4-BE49-F238E27FC236}">
                  <a16:creationId xmlns:a16="http://schemas.microsoft.com/office/drawing/2014/main" id="{6C03EFAC-D17D-BAB7-9170-4E5C22F27643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D593B687-A1DD-EC33-E4F2-AA76E0F28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7" name="Google Shape;392;p33">
            <a:extLst>
              <a:ext uri="{FF2B5EF4-FFF2-40B4-BE49-F238E27FC236}">
                <a16:creationId xmlns:a16="http://schemas.microsoft.com/office/drawing/2014/main" id="{1DFA2FE3-0152-7A7A-0E4C-D0ABDF2A0ABB}"/>
              </a:ext>
            </a:extLst>
          </p:cNvPr>
          <p:cNvSpPr txBox="1"/>
          <p:nvPr/>
        </p:nvSpPr>
        <p:spPr>
          <a:xfrm>
            <a:off x="9418186" y="352139"/>
            <a:ext cx="2452674" cy="55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690B1DED-44D0-4C65-92DD-F62D59F93B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0F7009-32C5-438F-A97C-6A4BFC594C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9C1787-2C73-4AC6-BD52-16549512DA29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MD_AI01LPB1A18_O AVÔ DE SOFIA_Com edição (1)</Template>
  <TotalTime>459</TotalTime>
  <Words>2609</Words>
  <Application>Microsoft Office PowerPoint</Application>
  <PresentationFormat>Personalizar</PresentationFormat>
  <Paragraphs>252</Paragraphs>
  <Slides>33</Slides>
  <Notes>33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33</vt:i4>
      </vt:variant>
    </vt:vector>
  </HeadingPairs>
  <TitlesOfParts>
    <vt:vector size="41" baseType="lpstr">
      <vt:lpstr>Grandstander Medium</vt:lpstr>
      <vt:lpstr>Lato</vt:lpstr>
      <vt:lpstr>Helvetica</vt:lpstr>
      <vt:lpstr>Grandstander SemiBold</vt:lpstr>
      <vt:lpstr>Grandstander</vt:lpstr>
      <vt:lpstr>Arial</vt:lpstr>
      <vt:lpstr>Simple Light</vt:lpstr>
      <vt:lpstr>Simple Light</vt:lpstr>
      <vt:lpstr>Apresentação do PowerPoint</vt:lpstr>
      <vt:lpstr>Apresentação do PowerPoint</vt:lpstr>
      <vt:lpstr> </vt:lpstr>
      <vt:lpstr>1. LEIA O TEXTO.</vt:lpstr>
      <vt:lpstr>Apresentação do PowerPoint</vt:lpstr>
      <vt:lpstr>Apresentação do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8. OBSERVE A PALAVRA ABAIXO E PINTE NO ALFABETO AS LETRAS QUE A FORMAM.</vt:lpstr>
      <vt:lpstr>8. OBSERVE A PALAVRA ABAIXO E PINTE NO ALFABETO AS LETRAS QUE A FORMAM.</vt:lpstr>
      <vt:lpstr>9. LEIA A FRASE COM A AJUDA DO PROFESSOR E LIGUE-A  À IMAGEM CORRESPONDENTE.</vt:lpstr>
      <vt:lpstr>9. LEIA A FRASE COM A AJUDA DO PROFESSOR E LIGUE-A  À IMAGEM CORRESPONDENTE.</vt:lpstr>
      <vt:lpstr>10. PREENCHA OS QUADRINHOS COM AS LETRAS DO SEU NOME.</vt:lpstr>
      <vt:lpstr>10. PREENCHA OS QUADRINHOS COM AS LETRAS DO SEU NOME.</vt:lpstr>
      <vt:lpstr>11. ESCREVA SEU NOME COMPLETO. _________________________________________________________ _________________________________________________________ _________________________________________________________   12. ESCREVA O NOME DE TRÊS COLEGAS DA TURMA. _________________________________________________________ _________________________________________________________ _________________________________________________________</vt:lpstr>
      <vt:lpstr>11. ESCREVA SEU NOME COMPLETO. _________________________________________________________ _________________________________________________________ _________________________________________________________   12. ESCREVA O NOME DE TRÊS COLEGAS DA TURMA. _________________________________________________________ _________________________________________________________ _________________________________________________________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Garcia de Paula Campos</dc:creator>
  <cp:lastModifiedBy>Luca Santiago Rocha</cp:lastModifiedBy>
  <cp:revision>17</cp:revision>
  <dcterms:created xsi:type="dcterms:W3CDTF">2025-08-13T20:50:32Z</dcterms:created>
  <dcterms:modified xsi:type="dcterms:W3CDTF">2025-12-09T13:30:00Z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