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308" r:id="rId2"/>
    <p:sldId id="275" r:id="rId3"/>
    <p:sldId id="263" r:id="rId4"/>
    <p:sldId id="334" r:id="rId5"/>
    <p:sldId id="331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FFFF"/>
    <a:srgbClr val="58C865"/>
    <a:srgbClr val="3EEB35"/>
    <a:srgbClr val="8BEA84"/>
    <a:srgbClr val="FF0066"/>
    <a:srgbClr val="FFFF00"/>
    <a:srgbClr val="00CCFF"/>
    <a:srgbClr val="FF339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89350" autoAdjust="0"/>
  </p:normalViewPr>
  <p:slideViewPr>
    <p:cSldViewPr>
      <p:cViewPr>
        <p:scale>
          <a:sx n="56" d="100"/>
          <a:sy n="56" d="100"/>
        </p:scale>
        <p:origin x="1504" y="5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A1A99-EFEB-48E8-934E-86F62E950A82}" type="datetimeFigureOut">
              <a:rPr lang="fr-FR" smtClean="0"/>
              <a:pPr/>
              <a:t>26/01/2026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2881D-6AA3-4E1A-8A10-93EE22F0A76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795699-8937-4DCC-BD47-811CD97F2264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>
                <a:solidFill>
                  <a:prstClr val="black"/>
                </a:solidFill>
              </a:rPr>
              <a:t>Projet de fin d'études</a:t>
            </a:r>
          </a:p>
        </p:txBody>
      </p:sp>
    </p:spTree>
    <p:extLst>
      <p:ext uri="{BB962C8B-B14F-4D97-AF65-F5344CB8AC3E}">
        <p14:creationId xmlns:p14="http://schemas.microsoft.com/office/powerpoint/2010/main" val="86683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3AFD-B3BF-41E5-B211-53833D653279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EB38C-D082-4C37-8A9E-AA73ECC693D8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DCAC0-13FB-4583-835C-11956ECD243D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452438" y="539750"/>
            <a:ext cx="8239125" cy="716582"/>
          </a:xfrm>
          <a:prstGeom prst="rect">
            <a:avLst/>
          </a:prstGeom>
        </p:spPr>
        <p:txBody>
          <a:bodyPr/>
          <a:lstStyle/>
          <a:p>
            <a:r>
              <a:t>Titre de diapositive</a:t>
            </a:r>
          </a:p>
        </p:txBody>
      </p:sp>
      <p:sp>
        <p:nvSpPr>
          <p:cNvPr id="4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438" y="1186481"/>
            <a:ext cx="8239125" cy="46739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309563">
              <a:lnSpc>
                <a:spcPct val="100000"/>
              </a:lnSpc>
              <a:spcBef>
                <a:spcPts val="0"/>
              </a:spcBef>
              <a:buSzTx/>
              <a:buNone/>
              <a:defRPr sz="2063" b="1"/>
            </a:lvl1pPr>
            <a:lvl2pPr marL="490538" indent="-261938" defTabSz="309563">
              <a:lnSpc>
                <a:spcPct val="100000"/>
              </a:lnSpc>
              <a:spcBef>
                <a:spcPts val="0"/>
              </a:spcBef>
              <a:defRPr sz="2063" b="1"/>
            </a:lvl2pPr>
            <a:lvl3pPr marL="719138" indent="-261938" defTabSz="309563">
              <a:lnSpc>
                <a:spcPct val="100000"/>
              </a:lnSpc>
              <a:spcBef>
                <a:spcPts val="0"/>
              </a:spcBef>
              <a:defRPr sz="2063" b="1"/>
            </a:lvl3pPr>
            <a:lvl4pPr marL="947738" indent="-261938" defTabSz="309563">
              <a:lnSpc>
                <a:spcPct val="100000"/>
              </a:lnSpc>
              <a:spcBef>
                <a:spcPts val="0"/>
              </a:spcBef>
              <a:defRPr sz="2063" b="1"/>
            </a:lvl4pPr>
            <a:lvl5pPr marL="1176338" indent="-261938" defTabSz="309563">
              <a:lnSpc>
                <a:spcPct val="100000"/>
              </a:lnSpc>
              <a:spcBef>
                <a:spcPts val="0"/>
              </a:spcBef>
              <a:defRPr sz="2063" b="1"/>
            </a:lvl5pPr>
          </a:lstStyle>
          <a:p>
            <a:r>
              <a:t>Sous-titre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452438" y="2124252"/>
            <a:ext cx="8239125" cy="4128007"/>
          </a:xfrm>
          <a:prstGeom prst="rect">
            <a:avLst/>
          </a:prstGeom>
        </p:spPr>
        <p:txBody>
          <a:bodyPr numCol="1" spcCol="38100"/>
          <a:lstStyle/>
          <a:p>
            <a:r>
              <a:t>Texte de puce de diapositive</a:t>
            </a:r>
          </a:p>
        </p:txBody>
      </p:sp>
      <p:sp>
        <p:nvSpPr>
          <p:cNvPr id="4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586312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3925D-CC75-4BE0-AB6B-7831BCC6F3F4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EB145-0665-4FAA-8DB4-90D9AF1CFBBD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E83B-AB9A-475D-80F0-2454B9B758FE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87B31-7231-41B9-AECA-8A4E860CC038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16EE-6745-45C5-AC12-3C6D665450F2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39AF-694D-4ED3-8C06-2E1B2131B083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06B30-6D52-40BF-A659-513D99B9B041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63CCB-239C-4970-8EBE-EC15F84D6476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1C722-D960-4ED2-BD0C-F2BBBD3360EF}" type="datetime1">
              <a:rPr lang="fr-FR" smtClean="0"/>
              <a:pPr/>
              <a:t>26/01/2026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7406934" y="5816085"/>
            <a:ext cx="59406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sz="750" dirty="0">
                <a:solidFill>
                  <a:prstClr val="white"/>
                </a:solidFill>
                <a:latin typeface="Century Gothic" panose="020B0502020202020204" pitchFamily="34" charset="0"/>
              </a:rPr>
              <a:t>2016-2017</a:t>
            </a:r>
          </a:p>
        </p:txBody>
      </p:sp>
      <p:sp>
        <p:nvSpPr>
          <p:cNvPr id="26" name="Rectangle 7"/>
          <p:cNvSpPr>
            <a:spLocks noChangeArrowheads="1"/>
          </p:cNvSpPr>
          <p:nvPr/>
        </p:nvSpPr>
        <p:spPr bwMode="gray">
          <a:xfrm>
            <a:off x="1244177" y="1952407"/>
            <a:ext cx="6464920" cy="51926"/>
          </a:xfrm>
          <a:prstGeom prst="rect">
            <a:avLst/>
          </a:prstGeom>
          <a:solidFill>
            <a:srgbClr val="002060"/>
          </a:solidFill>
          <a:ln w="3175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1350">
              <a:ln w="6350">
                <a:solidFill>
                  <a:prstClr val="black"/>
                </a:solidFill>
              </a:ln>
              <a:solidFill>
                <a:srgbClr val="6699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-108520" y="5694867"/>
            <a:ext cx="9252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Réunion de [insérer intituler]</a:t>
            </a:r>
          </a:p>
          <a:p>
            <a:pPr algn="ctr"/>
            <a:r>
              <a:rPr lang="fr-FR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[insérer date]</a:t>
            </a:r>
          </a:p>
          <a:p>
            <a:pPr algn="ctr"/>
            <a:r>
              <a:rPr lang="fr-FR" sz="16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[insérer lieu] </a:t>
            </a:r>
          </a:p>
        </p:txBody>
      </p:sp>
      <p:pic>
        <p:nvPicPr>
          <p:cNvPr id="6" name="Image 5" descr="Une image contenant Graphique, Police, graphis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1EF22C0-E78C-4180-F1E9-A959E5EC37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98333"/>
            <a:ext cx="1552221" cy="935259"/>
          </a:xfrm>
          <a:prstGeom prst="rect">
            <a:avLst/>
          </a:prstGeom>
        </p:spPr>
      </p:pic>
      <p:sp>
        <p:nvSpPr>
          <p:cNvPr id="8" name="Rectangle : coins arrondis 1">
            <a:extLst>
              <a:ext uri="{FF2B5EF4-FFF2-40B4-BE49-F238E27FC236}">
                <a16:creationId xmlns:a16="http://schemas.microsoft.com/office/drawing/2014/main" id="{0B4B656E-3897-91D5-E82D-0FF006A89FCD}"/>
              </a:ext>
            </a:extLst>
          </p:cNvPr>
          <p:cNvSpPr/>
          <p:nvPr/>
        </p:nvSpPr>
        <p:spPr>
          <a:xfrm>
            <a:off x="955556" y="1700808"/>
            <a:ext cx="7232887" cy="3742776"/>
          </a:xfrm>
          <a:prstGeom prst="roundRect">
            <a:avLst>
              <a:gd name="adj" fmla="val 22040"/>
            </a:avLst>
          </a:prstGeom>
          <a:solidFill>
            <a:srgbClr val="FFFFFF"/>
          </a:solidFill>
          <a:ln w="12700">
            <a:solidFill>
              <a:srgbClr val="32538F">
                <a:alpha val="0"/>
              </a:srgbClr>
            </a:solidFill>
            <a:miter/>
          </a:ln>
          <a:effectLst>
            <a:outerShdw blurRad="215900" dist="25400" dir="3600000" rotWithShape="0">
              <a:srgbClr val="000000">
                <a:alpha val="70000"/>
              </a:srgbClr>
            </a:outerShdw>
          </a:effectLst>
        </p:spPr>
        <p:txBody>
          <a:bodyPr lIns="19050" tIns="19050" rIns="19050" bIns="19050" anchor="ctr"/>
          <a:lstStyle/>
          <a:p>
            <a:pPr algn="ctr">
              <a:spcBef>
                <a:spcPts val="600"/>
              </a:spcBef>
            </a:pPr>
            <a:r>
              <a:rPr lang="fr-FR" sz="4000" b="1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BeSkilled</a:t>
            </a:r>
            <a:endParaRPr lang="fr-FR" sz="36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fr-FR" sz="4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Appui au développement international des Soft-</a:t>
            </a:r>
            <a:r>
              <a:rPr lang="fr-FR" sz="4000" b="1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Skills</a:t>
            </a:r>
            <a:endParaRPr lang="fr-FR" sz="40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fr-FR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pt-PT" sz="3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Erasmus+</a:t>
            </a:r>
            <a:endParaRPr lang="fr-FR" sz="16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fr-FR" sz="32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№ : </a:t>
            </a:r>
            <a:r>
              <a:rPr lang="pt-PT" sz="32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101178714 </a:t>
            </a:r>
            <a:endParaRPr lang="fr-FR" sz="36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endParaRPr lang="fr-FR" sz="165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52DFACC-0511-7557-7783-61B975C46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884"/>
            <a:ext cx="2632341" cy="11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7CE98EFF-9247-3321-ECC4-84A559E832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599" y="497592"/>
            <a:ext cx="1094713" cy="936000"/>
          </a:xfrm>
          <a:prstGeom prst="rect">
            <a:avLst/>
          </a:prstGeom>
        </p:spPr>
      </p:pic>
      <p:pic>
        <p:nvPicPr>
          <p:cNvPr id="12" name="Image 11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462B2D08-85D3-0D47-2E62-5795D68331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607" y="388012"/>
            <a:ext cx="80727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22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Rectangle : coins arrondis 1"/>
          <p:cNvSpPr/>
          <p:nvPr/>
        </p:nvSpPr>
        <p:spPr>
          <a:xfrm>
            <a:off x="683568" y="1021052"/>
            <a:ext cx="8064896" cy="4419235"/>
          </a:xfrm>
          <a:prstGeom prst="roundRect">
            <a:avLst>
              <a:gd name="adj" fmla="val 22040"/>
            </a:avLst>
          </a:prstGeom>
          <a:solidFill>
            <a:srgbClr val="FFFFFF"/>
          </a:solidFill>
          <a:ln w="12700">
            <a:solidFill>
              <a:srgbClr val="32538F">
                <a:alpha val="0"/>
              </a:srgbClr>
            </a:solidFill>
            <a:miter/>
          </a:ln>
          <a:effectLst>
            <a:outerShdw blurRad="215900" dist="25400" dir="3600000" rotWithShape="0">
              <a:srgbClr val="000000">
                <a:alpha val="70000"/>
              </a:srgbClr>
            </a:outerShdw>
          </a:effectLst>
        </p:spPr>
        <p:txBody>
          <a:bodyPr lIns="19050" tIns="19050" rIns="19050" bIns="19050" anchor="ctr"/>
          <a:lstStyle/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rPr lang="fr-FR" sz="1650" b="1" dirty="0"/>
              <a:t>  Erasmus + </a:t>
            </a:r>
            <a:r>
              <a:rPr lang="fr-FR" sz="1650" dirty="0"/>
              <a:t>: STRAND II</a:t>
            </a:r>
          </a:p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rPr lang="fr-FR" sz="1650" b="1" dirty="0"/>
              <a:t>  Action Clé 2 </a:t>
            </a:r>
            <a:r>
              <a:rPr lang="fr-FR" sz="1650" dirty="0"/>
              <a:t>: Coopération en faveur de l’innovation et de l’échange des bonnes pratiques (Renforcement des capacités dans le domaine de l’enseignement supérieur) </a:t>
            </a:r>
          </a:p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endParaRPr lang="fr-FR" sz="1100" dirty="0"/>
          </a:p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rPr lang="fr-FR" sz="1650" dirty="0"/>
              <a:t>	</a:t>
            </a:r>
            <a:r>
              <a:rPr lang="fr-FR" sz="1650" b="1" dirty="0"/>
              <a:t>Projet № </a:t>
            </a:r>
            <a:r>
              <a:rPr lang="fr-FR" sz="1650" dirty="0"/>
              <a:t>: </a:t>
            </a:r>
            <a:r>
              <a:rPr lang="pt-PT" sz="1650" dirty="0">
                <a:solidFill>
                  <a:srgbClr val="333F50"/>
                </a:solidFill>
                <a:latin typeface="Bodoni SvtyTwo ITC TT-Bold"/>
              </a:rPr>
              <a:t>101178714</a:t>
            </a:r>
            <a:endParaRPr lang="fr-FR" sz="1650" dirty="0">
              <a:solidFill>
                <a:srgbClr val="333F50"/>
              </a:solidFill>
              <a:latin typeface="Bodoni SvtyTwo ITC TT-Bold"/>
            </a:endParaRPr>
          </a:p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rPr lang="fr-FR" sz="1650" dirty="0"/>
              <a:t>	</a:t>
            </a:r>
            <a:r>
              <a:rPr lang="fr-FR" sz="1650" b="1" dirty="0"/>
              <a:t>Durée</a:t>
            </a:r>
            <a:r>
              <a:rPr lang="fr-FR" sz="1650" dirty="0"/>
              <a:t> : 36 mois    </a:t>
            </a:r>
          </a:p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rPr lang="fr-FR" sz="1650" dirty="0"/>
              <a:t>	</a:t>
            </a:r>
            <a:r>
              <a:rPr lang="fr-FR" sz="1650" b="1" dirty="0"/>
              <a:t>Budget UE </a:t>
            </a:r>
            <a:r>
              <a:rPr lang="fr-FR" sz="1650" dirty="0"/>
              <a:t>: 734 893,22 euros</a:t>
            </a:r>
          </a:p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endParaRPr lang="fr-FR" sz="1100" dirty="0"/>
          </a:p>
          <a:p>
            <a:pPr fontAlgn="t">
              <a:lnSpc>
                <a:spcPct val="150000"/>
              </a:lnSpc>
            </a:pPr>
            <a:r>
              <a:rPr lang="fr-FR" sz="1650" b="1" dirty="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</a:rPr>
              <a:t>Coordination administrative du projet : </a:t>
            </a:r>
            <a:r>
              <a:rPr lang="fr-FR" sz="1650" dirty="0" err="1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</a:rPr>
              <a:t>Henallux</a:t>
            </a:r>
            <a:r>
              <a:rPr lang="fr-FR" sz="1650" dirty="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</a:rPr>
              <a:t> </a:t>
            </a:r>
          </a:p>
          <a:p>
            <a:pPr fontAlgn="t">
              <a:lnSpc>
                <a:spcPct val="150000"/>
              </a:lnSpc>
            </a:pPr>
            <a:r>
              <a:rPr lang="fr-FR" sz="1650" b="1" dirty="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</a:rPr>
              <a:t>Gestion académique du projet : </a:t>
            </a:r>
            <a:r>
              <a:rPr lang="fr-FR" sz="1650" dirty="0" err="1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</a:rPr>
              <a:t>Henallux</a:t>
            </a:r>
            <a:r>
              <a:rPr lang="fr-FR" sz="1650" dirty="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</a:rPr>
              <a:t> (COO) et UAE (CO-COO).</a:t>
            </a:r>
          </a:p>
          <a:p>
            <a:pPr algn="just" defTabSz="3429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333F50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endParaRPr lang="fr-FR" sz="1650" dirty="0"/>
          </a:p>
        </p:txBody>
      </p:sp>
      <p:sp>
        <p:nvSpPr>
          <p:cNvPr id="557" name="Titre 1"/>
          <p:cNvSpPr txBox="1"/>
          <p:nvPr/>
        </p:nvSpPr>
        <p:spPr>
          <a:xfrm>
            <a:off x="817629" y="390814"/>
            <a:ext cx="5549471" cy="3116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7144" tIns="17144" rIns="17144" bIns="17144" anchor="ctr">
            <a:spAutoFit/>
          </a:bodyPr>
          <a:lstStyle>
            <a:lvl1pPr algn="l" defTabSz="914400">
              <a:lnSpc>
                <a:spcPct val="90000"/>
              </a:lnSpc>
              <a:defRPr sz="4000">
                <a:solidFill>
                  <a:srgbClr val="234368"/>
                </a:solidFill>
                <a:latin typeface="Bodoni SvtyTwo ITC TT-Book"/>
                <a:ea typeface="Bodoni SvtyTwo ITC TT-Book"/>
                <a:cs typeface="Bodoni SvtyTwo ITC TT-Book"/>
                <a:sym typeface="Bodoni SvtyTwo ITC TT-Book"/>
              </a:defRPr>
            </a:lvl1pPr>
          </a:lstStyle>
          <a:p>
            <a:r>
              <a:rPr lang="fr-FR" sz="2000" b="1" dirty="0"/>
              <a:t>Données du projet Erasmus+ BeSkilled</a:t>
            </a:r>
          </a:p>
        </p:txBody>
      </p:sp>
      <p:pic>
        <p:nvPicPr>
          <p:cNvPr id="3" name="Image 2" descr="Une image contenant capture d’écran, Graphique, Police, Bleu électrique&#10;&#10;Le contenu généré par l’IA peut être incorrect.">
            <a:extLst>
              <a:ext uri="{FF2B5EF4-FFF2-40B4-BE49-F238E27FC236}">
                <a16:creationId xmlns:a16="http://schemas.microsoft.com/office/drawing/2014/main" id="{769E0EB4-2607-51D1-16C3-215D920F5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686" y="5660619"/>
            <a:ext cx="2632627" cy="11779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065" y="1180670"/>
            <a:ext cx="8507288" cy="1143000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58103"/>
            <a:ext cx="8064896" cy="511256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fr-FR" sz="2400" b="1" dirty="0"/>
              <a:t>TEXTE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  <p:pic>
        <p:nvPicPr>
          <p:cNvPr id="12" name="Image 11" descr="Une image contenant Graphique, Police, graphis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C63DEEC-B970-B240-3D7C-0080991366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98333"/>
            <a:ext cx="1552221" cy="935259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34EEE7FE-AA3A-D57D-8417-985DBB4C0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6884"/>
            <a:ext cx="2632341" cy="1178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Graphique, Police, graphisme&#10;&#10;Le contenu généré par l’IA peut être incorrect.">
            <a:extLst>
              <a:ext uri="{FF2B5EF4-FFF2-40B4-BE49-F238E27FC236}">
                <a16:creationId xmlns:a16="http://schemas.microsoft.com/office/drawing/2014/main" id="{5A6BC792-958B-B429-EBC2-42878A4EC4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599" y="497592"/>
            <a:ext cx="1094713" cy="936000"/>
          </a:xfrm>
          <a:prstGeom prst="rect">
            <a:avLst/>
          </a:prstGeom>
        </p:spPr>
      </p:pic>
      <p:pic>
        <p:nvPicPr>
          <p:cNvPr id="9" name="Image 8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5933242A-804C-4766-D51C-4D26A02D5F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607" y="388012"/>
            <a:ext cx="807273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62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B8EBB5E-1300-EEAC-DEA6-2ABD60826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5B44C42-2620-2C12-1D1C-0CE7EB69E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2958341"/>
              </p:ext>
            </p:extLst>
          </p:nvPr>
        </p:nvGraphicFramePr>
        <p:xfrm>
          <a:off x="463829" y="657225"/>
          <a:ext cx="8229600" cy="36881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41783963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9177724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694865839"/>
                    </a:ext>
                  </a:extLst>
                </a:gridCol>
              </a:tblGrid>
              <a:tr h="745256"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/>
                        <a:t>FACEBOOK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/>
                        <a:t>LINKEDIN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/>
                        <a:t>SITE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3338559"/>
                  </a:ext>
                </a:extLst>
              </a:tr>
              <a:tr h="294292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84570448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56D870C8-FC39-A5DE-2ACA-85E1FA345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49450"/>
            <a:ext cx="180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C953FEA-B156-AA36-4AAE-42F8C3B9D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1949450"/>
            <a:ext cx="180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084E3C4-C4A1-35E1-7FC5-76F48B542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288" y="1949450"/>
            <a:ext cx="1800000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 15" descr="Une image contenant Graphique, Police, graphis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631C531-BE58-BA66-3405-82D1C6466E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20" y="4852385"/>
            <a:ext cx="1552221" cy="935259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17E2555-F7BB-59D8-32AD-A56AB1AAA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" y="4554441"/>
            <a:ext cx="3421021" cy="153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68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9B3D310A-ABE9-336A-F970-1F4146DB4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2F4D2B5-DC33-5BEA-7AD8-7D30332B1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59" y="404664"/>
            <a:ext cx="8835281" cy="4988628"/>
          </a:xfrm>
          <a:prstGeom prst="rect">
            <a:avLst/>
          </a:prstGeom>
        </p:spPr>
      </p:pic>
      <p:pic>
        <p:nvPicPr>
          <p:cNvPr id="3" name="Image 2" descr="Une image contenant Graphique, Police, graphis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0A70C09-F69B-EA4C-32C4-0920C8FBAA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889" y="5434233"/>
            <a:ext cx="2288279" cy="137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312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</Words>
  <Application>Microsoft Office PowerPoint</Application>
  <PresentationFormat>Affichage à l'écran (4:3)</PresentationFormat>
  <Paragraphs>29</Paragraphs>
  <Slides>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Bodoni SvtyTwo ITC TT-Bold</vt:lpstr>
      <vt:lpstr>Arial</vt:lpstr>
      <vt:lpstr>Calibri</vt:lpstr>
      <vt:lpstr>Century Gothic</vt:lpstr>
      <vt:lpstr>Thème Office</vt:lpstr>
      <vt:lpstr>Présentation PowerPoint</vt:lpstr>
      <vt:lpstr>Présentation PowerPoint</vt:lpstr>
      <vt:lpstr>TITRE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Exploitation des compétences et Valorisation des acquis pour une meilleure insertion et visibilité professionnelles (e-VAL)</dc:title>
  <dc:creator>Amal</dc:creator>
  <cp:lastModifiedBy>Tracy Anderson</cp:lastModifiedBy>
  <cp:revision>226</cp:revision>
  <dcterms:created xsi:type="dcterms:W3CDTF">2016-12-16T11:02:55Z</dcterms:created>
  <dcterms:modified xsi:type="dcterms:W3CDTF">2026-01-26T18:51:09Z</dcterms:modified>
</cp:coreProperties>
</file>