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Lst>
  <p:sldSz cy="6858000" cx="12188825"/>
  <p:notesSz cx="6858000" cy="9144000"/>
  <p:embeddedFontLst>
    <p:embeddedFont>
      <p:font typeface="Roboto"/>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1" roundtripDataSignature="AMtx7mg3cBl5I91eVbyLeiLLAXhjHf1y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1"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Roboto-bold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font" Target="fonts/Roboto-regular.fntdata"/><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font" Target="fonts/Roboto-italic.fntdata"/><Relationship Id="rId14" Type="http://schemas.openxmlformats.org/officeDocument/2006/relationships/slide" Target="slides/slide10.xml"/><Relationship Id="rId58" Type="http://schemas.openxmlformats.org/officeDocument/2006/relationships/font" Target="fonts/Roboto-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6488"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27434497a5_0_0: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327434497a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327434497a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0a78ee27a7_0_17: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10a78ee27a7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10a78ee27a7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7346012be2_0_8: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27346012be2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27346012be2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8:notes"/>
          <p:cNvSpPr/>
          <p:nvPr>
            <p:ph idx="2" type="sldImg"/>
          </p:nvPr>
        </p:nvSpPr>
        <p:spPr>
          <a:xfrm>
            <a:off x="686488"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eaa79b8335_0_18:notes"/>
          <p:cNvSpPr/>
          <p:nvPr>
            <p:ph idx="2" type="sldImg"/>
          </p:nvPr>
        </p:nvSpPr>
        <p:spPr>
          <a:xfrm>
            <a:off x="686488"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2eaa79b8335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g2eaa79b8335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7346012be2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g27346012be2_0_18: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7346012be2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27346012be2_0_28: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7346012be2_0_36: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27346012be2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g27346012be2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10: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26" name="Google Shape;226;p11: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13: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27434497a5_0_5: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327434497a5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g327434497a5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14: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15:notes"/>
          <p:cNvSpPr/>
          <p:nvPr>
            <p:ph idx="2" type="sldImg"/>
          </p:nvPr>
        </p:nvSpPr>
        <p:spPr>
          <a:xfrm>
            <a:off x="686488"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17: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p18: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982e81462f_3_0:notes"/>
          <p:cNvSpPr/>
          <p:nvPr>
            <p:ph idx="2" type="sldImg"/>
          </p:nvPr>
        </p:nvSpPr>
        <p:spPr>
          <a:xfrm>
            <a:off x="686488"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1982e81462f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g1982e81462f_3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0a78ee27a7_0_138:notes"/>
          <p:cNvSpPr/>
          <p:nvPr>
            <p:ph idx="2" type="sldImg"/>
          </p:nvPr>
        </p:nvSpPr>
        <p:spPr>
          <a:xfrm>
            <a:off x="686488"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10a78ee27a7_0_1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t/>
            </a:r>
            <a:endParaRPr sz="500"/>
          </a:p>
        </p:txBody>
      </p:sp>
      <p:sp>
        <p:nvSpPr>
          <p:cNvPr id="299" name="Google Shape;299;g10a78ee27a7_0_1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0a78ee27a7_0_145: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g10a78ee27a7_0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t/>
            </a:r>
            <a:endParaRPr sz="500"/>
          </a:p>
        </p:txBody>
      </p:sp>
      <p:sp>
        <p:nvSpPr>
          <p:cNvPr id="311" name="Google Shape;311;g10a78ee27a7_0_1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4998d54c52_0_33: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14998d54c52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t/>
            </a:r>
            <a:endParaRPr sz="500"/>
          </a:p>
        </p:txBody>
      </p:sp>
      <p:sp>
        <p:nvSpPr>
          <p:cNvPr id="319" name="Google Shape;319;g14998d54c52_0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043d0e893e_0_16: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1043d0e893e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t/>
            </a:r>
            <a:endParaRPr sz="500"/>
          </a:p>
        </p:txBody>
      </p:sp>
      <p:sp>
        <p:nvSpPr>
          <p:cNvPr id="328" name="Google Shape;328;g1043d0e893e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7346012be2_0_47: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27346012be2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t/>
            </a:r>
            <a:endParaRPr sz="500"/>
          </a:p>
        </p:txBody>
      </p:sp>
      <p:sp>
        <p:nvSpPr>
          <p:cNvPr id="336" name="Google Shape;336;g27346012be2_0_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27434497a5_0_10: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g327434497a5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g327434497a5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eaaa53bec2_0_10:notes"/>
          <p:cNvSpPr/>
          <p:nvPr>
            <p:ph idx="2" type="sldImg"/>
          </p:nvPr>
        </p:nvSpPr>
        <p:spPr>
          <a:xfrm>
            <a:off x="686488"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2eaaa53bec2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g2eaaa53bec2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0a78ee27a7_0_48:notes"/>
          <p:cNvSpPr/>
          <p:nvPr>
            <p:ph idx="2" type="sldImg"/>
          </p:nvPr>
        </p:nvSpPr>
        <p:spPr>
          <a:xfrm>
            <a:off x="686488"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g10a78ee27a7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a:highlight>
                  <a:schemeClr val="lt1"/>
                </a:highlight>
              </a:rPr>
              <a:t>[</a:t>
            </a:r>
            <a:r>
              <a:rPr i="1" lang="en-US"/>
              <a:t>After the qualification, approximately 40 minutes </a:t>
            </a:r>
            <a:r>
              <a:rPr i="1" lang="en-US">
                <a:highlight>
                  <a:schemeClr val="lt1"/>
                </a:highlight>
              </a:rPr>
              <a:t>after the meeting start time</a:t>
            </a:r>
            <a:r>
              <a:rPr i="1" lang="en-US"/>
              <a:t>, </a:t>
            </a:r>
            <a:endParaRPr sz="100"/>
          </a:p>
          <a:p>
            <a:pPr indent="0" lvl="0" marL="0" rtl="0" algn="l">
              <a:lnSpc>
                <a:spcPct val="115000"/>
              </a:lnSpc>
              <a:spcBef>
                <a:spcPts val="1200"/>
              </a:spcBef>
              <a:spcAft>
                <a:spcPts val="0"/>
              </a:spcAft>
              <a:buClr>
                <a:schemeClr val="dk1"/>
              </a:buClr>
              <a:buSzPts val="1100"/>
              <a:buFont typeface="Arial"/>
              <a:buNone/>
            </a:pPr>
            <a:r>
              <a:rPr i="1" lang="en-US" sz="2500"/>
              <a:t>proceed to the NEWCOMER &amp; VISITOR WELCOME.</a:t>
            </a:r>
            <a:r>
              <a:rPr lang="en-US" sz="2500">
                <a:highlight>
                  <a:schemeClr val="lt1"/>
                </a:highlight>
              </a:rPr>
              <a:t>]</a:t>
            </a:r>
            <a:endParaRPr/>
          </a:p>
        </p:txBody>
      </p:sp>
      <p:sp>
        <p:nvSpPr>
          <p:cNvPr id="356" name="Google Shape;356;g10a78ee27a7_0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4998d54c52_0_72: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g14998d54c52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t/>
            </a:r>
            <a:endParaRPr sz="500"/>
          </a:p>
        </p:txBody>
      </p:sp>
      <p:sp>
        <p:nvSpPr>
          <p:cNvPr id="364" name="Google Shape;364;g14998d54c52_0_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4998d54c52_0_80:notes"/>
          <p:cNvSpPr/>
          <p:nvPr>
            <p:ph idx="2" type="sldImg"/>
          </p:nvPr>
        </p:nvSpPr>
        <p:spPr>
          <a:xfrm>
            <a:off x="686488"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14998d54c52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t/>
            </a:r>
            <a:endParaRPr sz="500"/>
          </a:p>
        </p:txBody>
      </p:sp>
      <p:sp>
        <p:nvSpPr>
          <p:cNvPr id="372" name="Google Shape;372;g14998d54c52_0_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91ac163115_0_5: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g191ac163115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t/>
            </a:r>
            <a:endParaRPr sz="500"/>
          </a:p>
        </p:txBody>
      </p:sp>
      <p:sp>
        <p:nvSpPr>
          <p:cNvPr id="380" name="Google Shape;380;g191ac163115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7346012be2_0_60:notes"/>
          <p:cNvSpPr/>
          <p:nvPr>
            <p:ph idx="2" type="sldImg"/>
          </p:nvPr>
        </p:nvSpPr>
        <p:spPr>
          <a:xfrm>
            <a:off x="686488"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g27346012be2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a:highlight>
                  <a:schemeClr val="lt1"/>
                </a:highlight>
              </a:rPr>
              <a:t>[</a:t>
            </a:r>
            <a:r>
              <a:rPr i="1" lang="en-US"/>
              <a:t>After the qualification, approximately 40 minutes </a:t>
            </a:r>
            <a:r>
              <a:rPr i="1" lang="en-US">
                <a:highlight>
                  <a:schemeClr val="lt1"/>
                </a:highlight>
              </a:rPr>
              <a:t>after the meeting start time</a:t>
            </a:r>
            <a:r>
              <a:rPr i="1" lang="en-US"/>
              <a:t>, </a:t>
            </a:r>
            <a:endParaRPr sz="100"/>
          </a:p>
          <a:p>
            <a:pPr indent="0" lvl="0" marL="0" rtl="0" algn="l">
              <a:lnSpc>
                <a:spcPct val="115000"/>
              </a:lnSpc>
              <a:spcBef>
                <a:spcPts val="1200"/>
              </a:spcBef>
              <a:spcAft>
                <a:spcPts val="0"/>
              </a:spcAft>
              <a:buSzPts val="1100"/>
              <a:buNone/>
            </a:pPr>
            <a:r>
              <a:rPr i="1" lang="en-US" sz="2500"/>
              <a:t>proceed to the NEWCOMER &amp; VISITOR WELCOME.</a:t>
            </a:r>
            <a:r>
              <a:rPr lang="en-US" sz="2500">
                <a:highlight>
                  <a:schemeClr val="lt1"/>
                </a:highlight>
              </a:rPr>
              <a:t>]</a:t>
            </a:r>
            <a:endParaRPr/>
          </a:p>
        </p:txBody>
      </p:sp>
      <p:sp>
        <p:nvSpPr>
          <p:cNvPr id="389" name="Google Shape;389;g27346012be2_0_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0a78ee27a7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6" name="Google Shape;396;g10a78ee27a7_0_59: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0a78ee27a7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g10a78ee27a7_0_67: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0a78ee27a7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g10a78ee27a7_0_75: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0a78ee27a7_0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g10a78ee27a7_0_90: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27434497a5_0_15: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g327434497a5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g327434497a5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0a78ee27a7_0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g10a78ee27a7_0_98: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0a78ee27a7_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g10a78ee27a7_0_106: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0a78ee27a7_0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8" name="Google Shape;448;g10a78ee27a7_0_114: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0a78ee27a7_0_1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7" name="Google Shape;457;g10a78ee27a7_0_122: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0a78ee27a7_0_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6" name="Google Shape;466;g10a78ee27a7_0_130: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6: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t/>
            </a:r>
            <a:endParaRPr sz="500"/>
          </a:p>
        </p:txBody>
      </p:sp>
      <p:sp>
        <p:nvSpPr>
          <p:cNvPr id="476" name="Google Shape;476;p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eaa2a0fa59_0_0: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g2eaa2a0fa5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t/>
            </a:r>
            <a:endParaRPr sz="500"/>
          </a:p>
        </p:txBody>
      </p:sp>
      <p:sp>
        <p:nvSpPr>
          <p:cNvPr id="484" name="Google Shape;484;g2eaa2a0fa5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32aa62e7733_0_1: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g32aa62e7733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t/>
            </a:r>
            <a:endParaRPr sz="500"/>
          </a:p>
        </p:txBody>
      </p:sp>
      <p:sp>
        <p:nvSpPr>
          <p:cNvPr id="492" name="Google Shape;492;g32aa62e7733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44: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0" name="Google Shape;500;p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f8d33a76d9_0_81: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gf8d33a76d9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9" name="Google Shape;509;gf8d33a76d9_0_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27434497a5_0_20: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327434497a5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g327434497a5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538edbf787_0_39: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g1538edbf787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9" name="Google Shape;519;g1538edbf787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8" name="Google Shape;528;p46: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f913e2daa3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5" name="Google Shape;535;gf913e2daa3_0_18: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27434497a5_0_25: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327434497a5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g327434497a5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1: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901a7f07ea_1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1901a7f07ea_1_1: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3:notes"/>
          <p:cNvSpPr/>
          <p:nvPr>
            <p:ph idx="2" type="sldImg"/>
          </p:nvPr>
        </p:nvSpPr>
        <p:spPr>
          <a:xfrm>
            <a:off x="685800" y="1143000"/>
            <a:ext cx="5484813"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58"/>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 name="Google Shape;17;p58"/>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 name="Google Shape;18;p58"/>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66"/>
          <p:cNvSpPr txBox="1"/>
          <p:nvPr>
            <p:ph type="title"/>
          </p:nvPr>
        </p:nvSpPr>
        <p:spPr>
          <a:xfrm>
            <a:off x="837990" y="365125"/>
            <a:ext cx="105129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4" name="Google Shape;74;p66"/>
          <p:cNvSpPr txBox="1"/>
          <p:nvPr>
            <p:ph idx="1" type="body"/>
          </p:nvPr>
        </p:nvSpPr>
        <p:spPr>
          <a:xfrm rot="5400000">
            <a:off x="3918910" y="-1255225"/>
            <a:ext cx="4351200" cy="105129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 name="Google Shape;75;p66"/>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6" name="Google Shape;76;p66"/>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7" name="Google Shape;77;p66"/>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7"/>
          <p:cNvSpPr txBox="1"/>
          <p:nvPr>
            <p:ph type="title"/>
          </p:nvPr>
        </p:nvSpPr>
        <p:spPr>
          <a:xfrm rot="5400000">
            <a:off x="7131010" y="1957075"/>
            <a:ext cx="5811900" cy="2628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0" name="Google Shape;80;p67"/>
          <p:cNvSpPr txBox="1"/>
          <p:nvPr>
            <p:ph idx="1" type="body"/>
          </p:nvPr>
        </p:nvSpPr>
        <p:spPr>
          <a:xfrm rot="5400000">
            <a:off x="1798155" y="-595175"/>
            <a:ext cx="5811900" cy="77325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 name="Google Shape;81;p67"/>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2" name="Google Shape;82;p67"/>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3" name="Google Shape;83;p67"/>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57"/>
          <p:cNvSpPr txBox="1"/>
          <p:nvPr>
            <p:ph type="title"/>
          </p:nvPr>
        </p:nvSpPr>
        <p:spPr>
          <a:xfrm>
            <a:off x="837990" y="365125"/>
            <a:ext cx="105129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 name="Google Shape;21;p57"/>
          <p:cNvSpPr txBox="1"/>
          <p:nvPr>
            <p:ph idx="1" type="body"/>
          </p:nvPr>
        </p:nvSpPr>
        <p:spPr>
          <a:xfrm>
            <a:off x="837990" y="1825625"/>
            <a:ext cx="10512900" cy="43512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 name="Google Shape;22;p57"/>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3" name="Google Shape;23;p57"/>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 name="Google Shape;24;p57"/>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59"/>
          <p:cNvSpPr txBox="1"/>
          <p:nvPr>
            <p:ph type="ctrTitle"/>
          </p:nvPr>
        </p:nvSpPr>
        <p:spPr>
          <a:xfrm>
            <a:off x="1523619" y="1122363"/>
            <a:ext cx="9141600" cy="2387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 name="Google Shape;27;p59"/>
          <p:cNvSpPr txBox="1"/>
          <p:nvPr>
            <p:ph idx="1" type="subTitle"/>
          </p:nvPr>
        </p:nvSpPr>
        <p:spPr>
          <a:xfrm>
            <a:off x="1523619" y="3602038"/>
            <a:ext cx="9141600" cy="1655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1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59"/>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9" name="Google Shape;29;p59"/>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 name="Google Shape;30;p59"/>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61"/>
          <p:cNvSpPr txBox="1"/>
          <p:nvPr>
            <p:ph type="title"/>
          </p:nvPr>
        </p:nvSpPr>
        <p:spPr>
          <a:xfrm>
            <a:off x="837990" y="365125"/>
            <a:ext cx="105129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 name="Google Shape;33;p61"/>
          <p:cNvSpPr txBox="1"/>
          <p:nvPr>
            <p:ph idx="1" type="body"/>
          </p:nvPr>
        </p:nvSpPr>
        <p:spPr>
          <a:xfrm>
            <a:off x="837990" y="1825625"/>
            <a:ext cx="5180400" cy="43512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4" name="Google Shape;34;p61"/>
          <p:cNvSpPr txBox="1"/>
          <p:nvPr>
            <p:ph idx="2" type="body"/>
          </p:nvPr>
        </p:nvSpPr>
        <p:spPr>
          <a:xfrm>
            <a:off x="6170656" y="1825625"/>
            <a:ext cx="5180400" cy="43512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5" name="Google Shape;35;p61"/>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6" name="Google Shape;36;p61"/>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7" name="Google Shape;37;p61"/>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8" name="Shape 38"/>
        <p:cNvGrpSpPr/>
        <p:nvPr/>
      </p:nvGrpSpPr>
      <p:grpSpPr>
        <a:xfrm>
          <a:off x="0" y="0"/>
          <a:ext cx="0" cy="0"/>
          <a:chOff x="0" y="0"/>
          <a:chExt cx="0" cy="0"/>
        </a:xfrm>
      </p:grpSpPr>
      <p:sp>
        <p:nvSpPr>
          <p:cNvPr id="39" name="Google Shape;39;p64"/>
          <p:cNvSpPr txBox="1"/>
          <p:nvPr>
            <p:ph type="title"/>
          </p:nvPr>
        </p:nvSpPr>
        <p:spPr>
          <a:xfrm>
            <a:off x="839578" y="457200"/>
            <a:ext cx="3931500" cy="1599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0" name="Google Shape;40;p64"/>
          <p:cNvSpPr txBox="1"/>
          <p:nvPr>
            <p:ph idx="1" type="body"/>
          </p:nvPr>
        </p:nvSpPr>
        <p:spPr>
          <a:xfrm>
            <a:off x="5181891" y="987425"/>
            <a:ext cx="6170400" cy="4873500"/>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1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1" name="Google Shape;41;p64"/>
          <p:cNvSpPr txBox="1"/>
          <p:nvPr>
            <p:ph idx="2" type="body"/>
          </p:nvPr>
        </p:nvSpPr>
        <p:spPr>
          <a:xfrm>
            <a:off x="839578" y="2057400"/>
            <a:ext cx="39315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42" name="Google Shape;42;p64"/>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 name="Google Shape;43;p64"/>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4" name="Google Shape;44;p64"/>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62"/>
          <p:cNvSpPr txBox="1"/>
          <p:nvPr>
            <p:ph type="title"/>
          </p:nvPr>
        </p:nvSpPr>
        <p:spPr>
          <a:xfrm>
            <a:off x="839578" y="365125"/>
            <a:ext cx="105129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7" name="Google Shape;47;p62"/>
          <p:cNvSpPr txBox="1"/>
          <p:nvPr>
            <p:ph idx="1" type="body"/>
          </p:nvPr>
        </p:nvSpPr>
        <p:spPr>
          <a:xfrm>
            <a:off x="839578" y="1681163"/>
            <a:ext cx="5156400" cy="8241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62"/>
          <p:cNvSpPr txBox="1"/>
          <p:nvPr>
            <p:ph idx="2" type="body"/>
          </p:nvPr>
        </p:nvSpPr>
        <p:spPr>
          <a:xfrm>
            <a:off x="839578" y="2505075"/>
            <a:ext cx="5156400" cy="36843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9" name="Google Shape;49;p62"/>
          <p:cNvSpPr txBox="1"/>
          <p:nvPr>
            <p:ph idx="3" type="body"/>
          </p:nvPr>
        </p:nvSpPr>
        <p:spPr>
          <a:xfrm>
            <a:off x="6170656" y="1681163"/>
            <a:ext cx="5181900" cy="8241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62"/>
          <p:cNvSpPr txBox="1"/>
          <p:nvPr>
            <p:ph idx="4" type="body"/>
          </p:nvPr>
        </p:nvSpPr>
        <p:spPr>
          <a:xfrm>
            <a:off x="6170656" y="2505075"/>
            <a:ext cx="5181900" cy="36843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1" name="Google Shape;51;p62"/>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2" name="Google Shape;52;p62"/>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3" name="Google Shape;53;p62"/>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60"/>
          <p:cNvSpPr txBox="1"/>
          <p:nvPr>
            <p:ph type="title"/>
          </p:nvPr>
        </p:nvSpPr>
        <p:spPr>
          <a:xfrm>
            <a:off x="831642" y="1709738"/>
            <a:ext cx="10512900" cy="2852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6" name="Google Shape;56;p60"/>
          <p:cNvSpPr txBox="1"/>
          <p:nvPr>
            <p:ph idx="1" type="body"/>
          </p:nvPr>
        </p:nvSpPr>
        <p:spPr>
          <a:xfrm>
            <a:off x="831642" y="4589463"/>
            <a:ext cx="10512900" cy="150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900"/>
              <a:buNone/>
              <a:defRPr sz="19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7" name="Google Shape;57;p60"/>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8" name="Google Shape;58;p60"/>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9" name="Google Shape;59;p60"/>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63"/>
          <p:cNvSpPr txBox="1"/>
          <p:nvPr>
            <p:ph type="title"/>
          </p:nvPr>
        </p:nvSpPr>
        <p:spPr>
          <a:xfrm>
            <a:off x="837990" y="365125"/>
            <a:ext cx="105129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2" name="Google Shape;62;p63"/>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3" name="Google Shape;63;p63"/>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4" name="Google Shape;64;p63"/>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65"/>
          <p:cNvSpPr txBox="1"/>
          <p:nvPr>
            <p:ph type="title"/>
          </p:nvPr>
        </p:nvSpPr>
        <p:spPr>
          <a:xfrm>
            <a:off x="839578" y="457200"/>
            <a:ext cx="3931500" cy="1599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7" name="Google Shape;67;p65"/>
          <p:cNvSpPr/>
          <p:nvPr>
            <p:ph idx="2" type="pic"/>
          </p:nvPr>
        </p:nvSpPr>
        <p:spPr>
          <a:xfrm>
            <a:off x="5181891" y="987425"/>
            <a:ext cx="6170400" cy="4873500"/>
          </a:xfrm>
          <a:prstGeom prst="rect">
            <a:avLst/>
          </a:prstGeom>
          <a:noFill/>
          <a:ln>
            <a:noFill/>
          </a:ln>
        </p:spPr>
      </p:sp>
      <p:sp>
        <p:nvSpPr>
          <p:cNvPr id="68" name="Google Shape;68;p65"/>
          <p:cNvSpPr txBox="1"/>
          <p:nvPr>
            <p:ph idx="1" type="body"/>
          </p:nvPr>
        </p:nvSpPr>
        <p:spPr>
          <a:xfrm>
            <a:off x="839578" y="2057400"/>
            <a:ext cx="39315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69" name="Google Shape;69;p65"/>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0" name="Google Shape;70;p65"/>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1" name="Google Shape;71;p65"/>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6"/>
          <p:cNvSpPr txBox="1"/>
          <p:nvPr>
            <p:ph type="title"/>
          </p:nvPr>
        </p:nvSpPr>
        <p:spPr>
          <a:xfrm>
            <a:off x="837990" y="365125"/>
            <a:ext cx="105129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1" name="Google Shape;11;p56"/>
          <p:cNvSpPr txBox="1"/>
          <p:nvPr>
            <p:ph idx="1" type="body"/>
          </p:nvPr>
        </p:nvSpPr>
        <p:spPr>
          <a:xfrm>
            <a:off x="837990" y="1825625"/>
            <a:ext cx="105129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 name="Google Shape;12;p56"/>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3" name="Google Shape;13;p56"/>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4" name="Google Shape;14;p56"/>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6.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327434497a5_0_0"/>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90" name="Google Shape;90;g327434497a5_0_0"/>
          <p:cNvSpPr txBox="1"/>
          <p:nvPr/>
        </p:nvSpPr>
        <p:spPr>
          <a:xfrm>
            <a:off x="0" y="0"/>
            <a:ext cx="12188700" cy="5234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Documento 4c:</a:t>
            </a:r>
            <a:r>
              <a:rPr b="0" i="0" lang="en-US" sz="2200" u="none" cap="none" strike="noStrike">
                <a:solidFill>
                  <a:schemeClr val="dk1"/>
                </a:solidFill>
                <a:latin typeface="Arial"/>
                <a:ea typeface="Arial"/>
                <a:cs typeface="Arial"/>
                <a:sym typeface="Arial"/>
              </a:rPr>
              <a:t> </a:t>
            </a:r>
            <a:r>
              <a:rPr b="1" i="0" lang="en-US" sz="2200" u="none" cap="none" strike="noStrike">
                <a:solidFill>
                  <a:schemeClr val="dk1"/>
                </a:solidFill>
                <a:latin typeface="Arial"/>
                <a:ea typeface="Arial"/>
                <a:cs typeface="Arial"/>
                <a:sym typeface="Arial"/>
              </a:rPr>
              <a:t>Formato para reuniones por videoconferencia de FA</a:t>
            </a:r>
            <a:endParaRPr b="1" i="0" sz="22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ctr">
              <a:lnSpc>
                <a:spcPct val="110000"/>
              </a:lnSpc>
              <a:spcBef>
                <a:spcPts val="0"/>
              </a:spcBef>
              <a:spcAft>
                <a:spcPts val="0"/>
              </a:spcAft>
              <a:buClr>
                <a:schemeClr val="dk1"/>
              </a:buClr>
              <a:buSzPts val="1800"/>
              <a:buFont typeface="Arial"/>
              <a:buNone/>
            </a:pPr>
            <a:r>
              <a:rPr b="1" i="0" lang="en-US" sz="2000" u="none" cap="none" strike="noStrike">
                <a:solidFill>
                  <a:schemeClr val="dk1"/>
                </a:solidFill>
                <a:latin typeface="Arial"/>
                <a:ea typeface="Arial"/>
                <a:cs typeface="Arial"/>
                <a:sym typeface="Arial"/>
              </a:rPr>
              <a:t>Instrucciones</a:t>
            </a:r>
            <a:endParaRPr b="1" i="0" sz="20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t/>
            </a:r>
            <a:endParaRPr b="1" i="0" sz="2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US" sz="1500" u="none" cap="none" strike="noStrike">
                <a:solidFill>
                  <a:schemeClr val="dk1"/>
                </a:solidFill>
                <a:latin typeface="Arial"/>
                <a:ea typeface="Arial"/>
                <a:cs typeface="Arial"/>
                <a:sym typeface="Arial"/>
              </a:rPr>
              <a:t>Para mantener la coherencia de todas las reuniones de FA, se pide a los grupos que eviten cambiar el diseño, el color, la redacción o la secuencia del formato. Se anima a los líderes a evitar las improvisaciones. Decidan</a:t>
            </a:r>
            <a:r>
              <a:rPr b="0" i="0" lang="en-US" sz="1500" u="none" cap="none" strike="noStrike">
                <a:solidFill>
                  <a:srgbClr val="0000FF"/>
                </a:solidFill>
                <a:latin typeface="Arial"/>
                <a:ea typeface="Arial"/>
                <a:cs typeface="Arial"/>
                <a:sym typeface="Arial"/>
              </a:rPr>
              <a:t> </a:t>
            </a:r>
            <a:r>
              <a:rPr b="0" i="0" lang="en-US" sz="1500" u="none" cap="none" strike="noStrike">
                <a:solidFill>
                  <a:schemeClr val="dk1"/>
                </a:solidFill>
                <a:latin typeface="Arial"/>
                <a:ea typeface="Arial"/>
                <a:cs typeface="Arial"/>
                <a:sym typeface="Arial"/>
              </a:rPr>
              <a:t>el tipo o tipos de formato de reunión, utilizando la conciencia de grupo.</a:t>
            </a:r>
            <a:endParaRPr b="0" i="0" sz="15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1" i="0" lang="en-US" sz="1500" u="none" cap="none" strike="noStrike">
                <a:solidFill>
                  <a:schemeClr val="dk1"/>
                </a:solidFill>
                <a:latin typeface="Arial"/>
                <a:ea typeface="Arial"/>
                <a:cs typeface="Arial"/>
                <a:sym typeface="Arial"/>
              </a:rPr>
              <a:t>Modificaciones necesarias</a:t>
            </a:r>
            <a:endParaRPr b="1" i="0" sz="15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1" i="0" lang="en-US" sz="1500" u="none" cap="none" strike="noStrike">
                <a:solidFill>
                  <a:schemeClr val="dk1"/>
                </a:solidFill>
                <a:latin typeface="Arial"/>
                <a:ea typeface="Arial"/>
                <a:cs typeface="Arial"/>
                <a:sym typeface="Arial"/>
              </a:rPr>
              <a:t>Antes de utilizar este formato, todas las reuniones deben</a:t>
            </a:r>
            <a:endParaRPr b="1" i="0" sz="1500" u="none" cap="none" strike="noStrike">
              <a:solidFill>
                <a:schemeClr val="dk1"/>
              </a:solidFill>
              <a:latin typeface="Arial"/>
              <a:ea typeface="Arial"/>
              <a:cs typeface="Arial"/>
              <a:sym typeface="Arial"/>
            </a:endParaRPr>
          </a:p>
          <a:p>
            <a:pPr indent="-323850" lvl="0" marL="457200" marR="0" rtl="0" algn="l">
              <a:lnSpc>
                <a:spcPct val="115000"/>
              </a:lnSpc>
              <a:spcBef>
                <a:spcPts val="120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Insertar el día, la hora y el lugar de la reunión en la sección «Introducción».</a:t>
            </a:r>
            <a:endParaRPr b="0" i="0" sz="1500" u="none" cap="none" strike="noStrike">
              <a:solidFill>
                <a:schemeClr val="dk1"/>
              </a:solidFill>
              <a:latin typeface="Arial"/>
              <a:ea typeface="Arial"/>
              <a:cs typeface="Arial"/>
              <a:sym typeface="Arial"/>
            </a:endParaRPr>
          </a:p>
          <a:p>
            <a:pPr indent="-323850" lvl="0" marL="4572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Diapositivas #20, #21, #27, #28, #50: reemplazar las pautas</a:t>
            </a:r>
            <a:r>
              <a:rPr b="0" i="0" lang="en-US" sz="1500" u="none" cap="none" strike="noStrike">
                <a:solidFill>
                  <a:srgbClr val="0000FF"/>
                </a:solidFill>
                <a:latin typeface="Arial"/>
                <a:ea typeface="Arial"/>
                <a:cs typeface="Arial"/>
                <a:sym typeface="Arial"/>
              </a:rPr>
              <a:t> </a:t>
            </a:r>
            <a:r>
              <a:rPr b="0" i="0" lang="en-US" sz="1500" u="none" cap="none" strike="noStrike">
                <a:solidFill>
                  <a:schemeClr val="dk1"/>
                </a:solidFill>
                <a:latin typeface="Arial"/>
                <a:ea typeface="Arial"/>
                <a:cs typeface="Arial"/>
                <a:sym typeface="Arial"/>
              </a:rPr>
              <a:t>de tiempo entre paréntesis con tiempos específicos como [</a:t>
            </a:r>
            <a:r>
              <a:rPr b="0" i="1" lang="en-US" sz="1500" u="sng" cap="none" strike="noStrike">
                <a:solidFill>
                  <a:schemeClr val="dk1"/>
                </a:solidFill>
                <a:latin typeface="Arial"/>
                <a:ea typeface="Arial"/>
                <a:cs typeface="Arial"/>
                <a:sym typeface="Arial"/>
              </a:rPr>
              <a:t>Aproximadamente 40 minutos después de la hora de inicio de la reunión</a:t>
            </a:r>
            <a:r>
              <a:rPr b="0" i="1" lang="en-US" sz="1500" u="none" cap="none" strike="noStrike">
                <a:solidFill>
                  <a:schemeClr val="dk1"/>
                </a:solidFill>
                <a:latin typeface="Arial"/>
                <a:ea typeface="Arial"/>
                <a:cs typeface="Arial"/>
                <a:sym typeface="Arial"/>
              </a:rPr>
              <a:t>, proceder a la ACOGIDA</a:t>
            </a:r>
            <a:r>
              <a:rPr b="0" i="0" lang="en-US" sz="1500" u="none" cap="none" strike="noStrike">
                <a:solidFill>
                  <a:schemeClr val="dk1"/>
                </a:solidFill>
                <a:latin typeface="Arial"/>
                <a:ea typeface="Arial"/>
                <a:cs typeface="Arial"/>
                <a:sym typeface="Arial"/>
              </a:rPr>
              <a:t>.] por tiempos específicos como [</a:t>
            </a:r>
            <a:r>
              <a:rPr b="0" i="1" lang="en-US" sz="1500" u="sng" cap="none" strike="noStrike">
                <a:solidFill>
                  <a:schemeClr val="dk1"/>
                </a:solidFill>
                <a:latin typeface="Arial"/>
                <a:ea typeface="Arial"/>
                <a:cs typeface="Arial"/>
                <a:sym typeface="Arial"/>
              </a:rPr>
              <a:t>Aproximadamente a las 10:40 AM</a:t>
            </a:r>
            <a:r>
              <a:rPr b="0" i="1" lang="en-US" sz="1500" u="none" cap="none" strike="noStrike">
                <a:solidFill>
                  <a:schemeClr val="dk1"/>
                </a:solidFill>
                <a:latin typeface="Arial"/>
                <a:ea typeface="Arial"/>
                <a:cs typeface="Arial"/>
                <a:sym typeface="Arial"/>
              </a:rPr>
              <a:t>, proceder a la ACOGIDA</a:t>
            </a:r>
            <a:r>
              <a:rPr b="0" i="0" lang="en-US" sz="1500" u="none" cap="none" strike="noStrike">
                <a:solidFill>
                  <a:schemeClr val="dk1"/>
                </a:solidFill>
                <a:latin typeface="Arial"/>
                <a:ea typeface="Arial"/>
                <a:cs typeface="Arial"/>
                <a:sym typeface="Arial"/>
              </a:rPr>
              <a:t>.].</a:t>
            </a:r>
            <a:endParaRPr b="0" i="0" sz="1500" u="none" cap="none" strike="noStrike">
              <a:solidFill>
                <a:schemeClr val="dk1"/>
              </a:solidFill>
              <a:latin typeface="Arial"/>
              <a:ea typeface="Arial"/>
              <a:cs typeface="Arial"/>
              <a:sym typeface="Arial"/>
            </a:endParaRPr>
          </a:p>
          <a:p>
            <a:pPr indent="-323850" lvl="0" marL="4572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En la diapositiva #32 de la Séptima Tradición, aclare los métodos para recoger la Séptima Tradición.</a:t>
            </a:r>
            <a:endParaRPr b="0" i="0" sz="1500" u="none" cap="none" strike="noStrike">
              <a:solidFill>
                <a:schemeClr val="dk1"/>
              </a:solidFill>
              <a:latin typeface="Arial"/>
              <a:ea typeface="Arial"/>
              <a:cs typeface="Arial"/>
              <a:sym typeface="Arial"/>
            </a:endParaRPr>
          </a:p>
          <a:p>
            <a:pPr indent="-323850" lvl="0" marL="4572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Incluya la palabra «Capítulo» si procede.</a:t>
            </a:r>
            <a:endParaRPr b="1" i="0" sz="22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10a78ee27a7_0_17"/>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solidFill>
                  <a:schemeClr val="dk1"/>
                </a:solidFill>
              </a:rPr>
              <a:t>‹#›</a:t>
            </a:fld>
            <a:endParaRPr>
              <a:solidFill>
                <a:schemeClr val="dk1"/>
              </a:solidFill>
            </a:endParaRPr>
          </a:p>
        </p:txBody>
      </p:sp>
      <p:sp>
        <p:nvSpPr>
          <p:cNvPr id="161" name="Google Shape;161;g10a78ee27a7_0_17"/>
          <p:cNvSpPr txBox="1"/>
          <p:nvPr/>
        </p:nvSpPr>
        <p:spPr>
          <a:xfrm>
            <a:off x="6094412" y="902667"/>
            <a:ext cx="5700300" cy="59082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60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Food Addicts in Recovery Anonymous is a fellowship of individuals who, through shared experience and mutual support, are recovering from food addiction.</a:t>
            </a:r>
            <a:endParaRPr b="0" i="0" sz="1800" u="none" cap="none" strike="noStrike">
              <a:solidFill>
                <a:srgbClr val="0000FF"/>
              </a:solidFill>
              <a:latin typeface="Calibri"/>
              <a:ea typeface="Calibri"/>
              <a:cs typeface="Calibri"/>
              <a:sym typeface="Calibri"/>
            </a:endParaRPr>
          </a:p>
          <a:p>
            <a:pPr indent="0" lvl="0" marL="0" marR="0" rtl="0" algn="just">
              <a:lnSpc>
                <a:spcPct val="150000"/>
              </a:lnSpc>
              <a:spcBef>
                <a:spcPts val="600"/>
              </a:spcBef>
              <a:spcAft>
                <a:spcPts val="0"/>
              </a:spcAft>
              <a:buClr>
                <a:srgbClr val="000000"/>
              </a:buClr>
              <a:buSzPts val="1800"/>
              <a:buFont typeface="Arial"/>
              <a:buNone/>
            </a:pPr>
            <a:r>
              <a:t/>
            </a:r>
            <a:endParaRPr b="0" i="0" sz="900" u="none" cap="none" strike="noStrike">
              <a:solidFill>
                <a:srgbClr val="0000FF"/>
              </a:solidFill>
              <a:latin typeface="Calibri"/>
              <a:ea typeface="Calibri"/>
              <a:cs typeface="Calibri"/>
              <a:sym typeface="Calibri"/>
            </a:endParaRPr>
          </a:p>
          <a:p>
            <a:pPr indent="0" lvl="0" marL="0" marR="0" rtl="0" algn="just">
              <a:lnSpc>
                <a:spcPct val="150000"/>
              </a:lnSpc>
              <a:spcBef>
                <a:spcPts val="100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We welcome all who want to stop eating addictively. There are no dues or fees for members; we are self-supporting through our own contributions, neither soliciting nor accepting outside donations. FA is not affiliated with any public or private organization, political movement, ideology, or religious doctrine. We take no position on outside issues. Our primary purpose is to abstain from addictive eating and to carry this message of recovery to those who still suffer.</a:t>
            </a:r>
            <a:endParaRPr b="0" i="0" sz="1800" u="none" cap="none" strike="noStrike">
              <a:solidFill>
                <a:srgbClr val="0000FF"/>
              </a:solidFill>
              <a:latin typeface="Calibri"/>
              <a:ea typeface="Calibri"/>
              <a:cs typeface="Calibri"/>
              <a:sym typeface="Calibri"/>
            </a:endParaRPr>
          </a:p>
          <a:p>
            <a:pPr indent="0" lvl="0" marL="0" marR="0" rtl="0" algn="just">
              <a:lnSpc>
                <a:spcPct val="150000"/>
              </a:lnSpc>
              <a:spcBef>
                <a:spcPts val="600"/>
              </a:spcBef>
              <a:spcAft>
                <a:spcPts val="0"/>
              </a:spcAft>
              <a:buClr>
                <a:srgbClr val="000000"/>
              </a:buClr>
              <a:buSzPts val="1500"/>
              <a:buFont typeface="Arial"/>
              <a:buNone/>
            </a:pPr>
            <a:r>
              <a:t/>
            </a:r>
            <a:endParaRPr b="0" i="1" sz="1600" u="none" cap="none" strike="noStrike">
              <a:solidFill>
                <a:srgbClr val="3C78D8"/>
              </a:solidFill>
              <a:latin typeface="Calibri"/>
              <a:ea typeface="Calibri"/>
              <a:cs typeface="Calibri"/>
              <a:sym typeface="Calibri"/>
            </a:endParaRPr>
          </a:p>
        </p:txBody>
      </p:sp>
      <p:sp>
        <p:nvSpPr>
          <p:cNvPr id="162" name="Google Shape;162;g10a78ee27a7_0_17"/>
          <p:cNvSpPr txBox="1"/>
          <p:nvPr/>
        </p:nvSpPr>
        <p:spPr>
          <a:xfrm>
            <a:off x="217725" y="1026500"/>
            <a:ext cx="5410200" cy="57393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Food Addicts in Recovery Anonymous (Adictos a la comida en Recuperación Anónimos) es una confraternidad de personas que, a través de la experiencia compartida y el apoyo mutuo, se están recuperando de la adicción a la comida.</a:t>
            </a:r>
            <a:endParaRPr b="0" i="0" sz="1800" u="none" cap="none" strike="noStrike">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1100"/>
              <a:buFont typeface="Arial"/>
              <a:buNone/>
            </a:pPr>
            <a:r>
              <a:rPr b="0" i="0" lang="en-US" sz="1800" u="none" cap="none" strike="noStrike">
                <a:solidFill>
                  <a:schemeClr val="dk1"/>
                </a:solidFill>
                <a:latin typeface="Calibri"/>
                <a:ea typeface="Calibri"/>
                <a:cs typeface="Calibri"/>
                <a:sym typeface="Calibri"/>
              </a:rPr>
              <a:t>Damos la bienvenida a todos los que quieran dejar de comer de forma adictiva. No hay pagos ni cuotas para los miembros; somos autosuficientes a través de nuestras propias contribuciones, no solicitamos ni aceptamos donaciones externas. FA no está afiliada a ninguna organización pública o privada, movimiento político, ideología o doctrina religiosa. No tomamos posición sobre cuestiones externas. Nuestro propósito principal es abstenernos de comer de forma adictiva y llevar este mensaje de recuperación a los que aún sufren.</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1000"/>
              </a:spcBef>
              <a:spcAft>
                <a:spcPts val="100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p:txBody>
      </p:sp>
      <p:sp>
        <p:nvSpPr>
          <p:cNvPr id="163" name="Google Shape;163;g10a78ee27a7_0_17"/>
          <p:cNvSpPr txBox="1"/>
          <p:nvPr>
            <p:ph idx="1" type="body"/>
          </p:nvPr>
        </p:nvSpPr>
        <p:spPr>
          <a:xfrm>
            <a:off x="1245950" y="407300"/>
            <a:ext cx="3076800" cy="552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None/>
            </a:pPr>
            <a:r>
              <a:rPr b="1" lang="en-US" sz="2700"/>
              <a:t>PREÁMBULO </a:t>
            </a:r>
            <a:endParaRPr i="1" sz="2700"/>
          </a:p>
          <a:p>
            <a:pPr indent="0" lvl="0" marL="0" rtl="0" algn="just">
              <a:lnSpc>
                <a:spcPct val="100000"/>
              </a:lnSpc>
              <a:spcBef>
                <a:spcPts val="1100"/>
              </a:spcBef>
              <a:spcAft>
                <a:spcPts val="0"/>
              </a:spcAft>
              <a:buClr>
                <a:schemeClr val="dk1"/>
              </a:buClr>
              <a:buSzPts val="2800"/>
              <a:buNone/>
            </a:pPr>
            <a:r>
              <a:t/>
            </a:r>
            <a:endParaRPr sz="1900"/>
          </a:p>
          <a:p>
            <a:pPr indent="0" lvl="0" marL="0" rtl="0" algn="just">
              <a:lnSpc>
                <a:spcPct val="100000"/>
              </a:lnSpc>
              <a:spcBef>
                <a:spcPts val="1100"/>
              </a:spcBef>
              <a:spcAft>
                <a:spcPts val="0"/>
              </a:spcAft>
              <a:buClr>
                <a:schemeClr val="dk1"/>
              </a:buClr>
              <a:buSzPts val="2800"/>
              <a:buNone/>
            </a:pPr>
            <a:r>
              <a:t/>
            </a:r>
            <a:endParaRPr sz="2500"/>
          </a:p>
        </p:txBody>
      </p:sp>
      <p:sp>
        <p:nvSpPr>
          <p:cNvPr id="164" name="Google Shape;164;g10a78ee27a7_0_17"/>
          <p:cNvSpPr txBox="1"/>
          <p:nvPr/>
        </p:nvSpPr>
        <p:spPr>
          <a:xfrm>
            <a:off x="7208225" y="407300"/>
            <a:ext cx="3076800" cy="558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2700"/>
              <a:buFont typeface="Arial"/>
              <a:buNone/>
            </a:pPr>
            <a:r>
              <a:rPr b="1" i="0" lang="en-US" sz="2700" u="none" cap="none" strike="noStrike">
                <a:solidFill>
                  <a:srgbClr val="0000FF"/>
                </a:solidFill>
                <a:latin typeface="Calibri"/>
                <a:ea typeface="Calibri"/>
                <a:cs typeface="Calibri"/>
                <a:sym typeface="Calibri"/>
              </a:rPr>
              <a:t>PREAMBLE</a:t>
            </a:r>
            <a:endParaRPr b="0" i="0" sz="1400" u="none" cap="none" strike="noStrike">
              <a:solidFill>
                <a:srgbClr val="0000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7346012be2_0_8"/>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solidFill>
                  <a:schemeClr val="dk1"/>
                </a:solidFill>
              </a:rPr>
              <a:t>‹#›</a:t>
            </a:fld>
            <a:endParaRPr>
              <a:solidFill>
                <a:schemeClr val="dk1"/>
              </a:solidFill>
            </a:endParaRPr>
          </a:p>
        </p:txBody>
      </p:sp>
      <p:sp>
        <p:nvSpPr>
          <p:cNvPr id="171" name="Google Shape;171;g27346012be2_0_8"/>
          <p:cNvSpPr txBox="1"/>
          <p:nvPr/>
        </p:nvSpPr>
        <p:spPr>
          <a:xfrm>
            <a:off x="6332259" y="1185333"/>
            <a:ext cx="5700300" cy="4309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800"/>
              <a:buFont typeface="Arial"/>
              <a:buNone/>
            </a:pPr>
            <a:r>
              <a:rPr b="0" i="0" lang="en-US" sz="2500" u="none" cap="none" strike="noStrike">
                <a:solidFill>
                  <a:srgbClr val="0000FF"/>
                </a:solidFill>
                <a:latin typeface="Calibri"/>
                <a:ea typeface="Calibri"/>
                <a:cs typeface="Calibri"/>
                <a:sym typeface="Calibri"/>
              </a:rPr>
              <a:t>We encourage those who do not have 90 days of continuous abstinence to read. Those with more than 90 days, please refrain from reading unless there are no volunteers.</a:t>
            </a:r>
            <a:endParaRPr b="0" i="0" sz="25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Arial"/>
              <a:buNone/>
            </a:pPr>
            <a:r>
              <a:t/>
            </a:r>
            <a:endParaRPr b="0" i="0" sz="2500" u="none" cap="none" strike="noStrike">
              <a:solidFill>
                <a:srgbClr val="0000F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rPr b="0" i="0" lang="en-US" sz="2500" u="none" cap="none" strike="noStrike">
                <a:solidFill>
                  <a:srgbClr val="0000FF"/>
                </a:solidFill>
                <a:latin typeface="Calibri"/>
                <a:ea typeface="Calibri"/>
                <a:cs typeface="Calibri"/>
                <a:sym typeface="Calibri"/>
              </a:rPr>
              <a:t>Select the "Raise Hand" feature or press *9 on your phone to read the </a:t>
            </a:r>
            <a:r>
              <a:rPr b="1" i="0" lang="en-US" sz="2500" u="none" cap="none" strike="noStrike">
                <a:solidFill>
                  <a:srgbClr val="0000FF"/>
                </a:solidFill>
                <a:latin typeface="Calibri"/>
                <a:ea typeface="Calibri"/>
                <a:cs typeface="Calibri"/>
                <a:sym typeface="Calibri"/>
              </a:rPr>
              <a:t>DEFINITION OF FOOD ADDICTION</a:t>
            </a:r>
            <a:r>
              <a:rPr b="0" i="0" lang="en-US" sz="2500" u="none" cap="none" strike="noStrike">
                <a:solidFill>
                  <a:srgbClr val="0000FF"/>
                </a:solidFill>
                <a:latin typeface="Calibri"/>
                <a:ea typeface="Calibri"/>
                <a:cs typeface="Calibri"/>
                <a:sym typeface="Calibri"/>
              </a:rPr>
              <a:t>.</a:t>
            </a:r>
            <a:endParaRPr b="0" i="0" sz="2500" u="none" cap="none" strike="noStrike">
              <a:solidFill>
                <a:srgbClr val="0000F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0" i="0" sz="2500" u="none" cap="none" strike="noStrike">
              <a:solidFill>
                <a:srgbClr val="0000F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0" i="0" sz="1800" u="none" cap="none" strike="noStrike">
              <a:solidFill>
                <a:srgbClr val="0000FF"/>
              </a:solidFill>
              <a:latin typeface="Calibri"/>
              <a:ea typeface="Calibri"/>
              <a:cs typeface="Calibri"/>
              <a:sym typeface="Calibri"/>
            </a:endParaRPr>
          </a:p>
        </p:txBody>
      </p:sp>
      <p:sp>
        <p:nvSpPr>
          <p:cNvPr id="172" name="Google Shape;172;g27346012be2_0_8"/>
          <p:cNvSpPr txBox="1"/>
          <p:nvPr/>
        </p:nvSpPr>
        <p:spPr>
          <a:xfrm>
            <a:off x="217725" y="1016000"/>
            <a:ext cx="5700300" cy="51816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000"/>
              </a:spcBef>
              <a:spcAft>
                <a:spcPts val="0"/>
              </a:spcAft>
              <a:buClr>
                <a:schemeClr val="dk1"/>
              </a:buClr>
              <a:buSzPts val="1100"/>
              <a:buFont typeface="Arial"/>
              <a:buNone/>
            </a:pPr>
            <a:r>
              <a:rPr b="0" i="0" lang="en-US" sz="2500" u="none" cap="none" strike="noStrike">
                <a:solidFill>
                  <a:schemeClr val="dk1"/>
                </a:solidFill>
                <a:latin typeface="Calibri"/>
                <a:ea typeface="Calibri"/>
                <a:cs typeface="Calibri"/>
                <a:sym typeface="Calibri"/>
              </a:rPr>
              <a:t>Animamos a leer a quienes no tengan 90 días de abstinencia continua. Aquellos con más de 90 días, por favor abstenerse de leer a menos que no haya voluntarios.</a:t>
            </a:r>
            <a:endParaRPr b="0" i="0" sz="2500" u="none" cap="none" strike="noStrike">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11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2500" u="none" cap="none" strike="noStrike">
                <a:solidFill>
                  <a:schemeClr val="dk1"/>
                </a:solidFill>
                <a:latin typeface="Calibri"/>
                <a:ea typeface="Calibri"/>
                <a:cs typeface="Calibri"/>
                <a:sym typeface="Calibri"/>
              </a:rPr>
              <a:t>Seleccione la función "Levantar la mano" o presione *9 en su teléfono para leer la </a:t>
            </a:r>
            <a:r>
              <a:rPr b="1" i="0" lang="en-US" sz="2500" u="none" cap="none" strike="noStrike">
                <a:solidFill>
                  <a:schemeClr val="dk1"/>
                </a:solidFill>
                <a:latin typeface="Calibri"/>
                <a:ea typeface="Calibri"/>
                <a:cs typeface="Calibri"/>
                <a:sym typeface="Calibri"/>
              </a:rPr>
              <a:t>DEFINICIÓN DE ADICCIÓN A LA COMIDA</a:t>
            </a:r>
            <a:endParaRPr b="1" i="0" sz="2500" u="none" cap="none" strike="noStrike">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1100"/>
              <a:buFont typeface="Arial"/>
              <a:buNone/>
            </a:pPr>
            <a:r>
              <a:t/>
            </a:r>
            <a:endParaRPr b="1" i="0" sz="2500" u="none" cap="none" strike="noStrike">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11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1000"/>
              </a:spcBef>
              <a:spcAft>
                <a:spcPts val="100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p:txBody>
      </p:sp>
      <p:sp>
        <p:nvSpPr>
          <p:cNvPr id="173" name="Google Shape;173;g27346012be2_0_8"/>
          <p:cNvSpPr txBox="1"/>
          <p:nvPr/>
        </p:nvSpPr>
        <p:spPr>
          <a:xfrm>
            <a:off x="7208225" y="407300"/>
            <a:ext cx="3076800" cy="378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2700"/>
              <a:buFont typeface="Arial"/>
              <a:buNone/>
            </a:pPr>
            <a:r>
              <a:t/>
            </a:r>
            <a:endParaRPr b="0" i="0" sz="1400" u="none" cap="none" strike="noStrike">
              <a:solidFill>
                <a:srgbClr val="0000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8"/>
          <p:cNvSpPr txBox="1"/>
          <p:nvPr>
            <p:ph idx="1" type="body"/>
          </p:nvPr>
        </p:nvSpPr>
        <p:spPr>
          <a:xfrm>
            <a:off x="343625" y="987075"/>
            <a:ext cx="5817600" cy="5142600"/>
          </a:xfrm>
          <a:prstGeom prst="rect">
            <a:avLst/>
          </a:prstGeom>
          <a:noFill/>
          <a:ln>
            <a:noFill/>
          </a:ln>
        </p:spPr>
        <p:txBody>
          <a:bodyPr anchorCtr="0" anchor="t" bIns="45700" lIns="91425" spcFirstLastPara="1" rIns="91425" wrap="square" tIns="45700">
            <a:noAutofit/>
          </a:bodyPr>
          <a:lstStyle/>
          <a:p>
            <a:pPr indent="0" lvl="0" marL="0" marR="323850" rtl="0" algn="just">
              <a:lnSpc>
                <a:spcPct val="115000"/>
              </a:lnSpc>
              <a:spcBef>
                <a:spcPts val="0"/>
              </a:spcBef>
              <a:spcAft>
                <a:spcPts val="0"/>
              </a:spcAft>
              <a:buClr>
                <a:schemeClr val="dk1"/>
              </a:buClr>
              <a:buSzPts val="1100"/>
              <a:buNone/>
            </a:pPr>
            <a:r>
              <a:rPr lang="en-US" sz="1800"/>
              <a:t>L</a:t>
            </a:r>
            <a:r>
              <a:rPr lang="en-US" sz="1900"/>
              <a:t>a adicción a la comida es una enfermedad de la mente, el cuerpo y el espíritu para la que no hay cura, pero puede ser detenida día a día si nos adaptamos a una forma disciplinada de comer y al programa de doce pasos de FA. Cuando abusamos de la comida usándola como droga, nuestras vidas se vuelven ingobernables.</a:t>
            </a:r>
            <a:endParaRPr sz="1900"/>
          </a:p>
          <a:p>
            <a:pPr indent="0" lvl="0" marL="0" marR="323850" rtl="0" algn="just">
              <a:lnSpc>
                <a:spcPct val="50000"/>
              </a:lnSpc>
              <a:spcBef>
                <a:spcPts val="0"/>
              </a:spcBef>
              <a:spcAft>
                <a:spcPts val="0"/>
              </a:spcAft>
              <a:buClr>
                <a:schemeClr val="dk1"/>
              </a:buClr>
              <a:buSzPts val="1100"/>
              <a:buFont typeface="Arial"/>
              <a:buNone/>
            </a:pPr>
            <a:r>
              <a:t/>
            </a:r>
            <a:endParaRPr sz="1900"/>
          </a:p>
          <a:p>
            <a:pPr indent="0" lvl="0" marL="0" marR="323850" rtl="0" algn="just">
              <a:lnSpc>
                <a:spcPct val="115000"/>
              </a:lnSpc>
              <a:spcBef>
                <a:spcPts val="0"/>
              </a:spcBef>
              <a:spcAft>
                <a:spcPts val="0"/>
              </a:spcAft>
              <a:buClr>
                <a:schemeClr val="dk1"/>
              </a:buClr>
              <a:buSzPts val="1100"/>
              <a:buNone/>
            </a:pPr>
            <a:r>
              <a:rPr lang="en-US" sz="1900"/>
              <a:t>Los adictos a la comida son alérgicos a la harina, el azúcar y las cantidades que provocan un antojo incontrolable. El problema puede ser detenido día a día por la acción de pesar y medir nuestra comida y abstenerse completamente de toda harina y azúcar.</a:t>
            </a:r>
            <a:endParaRPr sz="1900"/>
          </a:p>
          <a:p>
            <a:pPr indent="0" lvl="0" marL="0" marR="323850" rtl="0" algn="just">
              <a:lnSpc>
                <a:spcPct val="50000"/>
              </a:lnSpc>
              <a:spcBef>
                <a:spcPts val="0"/>
              </a:spcBef>
              <a:spcAft>
                <a:spcPts val="0"/>
              </a:spcAft>
              <a:buClr>
                <a:schemeClr val="dk1"/>
              </a:buClr>
              <a:buSzPts val="1100"/>
              <a:buFont typeface="Arial"/>
              <a:buNone/>
            </a:pPr>
            <a:r>
              <a:t/>
            </a:r>
            <a:endParaRPr sz="1900"/>
          </a:p>
          <a:p>
            <a:pPr indent="0" lvl="0" marL="0" marR="323850" rtl="0" algn="just">
              <a:lnSpc>
                <a:spcPct val="115000"/>
              </a:lnSpc>
              <a:spcBef>
                <a:spcPts val="0"/>
              </a:spcBef>
              <a:spcAft>
                <a:spcPts val="0"/>
              </a:spcAft>
              <a:buClr>
                <a:schemeClr val="dk1"/>
              </a:buClr>
              <a:buSzPts val="1100"/>
              <a:buFont typeface="Arial"/>
              <a:buNone/>
            </a:pPr>
            <a:r>
              <a:rPr lang="en-US" sz="1900"/>
              <a:t>FA define la abstinencia como comidas medidas y pesadas, sin comer nada entre comidas, sin harina, sin azúcar y evitando los atracones individuales. </a:t>
            </a:r>
            <a:endParaRPr sz="1900"/>
          </a:p>
          <a:p>
            <a:pPr indent="0" lvl="0" marL="0" rtl="0" algn="just">
              <a:lnSpc>
                <a:spcPct val="115000"/>
              </a:lnSpc>
              <a:spcBef>
                <a:spcPts val="0"/>
              </a:spcBef>
              <a:spcAft>
                <a:spcPts val="0"/>
              </a:spcAft>
              <a:buClr>
                <a:schemeClr val="dk1"/>
              </a:buClr>
              <a:buSzPts val="1800"/>
              <a:buFont typeface="Arial"/>
              <a:buNone/>
            </a:pPr>
            <a:r>
              <a:t/>
            </a:r>
            <a:endParaRPr b="1" sz="1700"/>
          </a:p>
          <a:p>
            <a:pPr indent="0" lvl="0" marL="0" marR="323850" rtl="0" algn="just">
              <a:lnSpc>
                <a:spcPct val="115000"/>
              </a:lnSpc>
              <a:spcBef>
                <a:spcPts val="0"/>
              </a:spcBef>
              <a:spcAft>
                <a:spcPts val="0"/>
              </a:spcAft>
              <a:buClr>
                <a:schemeClr val="dk1"/>
              </a:buClr>
              <a:buSzPts val="1100"/>
              <a:buFont typeface="Arial"/>
              <a:buNone/>
            </a:pPr>
            <a:r>
              <a:t/>
            </a:r>
            <a:endParaRPr sz="1900"/>
          </a:p>
          <a:p>
            <a:pPr indent="-342900" lvl="0" marL="342900" rtl="0" algn="l">
              <a:lnSpc>
                <a:spcPct val="100000"/>
              </a:lnSpc>
              <a:spcBef>
                <a:spcPts val="0"/>
              </a:spcBef>
              <a:spcAft>
                <a:spcPts val="0"/>
              </a:spcAft>
              <a:buClr>
                <a:schemeClr val="dk1"/>
              </a:buClr>
              <a:buSzPts val="1100"/>
              <a:buFont typeface="Arial"/>
              <a:buNone/>
            </a:pPr>
            <a:r>
              <a:t/>
            </a:r>
            <a:endParaRPr b="1" sz="1600"/>
          </a:p>
          <a:p>
            <a:pPr indent="0" lvl="0" marL="0" rtl="0" algn="l">
              <a:lnSpc>
                <a:spcPct val="100000"/>
              </a:lnSpc>
              <a:spcBef>
                <a:spcPts val="0"/>
              </a:spcBef>
              <a:spcAft>
                <a:spcPts val="0"/>
              </a:spcAft>
              <a:buClr>
                <a:schemeClr val="dk1"/>
              </a:buClr>
              <a:buSzPts val="1100"/>
              <a:buFont typeface="Arial"/>
              <a:buNone/>
            </a:pPr>
            <a:r>
              <a:t/>
            </a:r>
            <a:endParaRPr sz="1200">
              <a:latin typeface="Times New Roman"/>
              <a:ea typeface="Times New Roman"/>
              <a:cs typeface="Times New Roman"/>
              <a:sym typeface="Times New Roman"/>
            </a:endParaRPr>
          </a:p>
          <a:p>
            <a:pPr indent="0" lvl="0" marL="0" rtl="0" algn="l">
              <a:lnSpc>
                <a:spcPct val="100000"/>
              </a:lnSpc>
              <a:spcBef>
                <a:spcPts val="1100"/>
              </a:spcBef>
              <a:spcAft>
                <a:spcPts val="0"/>
              </a:spcAft>
              <a:buClr>
                <a:schemeClr val="dk1"/>
              </a:buClr>
              <a:buSzPts val="2500"/>
              <a:buNone/>
            </a:pPr>
            <a:r>
              <a:t/>
            </a:r>
            <a:endParaRPr b="1" sz="2400">
              <a:latin typeface="Arial"/>
              <a:ea typeface="Arial"/>
              <a:cs typeface="Arial"/>
              <a:sym typeface="Arial"/>
            </a:endParaRPr>
          </a:p>
        </p:txBody>
      </p:sp>
      <p:sp>
        <p:nvSpPr>
          <p:cNvPr id="179" name="Google Shape;179;p8"/>
          <p:cNvSpPr txBox="1"/>
          <p:nvPr>
            <p:ph idx="12" type="sldNum"/>
          </p:nvPr>
        </p:nvSpPr>
        <p:spPr>
          <a:xfrm>
            <a:off x="8861708" y="6265875"/>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80" name="Google Shape;180;p8"/>
          <p:cNvSpPr txBox="1"/>
          <p:nvPr/>
        </p:nvSpPr>
        <p:spPr>
          <a:xfrm>
            <a:off x="5948750" y="994425"/>
            <a:ext cx="6025500" cy="6046200"/>
          </a:xfrm>
          <a:prstGeom prst="rect">
            <a:avLst/>
          </a:prstGeom>
          <a:noFill/>
          <a:ln>
            <a:noFill/>
          </a:ln>
        </p:spPr>
        <p:txBody>
          <a:bodyPr anchorCtr="0" anchor="t" bIns="91425" lIns="91425" spcFirstLastPara="1" rIns="91425" wrap="square" tIns="91425">
            <a:spAutoFit/>
          </a:bodyPr>
          <a:lstStyle/>
          <a:p>
            <a:pPr indent="-342900" lvl="0" marL="342900" marR="0" rtl="0" algn="just">
              <a:lnSpc>
                <a:spcPct val="115000"/>
              </a:lnSpc>
              <a:spcBef>
                <a:spcPts val="0"/>
              </a:spcBef>
              <a:spcAft>
                <a:spcPts val="0"/>
              </a:spcAft>
              <a:buClr>
                <a:srgbClr val="000000"/>
              </a:buClr>
              <a:buSzPts val="1800"/>
              <a:buFont typeface="Arial"/>
              <a:buNone/>
            </a:pPr>
            <a:r>
              <a:rPr b="0" i="0" lang="en-US" sz="1900" u="none" cap="none" strike="noStrike">
                <a:solidFill>
                  <a:srgbClr val="434343"/>
                </a:solidFill>
                <a:latin typeface="Arial"/>
                <a:ea typeface="Arial"/>
                <a:cs typeface="Arial"/>
                <a:sym typeface="Arial"/>
              </a:rPr>
              <a:t>	</a:t>
            </a:r>
            <a:r>
              <a:rPr b="0" i="0" lang="en-US" sz="1800" u="none" cap="none" strike="noStrike">
                <a:solidFill>
                  <a:srgbClr val="0000FF"/>
                </a:solidFill>
                <a:latin typeface="Calibri"/>
                <a:ea typeface="Calibri"/>
                <a:cs typeface="Calibri"/>
                <a:sym typeface="Calibri"/>
              </a:rPr>
              <a:t>Food addiction is a disease of the mind, body, and spirit for which there is no cure, but it can be arrested a day at a time by our adapting to a disciplined way of eating and the Twelve-Step program of FA. When we abuse food by using it as a drug, our lives become unmanageable.</a:t>
            </a:r>
            <a:endParaRPr b="0" i="0" sz="1800" u="none" cap="none" strike="noStrike">
              <a:solidFill>
                <a:srgbClr val="0000FF"/>
              </a:solidFill>
              <a:latin typeface="Calibri"/>
              <a:ea typeface="Calibri"/>
              <a:cs typeface="Calibri"/>
              <a:sym typeface="Calibri"/>
            </a:endParaRPr>
          </a:p>
          <a:p>
            <a:pPr indent="-342900" lvl="0" marL="342900" marR="0" rtl="0" algn="just">
              <a:lnSpc>
                <a:spcPct val="50000"/>
              </a:lnSpc>
              <a:spcBef>
                <a:spcPts val="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	</a:t>
            </a:r>
            <a:endParaRPr b="0" i="0" sz="1800" u="none" cap="none" strike="noStrike">
              <a:solidFill>
                <a:srgbClr val="0000FF"/>
              </a:solidFill>
              <a:latin typeface="Calibri"/>
              <a:ea typeface="Calibri"/>
              <a:cs typeface="Calibri"/>
              <a:sym typeface="Calibri"/>
            </a:endParaRPr>
          </a:p>
          <a:p>
            <a:pPr indent="0" lvl="0" marL="342900" marR="0" rtl="0" algn="just">
              <a:lnSpc>
                <a:spcPct val="115000"/>
              </a:lnSpc>
              <a:spcBef>
                <a:spcPts val="0"/>
              </a:spcBef>
              <a:spcAft>
                <a:spcPts val="0"/>
              </a:spcAft>
              <a:buClr>
                <a:srgbClr val="000000"/>
              </a:buClr>
              <a:buSzPts val="1800"/>
              <a:buFont typeface="Arial"/>
              <a:buNone/>
            </a:pPr>
            <a:r>
              <a:t/>
            </a:r>
            <a:endParaRPr b="0" i="0" sz="1800" u="none" cap="none" strike="noStrike">
              <a:solidFill>
                <a:srgbClr val="0000FF"/>
              </a:solidFill>
              <a:latin typeface="Calibri"/>
              <a:ea typeface="Calibri"/>
              <a:cs typeface="Calibri"/>
              <a:sym typeface="Calibri"/>
            </a:endParaRPr>
          </a:p>
          <a:p>
            <a:pPr indent="0" lvl="0" marL="342900" marR="0" rtl="0" algn="just">
              <a:lnSpc>
                <a:spcPct val="115000"/>
              </a:lnSpc>
              <a:spcBef>
                <a:spcPts val="0"/>
              </a:spcBef>
              <a:spcAft>
                <a:spcPts val="0"/>
              </a:spcAft>
              <a:buClr>
                <a:srgbClr val="000000"/>
              </a:buClr>
              <a:buSzPts val="1800"/>
              <a:buFont typeface="Arial"/>
              <a:buNone/>
            </a:pPr>
            <a:r>
              <a:t/>
            </a:r>
            <a:endParaRPr b="0" i="0" sz="2100" u="none" cap="none" strike="noStrike">
              <a:solidFill>
                <a:srgbClr val="0000FF"/>
              </a:solidFill>
              <a:latin typeface="Calibri"/>
              <a:ea typeface="Calibri"/>
              <a:cs typeface="Calibri"/>
              <a:sym typeface="Calibri"/>
            </a:endParaRPr>
          </a:p>
          <a:p>
            <a:pPr indent="0" lvl="0" marL="342900" marR="0" rtl="0" algn="just">
              <a:lnSpc>
                <a:spcPct val="115000"/>
              </a:lnSpc>
              <a:spcBef>
                <a:spcPts val="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Food addicts have an allergy to flour, sugar, and quantities that creates an uncontrollable craving. The problem can be arrested a day at a time by the action of our weighing and measuring our food and abstaining completely from all flour and sugar.</a:t>
            </a:r>
            <a:endParaRPr b="0" i="0" sz="1800" u="none" cap="none" strike="noStrike">
              <a:solidFill>
                <a:srgbClr val="0000FF"/>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FF"/>
              </a:solidFill>
              <a:latin typeface="Calibri"/>
              <a:ea typeface="Calibri"/>
              <a:cs typeface="Calibri"/>
              <a:sym typeface="Calibri"/>
            </a:endParaRPr>
          </a:p>
          <a:p>
            <a:pPr indent="-342900" lvl="0" marL="342900" marR="0" rtl="0" algn="just">
              <a:lnSpc>
                <a:spcPct val="115000"/>
              </a:lnSpc>
              <a:spcBef>
                <a:spcPts val="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	FA defines abstinence as weighed and measured meals with nothing in between, no flour, no sugar, and the avoidance of any individual binge foods. </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342900" lvl="0" marL="342900" marR="0" rtl="0" algn="just">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just">
              <a:lnSpc>
                <a:spcPct val="115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0000FF"/>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                  </a:t>
            </a:r>
            <a:endParaRPr b="0" i="0" sz="1800" u="none" cap="none" strike="noStrike">
              <a:solidFill>
                <a:srgbClr val="0000FF"/>
              </a:solidFill>
              <a:latin typeface="Calibri"/>
              <a:ea typeface="Calibri"/>
              <a:cs typeface="Calibri"/>
              <a:sym typeface="Calibri"/>
            </a:endParaRPr>
          </a:p>
        </p:txBody>
      </p:sp>
      <p:sp>
        <p:nvSpPr>
          <p:cNvPr id="181" name="Google Shape;181;p8"/>
          <p:cNvSpPr txBox="1"/>
          <p:nvPr/>
        </p:nvSpPr>
        <p:spPr>
          <a:xfrm>
            <a:off x="523875" y="255525"/>
            <a:ext cx="4770600" cy="923400"/>
          </a:xfrm>
          <a:prstGeom prst="rect">
            <a:avLst/>
          </a:prstGeom>
          <a:noFill/>
          <a:ln>
            <a:noFill/>
          </a:ln>
        </p:spPr>
        <p:txBody>
          <a:bodyPr anchorCtr="0" anchor="t" bIns="91425" lIns="91425" spcFirstLastPara="1" rIns="91425" wrap="square" tIns="91425">
            <a:spAutoFit/>
          </a:bodyPr>
          <a:lstStyle/>
          <a:p>
            <a:pPr indent="0" lvl="0" marL="0" marR="665137"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DEFINICIÓN DE ADICCIÓN A LA COMIDA</a:t>
            </a:r>
            <a:endParaRPr b="1" i="0" sz="1800" u="none" cap="none" strike="noStrike">
              <a:solidFill>
                <a:schemeClr val="dk1"/>
              </a:solidFill>
              <a:latin typeface="Arial"/>
              <a:ea typeface="Arial"/>
              <a:cs typeface="Arial"/>
              <a:sym typeface="Arial"/>
            </a:endParaRPr>
          </a:p>
          <a:p>
            <a:pPr indent="0" lvl="0" marL="0" marR="665137" rtl="0" algn="ctr">
              <a:lnSpc>
                <a:spcPct val="5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sp>
        <p:nvSpPr>
          <p:cNvPr id="182" name="Google Shape;182;p8"/>
          <p:cNvSpPr txBox="1"/>
          <p:nvPr/>
        </p:nvSpPr>
        <p:spPr>
          <a:xfrm>
            <a:off x="7305675" y="255525"/>
            <a:ext cx="3000000" cy="738900"/>
          </a:xfrm>
          <a:prstGeom prst="rect">
            <a:avLst/>
          </a:prstGeom>
          <a:noFill/>
          <a:ln>
            <a:noFill/>
          </a:ln>
        </p:spPr>
        <p:txBody>
          <a:bodyPr anchorCtr="0" anchor="t" bIns="91425" lIns="91425" spcFirstLastPara="1" rIns="91425" wrap="square" tIns="91425">
            <a:spAutoFit/>
          </a:bodyPr>
          <a:lstStyle/>
          <a:p>
            <a:pPr indent="0" lvl="0" marL="342900" marR="0" rtl="0" algn="ctr">
              <a:lnSpc>
                <a:spcPct val="100000"/>
              </a:lnSpc>
              <a:spcBef>
                <a:spcPts val="0"/>
              </a:spcBef>
              <a:spcAft>
                <a:spcPts val="0"/>
              </a:spcAft>
              <a:buClr>
                <a:srgbClr val="000000"/>
              </a:buClr>
              <a:buSzPts val="2000"/>
              <a:buFont typeface="Arial"/>
              <a:buNone/>
            </a:pPr>
            <a:r>
              <a:rPr b="1" i="0" lang="en-US" sz="1800" u="none" cap="none" strike="noStrike">
                <a:solidFill>
                  <a:srgbClr val="0000FF"/>
                </a:solidFill>
                <a:latin typeface="Arial"/>
                <a:ea typeface="Arial"/>
                <a:cs typeface="Arial"/>
                <a:sym typeface="Arial"/>
              </a:rPr>
              <a:t>DEFINITION OF A FOOD ADDICT</a:t>
            </a:r>
            <a:endParaRPr b="0" i="0" sz="1800" u="none" cap="none" strike="noStrike">
              <a:solidFill>
                <a:srgbClr val="0000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2eaa79b8335_0_18"/>
          <p:cNvSpPr txBox="1"/>
          <p:nvPr>
            <p:ph idx="1" type="subTitle"/>
          </p:nvPr>
        </p:nvSpPr>
        <p:spPr>
          <a:xfrm>
            <a:off x="1145375" y="1632175"/>
            <a:ext cx="10093800" cy="3625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400"/>
              <a:buNone/>
            </a:pPr>
            <a:r>
              <a:rPr lang="en-US">
                <a:solidFill>
                  <a:srgbClr val="0000FF"/>
                </a:solidFill>
              </a:rPr>
              <a:t>          </a:t>
            </a:r>
            <a:r>
              <a:rPr b="1" lang="en-US"/>
              <a:t>¿Cuántos adictos a la comida hay aquí conmigo? ¡Bienvenidos a todos!</a:t>
            </a:r>
            <a:endParaRPr b="1"/>
          </a:p>
          <a:p>
            <a:pPr indent="0" lvl="0" marL="0" rtl="0" algn="l">
              <a:lnSpc>
                <a:spcPct val="115000"/>
              </a:lnSpc>
              <a:spcBef>
                <a:spcPts val="0"/>
              </a:spcBef>
              <a:spcAft>
                <a:spcPts val="0"/>
              </a:spcAft>
              <a:buSzPts val="2400"/>
              <a:buNone/>
            </a:pPr>
            <a:r>
              <a:t/>
            </a:r>
            <a:endParaRPr b="1"/>
          </a:p>
          <a:p>
            <a:pPr indent="0" lvl="0" marL="0" rtl="0" algn="l">
              <a:lnSpc>
                <a:spcPct val="115000"/>
              </a:lnSpc>
              <a:spcBef>
                <a:spcPts val="0"/>
              </a:spcBef>
              <a:spcAft>
                <a:spcPts val="0"/>
              </a:spcAft>
              <a:buSzPts val="2400"/>
              <a:buNone/>
            </a:pPr>
            <a:r>
              <a:t/>
            </a:r>
            <a:endParaRPr b="1"/>
          </a:p>
          <a:p>
            <a:pPr indent="0" lvl="0" marL="0" rtl="0" algn="l">
              <a:lnSpc>
                <a:spcPct val="115000"/>
              </a:lnSpc>
              <a:spcBef>
                <a:spcPts val="0"/>
              </a:spcBef>
              <a:spcAft>
                <a:spcPts val="0"/>
              </a:spcAft>
              <a:buSzPts val="2400"/>
              <a:buNone/>
            </a:pPr>
            <a:r>
              <a:t/>
            </a:r>
            <a:endParaRPr b="1"/>
          </a:p>
          <a:p>
            <a:pPr indent="0" lvl="0" marL="0" rtl="0" algn="l">
              <a:lnSpc>
                <a:spcPct val="115000"/>
              </a:lnSpc>
              <a:spcBef>
                <a:spcPts val="0"/>
              </a:spcBef>
              <a:spcAft>
                <a:spcPts val="0"/>
              </a:spcAft>
              <a:buSzPts val="2400"/>
              <a:buNone/>
            </a:pPr>
            <a:r>
              <a:rPr lang="en-US">
                <a:solidFill>
                  <a:srgbClr val="0000FF"/>
                </a:solidFill>
              </a:rPr>
              <a:t>               How many food addicts are here with me? Welcome, everyone!</a:t>
            </a:r>
            <a:endParaRPr>
              <a:solidFill>
                <a:srgbClr val="0000FF"/>
              </a:solidFill>
            </a:endParaRPr>
          </a:p>
          <a:p>
            <a:pPr indent="-342900" lvl="0" marL="342900" rtl="0" algn="ctr">
              <a:lnSpc>
                <a:spcPct val="115000"/>
              </a:lnSpc>
              <a:spcBef>
                <a:spcPts val="0"/>
              </a:spcBef>
              <a:spcAft>
                <a:spcPts val="0"/>
              </a:spcAft>
              <a:buSzPts val="2400"/>
              <a:buNone/>
            </a:pPr>
            <a:r>
              <a:t/>
            </a:r>
            <a:endParaRPr b="1">
              <a:solidFill>
                <a:srgbClr val="0000FF"/>
              </a:solidFill>
            </a:endParaRPr>
          </a:p>
          <a:p>
            <a:pPr indent="0" lvl="0" marL="0" rtl="0" algn="ctr">
              <a:lnSpc>
                <a:spcPct val="90000"/>
              </a:lnSpc>
              <a:spcBef>
                <a:spcPts val="1100"/>
              </a:spcBef>
              <a:spcAft>
                <a:spcPts val="0"/>
              </a:spcAft>
              <a:buSzPts val="2400"/>
              <a:buNone/>
            </a:pPr>
            <a:r>
              <a:t/>
            </a:r>
            <a:endParaRPr/>
          </a:p>
        </p:txBody>
      </p:sp>
      <p:sp>
        <p:nvSpPr>
          <p:cNvPr id="189" name="Google Shape;189;g2eaa79b8335_0_18"/>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7346012be2_0_18"/>
          <p:cNvSpPr txBox="1"/>
          <p:nvPr>
            <p:ph idx="1" type="body"/>
          </p:nvPr>
        </p:nvSpPr>
        <p:spPr>
          <a:xfrm>
            <a:off x="300875" y="1150375"/>
            <a:ext cx="4031100" cy="3407400"/>
          </a:xfrm>
          <a:prstGeom prst="rect">
            <a:avLst/>
          </a:prstGeom>
          <a:noFill/>
          <a:ln>
            <a:noFill/>
          </a:ln>
        </p:spPr>
        <p:txBody>
          <a:bodyPr anchorCtr="0" anchor="t" bIns="45700" lIns="91425" spcFirstLastPara="1" rIns="91425" wrap="square" tIns="45700">
            <a:noAutofit/>
          </a:bodyPr>
          <a:lstStyle/>
          <a:p>
            <a:pPr indent="0" lvl="0" marL="0" marR="323850" rtl="0" algn="just">
              <a:lnSpc>
                <a:spcPct val="115000"/>
              </a:lnSpc>
              <a:spcBef>
                <a:spcPts val="0"/>
              </a:spcBef>
              <a:spcAft>
                <a:spcPts val="0"/>
              </a:spcAft>
              <a:buClr>
                <a:schemeClr val="dk1"/>
              </a:buClr>
              <a:buSzPts val="1100"/>
              <a:buNone/>
            </a:pPr>
            <a:r>
              <a:t/>
            </a:r>
            <a:endParaRPr sz="1200">
              <a:latin typeface="Times New Roman"/>
              <a:ea typeface="Times New Roman"/>
              <a:cs typeface="Times New Roman"/>
              <a:sym typeface="Times New Roman"/>
            </a:endParaRPr>
          </a:p>
          <a:p>
            <a:pPr indent="0" lvl="0" marL="0" rtl="0" algn="l">
              <a:lnSpc>
                <a:spcPct val="100000"/>
              </a:lnSpc>
              <a:spcBef>
                <a:spcPts val="1100"/>
              </a:spcBef>
              <a:spcAft>
                <a:spcPts val="0"/>
              </a:spcAft>
              <a:buClr>
                <a:schemeClr val="dk1"/>
              </a:buClr>
              <a:buSzPts val="2500"/>
              <a:buNone/>
            </a:pPr>
            <a:r>
              <a:t/>
            </a:r>
            <a:endParaRPr b="1" sz="2400">
              <a:latin typeface="Arial"/>
              <a:ea typeface="Arial"/>
              <a:cs typeface="Arial"/>
              <a:sym typeface="Arial"/>
            </a:endParaRPr>
          </a:p>
        </p:txBody>
      </p:sp>
      <p:sp>
        <p:nvSpPr>
          <p:cNvPr id="195" name="Google Shape;195;g27346012be2_0_18"/>
          <p:cNvSpPr txBox="1"/>
          <p:nvPr/>
        </p:nvSpPr>
        <p:spPr>
          <a:xfrm>
            <a:off x="6471425" y="0"/>
            <a:ext cx="5641200" cy="6935700"/>
          </a:xfrm>
          <a:prstGeom prst="rect">
            <a:avLst/>
          </a:prstGeom>
          <a:noFill/>
          <a:ln>
            <a:noFill/>
          </a:ln>
        </p:spPr>
        <p:txBody>
          <a:bodyPr anchorCtr="0" anchor="t" bIns="91425" lIns="91425" spcFirstLastPara="1" rIns="91425" wrap="square" tIns="91425">
            <a:spAutoFit/>
          </a:bodyPr>
          <a:lstStyle/>
          <a:p>
            <a:pPr indent="0" lvl="0" marL="0" marR="0" rtl="0" algn="ctr">
              <a:lnSpc>
                <a:spcPct val="107916"/>
              </a:lnSpc>
              <a:spcBef>
                <a:spcPts val="0"/>
              </a:spcBef>
              <a:spcAft>
                <a:spcPts val="0"/>
              </a:spcAft>
              <a:buClr>
                <a:srgbClr val="000000"/>
              </a:buClr>
              <a:buSzPts val="2000"/>
              <a:buFont typeface="Arial"/>
              <a:buNone/>
            </a:pPr>
            <a:r>
              <a:rPr b="1" i="0" lang="en-US" sz="2000" u="none" cap="none" strike="noStrike">
                <a:solidFill>
                  <a:srgbClr val="0000FF"/>
                </a:solidFill>
                <a:latin typeface="Calibri"/>
                <a:ea typeface="Calibri"/>
                <a:cs typeface="Calibri"/>
                <a:sym typeface="Calibri"/>
              </a:rPr>
              <a:t>THE DISCIPLINE OF THIS MEETING CONSISTS OF:</a:t>
            </a:r>
            <a:endParaRPr b="1" i="0" sz="2000" u="none" cap="none" strike="noStrike">
              <a:solidFill>
                <a:srgbClr val="0000FF"/>
              </a:solidFill>
              <a:latin typeface="Calibri"/>
              <a:ea typeface="Calibri"/>
              <a:cs typeface="Calibri"/>
              <a:sym typeface="Calibri"/>
            </a:endParaRPr>
          </a:p>
          <a:p>
            <a:pPr indent="0" lvl="0" marL="0" marR="0" rtl="0" algn="l">
              <a:lnSpc>
                <a:spcPct val="107916"/>
              </a:lnSpc>
              <a:spcBef>
                <a:spcPts val="0"/>
              </a:spcBef>
              <a:spcAft>
                <a:spcPts val="0"/>
              </a:spcAft>
              <a:buClr>
                <a:schemeClr val="dk1"/>
              </a:buClr>
              <a:buSzPts val="1800"/>
              <a:buFont typeface="Arial"/>
              <a:buNone/>
            </a:pPr>
            <a:r>
              <a:t/>
            </a:r>
            <a:endParaRPr b="1" i="0" sz="1700" u="none" cap="none" strike="noStrike">
              <a:solidFill>
                <a:srgbClr val="0000FF"/>
              </a:solidFill>
              <a:latin typeface="Calibri"/>
              <a:ea typeface="Calibri"/>
              <a:cs typeface="Calibri"/>
              <a:sym typeface="Calibri"/>
            </a:endParaRPr>
          </a:p>
          <a:p>
            <a:pPr indent="-336550" lvl="0" marL="457200" marR="0" rtl="0" algn="l">
              <a:lnSpc>
                <a:spcPct val="100000"/>
              </a:lnSpc>
              <a:spcBef>
                <a:spcPts val="0"/>
              </a:spcBef>
              <a:spcAft>
                <a:spcPts val="0"/>
              </a:spcAft>
              <a:buClr>
                <a:srgbClr val="0000FF"/>
              </a:buClr>
              <a:buSzPts val="1700"/>
              <a:buFont typeface="Calibri"/>
              <a:buAutoNum type="arabicPeriod"/>
            </a:pPr>
            <a:r>
              <a:rPr b="0" i="0" lang="en-US" sz="1700" u="none" cap="none" strike="noStrike">
                <a:solidFill>
                  <a:srgbClr val="0000FF"/>
                </a:solidFill>
                <a:highlight>
                  <a:schemeClr val="lt1"/>
                </a:highlight>
                <a:latin typeface="Calibri"/>
                <a:ea typeface="Calibri"/>
                <a:cs typeface="Calibri"/>
                <a:sym typeface="Calibri"/>
              </a:rPr>
              <a:t>To protect anonymity, all members must participate from a quiet, private location. Do not record the meeting or take photos of the group screen. </a:t>
            </a:r>
            <a:endParaRPr b="0" i="0" sz="1700" u="none" cap="none" strike="noStrike">
              <a:solidFill>
                <a:srgbClr val="0000FF"/>
              </a:solidFill>
              <a:highlight>
                <a:schemeClr val="lt1"/>
              </a:highlight>
              <a:latin typeface="Calibri"/>
              <a:ea typeface="Calibri"/>
              <a:cs typeface="Calibri"/>
              <a:sym typeface="Calibri"/>
            </a:endParaRPr>
          </a:p>
          <a:p>
            <a:pPr indent="-336550" lvl="0" marL="457200" marR="0" rtl="0" algn="l">
              <a:lnSpc>
                <a:spcPct val="100000"/>
              </a:lnSpc>
              <a:spcBef>
                <a:spcPts val="1000"/>
              </a:spcBef>
              <a:spcAft>
                <a:spcPts val="0"/>
              </a:spcAft>
              <a:buClr>
                <a:srgbClr val="0000FF"/>
              </a:buClr>
              <a:buSzPts val="1700"/>
              <a:buFont typeface="Calibri"/>
              <a:buAutoNum type="arabicPeriod"/>
            </a:pPr>
            <a:r>
              <a:rPr b="0" i="0" lang="en-US" sz="1700" u="none" cap="none" strike="noStrike">
                <a:solidFill>
                  <a:srgbClr val="0000FF"/>
                </a:solidFill>
                <a:highlight>
                  <a:schemeClr val="lt1"/>
                </a:highlight>
                <a:latin typeface="Calibri"/>
                <a:ea typeface="Calibri"/>
                <a:cs typeface="Calibri"/>
                <a:sym typeface="Calibri"/>
              </a:rPr>
              <a:t>Participating with your camera </a:t>
            </a:r>
            <a:r>
              <a:rPr b="1" i="0" lang="en-US" sz="1700" u="none" cap="none" strike="noStrike">
                <a:solidFill>
                  <a:srgbClr val="0000FF"/>
                </a:solidFill>
                <a:highlight>
                  <a:schemeClr val="lt1"/>
                </a:highlight>
                <a:latin typeface="Calibri"/>
                <a:ea typeface="Calibri"/>
                <a:cs typeface="Calibri"/>
                <a:sym typeface="Calibri"/>
              </a:rPr>
              <a:t>“on” </a:t>
            </a:r>
            <a:r>
              <a:rPr b="0" i="0" lang="en-US" sz="1700" u="none" cap="none" strike="noStrike">
                <a:solidFill>
                  <a:srgbClr val="0000FF"/>
                </a:solidFill>
                <a:highlight>
                  <a:schemeClr val="lt1"/>
                </a:highlight>
                <a:latin typeface="Calibri"/>
                <a:ea typeface="Calibri"/>
                <a:cs typeface="Calibri"/>
                <a:sym typeface="Calibri"/>
              </a:rPr>
              <a:t>supports the anonymity of all members and guards against isolation.</a:t>
            </a:r>
            <a:endParaRPr b="0" i="0" sz="1700" u="none" cap="none" strike="noStrike">
              <a:solidFill>
                <a:srgbClr val="0000FF"/>
              </a:solidFill>
              <a:latin typeface="Calibri"/>
              <a:ea typeface="Calibri"/>
              <a:cs typeface="Calibri"/>
              <a:sym typeface="Calibri"/>
            </a:endParaRPr>
          </a:p>
          <a:p>
            <a:pPr indent="-336550" lvl="0" marL="457200" marR="0" rtl="0" algn="l">
              <a:lnSpc>
                <a:spcPct val="100000"/>
              </a:lnSpc>
              <a:spcBef>
                <a:spcPts val="1000"/>
              </a:spcBef>
              <a:spcAft>
                <a:spcPts val="0"/>
              </a:spcAft>
              <a:buClr>
                <a:srgbClr val="0000FF"/>
              </a:buClr>
              <a:buSzPts val="1700"/>
              <a:buFont typeface="Calibri"/>
              <a:buAutoNum type="arabicPeriod"/>
            </a:pPr>
            <a:r>
              <a:rPr b="0" i="0" lang="en-US" sz="1700" u="none" cap="none" strike="noStrike">
                <a:solidFill>
                  <a:srgbClr val="0000FF"/>
                </a:solidFill>
                <a:latin typeface="Calibri"/>
                <a:ea typeface="Calibri"/>
                <a:cs typeface="Calibri"/>
                <a:sym typeface="Calibri"/>
              </a:rPr>
              <a:t>Please do not smoke, eat, drink, or chew gum. Remember that naming specific foods, or even describing them without a name, may trigger cravings in some members.</a:t>
            </a:r>
            <a:endParaRPr b="0" i="0" sz="1700" u="none" cap="none" strike="noStrike">
              <a:solidFill>
                <a:srgbClr val="0000FF"/>
              </a:solidFill>
              <a:latin typeface="Calibri"/>
              <a:ea typeface="Calibri"/>
              <a:cs typeface="Calibri"/>
              <a:sym typeface="Calibri"/>
            </a:endParaRPr>
          </a:p>
          <a:p>
            <a:pPr indent="-336550" lvl="0" marL="457200" marR="0" rtl="0" algn="l">
              <a:lnSpc>
                <a:spcPct val="100000"/>
              </a:lnSpc>
              <a:spcBef>
                <a:spcPts val="1000"/>
              </a:spcBef>
              <a:spcAft>
                <a:spcPts val="0"/>
              </a:spcAft>
              <a:buClr>
                <a:srgbClr val="0000FF"/>
              </a:buClr>
              <a:buSzPts val="1700"/>
              <a:buFont typeface="Calibri"/>
              <a:buAutoNum type="arabicPeriod"/>
            </a:pPr>
            <a:r>
              <a:rPr b="0" i="0" lang="en-US" sz="1700" u="none" cap="none" strike="noStrike">
                <a:solidFill>
                  <a:srgbClr val="0000FF"/>
                </a:solidFill>
                <a:latin typeface="Calibri"/>
                <a:ea typeface="Calibri"/>
                <a:cs typeface="Calibri"/>
                <a:sym typeface="Calibri"/>
              </a:rPr>
              <a:t>We encourage people to arrive 10 minutes early to greet newcomers, chat with each other, and resolve any technical problems.</a:t>
            </a:r>
            <a:endParaRPr b="0" i="0" sz="1700" u="none" cap="none" strike="noStrike">
              <a:solidFill>
                <a:srgbClr val="FF0000"/>
              </a:solidFill>
              <a:latin typeface="Calibri"/>
              <a:ea typeface="Calibri"/>
              <a:cs typeface="Calibri"/>
              <a:sym typeface="Calibri"/>
            </a:endParaRPr>
          </a:p>
          <a:p>
            <a:pPr indent="-336550" lvl="0" marL="457200" marR="0" rtl="0" algn="l">
              <a:lnSpc>
                <a:spcPct val="100000"/>
              </a:lnSpc>
              <a:spcBef>
                <a:spcPts val="1000"/>
              </a:spcBef>
              <a:spcAft>
                <a:spcPts val="0"/>
              </a:spcAft>
              <a:buClr>
                <a:srgbClr val="0000FF"/>
              </a:buClr>
              <a:buSzPts val="1700"/>
              <a:buFont typeface="Calibri"/>
              <a:buAutoNum type="arabicPeriod"/>
            </a:pPr>
            <a:r>
              <a:rPr b="0" i="0" lang="en-US" sz="1700" u="none" cap="none" strike="noStrike">
                <a:solidFill>
                  <a:srgbClr val="0000FF"/>
                </a:solidFill>
                <a:latin typeface="Calibri"/>
                <a:ea typeface="Calibri"/>
                <a:cs typeface="Calibri"/>
                <a:sym typeface="Calibri"/>
              </a:rPr>
              <a:t>We avoid crosstalk – like giving direct advice or praise – by focusing on our own experiences and using “I” statements. We can, however, thank a person for their service or reference their sharing as long as we are not seeking to interpret or evaluate it. </a:t>
            </a:r>
            <a:endParaRPr b="0" i="0" sz="1700" u="none" cap="none" strike="noStrike">
              <a:solidFill>
                <a:srgbClr val="0000FF"/>
              </a:solidFill>
              <a:latin typeface="Calibri"/>
              <a:ea typeface="Calibri"/>
              <a:cs typeface="Calibri"/>
              <a:sym typeface="Calibri"/>
            </a:endParaRPr>
          </a:p>
          <a:p>
            <a:pPr indent="-336550" lvl="0" marL="457200" marR="0" rtl="0" algn="l">
              <a:lnSpc>
                <a:spcPct val="100000"/>
              </a:lnSpc>
              <a:spcBef>
                <a:spcPts val="1000"/>
              </a:spcBef>
              <a:spcAft>
                <a:spcPts val="0"/>
              </a:spcAft>
              <a:buClr>
                <a:srgbClr val="0000FF"/>
              </a:buClr>
              <a:buSzPts val="1700"/>
              <a:buFont typeface="Calibri"/>
              <a:buAutoNum type="arabicPeriod"/>
            </a:pPr>
            <a:r>
              <a:rPr b="0" i="0" lang="en-US" sz="1700" u="none" cap="none" strike="noStrike">
                <a:solidFill>
                  <a:srgbClr val="0000FF"/>
                </a:solidFill>
                <a:latin typeface="Calibri"/>
                <a:ea typeface="Calibri"/>
                <a:cs typeface="Calibri"/>
                <a:sym typeface="Calibri"/>
              </a:rPr>
              <a:t>Our common goal is to help the food addict who still suffers, regardless of language, race, sexual orientation, gender identity, religion, socioeconomic background, or physical or mental disability.</a:t>
            </a:r>
            <a:endParaRPr b="0" i="0" sz="1700" u="none" cap="none" strike="noStrike">
              <a:solidFill>
                <a:srgbClr val="0000FF"/>
              </a:solidFill>
              <a:latin typeface="Calibri"/>
              <a:ea typeface="Calibri"/>
              <a:cs typeface="Calibri"/>
              <a:sym typeface="Calibri"/>
            </a:endParaRPr>
          </a:p>
        </p:txBody>
      </p:sp>
      <p:sp>
        <p:nvSpPr>
          <p:cNvPr id="196" name="Google Shape;196;g27346012be2_0_18"/>
          <p:cNvSpPr txBox="1"/>
          <p:nvPr/>
        </p:nvSpPr>
        <p:spPr>
          <a:xfrm>
            <a:off x="76200" y="22500"/>
            <a:ext cx="6242400" cy="6890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LA DISCIPLINA DE ESTA REUNIÓN CONSISTE EN:</a:t>
            </a:r>
            <a:endParaRPr b="1"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Calibri"/>
                <a:ea typeface="Calibri"/>
                <a:cs typeface="Calibri"/>
                <a:sym typeface="Calibri"/>
              </a:rPr>
              <a:t>P</a:t>
            </a:r>
            <a:r>
              <a:rPr b="0" i="0" lang="en-US" sz="1700" u="none" cap="none" strike="noStrike">
                <a:solidFill>
                  <a:schemeClr val="dk1"/>
                </a:solidFill>
                <a:latin typeface="Calibri"/>
                <a:ea typeface="Calibri"/>
                <a:cs typeface="Calibri"/>
                <a:sym typeface="Calibri"/>
              </a:rPr>
              <a:t>ara proteger el anonimato, le pedimos que participe desde un lugar tranquilo y privado.  Le pedimos que no grabe la reunión ni tome fotos de la pantalla del grupo.</a:t>
            </a:r>
            <a:endParaRPr b="0" i="0" sz="1700" u="none" cap="none" strike="noStrike">
              <a:solidFill>
                <a:schemeClr val="dk1"/>
              </a:solidFill>
              <a:latin typeface="Calibri"/>
              <a:ea typeface="Calibri"/>
              <a:cs typeface="Calibri"/>
              <a:sym typeface="Calibri"/>
            </a:endParaRPr>
          </a:p>
          <a:p>
            <a:pPr indent="-336550" lvl="0" marL="457200" marR="0" rtl="0" algn="l">
              <a:lnSpc>
                <a:spcPct val="100000"/>
              </a:lnSpc>
              <a:spcBef>
                <a:spcPts val="1000"/>
              </a:spcBef>
              <a:spcAft>
                <a:spcPts val="0"/>
              </a:spcAft>
              <a:buClr>
                <a:schemeClr val="dk1"/>
              </a:buClr>
              <a:buSzPts val="1700"/>
              <a:buFont typeface="Arial"/>
              <a:buAutoNum type="arabicPeriod"/>
            </a:pPr>
            <a:r>
              <a:rPr b="0" i="0" lang="en-US" sz="1700" u="none" cap="none" strike="noStrike">
                <a:solidFill>
                  <a:schemeClr val="dk1"/>
                </a:solidFill>
                <a:latin typeface="Calibri"/>
                <a:ea typeface="Calibri"/>
                <a:cs typeface="Calibri"/>
                <a:sym typeface="Calibri"/>
              </a:rPr>
              <a:t>Participar con la cámara </a:t>
            </a:r>
            <a:r>
              <a:rPr b="1" i="0" lang="en-US" sz="1700" u="none" cap="none" strike="noStrike">
                <a:solidFill>
                  <a:schemeClr val="dk1"/>
                </a:solidFill>
                <a:latin typeface="Calibri"/>
                <a:ea typeface="Calibri"/>
                <a:cs typeface="Calibri"/>
                <a:sym typeface="Calibri"/>
              </a:rPr>
              <a:t>“encendida”</a:t>
            </a:r>
            <a:r>
              <a:rPr b="0" i="0" lang="en-US" sz="1700" u="none" cap="none" strike="noStrike">
                <a:solidFill>
                  <a:schemeClr val="dk1"/>
                </a:solidFill>
                <a:latin typeface="Calibri"/>
                <a:ea typeface="Calibri"/>
                <a:cs typeface="Calibri"/>
                <a:sym typeface="Calibri"/>
              </a:rPr>
              <a:t> favorece el anonimato de todos los miembros y evita el aislamiento.</a:t>
            </a:r>
            <a:endParaRPr b="0" i="0" sz="1700" u="none" cap="none" strike="noStrike">
              <a:solidFill>
                <a:schemeClr val="dk1"/>
              </a:solidFill>
              <a:latin typeface="Calibri"/>
              <a:ea typeface="Calibri"/>
              <a:cs typeface="Calibri"/>
              <a:sym typeface="Calibri"/>
            </a:endParaRPr>
          </a:p>
          <a:p>
            <a:pPr indent="-336550" lvl="0" marL="457200" marR="0" rtl="0" algn="just">
              <a:lnSpc>
                <a:spcPct val="100000"/>
              </a:lnSpc>
              <a:spcBef>
                <a:spcPts val="1000"/>
              </a:spcBef>
              <a:spcAft>
                <a:spcPts val="0"/>
              </a:spcAft>
              <a:buClr>
                <a:schemeClr val="dk1"/>
              </a:buClr>
              <a:buSzPts val="1700"/>
              <a:buFont typeface="Arial"/>
              <a:buAutoNum type="arabicPeriod"/>
            </a:pPr>
            <a:r>
              <a:rPr b="0" i="0" lang="en-US" sz="1700" u="none" cap="none" strike="noStrike">
                <a:solidFill>
                  <a:schemeClr val="dk1"/>
                </a:solidFill>
                <a:latin typeface="Calibri"/>
                <a:ea typeface="Calibri"/>
                <a:cs typeface="Calibri"/>
                <a:sym typeface="Calibri"/>
              </a:rPr>
              <a:t>Por favor no fume, coma, beba, o mastique chicle. Recuerde que nombrar alimentos específicos, o incluso describirlos sin nombre, puede provocar antojos en algunos miembros.</a:t>
            </a:r>
            <a:endParaRPr b="0" i="0" sz="1700" u="none" cap="none" strike="noStrike">
              <a:solidFill>
                <a:schemeClr val="dk1"/>
              </a:solidFill>
              <a:latin typeface="Calibri"/>
              <a:ea typeface="Calibri"/>
              <a:cs typeface="Calibri"/>
              <a:sym typeface="Calibri"/>
            </a:endParaRPr>
          </a:p>
          <a:p>
            <a:pPr indent="-336550" lvl="0" marL="457200" marR="0" rtl="0" algn="just">
              <a:lnSpc>
                <a:spcPct val="100000"/>
              </a:lnSpc>
              <a:spcBef>
                <a:spcPts val="1000"/>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Sugerimos a los miembros que lleguen 10 minutos antes para saludar a los recién llegados, conversar entre ellos y permitir la resolución de cualquier problema técnico.</a:t>
            </a:r>
            <a:endParaRPr b="0" i="0" sz="1700" u="none" cap="none" strike="noStrike">
              <a:solidFill>
                <a:schemeClr val="dk1"/>
              </a:solidFill>
              <a:latin typeface="Calibri"/>
              <a:ea typeface="Calibri"/>
              <a:cs typeface="Calibri"/>
              <a:sym typeface="Calibri"/>
            </a:endParaRPr>
          </a:p>
          <a:p>
            <a:pPr indent="-336550" lvl="0" marL="457200" marR="0" rtl="0" algn="just">
              <a:lnSpc>
                <a:spcPct val="100000"/>
              </a:lnSpc>
              <a:spcBef>
                <a:spcPts val="1000"/>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Por favor, evite el diálogo cruzado. Evitemos la charla cruzada, como dar consejos o elogios directos, centrándonos en nuestras propias experiencias y utilizando frases con "yo". Sin embargo, podemos agradecer a una persona su participación o hacer referencia a lo que ha compartido, siempre que no tratemos de interpretarlo o evaluarlo.</a:t>
            </a:r>
            <a:endParaRPr b="0" i="0" sz="1700" u="none" cap="none" strike="noStrike">
              <a:solidFill>
                <a:schemeClr val="dk1"/>
              </a:solidFill>
              <a:latin typeface="Calibri"/>
              <a:ea typeface="Calibri"/>
              <a:cs typeface="Calibri"/>
              <a:sym typeface="Calibri"/>
            </a:endParaRPr>
          </a:p>
          <a:p>
            <a:pPr indent="-330200" lvl="0" marL="457200" marR="0" rtl="0" algn="just">
              <a:lnSpc>
                <a:spcPct val="100000"/>
              </a:lnSpc>
              <a:spcBef>
                <a:spcPts val="1000"/>
              </a:spcBef>
              <a:spcAft>
                <a:spcPts val="1000"/>
              </a:spcAft>
              <a:buClr>
                <a:schemeClr val="dk1"/>
              </a:buClr>
              <a:buSzPts val="1600"/>
              <a:buFont typeface="Calibri"/>
              <a:buAutoNum type="arabicPeriod"/>
            </a:pPr>
            <a:r>
              <a:rPr b="0" i="0" lang="en-US" sz="1600" u="none" cap="none" strike="noStrike">
                <a:solidFill>
                  <a:schemeClr val="dk1"/>
                </a:solidFill>
                <a:latin typeface="Calibri"/>
                <a:ea typeface="Calibri"/>
                <a:cs typeface="Calibri"/>
                <a:sym typeface="Calibri"/>
              </a:rPr>
              <a:t>Nuestro objetivo común es ayudar al adicto a la comida que aún sufre, sin tener en cuenta su idioma, raza, orientación sexual, identidad de género, religión, origen socioeconómico o discapacidad física o mental.</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7346012be2_0_28"/>
          <p:cNvSpPr txBox="1"/>
          <p:nvPr>
            <p:ph idx="1" type="body"/>
          </p:nvPr>
        </p:nvSpPr>
        <p:spPr>
          <a:xfrm>
            <a:off x="300875" y="1150375"/>
            <a:ext cx="4031100" cy="3407400"/>
          </a:xfrm>
          <a:prstGeom prst="rect">
            <a:avLst/>
          </a:prstGeom>
          <a:noFill/>
          <a:ln>
            <a:noFill/>
          </a:ln>
        </p:spPr>
        <p:txBody>
          <a:bodyPr anchorCtr="0" anchor="t" bIns="45700" lIns="91425" spcFirstLastPara="1" rIns="91425" wrap="square" tIns="45700">
            <a:noAutofit/>
          </a:bodyPr>
          <a:lstStyle/>
          <a:p>
            <a:pPr indent="0" lvl="0" marL="0" marR="323850" rtl="0" algn="just">
              <a:lnSpc>
                <a:spcPct val="115000"/>
              </a:lnSpc>
              <a:spcBef>
                <a:spcPts val="0"/>
              </a:spcBef>
              <a:spcAft>
                <a:spcPts val="0"/>
              </a:spcAft>
              <a:buClr>
                <a:schemeClr val="dk1"/>
              </a:buClr>
              <a:buSzPts val="1100"/>
              <a:buNone/>
            </a:pPr>
            <a:r>
              <a:t/>
            </a:r>
            <a:endParaRPr sz="1200">
              <a:latin typeface="Times New Roman"/>
              <a:ea typeface="Times New Roman"/>
              <a:cs typeface="Times New Roman"/>
              <a:sym typeface="Times New Roman"/>
            </a:endParaRPr>
          </a:p>
          <a:p>
            <a:pPr indent="0" lvl="0" marL="0" rtl="0" algn="l">
              <a:lnSpc>
                <a:spcPct val="100000"/>
              </a:lnSpc>
              <a:spcBef>
                <a:spcPts val="1100"/>
              </a:spcBef>
              <a:spcAft>
                <a:spcPts val="0"/>
              </a:spcAft>
              <a:buClr>
                <a:schemeClr val="dk1"/>
              </a:buClr>
              <a:buSzPts val="2500"/>
              <a:buNone/>
            </a:pPr>
            <a:r>
              <a:t/>
            </a:r>
            <a:endParaRPr b="1" sz="2400">
              <a:latin typeface="Arial"/>
              <a:ea typeface="Arial"/>
              <a:cs typeface="Arial"/>
              <a:sym typeface="Arial"/>
            </a:endParaRPr>
          </a:p>
        </p:txBody>
      </p:sp>
      <p:sp>
        <p:nvSpPr>
          <p:cNvPr id="202" name="Google Shape;202;g27346012be2_0_28"/>
          <p:cNvSpPr txBox="1"/>
          <p:nvPr>
            <p:ph idx="12" type="sldNum"/>
          </p:nvPr>
        </p:nvSpPr>
        <p:spPr>
          <a:xfrm>
            <a:off x="8861708" y="6265875"/>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03" name="Google Shape;203;g27346012be2_0_28"/>
          <p:cNvSpPr txBox="1"/>
          <p:nvPr/>
        </p:nvSpPr>
        <p:spPr>
          <a:xfrm>
            <a:off x="6428474" y="329300"/>
            <a:ext cx="6119125" cy="5026346"/>
          </a:xfrm>
          <a:prstGeom prst="rect">
            <a:avLst/>
          </a:prstGeom>
          <a:noFill/>
          <a:ln>
            <a:noFill/>
          </a:ln>
        </p:spPr>
        <p:txBody>
          <a:bodyPr anchorCtr="0" anchor="t" bIns="91425" lIns="91425" spcFirstLastPara="1" rIns="91425" wrap="square" tIns="91425">
            <a:spAutoFit/>
          </a:bodyPr>
          <a:lstStyle/>
          <a:p>
            <a:pPr indent="0" lvl="0" marL="457200" marR="0" rtl="0" algn="l">
              <a:lnSpc>
                <a:spcPct val="107916"/>
              </a:lnSpc>
              <a:spcBef>
                <a:spcPts val="0"/>
              </a:spcBef>
              <a:spcAft>
                <a:spcPts val="0"/>
              </a:spcAft>
              <a:buClr>
                <a:srgbClr val="000000"/>
              </a:buClr>
              <a:buSzPts val="2200"/>
              <a:buFont typeface="Arial"/>
              <a:buNone/>
            </a:pPr>
            <a:r>
              <a:rPr b="1" i="0" lang="en-US" sz="2200" u="none" cap="none" strike="noStrike">
                <a:solidFill>
                  <a:srgbClr val="0000FF"/>
                </a:solidFill>
                <a:highlight>
                  <a:srgbClr val="FCFCF9"/>
                </a:highlight>
                <a:latin typeface="Calibri"/>
                <a:ea typeface="Calibri"/>
                <a:cs typeface="Calibri"/>
                <a:sym typeface="Calibri"/>
              </a:rPr>
              <a:t>Video Conference Meeting Best Practices</a:t>
            </a:r>
            <a:endParaRPr b="1" i="0" sz="2200" u="none" cap="none" strike="noStrike">
              <a:solidFill>
                <a:srgbClr val="0000FF"/>
              </a:solidFill>
              <a:highlight>
                <a:schemeClr val="lt1"/>
              </a:highlight>
              <a:latin typeface="Calibri"/>
              <a:ea typeface="Calibri"/>
              <a:cs typeface="Calibri"/>
              <a:sym typeface="Calibri"/>
            </a:endParaRPr>
          </a:p>
          <a:p>
            <a:pPr indent="0" lvl="0" marL="0" marR="589915" rtl="0" algn="l">
              <a:lnSpc>
                <a:spcPct val="100000"/>
              </a:lnSpc>
              <a:spcBef>
                <a:spcPts val="1500"/>
              </a:spcBef>
              <a:spcAft>
                <a:spcPts val="0"/>
              </a:spcAft>
              <a:buClr>
                <a:srgbClr val="000000"/>
              </a:buClr>
              <a:buSzPts val="2300"/>
              <a:buFont typeface="Arial"/>
              <a:buNone/>
            </a:pPr>
            <a:r>
              <a:rPr b="0" i="0" lang="en-US" sz="2300" u="none" cap="none" strike="noStrike">
                <a:solidFill>
                  <a:srgbClr val="0000FF"/>
                </a:solidFill>
                <a:highlight>
                  <a:schemeClr val="lt1"/>
                </a:highlight>
                <a:latin typeface="Calibri"/>
                <a:ea typeface="Calibri"/>
                <a:cs typeface="Calibri"/>
                <a:sym typeface="Calibri"/>
              </a:rPr>
              <a:t>Being fully present at meetings allows us to absorb the sharing of strength and hope. Actively listening creates the connection and unity that supports lasting recovery.</a:t>
            </a:r>
            <a:endParaRPr b="0" i="0" sz="2300" u="none" cap="none" strike="noStrike">
              <a:solidFill>
                <a:srgbClr val="0000FF"/>
              </a:solidFill>
              <a:highlight>
                <a:schemeClr val="lt1"/>
              </a:highlight>
              <a:latin typeface="Calibri"/>
              <a:ea typeface="Calibri"/>
              <a:cs typeface="Calibri"/>
              <a:sym typeface="Calibri"/>
            </a:endParaRPr>
          </a:p>
          <a:p>
            <a:pPr indent="0" lvl="0" marL="0" marR="589915" rtl="0" algn="l">
              <a:lnSpc>
                <a:spcPct val="100000"/>
              </a:lnSpc>
              <a:spcBef>
                <a:spcPts val="1500"/>
              </a:spcBef>
              <a:spcAft>
                <a:spcPts val="0"/>
              </a:spcAft>
              <a:buClr>
                <a:srgbClr val="000000"/>
              </a:buClr>
              <a:buSzPts val="2300"/>
              <a:buFont typeface="Arial"/>
              <a:buNone/>
            </a:pPr>
            <a:r>
              <a:rPr b="0" i="0" lang="en-US" sz="2300" u="none" cap="none" strike="noStrike">
                <a:solidFill>
                  <a:srgbClr val="0000FF"/>
                </a:solidFill>
                <a:highlight>
                  <a:schemeClr val="lt1"/>
                </a:highlight>
                <a:latin typeface="Calibri"/>
                <a:ea typeface="Calibri"/>
                <a:cs typeface="Calibri"/>
                <a:sym typeface="Calibri"/>
              </a:rPr>
              <a:t>To stay present and avoid distracting others, please refrain from driving, walking, doing computer work, using your phone, caring for children or pets, and posting in the Chat while someone is sharing. </a:t>
            </a:r>
            <a:endParaRPr b="0" i="0" sz="2300" u="none" cap="none" strike="noStrike">
              <a:solidFill>
                <a:srgbClr val="0000FF"/>
              </a:solidFill>
              <a:highlight>
                <a:schemeClr val="lt1"/>
              </a:highlight>
              <a:latin typeface="Calibri"/>
              <a:ea typeface="Calibri"/>
              <a:cs typeface="Calibri"/>
              <a:sym typeface="Calibri"/>
            </a:endParaRPr>
          </a:p>
          <a:p>
            <a:pPr indent="0" lvl="0" marL="457200" marR="0" rtl="0" algn="l">
              <a:lnSpc>
                <a:spcPct val="90000"/>
              </a:lnSpc>
              <a:spcBef>
                <a:spcPts val="1000"/>
              </a:spcBef>
              <a:spcAft>
                <a:spcPts val="0"/>
              </a:spcAft>
              <a:buClr>
                <a:srgbClr val="000000"/>
              </a:buClr>
              <a:buSzPts val="2800"/>
              <a:buFont typeface="Arial"/>
              <a:buNone/>
            </a:pPr>
            <a:r>
              <a:t/>
            </a:r>
            <a:endParaRPr b="0" i="0" sz="2800" u="none" cap="none" strike="noStrike">
              <a:solidFill>
                <a:srgbClr val="0000FF"/>
              </a:solidFill>
              <a:latin typeface="Calibri"/>
              <a:ea typeface="Calibri"/>
              <a:cs typeface="Calibri"/>
              <a:sym typeface="Calibri"/>
            </a:endParaRPr>
          </a:p>
          <a:p>
            <a:pPr indent="0" lvl="0" marL="457200" marR="0" rtl="0" algn="l">
              <a:lnSpc>
                <a:spcPct val="100000"/>
              </a:lnSpc>
              <a:spcBef>
                <a:spcPts val="1000"/>
              </a:spcBef>
              <a:spcAft>
                <a:spcPts val="0"/>
              </a:spcAft>
              <a:buClr>
                <a:srgbClr val="000000"/>
              </a:buClr>
              <a:buSzPts val="1700"/>
              <a:buFont typeface="Arial"/>
              <a:buNone/>
            </a:pPr>
            <a:r>
              <a:t/>
            </a:r>
            <a:endParaRPr b="1" i="0" sz="1700" u="none" cap="none" strike="noStrike">
              <a:solidFill>
                <a:srgbClr val="0000FF"/>
              </a:solidFill>
              <a:latin typeface="Calibri"/>
              <a:ea typeface="Calibri"/>
              <a:cs typeface="Calibri"/>
              <a:sym typeface="Calibri"/>
            </a:endParaRPr>
          </a:p>
        </p:txBody>
      </p:sp>
      <p:sp>
        <p:nvSpPr>
          <p:cNvPr id="204" name="Google Shape;204;g27346012be2_0_28"/>
          <p:cNvSpPr txBox="1"/>
          <p:nvPr/>
        </p:nvSpPr>
        <p:spPr>
          <a:xfrm>
            <a:off x="57275" y="171800"/>
            <a:ext cx="6571800" cy="588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2500"/>
              <a:buFont typeface="Arial"/>
              <a:buNone/>
            </a:pPr>
            <a:r>
              <a:rPr b="1" i="0" lang="en-US" sz="2200" u="none" cap="none" strike="noStrike">
                <a:solidFill>
                  <a:schemeClr val="dk1"/>
                </a:solidFill>
                <a:latin typeface="Calibri"/>
                <a:ea typeface="Calibri"/>
                <a:cs typeface="Calibri"/>
                <a:sym typeface="Calibri"/>
              </a:rPr>
              <a:t>P</a:t>
            </a:r>
            <a:r>
              <a:rPr b="1" i="0" lang="en-US" sz="1900" u="none" cap="none" strike="noStrike">
                <a:solidFill>
                  <a:schemeClr val="dk1"/>
                </a:solidFill>
                <a:latin typeface="Calibri"/>
                <a:ea typeface="Calibri"/>
                <a:cs typeface="Calibri"/>
                <a:sym typeface="Calibri"/>
              </a:rPr>
              <a:t>RÁCTICAS ADECUADAS EN LAS REUNIONES POR VIDEOCONFERENCIA</a:t>
            </a:r>
            <a:endParaRPr b="1"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2300" u="none" cap="none" strike="noStrike">
                <a:solidFill>
                  <a:schemeClr val="dk1"/>
                </a:solidFill>
                <a:latin typeface="Calibri"/>
                <a:ea typeface="Calibri"/>
                <a:cs typeface="Calibri"/>
                <a:sym typeface="Calibri"/>
              </a:rPr>
              <a:t>Estar plenamente presente en las reuniones nos permite absorber el intercambio de fuerza y esperanza. Escuchar activamente crea la conexión </a:t>
            </a:r>
            <a:endParaRPr b="0"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2300" u="none" cap="none" strike="noStrike">
                <a:solidFill>
                  <a:schemeClr val="dk1"/>
                </a:solidFill>
                <a:latin typeface="Calibri"/>
                <a:ea typeface="Calibri"/>
                <a:cs typeface="Calibri"/>
                <a:sym typeface="Calibri"/>
              </a:rPr>
              <a:t>y la unidad que favorecen una recuperación duradera.</a:t>
            </a:r>
            <a:endParaRPr b="0"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2300" u="none" cap="none" strike="noStrike">
                <a:solidFill>
                  <a:schemeClr val="dk1"/>
                </a:solidFill>
                <a:latin typeface="Calibri"/>
                <a:ea typeface="Calibri"/>
                <a:cs typeface="Calibri"/>
                <a:sym typeface="Calibri"/>
              </a:rPr>
              <a:t>Para estar presente y evitar distraer a los demás, absténgase de conducir, caminar, trabajar con el computador, usar el teléfono, cuidar niños o mascotas y publicar en el Chat mientras alguien </a:t>
            </a:r>
            <a:endParaRPr b="0"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2300" u="none" cap="none" strike="noStrike">
                <a:solidFill>
                  <a:schemeClr val="dk1"/>
                </a:solidFill>
                <a:latin typeface="Calibri"/>
                <a:ea typeface="Calibri"/>
                <a:cs typeface="Calibri"/>
                <a:sym typeface="Calibri"/>
              </a:rPr>
              <a:t>está compartiendo. </a:t>
            </a:r>
            <a:endParaRPr b="0" i="0" sz="2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Calibri"/>
              <a:ea typeface="Calibri"/>
              <a:cs typeface="Calibri"/>
              <a:sym typeface="Calibri"/>
            </a:endParaRPr>
          </a:p>
          <a:p>
            <a:pPr indent="0" lvl="0" marL="457200" marR="0" rtl="0" algn="just">
              <a:lnSpc>
                <a:spcPct val="90000"/>
              </a:lnSpc>
              <a:spcBef>
                <a:spcPts val="120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7346012be2_0_36"/>
          <p:cNvSpPr txBox="1"/>
          <p:nvPr>
            <p:ph type="title"/>
          </p:nvPr>
        </p:nvSpPr>
        <p:spPr>
          <a:xfrm>
            <a:off x="672925" y="481125"/>
            <a:ext cx="2305200" cy="864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900"/>
              <a:buNone/>
            </a:pPr>
            <a:r>
              <a:rPr b="1" lang="en-US" sz="2500"/>
              <a:t>LECTURAS		</a:t>
            </a:r>
            <a:r>
              <a:rPr lang="en-US" sz="3400"/>
              <a:t>			</a:t>
            </a:r>
            <a:endParaRPr b="1" sz="2500">
              <a:solidFill>
                <a:srgbClr val="0000FF"/>
              </a:solidFill>
            </a:endParaRPr>
          </a:p>
        </p:txBody>
      </p:sp>
      <p:sp>
        <p:nvSpPr>
          <p:cNvPr id="211" name="Google Shape;211;g27346012be2_0_36"/>
          <p:cNvSpPr txBox="1"/>
          <p:nvPr>
            <p:ph idx="1" type="body"/>
          </p:nvPr>
        </p:nvSpPr>
        <p:spPr>
          <a:xfrm>
            <a:off x="587000" y="1345825"/>
            <a:ext cx="5431500" cy="4830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t>Las siguientes lecturas están tomadas directamente del Libro Grande de Alcohólicos Anónimos (AA), el programa en el que FA está basado.</a:t>
            </a:r>
            <a:endParaRPr sz="2000"/>
          </a:p>
          <a:p>
            <a:pPr indent="0" lvl="0" marL="0" rtl="0" algn="l">
              <a:lnSpc>
                <a:spcPct val="115000"/>
              </a:lnSpc>
              <a:spcBef>
                <a:spcPts val="2000"/>
              </a:spcBef>
              <a:spcAft>
                <a:spcPts val="0"/>
              </a:spcAft>
              <a:buClr>
                <a:schemeClr val="dk1"/>
              </a:buClr>
              <a:buSzPts val="1100"/>
              <a:buFont typeface="Arial"/>
              <a:buNone/>
            </a:pPr>
            <a:r>
              <a:rPr lang="en-US" sz="2000">
                <a:highlight>
                  <a:schemeClr val="lt1"/>
                </a:highlight>
              </a:rPr>
              <a:t>AA nos ha pedido mantener las palabras "alcohol" y "alcohólico" en las lecturas del Libro Grande, pero permite términos relacionados con la adicción a la comida en los Doce Pasos y las Doce Tradiciones.</a:t>
            </a:r>
            <a:endParaRPr sz="100">
              <a:highlight>
                <a:schemeClr val="lt1"/>
              </a:highlight>
            </a:endParaRPr>
          </a:p>
          <a:p>
            <a:pPr indent="0" lvl="0" marL="0" rtl="0" algn="l">
              <a:lnSpc>
                <a:spcPct val="115000"/>
              </a:lnSpc>
              <a:spcBef>
                <a:spcPts val="2000"/>
              </a:spcBef>
              <a:spcAft>
                <a:spcPts val="0"/>
              </a:spcAft>
              <a:buClr>
                <a:schemeClr val="dk1"/>
              </a:buClr>
              <a:buSzPts val="1100"/>
              <a:buFont typeface="Arial"/>
              <a:buNone/>
            </a:pPr>
            <a:r>
              <a:rPr lang="en-US" sz="2000"/>
              <a:t>Animamos a quienes no tienen  90 días de abstinencia continua a leer.</a:t>
            </a:r>
            <a:endParaRPr sz="2000"/>
          </a:p>
          <a:p>
            <a:pPr indent="0" lvl="0" marL="0" rtl="0" algn="l">
              <a:lnSpc>
                <a:spcPct val="115000"/>
              </a:lnSpc>
              <a:spcBef>
                <a:spcPts val="2000"/>
              </a:spcBef>
              <a:spcAft>
                <a:spcPts val="0"/>
              </a:spcAft>
              <a:buClr>
                <a:schemeClr val="dk1"/>
              </a:buClr>
              <a:buSzPts val="1100"/>
              <a:buFont typeface="Arial"/>
              <a:buNone/>
            </a:pPr>
            <a:r>
              <a:rPr lang="en-US" sz="2000">
                <a:highlight>
                  <a:schemeClr val="lt1"/>
                </a:highlight>
              </a:rPr>
              <a:t>¿Podría alguien leer </a:t>
            </a:r>
            <a:r>
              <a:rPr b="1" lang="en-US" sz="2000">
                <a:highlight>
                  <a:schemeClr val="lt1"/>
                </a:highlight>
              </a:rPr>
              <a:t>CÓMO FUNCIONA</a:t>
            </a:r>
            <a:r>
              <a:rPr lang="en-US" sz="2000">
                <a:highlight>
                  <a:schemeClr val="lt1"/>
                </a:highlight>
              </a:rPr>
              <a:t>? </a:t>
            </a:r>
            <a:endParaRPr sz="2300"/>
          </a:p>
        </p:txBody>
      </p:sp>
      <p:sp>
        <p:nvSpPr>
          <p:cNvPr id="212" name="Google Shape;212;g27346012be2_0_36"/>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13" name="Google Shape;213;g27346012be2_0_36"/>
          <p:cNvSpPr txBox="1"/>
          <p:nvPr>
            <p:ph idx="2" type="body"/>
          </p:nvPr>
        </p:nvSpPr>
        <p:spPr>
          <a:xfrm>
            <a:off x="6084875" y="1388550"/>
            <a:ext cx="5726100" cy="5332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Font typeface="Arial"/>
              <a:buNone/>
            </a:pPr>
            <a:r>
              <a:rPr lang="en-US" sz="2000">
                <a:solidFill>
                  <a:srgbClr val="0000FF"/>
                </a:solidFill>
              </a:rPr>
              <a:t>The following readings are taken directly from the Big Book of Alcoholics Anonymous (A.A.), the program on which FA is based. While the focus of the Big Book is alcohol, rather than food, the disease of addiction is the same regardless of the substance.                  </a:t>
            </a:r>
            <a:endParaRPr sz="2000">
              <a:solidFill>
                <a:srgbClr val="0000FF"/>
              </a:solidFill>
            </a:endParaRPr>
          </a:p>
          <a:p>
            <a:pPr indent="0" lvl="0" marL="0" rtl="0" algn="l">
              <a:lnSpc>
                <a:spcPct val="100000"/>
              </a:lnSpc>
              <a:spcBef>
                <a:spcPts val="0"/>
              </a:spcBef>
              <a:spcAft>
                <a:spcPts val="0"/>
              </a:spcAft>
              <a:buClr>
                <a:schemeClr val="dk1"/>
              </a:buClr>
              <a:buSzPts val="1800"/>
              <a:buFont typeface="Arial"/>
              <a:buNone/>
            </a:pPr>
            <a:r>
              <a:t/>
            </a:r>
            <a:endParaRPr sz="700">
              <a:solidFill>
                <a:srgbClr val="0000FF"/>
              </a:solidFill>
            </a:endParaRPr>
          </a:p>
          <a:p>
            <a:pPr indent="0" lvl="0" marL="0" rtl="0" algn="l">
              <a:lnSpc>
                <a:spcPct val="100000"/>
              </a:lnSpc>
              <a:spcBef>
                <a:spcPts val="0"/>
              </a:spcBef>
              <a:spcAft>
                <a:spcPts val="0"/>
              </a:spcAft>
              <a:buClr>
                <a:schemeClr val="dk1"/>
              </a:buClr>
              <a:buSzPts val="1800"/>
              <a:buFont typeface="Arial"/>
              <a:buNone/>
            </a:pPr>
            <a:r>
              <a:rPr lang="en-US" sz="2000">
                <a:solidFill>
                  <a:srgbClr val="0000FF"/>
                </a:solidFill>
              </a:rPr>
              <a:t>A.A.</a:t>
            </a:r>
            <a:r>
              <a:rPr lang="en-US" sz="2000">
                <a:solidFill>
                  <a:srgbClr val="0000FF"/>
                </a:solidFill>
                <a:highlight>
                  <a:schemeClr val="lt1"/>
                </a:highlight>
              </a:rPr>
              <a:t> requires content from the Big Book to be read as originally written, so you will hear gendered language and the words “alcohol” and “alcoholic.” However, </a:t>
            </a:r>
            <a:r>
              <a:rPr lang="en-US" sz="2000">
                <a:solidFill>
                  <a:srgbClr val="0000FF"/>
                </a:solidFill>
              </a:rPr>
              <a:t>A.A.</a:t>
            </a:r>
            <a:r>
              <a:rPr lang="en-US" sz="2000">
                <a:solidFill>
                  <a:srgbClr val="0000FF"/>
                </a:solidFill>
                <a:highlight>
                  <a:schemeClr val="lt1"/>
                </a:highlight>
              </a:rPr>
              <a:t> permits FA to change the wording of the Twelve Steps and Twelve Traditions to include food-related terms.</a:t>
            </a:r>
            <a:endParaRPr sz="2000">
              <a:solidFill>
                <a:srgbClr val="0000FF"/>
              </a:solidFill>
              <a:highlight>
                <a:schemeClr val="lt1"/>
              </a:highlight>
            </a:endParaRPr>
          </a:p>
          <a:p>
            <a:pPr indent="0" lvl="0" marL="0" rtl="0" algn="l">
              <a:lnSpc>
                <a:spcPct val="100000"/>
              </a:lnSpc>
              <a:spcBef>
                <a:spcPts val="0"/>
              </a:spcBef>
              <a:spcAft>
                <a:spcPts val="0"/>
              </a:spcAft>
              <a:buClr>
                <a:schemeClr val="dk1"/>
              </a:buClr>
              <a:buSzPts val="1800"/>
              <a:buFont typeface="Arial"/>
              <a:buNone/>
            </a:pPr>
            <a:r>
              <a:t/>
            </a:r>
            <a:endParaRPr sz="100">
              <a:solidFill>
                <a:srgbClr val="0000FF"/>
              </a:solidFill>
              <a:highlight>
                <a:schemeClr val="lt1"/>
              </a:highlight>
            </a:endParaRPr>
          </a:p>
          <a:p>
            <a:pPr indent="0" lvl="0" marL="0" rtl="0" algn="l">
              <a:lnSpc>
                <a:spcPct val="100000"/>
              </a:lnSpc>
              <a:spcBef>
                <a:spcPts val="2000"/>
              </a:spcBef>
              <a:spcAft>
                <a:spcPts val="0"/>
              </a:spcAft>
              <a:buClr>
                <a:schemeClr val="dk1"/>
              </a:buClr>
              <a:buSzPts val="2800"/>
              <a:buFont typeface="Arial"/>
              <a:buNone/>
            </a:pPr>
            <a:r>
              <a:rPr lang="en-US" sz="2000">
                <a:solidFill>
                  <a:srgbClr val="0000FF"/>
                </a:solidFill>
              </a:rPr>
              <a:t>We encourage anyone without 90 days of continuous abstinence to read.</a:t>
            </a:r>
            <a:endParaRPr sz="2000">
              <a:solidFill>
                <a:srgbClr val="0000FF"/>
              </a:solidFill>
            </a:endParaRPr>
          </a:p>
          <a:p>
            <a:pPr indent="0" lvl="0" marL="0" rtl="0" algn="l">
              <a:lnSpc>
                <a:spcPct val="100000"/>
              </a:lnSpc>
              <a:spcBef>
                <a:spcPts val="0"/>
              </a:spcBef>
              <a:spcAft>
                <a:spcPts val="0"/>
              </a:spcAft>
              <a:buClr>
                <a:schemeClr val="dk1"/>
              </a:buClr>
              <a:buSzPts val="2800"/>
              <a:buFont typeface="Arial"/>
              <a:buNone/>
            </a:pPr>
            <a:r>
              <a:t/>
            </a:r>
            <a:endParaRPr sz="1300">
              <a:solidFill>
                <a:srgbClr val="0000FF"/>
              </a:solidFill>
            </a:endParaRPr>
          </a:p>
          <a:p>
            <a:pPr indent="0" lvl="0" marL="0" rtl="0" algn="l">
              <a:lnSpc>
                <a:spcPct val="100000"/>
              </a:lnSpc>
              <a:spcBef>
                <a:spcPts val="0"/>
              </a:spcBef>
              <a:spcAft>
                <a:spcPts val="0"/>
              </a:spcAft>
              <a:buClr>
                <a:schemeClr val="dk1"/>
              </a:buClr>
              <a:buSzPts val="1100"/>
              <a:buFont typeface="Arial"/>
              <a:buNone/>
            </a:pPr>
            <a:r>
              <a:rPr lang="en-US" sz="2000">
                <a:solidFill>
                  <a:srgbClr val="0000FF"/>
                </a:solidFill>
                <a:highlight>
                  <a:schemeClr val="lt1"/>
                </a:highlight>
              </a:rPr>
              <a:t>Would someone please read </a:t>
            </a:r>
            <a:r>
              <a:rPr b="1" lang="en-US" sz="2000">
                <a:solidFill>
                  <a:srgbClr val="0000FF"/>
                </a:solidFill>
                <a:highlight>
                  <a:schemeClr val="lt1"/>
                </a:highlight>
              </a:rPr>
              <a:t>HOW IT WORKS</a:t>
            </a:r>
            <a:r>
              <a:rPr lang="en-US" sz="2000">
                <a:solidFill>
                  <a:srgbClr val="0000FF"/>
                </a:solidFill>
                <a:highlight>
                  <a:schemeClr val="lt1"/>
                </a:highlight>
              </a:rPr>
              <a:t>? </a:t>
            </a:r>
            <a:endParaRPr sz="2000">
              <a:solidFill>
                <a:srgbClr val="0000FF"/>
              </a:solidFill>
            </a:endParaRPr>
          </a:p>
        </p:txBody>
      </p:sp>
      <p:sp>
        <p:nvSpPr>
          <p:cNvPr id="214" name="Google Shape;214;g27346012be2_0_36"/>
          <p:cNvSpPr txBox="1"/>
          <p:nvPr/>
        </p:nvSpPr>
        <p:spPr>
          <a:xfrm>
            <a:off x="6131525" y="348800"/>
            <a:ext cx="52692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solidFill>
                  <a:srgbClr val="0000FF"/>
                </a:solidFill>
                <a:latin typeface="Calibri"/>
                <a:ea typeface="Calibri"/>
                <a:cs typeface="Calibri"/>
                <a:sym typeface="Calibri"/>
              </a:rPr>
              <a:t>READINGS</a:t>
            </a:r>
            <a:endParaRPr sz="2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0"/>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20" name="Google Shape;220;p10"/>
          <p:cNvSpPr txBox="1"/>
          <p:nvPr/>
        </p:nvSpPr>
        <p:spPr>
          <a:xfrm>
            <a:off x="157152" y="479775"/>
            <a:ext cx="6037500" cy="6309902"/>
          </a:xfrm>
          <a:prstGeom prst="rect">
            <a:avLst/>
          </a:prstGeom>
          <a:noFill/>
          <a:ln>
            <a:noFill/>
          </a:ln>
        </p:spPr>
        <p:txBody>
          <a:bodyPr anchorCtr="0" anchor="t" bIns="91425" lIns="91425" spcFirstLastPara="1" rIns="91425" wrap="square" tIns="91425">
            <a:spAutoFit/>
          </a:bodyPr>
          <a:lstStyle/>
          <a:p>
            <a:pPr indent="0" lvl="0" marL="0" marR="533400" rtl="0" algn="just">
              <a:lnSpc>
                <a:spcPct val="130000"/>
              </a:lnSpc>
              <a:spcBef>
                <a:spcPts val="100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Rara vez hemos visto fracasar a una persona que haya seguido concienzudamente nuestro camino. Los únicos que no se recuperan son los individuos que no pueden o no quieren entregarse por completo a este sencillo programa, generalmente individuos que son constitucionalmente incapaces de ser honestos consigo mismos. Hay tales desafortunados. No tienen la culpa; parecen haber nacido de esa manera. Son naturalmente incapaces de comprender y desarrollar una forma de vida que exige una honestidad rigurosa. Sus probabilidades de éxito son pocas. También hay quienes padecen graves trastornos emocionales y mentales, pero muchos de ellos se recuperan si tienen la capacidad de ser honestos.</a:t>
            </a:r>
            <a:endParaRPr b="0" i="0" sz="1600" u="none" cap="none" strike="noStrike">
              <a:solidFill>
                <a:schemeClr val="dk1"/>
              </a:solidFill>
              <a:latin typeface="Calibri"/>
              <a:ea typeface="Calibri"/>
              <a:cs typeface="Calibri"/>
              <a:sym typeface="Calibri"/>
            </a:endParaRPr>
          </a:p>
          <a:p>
            <a:pPr indent="0" lvl="0" marL="0" marR="533400" rtl="0" algn="just">
              <a:lnSpc>
                <a:spcPct val="130000"/>
              </a:lnSpc>
              <a:spcBef>
                <a:spcPts val="100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Nuestras historias revelan de manera general cómo éramos, qué pasó y cómo somos ahora. Si ha decidido que quiere lo que tenemos y está dispuesto a hacer todo lo posible para conseguirlo, entonces está preparado para dar ciertos pasos.</a:t>
            </a:r>
            <a:r>
              <a:rPr b="0" i="0" lang="en-US" sz="1800" u="none" cap="none" strike="noStrike">
                <a:solidFill>
                  <a:srgbClr val="666666"/>
                </a:solidFill>
                <a:latin typeface="Calibri"/>
                <a:ea typeface="Calibri"/>
                <a:cs typeface="Calibri"/>
                <a:sym typeface="Calibri"/>
              </a:rPr>
              <a:t>                    </a:t>
            </a:r>
            <a:r>
              <a:rPr b="0" i="0" lang="en-US" sz="1600" u="none" cap="none" strike="noStrike">
                <a:solidFill>
                  <a:srgbClr val="666666"/>
                </a:solidFill>
                <a:latin typeface="Calibri"/>
                <a:ea typeface="Calibri"/>
                <a:cs typeface="Calibri"/>
                <a:sym typeface="Calibri"/>
              </a:rPr>
              <a:t>                </a:t>
            </a:r>
            <a:endParaRPr b="0" i="0" sz="1600" u="none" cap="none" strike="noStrike">
              <a:solidFill>
                <a:srgbClr val="666666"/>
              </a:solidFill>
              <a:latin typeface="Calibri"/>
              <a:ea typeface="Calibri"/>
              <a:cs typeface="Calibri"/>
              <a:sym typeface="Calibri"/>
            </a:endParaRPr>
          </a:p>
          <a:p>
            <a:pPr indent="0" lvl="0" marL="0" marR="533400" rtl="0" algn="just">
              <a:lnSpc>
                <a:spcPct val="100000"/>
              </a:lnSpc>
              <a:spcBef>
                <a:spcPts val="1100"/>
              </a:spcBef>
              <a:spcAft>
                <a:spcPts val="0"/>
              </a:spcAft>
              <a:buClr>
                <a:srgbClr val="000000"/>
              </a:buClr>
              <a:buSzPts val="1600"/>
              <a:buFont typeface="Arial"/>
              <a:buNone/>
            </a:pPr>
            <a:r>
              <a:rPr b="0" i="0" lang="en-US" sz="1600" u="none" cap="none" strike="noStrike">
                <a:solidFill>
                  <a:srgbClr val="666666"/>
                </a:solidFill>
                <a:latin typeface="Calibri"/>
                <a:ea typeface="Calibri"/>
                <a:cs typeface="Calibri"/>
                <a:sym typeface="Calibri"/>
              </a:rPr>
              <a:t> </a:t>
            </a:r>
            <a:r>
              <a:rPr b="0" i="0" lang="en-US" sz="1500" u="none" cap="none" strike="noStrike">
                <a:solidFill>
                  <a:schemeClr val="dk1"/>
                </a:solidFill>
                <a:latin typeface="Calibri"/>
                <a:ea typeface="Calibri"/>
                <a:cs typeface="Calibri"/>
                <a:sym typeface="Calibri"/>
              </a:rPr>
              <a:t>[Continúa en la siguiente diapositiva</a:t>
            </a:r>
            <a:endParaRPr b="0" i="0" sz="1400" u="none" cap="none" strike="noStrike">
              <a:solidFill>
                <a:srgbClr val="000000"/>
              </a:solidFill>
              <a:latin typeface="Calibri"/>
              <a:ea typeface="Calibri"/>
              <a:cs typeface="Calibri"/>
              <a:sym typeface="Calibri"/>
            </a:endParaRPr>
          </a:p>
        </p:txBody>
      </p:sp>
      <p:sp>
        <p:nvSpPr>
          <p:cNvPr id="221" name="Google Shape;221;p10"/>
          <p:cNvSpPr txBox="1"/>
          <p:nvPr/>
        </p:nvSpPr>
        <p:spPr>
          <a:xfrm>
            <a:off x="6024450" y="589700"/>
            <a:ext cx="6092400" cy="61347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600"/>
              <a:buFont typeface="Arial"/>
              <a:buNone/>
            </a:pPr>
            <a:r>
              <a:rPr b="0" i="0" lang="en-US" sz="1600" u="none" cap="none" strike="noStrike">
                <a:solidFill>
                  <a:srgbClr val="0000FF"/>
                </a:solidFill>
                <a:latin typeface="Calibri"/>
                <a:ea typeface="Calibri"/>
                <a:cs typeface="Calibri"/>
                <a:sym typeface="Calibri"/>
              </a:rPr>
              <a:t>Rarely have we seen a person fail who has thoroughly followed our path. Those who do not recover are people who cannot or will not completely give themselves to this simple program, usually men and women who are constitutionally incapable of being honest with themselves. There are such unfortunates. They are not at fault; they seem to have been born that way. They are naturally incapable of grasping and developing a manner of living which demands rigorous honesty. Their chances are less than average. There are those, too, who suffer from grave emotional and mental disorders, but many of them do recover if they have the capacity to be honest.</a:t>
            </a:r>
            <a:endParaRPr b="0" i="0" sz="1600" u="none" cap="none" strike="noStrike">
              <a:solidFill>
                <a:srgbClr val="0000FF"/>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t/>
            </a:r>
            <a:endParaRPr b="0" i="0" sz="2700" u="none" cap="none" strike="noStrike">
              <a:solidFill>
                <a:srgbClr val="0000FF"/>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600"/>
              <a:buFont typeface="Arial"/>
              <a:buNone/>
            </a:pPr>
            <a:r>
              <a:rPr b="0" i="0" lang="en-US" sz="1600" u="none" cap="none" strike="noStrike">
                <a:solidFill>
                  <a:srgbClr val="0000FF"/>
                </a:solidFill>
                <a:latin typeface="Calibri"/>
                <a:ea typeface="Calibri"/>
                <a:cs typeface="Calibri"/>
                <a:sym typeface="Calibri"/>
              </a:rPr>
              <a:t>Our stories disclose in a general way what we used to be like, what happened, and what we are like now. If you have decided you want what we have and are willing to go to any length to get it—then you are ready to take certain steps.</a:t>
            </a:r>
            <a:r>
              <a:rPr b="1" i="0" lang="en-US" sz="1600" u="none" cap="none" strike="noStrike">
                <a:solidFill>
                  <a:srgbClr val="0000FF"/>
                </a:solidFill>
                <a:latin typeface="Calibri"/>
                <a:ea typeface="Calibri"/>
                <a:cs typeface="Calibri"/>
                <a:sym typeface="Calibri"/>
              </a:rPr>
              <a:t>                     </a:t>
            </a:r>
            <a:r>
              <a:rPr b="1" i="0" lang="en-US" sz="1600" u="none" cap="none" strike="noStrike">
                <a:solidFill>
                  <a:srgbClr val="3C78D8"/>
                </a:solidFill>
                <a:latin typeface="Calibri"/>
                <a:ea typeface="Calibri"/>
                <a:cs typeface="Calibri"/>
                <a:sym typeface="Calibri"/>
              </a:rPr>
              <a:t> </a:t>
            </a:r>
            <a:r>
              <a:rPr b="1" i="0" lang="en-US" sz="1900" u="none" cap="none" strike="noStrike">
                <a:solidFill>
                  <a:srgbClr val="3C78D8"/>
                </a:solidFill>
                <a:latin typeface="Calibri"/>
                <a:ea typeface="Calibri"/>
                <a:cs typeface="Calibri"/>
                <a:sym typeface="Calibri"/>
              </a:rPr>
              <a:t>                      </a:t>
            </a:r>
            <a:r>
              <a:rPr b="1" i="0" lang="en-US" sz="1900" u="none" cap="none" strike="noStrike">
                <a:solidFill>
                  <a:schemeClr val="dk1"/>
                </a:solidFill>
                <a:latin typeface="Calibri"/>
                <a:ea typeface="Calibri"/>
                <a:cs typeface="Calibri"/>
                <a:sym typeface="Calibri"/>
              </a:rPr>
              <a:t>                  </a:t>
            </a:r>
            <a:r>
              <a:rPr b="0" i="0" lang="en-US" sz="400" u="none" cap="none" strike="noStrike">
                <a:solidFill>
                  <a:srgbClr val="666666"/>
                </a:solidFill>
                <a:highlight>
                  <a:srgbClr val="FFFFFF"/>
                </a:highlight>
                <a:latin typeface="Calibri"/>
                <a:ea typeface="Calibri"/>
                <a:cs typeface="Calibri"/>
                <a:sym typeface="Calibri"/>
              </a:rPr>
              <a:t>C</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589915" rtl="0" algn="just">
              <a:lnSpc>
                <a:spcPct val="105833"/>
              </a:lnSpc>
              <a:spcBef>
                <a:spcPts val="0"/>
              </a:spcBef>
              <a:spcAft>
                <a:spcPts val="835"/>
              </a:spcAft>
              <a:buClr>
                <a:schemeClr val="dk1"/>
              </a:buClr>
              <a:buSzPts val="1100"/>
              <a:buFont typeface="Arial"/>
              <a:buNone/>
            </a:pPr>
            <a:r>
              <a:rPr b="0" i="0" lang="en-US" sz="1500" u="none" cap="none" strike="noStrike">
                <a:solidFill>
                  <a:srgbClr val="0000FF"/>
                </a:solidFill>
                <a:latin typeface="Calibri"/>
                <a:ea typeface="Calibri"/>
                <a:cs typeface="Calibri"/>
                <a:sym typeface="Calibri"/>
              </a:rPr>
              <a:t>[Continued on next slide.]</a:t>
            </a:r>
            <a:endParaRPr b="0" i="0" sz="1500" u="none" cap="none" strike="noStrike">
              <a:solidFill>
                <a:srgbClr val="0000FF"/>
              </a:solidFill>
              <a:latin typeface="Calibri"/>
              <a:ea typeface="Calibri"/>
              <a:cs typeface="Calibri"/>
              <a:sym typeface="Calibri"/>
            </a:endParaRPr>
          </a:p>
        </p:txBody>
      </p:sp>
      <p:sp>
        <p:nvSpPr>
          <p:cNvPr id="222" name="Google Shape;222;p10"/>
          <p:cNvSpPr txBox="1"/>
          <p:nvPr/>
        </p:nvSpPr>
        <p:spPr>
          <a:xfrm>
            <a:off x="1218175" y="128000"/>
            <a:ext cx="3000000" cy="461700"/>
          </a:xfrm>
          <a:prstGeom prst="rect">
            <a:avLst/>
          </a:prstGeom>
          <a:noFill/>
          <a:ln>
            <a:noFill/>
          </a:ln>
        </p:spPr>
        <p:txBody>
          <a:bodyPr anchorCtr="0" anchor="t" bIns="91425" lIns="91425" spcFirstLastPara="1" rIns="91425" wrap="square" tIns="91425">
            <a:spAutoFit/>
          </a:bodyPr>
          <a:lstStyle/>
          <a:p>
            <a:pPr indent="0" lvl="0" marL="0" marR="133648" rtl="0" algn="ctr">
              <a:lnSpc>
                <a:spcPct val="100000"/>
              </a:lnSpc>
              <a:spcBef>
                <a:spcPts val="100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CÓMO FUNCIONA</a:t>
            </a:r>
            <a:endParaRPr b="0" i="0" sz="1800" u="none" cap="none" strike="noStrike">
              <a:solidFill>
                <a:srgbClr val="000000"/>
              </a:solidFill>
              <a:latin typeface="Arial"/>
              <a:ea typeface="Arial"/>
              <a:cs typeface="Arial"/>
              <a:sym typeface="Arial"/>
            </a:endParaRPr>
          </a:p>
        </p:txBody>
      </p:sp>
      <p:sp>
        <p:nvSpPr>
          <p:cNvPr id="223" name="Google Shape;223;p10"/>
          <p:cNvSpPr txBox="1"/>
          <p:nvPr/>
        </p:nvSpPr>
        <p:spPr>
          <a:xfrm>
            <a:off x="7486650" y="248925"/>
            <a:ext cx="3000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FF"/>
                </a:solidFill>
                <a:latin typeface="Arial"/>
                <a:ea typeface="Arial"/>
                <a:cs typeface="Arial"/>
                <a:sym typeface="Arial"/>
              </a:rPr>
              <a:t>HOW IT WORKS</a:t>
            </a:r>
            <a:endParaRPr b="0" i="0" sz="1800" u="none" cap="none" strike="noStrike">
              <a:solidFill>
                <a:srgbClr val="0000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1"/>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29" name="Google Shape;229;p11"/>
          <p:cNvSpPr txBox="1"/>
          <p:nvPr/>
        </p:nvSpPr>
        <p:spPr>
          <a:xfrm>
            <a:off x="344800" y="552450"/>
            <a:ext cx="48333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CÓMO FUNCIONA</a:t>
            </a:r>
            <a:r>
              <a:rPr b="0" i="0" lang="en-US" sz="2000" u="none" cap="none" strike="noStrike">
                <a:solidFill>
                  <a:schemeClr val="dk1"/>
                </a:solidFill>
                <a:latin typeface="Calibri"/>
                <a:ea typeface="Calibri"/>
                <a:cs typeface="Calibri"/>
                <a:sym typeface="Calibri"/>
              </a:rPr>
              <a:t>      </a:t>
            </a:r>
            <a:r>
              <a:rPr b="0" i="0" lang="en-US" sz="1600" u="none" cap="none" strike="noStrike">
                <a:solidFill>
                  <a:schemeClr val="dk1"/>
                </a:solidFill>
                <a:latin typeface="Calibri"/>
                <a:ea typeface="Calibri"/>
                <a:cs typeface="Calibri"/>
                <a:sym typeface="Calibri"/>
              </a:rPr>
              <a:t>   </a:t>
            </a:r>
            <a:r>
              <a:rPr b="0" i="0" lang="en-US" sz="1600" u="none" cap="none" strike="noStrike">
                <a:solidFill>
                  <a:srgbClr val="666666"/>
                </a:solidFill>
                <a:latin typeface="Calibri"/>
                <a:ea typeface="Calibri"/>
                <a:cs typeface="Calibri"/>
                <a:sym typeface="Calibri"/>
              </a:rPr>
              <a:t>continuación</a:t>
            </a:r>
            <a:endParaRPr b="0" i="0" sz="1600" u="none" cap="none" strike="noStrike">
              <a:solidFill>
                <a:srgbClr val="000000"/>
              </a:solidFill>
              <a:latin typeface="Arial"/>
              <a:ea typeface="Arial"/>
              <a:cs typeface="Arial"/>
              <a:sym typeface="Arial"/>
            </a:endParaRPr>
          </a:p>
        </p:txBody>
      </p:sp>
      <p:sp>
        <p:nvSpPr>
          <p:cNvPr id="230" name="Google Shape;230;p11"/>
          <p:cNvSpPr txBox="1"/>
          <p:nvPr/>
        </p:nvSpPr>
        <p:spPr>
          <a:xfrm>
            <a:off x="6037075" y="1101550"/>
            <a:ext cx="5937900" cy="5364300"/>
          </a:xfrm>
          <a:prstGeom prst="rect">
            <a:avLst/>
          </a:prstGeom>
          <a:noFill/>
          <a:ln>
            <a:noFill/>
          </a:ln>
        </p:spPr>
        <p:txBody>
          <a:bodyPr anchorCtr="0" anchor="t" bIns="91425" lIns="91425" spcFirstLastPara="1" rIns="91425" wrap="square" tIns="91425">
            <a:spAutoFit/>
          </a:bodyPr>
          <a:lstStyle/>
          <a:p>
            <a:pPr indent="0" lvl="0" marL="0" marR="0" rtl="0" algn="just">
              <a:lnSpc>
                <a:spcPct val="130000"/>
              </a:lnSpc>
              <a:spcBef>
                <a:spcPts val="0"/>
              </a:spcBef>
              <a:spcAft>
                <a:spcPts val="0"/>
              </a:spcAft>
              <a:buClr>
                <a:srgbClr val="000000"/>
              </a:buClr>
              <a:buSzPts val="1500"/>
              <a:buFont typeface="Arial"/>
              <a:buNone/>
            </a:pPr>
            <a:r>
              <a:rPr b="0" i="0" lang="en-US" sz="1800" u="none" cap="none" strike="noStrike">
                <a:solidFill>
                  <a:srgbClr val="0000FF"/>
                </a:solidFill>
                <a:latin typeface="Calibri"/>
                <a:ea typeface="Calibri"/>
                <a:cs typeface="Calibri"/>
                <a:sym typeface="Calibri"/>
              </a:rPr>
              <a:t>At some of these we balked. We thought we could find an easier, softr way. But we could not. With all the earnestness at our command, we beg of you to be fearless and thorough from the very start. Some of us have tried to hold on to our old ideas and the result was nil until we let go absolutely.</a:t>
            </a:r>
            <a:endParaRPr b="0" i="0" sz="1800" u="none" cap="none" strike="noStrike">
              <a:solidFill>
                <a:srgbClr val="0000FF"/>
              </a:solidFill>
              <a:latin typeface="Calibri"/>
              <a:ea typeface="Calibri"/>
              <a:cs typeface="Calibri"/>
              <a:sym typeface="Calibri"/>
            </a:endParaRPr>
          </a:p>
          <a:p>
            <a:pPr indent="0" lvl="0" marL="0" marR="0" rtl="0" algn="just">
              <a:lnSpc>
                <a:spcPct val="130000"/>
              </a:lnSpc>
              <a:spcBef>
                <a:spcPts val="0"/>
              </a:spcBef>
              <a:spcAft>
                <a:spcPts val="0"/>
              </a:spcAft>
              <a:buClr>
                <a:srgbClr val="000000"/>
              </a:buClr>
              <a:buSzPts val="1500"/>
              <a:buFont typeface="Arial"/>
              <a:buNone/>
            </a:pPr>
            <a:r>
              <a:t/>
            </a:r>
            <a:endParaRPr b="0" i="0" sz="2900" u="none" cap="none" strike="noStrike">
              <a:solidFill>
                <a:srgbClr val="0000FF"/>
              </a:solidFill>
              <a:latin typeface="Calibri"/>
              <a:ea typeface="Calibri"/>
              <a:cs typeface="Calibri"/>
              <a:sym typeface="Calibri"/>
            </a:endParaRPr>
          </a:p>
          <a:p>
            <a:pPr indent="0" lvl="0" marL="0" marR="0" rtl="0" algn="just">
              <a:lnSpc>
                <a:spcPct val="130000"/>
              </a:lnSpc>
              <a:spcBef>
                <a:spcPts val="0"/>
              </a:spcBef>
              <a:spcAft>
                <a:spcPts val="0"/>
              </a:spcAft>
              <a:buClr>
                <a:srgbClr val="000000"/>
              </a:buClr>
              <a:buSzPts val="1500"/>
              <a:buFont typeface="Arial"/>
              <a:buNone/>
            </a:pPr>
            <a:r>
              <a:rPr b="0" i="0" lang="en-US" sz="1800" u="none" cap="none" strike="noStrike">
                <a:solidFill>
                  <a:srgbClr val="0000FF"/>
                </a:solidFill>
                <a:latin typeface="Calibri"/>
                <a:ea typeface="Calibri"/>
                <a:cs typeface="Calibri"/>
                <a:sym typeface="Calibri"/>
              </a:rPr>
              <a:t>Remember we deal with alcohol—cunning, baffling, powerful! Without help it is too much for us. But there is One who has all power—that One is God. May you find Him now!  </a:t>
            </a:r>
            <a:endParaRPr b="0" i="0" sz="1800" u="none" cap="none" strike="noStrike">
              <a:solidFill>
                <a:srgbClr val="0000FF"/>
              </a:solidFill>
              <a:latin typeface="Calibri"/>
              <a:ea typeface="Calibri"/>
              <a:cs typeface="Calibri"/>
              <a:sym typeface="Calibri"/>
            </a:endParaRPr>
          </a:p>
          <a:p>
            <a:pPr indent="0" lvl="0" marL="0" marR="0" rtl="0" algn="just">
              <a:lnSpc>
                <a:spcPct val="130000"/>
              </a:lnSpc>
              <a:spcBef>
                <a:spcPts val="0"/>
              </a:spcBef>
              <a:spcAft>
                <a:spcPts val="0"/>
              </a:spcAft>
              <a:buClr>
                <a:srgbClr val="000000"/>
              </a:buClr>
              <a:buSzPts val="1500"/>
              <a:buFont typeface="Arial"/>
              <a:buNone/>
            </a:pPr>
            <a:r>
              <a:t/>
            </a:r>
            <a:endParaRPr b="0" i="0" sz="1800" u="none" cap="none" strike="noStrike">
              <a:solidFill>
                <a:srgbClr val="0000FF"/>
              </a:solidFill>
              <a:latin typeface="Calibri"/>
              <a:ea typeface="Calibri"/>
              <a:cs typeface="Calibri"/>
              <a:sym typeface="Calibri"/>
            </a:endParaRPr>
          </a:p>
          <a:p>
            <a:pPr indent="0" lvl="0" marL="0" marR="0" rtl="0" algn="just">
              <a:lnSpc>
                <a:spcPct val="130000"/>
              </a:lnSpc>
              <a:spcBef>
                <a:spcPts val="0"/>
              </a:spcBef>
              <a:spcAft>
                <a:spcPts val="0"/>
              </a:spcAft>
              <a:buClr>
                <a:srgbClr val="000000"/>
              </a:buClr>
              <a:buSzPts val="1500"/>
              <a:buFont typeface="Arial"/>
              <a:buNone/>
            </a:pPr>
            <a:r>
              <a:rPr b="0" i="0" lang="en-US" sz="1800" u="none" cap="none" strike="noStrike">
                <a:solidFill>
                  <a:srgbClr val="0000FF"/>
                </a:solidFill>
                <a:latin typeface="Calibri"/>
                <a:ea typeface="Calibri"/>
                <a:cs typeface="Calibri"/>
                <a:sym typeface="Calibri"/>
              </a:rPr>
              <a:t>Half measures availed us nothing. We stood at the turning point. We asked His protection and care with complete abandon. Here are the steps we took, which are suggested as a program of recovery.</a:t>
            </a:r>
            <a:endParaRPr b="0" i="0" sz="1800" u="none" cap="none" strike="noStrike">
              <a:solidFill>
                <a:srgbClr val="0000FF"/>
              </a:solidFill>
              <a:latin typeface="Calibri"/>
              <a:ea typeface="Calibri"/>
              <a:cs typeface="Calibri"/>
              <a:sym typeface="Calibri"/>
            </a:endParaRPr>
          </a:p>
        </p:txBody>
      </p:sp>
      <p:sp>
        <p:nvSpPr>
          <p:cNvPr id="231" name="Google Shape;231;p11"/>
          <p:cNvSpPr txBox="1"/>
          <p:nvPr/>
        </p:nvSpPr>
        <p:spPr>
          <a:xfrm>
            <a:off x="6037075" y="552450"/>
            <a:ext cx="4494300" cy="492600"/>
          </a:xfrm>
          <a:prstGeom prst="rect">
            <a:avLst/>
          </a:prstGeom>
          <a:noFill/>
          <a:ln>
            <a:noFill/>
          </a:ln>
        </p:spPr>
        <p:txBody>
          <a:bodyPr anchorCtr="0" anchor="t" bIns="91425" lIns="91425" spcFirstLastPara="1" rIns="91425" wrap="square" tIns="91425">
            <a:spAutoFit/>
          </a:bodyPr>
          <a:lstStyle/>
          <a:p>
            <a:pPr indent="0" lvl="0" marL="34290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FF"/>
                </a:solidFill>
                <a:latin typeface="Arial"/>
                <a:ea typeface="Arial"/>
                <a:cs typeface="Arial"/>
                <a:sym typeface="Arial"/>
              </a:rPr>
              <a:t>HOW IT WORKS          </a:t>
            </a:r>
            <a:r>
              <a:rPr b="0" i="0" lang="en-US" sz="1600" u="none" cap="none" strike="noStrike">
                <a:solidFill>
                  <a:srgbClr val="0000FF"/>
                </a:solidFill>
                <a:latin typeface="Calibri"/>
                <a:ea typeface="Calibri"/>
                <a:cs typeface="Calibri"/>
                <a:sym typeface="Calibri"/>
              </a:rPr>
              <a:t>continued</a:t>
            </a:r>
            <a:endParaRPr b="0" i="0" sz="1600" u="none" cap="none" strike="noStrike">
              <a:solidFill>
                <a:srgbClr val="0000FF"/>
              </a:solidFill>
              <a:latin typeface="Arial"/>
              <a:ea typeface="Arial"/>
              <a:cs typeface="Arial"/>
              <a:sym typeface="Arial"/>
            </a:endParaRPr>
          </a:p>
        </p:txBody>
      </p:sp>
      <p:sp>
        <p:nvSpPr>
          <p:cNvPr id="232" name="Google Shape;232;p11"/>
          <p:cNvSpPr txBox="1"/>
          <p:nvPr/>
        </p:nvSpPr>
        <p:spPr>
          <a:xfrm>
            <a:off x="170875" y="625525"/>
            <a:ext cx="5866200" cy="6523807"/>
          </a:xfrm>
          <a:prstGeom prst="rect">
            <a:avLst/>
          </a:prstGeom>
          <a:noFill/>
          <a:ln>
            <a:noFill/>
          </a:ln>
        </p:spPr>
        <p:txBody>
          <a:bodyPr anchorCtr="0" anchor="t" bIns="91425" lIns="91425" spcFirstLastPara="1" rIns="91425" wrap="square" tIns="91425">
            <a:spAutoFit/>
          </a:bodyPr>
          <a:lstStyle/>
          <a:p>
            <a:pPr indent="0" lvl="0" marL="0" marR="533400" rtl="0" algn="just">
              <a:lnSpc>
                <a:spcPct val="115000"/>
              </a:lnSpc>
              <a:spcBef>
                <a:spcPts val="1100"/>
              </a:spcBef>
              <a:spcAft>
                <a:spcPts val="0"/>
              </a:spcAft>
              <a:buClr>
                <a:srgbClr val="000000"/>
              </a:buClr>
              <a:buSzPts val="1600"/>
              <a:buFont typeface="Arial"/>
              <a:buNone/>
            </a:pPr>
            <a:r>
              <a:rPr b="0" i="0" lang="en-US" sz="2000" u="none" cap="none" strike="noStrike">
                <a:solidFill>
                  <a:schemeClr val="dk1"/>
                </a:solidFill>
                <a:latin typeface="Arial"/>
                <a:ea typeface="Arial"/>
                <a:cs typeface="Arial"/>
                <a:sym typeface="Arial"/>
              </a:rPr>
              <a:t>	</a:t>
            </a:r>
            <a:r>
              <a:rPr b="0" i="0" lang="en-US" sz="2000" u="none" cap="none" strike="noStrike">
                <a:solidFill>
                  <a:srgbClr val="666666"/>
                </a:solidFill>
                <a:latin typeface="Arial"/>
                <a:ea typeface="Arial"/>
                <a:cs typeface="Arial"/>
                <a:sym typeface="Arial"/>
              </a:rPr>
              <a:t>                                    </a:t>
            </a:r>
            <a:r>
              <a:rPr b="0" i="0" lang="en-US" sz="2000" u="none" cap="none" strike="noStrike">
                <a:solidFill>
                  <a:srgbClr val="666666"/>
                </a:solidFill>
                <a:latin typeface="Calibri"/>
                <a:ea typeface="Calibri"/>
                <a:cs typeface="Calibri"/>
                <a:sym typeface="Calibri"/>
              </a:rPr>
              <a:t> 	</a:t>
            </a:r>
            <a:r>
              <a:rPr b="0" i="0" lang="en-US" sz="1600" u="none" cap="none" strike="noStrike">
                <a:solidFill>
                  <a:srgbClr val="666666"/>
                </a:solidFill>
                <a:latin typeface="Calibri"/>
                <a:ea typeface="Calibri"/>
                <a:cs typeface="Calibri"/>
                <a:sym typeface="Calibri"/>
              </a:rPr>
              <a:t>	</a:t>
            </a:r>
            <a:endParaRPr b="0" i="0" sz="1600" u="none" cap="none" strike="noStrike">
              <a:solidFill>
                <a:srgbClr val="666666"/>
              </a:solidFill>
              <a:latin typeface="Calibri"/>
              <a:ea typeface="Calibri"/>
              <a:cs typeface="Calibri"/>
              <a:sym typeface="Calibri"/>
            </a:endParaRPr>
          </a:p>
          <a:p>
            <a:pPr indent="0" lvl="0" marL="0" marR="533400" rtl="0" algn="just">
              <a:lnSpc>
                <a:spcPct val="115000"/>
              </a:lnSpc>
              <a:spcBef>
                <a:spcPts val="1100"/>
              </a:spcBef>
              <a:spcAft>
                <a:spcPts val="0"/>
              </a:spcAft>
              <a:buClr>
                <a:srgbClr val="000000"/>
              </a:buClr>
              <a:buSzPts val="1600"/>
              <a:buFont typeface="Arial"/>
              <a:buNone/>
            </a:pPr>
            <a:r>
              <a:rPr b="0" i="0" lang="en-US" sz="1800" u="none" cap="none" strike="noStrike">
                <a:solidFill>
                  <a:schemeClr val="dk1"/>
                </a:solidFill>
                <a:latin typeface="Calibri"/>
                <a:ea typeface="Calibri"/>
                <a:cs typeface="Calibri"/>
                <a:sym typeface="Calibri"/>
              </a:rPr>
              <a:t>En algunos de estos pasos nos resistimos. Pensamos que podríamos encontrar una manera más fácil y suave, pero no pudimos. Con toda la seriedad a nuestro alcance, rogamos que sea valiente y minucioso desde el principio. Algunos de nosotros tratamos de aferrarnos a nuestras viejas ideas y el resultado fue nulo hasta que nos deshicimos de ellas sin reserva.</a:t>
            </a:r>
            <a:endParaRPr b="0" i="0" sz="1800" u="none" cap="none" strike="noStrike">
              <a:solidFill>
                <a:schemeClr val="dk1"/>
              </a:solidFill>
              <a:latin typeface="Calibri"/>
              <a:ea typeface="Calibri"/>
              <a:cs typeface="Calibri"/>
              <a:sym typeface="Calibri"/>
            </a:endParaRPr>
          </a:p>
          <a:p>
            <a:pPr indent="0" lvl="0" marL="0" marR="322820" rtl="0" algn="l">
              <a:lnSpc>
                <a:spcPct val="50000"/>
              </a:lnSpc>
              <a:spcBef>
                <a:spcPts val="0"/>
              </a:spcBef>
              <a:spcAft>
                <a:spcPts val="0"/>
              </a:spcAft>
              <a:buClr>
                <a:schemeClr val="dk1"/>
              </a:buClr>
              <a:buSzPts val="1100"/>
              <a:buFont typeface="Arial"/>
              <a:buNone/>
            </a:pPr>
            <a:r>
              <a:t/>
            </a:r>
            <a:endParaRPr b="0" i="0" sz="1800" u="none" cap="none" strike="noStrike">
              <a:solidFill>
                <a:schemeClr val="dk1"/>
              </a:solidFill>
              <a:latin typeface="Calibri"/>
              <a:ea typeface="Calibri"/>
              <a:cs typeface="Calibri"/>
              <a:sym typeface="Calibri"/>
            </a:endParaRPr>
          </a:p>
          <a:p>
            <a:pPr indent="0" lvl="0" marL="0" marR="322820" rtl="0" algn="just">
              <a:lnSpc>
                <a:spcPct val="110000"/>
              </a:lnSpc>
              <a:spcBef>
                <a:spcPts val="0"/>
              </a:spcBef>
              <a:spcAft>
                <a:spcPts val="0"/>
              </a:spcAft>
              <a:buClr>
                <a:schemeClr val="dk1"/>
              </a:buClr>
              <a:buSzPts val="1100"/>
              <a:buFont typeface="Arial"/>
              <a:buNone/>
            </a:pPr>
            <a:r>
              <a:rPr b="0" i="0" lang="en-US" sz="1800" u="none" cap="none" strike="noStrike">
                <a:solidFill>
                  <a:schemeClr val="dk1"/>
                </a:solidFill>
                <a:latin typeface="Calibri"/>
                <a:ea typeface="Calibri"/>
                <a:cs typeface="Calibri"/>
                <a:sym typeface="Calibri"/>
              </a:rPr>
              <a:t>Recuerde que tratamos con el alcohol: ¡astuto, desconcertante, poderoso! Sin ayuda es demasiado para nosotros. Pero hay Uno que tiene todo el poder, ese es Dios. ¡Encuéntralo ahora!</a:t>
            </a:r>
            <a:endParaRPr b="0" i="0" sz="1800" u="none" cap="none" strike="noStrike">
              <a:solidFill>
                <a:schemeClr val="dk1"/>
              </a:solidFill>
              <a:latin typeface="Calibri"/>
              <a:ea typeface="Calibri"/>
              <a:cs typeface="Calibri"/>
              <a:sym typeface="Calibri"/>
            </a:endParaRPr>
          </a:p>
          <a:p>
            <a:pPr indent="0" lvl="0" marL="0" marR="322820" rtl="0" algn="just">
              <a:lnSpc>
                <a:spcPct val="110000"/>
              </a:lnSpc>
              <a:spcBef>
                <a:spcPts val="0"/>
              </a:spcBef>
              <a:spcAft>
                <a:spcPts val="0"/>
              </a:spcAft>
              <a:buClr>
                <a:schemeClr val="dk1"/>
              </a:buClr>
              <a:buSzPts val="1100"/>
              <a:buFont typeface="Arial"/>
              <a:buNone/>
            </a:pPr>
            <a:r>
              <a:t/>
            </a:r>
            <a:endParaRPr b="0" i="0" sz="1800" u="none" cap="none" strike="noStrike">
              <a:solidFill>
                <a:schemeClr val="dk1"/>
              </a:solidFill>
              <a:latin typeface="Calibri"/>
              <a:ea typeface="Calibri"/>
              <a:cs typeface="Calibri"/>
              <a:sym typeface="Calibri"/>
            </a:endParaRPr>
          </a:p>
          <a:p>
            <a:pPr indent="0" lvl="0" marL="0" marR="322820" rtl="0" algn="just">
              <a:lnSpc>
                <a:spcPct val="110000"/>
              </a:lnSpc>
              <a:spcBef>
                <a:spcPts val="0"/>
              </a:spcBef>
              <a:spcAft>
                <a:spcPts val="0"/>
              </a:spcAft>
              <a:buClr>
                <a:schemeClr val="dk1"/>
              </a:buClr>
              <a:buSzPts val="1100"/>
              <a:buFont typeface="Arial"/>
              <a:buNone/>
            </a:pPr>
            <a:r>
              <a:rPr b="0" i="0" lang="en-US" sz="1800" u="none" cap="none" strike="noStrike">
                <a:solidFill>
                  <a:schemeClr val="dk1"/>
                </a:solidFill>
                <a:latin typeface="Calibri"/>
                <a:ea typeface="Calibri"/>
                <a:cs typeface="Calibri"/>
                <a:sym typeface="Calibri"/>
              </a:rPr>
              <a:t>Las medidas parciales de nada nos sirvieron. Estábamos en el punto de cambio, le pedimos a Dios su protección y cuidado con abandono total. He aquí los pasos que dimos, y que se sugieren como programa de recuperación.</a:t>
            </a:r>
            <a:endParaRPr b="0" i="0" sz="18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100"/>
              <a:buFont typeface="Arial"/>
              <a:buNone/>
            </a:pPr>
            <a:r>
              <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3"/>
          <p:cNvSpPr txBox="1"/>
          <p:nvPr>
            <p:ph idx="1" type="body"/>
          </p:nvPr>
        </p:nvSpPr>
        <p:spPr>
          <a:xfrm>
            <a:off x="158300" y="1238600"/>
            <a:ext cx="5797200" cy="54201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700"/>
              </a:spcBef>
              <a:spcAft>
                <a:spcPts val="0"/>
              </a:spcAft>
              <a:buClr>
                <a:schemeClr val="dk1"/>
              </a:buClr>
              <a:buSzPts val="2000"/>
              <a:buNone/>
            </a:pPr>
            <a:r>
              <a:t/>
            </a:r>
            <a:endParaRPr b="1" sz="1800">
              <a:latin typeface="Arial"/>
              <a:ea typeface="Arial"/>
              <a:cs typeface="Arial"/>
              <a:sym typeface="Arial"/>
            </a:endParaRPr>
          </a:p>
          <a:p>
            <a:pPr indent="-330200" lvl="0" marL="457200" rtl="0" algn="l">
              <a:lnSpc>
                <a:spcPct val="115000"/>
              </a:lnSpc>
              <a:spcBef>
                <a:spcPts val="0"/>
              </a:spcBef>
              <a:spcAft>
                <a:spcPts val="0"/>
              </a:spcAft>
              <a:buSzPts val="1800"/>
              <a:buFont typeface="Calibri"/>
              <a:buAutoNum type="arabicPeriod"/>
            </a:pPr>
            <a:r>
              <a:rPr lang="en-US" sz="1800"/>
              <a:t>Admitimos que éramos impotentes ante la comida, que nuestras vidas se habían vuelto ingobernables.</a:t>
            </a:r>
            <a:endParaRPr sz="1800"/>
          </a:p>
          <a:p>
            <a:pPr indent="-330200" lvl="0" marL="457200" rtl="0" algn="l">
              <a:lnSpc>
                <a:spcPct val="115000"/>
              </a:lnSpc>
              <a:spcBef>
                <a:spcPts val="1100"/>
              </a:spcBef>
              <a:spcAft>
                <a:spcPts val="0"/>
              </a:spcAft>
              <a:buSzPts val="1800"/>
              <a:buFont typeface="Calibri"/>
              <a:buAutoNum type="arabicPeriod"/>
            </a:pPr>
            <a:r>
              <a:rPr lang="en-US" sz="1800"/>
              <a:t>Llegamos a creer que un Poder Superior a nosotros mismos podría devolvernos el sano juicio.</a:t>
            </a:r>
            <a:endParaRPr sz="1800"/>
          </a:p>
          <a:p>
            <a:pPr indent="-330200" lvl="0" marL="457200" rtl="0" algn="l">
              <a:lnSpc>
                <a:spcPct val="115000"/>
              </a:lnSpc>
              <a:spcBef>
                <a:spcPts val="1100"/>
              </a:spcBef>
              <a:spcAft>
                <a:spcPts val="0"/>
              </a:spcAft>
              <a:buSzPts val="1800"/>
              <a:buFont typeface="Calibri"/>
              <a:buAutoNum type="arabicPeriod"/>
            </a:pPr>
            <a:r>
              <a:rPr lang="en-US" sz="1800"/>
              <a:t>Tomamos la decisión de entregar nuestra voluntad y nuestra vida al cuidado de Dios como lo entendemos.</a:t>
            </a:r>
            <a:endParaRPr sz="1800"/>
          </a:p>
          <a:p>
            <a:pPr indent="-330200" lvl="0" marL="457200" rtl="0" algn="l">
              <a:lnSpc>
                <a:spcPct val="115000"/>
              </a:lnSpc>
              <a:spcBef>
                <a:spcPts val="1100"/>
              </a:spcBef>
              <a:spcAft>
                <a:spcPts val="0"/>
              </a:spcAft>
              <a:buSzPts val="1800"/>
              <a:buFont typeface="Calibri"/>
              <a:buAutoNum type="arabicPeriod"/>
            </a:pPr>
            <a:r>
              <a:rPr lang="en-US" sz="1800"/>
              <a:t>Hicimos un minucioso e intrépido inventario moral de nosotros mismos.</a:t>
            </a:r>
            <a:endParaRPr sz="1800"/>
          </a:p>
          <a:p>
            <a:pPr indent="-330200" lvl="0" marL="457200" rtl="0" algn="l">
              <a:lnSpc>
                <a:spcPct val="115000"/>
              </a:lnSpc>
              <a:spcBef>
                <a:spcPts val="1100"/>
              </a:spcBef>
              <a:spcAft>
                <a:spcPts val="0"/>
              </a:spcAft>
              <a:buSzPts val="1800"/>
              <a:buFont typeface="Calibri"/>
              <a:buAutoNum type="arabicPeriod"/>
            </a:pPr>
            <a:r>
              <a:rPr lang="en-US" sz="1800"/>
              <a:t>Admitimos ante Dios, ante nosotros mismos y ante otro ser humano, la naturaleza exacta de nuestros defectos.</a:t>
            </a:r>
            <a:endParaRPr sz="1800"/>
          </a:p>
          <a:p>
            <a:pPr indent="-330200" lvl="0" marL="457200" rtl="0" algn="l">
              <a:lnSpc>
                <a:spcPct val="115000"/>
              </a:lnSpc>
              <a:spcBef>
                <a:spcPts val="1100"/>
              </a:spcBef>
              <a:spcAft>
                <a:spcPts val="0"/>
              </a:spcAft>
              <a:buSzPts val="1800"/>
              <a:buFont typeface="Calibri"/>
              <a:buAutoNum type="arabicPeriod"/>
            </a:pPr>
            <a:r>
              <a:rPr lang="en-US" sz="1800"/>
              <a:t>Estuvimos completamente dispuestos a que Dios nos liberase de todos estos defectos de carácter.</a:t>
            </a:r>
            <a:endParaRPr b="1" sz="1700">
              <a:latin typeface="Arial"/>
              <a:ea typeface="Arial"/>
              <a:cs typeface="Arial"/>
              <a:sym typeface="Arial"/>
            </a:endParaRPr>
          </a:p>
          <a:p>
            <a:pPr indent="0" lvl="0" marL="0" marR="533400" rtl="0" algn="just">
              <a:lnSpc>
                <a:spcPct val="110000"/>
              </a:lnSpc>
              <a:spcBef>
                <a:spcPts val="1100"/>
              </a:spcBef>
              <a:spcAft>
                <a:spcPts val="0"/>
              </a:spcAft>
              <a:buClr>
                <a:schemeClr val="dk1"/>
              </a:buClr>
              <a:buSzPts val="1600"/>
              <a:buFont typeface="Arial"/>
              <a:buNone/>
            </a:pPr>
            <a:r>
              <a:rPr b="1" lang="en-US" sz="1500"/>
              <a:t>[Continúa en la siguiente diapositiva]</a:t>
            </a:r>
            <a:endParaRPr b="1" sz="2700">
              <a:latin typeface="Arial"/>
              <a:ea typeface="Arial"/>
              <a:cs typeface="Arial"/>
              <a:sym typeface="Arial"/>
            </a:endParaRPr>
          </a:p>
          <a:p>
            <a:pPr indent="-457200" lvl="0" marL="457200" rtl="0" algn="r">
              <a:lnSpc>
                <a:spcPct val="90000"/>
              </a:lnSpc>
              <a:spcBef>
                <a:spcPts val="700"/>
              </a:spcBef>
              <a:spcAft>
                <a:spcPts val="0"/>
              </a:spcAft>
              <a:buClr>
                <a:schemeClr val="dk1"/>
              </a:buClr>
              <a:buSzPts val="2000"/>
              <a:buNone/>
            </a:pPr>
            <a:r>
              <a:t/>
            </a:r>
            <a:endParaRPr b="1" i="1" sz="2200">
              <a:latin typeface="Arial"/>
              <a:ea typeface="Arial"/>
              <a:cs typeface="Arial"/>
              <a:sym typeface="Arial"/>
            </a:endParaRPr>
          </a:p>
          <a:p>
            <a:pPr indent="-457200" lvl="0" marL="457200" rtl="0" algn="r">
              <a:lnSpc>
                <a:spcPct val="90000"/>
              </a:lnSpc>
              <a:spcBef>
                <a:spcPts val="700"/>
              </a:spcBef>
              <a:spcAft>
                <a:spcPts val="0"/>
              </a:spcAft>
              <a:buClr>
                <a:schemeClr val="dk1"/>
              </a:buClr>
              <a:buSzPts val="2000"/>
              <a:buNone/>
            </a:pPr>
            <a:r>
              <a:t/>
            </a:r>
            <a:endParaRPr b="1" i="1" sz="2200">
              <a:latin typeface="Arial"/>
              <a:ea typeface="Arial"/>
              <a:cs typeface="Arial"/>
              <a:sym typeface="Arial"/>
            </a:endParaRPr>
          </a:p>
        </p:txBody>
      </p:sp>
      <p:sp>
        <p:nvSpPr>
          <p:cNvPr id="238" name="Google Shape;238;p13"/>
          <p:cNvSpPr txBox="1"/>
          <p:nvPr>
            <p:ph idx="12" type="sldNum"/>
          </p:nvPr>
        </p:nvSpPr>
        <p:spPr>
          <a:xfrm>
            <a:off x="8282700" y="6424400"/>
            <a:ext cx="3463200" cy="234300"/>
          </a:xfrm>
          <a:prstGeom prst="rect">
            <a:avLst/>
          </a:prstGeom>
          <a:noFill/>
          <a:ln>
            <a:noFill/>
          </a:ln>
        </p:spPr>
        <p:txBody>
          <a:bodyPr anchorCtr="0" anchor="ctr" bIns="45700" lIns="91425" spcFirstLastPara="1" rIns="91425" wrap="square" tIns="45700">
            <a:noAutofit/>
          </a:bodyPr>
          <a:lstStyle/>
          <a:p>
            <a:pPr indent="0" lvl="0" marL="0" rtl="0" algn="just">
              <a:lnSpc>
                <a:spcPct val="200000"/>
              </a:lnSpc>
              <a:spcBef>
                <a:spcPts val="1100"/>
              </a:spcBef>
              <a:spcAft>
                <a:spcPts val="0"/>
              </a:spcAft>
              <a:buClr>
                <a:schemeClr val="dk1"/>
              </a:buClr>
              <a:buSzPts val="2400"/>
              <a:buFont typeface="Arial"/>
              <a:buNone/>
            </a:pPr>
            <a:r>
              <a:rPr lang="en-US" sz="2100">
                <a:solidFill>
                  <a:srgbClr val="0000FF"/>
                </a:solidFill>
              </a:rPr>
              <a:t>[</a:t>
            </a:r>
            <a:r>
              <a:rPr b="1" lang="en-US" sz="1500">
                <a:solidFill>
                  <a:srgbClr val="0000FF"/>
                </a:solidFill>
              </a:rPr>
              <a:t>Continued on next slide]</a:t>
            </a:r>
            <a:endParaRPr b="1" sz="1500">
              <a:solidFill>
                <a:srgbClr val="0000FF"/>
              </a:solidFill>
            </a:endParaRPr>
          </a:p>
        </p:txBody>
      </p:sp>
      <p:sp>
        <p:nvSpPr>
          <p:cNvPr id="239" name="Google Shape;239;p13"/>
          <p:cNvSpPr txBox="1"/>
          <p:nvPr/>
        </p:nvSpPr>
        <p:spPr>
          <a:xfrm>
            <a:off x="5937417" y="1430899"/>
            <a:ext cx="5797200" cy="4608000"/>
          </a:xfrm>
          <a:prstGeom prst="rect">
            <a:avLst/>
          </a:prstGeom>
          <a:noFill/>
          <a:ln>
            <a:noFill/>
          </a:ln>
        </p:spPr>
        <p:txBody>
          <a:bodyPr anchorCtr="0" anchor="t" bIns="91425" lIns="91425" spcFirstLastPara="1" rIns="91425" wrap="square" tIns="91425">
            <a:spAutoFit/>
          </a:bodyPr>
          <a:lstStyle/>
          <a:p>
            <a:pPr indent="-342900" lvl="0" marL="457200" marR="0" rtl="0" algn="just">
              <a:lnSpc>
                <a:spcPct val="115000"/>
              </a:lnSpc>
              <a:spcBef>
                <a:spcPts val="1000"/>
              </a:spcBef>
              <a:spcAft>
                <a:spcPts val="0"/>
              </a:spcAft>
              <a:buClr>
                <a:srgbClr val="0000FF"/>
              </a:buClr>
              <a:buSzPts val="1800"/>
              <a:buFont typeface="Calibri"/>
              <a:buAutoNum type="arabicPeriod"/>
            </a:pPr>
            <a:r>
              <a:rPr b="0" i="0" lang="en-US" sz="1800" u="none" cap="none" strike="noStrike">
                <a:solidFill>
                  <a:srgbClr val="0000FF"/>
                </a:solidFill>
                <a:latin typeface="Calibri"/>
                <a:ea typeface="Calibri"/>
                <a:cs typeface="Calibri"/>
                <a:sym typeface="Calibri"/>
              </a:rPr>
              <a:t>We admitted we were powerless over food—that our lives had become unmanageable.</a:t>
            </a:r>
            <a:endParaRPr b="0" i="0" sz="1800" u="none" cap="none" strike="noStrike">
              <a:solidFill>
                <a:srgbClr val="0000FF"/>
              </a:solidFill>
              <a:latin typeface="Calibri"/>
              <a:ea typeface="Calibri"/>
              <a:cs typeface="Calibri"/>
              <a:sym typeface="Calibri"/>
            </a:endParaRPr>
          </a:p>
          <a:p>
            <a:pPr indent="-342900" lvl="0" marL="457200" marR="0" rtl="0" algn="just">
              <a:lnSpc>
                <a:spcPct val="115000"/>
              </a:lnSpc>
              <a:spcBef>
                <a:spcPts val="1000"/>
              </a:spcBef>
              <a:spcAft>
                <a:spcPts val="0"/>
              </a:spcAft>
              <a:buClr>
                <a:srgbClr val="0000FF"/>
              </a:buClr>
              <a:buSzPts val="1800"/>
              <a:buFont typeface="Calibri"/>
              <a:buAutoNum type="arabicPeriod"/>
            </a:pPr>
            <a:r>
              <a:rPr b="0" i="0" lang="en-US" sz="1800" u="none" cap="none" strike="noStrike">
                <a:solidFill>
                  <a:srgbClr val="0000FF"/>
                </a:solidFill>
                <a:latin typeface="Calibri"/>
                <a:ea typeface="Calibri"/>
                <a:cs typeface="Calibri"/>
                <a:sym typeface="Calibri"/>
              </a:rPr>
              <a:t>Came to believe that a Power greater than ourselves could restore us to sanity.</a:t>
            </a:r>
            <a:endParaRPr b="0" i="0" sz="1800" u="none" cap="none" strike="noStrike">
              <a:solidFill>
                <a:srgbClr val="0000FF"/>
              </a:solidFill>
              <a:latin typeface="Calibri"/>
              <a:ea typeface="Calibri"/>
              <a:cs typeface="Calibri"/>
              <a:sym typeface="Calibri"/>
            </a:endParaRPr>
          </a:p>
          <a:p>
            <a:pPr indent="-342900" lvl="0" marL="457200" marR="0" rtl="0" algn="just">
              <a:lnSpc>
                <a:spcPct val="115000"/>
              </a:lnSpc>
              <a:spcBef>
                <a:spcPts val="1000"/>
              </a:spcBef>
              <a:spcAft>
                <a:spcPts val="0"/>
              </a:spcAft>
              <a:buClr>
                <a:srgbClr val="0000FF"/>
              </a:buClr>
              <a:buSzPts val="1800"/>
              <a:buFont typeface="Calibri"/>
              <a:buAutoNum type="arabicPeriod"/>
            </a:pPr>
            <a:r>
              <a:rPr b="0" i="0" lang="en-US" sz="1800" u="none" cap="none" strike="noStrike">
                <a:solidFill>
                  <a:srgbClr val="0000FF"/>
                </a:solidFill>
                <a:latin typeface="Calibri"/>
                <a:ea typeface="Calibri"/>
                <a:cs typeface="Calibri"/>
                <a:sym typeface="Calibri"/>
              </a:rPr>
              <a:t>Made a decision to turn our will and our lives over to the care of God as we understood Him.</a:t>
            </a:r>
            <a:endParaRPr b="0" i="0" sz="1800" u="none" cap="none" strike="noStrike">
              <a:solidFill>
                <a:srgbClr val="0000FF"/>
              </a:solidFill>
              <a:latin typeface="Calibri"/>
              <a:ea typeface="Calibri"/>
              <a:cs typeface="Calibri"/>
              <a:sym typeface="Calibri"/>
            </a:endParaRPr>
          </a:p>
          <a:p>
            <a:pPr indent="-342900" lvl="0" marL="457200" marR="0" rtl="0" algn="just">
              <a:lnSpc>
                <a:spcPct val="115000"/>
              </a:lnSpc>
              <a:spcBef>
                <a:spcPts val="1000"/>
              </a:spcBef>
              <a:spcAft>
                <a:spcPts val="0"/>
              </a:spcAft>
              <a:buClr>
                <a:srgbClr val="0000FF"/>
              </a:buClr>
              <a:buSzPts val="1800"/>
              <a:buFont typeface="Calibri"/>
              <a:buAutoNum type="arabicPeriod"/>
            </a:pPr>
            <a:r>
              <a:rPr b="0" i="0" lang="en-US" sz="1800" u="none" cap="none" strike="noStrike">
                <a:solidFill>
                  <a:srgbClr val="0000FF"/>
                </a:solidFill>
                <a:latin typeface="Calibri"/>
                <a:ea typeface="Calibri"/>
                <a:cs typeface="Calibri"/>
                <a:sym typeface="Calibri"/>
              </a:rPr>
              <a:t>Made a searching and fearless moral inventory of ourselves.</a:t>
            </a:r>
            <a:endParaRPr b="0" i="0" sz="1800" u="none" cap="none" strike="noStrike">
              <a:solidFill>
                <a:srgbClr val="0000FF"/>
              </a:solidFill>
              <a:latin typeface="Calibri"/>
              <a:ea typeface="Calibri"/>
              <a:cs typeface="Calibri"/>
              <a:sym typeface="Calibri"/>
            </a:endParaRPr>
          </a:p>
          <a:p>
            <a:pPr indent="-342900" lvl="0" marL="457200" marR="0" rtl="0" algn="just">
              <a:lnSpc>
                <a:spcPct val="115000"/>
              </a:lnSpc>
              <a:spcBef>
                <a:spcPts val="1000"/>
              </a:spcBef>
              <a:spcAft>
                <a:spcPts val="0"/>
              </a:spcAft>
              <a:buClr>
                <a:srgbClr val="0000FF"/>
              </a:buClr>
              <a:buSzPts val="1800"/>
              <a:buFont typeface="Calibri"/>
              <a:buAutoNum type="arabicPeriod"/>
            </a:pPr>
            <a:r>
              <a:rPr b="0" i="0" lang="en-US" sz="1800" u="none" cap="none" strike="noStrike">
                <a:solidFill>
                  <a:srgbClr val="0000FF"/>
                </a:solidFill>
                <a:latin typeface="Calibri"/>
                <a:ea typeface="Calibri"/>
                <a:cs typeface="Calibri"/>
                <a:sym typeface="Calibri"/>
              </a:rPr>
              <a:t>Admitted to God, to ourselves, and to another human being the exact nature of our wrongs.</a:t>
            </a:r>
            <a:endParaRPr b="0" i="0" sz="1800" u="none" cap="none" strike="noStrike">
              <a:solidFill>
                <a:srgbClr val="0000FF"/>
              </a:solidFill>
              <a:latin typeface="Calibri"/>
              <a:ea typeface="Calibri"/>
              <a:cs typeface="Calibri"/>
              <a:sym typeface="Calibri"/>
            </a:endParaRPr>
          </a:p>
          <a:p>
            <a:pPr indent="-342900" lvl="0" marL="457200" marR="0" rtl="0" algn="just">
              <a:lnSpc>
                <a:spcPct val="115000"/>
              </a:lnSpc>
              <a:spcBef>
                <a:spcPts val="1000"/>
              </a:spcBef>
              <a:spcAft>
                <a:spcPts val="1000"/>
              </a:spcAft>
              <a:buClr>
                <a:srgbClr val="0000FF"/>
              </a:buClr>
              <a:buSzPts val="1800"/>
              <a:buFont typeface="Calibri"/>
              <a:buAutoNum type="arabicPeriod"/>
            </a:pPr>
            <a:r>
              <a:rPr b="0" i="0" lang="en-US" sz="1800" u="none" cap="none" strike="noStrike">
                <a:solidFill>
                  <a:srgbClr val="0000FF"/>
                </a:solidFill>
                <a:latin typeface="Calibri"/>
                <a:ea typeface="Calibri"/>
                <a:cs typeface="Calibri"/>
                <a:sym typeface="Calibri"/>
              </a:rPr>
              <a:t>We’re entirely ready to have God remove all these defects of character. </a:t>
            </a:r>
            <a:endParaRPr b="0" i="0" sz="1800" u="none" cap="none" strike="noStrike">
              <a:solidFill>
                <a:srgbClr val="0000FF"/>
              </a:solidFill>
              <a:latin typeface="Calibri"/>
              <a:ea typeface="Calibri"/>
              <a:cs typeface="Calibri"/>
              <a:sym typeface="Calibri"/>
            </a:endParaRPr>
          </a:p>
        </p:txBody>
      </p:sp>
      <p:sp>
        <p:nvSpPr>
          <p:cNvPr id="240" name="Google Shape;240;p13"/>
          <p:cNvSpPr txBox="1"/>
          <p:nvPr/>
        </p:nvSpPr>
        <p:spPr>
          <a:xfrm>
            <a:off x="469850" y="914399"/>
            <a:ext cx="5174100" cy="4617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70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LOS DOCE PASOS</a:t>
            </a:r>
            <a:endParaRPr b="0" i="0" sz="900" u="none" cap="none" strike="noStrike">
              <a:solidFill>
                <a:srgbClr val="000000"/>
              </a:solidFill>
              <a:latin typeface="Calibri"/>
              <a:ea typeface="Calibri"/>
              <a:cs typeface="Calibri"/>
              <a:sym typeface="Calibri"/>
            </a:endParaRPr>
          </a:p>
        </p:txBody>
      </p:sp>
      <p:sp>
        <p:nvSpPr>
          <p:cNvPr id="241" name="Google Shape;241;p13"/>
          <p:cNvSpPr txBox="1"/>
          <p:nvPr/>
        </p:nvSpPr>
        <p:spPr>
          <a:xfrm>
            <a:off x="6483717" y="914399"/>
            <a:ext cx="4704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FF"/>
                </a:solidFill>
                <a:latin typeface="Arial"/>
                <a:ea typeface="Arial"/>
                <a:cs typeface="Arial"/>
                <a:sym typeface="Arial"/>
              </a:rPr>
              <a:t>T</a:t>
            </a:r>
            <a:r>
              <a:rPr b="1" i="0" lang="en-US" sz="2000" u="none" cap="none" strike="noStrike">
                <a:solidFill>
                  <a:srgbClr val="0000FF"/>
                </a:solidFill>
                <a:latin typeface="Calibri"/>
                <a:ea typeface="Calibri"/>
                <a:cs typeface="Calibri"/>
                <a:sym typeface="Calibri"/>
              </a:rPr>
              <a:t>HE TWELVE STEPS </a:t>
            </a:r>
            <a:endParaRPr b="0" i="0" sz="2000" u="none" cap="none" strike="noStrike">
              <a:solidFill>
                <a:srgbClr val="0000FF"/>
              </a:solidFill>
              <a:latin typeface="Calibri"/>
              <a:ea typeface="Calibri"/>
              <a:cs typeface="Calibri"/>
              <a:sym typeface="Calibri"/>
            </a:endParaRPr>
          </a:p>
        </p:txBody>
      </p:sp>
      <p:sp>
        <p:nvSpPr>
          <p:cNvPr id="242" name="Google Shape;242;p13"/>
          <p:cNvSpPr txBox="1"/>
          <p:nvPr/>
        </p:nvSpPr>
        <p:spPr>
          <a:xfrm>
            <a:off x="0" y="168050"/>
            <a:ext cx="59556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500"/>
              <a:buFont typeface="Arial"/>
              <a:buNone/>
            </a:pPr>
            <a:r>
              <a:rPr b="1" i="0" lang="en-US" sz="1500" u="none" cap="none" strike="noStrike">
                <a:solidFill>
                  <a:schemeClr val="dk1"/>
                </a:solidFill>
                <a:latin typeface="Calibri"/>
                <a:ea typeface="Calibri"/>
                <a:cs typeface="Calibri"/>
                <a:sym typeface="Calibri"/>
              </a:rPr>
              <a:t>Podría alguien leer los DOCE PASOS como fueron </a:t>
            </a:r>
            <a:endParaRPr b="1" i="0" sz="15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500"/>
              <a:buFont typeface="Arial"/>
              <a:buNone/>
            </a:pPr>
            <a:r>
              <a:rPr b="1" i="0" lang="en-US" sz="1500" u="none" cap="none" strike="noStrike">
                <a:solidFill>
                  <a:schemeClr val="dk1"/>
                </a:solidFill>
                <a:latin typeface="Calibri"/>
                <a:ea typeface="Calibri"/>
                <a:cs typeface="Calibri"/>
                <a:sym typeface="Calibri"/>
              </a:rPr>
              <a:t>adaptados por FA? </a:t>
            </a:r>
            <a:endParaRPr b="1" i="0" sz="1500" u="none" cap="none" strike="noStrike">
              <a:solidFill>
                <a:schemeClr val="dk1"/>
              </a:solidFill>
              <a:latin typeface="Calibri"/>
              <a:ea typeface="Calibri"/>
              <a:cs typeface="Calibri"/>
              <a:sym typeface="Calibri"/>
            </a:endParaRPr>
          </a:p>
        </p:txBody>
      </p:sp>
      <p:sp>
        <p:nvSpPr>
          <p:cNvPr id="243" name="Google Shape;243;p13"/>
          <p:cNvSpPr txBox="1"/>
          <p:nvPr/>
        </p:nvSpPr>
        <p:spPr>
          <a:xfrm>
            <a:off x="6037175" y="96490"/>
            <a:ext cx="5620050" cy="800189"/>
          </a:xfrm>
          <a:prstGeom prst="rect">
            <a:avLst/>
          </a:prstGeom>
          <a:noFill/>
          <a:ln>
            <a:noFill/>
          </a:ln>
        </p:spPr>
        <p:txBody>
          <a:bodyPr anchorCtr="0" anchor="t" bIns="91425" lIns="91425" spcFirstLastPara="1" rIns="91425" wrap="square" tIns="91425">
            <a:spAutoFit/>
          </a:bodyPr>
          <a:lstStyle/>
          <a:p>
            <a:pPr indent="0" lvl="0" marL="391795" marR="0" rtl="0" algn="ctr">
              <a:lnSpc>
                <a:spcPct val="100000"/>
              </a:lnSpc>
              <a:spcBef>
                <a:spcPts val="0"/>
              </a:spcBef>
              <a:spcAft>
                <a:spcPts val="0"/>
              </a:spcAft>
              <a:buClr>
                <a:srgbClr val="000000"/>
              </a:buClr>
              <a:buSzPts val="1500"/>
              <a:buFont typeface="Arial"/>
              <a:buNone/>
            </a:pPr>
            <a:r>
              <a:rPr b="1" i="0" lang="en-US" sz="2000" u="none" cap="none" strike="noStrike">
                <a:solidFill>
                  <a:srgbClr val="0000FF"/>
                </a:solidFill>
                <a:latin typeface="Calibri"/>
                <a:ea typeface="Calibri"/>
                <a:cs typeface="Calibri"/>
                <a:sym typeface="Calibri"/>
              </a:rPr>
              <a:t>Would someone please read the TWELVE STEPS as adapted by FA? </a:t>
            </a:r>
            <a:endParaRPr b="1" i="0" sz="2000" u="none" cap="none" strike="noStrike">
              <a:solidFill>
                <a:srgbClr val="0000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327434497a5_0_5"/>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97" name="Google Shape;97;g327434497a5_0_5"/>
          <p:cNvSpPr txBox="1"/>
          <p:nvPr/>
        </p:nvSpPr>
        <p:spPr>
          <a:xfrm>
            <a:off x="0" y="0"/>
            <a:ext cx="12062400" cy="5168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Documento 4c:</a:t>
            </a:r>
            <a:r>
              <a:rPr b="0" i="0" lang="en-US" sz="2200" u="none" cap="none" strike="noStrike">
                <a:solidFill>
                  <a:schemeClr val="dk1"/>
                </a:solidFill>
                <a:latin typeface="Arial"/>
                <a:ea typeface="Arial"/>
                <a:cs typeface="Arial"/>
                <a:sym typeface="Arial"/>
              </a:rPr>
              <a:t> </a:t>
            </a:r>
            <a:r>
              <a:rPr b="1" i="0" lang="en-US" sz="2200" u="none" cap="none" strike="noStrike">
                <a:solidFill>
                  <a:schemeClr val="dk1"/>
                </a:solidFill>
                <a:latin typeface="Arial"/>
                <a:ea typeface="Arial"/>
                <a:cs typeface="Arial"/>
                <a:sym typeface="Arial"/>
              </a:rPr>
              <a:t>Formato para reuniones</a:t>
            </a:r>
            <a:r>
              <a:rPr b="1" i="0" lang="en-US" sz="2200" u="none" cap="none" strike="noStrike">
                <a:solidFill>
                  <a:srgbClr val="0000FF"/>
                </a:solidFill>
                <a:latin typeface="Arial"/>
                <a:ea typeface="Arial"/>
                <a:cs typeface="Arial"/>
                <a:sym typeface="Arial"/>
              </a:rPr>
              <a:t> </a:t>
            </a:r>
            <a:r>
              <a:rPr b="1" i="0" lang="en-US" sz="2200" u="none" cap="none" strike="noStrike">
                <a:solidFill>
                  <a:schemeClr val="dk1"/>
                </a:solidFill>
                <a:latin typeface="Arial"/>
                <a:ea typeface="Arial"/>
                <a:cs typeface="Arial"/>
                <a:sym typeface="Arial"/>
              </a:rPr>
              <a:t>por videoconferencia de FA</a:t>
            </a:r>
            <a:endParaRPr b="1" i="0" sz="2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1" i="0" lang="en-US" sz="2000" u="none" cap="none" strike="noStrike">
                <a:solidFill>
                  <a:schemeClr val="dk1"/>
                </a:solidFill>
                <a:latin typeface="Arial"/>
                <a:ea typeface="Arial"/>
                <a:cs typeface="Arial"/>
                <a:sym typeface="Arial"/>
              </a:rPr>
              <a:t>Modificaciones opcionales</a:t>
            </a:r>
            <a:endParaRPr b="1" i="0" sz="20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US" sz="1500" u="none" cap="none" strike="noStrike">
                <a:solidFill>
                  <a:schemeClr val="dk1"/>
                </a:solidFill>
                <a:latin typeface="Arial"/>
                <a:ea typeface="Arial"/>
                <a:cs typeface="Arial"/>
                <a:sym typeface="Arial"/>
              </a:rPr>
              <a:t>Utilizando la conciencia de grupo en su reunión de trabajo, los grupos pueden:</a:t>
            </a:r>
            <a:endParaRPr b="0" i="0" sz="1500" u="none" cap="none" strike="noStrike">
              <a:solidFill>
                <a:schemeClr val="dk1"/>
              </a:solidFill>
              <a:latin typeface="Arial"/>
              <a:ea typeface="Arial"/>
              <a:cs typeface="Arial"/>
              <a:sym typeface="Arial"/>
            </a:endParaRPr>
          </a:p>
          <a:p>
            <a:pPr indent="-323850" lvl="0" marL="457200" marR="0" rtl="0" algn="l">
              <a:lnSpc>
                <a:spcPct val="115000"/>
              </a:lnSpc>
              <a:spcBef>
                <a:spcPts val="120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Diapositiva #10: añadir instrucciones a las Directrices de Videoconferencia, si es necesario..</a:t>
            </a:r>
            <a:endParaRPr b="0" i="0" sz="1500" u="none" cap="none" strike="noStrike">
              <a:solidFill>
                <a:schemeClr val="dk1"/>
              </a:solidFill>
              <a:latin typeface="Arial"/>
              <a:ea typeface="Arial"/>
              <a:cs typeface="Arial"/>
              <a:sym typeface="Arial"/>
            </a:endParaRPr>
          </a:p>
          <a:p>
            <a:pPr indent="-323850" lvl="0" marL="4572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Diapositivas #23-25: ajustar la duración de la lectura en las reuniones de </a:t>
            </a:r>
            <a:r>
              <a:rPr b="0" i="1" lang="en-US" sz="1500" u="none" cap="none" strike="noStrike">
                <a:solidFill>
                  <a:schemeClr val="dk1"/>
                </a:solidFill>
                <a:latin typeface="Arial"/>
                <a:ea typeface="Arial"/>
                <a:cs typeface="Arial"/>
                <a:sym typeface="Arial"/>
              </a:rPr>
              <a:t>Literatura/Conexión</a:t>
            </a:r>
            <a:r>
              <a:rPr b="0" i="0" lang="en-US" sz="1500" u="none" cap="none" strike="noStrike">
                <a:solidFill>
                  <a:schemeClr val="dk1"/>
                </a:solidFill>
                <a:latin typeface="Arial"/>
                <a:ea typeface="Arial"/>
                <a:cs typeface="Arial"/>
                <a:sym typeface="Arial"/>
              </a:rPr>
              <a:t>.</a:t>
            </a:r>
            <a:endParaRPr b="0" i="0" sz="1500" u="none" cap="none" strike="noStrike">
              <a:solidFill>
                <a:schemeClr val="dk1"/>
              </a:solidFill>
              <a:latin typeface="Arial"/>
              <a:ea typeface="Arial"/>
              <a:cs typeface="Arial"/>
              <a:sym typeface="Arial"/>
            </a:endParaRPr>
          </a:p>
          <a:p>
            <a:pPr indent="-323850" lvl="0" marL="4572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Diapositivas #23-24: añadir el texto, «Los miembros con 90 días o más de abstinencia continua en FA, que actualmente trabajan con un padrino de FA, pueden levantar la mano para compartir durante cualquier parte de la lectura.» </a:t>
            </a:r>
            <a:endParaRPr b="0" i="0" sz="1500" u="none" cap="none" strike="noStrike">
              <a:solidFill>
                <a:schemeClr val="dk1"/>
              </a:solidFill>
              <a:latin typeface="Arial"/>
              <a:ea typeface="Arial"/>
              <a:cs typeface="Arial"/>
              <a:sym typeface="Arial"/>
            </a:endParaRPr>
          </a:p>
          <a:p>
            <a:pPr indent="-323850" lvl="0" marL="4572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Diapositiva #30: reemplazar la última frase de la diapositiva Patrocinador por: "Patrocinadores disponibles, por favor pongan su número en el chat y levanten su mano virtual. Cuando se les llame, compartan su nombre y número de teléfono. [</a:t>
            </a:r>
            <a:r>
              <a:rPr b="0" i="1" lang="en-US" sz="1500" u="none" cap="none" strike="noStrike">
                <a:solidFill>
                  <a:schemeClr val="dk1"/>
                </a:solidFill>
                <a:latin typeface="Arial"/>
                <a:ea typeface="Arial"/>
                <a:cs typeface="Arial"/>
                <a:sym typeface="Arial"/>
              </a:rPr>
              <a:t>Llamada a los patrocinadores</a:t>
            </a:r>
            <a:r>
              <a:rPr b="0" i="0" lang="en-US" sz="1500" u="none" cap="none" strike="noStrike">
                <a:solidFill>
                  <a:schemeClr val="dk1"/>
                </a:solidFill>
                <a:latin typeface="Arial"/>
                <a:ea typeface="Arial"/>
                <a:cs typeface="Arial"/>
                <a:sym typeface="Arial"/>
              </a:rPr>
              <a:t>]».</a:t>
            </a:r>
            <a:endParaRPr b="0" i="0" sz="1500" u="none" cap="none" strike="noStrike">
              <a:solidFill>
                <a:schemeClr val="dk1"/>
              </a:solidFill>
              <a:latin typeface="Arial"/>
              <a:ea typeface="Arial"/>
              <a:cs typeface="Arial"/>
              <a:sym typeface="Arial"/>
            </a:endParaRPr>
          </a:p>
          <a:p>
            <a:pPr indent="-323850" lvl="0" marL="4572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Diapositiva #30: agregar «Patrocinadores disponibles, por favor agreguen una “S” antes de su nombre en la ventana de participantes y quédense después de la reunión para conectarse con aquellos que necesiten un patrocinador.»</a:t>
            </a:r>
            <a:endParaRPr b="0" i="0" sz="1500" u="none" cap="none" strike="noStrike">
              <a:solidFill>
                <a:schemeClr val="dk1"/>
              </a:solidFill>
              <a:latin typeface="Arial"/>
              <a:ea typeface="Arial"/>
              <a:cs typeface="Arial"/>
              <a:sym typeface="Arial"/>
            </a:endParaRPr>
          </a:p>
          <a:p>
            <a:pPr indent="-323850" lvl="0" marL="4572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Diapositiva #33: cambiar en qué semana del mes se celebran las Reuniones de trabajo.</a:t>
            </a:r>
            <a:endParaRPr b="0" i="0" sz="1500" u="none" cap="none" strike="noStrike">
              <a:solidFill>
                <a:schemeClr val="dk1"/>
              </a:solidFill>
              <a:latin typeface="Arial"/>
              <a:ea typeface="Arial"/>
              <a:cs typeface="Arial"/>
              <a:sym typeface="Arial"/>
            </a:endParaRPr>
          </a:p>
          <a:p>
            <a:pPr indent="-323850" lvl="0" marL="4572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Diapositiva #54: agregar [</a:t>
            </a:r>
            <a:r>
              <a:rPr b="0" i="1" lang="en-US" sz="1500" u="none" cap="none" strike="noStrike">
                <a:solidFill>
                  <a:schemeClr val="dk1"/>
                </a:solidFill>
                <a:latin typeface="Arial"/>
                <a:ea typeface="Arial"/>
                <a:cs typeface="Arial"/>
                <a:sym typeface="Arial"/>
              </a:rPr>
              <a:t>Si queda tiempo, las reuniones pequeñas pueden leer literatura de FA</a:t>
            </a:r>
            <a:r>
              <a:rPr b="0" i="0" lang="en-US" sz="1500" u="none" cap="none" strike="noStrike">
                <a:solidFill>
                  <a:schemeClr val="dk1"/>
                </a:solidFill>
                <a:latin typeface="Arial"/>
                <a:ea typeface="Arial"/>
                <a:cs typeface="Arial"/>
                <a:sym typeface="Arial"/>
              </a:rPr>
              <a:t>].</a:t>
            </a:r>
            <a:endParaRPr b="1" i="0" sz="22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4"/>
          <p:cNvSpPr txBox="1"/>
          <p:nvPr>
            <p:ph idx="1" type="body"/>
          </p:nvPr>
        </p:nvSpPr>
        <p:spPr>
          <a:xfrm>
            <a:off x="6217800" y="504125"/>
            <a:ext cx="5777700" cy="6140400"/>
          </a:xfrm>
          <a:prstGeom prst="rect">
            <a:avLst/>
          </a:prstGeom>
          <a:noFill/>
          <a:ln>
            <a:noFill/>
          </a:ln>
        </p:spPr>
        <p:txBody>
          <a:bodyPr anchorCtr="0" anchor="t" bIns="45700" lIns="228600" spcFirstLastPara="1" rIns="91425" wrap="square" tIns="45700">
            <a:noAutofit/>
          </a:bodyPr>
          <a:lstStyle/>
          <a:p>
            <a:pPr indent="0" lvl="0" marL="342900" rtl="0" algn="l">
              <a:lnSpc>
                <a:spcPct val="100000"/>
              </a:lnSpc>
              <a:spcBef>
                <a:spcPts val="0"/>
              </a:spcBef>
              <a:spcAft>
                <a:spcPts val="0"/>
              </a:spcAft>
              <a:buSzPts val="1900"/>
              <a:buNone/>
            </a:pPr>
            <a:r>
              <a:t/>
            </a:r>
            <a:endParaRPr sz="1600">
              <a:solidFill>
                <a:srgbClr val="3C78D8"/>
              </a:solidFill>
              <a:latin typeface="Arial"/>
              <a:ea typeface="Arial"/>
              <a:cs typeface="Arial"/>
              <a:sym typeface="Arial"/>
            </a:endParaRPr>
          </a:p>
          <a:p>
            <a:pPr indent="0" lvl="0" marL="0" rtl="0" algn="just">
              <a:lnSpc>
                <a:spcPct val="100000"/>
              </a:lnSpc>
              <a:spcBef>
                <a:spcPts val="0"/>
              </a:spcBef>
              <a:spcAft>
                <a:spcPts val="0"/>
              </a:spcAft>
              <a:buSzPts val="1900"/>
              <a:buNone/>
            </a:pPr>
            <a:r>
              <a:rPr lang="en-US" sz="1700">
                <a:solidFill>
                  <a:srgbClr val="0000FF"/>
                </a:solidFill>
                <a:latin typeface="Arial"/>
                <a:ea typeface="Arial"/>
                <a:cs typeface="Arial"/>
                <a:sym typeface="Arial"/>
              </a:rPr>
              <a:t>7.  </a:t>
            </a:r>
            <a:r>
              <a:rPr lang="en-US" sz="1700">
                <a:solidFill>
                  <a:srgbClr val="0000FF"/>
                </a:solidFill>
              </a:rPr>
              <a:t>Humbly asked Him to remove our shortcomings.</a:t>
            </a:r>
            <a:endParaRPr sz="1700">
              <a:solidFill>
                <a:srgbClr val="0000FF"/>
              </a:solidFill>
            </a:endParaRPr>
          </a:p>
          <a:p>
            <a:pPr indent="0" lvl="0" marL="0" rtl="0" algn="just">
              <a:lnSpc>
                <a:spcPct val="100000"/>
              </a:lnSpc>
              <a:spcBef>
                <a:spcPts val="0"/>
              </a:spcBef>
              <a:spcAft>
                <a:spcPts val="0"/>
              </a:spcAft>
              <a:buSzPts val="1900"/>
              <a:buNone/>
            </a:pPr>
            <a:r>
              <a:t/>
            </a:r>
            <a:endParaRPr sz="1700">
              <a:solidFill>
                <a:srgbClr val="0000FF"/>
              </a:solidFill>
            </a:endParaRPr>
          </a:p>
          <a:p>
            <a:pPr indent="0" lvl="0" marL="0" rtl="0" algn="just">
              <a:lnSpc>
                <a:spcPct val="100000"/>
              </a:lnSpc>
              <a:spcBef>
                <a:spcPts val="0"/>
              </a:spcBef>
              <a:spcAft>
                <a:spcPts val="0"/>
              </a:spcAft>
              <a:buSzPts val="1900"/>
              <a:buNone/>
            </a:pPr>
            <a:r>
              <a:rPr lang="en-US" sz="1700">
                <a:solidFill>
                  <a:srgbClr val="0000FF"/>
                </a:solidFill>
              </a:rPr>
              <a:t>8.   Made a list of all persons we had harmed, and became</a:t>
            </a:r>
            <a:endParaRPr sz="1700">
              <a:solidFill>
                <a:srgbClr val="0000FF"/>
              </a:solidFill>
            </a:endParaRPr>
          </a:p>
          <a:p>
            <a:pPr indent="0" lvl="0" marL="0" rtl="0" algn="just">
              <a:lnSpc>
                <a:spcPct val="100000"/>
              </a:lnSpc>
              <a:spcBef>
                <a:spcPts val="0"/>
              </a:spcBef>
              <a:spcAft>
                <a:spcPts val="0"/>
              </a:spcAft>
              <a:buSzPts val="1900"/>
              <a:buNone/>
            </a:pPr>
            <a:r>
              <a:rPr lang="en-US" sz="1700">
                <a:solidFill>
                  <a:srgbClr val="0000FF"/>
                </a:solidFill>
              </a:rPr>
              <a:t>      willing to make amends to them all.</a:t>
            </a:r>
            <a:endParaRPr/>
          </a:p>
          <a:p>
            <a:pPr indent="0" lvl="0" marL="0" rtl="0" algn="just">
              <a:lnSpc>
                <a:spcPct val="100000"/>
              </a:lnSpc>
              <a:spcBef>
                <a:spcPts val="0"/>
              </a:spcBef>
              <a:spcAft>
                <a:spcPts val="0"/>
              </a:spcAft>
              <a:buSzPts val="1900"/>
              <a:buNone/>
            </a:pPr>
            <a:r>
              <a:t/>
            </a:r>
            <a:endParaRPr sz="1700">
              <a:solidFill>
                <a:srgbClr val="0000FF"/>
              </a:solidFill>
            </a:endParaRPr>
          </a:p>
          <a:p>
            <a:pPr indent="0" lvl="0" marL="0" rtl="0" algn="just">
              <a:lnSpc>
                <a:spcPct val="100000"/>
              </a:lnSpc>
              <a:spcBef>
                <a:spcPts val="0"/>
              </a:spcBef>
              <a:spcAft>
                <a:spcPts val="0"/>
              </a:spcAft>
              <a:buSzPts val="1900"/>
              <a:buNone/>
            </a:pPr>
            <a:r>
              <a:rPr lang="en-US" sz="1700">
                <a:solidFill>
                  <a:srgbClr val="0000FF"/>
                </a:solidFill>
              </a:rPr>
              <a:t>9.   Made direct amends to such people wherever possible, </a:t>
            </a:r>
            <a:endParaRPr sz="1700">
              <a:solidFill>
                <a:srgbClr val="0000FF"/>
              </a:solidFill>
            </a:endParaRPr>
          </a:p>
          <a:p>
            <a:pPr indent="0" lvl="0" marL="0" rtl="0" algn="just">
              <a:lnSpc>
                <a:spcPct val="100000"/>
              </a:lnSpc>
              <a:spcBef>
                <a:spcPts val="0"/>
              </a:spcBef>
              <a:spcAft>
                <a:spcPts val="0"/>
              </a:spcAft>
              <a:buSzPts val="1900"/>
              <a:buNone/>
            </a:pPr>
            <a:r>
              <a:rPr lang="en-US" sz="1700">
                <a:solidFill>
                  <a:srgbClr val="0000FF"/>
                </a:solidFill>
              </a:rPr>
              <a:t>      except when to do so would injure them or others.</a:t>
            </a:r>
            <a:endParaRPr/>
          </a:p>
          <a:p>
            <a:pPr indent="0" lvl="0" marL="0" rtl="0" algn="just">
              <a:lnSpc>
                <a:spcPct val="100000"/>
              </a:lnSpc>
              <a:spcBef>
                <a:spcPts val="0"/>
              </a:spcBef>
              <a:spcAft>
                <a:spcPts val="0"/>
              </a:spcAft>
              <a:buSzPts val="1900"/>
              <a:buNone/>
            </a:pPr>
            <a:r>
              <a:t/>
            </a:r>
            <a:endParaRPr sz="1700">
              <a:solidFill>
                <a:srgbClr val="0000FF"/>
              </a:solidFill>
            </a:endParaRPr>
          </a:p>
          <a:p>
            <a:pPr indent="0" lvl="0" marL="0" rtl="0" algn="just">
              <a:lnSpc>
                <a:spcPct val="100000"/>
              </a:lnSpc>
              <a:spcBef>
                <a:spcPts val="0"/>
              </a:spcBef>
              <a:spcAft>
                <a:spcPts val="0"/>
              </a:spcAft>
              <a:buClr>
                <a:schemeClr val="dk1"/>
              </a:buClr>
              <a:buSzPts val="1900"/>
              <a:buFont typeface="Arial"/>
              <a:buNone/>
            </a:pPr>
            <a:r>
              <a:t/>
            </a:r>
            <a:endParaRPr sz="600">
              <a:solidFill>
                <a:srgbClr val="0000FF"/>
              </a:solidFill>
            </a:endParaRPr>
          </a:p>
          <a:p>
            <a:pPr indent="0" lvl="0" marL="0" rtl="0" algn="just">
              <a:lnSpc>
                <a:spcPct val="100000"/>
              </a:lnSpc>
              <a:spcBef>
                <a:spcPts val="0"/>
              </a:spcBef>
              <a:spcAft>
                <a:spcPts val="0"/>
              </a:spcAft>
              <a:buClr>
                <a:schemeClr val="dk1"/>
              </a:buClr>
              <a:buSzPts val="1900"/>
              <a:buFont typeface="Arial"/>
              <a:buNone/>
            </a:pPr>
            <a:r>
              <a:rPr lang="en-US" sz="1700">
                <a:solidFill>
                  <a:srgbClr val="0000FF"/>
                </a:solidFill>
              </a:rPr>
              <a:t>10. Continued to take personal inventory, and when we</a:t>
            </a:r>
            <a:endParaRPr sz="1700">
              <a:solidFill>
                <a:srgbClr val="0000FF"/>
              </a:solidFill>
            </a:endParaRPr>
          </a:p>
          <a:p>
            <a:pPr indent="0" lvl="0" marL="0" rtl="0" algn="just">
              <a:lnSpc>
                <a:spcPct val="100000"/>
              </a:lnSpc>
              <a:spcBef>
                <a:spcPts val="0"/>
              </a:spcBef>
              <a:spcAft>
                <a:spcPts val="0"/>
              </a:spcAft>
              <a:buSzPts val="1900"/>
              <a:buNone/>
            </a:pPr>
            <a:r>
              <a:rPr lang="en-US" sz="1700">
                <a:solidFill>
                  <a:srgbClr val="0000FF"/>
                </a:solidFill>
              </a:rPr>
              <a:t>       we are wrong, promptly admitted it.</a:t>
            </a:r>
            <a:endParaRPr/>
          </a:p>
          <a:p>
            <a:pPr indent="0" lvl="0" marL="0" rtl="0" algn="just">
              <a:lnSpc>
                <a:spcPct val="100000"/>
              </a:lnSpc>
              <a:spcBef>
                <a:spcPts val="0"/>
              </a:spcBef>
              <a:spcAft>
                <a:spcPts val="0"/>
              </a:spcAft>
              <a:buSzPts val="1900"/>
              <a:buNone/>
            </a:pPr>
            <a:r>
              <a:t/>
            </a:r>
            <a:endParaRPr sz="1700">
              <a:solidFill>
                <a:srgbClr val="0000FF"/>
              </a:solidFill>
            </a:endParaRPr>
          </a:p>
          <a:p>
            <a:pPr indent="0" lvl="0" marL="0" rtl="0" algn="just">
              <a:lnSpc>
                <a:spcPct val="100000"/>
              </a:lnSpc>
              <a:spcBef>
                <a:spcPts val="0"/>
              </a:spcBef>
              <a:spcAft>
                <a:spcPts val="0"/>
              </a:spcAft>
              <a:buSzPts val="1900"/>
              <a:buNone/>
            </a:pPr>
            <a:r>
              <a:t/>
            </a:r>
            <a:endParaRPr sz="1100">
              <a:solidFill>
                <a:srgbClr val="0000FF"/>
              </a:solidFill>
            </a:endParaRPr>
          </a:p>
          <a:p>
            <a:pPr indent="0" lvl="0" marL="0" rtl="0" algn="just">
              <a:lnSpc>
                <a:spcPct val="100000"/>
              </a:lnSpc>
              <a:spcBef>
                <a:spcPts val="0"/>
              </a:spcBef>
              <a:spcAft>
                <a:spcPts val="0"/>
              </a:spcAft>
              <a:buSzPts val="1900"/>
              <a:buNone/>
            </a:pPr>
            <a:r>
              <a:rPr lang="en-US" sz="1700">
                <a:solidFill>
                  <a:srgbClr val="0000FF"/>
                </a:solidFill>
              </a:rPr>
              <a:t>11. Sought through prayer and meditation to improve our </a:t>
            </a:r>
            <a:endParaRPr sz="1700">
              <a:solidFill>
                <a:srgbClr val="0000FF"/>
              </a:solidFill>
            </a:endParaRPr>
          </a:p>
          <a:p>
            <a:pPr indent="0" lvl="0" marL="0" rtl="0" algn="just">
              <a:lnSpc>
                <a:spcPct val="100000"/>
              </a:lnSpc>
              <a:spcBef>
                <a:spcPts val="0"/>
              </a:spcBef>
              <a:spcAft>
                <a:spcPts val="0"/>
              </a:spcAft>
              <a:buSzPts val="1900"/>
              <a:buNone/>
            </a:pPr>
            <a:r>
              <a:rPr lang="en-US" sz="1700">
                <a:solidFill>
                  <a:srgbClr val="0000FF"/>
                </a:solidFill>
              </a:rPr>
              <a:t>       conscious contact with God as we understood Him, </a:t>
            </a:r>
            <a:endParaRPr sz="1700">
              <a:solidFill>
                <a:srgbClr val="0000FF"/>
              </a:solidFill>
            </a:endParaRPr>
          </a:p>
          <a:p>
            <a:pPr indent="0" lvl="0" marL="0" rtl="0" algn="just">
              <a:lnSpc>
                <a:spcPct val="100000"/>
              </a:lnSpc>
              <a:spcBef>
                <a:spcPts val="0"/>
              </a:spcBef>
              <a:spcAft>
                <a:spcPts val="0"/>
              </a:spcAft>
              <a:buSzPts val="1900"/>
              <a:buNone/>
            </a:pPr>
            <a:r>
              <a:rPr lang="en-US" sz="1700">
                <a:solidFill>
                  <a:srgbClr val="0000FF"/>
                </a:solidFill>
              </a:rPr>
              <a:t>       praying only for   knowledge of His will for us and the </a:t>
            </a:r>
            <a:endParaRPr sz="1700">
              <a:solidFill>
                <a:srgbClr val="0000FF"/>
              </a:solidFill>
            </a:endParaRPr>
          </a:p>
          <a:p>
            <a:pPr indent="0" lvl="0" marL="0" rtl="0" algn="just">
              <a:lnSpc>
                <a:spcPct val="100000"/>
              </a:lnSpc>
              <a:spcBef>
                <a:spcPts val="0"/>
              </a:spcBef>
              <a:spcAft>
                <a:spcPts val="0"/>
              </a:spcAft>
              <a:buSzPts val="1900"/>
              <a:buNone/>
            </a:pPr>
            <a:r>
              <a:rPr lang="en-US" sz="1700">
                <a:solidFill>
                  <a:srgbClr val="0000FF"/>
                </a:solidFill>
              </a:rPr>
              <a:t>       power to carry that out.</a:t>
            </a:r>
            <a:endParaRPr sz="1700">
              <a:solidFill>
                <a:srgbClr val="0000FF"/>
              </a:solidFill>
            </a:endParaRPr>
          </a:p>
          <a:p>
            <a:pPr indent="0" lvl="0" marL="0" rtl="0" algn="just">
              <a:lnSpc>
                <a:spcPct val="100000"/>
              </a:lnSpc>
              <a:spcBef>
                <a:spcPts val="0"/>
              </a:spcBef>
              <a:spcAft>
                <a:spcPts val="0"/>
              </a:spcAft>
              <a:buSzPts val="1900"/>
              <a:buNone/>
            </a:pPr>
            <a:r>
              <a:t/>
            </a:r>
            <a:endParaRPr sz="1700">
              <a:solidFill>
                <a:srgbClr val="0000FF"/>
              </a:solidFill>
            </a:endParaRPr>
          </a:p>
          <a:p>
            <a:pPr indent="0" lvl="0" marL="0" rtl="0" algn="just">
              <a:lnSpc>
                <a:spcPct val="100000"/>
              </a:lnSpc>
              <a:spcBef>
                <a:spcPts val="0"/>
              </a:spcBef>
              <a:spcAft>
                <a:spcPts val="0"/>
              </a:spcAft>
              <a:buSzPts val="1900"/>
              <a:buNone/>
            </a:pPr>
            <a:r>
              <a:rPr lang="en-US" sz="1700">
                <a:solidFill>
                  <a:srgbClr val="0000FF"/>
                </a:solidFill>
              </a:rPr>
              <a:t>12.  Having had a spiritual awakening as the result of these</a:t>
            </a:r>
            <a:endParaRPr sz="1700">
              <a:solidFill>
                <a:srgbClr val="0000FF"/>
              </a:solidFill>
            </a:endParaRPr>
          </a:p>
          <a:p>
            <a:pPr indent="0" lvl="0" marL="0" rtl="0" algn="just">
              <a:lnSpc>
                <a:spcPct val="100000"/>
              </a:lnSpc>
              <a:spcBef>
                <a:spcPts val="0"/>
              </a:spcBef>
              <a:spcAft>
                <a:spcPts val="0"/>
              </a:spcAft>
              <a:buSzPts val="1900"/>
              <a:buNone/>
            </a:pPr>
            <a:r>
              <a:rPr lang="en-US" sz="1700">
                <a:solidFill>
                  <a:srgbClr val="0000FF"/>
                </a:solidFill>
              </a:rPr>
              <a:t>       steps, we tried to carry this message to food addicts, and </a:t>
            </a:r>
            <a:endParaRPr sz="1700">
              <a:solidFill>
                <a:srgbClr val="0000FF"/>
              </a:solidFill>
            </a:endParaRPr>
          </a:p>
          <a:p>
            <a:pPr indent="0" lvl="0" marL="0" rtl="0" algn="just">
              <a:lnSpc>
                <a:spcPct val="100000"/>
              </a:lnSpc>
              <a:spcBef>
                <a:spcPts val="0"/>
              </a:spcBef>
              <a:spcAft>
                <a:spcPts val="0"/>
              </a:spcAft>
              <a:buSzPts val="1900"/>
              <a:buNone/>
            </a:pPr>
            <a:r>
              <a:rPr lang="en-US" sz="1700">
                <a:solidFill>
                  <a:srgbClr val="0000FF"/>
                </a:solidFill>
              </a:rPr>
              <a:t>       practice these principles in all our affairs.</a:t>
            </a:r>
            <a:endParaRPr sz="1700">
              <a:solidFill>
                <a:srgbClr val="0000FF"/>
              </a:solidFill>
            </a:endParaRPr>
          </a:p>
        </p:txBody>
      </p:sp>
      <p:sp>
        <p:nvSpPr>
          <p:cNvPr id="249" name="Google Shape;249;p14"/>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50" name="Google Shape;250;p14"/>
          <p:cNvSpPr txBox="1"/>
          <p:nvPr/>
        </p:nvSpPr>
        <p:spPr>
          <a:xfrm>
            <a:off x="225900" y="605950"/>
            <a:ext cx="5777700" cy="6154500"/>
          </a:xfrm>
          <a:prstGeom prst="rect">
            <a:avLst/>
          </a:prstGeom>
          <a:noFill/>
          <a:ln>
            <a:noFill/>
          </a:ln>
        </p:spPr>
        <p:txBody>
          <a:bodyPr anchorCtr="0" anchor="t" bIns="91425" lIns="91425" spcFirstLastPara="1" rIns="91425" wrap="square" tIns="91425">
            <a:spAutoFit/>
          </a:bodyPr>
          <a:lstStyle/>
          <a:p>
            <a:pPr indent="-330200" lvl="0" marL="457200" marR="0" rtl="0" algn="just">
              <a:lnSpc>
                <a:spcPct val="100000"/>
              </a:lnSpc>
              <a:spcBef>
                <a:spcPts val="1100"/>
              </a:spcBef>
              <a:spcAft>
                <a:spcPts val="0"/>
              </a:spcAft>
              <a:buClr>
                <a:schemeClr val="dk1"/>
              </a:buClr>
              <a:buSzPts val="1800"/>
              <a:buFont typeface="Calibri"/>
              <a:buAutoNum type="arabicPeriod" startAt="7"/>
            </a:pPr>
            <a:r>
              <a:rPr b="0" i="0" lang="en-US" sz="1800" u="none" cap="none" strike="noStrike">
                <a:solidFill>
                  <a:schemeClr val="dk1"/>
                </a:solidFill>
                <a:latin typeface="Calibri"/>
                <a:ea typeface="Calibri"/>
                <a:cs typeface="Calibri"/>
                <a:sym typeface="Calibri"/>
              </a:rPr>
              <a:t>Le pedimos a Él humildemente que nos liberase de nuestros defectos.</a:t>
            </a:r>
            <a:endParaRPr b="0" i="0" sz="1800" u="none" cap="none" strike="noStrike">
              <a:solidFill>
                <a:schemeClr val="dk1"/>
              </a:solidFill>
              <a:latin typeface="Calibri"/>
              <a:ea typeface="Calibri"/>
              <a:cs typeface="Calibri"/>
              <a:sym typeface="Calibri"/>
            </a:endParaRPr>
          </a:p>
          <a:p>
            <a:pPr indent="-330200" lvl="0" marL="457200" marR="0" rtl="0" algn="just">
              <a:lnSpc>
                <a:spcPct val="100000"/>
              </a:lnSpc>
              <a:spcBef>
                <a:spcPts val="1100"/>
              </a:spcBef>
              <a:spcAft>
                <a:spcPts val="0"/>
              </a:spcAft>
              <a:buClr>
                <a:schemeClr val="dk1"/>
              </a:buClr>
              <a:buSzPts val="1800"/>
              <a:buFont typeface="Calibri"/>
              <a:buAutoNum type="arabicPeriod" startAt="7"/>
            </a:pPr>
            <a:r>
              <a:rPr b="0" i="0" lang="en-US" sz="1800" u="none" cap="none" strike="noStrike">
                <a:solidFill>
                  <a:schemeClr val="dk1"/>
                </a:solidFill>
                <a:latin typeface="Calibri"/>
                <a:ea typeface="Calibri"/>
                <a:cs typeface="Calibri"/>
                <a:sym typeface="Calibri"/>
              </a:rPr>
              <a:t>Hicimos una lista de todas aquellas  personas a quienes habíamos ofendido y estuvimos dispuestos a reparar el daño que les causamos.</a:t>
            </a:r>
            <a:endParaRPr b="0" i="0" sz="1800" u="none" cap="none" strike="noStrike">
              <a:solidFill>
                <a:schemeClr val="dk1"/>
              </a:solidFill>
              <a:latin typeface="Calibri"/>
              <a:ea typeface="Calibri"/>
              <a:cs typeface="Calibri"/>
              <a:sym typeface="Calibri"/>
            </a:endParaRPr>
          </a:p>
          <a:p>
            <a:pPr indent="-330200" lvl="0" marL="457200" marR="0" rtl="0" algn="just">
              <a:lnSpc>
                <a:spcPct val="100000"/>
              </a:lnSpc>
              <a:spcBef>
                <a:spcPts val="1100"/>
              </a:spcBef>
              <a:spcAft>
                <a:spcPts val="0"/>
              </a:spcAft>
              <a:buClr>
                <a:schemeClr val="dk1"/>
              </a:buClr>
              <a:buSzPts val="1800"/>
              <a:buFont typeface="Calibri"/>
              <a:buAutoNum type="arabicPeriod" startAt="7"/>
            </a:pPr>
            <a:r>
              <a:rPr b="0" i="0" lang="en-US" sz="1800" u="none" cap="none" strike="noStrike">
                <a:solidFill>
                  <a:schemeClr val="dk1"/>
                </a:solidFill>
                <a:latin typeface="Calibri"/>
                <a:ea typeface="Calibri"/>
                <a:cs typeface="Calibri"/>
                <a:sym typeface="Calibri"/>
              </a:rPr>
              <a:t>Enmendamos nuestras faltas directamente con esas personas siempre que fuera posible, excepto cuando hacerlo les haría daño a ellos o a otros.</a:t>
            </a:r>
            <a:endParaRPr b="0" i="0" sz="1800" u="none" cap="none" strike="noStrike">
              <a:solidFill>
                <a:schemeClr val="dk1"/>
              </a:solidFill>
              <a:latin typeface="Calibri"/>
              <a:ea typeface="Calibri"/>
              <a:cs typeface="Calibri"/>
              <a:sym typeface="Calibri"/>
            </a:endParaRPr>
          </a:p>
          <a:p>
            <a:pPr indent="-330200" lvl="0" marL="457200" marR="0" rtl="0" algn="just">
              <a:lnSpc>
                <a:spcPct val="100000"/>
              </a:lnSpc>
              <a:spcBef>
                <a:spcPts val="1100"/>
              </a:spcBef>
              <a:spcAft>
                <a:spcPts val="0"/>
              </a:spcAft>
              <a:buClr>
                <a:schemeClr val="dk1"/>
              </a:buClr>
              <a:buSzPts val="1800"/>
              <a:buFont typeface="Calibri"/>
              <a:buAutoNum type="arabicPeriod" startAt="7"/>
            </a:pPr>
            <a:r>
              <a:rPr b="0" i="0" lang="en-US" sz="1800" u="none" cap="none" strike="noStrike">
                <a:solidFill>
                  <a:schemeClr val="dk1"/>
                </a:solidFill>
                <a:latin typeface="Calibri"/>
                <a:ea typeface="Calibri"/>
                <a:cs typeface="Calibri"/>
                <a:sym typeface="Calibri"/>
              </a:rPr>
              <a:t>Continuamos haciendo nuestro inventario personal y cuando nos equivocamos, lo admitimos de inmediato.</a:t>
            </a:r>
            <a:endParaRPr b="0" i="0" sz="1800" u="none" cap="none" strike="noStrike">
              <a:solidFill>
                <a:schemeClr val="dk1"/>
              </a:solidFill>
              <a:latin typeface="Calibri"/>
              <a:ea typeface="Calibri"/>
              <a:cs typeface="Calibri"/>
              <a:sym typeface="Calibri"/>
            </a:endParaRPr>
          </a:p>
          <a:p>
            <a:pPr indent="-330200" lvl="0" marL="457200" marR="0" rtl="0" algn="just">
              <a:lnSpc>
                <a:spcPct val="100000"/>
              </a:lnSpc>
              <a:spcBef>
                <a:spcPts val="1100"/>
              </a:spcBef>
              <a:spcAft>
                <a:spcPts val="0"/>
              </a:spcAft>
              <a:buClr>
                <a:schemeClr val="dk1"/>
              </a:buClr>
              <a:buSzPts val="1800"/>
              <a:buFont typeface="Calibri"/>
              <a:buAutoNum type="arabicPeriod" startAt="7"/>
            </a:pPr>
            <a:r>
              <a:rPr b="0" i="0" lang="en-US" sz="1800" u="none" cap="none" strike="noStrike">
                <a:solidFill>
                  <a:schemeClr val="dk1"/>
                </a:solidFill>
                <a:latin typeface="Calibri"/>
                <a:ea typeface="Calibri"/>
                <a:cs typeface="Calibri"/>
                <a:sym typeface="Calibri"/>
              </a:rPr>
              <a:t>Buscamos a través de la oración y la meditación mejorar nuestro contacto consciente con Dios tal como lo entendemos, orando solo por el conocimiento de Su voluntad para con nosotros y el poder para llevarla a cabo.</a:t>
            </a:r>
            <a:endParaRPr b="0" i="0" sz="1800" u="none" cap="none" strike="noStrike">
              <a:solidFill>
                <a:schemeClr val="dk1"/>
              </a:solidFill>
              <a:latin typeface="Calibri"/>
              <a:ea typeface="Calibri"/>
              <a:cs typeface="Calibri"/>
              <a:sym typeface="Calibri"/>
            </a:endParaRPr>
          </a:p>
          <a:p>
            <a:pPr indent="-330200" lvl="0" marL="457200" marR="558800" rtl="0" algn="just">
              <a:lnSpc>
                <a:spcPct val="100000"/>
              </a:lnSpc>
              <a:spcBef>
                <a:spcPts val="1100"/>
              </a:spcBef>
              <a:spcAft>
                <a:spcPts val="0"/>
              </a:spcAft>
              <a:buClr>
                <a:schemeClr val="dk1"/>
              </a:buClr>
              <a:buSzPts val="1800"/>
              <a:buFont typeface="Calibri"/>
              <a:buAutoNum type="arabicPeriod" startAt="7"/>
            </a:pPr>
            <a:r>
              <a:rPr b="0" i="0" lang="en-US" sz="1800" u="none" cap="none" strike="noStrike">
                <a:solidFill>
                  <a:schemeClr val="dk1"/>
                </a:solidFill>
                <a:latin typeface="Calibri"/>
                <a:ea typeface="Calibri"/>
                <a:cs typeface="Calibri"/>
                <a:sym typeface="Calibri"/>
              </a:rPr>
              <a:t>Habiendo obtenido un despertar espiritual como resultado de estos pasos, tratamos de llevar este mensaje a los adictos a la comida y de practicar estos principios en todos nuestros asuntos.</a:t>
            </a:r>
            <a:endParaRPr b="0" i="0" sz="1800" u="none" cap="none" strike="noStrike">
              <a:solidFill>
                <a:srgbClr val="000000"/>
              </a:solidFill>
              <a:latin typeface="Calibri"/>
              <a:ea typeface="Calibri"/>
              <a:cs typeface="Calibri"/>
              <a:sym typeface="Calibri"/>
            </a:endParaRPr>
          </a:p>
        </p:txBody>
      </p:sp>
      <p:sp>
        <p:nvSpPr>
          <p:cNvPr id="251" name="Google Shape;251;p14"/>
          <p:cNvSpPr txBox="1"/>
          <p:nvPr/>
        </p:nvSpPr>
        <p:spPr>
          <a:xfrm>
            <a:off x="312925" y="60850"/>
            <a:ext cx="4505400" cy="531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000"/>
              <a:buFont typeface="Arial"/>
              <a:buNone/>
            </a:pPr>
            <a:r>
              <a:rPr b="1" i="0" lang="en-US" sz="1700" u="none" cap="none" strike="noStrike">
                <a:solidFill>
                  <a:schemeClr val="dk1"/>
                </a:solidFill>
                <a:latin typeface="Arial"/>
                <a:ea typeface="Arial"/>
                <a:cs typeface="Arial"/>
                <a:sym typeface="Arial"/>
              </a:rPr>
              <a:t>LOS DOCE PASOS</a:t>
            </a:r>
            <a:r>
              <a:rPr b="1" i="0" lang="en-US" sz="2500" u="none" cap="none" strike="noStrike">
                <a:solidFill>
                  <a:schemeClr val="dk1"/>
                </a:solidFill>
                <a:latin typeface="Arial"/>
                <a:ea typeface="Arial"/>
                <a:cs typeface="Arial"/>
                <a:sym typeface="Arial"/>
              </a:rPr>
              <a:t>         </a:t>
            </a:r>
            <a:r>
              <a:rPr b="0" i="0" lang="en-US" sz="1600" u="none" cap="none" strike="noStrike">
                <a:solidFill>
                  <a:srgbClr val="999999"/>
                </a:solidFill>
                <a:latin typeface="Calibri"/>
                <a:ea typeface="Calibri"/>
                <a:cs typeface="Calibri"/>
                <a:sym typeface="Calibri"/>
              </a:rPr>
              <a:t>continuación</a:t>
            </a:r>
            <a:endParaRPr b="0" i="0" sz="1400" u="none" cap="none" strike="noStrike">
              <a:solidFill>
                <a:srgbClr val="000000"/>
              </a:solidFill>
              <a:latin typeface="Calibri"/>
              <a:ea typeface="Calibri"/>
              <a:cs typeface="Calibri"/>
              <a:sym typeface="Calibri"/>
            </a:endParaRPr>
          </a:p>
        </p:txBody>
      </p:sp>
      <p:sp>
        <p:nvSpPr>
          <p:cNvPr id="252" name="Google Shape;252;p14"/>
          <p:cNvSpPr txBox="1"/>
          <p:nvPr/>
        </p:nvSpPr>
        <p:spPr>
          <a:xfrm>
            <a:off x="6397325" y="60850"/>
            <a:ext cx="4888500" cy="492600"/>
          </a:xfrm>
          <a:prstGeom prst="rect">
            <a:avLst/>
          </a:prstGeom>
          <a:noFill/>
          <a:ln>
            <a:noFill/>
          </a:ln>
        </p:spPr>
        <p:txBody>
          <a:bodyPr anchorCtr="0" anchor="t" bIns="91425" lIns="91425" spcFirstLastPara="1" rIns="91425" wrap="square" tIns="91425">
            <a:spAutoFit/>
          </a:bodyPr>
          <a:lstStyle/>
          <a:p>
            <a:pPr indent="0" lvl="0" marL="342900" marR="0" rtl="0" algn="l">
              <a:lnSpc>
                <a:spcPct val="100000"/>
              </a:lnSpc>
              <a:spcBef>
                <a:spcPts val="0"/>
              </a:spcBef>
              <a:spcAft>
                <a:spcPts val="0"/>
              </a:spcAft>
              <a:buClr>
                <a:srgbClr val="000000"/>
              </a:buClr>
              <a:buSzPts val="2000"/>
              <a:buFont typeface="Arial"/>
              <a:buNone/>
            </a:pPr>
            <a:r>
              <a:rPr b="1" i="0" lang="en-US" sz="1600" u="none" cap="none" strike="noStrike">
                <a:solidFill>
                  <a:srgbClr val="0000FF"/>
                </a:solidFill>
                <a:latin typeface="Arial"/>
                <a:ea typeface="Arial"/>
                <a:cs typeface="Arial"/>
                <a:sym typeface="Arial"/>
              </a:rPr>
              <a:t>THE TWELVE STEPS</a:t>
            </a:r>
            <a:r>
              <a:rPr b="1" i="0" lang="en-US" sz="2000" u="none" cap="none" strike="noStrike">
                <a:solidFill>
                  <a:srgbClr val="0000FF"/>
                </a:solidFill>
                <a:latin typeface="Arial"/>
                <a:ea typeface="Arial"/>
                <a:cs typeface="Arial"/>
                <a:sym typeface="Arial"/>
              </a:rPr>
              <a:t>    </a:t>
            </a:r>
            <a:r>
              <a:rPr b="0" i="0" lang="en-US" sz="1600" u="none" cap="none" strike="noStrike">
                <a:solidFill>
                  <a:srgbClr val="0000FF"/>
                </a:solidFill>
                <a:latin typeface="Calibri"/>
                <a:ea typeface="Calibri"/>
                <a:cs typeface="Calibri"/>
                <a:sym typeface="Calibri"/>
              </a:rPr>
              <a:t>continued</a:t>
            </a:r>
            <a:r>
              <a:rPr b="1" i="0" lang="en-US" sz="1600" u="none" cap="none" strike="noStrike">
                <a:solidFill>
                  <a:srgbClr val="0000FF"/>
                </a:solidFill>
                <a:latin typeface="Calibri"/>
                <a:ea typeface="Calibri"/>
                <a:cs typeface="Calibri"/>
                <a:sym typeface="Calibri"/>
              </a:rPr>
              <a:t> </a:t>
            </a:r>
            <a:r>
              <a:rPr b="1" i="0" lang="en-US" sz="2000" u="none" cap="none" strike="noStrike">
                <a:solidFill>
                  <a:srgbClr val="0000FF"/>
                </a:solidFill>
                <a:latin typeface="Calibri"/>
                <a:ea typeface="Calibri"/>
                <a:cs typeface="Calibri"/>
                <a:sym typeface="Calibri"/>
              </a:rPr>
              <a:t> </a:t>
            </a:r>
            <a:endParaRPr b="0" i="0" sz="2000" u="none" cap="none" strike="noStrike">
              <a:solidFill>
                <a:srgbClr val="0000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5"/>
          <p:cNvSpPr txBox="1"/>
          <p:nvPr>
            <p:ph idx="1" type="body"/>
          </p:nvPr>
        </p:nvSpPr>
        <p:spPr>
          <a:xfrm>
            <a:off x="265200" y="870625"/>
            <a:ext cx="5639100" cy="6002700"/>
          </a:xfrm>
          <a:prstGeom prst="rect">
            <a:avLst/>
          </a:prstGeom>
          <a:noFill/>
          <a:ln>
            <a:noFill/>
          </a:ln>
        </p:spPr>
        <p:txBody>
          <a:bodyPr anchorCtr="0" anchor="t" bIns="45700" lIns="91425" spcFirstLastPara="1" rIns="91425" wrap="square" tIns="45700">
            <a:noAutofit/>
          </a:bodyPr>
          <a:lstStyle/>
          <a:p>
            <a:pPr indent="0" lvl="0" marL="0" marR="0" rtl="0" algn="just">
              <a:lnSpc>
                <a:spcPct val="125000"/>
              </a:lnSpc>
              <a:spcBef>
                <a:spcPts val="0"/>
              </a:spcBef>
              <a:spcAft>
                <a:spcPts val="0"/>
              </a:spcAft>
              <a:buClr>
                <a:schemeClr val="dk1"/>
              </a:buClr>
              <a:buSzPts val="1100"/>
              <a:buFont typeface="Arial"/>
              <a:buNone/>
            </a:pPr>
            <a:r>
              <a:rPr lang="en-US" sz="1600"/>
              <a:t>Muchos de nosotros exclamamos: “¡Vaya tarea! Yo no puedo llevarla a cabo". No te desanimes. Ninguno de nosotros ha podido mantenerse apegado a estos principios en forma ni siquiera aproximada a la perfección. No somos santos. Lo importante es que estamos dispuestos a desarrollarnos de una manera espiritual. Los principios que hemos establecido son guías para nuestro curso. Lo que pretendemos es el  progreso espiritual y no la perfección espiritual.</a:t>
            </a:r>
            <a:endParaRPr sz="1600"/>
          </a:p>
          <a:p>
            <a:pPr indent="0" lvl="0" marL="0" rtl="0" algn="just">
              <a:lnSpc>
                <a:spcPct val="115000"/>
              </a:lnSpc>
              <a:spcBef>
                <a:spcPts val="1100"/>
              </a:spcBef>
              <a:spcAft>
                <a:spcPts val="0"/>
              </a:spcAft>
              <a:buClr>
                <a:schemeClr val="dk1"/>
              </a:buClr>
              <a:buSzPts val="2000"/>
              <a:buNone/>
            </a:pPr>
            <a:r>
              <a:rPr lang="en-US" sz="1600"/>
              <a:t>Nuestra descripción del alcohólico, el capítulo sobre el agnóstico y nuestras aventuras personales, antes y después, ponen en claro tres ideas pertinentes:</a:t>
            </a:r>
            <a:endParaRPr sz="1600"/>
          </a:p>
          <a:p>
            <a:pPr indent="0" lvl="0" marL="0" rtl="0" algn="just">
              <a:lnSpc>
                <a:spcPct val="115000"/>
              </a:lnSpc>
              <a:spcBef>
                <a:spcPts val="1100"/>
              </a:spcBef>
              <a:spcAft>
                <a:spcPts val="0"/>
              </a:spcAft>
              <a:buClr>
                <a:schemeClr val="dk1"/>
              </a:buClr>
              <a:buSzPts val="2000"/>
              <a:buNone/>
            </a:pPr>
            <a:r>
              <a:t/>
            </a:r>
            <a:endParaRPr sz="1600"/>
          </a:p>
          <a:p>
            <a:pPr indent="-330200" lvl="1" marL="914400" rtl="0" algn="just">
              <a:lnSpc>
                <a:spcPct val="100000"/>
              </a:lnSpc>
              <a:spcBef>
                <a:spcPts val="0"/>
              </a:spcBef>
              <a:spcAft>
                <a:spcPts val="0"/>
              </a:spcAft>
              <a:buSzPts val="1600"/>
              <a:buFont typeface="Calibri"/>
              <a:buAutoNum type="alphaLcPeriod"/>
            </a:pPr>
            <a:r>
              <a:rPr lang="en-US" sz="1600"/>
              <a:t>Que éramos alcohólicos y  que no podíamos gobernar nuestras propias  vidas.</a:t>
            </a:r>
            <a:endParaRPr sz="1600"/>
          </a:p>
          <a:p>
            <a:pPr indent="-330200" lvl="1" marL="914400" rtl="0" algn="just">
              <a:lnSpc>
                <a:spcPct val="100000"/>
              </a:lnSpc>
              <a:spcBef>
                <a:spcPts val="1300"/>
              </a:spcBef>
              <a:spcAft>
                <a:spcPts val="0"/>
              </a:spcAft>
              <a:buSzPts val="1600"/>
              <a:buFont typeface="Calibri"/>
              <a:buAutoNum type="alphaLcPeriod"/>
            </a:pPr>
            <a:r>
              <a:rPr lang="en-US" sz="1600"/>
              <a:t>Que probablemente ningún poder humano hubiera podido remediar nuestro alcoholismo.</a:t>
            </a:r>
            <a:endParaRPr sz="1600"/>
          </a:p>
          <a:p>
            <a:pPr indent="-330200" lvl="1" marL="914400" rtl="0" algn="just">
              <a:lnSpc>
                <a:spcPct val="100000"/>
              </a:lnSpc>
              <a:spcBef>
                <a:spcPts val="1300"/>
              </a:spcBef>
              <a:spcAft>
                <a:spcPts val="0"/>
              </a:spcAft>
              <a:buSzPts val="1600"/>
              <a:buFont typeface="Calibri"/>
              <a:buAutoNum type="alphaLcPeriod"/>
            </a:pPr>
            <a:r>
              <a:rPr lang="en-US" sz="1600"/>
              <a:t>Que Dios podía remediarlo y lo remediara, si Lo buscábamos.</a:t>
            </a:r>
            <a:endParaRPr sz="1600"/>
          </a:p>
          <a:p>
            <a:pPr indent="0" lvl="0" marL="0" marR="0" rtl="0" algn="l">
              <a:lnSpc>
                <a:spcPct val="150000"/>
              </a:lnSpc>
              <a:spcBef>
                <a:spcPts val="0"/>
              </a:spcBef>
              <a:spcAft>
                <a:spcPts val="0"/>
              </a:spcAft>
              <a:buSzPts val="1900"/>
              <a:buNone/>
            </a:pPr>
            <a:r>
              <a:t/>
            </a:r>
            <a:endParaRPr sz="1600"/>
          </a:p>
        </p:txBody>
      </p:sp>
      <p:sp>
        <p:nvSpPr>
          <p:cNvPr id="258" name="Google Shape;258;p15"/>
          <p:cNvSpPr txBox="1"/>
          <p:nvPr>
            <p:ph idx="12" type="sldNum"/>
          </p:nvPr>
        </p:nvSpPr>
        <p:spPr>
          <a:xfrm>
            <a:off x="8851802" y="63441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59" name="Google Shape;259;p15"/>
          <p:cNvSpPr txBox="1"/>
          <p:nvPr/>
        </p:nvSpPr>
        <p:spPr>
          <a:xfrm flipH="1">
            <a:off x="6247425" y="857125"/>
            <a:ext cx="5639100" cy="61485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500"/>
              <a:buFont typeface="Arial"/>
              <a:buNone/>
            </a:pPr>
            <a:r>
              <a:rPr b="0" i="0" lang="en-US" sz="1700" u="none" cap="none" strike="noStrike">
                <a:solidFill>
                  <a:srgbClr val="0000FF"/>
                </a:solidFill>
                <a:latin typeface="Calibri"/>
                <a:ea typeface="Calibri"/>
                <a:cs typeface="Calibri"/>
                <a:sym typeface="Calibri"/>
              </a:rPr>
              <a:t>Many of us exclaimed, “What an order! I can’t go through with it.” Do not be discouraged. No one among us has been able to maintain anything like perfect adherence to these principles. We are not saints. The point is that we are willing to grow along spiritual lines. The principles we have set down are guides to progress. We claim spiritual progress rather than spiritual perfection.</a:t>
            </a:r>
            <a:endParaRPr b="0" i="0" sz="1700" u="none" cap="none" strike="noStrike">
              <a:solidFill>
                <a:srgbClr val="0000FF"/>
              </a:solidFill>
              <a:latin typeface="Calibri"/>
              <a:ea typeface="Calibri"/>
              <a:cs typeface="Calibri"/>
              <a:sym typeface="Calibri"/>
            </a:endParaRPr>
          </a:p>
          <a:p>
            <a:pPr indent="12700" lvl="0" marL="330200" marR="0" rtl="0" algn="just">
              <a:lnSpc>
                <a:spcPct val="115000"/>
              </a:lnSpc>
              <a:spcBef>
                <a:spcPts val="0"/>
              </a:spcBef>
              <a:spcAft>
                <a:spcPts val="0"/>
              </a:spcAft>
              <a:buClr>
                <a:schemeClr val="dk1"/>
              </a:buClr>
              <a:buSzPts val="1100"/>
              <a:buFont typeface="Arial"/>
              <a:buNone/>
            </a:pPr>
            <a:r>
              <a:rPr b="0" i="0" lang="en-US" sz="1700" u="none" cap="none" strike="noStrike">
                <a:solidFill>
                  <a:srgbClr val="0000FF"/>
                </a:solidFill>
                <a:latin typeface="Calibri"/>
                <a:ea typeface="Calibri"/>
                <a:cs typeface="Calibri"/>
                <a:sym typeface="Calibri"/>
              </a:rPr>
              <a:t> </a:t>
            </a:r>
            <a:endParaRPr b="0" i="0" sz="1700" u="none" cap="none" strike="noStrike">
              <a:solidFill>
                <a:srgbClr val="0000FF"/>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t/>
            </a:r>
            <a:endParaRPr b="0" i="0" sz="900" u="none" cap="none" strike="noStrike">
              <a:solidFill>
                <a:srgbClr val="0000FF"/>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b="0" i="0" lang="en-US" sz="1700" u="none" cap="none" strike="noStrike">
                <a:solidFill>
                  <a:srgbClr val="0000FF"/>
                </a:solidFill>
                <a:latin typeface="Calibri"/>
                <a:ea typeface="Calibri"/>
                <a:cs typeface="Calibri"/>
                <a:sym typeface="Calibri"/>
              </a:rPr>
              <a:t>Our description of the alcoholic, the chapter to the agnostic, and our personal adventures before and after make clear three pertinent ideas:</a:t>
            </a:r>
            <a:endParaRPr b="0" i="0" sz="1700" u="none" cap="none" strike="noStrike">
              <a:solidFill>
                <a:srgbClr val="0000FF"/>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500"/>
              <a:buFont typeface="Arial"/>
              <a:buNone/>
            </a:pPr>
            <a:r>
              <a:rPr b="0" i="0" lang="en-US" sz="1700" u="none" cap="none" strike="noStrike">
                <a:solidFill>
                  <a:srgbClr val="0000FF"/>
                </a:solidFill>
                <a:latin typeface="Calibri"/>
                <a:ea typeface="Calibri"/>
                <a:cs typeface="Calibri"/>
                <a:sym typeface="Calibri"/>
              </a:rPr>
              <a:t>   </a:t>
            </a:r>
            <a:endParaRPr b="0" i="0" sz="1700" u="none" cap="none" strike="noStrike">
              <a:solidFill>
                <a:srgbClr val="0000FF"/>
              </a:solidFill>
              <a:latin typeface="Calibri"/>
              <a:ea typeface="Calibri"/>
              <a:cs typeface="Calibri"/>
              <a:sym typeface="Calibri"/>
            </a:endParaRPr>
          </a:p>
          <a:p>
            <a:pPr indent="-336550" lvl="1" marL="914400" marR="0" rtl="0" algn="just">
              <a:lnSpc>
                <a:spcPct val="150000"/>
              </a:lnSpc>
              <a:spcBef>
                <a:spcPts val="0"/>
              </a:spcBef>
              <a:spcAft>
                <a:spcPts val="0"/>
              </a:spcAft>
              <a:buClr>
                <a:srgbClr val="0000FF"/>
              </a:buClr>
              <a:buSzPts val="1700"/>
              <a:buFont typeface="Calibri"/>
              <a:buAutoNum type="alphaLcPeriod"/>
            </a:pPr>
            <a:r>
              <a:rPr b="0" i="0" lang="en-US" sz="1700" u="none" cap="none" strike="noStrike">
                <a:solidFill>
                  <a:srgbClr val="0000FF"/>
                </a:solidFill>
                <a:latin typeface="Calibri"/>
                <a:ea typeface="Calibri"/>
                <a:cs typeface="Calibri"/>
                <a:sym typeface="Calibri"/>
              </a:rPr>
              <a:t>That we were alcoholic and could not manage our own lives.</a:t>
            </a:r>
            <a:endParaRPr b="0" i="0" sz="1700" u="none" cap="none" strike="noStrike">
              <a:solidFill>
                <a:srgbClr val="0000FF"/>
              </a:solidFill>
              <a:latin typeface="Calibri"/>
              <a:ea typeface="Calibri"/>
              <a:cs typeface="Calibri"/>
              <a:sym typeface="Calibri"/>
            </a:endParaRPr>
          </a:p>
          <a:p>
            <a:pPr indent="-336550" lvl="1" marL="914400" marR="0" rtl="0" algn="just">
              <a:lnSpc>
                <a:spcPct val="150000"/>
              </a:lnSpc>
              <a:spcBef>
                <a:spcPts val="0"/>
              </a:spcBef>
              <a:spcAft>
                <a:spcPts val="0"/>
              </a:spcAft>
              <a:buClr>
                <a:srgbClr val="0000FF"/>
              </a:buClr>
              <a:buSzPts val="1700"/>
              <a:buFont typeface="Calibri"/>
              <a:buAutoNum type="alphaLcPeriod"/>
            </a:pPr>
            <a:r>
              <a:rPr b="0" i="0" lang="en-US" sz="1700" u="none" cap="none" strike="noStrike">
                <a:solidFill>
                  <a:srgbClr val="0000FF"/>
                </a:solidFill>
                <a:latin typeface="Calibri"/>
                <a:ea typeface="Calibri"/>
                <a:cs typeface="Calibri"/>
                <a:sym typeface="Calibri"/>
              </a:rPr>
              <a:t>That probably no human power could have relieved our alcoholism.</a:t>
            </a:r>
            <a:endParaRPr b="0" i="0" sz="1700" u="none" cap="none" strike="noStrike">
              <a:solidFill>
                <a:srgbClr val="0000FF"/>
              </a:solidFill>
              <a:latin typeface="Calibri"/>
              <a:ea typeface="Calibri"/>
              <a:cs typeface="Calibri"/>
              <a:sym typeface="Calibri"/>
            </a:endParaRPr>
          </a:p>
          <a:p>
            <a:pPr indent="-336550" lvl="1" marL="914400" marR="0" rtl="0" algn="just">
              <a:lnSpc>
                <a:spcPct val="150000"/>
              </a:lnSpc>
              <a:spcBef>
                <a:spcPts val="0"/>
              </a:spcBef>
              <a:spcAft>
                <a:spcPts val="0"/>
              </a:spcAft>
              <a:buClr>
                <a:srgbClr val="0000FF"/>
              </a:buClr>
              <a:buSzPts val="1700"/>
              <a:buFont typeface="Calibri"/>
              <a:buAutoNum type="alphaLcPeriod"/>
            </a:pPr>
            <a:r>
              <a:rPr b="0" i="0" lang="en-US" sz="1700" u="none" cap="none" strike="noStrike">
                <a:solidFill>
                  <a:srgbClr val="0000FF"/>
                </a:solidFill>
                <a:latin typeface="Calibri"/>
                <a:ea typeface="Calibri"/>
                <a:cs typeface="Calibri"/>
                <a:sym typeface="Calibri"/>
              </a:rPr>
              <a:t>That God could and would if He were sought.</a:t>
            </a:r>
            <a:endParaRPr b="0" i="0" sz="1700" u="none" cap="none" strike="noStrike">
              <a:solidFill>
                <a:srgbClr val="0000FF"/>
              </a:solidFill>
              <a:latin typeface="Calibri"/>
              <a:ea typeface="Calibri"/>
              <a:cs typeface="Calibri"/>
              <a:sym typeface="Calibri"/>
            </a:endParaRPr>
          </a:p>
          <a:p>
            <a:pPr indent="0" lvl="0" marL="342900" marR="0" rtl="0" algn="l">
              <a:lnSpc>
                <a:spcPct val="115000"/>
              </a:lnSpc>
              <a:spcBef>
                <a:spcPts val="0"/>
              </a:spcBef>
              <a:spcAft>
                <a:spcPts val="0"/>
              </a:spcAft>
              <a:buClr>
                <a:schemeClr val="dk1"/>
              </a:buClr>
              <a:buSzPts val="1100"/>
              <a:buFont typeface="Arial"/>
              <a:buNone/>
            </a:pPr>
            <a:r>
              <a:rPr b="0" i="0" lang="en-US" sz="1500" u="none" cap="none" strike="noStrike">
                <a:solidFill>
                  <a:schemeClr val="dk1"/>
                </a:solidFill>
                <a:latin typeface="Arial"/>
                <a:ea typeface="Arial"/>
                <a:cs typeface="Arial"/>
                <a:sym typeface="Arial"/>
              </a:rPr>
              <a:t> </a:t>
            </a:r>
            <a:endParaRPr b="0" i="0" sz="1500" u="none" cap="none" strike="noStrike">
              <a:solidFill>
                <a:schemeClr val="dk1"/>
              </a:solidFill>
              <a:latin typeface="Arial"/>
              <a:ea typeface="Arial"/>
              <a:cs typeface="Arial"/>
              <a:sym typeface="Arial"/>
            </a:endParaRPr>
          </a:p>
        </p:txBody>
      </p:sp>
      <p:sp>
        <p:nvSpPr>
          <p:cNvPr id="260" name="Google Shape;260;p15"/>
          <p:cNvSpPr txBox="1"/>
          <p:nvPr/>
        </p:nvSpPr>
        <p:spPr>
          <a:xfrm>
            <a:off x="6332625" y="244375"/>
            <a:ext cx="52104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700"/>
              <a:buFont typeface="Arial"/>
              <a:buNone/>
            </a:pPr>
            <a:r>
              <a:rPr b="1" i="1" lang="en-US" sz="1800" u="none" cap="none" strike="noStrike">
                <a:solidFill>
                  <a:srgbClr val="0000FF"/>
                </a:solidFill>
                <a:latin typeface="Arial"/>
                <a:ea typeface="Arial"/>
                <a:cs typeface="Arial"/>
                <a:sym typeface="Arial"/>
              </a:rPr>
              <a:t>The following passage is from the Big Book: </a:t>
            </a:r>
            <a:endParaRPr b="1" i="1" sz="1800" u="none" cap="none" strike="noStrike">
              <a:solidFill>
                <a:srgbClr val="0000FF"/>
              </a:solidFill>
              <a:latin typeface="Arial"/>
              <a:ea typeface="Arial"/>
              <a:cs typeface="Arial"/>
              <a:sym typeface="Arial"/>
            </a:endParaRPr>
          </a:p>
        </p:txBody>
      </p:sp>
      <p:sp>
        <p:nvSpPr>
          <p:cNvPr id="261" name="Google Shape;261;p15"/>
          <p:cNvSpPr txBox="1"/>
          <p:nvPr/>
        </p:nvSpPr>
        <p:spPr>
          <a:xfrm>
            <a:off x="265200" y="314325"/>
            <a:ext cx="54468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b="1" i="1" lang="en-US" sz="1800" u="none" cap="none" strike="noStrike">
                <a:solidFill>
                  <a:schemeClr val="dk1"/>
                </a:solidFill>
                <a:latin typeface="Arial"/>
                <a:ea typeface="Arial"/>
                <a:cs typeface="Arial"/>
                <a:sym typeface="Arial"/>
              </a:rPr>
              <a:t>El siguiente pasaje es del LIBRO GRANDE:</a:t>
            </a:r>
            <a:endParaRPr b="1" i="1" sz="18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7"/>
          <p:cNvSpPr txBox="1"/>
          <p:nvPr/>
        </p:nvSpPr>
        <p:spPr>
          <a:xfrm>
            <a:off x="9264314" y="6308050"/>
            <a:ext cx="1590300" cy="406200"/>
          </a:xfrm>
          <a:prstGeom prst="rect">
            <a:avLst/>
          </a:prstGeom>
          <a:noFill/>
          <a:ln>
            <a:noFill/>
          </a:ln>
        </p:spPr>
        <p:txBody>
          <a:bodyPr anchorCtr="0" anchor="t" bIns="91425" lIns="91425" spcFirstLastPara="1" rIns="91425" wrap="square" tIns="91425">
            <a:spAutoFit/>
          </a:bodyPr>
          <a:lstStyle/>
          <a:p>
            <a:pPr indent="-457200" lvl="0" marL="457200" marR="0" rtl="0" algn="r">
              <a:lnSpc>
                <a:spcPct val="90000"/>
              </a:lnSpc>
              <a:spcBef>
                <a:spcPts val="700"/>
              </a:spcBef>
              <a:spcAft>
                <a:spcPts val="0"/>
              </a:spcAft>
              <a:buClr>
                <a:srgbClr val="000000"/>
              </a:buClr>
              <a:buSzPts val="2000"/>
              <a:buFont typeface="Arial"/>
              <a:buNone/>
            </a:pPr>
            <a:r>
              <a:rPr b="0" i="0" lang="en-US" sz="1600" u="none" cap="none" strike="noStrike">
                <a:solidFill>
                  <a:srgbClr val="0000FF"/>
                </a:solidFill>
                <a:latin typeface="Calibri"/>
                <a:ea typeface="Calibri"/>
                <a:cs typeface="Calibri"/>
                <a:sym typeface="Calibri"/>
              </a:rPr>
              <a:t>Continue</a:t>
            </a:r>
            <a:endParaRPr b="0" i="0" sz="2000" u="none" cap="none" strike="noStrike">
              <a:solidFill>
                <a:srgbClr val="0000FF"/>
              </a:solidFill>
              <a:latin typeface="Calibri"/>
              <a:ea typeface="Calibri"/>
              <a:cs typeface="Calibri"/>
              <a:sym typeface="Calibri"/>
            </a:endParaRPr>
          </a:p>
        </p:txBody>
      </p:sp>
      <p:sp>
        <p:nvSpPr>
          <p:cNvPr id="267" name="Google Shape;267;p17"/>
          <p:cNvSpPr txBox="1"/>
          <p:nvPr>
            <p:ph idx="12" type="sldNum"/>
          </p:nvPr>
        </p:nvSpPr>
        <p:spPr>
          <a:xfrm>
            <a:off x="11043353" y="6356350"/>
            <a:ext cx="532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68" name="Google Shape;268;p17"/>
          <p:cNvSpPr txBox="1"/>
          <p:nvPr/>
        </p:nvSpPr>
        <p:spPr>
          <a:xfrm flipH="1">
            <a:off x="6031975" y="1329300"/>
            <a:ext cx="5710500" cy="504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455294" lvl="0" marL="694690" marR="0" rtl="0" algn="just">
              <a:lnSpc>
                <a:spcPct val="100000"/>
              </a:lnSpc>
              <a:spcBef>
                <a:spcPts val="600"/>
              </a:spcBef>
              <a:spcAft>
                <a:spcPts val="0"/>
              </a:spcAft>
              <a:buClr>
                <a:srgbClr val="0000FF"/>
              </a:buClr>
              <a:buSzPts val="1700"/>
              <a:buFont typeface="Calibri"/>
              <a:buAutoNum type="arabicPeriod"/>
            </a:pPr>
            <a:r>
              <a:rPr b="0" i="0" lang="en-US" sz="1700" u="none" cap="none" strike="noStrike">
                <a:solidFill>
                  <a:srgbClr val="0000FF"/>
                </a:solidFill>
                <a:latin typeface="Calibri"/>
                <a:ea typeface="Calibri"/>
                <a:cs typeface="Calibri"/>
                <a:sym typeface="Calibri"/>
              </a:rPr>
              <a:t>Our common welfare should come first; personal recovery depends on FA unity.</a:t>
            </a:r>
            <a:endParaRPr b="0" i="0" sz="1700" u="none" cap="none" strike="noStrike">
              <a:solidFill>
                <a:srgbClr val="0000FF"/>
              </a:solidFill>
              <a:latin typeface="Calibri"/>
              <a:ea typeface="Calibri"/>
              <a:cs typeface="Calibri"/>
              <a:sym typeface="Calibri"/>
            </a:endParaRPr>
          </a:p>
          <a:p>
            <a:pPr indent="-455294" lvl="0" marL="694690" marR="0" rtl="0" algn="just">
              <a:lnSpc>
                <a:spcPct val="100000"/>
              </a:lnSpc>
              <a:spcBef>
                <a:spcPts val="600"/>
              </a:spcBef>
              <a:spcAft>
                <a:spcPts val="0"/>
              </a:spcAft>
              <a:buClr>
                <a:srgbClr val="0000FF"/>
              </a:buClr>
              <a:buSzPts val="1700"/>
              <a:buFont typeface="Calibri"/>
              <a:buAutoNum type="arabicPeriod"/>
            </a:pPr>
            <a:r>
              <a:rPr b="0" i="0" lang="en-US" sz="1700" u="none" cap="none" strike="noStrike">
                <a:solidFill>
                  <a:srgbClr val="0000FF"/>
                </a:solidFill>
                <a:latin typeface="Calibri"/>
                <a:ea typeface="Calibri"/>
                <a:cs typeface="Calibri"/>
                <a:sym typeface="Calibri"/>
              </a:rPr>
              <a:t>For our group purpose there is but one ultimate authority—a loving God as He may express Himself in our group conscience. Our leaders are but trusted servants; they do not govern.</a:t>
            </a:r>
            <a:endParaRPr b="0" i="0" sz="1700" u="none" cap="none" strike="noStrike">
              <a:solidFill>
                <a:srgbClr val="0000FF"/>
              </a:solidFill>
              <a:latin typeface="Calibri"/>
              <a:ea typeface="Calibri"/>
              <a:cs typeface="Calibri"/>
              <a:sym typeface="Calibri"/>
            </a:endParaRPr>
          </a:p>
          <a:p>
            <a:pPr indent="-455294" lvl="0" marL="694690" marR="0" rtl="0" algn="just">
              <a:lnSpc>
                <a:spcPct val="100000"/>
              </a:lnSpc>
              <a:spcBef>
                <a:spcPts val="600"/>
              </a:spcBef>
              <a:spcAft>
                <a:spcPts val="0"/>
              </a:spcAft>
              <a:buClr>
                <a:srgbClr val="0000FF"/>
              </a:buClr>
              <a:buSzPts val="1700"/>
              <a:buFont typeface="Calibri"/>
              <a:buAutoNum type="arabicPeriod"/>
            </a:pPr>
            <a:r>
              <a:rPr b="0" i="0" lang="en-US" sz="1700" u="none" cap="none" strike="noStrike">
                <a:solidFill>
                  <a:srgbClr val="0000FF"/>
                </a:solidFill>
                <a:latin typeface="Calibri"/>
                <a:ea typeface="Calibri"/>
                <a:cs typeface="Calibri"/>
                <a:sym typeface="Calibri"/>
              </a:rPr>
              <a:t>The only requirement for FA membership is a desire to stop eating addictively.</a:t>
            </a:r>
            <a:endParaRPr b="0" i="0" sz="1700" u="none" cap="none" strike="noStrike">
              <a:solidFill>
                <a:srgbClr val="0000FF"/>
              </a:solidFill>
              <a:latin typeface="Calibri"/>
              <a:ea typeface="Calibri"/>
              <a:cs typeface="Calibri"/>
              <a:sym typeface="Calibri"/>
            </a:endParaRPr>
          </a:p>
          <a:p>
            <a:pPr indent="-455294" lvl="0" marL="694690" marR="0" rtl="0" algn="just">
              <a:lnSpc>
                <a:spcPct val="100000"/>
              </a:lnSpc>
              <a:spcBef>
                <a:spcPts val="600"/>
              </a:spcBef>
              <a:spcAft>
                <a:spcPts val="0"/>
              </a:spcAft>
              <a:buClr>
                <a:srgbClr val="0000FF"/>
              </a:buClr>
              <a:buSzPts val="1700"/>
              <a:buFont typeface="Calibri"/>
              <a:buAutoNum type="arabicPeriod"/>
            </a:pPr>
            <a:r>
              <a:rPr b="0" i="0" lang="en-US" sz="1700" u="none" cap="none" strike="noStrike">
                <a:solidFill>
                  <a:srgbClr val="0000FF"/>
                </a:solidFill>
                <a:latin typeface="Calibri"/>
                <a:ea typeface="Calibri"/>
                <a:cs typeface="Calibri"/>
                <a:sym typeface="Calibri"/>
              </a:rPr>
              <a:t>Each group should be autonomous except in matters affecting other groups or FA as a whole.</a:t>
            </a:r>
            <a:endParaRPr b="0" i="0" sz="1700" u="none" cap="none" strike="noStrike">
              <a:solidFill>
                <a:srgbClr val="0000FF"/>
              </a:solidFill>
              <a:latin typeface="Calibri"/>
              <a:ea typeface="Calibri"/>
              <a:cs typeface="Calibri"/>
              <a:sym typeface="Calibri"/>
            </a:endParaRPr>
          </a:p>
          <a:p>
            <a:pPr indent="-455294" lvl="0" marL="694690" marR="0" rtl="0" algn="just">
              <a:lnSpc>
                <a:spcPct val="100000"/>
              </a:lnSpc>
              <a:spcBef>
                <a:spcPts val="600"/>
              </a:spcBef>
              <a:spcAft>
                <a:spcPts val="0"/>
              </a:spcAft>
              <a:buClr>
                <a:srgbClr val="0000FF"/>
              </a:buClr>
              <a:buSzPts val="1700"/>
              <a:buFont typeface="Calibri"/>
              <a:buAutoNum type="arabicPeriod"/>
            </a:pPr>
            <a:r>
              <a:rPr b="0" i="0" lang="en-US" sz="1700" u="none" cap="none" strike="noStrike">
                <a:solidFill>
                  <a:srgbClr val="0000FF"/>
                </a:solidFill>
                <a:latin typeface="Calibri"/>
                <a:ea typeface="Calibri"/>
                <a:cs typeface="Calibri"/>
                <a:sym typeface="Calibri"/>
              </a:rPr>
              <a:t>Each group has but one primary purpose—to carry its message to the food addict who still suffers.</a:t>
            </a:r>
            <a:endParaRPr b="0" i="0" sz="1700" u="none" cap="none" strike="noStrike">
              <a:solidFill>
                <a:srgbClr val="0000FF"/>
              </a:solidFill>
              <a:latin typeface="Calibri"/>
              <a:ea typeface="Calibri"/>
              <a:cs typeface="Calibri"/>
              <a:sym typeface="Calibri"/>
            </a:endParaRPr>
          </a:p>
          <a:p>
            <a:pPr indent="-455294" lvl="0" marL="694690" marR="0" rtl="0" algn="just">
              <a:lnSpc>
                <a:spcPct val="100000"/>
              </a:lnSpc>
              <a:spcBef>
                <a:spcPts val="600"/>
              </a:spcBef>
              <a:spcAft>
                <a:spcPts val="0"/>
              </a:spcAft>
              <a:buClr>
                <a:srgbClr val="0000FF"/>
              </a:buClr>
              <a:buSzPts val="1700"/>
              <a:buFont typeface="Calibri"/>
              <a:buAutoNum type="arabicPeriod"/>
            </a:pPr>
            <a:r>
              <a:rPr b="0" i="0" lang="en-US" sz="1700" u="none" cap="none" strike="noStrike">
                <a:solidFill>
                  <a:srgbClr val="0000FF"/>
                </a:solidFill>
                <a:latin typeface="Calibri"/>
                <a:ea typeface="Calibri"/>
                <a:cs typeface="Calibri"/>
                <a:sym typeface="Calibri"/>
              </a:rPr>
              <a:t>An FA group ought never endorse, finance, or lend the FA name to any related facility or outside enterprise, lest problems of money, property, and prestige divert us from our primary purpose. </a:t>
            </a:r>
            <a:endParaRPr b="0" i="0" sz="1700" u="none" cap="none" strike="noStrike">
              <a:solidFill>
                <a:srgbClr val="0000FF"/>
              </a:solidFill>
              <a:latin typeface="Calibri"/>
              <a:ea typeface="Calibri"/>
              <a:cs typeface="Calibri"/>
              <a:sym typeface="Calibri"/>
            </a:endParaRPr>
          </a:p>
        </p:txBody>
      </p:sp>
      <p:sp>
        <p:nvSpPr>
          <p:cNvPr id="269" name="Google Shape;269;p17"/>
          <p:cNvSpPr txBox="1"/>
          <p:nvPr/>
        </p:nvSpPr>
        <p:spPr>
          <a:xfrm>
            <a:off x="220650" y="190500"/>
            <a:ext cx="5710500" cy="80018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US" sz="2000" u="none" cap="none" strike="noStrike">
                <a:solidFill>
                  <a:schemeClr val="dk1"/>
                </a:solidFill>
                <a:latin typeface="Calibri"/>
                <a:ea typeface="Calibri"/>
                <a:cs typeface="Calibri"/>
                <a:sym typeface="Calibri"/>
              </a:rPr>
              <a:t>Podria alguien leer las </a:t>
            </a:r>
            <a:r>
              <a:rPr b="1" i="0" lang="en-US" sz="2000" u="none" cap="none" strike="noStrike">
                <a:solidFill>
                  <a:schemeClr val="dk1"/>
                </a:solidFill>
                <a:latin typeface="Calibri"/>
                <a:ea typeface="Calibri"/>
                <a:cs typeface="Calibri"/>
                <a:sym typeface="Calibri"/>
              </a:rPr>
              <a:t>LAS DOCE TRADICIONES</a:t>
            </a:r>
            <a:endParaRPr b="1"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1" i="0" lang="en-US" sz="2000" u="none" cap="none" strike="noStrike">
                <a:solidFill>
                  <a:schemeClr val="dk1"/>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adaptadas por FA?</a:t>
            </a:r>
            <a:endParaRPr b="0" i="0" sz="2000" u="none" cap="none" strike="noStrike">
              <a:solidFill>
                <a:srgbClr val="000000"/>
              </a:solidFill>
              <a:latin typeface="Calibri"/>
              <a:ea typeface="Calibri"/>
              <a:cs typeface="Calibri"/>
              <a:sym typeface="Calibri"/>
            </a:endParaRPr>
          </a:p>
        </p:txBody>
      </p:sp>
      <p:sp>
        <p:nvSpPr>
          <p:cNvPr id="270" name="Google Shape;270;p17"/>
          <p:cNvSpPr txBox="1"/>
          <p:nvPr/>
        </p:nvSpPr>
        <p:spPr>
          <a:xfrm>
            <a:off x="7372814" y="985850"/>
            <a:ext cx="3783000" cy="4617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FF"/>
                </a:solidFill>
                <a:latin typeface="Calibri"/>
                <a:ea typeface="Calibri"/>
                <a:cs typeface="Calibri"/>
                <a:sym typeface="Calibri"/>
              </a:rPr>
              <a:t>THE TWELVE TRADITIONS </a:t>
            </a:r>
            <a:endParaRPr b="1" i="0" sz="1800" u="none" cap="none" strike="noStrike">
              <a:solidFill>
                <a:srgbClr val="0000FF"/>
              </a:solidFill>
              <a:latin typeface="Calibri"/>
              <a:ea typeface="Calibri"/>
              <a:cs typeface="Calibri"/>
              <a:sym typeface="Calibri"/>
            </a:endParaRPr>
          </a:p>
        </p:txBody>
      </p:sp>
      <p:sp>
        <p:nvSpPr>
          <p:cNvPr id="271" name="Google Shape;271;p17"/>
          <p:cNvSpPr txBox="1"/>
          <p:nvPr/>
        </p:nvSpPr>
        <p:spPr>
          <a:xfrm>
            <a:off x="285750" y="1429350"/>
            <a:ext cx="5580300" cy="5338500"/>
          </a:xfrm>
          <a:prstGeom prst="rect">
            <a:avLst/>
          </a:prstGeom>
          <a:noFill/>
          <a:ln>
            <a:noFill/>
          </a:ln>
        </p:spPr>
        <p:txBody>
          <a:bodyPr anchorCtr="0" anchor="t" bIns="91425" lIns="91425" spcFirstLastPara="1" rIns="91425" wrap="square" tIns="91425">
            <a:spAutoFit/>
          </a:bodyPr>
          <a:lstStyle/>
          <a:p>
            <a:pPr indent="-323850" lvl="0" marL="457200" marR="0" rtl="0" algn="just">
              <a:lnSpc>
                <a:spcPct val="100000"/>
              </a:lnSpc>
              <a:spcBef>
                <a:spcPts val="700"/>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Nuestro bienestar común debe ser lo primero; la recuperación personal depende de la unidad de FA.</a:t>
            </a:r>
            <a:endParaRPr b="0" i="0" sz="1700" u="none" cap="none" strike="noStrike">
              <a:solidFill>
                <a:schemeClr val="dk1"/>
              </a:solidFill>
              <a:latin typeface="Calibri"/>
              <a:ea typeface="Calibri"/>
              <a:cs typeface="Calibri"/>
              <a:sym typeface="Calibri"/>
            </a:endParaRPr>
          </a:p>
          <a:p>
            <a:pPr indent="-323850" lvl="0" marL="457200" marR="0" rtl="0" algn="just">
              <a:lnSpc>
                <a:spcPct val="100000"/>
              </a:lnSpc>
              <a:spcBef>
                <a:spcPts val="1100"/>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Para el propósito de nuestro grupo, solo existe una autoridad fundamental: un Dios amoroso tal como se expresa en la conciencia de nuestro grupo. Nuestros líderes son servidores de confianza; ellos no gobiernan.</a:t>
            </a:r>
            <a:endParaRPr b="0" i="0" sz="1700" u="none" cap="none" strike="noStrike">
              <a:solidFill>
                <a:schemeClr val="dk1"/>
              </a:solidFill>
              <a:latin typeface="Calibri"/>
              <a:ea typeface="Calibri"/>
              <a:cs typeface="Calibri"/>
              <a:sym typeface="Calibri"/>
            </a:endParaRPr>
          </a:p>
          <a:p>
            <a:pPr indent="-323850" lvl="0" marL="457200" marR="0" rtl="0" algn="just">
              <a:lnSpc>
                <a:spcPct val="100000"/>
              </a:lnSpc>
              <a:spcBef>
                <a:spcPts val="1100"/>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El único requisito para ser miembro de FA es el deseo de dejar de comer de forma adictiva.</a:t>
            </a:r>
            <a:endParaRPr b="0" i="0" sz="1700" u="none" cap="none" strike="noStrike">
              <a:solidFill>
                <a:schemeClr val="dk1"/>
              </a:solidFill>
              <a:latin typeface="Calibri"/>
              <a:ea typeface="Calibri"/>
              <a:cs typeface="Calibri"/>
              <a:sym typeface="Calibri"/>
            </a:endParaRPr>
          </a:p>
          <a:p>
            <a:pPr indent="-323850" lvl="0" marL="457200" marR="0" rtl="0" algn="just">
              <a:lnSpc>
                <a:spcPct val="100000"/>
              </a:lnSpc>
              <a:spcBef>
                <a:spcPts val="1100"/>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Cada grupo debe ser autónomo, excepto en asuntos que afecten a otros grupos o a FA en su conjunto.</a:t>
            </a:r>
            <a:endParaRPr b="0" i="0" sz="1700" u="none" cap="none" strike="noStrike">
              <a:solidFill>
                <a:schemeClr val="dk1"/>
              </a:solidFill>
              <a:latin typeface="Calibri"/>
              <a:ea typeface="Calibri"/>
              <a:cs typeface="Calibri"/>
              <a:sym typeface="Calibri"/>
            </a:endParaRPr>
          </a:p>
          <a:p>
            <a:pPr indent="-323850" lvl="0" marL="457200" marR="0" rtl="0" algn="just">
              <a:lnSpc>
                <a:spcPct val="100000"/>
              </a:lnSpc>
              <a:spcBef>
                <a:spcPts val="1100"/>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Cada grupo tiene un solo propósito: llevar su mensaje al adicto a la comida que todavía sufre.</a:t>
            </a:r>
            <a:endParaRPr b="0" i="0" sz="1700" u="none" cap="none" strike="noStrike">
              <a:solidFill>
                <a:schemeClr val="dk1"/>
              </a:solidFill>
              <a:latin typeface="Calibri"/>
              <a:ea typeface="Calibri"/>
              <a:cs typeface="Calibri"/>
              <a:sym typeface="Calibri"/>
            </a:endParaRPr>
          </a:p>
          <a:p>
            <a:pPr indent="-323850" lvl="0" marL="457200" marR="0" rtl="0" algn="just">
              <a:lnSpc>
                <a:spcPct val="100000"/>
              </a:lnSpc>
              <a:spcBef>
                <a:spcPts val="1100"/>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Un grupo de FA nunca debe respaldar, financiar o prestar el nombre de FA a ninguna entidad allegada o empresa ajena, para evitar que los problemas de dinero, propiedad y prestigio nos desvíen de nuestro objetivo primordial.</a:t>
            </a:r>
            <a:endParaRPr b="0" i="0" sz="1600" u="none" cap="none" strike="noStrike">
              <a:solidFill>
                <a:srgbClr val="000000"/>
              </a:solidFill>
              <a:latin typeface="Calibri"/>
              <a:ea typeface="Calibri"/>
              <a:cs typeface="Calibri"/>
              <a:sym typeface="Calibri"/>
            </a:endParaRPr>
          </a:p>
        </p:txBody>
      </p:sp>
      <p:sp>
        <p:nvSpPr>
          <p:cNvPr id="272" name="Google Shape;272;p17"/>
          <p:cNvSpPr txBox="1"/>
          <p:nvPr/>
        </p:nvSpPr>
        <p:spPr>
          <a:xfrm>
            <a:off x="1676400" y="967650"/>
            <a:ext cx="3472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LAS DOCE TRADICIONES</a:t>
            </a:r>
            <a:r>
              <a:rPr b="1" i="0" lang="en-US" sz="1800" u="none" cap="none" strike="noStrike">
                <a:solidFill>
                  <a:schemeClr val="dk1"/>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
        <p:nvSpPr>
          <p:cNvPr id="273" name="Google Shape;273;p17"/>
          <p:cNvSpPr txBox="1"/>
          <p:nvPr/>
        </p:nvSpPr>
        <p:spPr>
          <a:xfrm>
            <a:off x="6172450" y="190500"/>
            <a:ext cx="5633100" cy="800189"/>
          </a:xfrm>
          <a:prstGeom prst="rect">
            <a:avLst/>
          </a:prstGeom>
          <a:noFill/>
          <a:ln>
            <a:noFill/>
          </a:ln>
        </p:spPr>
        <p:txBody>
          <a:bodyPr anchorCtr="0" anchor="t" bIns="91425" lIns="91425" spcFirstLastPara="1" rIns="91425" wrap="square" tIns="91425">
            <a:spAutoFit/>
          </a:bodyPr>
          <a:lstStyle/>
          <a:p>
            <a:pPr indent="0" lvl="0" marL="342900" marR="0" rtl="0" algn="ctr">
              <a:lnSpc>
                <a:spcPct val="100000"/>
              </a:lnSpc>
              <a:spcBef>
                <a:spcPts val="0"/>
              </a:spcBef>
              <a:spcAft>
                <a:spcPts val="0"/>
              </a:spcAft>
              <a:buClr>
                <a:srgbClr val="000000"/>
              </a:buClr>
              <a:buSzPts val="1600"/>
              <a:buFont typeface="Arial"/>
              <a:buNone/>
            </a:pPr>
            <a:r>
              <a:rPr b="0" i="0" lang="en-US" sz="2000" u="none" cap="none" strike="noStrike">
                <a:solidFill>
                  <a:srgbClr val="0000FF"/>
                </a:solidFill>
                <a:latin typeface="Calibri"/>
                <a:ea typeface="Calibri"/>
                <a:cs typeface="Calibri"/>
                <a:sym typeface="Calibri"/>
              </a:rPr>
              <a:t>Would someone please read the </a:t>
            </a:r>
            <a:r>
              <a:rPr b="1" i="0" lang="en-US" sz="2000" u="none" cap="none" strike="noStrike">
                <a:solidFill>
                  <a:srgbClr val="0000FF"/>
                </a:solidFill>
                <a:latin typeface="Calibri"/>
                <a:ea typeface="Calibri"/>
                <a:cs typeface="Calibri"/>
                <a:sym typeface="Calibri"/>
              </a:rPr>
              <a:t>TWELVE TRADITIONS</a:t>
            </a:r>
            <a:r>
              <a:rPr b="0" i="0" lang="en-US" sz="2000" u="none" cap="none" strike="noStrike">
                <a:solidFill>
                  <a:srgbClr val="0000FF"/>
                </a:solidFill>
                <a:latin typeface="Calibri"/>
                <a:ea typeface="Calibri"/>
                <a:cs typeface="Calibri"/>
                <a:sym typeface="Calibri"/>
              </a:rPr>
              <a:t> as adapted by FA?</a:t>
            </a:r>
            <a:endParaRPr b="0" i="0" sz="2000" u="none" cap="none" strike="noStrike">
              <a:solidFill>
                <a:srgbClr val="0000FF"/>
              </a:solidFill>
              <a:latin typeface="Calibri"/>
              <a:ea typeface="Calibri"/>
              <a:cs typeface="Calibri"/>
              <a:sym typeface="Calibri"/>
            </a:endParaRPr>
          </a:p>
        </p:txBody>
      </p:sp>
      <p:sp>
        <p:nvSpPr>
          <p:cNvPr id="274" name="Google Shape;274;p17"/>
          <p:cNvSpPr txBox="1"/>
          <p:nvPr/>
        </p:nvSpPr>
        <p:spPr>
          <a:xfrm>
            <a:off x="4099864" y="6259750"/>
            <a:ext cx="1590300" cy="461700"/>
          </a:xfrm>
          <a:prstGeom prst="rect">
            <a:avLst/>
          </a:prstGeom>
          <a:noFill/>
          <a:ln>
            <a:noFill/>
          </a:ln>
        </p:spPr>
        <p:txBody>
          <a:bodyPr anchorCtr="0" anchor="t" bIns="91425" lIns="91425" spcFirstLastPara="1" rIns="91425" wrap="square" tIns="91425">
            <a:spAutoFit/>
          </a:bodyPr>
          <a:lstStyle/>
          <a:p>
            <a:pPr indent="-457200" lvl="0" marL="457200" marR="0" rtl="0" algn="r">
              <a:lnSpc>
                <a:spcPct val="90000"/>
              </a:lnSpc>
              <a:spcBef>
                <a:spcPts val="700"/>
              </a:spcBef>
              <a:spcAft>
                <a:spcPts val="0"/>
              </a:spcAft>
              <a:buClr>
                <a:srgbClr val="000000"/>
              </a:buClr>
              <a:buSzPts val="2000"/>
              <a:buFont typeface="Arial"/>
              <a:buNone/>
            </a:pPr>
            <a:r>
              <a:t/>
            </a:r>
            <a:endParaRPr b="0" i="0" sz="2000" u="none" cap="none" strike="noStrike">
              <a:solidFill>
                <a:srgbClr val="434343"/>
              </a:solidFill>
              <a:latin typeface="Calibri"/>
              <a:ea typeface="Calibri"/>
              <a:cs typeface="Calibri"/>
              <a:sym typeface="Calibri"/>
            </a:endParaRPr>
          </a:p>
        </p:txBody>
      </p:sp>
      <p:sp>
        <p:nvSpPr>
          <p:cNvPr id="275" name="Google Shape;275;p17"/>
          <p:cNvSpPr txBox="1"/>
          <p:nvPr/>
        </p:nvSpPr>
        <p:spPr>
          <a:xfrm>
            <a:off x="4099864" y="6356350"/>
            <a:ext cx="1590300" cy="461700"/>
          </a:xfrm>
          <a:prstGeom prst="rect">
            <a:avLst/>
          </a:prstGeom>
          <a:noFill/>
          <a:ln>
            <a:noFill/>
          </a:ln>
        </p:spPr>
        <p:txBody>
          <a:bodyPr anchorCtr="0" anchor="t" bIns="91425" lIns="91425" spcFirstLastPara="1" rIns="91425" wrap="square" tIns="91425">
            <a:spAutoFit/>
          </a:bodyPr>
          <a:lstStyle/>
          <a:p>
            <a:pPr indent="-457200" lvl="0" marL="457200" marR="0" rtl="0" algn="r">
              <a:lnSpc>
                <a:spcPct val="90000"/>
              </a:lnSpc>
              <a:spcBef>
                <a:spcPts val="700"/>
              </a:spcBef>
              <a:spcAft>
                <a:spcPts val="0"/>
              </a:spcAft>
              <a:buClr>
                <a:srgbClr val="000000"/>
              </a:buClr>
              <a:buSzPts val="2000"/>
              <a:buFont typeface="Arial"/>
              <a:buNone/>
            </a:pPr>
            <a:r>
              <a:t/>
            </a:r>
            <a:endParaRPr b="0" i="0" sz="2000" u="none" cap="none" strike="noStrike">
              <a:solidFill>
                <a:srgbClr val="434343"/>
              </a:solidFill>
              <a:latin typeface="Calibri"/>
              <a:ea typeface="Calibri"/>
              <a:cs typeface="Calibri"/>
              <a:sym typeface="Calibri"/>
            </a:endParaRPr>
          </a:p>
        </p:txBody>
      </p:sp>
      <p:sp>
        <p:nvSpPr>
          <p:cNvPr id="276" name="Google Shape;276;p17"/>
          <p:cNvSpPr txBox="1"/>
          <p:nvPr/>
        </p:nvSpPr>
        <p:spPr>
          <a:xfrm>
            <a:off x="4404664" y="6564550"/>
            <a:ext cx="1590300" cy="461700"/>
          </a:xfrm>
          <a:prstGeom prst="rect">
            <a:avLst/>
          </a:prstGeom>
          <a:noFill/>
          <a:ln>
            <a:noFill/>
          </a:ln>
        </p:spPr>
        <p:txBody>
          <a:bodyPr anchorCtr="0" anchor="t" bIns="91425" lIns="91425" spcFirstLastPara="1" rIns="91425" wrap="square" tIns="91425">
            <a:spAutoFit/>
          </a:bodyPr>
          <a:lstStyle/>
          <a:p>
            <a:pPr indent="-457200" lvl="0" marL="457200" marR="0" rtl="0" algn="r">
              <a:lnSpc>
                <a:spcPct val="90000"/>
              </a:lnSpc>
              <a:spcBef>
                <a:spcPts val="700"/>
              </a:spcBef>
              <a:spcAft>
                <a:spcPts val="0"/>
              </a:spcAft>
              <a:buClr>
                <a:srgbClr val="000000"/>
              </a:buClr>
              <a:buSzPts val="2000"/>
              <a:buFont typeface="Arial"/>
              <a:buNone/>
            </a:pPr>
            <a:r>
              <a:t/>
            </a:r>
            <a:endParaRPr b="0" i="0" sz="2000" u="none" cap="none" strike="noStrike">
              <a:solidFill>
                <a:srgbClr val="434343"/>
              </a:solidFill>
              <a:latin typeface="Calibri"/>
              <a:ea typeface="Calibri"/>
              <a:cs typeface="Calibri"/>
              <a:sym typeface="Calibri"/>
            </a:endParaRPr>
          </a:p>
        </p:txBody>
      </p:sp>
      <p:sp>
        <p:nvSpPr>
          <p:cNvPr id="277" name="Google Shape;277;p17"/>
          <p:cNvSpPr txBox="1"/>
          <p:nvPr/>
        </p:nvSpPr>
        <p:spPr>
          <a:xfrm>
            <a:off x="4441664" y="6396300"/>
            <a:ext cx="1590300" cy="415500"/>
          </a:xfrm>
          <a:prstGeom prst="rect">
            <a:avLst/>
          </a:prstGeom>
          <a:noFill/>
          <a:ln>
            <a:noFill/>
          </a:ln>
        </p:spPr>
        <p:txBody>
          <a:bodyPr anchorCtr="0" anchor="t" bIns="91425" lIns="91425" spcFirstLastPara="1" rIns="91425" wrap="square" tIns="91425">
            <a:spAutoFit/>
          </a:bodyPr>
          <a:lstStyle/>
          <a:p>
            <a:pPr indent="0" lvl="0" marL="0" marR="533400" rtl="0" algn="just">
              <a:lnSpc>
                <a:spcPct val="110000"/>
              </a:lnSpc>
              <a:spcBef>
                <a:spcPts val="1100"/>
              </a:spcBef>
              <a:spcAft>
                <a:spcPts val="0"/>
              </a:spcAft>
              <a:buClr>
                <a:schemeClr val="dk1"/>
              </a:buClr>
              <a:buSzPts val="1600"/>
              <a:buFont typeface="Arial"/>
              <a:buNone/>
            </a:pPr>
            <a:r>
              <a:rPr b="1" i="0" lang="en-US" sz="1500" u="none" cap="none" strike="noStrike">
                <a:solidFill>
                  <a:schemeClr val="dk1"/>
                </a:solidFill>
                <a:latin typeface="Calibri"/>
                <a:ea typeface="Calibri"/>
                <a:cs typeface="Calibri"/>
                <a:sym typeface="Calibri"/>
              </a:rPr>
              <a:t>Continúa </a:t>
            </a:r>
            <a:endParaRPr b="0" i="0" sz="2000" u="none" cap="none" strike="noStrike">
              <a:solidFill>
                <a:srgbClr val="434343"/>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8"/>
          <p:cNvSpPr txBox="1"/>
          <p:nvPr>
            <p:ph idx="1" type="body"/>
          </p:nvPr>
        </p:nvSpPr>
        <p:spPr>
          <a:xfrm>
            <a:off x="263350" y="610950"/>
            <a:ext cx="5914800" cy="61104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900"/>
              <a:buNone/>
            </a:pPr>
            <a:r>
              <a:t/>
            </a:r>
            <a:endParaRPr sz="1400"/>
          </a:p>
          <a:p>
            <a:pPr indent="0" lvl="0" marL="0" rtl="0" algn="l">
              <a:lnSpc>
                <a:spcPct val="100000"/>
              </a:lnSpc>
              <a:spcBef>
                <a:spcPts val="0"/>
              </a:spcBef>
              <a:spcAft>
                <a:spcPts val="0"/>
              </a:spcAft>
              <a:buSzPts val="1900"/>
              <a:buNone/>
            </a:pPr>
            <a:r>
              <a:t/>
            </a:r>
            <a:endParaRPr sz="1400" u="sng"/>
          </a:p>
          <a:p>
            <a:pPr indent="-323850" lvl="0" marL="457200" rtl="0" algn="l">
              <a:lnSpc>
                <a:spcPct val="100000"/>
              </a:lnSpc>
              <a:spcBef>
                <a:spcPts val="0"/>
              </a:spcBef>
              <a:spcAft>
                <a:spcPts val="0"/>
              </a:spcAft>
              <a:buSzPts val="1700"/>
              <a:buFont typeface="Calibri"/>
              <a:buAutoNum type="arabicPeriod" startAt="7"/>
            </a:pPr>
            <a:r>
              <a:rPr lang="en-US" sz="1700"/>
              <a:t>Todo grupo de FA debe mantenerse completamente a sí mismo, negándose a recibir contribuciones de afuera.</a:t>
            </a:r>
            <a:endParaRPr sz="1700"/>
          </a:p>
          <a:p>
            <a:pPr indent="-323850" lvl="0" marL="457200" rtl="0" algn="l">
              <a:lnSpc>
                <a:spcPct val="100000"/>
              </a:lnSpc>
              <a:spcBef>
                <a:spcPts val="1100"/>
              </a:spcBef>
              <a:spcAft>
                <a:spcPts val="0"/>
              </a:spcAft>
              <a:buSzPts val="1700"/>
              <a:buAutoNum type="arabicPeriod" startAt="7"/>
            </a:pPr>
            <a:r>
              <a:rPr lang="en-US" sz="1700"/>
              <a:t>Adictos a la Comida en Recuperación Anónimos nunca tendrá carácter profesional, pero nuestros centros de servicio pueden emplear trabajadores especiales.</a:t>
            </a:r>
            <a:endParaRPr sz="1700"/>
          </a:p>
          <a:p>
            <a:pPr indent="-323850" lvl="0" marL="457200" rtl="0" algn="l">
              <a:lnSpc>
                <a:spcPct val="100000"/>
              </a:lnSpc>
              <a:spcBef>
                <a:spcPts val="1100"/>
              </a:spcBef>
              <a:spcAft>
                <a:spcPts val="0"/>
              </a:spcAft>
              <a:buSzPts val="1700"/>
              <a:buFont typeface="Calibri"/>
              <a:buAutoNum type="arabicPeriod" startAt="7"/>
            </a:pPr>
            <a:r>
              <a:rPr lang="en-US" sz="1700"/>
              <a:t>FA, como tal, nunca debe ser  organizada; pero podemos crear juntas o comités de servicio que sean directamente responsables ante aquellos a quienes sirven.</a:t>
            </a:r>
            <a:endParaRPr sz="1700"/>
          </a:p>
          <a:p>
            <a:pPr indent="-323850" lvl="0" marL="457200" rtl="0" algn="l">
              <a:lnSpc>
                <a:spcPct val="100000"/>
              </a:lnSpc>
              <a:spcBef>
                <a:spcPts val="1100"/>
              </a:spcBef>
              <a:spcAft>
                <a:spcPts val="0"/>
              </a:spcAft>
              <a:buSzPts val="1700"/>
              <a:buFont typeface="Calibri"/>
              <a:buAutoNum type="arabicPeriod" startAt="7"/>
            </a:pPr>
            <a:r>
              <a:rPr lang="en-US" sz="1700"/>
              <a:t>Adictos a la Comida en Recuperación Anónimos no tiene opiniones acerca de asuntos ajenos a sus actividades; por lo consiguiente, su nombre nunca debe ser objeto en polémicas  públicas.</a:t>
            </a:r>
            <a:endParaRPr sz="1700"/>
          </a:p>
          <a:p>
            <a:pPr indent="-323850" lvl="0" marL="457200" rtl="0" algn="l">
              <a:lnSpc>
                <a:spcPct val="100000"/>
              </a:lnSpc>
              <a:spcBef>
                <a:spcPts val="1100"/>
              </a:spcBef>
              <a:spcAft>
                <a:spcPts val="0"/>
              </a:spcAft>
              <a:buSzPts val="1700"/>
              <a:buFont typeface="Calibri"/>
              <a:buAutoNum type="arabicPeriod" startAt="7"/>
            </a:pPr>
            <a:r>
              <a:rPr lang="en-US" sz="1700"/>
              <a:t>Nuestra política de relaciones públicas se basa más bien en la atracción más que en la promoción; necesitamos mantener siempre nuestro anonimato personal ante la  prensa, la radio y el cine.</a:t>
            </a:r>
            <a:endParaRPr sz="1700"/>
          </a:p>
          <a:p>
            <a:pPr indent="-323850" lvl="0" marL="457200" rtl="0" algn="l">
              <a:lnSpc>
                <a:spcPct val="100000"/>
              </a:lnSpc>
              <a:spcBef>
                <a:spcPts val="1100"/>
              </a:spcBef>
              <a:spcAft>
                <a:spcPts val="0"/>
              </a:spcAft>
              <a:buSzPts val="1700"/>
              <a:buFont typeface="Calibri"/>
              <a:buAutoNum type="arabicPeriod" startAt="7"/>
            </a:pPr>
            <a:r>
              <a:rPr lang="en-US" sz="1700"/>
              <a:t>El anonimato es la base espiritual de todas nuestras Tradiciones, recordándonos siempre anteponer los principios a las personalidades.</a:t>
            </a:r>
            <a:endParaRPr b="1" sz="1700"/>
          </a:p>
        </p:txBody>
      </p:sp>
      <p:sp>
        <p:nvSpPr>
          <p:cNvPr id="283" name="Google Shape;283;p18"/>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84" name="Google Shape;284;p18"/>
          <p:cNvSpPr txBox="1"/>
          <p:nvPr/>
        </p:nvSpPr>
        <p:spPr>
          <a:xfrm>
            <a:off x="6296600" y="833950"/>
            <a:ext cx="5792400" cy="5887500"/>
          </a:xfrm>
          <a:prstGeom prst="rect">
            <a:avLst/>
          </a:prstGeom>
          <a:noFill/>
          <a:ln>
            <a:noFill/>
          </a:ln>
        </p:spPr>
        <p:txBody>
          <a:bodyPr anchorCtr="0" anchor="ctr" bIns="91425" lIns="91425" spcFirstLastPara="1" rIns="91425" wrap="square" tIns="91425">
            <a:noAutofit/>
          </a:bodyPr>
          <a:lstStyle/>
          <a:p>
            <a:pPr indent="0" lvl="0" marL="28575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00FF"/>
                </a:solidFill>
                <a:latin typeface="Arial"/>
                <a:ea typeface="Arial"/>
                <a:cs typeface="Arial"/>
                <a:sym typeface="Arial"/>
              </a:rPr>
              <a:t>7.  </a:t>
            </a:r>
            <a:r>
              <a:rPr b="0" i="0" lang="en-US" sz="1700" u="none" cap="none" strike="noStrike">
                <a:solidFill>
                  <a:srgbClr val="0000FF"/>
                </a:solidFill>
                <a:latin typeface="Calibri"/>
                <a:ea typeface="Calibri"/>
                <a:cs typeface="Calibri"/>
                <a:sym typeface="Calibri"/>
              </a:rPr>
              <a:t>Every FA group ought to be fully self-supporting,</a:t>
            </a:r>
            <a:endParaRPr b="0" i="0" sz="1700" u="none" cap="none" strike="noStrike">
              <a:solidFill>
                <a:srgbClr val="0000FF"/>
              </a:solidFill>
              <a:latin typeface="Calibri"/>
              <a:ea typeface="Calibri"/>
              <a:cs typeface="Calibri"/>
              <a:sym typeface="Calibri"/>
            </a:endParaRPr>
          </a:p>
          <a:p>
            <a:pPr indent="0" lvl="0" marL="285750" marR="0" rtl="0" algn="just">
              <a:lnSpc>
                <a:spcPct val="100000"/>
              </a:lnSpc>
              <a:spcBef>
                <a:spcPts val="0"/>
              </a:spcBef>
              <a:spcAft>
                <a:spcPts val="0"/>
              </a:spcAft>
              <a:buClr>
                <a:srgbClr val="000000"/>
              </a:buClr>
              <a:buSzPts val="1600"/>
              <a:buFont typeface="Arial"/>
              <a:buNone/>
            </a:pPr>
            <a:r>
              <a:rPr b="0" i="0" lang="en-US" sz="1700" u="none" cap="none" strike="noStrike">
                <a:solidFill>
                  <a:srgbClr val="0000FF"/>
                </a:solidFill>
                <a:latin typeface="Calibri"/>
                <a:ea typeface="Calibri"/>
                <a:cs typeface="Calibri"/>
                <a:sym typeface="Calibri"/>
              </a:rPr>
              <a:t>      declining outside contributions.</a:t>
            </a:r>
            <a:endParaRPr b="0" i="0" sz="1700" u="none" cap="none" strike="noStrike">
              <a:solidFill>
                <a:srgbClr val="0000FF"/>
              </a:solidFill>
              <a:latin typeface="Calibri"/>
              <a:ea typeface="Calibri"/>
              <a:cs typeface="Calibri"/>
              <a:sym typeface="Calibri"/>
            </a:endParaRPr>
          </a:p>
          <a:p>
            <a:pPr indent="0" lvl="0" marL="285750" marR="0" rtl="0" algn="just">
              <a:lnSpc>
                <a:spcPct val="100000"/>
              </a:lnSpc>
              <a:spcBef>
                <a:spcPts val="1000"/>
              </a:spcBef>
              <a:spcAft>
                <a:spcPts val="0"/>
              </a:spcAft>
              <a:buClr>
                <a:srgbClr val="000000"/>
              </a:buClr>
              <a:buSzPts val="1600"/>
              <a:buFont typeface="Arial"/>
              <a:buNone/>
            </a:pPr>
            <a:r>
              <a:rPr b="0" i="0" lang="en-US" sz="1700" u="none" cap="none" strike="noStrike">
                <a:solidFill>
                  <a:srgbClr val="0000FF"/>
                </a:solidFill>
                <a:latin typeface="Calibri"/>
                <a:ea typeface="Calibri"/>
                <a:cs typeface="Calibri"/>
                <a:sym typeface="Calibri"/>
              </a:rPr>
              <a:t>8.   Food Addicts in Recovery Anonymous should remain</a:t>
            </a:r>
            <a:endParaRPr b="0" i="0" sz="1700" u="none" cap="none" strike="noStrike">
              <a:solidFill>
                <a:srgbClr val="0000FF"/>
              </a:solidFill>
              <a:latin typeface="Calibri"/>
              <a:ea typeface="Calibri"/>
              <a:cs typeface="Calibri"/>
              <a:sym typeface="Calibri"/>
            </a:endParaRPr>
          </a:p>
          <a:p>
            <a:pPr indent="0" lvl="0" marL="285750" marR="0" rtl="0" algn="just">
              <a:lnSpc>
                <a:spcPct val="100000"/>
              </a:lnSpc>
              <a:spcBef>
                <a:spcPts val="0"/>
              </a:spcBef>
              <a:spcAft>
                <a:spcPts val="0"/>
              </a:spcAft>
              <a:buClr>
                <a:srgbClr val="000000"/>
              </a:buClr>
              <a:buSzPts val="1600"/>
              <a:buFont typeface="Arial"/>
              <a:buNone/>
            </a:pPr>
            <a:r>
              <a:rPr b="0" i="0" lang="en-US" sz="1700" u="none" cap="none" strike="noStrike">
                <a:solidFill>
                  <a:srgbClr val="0000FF"/>
                </a:solidFill>
                <a:latin typeface="Calibri"/>
                <a:ea typeface="Calibri"/>
                <a:cs typeface="Calibri"/>
                <a:sym typeface="Calibri"/>
              </a:rPr>
              <a:t>      forever nonprofessional, but our service centers may</a:t>
            </a:r>
            <a:endParaRPr b="0" i="0" sz="1700" u="none" cap="none" strike="noStrike">
              <a:solidFill>
                <a:srgbClr val="0000FF"/>
              </a:solidFill>
              <a:latin typeface="Calibri"/>
              <a:ea typeface="Calibri"/>
              <a:cs typeface="Calibri"/>
              <a:sym typeface="Calibri"/>
            </a:endParaRPr>
          </a:p>
          <a:p>
            <a:pPr indent="0" lvl="0" marL="285750" marR="0" rtl="0" algn="just">
              <a:lnSpc>
                <a:spcPct val="100000"/>
              </a:lnSpc>
              <a:spcBef>
                <a:spcPts val="0"/>
              </a:spcBef>
              <a:spcAft>
                <a:spcPts val="0"/>
              </a:spcAft>
              <a:buClr>
                <a:srgbClr val="000000"/>
              </a:buClr>
              <a:buSzPts val="1600"/>
              <a:buFont typeface="Arial"/>
              <a:buNone/>
            </a:pPr>
            <a:r>
              <a:rPr b="0" i="0" lang="en-US" sz="1700" u="none" cap="none" strike="noStrike">
                <a:solidFill>
                  <a:srgbClr val="0000FF"/>
                </a:solidFill>
                <a:latin typeface="Calibri"/>
                <a:ea typeface="Calibri"/>
                <a:cs typeface="Calibri"/>
                <a:sym typeface="Calibri"/>
              </a:rPr>
              <a:t>      employ special workers. </a:t>
            </a:r>
            <a:endParaRPr b="0" i="0" sz="1700" u="none" cap="none" strike="noStrike">
              <a:solidFill>
                <a:srgbClr val="0000FF"/>
              </a:solidFill>
              <a:latin typeface="Calibri"/>
              <a:ea typeface="Calibri"/>
              <a:cs typeface="Calibri"/>
              <a:sym typeface="Calibri"/>
            </a:endParaRPr>
          </a:p>
          <a:p>
            <a:pPr indent="0" lvl="0" marL="285750" marR="0" rtl="0" algn="just">
              <a:lnSpc>
                <a:spcPct val="100000"/>
              </a:lnSpc>
              <a:spcBef>
                <a:spcPts val="1000"/>
              </a:spcBef>
              <a:spcAft>
                <a:spcPts val="0"/>
              </a:spcAft>
              <a:buClr>
                <a:srgbClr val="000000"/>
              </a:buClr>
              <a:buSzPts val="1600"/>
              <a:buFont typeface="Arial"/>
              <a:buNone/>
            </a:pPr>
            <a:r>
              <a:rPr b="0" i="0" lang="en-US" sz="1700" u="none" cap="none" strike="noStrike">
                <a:solidFill>
                  <a:srgbClr val="0000FF"/>
                </a:solidFill>
                <a:latin typeface="Calibri"/>
                <a:ea typeface="Calibri"/>
                <a:cs typeface="Calibri"/>
                <a:sym typeface="Calibri"/>
              </a:rPr>
              <a:t>9.  FA, as such, ought never be organized; but we may</a:t>
            </a:r>
            <a:endParaRPr b="0" i="0" sz="1700" u="none" cap="none" strike="noStrike">
              <a:solidFill>
                <a:srgbClr val="0000FF"/>
              </a:solidFill>
              <a:latin typeface="Calibri"/>
              <a:ea typeface="Calibri"/>
              <a:cs typeface="Calibri"/>
              <a:sym typeface="Calibri"/>
            </a:endParaRPr>
          </a:p>
          <a:p>
            <a:pPr indent="0" lvl="0" marL="285750" marR="0" rtl="0" algn="just">
              <a:lnSpc>
                <a:spcPct val="100000"/>
              </a:lnSpc>
              <a:spcBef>
                <a:spcPts val="0"/>
              </a:spcBef>
              <a:spcAft>
                <a:spcPts val="0"/>
              </a:spcAft>
              <a:buClr>
                <a:srgbClr val="000000"/>
              </a:buClr>
              <a:buSzPts val="1600"/>
              <a:buFont typeface="Arial"/>
              <a:buNone/>
            </a:pPr>
            <a:r>
              <a:rPr b="0" i="0" lang="en-US" sz="1700" u="none" cap="none" strike="noStrike">
                <a:solidFill>
                  <a:srgbClr val="0000FF"/>
                </a:solidFill>
                <a:latin typeface="Calibri"/>
                <a:ea typeface="Calibri"/>
                <a:cs typeface="Calibri"/>
                <a:sym typeface="Calibri"/>
              </a:rPr>
              <a:t>     create service boards or committee  directly responsible</a:t>
            </a:r>
            <a:endParaRPr b="0" i="0" sz="1700" u="none" cap="none" strike="noStrike">
              <a:solidFill>
                <a:srgbClr val="0000FF"/>
              </a:solidFill>
              <a:latin typeface="Calibri"/>
              <a:ea typeface="Calibri"/>
              <a:cs typeface="Calibri"/>
              <a:sym typeface="Calibri"/>
            </a:endParaRPr>
          </a:p>
          <a:p>
            <a:pPr indent="0" lvl="0" marL="285750" marR="0" rtl="0" algn="just">
              <a:lnSpc>
                <a:spcPct val="100000"/>
              </a:lnSpc>
              <a:spcBef>
                <a:spcPts val="0"/>
              </a:spcBef>
              <a:spcAft>
                <a:spcPts val="0"/>
              </a:spcAft>
              <a:buClr>
                <a:srgbClr val="000000"/>
              </a:buClr>
              <a:buSzPts val="1600"/>
              <a:buFont typeface="Arial"/>
              <a:buNone/>
            </a:pPr>
            <a:r>
              <a:rPr b="0" i="0" lang="en-US" sz="1700" u="none" cap="none" strike="noStrike">
                <a:solidFill>
                  <a:srgbClr val="0000FF"/>
                </a:solidFill>
                <a:latin typeface="Calibri"/>
                <a:ea typeface="Calibri"/>
                <a:cs typeface="Calibri"/>
                <a:sym typeface="Calibri"/>
              </a:rPr>
              <a:t>     to those they serve. </a:t>
            </a:r>
            <a:endParaRPr b="0" i="0" sz="1700" u="none" cap="none" strike="noStrike">
              <a:solidFill>
                <a:srgbClr val="0000FF"/>
              </a:solidFill>
              <a:latin typeface="Calibri"/>
              <a:ea typeface="Calibri"/>
              <a:cs typeface="Calibri"/>
              <a:sym typeface="Calibri"/>
            </a:endParaRPr>
          </a:p>
          <a:p>
            <a:pPr indent="0" lvl="0" marL="285750" marR="0" rtl="0" algn="just">
              <a:lnSpc>
                <a:spcPct val="100000"/>
              </a:lnSpc>
              <a:spcBef>
                <a:spcPts val="0"/>
              </a:spcBef>
              <a:spcAft>
                <a:spcPts val="0"/>
              </a:spcAft>
              <a:buClr>
                <a:srgbClr val="000000"/>
              </a:buClr>
              <a:buSzPts val="1600"/>
              <a:buFont typeface="Arial"/>
              <a:buNone/>
            </a:pPr>
            <a:r>
              <a:t/>
            </a:r>
            <a:endParaRPr b="0" i="0" sz="1700" u="none" cap="none" strike="noStrike">
              <a:solidFill>
                <a:srgbClr val="0000FF"/>
              </a:solidFill>
              <a:latin typeface="Calibri"/>
              <a:ea typeface="Calibri"/>
              <a:cs typeface="Calibri"/>
              <a:sym typeface="Calibri"/>
            </a:endParaRPr>
          </a:p>
          <a:p>
            <a:pPr indent="0" lvl="0" marL="285750" marR="0" rtl="0" algn="just">
              <a:lnSpc>
                <a:spcPct val="100000"/>
              </a:lnSpc>
              <a:spcBef>
                <a:spcPts val="0"/>
              </a:spcBef>
              <a:spcAft>
                <a:spcPts val="0"/>
              </a:spcAft>
              <a:buClr>
                <a:srgbClr val="000000"/>
              </a:buClr>
              <a:buSzPts val="1600"/>
              <a:buFont typeface="Arial"/>
              <a:buNone/>
            </a:pPr>
            <a:r>
              <a:rPr b="0" i="0" lang="en-US" sz="1700" u="none" cap="none" strike="noStrike">
                <a:solidFill>
                  <a:srgbClr val="0000FF"/>
                </a:solidFill>
                <a:latin typeface="Calibri"/>
                <a:ea typeface="Calibri"/>
                <a:cs typeface="Calibri"/>
                <a:sym typeface="Calibri"/>
              </a:rPr>
              <a:t>10. Food Addicts in Recovery Anonymous has no </a:t>
            </a:r>
            <a:endParaRPr b="0" i="0" sz="1700" u="none" cap="none" strike="noStrike">
              <a:solidFill>
                <a:srgbClr val="0000FF"/>
              </a:solidFill>
              <a:latin typeface="Calibri"/>
              <a:ea typeface="Calibri"/>
              <a:cs typeface="Calibri"/>
              <a:sym typeface="Calibri"/>
            </a:endParaRPr>
          </a:p>
          <a:p>
            <a:pPr indent="0" lvl="0" marL="285750" marR="0" rtl="0" algn="just">
              <a:lnSpc>
                <a:spcPct val="100000"/>
              </a:lnSpc>
              <a:spcBef>
                <a:spcPts val="0"/>
              </a:spcBef>
              <a:spcAft>
                <a:spcPts val="0"/>
              </a:spcAft>
              <a:buClr>
                <a:srgbClr val="000000"/>
              </a:buClr>
              <a:buSzPts val="1600"/>
              <a:buFont typeface="Arial"/>
              <a:buNone/>
            </a:pPr>
            <a:r>
              <a:rPr b="0" i="0" lang="en-US" sz="1700" u="none" cap="none" strike="noStrike">
                <a:solidFill>
                  <a:srgbClr val="0000FF"/>
                </a:solidFill>
                <a:latin typeface="Calibri"/>
                <a:ea typeface="Calibri"/>
                <a:cs typeface="Calibri"/>
                <a:sym typeface="Calibri"/>
              </a:rPr>
              <a:t>      opinion on outside issues, hence the FA name ought </a:t>
            </a:r>
            <a:endParaRPr b="0" i="0" sz="1700" u="none" cap="none" strike="noStrike">
              <a:solidFill>
                <a:srgbClr val="0000FF"/>
              </a:solidFill>
              <a:latin typeface="Calibri"/>
              <a:ea typeface="Calibri"/>
              <a:cs typeface="Calibri"/>
              <a:sym typeface="Calibri"/>
            </a:endParaRPr>
          </a:p>
          <a:p>
            <a:pPr indent="0" lvl="0" marL="285750" marR="0" rtl="0" algn="just">
              <a:lnSpc>
                <a:spcPct val="100000"/>
              </a:lnSpc>
              <a:spcBef>
                <a:spcPts val="0"/>
              </a:spcBef>
              <a:spcAft>
                <a:spcPts val="0"/>
              </a:spcAft>
              <a:buClr>
                <a:srgbClr val="000000"/>
              </a:buClr>
              <a:buSzPts val="1600"/>
              <a:buFont typeface="Arial"/>
              <a:buNone/>
            </a:pPr>
            <a:r>
              <a:rPr b="0" i="0" lang="en-US" sz="1700" u="none" cap="none" strike="noStrike">
                <a:solidFill>
                  <a:srgbClr val="0000FF"/>
                </a:solidFill>
                <a:latin typeface="Calibri"/>
                <a:ea typeface="Calibri"/>
                <a:cs typeface="Calibri"/>
                <a:sym typeface="Calibri"/>
              </a:rPr>
              <a:t>      never be drawn into public controversy.</a:t>
            </a:r>
            <a:endParaRPr b="0" i="0" sz="1700" u="none" cap="none" strike="noStrike">
              <a:solidFill>
                <a:srgbClr val="0000FF"/>
              </a:solidFill>
              <a:latin typeface="Calibri"/>
              <a:ea typeface="Calibri"/>
              <a:cs typeface="Calibri"/>
              <a:sym typeface="Calibri"/>
            </a:endParaRPr>
          </a:p>
          <a:p>
            <a:pPr indent="0" lvl="0" marL="285750" marR="0" rtl="0" algn="just">
              <a:lnSpc>
                <a:spcPct val="100000"/>
              </a:lnSpc>
              <a:spcBef>
                <a:spcPts val="0"/>
              </a:spcBef>
              <a:spcAft>
                <a:spcPts val="0"/>
              </a:spcAft>
              <a:buClr>
                <a:srgbClr val="000000"/>
              </a:buClr>
              <a:buSzPts val="1600"/>
              <a:buFont typeface="Arial"/>
              <a:buNone/>
            </a:pPr>
            <a:r>
              <a:t/>
            </a:r>
            <a:endParaRPr b="0" i="0" sz="1700" u="none" cap="none" strike="noStrike">
              <a:solidFill>
                <a:srgbClr val="0000FF"/>
              </a:solidFill>
              <a:latin typeface="Calibri"/>
              <a:ea typeface="Calibri"/>
              <a:cs typeface="Calibri"/>
              <a:sym typeface="Calibri"/>
            </a:endParaRPr>
          </a:p>
          <a:p>
            <a:pPr indent="0" lvl="0" marL="285750" marR="0" rtl="0" algn="just">
              <a:lnSpc>
                <a:spcPct val="100000"/>
              </a:lnSpc>
              <a:spcBef>
                <a:spcPts val="0"/>
              </a:spcBef>
              <a:spcAft>
                <a:spcPts val="0"/>
              </a:spcAft>
              <a:buClr>
                <a:srgbClr val="000000"/>
              </a:buClr>
              <a:buSzPts val="1600"/>
              <a:buFont typeface="Arial"/>
              <a:buNone/>
            </a:pPr>
            <a:r>
              <a:rPr b="0" i="0" lang="en-US" sz="1700" u="none" cap="none" strike="noStrike">
                <a:solidFill>
                  <a:srgbClr val="0000FF"/>
                </a:solidFill>
                <a:latin typeface="Calibri"/>
                <a:ea typeface="Calibri"/>
                <a:cs typeface="Calibri"/>
                <a:sym typeface="Calibri"/>
              </a:rPr>
              <a:t>11. Our public relations policy is based on attraction rather</a:t>
            </a:r>
            <a:endParaRPr b="0" i="0" sz="1700" u="none" cap="none" strike="noStrike">
              <a:solidFill>
                <a:srgbClr val="0000FF"/>
              </a:solidFill>
              <a:latin typeface="Calibri"/>
              <a:ea typeface="Calibri"/>
              <a:cs typeface="Calibri"/>
              <a:sym typeface="Calibri"/>
            </a:endParaRPr>
          </a:p>
          <a:p>
            <a:pPr indent="0" lvl="0" marL="285750" marR="0" rtl="0" algn="just">
              <a:lnSpc>
                <a:spcPct val="100000"/>
              </a:lnSpc>
              <a:spcBef>
                <a:spcPts val="0"/>
              </a:spcBef>
              <a:spcAft>
                <a:spcPts val="0"/>
              </a:spcAft>
              <a:buClr>
                <a:srgbClr val="000000"/>
              </a:buClr>
              <a:buSzPts val="1600"/>
              <a:buFont typeface="Arial"/>
              <a:buNone/>
            </a:pPr>
            <a:r>
              <a:rPr b="0" i="0" lang="en-US" sz="1700" u="none" cap="none" strike="noStrike">
                <a:solidFill>
                  <a:srgbClr val="0000FF"/>
                </a:solidFill>
                <a:latin typeface="Calibri"/>
                <a:ea typeface="Calibri"/>
                <a:cs typeface="Calibri"/>
                <a:sym typeface="Calibri"/>
              </a:rPr>
              <a:t>      than promotion; we need always maintain personal </a:t>
            </a:r>
            <a:endParaRPr b="0" i="0" sz="1700" u="none" cap="none" strike="noStrike">
              <a:solidFill>
                <a:srgbClr val="0000FF"/>
              </a:solidFill>
              <a:latin typeface="Calibri"/>
              <a:ea typeface="Calibri"/>
              <a:cs typeface="Calibri"/>
              <a:sym typeface="Calibri"/>
            </a:endParaRPr>
          </a:p>
          <a:p>
            <a:pPr indent="0" lvl="0" marL="285750" marR="0" rtl="0" algn="just">
              <a:lnSpc>
                <a:spcPct val="100000"/>
              </a:lnSpc>
              <a:spcBef>
                <a:spcPts val="0"/>
              </a:spcBef>
              <a:spcAft>
                <a:spcPts val="0"/>
              </a:spcAft>
              <a:buClr>
                <a:srgbClr val="000000"/>
              </a:buClr>
              <a:buSzPts val="1600"/>
              <a:buFont typeface="Arial"/>
              <a:buNone/>
            </a:pPr>
            <a:r>
              <a:rPr b="0" i="0" lang="en-US" sz="1700" u="none" cap="none" strike="noStrike">
                <a:solidFill>
                  <a:srgbClr val="0000FF"/>
                </a:solidFill>
                <a:latin typeface="Calibri"/>
                <a:ea typeface="Calibri"/>
                <a:cs typeface="Calibri"/>
                <a:sym typeface="Calibri"/>
              </a:rPr>
              <a:t>      anonymity at the level of press, radio, and films.</a:t>
            </a:r>
            <a:endParaRPr b="0" i="0" sz="1700" u="none" cap="none" strike="noStrike">
              <a:solidFill>
                <a:srgbClr val="0000FF"/>
              </a:solidFill>
              <a:latin typeface="Calibri"/>
              <a:ea typeface="Calibri"/>
              <a:cs typeface="Calibri"/>
              <a:sym typeface="Calibri"/>
            </a:endParaRPr>
          </a:p>
          <a:p>
            <a:pPr indent="0" lvl="0" marL="285750" marR="0" rtl="0" algn="just">
              <a:lnSpc>
                <a:spcPct val="100000"/>
              </a:lnSpc>
              <a:spcBef>
                <a:spcPts val="0"/>
              </a:spcBef>
              <a:spcAft>
                <a:spcPts val="0"/>
              </a:spcAft>
              <a:buClr>
                <a:srgbClr val="000000"/>
              </a:buClr>
              <a:buSzPts val="1600"/>
              <a:buFont typeface="Arial"/>
              <a:buNone/>
            </a:pPr>
            <a:r>
              <a:rPr b="0" i="0" lang="en-US" sz="1700" u="none" cap="none" strike="noStrike">
                <a:solidFill>
                  <a:srgbClr val="0000FF"/>
                </a:solidFill>
                <a:latin typeface="Calibri"/>
                <a:ea typeface="Calibri"/>
                <a:cs typeface="Calibri"/>
                <a:sym typeface="Calibri"/>
              </a:rPr>
              <a:t> </a:t>
            </a:r>
            <a:endParaRPr b="0" i="0" sz="1700" u="none" cap="none" strike="noStrike">
              <a:solidFill>
                <a:srgbClr val="0000FF"/>
              </a:solidFill>
              <a:latin typeface="Calibri"/>
              <a:ea typeface="Calibri"/>
              <a:cs typeface="Calibri"/>
              <a:sym typeface="Calibri"/>
            </a:endParaRPr>
          </a:p>
          <a:p>
            <a:pPr indent="0" lvl="0" marL="285750" marR="0" rtl="0" algn="just">
              <a:lnSpc>
                <a:spcPct val="100000"/>
              </a:lnSpc>
              <a:spcBef>
                <a:spcPts val="0"/>
              </a:spcBef>
              <a:spcAft>
                <a:spcPts val="0"/>
              </a:spcAft>
              <a:buClr>
                <a:srgbClr val="000000"/>
              </a:buClr>
              <a:buSzPts val="1600"/>
              <a:buFont typeface="Arial"/>
              <a:buNone/>
            </a:pPr>
            <a:r>
              <a:rPr b="0" i="0" lang="en-US" sz="1700" u="none" cap="none" strike="noStrike">
                <a:solidFill>
                  <a:srgbClr val="0000FF"/>
                </a:solidFill>
                <a:latin typeface="Calibri"/>
                <a:ea typeface="Calibri"/>
                <a:cs typeface="Calibri"/>
                <a:sym typeface="Calibri"/>
              </a:rPr>
              <a:t>12. Anonymity is the spiritual foundation of all our </a:t>
            </a:r>
            <a:endParaRPr b="0" i="0" sz="1700" u="none" cap="none" strike="noStrike">
              <a:solidFill>
                <a:srgbClr val="0000FF"/>
              </a:solidFill>
              <a:latin typeface="Calibri"/>
              <a:ea typeface="Calibri"/>
              <a:cs typeface="Calibri"/>
              <a:sym typeface="Calibri"/>
            </a:endParaRPr>
          </a:p>
          <a:p>
            <a:pPr indent="0" lvl="0" marL="285750" marR="0" rtl="0" algn="just">
              <a:lnSpc>
                <a:spcPct val="100000"/>
              </a:lnSpc>
              <a:spcBef>
                <a:spcPts val="0"/>
              </a:spcBef>
              <a:spcAft>
                <a:spcPts val="0"/>
              </a:spcAft>
              <a:buClr>
                <a:srgbClr val="000000"/>
              </a:buClr>
              <a:buSzPts val="1600"/>
              <a:buFont typeface="Arial"/>
              <a:buNone/>
            </a:pPr>
            <a:r>
              <a:rPr b="0" i="0" lang="en-US" sz="1700" u="none" cap="none" strike="noStrike">
                <a:solidFill>
                  <a:srgbClr val="0000FF"/>
                </a:solidFill>
                <a:latin typeface="Calibri"/>
                <a:ea typeface="Calibri"/>
                <a:cs typeface="Calibri"/>
                <a:sym typeface="Calibri"/>
              </a:rPr>
              <a:t>     Traditions, ever reminding us to place principles before </a:t>
            </a:r>
            <a:endParaRPr b="0" i="0" sz="1700" u="none" cap="none" strike="noStrike">
              <a:solidFill>
                <a:srgbClr val="0000FF"/>
              </a:solidFill>
              <a:latin typeface="Calibri"/>
              <a:ea typeface="Calibri"/>
              <a:cs typeface="Calibri"/>
              <a:sym typeface="Calibri"/>
            </a:endParaRPr>
          </a:p>
          <a:p>
            <a:pPr indent="0" lvl="0" marL="285750" marR="0" rtl="0" algn="just">
              <a:lnSpc>
                <a:spcPct val="100000"/>
              </a:lnSpc>
              <a:spcBef>
                <a:spcPts val="0"/>
              </a:spcBef>
              <a:spcAft>
                <a:spcPts val="0"/>
              </a:spcAft>
              <a:buClr>
                <a:srgbClr val="000000"/>
              </a:buClr>
              <a:buSzPts val="1600"/>
              <a:buFont typeface="Arial"/>
              <a:buNone/>
            </a:pPr>
            <a:r>
              <a:rPr b="0" i="0" lang="en-US" sz="1700" u="none" cap="none" strike="noStrike">
                <a:solidFill>
                  <a:srgbClr val="0000FF"/>
                </a:solidFill>
                <a:latin typeface="Calibri"/>
                <a:ea typeface="Calibri"/>
                <a:cs typeface="Calibri"/>
                <a:sym typeface="Calibri"/>
              </a:rPr>
              <a:t>      personalities. </a:t>
            </a:r>
            <a:endParaRPr b="1" i="0" sz="1700" u="none" cap="none" strike="noStrike">
              <a:solidFill>
                <a:srgbClr val="0000FF"/>
              </a:solidFill>
              <a:latin typeface="Calibri"/>
              <a:ea typeface="Calibri"/>
              <a:cs typeface="Calibri"/>
              <a:sym typeface="Calibri"/>
            </a:endParaRPr>
          </a:p>
        </p:txBody>
      </p:sp>
      <p:sp>
        <p:nvSpPr>
          <p:cNvPr id="285" name="Google Shape;285;p18"/>
          <p:cNvSpPr txBox="1"/>
          <p:nvPr/>
        </p:nvSpPr>
        <p:spPr>
          <a:xfrm>
            <a:off x="388175" y="198500"/>
            <a:ext cx="5456400" cy="531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LAS DOCE TRADICIONES</a:t>
            </a:r>
            <a:r>
              <a:rPr b="1" i="0" lang="en-US" sz="2500" u="none" cap="none" strike="noStrike">
                <a:solidFill>
                  <a:schemeClr val="dk1"/>
                </a:solidFill>
                <a:latin typeface="Arial"/>
                <a:ea typeface="Arial"/>
                <a:cs typeface="Arial"/>
                <a:sym typeface="Arial"/>
              </a:rPr>
              <a:t>        </a:t>
            </a:r>
            <a:r>
              <a:rPr b="0" i="0" lang="en-US" sz="1600" u="none" cap="none" strike="noStrike">
                <a:solidFill>
                  <a:srgbClr val="999999"/>
                </a:solidFill>
                <a:latin typeface="Arial"/>
                <a:ea typeface="Arial"/>
                <a:cs typeface="Arial"/>
                <a:sym typeface="Arial"/>
              </a:rPr>
              <a:t>continuación</a:t>
            </a:r>
            <a:endParaRPr b="0" i="0" sz="1400" u="none" cap="none" strike="noStrike">
              <a:solidFill>
                <a:srgbClr val="000000"/>
              </a:solidFill>
              <a:latin typeface="Arial"/>
              <a:ea typeface="Arial"/>
              <a:cs typeface="Arial"/>
              <a:sym typeface="Arial"/>
            </a:endParaRPr>
          </a:p>
        </p:txBody>
      </p:sp>
      <p:sp>
        <p:nvSpPr>
          <p:cNvPr id="286" name="Google Shape;286;p18"/>
          <p:cNvSpPr txBox="1"/>
          <p:nvPr/>
        </p:nvSpPr>
        <p:spPr>
          <a:xfrm>
            <a:off x="6464600" y="198500"/>
            <a:ext cx="5456400" cy="433935"/>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2000"/>
              <a:buFont typeface="Arial"/>
              <a:buNone/>
            </a:pPr>
            <a:r>
              <a:rPr b="1" i="0" lang="en-US" sz="1800" u="none" cap="none" strike="noStrike">
                <a:solidFill>
                  <a:srgbClr val="0000FF"/>
                </a:solidFill>
                <a:latin typeface="Arial"/>
                <a:ea typeface="Arial"/>
                <a:cs typeface="Arial"/>
                <a:sym typeface="Arial"/>
              </a:rPr>
              <a:t>THE TWELVE TRADITIONS              </a:t>
            </a:r>
            <a:r>
              <a:rPr b="0" i="0" lang="en-US" sz="1600" u="none" cap="none" strike="noStrike">
                <a:solidFill>
                  <a:srgbClr val="0000FF"/>
                </a:solidFill>
                <a:latin typeface="Arial"/>
                <a:ea typeface="Arial"/>
                <a:cs typeface="Arial"/>
                <a:sym typeface="Arial"/>
              </a:rPr>
              <a:t>continuation</a:t>
            </a:r>
            <a:endParaRPr b="0" i="0" sz="1400" u="none" cap="none" strike="noStrike">
              <a:solidFill>
                <a:srgbClr val="0000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1982e81462f_3_0"/>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93" name="Google Shape;293;g1982e81462f_3_0"/>
          <p:cNvSpPr txBox="1"/>
          <p:nvPr>
            <p:ph type="title"/>
          </p:nvPr>
        </p:nvSpPr>
        <p:spPr>
          <a:xfrm>
            <a:off x="247775" y="503600"/>
            <a:ext cx="4832700" cy="3027300"/>
          </a:xfrm>
          <a:prstGeom prst="rect">
            <a:avLst/>
          </a:prstGeom>
          <a:noFill/>
          <a:ln>
            <a:noFill/>
          </a:ln>
        </p:spPr>
        <p:txBody>
          <a:bodyPr anchorCtr="0" anchor="b" bIns="45700" lIns="91425" spcFirstLastPara="1" rIns="91425" wrap="square" tIns="45700">
            <a:noAutofit/>
          </a:bodyPr>
          <a:lstStyle/>
          <a:p>
            <a:pPr indent="0" lvl="0" marL="0" rtl="0" algn="just">
              <a:lnSpc>
                <a:spcPct val="100000"/>
              </a:lnSpc>
              <a:spcBef>
                <a:spcPts val="0"/>
              </a:spcBef>
              <a:spcAft>
                <a:spcPts val="0"/>
              </a:spcAft>
              <a:buSzPts val="3200"/>
              <a:buNone/>
            </a:pPr>
            <a:r>
              <a:rPr b="1" lang="en-US" sz="1600">
                <a:latin typeface="Arial"/>
                <a:ea typeface="Arial"/>
                <a:cs typeface="Arial"/>
                <a:sym typeface="Arial"/>
              </a:rPr>
              <a:t>Estamos utilizando múltiples canales de audio para brindar interpretación simultánea en inglés y español. Para activar la función de interpretación de idiomas, seleccione el icono de interpretación en la barra de menú de zoom en la parte inferior de la pantalla de su computadora. Si está en un teléfono inteligente o tableta, toque su pantalla para revelar la barra de menú y haga clic en los tres puntos "..." para revelar la función de interpretación de idiomas. Seleccione el idioma que habla y entiende.</a:t>
            </a:r>
            <a:endParaRPr b="1" sz="3900">
              <a:latin typeface="Arial"/>
              <a:ea typeface="Arial"/>
              <a:cs typeface="Arial"/>
              <a:sym typeface="Arial"/>
            </a:endParaRPr>
          </a:p>
        </p:txBody>
      </p:sp>
      <p:pic>
        <p:nvPicPr>
          <p:cNvPr id="294" name="Google Shape;294;g1982e81462f_3_0"/>
          <p:cNvPicPr preferRelativeResize="0"/>
          <p:nvPr>
            <p:ph idx="2" type="pic"/>
          </p:nvPr>
        </p:nvPicPr>
        <p:blipFill rotWithShape="1">
          <a:blip r:embed="rId3">
            <a:alphaModFix/>
          </a:blip>
          <a:srcRect b="0" l="14420" r="14417" t="0"/>
          <a:stretch/>
        </p:blipFill>
        <p:spPr>
          <a:xfrm>
            <a:off x="5389266" y="992250"/>
            <a:ext cx="6170400" cy="4873500"/>
          </a:xfrm>
          <a:prstGeom prst="rect">
            <a:avLst/>
          </a:prstGeom>
          <a:noFill/>
          <a:ln>
            <a:noFill/>
          </a:ln>
        </p:spPr>
      </p:pic>
      <p:sp>
        <p:nvSpPr>
          <p:cNvPr id="295" name="Google Shape;295;g1982e81462f_3_0"/>
          <p:cNvSpPr txBox="1"/>
          <p:nvPr>
            <p:ph idx="2" type="body"/>
          </p:nvPr>
        </p:nvSpPr>
        <p:spPr>
          <a:xfrm>
            <a:off x="298150" y="3616450"/>
            <a:ext cx="4858500" cy="27399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b="1" lang="en-US">
                <a:solidFill>
                  <a:srgbClr val="0000FF"/>
                </a:solidFill>
                <a:latin typeface="Arial"/>
                <a:ea typeface="Arial"/>
                <a:cs typeface="Arial"/>
                <a:sym typeface="Arial"/>
              </a:rPr>
              <a:t>We are using multiple audio channels to provide simultaneous English / Spanish interpretation. To activate the language interpretation feature, select the interpretation icon in the zoom menu bar at the bottom of your computer screen. If you are on a smartphone or tablet, touch its screen to reveal the menu bar and click the three dots "..." to reveal the language interpretation function. Select the language you speak and understand</a:t>
            </a:r>
            <a:endParaRPr b="1">
              <a:solidFill>
                <a:srgbClr val="0000FF"/>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lnSpc>
                <a:spcPct val="90000"/>
              </a:lnSpc>
              <a:spcBef>
                <a:spcPts val="1100"/>
              </a:spcBef>
              <a:spcAft>
                <a:spcPts val="0"/>
              </a:spcAft>
              <a:buSzPts val="16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10a78ee27a7_0_138"/>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02" name="Google Shape;302;g10a78ee27a7_0_138"/>
          <p:cNvSpPr txBox="1"/>
          <p:nvPr>
            <p:ph idx="1" type="body"/>
          </p:nvPr>
        </p:nvSpPr>
        <p:spPr>
          <a:xfrm>
            <a:off x="837990" y="1825625"/>
            <a:ext cx="51804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2800"/>
              <a:buFont typeface="Arial"/>
              <a:buNone/>
            </a:pPr>
            <a:r>
              <a:rPr b="1" lang="en-US" sz="2500"/>
              <a:t>Mi nombre es ______.  Soy una persona adicta a la comida.</a:t>
            </a:r>
            <a:endParaRPr b="1" sz="2500"/>
          </a:p>
          <a:p>
            <a:pPr indent="0" lvl="0" marL="0" rtl="0" algn="l">
              <a:lnSpc>
                <a:spcPct val="100000"/>
              </a:lnSpc>
              <a:spcBef>
                <a:spcPts val="0"/>
              </a:spcBef>
              <a:spcAft>
                <a:spcPts val="0"/>
              </a:spcAft>
              <a:buClr>
                <a:schemeClr val="dk1"/>
              </a:buClr>
              <a:buSzPts val="2800"/>
              <a:buFont typeface="Arial"/>
              <a:buNone/>
            </a:pPr>
            <a:r>
              <a:t/>
            </a:r>
            <a:endParaRPr sz="2500"/>
          </a:p>
          <a:p>
            <a:pPr indent="0" lvl="0" marL="0" rtl="0" algn="l">
              <a:lnSpc>
                <a:spcPct val="115000"/>
              </a:lnSpc>
              <a:spcBef>
                <a:spcPts val="0"/>
              </a:spcBef>
              <a:spcAft>
                <a:spcPts val="0"/>
              </a:spcAft>
              <a:buClr>
                <a:schemeClr val="dk1"/>
              </a:buClr>
              <a:buSzPts val="1100"/>
              <a:buFont typeface="Arial"/>
              <a:buNone/>
            </a:pPr>
            <a:r>
              <a:rPr lang="en-US" sz="2500"/>
              <a:t>Me han pedido que comparta en esta reunión mi experiencia, fortaleza y esperanza con respecto a mi recuperación en FA.</a:t>
            </a:r>
            <a:endParaRPr sz="2500"/>
          </a:p>
          <a:p>
            <a:pPr indent="0" lvl="0" marL="0" rtl="0" algn="l">
              <a:lnSpc>
                <a:spcPct val="115000"/>
              </a:lnSpc>
              <a:spcBef>
                <a:spcPts val="0"/>
              </a:spcBef>
              <a:spcAft>
                <a:spcPts val="0"/>
              </a:spcAft>
              <a:buClr>
                <a:schemeClr val="dk1"/>
              </a:buClr>
              <a:buSzPts val="1100"/>
              <a:buFont typeface="Arial"/>
              <a:buNone/>
            </a:pPr>
            <a:r>
              <a:t/>
            </a:r>
            <a:endParaRPr sz="2500"/>
          </a:p>
          <a:p>
            <a:pPr indent="0" lvl="0" marL="0" rtl="0" algn="l">
              <a:lnSpc>
                <a:spcPct val="115000"/>
              </a:lnSpc>
              <a:spcBef>
                <a:spcPts val="0"/>
              </a:spcBef>
              <a:spcAft>
                <a:spcPts val="0"/>
              </a:spcAft>
              <a:buClr>
                <a:schemeClr val="dk1"/>
              </a:buClr>
              <a:buSzPts val="1100"/>
              <a:buFont typeface="Arial"/>
              <a:buNone/>
            </a:pPr>
            <a:r>
              <a:rPr lang="en-US" sz="2500"/>
              <a:t>[ de 20 a 25 minutos de duracion)</a:t>
            </a:r>
            <a:endParaRPr b="1" sz="2500"/>
          </a:p>
          <a:p>
            <a:pPr indent="0" lvl="0" marL="0" rtl="0" algn="l">
              <a:lnSpc>
                <a:spcPct val="115000"/>
              </a:lnSpc>
              <a:spcBef>
                <a:spcPts val="0"/>
              </a:spcBef>
              <a:spcAft>
                <a:spcPts val="0"/>
              </a:spcAft>
              <a:buClr>
                <a:schemeClr val="dk1"/>
              </a:buClr>
              <a:buSzPts val="1100"/>
              <a:buFont typeface="Arial"/>
              <a:buNone/>
            </a:pPr>
            <a:r>
              <a:t/>
            </a:r>
            <a:endParaRPr sz="2500"/>
          </a:p>
          <a:p>
            <a:pPr indent="0" lvl="0" marL="0" rtl="0" algn="l">
              <a:lnSpc>
                <a:spcPct val="115000"/>
              </a:lnSpc>
              <a:spcBef>
                <a:spcPts val="0"/>
              </a:spcBef>
              <a:spcAft>
                <a:spcPts val="0"/>
              </a:spcAft>
              <a:buClr>
                <a:schemeClr val="dk1"/>
              </a:buClr>
              <a:buSzPts val="1100"/>
              <a:buFont typeface="Arial"/>
              <a:buNone/>
            </a:pPr>
            <a:r>
              <a:t/>
            </a:r>
            <a:endParaRPr/>
          </a:p>
        </p:txBody>
      </p:sp>
      <p:sp>
        <p:nvSpPr>
          <p:cNvPr id="303" name="Google Shape;303;g10a78ee27a7_0_138"/>
          <p:cNvSpPr txBox="1"/>
          <p:nvPr/>
        </p:nvSpPr>
        <p:spPr>
          <a:xfrm>
            <a:off x="6462900" y="2064750"/>
            <a:ext cx="5282400" cy="492600"/>
          </a:xfrm>
          <a:prstGeom prst="rect">
            <a:avLst/>
          </a:prstGeom>
          <a:noFill/>
          <a:ln>
            <a:noFill/>
          </a:ln>
        </p:spPr>
        <p:txBody>
          <a:bodyPr anchorCtr="0" anchor="t" bIns="91425" lIns="91425" spcFirstLastPara="1" rIns="91425" wrap="square" tIns="91425">
            <a:spAutoFit/>
          </a:bodyPr>
          <a:lstStyle/>
          <a:p>
            <a:pPr indent="0" lvl="0" marL="347345" marR="0" rtl="0" algn="l">
              <a:lnSpc>
                <a:spcPct val="100000"/>
              </a:lnSpc>
              <a:spcBef>
                <a:spcPts val="600"/>
              </a:spcBef>
              <a:spcAft>
                <a:spcPts val="0"/>
              </a:spcAft>
              <a:buClr>
                <a:srgbClr val="000000"/>
              </a:buClr>
              <a:buSzPts val="2000"/>
              <a:buFont typeface="Arial"/>
              <a:buNone/>
            </a:pPr>
            <a:r>
              <a:t/>
            </a:r>
            <a:endParaRPr b="0" i="0" sz="2000" u="none" cap="none" strike="noStrike">
              <a:solidFill>
                <a:srgbClr val="0000FF"/>
              </a:solidFill>
              <a:highlight>
                <a:srgbClr val="FFFFFF"/>
              </a:highlight>
              <a:latin typeface="Calibri"/>
              <a:ea typeface="Calibri"/>
              <a:cs typeface="Calibri"/>
              <a:sym typeface="Calibri"/>
            </a:endParaRPr>
          </a:p>
        </p:txBody>
      </p:sp>
      <p:sp>
        <p:nvSpPr>
          <p:cNvPr id="304" name="Google Shape;304;g10a78ee27a7_0_138"/>
          <p:cNvSpPr txBox="1"/>
          <p:nvPr/>
        </p:nvSpPr>
        <p:spPr>
          <a:xfrm>
            <a:off x="8034100" y="931700"/>
            <a:ext cx="4185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05" name="Google Shape;305;g10a78ee27a7_0_138"/>
          <p:cNvSpPr txBox="1"/>
          <p:nvPr>
            <p:ph idx="2" type="body"/>
          </p:nvPr>
        </p:nvSpPr>
        <p:spPr>
          <a:xfrm>
            <a:off x="6170656" y="1825625"/>
            <a:ext cx="51804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400">
                <a:solidFill>
                  <a:srgbClr val="0000FF"/>
                </a:solidFill>
                <a:latin typeface="Arial"/>
                <a:ea typeface="Arial"/>
                <a:cs typeface="Arial"/>
                <a:sym typeface="Arial"/>
              </a:rPr>
              <a:t>My name is ______. I am a food addict.</a:t>
            </a:r>
            <a:endParaRPr sz="2400">
              <a:solidFill>
                <a:srgbClr val="0000FF"/>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400">
              <a:solidFill>
                <a:srgbClr val="0000FF"/>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400">
                <a:solidFill>
                  <a:srgbClr val="0000FF"/>
                </a:solidFill>
                <a:latin typeface="Arial"/>
                <a:ea typeface="Arial"/>
                <a:cs typeface="Arial"/>
                <a:sym typeface="Arial"/>
              </a:rPr>
              <a:t>I have been asked to share my experience, strength, and hope regarding my recovery in FA at this meeting.</a:t>
            </a:r>
            <a:endParaRPr sz="2400">
              <a:solidFill>
                <a:srgbClr val="0000FF"/>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400">
              <a:solidFill>
                <a:srgbClr val="0000FF"/>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400">
                <a:solidFill>
                  <a:srgbClr val="0000FF"/>
                </a:solidFill>
                <a:latin typeface="Arial"/>
                <a:ea typeface="Arial"/>
                <a:cs typeface="Arial"/>
                <a:sym typeface="Arial"/>
              </a:rPr>
              <a:t>[20 to 25 minutes duration]</a:t>
            </a:r>
            <a:endParaRPr b="1" sz="4300">
              <a:solidFill>
                <a:srgbClr val="0000FF"/>
              </a:solidFill>
            </a:endParaRPr>
          </a:p>
        </p:txBody>
      </p:sp>
      <p:sp>
        <p:nvSpPr>
          <p:cNvPr id="306" name="Google Shape;306;g10a78ee27a7_0_138"/>
          <p:cNvSpPr txBox="1"/>
          <p:nvPr/>
        </p:nvSpPr>
        <p:spPr>
          <a:xfrm>
            <a:off x="6178500" y="824000"/>
            <a:ext cx="5566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solidFill>
                  <a:srgbClr val="0000FF"/>
                </a:solidFill>
                <a:highlight>
                  <a:schemeClr val="lt1"/>
                </a:highlight>
                <a:latin typeface="Calibri"/>
                <a:ea typeface="Calibri"/>
                <a:cs typeface="Calibri"/>
                <a:sym typeface="Calibri"/>
              </a:rPr>
              <a:t>QUALIFICATION</a:t>
            </a:r>
            <a:endParaRPr b="1" sz="2800">
              <a:solidFill>
                <a:srgbClr val="0000FF"/>
              </a:solidFill>
              <a:highlight>
                <a:schemeClr val="lt1"/>
              </a:highlight>
              <a:latin typeface="Calibri"/>
              <a:ea typeface="Calibri"/>
              <a:cs typeface="Calibri"/>
              <a:sym typeface="Calibri"/>
            </a:endParaRPr>
          </a:p>
        </p:txBody>
      </p:sp>
      <p:sp>
        <p:nvSpPr>
          <p:cNvPr id="307" name="Google Shape;307;g10a78ee27a7_0_138"/>
          <p:cNvSpPr txBox="1"/>
          <p:nvPr/>
        </p:nvSpPr>
        <p:spPr>
          <a:xfrm>
            <a:off x="838000" y="824000"/>
            <a:ext cx="248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solidFill>
                  <a:schemeClr val="dk1"/>
                </a:solidFill>
                <a:latin typeface="Calibri"/>
                <a:ea typeface="Calibri"/>
                <a:cs typeface="Calibri"/>
                <a:sym typeface="Calibri"/>
              </a:rPr>
              <a:t>TESTIMONIO</a:t>
            </a:r>
            <a:endParaRPr b="1" sz="2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10a78ee27a7_0_145"/>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14" name="Google Shape;314;g10a78ee27a7_0_145"/>
          <p:cNvSpPr txBox="1"/>
          <p:nvPr>
            <p:ph idx="1" type="body"/>
          </p:nvPr>
        </p:nvSpPr>
        <p:spPr>
          <a:xfrm>
            <a:off x="282225" y="649100"/>
            <a:ext cx="5612100" cy="425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300"/>
              <a:t>BIENVENIDA A RECIÉN LLEGADOS Y VISITANTES</a:t>
            </a:r>
            <a:endParaRPr b="1" sz="2300"/>
          </a:p>
          <a:p>
            <a:pPr indent="0" lvl="0" marL="0" rtl="0" algn="l">
              <a:lnSpc>
                <a:spcPct val="90000"/>
              </a:lnSpc>
              <a:spcBef>
                <a:spcPts val="0"/>
              </a:spcBef>
              <a:spcAft>
                <a:spcPts val="0"/>
              </a:spcAft>
              <a:buClr>
                <a:schemeClr val="dk1"/>
              </a:buClr>
              <a:buSzPts val="1100"/>
              <a:buFont typeface="Arial"/>
              <a:buNone/>
            </a:pPr>
            <a:r>
              <a:t/>
            </a:r>
            <a:endParaRPr sz="2300"/>
          </a:p>
          <a:p>
            <a:pPr indent="0" lvl="0" marL="0" rtl="0" algn="l">
              <a:lnSpc>
                <a:spcPct val="90000"/>
              </a:lnSpc>
              <a:spcBef>
                <a:spcPts val="0"/>
              </a:spcBef>
              <a:spcAft>
                <a:spcPts val="0"/>
              </a:spcAft>
              <a:buClr>
                <a:schemeClr val="dk1"/>
              </a:buClr>
              <a:buSzPts val="1100"/>
              <a:buFont typeface="Arial"/>
              <a:buNone/>
            </a:pPr>
            <a:r>
              <a:rPr lang="en-US" sz="2300"/>
              <a:t>Si es usted nuevo o está de visita en esta reunión, seleccione la opción «Levantar la mano» o, si se incorpora por teléfono, pulse *9. Cuando le llamen, diga simplemente:</a:t>
            </a:r>
            <a:endParaRPr sz="2300"/>
          </a:p>
          <a:p>
            <a:pPr indent="0" lvl="0" marL="0" rtl="0" algn="l">
              <a:lnSpc>
                <a:spcPct val="90000"/>
              </a:lnSpc>
              <a:spcBef>
                <a:spcPts val="0"/>
              </a:spcBef>
              <a:spcAft>
                <a:spcPts val="0"/>
              </a:spcAft>
              <a:buSzPts val="1900"/>
              <a:buNone/>
            </a:pPr>
            <a:r>
              <a:t/>
            </a:r>
            <a:endParaRPr sz="2300"/>
          </a:p>
          <a:p>
            <a:pPr indent="-374650" lvl="0" marL="914400" rtl="0" algn="l">
              <a:lnSpc>
                <a:spcPct val="100000"/>
              </a:lnSpc>
              <a:spcBef>
                <a:spcPts val="1000"/>
              </a:spcBef>
              <a:spcAft>
                <a:spcPts val="0"/>
              </a:spcAft>
              <a:buSzPts val="2300"/>
              <a:buAutoNum type="arabicPeriod"/>
            </a:pPr>
            <a:r>
              <a:rPr lang="en-US" sz="2300"/>
              <a:t>Su primer nombre</a:t>
            </a:r>
            <a:endParaRPr sz="2300"/>
          </a:p>
          <a:p>
            <a:pPr indent="-374650" lvl="0" marL="914400" rtl="0" algn="l">
              <a:lnSpc>
                <a:spcPct val="100000"/>
              </a:lnSpc>
              <a:spcBef>
                <a:spcPts val="0"/>
              </a:spcBef>
              <a:spcAft>
                <a:spcPts val="0"/>
              </a:spcAft>
              <a:buSzPts val="2300"/>
              <a:buAutoNum type="arabicPeriod"/>
            </a:pPr>
            <a:r>
              <a:rPr lang="en-US" sz="2300"/>
              <a:t>De dónde es</a:t>
            </a:r>
            <a:endParaRPr sz="2300"/>
          </a:p>
          <a:p>
            <a:pPr indent="-374650" lvl="0" marL="914400" rtl="0" algn="l">
              <a:lnSpc>
                <a:spcPct val="100000"/>
              </a:lnSpc>
              <a:spcBef>
                <a:spcPts val="0"/>
              </a:spcBef>
              <a:spcAft>
                <a:spcPts val="0"/>
              </a:spcAft>
              <a:buSzPts val="2300"/>
              <a:buAutoNum type="arabicPeriod"/>
            </a:pPr>
            <a:r>
              <a:rPr lang="en-US" sz="2300"/>
              <a:t>Si  es “nuevo” en esta reunión, “regresa”o “está de visita”.</a:t>
            </a:r>
            <a:endParaRPr b="1" sz="2300"/>
          </a:p>
          <a:p>
            <a:pPr indent="0" lvl="0" marL="0" rtl="0" algn="l">
              <a:lnSpc>
                <a:spcPct val="90000"/>
              </a:lnSpc>
              <a:spcBef>
                <a:spcPts val="0"/>
              </a:spcBef>
              <a:spcAft>
                <a:spcPts val="0"/>
              </a:spcAft>
              <a:buSzPts val="1900"/>
              <a:buNone/>
            </a:pPr>
            <a:r>
              <a:t/>
            </a:r>
            <a:endParaRPr sz="2300"/>
          </a:p>
        </p:txBody>
      </p:sp>
      <p:sp>
        <p:nvSpPr>
          <p:cNvPr id="315" name="Google Shape;315;g10a78ee27a7_0_145"/>
          <p:cNvSpPr txBox="1"/>
          <p:nvPr/>
        </p:nvSpPr>
        <p:spPr>
          <a:xfrm>
            <a:off x="5894325" y="457192"/>
            <a:ext cx="5551500" cy="42843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000"/>
              </a:spcBef>
              <a:spcAft>
                <a:spcPts val="0"/>
              </a:spcAft>
              <a:buClr>
                <a:schemeClr val="dk1"/>
              </a:buClr>
              <a:buSzPts val="2800"/>
              <a:buFont typeface="Arial"/>
              <a:buNone/>
            </a:pPr>
            <a:r>
              <a:rPr b="1" i="0" lang="en-US" sz="2300" u="none" cap="none" strike="noStrike">
                <a:solidFill>
                  <a:srgbClr val="0000FF"/>
                </a:solidFill>
                <a:latin typeface="Calibri"/>
                <a:ea typeface="Calibri"/>
                <a:cs typeface="Calibri"/>
                <a:sym typeface="Calibri"/>
              </a:rPr>
              <a:t>NEWCOMER &amp; VISITOR WELCOME</a:t>
            </a:r>
            <a:endParaRPr b="1" i="0" sz="2300" u="none" cap="none" strike="noStrike">
              <a:solidFill>
                <a:srgbClr val="0000FF"/>
              </a:solidFill>
              <a:latin typeface="Calibri"/>
              <a:ea typeface="Calibri"/>
              <a:cs typeface="Calibri"/>
              <a:sym typeface="Calibri"/>
            </a:endParaRPr>
          </a:p>
          <a:p>
            <a:pPr indent="0" lvl="0" marL="0" marR="0" rtl="0" algn="just">
              <a:lnSpc>
                <a:spcPct val="100000"/>
              </a:lnSpc>
              <a:spcBef>
                <a:spcPts val="1000"/>
              </a:spcBef>
              <a:spcAft>
                <a:spcPts val="0"/>
              </a:spcAft>
              <a:buClr>
                <a:schemeClr val="dk1"/>
              </a:buClr>
              <a:buSzPts val="2800"/>
              <a:buFont typeface="Arial"/>
              <a:buNone/>
            </a:pPr>
            <a:r>
              <a:t/>
            </a:r>
            <a:endParaRPr b="1" i="0" sz="2300" u="none" cap="none" strike="noStrike">
              <a:solidFill>
                <a:srgbClr val="0000FF"/>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2800"/>
              <a:buFont typeface="Arial"/>
              <a:buNone/>
            </a:pPr>
            <a:r>
              <a:rPr b="0" i="0" lang="en-US" sz="2300" u="none" cap="none" strike="noStrike">
                <a:solidFill>
                  <a:srgbClr val="0000FF"/>
                </a:solidFill>
                <a:latin typeface="Calibri"/>
                <a:ea typeface="Calibri"/>
                <a:cs typeface="Calibri"/>
                <a:sym typeface="Calibri"/>
              </a:rPr>
              <a:t>If you are new or visiting this meeting, please select the “Raise Hand” feature or, if joining by phone, press *9. When called on, please simply state:</a:t>
            </a:r>
            <a:endParaRPr b="0" i="0" sz="2300" u="none" cap="none" strike="noStrike">
              <a:solidFill>
                <a:srgbClr val="0000FF"/>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2800"/>
              <a:buFont typeface="Arial"/>
              <a:buNone/>
            </a:pPr>
            <a:r>
              <a:t/>
            </a:r>
            <a:endParaRPr b="0" i="0" sz="300" u="none" cap="none" strike="noStrike">
              <a:solidFill>
                <a:srgbClr val="0000FF"/>
              </a:solidFill>
              <a:latin typeface="Calibri"/>
              <a:ea typeface="Calibri"/>
              <a:cs typeface="Calibri"/>
              <a:sym typeface="Calibri"/>
            </a:endParaRPr>
          </a:p>
          <a:p>
            <a:pPr indent="-374650" lvl="0" marL="914400" marR="0" rtl="0" algn="l">
              <a:lnSpc>
                <a:spcPct val="100000"/>
              </a:lnSpc>
              <a:spcBef>
                <a:spcPts val="1000"/>
              </a:spcBef>
              <a:spcAft>
                <a:spcPts val="0"/>
              </a:spcAft>
              <a:buClr>
                <a:srgbClr val="0000FF"/>
              </a:buClr>
              <a:buSzPts val="2300"/>
              <a:buFont typeface="Arial"/>
              <a:buAutoNum type="arabicPeriod"/>
            </a:pPr>
            <a:r>
              <a:rPr b="0" i="0" lang="en-US" sz="2300" u="none" cap="none" strike="noStrike">
                <a:solidFill>
                  <a:srgbClr val="0000FF"/>
                </a:solidFill>
                <a:latin typeface="Calibri"/>
                <a:ea typeface="Calibri"/>
                <a:cs typeface="Calibri"/>
                <a:sym typeface="Calibri"/>
              </a:rPr>
              <a:t>Your first name</a:t>
            </a:r>
            <a:endParaRPr b="0" i="0" sz="2300" u="none" cap="none" strike="noStrike">
              <a:solidFill>
                <a:srgbClr val="0000FF"/>
              </a:solidFill>
              <a:latin typeface="Calibri"/>
              <a:ea typeface="Calibri"/>
              <a:cs typeface="Calibri"/>
              <a:sym typeface="Calibri"/>
            </a:endParaRPr>
          </a:p>
          <a:p>
            <a:pPr indent="-374650" lvl="0" marL="914400" marR="0" rtl="0" algn="l">
              <a:lnSpc>
                <a:spcPct val="100000"/>
              </a:lnSpc>
              <a:spcBef>
                <a:spcPts val="0"/>
              </a:spcBef>
              <a:spcAft>
                <a:spcPts val="0"/>
              </a:spcAft>
              <a:buClr>
                <a:srgbClr val="0000FF"/>
              </a:buClr>
              <a:buSzPts val="2300"/>
              <a:buFont typeface="Arial"/>
              <a:buAutoNum type="arabicPeriod"/>
            </a:pPr>
            <a:r>
              <a:rPr b="0" i="0" lang="en-US" sz="2300" u="none" cap="none" strike="noStrike">
                <a:solidFill>
                  <a:srgbClr val="0000FF"/>
                </a:solidFill>
                <a:latin typeface="Calibri"/>
                <a:ea typeface="Calibri"/>
                <a:cs typeface="Calibri"/>
                <a:sym typeface="Calibri"/>
              </a:rPr>
              <a:t>Here you're from</a:t>
            </a:r>
            <a:endParaRPr b="0" i="0" sz="2300" u="none" cap="none" strike="noStrike">
              <a:solidFill>
                <a:srgbClr val="0000FF"/>
              </a:solidFill>
              <a:latin typeface="Calibri"/>
              <a:ea typeface="Calibri"/>
              <a:cs typeface="Calibri"/>
              <a:sym typeface="Calibri"/>
            </a:endParaRPr>
          </a:p>
          <a:p>
            <a:pPr indent="-374650" lvl="0" marL="914400" marR="0" rtl="0" algn="l">
              <a:lnSpc>
                <a:spcPct val="100000"/>
              </a:lnSpc>
              <a:spcBef>
                <a:spcPts val="0"/>
              </a:spcBef>
              <a:spcAft>
                <a:spcPts val="0"/>
              </a:spcAft>
              <a:buClr>
                <a:srgbClr val="0000FF"/>
              </a:buClr>
              <a:buSzPts val="2300"/>
              <a:buFont typeface="Arial"/>
              <a:buAutoNum type="arabicPeriod"/>
            </a:pPr>
            <a:r>
              <a:rPr b="0" i="0" lang="en-US" sz="2300" u="none" cap="none" strike="noStrike">
                <a:solidFill>
                  <a:srgbClr val="0000FF"/>
                </a:solidFill>
                <a:latin typeface="Calibri"/>
                <a:ea typeface="Calibri"/>
                <a:cs typeface="Calibri"/>
                <a:sym typeface="Calibri"/>
              </a:rPr>
              <a:t>Whether you are “new” to this meeting, “returning,” or “visiting.”</a:t>
            </a:r>
            <a:endParaRPr b="1" i="0" sz="2300" u="none" cap="none" strike="noStrike">
              <a:solidFill>
                <a:srgbClr val="0000F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14998d54c52_0_33"/>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22" name="Google Shape;322;g14998d54c52_0_33"/>
          <p:cNvSpPr txBox="1"/>
          <p:nvPr>
            <p:ph idx="1" type="body"/>
          </p:nvPr>
        </p:nvSpPr>
        <p:spPr>
          <a:xfrm>
            <a:off x="296325" y="578550"/>
            <a:ext cx="5608200" cy="43584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2800"/>
              <a:buFont typeface="Arial"/>
              <a:buNone/>
            </a:pPr>
            <a:r>
              <a:rPr b="1" lang="en-US" sz="2000"/>
              <a:t>MIEMBROS QUE DAN LA BIENVENIDA</a:t>
            </a:r>
            <a:r>
              <a:rPr b="1" lang="en-US" sz="2500"/>
              <a:t> </a:t>
            </a:r>
            <a:endParaRPr b="1" sz="2500"/>
          </a:p>
          <a:p>
            <a:pPr indent="0" lvl="0" marL="0" rtl="0" algn="just">
              <a:lnSpc>
                <a:spcPct val="100000"/>
              </a:lnSpc>
              <a:spcBef>
                <a:spcPts val="0"/>
              </a:spcBef>
              <a:spcAft>
                <a:spcPts val="0"/>
              </a:spcAft>
              <a:buClr>
                <a:schemeClr val="dk1"/>
              </a:buClr>
              <a:buSzPts val="2800"/>
              <a:buNone/>
            </a:pPr>
            <a:r>
              <a:t/>
            </a:r>
            <a:endParaRPr sz="2000"/>
          </a:p>
          <a:p>
            <a:pPr indent="0" lvl="0" marL="0" rtl="0" algn="just">
              <a:lnSpc>
                <a:spcPct val="115000"/>
              </a:lnSpc>
              <a:spcBef>
                <a:spcPts val="0"/>
              </a:spcBef>
              <a:spcAft>
                <a:spcPts val="0"/>
              </a:spcAft>
              <a:buClr>
                <a:schemeClr val="dk1"/>
              </a:buClr>
              <a:buSzPts val="2800"/>
              <a:buNone/>
            </a:pPr>
            <a:r>
              <a:rPr lang="en-US" sz="2000"/>
              <a:t>Bienvenidos a todos. Habrá miembros disponibles para darles la bienvenida después de la reunión. ¿Podrían presentarse los miembros que dan la bienvenida en esta reunión? </a:t>
            </a:r>
            <a:endParaRPr sz="2000">
              <a:solidFill>
                <a:srgbClr val="202124"/>
              </a:solidFill>
            </a:endParaRPr>
          </a:p>
          <a:p>
            <a:pPr indent="0" lvl="0" marL="0" rtl="0" algn="just">
              <a:lnSpc>
                <a:spcPct val="50000"/>
              </a:lnSpc>
              <a:spcBef>
                <a:spcPts val="0"/>
              </a:spcBef>
              <a:spcAft>
                <a:spcPts val="0"/>
              </a:spcAft>
              <a:buClr>
                <a:schemeClr val="dk1"/>
              </a:buClr>
              <a:buSzPts val="2800"/>
              <a:buNone/>
            </a:pPr>
            <a:r>
              <a:t/>
            </a:r>
            <a:endParaRPr sz="2000">
              <a:solidFill>
                <a:srgbClr val="202124"/>
              </a:solidFill>
            </a:endParaRPr>
          </a:p>
          <a:p>
            <a:pPr indent="0" lvl="0" marL="0" rtl="0" algn="just">
              <a:lnSpc>
                <a:spcPct val="115000"/>
              </a:lnSpc>
              <a:spcBef>
                <a:spcPts val="0"/>
              </a:spcBef>
              <a:spcAft>
                <a:spcPts val="0"/>
              </a:spcAft>
              <a:buClr>
                <a:schemeClr val="dk1"/>
              </a:buClr>
              <a:buSzPts val="2800"/>
              <a:buNone/>
            </a:pPr>
            <a:r>
              <a:rPr lang="en-US" sz="2000"/>
              <a:t>La Quinta Tradición nos recuerda que todos somos responsables de saludar a los recién llegados. </a:t>
            </a:r>
            <a:endParaRPr sz="2000"/>
          </a:p>
          <a:p>
            <a:pPr indent="0" lvl="0" marL="0" rtl="0" algn="just">
              <a:lnSpc>
                <a:spcPct val="50000"/>
              </a:lnSpc>
              <a:spcBef>
                <a:spcPts val="0"/>
              </a:spcBef>
              <a:spcAft>
                <a:spcPts val="0"/>
              </a:spcAft>
              <a:buClr>
                <a:schemeClr val="dk1"/>
              </a:buClr>
              <a:buSzPts val="2800"/>
              <a:buNone/>
            </a:pPr>
            <a:r>
              <a:t/>
            </a:r>
            <a:endParaRPr sz="2000"/>
          </a:p>
          <a:p>
            <a:pPr indent="0" lvl="0" marL="0" rtl="0" algn="just">
              <a:lnSpc>
                <a:spcPct val="115000"/>
              </a:lnSpc>
              <a:spcBef>
                <a:spcPts val="0"/>
              </a:spcBef>
              <a:spcAft>
                <a:spcPts val="0"/>
              </a:spcAft>
              <a:buClr>
                <a:schemeClr val="dk1"/>
              </a:buClr>
              <a:buSzPts val="2800"/>
              <a:buNone/>
            </a:pPr>
            <a:r>
              <a:rPr lang="en-US" sz="2000"/>
              <a:t>Si es nuevo y no está seguro acerca de FA, le sugerimos  que asista a varias reuniones para comprender lo que ofrece el programa.</a:t>
            </a:r>
            <a:endParaRPr b="1" sz="2000"/>
          </a:p>
          <a:p>
            <a:pPr indent="0" lvl="0" marL="0" rtl="0" algn="just">
              <a:lnSpc>
                <a:spcPct val="115000"/>
              </a:lnSpc>
              <a:spcBef>
                <a:spcPts val="0"/>
              </a:spcBef>
              <a:spcAft>
                <a:spcPts val="0"/>
              </a:spcAft>
              <a:buClr>
                <a:schemeClr val="dk1"/>
              </a:buClr>
              <a:buSzPts val="2800"/>
              <a:buNone/>
            </a:pPr>
            <a:r>
              <a:t/>
            </a:r>
            <a:endParaRPr b="1" sz="2000">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i="1"/>
          </a:p>
        </p:txBody>
      </p:sp>
      <p:sp>
        <p:nvSpPr>
          <p:cNvPr id="323" name="Google Shape;323;g14998d54c52_0_33"/>
          <p:cNvSpPr txBox="1"/>
          <p:nvPr/>
        </p:nvSpPr>
        <p:spPr>
          <a:xfrm>
            <a:off x="6005691" y="471075"/>
            <a:ext cx="5703900" cy="5145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000"/>
              </a:spcBef>
              <a:spcAft>
                <a:spcPts val="0"/>
              </a:spcAft>
              <a:buClr>
                <a:schemeClr val="dk1"/>
              </a:buClr>
              <a:buSzPts val="1100"/>
              <a:buFont typeface="Arial"/>
              <a:buNone/>
            </a:pPr>
            <a:r>
              <a:rPr b="1" i="0" lang="en-US" sz="2000" u="none" cap="none" strike="noStrike">
                <a:solidFill>
                  <a:srgbClr val="0000FF"/>
                </a:solidFill>
                <a:latin typeface="Calibri"/>
                <a:ea typeface="Calibri"/>
                <a:cs typeface="Calibri"/>
                <a:sym typeface="Calibri"/>
              </a:rPr>
              <a:t>WELCOMING MEMBERS</a:t>
            </a:r>
            <a:endParaRPr b="1" i="0" sz="2000" u="none" cap="none" strike="noStrike">
              <a:solidFill>
                <a:srgbClr val="0000FF"/>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1100"/>
              <a:buFont typeface="Arial"/>
              <a:buNone/>
            </a:pPr>
            <a:r>
              <a:t/>
            </a:r>
            <a:endParaRPr b="0" i="0" sz="100" u="none" cap="none" strike="noStrike">
              <a:solidFill>
                <a:srgbClr val="0000FF"/>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1100"/>
              <a:buFont typeface="Arial"/>
              <a:buNone/>
            </a:pPr>
            <a:r>
              <a:rPr b="0" i="0" lang="en-US" sz="2000" u="none" cap="none" strike="noStrike">
                <a:solidFill>
                  <a:srgbClr val="0000FF"/>
                </a:solidFill>
                <a:latin typeface="Calibri"/>
                <a:ea typeface="Calibri"/>
                <a:cs typeface="Calibri"/>
                <a:sym typeface="Calibri"/>
              </a:rPr>
              <a:t>Welcome everyone. There will be members available to welcome you after the meeting. Would the welcoming members please introduce themselves at this meeting? </a:t>
            </a:r>
            <a:endParaRPr b="0" i="0" sz="2000" u="none" cap="none" strike="noStrike">
              <a:solidFill>
                <a:srgbClr val="0000FF"/>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1100"/>
              <a:buFont typeface="Arial"/>
              <a:buNone/>
            </a:pPr>
            <a:r>
              <a:rPr b="0" i="0" lang="en-US" sz="2000" u="none" cap="none" strike="noStrike">
                <a:solidFill>
                  <a:srgbClr val="0000FF"/>
                </a:solidFill>
                <a:latin typeface="Calibri"/>
                <a:ea typeface="Calibri"/>
                <a:cs typeface="Calibri"/>
                <a:sym typeface="Calibri"/>
              </a:rPr>
              <a:t>Tradition Five reminds us that we are all responsible for greeting newcomers. </a:t>
            </a:r>
            <a:endParaRPr b="0" i="0" sz="2000" u="none" cap="none" strike="noStrike">
              <a:solidFill>
                <a:srgbClr val="0000FF"/>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1100"/>
              <a:buFont typeface="Arial"/>
              <a:buNone/>
            </a:pPr>
            <a:r>
              <a:rPr b="0" i="0" lang="en-US" sz="2000" u="none" cap="none" strike="noStrike">
                <a:solidFill>
                  <a:srgbClr val="0000FF"/>
                </a:solidFill>
                <a:latin typeface="Calibri"/>
                <a:ea typeface="Calibri"/>
                <a:cs typeface="Calibri"/>
                <a:sym typeface="Calibri"/>
              </a:rPr>
              <a:t>If you are new and unsure about FA, we suggest you attend several meetings to understand what the program offers.</a:t>
            </a:r>
            <a:endParaRPr b="0" i="0" sz="2000" u="none" cap="none" strike="noStrike">
              <a:solidFill>
                <a:srgbClr val="0000FF"/>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2800"/>
              <a:buFont typeface="Arial"/>
              <a:buNone/>
            </a:pPr>
            <a:r>
              <a:t/>
            </a:r>
            <a:endParaRPr b="1" i="0" sz="2000" u="none" cap="none" strike="noStrike">
              <a:solidFill>
                <a:srgbClr val="0000FF"/>
              </a:solidFill>
              <a:latin typeface="Calibri"/>
              <a:ea typeface="Calibri"/>
              <a:cs typeface="Calibri"/>
              <a:sym typeface="Calibri"/>
            </a:endParaRPr>
          </a:p>
          <a:p>
            <a:pPr indent="0" lvl="0" marL="347345" marR="0" rtl="0" algn="l">
              <a:lnSpc>
                <a:spcPct val="115000"/>
              </a:lnSpc>
              <a:spcBef>
                <a:spcPts val="60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p:txBody>
      </p:sp>
      <p:sp>
        <p:nvSpPr>
          <p:cNvPr id="324" name="Google Shape;324;g14998d54c52_0_33"/>
          <p:cNvSpPr txBox="1"/>
          <p:nvPr/>
        </p:nvSpPr>
        <p:spPr>
          <a:xfrm>
            <a:off x="6350375" y="1241925"/>
            <a:ext cx="5780100" cy="4002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000"/>
              </a:spcBef>
              <a:spcAft>
                <a:spcPts val="0"/>
              </a:spcAft>
              <a:buClr>
                <a:schemeClr val="dk1"/>
              </a:buClr>
              <a:buSzPts val="11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1043d0e893e_0_16"/>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31" name="Google Shape;331;g1043d0e893e_0_16"/>
          <p:cNvSpPr txBox="1"/>
          <p:nvPr>
            <p:ph idx="1" type="body"/>
          </p:nvPr>
        </p:nvSpPr>
        <p:spPr>
          <a:xfrm>
            <a:off x="271075" y="663350"/>
            <a:ext cx="5623200" cy="5092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sz="1800">
                <a:latin typeface="Arial"/>
                <a:ea typeface="Arial"/>
                <a:cs typeface="Arial"/>
                <a:sym typeface="Arial"/>
              </a:rPr>
              <a:t>MADRINA/PADRINO</a:t>
            </a:r>
            <a:endParaRPr b="1" sz="1800">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b="1" sz="1800">
              <a:latin typeface="Arial"/>
              <a:ea typeface="Arial"/>
              <a:cs typeface="Arial"/>
              <a:sym typeface="Arial"/>
            </a:endParaRPr>
          </a:p>
          <a:p>
            <a:pPr indent="0" lvl="0" marL="0" rtl="0" algn="just">
              <a:lnSpc>
                <a:spcPct val="115000"/>
              </a:lnSpc>
              <a:spcBef>
                <a:spcPts val="0"/>
              </a:spcBef>
              <a:spcAft>
                <a:spcPts val="0"/>
              </a:spcAft>
              <a:buClr>
                <a:schemeClr val="dk1"/>
              </a:buClr>
              <a:buSzPts val="2800"/>
              <a:buFont typeface="Arial"/>
              <a:buNone/>
            </a:pPr>
            <a:r>
              <a:rPr lang="en-US" sz="2000"/>
              <a:t>Las madrinas y padrinos son miembros de FA que actualmente también tienen madrinas y padrinos y viven los Doce Pasos. FA recomienda que una madrina/padrino tenga seis meses o más de abstinencia. Las madrinas/ padrinos  nos ayudan a comenzar el programa de FA y nos guían en nuestra recuperación. Recomendamos que los recién llegados y cualquier persona sin madrina/padrino hable con una de estas personas. </a:t>
            </a:r>
            <a:endParaRPr sz="2000"/>
          </a:p>
          <a:p>
            <a:pPr indent="0" lvl="0" marL="0" rtl="0" algn="l">
              <a:lnSpc>
                <a:spcPct val="40000"/>
              </a:lnSpc>
              <a:spcBef>
                <a:spcPts val="0"/>
              </a:spcBef>
              <a:spcAft>
                <a:spcPts val="0"/>
              </a:spcAft>
              <a:buClr>
                <a:schemeClr val="dk1"/>
              </a:buClr>
              <a:buSzPts val="2800"/>
              <a:buFont typeface="Arial"/>
              <a:buNone/>
            </a:pPr>
            <a:r>
              <a:t/>
            </a:r>
            <a:endParaRPr sz="2000"/>
          </a:p>
          <a:p>
            <a:pPr indent="0" lvl="0" marL="0" rtl="0" algn="just">
              <a:lnSpc>
                <a:spcPct val="115000"/>
              </a:lnSpc>
              <a:spcBef>
                <a:spcPts val="0"/>
              </a:spcBef>
              <a:spcAft>
                <a:spcPts val="0"/>
              </a:spcAft>
              <a:buClr>
                <a:schemeClr val="dk1"/>
              </a:buClr>
              <a:buSzPts val="2800"/>
              <a:buFont typeface="Arial"/>
              <a:buNone/>
            </a:pPr>
            <a:r>
              <a:rPr lang="en-US" sz="2000"/>
              <a:t>Todos los que tengan tiempo para apadrinar y estén disponibles, activen su micrófono para anunciar e indicar su número de teléfono. Agregue también su nombre y número de teléfono en la ventana de chat.</a:t>
            </a:r>
            <a:endParaRPr sz="2000"/>
          </a:p>
          <a:p>
            <a:pPr indent="0" lvl="0" marL="0" rtl="0" algn="l">
              <a:lnSpc>
                <a:spcPct val="100000"/>
              </a:lnSpc>
              <a:spcBef>
                <a:spcPts val="0"/>
              </a:spcBef>
              <a:spcAft>
                <a:spcPts val="0"/>
              </a:spcAft>
              <a:buClr>
                <a:schemeClr val="dk1"/>
              </a:buClr>
              <a:buSzPts val="1100"/>
              <a:buNone/>
            </a:pPr>
            <a:r>
              <a:t/>
            </a:r>
            <a:endParaRPr b="1" sz="1800">
              <a:latin typeface="Arial"/>
              <a:ea typeface="Arial"/>
              <a:cs typeface="Arial"/>
              <a:sym typeface="Arial"/>
            </a:endParaRPr>
          </a:p>
          <a:p>
            <a:pPr indent="0" lvl="0" marL="0" rtl="0" algn="l">
              <a:lnSpc>
                <a:spcPct val="100000"/>
              </a:lnSpc>
              <a:spcBef>
                <a:spcPts val="0"/>
              </a:spcBef>
              <a:spcAft>
                <a:spcPts val="0"/>
              </a:spcAft>
              <a:buClr>
                <a:schemeClr val="dk1"/>
              </a:buClr>
              <a:buSzPts val="2800"/>
              <a:buNone/>
            </a:pPr>
            <a:r>
              <a:t/>
            </a:r>
            <a:endParaRPr b="1" sz="1800">
              <a:latin typeface="Arial"/>
              <a:ea typeface="Arial"/>
              <a:cs typeface="Arial"/>
              <a:sym typeface="Arial"/>
            </a:endParaRPr>
          </a:p>
          <a:p>
            <a:pPr indent="0" lvl="0" marL="0" rtl="0" algn="l">
              <a:lnSpc>
                <a:spcPct val="100000"/>
              </a:lnSpc>
              <a:spcBef>
                <a:spcPts val="0"/>
              </a:spcBef>
              <a:spcAft>
                <a:spcPts val="0"/>
              </a:spcAft>
              <a:buClr>
                <a:schemeClr val="dk1"/>
              </a:buClr>
              <a:buSzPts val="2800"/>
              <a:buNone/>
            </a:pPr>
            <a:r>
              <a:t/>
            </a:r>
            <a:endParaRPr sz="2400">
              <a:latin typeface="Arial"/>
              <a:ea typeface="Arial"/>
              <a:cs typeface="Arial"/>
              <a:sym typeface="Arial"/>
            </a:endParaRPr>
          </a:p>
          <a:p>
            <a:pPr indent="0" lvl="0" marL="0" rtl="0" algn="just">
              <a:lnSpc>
                <a:spcPct val="100000"/>
              </a:lnSpc>
              <a:spcBef>
                <a:spcPts val="0"/>
              </a:spcBef>
              <a:spcAft>
                <a:spcPts val="0"/>
              </a:spcAft>
              <a:buClr>
                <a:schemeClr val="dk1"/>
              </a:buClr>
              <a:buSzPts val="2800"/>
              <a:buNone/>
            </a:pPr>
            <a:r>
              <a:t/>
            </a:r>
            <a:endParaRPr b="1"/>
          </a:p>
          <a:p>
            <a:pPr indent="0" lvl="0" marL="0" rtl="0" algn="l">
              <a:lnSpc>
                <a:spcPct val="90000"/>
              </a:lnSpc>
              <a:spcBef>
                <a:spcPts val="0"/>
              </a:spcBef>
              <a:spcAft>
                <a:spcPts val="0"/>
              </a:spcAft>
              <a:buClr>
                <a:schemeClr val="dk1"/>
              </a:buClr>
              <a:buSzPts val="2800"/>
              <a:buNone/>
            </a:pPr>
            <a:r>
              <a:t/>
            </a:r>
            <a:endParaRPr i="1"/>
          </a:p>
        </p:txBody>
      </p:sp>
      <p:sp>
        <p:nvSpPr>
          <p:cNvPr id="332" name="Google Shape;332;g1043d0e893e_0_16"/>
          <p:cNvSpPr txBox="1"/>
          <p:nvPr/>
        </p:nvSpPr>
        <p:spPr>
          <a:xfrm>
            <a:off x="5983592" y="451684"/>
            <a:ext cx="6072942" cy="6197820"/>
          </a:xfrm>
          <a:prstGeom prst="rect">
            <a:avLst/>
          </a:prstGeom>
          <a:noFill/>
          <a:ln>
            <a:noFill/>
          </a:ln>
        </p:spPr>
        <p:txBody>
          <a:bodyPr anchorCtr="0" anchor="t" bIns="91425" lIns="91425" spcFirstLastPara="1" rIns="91425" wrap="square" tIns="91425">
            <a:spAutoFit/>
          </a:bodyPr>
          <a:lstStyle/>
          <a:p>
            <a:pPr indent="-342900" lvl="0" marL="342900" marR="0" rtl="0" algn="l">
              <a:lnSpc>
                <a:spcPct val="115000"/>
              </a:lnSpc>
              <a:spcBef>
                <a:spcPts val="120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    </a:t>
            </a:r>
            <a:r>
              <a:rPr b="1" i="0" lang="en-US" sz="1800" u="none" cap="none" strike="noStrike">
                <a:solidFill>
                  <a:srgbClr val="3C78D8"/>
                </a:solidFill>
                <a:latin typeface="Arial"/>
                <a:ea typeface="Arial"/>
                <a:cs typeface="Arial"/>
                <a:sym typeface="Arial"/>
              </a:rPr>
              <a:t>  </a:t>
            </a:r>
            <a:r>
              <a:rPr b="1" i="0" lang="en-US" sz="1800" u="none" cap="none" strike="noStrike">
                <a:solidFill>
                  <a:srgbClr val="0000FF"/>
                </a:solidFill>
                <a:latin typeface="Arial"/>
                <a:ea typeface="Arial"/>
                <a:cs typeface="Arial"/>
                <a:sym typeface="Arial"/>
              </a:rPr>
              <a:t>SPONSORS</a:t>
            </a:r>
            <a:endParaRPr b="0" i="0" sz="1800" u="none" cap="none" strike="noStrike">
              <a:solidFill>
                <a:srgbClr val="0000FF"/>
              </a:solidFill>
              <a:latin typeface="Arial"/>
              <a:ea typeface="Arial"/>
              <a:cs typeface="Arial"/>
              <a:sym typeface="Arial"/>
            </a:endParaRPr>
          </a:p>
          <a:p>
            <a:pPr indent="-342900" lvl="0" marL="342900" marR="0" rtl="0" algn="l">
              <a:lnSpc>
                <a:spcPct val="115000"/>
              </a:lnSpc>
              <a:spcBef>
                <a:spcPts val="1200"/>
              </a:spcBef>
              <a:spcAft>
                <a:spcPts val="0"/>
              </a:spcAft>
              <a:buClr>
                <a:srgbClr val="000000"/>
              </a:buClr>
              <a:buSzPts val="1800"/>
              <a:buFont typeface="Arial"/>
              <a:buNone/>
            </a:pPr>
            <a:r>
              <a:rPr b="0" i="0" lang="en-US" sz="1800" u="none" cap="none" strike="noStrike">
                <a:solidFill>
                  <a:srgbClr val="0000FF"/>
                </a:solidFill>
                <a:latin typeface="Arial"/>
                <a:ea typeface="Arial"/>
                <a:cs typeface="Arial"/>
                <a:sym typeface="Arial"/>
              </a:rPr>
              <a:t>     </a:t>
            </a:r>
            <a:r>
              <a:rPr b="0" i="0" lang="en-US" sz="1900" u="none" cap="none" strike="noStrike">
                <a:solidFill>
                  <a:srgbClr val="0000FF"/>
                </a:solidFill>
                <a:latin typeface="Calibri"/>
                <a:ea typeface="Calibri"/>
                <a:cs typeface="Calibri"/>
                <a:sym typeface="Calibri"/>
              </a:rPr>
              <a:t>S</a:t>
            </a:r>
            <a:r>
              <a:rPr b="0" i="0" lang="en-US" sz="2000" u="none" cap="none" strike="noStrike">
                <a:solidFill>
                  <a:srgbClr val="0000FF"/>
                </a:solidFill>
                <a:latin typeface="Calibri"/>
                <a:ea typeface="Calibri"/>
                <a:cs typeface="Calibri"/>
                <a:sym typeface="Calibri"/>
              </a:rPr>
              <a:t>ponsors are FA members currently being sponsored and living the Twelve Steps. FA recommends that a sponsor be six or more months abstinent. Sponsors help us begin the FA program and guide us in our recovery. We recommend that newcomers and anyone without a sponsor speak with one of these people. </a:t>
            </a:r>
            <a:endParaRPr b="0" i="0" sz="2000" u="none" cap="none" strike="noStrike">
              <a:solidFill>
                <a:srgbClr val="0000FF"/>
              </a:solidFill>
              <a:latin typeface="Calibri"/>
              <a:ea typeface="Calibri"/>
              <a:cs typeface="Calibri"/>
              <a:sym typeface="Calibri"/>
            </a:endParaRPr>
          </a:p>
          <a:p>
            <a:pPr indent="-342900" lvl="0" marL="342900" marR="0" rtl="0" algn="l">
              <a:lnSpc>
                <a:spcPct val="115000"/>
              </a:lnSpc>
              <a:spcBef>
                <a:spcPts val="1200"/>
              </a:spcBef>
              <a:spcAft>
                <a:spcPts val="0"/>
              </a:spcAft>
              <a:buClr>
                <a:srgbClr val="000000"/>
              </a:buClr>
              <a:buSzPts val="1800"/>
              <a:buFont typeface="Arial"/>
              <a:buNone/>
            </a:pPr>
            <a:r>
              <a:t/>
            </a:r>
            <a:endParaRPr b="0" i="0" sz="2700" u="none" cap="none" strike="noStrike">
              <a:solidFill>
                <a:srgbClr val="0000FF"/>
              </a:solidFill>
              <a:latin typeface="Calibri"/>
              <a:ea typeface="Calibri"/>
              <a:cs typeface="Calibri"/>
              <a:sym typeface="Calibri"/>
            </a:endParaRPr>
          </a:p>
          <a:p>
            <a:pPr indent="-342900" lvl="0" marL="342900" marR="0" rtl="0" algn="l">
              <a:lnSpc>
                <a:spcPct val="115000"/>
              </a:lnSpc>
              <a:spcBef>
                <a:spcPts val="1200"/>
              </a:spcBef>
              <a:spcAft>
                <a:spcPts val="0"/>
              </a:spcAft>
              <a:buClr>
                <a:srgbClr val="000000"/>
              </a:buClr>
              <a:buSzPts val="1800"/>
              <a:buFont typeface="Arial"/>
              <a:buNone/>
            </a:pPr>
            <a:r>
              <a:rPr b="0" i="0" lang="en-US" sz="2000" u="none" cap="none" strike="noStrike">
                <a:solidFill>
                  <a:srgbClr val="0000FF"/>
                </a:solidFill>
                <a:latin typeface="Calibri"/>
                <a:ea typeface="Calibri"/>
                <a:cs typeface="Calibri"/>
                <a:sym typeface="Calibri"/>
              </a:rPr>
              <a:t>      All those who have time to sponsor and are available, activate your microphone to announce and indicate your  phone number. Also add your name and phone number in the chat window.</a:t>
            </a:r>
            <a:endParaRPr b="0" i="0" sz="2000" u="none" cap="none" strike="noStrike">
              <a:solidFill>
                <a:srgbClr val="0000FF"/>
              </a:solidFill>
              <a:latin typeface="Calibri"/>
              <a:ea typeface="Calibri"/>
              <a:cs typeface="Calibri"/>
              <a:sym typeface="Calibri"/>
            </a:endParaRPr>
          </a:p>
          <a:p>
            <a:pPr indent="0" lvl="0" marL="347345" marR="0" rtl="0" algn="l">
              <a:lnSpc>
                <a:spcPct val="100000"/>
              </a:lnSpc>
              <a:spcBef>
                <a:spcPts val="600"/>
              </a:spcBef>
              <a:spcAft>
                <a:spcPts val="0"/>
              </a:spcAft>
              <a:buClr>
                <a:srgbClr val="000000"/>
              </a:buClr>
              <a:buSzPts val="1800"/>
              <a:buFont typeface="Arial"/>
              <a:buNone/>
            </a:pPr>
            <a:r>
              <a:t/>
            </a:r>
            <a:endParaRPr b="1" i="0" sz="1800" u="none" cap="none" strike="noStrike">
              <a:solidFill>
                <a:srgbClr val="0000FF"/>
              </a:solidFill>
              <a:latin typeface="Arial"/>
              <a:ea typeface="Arial"/>
              <a:cs typeface="Arial"/>
              <a:sym typeface="Arial"/>
            </a:endParaRPr>
          </a:p>
          <a:p>
            <a:pPr indent="0" lvl="0" marL="347345" marR="0" rtl="0" algn="l">
              <a:lnSpc>
                <a:spcPct val="100000"/>
              </a:lnSpc>
              <a:spcBef>
                <a:spcPts val="600"/>
              </a:spcBef>
              <a:spcAft>
                <a:spcPts val="0"/>
              </a:spcAft>
              <a:buClr>
                <a:srgbClr val="000000"/>
              </a:buClr>
              <a:buSzPts val="1800"/>
              <a:buFont typeface="Arial"/>
              <a:buNone/>
            </a:pPr>
            <a:r>
              <a:t/>
            </a:r>
            <a:endParaRPr b="1" i="0" sz="1800" u="none" cap="none" strike="noStrike">
              <a:solidFill>
                <a:srgbClr val="0000F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27346012be2_0_47"/>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39" name="Google Shape;339;g27346012be2_0_47"/>
          <p:cNvSpPr txBox="1"/>
          <p:nvPr>
            <p:ph idx="1" type="body"/>
          </p:nvPr>
        </p:nvSpPr>
        <p:spPr>
          <a:xfrm>
            <a:off x="183450" y="155225"/>
            <a:ext cx="5710800" cy="5600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None/>
            </a:pPr>
            <a:r>
              <a:rPr b="1" lang="en-US" sz="2000"/>
              <a:t>RECURSOS</a:t>
            </a:r>
            <a:endParaRPr b="1" sz="2000"/>
          </a:p>
          <a:p>
            <a:pPr indent="0" lvl="0" marL="0" rtl="0" algn="l">
              <a:lnSpc>
                <a:spcPct val="100000"/>
              </a:lnSpc>
              <a:spcBef>
                <a:spcPts val="0"/>
              </a:spcBef>
              <a:spcAft>
                <a:spcPts val="0"/>
              </a:spcAft>
              <a:buClr>
                <a:schemeClr val="dk1"/>
              </a:buClr>
              <a:buSzPts val="1100"/>
              <a:buNone/>
            </a:pPr>
            <a:r>
              <a:t/>
            </a:r>
            <a:endParaRPr sz="2000"/>
          </a:p>
          <a:p>
            <a:pPr indent="0" lvl="0" marL="0" rtl="0" algn="l">
              <a:lnSpc>
                <a:spcPct val="100000"/>
              </a:lnSpc>
              <a:spcBef>
                <a:spcPts val="0"/>
              </a:spcBef>
              <a:spcAft>
                <a:spcPts val="0"/>
              </a:spcAft>
              <a:buClr>
                <a:schemeClr val="dk1"/>
              </a:buClr>
              <a:buSzPts val="1100"/>
              <a:buNone/>
            </a:pPr>
            <a:r>
              <a:rPr b="1" lang="en-US" sz="2000"/>
              <a:t>Literatura:</a:t>
            </a:r>
            <a:r>
              <a:rPr lang="en-US" sz="2000"/>
              <a:t> El representante de literatura publicará un enlace en el Chat. Allí encontrarás</a:t>
            </a:r>
            <a:endParaRPr sz="2000"/>
          </a:p>
          <a:p>
            <a:pPr indent="0" lvl="0" marL="0" rtl="0" algn="l">
              <a:lnSpc>
                <a:spcPct val="100000"/>
              </a:lnSpc>
              <a:spcBef>
                <a:spcPts val="0"/>
              </a:spcBef>
              <a:spcAft>
                <a:spcPts val="0"/>
              </a:spcAft>
              <a:buClr>
                <a:schemeClr val="dk1"/>
              </a:buClr>
              <a:buSzPts val="1100"/>
              <a:buNone/>
            </a:pPr>
            <a:r>
              <a:rPr lang="en-US" sz="2000"/>
              <a:t>Información sobre cómo iniciarse en FA.</a:t>
            </a:r>
            <a:endParaRPr sz="2000"/>
          </a:p>
          <a:p>
            <a:pPr indent="0" lvl="0" marL="0" rtl="0" algn="l">
              <a:lnSpc>
                <a:spcPct val="100000"/>
              </a:lnSpc>
              <a:spcBef>
                <a:spcPts val="0"/>
              </a:spcBef>
              <a:spcAft>
                <a:spcPts val="0"/>
              </a:spcAft>
              <a:buClr>
                <a:schemeClr val="dk1"/>
              </a:buClr>
              <a:buSzPts val="1100"/>
              <a:buNone/>
            </a:pPr>
            <a:r>
              <a:rPr lang="en-US" sz="2000"/>
              <a:t>Calificaciones de audio y otra literatura aprobada por la Conferencia de FA.</a:t>
            </a:r>
            <a:endParaRPr sz="2000"/>
          </a:p>
          <a:p>
            <a:pPr indent="0" lvl="0" marL="0" rtl="0" algn="l">
              <a:lnSpc>
                <a:spcPct val="100000"/>
              </a:lnSpc>
              <a:spcBef>
                <a:spcPts val="0"/>
              </a:spcBef>
              <a:spcAft>
                <a:spcPts val="0"/>
              </a:spcAft>
              <a:buClr>
                <a:schemeClr val="dk1"/>
              </a:buClr>
              <a:buSzPts val="1100"/>
              <a:buNone/>
            </a:pPr>
            <a:r>
              <a:t/>
            </a:r>
            <a:endParaRPr sz="2000"/>
          </a:p>
          <a:p>
            <a:pPr indent="0" lvl="0" marL="0" rtl="0" algn="l">
              <a:lnSpc>
                <a:spcPct val="100000"/>
              </a:lnSpc>
              <a:spcBef>
                <a:spcPts val="0"/>
              </a:spcBef>
              <a:spcAft>
                <a:spcPts val="0"/>
              </a:spcAft>
              <a:buClr>
                <a:schemeClr val="dk1"/>
              </a:buClr>
              <a:buSzPts val="1100"/>
              <a:buNone/>
            </a:pPr>
            <a:r>
              <a:rPr b="1" lang="en-US" sz="2000"/>
              <a:t>Revista Connection: </a:t>
            </a:r>
            <a:r>
              <a:rPr lang="en-US" sz="2000"/>
              <a:t>El representante de Connection publicará dos enlaces en el Chat.</a:t>
            </a:r>
            <a:endParaRPr sz="2000"/>
          </a:p>
          <a:p>
            <a:pPr indent="0" lvl="0" marL="0" rtl="0" algn="l">
              <a:lnSpc>
                <a:spcPct val="100000"/>
              </a:lnSpc>
              <a:spcBef>
                <a:spcPts val="0"/>
              </a:spcBef>
              <a:spcAft>
                <a:spcPts val="0"/>
              </a:spcAft>
              <a:buClr>
                <a:schemeClr val="dk1"/>
              </a:buClr>
              <a:buSzPts val="1100"/>
              <a:buNone/>
            </a:pPr>
            <a:r>
              <a:rPr lang="en-US" sz="2000"/>
              <a:t>El primero es para una suscripción digital o impresa a la revista, escrita por adictos a la comida para adictos a la comida.</a:t>
            </a:r>
            <a:endParaRPr sz="2000"/>
          </a:p>
          <a:p>
            <a:pPr indent="0" lvl="0" marL="0" rtl="0" algn="l">
              <a:lnSpc>
                <a:spcPct val="100000"/>
              </a:lnSpc>
              <a:spcBef>
                <a:spcPts val="0"/>
              </a:spcBef>
              <a:spcAft>
                <a:spcPts val="0"/>
              </a:spcAft>
              <a:buClr>
                <a:schemeClr val="dk1"/>
              </a:buClr>
              <a:buSzPts val="1100"/>
              <a:buNone/>
            </a:pPr>
            <a:r>
              <a:rPr lang="en-US" sz="2000"/>
              <a:t>El segundo es para enviar arte y artículos. (Disponible sólo en inglés)</a:t>
            </a:r>
            <a:endParaRPr sz="2000"/>
          </a:p>
          <a:p>
            <a:pPr indent="0" lvl="0" marL="0" rtl="0" algn="l">
              <a:lnSpc>
                <a:spcPct val="100000"/>
              </a:lnSpc>
              <a:spcBef>
                <a:spcPts val="0"/>
              </a:spcBef>
              <a:spcAft>
                <a:spcPts val="0"/>
              </a:spcAft>
              <a:buClr>
                <a:schemeClr val="dk1"/>
              </a:buClr>
              <a:buSzPts val="1100"/>
              <a:buNone/>
            </a:pPr>
            <a:r>
              <a:t/>
            </a:r>
            <a:endParaRPr sz="2000"/>
          </a:p>
          <a:p>
            <a:pPr indent="0" lvl="0" marL="0" rtl="0" algn="l">
              <a:lnSpc>
                <a:spcPct val="100000"/>
              </a:lnSpc>
              <a:spcBef>
                <a:spcPts val="0"/>
              </a:spcBef>
              <a:spcAft>
                <a:spcPts val="0"/>
              </a:spcAft>
              <a:buClr>
                <a:schemeClr val="dk1"/>
              </a:buClr>
              <a:buSzPts val="1100"/>
              <a:buNone/>
            </a:pPr>
            <a:r>
              <a:rPr b="1" lang="en-US" sz="2000"/>
              <a:t>Lista telefónica:</a:t>
            </a:r>
            <a:r>
              <a:rPr lang="en-US" sz="2000"/>
              <a:t> El coordinador de la lista de teléfonos publicará dos enlaces en el chat. </a:t>
            </a:r>
            <a:endParaRPr sz="2000"/>
          </a:p>
          <a:p>
            <a:pPr indent="0" lvl="0" marL="0" rtl="0" algn="l">
              <a:lnSpc>
                <a:spcPct val="100000"/>
              </a:lnSpc>
              <a:spcBef>
                <a:spcPts val="0"/>
              </a:spcBef>
              <a:spcAft>
                <a:spcPts val="0"/>
              </a:spcAft>
              <a:buClr>
                <a:schemeClr val="dk1"/>
              </a:buClr>
              <a:buSzPts val="1100"/>
              <a:buNone/>
            </a:pPr>
            <a:r>
              <a:rPr lang="en-US" sz="2000"/>
              <a:t>El primero es para acceder a una copia de la lista de teléfonos. El segundo es para añadir tu información de contacto.</a:t>
            </a:r>
            <a:endParaRPr sz="2000"/>
          </a:p>
          <a:p>
            <a:pPr indent="0" lvl="0" marL="0" rtl="0" algn="l">
              <a:lnSpc>
                <a:spcPct val="100000"/>
              </a:lnSpc>
              <a:spcBef>
                <a:spcPts val="0"/>
              </a:spcBef>
              <a:spcAft>
                <a:spcPts val="0"/>
              </a:spcAft>
              <a:buClr>
                <a:schemeClr val="dk1"/>
              </a:buClr>
              <a:buSzPts val="1100"/>
              <a:buNone/>
            </a:pPr>
            <a:r>
              <a:t/>
            </a:r>
            <a:endParaRPr b="1" sz="2000"/>
          </a:p>
          <a:p>
            <a:pPr indent="0" lvl="0" marL="0" rtl="0" algn="l">
              <a:lnSpc>
                <a:spcPct val="100000"/>
              </a:lnSpc>
              <a:spcBef>
                <a:spcPts val="0"/>
              </a:spcBef>
              <a:spcAft>
                <a:spcPts val="0"/>
              </a:spcAft>
              <a:buClr>
                <a:schemeClr val="dk1"/>
              </a:buClr>
              <a:buSzPts val="1100"/>
              <a:buNone/>
            </a:pPr>
            <a:r>
              <a:t/>
            </a:r>
            <a:endParaRPr b="1" sz="1900"/>
          </a:p>
          <a:p>
            <a:pPr indent="0" lvl="0" marL="0" rtl="0" algn="l">
              <a:lnSpc>
                <a:spcPct val="100000"/>
              </a:lnSpc>
              <a:spcBef>
                <a:spcPts val="0"/>
              </a:spcBef>
              <a:spcAft>
                <a:spcPts val="0"/>
              </a:spcAft>
              <a:buClr>
                <a:schemeClr val="dk1"/>
              </a:buClr>
              <a:buSzPts val="2800"/>
              <a:buNone/>
            </a:pPr>
            <a:r>
              <a:t/>
            </a:r>
            <a:endParaRPr b="1" sz="1800">
              <a:latin typeface="Arial"/>
              <a:ea typeface="Arial"/>
              <a:cs typeface="Arial"/>
              <a:sym typeface="Arial"/>
            </a:endParaRPr>
          </a:p>
          <a:p>
            <a:pPr indent="0" lvl="0" marL="0" rtl="0" algn="l">
              <a:lnSpc>
                <a:spcPct val="100000"/>
              </a:lnSpc>
              <a:spcBef>
                <a:spcPts val="0"/>
              </a:spcBef>
              <a:spcAft>
                <a:spcPts val="0"/>
              </a:spcAft>
              <a:buClr>
                <a:schemeClr val="dk1"/>
              </a:buClr>
              <a:buSzPts val="2800"/>
              <a:buNone/>
            </a:pPr>
            <a:r>
              <a:t/>
            </a:r>
            <a:endParaRPr sz="2400">
              <a:latin typeface="Arial"/>
              <a:ea typeface="Arial"/>
              <a:cs typeface="Arial"/>
              <a:sym typeface="Arial"/>
            </a:endParaRPr>
          </a:p>
          <a:p>
            <a:pPr indent="0" lvl="0" marL="0" rtl="0" algn="just">
              <a:lnSpc>
                <a:spcPct val="100000"/>
              </a:lnSpc>
              <a:spcBef>
                <a:spcPts val="0"/>
              </a:spcBef>
              <a:spcAft>
                <a:spcPts val="0"/>
              </a:spcAft>
              <a:buClr>
                <a:schemeClr val="dk1"/>
              </a:buClr>
              <a:buSzPts val="2800"/>
              <a:buNone/>
            </a:pPr>
            <a:r>
              <a:t/>
            </a:r>
            <a:endParaRPr b="1"/>
          </a:p>
          <a:p>
            <a:pPr indent="0" lvl="0" marL="0" rtl="0" algn="l">
              <a:lnSpc>
                <a:spcPct val="90000"/>
              </a:lnSpc>
              <a:spcBef>
                <a:spcPts val="0"/>
              </a:spcBef>
              <a:spcAft>
                <a:spcPts val="0"/>
              </a:spcAft>
              <a:buClr>
                <a:schemeClr val="dk1"/>
              </a:buClr>
              <a:buSzPts val="2800"/>
              <a:buNone/>
            </a:pPr>
            <a:r>
              <a:t/>
            </a:r>
            <a:endParaRPr i="1"/>
          </a:p>
        </p:txBody>
      </p:sp>
      <p:sp>
        <p:nvSpPr>
          <p:cNvPr id="340" name="Google Shape;340;g27346012be2_0_47"/>
          <p:cNvSpPr txBox="1"/>
          <p:nvPr/>
        </p:nvSpPr>
        <p:spPr>
          <a:xfrm>
            <a:off x="5894250" y="-98775"/>
            <a:ext cx="6209400" cy="727882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800"/>
              <a:buFont typeface="Arial"/>
              <a:buNone/>
            </a:pPr>
            <a:r>
              <a:rPr b="1" i="0" lang="en-US" sz="2000" u="none" cap="none" strike="noStrike">
                <a:solidFill>
                  <a:srgbClr val="3C78D8"/>
                </a:solidFill>
                <a:latin typeface="Arial"/>
                <a:ea typeface="Arial"/>
                <a:cs typeface="Arial"/>
                <a:sym typeface="Arial"/>
              </a:rPr>
              <a:t> </a:t>
            </a:r>
            <a:r>
              <a:rPr b="1" i="0" lang="en-US" sz="2000" u="none" cap="none" strike="noStrike">
                <a:solidFill>
                  <a:srgbClr val="0000FF"/>
                </a:solidFill>
                <a:latin typeface="Calibri"/>
                <a:ea typeface="Calibri"/>
                <a:cs typeface="Calibri"/>
                <a:sym typeface="Calibri"/>
              </a:rPr>
              <a:t>RESOURCES</a:t>
            </a:r>
            <a:endParaRPr b="0" i="0" sz="2000" u="none" cap="none" strike="noStrike">
              <a:solidFill>
                <a:srgbClr val="0000FF"/>
              </a:solidFill>
              <a:latin typeface="Calibri"/>
              <a:ea typeface="Calibri"/>
              <a:cs typeface="Calibri"/>
              <a:sym typeface="Calibri"/>
            </a:endParaRPr>
          </a:p>
          <a:p>
            <a:pPr indent="0" lvl="0" marL="0" marR="0" rtl="0" algn="l">
              <a:lnSpc>
                <a:spcPct val="108000"/>
              </a:lnSpc>
              <a:spcBef>
                <a:spcPts val="0"/>
              </a:spcBef>
              <a:spcAft>
                <a:spcPts val="0"/>
              </a:spcAft>
              <a:buClr>
                <a:schemeClr val="dk1"/>
              </a:buClr>
              <a:buSzPts val="1100"/>
              <a:buFont typeface="Arial"/>
              <a:buNone/>
            </a:pPr>
            <a:r>
              <a:t/>
            </a:r>
            <a:endParaRPr b="0" i="0" sz="1700" u="none" cap="none" strike="noStrike">
              <a:solidFill>
                <a:srgbClr val="0000FF"/>
              </a:solidFill>
              <a:highlight>
                <a:schemeClr val="lt1"/>
              </a:highlight>
              <a:latin typeface="Calibri"/>
              <a:ea typeface="Calibri"/>
              <a:cs typeface="Calibri"/>
              <a:sym typeface="Calibri"/>
            </a:endParaRPr>
          </a:p>
          <a:p>
            <a:pPr indent="0" lvl="0" marL="0" marR="0" rtl="0" algn="l">
              <a:lnSpc>
                <a:spcPct val="108000"/>
              </a:lnSpc>
              <a:spcBef>
                <a:spcPts val="0"/>
              </a:spcBef>
              <a:spcAft>
                <a:spcPts val="0"/>
              </a:spcAft>
              <a:buClr>
                <a:schemeClr val="dk1"/>
              </a:buClr>
              <a:buSzPts val="1100"/>
              <a:buFont typeface="Arial"/>
              <a:buNone/>
            </a:pPr>
            <a:r>
              <a:rPr b="1" i="0" lang="en-US" sz="2000" u="none" cap="none" strike="noStrike">
                <a:solidFill>
                  <a:srgbClr val="0000FF"/>
                </a:solidFill>
                <a:highlight>
                  <a:schemeClr val="lt1"/>
                </a:highlight>
                <a:latin typeface="Calibri"/>
                <a:ea typeface="Calibri"/>
                <a:cs typeface="Calibri"/>
                <a:sym typeface="Calibri"/>
              </a:rPr>
              <a:t>Literature:</a:t>
            </a:r>
            <a:r>
              <a:rPr b="0" i="0" lang="en-US" sz="2000" u="none" cap="none" strike="noStrike">
                <a:solidFill>
                  <a:srgbClr val="0000FF"/>
                </a:solidFill>
                <a:highlight>
                  <a:schemeClr val="lt1"/>
                </a:highlight>
                <a:latin typeface="Calibri"/>
                <a:ea typeface="Calibri"/>
                <a:cs typeface="Calibri"/>
                <a:sym typeface="Calibri"/>
              </a:rPr>
              <a:t> The literature rep will post a link in the Chat. There you'll find:</a:t>
            </a:r>
            <a:endParaRPr b="0" i="0" sz="2000" u="none" cap="none" strike="noStrike">
              <a:solidFill>
                <a:srgbClr val="0000FF"/>
              </a:solidFill>
              <a:highlight>
                <a:schemeClr val="lt1"/>
              </a:highlight>
              <a:latin typeface="Calibri"/>
              <a:ea typeface="Calibri"/>
              <a:cs typeface="Calibri"/>
              <a:sym typeface="Calibri"/>
            </a:endParaRPr>
          </a:p>
          <a:p>
            <a:pPr indent="0" lvl="0" marL="0" marR="0" rtl="0" algn="l">
              <a:lnSpc>
                <a:spcPct val="108000"/>
              </a:lnSpc>
              <a:spcBef>
                <a:spcPts val="0"/>
              </a:spcBef>
              <a:spcAft>
                <a:spcPts val="0"/>
              </a:spcAft>
              <a:buClr>
                <a:srgbClr val="000000"/>
              </a:buClr>
              <a:buSzPts val="2000"/>
              <a:buFont typeface="Arial"/>
              <a:buNone/>
            </a:pPr>
            <a:r>
              <a:rPr b="0" i="0" lang="en-US" sz="2000" u="none" cap="none" strike="noStrike">
                <a:solidFill>
                  <a:srgbClr val="0000FF"/>
                </a:solidFill>
                <a:highlight>
                  <a:schemeClr val="lt1"/>
                </a:highlight>
                <a:latin typeface="Calibri"/>
                <a:ea typeface="Calibri"/>
                <a:cs typeface="Calibri"/>
                <a:sym typeface="Calibri"/>
              </a:rPr>
              <a:t>Information on how to get started in FA.</a:t>
            </a:r>
            <a:endParaRPr b="0" i="0" sz="2000" u="none" cap="none" strike="noStrike">
              <a:solidFill>
                <a:srgbClr val="0000FF"/>
              </a:solidFill>
              <a:highlight>
                <a:schemeClr val="lt1"/>
              </a:highlight>
              <a:latin typeface="Calibri"/>
              <a:ea typeface="Calibri"/>
              <a:cs typeface="Calibri"/>
              <a:sym typeface="Calibri"/>
            </a:endParaRPr>
          </a:p>
          <a:p>
            <a:pPr indent="0" lvl="0" marL="0" marR="0" rtl="0" algn="l">
              <a:lnSpc>
                <a:spcPct val="108000"/>
              </a:lnSpc>
              <a:spcBef>
                <a:spcPts val="0"/>
              </a:spcBef>
              <a:spcAft>
                <a:spcPts val="0"/>
              </a:spcAft>
              <a:buClr>
                <a:srgbClr val="000000"/>
              </a:buClr>
              <a:buSzPts val="2000"/>
              <a:buFont typeface="Arial"/>
              <a:buNone/>
            </a:pPr>
            <a:r>
              <a:rPr b="0" i="0" lang="en-US" sz="2000" u="none" cap="none" strike="noStrike">
                <a:solidFill>
                  <a:srgbClr val="0000FF"/>
                </a:solidFill>
                <a:highlight>
                  <a:schemeClr val="lt1"/>
                </a:highlight>
                <a:latin typeface="Calibri"/>
                <a:ea typeface="Calibri"/>
                <a:cs typeface="Calibri"/>
                <a:sym typeface="Calibri"/>
              </a:rPr>
              <a:t>Audio qualifications and other FA Conference-approved literature.</a:t>
            </a:r>
            <a:endParaRPr b="0" i="0" sz="2000" u="none" cap="none" strike="noStrike">
              <a:solidFill>
                <a:srgbClr val="0000FF"/>
              </a:solidFill>
              <a:highlight>
                <a:schemeClr val="lt1"/>
              </a:highlight>
              <a:latin typeface="Calibri"/>
              <a:ea typeface="Calibri"/>
              <a:cs typeface="Calibri"/>
              <a:sym typeface="Calibri"/>
            </a:endParaRPr>
          </a:p>
          <a:p>
            <a:pPr indent="0" lvl="0" marL="457200" marR="0" rtl="0" algn="l">
              <a:lnSpc>
                <a:spcPct val="108000"/>
              </a:lnSpc>
              <a:spcBef>
                <a:spcPts val="0"/>
              </a:spcBef>
              <a:spcAft>
                <a:spcPts val="0"/>
              </a:spcAft>
              <a:buClr>
                <a:schemeClr val="dk1"/>
              </a:buClr>
              <a:buSzPts val="1100"/>
              <a:buFont typeface="Arial"/>
              <a:buNone/>
            </a:pPr>
            <a:r>
              <a:t/>
            </a:r>
            <a:endParaRPr b="0" i="0" sz="1100" u="none" cap="none" strike="noStrike">
              <a:solidFill>
                <a:srgbClr val="0000FF"/>
              </a:solidFill>
              <a:highlight>
                <a:schemeClr val="lt1"/>
              </a:highlight>
              <a:latin typeface="Calibri"/>
              <a:ea typeface="Calibri"/>
              <a:cs typeface="Calibri"/>
              <a:sym typeface="Calibri"/>
            </a:endParaRPr>
          </a:p>
          <a:p>
            <a:pPr indent="0" lvl="0" marL="0" marR="0" rtl="0" algn="l">
              <a:lnSpc>
                <a:spcPct val="108000"/>
              </a:lnSpc>
              <a:spcBef>
                <a:spcPts val="0"/>
              </a:spcBef>
              <a:spcAft>
                <a:spcPts val="0"/>
              </a:spcAft>
              <a:buClr>
                <a:schemeClr val="dk1"/>
              </a:buClr>
              <a:buSzPts val="1100"/>
              <a:buFont typeface="Arial"/>
              <a:buNone/>
            </a:pPr>
            <a:r>
              <a:rPr b="1" i="0" lang="en-US" sz="2000" u="none" cap="none" strike="noStrike">
                <a:solidFill>
                  <a:srgbClr val="0000FF"/>
                </a:solidFill>
                <a:highlight>
                  <a:schemeClr val="lt1"/>
                </a:highlight>
                <a:latin typeface="Calibri"/>
                <a:ea typeface="Calibri"/>
                <a:cs typeface="Calibri"/>
                <a:sym typeface="Calibri"/>
              </a:rPr>
              <a:t>Connection Magazine</a:t>
            </a:r>
            <a:r>
              <a:rPr b="0" i="0" lang="en-US" sz="2000" u="none" cap="none" strike="noStrike">
                <a:solidFill>
                  <a:srgbClr val="0000FF"/>
                </a:solidFill>
                <a:highlight>
                  <a:schemeClr val="lt1"/>
                </a:highlight>
                <a:latin typeface="Calibri"/>
                <a:ea typeface="Calibri"/>
                <a:cs typeface="Calibri"/>
                <a:sym typeface="Calibri"/>
              </a:rPr>
              <a:t>: The </a:t>
            </a:r>
            <a:r>
              <a:rPr b="0" i="1" lang="en-US" sz="2000" u="none" cap="none" strike="noStrike">
                <a:solidFill>
                  <a:srgbClr val="0000FF"/>
                </a:solidFill>
                <a:highlight>
                  <a:schemeClr val="lt1"/>
                </a:highlight>
                <a:latin typeface="Calibri"/>
                <a:ea typeface="Calibri"/>
                <a:cs typeface="Calibri"/>
                <a:sym typeface="Calibri"/>
              </a:rPr>
              <a:t>Connection</a:t>
            </a:r>
            <a:r>
              <a:rPr b="0" i="0" lang="en-US" sz="2000" u="none" cap="none" strike="noStrike">
                <a:solidFill>
                  <a:srgbClr val="0000FF"/>
                </a:solidFill>
                <a:highlight>
                  <a:schemeClr val="lt1"/>
                </a:highlight>
                <a:latin typeface="Calibri"/>
                <a:ea typeface="Calibri"/>
                <a:cs typeface="Calibri"/>
                <a:sym typeface="Calibri"/>
              </a:rPr>
              <a:t> rep will post two links in the Chat.</a:t>
            </a:r>
            <a:endParaRPr b="0" i="0" sz="2000" u="none" cap="none" strike="noStrike">
              <a:solidFill>
                <a:srgbClr val="0000FF"/>
              </a:solidFill>
              <a:highlight>
                <a:schemeClr val="lt1"/>
              </a:highlight>
              <a:latin typeface="Calibri"/>
              <a:ea typeface="Calibri"/>
              <a:cs typeface="Calibri"/>
              <a:sym typeface="Calibri"/>
            </a:endParaRPr>
          </a:p>
          <a:p>
            <a:pPr indent="0" lvl="0" marL="0" marR="0" rtl="0" algn="l">
              <a:lnSpc>
                <a:spcPct val="108000"/>
              </a:lnSpc>
              <a:spcBef>
                <a:spcPts val="0"/>
              </a:spcBef>
              <a:spcAft>
                <a:spcPts val="0"/>
              </a:spcAft>
              <a:buClr>
                <a:srgbClr val="000000"/>
              </a:buClr>
              <a:buSzPts val="2000"/>
              <a:buFont typeface="Arial"/>
              <a:buNone/>
            </a:pPr>
            <a:r>
              <a:rPr b="0" i="0" lang="en-US" sz="2000" u="none" cap="none" strike="noStrike">
                <a:solidFill>
                  <a:srgbClr val="0000FF"/>
                </a:solidFill>
                <a:highlight>
                  <a:schemeClr val="lt1"/>
                </a:highlight>
                <a:latin typeface="Calibri"/>
                <a:ea typeface="Calibri"/>
                <a:cs typeface="Calibri"/>
                <a:sym typeface="Calibri"/>
              </a:rPr>
              <a:t>The first is for a digital or print subscription to the magazine, written by food addicts for food addicts.</a:t>
            </a:r>
            <a:endParaRPr b="0" i="0" sz="2000" u="none" cap="none" strike="noStrike">
              <a:solidFill>
                <a:srgbClr val="0000FF"/>
              </a:solidFill>
              <a:highlight>
                <a:schemeClr val="lt1"/>
              </a:highlight>
              <a:latin typeface="Calibri"/>
              <a:ea typeface="Calibri"/>
              <a:cs typeface="Calibri"/>
              <a:sym typeface="Calibri"/>
            </a:endParaRPr>
          </a:p>
          <a:p>
            <a:pPr indent="0" lvl="0" marL="0" marR="0" rtl="0" algn="l">
              <a:lnSpc>
                <a:spcPct val="108000"/>
              </a:lnSpc>
              <a:spcBef>
                <a:spcPts val="0"/>
              </a:spcBef>
              <a:spcAft>
                <a:spcPts val="0"/>
              </a:spcAft>
              <a:buClr>
                <a:srgbClr val="000000"/>
              </a:buClr>
              <a:buSzPts val="2000"/>
              <a:buFont typeface="Arial"/>
              <a:buNone/>
            </a:pPr>
            <a:r>
              <a:rPr b="0" i="0" lang="en-US" sz="2000" u="none" cap="none" strike="noStrike">
                <a:solidFill>
                  <a:srgbClr val="0000FF"/>
                </a:solidFill>
                <a:highlight>
                  <a:schemeClr val="lt1"/>
                </a:highlight>
                <a:latin typeface="Calibri"/>
                <a:ea typeface="Calibri"/>
                <a:cs typeface="Calibri"/>
                <a:sym typeface="Calibri"/>
              </a:rPr>
              <a:t>The second is for submitting art and articles. (Available in English only)</a:t>
            </a:r>
            <a:endParaRPr b="0" i="0" sz="2000" u="none" cap="none" strike="sngStrike">
              <a:solidFill>
                <a:srgbClr val="0000FF"/>
              </a:solidFill>
              <a:highlight>
                <a:schemeClr val="lt1"/>
              </a:highlight>
              <a:latin typeface="Calibri"/>
              <a:ea typeface="Calibri"/>
              <a:cs typeface="Calibri"/>
              <a:sym typeface="Calibri"/>
            </a:endParaRPr>
          </a:p>
          <a:p>
            <a:pPr indent="0" lvl="0" marL="457200" marR="0" rtl="0" algn="l">
              <a:lnSpc>
                <a:spcPct val="108000"/>
              </a:lnSpc>
              <a:spcBef>
                <a:spcPts val="0"/>
              </a:spcBef>
              <a:spcAft>
                <a:spcPts val="0"/>
              </a:spcAft>
              <a:buClr>
                <a:schemeClr val="dk1"/>
              </a:buClr>
              <a:buSzPts val="1100"/>
              <a:buFont typeface="Arial"/>
              <a:buNone/>
            </a:pPr>
            <a:r>
              <a:t/>
            </a:r>
            <a:endParaRPr b="0" i="0" sz="2200" u="none" cap="none" strike="noStrike">
              <a:solidFill>
                <a:srgbClr val="0000FF"/>
              </a:solidFill>
              <a:highlight>
                <a:schemeClr val="lt1"/>
              </a:highlight>
              <a:latin typeface="Calibri"/>
              <a:ea typeface="Calibri"/>
              <a:cs typeface="Calibri"/>
              <a:sym typeface="Calibri"/>
            </a:endParaRPr>
          </a:p>
          <a:p>
            <a:pPr indent="0" lvl="0" marL="0" marR="0" rtl="0" algn="l">
              <a:lnSpc>
                <a:spcPct val="108000"/>
              </a:lnSpc>
              <a:spcBef>
                <a:spcPts val="0"/>
              </a:spcBef>
              <a:spcAft>
                <a:spcPts val="0"/>
              </a:spcAft>
              <a:buClr>
                <a:schemeClr val="dk1"/>
              </a:buClr>
              <a:buSzPts val="1100"/>
              <a:buFont typeface="Arial"/>
              <a:buNone/>
            </a:pPr>
            <a:r>
              <a:rPr b="1" i="0" lang="en-US" sz="2000" u="none" cap="none" strike="noStrike">
                <a:solidFill>
                  <a:srgbClr val="0000FF"/>
                </a:solidFill>
                <a:highlight>
                  <a:schemeClr val="lt1"/>
                </a:highlight>
                <a:latin typeface="Calibri"/>
                <a:ea typeface="Calibri"/>
                <a:cs typeface="Calibri"/>
                <a:sym typeface="Calibri"/>
              </a:rPr>
              <a:t>Phone list:</a:t>
            </a:r>
            <a:r>
              <a:rPr b="0" i="0" lang="en-US" sz="2000" u="none" cap="none" strike="noStrike">
                <a:solidFill>
                  <a:srgbClr val="0000FF"/>
                </a:solidFill>
                <a:highlight>
                  <a:schemeClr val="lt1"/>
                </a:highlight>
                <a:latin typeface="Calibri"/>
                <a:ea typeface="Calibri"/>
                <a:cs typeface="Calibri"/>
                <a:sym typeface="Calibri"/>
              </a:rPr>
              <a:t> The phone list coordinator will post two links in the Chat. </a:t>
            </a:r>
            <a:endParaRPr b="0" i="0" sz="2000" u="none" cap="none" strike="noStrike">
              <a:solidFill>
                <a:srgbClr val="0000FF"/>
              </a:solidFill>
              <a:highlight>
                <a:schemeClr val="lt1"/>
              </a:highlight>
              <a:latin typeface="Calibri"/>
              <a:ea typeface="Calibri"/>
              <a:cs typeface="Calibri"/>
              <a:sym typeface="Calibri"/>
            </a:endParaRPr>
          </a:p>
          <a:p>
            <a:pPr indent="0" lvl="0" marL="0" marR="0" rtl="0" algn="l">
              <a:lnSpc>
                <a:spcPct val="108000"/>
              </a:lnSpc>
              <a:spcBef>
                <a:spcPts val="0"/>
              </a:spcBef>
              <a:spcAft>
                <a:spcPts val="0"/>
              </a:spcAft>
              <a:buClr>
                <a:srgbClr val="000000"/>
              </a:buClr>
              <a:buSzPts val="2000"/>
              <a:buFont typeface="Arial"/>
              <a:buNone/>
            </a:pPr>
            <a:r>
              <a:rPr b="0" i="0" lang="en-US" sz="2000" u="none" cap="none" strike="noStrike">
                <a:solidFill>
                  <a:srgbClr val="0000FF"/>
                </a:solidFill>
                <a:highlight>
                  <a:schemeClr val="lt1"/>
                </a:highlight>
                <a:latin typeface="Calibri"/>
                <a:ea typeface="Calibri"/>
                <a:cs typeface="Calibri"/>
                <a:sym typeface="Calibri"/>
              </a:rPr>
              <a:t>The first is to access a copy of the phone list.</a:t>
            </a:r>
            <a:endParaRPr b="0" i="0" sz="2000" u="none" cap="none" strike="noStrike">
              <a:solidFill>
                <a:srgbClr val="0000FF"/>
              </a:solidFill>
              <a:highlight>
                <a:schemeClr val="lt1"/>
              </a:highlight>
              <a:latin typeface="Calibri"/>
              <a:ea typeface="Calibri"/>
              <a:cs typeface="Calibri"/>
              <a:sym typeface="Calibri"/>
            </a:endParaRPr>
          </a:p>
          <a:p>
            <a:pPr indent="0" lvl="0" marL="0" marR="0" rtl="0" algn="l">
              <a:lnSpc>
                <a:spcPct val="108000"/>
              </a:lnSpc>
              <a:spcBef>
                <a:spcPts val="0"/>
              </a:spcBef>
              <a:spcAft>
                <a:spcPts val="0"/>
              </a:spcAft>
              <a:buClr>
                <a:srgbClr val="000000"/>
              </a:buClr>
              <a:buSzPts val="2000"/>
              <a:buFont typeface="Arial"/>
              <a:buNone/>
            </a:pPr>
            <a:r>
              <a:rPr b="0" i="0" lang="en-US" sz="2000" u="none" cap="none" strike="noStrike">
                <a:solidFill>
                  <a:srgbClr val="0000FF"/>
                </a:solidFill>
                <a:highlight>
                  <a:schemeClr val="lt1"/>
                </a:highlight>
                <a:latin typeface="Calibri"/>
                <a:ea typeface="Calibri"/>
                <a:cs typeface="Calibri"/>
                <a:sym typeface="Calibri"/>
              </a:rPr>
              <a:t>The second is to add your contact information.</a:t>
            </a:r>
            <a:endParaRPr b="1" i="0" sz="2000" u="none" cap="none" strike="noStrike">
              <a:solidFill>
                <a:srgbClr val="0000FF"/>
              </a:solidFill>
              <a:latin typeface="Arial"/>
              <a:ea typeface="Arial"/>
              <a:cs typeface="Arial"/>
              <a:sym typeface="Arial"/>
            </a:endParaRPr>
          </a:p>
          <a:p>
            <a:pPr indent="0" lvl="0" marL="347345" marR="0" rtl="0" algn="l">
              <a:lnSpc>
                <a:spcPct val="100000"/>
              </a:lnSpc>
              <a:spcBef>
                <a:spcPts val="600"/>
              </a:spcBef>
              <a:spcAft>
                <a:spcPts val="0"/>
              </a:spcAft>
              <a:buClr>
                <a:srgbClr val="000000"/>
              </a:buClr>
              <a:buSzPts val="1800"/>
              <a:buFont typeface="Arial"/>
              <a:buNone/>
            </a:pPr>
            <a:r>
              <a:t/>
            </a:r>
            <a:endParaRPr b="1" i="0" sz="2000" u="none" cap="none" strike="noStrike">
              <a:solidFill>
                <a:srgbClr val="0000FF"/>
              </a:solidFill>
              <a:latin typeface="Arial"/>
              <a:ea typeface="Arial"/>
              <a:cs typeface="Arial"/>
              <a:sym typeface="Arial"/>
            </a:endParaRPr>
          </a:p>
          <a:p>
            <a:pPr indent="0" lvl="0" marL="347345" marR="0" rtl="0" algn="l">
              <a:lnSpc>
                <a:spcPct val="100000"/>
              </a:lnSpc>
              <a:spcBef>
                <a:spcPts val="600"/>
              </a:spcBef>
              <a:spcAft>
                <a:spcPts val="0"/>
              </a:spcAft>
              <a:buClr>
                <a:srgbClr val="000000"/>
              </a:buClr>
              <a:buSzPts val="1800"/>
              <a:buFont typeface="Arial"/>
              <a:buNone/>
            </a:pPr>
            <a:r>
              <a:t/>
            </a:r>
            <a:endParaRPr b="1" i="0" sz="2000" u="none" cap="none" strike="noStrike">
              <a:solidFill>
                <a:srgbClr val="0000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327434497a5_0_10"/>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4" name="Google Shape;104;g327434497a5_0_10"/>
          <p:cNvSpPr txBox="1"/>
          <p:nvPr/>
        </p:nvSpPr>
        <p:spPr>
          <a:xfrm>
            <a:off x="50" y="338950"/>
            <a:ext cx="12188700" cy="638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Documento 4c:</a:t>
            </a:r>
            <a:r>
              <a:rPr b="0" i="0" lang="en-US" sz="2200" u="none" cap="none" strike="noStrike">
                <a:solidFill>
                  <a:schemeClr val="dk1"/>
                </a:solidFill>
                <a:latin typeface="Arial"/>
                <a:ea typeface="Arial"/>
                <a:cs typeface="Arial"/>
                <a:sym typeface="Arial"/>
              </a:rPr>
              <a:t> </a:t>
            </a:r>
            <a:r>
              <a:rPr b="1" i="0" lang="en-US" sz="2200" u="none" cap="none" strike="noStrike">
                <a:solidFill>
                  <a:schemeClr val="dk1"/>
                </a:solidFill>
                <a:latin typeface="Arial"/>
                <a:ea typeface="Arial"/>
                <a:cs typeface="Arial"/>
                <a:sym typeface="Arial"/>
              </a:rPr>
              <a:t>Formato para reuniones por videoconferencia de FA</a:t>
            </a:r>
            <a:endParaRPr b="1" i="0" sz="2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1" i="0" lang="en-US" sz="2000" u="none" cap="none" strike="noStrike">
                <a:solidFill>
                  <a:schemeClr val="dk1"/>
                </a:solidFill>
                <a:latin typeface="Arial"/>
                <a:ea typeface="Arial"/>
                <a:cs typeface="Arial"/>
                <a:sym typeface="Arial"/>
              </a:rPr>
              <a:t>Tipos de formato de reunión</a:t>
            </a:r>
            <a:endParaRPr b="1" i="0" sz="2000" u="none" cap="none" strike="noStrike">
              <a:solidFill>
                <a:schemeClr val="dk1"/>
              </a:solidFill>
              <a:latin typeface="Arial"/>
              <a:ea typeface="Arial"/>
              <a:cs typeface="Arial"/>
              <a:sym typeface="Arial"/>
            </a:endParaRPr>
          </a:p>
          <a:p>
            <a:pPr indent="-323850" lvl="0" marL="457200" marR="0" rtl="0" algn="l">
              <a:lnSpc>
                <a:spcPct val="115000"/>
              </a:lnSpc>
              <a:spcBef>
                <a:spcPts val="120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En una reunión de trabajo, revise las siguientes opciones de reunión: </a:t>
            </a:r>
            <a:endParaRPr b="0" i="0" sz="1500" u="none" cap="none" strike="noStrike">
              <a:solidFill>
                <a:schemeClr val="dk1"/>
              </a:solidFill>
              <a:latin typeface="Arial"/>
              <a:ea typeface="Arial"/>
              <a:cs typeface="Arial"/>
              <a:sym typeface="Arial"/>
            </a:endParaRPr>
          </a:p>
          <a:p>
            <a:pPr indent="-323850" lvl="1" marL="9144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Testimonio</a:t>
            </a:r>
            <a:r>
              <a:rPr b="0" i="0" lang="en-US" sz="1500" u="none" cap="none" strike="noStrike">
                <a:solidFill>
                  <a:srgbClr val="0000FF"/>
                </a:solidFill>
                <a:latin typeface="Arial"/>
                <a:ea typeface="Arial"/>
                <a:cs typeface="Arial"/>
                <a:sym typeface="Arial"/>
              </a:rPr>
              <a:t> </a:t>
            </a:r>
            <a:r>
              <a:rPr b="0" i="0" lang="en-US" sz="1500" u="none" cap="none" strike="noStrike">
                <a:solidFill>
                  <a:schemeClr val="dk1"/>
                </a:solidFill>
                <a:latin typeface="Arial"/>
                <a:ea typeface="Arial"/>
                <a:cs typeface="Arial"/>
                <a:sym typeface="Arial"/>
              </a:rPr>
              <a:t>(grabación de audio o en directo)</a:t>
            </a:r>
            <a:endParaRPr b="0" i="0" sz="1500" u="none" cap="none" strike="noStrike">
              <a:solidFill>
                <a:schemeClr val="dk1"/>
              </a:solidFill>
              <a:latin typeface="Arial"/>
              <a:ea typeface="Arial"/>
              <a:cs typeface="Arial"/>
              <a:sym typeface="Arial"/>
            </a:endParaRPr>
          </a:p>
          <a:p>
            <a:pPr indent="-323850" lvl="1" marL="9144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Reunión para compartir testimonios</a:t>
            </a:r>
            <a:endParaRPr b="0" i="0" sz="1500" u="none" cap="none" strike="noStrike">
              <a:solidFill>
                <a:schemeClr val="dk1"/>
              </a:solidFill>
              <a:latin typeface="Arial"/>
              <a:ea typeface="Arial"/>
              <a:cs typeface="Arial"/>
              <a:sym typeface="Arial"/>
            </a:endParaRPr>
          </a:p>
          <a:p>
            <a:pPr indent="-323850" lvl="1" marL="9144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Reunión de Herramientas - </a:t>
            </a:r>
            <a:r>
              <a:rPr b="0" i="1" lang="en-US" sz="1500" u="none" cap="none" strike="noStrike">
                <a:solidFill>
                  <a:schemeClr val="dk1"/>
                </a:solidFill>
                <a:latin typeface="Arial"/>
                <a:ea typeface="Arial"/>
                <a:cs typeface="Arial"/>
                <a:sym typeface="Arial"/>
              </a:rPr>
              <a:t>Vivir Abstinentemente:</a:t>
            </a:r>
            <a:r>
              <a:rPr b="0" i="0" lang="en-US" sz="1500" u="none" cap="none" strike="noStrike">
                <a:solidFill>
                  <a:schemeClr val="dk1"/>
                </a:solidFill>
                <a:latin typeface="Arial"/>
                <a:ea typeface="Arial"/>
                <a:cs typeface="Arial"/>
                <a:sym typeface="Arial"/>
              </a:rPr>
              <a:t> </a:t>
            </a:r>
            <a:r>
              <a:rPr b="0" i="1" lang="en-US" sz="1500" u="none" cap="none" strike="noStrike">
                <a:solidFill>
                  <a:schemeClr val="dk1"/>
                </a:solidFill>
                <a:latin typeface="Arial"/>
                <a:ea typeface="Arial"/>
                <a:cs typeface="Arial"/>
                <a:sym typeface="Arial"/>
              </a:rPr>
              <a:t>Guía de las herramientas de FA</a:t>
            </a:r>
            <a:endParaRPr b="0" i="1" sz="1500" u="none" cap="none" strike="noStrike">
              <a:solidFill>
                <a:schemeClr val="dk1"/>
              </a:solidFill>
              <a:latin typeface="Arial"/>
              <a:ea typeface="Arial"/>
              <a:cs typeface="Arial"/>
              <a:sym typeface="Arial"/>
            </a:endParaRPr>
          </a:p>
          <a:p>
            <a:pPr indent="-323850" lvl="1" marL="9144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Reunión de Literatura - Libro de </a:t>
            </a:r>
            <a:r>
              <a:rPr b="0" i="1" lang="en-US" sz="1500" u="none" cap="none" strike="noStrike">
                <a:solidFill>
                  <a:schemeClr val="dk1"/>
                </a:solidFill>
                <a:latin typeface="Arial"/>
                <a:ea typeface="Arial"/>
                <a:cs typeface="Arial"/>
                <a:sym typeface="Arial"/>
              </a:rPr>
              <a:t>Adictos a la Comida en Recuperación Anónimos</a:t>
            </a:r>
            <a:endParaRPr b="0" i="1" sz="1500" u="none" cap="none" strike="noStrike">
              <a:solidFill>
                <a:schemeClr val="dk1"/>
              </a:solidFill>
              <a:latin typeface="Arial"/>
              <a:ea typeface="Arial"/>
              <a:cs typeface="Arial"/>
              <a:sym typeface="Arial"/>
            </a:endParaRPr>
          </a:p>
          <a:p>
            <a:pPr indent="-323850" lvl="1" marL="9144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Reunión de Literatura - Revista </a:t>
            </a:r>
            <a:r>
              <a:rPr b="0" i="1" lang="en-US" sz="1500" u="none" cap="none" strike="noStrike">
                <a:solidFill>
                  <a:schemeClr val="dk1"/>
                </a:solidFill>
                <a:latin typeface="Arial"/>
                <a:ea typeface="Arial"/>
                <a:cs typeface="Arial"/>
                <a:sym typeface="Arial"/>
              </a:rPr>
              <a:t>Connection</a:t>
            </a:r>
            <a:endParaRPr b="0" i="1" sz="1500" u="none" cap="none" strike="noStrike">
              <a:solidFill>
                <a:schemeClr val="dk1"/>
              </a:solidFill>
              <a:latin typeface="Arial"/>
              <a:ea typeface="Arial"/>
              <a:cs typeface="Arial"/>
              <a:sym typeface="Arial"/>
            </a:endParaRPr>
          </a:p>
          <a:p>
            <a:pPr indent="-323850" lvl="1" marL="9144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Reunión de Literatura - Folletos de FA (elegir entre varios títulos)</a:t>
            </a:r>
            <a:endParaRPr b="0" i="0" sz="1500" u="none" cap="none" strike="noStrike">
              <a:solidFill>
                <a:schemeClr val="dk1"/>
              </a:solidFill>
              <a:latin typeface="Arial"/>
              <a:ea typeface="Arial"/>
              <a:cs typeface="Arial"/>
              <a:sym typeface="Arial"/>
            </a:endParaRPr>
          </a:p>
          <a:p>
            <a:pPr indent="-323850" lvl="1" marL="91440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Reunión de Literatura - </a:t>
            </a:r>
            <a:r>
              <a:rPr b="0" i="1" lang="en-US" sz="1500" u="none" cap="none" strike="noStrike">
                <a:solidFill>
                  <a:schemeClr val="dk1"/>
                </a:solidFill>
                <a:latin typeface="Arial"/>
                <a:ea typeface="Arial"/>
                <a:cs typeface="Arial"/>
                <a:sym typeface="Arial"/>
              </a:rPr>
              <a:t>Alcohólicos Anónimos</a:t>
            </a:r>
            <a:r>
              <a:rPr b="0" i="0" lang="en-US" sz="1500" u="none" cap="none" strike="noStrike">
                <a:solidFill>
                  <a:schemeClr val="dk1"/>
                </a:solidFill>
                <a:latin typeface="Arial"/>
                <a:ea typeface="Arial"/>
                <a:cs typeface="Arial"/>
                <a:sym typeface="Arial"/>
              </a:rPr>
              <a:t> («Libro Grande»)</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500" u="none" cap="none" strike="noStrike">
                <a:solidFill>
                  <a:schemeClr val="dk1"/>
                </a:solidFill>
                <a:latin typeface="Arial"/>
                <a:ea typeface="Arial"/>
                <a:cs typeface="Arial"/>
                <a:sym typeface="Arial"/>
              </a:rPr>
              <a:t>Decidir las opciones de formato de reunión, utilizando la conciencia de grupo. Algunos grupos pueden optar por variar las opciones de reunión y otros pueden utilizar la misma opción de reunión todas las semanas.</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b="0" i="0" lang="en-US" sz="1500" u="none" cap="none" strike="noStrike">
                <a:solidFill>
                  <a:schemeClr val="dk1"/>
                </a:solidFill>
                <a:latin typeface="Arial"/>
                <a:ea typeface="Arial"/>
                <a:cs typeface="Arial"/>
                <a:sym typeface="Arial"/>
              </a:rPr>
              <a:t>Hay tres tipos principales de reuniones: </a:t>
            </a:r>
            <a:r>
              <a:rPr b="1" i="0" lang="en-US" sz="1500" u="none" cap="none" strike="noStrike">
                <a:solidFill>
                  <a:schemeClr val="dk1"/>
                </a:solidFill>
                <a:latin typeface="Arial"/>
                <a:ea typeface="Arial"/>
                <a:cs typeface="Arial"/>
                <a:sym typeface="Arial"/>
              </a:rPr>
              <a:t>Testimonio,</a:t>
            </a:r>
            <a:r>
              <a:rPr b="0" i="0" lang="en-US" sz="1500" u="none" cap="none" strike="noStrike">
                <a:solidFill>
                  <a:schemeClr val="dk1"/>
                </a:solidFill>
                <a:latin typeface="Arial"/>
                <a:ea typeface="Arial"/>
                <a:cs typeface="Arial"/>
                <a:sym typeface="Arial"/>
              </a:rPr>
              <a:t> </a:t>
            </a:r>
            <a:r>
              <a:rPr b="1" i="0" lang="en-US" sz="1500" u="none" cap="none" strike="noStrike">
                <a:solidFill>
                  <a:schemeClr val="dk1"/>
                </a:solidFill>
                <a:latin typeface="Arial"/>
                <a:ea typeface="Arial"/>
                <a:cs typeface="Arial"/>
                <a:sym typeface="Arial"/>
              </a:rPr>
              <a:t>Compartir Testimonios</a:t>
            </a:r>
            <a:r>
              <a:rPr b="1" i="0" lang="en-US" sz="1500" u="none" cap="none" strike="noStrike">
                <a:solidFill>
                  <a:srgbClr val="0000FF"/>
                </a:solidFill>
                <a:latin typeface="Arial"/>
                <a:ea typeface="Arial"/>
                <a:cs typeface="Arial"/>
                <a:sym typeface="Arial"/>
              </a:rPr>
              <a:t> </a:t>
            </a:r>
            <a:r>
              <a:rPr b="1" i="0" lang="en-US" sz="1500" u="none" cap="none" strike="noStrike">
                <a:solidFill>
                  <a:schemeClr val="dk1"/>
                </a:solidFill>
                <a:latin typeface="Arial"/>
                <a:ea typeface="Arial"/>
                <a:cs typeface="Arial"/>
                <a:sym typeface="Arial"/>
              </a:rPr>
              <a:t>y</a:t>
            </a:r>
            <a:r>
              <a:rPr b="0" i="0" lang="en-US" sz="1500" u="none" cap="none" strike="noStrike">
                <a:solidFill>
                  <a:schemeClr val="dk1"/>
                </a:solidFill>
                <a:latin typeface="Arial"/>
                <a:ea typeface="Arial"/>
                <a:cs typeface="Arial"/>
                <a:sym typeface="Arial"/>
              </a:rPr>
              <a:t> </a:t>
            </a:r>
            <a:r>
              <a:rPr b="1" i="0" lang="en-US" sz="1500" u="none" cap="none" strike="noStrike">
                <a:solidFill>
                  <a:schemeClr val="dk1"/>
                </a:solidFill>
                <a:latin typeface="Arial"/>
                <a:ea typeface="Arial"/>
                <a:cs typeface="Arial"/>
                <a:sym typeface="Arial"/>
              </a:rPr>
              <a:t>Literatura.</a:t>
            </a:r>
            <a:r>
              <a:rPr b="0" i="0" lang="en-US" sz="1500" u="none" cap="none" strike="noStrike">
                <a:solidFill>
                  <a:schemeClr val="dk1"/>
                </a:solidFill>
                <a:latin typeface="Arial"/>
                <a:ea typeface="Arial"/>
                <a:cs typeface="Arial"/>
                <a:sym typeface="Arial"/>
              </a:rPr>
              <a:t>Los grupos pueden elegir utilizar la misma opción de formato cada semana, o una variedad de tipos. Para ayudar al líder, identifique el plan de rotación en el Formato de reunión. Por ejemplo:</a:t>
            </a:r>
            <a:endParaRPr b="0" i="0" sz="1500" u="none" cap="none" strike="noStrike">
              <a:solidFill>
                <a:schemeClr val="dk1"/>
              </a:solidFill>
              <a:latin typeface="Arial"/>
              <a:ea typeface="Arial"/>
              <a:cs typeface="Arial"/>
              <a:sym typeface="Arial"/>
            </a:endParaRPr>
          </a:p>
          <a:p>
            <a:pPr indent="0" lvl="0" marL="0" marR="0" rtl="0" algn="l">
              <a:lnSpc>
                <a:spcPct val="6000"/>
              </a:lnSpc>
              <a:spcBef>
                <a:spcPts val="1200"/>
              </a:spcBef>
              <a:spcAft>
                <a:spcPts val="0"/>
              </a:spcAft>
              <a:buClr>
                <a:schemeClr val="dk1"/>
              </a:buClr>
              <a:buSzPts val="1100"/>
              <a:buFont typeface="Arial"/>
              <a:buNone/>
            </a:pPr>
            <a:r>
              <a:rPr b="1" i="0" lang="en-US" sz="1500" u="none" cap="none" strike="noStrike">
                <a:solidFill>
                  <a:schemeClr val="dk1"/>
                </a:solidFill>
                <a:latin typeface="Arial"/>
                <a:ea typeface="Arial"/>
                <a:cs typeface="Arial"/>
                <a:sym typeface="Arial"/>
              </a:rPr>
              <a:t>Semana Uno</a:t>
            </a:r>
            <a:r>
              <a:rPr b="0" i="0" lang="en-US" sz="1500" u="none" cap="none" strike="noStrike">
                <a:solidFill>
                  <a:schemeClr val="dk1"/>
                </a:solidFill>
                <a:latin typeface="Arial"/>
                <a:ea typeface="Arial"/>
                <a:cs typeface="Arial"/>
                <a:sym typeface="Arial"/>
              </a:rPr>
              <a:t>: Testimonio</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500" u="none" cap="none" strike="noStrike">
                <a:solidFill>
                  <a:schemeClr val="dk1"/>
                </a:solidFill>
                <a:latin typeface="Arial"/>
                <a:ea typeface="Arial"/>
                <a:cs typeface="Arial"/>
                <a:sym typeface="Arial"/>
              </a:rPr>
              <a:t>Segunda semana</a:t>
            </a:r>
            <a:r>
              <a:rPr b="0" i="0" lang="en-US" sz="1500" u="none" cap="none" strike="noStrike">
                <a:solidFill>
                  <a:schemeClr val="dk1"/>
                </a:solidFill>
                <a:latin typeface="Arial"/>
                <a:ea typeface="Arial"/>
                <a:cs typeface="Arial"/>
                <a:sym typeface="Arial"/>
              </a:rPr>
              <a:t>: Compartir Testimonios</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500" u="none" cap="none" strike="noStrike">
                <a:solidFill>
                  <a:schemeClr val="dk1"/>
                </a:solidFill>
                <a:latin typeface="Arial"/>
                <a:ea typeface="Arial"/>
                <a:cs typeface="Arial"/>
                <a:sym typeface="Arial"/>
              </a:rPr>
              <a:t>Semana Tres</a:t>
            </a:r>
            <a:r>
              <a:rPr b="0" i="0" lang="en-US" sz="1500" u="none" cap="none" strike="noStrike">
                <a:solidFill>
                  <a:schemeClr val="dk1"/>
                </a:solidFill>
                <a:latin typeface="Arial"/>
                <a:ea typeface="Arial"/>
                <a:cs typeface="Arial"/>
                <a:sym typeface="Arial"/>
              </a:rPr>
              <a:t>: Herramientas</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500" u="none" cap="none" strike="noStrike">
                <a:solidFill>
                  <a:schemeClr val="dk1"/>
                </a:solidFill>
                <a:latin typeface="Arial"/>
                <a:ea typeface="Arial"/>
                <a:cs typeface="Arial"/>
                <a:sym typeface="Arial"/>
              </a:rPr>
              <a:t>Semana cuatro</a:t>
            </a:r>
            <a:r>
              <a:rPr b="0" i="0" lang="en-US" sz="1500" u="none" cap="none" strike="noStrike">
                <a:solidFill>
                  <a:schemeClr val="dk1"/>
                </a:solidFill>
                <a:latin typeface="Arial"/>
                <a:ea typeface="Arial"/>
                <a:cs typeface="Arial"/>
                <a:sym typeface="Arial"/>
              </a:rPr>
              <a:t>: Libro FA</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500" u="none" cap="none" strike="noStrike">
                <a:solidFill>
                  <a:schemeClr val="dk1"/>
                </a:solidFill>
                <a:latin typeface="Arial"/>
                <a:ea typeface="Arial"/>
                <a:cs typeface="Arial"/>
                <a:sym typeface="Arial"/>
              </a:rPr>
              <a:t>Quinta semana:</a:t>
            </a:r>
            <a:r>
              <a:rPr b="0" i="0" lang="en-US" sz="1500" u="none" cap="none" strike="noStrike">
                <a:solidFill>
                  <a:schemeClr val="dk1"/>
                </a:solidFill>
                <a:latin typeface="Arial"/>
                <a:ea typeface="Arial"/>
                <a:cs typeface="Arial"/>
                <a:sym typeface="Arial"/>
              </a:rPr>
              <a:t> </a:t>
            </a:r>
            <a:r>
              <a:rPr b="0" i="1" lang="en-US" sz="1500" u="none" cap="none" strike="noStrike">
                <a:solidFill>
                  <a:schemeClr val="dk1"/>
                </a:solidFill>
                <a:latin typeface="Arial"/>
                <a:ea typeface="Arial"/>
                <a:cs typeface="Arial"/>
                <a:sym typeface="Arial"/>
              </a:rPr>
              <a:t>Conexión</a:t>
            </a:r>
            <a:endParaRPr b="0" i="1"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1" sz="15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1200"/>
              </a:spcAft>
              <a:buClr>
                <a:schemeClr val="dk1"/>
              </a:buClr>
              <a:buSzPts val="1100"/>
              <a:buFont typeface="Arial"/>
              <a:buNone/>
            </a:pPr>
            <a:r>
              <a:rPr b="0" i="0" lang="en-US" sz="1400" u="none" cap="none" strike="noStrike">
                <a:solidFill>
                  <a:schemeClr val="dk1"/>
                </a:solidFill>
                <a:latin typeface="Arial"/>
                <a:ea typeface="Arial"/>
                <a:cs typeface="Arial"/>
                <a:sym typeface="Arial"/>
              </a:rPr>
              <a:t>Revisado en </a:t>
            </a:r>
            <a:r>
              <a:rPr lang="en-US">
                <a:solidFill>
                  <a:schemeClr val="dk1"/>
                </a:solidFill>
              </a:rPr>
              <a:t>julio</a:t>
            </a:r>
            <a:r>
              <a:rPr b="0" i="0" lang="en-US" sz="1400" u="none" cap="none" strike="noStrike">
                <a:solidFill>
                  <a:schemeClr val="dk1"/>
                </a:solidFill>
                <a:latin typeface="Arial"/>
                <a:ea typeface="Arial"/>
                <a:cs typeface="Arial"/>
                <a:sym typeface="Arial"/>
              </a:rPr>
              <a:t> de 2024</a:t>
            </a:r>
            <a:endParaRPr b="1" i="0" sz="2200" u="none" cap="none" strike="noStrik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eaaa53bec2_0_10"/>
          <p:cNvSpPr txBox="1"/>
          <p:nvPr>
            <p:ph type="title"/>
          </p:nvPr>
        </p:nvSpPr>
        <p:spPr>
          <a:xfrm>
            <a:off x="321300" y="171800"/>
            <a:ext cx="11089800" cy="19539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900"/>
              <a:buNone/>
            </a:pPr>
            <a:r>
              <a:t/>
            </a:r>
            <a:endParaRPr b="1" sz="2200"/>
          </a:p>
          <a:p>
            <a:pPr indent="0" lvl="0" marL="0" rtl="0" algn="just">
              <a:lnSpc>
                <a:spcPct val="100000"/>
              </a:lnSpc>
              <a:spcBef>
                <a:spcPts val="0"/>
              </a:spcBef>
              <a:spcAft>
                <a:spcPts val="0"/>
              </a:spcAft>
              <a:buSzPts val="1900"/>
              <a:buNone/>
            </a:pPr>
            <a:r>
              <a:t/>
            </a:r>
            <a:endParaRPr b="1" sz="2100"/>
          </a:p>
          <a:p>
            <a:pPr indent="0" lvl="0" marL="0" rtl="0" algn="just">
              <a:lnSpc>
                <a:spcPct val="100000"/>
              </a:lnSpc>
              <a:spcBef>
                <a:spcPts val="0"/>
              </a:spcBef>
              <a:spcAft>
                <a:spcPts val="0"/>
              </a:spcAft>
              <a:buSzPts val="1900"/>
              <a:buNone/>
            </a:pPr>
            <a:r>
              <a:t/>
            </a:r>
            <a:endParaRPr b="1" sz="2100"/>
          </a:p>
          <a:p>
            <a:pPr indent="0" lvl="0" marL="0" rtl="0" algn="just">
              <a:lnSpc>
                <a:spcPct val="115000"/>
              </a:lnSpc>
              <a:spcBef>
                <a:spcPts val="0"/>
              </a:spcBef>
              <a:spcAft>
                <a:spcPts val="0"/>
              </a:spcAft>
              <a:buClr>
                <a:schemeClr val="dk1"/>
              </a:buClr>
              <a:buSzPts val="1100"/>
              <a:buFont typeface="Arial"/>
              <a:buNone/>
            </a:pPr>
            <a:r>
              <a:t/>
            </a:r>
            <a:endParaRPr b="1" sz="2100"/>
          </a:p>
          <a:p>
            <a:pPr indent="0" lvl="0" marL="0" rtl="0" algn="just">
              <a:lnSpc>
                <a:spcPct val="115000"/>
              </a:lnSpc>
              <a:spcBef>
                <a:spcPts val="0"/>
              </a:spcBef>
              <a:spcAft>
                <a:spcPts val="0"/>
              </a:spcAft>
              <a:buClr>
                <a:schemeClr val="dk1"/>
              </a:buClr>
              <a:buSzPts val="1100"/>
              <a:buFont typeface="Arial"/>
              <a:buNone/>
            </a:pPr>
            <a:r>
              <a:rPr b="1" lang="en-US" sz="2100"/>
              <a:t>S</a:t>
            </a:r>
            <a:r>
              <a:rPr b="1" lang="en-US" sz="2000"/>
              <a:t>ÉPTIMA TRADICIÓN	</a:t>
            </a:r>
            <a:endParaRPr b="1" sz="2000"/>
          </a:p>
          <a:p>
            <a:pPr indent="0" lvl="0" marL="0" rtl="0" algn="l">
              <a:lnSpc>
                <a:spcPct val="115000"/>
              </a:lnSpc>
              <a:spcBef>
                <a:spcPts val="0"/>
              </a:spcBef>
              <a:spcAft>
                <a:spcPts val="0"/>
              </a:spcAft>
              <a:buSzPts val="1900"/>
              <a:buNone/>
            </a:pPr>
            <a:r>
              <a:rPr b="1" lang="en-US" sz="2100"/>
              <a:t>L</a:t>
            </a:r>
            <a:r>
              <a:rPr lang="en-US" sz="2100"/>
              <a:t>a Séptima Tradición nos aconseja mantenernos con nuestras propias contribuciones, sin solicitar ni aceptar donaciones de afuera. </a:t>
            </a:r>
            <a:r>
              <a:rPr lang="en-US" sz="2100">
                <a:highlight>
                  <a:srgbClr val="FCFCF9"/>
                </a:highlight>
              </a:rPr>
              <a:t>Por favor, seleccione el código QR que corresponde a la reunión de hoy. Cada reunión tiene su propio código QR. Esto asegura que su Séptima Tradición sea para la reunión correcta.  </a:t>
            </a:r>
            <a:r>
              <a:rPr b="1" lang="en-US" sz="2100">
                <a:highlight>
                  <a:srgbClr val="FCFCF9"/>
                </a:highlight>
              </a:rPr>
              <a:t>¿Podría la persona encargada de la tesorería presentarse?</a:t>
            </a:r>
            <a:endParaRPr b="1" sz="2100">
              <a:highlight>
                <a:srgbClr val="FCFCF9"/>
              </a:highlight>
            </a:endParaRPr>
          </a:p>
          <a:p>
            <a:pPr indent="0" lvl="0" marL="0" rtl="0" algn="l">
              <a:lnSpc>
                <a:spcPct val="115000"/>
              </a:lnSpc>
              <a:spcBef>
                <a:spcPts val="0"/>
              </a:spcBef>
              <a:spcAft>
                <a:spcPts val="0"/>
              </a:spcAft>
              <a:buClr>
                <a:schemeClr val="dk1"/>
              </a:buClr>
              <a:buSzPts val="1100"/>
              <a:buFont typeface="Arial"/>
              <a:buNone/>
            </a:pPr>
            <a:r>
              <a:t/>
            </a:r>
            <a:endParaRPr b="1" sz="2200">
              <a:highlight>
                <a:srgbClr val="FCFCF9"/>
              </a:highlight>
            </a:endParaRPr>
          </a:p>
          <a:p>
            <a:pPr indent="0" lvl="0" marL="0" rtl="0" algn="just">
              <a:lnSpc>
                <a:spcPct val="100000"/>
              </a:lnSpc>
              <a:spcBef>
                <a:spcPts val="0"/>
              </a:spcBef>
              <a:spcAft>
                <a:spcPts val="0"/>
              </a:spcAft>
              <a:buClr>
                <a:schemeClr val="dk1"/>
              </a:buClr>
              <a:buSzPts val="1100"/>
              <a:buFont typeface="Arial"/>
              <a:buNone/>
            </a:pPr>
            <a:r>
              <a:t/>
            </a:r>
            <a:endParaRPr/>
          </a:p>
        </p:txBody>
      </p:sp>
      <p:sp>
        <p:nvSpPr>
          <p:cNvPr id="347" name="Google Shape;347;g2eaaa53bec2_0_10"/>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48" name="Google Shape;348;g2eaaa53bec2_0_10"/>
          <p:cNvSpPr txBox="1"/>
          <p:nvPr>
            <p:ph idx="2" type="body"/>
          </p:nvPr>
        </p:nvSpPr>
        <p:spPr>
          <a:xfrm>
            <a:off x="321300" y="3901025"/>
            <a:ext cx="2742600" cy="69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900"/>
              <a:buNone/>
            </a:pPr>
            <a:r>
              <a:rPr lang="en-US" sz="2200">
                <a:highlight>
                  <a:srgbClr val="FCFCF9"/>
                </a:highlight>
                <a:latin typeface="Roboto"/>
                <a:ea typeface="Roboto"/>
                <a:cs typeface="Roboto"/>
                <a:sym typeface="Roboto"/>
              </a:rPr>
              <a:t> </a:t>
            </a:r>
            <a:r>
              <a:rPr b="1" lang="en-US" sz="2200">
                <a:highlight>
                  <a:srgbClr val="FCFCF9"/>
                </a:highlight>
                <a:latin typeface="Roboto"/>
                <a:ea typeface="Roboto"/>
                <a:cs typeface="Roboto"/>
                <a:sym typeface="Roboto"/>
              </a:rPr>
              <a:t>  DOMINGO/SUNDAY</a:t>
            </a:r>
            <a:endParaRPr b="1" sz="2200">
              <a:highlight>
                <a:srgbClr val="FCFCF9"/>
              </a:highlight>
              <a:latin typeface="Roboto"/>
              <a:ea typeface="Roboto"/>
              <a:cs typeface="Roboto"/>
              <a:sym typeface="Roboto"/>
            </a:endParaRPr>
          </a:p>
          <a:p>
            <a:pPr indent="0" lvl="0" marL="0" rtl="0" algn="l">
              <a:lnSpc>
                <a:spcPct val="115000"/>
              </a:lnSpc>
              <a:spcBef>
                <a:spcPts val="0"/>
              </a:spcBef>
              <a:spcAft>
                <a:spcPts val="0"/>
              </a:spcAft>
              <a:buSzPts val="1900"/>
              <a:buNone/>
            </a:pPr>
            <a:r>
              <a:t/>
            </a:r>
            <a:endParaRPr sz="2200">
              <a:highlight>
                <a:srgbClr val="FCFCF9"/>
              </a:highlight>
              <a:latin typeface="Roboto"/>
              <a:ea typeface="Roboto"/>
              <a:cs typeface="Roboto"/>
              <a:sym typeface="Roboto"/>
            </a:endParaRPr>
          </a:p>
          <a:p>
            <a:pPr indent="0" lvl="0" marL="0" rtl="0" algn="l">
              <a:lnSpc>
                <a:spcPct val="115000"/>
              </a:lnSpc>
              <a:spcBef>
                <a:spcPts val="0"/>
              </a:spcBef>
              <a:spcAft>
                <a:spcPts val="0"/>
              </a:spcAft>
              <a:buSzPts val="1900"/>
              <a:buNone/>
            </a:pPr>
            <a:r>
              <a:t/>
            </a:r>
            <a:endParaRPr sz="2500">
              <a:highlight>
                <a:srgbClr val="FCFCF9"/>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2500">
              <a:highlight>
                <a:srgbClr val="FCFCF9"/>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2500"/>
          </a:p>
          <a:p>
            <a:pPr indent="0" lvl="0" marL="0" rtl="0" algn="l">
              <a:lnSpc>
                <a:spcPct val="90000"/>
              </a:lnSpc>
              <a:spcBef>
                <a:spcPts val="1100"/>
              </a:spcBef>
              <a:spcAft>
                <a:spcPts val="0"/>
              </a:spcAft>
              <a:buSzPts val="1900"/>
              <a:buNone/>
            </a:pPr>
            <a:r>
              <a:t/>
            </a:r>
            <a:endParaRPr/>
          </a:p>
        </p:txBody>
      </p:sp>
      <p:sp>
        <p:nvSpPr>
          <p:cNvPr id="349" name="Google Shape;349;g2eaaa53bec2_0_10"/>
          <p:cNvSpPr txBox="1"/>
          <p:nvPr>
            <p:ph idx="4" type="body"/>
          </p:nvPr>
        </p:nvSpPr>
        <p:spPr>
          <a:xfrm>
            <a:off x="321300" y="2125700"/>
            <a:ext cx="11031000" cy="1612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900"/>
              <a:buNone/>
            </a:pPr>
            <a:r>
              <a:t/>
            </a:r>
            <a:endParaRPr sz="2200">
              <a:solidFill>
                <a:srgbClr val="0000FF"/>
              </a:solidFill>
              <a:highlight>
                <a:srgbClr val="FCFCF9"/>
              </a:highlight>
            </a:endParaRPr>
          </a:p>
          <a:p>
            <a:pPr indent="0" lvl="0" marL="0" rtl="0" algn="l">
              <a:lnSpc>
                <a:spcPct val="115000"/>
              </a:lnSpc>
              <a:spcBef>
                <a:spcPts val="0"/>
              </a:spcBef>
              <a:spcAft>
                <a:spcPts val="0"/>
              </a:spcAft>
              <a:buSzPts val="1900"/>
              <a:buNone/>
            </a:pPr>
            <a:r>
              <a:rPr lang="en-US" sz="2200">
                <a:solidFill>
                  <a:srgbClr val="0000FF"/>
                </a:solidFill>
                <a:highlight>
                  <a:srgbClr val="FCFCF9"/>
                </a:highlight>
              </a:rPr>
              <a:t>The Seventh Tradition advises us to support ourselves through our own contributions, without soliciting or accepting outside donations. Please select the QR code that corresponds to today's meeting. Each meeting has its own unique QR code. This ensures that your Seventh Tradition contribution goes to the correct meeting. </a:t>
            </a:r>
            <a:r>
              <a:rPr b="1" lang="en-US" sz="2200">
                <a:solidFill>
                  <a:srgbClr val="0000FF"/>
                </a:solidFill>
                <a:highlight>
                  <a:srgbClr val="FCFCF9"/>
                </a:highlight>
              </a:rPr>
              <a:t>Could the Treasurer introduce themselves?</a:t>
            </a:r>
            <a:endParaRPr>
              <a:solidFill>
                <a:srgbClr val="0000FF"/>
              </a:solidFill>
            </a:endParaRPr>
          </a:p>
        </p:txBody>
      </p:sp>
      <p:pic>
        <p:nvPicPr>
          <p:cNvPr id="350" name="Google Shape;350;g2eaaa53bec2_0_10"/>
          <p:cNvPicPr preferRelativeResize="0"/>
          <p:nvPr/>
        </p:nvPicPr>
        <p:blipFill rotWithShape="1">
          <a:blip r:embed="rId3">
            <a:alphaModFix/>
          </a:blip>
          <a:srcRect b="0" l="0" r="0" t="0"/>
          <a:stretch/>
        </p:blipFill>
        <p:spPr>
          <a:xfrm rot="5400000">
            <a:off x="628775" y="4699675"/>
            <a:ext cx="1888375" cy="1905149"/>
          </a:xfrm>
          <a:prstGeom prst="rect">
            <a:avLst/>
          </a:prstGeom>
          <a:noFill/>
          <a:ln>
            <a:noFill/>
          </a:ln>
        </p:spPr>
      </p:pic>
      <p:pic>
        <p:nvPicPr>
          <p:cNvPr id="351" name="Google Shape;351;g2eaaa53bec2_0_10"/>
          <p:cNvPicPr preferRelativeResize="0"/>
          <p:nvPr/>
        </p:nvPicPr>
        <p:blipFill rotWithShape="1">
          <a:blip r:embed="rId4">
            <a:alphaModFix/>
          </a:blip>
          <a:srcRect b="0" l="0" r="0" t="0"/>
          <a:stretch/>
        </p:blipFill>
        <p:spPr>
          <a:xfrm>
            <a:off x="8092150" y="4625200"/>
            <a:ext cx="2742600" cy="2054099"/>
          </a:xfrm>
          <a:prstGeom prst="rect">
            <a:avLst/>
          </a:prstGeom>
          <a:noFill/>
          <a:ln>
            <a:noFill/>
          </a:ln>
        </p:spPr>
      </p:pic>
      <p:sp>
        <p:nvSpPr>
          <p:cNvPr id="352" name="Google Shape;352;g2eaaa53bec2_0_10"/>
          <p:cNvSpPr txBox="1"/>
          <p:nvPr/>
        </p:nvSpPr>
        <p:spPr>
          <a:xfrm flipH="1">
            <a:off x="7631050" y="4238550"/>
            <a:ext cx="32037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1" i="0" lang="en-US" sz="2200" u="none" cap="none" strike="noStrike">
                <a:solidFill>
                  <a:schemeClr val="dk1"/>
                </a:solidFill>
                <a:highlight>
                  <a:srgbClr val="FCFCF9"/>
                </a:highlight>
                <a:latin typeface="Roboto"/>
                <a:ea typeface="Roboto"/>
                <a:cs typeface="Roboto"/>
                <a:sym typeface="Roboto"/>
              </a:rPr>
              <a:t>     JUEVES/ THURSDAY</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10a78ee27a7_0_48"/>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59" name="Google Shape;359;g10a78ee27a7_0_48"/>
          <p:cNvSpPr txBox="1"/>
          <p:nvPr/>
        </p:nvSpPr>
        <p:spPr>
          <a:xfrm>
            <a:off x="450875" y="1581900"/>
            <a:ext cx="5306400" cy="4217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2200" u="none" cap="none" strike="noStrike">
                <a:solidFill>
                  <a:schemeClr val="dk1"/>
                </a:solidFill>
                <a:latin typeface="Calibri"/>
                <a:ea typeface="Calibri"/>
                <a:cs typeface="Calibri"/>
                <a:sym typeface="Calibri"/>
              </a:rPr>
              <a:t>REUNIONES DE TRABAJO</a:t>
            </a:r>
            <a:endParaRPr b="1" i="0" sz="2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US" sz="2200" u="none" cap="none" strike="noStrike">
                <a:solidFill>
                  <a:schemeClr val="dk1"/>
                </a:solidFill>
                <a:latin typeface="Calibri"/>
                <a:ea typeface="Calibri"/>
                <a:cs typeface="Calibri"/>
                <a:sym typeface="Calibri"/>
              </a:rPr>
              <a:t>Por favor, asista a nuestra reunión de negocios mensual, que se llevan a cabo después de la primera reunión de cada mes. Los miembros de FA con 90 días o más de abstinencia continua, que participan en esta reunión, tienen voz y voto y puestos de servicio abiertos para ellos.</a:t>
            </a:r>
            <a:endParaRPr b="0" i="0" sz="2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60" name="Google Shape;360;g10a78ee27a7_0_48"/>
          <p:cNvSpPr txBox="1"/>
          <p:nvPr/>
        </p:nvSpPr>
        <p:spPr>
          <a:xfrm flipH="1">
            <a:off x="6371075" y="1515750"/>
            <a:ext cx="5078700" cy="3285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chemeClr val="dk1"/>
              </a:buClr>
              <a:buSzPts val="1800"/>
              <a:buFont typeface="Arial"/>
              <a:buNone/>
            </a:pPr>
            <a:r>
              <a:rPr b="1" i="0" lang="en-US" sz="2200" u="none" cap="none" strike="noStrike">
                <a:solidFill>
                  <a:srgbClr val="0000FF"/>
                </a:solidFill>
                <a:highlight>
                  <a:schemeClr val="lt1"/>
                </a:highlight>
                <a:latin typeface="Calibri"/>
                <a:ea typeface="Calibri"/>
                <a:cs typeface="Calibri"/>
                <a:sym typeface="Calibri"/>
              </a:rPr>
              <a:t>BUSINESS MEETINGS</a:t>
            </a:r>
            <a:endParaRPr b="1" i="0" sz="2200" u="none" cap="none" strike="noStrike">
              <a:solidFill>
                <a:srgbClr val="0000FF"/>
              </a:solidFill>
              <a:highlight>
                <a:schemeClr val="lt1"/>
              </a:highlight>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800"/>
              <a:buFont typeface="Arial"/>
              <a:buNone/>
            </a:pPr>
            <a:r>
              <a:t/>
            </a:r>
            <a:endParaRPr b="0" i="0" sz="1100" u="none" cap="none" strike="sngStrike">
              <a:solidFill>
                <a:srgbClr val="0000FF"/>
              </a:solidFill>
              <a:highlight>
                <a:schemeClr val="lt1"/>
              </a:highlight>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800"/>
              <a:buFont typeface="Arial"/>
              <a:buNone/>
            </a:pPr>
            <a:r>
              <a:rPr b="0" i="0" lang="en-US" sz="2200" u="none" cap="none" strike="noStrike">
                <a:solidFill>
                  <a:srgbClr val="0000FF"/>
                </a:solidFill>
                <a:highlight>
                  <a:schemeClr val="lt1"/>
                </a:highlight>
                <a:latin typeface="Calibri"/>
                <a:ea typeface="Calibri"/>
                <a:cs typeface="Calibri"/>
                <a:sym typeface="Calibri"/>
              </a:rPr>
              <a:t>Please attend our monthly business meeting, held after the first meeting of every month. FA members with 90 days or more of continuous abstinence, committed to this meeting, have a voice and a vote and service positions open to them.</a:t>
            </a:r>
            <a:endParaRPr b="0" i="0" sz="2200" u="none" cap="none" strike="noStrike">
              <a:solidFill>
                <a:srgbClr val="0000FF"/>
              </a:solidFill>
              <a:highlight>
                <a:schemeClr val="lt1"/>
              </a:highlight>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14998d54c52_0_72"/>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67" name="Google Shape;367;g14998d54c52_0_72"/>
          <p:cNvSpPr txBox="1"/>
          <p:nvPr>
            <p:ph idx="1" type="body"/>
          </p:nvPr>
        </p:nvSpPr>
        <p:spPr>
          <a:xfrm>
            <a:off x="346975" y="1724700"/>
            <a:ext cx="5990400" cy="3181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800"/>
              <a:buFont typeface="Arial"/>
              <a:buNone/>
            </a:pPr>
            <a:r>
              <a:rPr b="1" lang="en-US" sz="2000"/>
              <a:t>PREGUNTA ACERCA DE EFECTIVIDAD DE  LA REUNIÓN</a:t>
            </a:r>
            <a:endParaRPr b="1" sz="2000"/>
          </a:p>
          <a:p>
            <a:pPr indent="0" lvl="0" marL="0" rtl="0" algn="just">
              <a:lnSpc>
                <a:spcPct val="100000"/>
              </a:lnSpc>
              <a:spcBef>
                <a:spcPts val="0"/>
              </a:spcBef>
              <a:spcAft>
                <a:spcPts val="0"/>
              </a:spcAft>
              <a:buClr>
                <a:schemeClr val="dk1"/>
              </a:buClr>
              <a:buSzPts val="2800"/>
              <a:buFont typeface="Arial"/>
              <a:buNone/>
            </a:pPr>
            <a:r>
              <a:t/>
            </a:r>
            <a:endParaRPr b="1" sz="2000"/>
          </a:p>
          <a:p>
            <a:pPr indent="0" lvl="0" marL="0" rtl="0" algn="just">
              <a:lnSpc>
                <a:spcPct val="115000"/>
              </a:lnSpc>
              <a:spcBef>
                <a:spcPts val="0"/>
              </a:spcBef>
              <a:spcAft>
                <a:spcPts val="0"/>
              </a:spcAft>
              <a:buClr>
                <a:schemeClr val="dk1"/>
              </a:buClr>
              <a:buSzPts val="1100"/>
              <a:buFont typeface="Arial"/>
              <a:buNone/>
            </a:pPr>
            <a:r>
              <a:rPr lang="en-US" sz="2000"/>
              <a:t>Las siglas MESA significan "Meeting Effectiveness, Support, and Assistance" (eficacia, apoyo y asistencia en las reuniones). </a:t>
            </a:r>
            <a:endParaRPr sz="2000"/>
          </a:p>
          <a:p>
            <a:pPr indent="0" lvl="0" marL="0" rtl="0" algn="just">
              <a:lnSpc>
                <a:spcPct val="115000"/>
              </a:lnSpc>
              <a:spcBef>
                <a:spcPts val="0"/>
              </a:spcBef>
              <a:spcAft>
                <a:spcPts val="0"/>
              </a:spcAft>
              <a:buClr>
                <a:schemeClr val="dk1"/>
              </a:buClr>
              <a:buSzPts val="1100"/>
              <a:buFont typeface="Arial"/>
              <a:buNone/>
            </a:pPr>
            <a:r>
              <a:t/>
            </a:r>
            <a:endParaRPr sz="2000"/>
          </a:p>
          <a:p>
            <a:pPr indent="0" lvl="0" marL="0" rtl="0" algn="just">
              <a:lnSpc>
                <a:spcPct val="115000"/>
              </a:lnSpc>
              <a:spcBef>
                <a:spcPts val="0"/>
              </a:spcBef>
              <a:spcAft>
                <a:spcPts val="0"/>
              </a:spcAft>
              <a:buClr>
                <a:schemeClr val="dk1"/>
              </a:buClr>
              <a:buSzPts val="1100"/>
              <a:buFont typeface="Arial"/>
              <a:buNone/>
            </a:pPr>
            <a:r>
              <a:rPr lang="en-US" sz="2000"/>
              <a:t>¿Podría el representante de MESA leer la pregunta sobre la eficacia de las reuniones?</a:t>
            </a:r>
            <a:r>
              <a:rPr lang="en-US" sz="2400">
                <a:latin typeface="Arial"/>
                <a:ea typeface="Arial"/>
                <a:cs typeface="Arial"/>
                <a:sym typeface="Arial"/>
              </a:rPr>
              <a:t>  </a:t>
            </a:r>
            <a:endParaRPr b="1" sz="2400">
              <a:latin typeface="Arial"/>
              <a:ea typeface="Arial"/>
              <a:cs typeface="Arial"/>
              <a:sym typeface="Arial"/>
            </a:endParaRPr>
          </a:p>
          <a:p>
            <a:pPr indent="0" lvl="0" marL="0" rtl="0" algn="just">
              <a:lnSpc>
                <a:spcPct val="100000"/>
              </a:lnSpc>
              <a:spcBef>
                <a:spcPts val="0"/>
              </a:spcBef>
              <a:spcAft>
                <a:spcPts val="0"/>
              </a:spcAft>
              <a:buClr>
                <a:schemeClr val="dk1"/>
              </a:buClr>
              <a:buSzPts val="2800"/>
              <a:buNone/>
            </a:pPr>
            <a:r>
              <a:t/>
            </a:r>
            <a:endParaRPr b="1" sz="2000"/>
          </a:p>
          <a:p>
            <a:pPr indent="0" lvl="0" marL="0" rtl="0" algn="just">
              <a:lnSpc>
                <a:spcPct val="100000"/>
              </a:lnSpc>
              <a:spcBef>
                <a:spcPts val="0"/>
              </a:spcBef>
              <a:spcAft>
                <a:spcPts val="0"/>
              </a:spcAft>
              <a:buClr>
                <a:schemeClr val="dk1"/>
              </a:buClr>
              <a:buSzPts val="2800"/>
              <a:buNone/>
            </a:pPr>
            <a:r>
              <a:t/>
            </a:r>
            <a:endParaRPr sz="2000"/>
          </a:p>
          <a:p>
            <a:pPr indent="0" lvl="0" marL="0" rtl="0" algn="l">
              <a:lnSpc>
                <a:spcPct val="100000"/>
              </a:lnSpc>
              <a:spcBef>
                <a:spcPts val="0"/>
              </a:spcBef>
              <a:spcAft>
                <a:spcPts val="0"/>
              </a:spcAft>
              <a:buClr>
                <a:schemeClr val="dk1"/>
              </a:buClr>
              <a:buSzPts val="2800"/>
              <a:buNone/>
            </a:pPr>
            <a:r>
              <a:t/>
            </a:r>
            <a:endParaRPr b="1" sz="1800">
              <a:latin typeface="Arial"/>
              <a:ea typeface="Arial"/>
              <a:cs typeface="Arial"/>
              <a:sym typeface="Arial"/>
            </a:endParaRPr>
          </a:p>
          <a:p>
            <a:pPr indent="0" lvl="0" marL="0" rtl="0" algn="l">
              <a:lnSpc>
                <a:spcPct val="100000"/>
              </a:lnSpc>
              <a:spcBef>
                <a:spcPts val="0"/>
              </a:spcBef>
              <a:spcAft>
                <a:spcPts val="0"/>
              </a:spcAft>
              <a:buClr>
                <a:schemeClr val="dk1"/>
              </a:buClr>
              <a:buSzPts val="2800"/>
              <a:buNone/>
            </a:pPr>
            <a:r>
              <a:t/>
            </a:r>
            <a:endParaRPr sz="2400">
              <a:latin typeface="Arial"/>
              <a:ea typeface="Arial"/>
              <a:cs typeface="Arial"/>
              <a:sym typeface="Arial"/>
            </a:endParaRPr>
          </a:p>
          <a:p>
            <a:pPr indent="0" lvl="0" marL="0" rtl="0" algn="just">
              <a:lnSpc>
                <a:spcPct val="100000"/>
              </a:lnSpc>
              <a:spcBef>
                <a:spcPts val="0"/>
              </a:spcBef>
              <a:spcAft>
                <a:spcPts val="0"/>
              </a:spcAft>
              <a:buClr>
                <a:schemeClr val="dk1"/>
              </a:buClr>
              <a:buSzPts val="2800"/>
              <a:buNone/>
            </a:pPr>
            <a:r>
              <a:t/>
            </a:r>
            <a:endParaRPr b="1"/>
          </a:p>
          <a:p>
            <a:pPr indent="0" lvl="0" marL="0" rtl="0" algn="l">
              <a:lnSpc>
                <a:spcPct val="90000"/>
              </a:lnSpc>
              <a:spcBef>
                <a:spcPts val="0"/>
              </a:spcBef>
              <a:spcAft>
                <a:spcPts val="0"/>
              </a:spcAft>
              <a:buClr>
                <a:schemeClr val="dk1"/>
              </a:buClr>
              <a:buSzPts val="2800"/>
              <a:buNone/>
            </a:pPr>
            <a:r>
              <a:t/>
            </a:r>
            <a:endParaRPr i="1"/>
          </a:p>
        </p:txBody>
      </p:sp>
      <p:sp>
        <p:nvSpPr>
          <p:cNvPr id="368" name="Google Shape;368;g14998d54c52_0_72"/>
          <p:cNvSpPr txBox="1"/>
          <p:nvPr/>
        </p:nvSpPr>
        <p:spPr>
          <a:xfrm>
            <a:off x="6503916" y="1724700"/>
            <a:ext cx="5442551" cy="3976443"/>
          </a:xfrm>
          <a:prstGeom prst="rect">
            <a:avLst/>
          </a:prstGeom>
          <a:noFill/>
          <a:ln>
            <a:noFill/>
          </a:ln>
        </p:spPr>
        <p:txBody>
          <a:bodyPr anchorCtr="0" anchor="t" bIns="91425" lIns="91425" spcFirstLastPara="1" rIns="91425" wrap="square" tIns="91425">
            <a:spAutoFit/>
          </a:bodyPr>
          <a:lstStyle/>
          <a:p>
            <a:pPr indent="0" lvl="0" marL="347345" marR="0" rtl="0" algn="ctr">
              <a:lnSpc>
                <a:spcPct val="100000"/>
              </a:lnSpc>
              <a:spcBef>
                <a:spcPts val="600"/>
              </a:spcBef>
              <a:spcAft>
                <a:spcPts val="0"/>
              </a:spcAft>
              <a:buClr>
                <a:schemeClr val="dk1"/>
              </a:buClr>
              <a:buSzPts val="1100"/>
              <a:buFont typeface="Arial"/>
              <a:buNone/>
            </a:pPr>
            <a:r>
              <a:rPr b="1" i="0" lang="en-US" sz="2000" u="none" cap="none" strike="noStrike">
                <a:solidFill>
                  <a:srgbClr val="0000FF"/>
                </a:solidFill>
                <a:latin typeface="Calibri"/>
                <a:ea typeface="Calibri"/>
                <a:cs typeface="Calibri"/>
                <a:sym typeface="Calibri"/>
              </a:rPr>
              <a:t>MEETING EFFECTIVENESS QUESTION</a:t>
            </a:r>
            <a:endParaRPr b="1" i="0" sz="2000" u="none" cap="none" strike="noStrike">
              <a:solidFill>
                <a:srgbClr val="0000FF"/>
              </a:solidFill>
              <a:latin typeface="Calibri"/>
              <a:ea typeface="Calibri"/>
              <a:cs typeface="Calibri"/>
              <a:sym typeface="Calibri"/>
            </a:endParaRPr>
          </a:p>
          <a:p>
            <a:pPr indent="0" lvl="0" marL="347345" marR="0" rtl="0" algn="ctr">
              <a:lnSpc>
                <a:spcPct val="30000"/>
              </a:lnSpc>
              <a:spcBef>
                <a:spcPts val="600"/>
              </a:spcBef>
              <a:spcAft>
                <a:spcPts val="0"/>
              </a:spcAft>
              <a:buClr>
                <a:schemeClr val="dk1"/>
              </a:buClr>
              <a:buSzPts val="1100"/>
              <a:buFont typeface="Arial"/>
              <a:buNone/>
            </a:pPr>
            <a:r>
              <a:t/>
            </a:r>
            <a:endParaRPr b="1" i="0" sz="1800" u="none" cap="none" strike="noStrike">
              <a:solidFill>
                <a:srgbClr val="0000FF"/>
              </a:solidFill>
              <a:latin typeface="Arial"/>
              <a:ea typeface="Arial"/>
              <a:cs typeface="Arial"/>
              <a:sym typeface="Arial"/>
            </a:endParaRPr>
          </a:p>
          <a:p>
            <a:pPr indent="0" lvl="0" marL="0" marR="0" rtl="0" algn="just">
              <a:lnSpc>
                <a:spcPct val="100000"/>
              </a:lnSpc>
              <a:spcBef>
                <a:spcPts val="600"/>
              </a:spcBef>
              <a:spcAft>
                <a:spcPts val="0"/>
              </a:spcAft>
              <a:buClr>
                <a:schemeClr val="dk1"/>
              </a:buClr>
              <a:buSzPts val="1100"/>
              <a:buFont typeface="Arial"/>
              <a:buNone/>
            </a:pPr>
            <a:r>
              <a:rPr b="0" i="0" lang="en-US" sz="2000" u="none" cap="none" strike="noStrike">
                <a:solidFill>
                  <a:srgbClr val="0000FF"/>
                </a:solidFill>
                <a:latin typeface="Calibri"/>
                <a:ea typeface="Calibri"/>
                <a:cs typeface="Calibri"/>
                <a:sym typeface="Calibri"/>
              </a:rPr>
              <a:t>MESA stands for Meeting Effectiveness Support, and Assistance. </a:t>
            </a:r>
            <a:endParaRPr b="0" i="0" sz="2000" u="none" cap="none" strike="noStrike">
              <a:solidFill>
                <a:srgbClr val="0000FF"/>
              </a:solidFill>
              <a:latin typeface="Calibri"/>
              <a:ea typeface="Calibri"/>
              <a:cs typeface="Calibri"/>
              <a:sym typeface="Calibri"/>
            </a:endParaRPr>
          </a:p>
          <a:p>
            <a:pPr indent="0" lvl="0" marL="0" marR="0" rtl="0" algn="just">
              <a:lnSpc>
                <a:spcPct val="100000"/>
              </a:lnSpc>
              <a:spcBef>
                <a:spcPts val="600"/>
              </a:spcBef>
              <a:spcAft>
                <a:spcPts val="0"/>
              </a:spcAft>
              <a:buClr>
                <a:schemeClr val="dk1"/>
              </a:buClr>
              <a:buSzPts val="1100"/>
              <a:buFont typeface="Arial"/>
              <a:buNone/>
            </a:pPr>
            <a:r>
              <a:t/>
            </a:r>
            <a:endParaRPr b="0" i="0" sz="2000" u="none" cap="none" strike="noStrike">
              <a:solidFill>
                <a:srgbClr val="0000FF"/>
              </a:solidFill>
              <a:latin typeface="Calibri"/>
              <a:ea typeface="Calibri"/>
              <a:cs typeface="Calibri"/>
              <a:sym typeface="Calibri"/>
            </a:endParaRPr>
          </a:p>
          <a:p>
            <a:pPr indent="0" lvl="0" marL="0" marR="0" rtl="0" algn="just">
              <a:lnSpc>
                <a:spcPct val="100000"/>
              </a:lnSpc>
              <a:spcBef>
                <a:spcPts val="600"/>
              </a:spcBef>
              <a:spcAft>
                <a:spcPts val="0"/>
              </a:spcAft>
              <a:buClr>
                <a:schemeClr val="dk1"/>
              </a:buClr>
              <a:buSzPts val="1100"/>
              <a:buFont typeface="Arial"/>
              <a:buNone/>
            </a:pPr>
            <a:r>
              <a:t/>
            </a:r>
            <a:endParaRPr b="0" i="0" sz="2000" u="none" cap="none" strike="noStrike">
              <a:solidFill>
                <a:srgbClr val="0000FF"/>
              </a:solidFill>
              <a:latin typeface="Calibri"/>
              <a:ea typeface="Calibri"/>
              <a:cs typeface="Calibri"/>
              <a:sym typeface="Calibri"/>
            </a:endParaRPr>
          </a:p>
          <a:p>
            <a:pPr indent="0" lvl="0" marL="0" marR="0" rtl="0" algn="just">
              <a:lnSpc>
                <a:spcPct val="100000"/>
              </a:lnSpc>
              <a:spcBef>
                <a:spcPts val="600"/>
              </a:spcBef>
              <a:spcAft>
                <a:spcPts val="0"/>
              </a:spcAft>
              <a:buClr>
                <a:schemeClr val="dk1"/>
              </a:buClr>
              <a:buSzPts val="1100"/>
              <a:buFont typeface="Arial"/>
              <a:buNone/>
            </a:pPr>
            <a:r>
              <a:rPr b="0" i="0" lang="en-US" sz="2000" u="none" cap="none" strike="noStrike">
                <a:solidFill>
                  <a:srgbClr val="0000FF"/>
                </a:solidFill>
                <a:latin typeface="Calibri"/>
                <a:ea typeface="Calibri"/>
                <a:cs typeface="Calibri"/>
                <a:sym typeface="Calibri"/>
              </a:rPr>
              <a:t>Could the MESA representative please read the question about meeting effectiveness?</a:t>
            </a:r>
            <a:r>
              <a:rPr b="1" i="0" lang="en-US" sz="1800" u="none" cap="none" strike="noStrike">
                <a:solidFill>
                  <a:srgbClr val="0000FF"/>
                </a:solidFill>
                <a:latin typeface="Calibri"/>
                <a:ea typeface="Calibri"/>
                <a:cs typeface="Calibri"/>
                <a:sym typeface="Calibri"/>
              </a:rPr>
              <a:t>  </a:t>
            </a:r>
            <a:endParaRPr b="1" i="0" sz="1800" u="none" cap="none" strike="noStrike">
              <a:solidFill>
                <a:srgbClr val="0000FF"/>
              </a:solidFill>
              <a:latin typeface="Calibri"/>
              <a:ea typeface="Calibri"/>
              <a:cs typeface="Calibri"/>
              <a:sym typeface="Calibri"/>
            </a:endParaRPr>
          </a:p>
          <a:p>
            <a:pPr indent="0" lvl="0" marL="347345" marR="0" rtl="0" algn="just">
              <a:lnSpc>
                <a:spcPct val="100000"/>
              </a:lnSpc>
              <a:spcBef>
                <a:spcPts val="600"/>
              </a:spcBef>
              <a:spcAft>
                <a:spcPts val="0"/>
              </a:spcAft>
              <a:buClr>
                <a:schemeClr val="dk1"/>
              </a:buClr>
              <a:buSzPts val="1100"/>
              <a:buFont typeface="Arial"/>
              <a:buNone/>
            </a:pPr>
            <a:r>
              <a:t/>
            </a:r>
            <a:endParaRPr b="1" i="0" sz="1800" u="none" cap="none" strike="noStrike">
              <a:solidFill>
                <a:schemeClr val="dk1"/>
              </a:solidFill>
              <a:latin typeface="Calibri"/>
              <a:ea typeface="Calibri"/>
              <a:cs typeface="Calibri"/>
              <a:sym typeface="Calibri"/>
            </a:endParaRPr>
          </a:p>
          <a:p>
            <a:pPr indent="0" lvl="0" marL="347345" marR="0" rtl="0" algn="l">
              <a:lnSpc>
                <a:spcPct val="100000"/>
              </a:lnSpc>
              <a:spcBef>
                <a:spcPts val="600"/>
              </a:spcBef>
              <a:spcAft>
                <a:spcPts val="0"/>
              </a:spcAft>
              <a:buClr>
                <a:schemeClr val="dk1"/>
              </a:buClr>
              <a:buSzPts val="1100"/>
              <a:buFont typeface="Arial"/>
              <a:buNone/>
            </a:pPr>
            <a:r>
              <a:t/>
            </a:r>
            <a:endParaRPr b="1" i="0" sz="2000" u="none" cap="none" strike="noStrike">
              <a:solidFill>
                <a:schemeClr val="dk1"/>
              </a:solidFill>
              <a:latin typeface="Calibri"/>
              <a:ea typeface="Calibri"/>
              <a:cs typeface="Calibri"/>
              <a:sym typeface="Calibri"/>
            </a:endParaRPr>
          </a:p>
          <a:p>
            <a:pPr indent="0" lvl="0" marL="347345" marR="0" rtl="0" algn="l">
              <a:lnSpc>
                <a:spcPct val="100000"/>
              </a:lnSpc>
              <a:spcBef>
                <a:spcPts val="6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14998d54c52_0_80"/>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75" name="Google Shape;375;g14998d54c52_0_80"/>
          <p:cNvSpPr txBox="1"/>
          <p:nvPr>
            <p:ph idx="4294967295" type="body"/>
          </p:nvPr>
        </p:nvSpPr>
        <p:spPr>
          <a:xfrm>
            <a:off x="200450" y="911575"/>
            <a:ext cx="5598000" cy="52653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800"/>
              <a:buFont typeface="Arial"/>
              <a:buNone/>
            </a:pPr>
            <a:r>
              <a:t/>
            </a:r>
            <a:endParaRPr b="1" sz="3000"/>
          </a:p>
          <a:p>
            <a:pPr indent="0" lvl="0" marL="0" rtl="0" algn="ctr">
              <a:lnSpc>
                <a:spcPct val="100000"/>
              </a:lnSpc>
              <a:spcBef>
                <a:spcPts val="0"/>
              </a:spcBef>
              <a:spcAft>
                <a:spcPts val="0"/>
              </a:spcAft>
              <a:buClr>
                <a:schemeClr val="dk1"/>
              </a:buClr>
              <a:buSzPts val="2800"/>
              <a:buFont typeface="Arial"/>
              <a:buNone/>
            </a:pPr>
            <a:r>
              <a:rPr b="1" lang="en-US" sz="3000"/>
              <a:t>ANUNCIOS</a:t>
            </a:r>
            <a:endParaRPr b="1" sz="3000"/>
          </a:p>
          <a:p>
            <a:pPr indent="0" lvl="0" marL="0" rtl="0" algn="ctr">
              <a:lnSpc>
                <a:spcPct val="100000"/>
              </a:lnSpc>
              <a:spcBef>
                <a:spcPts val="0"/>
              </a:spcBef>
              <a:spcAft>
                <a:spcPts val="0"/>
              </a:spcAft>
              <a:buClr>
                <a:schemeClr val="dk1"/>
              </a:buClr>
              <a:buSzPts val="2800"/>
              <a:buFont typeface="Arial"/>
              <a:buNone/>
            </a:pPr>
            <a:r>
              <a:t/>
            </a:r>
            <a:endParaRPr sz="800"/>
          </a:p>
          <a:p>
            <a:pPr indent="0" lvl="0" marL="0" rtl="0" algn="ctr">
              <a:lnSpc>
                <a:spcPct val="100000"/>
              </a:lnSpc>
              <a:spcBef>
                <a:spcPts val="0"/>
              </a:spcBef>
              <a:spcAft>
                <a:spcPts val="0"/>
              </a:spcAft>
              <a:buClr>
                <a:schemeClr val="dk1"/>
              </a:buClr>
              <a:buSzPts val="2800"/>
              <a:buFont typeface="Arial"/>
              <a:buNone/>
            </a:pPr>
            <a:r>
              <a:rPr lang="en-US" sz="3500"/>
              <a:t>Hay algún anuncio de FA? </a:t>
            </a:r>
            <a:endParaRPr b="1" sz="1900">
              <a:latin typeface="Arial"/>
              <a:ea typeface="Arial"/>
              <a:cs typeface="Arial"/>
              <a:sym typeface="Arial"/>
            </a:endParaRPr>
          </a:p>
          <a:p>
            <a:pPr indent="0" lvl="0" marL="0" rtl="0" algn="just">
              <a:lnSpc>
                <a:spcPct val="100000"/>
              </a:lnSpc>
              <a:spcBef>
                <a:spcPts val="0"/>
              </a:spcBef>
              <a:spcAft>
                <a:spcPts val="0"/>
              </a:spcAft>
              <a:buClr>
                <a:schemeClr val="dk1"/>
              </a:buClr>
              <a:buSzPts val="2800"/>
              <a:buNone/>
            </a:pPr>
            <a:r>
              <a:t/>
            </a:r>
            <a:endParaRPr b="1" sz="2000"/>
          </a:p>
          <a:p>
            <a:pPr indent="0" lvl="0" marL="0" rtl="0" algn="just">
              <a:lnSpc>
                <a:spcPct val="100000"/>
              </a:lnSpc>
              <a:spcBef>
                <a:spcPts val="0"/>
              </a:spcBef>
              <a:spcAft>
                <a:spcPts val="0"/>
              </a:spcAft>
              <a:buClr>
                <a:schemeClr val="dk1"/>
              </a:buClr>
              <a:buSzPts val="2800"/>
              <a:buNone/>
            </a:pPr>
            <a:r>
              <a:t/>
            </a:r>
            <a:endParaRPr sz="2000"/>
          </a:p>
          <a:p>
            <a:pPr indent="0" lvl="0" marL="0" rtl="0" algn="l">
              <a:lnSpc>
                <a:spcPct val="100000"/>
              </a:lnSpc>
              <a:spcBef>
                <a:spcPts val="0"/>
              </a:spcBef>
              <a:spcAft>
                <a:spcPts val="0"/>
              </a:spcAft>
              <a:buClr>
                <a:schemeClr val="dk1"/>
              </a:buClr>
              <a:buSzPts val="2800"/>
              <a:buNone/>
            </a:pPr>
            <a:r>
              <a:t/>
            </a:r>
            <a:endParaRPr b="1" sz="1800">
              <a:latin typeface="Arial"/>
              <a:ea typeface="Arial"/>
              <a:cs typeface="Arial"/>
              <a:sym typeface="Arial"/>
            </a:endParaRPr>
          </a:p>
          <a:p>
            <a:pPr indent="0" lvl="0" marL="0" rtl="0" algn="l">
              <a:lnSpc>
                <a:spcPct val="100000"/>
              </a:lnSpc>
              <a:spcBef>
                <a:spcPts val="0"/>
              </a:spcBef>
              <a:spcAft>
                <a:spcPts val="0"/>
              </a:spcAft>
              <a:buClr>
                <a:schemeClr val="dk1"/>
              </a:buClr>
              <a:buSzPts val="2800"/>
              <a:buNone/>
            </a:pPr>
            <a:r>
              <a:t/>
            </a:r>
            <a:endParaRPr sz="2400">
              <a:latin typeface="Arial"/>
              <a:ea typeface="Arial"/>
              <a:cs typeface="Arial"/>
              <a:sym typeface="Arial"/>
            </a:endParaRPr>
          </a:p>
          <a:p>
            <a:pPr indent="0" lvl="0" marL="0" rtl="0" algn="just">
              <a:lnSpc>
                <a:spcPct val="100000"/>
              </a:lnSpc>
              <a:spcBef>
                <a:spcPts val="0"/>
              </a:spcBef>
              <a:spcAft>
                <a:spcPts val="0"/>
              </a:spcAft>
              <a:buClr>
                <a:schemeClr val="dk1"/>
              </a:buClr>
              <a:buSzPts val="2800"/>
              <a:buNone/>
            </a:pPr>
            <a:r>
              <a:t/>
            </a:r>
            <a:endParaRPr b="1"/>
          </a:p>
          <a:p>
            <a:pPr indent="0" lvl="0" marL="0" rtl="0" algn="l">
              <a:lnSpc>
                <a:spcPct val="90000"/>
              </a:lnSpc>
              <a:spcBef>
                <a:spcPts val="0"/>
              </a:spcBef>
              <a:spcAft>
                <a:spcPts val="0"/>
              </a:spcAft>
              <a:buClr>
                <a:schemeClr val="dk1"/>
              </a:buClr>
              <a:buSzPts val="2800"/>
              <a:buNone/>
            </a:pPr>
            <a:r>
              <a:t/>
            </a:r>
            <a:endParaRPr i="1"/>
          </a:p>
        </p:txBody>
      </p:sp>
      <p:sp>
        <p:nvSpPr>
          <p:cNvPr id="376" name="Google Shape;376;g14998d54c52_0_80"/>
          <p:cNvSpPr txBox="1"/>
          <p:nvPr/>
        </p:nvSpPr>
        <p:spPr>
          <a:xfrm>
            <a:off x="5411950" y="658600"/>
            <a:ext cx="6890100" cy="3296400"/>
          </a:xfrm>
          <a:prstGeom prst="rect">
            <a:avLst/>
          </a:prstGeom>
          <a:noFill/>
          <a:ln>
            <a:noFill/>
          </a:ln>
        </p:spPr>
        <p:txBody>
          <a:bodyPr anchorCtr="0" anchor="t" bIns="91425" lIns="91425" spcFirstLastPara="1" rIns="91425" wrap="square" tIns="91425">
            <a:spAutoFit/>
          </a:bodyPr>
          <a:lstStyle/>
          <a:p>
            <a:pPr indent="0" lvl="0" marL="347345" marR="0" rtl="0" algn="l">
              <a:lnSpc>
                <a:spcPct val="100000"/>
              </a:lnSpc>
              <a:spcBef>
                <a:spcPts val="600"/>
              </a:spcBef>
              <a:spcAft>
                <a:spcPts val="0"/>
              </a:spcAft>
              <a:buClr>
                <a:schemeClr val="dk1"/>
              </a:buClr>
              <a:buSzPts val="1100"/>
              <a:buFont typeface="Arial"/>
              <a:buNone/>
            </a:pPr>
            <a:r>
              <a:t/>
            </a:r>
            <a:endParaRPr b="1" i="0" sz="1800" u="none" cap="none" strike="noStrike">
              <a:solidFill>
                <a:schemeClr val="dk1"/>
              </a:solidFill>
              <a:latin typeface="Arial"/>
              <a:ea typeface="Arial"/>
              <a:cs typeface="Arial"/>
              <a:sym typeface="Arial"/>
            </a:endParaRPr>
          </a:p>
          <a:p>
            <a:pPr indent="0" lvl="0" marL="347345" marR="0" rtl="0" algn="l">
              <a:lnSpc>
                <a:spcPct val="30000"/>
              </a:lnSpc>
              <a:spcBef>
                <a:spcPts val="600"/>
              </a:spcBef>
              <a:spcAft>
                <a:spcPts val="0"/>
              </a:spcAft>
              <a:buClr>
                <a:schemeClr val="dk1"/>
              </a:buClr>
              <a:buSzPts val="1100"/>
              <a:buFont typeface="Arial"/>
              <a:buNone/>
            </a:pPr>
            <a:r>
              <a:t/>
            </a:r>
            <a:endParaRPr b="1" i="0" sz="1800" u="none" cap="none" strike="noStrike">
              <a:solidFill>
                <a:schemeClr val="dk1"/>
              </a:solidFill>
              <a:latin typeface="Arial"/>
              <a:ea typeface="Arial"/>
              <a:cs typeface="Arial"/>
              <a:sym typeface="Arial"/>
            </a:endParaRPr>
          </a:p>
          <a:p>
            <a:pPr indent="0" lvl="0" marL="347345" marR="0" rtl="0" algn="l">
              <a:lnSpc>
                <a:spcPct val="30000"/>
              </a:lnSpc>
              <a:spcBef>
                <a:spcPts val="600"/>
              </a:spcBef>
              <a:spcAft>
                <a:spcPts val="0"/>
              </a:spcAft>
              <a:buClr>
                <a:schemeClr val="dk1"/>
              </a:buClr>
              <a:buSzPts val="1100"/>
              <a:buFont typeface="Arial"/>
              <a:buNone/>
            </a:pPr>
            <a:r>
              <a:t/>
            </a:r>
            <a:endParaRPr b="0" i="0" sz="2000" u="none" cap="none" strike="noStrike">
              <a:solidFill>
                <a:schemeClr val="dk1"/>
              </a:solidFill>
              <a:latin typeface="Calibri"/>
              <a:ea typeface="Calibri"/>
              <a:cs typeface="Calibri"/>
              <a:sym typeface="Calibri"/>
            </a:endParaRPr>
          </a:p>
          <a:p>
            <a:pPr indent="-228600" lvl="0" marL="317500" marR="0" rtl="0" algn="ctr">
              <a:lnSpc>
                <a:spcPct val="115000"/>
              </a:lnSpc>
              <a:spcBef>
                <a:spcPts val="0"/>
              </a:spcBef>
              <a:spcAft>
                <a:spcPts val="0"/>
              </a:spcAft>
              <a:buClr>
                <a:srgbClr val="0000FF"/>
              </a:buClr>
              <a:buSzPts val="3500"/>
              <a:buFont typeface="Calibri"/>
              <a:buNone/>
            </a:pPr>
            <a:r>
              <a:rPr b="1" i="0" lang="en-US" sz="3000" u="none" cap="none" strike="noStrike">
                <a:solidFill>
                  <a:srgbClr val="0000FF"/>
                </a:solidFill>
                <a:latin typeface="Calibri"/>
                <a:ea typeface="Calibri"/>
                <a:cs typeface="Calibri"/>
                <a:sym typeface="Calibri"/>
              </a:rPr>
              <a:t>ANNOUNCEMENTS</a:t>
            </a:r>
            <a:endParaRPr b="1" i="0" sz="3000" u="none" cap="none" strike="noStrike">
              <a:solidFill>
                <a:srgbClr val="0000FF"/>
              </a:solidFill>
              <a:latin typeface="Calibri"/>
              <a:ea typeface="Calibri"/>
              <a:cs typeface="Calibri"/>
              <a:sym typeface="Calibri"/>
            </a:endParaRPr>
          </a:p>
          <a:p>
            <a:pPr indent="-228600" lvl="0" marL="317500" marR="0" rtl="0" algn="ctr">
              <a:lnSpc>
                <a:spcPct val="115000"/>
              </a:lnSpc>
              <a:spcBef>
                <a:spcPts val="0"/>
              </a:spcBef>
              <a:spcAft>
                <a:spcPts val="0"/>
              </a:spcAft>
              <a:buClr>
                <a:srgbClr val="0000FF"/>
              </a:buClr>
              <a:buSzPts val="3500"/>
              <a:buFont typeface="Calibri"/>
              <a:buNone/>
            </a:pPr>
            <a:r>
              <a:rPr b="0" i="0" lang="en-US" sz="3500" u="none" cap="none" strike="noStrike">
                <a:solidFill>
                  <a:srgbClr val="0000FF"/>
                </a:solidFill>
                <a:latin typeface="Calibri"/>
                <a:ea typeface="Calibri"/>
                <a:cs typeface="Calibri"/>
                <a:sym typeface="Calibri"/>
              </a:rPr>
              <a:t>Are there any FA announcements?</a:t>
            </a:r>
            <a:endParaRPr b="0" i="0" sz="3500" u="none" cap="none" strike="noStrike">
              <a:solidFill>
                <a:srgbClr val="0000FF"/>
              </a:solidFill>
              <a:latin typeface="Calibri"/>
              <a:ea typeface="Calibri"/>
              <a:cs typeface="Calibri"/>
              <a:sym typeface="Calibri"/>
            </a:endParaRPr>
          </a:p>
          <a:p>
            <a:pPr indent="0" lvl="0" marL="347345" marR="0" rtl="0" algn="l">
              <a:lnSpc>
                <a:spcPct val="100000"/>
              </a:lnSpc>
              <a:spcBef>
                <a:spcPts val="600"/>
              </a:spcBef>
              <a:spcAft>
                <a:spcPts val="0"/>
              </a:spcAft>
              <a:buClr>
                <a:schemeClr val="dk1"/>
              </a:buClr>
              <a:buSzPts val="1100"/>
              <a:buFont typeface="Arial"/>
              <a:buNone/>
            </a:pPr>
            <a:r>
              <a:t/>
            </a:r>
            <a:endParaRPr b="0" i="0" sz="3500" u="none" cap="none" strike="noStrike">
              <a:solidFill>
                <a:schemeClr val="dk1"/>
              </a:solidFill>
              <a:latin typeface="Calibri"/>
              <a:ea typeface="Calibri"/>
              <a:cs typeface="Calibri"/>
              <a:sym typeface="Calibri"/>
            </a:endParaRPr>
          </a:p>
          <a:p>
            <a:pPr indent="0" lvl="0" marL="347345" marR="0" rtl="0" algn="l">
              <a:lnSpc>
                <a:spcPct val="100000"/>
              </a:lnSpc>
              <a:spcBef>
                <a:spcPts val="600"/>
              </a:spcBef>
              <a:spcAft>
                <a:spcPts val="0"/>
              </a:spcAft>
              <a:buClr>
                <a:schemeClr val="dk1"/>
              </a:buClr>
              <a:buSzPts val="1100"/>
              <a:buFont typeface="Arial"/>
              <a:buNone/>
            </a:pPr>
            <a:r>
              <a:t/>
            </a:r>
            <a:endParaRPr b="1" i="0" sz="2000" u="none" cap="none" strike="noStrike">
              <a:solidFill>
                <a:schemeClr val="dk1"/>
              </a:solidFill>
              <a:latin typeface="Calibri"/>
              <a:ea typeface="Calibri"/>
              <a:cs typeface="Calibri"/>
              <a:sym typeface="Calibri"/>
            </a:endParaRPr>
          </a:p>
          <a:p>
            <a:pPr indent="0" lvl="0" marL="347345" marR="0" rtl="0" algn="l">
              <a:lnSpc>
                <a:spcPct val="100000"/>
              </a:lnSpc>
              <a:spcBef>
                <a:spcPts val="6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191ac163115_0_5"/>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83" name="Google Shape;383;g191ac163115_0_5"/>
          <p:cNvSpPr txBox="1"/>
          <p:nvPr>
            <p:ph idx="4294967295" type="body"/>
          </p:nvPr>
        </p:nvSpPr>
        <p:spPr>
          <a:xfrm>
            <a:off x="112900" y="2779900"/>
            <a:ext cx="5099400" cy="33972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r>
              <a:rPr lang="en-US" sz="2000"/>
              <a:t>Dado que la adicción a la comida es una enfermedad de aislamiento, ahora nos separaremos en pequeños grupos para mantener una conversación informal. </a:t>
            </a:r>
            <a:endParaRPr sz="2000"/>
          </a:p>
          <a:p>
            <a:pPr indent="0" lvl="0" marL="0" rtl="0" algn="just">
              <a:lnSpc>
                <a:spcPct val="100000"/>
              </a:lnSpc>
              <a:spcBef>
                <a:spcPts val="0"/>
              </a:spcBef>
              <a:spcAft>
                <a:spcPts val="0"/>
              </a:spcAft>
              <a:buClr>
                <a:schemeClr val="dk1"/>
              </a:buClr>
              <a:buSzPts val="1100"/>
              <a:buFont typeface="Arial"/>
              <a:buNone/>
            </a:pPr>
            <a:r>
              <a:t/>
            </a:r>
            <a:endParaRPr sz="2000"/>
          </a:p>
          <a:p>
            <a:pPr indent="0" lvl="0" marL="0" rtl="0" algn="just">
              <a:lnSpc>
                <a:spcPct val="100000"/>
              </a:lnSpc>
              <a:spcBef>
                <a:spcPts val="0"/>
              </a:spcBef>
              <a:spcAft>
                <a:spcPts val="0"/>
              </a:spcAft>
              <a:buClr>
                <a:schemeClr val="dk1"/>
              </a:buClr>
              <a:buSzPts val="1100"/>
              <a:buFont typeface="Arial"/>
              <a:buNone/>
            </a:pPr>
            <a:r>
              <a:rPr lang="en-US" sz="2000"/>
              <a:t>Si lo desea, únase a nosotros en una sala de descanso donde no necesitará 90 días para hablar.</a:t>
            </a:r>
            <a:endParaRPr sz="2000"/>
          </a:p>
          <a:p>
            <a:pPr indent="0" lvl="0" marL="0" rtl="0" algn="just">
              <a:lnSpc>
                <a:spcPct val="100000"/>
              </a:lnSpc>
              <a:spcBef>
                <a:spcPts val="0"/>
              </a:spcBef>
              <a:spcAft>
                <a:spcPts val="0"/>
              </a:spcAft>
              <a:buClr>
                <a:schemeClr val="dk1"/>
              </a:buClr>
              <a:buSzPts val="1100"/>
              <a:buFont typeface="Arial"/>
              <a:buNone/>
            </a:pPr>
            <a:r>
              <a:t/>
            </a:r>
            <a:endParaRPr sz="2000"/>
          </a:p>
          <a:p>
            <a:pPr indent="0" lvl="0" marL="0" rtl="0" algn="just">
              <a:lnSpc>
                <a:spcPct val="100000"/>
              </a:lnSpc>
              <a:spcBef>
                <a:spcPts val="0"/>
              </a:spcBef>
              <a:spcAft>
                <a:spcPts val="0"/>
              </a:spcAft>
              <a:buClr>
                <a:schemeClr val="dk1"/>
              </a:buClr>
              <a:buSzPts val="1100"/>
              <a:buFont typeface="Arial"/>
              <a:buNone/>
            </a:pPr>
            <a:r>
              <a:rPr lang="en-US" sz="2000"/>
              <a:t>Después de 10 minutos, se le indicará que vuelva a unirse a la reunión principal.</a:t>
            </a:r>
            <a:endParaRPr sz="2000"/>
          </a:p>
          <a:p>
            <a:pPr indent="0" lvl="0" marL="0" rtl="0" algn="l">
              <a:lnSpc>
                <a:spcPct val="100000"/>
              </a:lnSpc>
              <a:spcBef>
                <a:spcPts val="0"/>
              </a:spcBef>
              <a:spcAft>
                <a:spcPts val="0"/>
              </a:spcAft>
              <a:buClr>
                <a:schemeClr val="dk1"/>
              </a:buClr>
              <a:buSzPts val="1100"/>
              <a:buFont typeface="Arial"/>
              <a:buNone/>
            </a:pPr>
            <a:r>
              <a:t/>
            </a:r>
            <a:endParaRPr sz="2000"/>
          </a:p>
          <a:p>
            <a:pPr indent="0" lvl="0" marL="0" rtl="0" algn="l">
              <a:lnSpc>
                <a:spcPct val="100000"/>
              </a:lnSpc>
              <a:spcBef>
                <a:spcPts val="0"/>
              </a:spcBef>
              <a:spcAft>
                <a:spcPts val="0"/>
              </a:spcAft>
              <a:buClr>
                <a:schemeClr val="dk1"/>
              </a:buClr>
              <a:buSzPts val="1100"/>
              <a:buFont typeface="Arial"/>
              <a:buNone/>
            </a:pPr>
            <a:r>
              <a:t/>
            </a:r>
            <a:endParaRPr sz="2400"/>
          </a:p>
          <a:p>
            <a:pPr indent="0" lvl="0" marL="0" rtl="0" algn="l">
              <a:lnSpc>
                <a:spcPct val="100000"/>
              </a:lnSpc>
              <a:spcBef>
                <a:spcPts val="0"/>
              </a:spcBef>
              <a:spcAft>
                <a:spcPts val="0"/>
              </a:spcAft>
              <a:buClr>
                <a:schemeClr val="dk1"/>
              </a:buClr>
              <a:buSzPts val="2800"/>
              <a:buNone/>
            </a:pPr>
            <a:r>
              <a:rPr lang="en-US" sz="3500"/>
              <a:t> </a:t>
            </a:r>
            <a:endParaRPr sz="1900">
              <a:latin typeface="Arial"/>
              <a:ea typeface="Arial"/>
              <a:cs typeface="Arial"/>
              <a:sym typeface="Arial"/>
            </a:endParaRPr>
          </a:p>
          <a:p>
            <a:pPr indent="0" lvl="0" marL="0" rtl="0" algn="just">
              <a:lnSpc>
                <a:spcPct val="100000"/>
              </a:lnSpc>
              <a:spcBef>
                <a:spcPts val="0"/>
              </a:spcBef>
              <a:spcAft>
                <a:spcPts val="0"/>
              </a:spcAft>
              <a:buClr>
                <a:schemeClr val="dk1"/>
              </a:buClr>
              <a:buSzPts val="2800"/>
              <a:buNone/>
            </a:pPr>
            <a:r>
              <a:t/>
            </a:r>
            <a:endParaRPr b="1" sz="2000"/>
          </a:p>
          <a:p>
            <a:pPr indent="0" lvl="0" marL="0" rtl="0" algn="just">
              <a:lnSpc>
                <a:spcPct val="100000"/>
              </a:lnSpc>
              <a:spcBef>
                <a:spcPts val="0"/>
              </a:spcBef>
              <a:spcAft>
                <a:spcPts val="0"/>
              </a:spcAft>
              <a:buClr>
                <a:schemeClr val="dk1"/>
              </a:buClr>
              <a:buSzPts val="2800"/>
              <a:buNone/>
            </a:pPr>
            <a:r>
              <a:t/>
            </a:r>
            <a:endParaRPr sz="2000"/>
          </a:p>
          <a:p>
            <a:pPr indent="0" lvl="0" marL="0" rtl="0" algn="l">
              <a:lnSpc>
                <a:spcPct val="100000"/>
              </a:lnSpc>
              <a:spcBef>
                <a:spcPts val="0"/>
              </a:spcBef>
              <a:spcAft>
                <a:spcPts val="0"/>
              </a:spcAft>
              <a:buClr>
                <a:schemeClr val="dk1"/>
              </a:buClr>
              <a:buSzPts val="2800"/>
              <a:buNone/>
            </a:pPr>
            <a:r>
              <a:t/>
            </a:r>
            <a:endParaRPr b="1" sz="1800">
              <a:latin typeface="Arial"/>
              <a:ea typeface="Arial"/>
              <a:cs typeface="Arial"/>
              <a:sym typeface="Arial"/>
            </a:endParaRPr>
          </a:p>
          <a:p>
            <a:pPr indent="0" lvl="0" marL="0" rtl="0" algn="l">
              <a:lnSpc>
                <a:spcPct val="100000"/>
              </a:lnSpc>
              <a:spcBef>
                <a:spcPts val="0"/>
              </a:spcBef>
              <a:spcAft>
                <a:spcPts val="0"/>
              </a:spcAft>
              <a:buClr>
                <a:schemeClr val="dk1"/>
              </a:buClr>
              <a:buSzPts val="2800"/>
              <a:buNone/>
            </a:pPr>
            <a:r>
              <a:t/>
            </a:r>
            <a:endParaRPr sz="2400">
              <a:latin typeface="Arial"/>
              <a:ea typeface="Arial"/>
              <a:cs typeface="Arial"/>
              <a:sym typeface="Arial"/>
            </a:endParaRPr>
          </a:p>
          <a:p>
            <a:pPr indent="0" lvl="0" marL="0" rtl="0" algn="just">
              <a:lnSpc>
                <a:spcPct val="100000"/>
              </a:lnSpc>
              <a:spcBef>
                <a:spcPts val="0"/>
              </a:spcBef>
              <a:spcAft>
                <a:spcPts val="0"/>
              </a:spcAft>
              <a:buClr>
                <a:schemeClr val="dk1"/>
              </a:buClr>
              <a:buSzPts val="2800"/>
              <a:buNone/>
            </a:pPr>
            <a:r>
              <a:t/>
            </a:r>
            <a:endParaRPr b="1"/>
          </a:p>
          <a:p>
            <a:pPr indent="0" lvl="0" marL="0" rtl="0" algn="l">
              <a:lnSpc>
                <a:spcPct val="90000"/>
              </a:lnSpc>
              <a:spcBef>
                <a:spcPts val="0"/>
              </a:spcBef>
              <a:spcAft>
                <a:spcPts val="0"/>
              </a:spcAft>
              <a:buClr>
                <a:schemeClr val="dk1"/>
              </a:buClr>
              <a:buSzPts val="2800"/>
              <a:buNone/>
            </a:pPr>
            <a:r>
              <a:t/>
            </a:r>
            <a:endParaRPr i="1"/>
          </a:p>
        </p:txBody>
      </p:sp>
      <p:sp>
        <p:nvSpPr>
          <p:cNvPr id="384" name="Google Shape;384;g191ac163115_0_5"/>
          <p:cNvSpPr txBox="1"/>
          <p:nvPr/>
        </p:nvSpPr>
        <p:spPr>
          <a:xfrm>
            <a:off x="5482325" y="2779900"/>
            <a:ext cx="6593600" cy="53718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rPr b="0" i="0" lang="en-US" sz="2000" u="none" cap="none" strike="noStrike">
                <a:solidFill>
                  <a:srgbClr val="0000FF"/>
                </a:solidFill>
                <a:highlight>
                  <a:schemeClr val="lt1"/>
                </a:highlight>
                <a:latin typeface="Calibri"/>
                <a:ea typeface="Calibri"/>
                <a:cs typeface="Calibri"/>
                <a:sym typeface="Calibri"/>
              </a:rPr>
              <a:t>Because food addiction is a disease of isolation, we will now separate into small groups for informal conversation. </a:t>
            </a:r>
            <a:endParaRPr b="0" i="0" sz="2000" u="none" cap="none" strike="noStrike">
              <a:solidFill>
                <a:srgbClr val="0000FF"/>
              </a:solidFill>
              <a:highlight>
                <a:schemeClr val="lt1"/>
              </a:highlight>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000" u="none" cap="none" strike="noStrike">
              <a:solidFill>
                <a:srgbClr val="0000FF"/>
              </a:solidFill>
              <a:highlight>
                <a:schemeClr val="lt1"/>
              </a:highlight>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500" u="none" cap="none" strike="noStrike">
              <a:solidFill>
                <a:srgbClr val="0000FF"/>
              </a:solidFill>
              <a:highlight>
                <a:schemeClr val="lt1"/>
              </a:highlight>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US" sz="2000" u="none" cap="none" strike="noStrike">
                <a:solidFill>
                  <a:srgbClr val="0000FF"/>
                </a:solidFill>
                <a:highlight>
                  <a:schemeClr val="lt1"/>
                </a:highlight>
                <a:latin typeface="Calibri"/>
                <a:ea typeface="Calibri"/>
                <a:cs typeface="Calibri"/>
                <a:sym typeface="Calibri"/>
              </a:rPr>
              <a:t>If you wish, please join us in a breakout room where you do not need 90 days to talk.</a:t>
            </a:r>
            <a:endParaRPr b="0" i="0" sz="2000" u="none" cap="none" strike="noStrike">
              <a:solidFill>
                <a:srgbClr val="0000FF"/>
              </a:solidFill>
              <a:highlight>
                <a:schemeClr val="lt1"/>
              </a:highlight>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4100" u="none" cap="none" strike="noStrike">
              <a:solidFill>
                <a:srgbClr val="0000FF"/>
              </a:solidFill>
              <a:highlight>
                <a:schemeClr val="lt1"/>
              </a:highlight>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US" sz="2000" u="none" cap="none" strike="noStrike">
                <a:solidFill>
                  <a:srgbClr val="0000FF"/>
                </a:solidFill>
                <a:highlight>
                  <a:schemeClr val="lt1"/>
                </a:highlight>
                <a:latin typeface="Calibri"/>
                <a:ea typeface="Calibri"/>
                <a:cs typeface="Calibri"/>
                <a:sym typeface="Calibri"/>
              </a:rPr>
              <a:t>After 10 minutes, you’ll be directed to re-join the main meeting.</a:t>
            </a:r>
            <a:endParaRPr b="0" i="0" sz="2000" u="none" cap="none" strike="noStrike">
              <a:solidFill>
                <a:srgbClr val="0000FF"/>
              </a:solidFill>
              <a:highlight>
                <a:schemeClr val="lt1"/>
              </a:highlight>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000" u="none" cap="none" strike="noStrike">
              <a:solidFill>
                <a:schemeClr val="dk1"/>
              </a:solidFill>
              <a:highlight>
                <a:schemeClr val="lt1"/>
              </a:highlight>
              <a:latin typeface="Calibri"/>
              <a:ea typeface="Calibri"/>
              <a:cs typeface="Calibri"/>
              <a:sym typeface="Calibri"/>
            </a:endParaRPr>
          </a:p>
          <a:p>
            <a:pPr indent="-228600" lvl="0" marL="317500" marR="0" rtl="0" algn="just">
              <a:lnSpc>
                <a:spcPct val="115000"/>
              </a:lnSpc>
              <a:spcBef>
                <a:spcPts val="0"/>
              </a:spcBef>
              <a:spcAft>
                <a:spcPts val="0"/>
              </a:spcAft>
              <a:buClr>
                <a:schemeClr val="dk1"/>
              </a:buClr>
              <a:buSzPts val="3500"/>
              <a:buFont typeface="Calibri"/>
              <a:buNone/>
            </a:pPr>
            <a:r>
              <a:t/>
            </a:r>
            <a:endParaRPr b="0" i="0" sz="2000" u="none" cap="none" strike="noStrike">
              <a:solidFill>
                <a:srgbClr val="0000FF"/>
              </a:solidFill>
              <a:latin typeface="Calibri"/>
              <a:ea typeface="Calibri"/>
              <a:cs typeface="Calibri"/>
              <a:sym typeface="Calibri"/>
            </a:endParaRPr>
          </a:p>
          <a:p>
            <a:pPr indent="0" lvl="0" marL="347345" marR="0" rtl="0" algn="l">
              <a:lnSpc>
                <a:spcPct val="100000"/>
              </a:lnSpc>
              <a:spcBef>
                <a:spcPts val="600"/>
              </a:spcBef>
              <a:spcAft>
                <a:spcPts val="0"/>
              </a:spcAft>
              <a:buClr>
                <a:schemeClr val="dk1"/>
              </a:buClr>
              <a:buSzPts val="1100"/>
              <a:buFont typeface="Arial"/>
              <a:buNone/>
            </a:pPr>
            <a:r>
              <a:t/>
            </a:r>
            <a:endParaRPr b="0" i="0" sz="3500" u="none" cap="none" strike="noStrike">
              <a:solidFill>
                <a:schemeClr val="dk1"/>
              </a:solidFill>
              <a:latin typeface="Calibri"/>
              <a:ea typeface="Calibri"/>
              <a:cs typeface="Calibri"/>
              <a:sym typeface="Calibri"/>
            </a:endParaRPr>
          </a:p>
          <a:p>
            <a:pPr indent="0" lvl="0" marL="347345" marR="0" rtl="0" algn="l">
              <a:lnSpc>
                <a:spcPct val="100000"/>
              </a:lnSpc>
              <a:spcBef>
                <a:spcPts val="600"/>
              </a:spcBef>
              <a:spcAft>
                <a:spcPts val="0"/>
              </a:spcAft>
              <a:buClr>
                <a:schemeClr val="dk1"/>
              </a:buClr>
              <a:buSzPts val="1100"/>
              <a:buFont typeface="Arial"/>
              <a:buNone/>
            </a:pPr>
            <a:r>
              <a:t/>
            </a:r>
            <a:endParaRPr b="1" i="0" sz="2000" u="none" cap="none" strike="noStrike">
              <a:solidFill>
                <a:schemeClr val="dk1"/>
              </a:solidFill>
              <a:latin typeface="Calibri"/>
              <a:ea typeface="Calibri"/>
              <a:cs typeface="Calibri"/>
              <a:sym typeface="Calibri"/>
            </a:endParaRPr>
          </a:p>
          <a:p>
            <a:pPr indent="0" lvl="0" marL="347345" marR="0" rtl="0" algn="l">
              <a:lnSpc>
                <a:spcPct val="100000"/>
              </a:lnSpc>
              <a:spcBef>
                <a:spcPts val="6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pic>
        <p:nvPicPr>
          <p:cNvPr id="385" name="Google Shape;385;g191ac163115_0_5"/>
          <p:cNvPicPr preferRelativeResize="0"/>
          <p:nvPr/>
        </p:nvPicPr>
        <p:blipFill rotWithShape="1">
          <a:blip r:embed="rId3">
            <a:alphaModFix/>
          </a:blip>
          <a:srcRect b="0" l="0" r="0" t="0"/>
          <a:stretch/>
        </p:blipFill>
        <p:spPr>
          <a:xfrm>
            <a:off x="4111025" y="37300"/>
            <a:ext cx="2742600" cy="27426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27346012be2_0_60"/>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92" name="Google Shape;392;g27346012be2_0_60"/>
          <p:cNvSpPr txBox="1"/>
          <p:nvPr/>
        </p:nvSpPr>
        <p:spPr>
          <a:xfrm>
            <a:off x="183450" y="239900"/>
            <a:ext cx="5870100" cy="66648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rPr b="1" i="0" lang="en-US" sz="2500" u="none" cap="none" strike="noStrike">
                <a:solidFill>
                  <a:schemeClr val="dk1"/>
                </a:solidFill>
                <a:latin typeface="Calibri"/>
                <a:ea typeface="Calibri"/>
                <a:cs typeface="Calibri"/>
                <a:sym typeface="Calibri"/>
              </a:rPr>
              <a:t>HERRAMIENTAS DE RECUPERACIÓN</a:t>
            </a:r>
            <a:endParaRPr b="1" i="0" sz="25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1" i="0" sz="21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US" sz="2500" u="none" cap="none" strike="noStrike">
                <a:solidFill>
                  <a:schemeClr val="dk1"/>
                </a:solidFill>
                <a:latin typeface="Calibri"/>
                <a:ea typeface="Calibri"/>
                <a:cs typeface="Calibri"/>
                <a:sym typeface="Calibri"/>
              </a:rPr>
              <a:t>B</a:t>
            </a:r>
            <a:r>
              <a:rPr b="0" i="0" lang="en-US" sz="2400" u="none" cap="none" strike="noStrike">
                <a:solidFill>
                  <a:schemeClr val="dk1"/>
                </a:solidFill>
                <a:latin typeface="Calibri"/>
                <a:ea typeface="Calibri"/>
                <a:cs typeface="Calibri"/>
                <a:sym typeface="Calibri"/>
              </a:rPr>
              <a:t>ienvenido de nuevo! Ahora leeremos las HERRAMIENTAS DE RECUPERACIÓN, prácticas diarias que los miembros de FA utilizan para alcanzar y mantener una abstinencia continua y satisfecha de la alimentación adictiva, un día a la vez. </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9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US" sz="2400" u="none" cap="none" strike="noStrike">
                <a:solidFill>
                  <a:schemeClr val="dk1"/>
                </a:solidFill>
                <a:latin typeface="Calibri"/>
                <a:ea typeface="Calibri"/>
                <a:cs typeface="Calibri"/>
                <a:sym typeface="Calibri"/>
              </a:rPr>
              <a:t>Miembros con más de 90 días, por favor absténganse de leer a menos que no haya voluntarios. </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000"/>
              <a:buFont typeface="Arial"/>
              <a:buNone/>
            </a:pPr>
            <a:r>
              <a:rPr b="0" i="0" lang="en-US" sz="2400" u="none" cap="none" strike="noStrike">
                <a:solidFill>
                  <a:schemeClr val="dk1"/>
                </a:solidFill>
                <a:latin typeface="Calibri"/>
                <a:ea typeface="Calibri"/>
                <a:cs typeface="Calibri"/>
                <a:sym typeface="Calibri"/>
              </a:rPr>
              <a:t>Desearía alguien leer la herramienta de </a:t>
            </a:r>
            <a:r>
              <a:rPr b="1" i="0" lang="en-US" sz="2400" u="none" cap="none" strike="noStrike">
                <a:solidFill>
                  <a:schemeClr val="dk1"/>
                </a:solidFill>
                <a:latin typeface="Calibri"/>
                <a:ea typeface="Calibri"/>
                <a:cs typeface="Calibri"/>
                <a:sym typeface="Calibri"/>
              </a:rPr>
              <a:t>ABSTINENCIA</a:t>
            </a:r>
            <a:r>
              <a:rPr b="0" i="0" lang="en-US" sz="2400" u="none" cap="none" strike="noStrike">
                <a:solidFill>
                  <a:schemeClr val="dk1"/>
                </a:solidFill>
                <a:latin typeface="Calibri"/>
                <a:ea typeface="Calibri"/>
                <a:cs typeface="Calibri"/>
                <a:sym typeface="Calibri"/>
              </a:rPr>
              <a:t>?</a:t>
            </a:r>
            <a:endParaRPr b="0" i="0" sz="27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t/>
            </a:r>
            <a:endParaRPr b="0" i="0" sz="27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5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93" name="Google Shape;393;g27346012be2_0_60"/>
          <p:cNvSpPr txBox="1"/>
          <p:nvPr/>
        </p:nvSpPr>
        <p:spPr>
          <a:xfrm flipH="1">
            <a:off x="6279425" y="239900"/>
            <a:ext cx="5686800" cy="5610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800"/>
              <a:buFont typeface="Arial"/>
              <a:buNone/>
            </a:pPr>
            <a:r>
              <a:rPr b="1" i="0" lang="en-US" sz="2500" u="none" cap="none" strike="noStrike">
                <a:solidFill>
                  <a:srgbClr val="0000FF"/>
                </a:solidFill>
                <a:latin typeface="Calibri"/>
                <a:ea typeface="Calibri"/>
                <a:cs typeface="Calibri"/>
                <a:sym typeface="Calibri"/>
              </a:rPr>
              <a:t>THE TOOLS OF RECOVERY</a:t>
            </a:r>
            <a:endParaRPr b="1" i="0" sz="2500" u="none" cap="none" strike="noStrike">
              <a:solidFill>
                <a:srgbClr val="0000FF"/>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Arial"/>
              <a:buNone/>
            </a:pPr>
            <a:r>
              <a:t/>
            </a:r>
            <a:endParaRPr b="1" i="0" sz="25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rPr b="0" i="0" lang="en-US" sz="2500" u="none" cap="none" strike="noStrike">
                <a:solidFill>
                  <a:srgbClr val="0000FF"/>
                </a:solidFill>
                <a:latin typeface="Calibri"/>
                <a:ea typeface="Calibri"/>
                <a:cs typeface="Calibri"/>
                <a:sym typeface="Calibri"/>
              </a:rPr>
              <a:t>Welcome back! We will now read the </a:t>
            </a:r>
            <a:r>
              <a:rPr b="1" i="0" lang="en-US" sz="2500" u="none" cap="none" strike="noStrike">
                <a:solidFill>
                  <a:srgbClr val="0000FF"/>
                </a:solidFill>
                <a:latin typeface="Calibri"/>
                <a:ea typeface="Calibri"/>
                <a:cs typeface="Calibri"/>
                <a:sym typeface="Calibri"/>
              </a:rPr>
              <a:t>TOOLS OF RECOVERY</a:t>
            </a:r>
            <a:r>
              <a:rPr b="0" i="0" lang="en-US" sz="2500" u="none" cap="none" strike="noStrike">
                <a:solidFill>
                  <a:srgbClr val="0000FF"/>
                </a:solidFill>
                <a:latin typeface="Calibri"/>
                <a:ea typeface="Calibri"/>
                <a:cs typeface="Calibri"/>
                <a:sym typeface="Calibri"/>
              </a:rPr>
              <a:t>, daily practices FA members use to attain and maintain continuous, contented abstinence from addictive eating one day at a time. </a:t>
            </a:r>
            <a:endParaRPr b="0" i="0" sz="25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b="0" i="0" sz="25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rPr b="0" i="0" lang="en-US" sz="2500" u="none" cap="none" strike="noStrike">
                <a:solidFill>
                  <a:srgbClr val="0000FF"/>
                </a:solidFill>
                <a:latin typeface="Calibri"/>
                <a:ea typeface="Calibri"/>
                <a:cs typeface="Calibri"/>
                <a:sym typeface="Calibri"/>
              </a:rPr>
              <a:t>Members with more than 90 days, please refrain from reading unless there are no volunteers. </a:t>
            </a:r>
            <a:endParaRPr b="0" i="0" sz="2500" u="none" cap="none" strike="noStrike">
              <a:solidFill>
                <a:srgbClr val="0000FF"/>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t/>
            </a:r>
            <a:endParaRPr b="0" i="0" sz="2500" u="none" cap="none" strike="noStrike">
              <a:solidFill>
                <a:srgbClr val="0000FF"/>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b="0" i="0" lang="en-US" sz="2500" u="none" cap="none" strike="noStrike">
                <a:solidFill>
                  <a:srgbClr val="0000FF"/>
                </a:solidFill>
                <a:latin typeface="Calibri"/>
                <a:ea typeface="Calibri"/>
                <a:cs typeface="Calibri"/>
                <a:sym typeface="Calibri"/>
              </a:rPr>
              <a:t>Will someone please start with the tool of </a:t>
            </a:r>
            <a:r>
              <a:rPr b="1" i="0" lang="en-US" sz="2500" u="none" cap="none" strike="noStrike">
                <a:solidFill>
                  <a:srgbClr val="0000FF"/>
                </a:solidFill>
                <a:latin typeface="Calibri"/>
                <a:ea typeface="Calibri"/>
                <a:cs typeface="Calibri"/>
                <a:sym typeface="Calibri"/>
              </a:rPr>
              <a:t>ABSTINENCE</a:t>
            </a:r>
            <a:r>
              <a:rPr b="0" i="0" lang="en-US" sz="2500" u="none" cap="none" strike="noStrike">
                <a:solidFill>
                  <a:srgbClr val="0000FF"/>
                </a:solidFill>
                <a:latin typeface="Calibri"/>
                <a:ea typeface="Calibri"/>
                <a:cs typeface="Calibri"/>
                <a:sym typeface="Calibri"/>
              </a:rPr>
              <a:t>? </a:t>
            </a:r>
            <a:endParaRPr b="0" i="0" sz="2200" u="none" cap="none" strike="noStrike">
              <a:solidFill>
                <a:srgbClr val="0000FF"/>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10a78ee27a7_0_59"/>
          <p:cNvSpPr txBox="1"/>
          <p:nvPr>
            <p:ph idx="1" type="body"/>
          </p:nvPr>
        </p:nvSpPr>
        <p:spPr>
          <a:xfrm>
            <a:off x="-97325" y="0"/>
            <a:ext cx="6070500" cy="6858000"/>
          </a:xfrm>
          <a:prstGeom prst="rect">
            <a:avLst/>
          </a:prstGeom>
          <a:noFill/>
          <a:ln>
            <a:noFill/>
          </a:ln>
        </p:spPr>
        <p:txBody>
          <a:bodyPr anchorCtr="0" anchor="t" bIns="45700" lIns="91425" spcFirstLastPara="1" rIns="91425" wrap="square" tIns="45700">
            <a:noAutofit/>
          </a:bodyPr>
          <a:lstStyle/>
          <a:p>
            <a:pPr indent="0" lvl="0" marL="0" rtl="0" algn="just">
              <a:lnSpc>
                <a:spcPct val="80000"/>
              </a:lnSpc>
              <a:spcBef>
                <a:spcPts val="0"/>
              </a:spcBef>
              <a:spcAft>
                <a:spcPts val="0"/>
              </a:spcAft>
              <a:buSzPts val="1900"/>
              <a:buNone/>
            </a:pPr>
            <a:r>
              <a:t/>
            </a:r>
            <a:endParaRPr sz="1400"/>
          </a:p>
          <a:p>
            <a:pPr indent="0" lvl="0" marL="0" rtl="0" algn="just">
              <a:lnSpc>
                <a:spcPct val="100000"/>
              </a:lnSpc>
              <a:spcBef>
                <a:spcPts val="0"/>
              </a:spcBef>
              <a:spcAft>
                <a:spcPts val="0"/>
              </a:spcAft>
              <a:buSzPts val="1900"/>
              <a:buNone/>
            </a:pPr>
            <a:r>
              <a:t/>
            </a:r>
            <a:endParaRPr sz="1400" u="sng"/>
          </a:p>
          <a:p>
            <a:pPr indent="0" lvl="0" marL="457200" rtl="0" algn="just">
              <a:lnSpc>
                <a:spcPct val="115000"/>
              </a:lnSpc>
              <a:spcBef>
                <a:spcPts val="0"/>
              </a:spcBef>
              <a:spcAft>
                <a:spcPts val="0"/>
              </a:spcAft>
              <a:buSzPts val="1900"/>
              <a:buNone/>
            </a:pPr>
            <a:r>
              <a:t/>
            </a:r>
            <a:endParaRPr b="1" sz="1500"/>
          </a:p>
          <a:p>
            <a:pPr indent="0" lvl="0" marL="457200" rtl="0" algn="just">
              <a:lnSpc>
                <a:spcPct val="115000"/>
              </a:lnSpc>
              <a:spcBef>
                <a:spcPts val="0"/>
              </a:spcBef>
              <a:spcAft>
                <a:spcPts val="0"/>
              </a:spcAft>
              <a:buSzPts val="1900"/>
              <a:buNone/>
            </a:pPr>
            <a:r>
              <a:t/>
            </a:r>
            <a:endParaRPr b="1" sz="1500"/>
          </a:p>
          <a:p>
            <a:pPr indent="0" lvl="0" marL="457200" rtl="0" algn="just">
              <a:lnSpc>
                <a:spcPct val="115000"/>
              </a:lnSpc>
              <a:spcBef>
                <a:spcPts val="0"/>
              </a:spcBef>
              <a:spcAft>
                <a:spcPts val="0"/>
              </a:spcAft>
              <a:buSzPts val="1900"/>
              <a:buNone/>
            </a:pPr>
            <a:r>
              <a:t/>
            </a:r>
            <a:endParaRPr b="1" sz="1500"/>
          </a:p>
          <a:p>
            <a:pPr indent="0" lvl="0" marL="0" rtl="0" algn="just">
              <a:lnSpc>
                <a:spcPct val="115000"/>
              </a:lnSpc>
              <a:spcBef>
                <a:spcPts val="0"/>
              </a:spcBef>
              <a:spcAft>
                <a:spcPts val="0"/>
              </a:spcAft>
              <a:buSzPts val="1900"/>
              <a:buNone/>
            </a:pPr>
            <a:r>
              <a:t/>
            </a:r>
            <a:endParaRPr b="1" sz="1500"/>
          </a:p>
          <a:p>
            <a:pPr indent="0" lvl="0" marL="457200" rtl="0" algn="just">
              <a:lnSpc>
                <a:spcPct val="115000"/>
              </a:lnSpc>
              <a:spcBef>
                <a:spcPts val="0"/>
              </a:spcBef>
              <a:spcAft>
                <a:spcPts val="0"/>
              </a:spcAft>
              <a:buSzPts val="1900"/>
              <a:buNone/>
            </a:pPr>
            <a:r>
              <a:t/>
            </a:r>
            <a:endParaRPr b="1" sz="1500"/>
          </a:p>
          <a:p>
            <a:pPr indent="0" lvl="0" marL="457200" rtl="0" algn="just">
              <a:lnSpc>
                <a:spcPct val="115000"/>
              </a:lnSpc>
              <a:spcBef>
                <a:spcPts val="0"/>
              </a:spcBef>
              <a:spcAft>
                <a:spcPts val="0"/>
              </a:spcAft>
              <a:buSzPts val="1900"/>
              <a:buNone/>
            </a:pPr>
            <a:r>
              <a:rPr b="1" lang="en-US" sz="2000"/>
              <a:t>ABSTINENCIA </a:t>
            </a:r>
            <a:endParaRPr b="1" sz="2000"/>
          </a:p>
          <a:p>
            <a:pPr indent="0" lvl="0" marL="457200" rtl="0" algn="just">
              <a:lnSpc>
                <a:spcPct val="100000"/>
              </a:lnSpc>
              <a:spcBef>
                <a:spcPts val="0"/>
              </a:spcBef>
              <a:spcAft>
                <a:spcPts val="0"/>
              </a:spcAft>
              <a:buSzPts val="1900"/>
              <a:buNone/>
            </a:pPr>
            <a:r>
              <a:rPr lang="en-US" sz="2000"/>
              <a:t>En el pasado, comer adictivamente era nuestra manera más común de reaccionar a la vida. Obtenemos abstinencia de comer adictivamente  midiendo, pesando y comprometiendo nuestra comida a una madrina/padrino. Hemos descubierto que necesitamos abstenernos completamente de toda harina y azúcar.</a:t>
            </a:r>
            <a:endParaRPr sz="2000"/>
          </a:p>
          <a:p>
            <a:pPr indent="0" lvl="0" marL="457200" rtl="0" algn="just">
              <a:lnSpc>
                <a:spcPct val="100000"/>
              </a:lnSpc>
              <a:spcBef>
                <a:spcPts val="1100"/>
              </a:spcBef>
              <a:spcAft>
                <a:spcPts val="0"/>
              </a:spcAft>
              <a:buSzPts val="1900"/>
              <a:buNone/>
            </a:pPr>
            <a:r>
              <a:t/>
            </a:r>
            <a:endParaRPr sz="1500">
              <a:latin typeface="Arial"/>
              <a:ea typeface="Arial"/>
              <a:cs typeface="Arial"/>
              <a:sym typeface="Arial"/>
            </a:endParaRPr>
          </a:p>
        </p:txBody>
      </p:sp>
      <p:sp>
        <p:nvSpPr>
          <p:cNvPr id="399" name="Google Shape;399;g10a78ee27a7_0_59"/>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00" name="Google Shape;400;g10a78ee27a7_0_59"/>
          <p:cNvSpPr txBox="1"/>
          <p:nvPr/>
        </p:nvSpPr>
        <p:spPr>
          <a:xfrm>
            <a:off x="6397850" y="355925"/>
            <a:ext cx="5522400" cy="53553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2800"/>
              <a:buFont typeface="Arial"/>
              <a:buNone/>
            </a:pPr>
            <a:r>
              <a:rPr b="1" i="0" lang="en-US" sz="2000" u="none" cap="none" strike="noStrike">
                <a:solidFill>
                  <a:srgbClr val="0000FF"/>
                </a:solidFill>
                <a:latin typeface="Calibri"/>
                <a:ea typeface="Calibri"/>
                <a:cs typeface="Calibri"/>
                <a:sym typeface="Calibri"/>
              </a:rPr>
              <a:t>ABSTINENCE </a:t>
            </a:r>
            <a:endParaRPr b="1" i="0" sz="2000" u="none" cap="none" strike="noStrike">
              <a:solidFill>
                <a:srgbClr val="0000F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rPr b="0" i="0" lang="en-US" sz="2000" u="none" cap="none" strike="noStrike">
                <a:solidFill>
                  <a:srgbClr val="0000FF"/>
                </a:solidFill>
                <a:latin typeface="Calibri"/>
                <a:ea typeface="Calibri"/>
                <a:cs typeface="Calibri"/>
                <a:sym typeface="Calibri"/>
              </a:rPr>
              <a:t>In the past, addictive eating was our most common reaction to life. We obtain abstinence from addictive eating by weighing, measuring, and committing our food to an FA sponsor. We have found that we must abstain completely from all flour and sugar.</a:t>
            </a:r>
            <a:endParaRPr b="0" i="0" sz="2000" u="none" cap="none" strike="noStrike">
              <a:solidFill>
                <a:srgbClr val="0000FF"/>
              </a:solidFill>
              <a:latin typeface="Calibri"/>
              <a:ea typeface="Calibri"/>
              <a:cs typeface="Calibri"/>
              <a:sym typeface="Calibri"/>
            </a:endParaRPr>
          </a:p>
          <a:p>
            <a:pPr indent="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3C78D8"/>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g10a78ee27a7_0_67"/>
          <p:cNvSpPr txBox="1"/>
          <p:nvPr>
            <p:ph idx="1" type="body"/>
          </p:nvPr>
        </p:nvSpPr>
        <p:spPr>
          <a:xfrm>
            <a:off x="185825" y="654825"/>
            <a:ext cx="5946600" cy="5879100"/>
          </a:xfrm>
          <a:prstGeom prst="rect">
            <a:avLst/>
          </a:prstGeom>
          <a:noFill/>
          <a:ln>
            <a:noFill/>
          </a:ln>
        </p:spPr>
        <p:txBody>
          <a:bodyPr anchorCtr="0" anchor="t" bIns="45700" lIns="91425" spcFirstLastPara="1" rIns="91425" wrap="square" tIns="45700">
            <a:noAutofit/>
          </a:bodyPr>
          <a:lstStyle/>
          <a:p>
            <a:pPr indent="0" lvl="0" marL="0" rtl="0" algn="just">
              <a:lnSpc>
                <a:spcPct val="80000"/>
              </a:lnSpc>
              <a:spcBef>
                <a:spcPts val="0"/>
              </a:spcBef>
              <a:spcAft>
                <a:spcPts val="0"/>
              </a:spcAft>
              <a:buSzPts val="1900"/>
              <a:buNone/>
            </a:pPr>
            <a:r>
              <a:t/>
            </a:r>
            <a:endParaRPr sz="1400"/>
          </a:p>
          <a:p>
            <a:pPr indent="0" lvl="0" marL="0" rtl="0" algn="just">
              <a:lnSpc>
                <a:spcPct val="100000"/>
              </a:lnSpc>
              <a:spcBef>
                <a:spcPts val="0"/>
              </a:spcBef>
              <a:spcAft>
                <a:spcPts val="0"/>
              </a:spcAft>
              <a:buSzPts val="1900"/>
              <a:buNone/>
            </a:pPr>
            <a:r>
              <a:t/>
            </a:r>
            <a:endParaRPr sz="1400" u="sng"/>
          </a:p>
          <a:p>
            <a:pPr indent="0" lvl="0" marL="457200" rtl="0" algn="just">
              <a:lnSpc>
                <a:spcPct val="115000"/>
              </a:lnSpc>
              <a:spcBef>
                <a:spcPts val="0"/>
              </a:spcBef>
              <a:spcAft>
                <a:spcPts val="0"/>
              </a:spcAft>
              <a:buSzPts val="1900"/>
              <a:buNone/>
            </a:pPr>
            <a:r>
              <a:t/>
            </a:r>
            <a:endParaRPr b="1" sz="1500"/>
          </a:p>
          <a:p>
            <a:pPr indent="0" lvl="0" marL="0" rtl="0" algn="just">
              <a:lnSpc>
                <a:spcPct val="115000"/>
              </a:lnSpc>
              <a:spcBef>
                <a:spcPts val="0"/>
              </a:spcBef>
              <a:spcAft>
                <a:spcPts val="0"/>
              </a:spcAft>
              <a:buSzPts val="1900"/>
              <a:buNone/>
            </a:pPr>
            <a:r>
              <a:t/>
            </a:r>
            <a:endParaRPr b="1" sz="1500"/>
          </a:p>
          <a:p>
            <a:pPr indent="0" lvl="0" marL="0" rtl="0" algn="just">
              <a:lnSpc>
                <a:spcPct val="100000"/>
              </a:lnSpc>
              <a:spcBef>
                <a:spcPts val="0"/>
              </a:spcBef>
              <a:spcAft>
                <a:spcPts val="0"/>
              </a:spcAft>
              <a:buSzPts val="1900"/>
              <a:buNone/>
            </a:pPr>
            <a:r>
              <a:t/>
            </a:r>
            <a:endParaRPr sz="2000"/>
          </a:p>
          <a:p>
            <a:pPr indent="0" lvl="0" marL="0" rtl="0" algn="just">
              <a:lnSpc>
                <a:spcPct val="150000"/>
              </a:lnSpc>
              <a:spcBef>
                <a:spcPts val="0"/>
              </a:spcBef>
              <a:spcAft>
                <a:spcPts val="0"/>
              </a:spcAft>
              <a:buClr>
                <a:schemeClr val="dk1"/>
              </a:buClr>
              <a:buSzPts val="2800"/>
              <a:buFont typeface="Arial"/>
              <a:buNone/>
            </a:pPr>
            <a:r>
              <a:rPr b="1" lang="en-US" sz="2000"/>
              <a:t>MADRINA/PADRINO </a:t>
            </a:r>
            <a:endParaRPr b="1" sz="2000"/>
          </a:p>
          <a:p>
            <a:pPr indent="0" lvl="0" marL="0" rtl="0" algn="just">
              <a:lnSpc>
                <a:spcPct val="115000"/>
              </a:lnSpc>
              <a:spcBef>
                <a:spcPts val="0"/>
              </a:spcBef>
              <a:spcAft>
                <a:spcPts val="0"/>
              </a:spcAft>
              <a:buClr>
                <a:schemeClr val="dk1"/>
              </a:buClr>
              <a:buSzPts val="2800"/>
              <a:buFont typeface="Arial"/>
              <a:buNone/>
            </a:pPr>
            <a:r>
              <a:rPr lang="en-US" sz="2000"/>
              <a:t>Le pedimos a una madrina/padrino de FA que nos guíe a través del programa de recuperación en todos los niveles: físico, mental y espiritual. Nuestro programa es de atracción. Encuentre una madrina/padrino que tenga lo que usted quiere y pregunte cómo lo logró.</a:t>
            </a:r>
            <a:endParaRPr sz="2000">
              <a:latin typeface="Arial"/>
              <a:ea typeface="Arial"/>
              <a:cs typeface="Arial"/>
              <a:sym typeface="Arial"/>
            </a:endParaRPr>
          </a:p>
        </p:txBody>
      </p:sp>
      <p:sp>
        <p:nvSpPr>
          <p:cNvPr id="406" name="Google Shape;406;g10a78ee27a7_0_67"/>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07" name="Google Shape;407;g10a78ee27a7_0_67"/>
          <p:cNvSpPr txBox="1"/>
          <p:nvPr/>
        </p:nvSpPr>
        <p:spPr>
          <a:xfrm>
            <a:off x="6318200" y="296800"/>
            <a:ext cx="5229900" cy="61500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chemeClr val="dk1"/>
              </a:buClr>
              <a:buSzPts val="2800"/>
              <a:buFont typeface="Arial"/>
              <a:buNone/>
            </a:pPr>
            <a:r>
              <a:rPr b="1" i="0" lang="en-US" sz="2000" u="none" cap="none" strike="noStrike">
                <a:solidFill>
                  <a:srgbClr val="0000FF"/>
                </a:solidFill>
                <a:latin typeface="Calibri"/>
                <a:ea typeface="Calibri"/>
                <a:cs typeface="Calibri"/>
                <a:sym typeface="Calibri"/>
              </a:rPr>
              <a:t>SPONSOR </a:t>
            </a:r>
            <a:endParaRPr b="1" i="0" sz="1800" u="none" cap="none" strike="noStrike">
              <a:solidFill>
                <a:srgbClr val="0000FF"/>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b="0" i="0" lang="en-US" sz="2000" u="none" cap="none" strike="noStrike">
                <a:solidFill>
                  <a:srgbClr val="0000FF"/>
                </a:solidFill>
                <a:latin typeface="Calibri"/>
                <a:ea typeface="Calibri"/>
                <a:cs typeface="Calibri"/>
                <a:sym typeface="Calibri"/>
              </a:rPr>
              <a:t>We ask an FA sponsor to guide us through the recovery program on every level: physical, mental, and spiritual. Ours is a program of attraction. Find a sponsor who has what you want and ask how it was achieved. </a:t>
            </a:r>
            <a:endParaRPr b="0" i="0" sz="2000" u="none" cap="none" strike="noStrike">
              <a:solidFill>
                <a:srgbClr val="0000F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0" i="0" sz="2000" u="none" cap="none" strike="noStrike">
              <a:solidFill>
                <a:schemeClr val="dk1"/>
              </a:solidFill>
              <a:latin typeface="Calibri"/>
              <a:ea typeface="Calibri"/>
              <a:cs typeface="Calibri"/>
              <a:sym typeface="Calibri"/>
            </a:endParaRPr>
          </a:p>
          <a:p>
            <a:pPr indent="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08" name="Google Shape;408;g10a78ee27a7_0_67"/>
          <p:cNvSpPr txBox="1"/>
          <p:nvPr/>
        </p:nvSpPr>
        <p:spPr>
          <a:xfrm>
            <a:off x="430925" y="447675"/>
            <a:ext cx="54564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g10a78ee27a7_0_67"/>
          <p:cNvSpPr txBox="1"/>
          <p:nvPr/>
        </p:nvSpPr>
        <p:spPr>
          <a:xfrm>
            <a:off x="6464600" y="447675"/>
            <a:ext cx="54564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10a78ee27a7_0_75"/>
          <p:cNvSpPr txBox="1"/>
          <p:nvPr>
            <p:ph idx="1" type="body"/>
          </p:nvPr>
        </p:nvSpPr>
        <p:spPr>
          <a:xfrm>
            <a:off x="165300" y="346975"/>
            <a:ext cx="5976000" cy="5542800"/>
          </a:xfrm>
          <a:prstGeom prst="rect">
            <a:avLst/>
          </a:prstGeom>
          <a:noFill/>
          <a:ln>
            <a:noFill/>
          </a:ln>
        </p:spPr>
        <p:txBody>
          <a:bodyPr anchorCtr="0" anchor="t" bIns="45700" lIns="91425" spcFirstLastPara="1" rIns="91425" wrap="square" tIns="45700">
            <a:noAutofit/>
          </a:bodyPr>
          <a:lstStyle/>
          <a:p>
            <a:pPr indent="0" lvl="0" marL="0" rtl="0" algn="just">
              <a:lnSpc>
                <a:spcPct val="80000"/>
              </a:lnSpc>
              <a:spcBef>
                <a:spcPts val="0"/>
              </a:spcBef>
              <a:spcAft>
                <a:spcPts val="0"/>
              </a:spcAft>
              <a:buSzPts val="1900"/>
              <a:buNone/>
            </a:pPr>
            <a:r>
              <a:t/>
            </a:r>
            <a:endParaRPr sz="1400"/>
          </a:p>
          <a:p>
            <a:pPr indent="0" lvl="0" marL="0" rtl="0" algn="just">
              <a:lnSpc>
                <a:spcPct val="100000"/>
              </a:lnSpc>
              <a:spcBef>
                <a:spcPts val="0"/>
              </a:spcBef>
              <a:spcAft>
                <a:spcPts val="0"/>
              </a:spcAft>
              <a:buSzPts val="1900"/>
              <a:buNone/>
            </a:pPr>
            <a:r>
              <a:t/>
            </a:r>
            <a:endParaRPr sz="1400" u="sng"/>
          </a:p>
          <a:p>
            <a:pPr indent="0" lvl="0" marL="457200" rtl="0" algn="just">
              <a:lnSpc>
                <a:spcPct val="115000"/>
              </a:lnSpc>
              <a:spcBef>
                <a:spcPts val="0"/>
              </a:spcBef>
              <a:spcAft>
                <a:spcPts val="0"/>
              </a:spcAft>
              <a:buSzPts val="1900"/>
              <a:buNone/>
            </a:pPr>
            <a:r>
              <a:t/>
            </a:r>
            <a:endParaRPr b="1" sz="1500"/>
          </a:p>
          <a:p>
            <a:pPr indent="0" lvl="0" marL="457200" rtl="0" algn="just">
              <a:lnSpc>
                <a:spcPct val="115000"/>
              </a:lnSpc>
              <a:spcBef>
                <a:spcPts val="0"/>
              </a:spcBef>
              <a:spcAft>
                <a:spcPts val="0"/>
              </a:spcAft>
              <a:buSzPts val="1900"/>
              <a:buNone/>
            </a:pPr>
            <a:r>
              <a:t/>
            </a:r>
            <a:endParaRPr b="1" sz="1500"/>
          </a:p>
          <a:p>
            <a:pPr indent="0" lvl="0" marL="0" rtl="0" algn="just">
              <a:lnSpc>
                <a:spcPct val="115000"/>
              </a:lnSpc>
              <a:spcBef>
                <a:spcPts val="0"/>
              </a:spcBef>
              <a:spcAft>
                <a:spcPts val="0"/>
              </a:spcAft>
              <a:buSzPts val="1900"/>
              <a:buNone/>
            </a:pPr>
            <a:r>
              <a:t/>
            </a:r>
            <a:endParaRPr b="1" sz="1500"/>
          </a:p>
          <a:p>
            <a:pPr indent="0" lvl="0" marL="457200" rtl="0" algn="just">
              <a:lnSpc>
                <a:spcPct val="115000"/>
              </a:lnSpc>
              <a:spcBef>
                <a:spcPts val="0"/>
              </a:spcBef>
              <a:spcAft>
                <a:spcPts val="0"/>
              </a:spcAft>
              <a:buSzPts val="1900"/>
              <a:buNone/>
            </a:pPr>
            <a:r>
              <a:t/>
            </a:r>
            <a:endParaRPr b="1" sz="1500"/>
          </a:p>
          <a:p>
            <a:pPr indent="0" lvl="0" marL="0" rtl="0" algn="just">
              <a:lnSpc>
                <a:spcPct val="100000"/>
              </a:lnSpc>
              <a:spcBef>
                <a:spcPts val="0"/>
              </a:spcBef>
              <a:spcAft>
                <a:spcPts val="0"/>
              </a:spcAft>
              <a:buSzPts val="1900"/>
              <a:buNone/>
            </a:pPr>
            <a:r>
              <a:t/>
            </a:r>
            <a:endParaRPr sz="2000"/>
          </a:p>
          <a:p>
            <a:pPr indent="0" lvl="0" marL="0" rtl="0" algn="just">
              <a:lnSpc>
                <a:spcPct val="150000"/>
              </a:lnSpc>
              <a:spcBef>
                <a:spcPts val="0"/>
              </a:spcBef>
              <a:spcAft>
                <a:spcPts val="0"/>
              </a:spcAft>
              <a:buClr>
                <a:schemeClr val="dk1"/>
              </a:buClr>
              <a:buSzPts val="2800"/>
              <a:buFont typeface="Arial"/>
              <a:buNone/>
            </a:pPr>
            <a:r>
              <a:rPr b="1" lang="en-US" sz="2000"/>
              <a:t>REUNIONES </a:t>
            </a:r>
            <a:endParaRPr b="1" sz="2000"/>
          </a:p>
          <a:p>
            <a:pPr indent="0" lvl="0" marL="0" rtl="0" algn="just">
              <a:lnSpc>
                <a:spcPct val="115000"/>
              </a:lnSpc>
              <a:spcBef>
                <a:spcPts val="0"/>
              </a:spcBef>
              <a:spcAft>
                <a:spcPts val="0"/>
              </a:spcAft>
              <a:buSzPts val="1900"/>
              <a:buNone/>
            </a:pPr>
            <a:r>
              <a:rPr lang="en-US" sz="2000"/>
              <a:t>Asistimos a reuniones donde compartimos nuestra experiencia, fortaleza y esperanza. Hemos descubierto que, a menos que les demos a los recién llegados lo que hemos recibido del programa, no podemos conservarlo para nosotros.</a:t>
            </a:r>
            <a:endParaRPr sz="2000"/>
          </a:p>
          <a:p>
            <a:pPr indent="0" lvl="0" marL="0" rtl="0" algn="l">
              <a:lnSpc>
                <a:spcPct val="115000"/>
              </a:lnSpc>
              <a:spcBef>
                <a:spcPts val="0"/>
              </a:spcBef>
              <a:spcAft>
                <a:spcPts val="0"/>
              </a:spcAft>
              <a:buSzPts val="1900"/>
              <a:buNone/>
            </a:pPr>
            <a:r>
              <a:t/>
            </a:r>
            <a:endParaRPr b="1" sz="2000"/>
          </a:p>
        </p:txBody>
      </p:sp>
      <p:sp>
        <p:nvSpPr>
          <p:cNvPr id="415" name="Google Shape;415;g10a78ee27a7_0_75"/>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16" name="Google Shape;416;g10a78ee27a7_0_75"/>
          <p:cNvSpPr txBox="1"/>
          <p:nvPr/>
        </p:nvSpPr>
        <p:spPr>
          <a:xfrm>
            <a:off x="6578500" y="973308"/>
            <a:ext cx="5342500" cy="47556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chemeClr val="dk1"/>
              </a:buClr>
              <a:buSzPts val="2800"/>
              <a:buFont typeface="Arial"/>
              <a:buNone/>
            </a:pPr>
            <a:r>
              <a:rPr b="1" i="0" lang="en-US" sz="2000" u="none" cap="none" strike="noStrike">
                <a:solidFill>
                  <a:srgbClr val="0000FF"/>
                </a:solidFill>
                <a:latin typeface="Calibri"/>
                <a:ea typeface="Calibri"/>
                <a:cs typeface="Calibri"/>
                <a:sym typeface="Calibri"/>
              </a:rPr>
              <a:t>MEETINGS</a:t>
            </a:r>
            <a:endParaRPr b="1" i="0" sz="2000" u="none" cap="none" strike="noStrike">
              <a:solidFill>
                <a:srgbClr val="0000FF"/>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b="0" i="0" lang="en-US" sz="2000" u="none" cap="none" strike="noStrike">
                <a:solidFill>
                  <a:srgbClr val="0000FF"/>
                </a:solidFill>
                <a:latin typeface="Calibri"/>
                <a:ea typeface="Calibri"/>
                <a:cs typeface="Calibri"/>
                <a:sym typeface="Calibri"/>
              </a:rPr>
              <a:t>We attend meetings, where we share our experience, strength, and hope with each other. We have found that unless we give to newcomers what we have received from the program, we cannot keep it for ourselves.</a:t>
            </a:r>
            <a:endParaRPr b="0" i="0" sz="2000" u="none" cap="none" strike="noStrike">
              <a:solidFill>
                <a:srgbClr val="0000F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0" i="0" sz="2000" u="none" cap="none" strike="noStrike">
              <a:solidFill>
                <a:schemeClr val="dk1"/>
              </a:solidFill>
              <a:latin typeface="Calibri"/>
              <a:ea typeface="Calibri"/>
              <a:cs typeface="Calibri"/>
              <a:sym typeface="Calibri"/>
            </a:endParaRPr>
          </a:p>
          <a:p>
            <a:pPr indent="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17" name="Google Shape;417;g10a78ee27a7_0_75"/>
          <p:cNvSpPr txBox="1"/>
          <p:nvPr/>
        </p:nvSpPr>
        <p:spPr>
          <a:xfrm>
            <a:off x="400050" y="447675"/>
            <a:ext cx="54564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g10a78ee27a7_0_75"/>
          <p:cNvSpPr txBox="1"/>
          <p:nvPr/>
        </p:nvSpPr>
        <p:spPr>
          <a:xfrm>
            <a:off x="6464600" y="447675"/>
            <a:ext cx="54564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10a78ee27a7_0_90"/>
          <p:cNvSpPr txBox="1"/>
          <p:nvPr>
            <p:ph idx="1" type="body"/>
          </p:nvPr>
        </p:nvSpPr>
        <p:spPr>
          <a:xfrm>
            <a:off x="136050" y="255125"/>
            <a:ext cx="6014100" cy="5603100"/>
          </a:xfrm>
          <a:prstGeom prst="rect">
            <a:avLst/>
          </a:prstGeom>
          <a:noFill/>
          <a:ln>
            <a:noFill/>
          </a:ln>
        </p:spPr>
        <p:txBody>
          <a:bodyPr anchorCtr="0" anchor="t" bIns="45700" lIns="91425" spcFirstLastPara="1" rIns="91425" wrap="square" tIns="45700">
            <a:noAutofit/>
          </a:bodyPr>
          <a:lstStyle/>
          <a:p>
            <a:pPr indent="0" lvl="0" marL="0" rtl="0" algn="just">
              <a:lnSpc>
                <a:spcPct val="80000"/>
              </a:lnSpc>
              <a:spcBef>
                <a:spcPts val="0"/>
              </a:spcBef>
              <a:spcAft>
                <a:spcPts val="0"/>
              </a:spcAft>
              <a:buSzPts val="1900"/>
              <a:buNone/>
            </a:pPr>
            <a:r>
              <a:t/>
            </a:r>
            <a:endParaRPr sz="1400"/>
          </a:p>
          <a:p>
            <a:pPr indent="0" lvl="0" marL="0" rtl="0" algn="just">
              <a:lnSpc>
                <a:spcPct val="100000"/>
              </a:lnSpc>
              <a:spcBef>
                <a:spcPts val="0"/>
              </a:spcBef>
              <a:spcAft>
                <a:spcPts val="0"/>
              </a:spcAft>
              <a:buSzPts val="1900"/>
              <a:buNone/>
            </a:pPr>
            <a:r>
              <a:t/>
            </a:r>
            <a:endParaRPr sz="1400" u="sng"/>
          </a:p>
          <a:p>
            <a:pPr indent="0" lvl="0" marL="457200" rtl="0" algn="just">
              <a:lnSpc>
                <a:spcPct val="115000"/>
              </a:lnSpc>
              <a:spcBef>
                <a:spcPts val="0"/>
              </a:spcBef>
              <a:spcAft>
                <a:spcPts val="0"/>
              </a:spcAft>
              <a:buSzPts val="1900"/>
              <a:buNone/>
            </a:pPr>
            <a:r>
              <a:t/>
            </a:r>
            <a:endParaRPr b="1" sz="1500"/>
          </a:p>
          <a:p>
            <a:pPr indent="0" lvl="0" marL="457200" rtl="0" algn="just">
              <a:lnSpc>
                <a:spcPct val="115000"/>
              </a:lnSpc>
              <a:spcBef>
                <a:spcPts val="0"/>
              </a:spcBef>
              <a:spcAft>
                <a:spcPts val="0"/>
              </a:spcAft>
              <a:buSzPts val="1900"/>
              <a:buNone/>
            </a:pPr>
            <a:r>
              <a:t/>
            </a:r>
            <a:endParaRPr b="1" sz="1500"/>
          </a:p>
          <a:p>
            <a:pPr indent="0" lvl="0" marL="0" rtl="0" algn="just">
              <a:lnSpc>
                <a:spcPct val="115000"/>
              </a:lnSpc>
              <a:spcBef>
                <a:spcPts val="0"/>
              </a:spcBef>
              <a:spcAft>
                <a:spcPts val="0"/>
              </a:spcAft>
              <a:buSzPts val="1900"/>
              <a:buNone/>
            </a:pPr>
            <a:r>
              <a:t/>
            </a:r>
            <a:endParaRPr b="1" sz="1500"/>
          </a:p>
          <a:p>
            <a:pPr indent="0" lvl="0" marL="0" rtl="0" algn="just">
              <a:lnSpc>
                <a:spcPct val="115000"/>
              </a:lnSpc>
              <a:spcBef>
                <a:spcPts val="0"/>
              </a:spcBef>
              <a:spcAft>
                <a:spcPts val="0"/>
              </a:spcAft>
              <a:buClr>
                <a:schemeClr val="dk1"/>
              </a:buClr>
              <a:buSzPts val="2800"/>
              <a:buFont typeface="Arial"/>
              <a:buNone/>
            </a:pPr>
            <a:r>
              <a:rPr b="1" lang="en-US" sz="2000"/>
              <a:t>TELÉFONO</a:t>
            </a:r>
            <a:endParaRPr b="1" sz="2000"/>
          </a:p>
          <a:p>
            <a:pPr indent="0" lvl="0" marL="0" rtl="0" algn="just">
              <a:lnSpc>
                <a:spcPct val="115000"/>
              </a:lnSpc>
              <a:spcBef>
                <a:spcPts val="0"/>
              </a:spcBef>
              <a:spcAft>
                <a:spcPts val="0"/>
              </a:spcAft>
              <a:buClr>
                <a:schemeClr val="dk1"/>
              </a:buClr>
              <a:buSzPts val="2800"/>
              <a:buFont typeface="Arial"/>
              <a:buNone/>
            </a:pPr>
            <a:r>
              <a:rPr lang="en-US" sz="2000"/>
              <a:t>La adicción a la comida es una enfermedad de egocentrismo y aislamiento. El teléfono es un medio que usamos diariamente para comunicarnos con otros miembros de FA. Comenzamos el día comprometiendo nuestra comida a nuestra(o) madrina/padrino. Compartimos nuestra esperanza con otros. Tenemos contacto inmediato con otro miembro de FA en tiempos de estrés. Sobre todo, llamamos antes de tomar el primer bocado adictivo.</a:t>
            </a:r>
            <a:r>
              <a:rPr lang="en-US" sz="2400"/>
              <a:t> </a:t>
            </a:r>
            <a:endParaRPr sz="2400"/>
          </a:p>
          <a:p>
            <a:pPr indent="0" lvl="0" marL="0" rtl="0" algn="just">
              <a:lnSpc>
                <a:spcPct val="115000"/>
              </a:lnSpc>
              <a:spcBef>
                <a:spcPts val="0"/>
              </a:spcBef>
              <a:spcAft>
                <a:spcPts val="0"/>
              </a:spcAft>
              <a:buSzPts val="1900"/>
              <a:buNone/>
            </a:pPr>
            <a:r>
              <a:t/>
            </a:r>
            <a:endParaRPr b="1" sz="2000"/>
          </a:p>
          <a:p>
            <a:pPr indent="0" lvl="0" marL="0" rtl="0" algn="l">
              <a:lnSpc>
                <a:spcPct val="115000"/>
              </a:lnSpc>
              <a:spcBef>
                <a:spcPts val="0"/>
              </a:spcBef>
              <a:spcAft>
                <a:spcPts val="0"/>
              </a:spcAft>
              <a:buSzPts val="1900"/>
              <a:buNone/>
            </a:pPr>
            <a:r>
              <a:t/>
            </a:r>
            <a:endParaRPr b="1" sz="2000"/>
          </a:p>
        </p:txBody>
      </p:sp>
      <p:sp>
        <p:nvSpPr>
          <p:cNvPr id="424" name="Google Shape;424;g10a78ee27a7_0_90"/>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25" name="Google Shape;425;g10a78ee27a7_0_90"/>
          <p:cNvSpPr txBox="1"/>
          <p:nvPr/>
        </p:nvSpPr>
        <p:spPr>
          <a:xfrm>
            <a:off x="6248400" y="636975"/>
            <a:ext cx="5804375" cy="52434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b="1" i="0" lang="en-US" sz="2000" u="none" cap="none" strike="noStrike">
                <a:solidFill>
                  <a:srgbClr val="0000FF"/>
                </a:solidFill>
                <a:latin typeface="Calibri"/>
                <a:ea typeface="Calibri"/>
                <a:cs typeface="Calibri"/>
                <a:sym typeface="Calibri"/>
              </a:rPr>
              <a:t>TELEPHONE </a:t>
            </a:r>
            <a:endParaRPr b="1" i="0" sz="2000" u="none" cap="none" strike="noStrike">
              <a:solidFill>
                <a:srgbClr val="0000FF"/>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b="0" i="0" lang="en-US" sz="2000" u="none" cap="none" strike="noStrike">
                <a:solidFill>
                  <a:srgbClr val="0000FF"/>
                </a:solidFill>
                <a:latin typeface="Calibri"/>
                <a:ea typeface="Calibri"/>
                <a:cs typeface="Calibri"/>
                <a:sym typeface="Calibri"/>
              </a:rPr>
              <a:t>Food addiction is a disease of self-centeredness and isolation, so we use the telephone daily to connect with FA members. We begin with a committed call to our sponsor. Phoning others throughout the day, we share our hope, and when we need help, we ask for it. Above all, we call if we are tempted to take the first addictive bite.</a:t>
            </a:r>
            <a:endParaRPr b="0" i="0" sz="2000" u="none" cap="none" strike="noStrike">
              <a:solidFill>
                <a:srgbClr val="0000FF"/>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0" i="0" sz="2000" u="none" cap="none" strike="noStrike">
              <a:solidFill>
                <a:schemeClr val="dk1"/>
              </a:solidFill>
              <a:latin typeface="Calibri"/>
              <a:ea typeface="Calibri"/>
              <a:cs typeface="Calibri"/>
              <a:sym typeface="Calibri"/>
            </a:endParaRPr>
          </a:p>
          <a:p>
            <a:pPr indent="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26" name="Google Shape;426;g10a78ee27a7_0_90"/>
          <p:cNvSpPr txBox="1"/>
          <p:nvPr/>
        </p:nvSpPr>
        <p:spPr>
          <a:xfrm>
            <a:off x="400050" y="447675"/>
            <a:ext cx="54564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g10a78ee27a7_0_90"/>
          <p:cNvSpPr txBox="1"/>
          <p:nvPr/>
        </p:nvSpPr>
        <p:spPr>
          <a:xfrm>
            <a:off x="6501350" y="405275"/>
            <a:ext cx="54564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327434497a5_0_15"/>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11" name="Google Shape;111;g327434497a5_0_15"/>
          <p:cNvSpPr txBox="1"/>
          <p:nvPr/>
        </p:nvSpPr>
        <p:spPr>
          <a:xfrm>
            <a:off x="0" y="0"/>
            <a:ext cx="12188700" cy="548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0000FF"/>
                </a:solidFill>
                <a:latin typeface="Arial"/>
                <a:ea typeface="Arial"/>
                <a:cs typeface="Arial"/>
                <a:sym typeface="Arial"/>
              </a:rPr>
              <a:t>Document 4c: FA Videoconference Meeting Format</a:t>
            </a:r>
            <a:endParaRPr b="1" i="0" sz="2200" u="none" cap="none" strike="noStrike">
              <a:solidFill>
                <a:srgbClr val="00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rgbClr val="0000FF"/>
              </a:solidFill>
              <a:latin typeface="Arial"/>
              <a:ea typeface="Arial"/>
              <a:cs typeface="Arial"/>
              <a:sym typeface="Arial"/>
            </a:endParaRPr>
          </a:p>
          <a:p>
            <a:pPr indent="0" lvl="0" marL="0" marR="0" rtl="0" algn="ctr">
              <a:lnSpc>
                <a:spcPct val="110000"/>
              </a:lnSpc>
              <a:spcBef>
                <a:spcPts val="0"/>
              </a:spcBef>
              <a:spcAft>
                <a:spcPts val="0"/>
              </a:spcAft>
              <a:buClr>
                <a:schemeClr val="dk1"/>
              </a:buClr>
              <a:buSzPts val="1800"/>
              <a:buFont typeface="Arial"/>
              <a:buNone/>
            </a:pPr>
            <a:r>
              <a:rPr b="1" i="0" lang="en-US" sz="2000" u="none" cap="none" strike="noStrike">
                <a:solidFill>
                  <a:srgbClr val="0000FF"/>
                </a:solidFill>
                <a:latin typeface="Arial"/>
                <a:ea typeface="Arial"/>
                <a:cs typeface="Arial"/>
                <a:sym typeface="Arial"/>
              </a:rPr>
              <a:t>Directions</a:t>
            </a:r>
            <a:endParaRPr b="1" i="0" sz="2000" u="none" cap="none" strike="noStrike">
              <a:solidFill>
                <a:srgbClr val="0000FF"/>
              </a:solidFill>
              <a:latin typeface="Arial"/>
              <a:ea typeface="Arial"/>
              <a:cs typeface="Arial"/>
              <a:sym typeface="Arial"/>
            </a:endParaRPr>
          </a:p>
          <a:p>
            <a:pPr indent="0" lvl="0" marL="0" marR="0" rtl="0" algn="ctr">
              <a:lnSpc>
                <a:spcPct val="110000"/>
              </a:lnSpc>
              <a:spcBef>
                <a:spcPts val="0"/>
              </a:spcBef>
              <a:spcAft>
                <a:spcPts val="0"/>
              </a:spcAft>
              <a:buClr>
                <a:schemeClr val="dk1"/>
              </a:buClr>
              <a:buSzPts val="1800"/>
              <a:buFont typeface="Arial"/>
              <a:buNone/>
            </a:pPr>
            <a:r>
              <a:t/>
            </a:r>
            <a:endParaRPr b="1" i="0" sz="1500" u="none" cap="none" strike="noStrike">
              <a:solidFill>
                <a:srgbClr val="0000FF"/>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1800"/>
              <a:buFont typeface="Arial"/>
              <a:buNone/>
            </a:pPr>
            <a:r>
              <a:rPr b="0" i="0" lang="en-US" sz="1500" u="none" cap="none" strike="noStrike">
                <a:solidFill>
                  <a:srgbClr val="0000FF"/>
                </a:solidFill>
                <a:latin typeface="Arial"/>
                <a:ea typeface="Arial"/>
                <a:cs typeface="Arial"/>
                <a:sym typeface="Arial"/>
              </a:rPr>
              <a:t>To maintain the consistency of all FA meetings, meeting groups are asked to avoid changing the design, color, wording or sequence of the format. Leaders are encouraged to avoid ad-libbing. Decide on the meeting format type(s), using group conscience.</a:t>
            </a:r>
            <a:endParaRPr b="1" i="0" sz="1500" u="none" cap="none" strike="noStrike">
              <a:solidFill>
                <a:srgbClr val="0000FF"/>
              </a:solidFill>
              <a:highlight>
                <a:schemeClr val="lt1"/>
              </a:highlight>
              <a:latin typeface="Arial"/>
              <a:ea typeface="Arial"/>
              <a:cs typeface="Arial"/>
              <a:sym typeface="Arial"/>
            </a:endParaRPr>
          </a:p>
          <a:p>
            <a:pPr indent="0" lvl="0" marL="457200" marR="0" rtl="0" algn="l">
              <a:lnSpc>
                <a:spcPct val="110000"/>
              </a:lnSpc>
              <a:spcBef>
                <a:spcPts val="0"/>
              </a:spcBef>
              <a:spcAft>
                <a:spcPts val="0"/>
              </a:spcAft>
              <a:buClr>
                <a:schemeClr val="dk1"/>
              </a:buClr>
              <a:buSzPts val="1800"/>
              <a:buFont typeface="Arial"/>
              <a:buNone/>
            </a:pPr>
            <a:r>
              <a:t/>
            </a:r>
            <a:endParaRPr b="1" i="0" sz="1500" u="none" cap="none" strike="noStrike">
              <a:solidFill>
                <a:srgbClr val="0000FF"/>
              </a:solidFill>
              <a:highlight>
                <a:schemeClr val="lt1"/>
              </a:highlight>
              <a:latin typeface="Arial"/>
              <a:ea typeface="Arial"/>
              <a:cs typeface="Arial"/>
              <a:sym typeface="Arial"/>
            </a:endParaRPr>
          </a:p>
          <a:p>
            <a:pPr indent="0" lvl="0" marL="0" marR="0" rtl="0" algn="l">
              <a:lnSpc>
                <a:spcPct val="110000"/>
              </a:lnSpc>
              <a:spcBef>
                <a:spcPts val="0"/>
              </a:spcBef>
              <a:spcAft>
                <a:spcPts val="0"/>
              </a:spcAft>
              <a:buClr>
                <a:schemeClr val="dk1"/>
              </a:buClr>
              <a:buSzPts val="1800"/>
              <a:buFont typeface="Arial"/>
              <a:buNone/>
            </a:pPr>
            <a:r>
              <a:rPr b="1" i="0" lang="en-US" sz="1500" u="none" cap="none" strike="noStrike">
                <a:solidFill>
                  <a:srgbClr val="0000FF"/>
                </a:solidFill>
                <a:highlight>
                  <a:schemeClr val="lt1"/>
                </a:highlight>
                <a:latin typeface="Arial"/>
                <a:ea typeface="Arial"/>
                <a:cs typeface="Arial"/>
                <a:sym typeface="Arial"/>
              </a:rPr>
              <a:t>Necessary Edits</a:t>
            </a:r>
            <a:endParaRPr b="1" i="0" sz="1500" u="none" cap="none" strike="noStrike">
              <a:solidFill>
                <a:srgbClr val="0000FF"/>
              </a:solidFill>
              <a:highlight>
                <a:schemeClr val="lt1"/>
              </a:highlight>
              <a:latin typeface="Arial"/>
              <a:ea typeface="Arial"/>
              <a:cs typeface="Arial"/>
              <a:sym typeface="Arial"/>
            </a:endParaRPr>
          </a:p>
          <a:p>
            <a:pPr indent="0" lvl="0" marL="0" marR="0" rtl="0" algn="l">
              <a:lnSpc>
                <a:spcPct val="110000"/>
              </a:lnSpc>
              <a:spcBef>
                <a:spcPts val="0"/>
              </a:spcBef>
              <a:spcAft>
                <a:spcPts val="0"/>
              </a:spcAft>
              <a:buClr>
                <a:schemeClr val="dk1"/>
              </a:buClr>
              <a:buSzPts val="1800"/>
              <a:buFont typeface="Arial"/>
              <a:buNone/>
            </a:pPr>
            <a:r>
              <a:rPr b="0" i="0" lang="en-US" sz="1500" u="none" cap="none" strike="noStrike">
                <a:solidFill>
                  <a:srgbClr val="0000FF"/>
                </a:solidFill>
                <a:highlight>
                  <a:schemeClr val="lt1"/>
                </a:highlight>
                <a:latin typeface="Arial"/>
                <a:ea typeface="Arial"/>
                <a:cs typeface="Arial"/>
                <a:sym typeface="Arial"/>
              </a:rPr>
              <a:t>Before using this format, all meetings must:</a:t>
            </a:r>
            <a:endParaRPr b="0" i="0" sz="1500" u="none" cap="none" strike="noStrike">
              <a:solidFill>
                <a:srgbClr val="0000FF"/>
              </a:solidFill>
              <a:highlight>
                <a:schemeClr val="lt1"/>
              </a:highlight>
              <a:latin typeface="Arial"/>
              <a:ea typeface="Arial"/>
              <a:cs typeface="Arial"/>
              <a:sym typeface="Arial"/>
            </a:endParaRPr>
          </a:p>
          <a:p>
            <a:pPr indent="-323850" lvl="0" marL="457200" marR="0" rtl="0" algn="l">
              <a:lnSpc>
                <a:spcPct val="110000"/>
              </a:lnSpc>
              <a:spcBef>
                <a:spcPts val="1000"/>
              </a:spcBef>
              <a:spcAft>
                <a:spcPts val="0"/>
              </a:spcAft>
              <a:buClr>
                <a:srgbClr val="0000FF"/>
              </a:buClr>
              <a:buSzPts val="1500"/>
              <a:buFont typeface="Arial"/>
              <a:buChar char="•"/>
            </a:pPr>
            <a:r>
              <a:rPr b="0" i="0" lang="en-US" sz="1500" u="none" cap="none" strike="noStrike">
                <a:solidFill>
                  <a:srgbClr val="0000FF"/>
                </a:solidFill>
                <a:latin typeface="Arial"/>
                <a:ea typeface="Arial"/>
                <a:cs typeface="Arial"/>
                <a:sym typeface="Arial"/>
              </a:rPr>
              <a:t>Insert the meeting day, time, and location in the “Introduction” section.</a:t>
            </a:r>
            <a:endParaRPr b="0" i="0" sz="1500" u="none" cap="none" strike="noStrike">
              <a:solidFill>
                <a:srgbClr val="0000FF"/>
              </a:solidFill>
              <a:latin typeface="Arial"/>
              <a:ea typeface="Arial"/>
              <a:cs typeface="Arial"/>
              <a:sym typeface="Arial"/>
            </a:endParaRPr>
          </a:p>
          <a:p>
            <a:pPr indent="-323850" lvl="0" marL="457200" marR="0" rtl="0" algn="l">
              <a:lnSpc>
                <a:spcPct val="110000"/>
              </a:lnSpc>
              <a:spcBef>
                <a:spcPts val="1000"/>
              </a:spcBef>
              <a:spcAft>
                <a:spcPts val="0"/>
              </a:spcAft>
              <a:buClr>
                <a:srgbClr val="0000FF"/>
              </a:buClr>
              <a:buSzPts val="1500"/>
              <a:buFont typeface="Arial"/>
              <a:buChar char="•"/>
            </a:pPr>
            <a:r>
              <a:rPr b="0" i="0" lang="en-US" sz="1500" u="none" cap="none" strike="noStrike">
                <a:solidFill>
                  <a:srgbClr val="0000FF"/>
                </a:solidFill>
                <a:latin typeface="Arial"/>
                <a:ea typeface="Arial"/>
                <a:cs typeface="Arial"/>
                <a:sym typeface="Arial"/>
              </a:rPr>
              <a:t>Slides #20, #21, #27, #28, #50: replace timing descriptions in brackets with specific times such as [</a:t>
            </a:r>
            <a:r>
              <a:rPr b="0" i="1" lang="en-US" sz="1500" u="sng" cap="none" strike="noStrike">
                <a:solidFill>
                  <a:srgbClr val="0000FF"/>
                </a:solidFill>
                <a:latin typeface="Arial"/>
                <a:ea typeface="Arial"/>
                <a:cs typeface="Arial"/>
                <a:sym typeface="Arial"/>
              </a:rPr>
              <a:t>Approximately 40 minutes after the meeting start time</a:t>
            </a:r>
            <a:r>
              <a:rPr b="0" i="1" lang="en-US" sz="1500" u="none" cap="none" strike="noStrike">
                <a:solidFill>
                  <a:srgbClr val="0000FF"/>
                </a:solidFill>
                <a:latin typeface="Arial"/>
                <a:ea typeface="Arial"/>
                <a:cs typeface="Arial"/>
                <a:sym typeface="Arial"/>
              </a:rPr>
              <a:t>, proceed to the WELCOME</a:t>
            </a:r>
            <a:r>
              <a:rPr b="0" i="0" lang="en-US" sz="1500" u="none" cap="none" strike="noStrike">
                <a:solidFill>
                  <a:srgbClr val="0000FF"/>
                </a:solidFill>
                <a:latin typeface="Arial"/>
                <a:ea typeface="Arial"/>
                <a:cs typeface="Arial"/>
                <a:sym typeface="Arial"/>
              </a:rPr>
              <a:t>.] with specific times such as [</a:t>
            </a:r>
            <a:r>
              <a:rPr b="0" i="1" lang="en-US" sz="1500" u="sng" cap="none" strike="noStrike">
                <a:solidFill>
                  <a:srgbClr val="0000FF"/>
                </a:solidFill>
                <a:latin typeface="Arial"/>
                <a:ea typeface="Arial"/>
                <a:cs typeface="Arial"/>
                <a:sym typeface="Arial"/>
              </a:rPr>
              <a:t>At approximately 10:40 AM</a:t>
            </a:r>
            <a:r>
              <a:rPr b="0" i="1" lang="en-US" sz="1500" u="none" cap="none" strike="noStrike">
                <a:solidFill>
                  <a:srgbClr val="0000FF"/>
                </a:solidFill>
                <a:latin typeface="Arial"/>
                <a:ea typeface="Arial"/>
                <a:cs typeface="Arial"/>
                <a:sym typeface="Arial"/>
              </a:rPr>
              <a:t>, proceed to the WELCOME</a:t>
            </a:r>
            <a:r>
              <a:rPr b="0" i="0" lang="en-US" sz="1500" u="none" cap="none" strike="noStrike">
                <a:solidFill>
                  <a:srgbClr val="0000FF"/>
                </a:solidFill>
                <a:latin typeface="Arial"/>
                <a:ea typeface="Arial"/>
                <a:cs typeface="Arial"/>
                <a:sym typeface="Arial"/>
              </a:rPr>
              <a:t>.]</a:t>
            </a:r>
            <a:endParaRPr b="0" i="0" sz="1500" u="none" cap="none" strike="noStrike">
              <a:solidFill>
                <a:srgbClr val="0000FF"/>
              </a:solidFill>
              <a:latin typeface="Arial"/>
              <a:ea typeface="Arial"/>
              <a:cs typeface="Arial"/>
              <a:sym typeface="Arial"/>
            </a:endParaRPr>
          </a:p>
          <a:p>
            <a:pPr indent="-323850" lvl="0" marL="457200" marR="0" rtl="0" algn="l">
              <a:lnSpc>
                <a:spcPct val="110000"/>
              </a:lnSpc>
              <a:spcBef>
                <a:spcPts val="1000"/>
              </a:spcBef>
              <a:spcAft>
                <a:spcPts val="0"/>
              </a:spcAft>
              <a:buClr>
                <a:srgbClr val="0000FF"/>
              </a:buClr>
              <a:buSzPts val="1500"/>
              <a:buFont typeface="Arial"/>
              <a:buChar char="•"/>
            </a:pPr>
            <a:r>
              <a:rPr b="0" i="0" lang="en-US" sz="1500" u="none" cap="none" strike="noStrike">
                <a:solidFill>
                  <a:srgbClr val="0000FF"/>
                </a:solidFill>
                <a:latin typeface="Arial"/>
                <a:ea typeface="Arial"/>
                <a:cs typeface="Arial"/>
                <a:sym typeface="Arial"/>
              </a:rPr>
              <a:t>On Seventh Tradition slide #32, clarify methods for collecting the Seventh Tradition.</a:t>
            </a:r>
            <a:endParaRPr b="0" i="0" sz="1500" u="none" cap="none" strike="noStrike">
              <a:solidFill>
                <a:srgbClr val="0000FF"/>
              </a:solidFill>
              <a:latin typeface="Arial"/>
              <a:ea typeface="Arial"/>
              <a:cs typeface="Arial"/>
              <a:sym typeface="Arial"/>
            </a:endParaRPr>
          </a:p>
          <a:p>
            <a:pPr indent="-323850" lvl="0" marL="457200" marR="0" rtl="0" algn="l">
              <a:lnSpc>
                <a:spcPct val="110000"/>
              </a:lnSpc>
              <a:spcBef>
                <a:spcPts val="1000"/>
              </a:spcBef>
              <a:spcAft>
                <a:spcPts val="0"/>
              </a:spcAft>
              <a:buClr>
                <a:srgbClr val="0000FF"/>
              </a:buClr>
              <a:buSzPts val="1500"/>
              <a:buFont typeface="Arial"/>
              <a:buChar char="•"/>
            </a:pPr>
            <a:r>
              <a:rPr b="0" i="0" lang="en-US" sz="1500" u="none" cap="none" strike="noStrike">
                <a:solidFill>
                  <a:srgbClr val="0000FF"/>
                </a:solidFill>
                <a:latin typeface="Arial"/>
                <a:ea typeface="Arial"/>
                <a:cs typeface="Arial"/>
                <a:sym typeface="Arial"/>
              </a:rPr>
              <a:t>Include the word “Chapter” if applicable.</a:t>
            </a:r>
            <a:endParaRPr b="0" i="0" sz="1500" u="none" cap="none" strike="noStrike">
              <a:solidFill>
                <a:srgbClr val="0000FF"/>
              </a:solidFill>
              <a:latin typeface="Arial"/>
              <a:ea typeface="Arial"/>
              <a:cs typeface="Arial"/>
              <a:sym typeface="Arial"/>
            </a:endParaRPr>
          </a:p>
          <a:p>
            <a:pPr indent="0" lvl="0" marL="0" marR="0" rtl="0" algn="l">
              <a:lnSpc>
                <a:spcPct val="110000"/>
              </a:lnSpc>
              <a:spcBef>
                <a:spcPts val="1000"/>
              </a:spcBef>
              <a:spcAft>
                <a:spcPts val="0"/>
              </a:spcAft>
              <a:buClr>
                <a:srgbClr val="000000"/>
              </a:buClr>
              <a:buSzPts val="1500"/>
              <a:buFont typeface="Arial"/>
              <a:buNone/>
            </a:pPr>
            <a:r>
              <a:t/>
            </a:r>
            <a:endParaRPr b="0" i="0" sz="1500" u="none" cap="none" strike="noStrike">
              <a:solidFill>
                <a:srgbClr val="0000FF"/>
              </a:solidFill>
              <a:latin typeface="Arial"/>
              <a:ea typeface="Arial"/>
              <a:cs typeface="Arial"/>
              <a:sym typeface="Arial"/>
            </a:endParaRPr>
          </a:p>
          <a:p>
            <a:pPr indent="0" lvl="0" marL="0" marR="0" rtl="0" algn="l">
              <a:lnSpc>
                <a:spcPct val="110000"/>
              </a:lnSpc>
              <a:spcBef>
                <a:spcPts val="1000"/>
              </a:spcBef>
              <a:spcAft>
                <a:spcPts val="0"/>
              </a:spcAft>
              <a:buClr>
                <a:srgbClr val="000000"/>
              </a:buClr>
              <a:buSzPts val="1500"/>
              <a:buFont typeface="Arial"/>
              <a:buNone/>
            </a:pPr>
            <a:r>
              <a:t/>
            </a:r>
            <a:endParaRPr b="0" i="0" sz="15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rgbClr val="0000FF"/>
                </a:solidFill>
                <a:latin typeface="Arial"/>
                <a:ea typeface="Arial"/>
                <a:cs typeface="Arial"/>
                <a:sym typeface="Arial"/>
              </a:rPr>
              <a:t>Revised July 2024</a:t>
            </a:r>
            <a:endParaRPr b="0" i="0" sz="1500" u="none" cap="none" strike="noStrike">
              <a:solidFill>
                <a:srgbClr val="0000FF"/>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10a78ee27a7_0_98"/>
          <p:cNvSpPr txBox="1"/>
          <p:nvPr>
            <p:ph idx="1" type="body"/>
          </p:nvPr>
        </p:nvSpPr>
        <p:spPr>
          <a:xfrm>
            <a:off x="322675" y="447675"/>
            <a:ext cx="5803800" cy="6086100"/>
          </a:xfrm>
          <a:prstGeom prst="rect">
            <a:avLst/>
          </a:prstGeom>
          <a:noFill/>
          <a:ln>
            <a:noFill/>
          </a:ln>
        </p:spPr>
        <p:txBody>
          <a:bodyPr anchorCtr="0" anchor="t" bIns="45700" lIns="91425" spcFirstLastPara="1" rIns="91425" wrap="square" tIns="45700">
            <a:noAutofit/>
          </a:bodyPr>
          <a:lstStyle/>
          <a:p>
            <a:pPr indent="0" lvl="0" marL="0" rtl="0" algn="just">
              <a:lnSpc>
                <a:spcPct val="80000"/>
              </a:lnSpc>
              <a:spcBef>
                <a:spcPts val="0"/>
              </a:spcBef>
              <a:spcAft>
                <a:spcPts val="0"/>
              </a:spcAft>
              <a:buSzPts val="1900"/>
              <a:buNone/>
            </a:pPr>
            <a:r>
              <a:t/>
            </a:r>
            <a:endParaRPr sz="1400"/>
          </a:p>
          <a:p>
            <a:pPr indent="0" lvl="0" marL="0" rtl="0" algn="just">
              <a:lnSpc>
                <a:spcPct val="100000"/>
              </a:lnSpc>
              <a:spcBef>
                <a:spcPts val="0"/>
              </a:spcBef>
              <a:spcAft>
                <a:spcPts val="0"/>
              </a:spcAft>
              <a:buSzPts val="1900"/>
              <a:buNone/>
            </a:pPr>
            <a:r>
              <a:t/>
            </a:r>
            <a:endParaRPr sz="1400" u="sng"/>
          </a:p>
          <a:p>
            <a:pPr indent="0" lvl="0" marL="457200" rtl="0" algn="just">
              <a:lnSpc>
                <a:spcPct val="115000"/>
              </a:lnSpc>
              <a:spcBef>
                <a:spcPts val="0"/>
              </a:spcBef>
              <a:spcAft>
                <a:spcPts val="0"/>
              </a:spcAft>
              <a:buSzPts val="1900"/>
              <a:buNone/>
            </a:pPr>
            <a:r>
              <a:t/>
            </a:r>
            <a:endParaRPr b="1" sz="1500"/>
          </a:p>
          <a:p>
            <a:pPr indent="0" lvl="0" marL="457200" rtl="0" algn="just">
              <a:lnSpc>
                <a:spcPct val="115000"/>
              </a:lnSpc>
              <a:spcBef>
                <a:spcPts val="0"/>
              </a:spcBef>
              <a:spcAft>
                <a:spcPts val="0"/>
              </a:spcAft>
              <a:buSzPts val="1900"/>
              <a:buNone/>
            </a:pPr>
            <a:r>
              <a:t/>
            </a:r>
            <a:endParaRPr b="1" sz="1500"/>
          </a:p>
          <a:p>
            <a:pPr indent="0" lvl="0" marL="0" rtl="0" algn="just">
              <a:lnSpc>
                <a:spcPct val="115000"/>
              </a:lnSpc>
              <a:spcBef>
                <a:spcPts val="0"/>
              </a:spcBef>
              <a:spcAft>
                <a:spcPts val="0"/>
              </a:spcAft>
              <a:buSzPts val="1900"/>
              <a:buNone/>
            </a:pPr>
            <a:r>
              <a:t/>
            </a:r>
            <a:endParaRPr b="1" sz="1500"/>
          </a:p>
          <a:p>
            <a:pPr indent="0" lvl="0" marL="0" rtl="0" algn="just">
              <a:lnSpc>
                <a:spcPct val="100000"/>
              </a:lnSpc>
              <a:spcBef>
                <a:spcPts val="0"/>
              </a:spcBef>
              <a:spcAft>
                <a:spcPts val="0"/>
              </a:spcAft>
              <a:buClr>
                <a:schemeClr val="dk1"/>
              </a:buClr>
              <a:buSzPts val="2800"/>
              <a:buFont typeface="Arial"/>
              <a:buNone/>
            </a:pPr>
            <a:r>
              <a:rPr b="1" lang="en-US" sz="2000"/>
              <a:t>ANONIMATO </a:t>
            </a:r>
            <a:endParaRPr b="1" sz="2000"/>
          </a:p>
          <a:p>
            <a:pPr indent="0" lvl="0" marL="0" rtl="0" algn="just">
              <a:lnSpc>
                <a:spcPct val="40000"/>
              </a:lnSpc>
              <a:spcBef>
                <a:spcPts val="0"/>
              </a:spcBef>
              <a:spcAft>
                <a:spcPts val="0"/>
              </a:spcAft>
              <a:buClr>
                <a:schemeClr val="dk1"/>
              </a:buClr>
              <a:buSzPts val="2800"/>
              <a:buFont typeface="Arial"/>
              <a:buNone/>
            </a:pPr>
            <a:r>
              <a:t/>
            </a:r>
            <a:endParaRPr b="1" sz="2000"/>
          </a:p>
          <a:p>
            <a:pPr indent="0" lvl="0" marL="0" rtl="0" algn="just">
              <a:lnSpc>
                <a:spcPct val="115000"/>
              </a:lnSpc>
              <a:spcBef>
                <a:spcPts val="0"/>
              </a:spcBef>
              <a:spcAft>
                <a:spcPts val="0"/>
              </a:spcAft>
              <a:buSzPts val="1900"/>
              <a:buNone/>
            </a:pPr>
            <a:r>
              <a:rPr lang="en-US" sz="2000"/>
              <a:t>El anonimato es la base espiritual de nuestro programa. No tenemos miedo de admitir nuestra propia adicción, pero a nivel público, protegemos el programa ocultando nuestros nombres y rostros completos. La humildad es fundamental para nuestra recuperación. Ningún miembro individual debe ser visto como representante de FA en su conjunto. Dentro del programa, brindamos ayuda, pero no chismeamos ni revelamos la membresía de nadie en FA excepto la nuestra. La historia de cada persona es suya para revelar.</a:t>
            </a:r>
            <a:r>
              <a:rPr lang="en-US" sz="2400"/>
              <a:t> </a:t>
            </a:r>
            <a:endParaRPr sz="2400"/>
          </a:p>
          <a:p>
            <a:pPr indent="0" lvl="0" marL="0" rtl="0" algn="just">
              <a:lnSpc>
                <a:spcPct val="115000"/>
              </a:lnSpc>
              <a:spcBef>
                <a:spcPts val="0"/>
              </a:spcBef>
              <a:spcAft>
                <a:spcPts val="0"/>
              </a:spcAft>
              <a:buSzPts val="1900"/>
              <a:buNone/>
            </a:pPr>
            <a:r>
              <a:t/>
            </a:r>
            <a:endParaRPr b="1" sz="2000"/>
          </a:p>
          <a:p>
            <a:pPr indent="0" lvl="0" marL="0" rtl="0" algn="l">
              <a:lnSpc>
                <a:spcPct val="115000"/>
              </a:lnSpc>
              <a:spcBef>
                <a:spcPts val="0"/>
              </a:spcBef>
              <a:spcAft>
                <a:spcPts val="0"/>
              </a:spcAft>
              <a:buSzPts val="1900"/>
              <a:buNone/>
            </a:pPr>
            <a:r>
              <a:t/>
            </a:r>
            <a:endParaRPr b="1" sz="2000"/>
          </a:p>
        </p:txBody>
      </p:sp>
      <p:sp>
        <p:nvSpPr>
          <p:cNvPr id="433" name="Google Shape;433;g10a78ee27a7_0_98"/>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34" name="Google Shape;434;g10a78ee27a7_0_98"/>
          <p:cNvSpPr txBox="1"/>
          <p:nvPr/>
        </p:nvSpPr>
        <p:spPr>
          <a:xfrm>
            <a:off x="6291650" y="524175"/>
            <a:ext cx="5548200" cy="60861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2000" u="none" cap="none" strike="noStrike">
              <a:solidFill>
                <a:srgbClr val="0000F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rPr b="1" i="0" lang="en-US" sz="2000" u="none" cap="none" strike="noStrike">
                <a:solidFill>
                  <a:srgbClr val="0000FF"/>
                </a:solidFill>
                <a:latin typeface="Calibri"/>
                <a:ea typeface="Calibri"/>
                <a:cs typeface="Calibri"/>
                <a:sym typeface="Calibri"/>
              </a:rPr>
              <a:t>ANONYMITY </a:t>
            </a:r>
            <a:endParaRPr b="1" i="0" sz="2000" u="none" cap="none" strike="noStrike">
              <a:solidFill>
                <a:srgbClr val="0000FF"/>
              </a:solidFill>
              <a:latin typeface="Calibri"/>
              <a:ea typeface="Calibri"/>
              <a:cs typeface="Calibri"/>
              <a:sym typeface="Calibri"/>
            </a:endParaRPr>
          </a:p>
          <a:p>
            <a:pPr indent="0" lvl="0" marL="0" marR="0" rtl="0" algn="just">
              <a:lnSpc>
                <a:spcPct val="40000"/>
              </a:lnSpc>
              <a:spcBef>
                <a:spcPts val="0"/>
              </a:spcBef>
              <a:spcAft>
                <a:spcPts val="0"/>
              </a:spcAft>
              <a:buClr>
                <a:schemeClr val="dk1"/>
              </a:buClr>
              <a:buSzPts val="2800"/>
              <a:buFont typeface="Arial"/>
              <a:buNone/>
            </a:pPr>
            <a:r>
              <a:t/>
            </a:r>
            <a:endParaRPr b="1" i="0" sz="2000" u="none" cap="none" strike="noStrike">
              <a:solidFill>
                <a:srgbClr val="0000FF"/>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b="0" i="0" lang="en-US" sz="2000" u="none" cap="none" strike="noStrike">
                <a:solidFill>
                  <a:srgbClr val="0000FF"/>
                </a:solidFill>
                <a:latin typeface="Calibri"/>
                <a:ea typeface="Calibri"/>
                <a:cs typeface="Calibri"/>
                <a:sym typeface="Calibri"/>
              </a:rPr>
              <a:t>Anonymity is the spiritual foundation of our program. We are not afraid to admit our own addiction, but at the public level, we protect the program by concealing our full names and faces. Humility is essential for our recovery. No individual member should ever be seen as representing FA as a whole. Within the program, we reach out to help, but we do not gossip or reveal anyone’s membership in FA except our own. Each person’s story is theirs to reveal. </a:t>
            </a:r>
            <a:endParaRPr b="0" i="0" sz="2000" u="none" cap="none" strike="noStrike">
              <a:solidFill>
                <a:srgbClr val="0000F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2000" u="none" cap="none" strike="noStrike">
              <a:solidFill>
                <a:srgbClr val="0000F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0" i="0" sz="2000" u="none" cap="none" strike="noStrike">
              <a:solidFill>
                <a:schemeClr val="dk1"/>
              </a:solidFill>
              <a:latin typeface="Calibri"/>
              <a:ea typeface="Calibri"/>
              <a:cs typeface="Calibri"/>
              <a:sym typeface="Calibri"/>
            </a:endParaRPr>
          </a:p>
          <a:p>
            <a:pPr indent="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35" name="Google Shape;435;g10a78ee27a7_0_98"/>
          <p:cNvSpPr txBox="1"/>
          <p:nvPr/>
        </p:nvSpPr>
        <p:spPr>
          <a:xfrm>
            <a:off x="400050" y="447675"/>
            <a:ext cx="54564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g10a78ee27a7_0_98"/>
          <p:cNvSpPr txBox="1"/>
          <p:nvPr/>
        </p:nvSpPr>
        <p:spPr>
          <a:xfrm>
            <a:off x="6464600" y="447675"/>
            <a:ext cx="54564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10a78ee27a7_0_106"/>
          <p:cNvSpPr txBox="1"/>
          <p:nvPr>
            <p:ph idx="1" type="body"/>
          </p:nvPr>
        </p:nvSpPr>
        <p:spPr>
          <a:xfrm>
            <a:off x="322675" y="881550"/>
            <a:ext cx="5803800" cy="5652300"/>
          </a:xfrm>
          <a:prstGeom prst="rect">
            <a:avLst/>
          </a:prstGeom>
          <a:noFill/>
          <a:ln>
            <a:noFill/>
          </a:ln>
        </p:spPr>
        <p:txBody>
          <a:bodyPr anchorCtr="0" anchor="t" bIns="45700" lIns="91425" spcFirstLastPara="1" rIns="91425" wrap="square" tIns="45700">
            <a:noAutofit/>
          </a:bodyPr>
          <a:lstStyle/>
          <a:p>
            <a:pPr indent="0" lvl="0" marL="0" rtl="0" algn="just">
              <a:lnSpc>
                <a:spcPct val="80000"/>
              </a:lnSpc>
              <a:spcBef>
                <a:spcPts val="0"/>
              </a:spcBef>
              <a:spcAft>
                <a:spcPts val="0"/>
              </a:spcAft>
              <a:buSzPts val="1900"/>
              <a:buNone/>
            </a:pPr>
            <a:r>
              <a:t/>
            </a:r>
            <a:endParaRPr sz="1400"/>
          </a:p>
          <a:p>
            <a:pPr indent="0" lvl="0" marL="0" rtl="0" algn="just">
              <a:lnSpc>
                <a:spcPct val="100000"/>
              </a:lnSpc>
              <a:spcBef>
                <a:spcPts val="0"/>
              </a:spcBef>
              <a:spcAft>
                <a:spcPts val="0"/>
              </a:spcAft>
              <a:buSzPts val="1900"/>
              <a:buNone/>
            </a:pPr>
            <a:r>
              <a:t/>
            </a:r>
            <a:endParaRPr sz="1400" u="sng"/>
          </a:p>
          <a:p>
            <a:pPr indent="0" lvl="0" marL="0" rtl="0" algn="just">
              <a:lnSpc>
                <a:spcPct val="100000"/>
              </a:lnSpc>
              <a:spcBef>
                <a:spcPts val="0"/>
              </a:spcBef>
              <a:spcAft>
                <a:spcPts val="0"/>
              </a:spcAft>
              <a:buSzPts val="1900"/>
              <a:buNone/>
            </a:pPr>
            <a:r>
              <a:t/>
            </a:r>
            <a:endParaRPr b="1" sz="2000"/>
          </a:p>
          <a:p>
            <a:pPr indent="0" lvl="0" marL="0" rtl="0" algn="just">
              <a:lnSpc>
                <a:spcPct val="100000"/>
              </a:lnSpc>
              <a:spcBef>
                <a:spcPts val="0"/>
              </a:spcBef>
              <a:spcAft>
                <a:spcPts val="0"/>
              </a:spcAft>
              <a:buSzPts val="1900"/>
              <a:buNone/>
            </a:pPr>
            <a:r>
              <a:rPr b="1" lang="en-US" sz="2000"/>
              <a:t>LITERATURA</a:t>
            </a:r>
            <a:endParaRPr b="1" sz="2000"/>
          </a:p>
          <a:p>
            <a:pPr indent="0" lvl="0" marL="0" rtl="0" algn="just">
              <a:lnSpc>
                <a:spcPct val="115000"/>
              </a:lnSpc>
              <a:spcBef>
                <a:spcPts val="1200"/>
              </a:spcBef>
              <a:spcAft>
                <a:spcPts val="0"/>
              </a:spcAft>
              <a:buClr>
                <a:schemeClr val="dk1"/>
              </a:buClr>
              <a:buSzPts val="1100"/>
              <a:buFont typeface="Arial"/>
              <a:buNone/>
            </a:pPr>
            <a:r>
              <a:rPr lang="en-US" sz="2000"/>
              <a:t>Estudiamos literatura aprobada por la Conferencia de FA para fortalecer y reforzar nuestro programa. Cuando la leemos diariamente, la literatura inspira en nosotros verdades básicas que hemos encontrado vitales para nuestra recuperación. La literatura es una herramienta siempre accesible que nos da percepción de nuestros problemas, fortaleza para enfrentarlos, y la esperanza de que hay una solución para nosotros.</a:t>
            </a:r>
            <a:endParaRPr sz="2000"/>
          </a:p>
          <a:p>
            <a:pPr indent="0" lvl="0" marL="0" rtl="0" algn="just">
              <a:lnSpc>
                <a:spcPct val="115000"/>
              </a:lnSpc>
              <a:spcBef>
                <a:spcPts val="0"/>
              </a:spcBef>
              <a:spcAft>
                <a:spcPts val="0"/>
              </a:spcAft>
              <a:buSzPts val="1900"/>
              <a:buNone/>
            </a:pPr>
            <a:r>
              <a:t/>
            </a:r>
            <a:endParaRPr b="1" sz="2000"/>
          </a:p>
          <a:p>
            <a:pPr indent="0" lvl="0" marL="0" rtl="0" algn="just">
              <a:lnSpc>
                <a:spcPct val="115000"/>
              </a:lnSpc>
              <a:spcBef>
                <a:spcPts val="0"/>
              </a:spcBef>
              <a:spcAft>
                <a:spcPts val="0"/>
              </a:spcAft>
              <a:buSzPts val="1900"/>
              <a:buNone/>
            </a:pPr>
            <a:r>
              <a:t/>
            </a:r>
            <a:endParaRPr b="1" sz="2000"/>
          </a:p>
          <a:p>
            <a:pPr indent="0" lvl="0" marL="0" rtl="0" algn="l">
              <a:lnSpc>
                <a:spcPct val="115000"/>
              </a:lnSpc>
              <a:spcBef>
                <a:spcPts val="0"/>
              </a:spcBef>
              <a:spcAft>
                <a:spcPts val="0"/>
              </a:spcAft>
              <a:buSzPts val="1900"/>
              <a:buNone/>
            </a:pPr>
            <a:r>
              <a:t/>
            </a:r>
            <a:endParaRPr b="1" sz="2000"/>
          </a:p>
        </p:txBody>
      </p:sp>
      <p:sp>
        <p:nvSpPr>
          <p:cNvPr id="442" name="Google Shape;442;g10a78ee27a7_0_106"/>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43" name="Google Shape;443;g10a78ee27a7_0_106"/>
          <p:cNvSpPr txBox="1"/>
          <p:nvPr/>
        </p:nvSpPr>
        <p:spPr>
          <a:xfrm>
            <a:off x="6291650" y="540575"/>
            <a:ext cx="5803800" cy="59316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rPr b="1" i="0" lang="en-US" sz="2000" u="none" cap="none" strike="noStrike">
                <a:solidFill>
                  <a:srgbClr val="0000FF"/>
                </a:solidFill>
                <a:latin typeface="Calibri"/>
                <a:ea typeface="Calibri"/>
                <a:cs typeface="Calibri"/>
                <a:sym typeface="Calibri"/>
              </a:rPr>
              <a:t>LITERATURE</a:t>
            </a:r>
            <a:endParaRPr b="1" i="0" sz="2000" u="none" cap="none" strike="noStrike">
              <a:solidFill>
                <a:srgbClr val="0000F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700" u="none" cap="none" strike="noStrike">
              <a:solidFill>
                <a:srgbClr val="0000F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rPr b="0" i="0" lang="en-US" sz="2000" u="none" cap="none" strike="noStrike">
                <a:solidFill>
                  <a:srgbClr val="0000FF"/>
                </a:solidFill>
                <a:latin typeface="Calibri"/>
                <a:ea typeface="Calibri"/>
                <a:cs typeface="Calibri"/>
                <a:sym typeface="Calibri"/>
              </a:rPr>
              <a:t>We study FA Conference-approved literature to strengthen and reinforce our program. When we read it daily, the literature impresses on us basic truths we have found vital to our recovery. Literature is an ever-available tool that gives us insight into our problem, strength to deal with it, and the hope that there is a solution for us.</a:t>
            </a:r>
            <a:endParaRPr b="0" i="0" sz="2000" u="none" cap="none" strike="noStrike">
              <a:solidFill>
                <a:srgbClr val="0000FF"/>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0" i="0" sz="2000" u="none" cap="none" strike="noStrike">
              <a:solidFill>
                <a:schemeClr val="dk1"/>
              </a:solidFill>
              <a:latin typeface="Calibri"/>
              <a:ea typeface="Calibri"/>
              <a:cs typeface="Calibri"/>
              <a:sym typeface="Calibri"/>
            </a:endParaRPr>
          </a:p>
          <a:p>
            <a:pPr indent="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44" name="Google Shape;444;g10a78ee27a7_0_106"/>
          <p:cNvSpPr txBox="1"/>
          <p:nvPr/>
        </p:nvSpPr>
        <p:spPr>
          <a:xfrm>
            <a:off x="400050" y="447675"/>
            <a:ext cx="54564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g10a78ee27a7_0_106"/>
          <p:cNvSpPr txBox="1"/>
          <p:nvPr/>
        </p:nvSpPr>
        <p:spPr>
          <a:xfrm>
            <a:off x="6464600" y="447675"/>
            <a:ext cx="54564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10a78ee27a7_0_114"/>
          <p:cNvSpPr txBox="1"/>
          <p:nvPr>
            <p:ph idx="1" type="body"/>
          </p:nvPr>
        </p:nvSpPr>
        <p:spPr>
          <a:xfrm>
            <a:off x="322675" y="908275"/>
            <a:ext cx="5548200" cy="5625600"/>
          </a:xfrm>
          <a:prstGeom prst="rect">
            <a:avLst/>
          </a:prstGeom>
          <a:noFill/>
          <a:ln>
            <a:noFill/>
          </a:ln>
        </p:spPr>
        <p:txBody>
          <a:bodyPr anchorCtr="0" anchor="t" bIns="45700" lIns="91425" spcFirstLastPara="1" rIns="91425" wrap="square" tIns="45700">
            <a:noAutofit/>
          </a:bodyPr>
          <a:lstStyle/>
          <a:p>
            <a:pPr indent="0" lvl="0" marL="0" rtl="0" algn="just">
              <a:lnSpc>
                <a:spcPct val="80000"/>
              </a:lnSpc>
              <a:spcBef>
                <a:spcPts val="0"/>
              </a:spcBef>
              <a:spcAft>
                <a:spcPts val="0"/>
              </a:spcAft>
              <a:buSzPts val="1900"/>
              <a:buNone/>
            </a:pPr>
            <a:r>
              <a:t/>
            </a:r>
            <a:endParaRPr sz="1400"/>
          </a:p>
          <a:p>
            <a:pPr indent="0" lvl="0" marL="0" rtl="0" algn="just">
              <a:lnSpc>
                <a:spcPct val="100000"/>
              </a:lnSpc>
              <a:spcBef>
                <a:spcPts val="0"/>
              </a:spcBef>
              <a:spcAft>
                <a:spcPts val="0"/>
              </a:spcAft>
              <a:buSzPts val="1900"/>
              <a:buNone/>
            </a:pPr>
            <a:r>
              <a:t/>
            </a:r>
            <a:endParaRPr sz="1400" u="sng"/>
          </a:p>
          <a:p>
            <a:pPr indent="0" lvl="0" marL="0" rtl="0" algn="just">
              <a:lnSpc>
                <a:spcPct val="100000"/>
              </a:lnSpc>
              <a:spcBef>
                <a:spcPts val="0"/>
              </a:spcBef>
              <a:spcAft>
                <a:spcPts val="0"/>
              </a:spcAft>
              <a:buSzPts val="1900"/>
              <a:buNone/>
            </a:pPr>
            <a:r>
              <a:t/>
            </a:r>
            <a:endParaRPr b="1" sz="2000"/>
          </a:p>
          <a:p>
            <a:pPr indent="0" lvl="0" marL="0" rtl="0" algn="just">
              <a:lnSpc>
                <a:spcPct val="100000"/>
              </a:lnSpc>
              <a:spcBef>
                <a:spcPts val="0"/>
              </a:spcBef>
              <a:spcAft>
                <a:spcPts val="0"/>
              </a:spcAft>
              <a:buClr>
                <a:schemeClr val="dk1"/>
              </a:buClr>
              <a:buSzPts val="2800"/>
              <a:buFont typeface="Arial"/>
              <a:buNone/>
            </a:pPr>
            <a:r>
              <a:rPr b="1" lang="en-US" sz="2000"/>
              <a:t>ESCRITURA</a:t>
            </a:r>
            <a:endParaRPr b="1" sz="2000"/>
          </a:p>
          <a:p>
            <a:pPr indent="0" lvl="0" marL="0" rtl="0" algn="just">
              <a:lnSpc>
                <a:spcPct val="100000"/>
              </a:lnSpc>
              <a:spcBef>
                <a:spcPts val="0"/>
              </a:spcBef>
              <a:spcAft>
                <a:spcPts val="0"/>
              </a:spcAft>
              <a:buClr>
                <a:schemeClr val="dk1"/>
              </a:buClr>
              <a:buSzPts val="2800"/>
              <a:buFont typeface="Arial"/>
              <a:buNone/>
            </a:pPr>
            <a:r>
              <a:t/>
            </a:r>
            <a:endParaRPr b="1" sz="2000"/>
          </a:p>
          <a:p>
            <a:pPr indent="0" lvl="0" marL="0" rtl="0" algn="just">
              <a:lnSpc>
                <a:spcPct val="115000"/>
              </a:lnSpc>
              <a:spcBef>
                <a:spcPts val="0"/>
              </a:spcBef>
              <a:spcAft>
                <a:spcPts val="0"/>
              </a:spcAft>
              <a:buClr>
                <a:schemeClr val="dk1"/>
              </a:buClr>
              <a:buSzPts val="2800"/>
              <a:buFont typeface="Arial"/>
              <a:buNone/>
            </a:pPr>
            <a:r>
              <a:rPr lang="en-US" sz="2000"/>
              <a:t>Escribir es una herramienta indispensable para mantener la abstinencia y trabajar los Doce Pasos.  Anotamos nuestro plan de comida cada día antes de comprometerlo a nuestra madrina/padrino.  Cuando estamos en momentos difíciles, escribir nos ayuda a ver situaciones con más claridad y discernir la acción necesaria. </a:t>
            </a:r>
            <a:endParaRPr b="1" sz="2000"/>
          </a:p>
          <a:p>
            <a:pPr indent="0" lvl="0" marL="0" rtl="0" algn="just">
              <a:lnSpc>
                <a:spcPct val="115000"/>
              </a:lnSpc>
              <a:spcBef>
                <a:spcPts val="0"/>
              </a:spcBef>
              <a:spcAft>
                <a:spcPts val="0"/>
              </a:spcAft>
              <a:buSzPts val="1900"/>
              <a:buNone/>
            </a:pPr>
            <a:r>
              <a:t/>
            </a:r>
            <a:endParaRPr b="1" sz="2000"/>
          </a:p>
          <a:p>
            <a:pPr indent="0" lvl="0" marL="0" rtl="0" algn="just">
              <a:lnSpc>
                <a:spcPct val="115000"/>
              </a:lnSpc>
              <a:spcBef>
                <a:spcPts val="0"/>
              </a:spcBef>
              <a:spcAft>
                <a:spcPts val="0"/>
              </a:spcAft>
              <a:buSzPts val="1900"/>
              <a:buNone/>
            </a:pPr>
            <a:r>
              <a:t/>
            </a:r>
            <a:endParaRPr b="1" sz="2000"/>
          </a:p>
          <a:p>
            <a:pPr indent="0" lvl="0" marL="0" rtl="0" algn="l">
              <a:lnSpc>
                <a:spcPct val="115000"/>
              </a:lnSpc>
              <a:spcBef>
                <a:spcPts val="0"/>
              </a:spcBef>
              <a:spcAft>
                <a:spcPts val="0"/>
              </a:spcAft>
              <a:buSzPts val="1900"/>
              <a:buNone/>
            </a:pPr>
            <a:r>
              <a:t/>
            </a:r>
            <a:endParaRPr b="1" sz="2000"/>
          </a:p>
        </p:txBody>
      </p:sp>
      <p:sp>
        <p:nvSpPr>
          <p:cNvPr id="451" name="Google Shape;451;g10a78ee27a7_0_114"/>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52" name="Google Shape;452;g10a78ee27a7_0_114"/>
          <p:cNvSpPr txBox="1"/>
          <p:nvPr/>
        </p:nvSpPr>
        <p:spPr>
          <a:xfrm>
            <a:off x="6291650" y="826275"/>
            <a:ext cx="5456400" cy="57840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rPr b="1" i="0" lang="en-US" sz="2000" u="none" cap="none" strike="noStrike">
                <a:solidFill>
                  <a:srgbClr val="0000FF"/>
                </a:solidFill>
                <a:latin typeface="Calibri"/>
                <a:ea typeface="Calibri"/>
                <a:cs typeface="Calibri"/>
                <a:sym typeface="Calibri"/>
              </a:rPr>
              <a:t>WRITING </a:t>
            </a:r>
            <a:endParaRPr b="1" i="0" sz="2000" u="none" cap="none" strike="noStrike">
              <a:solidFill>
                <a:srgbClr val="0000F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2000" u="none" cap="none" strike="noStrike">
              <a:solidFill>
                <a:srgbClr val="0000FF"/>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b="0" i="0" lang="en-US" sz="2000" u="none" cap="none" strike="noStrike">
                <a:solidFill>
                  <a:srgbClr val="0000FF"/>
                </a:solidFill>
                <a:latin typeface="Calibri"/>
                <a:ea typeface="Calibri"/>
                <a:cs typeface="Calibri"/>
                <a:sym typeface="Calibri"/>
              </a:rPr>
              <a:t>Writing is an indispensable tool for sustaining abstinence and working the Twelve Steps. We write down our food plan each day before committing it to our sponsor. When we are troubled, writing also helps us see situations more clearly and better discern any necessary action.</a:t>
            </a:r>
            <a:endParaRPr b="0" i="0" sz="2000" u="none" cap="none" strike="noStrike">
              <a:solidFill>
                <a:srgbClr val="0000FF"/>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t/>
            </a:r>
            <a:endParaRPr b="1" i="0" sz="2000" u="none" cap="none" strike="noStrike">
              <a:solidFill>
                <a:srgbClr val="0000F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0" i="0" sz="2000" u="none" cap="none" strike="noStrike">
              <a:solidFill>
                <a:schemeClr val="dk1"/>
              </a:solidFill>
              <a:latin typeface="Calibri"/>
              <a:ea typeface="Calibri"/>
              <a:cs typeface="Calibri"/>
              <a:sym typeface="Calibri"/>
            </a:endParaRPr>
          </a:p>
          <a:p>
            <a:pPr indent="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53" name="Google Shape;453;g10a78ee27a7_0_114"/>
          <p:cNvSpPr txBox="1"/>
          <p:nvPr/>
        </p:nvSpPr>
        <p:spPr>
          <a:xfrm>
            <a:off x="400050" y="447675"/>
            <a:ext cx="54564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g10a78ee27a7_0_114"/>
          <p:cNvSpPr txBox="1"/>
          <p:nvPr/>
        </p:nvSpPr>
        <p:spPr>
          <a:xfrm>
            <a:off x="6464600" y="447675"/>
            <a:ext cx="54564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10a78ee27a7_0_122"/>
          <p:cNvSpPr txBox="1"/>
          <p:nvPr>
            <p:ph idx="1" type="body"/>
          </p:nvPr>
        </p:nvSpPr>
        <p:spPr>
          <a:xfrm>
            <a:off x="322675" y="979725"/>
            <a:ext cx="5456400" cy="5554200"/>
          </a:xfrm>
          <a:prstGeom prst="rect">
            <a:avLst/>
          </a:prstGeom>
          <a:noFill/>
          <a:ln>
            <a:noFill/>
          </a:ln>
        </p:spPr>
        <p:txBody>
          <a:bodyPr anchorCtr="0" anchor="t" bIns="45700" lIns="91425" spcFirstLastPara="1" rIns="91425" wrap="square" tIns="45700">
            <a:noAutofit/>
          </a:bodyPr>
          <a:lstStyle/>
          <a:p>
            <a:pPr indent="0" lvl="0" marL="0" rtl="0" algn="just">
              <a:lnSpc>
                <a:spcPct val="80000"/>
              </a:lnSpc>
              <a:spcBef>
                <a:spcPts val="0"/>
              </a:spcBef>
              <a:spcAft>
                <a:spcPts val="0"/>
              </a:spcAft>
              <a:buSzPts val="1900"/>
              <a:buNone/>
            </a:pPr>
            <a:r>
              <a:t/>
            </a:r>
            <a:endParaRPr sz="1400"/>
          </a:p>
          <a:p>
            <a:pPr indent="0" lvl="0" marL="0" rtl="0" algn="just">
              <a:lnSpc>
                <a:spcPct val="115000"/>
              </a:lnSpc>
              <a:spcBef>
                <a:spcPts val="0"/>
              </a:spcBef>
              <a:spcAft>
                <a:spcPts val="0"/>
              </a:spcAft>
              <a:buClr>
                <a:schemeClr val="dk1"/>
              </a:buClr>
              <a:buSzPts val="2800"/>
              <a:buFont typeface="Arial"/>
              <a:buNone/>
            </a:pPr>
            <a:r>
              <a:t/>
            </a:r>
            <a:endParaRPr sz="1400" u="sng"/>
          </a:p>
          <a:p>
            <a:pPr indent="0" lvl="0" marL="0" rtl="0" algn="just">
              <a:lnSpc>
                <a:spcPct val="115000"/>
              </a:lnSpc>
              <a:spcBef>
                <a:spcPts val="0"/>
              </a:spcBef>
              <a:spcAft>
                <a:spcPts val="0"/>
              </a:spcAft>
              <a:buClr>
                <a:schemeClr val="dk1"/>
              </a:buClr>
              <a:buSzPts val="2800"/>
              <a:buFont typeface="Arial"/>
              <a:buNone/>
            </a:pPr>
            <a:r>
              <a:rPr b="1" lang="en-US" sz="2000">
                <a:latin typeface="Arial"/>
                <a:ea typeface="Arial"/>
                <a:cs typeface="Arial"/>
                <a:sym typeface="Arial"/>
              </a:rPr>
              <a:t>T</a:t>
            </a:r>
            <a:r>
              <a:rPr b="1" lang="en-US" sz="2000"/>
              <a:t>IEMPO DE SILENCIO</a:t>
            </a:r>
            <a:endParaRPr b="1" sz="2000"/>
          </a:p>
          <a:p>
            <a:pPr indent="0" lvl="0" marL="0" rtl="0" algn="just">
              <a:lnSpc>
                <a:spcPct val="115000"/>
              </a:lnSpc>
              <a:spcBef>
                <a:spcPts val="0"/>
              </a:spcBef>
              <a:spcAft>
                <a:spcPts val="0"/>
              </a:spcAft>
              <a:buClr>
                <a:schemeClr val="dk1"/>
              </a:buClr>
              <a:buSzPts val="2800"/>
              <a:buFont typeface="Arial"/>
              <a:buNone/>
            </a:pPr>
            <a:r>
              <a:t/>
            </a:r>
            <a:endParaRPr b="1" sz="2000"/>
          </a:p>
          <a:p>
            <a:pPr indent="0" lvl="0" marL="0" rtl="0" algn="just">
              <a:lnSpc>
                <a:spcPct val="115000"/>
              </a:lnSpc>
              <a:spcBef>
                <a:spcPts val="0"/>
              </a:spcBef>
              <a:spcAft>
                <a:spcPts val="0"/>
              </a:spcAft>
              <a:buClr>
                <a:schemeClr val="dk1"/>
              </a:buClr>
              <a:buSzPts val="2800"/>
              <a:buFont typeface="Arial"/>
              <a:buNone/>
            </a:pPr>
            <a:r>
              <a:rPr lang="en-US" sz="2000"/>
              <a:t>Para mantener nuestra abstinencia, debemos aprender a confiar en un Poder Superior a nosotros mismos. Dedicamos media hora completa cada día para sentarnos en silencio y relajarnos. En este tiempo con nuestro Poder Superior, escuchamos, buscando la perspectiva, la serenidad y la fuerza que nos permitirá mantenernos en abstinencia y responder con sensatez a los desafíos y alegrías del día.</a:t>
            </a:r>
            <a:endParaRPr b="1" sz="2000"/>
          </a:p>
          <a:p>
            <a:pPr indent="0" lvl="0" marL="0" rtl="0" algn="just">
              <a:lnSpc>
                <a:spcPct val="100000"/>
              </a:lnSpc>
              <a:spcBef>
                <a:spcPts val="0"/>
              </a:spcBef>
              <a:spcAft>
                <a:spcPts val="0"/>
              </a:spcAft>
              <a:buSzPts val="1900"/>
              <a:buNone/>
            </a:pPr>
            <a:r>
              <a:t/>
            </a:r>
            <a:endParaRPr b="1" sz="2000"/>
          </a:p>
          <a:p>
            <a:pPr indent="0" lvl="0" marL="0" rtl="0" algn="just">
              <a:lnSpc>
                <a:spcPct val="115000"/>
              </a:lnSpc>
              <a:spcBef>
                <a:spcPts val="0"/>
              </a:spcBef>
              <a:spcAft>
                <a:spcPts val="0"/>
              </a:spcAft>
              <a:buSzPts val="1900"/>
              <a:buNone/>
            </a:pPr>
            <a:r>
              <a:t/>
            </a:r>
            <a:endParaRPr b="1" sz="2000"/>
          </a:p>
          <a:p>
            <a:pPr indent="0" lvl="0" marL="0" rtl="0" algn="l">
              <a:lnSpc>
                <a:spcPct val="115000"/>
              </a:lnSpc>
              <a:spcBef>
                <a:spcPts val="0"/>
              </a:spcBef>
              <a:spcAft>
                <a:spcPts val="0"/>
              </a:spcAft>
              <a:buSzPts val="1900"/>
              <a:buNone/>
            </a:pPr>
            <a:r>
              <a:t/>
            </a:r>
            <a:endParaRPr b="1" sz="2000"/>
          </a:p>
        </p:txBody>
      </p:sp>
      <p:sp>
        <p:nvSpPr>
          <p:cNvPr id="460" name="Google Shape;460;g10a78ee27a7_0_122"/>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61" name="Google Shape;461;g10a78ee27a7_0_122"/>
          <p:cNvSpPr txBox="1"/>
          <p:nvPr/>
        </p:nvSpPr>
        <p:spPr>
          <a:xfrm>
            <a:off x="6232384" y="929158"/>
            <a:ext cx="5548200" cy="58227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rPr b="1" i="0" lang="en-US" sz="2000" u="none" cap="none" strike="noStrike">
                <a:solidFill>
                  <a:srgbClr val="0000FF"/>
                </a:solidFill>
                <a:latin typeface="Calibri"/>
                <a:ea typeface="Calibri"/>
                <a:cs typeface="Calibri"/>
                <a:sym typeface="Calibri"/>
              </a:rPr>
              <a:t>QUIET TIME </a:t>
            </a:r>
            <a:endParaRPr b="1" i="0" sz="2000" u="none" cap="none" strike="noStrike">
              <a:solidFill>
                <a:srgbClr val="0000F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2000" u="none" cap="none" strike="noStrike">
              <a:solidFill>
                <a:srgbClr val="0000FF"/>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b="0" i="0" lang="en-US" sz="2000" u="none" cap="none" strike="noStrike">
                <a:solidFill>
                  <a:srgbClr val="0000FF"/>
                </a:solidFill>
                <a:latin typeface="Calibri"/>
                <a:ea typeface="Calibri"/>
                <a:cs typeface="Calibri"/>
                <a:sym typeface="Calibri"/>
              </a:rPr>
              <a:t>To maintain our abstinence, we must learn to rely on a Power greater than ourselves. We set aside a full half hour each day to sit quietly and relax. In this time with our Higher Power, we listen, seeking the perspective, serenity, and strength that will enable us to stay abstinent and respond sanely to the challenges and joys of the day.</a:t>
            </a:r>
            <a:endParaRPr b="0" i="0" sz="2000" u="none" cap="none" strike="noStrike">
              <a:solidFill>
                <a:srgbClr val="0000F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2000" u="none" cap="none" strike="noStrike">
              <a:solidFill>
                <a:srgbClr val="0000F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0" i="0" sz="2000" u="none" cap="none" strike="noStrike">
              <a:solidFill>
                <a:schemeClr val="dk1"/>
              </a:solidFill>
              <a:latin typeface="Calibri"/>
              <a:ea typeface="Calibri"/>
              <a:cs typeface="Calibri"/>
              <a:sym typeface="Calibri"/>
            </a:endParaRPr>
          </a:p>
          <a:p>
            <a:pPr indent="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62" name="Google Shape;462;g10a78ee27a7_0_122"/>
          <p:cNvSpPr txBox="1"/>
          <p:nvPr/>
        </p:nvSpPr>
        <p:spPr>
          <a:xfrm>
            <a:off x="400050" y="447675"/>
            <a:ext cx="54564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g10a78ee27a7_0_122"/>
          <p:cNvSpPr txBox="1"/>
          <p:nvPr/>
        </p:nvSpPr>
        <p:spPr>
          <a:xfrm>
            <a:off x="6464600" y="487100"/>
            <a:ext cx="54564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10a78ee27a7_0_130"/>
          <p:cNvSpPr txBox="1"/>
          <p:nvPr>
            <p:ph idx="1" type="body"/>
          </p:nvPr>
        </p:nvSpPr>
        <p:spPr>
          <a:xfrm>
            <a:off x="322675" y="881550"/>
            <a:ext cx="5803800" cy="5652300"/>
          </a:xfrm>
          <a:prstGeom prst="rect">
            <a:avLst/>
          </a:prstGeom>
          <a:noFill/>
          <a:ln>
            <a:noFill/>
          </a:ln>
        </p:spPr>
        <p:txBody>
          <a:bodyPr anchorCtr="0" anchor="t" bIns="45700" lIns="91425" spcFirstLastPara="1" rIns="91425" wrap="square" tIns="45700">
            <a:noAutofit/>
          </a:bodyPr>
          <a:lstStyle/>
          <a:p>
            <a:pPr indent="0" lvl="0" marL="0" rtl="0" algn="just">
              <a:lnSpc>
                <a:spcPct val="80000"/>
              </a:lnSpc>
              <a:spcBef>
                <a:spcPts val="0"/>
              </a:spcBef>
              <a:spcAft>
                <a:spcPts val="0"/>
              </a:spcAft>
              <a:buSzPts val="1900"/>
              <a:buNone/>
            </a:pPr>
            <a:r>
              <a:t/>
            </a:r>
            <a:endParaRPr sz="1400"/>
          </a:p>
          <a:p>
            <a:pPr indent="0" lvl="0" marL="0" rtl="0" algn="just">
              <a:lnSpc>
                <a:spcPct val="100000"/>
              </a:lnSpc>
              <a:spcBef>
                <a:spcPts val="0"/>
              </a:spcBef>
              <a:spcAft>
                <a:spcPts val="0"/>
              </a:spcAft>
              <a:buSzPts val="1900"/>
              <a:buNone/>
            </a:pPr>
            <a:r>
              <a:t/>
            </a:r>
            <a:endParaRPr sz="1400" u="sng"/>
          </a:p>
          <a:p>
            <a:pPr indent="0" lvl="0" marL="0" rtl="0" algn="l">
              <a:lnSpc>
                <a:spcPct val="115000"/>
              </a:lnSpc>
              <a:spcBef>
                <a:spcPts val="0"/>
              </a:spcBef>
              <a:spcAft>
                <a:spcPts val="0"/>
              </a:spcAft>
              <a:buSzPts val="1900"/>
              <a:buNone/>
            </a:pPr>
            <a:r>
              <a:t/>
            </a:r>
            <a:endParaRPr b="1" sz="2000"/>
          </a:p>
          <a:p>
            <a:pPr indent="0" lvl="0" marL="0" rtl="0" algn="l">
              <a:lnSpc>
                <a:spcPct val="115000"/>
              </a:lnSpc>
              <a:spcBef>
                <a:spcPts val="0"/>
              </a:spcBef>
              <a:spcAft>
                <a:spcPts val="0"/>
              </a:spcAft>
              <a:buSzPts val="1900"/>
              <a:buNone/>
            </a:pPr>
            <a:r>
              <a:rPr b="1" lang="en-US" sz="2000"/>
              <a:t>GRATITUD</a:t>
            </a:r>
            <a:endParaRPr b="1" sz="2000"/>
          </a:p>
          <a:p>
            <a:pPr indent="0" lvl="0" marL="0" rtl="0" algn="l">
              <a:lnSpc>
                <a:spcPct val="50000"/>
              </a:lnSpc>
              <a:spcBef>
                <a:spcPts val="0"/>
              </a:spcBef>
              <a:spcAft>
                <a:spcPts val="0"/>
              </a:spcAft>
              <a:buSzPts val="1900"/>
              <a:buNone/>
            </a:pPr>
            <a:r>
              <a:t/>
            </a:r>
            <a:endParaRPr b="1" sz="2000"/>
          </a:p>
          <a:p>
            <a:pPr indent="0" lvl="0" marL="0" rtl="0" algn="just">
              <a:lnSpc>
                <a:spcPct val="115000"/>
              </a:lnSpc>
              <a:spcBef>
                <a:spcPts val="0"/>
              </a:spcBef>
              <a:spcAft>
                <a:spcPts val="0"/>
              </a:spcAft>
              <a:buSzPts val="1900"/>
              <a:buNone/>
            </a:pPr>
            <a:r>
              <a:rPr lang="en-US" sz="2000"/>
              <a:t>La adicción a la comida es una enfermedad de negatividad. La satisfacción de nuestra  abstinencia depende de nuestra voluntad de reemplazar los pensamientos y sentimientos negativos por pensamientos de gratitud. En el pasado, pensábamos en la gratitud como un sentimiento, pero en FA lo practicamos como una acción.</a:t>
            </a:r>
            <a:endParaRPr b="1" sz="2000">
              <a:latin typeface="Arial"/>
              <a:ea typeface="Arial"/>
              <a:cs typeface="Arial"/>
              <a:sym typeface="Arial"/>
            </a:endParaRPr>
          </a:p>
          <a:p>
            <a:pPr indent="0" lvl="0" marL="0" rtl="0" algn="just">
              <a:lnSpc>
                <a:spcPct val="100000"/>
              </a:lnSpc>
              <a:spcBef>
                <a:spcPts val="0"/>
              </a:spcBef>
              <a:spcAft>
                <a:spcPts val="0"/>
              </a:spcAft>
              <a:buSzPts val="1900"/>
              <a:buNone/>
            </a:pPr>
            <a:r>
              <a:t/>
            </a:r>
            <a:endParaRPr b="1" sz="2000"/>
          </a:p>
          <a:p>
            <a:pPr indent="0" lvl="0" marL="0" rtl="0" algn="just">
              <a:lnSpc>
                <a:spcPct val="115000"/>
              </a:lnSpc>
              <a:spcBef>
                <a:spcPts val="0"/>
              </a:spcBef>
              <a:spcAft>
                <a:spcPts val="0"/>
              </a:spcAft>
              <a:buSzPts val="1900"/>
              <a:buNone/>
            </a:pPr>
            <a:r>
              <a:t/>
            </a:r>
            <a:endParaRPr b="1" sz="2000"/>
          </a:p>
          <a:p>
            <a:pPr indent="0" lvl="0" marL="0" rtl="0" algn="l">
              <a:lnSpc>
                <a:spcPct val="115000"/>
              </a:lnSpc>
              <a:spcBef>
                <a:spcPts val="0"/>
              </a:spcBef>
              <a:spcAft>
                <a:spcPts val="0"/>
              </a:spcAft>
              <a:buSzPts val="1900"/>
              <a:buNone/>
            </a:pPr>
            <a:r>
              <a:t/>
            </a:r>
            <a:endParaRPr b="1" sz="2000"/>
          </a:p>
        </p:txBody>
      </p:sp>
      <p:sp>
        <p:nvSpPr>
          <p:cNvPr id="469" name="Google Shape;469;g10a78ee27a7_0_130"/>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70" name="Google Shape;470;g10a78ee27a7_0_130"/>
          <p:cNvSpPr txBox="1"/>
          <p:nvPr/>
        </p:nvSpPr>
        <p:spPr>
          <a:xfrm>
            <a:off x="6291650" y="787575"/>
            <a:ext cx="5548200" cy="58227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Arial"/>
              <a:buNone/>
            </a:pPr>
            <a:r>
              <a:rPr b="1" i="0" lang="en-US" sz="2000" u="none" cap="none" strike="noStrike">
                <a:solidFill>
                  <a:srgbClr val="0000FF"/>
                </a:solidFill>
                <a:latin typeface="Calibri"/>
                <a:ea typeface="Calibri"/>
                <a:cs typeface="Calibri"/>
                <a:sym typeface="Calibri"/>
              </a:rPr>
              <a:t>GRATITUDE</a:t>
            </a:r>
            <a:endParaRPr b="1" i="0" sz="2000" u="none" cap="none" strike="noStrike">
              <a:solidFill>
                <a:srgbClr val="0000FF"/>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Arial"/>
              <a:buNone/>
            </a:pPr>
            <a:r>
              <a:t/>
            </a:r>
            <a:endParaRPr b="1" i="0" sz="2000" u="none" cap="none" strike="noStrike">
              <a:solidFill>
                <a:srgbClr val="0000FF"/>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b="0" i="0" lang="en-US" sz="2000" u="none" cap="none" strike="noStrike">
                <a:solidFill>
                  <a:srgbClr val="0000FF"/>
                </a:solidFill>
                <a:latin typeface="Calibri"/>
                <a:ea typeface="Calibri"/>
                <a:cs typeface="Calibri"/>
                <a:sym typeface="Calibri"/>
              </a:rPr>
              <a:t>Food addiction is a disease of negativity. Our contented abstinence depends on our willingness to replace negative thoughts and feelings with thankful ones. In the past, we thought of gratitude as a feeling, but in FA, we practice it as an action.</a:t>
            </a:r>
            <a:endParaRPr b="0" i="0" sz="2000" u="none" cap="none" strike="noStrike">
              <a:solidFill>
                <a:srgbClr val="0000F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2000" u="none" cap="none" strike="noStrike">
              <a:solidFill>
                <a:srgbClr val="0000F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Arial"/>
              <a:buNone/>
            </a:pPr>
            <a:r>
              <a:t/>
            </a:r>
            <a:endParaRPr b="0" i="0" sz="2000" u="none" cap="none" strike="noStrike">
              <a:solidFill>
                <a:schemeClr val="dk1"/>
              </a:solidFill>
              <a:latin typeface="Calibri"/>
              <a:ea typeface="Calibri"/>
              <a:cs typeface="Calibri"/>
              <a:sym typeface="Calibri"/>
            </a:endParaRPr>
          </a:p>
          <a:p>
            <a:pPr indent="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71" name="Google Shape;471;g10a78ee27a7_0_130"/>
          <p:cNvSpPr txBox="1"/>
          <p:nvPr/>
        </p:nvSpPr>
        <p:spPr>
          <a:xfrm>
            <a:off x="400050" y="447675"/>
            <a:ext cx="54564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g10a78ee27a7_0_130"/>
          <p:cNvSpPr txBox="1"/>
          <p:nvPr/>
        </p:nvSpPr>
        <p:spPr>
          <a:xfrm>
            <a:off x="6464600" y="447675"/>
            <a:ext cx="54564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6"/>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79" name="Google Shape;479;p36"/>
          <p:cNvSpPr txBox="1"/>
          <p:nvPr>
            <p:ph idx="1" type="body"/>
          </p:nvPr>
        </p:nvSpPr>
        <p:spPr>
          <a:xfrm>
            <a:off x="230075" y="755200"/>
            <a:ext cx="6587100" cy="4296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2800"/>
              <a:buNone/>
            </a:pPr>
            <a:r>
              <a:rPr b="1" lang="en-US" sz="2000"/>
              <a:t>SERVICIO</a:t>
            </a:r>
            <a:endParaRPr b="1" sz="2000"/>
          </a:p>
          <a:p>
            <a:pPr indent="0" lvl="0" marL="0" marR="1397976" rtl="0" algn="just">
              <a:lnSpc>
                <a:spcPct val="115000"/>
              </a:lnSpc>
              <a:spcBef>
                <a:spcPts val="0"/>
              </a:spcBef>
              <a:spcAft>
                <a:spcPts val="0"/>
              </a:spcAft>
              <a:buClr>
                <a:schemeClr val="dk1"/>
              </a:buClr>
              <a:buSzPts val="2800"/>
              <a:buNone/>
            </a:pPr>
            <a:r>
              <a:rPr lang="en-US" sz="2000"/>
              <a:t>Hacemos servicio manteniéndonos abstinentes. La abstinencia nos libera de la compulsión y la obsesión por la comida para que podamos estar disponibles para los demás. Cualquier servicio que llegue a un compañero en sufrimiento, agrega calidad a nuestra propia recuperación. Una vida de servicio sano y alegre es lo que se nos promete como resultado de trabajar los Doce Pasos. El servicio cumple esa promesa.</a:t>
            </a:r>
            <a:endParaRPr b="1" sz="2000">
              <a:latin typeface="Arial"/>
              <a:ea typeface="Arial"/>
              <a:cs typeface="Arial"/>
              <a:sym typeface="Arial"/>
            </a:endParaRPr>
          </a:p>
          <a:p>
            <a:pPr indent="0" lvl="0" marL="0" rtl="0" algn="just">
              <a:lnSpc>
                <a:spcPct val="100000"/>
              </a:lnSpc>
              <a:spcBef>
                <a:spcPts val="0"/>
              </a:spcBef>
              <a:spcAft>
                <a:spcPts val="0"/>
              </a:spcAft>
              <a:buClr>
                <a:schemeClr val="dk1"/>
              </a:buClr>
              <a:buSzPts val="2800"/>
              <a:buNone/>
            </a:pPr>
            <a:r>
              <a:t/>
            </a:r>
            <a:endParaRPr b="1"/>
          </a:p>
          <a:p>
            <a:pPr indent="0" lvl="0" marL="0" rtl="0" algn="l">
              <a:lnSpc>
                <a:spcPct val="90000"/>
              </a:lnSpc>
              <a:spcBef>
                <a:spcPts val="0"/>
              </a:spcBef>
              <a:spcAft>
                <a:spcPts val="0"/>
              </a:spcAft>
              <a:buClr>
                <a:schemeClr val="dk1"/>
              </a:buClr>
              <a:buSzPts val="2800"/>
              <a:buNone/>
            </a:pPr>
            <a:r>
              <a:t/>
            </a:r>
            <a:endParaRPr i="1"/>
          </a:p>
        </p:txBody>
      </p:sp>
      <p:sp>
        <p:nvSpPr>
          <p:cNvPr id="480" name="Google Shape;480;p36"/>
          <p:cNvSpPr txBox="1"/>
          <p:nvPr/>
        </p:nvSpPr>
        <p:spPr>
          <a:xfrm>
            <a:off x="5848050" y="510275"/>
            <a:ext cx="5306400" cy="3590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2800"/>
              <a:buFont typeface="Arial"/>
              <a:buNone/>
            </a:pPr>
            <a:r>
              <a:rPr b="1" i="0" lang="en-US" sz="2000" u="none" cap="none" strike="noStrike">
                <a:solidFill>
                  <a:srgbClr val="0000FF"/>
                </a:solidFill>
                <a:latin typeface="Calibri"/>
                <a:ea typeface="Calibri"/>
                <a:cs typeface="Calibri"/>
                <a:sym typeface="Calibri"/>
              </a:rPr>
              <a:t>SERVICE</a:t>
            </a:r>
            <a:r>
              <a:rPr b="1" i="0" lang="en-US" sz="3500" u="none" cap="none" strike="noStrike">
                <a:solidFill>
                  <a:srgbClr val="0000FF"/>
                </a:solidFill>
                <a:latin typeface="Calibri"/>
                <a:ea typeface="Calibri"/>
                <a:cs typeface="Calibri"/>
                <a:sym typeface="Calibri"/>
              </a:rPr>
              <a:t> </a:t>
            </a:r>
            <a:endParaRPr b="1" i="0" sz="3500" u="none" cap="none" strike="noStrike">
              <a:solidFill>
                <a:srgbClr val="0000FF"/>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b="0" i="0" lang="en-US" sz="2000" u="none" cap="none" strike="noStrike">
                <a:solidFill>
                  <a:srgbClr val="0000FF"/>
                </a:solidFill>
                <a:latin typeface="Calibri"/>
                <a:ea typeface="Calibri"/>
                <a:cs typeface="Calibri"/>
                <a:sym typeface="Calibri"/>
              </a:rPr>
              <a:t>We do service by staying abstinent. Abstinence gives us freedom from compulsion and obsession with food so that we can be available to others. Any service that reaches a fellow sufferer adds to the quality of our own recovery. We are promised a life of sane and happy usefulness as a result of working the Twelve Steps. Service fulfills that promise.</a:t>
            </a:r>
            <a:endParaRPr b="0" i="0" sz="2000" u="none" cap="none" strike="noStrike">
              <a:solidFill>
                <a:srgbClr val="0000FF"/>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2eaa2a0fa59_0_0"/>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87" name="Google Shape;487;g2eaa2a0fa59_0_0"/>
          <p:cNvSpPr txBox="1"/>
          <p:nvPr>
            <p:ph idx="1" type="body"/>
          </p:nvPr>
        </p:nvSpPr>
        <p:spPr>
          <a:xfrm>
            <a:off x="160867" y="212000"/>
            <a:ext cx="5630333" cy="638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Clr>
                <a:schemeClr val="dk1"/>
              </a:buClr>
              <a:buSzPts val="2800"/>
              <a:buNone/>
            </a:pPr>
            <a:r>
              <a:t/>
            </a:r>
            <a:endParaRPr b="1" sz="2300"/>
          </a:p>
          <a:p>
            <a:pPr indent="0" lvl="0" marL="0" rtl="0" algn="ctr">
              <a:lnSpc>
                <a:spcPct val="115000"/>
              </a:lnSpc>
              <a:spcBef>
                <a:spcPts val="0"/>
              </a:spcBef>
              <a:spcAft>
                <a:spcPts val="0"/>
              </a:spcAft>
              <a:buClr>
                <a:schemeClr val="dk1"/>
              </a:buClr>
              <a:buSzPts val="1100"/>
              <a:buFont typeface="Arial"/>
              <a:buNone/>
            </a:pPr>
            <a:r>
              <a:rPr b="1" lang="en-US" sz="2500"/>
              <a:t>TIEMPO DE COMPARTIR</a:t>
            </a:r>
            <a:endParaRPr b="1" sz="2500"/>
          </a:p>
          <a:p>
            <a:pPr indent="0" lvl="0" marL="0" rtl="0" algn="l">
              <a:lnSpc>
                <a:spcPct val="115000"/>
              </a:lnSpc>
              <a:spcBef>
                <a:spcPts val="0"/>
              </a:spcBef>
              <a:spcAft>
                <a:spcPts val="0"/>
              </a:spcAft>
              <a:buClr>
                <a:schemeClr val="dk1"/>
              </a:buClr>
              <a:buSzPts val="1100"/>
              <a:buFont typeface="Arial"/>
              <a:buNone/>
            </a:pPr>
            <a:r>
              <a:t/>
            </a:r>
            <a:endParaRPr b="1" sz="1400"/>
          </a:p>
          <a:p>
            <a:pPr indent="0" lvl="0" marL="0" rtl="0" algn="just">
              <a:lnSpc>
                <a:spcPct val="115000"/>
              </a:lnSpc>
              <a:spcBef>
                <a:spcPts val="0"/>
              </a:spcBef>
              <a:spcAft>
                <a:spcPts val="0"/>
              </a:spcAft>
              <a:buClr>
                <a:schemeClr val="dk1"/>
              </a:buClr>
              <a:buSzPts val="1100"/>
              <a:buFont typeface="Arial"/>
              <a:buNone/>
            </a:pPr>
            <a:r>
              <a:rPr lang="en-US" sz="2200"/>
              <a:t>En las reuniones de FA, el compartir está abierto a aquellos con 90 días o más de abstinencia continua que están trabajando con un padrino o madrina de FA. ¿Hay alguien que acaba de cumplir sus noventa días o visitantes con 90 días que quiera compartir primero?</a:t>
            </a:r>
            <a:endParaRPr sz="2200"/>
          </a:p>
          <a:p>
            <a:pPr indent="0" lvl="0" marL="0" rtl="0" algn="just">
              <a:lnSpc>
                <a:spcPct val="100000"/>
              </a:lnSpc>
              <a:spcBef>
                <a:spcPts val="0"/>
              </a:spcBef>
              <a:spcAft>
                <a:spcPts val="0"/>
              </a:spcAft>
              <a:buClr>
                <a:schemeClr val="dk1"/>
              </a:buClr>
              <a:buSzPts val="1100"/>
              <a:buFont typeface="Arial"/>
              <a:buNone/>
            </a:pPr>
            <a:r>
              <a:t/>
            </a:r>
            <a:endParaRPr sz="2200"/>
          </a:p>
          <a:p>
            <a:pPr indent="0" lvl="0" marL="0" rtl="0" algn="just">
              <a:lnSpc>
                <a:spcPct val="115000"/>
              </a:lnSpc>
              <a:spcBef>
                <a:spcPts val="0"/>
              </a:spcBef>
              <a:spcAft>
                <a:spcPts val="0"/>
              </a:spcAft>
              <a:buClr>
                <a:schemeClr val="dk1"/>
              </a:buClr>
              <a:buSzPts val="1100"/>
              <a:buFont typeface="Arial"/>
              <a:buNone/>
            </a:pPr>
            <a:r>
              <a:rPr lang="en-US" sz="2200"/>
              <a:t>Levante la mano si desea compartir y, por favor, limite la duración de su testimonio a tres minutos aproximadamente. </a:t>
            </a:r>
            <a:endParaRPr sz="2200"/>
          </a:p>
          <a:p>
            <a:pPr indent="0" lvl="0" marL="0" rtl="0" algn="just">
              <a:lnSpc>
                <a:spcPct val="115000"/>
              </a:lnSpc>
              <a:spcBef>
                <a:spcPts val="0"/>
              </a:spcBef>
              <a:spcAft>
                <a:spcPts val="0"/>
              </a:spcAft>
              <a:buClr>
                <a:schemeClr val="dk1"/>
              </a:buClr>
              <a:buSzPts val="1100"/>
              <a:buFont typeface="Arial"/>
              <a:buNone/>
            </a:pPr>
            <a:r>
              <a:t/>
            </a:r>
            <a:endParaRPr sz="2200"/>
          </a:p>
          <a:p>
            <a:pPr indent="0" lvl="0" marL="0" rtl="0" algn="l">
              <a:lnSpc>
                <a:spcPct val="115000"/>
              </a:lnSpc>
              <a:spcBef>
                <a:spcPts val="0"/>
              </a:spcBef>
              <a:spcAft>
                <a:spcPts val="0"/>
              </a:spcAft>
              <a:buClr>
                <a:schemeClr val="dk1"/>
              </a:buClr>
              <a:buSzPts val="1100"/>
              <a:buFont typeface="Arial"/>
              <a:buNone/>
            </a:pPr>
            <a:r>
              <a:rPr lang="en-US" sz="2200"/>
              <a:t>Todos los demás, esperen a la siguiente diapositiva para levantar la mano. </a:t>
            </a:r>
            <a:endParaRPr sz="1600"/>
          </a:p>
          <a:p>
            <a:pPr indent="0" lvl="0" marL="0" rtl="0" algn="just">
              <a:lnSpc>
                <a:spcPct val="115000"/>
              </a:lnSpc>
              <a:spcBef>
                <a:spcPts val="0"/>
              </a:spcBef>
              <a:spcAft>
                <a:spcPts val="0"/>
              </a:spcAft>
              <a:buClr>
                <a:schemeClr val="dk1"/>
              </a:buClr>
              <a:buSzPts val="1100"/>
              <a:buNone/>
            </a:pPr>
            <a:r>
              <a:t/>
            </a:r>
            <a:endParaRPr b="1"/>
          </a:p>
          <a:p>
            <a:pPr indent="0" lvl="0" marL="0" rtl="0" algn="l">
              <a:lnSpc>
                <a:spcPct val="90000"/>
              </a:lnSpc>
              <a:spcBef>
                <a:spcPts val="0"/>
              </a:spcBef>
              <a:spcAft>
                <a:spcPts val="0"/>
              </a:spcAft>
              <a:buClr>
                <a:schemeClr val="dk1"/>
              </a:buClr>
              <a:buSzPts val="2800"/>
              <a:buNone/>
            </a:pPr>
            <a:r>
              <a:t/>
            </a:r>
            <a:endParaRPr i="1"/>
          </a:p>
        </p:txBody>
      </p:sp>
      <p:sp>
        <p:nvSpPr>
          <p:cNvPr id="488" name="Google Shape;488;g2eaa2a0fa59_0_0"/>
          <p:cNvSpPr txBox="1"/>
          <p:nvPr/>
        </p:nvSpPr>
        <p:spPr>
          <a:xfrm>
            <a:off x="6011333" y="413400"/>
            <a:ext cx="5892800" cy="6756435"/>
          </a:xfrm>
          <a:prstGeom prst="rect">
            <a:avLst/>
          </a:prstGeom>
          <a:noFill/>
          <a:ln>
            <a:noFill/>
          </a:ln>
        </p:spPr>
        <p:txBody>
          <a:bodyPr anchorCtr="0" anchor="t" bIns="91425" lIns="91425" spcFirstLastPara="1" rIns="91425" wrap="square" tIns="91425">
            <a:spAutoFit/>
          </a:bodyPr>
          <a:lstStyle/>
          <a:p>
            <a:pPr indent="-342900" lvl="0" marL="342900" marR="0" rtl="0" algn="ctr">
              <a:lnSpc>
                <a:spcPct val="115000"/>
              </a:lnSpc>
              <a:spcBef>
                <a:spcPts val="1200"/>
              </a:spcBef>
              <a:spcAft>
                <a:spcPts val="0"/>
              </a:spcAft>
              <a:buClr>
                <a:srgbClr val="000000"/>
              </a:buClr>
              <a:buSzPts val="1800"/>
              <a:buFont typeface="Arial"/>
              <a:buNone/>
            </a:pPr>
            <a:r>
              <a:rPr b="1" i="0" lang="en-US" sz="2500" u="none" cap="none" strike="noStrike">
                <a:solidFill>
                  <a:srgbClr val="0000FF"/>
                </a:solidFill>
                <a:latin typeface="Calibri"/>
                <a:ea typeface="Calibri"/>
                <a:cs typeface="Calibri"/>
                <a:sym typeface="Calibri"/>
              </a:rPr>
              <a:t>TIME TO SHARE </a:t>
            </a:r>
            <a:endParaRPr b="1" i="0" sz="2500" u="none" cap="none" strike="noStrike">
              <a:solidFill>
                <a:srgbClr val="0000FF"/>
              </a:solidFill>
              <a:latin typeface="Arial"/>
              <a:ea typeface="Arial"/>
              <a:cs typeface="Arial"/>
              <a:sym typeface="Arial"/>
            </a:endParaRPr>
          </a:p>
          <a:p>
            <a:pPr indent="0" lvl="0" marL="0" marR="0" rtl="0" algn="l">
              <a:lnSpc>
                <a:spcPct val="30000"/>
              </a:lnSpc>
              <a:spcBef>
                <a:spcPts val="0"/>
              </a:spcBef>
              <a:spcAft>
                <a:spcPts val="0"/>
              </a:spcAft>
              <a:buClr>
                <a:schemeClr val="dk1"/>
              </a:buClr>
              <a:buSzPts val="1100"/>
              <a:buFont typeface="Arial"/>
              <a:buNone/>
            </a:pPr>
            <a:r>
              <a:t/>
            </a:r>
            <a:endParaRPr b="0" i="0" sz="6000" u="none" cap="none" strike="noStrike">
              <a:solidFill>
                <a:schemeClr val="dk1"/>
              </a:solidFill>
              <a:highlight>
                <a:schemeClr val="lt1"/>
              </a:highlight>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b="0" i="0" lang="en-US" sz="2200" u="none" cap="none" strike="noStrike">
                <a:solidFill>
                  <a:srgbClr val="0000FF"/>
                </a:solidFill>
                <a:highlight>
                  <a:schemeClr val="lt1"/>
                </a:highlight>
                <a:latin typeface="Calibri"/>
                <a:ea typeface="Calibri"/>
                <a:cs typeface="Calibri"/>
                <a:sym typeface="Calibri"/>
              </a:rPr>
              <a:t>In FA meetings, sharing is open to those with 90 days or more of continuous abstinence who are working with an FA sponsor. Is there someone who just reached 90 days or visitors with 90 days who would like to share first?</a:t>
            </a:r>
            <a:endParaRPr b="0" i="0" sz="2200" u="none" cap="none" strike="noStrike">
              <a:solidFill>
                <a:srgbClr val="0000FF"/>
              </a:solidFill>
              <a:highlight>
                <a:schemeClr val="lt1"/>
              </a:highlight>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t/>
            </a:r>
            <a:endParaRPr b="0" i="0" sz="2200" u="none" cap="none" strike="noStrike">
              <a:solidFill>
                <a:srgbClr val="0000FF"/>
              </a:solidFill>
              <a:highlight>
                <a:schemeClr val="lt1"/>
              </a:highlight>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t/>
            </a:r>
            <a:endParaRPr b="0" i="0" sz="1900" u="none" cap="none" strike="noStrike">
              <a:solidFill>
                <a:srgbClr val="0000FF"/>
              </a:solidFill>
              <a:highlight>
                <a:schemeClr val="lt1"/>
              </a:highlight>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b="0" i="0" lang="en-US" sz="2200" u="none" cap="none" strike="noStrike">
                <a:solidFill>
                  <a:srgbClr val="0000FF"/>
                </a:solidFill>
                <a:highlight>
                  <a:schemeClr val="lt1"/>
                </a:highlight>
                <a:latin typeface="Calibri"/>
                <a:ea typeface="Calibri"/>
                <a:cs typeface="Calibri"/>
                <a:sym typeface="Calibri"/>
              </a:rPr>
              <a:t>Raise your hand if you would like to share and please keep your sharing to about three minutes.</a:t>
            </a:r>
            <a:endParaRPr b="0" i="0" sz="2200" u="none" cap="none" strike="noStrike">
              <a:solidFill>
                <a:srgbClr val="0000FF"/>
              </a:solidFill>
              <a:highlight>
                <a:schemeClr val="lt1"/>
              </a:highlight>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t/>
            </a:r>
            <a:endParaRPr b="0" i="0" sz="2200" u="none" cap="none" strike="noStrike">
              <a:solidFill>
                <a:srgbClr val="0000FF"/>
              </a:solidFill>
              <a:highlight>
                <a:schemeClr val="lt1"/>
              </a:highlight>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t/>
            </a:r>
            <a:endParaRPr b="0" i="0" sz="1900" u="none" cap="none" strike="noStrike">
              <a:solidFill>
                <a:srgbClr val="0000FF"/>
              </a:solidFill>
              <a:highlight>
                <a:schemeClr val="lt1"/>
              </a:highlight>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2200" u="none" cap="none" strike="noStrike">
                <a:solidFill>
                  <a:srgbClr val="0000FF"/>
                </a:solidFill>
                <a:latin typeface="Arial"/>
                <a:ea typeface="Arial"/>
                <a:cs typeface="Arial"/>
                <a:sym typeface="Arial"/>
              </a:rPr>
              <a:t>All others, wait for the next slide to raise your hand. </a:t>
            </a:r>
            <a:endParaRPr b="0" i="0" sz="2200" u="none" cap="none" strike="noStrike">
              <a:solidFill>
                <a:srgbClr val="0000FF"/>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t/>
            </a:r>
            <a:endParaRPr b="0" i="0" sz="2200" u="none" cap="none" strike="noStrike">
              <a:solidFill>
                <a:srgbClr val="0000FF"/>
              </a:solidFill>
              <a:highlight>
                <a:schemeClr val="lt1"/>
              </a:highlight>
              <a:latin typeface="Calibri"/>
              <a:ea typeface="Calibri"/>
              <a:cs typeface="Calibri"/>
              <a:sym typeface="Calibri"/>
            </a:endParaRPr>
          </a:p>
          <a:p>
            <a:pPr indent="0" lvl="0" marL="347345" marR="0" rtl="0" algn="l">
              <a:lnSpc>
                <a:spcPct val="100000"/>
              </a:lnSpc>
              <a:spcBef>
                <a:spcPts val="6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32aa62e7733_0_1"/>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95" name="Google Shape;495;g32aa62e7733_0_1"/>
          <p:cNvSpPr txBox="1"/>
          <p:nvPr>
            <p:ph idx="1" type="body"/>
          </p:nvPr>
        </p:nvSpPr>
        <p:spPr>
          <a:xfrm>
            <a:off x="302875" y="369525"/>
            <a:ext cx="5756400" cy="5986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Clr>
                <a:schemeClr val="dk1"/>
              </a:buClr>
              <a:buSzPts val="2800"/>
              <a:buNone/>
            </a:pPr>
            <a:r>
              <a:t/>
            </a:r>
            <a:endParaRPr b="1" sz="2300"/>
          </a:p>
          <a:p>
            <a:pPr indent="0" lvl="0" marL="0" rtl="0" algn="ctr">
              <a:lnSpc>
                <a:spcPct val="115000"/>
              </a:lnSpc>
              <a:spcBef>
                <a:spcPts val="0"/>
              </a:spcBef>
              <a:spcAft>
                <a:spcPts val="0"/>
              </a:spcAft>
              <a:buClr>
                <a:schemeClr val="dk1"/>
              </a:buClr>
              <a:buSzPts val="1100"/>
              <a:buFont typeface="Arial"/>
              <a:buNone/>
            </a:pPr>
            <a:r>
              <a:rPr b="1" lang="en-US" sz="2500"/>
              <a:t>TIEMPO DE COMPARTIR</a:t>
            </a:r>
            <a:endParaRPr b="1" sz="2500"/>
          </a:p>
          <a:p>
            <a:pPr indent="0" lvl="0" marL="0" rtl="0" algn="l">
              <a:lnSpc>
                <a:spcPct val="115000"/>
              </a:lnSpc>
              <a:spcBef>
                <a:spcPts val="0"/>
              </a:spcBef>
              <a:spcAft>
                <a:spcPts val="0"/>
              </a:spcAft>
              <a:buClr>
                <a:schemeClr val="dk1"/>
              </a:buClr>
              <a:buSzPts val="1100"/>
              <a:buFont typeface="Arial"/>
              <a:buNone/>
            </a:pPr>
            <a:r>
              <a:t/>
            </a:r>
            <a:endParaRPr b="1" sz="1400"/>
          </a:p>
          <a:p>
            <a:pPr indent="0" lvl="0" marL="0" rtl="0" algn="just">
              <a:lnSpc>
                <a:spcPct val="115000"/>
              </a:lnSpc>
              <a:spcBef>
                <a:spcPts val="0"/>
              </a:spcBef>
              <a:spcAft>
                <a:spcPts val="0"/>
              </a:spcAft>
              <a:buClr>
                <a:schemeClr val="dk1"/>
              </a:buClr>
              <a:buSzPts val="1100"/>
              <a:buFont typeface="Arial"/>
              <a:buNone/>
            </a:pPr>
            <a:r>
              <a:rPr lang="en-US" sz="2200"/>
              <a:t>El tiempo de compartir está abierto a aquellos con 90 días o más de abstinencia continua que están trabajando con un padrino o madrina de FA. </a:t>
            </a:r>
            <a:endParaRPr sz="2200"/>
          </a:p>
          <a:p>
            <a:pPr indent="0" lvl="0" marL="0" rtl="0" algn="just">
              <a:lnSpc>
                <a:spcPct val="100000"/>
              </a:lnSpc>
              <a:spcBef>
                <a:spcPts val="0"/>
              </a:spcBef>
              <a:spcAft>
                <a:spcPts val="0"/>
              </a:spcAft>
              <a:buClr>
                <a:schemeClr val="dk1"/>
              </a:buClr>
              <a:buSzPts val="1100"/>
              <a:buFont typeface="Arial"/>
              <a:buNone/>
            </a:pPr>
            <a:r>
              <a:t/>
            </a:r>
            <a:endParaRPr sz="2200"/>
          </a:p>
          <a:p>
            <a:pPr indent="0" lvl="0" marL="0" rtl="0" algn="just">
              <a:lnSpc>
                <a:spcPct val="115000"/>
              </a:lnSpc>
              <a:spcBef>
                <a:spcPts val="0"/>
              </a:spcBef>
              <a:spcAft>
                <a:spcPts val="0"/>
              </a:spcAft>
              <a:buClr>
                <a:schemeClr val="dk1"/>
              </a:buClr>
              <a:buSzPts val="1100"/>
              <a:buFont typeface="Arial"/>
              <a:buNone/>
            </a:pPr>
            <a:r>
              <a:rPr lang="en-US" sz="2200"/>
              <a:t>Por favor, limite su tiempo de compartir a unos tres minutos para dar tiempo a más miembros. Los que compartan podrán ser escogidos en cualquier orden. El tiempo de compartir  terminará aproximadamente a las 9:27 [tres minutos antes de la hora de finalización de la reunión]. </a:t>
            </a:r>
            <a:endParaRPr sz="2200"/>
          </a:p>
          <a:p>
            <a:pPr indent="0" lvl="0" marL="0" rtl="0" algn="just">
              <a:lnSpc>
                <a:spcPct val="115000"/>
              </a:lnSpc>
              <a:spcBef>
                <a:spcPts val="0"/>
              </a:spcBef>
              <a:spcAft>
                <a:spcPts val="0"/>
              </a:spcAft>
              <a:buClr>
                <a:schemeClr val="dk1"/>
              </a:buClr>
              <a:buSzPts val="1100"/>
              <a:buFont typeface="Arial"/>
              <a:buNone/>
            </a:pPr>
            <a:r>
              <a:t/>
            </a:r>
            <a:endParaRPr sz="2200"/>
          </a:p>
          <a:p>
            <a:pPr indent="0" lvl="0" marL="0" rtl="0" algn="l">
              <a:lnSpc>
                <a:spcPct val="115000"/>
              </a:lnSpc>
              <a:spcBef>
                <a:spcPts val="0"/>
              </a:spcBef>
              <a:spcAft>
                <a:spcPts val="0"/>
              </a:spcAft>
              <a:buClr>
                <a:schemeClr val="dk1"/>
              </a:buClr>
              <a:buSzPts val="1100"/>
              <a:buFont typeface="Arial"/>
              <a:buNone/>
            </a:pPr>
            <a:r>
              <a:t/>
            </a:r>
            <a:endParaRPr sz="1900"/>
          </a:p>
          <a:p>
            <a:pPr indent="0" lvl="0" marL="0" rtl="0" algn="just">
              <a:lnSpc>
                <a:spcPct val="115000"/>
              </a:lnSpc>
              <a:spcBef>
                <a:spcPts val="0"/>
              </a:spcBef>
              <a:spcAft>
                <a:spcPts val="0"/>
              </a:spcAft>
              <a:buClr>
                <a:schemeClr val="dk1"/>
              </a:buClr>
              <a:buSzPts val="1100"/>
              <a:buNone/>
            </a:pPr>
            <a:r>
              <a:t/>
            </a:r>
            <a:endParaRPr b="1"/>
          </a:p>
          <a:p>
            <a:pPr indent="0" lvl="0" marL="0" rtl="0" algn="l">
              <a:lnSpc>
                <a:spcPct val="90000"/>
              </a:lnSpc>
              <a:spcBef>
                <a:spcPts val="0"/>
              </a:spcBef>
              <a:spcAft>
                <a:spcPts val="0"/>
              </a:spcAft>
              <a:buClr>
                <a:schemeClr val="dk1"/>
              </a:buClr>
              <a:buSzPts val="2800"/>
              <a:buNone/>
            </a:pPr>
            <a:r>
              <a:t/>
            </a:r>
            <a:endParaRPr i="1"/>
          </a:p>
        </p:txBody>
      </p:sp>
      <p:sp>
        <p:nvSpPr>
          <p:cNvPr id="496" name="Google Shape;496;g32aa62e7733_0_1"/>
          <p:cNvSpPr txBox="1"/>
          <p:nvPr/>
        </p:nvSpPr>
        <p:spPr>
          <a:xfrm>
            <a:off x="6156450" y="582975"/>
            <a:ext cx="6032400" cy="6390600"/>
          </a:xfrm>
          <a:prstGeom prst="rect">
            <a:avLst/>
          </a:prstGeom>
          <a:noFill/>
          <a:ln>
            <a:noFill/>
          </a:ln>
        </p:spPr>
        <p:txBody>
          <a:bodyPr anchorCtr="0" anchor="t" bIns="91425" lIns="91425" spcFirstLastPara="1" rIns="91425" wrap="square" tIns="91425">
            <a:spAutoFit/>
          </a:bodyPr>
          <a:lstStyle/>
          <a:p>
            <a:pPr indent="-342900" lvl="0" marL="342900" marR="0" rtl="0" algn="ctr">
              <a:lnSpc>
                <a:spcPct val="115000"/>
              </a:lnSpc>
              <a:spcBef>
                <a:spcPts val="1200"/>
              </a:spcBef>
              <a:spcAft>
                <a:spcPts val="0"/>
              </a:spcAft>
              <a:buClr>
                <a:srgbClr val="000000"/>
              </a:buClr>
              <a:buSzPts val="1800"/>
              <a:buFont typeface="Arial"/>
              <a:buNone/>
            </a:pPr>
            <a:r>
              <a:rPr b="1" i="0" lang="en-US" sz="2500" u="none" cap="none" strike="noStrike">
                <a:solidFill>
                  <a:srgbClr val="0000FF"/>
                </a:solidFill>
                <a:latin typeface="Calibri"/>
                <a:ea typeface="Calibri"/>
                <a:cs typeface="Calibri"/>
                <a:sym typeface="Calibri"/>
              </a:rPr>
              <a:t>TIME TO SHARE </a:t>
            </a:r>
            <a:endParaRPr b="1" i="0" sz="2500" u="none" cap="none" strike="noStrike">
              <a:solidFill>
                <a:srgbClr val="0000FF"/>
              </a:solidFill>
              <a:latin typeface="Arial"/>
              <a:ea typeface="Arial"/>
              <a:cs typeface="Arial"/>
              <a:sym typeface="Arial"/>
            </a:endParaRPr>
          </a:p>
          <a:p>
            <a:pPr indent="0" lvl="0" marL="0" marR="0" rtl="0" algn="l">
              <a:lnSpc>
                <a:spcPct val="30000"/>
              </a:lnSpc>
              <a:spcBef>
                <a:spcPts val="0"/>
              </a:spcBef>
              <a:spcAft>
                <a:spcPts val="0"/>
              </a:spcAft>
              <a:buClr>
                <a:schemeClr val="dk1"/>
              </a:buClr>
              <a:buSzPts val="1100"/>
              <a:buFont typeface="Arial"/>
              <a:buNone/>
            </a:pPr>
            <a:r>
              <a:t/>
            </a:r>
            <a:endParaRPr b="0" i="0" sz="6900" u="none" cap="none" strike="noStrike">
              <a:solidFill>
                <a:schemeClr val="dk1"/>
              </a:solidFill>
              <a:highlight>
                <a:schemeClr val="lt1"/>
              </a:highlight>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b="0" i="0" lang="en-US" sz="2200" u="none" cap="none" strike="noStrike">
                <a:solidFill>
                  <a:srgbClr val="0000FF"/>
                </a:solidFill>
                <a:latin typeface="Arial"/>
                <a:ea typeface="Arial"/>
                <a:cs typeface="Arial"/>
                <a:sym typeface="Arial"/>
              </a:rPr>
              <a:t>The meeting is open to sharing from those with 90 days or more of continuous abstinence working with an FA sponsor.</a:t>
            </a:r>
            <a:endParaRPr b="0" i="0" sz="2200" u="none" cap="none" strike="noStrike">
              <a:solidFill>
                <a:srgbClr val="0000FF"/>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t/>
            </a:r>
            <a:endParaRPr b="0" i="0" sz="1800" u="none" cap="none" strike="noStrike">
              <a:solidFill>
                <a:srgbClr val="0000FF"/>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t/>
            </a:r>
            <a:endParaRPr b="0" i="0" sz="2200" u="none" cap="none" strike="noStrike">
              <a:solidFill>
                <a:srgbClr val="0000F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2200" u="none" cap="none" strike="noStrike">
                <a:solidFill>
                  <a:srgbClr val="0000FF"/>
                </a:solidFill>
                <a:latin typeface="Arial"/>
                <a:ea typeface="Arial"/>
                <a:cs typeface="Arial"/>
                <a:sym typeface="Arial"/>
              </a:rPr>
              <a:t>Please keep your sharing to about three minutes to allow more members time to share. Speakers may be called on in any order. The sharing will end at approximately 9:27 [</a:t>
            </a:r>
            <a:r>
              <a:rPr b="0" i="1" lang="en-US" sz="2200" u="none" cap="none" strike="noStrike">
                <a:solidFill>
                  <a:srgbClr val="0000FF"/>
                </a:solidFill>
                <a:latin typeface="Arial"/>
                <a:ea typeface="Arial"/>
                <a:cs typeface="Arial"/>
                <a:sym typeface="Arial"/>
              </a:rPr>
              <a:t>three minutes before the meeting end time</a:t>
            </a:r>
            <a:r>
              <a:rPr b="0" i="0" lang="en-US" sz="2200" u="none" cap="none" strike="noStrike">
                <a:solidFill>
                  <a:srgbClr val="0000FF"/>
                </a:solidFill>
                <a:latin typeface="Arial"/>
                <a:ea typeface="Arial"/>
                <a:cs typeface="Arial"/>
                <a:sym typeface="Arial"/>
              </a:rPr>
              <a:t>]. </a:t>
            </a:r>
            <a:endParaRPr b="0" i="0" sz="2200" u="none" cap="none" strike="noStrike">
              <a:solidFill>
                <a:srgbClr val="0000FF"/>
              </a:solidFill>
              <a:latin typeface="Arial"/>
              <a:ea typeface="Arial"/>
              <a:cs typeface="Arial"/>
              <a:sym typeface="Arial"/>
            </a:endParaRPr>
          </a:p>
          <a:p>
            <a:pPr indent="0" lvl="0" marL="0" marR="0" rtl="0" algn="l">
              <a:lnSpc>
                <a:spcPct val="115000"/>
              </a:lnSpc>
              <a:spcBef>
                <a:spcPts val="800"/>
              </a:spcBef>
              <a:spcAft>
                <a:spcPts val="0"/>
              </a:spcAft>
              <a:buClr>
                <a:schemeClr val="dk1"/>
              </a:buClr>
              <a:buSzPts val="1100"/>
              <a:buFont typeface="Arial"/>
              <a:buNone/>
            </a:pPr>
            <a:r>
              <a:t/>
            </a:r>
            <a:endParaRPr b="0" i="0" sz="1900" u="none" cap="none" strike="noStrike">
              <a:solidFill>
                <a:srgbClr val="0000FF"/>
              </a:solidFill>
              <a:latin typeface="Arial"/>
              <a:ea typeface="Arial"/>
              <a:cs typeface="Arial"/>
              <a:sym typeface="Arial"/>
            </a:endParaRPr>
          </a:p>
          <a:p>
            <a:pPr indent="0" lvl="0" marL="0" marR="0" rtl="0" algn="l">
              <a:lnSpc>
                <a:spcPct val="115000"/>
              </a:lnSpc>
              <a:spcBef>
                <a:spcPts val="800"/>
              </a:spcBef>
              <a:spcAft>
                <a:spcPts val="0"/>
              </a:spcAft>
              <a:buClr>
                <a:schemeClr val="dk1"/>
              </a:buClr>
              <a:buSzPts val="1100"/>
              <a:buFont typeface="Arial"/>
              <a:buNone/>
            </a:pPr>
            <a:r>
              <a:t/>
            </a:r>
            <a:endParaRPr b="0" i="0" sz="1900" u="none" cap="none" strike="noStrike">
              <a:solidFill>
                <a:srgbClr val="0000FF"/>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t/>
            </a:r>
            <a:endParaRPr b="0" i="0" sz="2200" u="none" cap="none" strike="noStrike">
              <a:solidFill>
                <a:srgbClr val="0000FF"/>
              </a:solidFill>
              <a:highlight>
                <a:schemeClr val="lt1"/>
              </a:highlight>
              <a:latin typeface="Calibri"/>
              <a:ea typeface="Calibri"/>
              <a:cs typeface="Calibri"/>
              <a:sym typeface="Calibri"/>
            </a:endParaRPr>
          </a:p>
          <a:p>
            <a:pPr indent="0" lvl="0" marL="347345" marR="0" rtl="0" algn="l">
              <a:lnSpc>
                <a:spcPct val="100000"/>
              </a:lnSpc>
              <a:spcBef>
                <a:spcPts val="6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4"/>
          <p:cNvSpPr txBox="1"/>
          <p:nvPr>
            <p:ph type="title"/>
          </p:nvPr>
        </p:nvSpPr>
        <p:spPr>
          <a:xfrm>
            <a:off x="331725" y="1261375"/>
            <a:ext cx="5458800" cy="1268100"/>
          </a:xfrm>
          <a:prstGeom prst="rect">
            <a:avLst/>
          </a:prstGeom>
          <a:noFill/>
          <a:ln>
            <a:noFill/>
          </a:ln>
        </p:spPr>
        <p:txBody>
          <a:bodyPr anchorCtr="0" anchor="ctr" bIns="45700" lIns="91425" spcFirstLastPara="1" rIns="91425" wrap="square" tIns="45700">
            <a:noAutofit/>
          </a:bodyPr>
          <a:lstStyle/>
          <a:p>
            <a:pPr indent="0" lvl="0" marL="457200" rtl="0" algn="ctr">
              <a:lnSpc>
                <a:spcPct val="115000"/>
              </a:lnSpc>
              <a:spcBef>
                <a:spcPts val="0"/>
              </a:spcBef>
              <a:spcAft>
                <a:spcPts val="0"/>
              </a:spcAft>
              <a:buSzPts val="1900"/>
              <a:buNone/>
            </a:pPr>
            <a:r>
              <a:rPr b="1" lang="en-US" sz="2000">
                <a:latin typeface="Arial"/>
                <a:ea typeface="Arial"/>
                <a:cs typeface="Arial"/>
                <a:sym typeface="Arial"/>
              </a:rPr>
              <a:t>HEMOS LLEGADO AL FINAL DE NUESTRA REUNIÓN</a:t>
            </a:r>
            <a:endParaRPr b="1" sz="2000">
              <a:latin typeface="Arial"/>
              <a:ea typeface="Arial"/>
              <a:cs typeface="Arial"/>
              <a:sym typeface="Arial"/>
            </a:endParaRPr>
          </a:p>
        </p:txBody>
      </p:sp>
      <p:sp>
        <p:nvSpPr>
          <p:cNvPr id="503" name="Google Shape;503;p44"/>
          <p:cNvSpPr txBox="1"/>
          <p:nvPr>
            <p:ph idx="1" type="body"/>
          </p:nvPr>
        </p:nvSpPr>
        <p:spPr>
          <a:xfrm>
            <a:off x="643200" y="2893725"/>
            <a:ext cx="4615500" cy="1403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100"/>
              </a:spcBef>
              <a:spcAft>
                <a:spcPts val="0"/>
              </a:spcAft>
              <a:buSzPts val="1900"/>
              <a:buNone/>
            </a:pPr>
            <a:r>
              <a:rPr lang="en-US" sz="2000"/>
              <a:t>Invitamos a alguien que aún no tenga 90 días de abstinencia continua a leer L</a:t>
            </a:r>
            <a:r>
              <a:rPr b="1" lang="en-US" sz="2000"/>
              <a:t>AS PROMESAS </a:t>
            </a:r>
            <a:r>
              <a:rPr lang="en-US" sz="2000"/>
              <a:t>del Libro Grande. </a:t>
            </a:r>
            <a:endParaRPr sz="2000">
              <a:latin typeface="Arial"/>
              <a:ea typeface="Arial"/>
              <a:cs typeface="Arial"/>
              <a:sym typeface="Arial"/>
            </a:endParaRPr>
          </a:p>
        </p:txBody>
      </p:sp>
      <p:sp>
        <p:nvSpPr>
          <p:cNvPr id="504" name="Google Shape;504;p44"/>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05" name="Google Shape;505;p44"/>
          <p:cNvSpPr txBox="1"/>
          <p:nvPr/>
        </p:nvSpPr>
        <p:spPr>
          <a:xfrm>
            <a:off x="6032050" y="1460050"/>
            <a:ext cx="5458800" cy="2914200"/>
          </a:xfrm>
          <a:prstGeom prst="rect">
            <a:avLst/>
          </a:prstGeom>
          <a:noFill/>
          <a:ln>
            <a:noFill/>
          </a:ln>
        </p:spPr>
        <p:txBody>
          <a:bodyPr anchorCtr="0" anchor="t" bIns="91425" lIns="91425" spcFirstLastPara="1" rIns="91425" wrap="square" tIns="91425">
            <a:spAutoFit/>
          </a:bodyPr>
          <a:lstStyle/>
          <a:p>
            <a:pPr indent="0" lvl="0" marL="68580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FF"/>
                </a:solidFill>
                <a:latin typeface="Arial"/>
                <a:ea typeface="Arial"/>
                <a:cs typeface="Arial"/>
                <a:sym typeface="Arial"/>
              </a:rPr>
              <a:t>WE HAVE REACHED THE END OF OUR MEETING</a:t>
            </a:r>
            <a:endParaRPr b="1" i="0" sz="2000" u="none" cap="none" strike="noStrike">
              <a:solidFill>
                <a:srgbClr val="0000FF"/>
              </a:solidFill>
              <a:latin typeface="Arial"/>
              <a:ea typeface="Arial"/>
              <a:cs typeface="Arial"/>
              <a:sym typeface="Arial"/>
            </a:endParaRPr>
          </a:p>
          <a:p>
            <a:pPr indent="0" lvl="0" marL="2286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FF"/>
              </a:solidFill>
              <a:latin typeface="Arial"/>
              <a:ea typeface="Arial"/>
              <a:cs typeface="Arial"/>
              <a:sym typeface="Arial"/>
            </a:endParaRPr>
          </a:p>
          <a:p>
            <a:pPr indent="0" lvl="0" marL="2286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FF"/>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2170"/>
              <a:buFont typeface="Arial"/>
              <a:buNone/>
            </a:pPr>
            <a:r>
              <a:rPr b="0" i="0" lang="en-US" sz="2000" u="none" cap="none" strike="noStrike">
                <a:solidFill>
                  <a:srgbClr val="0000FF"/>
                </a:solidFill>
                <a:latin typeface="Calibri"/>
                <a:ea typeface="Calibri"/>
                <a:cs typeface="Calibri"/>
                <a:sym typeface="Calibri"/>
              </a:rPr>
              <a:t>We invite someone who does not yet have 90 days of continuous abstinence to read </a:t>
            </a:r>
            <a:r>
              <a:rPr b="1" i="0" lang="en-US" sz="2000" u="none" cap="none" strike="noStrike">
                <a:solidFill>
                  <a:srgbClr val="0000FF"/>
                </a:solidFill>
                <a:latin typeface="Calibri"/>
                <a:ea typeface="Calibri"/>
                <a:cs typeface="Calibri"/>
                <a:sym typeface="Calibri"/>
              </a:rPr>
              <a:t>THE PROMISES</a:t>
            </a:r>
            <a:r>
              <a:rPr b="0" i="0" lang="en-US" sz="2000" u="none" cap="none" strike="noStrike">
                <a:solidFill>
                  <a:srgbClr val="0000FF"/>
                </a:solidFill>
                <a:latin typeface="Calibri"/>
                <a:ea typeface="Calibri"/>
                <a:cs typeface="Calibri"/>
                <a:sym typeface="Calibri"/>
              </a:rPr>
              <a:t> from the Big Book. </a:t>
            </a:r>
            <a:endParaRPr b="0" i="0" sz="2000" u="none" cap="none" strike="noStrike">
              <a:solidFill>
                <a:srgbClr val="0000FF"/>
              </a:solidFill>
              <a:latin typeface="Arial"/>
              <a:ea typeface="Arial"/>
              <a:cs typeface="Arial"/>
              <a:sym typeface="Arial"/>
            </a:endParaRPr>
          </a:p>
          <a:p>
            <a:pPr indent="0" lvl="0" marL="22860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FF"/>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f8d33a76d9_0_81"/>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12" name="Google Shape;512;gf8d33a76d9_0_81"/>
          <p:cNvSpPr txBox="1"/>
          <p:nvPr/>
        </p:nvSpPr>
        <p:spPr>
          <a:xfrm>
            <a:off x="251012" y="457725"/>
            <a:ext cx="5843400" cy="6282600"/>
          </a:xfrm>
          <a:prstGeom prst="rect">
            <a:avLst/>
          </a:prstGeom>
          <a:noFill/>
          <a:ln>
            <a:noFill/>
          </a:ln>
        </p:spPr>
        <p:txBody>
          <a:bodyPr anchorCtr="0" anchor="t" bIns="91425" lIns="91425" spcFirstLastPara="1" rIns="91425" wrap="square" tIns="91425">
            <a:spAutoFit/>
          </a:bodyPr>
          <a:lstStyle/>
          <a:p>
            <a:pPr indent="0" lvl="0" marL="0" marR="0" rtl="0" algn="l">
              <a:lnSpc>
                <a:spcPct val="70000"/>
              </a:lnSpc>
              <a:spcBef>
                <a:spcPts val="1100"/>
              </a:spcBef>
              <a:spcAft>
                <a:spcPts val="0"/>
              </a:spcAft>
              <a:buClr>
                <a:schemeClr val="dk1"/>
              </a:buClr>
              <a:buSzPts val="1100"/>
              <a:buFont typeface="Arial"/>
              <a:buNone/>
            </a:pPr>
            <a:r>
              <a:t/>
            </a:r>
            <a:endParaRPr b="1" i="0" sz="2500" u="none" cap="none" strike="noStrike">
              <a:solidFill>
                <a:schemeClr val="dk1"/>
              </a:solidFill>
              <a:latin typeface="Arial"/>
              <a:ea typeface="Arial"/>
              <a:cs typeface="Arial"/>
              <a:sym typeface="Arial"/>
            </a:endParaRPr>
          </a:p>
          <a:p>
            <a:pPr indent="0" lvl="0" marL="0" marR="558800" rtl="0" algn="just">
              <a:lnSpc>
                <a:spcPct val="100000"/>
              </a:lnSpc>
              <a:spcBef>
                <a:spcPts val="1100"/>
              </a:spcBef>
              <a:spcAft>
                <a:spcPts val="0"/>
              </a:spcAft>
              <a:buClr>
                <a:schemeClr val="dk1"/>
              </a:buClr>
              <a:buSzPts val="1100"/>
              <a:buFont typeface="Arial"/>
              <a:buNone/>
            </a:pPr>
            <a:r>
              <a:rPr b="0" i="0" lang="en-US" sz="2000" u="none" cap="none" strike="noStrike">
                <a:solidFill>
                  <a:schemeClr val="dk1"/>
                </a:solidFill>
                <a:latin typeface="Calibri"/>
                <a:ea typeface="Calibri"/>
                <a:cs typeface="Calibri"/>
                <a:sym typeface="Calibri"/>
              </a:rPr>
              <a:t>Si nos esmeramos en esta fase de nuestro desarrollo, nos sorprenderemos antes de llegar a la mitad del camino. Vamos a conocer una libertad y una felicidad nueva. No nos lamentaremos por el pasado ni desearemos cerrar la puerta que nos lleva a él. Comprenderemos el significado de la palabra serenidad y conoceremos la paz. Sin importar lo bajo que hayamos llegado, comprenderemos cómo nuestra experiencia puede beneficiar a otros. Desaparecerá ese sentimiento de inutilidad y lástima de nosotros mismos. Perderemos el interés en cosas egoístas y nos interesaremos en nuestros compañeros. </a:t>
            </a:r>
            <a:endParaRPr b="0" i="0" sz="2000" u="none" cap="none" strike="noStrike">
              <a:solidFill>
                <a:schemeClr val="dk1"/>
              </a:solidFill>
              <a:latin typeface="Calibri"/>
              <a:ea typeface="Calibri"/>
              <a:cs typeface="Calibri"/>
              <a:sym typeface="Calibri"/>
            </a:endParaRPr>
          </a:p>
          <a:p>
            <a:pPr indent="0" lvl="0" marL="0" marR="558800" rtl="0" algn="just">
              <a:lnSpc>
                <a:spcPct val="100000"/>
              </a:lnSpc>
              <a:spcBef>
                <a:spcPts val="1100"/>
              </a:spcBef>
              <a:spcAft>
                <a:spcPts val="0"/>
              </a:spcAft>
              <a:buClr>
                <a:schemeClr val="dk1"/>
              </a:buClr>
              <a:buSzPts val="1100"/>
              <a:buFont typeface="Arial"/>
              <a:buNone/>
            </a:pPr>
            <a:r>
              <a:t/>
            </a:r>
            <a:endParaRPr b="0" i="0" sz="2000" u="none" cap="none" strike="noStrike">
              <a:solidFill>
                <a:schemeClr val="dk1"/>
              </a:solidFill>
              <a:latin typeface="Calibri"/>
              <a:ea typeface="Calibri"/>
              <a:cs typeface="Calibri"/>
              <a:sym typeface="Calibri"/>
            </a:endParaRPr>
          </a:p>
          <a:p>
            <a:pPr indent="0" lvl="0" marL="0" marR="558800" rtl="0" algn="just">
              <a:lnSpc>
                <a:spcPct val="100000"/>
              </a:lnSpc>
              <a:spcBef>
                <a:spcPts val="1100"/>
              </a:spcBef>
              <a:spcAft>
                <a:spcPts val="0"/>
              </a:spcAft>
              <a:buClr>
                <a:schemeClr val="dk1"/>
              </a:buClr>
              <a:buSzPts val="1100"/>
              <a:buFont typeface="Arial"/>
              <a:buNone/>
            </a:pPr>
            <a:r>
              <a:rPr b="0" i="0" lang="en-US" sz="2000" u="none" cap="none" strike="noStrike">
                <a:solidFill>
                  <a:schemeClr val="dk1"/>
                </a:solidFill>
                <a:latin typeface="Calibri"/>
                <a:ea typeface="Calibri"/>
                <a:cs typeface="Calibri"/>
                <a:sym typeface="Calibri"/>
              </a:rPr>
              <a:t>(Continúa)</a:t>
            </a:r>
            <a:endParaRPr b="0" i="0" sz="2000" u="none" cap="none" strike="noStrike">
              <a:solidFill>
                <a:schemeClr val="dk1"/>
              </a:solidFill>
              <a:latin typeface="Calibri"/>
              <a:ea typeface="Calibri"/>
              <a:cs typeface="Calibri"/>
              <a:sym typeface="Calibri"/>
            </a:endParaRPr>
          </a:p>
          <a:p>
            <a:pPr indent="0" lvl="0" marL="0" marR="558800" rtl="0" algn="l">
              <a:lnSpc>
                <a:spcPct val="100000"/>
              </a:lnSpc>
              <a:spcBef>
                <a:spcPts val="11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
        <p:nvSpPr>
          <p:cNvPr id="513" name="Google Shape;513;gf8d33a76d9_0_81"/>
          <p:cNvSpPr txBox="1"/>
          <p:nvPr/>
        </p:nvSpPr>
        <p:spPr>
          <a:xfrm>
            <a:off x="5936583" y="960825"/>
            <a:ext cx="6131400" cy="5276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US" sz="2100" u="none" cap="none" strike="noStrike">
                <a:solidFill>
                  <a:srgbClr val="0000FF"/>
                </a:solidFill>
                <a:latin typeface="Calibri"/>
                <a:ea typeface="Calibri"/>
                <a:cs typeface="Calibri"/>
                <a:sym typeface="Calibri"/>
              </a:rPr>
              <a:t>If we are painstaking about this phase of our development, we will be amazed before we are halfway through. We are going to know a new freedom and a new happiness. We will not regret the past nor wish to shut the door on it. We will comprehend the word serenity and we will know peace. No matter how far down the scale we have gone, we will see how our experience can benefit others. That feeling of uselessness and self-pity will disappear. We will lose interest in selfish things and gain interest in our fellows. </a:t>
            </a:r>
            <a:endParaRPr b="0" i="0" sz="2100" u="none" cap="none" strike="noStrike">
              <a:solidFill>
                <a:srgbClr val="0000FF"/>
              </a:solidFill>
              <a:latin typeface="Calibri"/>
              <a:ea typeface="Calibri"/>
              <a:cs typeface="Calibri"/>
              <a:sym typeface="Calibri"/>
            </a:endParaRPr>
          </a:p>
          <a:p>
            <a:pPr indent="0" lvl="0" marL="0" marR="0" rtl="0" algn="l">
              <a:lnSpc>
                <a:spcPct val="115000"/>
              </a:lnSpc>
              <a:spcBef>
                <a:spcPts val="1200"/>
              </a:spcBef>
              <a:spcAft>
                <a:spcPts val="0"/>
              </a:spcAft>
              <a:buClr>
                <a:schemeClr val="dk1"/>
              </a:buClr>
              <a:buSzPts val="1100"/>
              <a:buFont typeface="Arial"/>
              <a:buNone/>
            </a:pPr>
            <a:r>
              <a:t/>
            </a:r>
            <a:endParaRPr b="0" i="0" sz="2100" u="none" cap="none" strike="noStrike">
              <a:solidFill>
                <a:srgbClr val="0000FF"/>
              </a:solidFill>
              <a:latin typeface="Calibri"/>
              <a:ea typeface="Calibri"/>
              <a:cs typeface="Calibri"/>
              <a:sym typeface="Calibri"/>
            </a:endParaRPr>
          </a:p>
          <a:p>
            <a:pPr indent="0" lvl="0" marL="0" marR="0" rtl="0" algn="l">
              <a:lnSpc>
                <a:spcPct val="115000"/>
              </a:lnSpc>
              <a:spcBef>
                <a:spcPts val="1200"/>
              </a:spcBef>
              <a:spcAft>
                <a:spcPts val="1200"/>
              </a:spcAft>
              <a:buClr>
                <a:schemeClr val="dk1"/>
              </a:buClr>
              <a:buSzPts val="1100"/>
              <a:buFont typeface="Arial"/>
              <a:buNone/>
            </a:pPr>
            <a:r>
              <a:rPr b="0" i="0" lang="en-US" sz="2100" u="none" cap="none" strike="noStrike">
                <a:solidFill>
                  <a:srgbClr val="0000FF"/>
                </a:solidFill>
                <a:latin typeface="Calibri"/>
                <a:ea typeface="Calibri"/>
                <a:cs typeface="Calibri"/>
                <a:sym typeface="Calibri"/>
              </a:rPr>
              <a:t>(Continued)</a:t>
            </a:r>
            <a:endParaRPr b="0" i="0" sz="2100" u="none" cap="none" strike="noStrike">
              <a:solidFill>
                <a:srgbClr val="0000FF"/>
              </a:solidFill>
              <a:latin typeface="Calibri"/>
              <a:ea typeface="Calibri"/>
              <a:cs typeface="Calibri"/>
              <a:sym typeface="Calibri"/>
            </a:endParaRPr>
          </a:p>
        </p:txBody>
      </p:sp>
      <p:sp>
        <p:nvSpPr>
          <p:cNvPr id="514" name="Google Shape;514;gf8d33a76d9_0_81"/>
          <p:cNvSpPr txBox="1"/>
          <p:nvPr/>
        </p:nvSpPr>
        <p:spPr>
          <a:xfrm>
            <a:off x="1238250" y="441525"/>
            <a:ext cx="3000000" cy="421800"/>
          </a:xfrm>
          <a:prstGeom prst="rect">
            <a:avLst/>
          </a:prstGeom>
          <a:noFill/>
          <a:ln>
            <a:noFill/>
          </a:ln>
        </p:spPr>
        <p:txBody>
          <a:bodyPr anchorCtr="0" anchor="t" bIns="91425" lIns="91425" spcFirstLastPara="1" rIns="91425" wrap="square" tIns="91425">
            <a:spAutoFit/>
          </a:bodyPr>
          <a:lstStyle/>
          <a:p>
            <a:pPr indent="0" lvl="0" marL="0" marR="0" rtl="0" algn="ctr">
              <a:lnSpc>
                <a:spcPct val="70000"/>
              </a:lnSpc>
              <a:spcBef>
                <a:spcPts val="110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LAS PROMESAS</a:t>
            </a:r>
            <a:endParaRPr b="0" i="0" sz="2200" u="none" cap="none" strike="noStrike">
              <a:solidFill>
                <a:srgbClr val="000000"/>
              </a:solidFill>
              <a:latin typeface="Arial"/>
              <a:ea typeface="Arial"/>
              <a:cs typeface="Arial"/>
              <a:sym typeface="Arial"/>
            </a:endParaRPr>
          </a:p>
        </p:txBody>
      </p:sp>
      <p:sp>
        <p:nvSpPr>
          <p:cNvPr id="515" name="Google Shape;515;gf8d33a76d9_0_81"/>
          <p:cNvSpPr txBox="1"/>
          <p:nvPr/>
        </p:nvSpPr>
        <p:spPr>
          <a:xfrm>
            <a:off x="6953250" y="409875"/>
            <a:ext cx="3000000" cy="523200"/>
          </a:xfrm>
          <a:prstGeom prst="rect">
            <a:avLst/>
          </a:prstGeom>
          <a:noFill/>
          <a:ln>
            <a:noFill/>
          </a:ln>
        </p:spPr>
        <p:txBody>
          <a:bodyPr anchorCtr="0" anchor="t" bIns="91425" lIns="91425" spcFirstLastPara="1" rIns="91425" wrap="square" tIns="91425">
            <a:spAutoFit/>
          </a:bodyPr>
          <a:lstStyle/>
          <a:p>
            <a:pPr indent="0" lvl="0" marL="228600" marR="0" rtl="0" algn="ctr">
              <a:lnSpc>
                <a:spcPct val="100000"/>
              </a:lnSpc>
              <a:spcBef>
                <a:spcPts val="0"/>
              </a:spcBef>
              <a:spcAft>
                <a:spcPts val="0"/>
              </a:spcAft>
              <a:buClr>
                <a:srgbClr val="000000"/>
              </a:buClr>
              <a:buSzPts val="2200"/>
              <a:buFont typeface="Arial"/>
              <a:buNone/>
            </a:pPr>
            <a:r>
              <a:rPr b="1" i="0" lang="en-US" sz="2200" u="none" cap="none" strike="noStrike">
                <a:solidFill>
                  <a:srgbClr val="0000FF"/>
                </a:solidFill>
                <a:latin typeface="Arial"/>
                <a:ea typeface="Arial"/>
                <a:cs typeface="Arial"/>
                <a:sym typeface="Arial"/>
              </a:rPr>
              <a:t>THE PROMISES </a:t>
            </a:r>
            <a:endParaRPr b="0" i="0" sz="2200" u="none" cap="none" strike="noStrike">
              <a:solidFill>
                <a:srgbClr val="0000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327434497a5_0_20"/>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18" name="Google Shape;118;g327434497a5_0_20"/>
          <p:cNvSpPr txBox="1"/>
          <p:nvPr/>
        </p:nvSpPr>
        <p:spPr>
          <a:xfrm>
            <a:off x="0" y="0"/>
            <a:ext cx="12188700" cy="512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0000FF"/>
                </a:solidFill>
                <a:latin typeface="Arial"/>
                <a:ea typeface="Arial"/>
                <a:cs typeface="Arial"/>
                <a:sym typeface="Arial"/>
              </a:rPr>
              <a:t>Document 4c: FA Videoconference Meeting Format</a:t>
            </a:r>
            <a:endParaRPr b="1" i="0" sz="2200" u="none" cap="none" strike="noStrike">
              <a:solidFill>
                <a:srgbClr val="00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rgbClr val="0000FF"/>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500"/>
              <a:buFont typeface="Arial"/>
              <a:buNone/>
            </a:pPr>
            <a:r>
              <a:rPr b="1" i="0" lang="en-US" sz="1500" u="none" cap="none" strike="noStrike">
                <a:solidFill>
                  <a:srgbClr val="0000FF"/>
                </a:solidFill>
                <a:latin typeface="Arial"/>
                <a:ea typeface="Arial"/>
                <a:cs typeface="Arial"/>
                <a:sym typeface="Arial"/>
              </a:rPr>
              <a:t>Optional Edits</a:t>
            </a:r>
            <a:endParaRPr b="0" i="0" sz="1500" u="none" cap="none" strike="noStrike">
              <a:solidFill>
                <a:srgbClr val="0000FF"/>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1100"/>
              <a:buFont typeface="Arial"/>
              <a:buNone/>
            </a:pPr>
            <a:r>
              <a:rPr b="0" i="0" lang="en-US" sz="1500" u="none" cap="none" strike="noStrike">
                <a:solidFill>
                  <a:srgbClr val="0000FF"/>
                </a:solidFill>
                <a:latin typeface="Arial"/>
                <a:ea typeface="Arial"/>
                <a:cs typeface="Arial"/>
                <a:sym typeface="Arial"/>
              </a:rPr>
              <a:t>Using group conscience at your business meeting, groups may:</a:t>
            </a:r>
            <a:endParaRPr b="0" i="0" sz="1500" u="none" cap="none" strike="noStrike">
              <a:solidFill>
                <a:srgbClr val="0000FF"/>
              </a:solidFill>
              <a:latin typeface="Arial"/>
              <a:ea typeface="Arial"/>
              <a:cs typeface="Arial"/>
              <a:sym typeface="Arial"/>
            </a:endParaRPr>
          </a:p>
          <a:p>
            <a:pPr indent="-323850" lvl="0" marL="457200" marR="0" rtl="0" algn="l">
              <a:lnSpc>
                <a:spcPct val="110000"/>
              </a:lnSpc>
              <a:spcBef>
                <a:spcPts val="1000"/>
              </a:spcBef>
              <a:spcAft>
                <a:spcPts val="0"/>
              </a:spcAft>
              <a:buClr>
                <a:srgbClr val="0000FF"/>
              </a:buClr>
              <a:buSzPts val="1500"/>
              <a:buFont typeface="Arial"/>
              <a:buChar char="•"/>
            </a:pPr>
            <a:r>
              <a:rPr b="0" i="0" lang="en-US" sz="1500" u="none" cap="none" strike="noStrike">
                <a:solidFill>
                  <a:srgbClr val="0000FF"/>
                </a:solidFill>
                <a:latin typeface="Arial"/>
                <a:ea typeface="Arial"/>
                <a:cs typeface="Arial"/>
                <a:sym typeface="Arial"/>
              </a:rPr>
              <a:t>Slide #10: make additions to the Videoconference Guidelines, if necessary..</a:t>
            </a:r>
            <a:endParaRPr b="0" i="1" sz="1500" u="none" cap="none" strike="noStrike">
              <a:solidFill>
                <a:srgbClr val="0000FF"/>
              </a:solidFill>
              <a:latin typeface="Arial"/>
              <a:ea typeface="Arial"/>
              <a:cs typeface="Arial"/>
              <a:sym typeface="Arial"/>
            </a:endParaRPr>
          </a:p>
          <a:p>
            <a:pPr indent="-323850" lvl="0" marL="457200" marR="0" rtl="0" algn="l">
              <a:lnSpc>
                <a:spcPct val="110000"/>
              </a:lnSpc>
              <a:spcBef>
                <a:spcPts val="1000"/>
              </a:spcBef>
              <a:spcAft>
                <a:spcPts val="0"/>
              </a:spcAft>
              <a:buClr>
                <a:srgbClr val="0000FF"/>
              </a:buClr>
              <a:buSzPts val="1500"/>
              <a:buFont typeface="Arial"/>
              <a:buChar char="•"/>
            </a:pPr>
            <a:r>
              <a:rPr b="0" i="0" lang="en-US" sz="1500" u="none" cap="none" strike="noStrike">
                <a:solidFill>
                  <a:srgbClr val="0000FF"/>
                </a:solidFill>
                <a:latin typeface="Arial"/>
                <a:ea typeface="Arial"/>
                <a:cs typeface="Arial"/>
                <a:sym typeface="Arial"/>
              </a:rPr>
              <a:t>Slides #23-25: adjust the length of reading in Literature/</a:t>
            </a:r>
            <a:r>
              <a:rPr b="0" i="1" lang="en-US" sz="1500" u="none" cap="none" strike="noStrike">
                <a:solidFill>
                  <a:srgbClr val="0000FF"/>
                </a:solidFill>
                <a:latin typeface="Arial"/>
                <a:ea typeface="Arial"/>
                <a:cs typeface="Arial"/>
                <a:sym typeface="Arial"/>
              </a:rPr>
              <a:t>Connection</a:t>
            </a:r>
            <a:r>
              <a:rPr b="0" i="0" lang="en-US" sz="1500" u="none" cap="none" strike="noStrike">
                <a:solidFill>
                  <a:srgbClr val="0000FF"/>
                </a:solidFill>
                <a:latin typeface="Arial"/>
                <a:ea typeface="Arial"/>
                <a:cs typeface="Arial"/>
                <a:sym typeface="Arial"/>
              </a:rPr>
              <a:t> meetings.</a:t>
            </a:r>
            <a:endParaRPr b="0" i="0" sz="1500" u="none" cap="none" strike="noStrike">
              <a:solidFill>
                <a:srgbClr val="0000FF"/>
              </a:solidFill>
              <a:latin typeface="Arial"/>
              <a:ea typeface="Arial"/>
              <a:cs typeface="Arial"/>
              <a:sym typeface="Arial"/>
            </a:endParaRPr>
          </a:p>
          <a:p>
            <a:pPr indent="-323850" lvl="0" marL="457200" marR="0" rtl="0" algn="l">
              <a:lnSpc>
                <a:spcPct val="110000"/>
              </a:lnSpc>
              <a:spcBef>
                <a:spcPts val="1000"/>
              </a:spcBef>
              <a:spcAft>
                <a:spcPts val="0"/>
              </a:spcAft>
              <a:buClr>
                <a:srgbClr val="0000FF"/>
              </a:buClr>
              <a:buSzPts val="1500"/>
              <a:buFont typeface="Arial"/>
              <a:buChar char="•"/>
            </a:pPr>
            <a:r>
              <a:rPr b="0" i="0" lang="en-US" sz="1500" u="none" cap="none" strike="noStrike">
                <a:solidFill>
                  <a:srgbClr val="0000FF"/>
                </a:solidFill>
                <a:latin typeface="Arial"/>
                <a:ea typeface="Arial"/>
                <a:cs typeface="Arial"/>
                <a:sym typeface="Arial"/>
              </a:rPr>
              <a:t>Slides #23-24: add the wording, “Members with 90 days or more of continuous abstinence in FA, currently working with an FA sponsor, may raise their hand to share during any part of the reading.” </a:t>
            </a:r>
            <a:endParaRPr b="0" i="0" sz="1500" u="none" cap="none" strike="noStrike">
              <a:solidFill>
                <a:srgbClr val="0000FF"/>
              </a:solidFill>
              <a:latin typeface="Arial"/>
              <a:ea typeface="Arial"/>
              <a:cs typeface="Arial"/>
              <a:sym typeface="Arial"/>
            </a:endParaRPr>
          </a:p>
          <a:p>
            <a:pPr indent="-323850" lvl="0" marL="457200" marR="0" rtl="0" algn="l">
              <a:lnSpc>
                <a:spcPct val="110000"/>
              </a:lnSpc>
              <a:spcBef>
                <a:spcPts val="1000"/>
              </a:spcBef>
              <a:spcAft>
                <a:spcPts val="0"/>
              </a:spcAft>
              <a:buClr>
                <a:srgbClr val="0000FF"/>
              </a:buClr>
              <a:buSzPts val="1500"/>
              <a:buFont typeface="Arial"/>
              <a:buChar char="•"/>
            </a:pPr>
            <a:r>
              <a:rPr b="0" i="0" lang="en-US" sz="1500" u="none" cap="none" strike="noStrike">
                <a:solidFill>
                  <a:srgbClr val="0000FF"/>
                </a:solidFill>
                <a:latin typeface="Arial"/>
                <a:ea typeface="Arial"/>
                <a:cs typeface="Arial"/>
                <a:sym typeface="Arial"/>
              </a:rPr>
              <a:t>Slide #30: replace last sentence of the Sponsor slide with: “Available sponsors, please put your number in the chat and raise your virtual hand. When called on, share your name and phone number. [</a:t>
            </a:r>
            <a:r>
              <a:rPr b="0" i="1" lang="en-US" sz="1500" u="none" cap="none" strike="noStrike">
                <a:solidFill>
                  <a:srgbClr val="0000FF"/>
                </a:solidFill>
                <a:latin typeface="Arial"/>
                <a:ea typeface="Arial"/>
                <a:cs typeface="Arial"/>
                <a:sym typeface="Arial"/>
              </a:rPr>
              <a:t>Call on sponsors</a:t>
            </a:r>
            <a:r>
              <a:rPr b="0" i="0" lang="en-US" sz="1500" u="none" cap="none" strike="noStrike">
                <a:solidFill>
                  <a:srgbClr val="0000FF"/>
                </a:solidFill>
                <a:latin typeface="Arial"/>
                <a:ea typeface="Arial"/>
                <a:cs typeface="Arial"/>
                <a:sym typeface="Arial"/>
              </a:rPr>
              <a:t>.]”</a:t>
            </a:r>
            <a:endParaRPr b="0" i="0" sz="1500" u="none" cap="none" strike="noStrike">
              <a:solidFill>
                <a:srgbClr val="0000FF"/>
              </a:solidFill>
              <a:latin typeface="Arial"/>
              <a:ea typeface="Arial"/>
              <a:cs typeface="Arial"/>
              <a:sym typeface="Arial"/>
            </a:endParaRPr>
          </a:p>
          <a:p>
            <a:pPr indent="-323850" lvl="0" marL="457200" marR="0" rtl="0" algn="l">
              <a:lnSpc>
                <a:spcPct val="110000"/>
              </a:lnSpc>
              <a:spcBef>
                <a:spcPts val="1000"/>
              </a:spcBef>
              <a:spcAft>
                <a:spcPts val="0"/>
              </a:spcAft>
              <a:buClr>
                <a:srgbClr val="0000FF"/>
              </a:buClr>
              <a:buSzPts val="1500"/>
              <a:buFont typeface="Arial"/>
              <a:buChar char="•"/>
            </a:pPr>
            <a:r>
              <a:rPr b="0" i="0" lang="en-US" sz="1500" u="none" cap="none" strike="noStrike">
                <a:solidFill>
                  <a:srgbClr val="0000FF"/>
                </a:solidFill>
                <a:latin typeface="Arial"/>
                <a:ea typeface="Arial"/>
                <a:cs typeface="Arial"/>
                <a:sym typeface="Arial"/>
              </a:rPr>
              <a:t>Slide #30: add “Available sponsors, please add an ‘S’ before your name in the participants’ window and stay after the meeting to connect with those who need a sponsor.”</a:t>
            </a:r>
            <a:endParaRPr b="0" i="0" sz="1500" u="none" cap="none" strike="noStrike">
              <a:solidFill>
                <a:srgbClr val="0000FF"/>
              </a:solidFill>
              <a:latin typeface="Arial"/>
              <a:ea typeface="Arial"/>
              <a:cs typeface="Arial"/>
              <a:sym typeface="Arial"/>
            </a:endParaRPr>
          </a:p>
          <a:p>
            <a:pPr indent="-323850" lvl="0" marL="457200" marR="0" rtl="0" algn="l">
              <a:lnSpc>
                <a:spcPct val="110000"/>
              </a:lnSpc>
              <a:spcBef>
                <a:spcPts val="1000"/>
              </a:spcBef>
              <a:spcAft>
                <a:spcPts val="0"/>
              </a:spcAft>
              <a:buClr>
                <a:srgbClr val="0000FF"/>
              </a:buClr>
              <a:buSzPts val="1500"/>
              <a:buFont typeface="Arial"/>
              <a:buChar char="•"/>
            </a:pPr>
            <a:r>
              <a:rPr b="0" i="0" lang="en-US" sz="1500" u="none" cap="none" strike="noStrike">
                <a:solidFill>
                  <a:srgbClr val="0000FF"/>
                </a:solidFill>
                <a:latin typeface="Arial"/>
                <a:ea typeface="Arial"/>
                <a:cs typeface="Arial"/>
                <a:sym typeface="Arial"/>
              </a:rPr>
              <a:t>Slide #33: change which week of the month to hold Business Meetings.</a:t>
            </a:r>
            <a:endParaRPr b="0" i="0" sz="1500" u="none" cap="none" strike="noStrike">
              <a:solidFill>
                <a:srgbClr val="0000FF"/>
              </a:solidFill>
              <a:latin typeface="Arial"/>
              <a:ea typeface="Arial"/>
              <a:cs typeface="Arial"/>
              <a:sym typeface="Arial"/>
            </a:endParaRPr>
          </a:p>
          <a:p>
            <a:pPr indent="-323850" lvl="0" marL="457200" marR="0" rtl="0" algn="l">
              <a:lnSpc>
                <a:spcPct val="110000"/>
              </a:lnSpc>
              <a:spcBef>
                <a:spcPts val="1000"/>
              </a:spcBef>
              <a:spcAft>
                <a:spcPts val="0"/>
              </a:spcAft>
              <a:buClr>
                <a:srgbClr val="0000FF"/>
              </a:buClr>
              <a:buSzPts val="1500"/>
              <a:buFont typeface="Arial"/>
              <a:buChar char="•"/>
            </a:pPr>
            <a:r>
              <a:rPr b="0" i="0" lang="en-US" sz="1500" u="none" cap="none" strike="noStrike">
                <a:solidFill>
                  <a:srgbClr val="0000FF"/>
                </a:solidFill>
                <a:latin typeface="Arial"/>
                <a:ea typeface="Arial"/>
                <a:cs typeface="Arial"/>
                <a:sym typeface="Arial"/>
              </a:rPr>
              <a:t>Slide #54: add [</a:t>
            </a:r>
            <a:r>
              <a:rPr b="0" i="1" lang="en-US" sz="1500" u="none" cap="none" strike="noStrike">
                <a:solidFill>
                  <a:srgbClr val="0000FF"/>
                </a:solidFill>
                <a:latin typeface="Arial"/>
                <a:ea typeface="Arial"/>
                <a:cs typeface="Arial"/>
                <a:sym typeface="Arial"/>
              </a:rPr>
              <a:t>If time remains, small meetings may read FA literature</a:t>
            </a:r>
            <a:r>
              <a:rPr b="0" i="0" lang="en-US" sz="1500" u="none" cap="none" strike="noStrike">
                <a:solidFill>
                  <a:srgbClr val="0000FF"/>
                </a:solidFill>
                <a:latin typeface="Arial"/>
                <a:ea typeface="Arial"/>
                <a:cs typeface="Arial"/>
                <a:sym typeface="Arial"/>
              </a:rPr>
              <a:t>.]</a:t>
            </a:r>
            <a:endParaRPr b="1" i="0" sz="2200" u="none" cap="none" strike="noStrike">
              <a:solidFill>
                <a:srgbClr val="0000FF"/>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g1538edbf787_0_39"/>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22" name="Google Shape;522;g1538edbf787_0_39"/>
          <p:cNvSpPr txBox="1"/>
          <p:nvPr/>
        </p:nvSpPr>
        <p:spPr>
          <a:xfrm>
            <a:off x="159275" y="1058475"/>
            <a:ext cx="5751900" cy="5225700"/>
          </a:xfrm>
          <a:prstGeom prst="rect">
            <a:avLst/>
          </a:prstGeom>
          <a:noFill/>
          <a:ln>
            <a:noFill/>
          </a:ln>
        </p:spPr>
        <p:txBody>
          <a:bodyPr anchorCtr="0" anchor="t" bIns="91425" lIns="91425" spcFirstLastPara="1" rIns="91425" wrap="square" tIns="91425">
            <a:spAutoFit/>
          </a:bodyPr>
          <a:lstStyle/>
          <a:p>
            <a:pPr indent="0" lvl="0" marL="0" marR="558800" rtl="0" algn="just">
              <a:lnSpc>
                <a:spcPct val="100000"/>
              </a:lnSpc>
              <a:spcBef>
                <a:spcPts val="110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Se desvanecerá la ambición personal. Nuestra actitud y perspectiva sobre  la vida cambiará. Se nos quitará el miedo a la gente y desaparecerá nuestra inseguridad económica. Intuitivamente sabremos manejar situaciones que antes nos desconcertaban. De pronto  comprenderemos que  Dios está haciendo por nosotros lo que no pudimos hacer por nosotros mismos. </a:t>
            </a:r>
            <a:endParaRPr b="0" i="0" sz="2000" u="none" cap="none" strike="noStrike">
              <a:solidFill>
                <a:schemeClr val="dk1"/>
              </a:solidFill>
              <a:latin typeface="Calibri"/>
              <a:ea typeface="Calibri"/>
              <a:cs typeface="Calibri"/>
              <a:sym typeface="Calibri"/>
            </a:endParaRPr>
          </a:p>
          <a:p>
            <a:pPr indent="0" lvl="0" marL="0" marR="558800" rtl="0" algn="just">
              <a:lnSpc>
                <a:spcPct val="100000"/>
              </a:lnSpc>
              <a:spcBef>
                <a:spcPts val="110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¿Son estas promesas extravagantes? No lo creemos. Se están cumpliendo entre nosotros, a veces rápidamente, a veces lentamente. Siempre se materializan si trabajamos para obtenerlas.</a:t>
            </a:r>
            <a:endParaRPr b="0" i="0" sz="2000" u="none" cap="none" strike="noStrike">
              <a:solidFill>
                <a:schemeClr val="dk1"/>
              </a:solidFill>
              <a:latin typeface="Calibri"/>
              <a:ea typeface="Calibri"/>
              <a:cs typeface="Calibri"/>
              <a:sym typeface="Calibri"/>
            </a:endParaRPr>
          </a:p>
          <a:p>
            <a:pPr indent="0" lvl="0" marL="0" marR="558800" rtl="0" algn="just">
              <a:lnSpc>
                <a:spcPct val="100000"/>
              </a:lnSpc>
              <a:spcBef>
                <a:spcPts val="110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558800" rtl="0" algn="just">
              <a:lnSpc>
                <a:spcPct val="100000"/>
              </a:lnSpc>
              <a:spcBef>
                <a:spcPts val="1100"/>
              </a:spcBef>
              <a:spcAft>
                <a:spcPts val="0"/>
              </a:spcAft>
              <a:buClr>
                <a:schemeClr val="dk1"/>
              </a:buClr>
              <a:buSzPts val="1100"/>
              <a:buFont typeface="Arial"/>
              <a:buNone/>
            </a:pPr>
            <a:r>
              <a:t/>
            </a:r>
            <a:endParaRPr b="0" i="0" sz="2000" u="none" cap="none" strike="noStrike">
              <a:solidFill>
                <a:schemeClr val="dk1"/>
              </a:solidFill>
              <a:latin typeface="Calibri"/>
              <a:ea typeface="Calibri"/>
              <a:cs typeface="Calibri"/>
              <a:sym typeface="Calibri"/>
            </a:endParaRPr>
          </a:p>
        </p:txBody>
      </p:sp>
      <p:sp>
        <p:nvSpPr>
          <p:cNvPr id="523" name="Google Shape;523;g1538edbf787_0_39"/>
          <p:cNvSpPr txBox="1"/>
          <p:nvPr/>
        </p:nvSpPr>
        <p:spPr>
          <a:xfrm>
            <a:off x="6277651" y="1195750"/>
            <a:ext cx="5656800" cy="55257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chemeClr val="dk1"/>
              </a:buClr>
              <a:buSzPts val="1100"/>
              <a:buFont typeface="Arial"/>
              <a:buNone/>
            </a:pPr>
            <a:r>
              <a:rPr b="0" i="0" lang="en-US" sz="2000" u="none" cap="none" strike="noStrike">
                <a:solidFill>
                  <a:srgbClr val="0000FF"/>
                </a:solidFill>
                <a:latin typeface="Calibri"/>
                <a:ea typeface="Calibri"/>
                <a:cs typeface="Calibri"/>
                <a:sym typeface="Calibri"/>
              </a:rPr>
              <a:t>Self- seeking will slip away. Our whole attitude and outlook on life will change. Fear of people and of economic insecurity will leave us. We will intuitively know how to handle situations which used to baffle us. We will suddenly realize that God is doing for us what we could not do for ourselves.</a:t>
            </a:r>
            <a:endParaRPr b="0" i="0" sz="2000" u="none" cap="none" strike="noStrike">
              <a:solidFill>
                <a:srgbClr val="0000FF"/>
              </a:solidFill>
              <a:latin typeface="Calibri"/>
              <a:ea typeface="Calibri"/>
              <a:cs typeface="Calibri"/>
              <a:sym typeface="Calibri"/>
            </a:endParaRPr>
          </a:p>
          <a:p>
            <a:pPr indent="0" lvl="0" marL="0" marR="0" rtl="0" algn="just">
              <a:lnSpc>
                <a:spcPct val="115000"/>
              </a:lnSpc>
              <a:spcBef>
                <a:spcPts val="1200"/>
              </a:spcBef>
              <a:spcAft>
                <a:spcPts val="0"/>
              </a:spcAft>
              <a:buClr>
                <a:schemeClr val="dk1"/>
              </a:buClr>
              <a:buSzPts val="1100"/>
              <a:buFont typeface="Arial"/>
              <a:buNone/>
            </a:pPr>
            <a:r>
              <a:rPr b="0" i="0" lang="en-US" sz="2000" u="none" cap="none" strike="noStrike">
                <a:solidFill>
                  <a:srgbClr val="0000FF"/>
                </a:solidFill>
                <a:latin typeface="Calibri"/>
                <a:ea typeface="Calibri"/>
                <a:cs typeface="Calibri"/>
                <a:sym typeface="Calibri"/>
              </a:rPr>
              <a:t>Are these extravagant promises? We think not. They are being fulfilled among us—sometimes quickly, sometimes slowly. They will always materialize if we work for them.</a:t>
            </a:r>
            <a:endParaRPr b="0" i="0" sz="2000" u="none" cap="none" strike="noStrike">
              <a:solidFill>
                <a:srgbClr val="0000FF"/>
              </a:solidFill>
              <a:latin typeface="Calibri"/>
              <a:ea typeface="Calibri"/>
              <a:cs typeface="Calibri"/>
              <a:sym typeface="Calibri"/>
            </a:endParaRPr>
          </a:p>
          <a:p>
            <a:pPr indent="0" lvl="0" marL="0" marR="0" rtl="0" algn="just">
              <a:lnSpc>
                <a:spcPct val="115000"/>
              </a:lnSpc>
              <a:spcBef>
                <a:spcPts val="1200"/>
              </a:spcBef>
              <a:spcAft>
                <a:spcPts val="0"/>
              </a:spcAft>
              <a:buClr>
                <a:schemeClr val="dk1"/>
              </a:buClr>
              <a:buSzPts val="1100"/>
              <a:buFont typeface="Arial"/>
              <a:buNone/>
            </a:pPr>
            <a:r>
              <a:t/>
            </a:r>
            <a:endParaRPr b="0" i="0" sz="2000" u="none" cap="none" strike="noStrike">
              <a:solidFill>
                <a:srgbClr val="0000FF"/>
              </a:solidFill>
              <a:latin typeface="Calibri"/>
              <a:ea typeface="Calibri"/>
              <a:cs typeface="Calibri"/>
              <a:sym typeface="Calibri"/>
            </a:endParaRPr>
          </a:p>
          <a:p>
            <a:pPr indent="0" lvl="0" marL="0" marR="0" rtl="0" algn="just">
              <a:lnSpc>
                <a:spcPct val="115000"/>
              </a:lnSpc>
              <a:spcBef>
                <a:spcPts val="1200"/>
              </a:spcBef>
              <a:spcAft>
                <a:spcPts val="0"/>
              </a:spcAft>
              <a:buClr>
                <a:schemeClr val="dk1"/>
              </a:buClr>
              <a:buSzPts val="1100"/>
              <a:buFont typeface="Arial"/>
              <a:buNone/>
            </a:pPr>
            <a:r>
              <a:t/>
            </a:r>
            <a:endParaRPr b="0" i="0" sz="2000" u="none" cap="none" strike="noStrike">
              <a:solidFill>
                <a:srgbClr val="0000FF"/>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2000" u="none" cap="none" strike="noStrike">
              <a:solidFill>
                <a:srgbClr val="0000FF"/>
              </a:solidFill>
              <a:latin typeface="Calibri"/>
              <a:ea typeface="Calibri"/>
              <a:cs typeface="Calibri"/>
              <a:sym typeface="Calibri"/>
            </a:endParaRPr>
          </a:p>
          <a:p>
            <a:pPr indent="0" lvl="0" marL="0" marR="558800" rtl="0" algn="l">
              <a:lnSpc>
                <a:spcPct val="40000"/>
              </a:lnSpc>
              <a:spcBef>
                <a:spcPts val="1200"/>
              </a:spcBef>
              <a:spcAft>
                <a:spcPts val="1700"/>
              </a:spcAft>
              <a:buClr>
                <a:srgbClr val="000000"/>
              </a:buClr>
              <a:buSzPts val="2000"/>
              <a:buFont typeface="Arial"/>
              <a:buNone/>
            </a:pPr>
            <a:r>
              <a:t/>
            </a:r>
            <a:endParaRPr b="0" i="0" sz="2000" u="none" cap="none" strike="noStrike">
              <a:solidFill>
                <a:srgbClr val="323537"/>
              </a:solidFill>
              <a:highlight>
                <a:srgbClr val="FFFFFF"/>
              </a:highlight>
              <a:latin typeface="Calibri"/>
              <a:ea typeface="Calibri"/>
              <a:cs typeface="Calibri"/>
              <a:sym typeface="Calibri"/>
            </a:endParaRPr>
          </a:p>
        </p:txBody>
      </p:sp>
      <p:sp>
        <p:nvSpPr>
          <p:cNvPr id="524" name="Google Shape;524;g1538edbf787_0_39"/>
          <p:cNvSpPr txBox="1"/>
          <p:nvPr/>
        </p:nvSpPr>
        <p:spPr>
          <a:xfrm>
            <a:off x="1238250" y="542925"/>
            <a:ext cx="3000000" cy="421800"/>
          </a:xfrm>
          <a:prstGeom prst="rect">
            <a:avLst/>
          </a:prstGeom>
          <a:noFill/>
          <a:ln>
            <a:noFill/>
          </a:ln>
        </p:spPr>
        <p:txBody>
          <a:bodyPr anchorCtr="0" anchor="t" bIns="91425" lIns="91425" spcFirstLastPara="1" rIns="91425" wrap="square" tIns="91425">
            <a:spAutoFit/>
          </a:bodyPr>
          <a:lstStyle/>
          <a:p>
            <a:pPr indent="0" lvl="0" marL="0" marR="0" rtl="0" algn="ctr">
              <a:lnSpc>
                <a:spcPct val="70000"/>
              </a:lnSpc>
              <a:spcBef>
                <a:spcPts val="110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LAS PROMESAS</a:t>
            </a:r>
            <a:endParaRPr b="0" i="0" sz="2200" u="none" cap="none" strike="noStrike">
              <a:solidFill>
                <a:srgbClr val="000000"/>
              </a:solidFill>
              <a:latin typeface="Arial"/>
              <a:ea typeface="Arial"/>
              <a:cs typeface="Arial"/>
              <a:sym typeface="Arial"/>
            </a:endParaRPr>
          </a:p>
        </p:txBody>
      </p:sp>
      <p:sp>
        <p:nvSpPr>
          <p:cNvPr id="525" name="Google Shape;525;g1538edbf787_0_39"/>
          <p:cNvSpPr txBox="1"/>
          <p:nvPr/>
        </p:nvSpPr>
        <p:spPr>
          <a:xfrm>
            <a:off x="6979746" y="542925"/>
            <a:ext cx="3000000" cy="523200"/>
          </a:xfrm>
          <a:prstGeom prst="rect">
            <a:avLst/>
          </a:prstGeom>
          <a:noFill/>
          <a:ln>
            <a:noFill/>
          </a:ln>
        </p:spPr>
        <p:txBody>
          <a:bodyPr anchorCtr="0" anchor="t" bIns="91425" lIns="91425" spcFirstLastPara="1" rIns="91425" wrap="square" tIns="91425">
            <a:spAutoFit/>
          </a:bodyPr>
          <a:lstStyle/>
          <a:p>
            <a:pPr indent="0" lvl="0" marL="228600" marR="0" rtl="0" algn="ctr">
              <a:lnSpc>
                <a:spcPct val="100000"/>
              </a:lnSpc>
              <a:spcBef>
                <a:spcPts val="0"/>
              </a:spcBef>
              <a:spcAft>
                <a:spcPts val="0"/>
              </a:spcAft>
              <a:buClr>
                <a:srgbClr val="000000"/>
              </a:buClr>
              <a:buSzPts val="2200"/>
              <a:buFont typeface="Arial"/>
              <a:buNone/>
            </a:pPr>
            <a:r>
              <a:rPr b="1" i="0" lang="en-US" sz="2200" u="none" cap="none" strike="noStrike">
                <a:solidFill>
                  <a:srgbClr val="0000FF"/>
                </a:solidFill>
                <a:latin typeface="Arial"/>
                <a:ea typeface="Arial"/>
                <a:cs typeface="Arial"/>
                <a:sym typeface="Arial"/>
              </a:rPr>
              <a:t>THE PROMISES </a:t>
            </a:r>
            <a:endParaRPr b="0" i="0" sz="2200" u="none" cap="none" strike="noStrike">
              <a:solidFill>
                <a:srgbClr val="0000FF"/>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46"/>
          <p:cNvSpPr txBox="1"/>
          <p:nvPr>
            <p:ph idx="1" type="body"/>
          </p:nvPr>
        </p:nvSpPr>
        <p:spPr>
          <a:xfrm>
            <a:off x="254000" y="296325"/>
            <a:ext cx="5335800" cy="606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2500"/>
              <a:t>Si tienes alguna pregunta, necesitas ponerte en contacto con un padrino disponible, o </a:t>
            </a:r>
            <a:endParaRPr sz="2500"/>
          </a:p>
          <a:p>
            <a:pPr indent="0" lvl="0" marL="0" rtl="0" algn="l">
              <a:lnSpc>
                <a:spcPct val="100000"/>
              </a:lnSpc>
              <a:spcBef>
                <a:spcPts val="0"/>
              </a:spcBef>
              <a:spcAft>
                <a:spcPts val="0"/>
              </a:spcAft>
              <a:buClr>
                <a:schemeClr val="dk1"/>
              </a:buClr>
              <a:buSzPts val="1100"/>
              <a:buFont typeface="Arial"/>
              <a:buNone/>
            </a:pPr>
            <a:r>
              <a:rPr lang="en-US" sz="2500"/>
              <a:t>quieres disfrutar de un poco de compañerismo, te invitamos a quedarte cuando termine la reunión.</a:t>
            </a:r>
            <a:endParaRPr sz="2500"/>
          </a:p>
          <a:p>
            <a:pPr indent="0" lvl="0" marL="0" rtl="0" algn="l">
              <a:lnSpc>
                <a:spcPct val="100000"/>
              </a:lnSpc>
              <a:spcBef>
                <a:spcPts val="0"/>
              </a:spcBef>
              <a:spcAft>
                <a:spcPts val="0"/>
              </a:spcAft>
              <a:buClr>
                <a:schemeClr val="dk1"/>
              </a:buClr>
              <a:buSzPts val="1100"/>
              <a:buFont typeface="Arial"/>
              <a:buNone/>
            </a:pPr>
            <a:r>
              <a:t/>
            </a:r>
            <a:endParaRPr sz="2500"/>
          </a:p>
          <a:p>
            <a:pPr indent="0" lvl="0" marL="0" rtl="0" algn="l">
              <a:lnSpc>
                <a:spcPct val="100000"/>
              </a:lnSpc>
              <a:spcBef>
                <a:spcPts val="0"/>
              </a:spcBef>
              <a:spcAft>
                <a:spcPts val="0"/>
              </a:spcAft>
              <a:buClr>
                <a:schemeClr val="dk1"/>
              </a:buClr>
              <a:buSzPts val="1100"/>
              <a:buFont typeface="Arial"/>
              <a:buNone/>
            </a:pPr>
            <a:r>
              <a:rPr lang="en-US" sz="2500"/>
              <a:t>Gracias a todos por su servicio. Por favor, quiten el silencio, y después de un momento de silencio, únanse a mí en la </a:t>
            </a:r>
            <a:r>
              <a:rPr b="1" lang="en-US" sz="2500"/>
              <a:t>ORACIÓN DE SERENIDAD</a:t>
            </a:r>
            <a:r>
              <a:rPr lang="en-US" sz="2500"/>
              <a:t>.</a:t>
            </a:r>
            <a:endParaRPr sz="2500"/>
          </a:p>
          <a:p>
            <a:pPr indent="0" lvl="0" marL="0" rtl="0" algn="l">
              <a:lnSpc>
                <a:spcPct val="100000"/>
              </a:lnSpc>
              <a:spcBef>
                <a:spcPts val="0"/>
              </a:spcBef>
              <a:spcAft>
                <a:spcPts val="0"/>
              </a:spcAft>
              <a:buClr>
                <a:schemeClr val="dk1"/>
              </a:buClr>
              <a:buSzPts val="1100"/>
              <a:buFont typeface="Arial"/>
              <a:buNone/>
            </a:pPr>
            <a:r>
              <a:t/>
            </a:r>
            <a:endParaRPr sz="2200"/>
          </a:p>
          <a:p>
            <a:pPr indent="0" lvl="0" marL="0" rtl="0" algn="l">
              <a:lnSpc>
                <a:spcPct val="100000"/>
              </a:lnSpc>
              <a:spcBef>
                <a:spcPts val="0"/>
              </a:spcBef>
              <a:spcAft>
                <a:spcPts val="0"/>
              </a:spcAft>
              <a:buClr>
                <a:schemeClr val="dk1"/>
              </a:buClr>
              <a:buSzPts val="1100"/>
              <a:buFont typeface="Arial"/>
              <a:buNone/>
            </a:pPr>
            <a:r>
              <a:t/>
            </a:r>
            <a:endParaRPr sz="2200"/>
          </a:p>
          <a:p>
            <a:pPr indent="0" lvl="0" marL="0" rtl="0" algn="l">
              <a:lnSpc>
                <a:spcPct val="100000"/>
              </a:lnSpc>
              <a:spcBef>
                <a:spcPts val="0"/>
              </a:spcBef>
              <a:spcAft>
                <a:spcPts val="0"/>
              </a:spcAft>
              <a:buClr>
                <a:schemeClr val="dk1"/>
              </a:buClr>
              <a:buSzPts val="2800"/>
              <a:buFont typeface="Arial"/>
              <a:buNone/>
            </a:pPr>
            <a:r>
              <a:t/>
            </a:r>
            <a:endParaRPr>
              <a:latin typeface="Arial"/>
              <a:ea typeface="Arial"/>
              <a:cs typeface="Arial"/>
              <a:sym typeface="Arial"/>
            </a:endParaRPr>
          </a:p>
        </p:txBody>
      </p:sp>
      <p:sp>
        <p:nvSpPr>
          <p:cNvPr id="531" name="Google Shape;531;p46"/>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32" name="Google Shape;532;p46"/>
          <p:cNvSpPr txBox="1"/>
          <p:nvPr/>
        </p:nvSpPr>
        <p:spPr>
          <a:xfrm>
            <a:off x="5683175" y="555525"/>
            <a:ext cx="5335800" cy="5541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US" sz="2400" u="none" cap="none" strike="noStrike">
                <a:solidFill>
                  <a:srgbClr val="0000FF"/>
                </a:solidFill>
                <a:highlight>
                  <a:schemeClr val="lt1"/>
                </a:highlight>
                <a:latin typeface="Calibri"/>
                <a:ea typeface="Calibri"/>
                <a:cs typeface="Calibri"/>
                <a:sym typeface="Calibri"/>
              </a:rPr>
              <a:t>I</a:t>
            </a:r>
            <a:r>
              <a:rPr b="0" i="0" lang="en-US" sz="2500" u="none" cap="none" strike="noStrike">
                <a:solidFill>
                  <a:srgbClr val="0000FF"/>
                </a:solidFill>
                <a:highlight>
                  <a:schemeClr val="lt1"/>
                </a:highlight>
                <a:latin typeface="Calibri"/>
                <a:ea typeface="Calibri"/>
                <a:cs typeface="Calibri"/>
                <a:sym typeface="Calibri"/>
              </a:rPr>
              <a:t>f you have any questions, need to connect with an available sponsor, or </a:t>
            </a:r>
            <a:endParaRPr b="0" i="0" sz="2500" u="none" cap="none" strike="noStrike">
              <a:solidFill>
                <a:srgbClr val="0000FF"/>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2500" u="none" cap="none" strike="noStrike">
                <a:solidFill>
                  <a:srgbClr val="0000FF"/>
                </a:solidFill>
                <a:highlight>
                  <a:schemeClr val="lt1"/>
                </a:highlight>
                <a:latin typeface="Calibri"/>
                <a:ea typeface="Calibri"/>
                <a:cs typeface="Calibri"/>
                <a:sym typeface="Calibri"/>
              </a:rPr>
              <a:t>want to enjoy some fellowship, we invite you to stay on when the meeting ends.</a:t>
            </a:r>
            <a:endParaRPr b="0" i="0" sz="2500" u="none" cap="none" strike="noStrike">
              <a:solidFill>
                <a:srgbClr val="0000FF"/>
              </a:solidFill>
              <a:highlight>
                <a:schemeClr val="lt1"/>
              </a:highlight>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2400" u="none" cap="none" strike="noStrike">
              <a:solidFill>
                <a:srgbClr val="0000FF"/>
              </a:solidFill>
              <a:highlight>
                <a:schemeClr val="lt1"/>
              </a:highlight>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2500" u="none" cap="none" strike="noStrike">
                <a:solidFill>
                  <a:srgbClr val="0000FF"/>
                </a:solidFill>
                <a:highlight>
                  <a:schemeClr val="lt1"/>
                </a:highlight>
                <a:latin typeface="Calibri"/>
                <a:ea typeface="Calibri"/>
                <a:cs typeface="Calibri"/>
                <a:sym typeface="Calibri"/>
              </a:rPr>
              <a:t>Thank you, everyone, for your service. </a:t>
            </a:r>
            <a:r>
              <a:rPr b="0" i="0" lang="en-US" sz="2500" u="none" cap="none" strike="noStrike">
                <a:solidFill>
                  <a:srgbClr val="0000FF"/>
                </a:solidFill>
                <a:latin typeface="Calibri"/>
                <a:ea typeface="Calibri"/>
                <a:cs typeface="Calibri"/>
                <a:sym typeface="Calibri"/>
              </a:rPr>
              <a:t>Please unmute, and after a moment of silence, join me in the </a:t>
            </a:r>
            <a:r>
              <a:rPr b="1" i="0" lang="en-US" sz="2500" u="none" cap="none" strike="noStrike">
                <a:solidFill>
                  <a:srgbClr val="0000FF"/>
                </a:solidFill>
                <a:latin typeface="Calibri"/>
                <a:ea typeface="Calibri"/>
                <a:cs typeface="Calibri"/>
                <a:sym typeface="Calibri"/>
              </a:rPr>
              <a:t>SERENITY PRAYER.</a:t>
            </a:r>
            <a:endParaRPr b="0" i="0" sz="2500" u="none" cap="none" strike="noStrike">
              <a:solidFill>
                <a:srgbClr val="0000FF"/>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800"/>
              <a:buFont typeface="Arial"/>
              <a:buNone/>
            </a:pPr>
            <a:r>
              <a:t/>
            </a:r>
            <a:endParaRPr b="0" i="0" sz="2500" u="none" cap="none" strike="noStrike">
              <a:solidFill>
                <a:srgbClr val="0000FF"/>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800"/>
              <a:buFont typeface="Arial"/>
              <a:buNone/>
            </a:pPr>
            <a:r>
              <a:t/>
            </a:r>
            <a:endParaRPr b="0" i="0" sz="2500" u="none" cap="none" strike="noStrike">
              <a:solidFill>
                <a:srgbClr val="0000FF"/>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6" name="Shape 536"/>
        <p:cNvGrpSpPr/>
        <p:nvPr/>
      </p:nvGrpSpPr>
      <p:grpSpPr>
        <a:xfrm>
          <a:off x="0" y="0"/>
          <a:ext cx="0" cy="0"/>
          <a:chOff x="0" y="0"/>
          <a:chExt cx="0" cy="0"/>
        </a:xfrm>
      </p:grpSpPr>
      <p:sp>
        <p:nvSpPr>
          <p:cNvPr id="537" name="Google Shape;537;gf913e2daa3_0_18"/>
          <p:cNvSpPr txBox="1"/>
          <p:nvPr>
            <p:ph idx="4294967295" type="body"/>
          </p:nvPr>
        </p:nvSpPr>
        <p:spPr>
          <a:xfrm>
            <a:off x="438825" y="1722350"/>
            <a:ext cx="6012000" cy="2706900"/>
          </a:xfrm>
          <a:prstGeom prst="rect">
            <a:avLst/>
          </a:prstGeom>
          <a:noFill/>
          <a:ln>
            <a:noFill/>
          </a:ln>
        </p:spPr>
        <p:txBody>
          <a:bodyPr anchorCtr="0" anchor="ctr" bIns="45700" lIns="91425" spcFirstLastPara="1" rIns="91425" wrap="square" tIns="45700">
            <a:noAutofit/>
          </a:bodyPr>
          <a:lstStyle/>
          <a:p>
            <a:pPr indent="0" lvl="0" marL="0" marR="489437" rtl="0" algn="just">
              <a:lnSpc>
                <a:spcPct val="115000"/>
              </a:lnSpc>
              <a:spcBef>
                <a:spcPts val="1100"/>
              </a:spcBef>
              <a:spcAft>
                <a:spcPts val="0"/>
              </a:spcAft>
              <a:buClr>
                <a:schemeClr val="dk1"/>
              </a:buClr>
              <a:buSzPts val="2800"/>
              <a:buNone/>
            </a:pPr>
            <a:r>
              <a:t/>
            </a:r>
            <a:endParaRPr sz="2400">
              <a:solidFill>
                <a:srgbClr val="000000"/>
              </a:solidFill>
              <a:latin typeface="Arial"/>
              <a:ea typeface="Arial"/>
              <a:cs typeface="Arial"/>
              <a:sym typeface="Arial"/>
            </a:endParaRPr>
          </a:p>
          <a:p>
            <a:pPr indent="0" lvl="0" marL="0" marR="489437" rtl="0" algn="just">
              <a:lnSpc>
                <a:spcPct val="115000"/>
              </a:lnSpc>
              <a:spcBef>
                <a:spcPts val="1100"/>
              </a:spcBef>
              <a:spcAft>
                <a:spcPts val="0"/>
              </a:spcAft>
              <a:buClr>
                <a:schemeClr val="dk1"/>
              </a:buClr>
              <a:buSzPts val="2800"/>
              <a:buNone/>
            </a:pPr>
            <a:r>
              <a:t/>
            </a:r>
            <a:endParaRPr sz="2400">
              <a:solidFill>
                <a:srgbClr val="000000"/>
              </a:solidFill>
              <a:latin typeface="Arial"/>
              <a:ea typeface="Arial"/>
              <a:cs typeface="Arial"/>
              <a:sym typeface="Arial"/>
            </a:endParaRPr>
          </a:p>
          <a:p>
            <a:pPr indent="0" lvl="0" marL="0" marR="489437" rtl="0" algn="just">
              <a:lnSpc>
                <a:spcPct val="115000"/>
              </a:lnSpc>
              <a:spcBef>
                <a:spcPts val="1100"/>
              </a:spcBef>
              <a:spcAft>
                <a:spcPts val="0"/>
              </a:spcAft>
              <a:buClr>
                <a:schemeClr val="dk1"/>
              </a:buClr>
              <a:buSzPts val="2800"/>
              <a:buNone/>
            </a:pPr>
            <a:r>
              <a:rPr lang="en-US" sz="2400">
                <a:solidFill>
                  <a:srgbClr val="000000"/>
                </a:solidFill>
              </a:rPr>
              <a:t>Dios, concédeme la serenidad para aceptar las cosas que no puedo cambiar, valor para cambiar aquellas que puedo, y sabiduría para reconocer la diferencia.</a:t>
            </a:r>
            <a:endParaRPr sz="2400">
              <a:solidFill>
                <a:srgbClr val="000000"/>
              </a:solidFill>
            </a:endParaRPr>
          </a:p>
          <a:p>
            <a:pPr indent="0" lvl="0" marL="0" marR="489437" rtl="0" algn="just">
              <a:lnSpc>
                <a:spcPct val="115000"/>
              </a:lnSpc>
              <a:spcBef>
                <a:spcPts val="1100"/>
              </a:spcBef>
              <a:spcAft>
                <a:spcPts val="0"/>
              </a:spcAft>
              <a:buClr>
                <a:schemeClr val="dk1"/>
              </a:buClr>
              <a:buSzPts val="2800"/>
              <a:buNone/>
            </a:pPr>
            <a:r>
              <a:t/>
            </a:r>
            <a:endParaRPr sz="2400">
              <a:solidFill>
                <a:srgbClr val="000000"/>
              </a:solidFill>
            </a:endParaRPr>
          </a:p>
          <a:p>
            <a:pPr indent="0" lvl="0" marL="0" marR="489437" rtl="0" algn="just">
              <a:lnSpc>
                <a:spcPct val="115000"/>
              </a:lnSpc>
              <a:spcBef>
                <a:spcPts val="1100"/>
              </a:spcBef>
              <a:spcAft>
                <a:spcPts val="0"/>
              </a:spcAft>
              <a:buClr>
                <a:schemeClr val="dk1"/>
              </a:buClr>
              <a:buSzPts val="2800"/>
              <a:buNone/>
            </a:pPr>
            <a:r>
              <a:t/>
            </a:r>
            <a:endParaRPr sz="2400">
              <a:solidFill>
                <a:srgbClr val="000000"/>
              </a:solidFill>
              <a:latin typeface="Arial"/>
              <a:ea typeface="Arial"/>
              <a:cs typeface="Arial"/>
              <a:sym typeface="Arial"/>
            </a:endParaRPr>
          </a:p>
        </p:txBody>
      </p:sp>
      <p:sp>
        <p:nvSpPr>
          <p:cNvPr id="538" name="Google Shape;538;gf913e2daa3_0_18"/>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39" name="Google Shape;539;gf913e2daa3_0_18"/>
          <p:cNvSpPr txBox="1"/>
          <p:nvPr/>
        </p:nvSpPr>
        <p:spPr>
          <a:xfrm>
            <a:off x="703350" y="1011500"/>
            <a:ext cx="4749300" cy="9138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1100"/>
              </a:spcBef>
              <a:spcAft>
                <a:spcPts val="0"/>
              </a:spcAft>
              <a:buClr>
                <a:srgbClr val="000000"/>
              </a:buClr>
              <a:buSzPts val="3900"/>
              <a:buFont typeface="Arial"/>
              <a:buNone/>
            </a:pPr>
            <a:r>
              <a:rPr b="1" i="0" lang="en-US" sz="2000" u="none" cap="none" strike="noStrike">
                <a:solidFill>
                  <a:srgbClr val="000000"/>
                </a:solidFill>
                <a:latin typeface="Calibri"/>
                <a:ea typeface="Calibri"/>
                <a:cs typeface="Calibri"/>
                <a:sym typeface="Calibri"/>
              </a:rPr>
              <a:t>ORACIÓN DE LA SERENIDAD</a:t>
            </a:r>
            <a:endParaRPr b="0" i="0" sz="2000" u="none" cap="none" strike="noStrike">
              <a:solidFill>
                <a:srgbClr val="000000"/>
              </a:solidFill>
              <a:latin typeface="Calibri"/>
              <a:ea typeface="Calibri"/>
              <a:cs typeface="Calibri"/>
              <a:sym typeface="Calibri"/>
            </a:endParaRPr>
          </a:p>
        </p:txBody>
      </p:sp>
      <p:sp>
        <p:nvSpPr>
          <p:cNvPr id="540" name="Google Shape;540;gf913e2daa3_0_18"/>
          <p:cNvSpPr txBox="1"/>
          <p:nvPr/>
        </p:nvSpPr>
        <p:spPr>
          <a:xfrm>
            <a:off x="6786575" y="2159175"/>
            <a:ext cx="5062200" cy="18285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600"/>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God, grant me the serenity to accept the things I cannot change, courage to change the things I can, and wisdom to know the difference.</a:t>
            </a:r>
            <a:endParaRPr b="0" i="0" sz="2400" u="none" cap="none" strike="noStrike">
              <a:solidFill>
                <a:srgbClr val="0000FF"/>
              </a:solidFill>
              <a:latin typeface="Calibri"/>
              <a:ea typeface="Calibri"/>
              <a:cs typeface="Calibri"/>
              <a:sym typeface="Calibri"/>
            </a:endParaRPr>
          </a:p>
        </p:txBody>
      </p:sp>
      <p:sp>
        <p:nvSpPr>
          <p:cNvPr id="541" name="Google Shape;541;gf913e2daa3_0_18"/>
          <p:cNvSpPr txBox="1"/>
          <p:nvPr/>
        </p:nvSpPr>
        <p:spPr>
          <a:xfrm>
            <a:off x="7368275" y="1214450"/>
            <a:ext cx="32454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600"/>
              </a:spcBef>
              <a:spcAft>
                <a:spcPts val="0"/>
              </a:spcAft>
              <a:buClr>
                <a:srgbClr val="000000"/>
              </a:buClr>
              <a:buSzPts val="2000"/>
              <a:buFont typeface="Arial"/>
              <a:buNone/>
            </a:pPr>
            <a:r>
              <a:rPr b="1" i="0" lang="en-US" sz="2100" u="none" cap="none" strike="noStrike">
                <a:solidFill>
                  <a:srgbClr val="0000FF"/>
                </a:solidFill>
                <a:latin typeface="Calibri"/>
                <a:ea typeface="Calibri"/>
                <a:cs typeface="Calibri"/>
                <a:sym typeface="Calibri"/>
              </a:rPr>
              <a:t>SERENITY PRAYER</a:t>
            </a:r>
            <a:endParaRPr b="0" i="0" sz="2100" u="none" cap="none" strike="noStrike">
              <a:solidFill>
                <a:srgbClr val="0000FF"/>
              </a:solidFill>
              <a:latin typeface="Calibri"/>
              <a:ea typeface="Calibri"/>
              <a:cs typeface="Calibri"/>
              <a:sym typeface="Calibri"/>
            </a:endParaRPr>
          </a:p>
        </p:txBody>
      </p:sp>
      <p:sp>
        <p:nvSpPr>
          <p:cNvPr id="542" name="Google Shape;542;gf913e2daa3_0_18"/>
          <p:cNvSpPr txBox="1"/>
          <p:nvPr/>
        </p:nvSpPr>
        <p:spPr>
          <a:xfrm>
            <a:off x="703350" y="6239933"/>
            <a:ext cx="241238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Actualizado en enero de 2025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gf913e2daa3_0_18"/>
          <p:cNvSpPr txBox="1"/>
          <p:nvPr/>
        </p:nvSpPr>
        <p:spPr>
          <a:xfrm>
            <a:off x="6851613" y="6239933"/>
            <a:ext cx="201298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Updated January 2025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327434497a5_0_25"/>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25" name="Google Shape;125;g327434497a5_0_25"/>
          <p:cNvSpPr txBox="1"/>
          <p:nvPr/>
        </p:nvSpPr>
        <p:spPr>
          <a:xfrm>
            <a:off x="0" y="0"/>
            <a:ext cx="12188700" cy="628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rgbClr val="00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0000FF"/>
                </a:solidFill>
                <a:latin typeface="Arial"/>
                <a:ea typeface="Arial"/>
                <a:cs typeface="Arial"/>
                <a:sym typeface="Arial"/>
              </a:rPr>
              <a:t>Document 4c: FA Videoconference Meeting Format</a:t>
            </a:r>
            <a:endParaRPr b="1" i="0" sz="2200" u="none" cap="none" strike="noStrike">
              <a:solidFill>
                <a:srgbClr val="0000FF"/>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1800"/>
              <a:buFont typeface="Arial"/>
              <a:buNone/>
            </a:pPr>
            <a:r>
              <a:rPr b="1" i="0" lang="en-US" sz="1500" u="none" cap="none" strike="noStrike">
                <a:solidFill>
                  <a:srgbClr val="0000FF"/>
                </a:solidFill>
                <a:latin typeface="Arial"/>
                <a:ea typeface="Arial"/>
                <a:cs typeface="Arial"/>
                <a:sym typeface="Arial"/>
              </a:rPr>
              <a:t>Meeting Format Types</a:t>
            </a:r>
            <a:endParaRPr b="1" i="0" sz="1500" u="none" cap="none" strike="noStrike">
              <a:solidFill>
                <a:srgbClr val="0000FF"/>
              </a:solidFill>
              <a:latin typeface="Arial"/>
              <a:ea typeface="Arial"/>
              <a:cs typeface="Arial"/>
              <a:sym typeface="Arial"/>
            </a:endParaRPr>
          </a:p>
          <a:p>
            <a:pPr indent="-323850" lvl="0" marL="457200" marR="0" rtl="0" algn="l">
              <a:lnSpc>
                <a:spcPct val="110000"/>
              </a:lnSpc>
              <a:spcBef>
                <a:spcPts val="0"/>
              </a:spcBef>
              <a:spcAft>
                <a:spcPts val="0"/>
              </a:spcAft>
              <a:buClr>
                <a:srgbClr val="0000FF"/>
              </a:buClr>
              <a:buSzPts val="1500"/>
              <a:buFont typeface="Arial"/>
              <a:buChar char="●"/>
            </a:pPr>
            <a:r>
              <a:rPr b="0" i="0" lang="en-US" sz="1500" u="none" cap="none" strike="noStrike">
                <a:solidFill>
                  <a:srgbClr val="0000FF"/>
                </a:solidFill>
                <a:latin typeface="Arial"/>
                <a:ea typeface="Arial"/>
                <a:cs typeface="Arial"/>
                <a:sym typeface="Arial"/>
              </a:rPr>
              <a:t>At a business meeting, review the following meeting options: </a:t>
            </a:r>
            <a:endParaRPr b="0" i="0" sz="1500" u="none" cap="none" strike="noStrike">
              <a:solidFill>
                <a:srgbClr val="0000FF"/>
              </a:solidFill>
              <a:latin typeface="Arial"/>
              <a:ea typeface="Arial"/>
              <a:cs typeface="Arial"/>
              <a:sym typeface="Arial"/>
            </a:endParaRPr>
          </a:p>
          <a:p>
            <a:pPr indent="-323850" lvl="1" marL="914400" marR="0" rtl="0" algn="l">
              <a:lnSpc>
                <a:spcPct val="100000"/>
              </a:lnSpc>
              <a:spcBef>
                <a:spcPts val="0"/>
              </a:spcBef>
              <a:spcAft>
                <a:spcPts val="0"/>
              </a:spcAft>
              <a:buClr>
                <a:srgbClr val="0000FF"/>
              </a:buClr>
              <a:buSzPts val="1500"/>
              <a:buFont typeface="Arial"/>
              <a:buChar char="○"/>
            </a:pPr>
            <a:r>
              <a:rPr b="0" i="0" lang="en-US" sz="1500" u="none" cap="none" strike="noStrike">
                <a:solidFill>
                  <a:srgbClr val="0000FF"/>
                </a:solidFill>
                <a:latin typeface="Arial"/>
                <a:ea typeface="Arial"/>
                <a:cs typeface="Arial"/>
                <a:sym typeface="Arial"/>
              </a:rPr>
              <a:t>Qualification (audio recording or live)</a:t>
            </a:r>
            <a:endParaRPr b="0" i="0" sz="1500" u="none" cap="none" strike="noStrike">
              <a:solidFill>
                <a:srgbClr val="0000FF"/>
              </a:solidFill>
              <a:latin typeface="Arial"/>
              <a:ea typeface="Arial"/>
              <a:cs typeface="Arial"/>
              <a:sym typeface="Arial"/>
            </a:endParaRPr>
          </a:p>
          <a:p>
            <a:pPr indent="-323850" lvl="1" marL="914400" marR="0" rtl="0" algn="l">
              <a:lnSpc>
                <a:spcPct val="100000"/>
              </a:lnSpc>
              <a:spcBef>
                <a:spcPts val="0"/>
              </a:spcBef>
              <a:spcAft>
                <a:spcPts val="0"/>
              </a:spcAft>
              <a:buClr>
                <a:srgbClr val="0000FF"/>
              </a:buClr>
              <a:buSzPts val="1500"/>
              <a:buFont typeface="Arial"/>
              <a:buChar char="○"/>
            </a:pPr>
            <a:r>
              <a:rPr b="0" i="0" lang="en-US" sz="1500" u="none" cap="none" strike="noStrike">
                <a:solidFill>
                  <a:srgbClr val="0000FF"/>
                </a:solidFill>
                <a:latin typeface="Arial"/>
                <a:ea typeface="Arial"/>
                <a:cs typeface="Arial"/>
                <a:sym typeface="Arial"/>
              </a:rPr>
              <a:t>Sharing Meeting</a:t>
            </a:r>
            <a:endParaRPr b="0" i="0" sz="1500" u="none" cap="none" strike="noStrike">
              <a:solidFill>
                <a:srgbClr val="0000FF"/>
              </a:solidFill>
              <a:latin typeface="Arial"/>
              <a:ea typeface="Arial"/>
              <a:cs typeface="Arial"/>
              <a:sym typeface="Arial"/>
            </a:endParaRPr>
          </a:p>
          <a:p>
            <a:pPr indent="-323850" lvl="1" marL="914400" marR="0" rtl="0" algn="l">
              <a:lnSpc>
                <a:spcPct val="100000"/>
              </a:lnSpc>
              <a:spcBef>
                <a:spcPts val="0"/>
              </a:spcBef>
              <a:spcAft>
                <a:spcPts val="0"/>
              </a:spcAft>
              <a:buClr>
                <a:srgbClr val="0000FF"/>
              </a:buClr>
              <a:buSzPts val="1500"/>
              <a:buFont typeface="Arial"/>
              <a:buChar char="○"/>
            </a:pPr>
            <a:r>
              <a:rPr b="0" i="0" lang="en-US" sz="1500" u="none" cap="none" strike="noStrike">
                <a:solidFill>
                  <a:srgbClr val="0000FF"/>
                </a:solidFill>
                <a:latin typeface="Arial"/>
                <a:ea typeface="Arial"/>
                <a:cs typeface="Arial"/>
                <a:sym typeface="Arial"/>
              </a:rPr>
              <a:t>Tools Meeting - </a:t>
            </a:r>
            <a:r>
              <a:rPr b="0" i="1" lang="en-US" sz="1500" u="none" cap="none" strike="noStrike">
                <a:solidFill>
                  <a:srgbClr val="0000FF"/>
                </a:solidFill>
                <a:latin typeface="Arial"/>
                <a:ea typeface="Arial"/>
                <a:cs typeface="Arial"/>
                <a:sym typeface="Arial"/>
              </a:rPr>
              <a:t>Living Abstinently: A Guide to the FA Tools</a:t>
            </a:r>
            <a:endParaRPr b="0" i="1" sz="1500" u="none" cap="none" strike="noStrike">
              <a:solidFill>
                <a:srgbClr val="0000FF"/>
              </a:solidFill>
              <a:latin typeface="Arial"/>
              <a:ea typeface="Arial"/>
              <a:cs typeface="Arial"/>
              <a:sym typeface="Arial"/>
            </a:endParaRPr>
          </a:p>
          <a:p>
            <a:pPr indent="-323850" lvl="1" marL="914400" marR="0" rtl="0" algn="l">
              <a:lnSpc>
                <a:spcPct val="100000"/>
              </a:lnSpc>
              <a:spcBef>
                <a:spcPts val="0"/>
              </a:spcBef>
              <a:spcAft>
                <a:spcPts val="0"/>
              </a:spcAft>
              <a:buClr>
                <a:srgbClr val="0000FF"/>
              </a:buClr>
              <a:buSzPts val="1500"/>
              <a:buFont typeface="Arial"/>
              <a:buChar char="○"/>
            </a:pPr>
            <a:r>
              <a:rPr b="0" i="0" lang="en-US" sz="1500" u="none" cap="none" strike="noStrike">
                <a:solidFill>
                  <a:srgbClr val="0000FF"/>
                </a:solidFill>
                <a:latin typeface="Arial"/>
                <a:ea typeface="Arial"/>
                <a:cs typeface="Arial"/>
                <a:sym typeface="Arial"/>
              </a:rPr>
              <a:t>Literature Meeting - </a:t>
            </a:r>
            <a:r>
              <a:rPr b="0" i="1" lang="en-US" sz="1500" u="none" cap="none" strike="noStrike">
                <a:solidFill>
                  <a:srgbClr val="0000FF"/>
                </a:solidFill>
                <a:latin typeface="Arial"/>
                <a:ea typeface="Arial"/>
                <a:cs typeface="Arial"/>
                <a:sym typeface="Arial"/>
              </a:rPr>
              <a:t>Food Addicts in Recovery Anonymous </a:t>
            </a:r>
            <a:r>
              <a:rPr b="0" i="0" lang="en-US" sz="1500" u="none" cap="none" strike="noStrike">
                <a:solidFill>
                  <a:srgbClr val="0000FF"/>
                </a:solidFill>
                <a:latin typeface="Arial"/>
                <a:ea typeface="Arial"/>
                <a:cs typeface="Arial"/>
                <a:sym typeface="Arial"/>
              </a:rPr>
              <a:t>book</a:t>
            </a:r>
            <a:endParaRPr b="0" i="0" sz="1900" u="none" cap="none" strike="noStrike">
              <a:solidFill>
                <a:srgbClr val="0000FF"/>
              </a:solidFill>
              <a:latin typeface="Arial"/>
              <a:ea typeface="Arial"/>
              <a:cs typeface="Arial"/>
              <a:sym typeface="Arial"/>
            </a:endParaRPr>
          </a:p>
          <a:p>
            <a:pPr indent="-323850" lvl="1" marL="914400" marR="0" rtl="0" algn="l">
              <a:lnSpc>
                <a:spcPct val="100000"/>
              </a:lnSpc>
              <a:spcBef>
                <a:spcPts val="0"/>
              </a:spcBef>
              <a:spcAft>
                <a:spcPts val="0"/>
              </a:spcAft>
              <a:buClr>
                <a:srgbClr val="0000FF"/>
              </a:buClr>
              <a:buSzPts val="1500"/>
              <a:buFont typeface="Arial"/>
              <a:buChar char="○"/>
            </a:pPr>
            <a:r>
              <a:rPr b="0" i="0" lang="en-US" sz="1500" u="none" cap="none" strike="noStrike">
                <a:solidFill>
                  <a:srgbClr val="0000FF"/>
                </a:solidFill>
                <a:latin typeface="Arial"/>
                <a:ea typeface="Arial"/>
                <a:cs typeface="Arial"/>
                <a:sym typeface="Arial"/>
              </a:rPr>
              <a:t>Literature Meeting - </a:t>
            </a:r>
            <a:r>
              <a:rPr b="0" i="1" lang="en-US" sz="1500" u="none" cap="none" strike="noStrike">
                <a:solidFill>
                  <a:srgbClr val="0000FF"/>
                </a:solidFill>
                <a:latin typeface="Arial"/>
                <a:ea typeface="Arial"/>
                <a:cs typeface="Arial"/>
                <a:sym typeface="Arial"/>
              </a:rPr>
              <a:t>Connection </a:t>
            </a:r>
            <a:r>
              <a:rPr b="0" i="0" lang="en-US" sz="1500" u="none" cap="none" strike="noStrike">
                <a:solidFill>
                  <a:srgbClr val="0000FF"/>
                </a:solidFill>
                <a:latin typeface="Arial"/>
                <a:ea typeface="Arial"/>
                <a:cs typeface="Arial"/>
                <a:sym typeface="Arial"/>
              </a:rPr>
              <a:t>Magazine</a:t>
            </a:r>
            <a:endParaRPr b="0" i="0" sz="1500" u="none" cap="none" strike="noStrike">
              <a:solidFill>
                <a:srgbClr val="0000FF"/>
              </a:solidFill>
              <a:latin typeface="Arial"/>
              <a:ea typeface="Arial"/>
              <a:cs typeface="Arial"/>
              <a:sym typeface="Arial"/>
            </a:endParaRPr>
          </a:p>
          <a:p>
            <a:pPr indent="-323850" lvl="1" marL="914400" marR="0" rtl="0" algn="l">
              <a:lnSpc>
                <a:spcPct val="100000"/>
              </a:lnSpc>
              <a:spcBef>
                <a:spcPts val="0"/>
              </a:spcBef>
              <a:spcAft>
                <a:spcPts val="0"/>
              </a:spcAft>
              <a:buClr>
                <a:srgbClr val="0000FF"/>
              </a:buClr>
              <a:buSzPts val="1500"/>
              <a:buFont typeface="Arial"/>
              <a:buChar char="○"/>
            </a:pPr>
            <a:r>
              <a:rPr b="0" i="0" lang="en-US" sz="1500" u="none" cap="none" strike="noStrike">
                <a:solidFill>
                  <a:srgbClr val="0000FF"/>
                </a:solidFill>
                <a:latin typeface="Arial"/>
                <a:ea typeface="Arial"/>
                <a:cs typeface="Arial"/>
                <a:sym typeface="Arial"/>
              </a:rPr>
              <a:t>Literature Meeting -  FA pamphlets (choose from assorted titles)</a:t>
            </a:r>
            <a:endParaRPr b="0" i="0" sz="1500" u="none" cap="none" strike="noStrike">
              <a:solidFill>
                <a:srgbClr val="0000FF"/>
              </a:solidFill>
              <a:latin typeface="Arial"/>
              <a:ea typeface="Arial"/>
              <a:cs typeface="Arial"/>
              <a:sym typeface="Arial"/>
            </a:endParaRPr>
          </a:p>
          <a:p>
            <a:pPr indent="-323850" lvl="1" marL="914400" marR="0" rtl="0" algn="l">
              <a:lnSpc>
                <a:spcPct val="100000"/>
              </a:lnSpc>
              <a:spcBef>
                <a:spcPts val="0"/>
              </a:spcBef>
              <a:spcAft>
                <a:spcPts val="0"/>
              </a:spcAft>
              <a:buClr>
                <a:srgbClr val="0000FF"/>
              </a:buClr>
              <a:buSzPts val="1500"/>
              <a:buFont typeface="Arial"/>
              <a:buChar char="○"/>
            </a:pPr>
            <a:r>
              <a:rPr b="0" i="0" lang="en-US" sz="1500" u="none" cap="none" strike="noStrike">
                <a:solidFill>
                  <a:srgbClr val="0000FF"/>
                </a:solidFill>
                <a:latin typeface="Arial"/>
                <a:ea typeface="Arial"/>
                <a:cs typeface="Arial"/>
                <a:sym typeface="Arial"/>
              </a:rPr>
              <a:t>Literature Meeting - </a:t>
            </a:r>
            <a:r>
              <a:rPr b="0" i="1" lang="en-US" sz="1500" u="none" cap="none" strike="noStrike">
                <a:solidFill>
                  <a:srgbClr val="0000FF"/>
                </a:solidFill>
                <a:latin typeface="Arial"/>
                <a:ea typeface="Arial"/>
                <a:cs typeface="Arial"/>
                <a:sym typeface="Arial"/>
              </a:rPr>
              <a:t>Alcoholics Anonymous</a:t>
            </a:r>
            <a:r>
              <a:rPr b="0" i="0" lang="en-US" sz="1500" u="none" cap="none" strike="noStrike">
                <a:solidFill>
                  <a:srgbClr val="0000FF"/>
                </a:solidFill>
                <a:latin typeface="Arial"/>
                <a:ea typeface="Arial"/>
                <a:cs typeface="Arial"/>
                <a:sym typeface="Arial"/>
              </a:rPr>
              <a:t> (“Big Book”)</a:t>
            </a:r>
            <a:endParaRPr b="0" i="0" sz="1500" u="none" cap="none" strike="noStrike">
              <a:solidFill>
                <a:srgbClr val="0000FF"/>
              </a:solidFill>
              <a:latin typeface="Arial"/>
              <a:ea typeface="Arial"/>
              <a:cs typeface="Arial"/>
              <a:sym typeface="Arial"/>
            </a:endParaRPr>
          </a:p>
          <a:p>
            <a:pPr indent="0" lvl="0" marL="457200" marR="0" rtl="0" algn="l">
              <a:lnSpc>
                <a:spcPct val="110000"/>
              </a:lnSpc>
              <a:spcBef>
                <a:spcPts val="0"/>
              </a:spcBef>
              <a:spcAft>
                <a:spcPts val="0"/>
              </a:spcAft>
              <a:buClr>
                <a:schemeClr val="dk1"/>
              </a:buClr>
              <a:buSzPts val="1100"/>
              <a:buFont typeface="Arial"/>
              <a:buNone/>
            </a:pPr>
            <a:r>
              <a:rPr b="0" i="0" lang="en-US" sz="1400" u="none" cap="none" strike="noStrike">
                <a:solidFill>
                  <a:srgbClr val="0000FF"/>
                </a:solidFill>
                <a:latin typeface="Arial"/>
                <a:ea typeface="Arial"/>
                <a:cs typeface="Arial"/>
                <a:sym typeface="Arial"/>
              </a:rPr>
              <a:t>Decide on meeting format option(s), using group conscience. Some groups may choose to vary meeting options and others may use the same meeting option every week. </a:t>
            </a:r>
            <a:endParaRPr b="0" i="0" sz="1400" u="none" cap="none" strike="noStrike">
              <a:solidFill>
                <a:srgbClr val="0000FF"/>
              </a:solidFill>
              <a:latin typeface="Arial"/>
              <a:ea typeface="Arial"/>
              <a:cs typeface="Arial"/>
              <a:sym typeface="Arial"/>
            </a:endParaRPr>
          </a:p>
          <a:p>
            <a:pPr indent="0" lvl="0" marL="457200" marR="0" rtl="0" algn="l">
              <a:lnSpc>
                <a:spcPct val="110000"/>
              </a:lnSpc>
              <a:spcBef>
                <a:spcPts val="0"/>
              </a:spcBef>
              <a:spcAft>
                <a:spcPts val="0"/>
              </a:spcAft>
              <a:buClr>
                <a:schemeClr val="dk1"/>
              </a:buClr>
              <a:buSzPts val="1100"/>
              <a:buFont typeface="Arial"/>
              <a:buNone/>
            </a:pPr>
            <a:r>
              <a:t/>
            </a:r>
            <a:endParaRPr b="0" i="0" sz="1400" u="none" cap="none" strike="noStrike">
              <a:solidFill>
                <a:srgbClr val="0000FF"/>
              </a:solidFill>
              <a:latin typeface="Arial"/>
              <a:ea typeface="Arial"/>
              <a:cs typeface="Arial"/>
              <a:sym typeface="Arial"/>
            </a:endParaRPr>
          </a:p>
          <a:p>
            <a:pPr indent="0" lvl="0" marL="457200" marR="0" rtl="0" algn="l">
              <a:lnSpc>
                <a:spcPct val="110000"/>
              </a:lnSpc>
              <a:spcBef>
                <a:spcPts val="0"/>
              </a:spcBef>
              <a:spcAft>
                <a:spcPts val="0"/>
              </a:spcAft>
              <a:buClr>
                <a:schemeClr val="dk1"/>
              </a:buClr>
              <a:buSzPts val="1100"/>
              <a:buFont typeface="Arial"/>
              <a:buNone/>
            </a:pPr>
            <a:r>
              <a:rPr b="0" i="0" lang="en-US" sz="1400" u="none" cap="none" strike="noStrike">
                <a:solidFill>
                  <a:srgbClr val="0000FF"/>
                </a:solidFill>
                <a:latin typeface="Arial"/>
                <a:ea typeface="Arial"/>
                <a:cs typeface="Arial"/>
                <a:sym typeface="Arial"/>
              </a:rPr>
              <a:t>There are three main types of meetings: </a:t>
            </a:r>
            <a:r>
              <a:rPr b="1" i="0" lang="en-US" sz="1400" u="none" cap="none" strike="noStrike">
                <a:solidFill>
                  <a:srgbClr val="0000FF"/>
                </a:solidFill>
                <a:latin typeface="Arial"/>
                <a:ea typeface="Arial"/>
                <a:cs typeface="Arial"/>
                <a:sym typeface="Arial"/>
              </a:rPr>
              <a:t>Qualification, Sharing and Literature</a:t>
            </a:r>
            <a:r>
              <a:rPr b="0" i="0" lang="en-US" sz="1400" u="none" cap="none" strike="noStrike">
                <a:solidFill>
                  <a:srgbClr val="0000FF"/>
                </a:solidFill>
                <a:latin typeface="Arial"/>
                <a:ea typeface="Arial"/>
                <a:cs typeface="Arial"/>
                <a:sym typeface="Arial"/>
              </a:rPr>
              <a:t>. </a:t>
            </a:r>
            <a:endParaRPr b="0" i="0" sz="1400" u="none" cap="none" strike="noStrike">
              <a:solidFill>
                <a:srgbClr val="0000FF"/>
              </a:solidFill>
              <a:latin typeface="Arial"/>
              <a:ea typeface="Arial"/>
              <a:cs typeface="Arial"/>
              <a:sym typeface="Arial"/>
            </a:endParaRPr>
          </a:p>
          <a:p>
            <a:pPr indent="0" lvl="0" marL="457200" marR="0" rtl="0" algn="l">
              <a:lnSpc>
                <a:spcPct val="110000"/>
              </a:lnSpc>
              <a:spcBef>
                <a:spcPts val="0"/>
              </a:spcBef>
              <a:spcAft>
                <a:spcPts val="0"/>
              </a:spcAft>
              <a:buClr>
                <a:schemeClr val="dk1"/>
              </a:buClr>
              <a:buSzPts val="1100"/>
              <a:buFont typeface="Arial"/>
              <a:buNone/>
            </a:pPr>
            <a:r>
              <a:t/>
            </a:r>
            <a:endParaRPr b="0" i="0" sz="1400" u="none" cap="none" strike="noStrike">
              <a:solidFill>
                <a:srgbClr val="0000FF"/>
              </a:solidFill>
              <a:latin typeface="Arial"/>
              <a:ea typeface="Arial"/>
              <a:cs typeface="Arial"/>
              <a:sym typeface="Arial"/>
            </a:endParaRPr>
          </a:p>
          <a:p>
            <a:pPr indent="0" lvl="0" marL="457200" marR="0" rtl="0" algn="l">
              <a:lnSpc>
                <a:spcPct val="110000"/>
              </a:lnSpc>
              <a:spcBef>
                <a:spcPts val="0"/>
              </a:spcBef>
              <a:spcAft>
                <a:spcPts val="0"/>
              </a:spcAft>
              <a:buClr>
                <a:schemeClr val="dk1"/>
              </a:buClr>
              <a:buSzPts val="1100"/>
              <a:buFont typeface="Arial"/>
              <a:buNone/>
            </a:pPr>
            <a:r>
              <a:rPr b="0" i="0" lang="en-US" sz="1400" u="none" cap="none" strike="noStrike">
                <a:solidFill>
                  <a:srgbClr val="0000FF"/>
                </a:solidFill>
                <a:latin typeface="Arial"/>
                <a:ea typeface="Arial"/>
                <a:cs typeface="Arial"/>
                <a:sym typeface="Arial"/>
              </a:rPr>
              <a:t>Groups may choose to use the same format option each week, or a variety of types. To assist the leader, identify the rotation plan in the Meeting Format. For example:</a:t>
            </a:r>
            <a:endParaRPr b="0" i="0" sz="1400" u="none" cap="none" strike="noStrike">
              <a:solidFill>
                <a:srgbClr val="0000FF"/>
              </a:solidFill>
              <a:latin typeface="Arial"/>
              <a:ea typeface="Arial"/>
              <a:cs typeface="Arial"/>
              <a:sym typeface="Arial"/>
            </a:endParaRPr>
          </a:p>
          <a:p>
            <a:pPr indent="457200" lvl="0" marL="457200" marR="0" rtl="0" algn="l">
              <a:lnSpc>
                <a:spcPct val="110000"/>
              </a:lnSpc>
              <a:spcBef>
                <a:spcPts val="0"/>
              </a:spcBef>
              <a:spcAft>
                <a:spcPts val="0"/>
              </a:spcAft>
              <a:buClr>
                <a:srgbClr val="000000"/>
              </a:buClr>
              <a:buSzPts val="1400"/>
              <a:buFont typeface="Arial"/>
              <a:buNone/>
            </a:pPr>
            <a:r>
              <a:rPr b="1" i="0" lang="en-US" sz="1400" u="none" cap="none" strike="noStrike">
                <a:solidFill>
                  <a:srgbClr val="0000FF"/>
                </a:solidFill>
                <a:latin typeface="Arial"/>
                <a:ea typeface="Arial"/>
                <a:cs typeface="Arial"/>
                <a:sym typeface="Arial"/>
              </a:rPr>
              <a:t>Week One</a:t>
            </a:r>
            <a:r>
              <a:rPr b="0" i="0" lang="en-US" sz="1400" u="none" cap="none" strike="noStrike">
                <a:solidFill>
                  <a:srgbClr val="0000FF"/>
                </a:solidFill>
                <a:latin typeface="Arial"/>
                <a:ea typeface="Arial"/>
                <a:cs typeface="Arial"/>
                <a:sym typeface="Arial"/>
              </a:rPr>
              <a:t>: Qualification 	</a:t>
            </a:r>
            <a:endParaRPr b="0" i="0" sz="1400" u="none" cap="none" strike="noStrike">
              <a:solidFill>
                <a:srgbClr val="0000FF"/>
              </a:solidFill>
              <a:latin typeface="Arial"/>
              <a:ea typeface="Arial"/>
              <a:cs typeface="Arial"/>
              <a:sym typeface="Arial"/>
            </a:endParaRPr>
          </a:p>
          <a:p>
            <a:pPr indent="457200" lvl="0" marL="457200" marR="0" rtl="0" algn="l">
              <a:lnSpc>
                <a:spcPct val="110000"/>
              </a:lnSpc>
              <a:spcBef>
                <a:spcPts val="0"/>
              </a:spcBef>
              <a:spcAft>
                <a:spcPts val="0"/>
              </a:spcAft>
              <a:buClr>
                <a:srgbClr val="000000"/>
              </a:buClr>
              <a:buSzPts val="1400"/>
              <a:buFont typeface="Arial"/>
              <a:buNone/>
            </a:pPr>
            <a:r>
              <a:rPr b="1" i="0" lang="en-US" sz="1400" u="none" cap="none" strike="noStrike">
                <a:solidFill>
                  <a:srgbClr val="0000FF"/>
                </a:solidFill>
                <a:latin typeface="Arial"/>
                <a:ea typeface="Arial"/>
                <a:cs typeface="Arial"/>
                <a:sym typeface="Arial"/>
              </a:rPr>
              <a:t>Week Two</a:t>
            </a:r>
            <a:r>
              <a:rPr b="0" i="0" lang="en-US" sz="1400" u="none" cap="none" strike="noStrike">
                <a:solidFill>
                  <a:srgbClr val="0000FF"/>
                </a:solidFill>
                <a:latin typeface="Arial"/>
                <a:ea typeface="Arial"/>
                <a:cs typeface="Arial"/>
                <a:sym typeface="Arial"/>
              </a:rPr>
              <a:t>: Sharing		</a:t>
            </a:r>
            <a:endParaRPr b="0" i="0" sz="1400" u="none" cap="none" strike="noStrike">
              <a:solidFill>
                <a:srgbClr val="0000FF"/>
              </a:solidFill>
              <a:latin typeface="Arial"/>
              <a:ea typeface="Arial"/>
              <a:cs typeface="Arial"/>
              <a:sym typeface="Arial"/>
            </a:endParaRPr>
          </a:p>
          <a:p>
            <a:pPr indent="457200" lvl="0" marL="457200" marR="0" rtl="0" algn="l">
              <a:lnSpc>
                <a:spcPct val="110000"/>
              </a:lnSpc>
              <a:spcBef>
                <a:spcPts val="0"/>
              </a:spcBef>
              <a:spcAft>
                <a:spcPts val="0"/>
              </a:spcAft>
              <a:buClr>
                <a:srgbClr val="000000"/>
              </a:buClr>
              <a:buSzPts val="1400"/>
              <a:buFont typeface="Arial"/>
              <a:buNone/>
            </a:pPr>
            <a:r>
              <a:rPr b="1" i="0" lang="en-US" sz="1400" u="none" cap="none" strike="noStrike">
                <a:solidFill>
                  <a:srgbClr val="0000FF"/>
                </a:solidFill>
                <a:latin typeface="Arial"/>
                <a:ea typeface="Arial"/>
                <a:cs typeface="Arial"/>
                <a:sym typeface="Arial"/>
              </a:rPr>
              <a:t>Week Three</a:t>
            </a:r>
            <a:r>
              <a:rPr b="0" i="0" lang="en-US" sz="1400" u="none" cap="none" strike="noStrike">
                <a:solidFill>
                  <a:srgbClr val="0000FF"/>
                </a:solidFill>
                <a:latin typeface="Arial"/>
                <a:ea typeface="Arial"/>
                <a:cs typeface="Arial"/>
                <a:sym typeface="Arial"/>
              </a:rPr>
              <a:t>: Tools</a:t>
            </a:r>
            <a:endParaRPr b="0" i="0" sz="1400" u="none" cap="none" strike="noStrike">
              <a:solidFill>
                <a:srgbClr val="0000FF"/>
              </a:solidFill>
              <a:latin typeface="Arial"/>
              <a:ea typeface="Arial"/>
              <a:cs typeface="Arial"/>
              <a:sym typeface="Arial"/>
            </a:endParaRPr>
          </a:p>
          <a:p>
            <a:pPr indent="457200" lvl="0" marL="457200" marR="0" rtl="0" algn="l">
              <a:lnSpc>
                <a:spcPct val="110000"/>
              </a:lnSpc>
              <a:spcBef>
                <a:spcPts val="0"/>
              </a:spcBef>
              <a:spcAft>
                <a:spcPts val="0"/>
              </a:spcAft>
              <a:buClr>
                <a:srgbClr val="000000"/>
              </a:buClr>
              <a:buSzPts val="1400"/>
              <a:buFont typeface="Arial"/>
              <a:buNone/>
            </a:pPr>
            <a:r>
              <a:rPr b="1" i="0" lang="en-US" sz="1400" u="none" cap="none" strike="noStrike">
                <a:solidFill>
                  <a:srgbClr val="0000FF"/>
                </a:solidFill>
                <a:latin typeface="Arial"/>
                <a:ea typeface="Arial"/>
                <a:cs typeface="Arial"/>
                <a:sym typeface="Arial"/>
              </a:rPr>
              <a:t>Week Four</a:t>
            </a:r>
            <a:r>
              <a:rPr b="0" i="0" lang="en-US" sz="1400" u="none" cap="none" strike="noStrike">
                <a:solidFill>
                  <a:srgbClr val="0000FF"/>
                </a:solidFill>
                <a:latin typeface="Arial"/>
                <a:ea typeface="Arial"/>
                <a:cs typeface="Arial"/>
                <a:sym typeface="Arial"/>
              </a:rPr>
              <a:t>: FA Book</a:t>
            </a:r>
            <a:endParaRPr b="0" i="0" sz="1400" u="none" cap="none" strike="noStrike">
              <a:solidFill>
                <a:srgbClr val="0000FF"/>
              </a:solidFill>
              <a:latin typeface="Arial"/>
              <a:ea typeface="Arial"/>
              <a:cs typeface="Arial"/>
              <a:sym typeface="Arial"/>
            </a:endParaRPr>
          </a:p>
          <a:p>
            <a:pPr indent="457200" lvl="0" marL="457200" marR="0" rtl="0" algn="l">
              <a:lnSpc>
                <a:spcPct val="110000"/>
              </a:lnSpc>
              <a:spcBef>
                <a:spcPts val="0"/>
              </a:spcBef>
              <a:spcAft>
                <a:spcPts val="0"/>
              </a:spcAft>
              <a:buClr>
                <a:srgbClr val="000000"/>
              </a:buClr>
              <a:buSzPts val="1400"/>
              <a:buFont typeface="Arial"/>
              <a:buNone/>
            </a:pPr>
            <a:r>
              <a:rPr b="1" i="0" lang="en-US" sz="1400" u="none" cap="none" strike="noStrike">
                <a:solidFill>
                  <a:srgbClr val="0000FF"/>
                </a:solidFill>
                <a:latin typeface="Arial"/>
                <a:ea typeface="Arial"/>
                <a:cs typeface="Arial"/>
                <a:sym typeface="Arial"/>
              </a:rPr>
              <a:t>Week Five</a:t>
            </a:r>
            <a:r>
              <a:rPr b="0" i="0" lang="en-US" sz="1400" u="none" cap="none" strike="noStrike">
                <a:solidFill>
                  <a:srgbClr val="0000FF"/>
                </a:solidFill>
                <a:latin typeface="Arial"/>
                <a:ea typeface="Arial"/>
                <a:cs typeface="Arial"/>
                <a:sym typeface="Arial"/>
              </a:rPr>
              <a:t>: </a:t>
            </a:r>
            <a:r>
              <a:rPr b="0" i="1" lang="en-US" sz="1400" u="none" cap="none" strike="noStrike">
                <a:solidFill>
                  <a:srgbClr val="0000FF"/>
                </a:solidFill>
                <a:latin typeface="Arial"/>
                <a:ea typeface="Arial"/>
                <a:cs typeface="Arial"/>
                <a:sym typeface="Arial"/>
              </a:rPr>
              <a:t>Connection</a:t>
            </a:r>
            <a:endParaRPr b="0" i="1" sz="1400" u="none" cap="none" strike="noStrike">
              <a:solidFill>
                <a:srgbClr val="0000FF"/>
              </a:solidFill>
              <a:latin typeface="Arial"/>
              <a:ea typeface="Arial"/>
              <a:cs typeface="Arial"/>
              <a:sym typeface="Arial"/>
            </a:endParaRPr>
          </a:p>
          <a:p>
            <a:pPr indent="457200" lvl="0" marL="457200" marR="0" rtl="0" algn="l">
              <a:lnSpc>
                <a:spcPct val="110000"/>
              </a:lnSpc>
              <a:spcBef>
                <a:spcPts val="0"/>
              </a:spcBef>
              <a:spcAft>
                <a:spcPts val="0"/>
              </a:spcAft>
              <a:buClr>
                <a:srgbClr val="000000"/>
              </a:buClr>
              <a:buSzPts val="1400"/>
              <a:buFont typeface="Arial"/>
              <a:buNone/>
            </a:pPr>
            <a:r>
              <a:t/>
            </a:r>
            <a:endParaRPr b="0" i="1" sz="14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rgbClr val="0000FF"/>
                </a:solidFill>
                <a:latin typeface="Arial"/>
                <a:ea typeface="Arial"/>
                <a:cs typeface="Arial"/>
                <a:sym typeface="Arial"/>
              </a:rPr>
              <a:t>Revised July 2024</a:t>
            </a:r>
            <a:endParaRPr b="1" i="0" sz="2200" u="none" cap="none" strike="noStrike">
              <a:solidFill>
                <a:srgbClr val="0000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9" name="Shape 129"/>
        <p:cNvGrpSpPr/>
        <p:nvPr/>
      </p:nvGrpSpPr>
      <p:grpSpPr>
        <a:xfrm>
          <a:off x="0" y="0"/>
          <a:ext cx="0" cy="0"/>
          <a:chOff x="0" y="0"/>
          <a:chExt cx="0" cy="0"/>
        </a:xfrm>
      </p:grpSpPr>
      <p:sp>
        <p:nvSpPr>
          <p:cNvPr id="130" name="Google Shape;130;p1"/>
          <p:cNvSpPr txBox="1"/>
          <p:nvPr>
            <p:ph idx="4294967295" type="title"/>
          </p:nvPr>
        </p:nvSpPr>
        <p:spPr>
          <a:xfrm>
            <a:off x="177625" y="3398375"/>
            <a:ext cx="5523900" cy="1146600"/>
          </a:xfrm>
          <a:prstGeom prst="rect">
            <a:avLst/>
          </a:prstGeom>
          <a:noFill/>
          <a:ln>
            <a:noFill/>
          </a:ln>
        </p:spPr>
        <p:txBody>
          <a:bodyPr anchorCtr="0" anchor="ctr" bIns="45700" lIns="91425" spcFirstLastPara="1" rIns="91425" wrap="square" tIns="45700">
            <a:noAutofit/>
          </a:bodyPr>
          <a:lstStyle/>
          <a:p>
            <a:pPr indent="-342900" lvl="0" marL="342900" rtl="0" algn="l">
              <a:lnSpc>
                <a:spcPct val="150000"/>
              </a:lnSpc>
              <a:spcBef>
                <a:spcPts val="0"/>
              </a:spcBef>
              <a:spcAft>
                <a:spcPts val="0"/>
              </a:spcAft>
              <a:buClr>
                <a:schemeClr val="dk1"/>
              </a:buClr>
              <a:buSzPts val="1100"/>
              <a:buFont typeface="Arial"/>
              <a:buNone/>
            </a:pPr>
            <a:r>
              <a:t/>
            </a:r>
            <a:endParaRPr b="1" sz="2200">
              <a:solidFill>
                <a:srgbClr val="000000"/>
              </a:solidFill>
              <a:latin typeface="Arial"/>
              <a:ea typeface="Arial"/>
              <a:cs typeface="Arial"/>
              <a:sym typeface="Arial"/>
            </a:endParaRPr>
          </a:p>
          <a:p>
            <a:pPr indent="-342900" lvl="0" marL="342900" rtl="0" algn="l">
              <a:lnSpc>
                <a:spcPct val="150000"/>
              </a:lnSpc>
              <a:spcBef>
                <a:spcPts val="0"/>
              </a:spcBef>
              <a:spcAft>
                <a:spcPts val="0"/>
              </a:spcAft>
              <a:buClr>
                <a:schemeClr val="dk1"/>
              </a:buClr>
              <a:buSzPts val="1100"/>
              <a:buFont typeface="Arial"/>
              <a:buNone/>
            </a:pPr>
            <a:r>
              <a:rPr b="1" lang="en-US" sz="2200">
                <a:solidFill>
                  <a:srgbClr val="000000"/>
                </a:solidFill>
                <a:latin typeface="Arial"/>
                <a:ea typeface="Arial"/>
                <a:cs typeface="Arial"/>
                <a:sym typeface="Arial"/>
              </a:rPr>
              <a:t>Formato de Reunión Virtual </a:t>
            </a:r>
            <a:r>
              <a:rPr b="1" lang="en-US" sz="2300">
                <a:latin typeface="Arial"/>
                <a:ea typeface="Arial"/>
                <a:cs typeface="Arial"/>
                <a:sym typeface="Arial"/>
              </a:rPr>
              <a:t>Bilingüe de                </a:t>
            </a:r>
            <a:endParaRPr b="1" sz="1400">
              <a:solidFill>
                <a:srgbClr val="0000FF"/>
              </a:solidFill>
              <a:latin typeface="Arial"/>
              <a:ea typeface="Arial"/>
              <a:cs typeface="Arial"/>
              <a:sym typeface="Arial"/>
            </a:endParaRPr>
          </a:p>
          <a:p>
            <a:pPr indent="-342900" lvl="0" marL="342900" rtl="0" algn="l">
              <a:lnSpc>
                <a:spcPct val="150000"/>
              </a:lnSpc>
              <a:spcBef>
                <a:spcPts val="0"/>
              </a:spcBef>
              <a:spcAft>
                <a:spcPts val="0"/>
              </a:spcAft>
              <a:buClr>
                <a:schemeClr val="dk1"/>
              </a:buClr>
              <a:buSzPts val="1100"/>
              <a:buFont typeface="Arial"/>
              <a:buNone/>
            </a:pPr>
            <a:r>
              <a:rPr b="1" lang="en-US" sz="2200">
                <a:latin typeface="Arial"/>
                <a:ea typeface="Arial"/>
                <a:cs typeface="Arial"/>
                <a:sym typeface="Arial"/>
              </a:rPr>
              <a:t>Videoconferencia de FA								   </a:t>
            </a:r>
            <a:endParaRPr b="1" sz="1700">
              <a:solidFill>
                <a:srgbClr val="0000FF"/>
              </a:solidFill>
              <a:latin typeface="Arial"/>
              <a:ea typeface="Arial"/>
              <a:cs typeface="Arial"/>
              <a:sym typeface="Arial"/>
            </a:endParaRPr>
          </a:p>
        </p:txBody>
      </p:sp>
      <p:sp>
        <p:nvSpPr>
          <p:cNvPr id="131" name="Google Shape;131;p1"/>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32" name="Google Shape;132;p1"/>
          <p:cNvSpPr txBox="1"/>
          <p:nvPr/>
        </p:nvSpPr>
        <p:spPr>
          <a:xfrm>
            <a:off x="1130225" y="6276300"/>
            <a:ext cx="10018500" cy="5817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chemeClr val="dk1"/>
              </a:buClr>
              <a:buSzPts val="2800"/>
              <a:buFont typeface="Arial"/>
              <a:buNone/>
            </a:pPr>
            <a:r>
              <a:rPr b="0" i="0" lang="en-US" sz="1200" u="none" cap="none" strike="noStrike">
                <a:solidFill>
                  <a:srgbClr val="222222"/>
                </a:solidFill>
                <a:highlight>
                  <a:srgbClr val="FFFFFF"/>
                </a:highlight>
                <a:latin typeface="Arial"/>
                <a:ea typeface="Arial"/>
                <a:cs typeface="Arial"/>
                <a:sym typeface="Arial"/>
              </a:rPr>
              <a:t>Revisado enero 2025/Revised January 2025</a:t>
            </a:r>
            <a:endParaRPr b="0" i="1"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33" name="Google Shape;133;p1"/>
          <p:cNvSpPr txBox="1"/>
          <p:nvPr/>
        </p:nvSpPr>
        <p:spPr>
          <a:xfrm>
            <a:off x="3556200" y="2542775"/>
            <a:ext cx="5400900" cy="76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900"/>
              <a:buFont typeface="Arial"/>
              <a:buNone/>
            </a:pPr>
            <a:r>
              <a:t/>
            </a:r>
            <a:endParaRPr b="0" i="0" sz="1900" u="none" cap="none" strike="noStrike">
              <a:solidFill>
                <a:schemeClr val="accent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B5394"/>
              </a:solidFill>
              <a:latin typeface="Calibri"/>
              <a:ea typeface="Calibri"/>
              <a:cs typeface="Calibri"/>
              <a:sym typeface="Calibri"/>
            </a:endParaRPr>
          </a:p>
        </p:txBody>
      </p:sp>
      <p:pic>
        <p:nvPicPr>
          <p:cNvPr id="134" name="Google Shape;134;p1"/>
          <p:cNvPicPr preferRelativeResize="0"/>
          <p:nvPr/>
        </p:nvPicPr>
        <p:blipFill rotWithShape="1">
          <a:blip r:embed="rId3">
            <a:alphaModFix/>
          </a:blip>
          <a:srcRect b="0" l="0" r="0" t="0"/>
          <a:stretch/>
        </p:blipFill>
        <p:spPr>
          <a:xfrm>
            <a:off x="177625" y="188625"/>
            <a:ext cx="5032301" cy="2927425"/>
          </a:xfrm>
          <a:prstGeom prst="rect">
            <a:avLst/>
          </a:prstGeom>
          <a:noFill/>
          <a:ln>
            <a:noFill/>
          </a:ln>
        </p:spPr>
      </p:pic>
      <p:pic>
        <p:nvPicPr>
          <p:cNvPr id="135" name="Google Shape;135;p1"/>
          <p:cNvPicPr preferRelativeResize="0"/>
          <p:nvPr/>
        </p:nvPicPr>
        <p:blipFill rotWithShape="1">
          <a:blip r:embed="rId4">
            <a:alphaModFix/>
          </a:blip>
          <a:srcRect b="0" l="0" r="0" t="0"/>
          <a:stretch/>
        </p:blipFill>
        <p:spPr>
          <a:xfrm>
            <a:off x="6713176" y="242350"/>
            <a:ext cx="4787850" cy="2819975"/>
          </a:xfrm>
          <a:prstGeom prst="rect">
            <a:avLst/>
          </a:prstGeom>
          <a:noFill/>
          <a:ln>
            <a:noFill/>
          </a:ln>
        </p:spPr>
      </p:pic>
      <p:sp>
        <p:nvSpPr>
          <p:cNvPr id="136" name="Google Shape;136;p1"/>
          <p:cNvSpPr txBox="1"/>
          <p:nvPr/>
        </p:nvSpPr>
        <p:spPr>
          <a:xfrm>
            <a:off x="6713175" y="3312275"/>
            <a:ext cx="4934400" cy="1054200"/>
          </a:xfrm>
          <a:prstGeom prst="rect">
            <a:avLst/>
          </a:prstGeom>
          <a:noFill/>
          <a:ln>
            <a:noFill/>
          </a:ln>
        </p:spPr>
        <p:txBody>
          <a:bodyPr anchorCtr="0" anchor="t" bIns="91425" lIns="91425" spcFirstLastPara="1" rIns="91425" wrap="square" tIns="91425">
            <a:spAutoFit/>
          </a:bodyPr>
          <a:lstStyle/>
          <a:p>
            <a:pPr indent="-342900" lvl="0" marL="342900" rtl="0" algn="l">
              <a:lnSpc>
                <a:spcPct val="150000"/>
              </a:lnSpc>
              <a:spcBef>
                <a:spcPts val="0"/>
              </a:spcBef>
              <a:spcAft>
                <a:spcPts val="0"/>
              </a:spcAft>
              <a:buNone/>
            </a:pPr>
            <a:r>
              <a:rPr b="1" lang="en-US" sz="2300">
                <a:solidFill>
                  <a:srgbClr val="0000FF"/>
                </a:solidFill>
              </a:rPr>
              <a:t>Virtual Bilingual Meeting Format</a:t>
            </a:r>
            <a:endParaRPr b="1" sz="2300">
              <a:solidFill>
                <a:srgbClr val="0000FF"/>
              </a:solidFill>
            </a:endParaRPr>
          </a:p>
          <a:p>
            <a:pPr indent="-342900" lvl="0" marL="342900" rtl="0" algn="l">
              <a:lnSpc>
                <a:spcPct val="150000"/>
              </a:lnSpc>
              <a:spcBef>
                <a:spcPts val="0"/>
              </a:spcBef>
              <a:spcAft>
                <a:spcPts val="0"/>
              </a:spcAft>
              <a:buNone/>
            </a:pPr>
            <a:r>
              <a:rPr b="1" lang="en-US" sz="2200">
                <a:solidFill>
                  <a:srgbClr val="0000FF"/>
                </a:solidFill>
              </a:rPr>
              <a:t>FA Videoconference</a:t>
            </a:r>
            <a:endParaRPr sz="2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0" name="Shape 140"/>
        <p:cNvGrpSpPr/>
        <p:nvPr/>
      </p:nvGrpSpPr>
      <p:grpSpPr>
        <a:xfrm>
          <a:off x="0" y="0"/>
          <a:ext cx="0" cy="0"/>
          <a:chOff x="0" y="0"/>
          <a:chExt cx="0" cy="0"/>
        </a:xfrm>
      </p:grpSpPr>
      <p:sp>
        <p:nvSpPr>
          <p:cNvPr id="141" name="Google Shape;141;g1901a7f07ea_1_1"/>
          <p:cNvSpPr txBox="1"/>
          <p:nvPr>
            <p:ph idx="4294967295" type="body"/>
          </p:nvPr>
        </p:nvSpPr>
        <p:spPr>
          <a:xfrm>
            <a:off x="501975" y="2769900"/>
            <a:ext cx="5510400" cy="3300000"/>
          </a:xfrm>
          <a:prstGeom prst="rect">
            <a:avLst/>
          </a:prstGeom>
          <a:noFill/>
          <a:ln>
            <a:noFill/>
          </a:ln>
        </p:spPr>
        <p:txBody>
          <a:bodyPr anchorCtr="0" anchor="ctr" bIns="45700" lIns="91425" spcFirstLastPara="1" rIns="0" wrap="square" tIns="45700">
            <a:noAutofit/>
          </a:bodyPr>
          <a:lstStyle/>
          <a:p>
            <a:pPr indent="0" lvl="0" marL="0" rtl="0" algn="just">
              <a:lnSpc>
                <a:spcPct val="115000"/>
              </a:lnSpc>
              <a:spcBef>
                <a:spcPts val="0"/>
              </a:spcBef>
              <a:spcAft>
                <a:spcPts val="0"/>
              </a:spcAft>
              <a:buClr>
                <a:schemeClr val="dk1"/>
              </a:buClr>
              <a:buSzPts val="1100"/>
              <a:buFont typeface="Arial"/>
              <a:buNone/>
            </a:pPr>
            <a:r>
              <a:rPr lang="en-US" sz="2000"/>
              <a:t>Mi nombre es ______ </a:t>
            </a:r>
            <a:r>
              <a:rPr i="1" lang="en-US" sz="2000"/>
              <a:t>[</a:t>
            </a:r>
            <a:r>
              <a:rPr i="1" lang="en-US" sz="2000">
                <a:highlight>
                  <a:schemeClr val="lt1"/>
                </a:highlight>
              </a:rPr>
              <a:t>nombre] </a:t>
            </a:r>
            <a:r>
              <a:rPr lang="en-US" sz="2000">
                <a:highlight>
                  <a:schemeClr val="lt1"/>
                </a:highlight>
              </a:rPr>
              <a:t>de </a:t>
            </a:r>
            <a:r>
              <a:rPr i="1" lang="en-US" sz="2000">
                <a:highlight>
                  <a:schemeClr val="lt1"/>
                </a:highlight>
              </a:rPr>
              <a:t>________[lugar]</a:t>
            </a:r>
            <a:r>
              <a:rPr lang="en-US" sz="2000">
                <a:highlight>
                  <a:schemeClr val="lt1"/>
                </a:highlight>
              </a:rPr>
              <a:t>. Soy un adicto a la comida y líder de esta reunión.</a:t>
            </a:r>
            <a:endParaRPr sz="2000">
              <a:highlight>
                <a:schemeClr val="lt1"/>
              </a:highlight>
            </a:endParaRPr>
          </a:p>
          <a:p>
            <a:pPr indent="0" lvl="0" marL="0" rtl="0" algn="just">
              <a:lnSpc>
                <a:spcPct val="115000"/>
              </a:lnSpc>
              <a:spcBef>
                <a:spcPts val="0"/>
              </a:spcBef>
              <a:spcAft>
                <a:spcPts val="0"/>
              </a:spcAft>
              <a:buClr>
                <a:schemeClr val="dk1"/>
              </a:buClr>
              <a:buSzPts val="1100"/>
              <a:buFont typeface="Arial"/>
              <a:buNone/>
            </a:pPr>
            <a:r>
              <a:t/>
            </a:r>
            <a:endParaRPr sz="2000">
              <a:highlight>
                <a:schemeClr val="lt1"/>
              </a:highlight>
            </a:endParaRPr>
          </a:p>
          <a:p>
            <a:pPr indent="0" lvl="0" marL="0" rtl="0" algn="just">
              <a:lnSpc>
                <a:spcPct val="115000"/>
              </a:lnSpc>
              <a:spcBef>
                <a:spcPts val="0"/>
              </a:spcBef>
              <a:spcAft>
                <a:spcPts val="0"/>
              </a:spcAft>
              <a:buClr>
                <a:schemeClr val="dk1"/>
              </a:buClr>
              <a:buSzPts val="1100"/>
              <a:buFont typeface="Arial"/>
              <a:buNone/>
            </a:pPr>
            <a:r>
              <a:rPr lang="en-US" sz="2000">
                <a:highlight>
                  <a:schemeClr val="lt1"/>
                </a:highlight>
              </a:rPr>
              <a:t>Le invitamos a que comparta su nombre, ubicación y número de teléfono en la ventana del participante (chat) utilizando la función "rename".</a:t>
            </a:r>
            <a:endParaRPr sz="2000">
              <a:highlight>
                <a:schemeClr val="lt1"/>
              </a:highlight>
            </a:endParaRPr>
          </a:p>
          <a:p>
            <a:pPr indent="0" lvl="0" marL="0" rtl="0" algn="just">
              <a:lnSpc>
                <a:spcPct val="115000"/>
              </a:lnSpc>
              <a:spcBef>
                <a:spcPts val="0"/>
              </a:spcBef>
              <a:spcAft>
                <a:spcPts val="0"/>
              </a:spcAft>
              <a:buClr>
                <a:schemeClr val="dk1"/>
              </a:buClr>
              <a:buSzPts val="1100"/>
              <a:buFont typeface="Arial"/>
              <a:buNone/>
            </a:pPr>
            <a:r>
              <a:t/>
            </a:r>
            <a:endParaRPr sz="2000">
              <a:highlight>
                <a:schemeClr val="lt1"/>
              </a:highlight>
            </a:endParaRPr>
          </a:p>
          <a:p>
            <a:pPr indent="0" lvl="0" marL="0" rtl="0" algn="just">
              <a:lnSpc>
                <a:spcPct val="115000"/>
              </a:lnSpc>
              <a:spcBef>
                <a:spcPts val="0"/>
              </a:spcBef>
              <a:spcAft>
                <a:spcPts val="0"/>
              </a:spcAft>
              <a:buClr>
                <a:schemeClr val="dk1"/>
              </a:buClr>
              <a:buSzPts val="1100"/>
              <a:buFont typeface="Arial"/>
              <a:buNone/>
            </a:pPr>
            <a:r>
              <a:rPr lang="en-US" sz="2000"/>
              <a:t>Después de un momento de silencio, por favor únanse a mí en la </a:t>
            </a:r>
            <a:r>
              <a:rPr b="1" lang="en-US" sz="2000"/>
              <a:t>ORACIÓN DE SERENIDAD.</a:t>
            </a:r>
            <a:endParaRPr b="1" sz="2000"/>
          </a:p>
          <a:p>
            <a:pPr indent="0" lvl="0" marL="0" rtl="0" algn="just">
              <a:lnSpc>
                <a:spcPct val="100000"/>
              </a:lnSpc>
              <a:spcBef>
                <a:spcPts val="1100"/>
              </a:spcBef>
              <a:spcAft>
                <a:spcPts val="0"/>
              </a:spcAft>
              <a:buClr>
                <a:schemeClr val="dk1"/>
              </a:buClr>
              <a:buSzPts val="2800"/>
              <a:buNone/>
            </a:pPr>
            <a:r>
              <a:t/>
            </a:r>
            <a:endParaRPr sz="2000"/>
          </a:p>
        </p:txBody>
      </p:sp>
      <p:sp>
        <p:nvSpPr>
          <p:cNvPr id="142" name="Google Shape;142;g1901a7f07ea_1_1"/>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43" name="Google Shape;143;g1901a7f07ea_1_1"/>
          <p:cNvSpPr txBox="1"/>
          <p:nvPr/>
        </p:nvSpPr>
        <p:spPr>
          <a:xfrm>
            <a:off x="6012375" y="2286813"/>
            <a:ext cx="5832000" cy="3955800"/>
          </a:xfrm>
          <a:prstGeom prst="rect">
            <a:avLst/>
          </a:prstGeom>
          <a:noFill/>
          <a:ln>
            <a:noFill/>
          </a:ln>
        </p:spPr>
        <p:txBody>
          <a:bodyPr anchorCtr="0" anchor="t" bIns="91425" lIns="91425" spcFirstLastPara="1" rIns="91425" wrap="square" tIns="91425">
            <a:spAutoFit/>
          </a:bodyPr>
          <a:lstStyle/>
          <a:p>
            <a:pPr indent="0" lvl="0" marL="342900" marR="0" rtl="0" algn="just">
              <a:lnSpc>
                <a:spcPct val="100000"/>
              </a:lnSpc>
              <a:spcBef>
                <a:spcPts val="600"/>
              </a:spcBef>
              <a:spcAft>
                <a:spcPts val="0"/>
              </a:spcAft>
              <a:buClr>
                <a:schemeClr val="dk1"/>
              </a:buClr>
              <a:buSzPts val="1100"/>
              <a:buFont typeface="Arial"/>
              <a:buNone/>
            </a:pPr>
            <a:r>
              <a:rPr b="0" i="0" lang="en-US" sz="2000" u="none" cap="none" strike="noStrike">
                <a:solidFill>
                  <a:srgbClr val="0000FF"/>
                </a:solidFill>
                <a:latin typeface="Calibri"/>
                <a:ea typeface="Calibri"/>
                <a:cs typeface="Calibri"/>
                <a:sym typeface="Calibri"/>
              </a:rPr>
              <a:t>My name is ______ [name] and I am from ________[place]. I am a food addict and a leader of this meeting.</a:t>
            </a:r>
            <a:endParaRPr b="0" i="0" sz="2000" u="none" cap="none" strike="noStrike">
              <a:solidFill>
                <a:srgbClr val="0000FF"/>
              </a:solidFill>
              <a:latin typeface="Calibri"/>
              <a:ea typeface="Calibri"/>
              <a:cs typeface="Calibri"/>
              <a:sym typeface="Calibri"/>
            </a:endParaRPr>
          </a:p>
          <a:p>
            <a:pPr indent="0" lvl="0" marL="342900" marR="0" rtl="0" algn="just">
              <a:lnSpc>
                <a:spcPct val="100000"/>
              </a:lnSpc>
              <a:spcBef>
                <a:spcPts val="600"/>
              </a:spcBef>
              <a:spcAft>
                <a:spcPts val="0"/>
              </a:spcAft>
              <a:buClr>
                <a:schemeClr val="dk1"/>
              </a:buClr>
              <a:buSzPts val="1100"/>
              <a:buFont typeface="Arial"/>
              <a:buNone/>
            </a:pPr>
            <a:r>
              <a:t/>
            </a:r>
            <a:endParaRPr b="0" i="0" sz="2000" u="none" cap="none" strike="noStrike">
              <a:solidFill>
                <a:srgbClr val="0000FF"/>
              </a:solidFill>
              <a:latin typeface="Calibri"/>
              <a:ea typeface="Calibri"/>
              <a:cs typeface="Calibri"/>
              <a:sym typeface="Calibri"/>
            </a:endParaRPr>
          </a:p>
          <a:p>
            <a:pPr indent="0" lvl="0" marL="342900" marR="0" rtl="0" algn="just">
              <a:lnSpc>
                <a:spcPct val="100000"/>
              </a:lnSpc>
              <a:spcBef>
                <a:spcPts val="600"/>
              </a:spcBef>
              <a:spcAft>
                <a:spcPts val="0"/>
              </a:spcAft>
              <a:buClr>
                <a:schemeClr val="dk1"/>
              </a:buClr>
              <a:buSzPts val="1100"/>
              <a:buFont typeface="Arial"/>
              <a:buNone/>
            </a:pPr>
            <a:r>
              <a:rPr b="0" i="0" lang="en-US" sz="2000" u="none" cap="none" strike="noStrike">
                <a:solidFill>
                  <a:srgbClr val="0000FF"/>
                </a:solidFill>
                <a:latin typeface="Calibri"/>
                <a:ea typeface="Calibri"/>
                <a:cs typeface="Calibri"/>
                <a:sym typeface="Calibri"/>
              </a:rPr>
              <a:t>I invite you to share your name, location and phone number in the participant (chat) window using the “rename” function.</a:t>
            </a:r>
            <a:endParaRPr b="0" i="0" sz="2000" u="none" cap="none" strike="noStrike">
              <a:solidFill>
                <a:srgbClr val="0000FF"/>
              </a:solidFill>
              <a:latin typeface="Calibri"/>
              <a:ea typeface="Calibri"/>
              <a:cs typeface="Calibri"/>
              <a:sym typeface="Calibri"/>
            </a:endParaRPr>
          </a:p>
          <a:p>
            <a:pPr indent="0" lvl="0" marL="342900" marR="0" rtl="0" algn="just">
              <a:lnSpc>
                <a:spcPct val="100000"/>
              </a:lnSpc>
              <a:spcBef>
                <a:spcPts val="600"/>
              </a:spcBef>
              <a:spcAft>
                <a:spcPts val="0"/>
              </a:spcAft>
              <a:buClr>
                <a:schemeClr val="dk1"/>
              </a:buClr>
              <a:buSzPts val="1100"/>
              <a:buFont typeface="Arial"/>
              <a:buNone/>
            </a:pPr>
            <a:r>
              <a:t/>
            </a:r>
            <a:endParaRPr b="0" i="0" sz="2000" u="none" cap="none" strike="noStrike">
              <a:solidFill>
                <a:srgbClr val="0000FF"/>
              </a:solidFill>
              <a:latin typeface="Calibri"/>
              <a:ea typeface="Calibri"/>
              <a:cs typeface="Calibri"/>
              <a:sym typeface="Calibri"/>
            </a:endParaRPr>
          </a:p>
          <a:p>
            <a:pPr indent="0" lvl="0" marL="342900" marR="0" rtl="0" algn="just">
              <a:lnSpc>
                <a:spcPct val="100000"/>
              </a:lnSpc>
              <a:spcBef>
                <a:spcPts val="600"/>
              </a:spcBef>
              <a:spcAft>
                <a:spcPts val="0"/>
              </a:spcAft>
              <a:buClr>
                <a:schemeClr val="dk1"/>
              </a:buClr>
              <a:buSzPts val="1100"/>
              <a:buFont typeface="Arial"/>
              <a:buNone/>
            </a:pPr>
            <a:r>
              <a:rPr b="0" i="0" lang="en-US" sz="2000" u="none" cap="none" strike="noStrike">
                <a:solidFill>
                  <a:srgbClr val="0000FF"/>
                </a:solidFill>
                <a:latin typeface="Calibri"/>
                <a:ea typeface="Calibri"/>
                <a:cs typeface="Calibri"/>
                <a:sym typeface="Calibri"/>
              </a:rPr>
              <a:t>After a moment of silence, join me in the </a:t>
            </a:r>
            <a:r>
              <a:rPr b="1" i="0" lang="en-US" sz="2000" u="none" cap="none" strike="noStrike">
                <a:solidFill>
                  <a:srgbClr val="0000FF"/>
                </a:solidFill>
                <a:latin typeface="Calibri"/>
                <a:ea typeface="Calibri"/>
                <a:cs typeface="Calibri"/>
                <a:sym typeface="Calibri"/>
              </a:rPr>
              <a:t>SERENITY PRAYER.</a:t>
            </a:r>
            <a:endParaRPr b="1" i="0" sz="2000" u="none" cap="none" strike="noStrike">
              <a:solidFill>
                <a:srgbClr val="0000FF"/>
              </a:solidFill>
              <a:latin typeface="Calibri"/>
              <a:ea typeface="Calibri"/>
              <a:cs typeface="Calibri"/>
              <a:sym typeface="Calibri"/>
            </a:endParaRPr>
          </a:p>
          <a:p>
            <a:pPr indent="0" lvl="0" marL="342900" marR="0" rtl="0" algn="just">
              <a:lnSpc>
                <a:spcPct val="100000"/>
              </a:lnSpc>
              <a:spcBef>
                <a:spcPts val="600"/>
              </a:spcBef>
              <a:spcAft>
                <a:spcPts val="0"/>
              </a:spcAft>
              <a:buClr>
                <a:srgbClr val="000000"/>
              </a:buClr>
              <a:buSzPts val="1800"/>
              <a:buFont typeface="Arial"/>
              <a:buNone/>
            </a:pPr>
            <a:r>
              <a:t/>
            </a:r>
            <a:endParaRPr b="0" i="0" sz="2000" u="none" cap="none" strike="noStrike">
              <a:solidFill>
                <a:srgbClr val="0000FF"/>
              </a:solidFill>
              <a:latin typeface="Calibri"/>
              <a:ea typeface="Calibri"/>
              <a:cs typeface="Calibri"/>
              <a:sym typeface="Calibri"/>
            </a:endParaRPr>
          </a:p>
        </p:txBody>
      </p:sp>
      <p:sp>
        <p:nvSpPr>
          <p:cNvPr id="144" name="Google Shape;144;g1901a7f07ea_1_1"/>
          <p:cNvSpPr txBox="1"/>
          <p:nvPr/>
        </p:nvSpPr>
        <p:spPr>
          <a:xfrm>
            <a:off x="6463525" y="178850"/>
            <a:ext cx="5510400" cy="19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300">
                <a:solidFill>
                  <a:srgbClr val="0000FF"/>
                </a:solidFill>
                <a:latin typeface="Calibri"/>
                <a:ea typeface="Calibri"/>
                <a:cs typeface="Calibri"/>
                <a:sym typeface="Calibri"/>
              </a:rPr>
              <a:t>Welcome to the meeting of Food </a:t>
            </a:r>
            <a:endParaRPr i="1" sz="2300">
              <a:solidFill>
                <a:srgbClr val="0000FF"/>
              </a:solidFill>
              <a:latin typeface="Calibri"/>
              <a:ea typeface="Calibri"/>
              <a:cs typeface="Calibri"/>
              <a:sym typeface="Calibri"/>
            </a:endParaRPr>
          </a:p>
          <a:p>
            <a:pPr indent="0" lvl="0" marL="0" rtl="0" algn="l">
              <a:spcBef>
                <a:spcPts val="0"/>
              </a:spcBef>
              <a:spcAft>
                <a:spcPts val="0"/>
              </a:spcAft>
              <a:buNone/>
            </a:pPr>
            <a:r>
              <a:rPr i="1" lang="en-US" sz="2300">
                <a:solidFill>
                  <a:srgbClr val="0000FF"/>
                </a:solidFill>
                <a:latin typeface="Calibri"/>
                <a:ea typeface="Calibri"/>
                <a:cs typeface="Calibri"/>
                <a:sym typeface="Calibri"/>
              </a:rPr>
              <a:t>Addicts in Recovery Anonymous - FA</a:t>
            </a:r>
            <a:endParaRPr i="1" sz="2300">
              <a:solidFill>
                <a:srgbClr val="0000FF"/>
              </a:solidFill>
              <a:latin typeface="Calibri"/>
              <a:ea typeface="Calibri"/>
              <a:cs typeface="Calibri"/>
              <a:sym typeface="Calibri"/>
            </a:endParaRPr>
          </a:p>
          <a:p>
            <a:pPr indent="0" lvl="0" marL="0" rtl="0" algn="l">
              <a:spcBef>
                <a:spcPts val="0"/>
              </a:spcBef>
              <a:spcAft>
                <a:spcPts val="0"/>
              </a:spcAft>
              <a:buNone/>
            </a:pPr>
            <a:r>
              <a:t/>
            </a:r>
            <a:endParaRPr i="1" sz="2300">
              <a:solidFill>
                <a:srgbClr val="0000FF"/>
              </a:solidFill>
              <a:latin typeface="Calibri"/>
              <a:ea typeface="Calibri"/>
              <a:cs typeface="Calibri"/>
              <a:sym typeface="Calibri"/>
            </a:endParaRPr>
          </a:p>
          <a:p>
            <a:pPr indent="-342900" lvl="0" marL="342900" rtl="0" algn="l">
              <a:lnSpc>
                <a:spcPct val="150000"/>
              </a:lnSpc>
              <a:spcBef>
                <a:spcPts val="0"/>
              </a:spcBef>
              <a:spcAft>
                <a:spcPts val="0"/>
              </a:spcAft>
              <a:buNone/>
            </a:pPr>
            <a:r>
              <a:rPr b="1" lang="en-US" sz="1900">
                <a:solidFill>
                  <a:srgbClr val="0000FF"/>
                </a:solidFill>
              </a:rPr>
              <a:t>Virtual Bilingual Meeting Format</a:t>
            </a:r>
            <a:endParaRPr b="1" sz="1900">
              <a:solidFill>
                <a:srgbClr val="0000FF"/>
              </a:solidFill>
            </a:endParaRPr>
          </a:p>
          <a:p>
            <a:pPr indent="-342900" lvl="0" marL="342900" rtl="0" algn="l">
              <a:lnSpc>
                <a:spcPct val="150000"/>
              </a:lnSpc>
              <a:spcBef>
                <a:spcPts val="0"/>
              </a:spcBef>
              <a:spcAft>
                <a:spcPts val="0"/>
              </a:spcAft>
              <a:buClr>
                <a:schemeClr val="dk1"/>
              </a:buClr>
              <a:buSzPts val="1100"/>
              <a:buFont typeface="Arial"/>
              <a:buNone/>
            </a:pPr>
            <a:r>
              <a:rPr b="1" lang="en-US" sz="1900">
                <a:solidFill>
                  <a:srgbClr val="0000FF"/>
                </a:solidFill>
              </a:rPr>
              <a:t>FA</a:t>
            </a:r>
            <a:r>
              <a:rPr b="1" lang="en-US" sz="1900">
                <a:solidFill>
                  <a:schemeClr val="dk1"/>
                </a:solidFill>
              </a:rPr>
              <a:t> </a:t>
            </a:r>
            <a:r>
              <a:rPr b="1" lang="en-US" sz="1900">
                <a:solidFill>
                  <a:srgbClr val="0000FF"/>
                </a:solidFill>
              </a:rPr>
              <a:t>Videoconference</a:t>
            </a:r>
            <a:r>
              <a:rPr b="1" lang="en-US" sz="1600">
                <a:solidFill>
                  <a:srgbClr val="0000FF"/>
                </a:solidFill>
              </a:rPr>
              <a:t> </a:t>
            </a:r>
            <a:endParaRPr b="1" sz="1900">
              <a:solidFill>
                <a:srgbClr val="0000FF"/>
              </a:solidFill>
            </a:endParaRPr>
          </a:p>
        </p:txBody>
      </p:sp>
      <p:sp>
        <p:nvSpPr>
          <p:cNvPr id="145" name="Google Shape;145;g1901a7f07ea_1_1"/>
          <p:cNvSpPr txBox="1"/>
          <p:nvPr/>
        </p:nvSpPr>
        <p:spPr>
          <a:xfrm>
            <a:off x="596625" y="178850"/>
            <a:ext cx="5071800" cy="19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2100"/>
              <a:buFont typeface="Arial"/>
              <a:buNone/>
            </a:pPr>
            <a:r>
              <a:rPr i="1" lang="en-US" sz="2300">
                <a:solidFill>
                  <a:schemeClr val="dk1"/>
                </a:solidFill>
                <a:latin typeface="Calibri"/>
                <a:ea typeface="Calibri"/>
                <a:cs typeface="Calibri"/>
                <a:sym typeface="Calibri"/>
              </a:rPr>
              <a:t>Bienvenidos a la reunión de Adictos a la    </a:t>
            </a:r>
            <a:endParaRPr i="1" sz="2300">
              <a:solidFill>
                <a:srgbClr val="0000FF"/>
              </a:solidFill>
              <a:latin typeface="Calibri"/>
              <a:ea typeface="Calibri"/>
              <a:cs typeface="Calibri"/>
              <a:sym typeface="Calibri"/>
            </a:endParaRPr>
          </a:p>
          <a:p>
            <a:pPr indent="0" lvl="0" marL="0" rtl="0" algn="l">
              <a:spcBef>
                <a:spcPts val="0"/>
              </a:spcBef>
              <a:spcAft>
                <a:spcPts val="0"/>
              </a:spcAft>
              <a:buClr>
                <a:schemeClr val="dk1"/>
              </a:buClr>
              <a:buSzPts val="2100"/>
              <a:buFont typeface="Arial"/>
              <a:buNone/>
            </a:pPr>
            <a:r>
              <a:rPr i="1" lang="en-US" sz="2300">
                <a:solidFill>
                  <a:schemeClr val="dk1"/>
                </a:solidFill>
                <a:latin typeface="Calibri"/>
                <a:ea typeface="Calibri"/>
                <a:cs typeface="Calibri"/>
                <a:sym typeface="Calibri"/>
              </a:rPr>
              <a:t>Comida en Recuperación Anónimos - FA            </a:t>
            </a:r>
            <a:endParaRPr i="1" sz="23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100"/>
              <a:buFont typeface="Arial"/>
              <a:buNone/>
            </a:pPr>
            <a:r>
              <a:rPr i="1" lang="en-US" sz="2300">
                <a:solidFill>
                  <a:schemeClr val="dk1"/>
                </a:solidFill>
                <a:latin typeface="Calibri"/>
                <a:ea typeface="Calibri"/>
                <a:cs typeface="Calibri"/>
                <a:sym typeface="Calibri"/>
              </a:rPr>
              <a:t>			    </a:t>
            </a:r>
            <a:endParaRPr i="1" sz="1700">
              <a:solidFill>
                <a:schemeClr val="dk1"/>
              </a:solidFill>
              <a:latin typeface="Calibri"/>
              <a:ea typeface="Calibri"/>
              <a:cs typeface="Calibri"/>
              <a:sym typeface="Calibri"/>
            </a:endParaRPr>
          </a:p>
          <a:p>
            <a:pPr indent="-342900" lvl="0" marL="342900" rtl="0" algn="l">
              <a:lnSpc>
                <a:spcPct val="150000"/>
              </a:lnSpc>
              <a:spcBef>
                <a:spcPts val="0"/>
              </a:spcBef>
              <a:spcAft>
                <a:spcPts val="0"/>
              </a:spcAft>
              <a:buNone/>
            </a:pPr>
            <a:r>
              <a:rPr b="1" lang="en-US" sz="1900">
                <a:solidFill>
                  <a:schemeClr val="dk1"/>
                </a:solidFill>
              </a:rPr>
              <a:t>Formato de Reunión Virtual Bilingüe de	 </a:t>
            </a:r>
            <a:endParaRPr b="1" sz="1900">
              <a:solidFill>
                <a:srgbClr val="0000FF"/>
              </a:solidFill>
            </a:endParaRPr>
          </a:p>
          <a:p>
            <a:pPr indent="-342900" lvl="0" marL="342900" rtl="0" algn="l">
              <a:lnSpc>
                <a:spcPct val="150000"/>
              </a:lnSpc>
              <a:spcBef>
                <a:spcPts val="0"/>
              </a:spcBef>
              <a:spcAft>
                <a:spcPts val="0"/>
              </a:spcAft>
              <a:buClr>
                <a:schemeClr val="dk1"/>
              </a:buClr>
              <a:buSzPts val="1100"/>
              <a:buFont typeface="Arial"/>
              <a:buNone/>
            </a:pPr>
            <a:r>
              <a:rPr b="1" lang="en-US" sz="1900">
                <a:solidFill>
                  <a:schemeClr val="dk1"/>
                </a:solidFill>
              </a:rPr>
              <a:t>Videoconferencia de FA</a:t>
            </a:r>
            <a:r>
              <a:rPr b="1" lang="en-US" sz="1600">
                <a:solidFill>
                  <a:schemeClr val="dk1"/>
                </a:solidFill>
              </a:rPr>
              <a:t>		</a:t>
            </a:r>
            <a:endParaRPr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9" name="Shape 149"/>
        <p:cNvGrpSpPr/>
        <p:nvPr/>
      </p:nvGrpSpPr>
      <p:grpSpPr>
        <a:xfrm>
          <a:off x="0" y="0"/>
          <a:ext cx="0" cy="0"/>
          <a:chOff x="0" y="0"/>
          <a:chExt cx="0" cy="0"/>
        </a:xfrm>
      </p:grpSpPr>
      <p:sp>
        <p:nvSpPr>
          <p:cNvPr id="150" name="Google Shape;150;p3"/>
          <p:cNvSpPr txBox="1"/>
          <p:nvPr>
            <p:ph idx="4294967295" type="body"/>
          </p:nvPr>
        </p:nvSpPr>
        <p:spPr>
          <a:xfrm>
            <a:off x="362725" y="1936650"/>
            <a:ext cx="6084300" cy="3356700"/>
          </a:xfrm>
          <a:prstGeom prst="rect">
            <a:avLst/>
          </a:prstGeom>
          <a:noFill/>
          <a:ln>
            <a:noFill/>
          </a:ln>
        </p:spPr>
        <p:txBody>
          <a:bodyPr anchorCtr="0" anchor="ctr" bIns="45700" lIns="91425" spcFirstLastPara="1" rIns="91425" wrap="square" tIns="45700">
            <a:noAutofit/>
          </a:bodyPr>
          <a:lstStyle/>
          <a:p>
            <a:pPr indent="0" lvl="0" marL="0" marR="489437" rtl="0" algn="just">
              <a:lnSpc>
                <a:spcPct val="150000"/>
              </a:lnSpc>
              <a:spcBef>
                <a:spcPts val="1100"/>
              </a:spcBef>
              <a:spcAft>
                <a:spcPts val="0"/>
              </a:spcAft>
              <a:buClr>
                <a:schemeClr val="dk1"/>
              </a:buClr>
              <a:buSzPts val="2800"/>
              <a:buNone/>
            </a:pPr>
            <a:r>
              <a:rPr lang="en-US" sz="2000">
                <a:solidFill>
                  <a:srgbClr val="000000"/>
                </a:solidFill>
              </a:rPr>
              <a:t>Dios, concédeme la serenidad para aceptar las cosas que no puedo cambiar, valor para cambiar aquellas que puedo, y sabiduría para reconocer la diferencia.</a:t>
            </a:r>
            <a:endParaRPr sz="2000">
              <a:solidFill>
                <a:srgbClr val="000000"/>
              </a:solidFill>
            </a:endParaRPr>
          </a:p>
          <a:p>
            <a:pPr indent="0" lvl="0" marL="0" marR="489437" rtl="0" algn="just">
              <a:lnSpc>
                <a:spcPct val="150000"/>
              </a:lnSpc>
              <a:spcBef>
                <a:spcPts val="1100"/>
              </a:spcBef>
              <a:spcAft>
                <a:spcPts val="0"/>
              </a:spcAft>
              <a:buClr>
                <a:schemeClr val="dk1"/>
              </a:buClr>
              <a:buSzPts val="2800"/>
              <a:buNone/>
            </a:pPr>
            <a:r>
              <a:t/>
            </a:r>
            <a:endParaRPr sz="1700">
              <a:solidFill>
                <a:srgbClr val="000000"/>
              </a:solidFill>
            </a:endParaRPr>
          </a:p>
          <a:p>
            <a:pPr indent="0" lvl="0" marL="0" marR="489438" rtl="0" algn="just">
              <a:lnSpc>
                <a:spcPct val="150000"/>
              </a:lnSpc>
              <a:spcBef>
                <a:spcPts val="1100"/>
              </a:spcBef>
              <a:spcAft>
                <a:spcPts val="0"/>
              </a:spcAft>
              <a:buClr>
                <a:schemeClr val="dk1"/>
              </a:buClr>
              <a:buSzPts val="2800"/>
              <a:buNone/>
            </a:pPr>
            <a:r>
              <a:t/>
            </a:r>
            <a:endParaRPr sz="2400">
              <a:solidFill>
                <a:srgbClr val="000000"/>
              </a:solidFill>
            </a:endParaRPr>
          </a:p>
        </p:txBody>
      </p:sp>
      <p:sp>
        <p:nvSpPr>
          <p:cNvPr id="151" name="Google Shape;151;p3"/>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52" name="Google Shape;152;p3"/>
          <p:cNvSpPr txBox="1"/>
          <p:nvPr/>
        </p:nvSpPr>
        <p:spPr>
          <a:xfrm>
            <a:off x="703350" y="1165650"/>
            <a:ext cx="4481400" cy="10656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1100"/>
              </a:spcBef>
              <a:spcAft>
                <a:spcPts val="0"/>
              </a:spcAft>
              <a:buClr>
                <a:srgbClr val="000000"/>
              </a:buClr>
              <a:buSzPts val="3900"/>
              <a:buFont typeface="Arial"/>
              <a:buNone/>
            </a:pPr>
            <a:r>
              <a:rPr b="1" i="0" lang="en-US" sz="2000" u="none" cap="none" strike="noStrike">
                <a:solidFill>
                  <a:srgbClr val="000000"/>
                </a:solidFill>
                <a:latin typeface="Calibri"/>
                <a:ea typeface="Calibri"/>
                <a:cs typeface="Calibri"/>
                <a:sym typeface="Calibri"/>
              </a:rPr>
              <a:t>ORACIÓN DE LA SERENIDAD</a:t>
            </a:r>
            <a:endParaRPr b="0" i="0" sz="2000" u="none" cap="none" strike="noStrike">
              <a:solidFill>
                <a:srgbClr val="000000"/>
              </a:solidFill>
              <a:latin typeface="Calibri"/>
              <a:ea typeface="Calibri"/>
              <a:cs typeface="Calibri"/>
              <a:sym typeface="Calibri"/>
            </a:endParaRPr>
          </a:p>
        </p:txBody>
      </p:sp>
      <p:sp>
        <p:nvSpPr>
          <p:cNvPr id="153" name="Google Shape;153;p3"/>
          <p:cNvSpPr txBox="1"/>
          <p:nvPr/>
        </p:nvSpPr>
        <p:spPr>
          <a:xfrm>
            <a:off x="6387475" y="2364425"/>
            <a:ext cx="5415000" cy="13545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600"/>
              </a:spcBef>
              <a:spcAft>
                <a:spcPts val="0"/>
              </a:spcAft>
              <a:buClr>
                <a:srgbClr val="000000"/>
              </a:buClr>
              <a:buSzPts val="2400"/>
              <a:buFont typeface="Arial"/>
              <a:buNone/>
            </a:pPr>
            <a:r>
              <a:rPr b="0" i="0" lang="en-US" sz="2000" u="none" cap="none" strike="noStrike">
                <a:solidFill>
                  <a:srgbClr val="0000FF"/>
                </a:solidFill>
                <a:latin typeface="Calibri"/>
                <a:ea typeface="Calibri"/>
                <a:cs typeface="Calibri"/>
                <a:sym typeface="Calibri"/>
              </a:rPr>
              <a:t>God, grant me the serenity to accept the things</a:t>
            </a:r>
            <a:endParaRPr b="0" i="0" sz="2000" u="none" cap="none" strike="noStrike">
              <a:solidFill>
                <a:srgbClr val="0000FF"/>
              </a:solidFill>
              <a:latin typeface="Calibri"/>
              <a:ea typeface="Calibri"/>
              <a:cs typeface="Calibri"/>
              <a:sym typeface="Calibri"/>
            </a:endParaRPr>
          </a:p>
          <a:p>
            <a:pPr indent="0" lvl="0" marL="0" marR="0" rtl="0" algn="just">
              <a:lnSpc>
                <a:spcPct val="115000"/>
              </a:lnSpc>
              <a:spcBef>
                <a:spcPts val="600"/>
              </a:spcBef>
              <a:spcAft>
                <a:spcPts val="0"/>
              </a:spcAft>
              <a:buClr>
                <a:srgbClr val="000000"/>
              </a:buClr>
              <a:buSzPts val="2400"/>
              <a:buFont typeface="Arial"/>
              <a:buNone/>
            </a:pPr>
            <a:r>
              <a:rPr b="0" i="0" lang="en-US" sz="2000" u="none" cap="none" strike="noStrike">
                <a:solidFill>
                  <a:srgbClr val="0000FF"/>
                </a:solidFill>
                <a:latin typeface="Calibri"/>
                <a:ea typeface="Calibri"/>
                <a:cs typeface="Calibri"/>
                <a:sym typeface="Calibri"/>
              </a:rPr>
              <a:t>I cannot change, courage to change the things </a:t>
            </a:r>
            <a:endParaRPr b="0" i="0" sz="2000" u="none" cap="none" strike="noStrike">
              <a:solidFill>
                <a:srgbClr val="0000FF"/>
              </a:solidFill>
              <a:latin typeface="Calibri"/>
              <a:ea typeface="Calibri"/>
              <a:cs typeface="Calibri"/>
              <a:sym typeface="Calibri"/>
            </a:endParaRPr>
          </a:p>
          <a:p>
            <a:pPr indent="0" lvl="0" marL="0" marR="0" rtl="0" algn="just">
              <a:lnSpc>
                <a:spcPct val="115000"/>
              </a:lnSpc>
              <a:spcBef>
                <a:spcPts val="600"/>
              </a:spcBef>
              <a:spcAft>
                <a:spcPts val="0"/>
              </a:spcAft>
              <a:buClr>
                <a:srgbClr val="000000"/>
              </a:buClr>
              <a:buSzPts val="2400"/>
              <a:buFont typeface="Arial"/>
              <a:buNone/>
            </a:pPr>
            <a:r>
              <a:rPr b="0" i="0" lang="en-US" sz="2000" u="none" cap="none" strike="noStrike">
                <a:solidFill>
                  <a:srgbClr val="0000FF"/>
                </a:solidFill>
                <a:latin typeface="Calibri"/>
                <a:ea typeface="Calibri"/>
                <a:cs typeface="Calibri"/>
                <a:sym typeface="Calibri"/>
              </a:rPr>
              <a:t>I can, and wisdom to know the difference.</a:t>
            </a:r>
            <a:endParaRPr b="0" i="0" sz="2000" u="none" cap="none" strike="noStrike">
              <a:solidFill>
                <a:srgbClr val="0000FF"/>
              </a:solidFill>
              <a:latin typeface="Calibri"/>
              <a:ea typeface="Calibri"/>
              <a:cs typeface="Calibri"/>
              <a:sym typeface="Calibri"/>
            </a:endParaRPr>
          </a:p>
        </p:txBody>
      </p:sp>
      <p:sp>
        <p:nvSpPr>
          <p:cNvPr id="154" name="Google Shape;154;p3"/>
          <p:cNvSpPr txBox="1"/>
          <p:nvPr/>
        </p:nvSpPr>
        <p:spPr>
          <a:xfrm>
            <a:off x="7470575" y="1353850"/>
            <a:ext cx="30252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Clr>
                <a:srgbClr val="000000"/>
              </a:buClr>
              <a:buSzPts val="2000"/>
              <a:buFont typeface="Arial"/>
              <a:buNone/>
            </a:pPr>
            <a:r>
              <a:rPr b="1" i="0" lang="en-US" sz="2100" u="none" cap="none" strike="noStrike">
                <a:solidFill>
                  <a:srgbClr val="0000FF"/>
                </a:solidFill>
                <a:latin typeface="Calibri"/>
                <a:ea typeface="Calibri"/>
                <a:cs typeface="Calibri"/>
                <a:sym typeface="Calibri"/>
              </a:rPr>
              <a:t>SERENITY PRAYER</a:t>
            </a:r>
            <a:endParaRPr b="0" i="0" sz="2100" u="none" cap="none" strike="noStrike">
              <a:solidFill>
                <a:srgbClr val="0000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Deirdre Hutchison</dc:creator>
</cp:coreProperties>
</file>