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9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B00E6-F787-459D-921A-F3B74869B1F6}" v="7358" dt="2025-06-16T11:57:56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A09C8-7D9F-BD95-1217-76379E1AF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BAA30-97C3-A77B-E824-4099FBB76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4747A-8D3B-6AEC-D93E-E0CFA9BB4E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E4DB2-D562-0DB1-0ED9-4133C616A1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7F6E4-96FB-4731-B3D8-42C8609C73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02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D5274-0B98-DA1C-2FE0-EE8CB29D7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81752C-1629-AC23-E6CE-893016D298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Strategic SWOT Analysis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522AD-5BF7-AFB1-9C9B-C220D4836B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9EAAA9-6DAB-9E86-8CE3-C051208A85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51402D-7F52-5C4D-3115-64FBDF39C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B04E-EA67-9EEE-FBD1-7FF8F96370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Strategic SWOT Analysis: Navigating Risks and Unlocking Value Through Digital Transformation in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C1EC5-7A15-AD88-EAC8-3EEF60D6F0CA}"/>
              </a:ext>
            </a:extLst>
          </p:cNvPr>
          <p:cNvSpPr txBox="1"/>
          <p:nvPr/>
        </p:nvSpPr>
        <p:spPr>
          <a:xfrm>
            <a:off x="602672" y="2766529"/>
            <a:ext cx="1464004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latin typeface="+mj-lt"/>
              </a:rPr>
              <a:t>Strengths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03F908-E149-571C-1479-A5DBD3D26B25}"/>
              </a:ext>
            </a:extLst>
          </p:cNvPr>
          <p:cNvSpPr txBox="1"/>
          <p:nvPr/>
        </p:nvSpPr>
        <p:spPr>
          <a:xfrm>
            <a:off x="3382474" y="2766529"/>
            <a:ext cx="16225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latin typeface="+mj-lt"/>
              </a:rPr>
              <a:t>Weaknesses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5A77B8-E909-509B-400B-45B8A6955C19}"/>
              </a:ext>
            </a:extLst>
          </p:cNvPr>
          <p:cNvSpPr txBox="1">
            <a:spLocks/>
          </p:cNvSpPr>
          <p:nvPr/>
        </p:nvSpPr>
        <p:spPr>
          <a:xfrm>
            <a:off x="602672" y="3327460"/>
            <a:ext cx="2462816" cy="161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Strong leadership commitment to supporting digital initiatives.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Existing digital tools and platforms already in place.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Agile, customer-centric culture open to change.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CFC0B0-715A-E970-97A9-FA4E978FB467}"/>
              </a:ext>
            </a:extLst>
          </p:cNvPr>
          <p:cNvSpPr txBox="1">
            <a:spLocks/>
          </p:cNvSpPr>
          <p:nvPr/>
        </p:nvSpPr>
        <p:spPr>
          <a:xfrm>
            <a:off x="3382473" y="3327460"/>
            <a:ext cx="2462817" cy="161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Limited digital talent and skills within current teams.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High dependency on third-party technology vendors.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Inconsistent digital experiences across channels and touchpoints.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2C3FE0-8689-50C3-83ED-27D2159C76AA}"/>
              </a:ext>
            </a:extLst>
          </p:cNvPr>
          <p:cNvSpPr txBox="1"/>
          <p:nvPr/>
        </p:nvSpPr>
        <p:spPr>
          <a:xfrm>
            <a:off x="6156402" y="2766529"/>
            <a:ext cx="1544723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latin typeface="+mj-lt"/>
              </a:rPr>
              <a:t>Opportunities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9689F3-A624-05EF-925E-096E6D786DEF}"/>
              </a:ext>
            </a:extLst>
          </p:cNvPr>
          <p:cNvSpPr txBox="1"/>
          <p:nvPr/>
        </p:nvSpPr>
        <p:spPr>
          <a:xfrm>
            <a:off x="8928220" y="2766529"/>
            <a:ext cx="1550109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latin typeface="+mj-lt"/>
              </a:rPr>
              <a:t>Threats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53CC3E-22DC-FEE6-B554-2F0389161633}"/>
              </a:ext>
            </a:extLst>
          </p:cNvPr>
          <p:cNvSpPr txBox="1"/>
          <p:nvPr/>
        </p:nvSpPr>
        <p:spPr>
          <a:xfrm>
            <a:off x="497752" y="1454415"/>
            <a:ext cx="929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accent4"/>
                </a:solidFill>
                <a:latin typeface="Montserrat ExtraBold" pitchFamily="2" charset="0"/>
              </a:rPr>
              <a:t>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944271-8768-4F33-BEF3-4B0CFF6A6689}"/>
              </a:ext>
            </a:extLst>
          </p:cNvPr>
          <p:cNvSpPr txBox="1"/>
          <p:nvPr/>
        </p:nvSpPr>
        <p:spPr>
          <a:xfrm>
            <a:off x="3264132" y="1426721"/>
            <a:ext cx="1622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accent4"/>
                </a:solidFill>
                <a:latin typeface="Montserrat ExtraBold" pitchFamily="2" charset="0"/>
              </a:rPr>
              <a:t>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AD73D0-0EE9-C8EA-80A3-3D732992C385}"/>
              </a:ext>
            </a:extLst>
          </p:cNvPr>
          <p:cNvSpPr txBox="1"/>
          <p:nvPr/>
        </p:nvSpPr>
        <p:spPr>
          <a:xfrm>
            <a:off x="6047458" y="1430992"/>
            <a:ext cx="11405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accent4"/>
                </a:solidFill>
                <a:latin typeface="Montserrat ExtraBold" pitchFamily="2" charset="0"/>
              </a:rPr>
              <a:t>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BFAF73-2886-EB27-F7D1-3E506DA36C7F}"/>
              </a:ext>
            </a:extLst>
          </p:cNvPr>
          <p:cNvSpPr txBox="1"/>
          <p:nvPr/>
        </p:nvSpPr>
        <p:spPr>
          <a:xfrm>
            <a:off x="8877253" y="1426721"/>
            <a:ext cx="929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accent4"/>
                </a:solidFill>
                <a:latin typeface="Montserrat ExtraBold" pitchFamily="2" charset="0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B3DAD-DEC2-DCF4-5D5F-0252A620EDCC}"/>
              </a:ext>
            </a:extLst>
          </p:cNvPr>
          <p:cNvSpPr txBox="1">
            <a:spLocks/>
          </p:cNvSpPr>
          <p:nvPr/>
        </p:nvSpPr>
        <p:spPr>
          <a:xfrm>
            <a:off x="6156402" y="3327460"/>
            <a:ext cx="2462816" cy="203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Leverage AI, automation, </a:t>
            </a:r>
            <a:br>
              <a:rPr lang="en-US" sz="1200" dirty="0"/>
            </a:br>
            <a:r>
              <a:rPr lang="en-US" sz="1200" dirty="0"/>
              <a:t>and cloud for maximum operational efficiency.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Expand into new digital business models and </a:t>
            </a:r>
            <a:br>
              <a:rPr lang="en-US" sz="1200" dirty="0"/>
            </a:br>
            <a:r>
              <a:rPr lang="en-US" sz="1200" dirty="0"/>
              <a:t>revenue streams.	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Build strategic </a:t>
            </a:r>
            <a:br>
              <a:rPr lang="en-US" sz="1200" dirty="0"/>
            </a:br>
            <a:r>
              <a:rPr lang="en-US" sz="1200" dirty="0"/>
              <a:t>partnerships to accelerate digital innovation.	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592AA1-DC94-9FB4-A44C-DA675B98BC9E}"/>
              </a:ext>
            </a:extLst>
          </p:cNvPr>
          <p:cNvSpPr txBox="1">
            <a:spLocks/>
          </p:cNvSpPr>
          <p:nvPr/>
        </p:nvSpPr>
        <p:spPr>
          <a:xfrm>
            <a:off x="8877253" y="3327460"/>
            <a:ext cx="2502977" cy="203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Rapidly increasing emergence of disruptive, digital-native competitors.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Rising customer expectations for seamless, real-time </a:t>
            </a:r>
            <a:br>
              <a:rPr lang="en-US" sz="1200" dirty="0"/>
            </a:br>
            <a:r>
              <a:rPr lang="en-US" sz="1200" dirty="0"/>
              <a:t>digital engagement.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Cybersecurity threats and increasing regulatory demands for data protection.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5729CB-2AB7-DE09-C628-42640D1A200B}"/>
              </a:ext>
            </a:extLst>
          </p:cNvPr>
          <p:cNvCxnSpPr>
            <a:cxnSpLocks/>
          </p:cNvCxnSpPr>
          <p:nvPr/>
        </p:nvCxnSpPr>
        <p:spPr>
          <a:xfrm>
            <a:off x="602672" y="3175819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B38B79-E0AD-E5CC-86D6-611EEA8DFB4E}"/>
              </a:ext>
            </a:extLst>
          </p:cNvPr>
          <p:cNvCxnSpPr>
            <a:cxnSpLocks/>
          </p:cNvCxnSpPr>
          <p:nvPr/>
        </p:nvCxnSpPr>
        <p:spPr>
          <a:xfrm>
            <a:off x="3382474" y="3175819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548A63D-9493-DA57-D309-CFA7A432395F}"/>
              </a:ext>
            </a:extLst>
          </p:cNvPr>
          <p:cNvCxnSpPr>
            <a:cxnSpLocks/>
          </p:cNvCxnSpPr>
          <p:nvPr/>
        </p:nvCxnSpPr>
        <p:spPr>
          <a:xfrm>
            <a:off x="6156402" y="3175819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74F2E4-C9F9-8D94-F6B3-8F3CE16EC9F4}"/>
              </a:ext>
            </a:extLst>
          </p:cNvPr>
          <p:cNvCxnSpPr>
            <a:cxnSpLocks/>
          </p:cNvCxnSpPr>
          <p:nvPr/>
        </p:nvCxnSpPr>
        <p:spPr>
          <a:xfrm>
            <a:off x="8917413" y="3175819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7975185-45EC-2294-5D6E-786CD9A96BE0}"/>
              </a:ext>
            </a:extLst>
          </p:cNvPr>
          <p:cNvCxnSpPr>
            <a:cxnSpLocks/>
          </p:cNvCxnSpPr>
          <p:nvPr/>
        </p:nvCxnSpPr>
        <p:spPr>
          <a:xfrm>
            <a:off x="602672" y="5535561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DA87EA3-70C5-79C1-B549-DCC3F22A31DC}"/>
              </a:ext>
            </a:extLst>
          </p:cNvPr>
          <p:cNvCxnSpPr>
            <a:cxnSpLocks/>
          </p:cNvCxnSpPr>
          <p:nvPr/>
        </p:nvCxnSpPr>
        <p:spPr>
          <a:xfrm>
            <a:off x="3382474" y="5535561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84ABB6-5BB0-A5FF-4B06-32CC9E806BD4}"/>
              </a:ext>
            </a:extLst>
          </p:cNvPr>
          <p:cNvCxnSpPr>
            <a:cxnSpLocks/>
          </p:cNvCxnSpPr>
          <p:nvPr/>
        </p:nvCxnSpPr>
        <p:spPr>
          <a:xfrm>
            <a:off x="6156402" y="5535561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4629A81-2A76-FC60-66A2-3A686E978DCC}"/>
              </a:ext>
            </a:extLst>
          </p:cNvPr>
          <p:cNvCxnSpPr>
            <a:cxnSpLocks/>
          </p:cNvCxnSpPr>
          <p:nvPr/>
        </p:nvCxnSpPr>
        <p:spPr>
          <a:xfrm>
            <a:off x="8917413" y="5535561"/>
            <a:ext cx="2462817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7528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8715</TotalTime>
  <Words>143</Words>
  <Application>Microsoft Office PowerPoint</Application>
  <PresentationFormat>Widescreen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57</cp:revision>
  <dcterms:created xsi:type="dcterms:W3CDTF">2025-04-10T11:11:23Z</dcterms:created>
  <dcterms:modified xsi:type="dcterms:W3CDTF">2025-10-16T06:43:48Z</dcterms:modified>
  <cp:category/>
</cp:coreProperties>
</file>