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1" r:id="rId1"/>
    <p:sldMasterId id="2147483743" r:id="rId2"/>
    <p:sldMasterId id="2147483697" r:id="rId3"/>
    <p:sldMasterId id="2147483711" r:id="rId4"/>
    <p:sldMasterId id="2147483720" r:id="rId5"/>
    <p:sldMasterId id="2147483756" r:id="rId6"/>
    <p:sldMasterId id="2147483771" r:id="rId7"/>
  </p:sldMasterIdLst>
  <p:notesMasterIdLst>
    <p:notesMasterId r:id="rId60"/>
  </p:notesMasterIdLst>
  <p:sldIdLst>
    <p:sldId id="256" r:id="rId8"/>
    <p:sldId id="1029" r:id="rId9"/>
    <p:sldId id="705" r:id="rId10"/>
    <p:sldId id="1042" r:id="rId11"/>
    <p:sldId id="798" r:id="rId12"/>
    <p:sldId id="799" r:id="rId13"/>
    <p:sldId id="1044" r:id="rId14"/>
    <p:sldId id="1045" r:id="rId15"/>
    <p:sldId id="1046" r:id="rId16"/>
    <p:sldId id="651" r:id="rId17"/>
    <p:sldId id="780" r:id="rId18"/>
    <p:sldId id="884" r:id="rId19"/>
    <p:sldId id="904" r:id="rId20"/>
    <p:sldId id="847" r:id="rId21"/>
    <p:sldId id="1043" r:id="rId22"/>
    <p:sldId id="887" r:id="rId23"/>
    <p:sldId id="888" r:id="rId24"/>
    <p:sldId id="800" r:id="rId25"/>
    <p:sldId id="864" r:id="rId26"/>
    <p:sldId id="865" r:id="rId27"/>
    <p:sldId id="846" r:id="rId28"/>
    <p:sldId id="680" r:id="rId29"/>
    <p:sldId id="852" r:id="rId30"/>
    <p:sldId id="849" r:id="rId31"/>
    <p:sldId id="848" r:id="rId32"/>
    <p:sldId id="831" r:id="rId33"/>
    <p:sldId id="832" r:id="rId34"/>
    <p:sldId id="805" r:id="rId35"/>
    <p:sldId id="653" r:id="rId36"/>
    <p:sldId id="834" r:id="rId37"/>
    <p:sldId id="853" r:id="rId38"/>
    <p:sldId id="835" r:id="rId39"/>
    <p:sldId id="869" r:id="rId40"/>
    <p:sldId id="874" r:id="rId41"/>
    <p:sldId id="881" r:id="rId42"/>
    <p:sldId id="857" r:id="rId43"/>
    <p:sldId id="870" r:id="rId44"/>
    <p:sldId id="871" r:id="rId45"/>
    <p:sldId id="872" r:id="rId46"/>
    <p:sldId id="875" r:id="rId47"/>
    <p:sldId id="882" r:id="rId48"/>
    <p:sldId id="1035" r:id="rId49"/>
    <p:sldId id="876" r:id="rId50"/>
    <p:sldId id="877" r:id="rId51"/>
    <p:sldId id="878" r:id="rId52"/>
    <p:sldId id="879" r:id="rId53"/>
    <p:sldId id="880" r:id="rId54"/>
    <p:sldId id="883" r:id="rId55"/>
    <p:sldId id="817" r:id="rId56"/>
    <p:sldId id="821" r:id="rId57"/>
    <p:sldId id="843" r:id="rId58"/>
    <p:sldId id="679" r:id="rId59"/>
  </p:sldIdLst>
  <p:sldSz cx="9144000" cy="6858000" type="screen4x3"/>
  <p:notesSz cx="6735763" cy="9866313"/>
  <p:embeddedFontLst>
    <p:embeddedFont>
      <p:font typeface="Dosis" pitchFamily="2" charset="0"/>
      <p:regular r:id="rId61"/>
      <p:bold r:id="rId62"/>
    </p:embeddedFont>
    <p:embeddedFont>
      <p:font typeface="Dosis ExtraBold" pitchFamily="2" charset="0"/>
      <p:bold r:id="rId63"/>
    </p:embeddedFont>
    <p:embeddedFont>
      <p:font typeface="Dosis Medium" pitchFamily="2" charset="0"/>
      <p:regular r:id="rId64"/>
    </p:embeddedFont>
    <p:embeddedFont>
      <p:font typeface="Dosis SemiBold" pitchFamily="2" charset="0"/>
      <p:bold r:id="rId65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24D7B"/>
    <a:srgbClr val="55B7DE"/>
    <a:srgbClr val="00ACA4"/>
    <a:srgbClr val="565F88"/>
    <a:srgbClr val="F26553"/>
    <a:srgbClr val="E84234"/>
    <a:srgbClr val="2AB6D7"/>
    <a:srgbClr val="A1A6BC"/>
    <a:srgbClr val="4B537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A2A3A7-3923-4890-81BF-3FA873125067}" v="344" dt="2025-09-30T22:20:17.105"/>
    <p1510:client id="{9AD0156E-A47D-4A42-AD0E-E15C130DBE87}" v="209" dt="2025-09-30T16:54:49.19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99" autoAdjust="0"/>
    <p:restoredTop sz="87607" autoAdjust="0"/>
  </p:normalViewPr>
  <p:slideViewPr>
    <p:cSldViewPr snapToGrid="0">
      <p:cViewPr varScale="1">
        <p:scale>
          <a:sx n="61" d="100"/>
          <a:sy n="61" d="100"/>
        </p:scale>
        <p:origin x="1026" y="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.fntdata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viewProps" Target="view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2.fntdata"/><Relationship Id="rId7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2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16T16:11:51.68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36E571-1CA0-4C8D-985D-594239BEC5F6}" type="slidenum">
              <a:rPr kumimoji="0" lang="fr-M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M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408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5A2811F0-D07B-CB25-78C1-14BBBD015A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7" b="4073"/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7593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9094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4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734AB250-FAD4-9125-23E2-ECAE7378BE0F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425558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5B1196A7-DB74-F3CF-9EAB-3C47AC4C984D}"/>
              </a:ext>
            </a:extLst>
          </p:cNvPr>
          <p:cNvSpPr>
            <a:spLocks noGrp="1" noChangeAspect="1"/>
          </p:cNvSpPr>
          <p:nvPr>
            <p:ph type="media" sz="quarter" idx="11"/>
          </p:nvPr>
        </p:nvSpPr>
        <p:spPr>
          <a:xfrm>
            <a:off x="1101741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8B929772-088E-0E30-147B-C5F55ADA427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e l'élément multimédia 4">
            <a:extLst>
              <a:ext uri="{FF2B5EF4-FFF2-40B4-BE49-F238E27FC236}">
                <a16:creationId xmlns:a16="http://schemas.microsoft.com/office/drawing/2014/main" id="{5311BBD6-241A-3F44-9535-F2E9C92A04F2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1777924" y="6001659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353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0672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685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6719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3764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30855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4075D5-1BC9-1702-EA5C-D90B611B7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C2B2EBE3-60B4-A88E-7734-282BC65529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518FEEA-7DA1-3C40-38E8-4E39DC78628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6732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643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3143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4398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240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968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6582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892F9059-DEE3-460A-D4E9-BD3319517F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4152862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5">
            <a:extLst>
              <a:ext uri="{FF2B5EF4-FFF2-40B4-BE49-F238E27FC236}">
                <a16:creationId xmlns:a16="http://schemas.microsoft.com/office/drawing/2014/main" id="{11208264-EBBA-CD5B-581E-72DE1C201D2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211192" y="2160000"/>
            <a:ext cx="3140808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7813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29365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7654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4522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0638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13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9410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133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3531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839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28683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1652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4326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062275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5428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76842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007160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444210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583134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326998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1600373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0252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Écriture 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0544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Ecriture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Acte de parole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9713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867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image" Target="../media/image8.jp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11.png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19.xml"/><Relationship Id="rId19" Type="http://schemas.openxmlformats.org/officeDocument/2006/relationships/image" Target="../media/image9.png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image" Target="../media/image8.jpg"/><Relationship Id="rId5" Type="http://schemas.openxmlformats.org/officeDocument/2006/relationships/slideLayout" Target="../slideLayouts/slideLayout30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image" Target="../media/image12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10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8.jp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8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51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962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4" r:id="rId2"/>
    <p:sldLayoutId id="2147483738" r:id="rId3"/>
    <p:sldLayoutId id="2147483753" r:id="rId4"/>
    <p:sldLayoutId id="2147483754" r:id="rId5"/>
    <p:sldLayoutId id="2147483701" r:id="rId6"/>
    <p:sldLayoutId id="2147483702" r:id="rId7"/>
    <p:sldLayoutId id="2147483700" r:id="rId8"/>
    <p:sldLayoutId id="2147483739" r:id="rId9"/>
    <p:sldLayoutId id="2147483699" r:id="rId10"/>
    <p:sldLayoutId id="2147483705" r:id="rId11"/>
    <p:sldLayoutId id="2147483706" r:id="rId12"/>
    <p:sldLayoutId id="2147483740" r:id="rId13"/>
    <p:sldLayoutId id="2147483752" r:id="rId14"/>
    <p:sldLayoutId id="2147483783" r:id="rId15"/>
    <p:sldLayoutId id="2147483784" r:id="rId16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70E475D1-3C3D-105F-70AF-39B2DD05AD97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F82500B-6A5F-B8EC-F959-33A2F11B0A67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4721792-6BF7-6946-23A4-F71B5C88DEB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8387D66-D67F-007F-9A03-274347535585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1B75ED6-5142-8070-01D0-E1EE0D17EEC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6CC7EE1-E266-3710-9D6B-DA4E80E58182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Acte de parole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6BC049F-4686-7F5C-28F9-498C8168F34B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/>
                </a:solidFill>
              </a:rPr>
              <a:t>Écriture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1FC11AC-165F-C50D-5CD1-6E16455E40A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7D7278D-4153-001C-679A-0650571384C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8622F559-467F-635B-8216-3126DBD539D6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8076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3C55676-34BC-9B05-ADC0-422947AB2BF5}"/>
              </a:ext>
            </a:extLst>
          </p:cNvPr>
          <p:cNvSpPr txBox="1"/>
          <p:nvPr userDrawn="1"/>
        </p:nvSpPr>
        <p:spPr>
          <a:xfrm>
            <a:off x="1937910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Acte de parole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88A1BB9-9161-3DF5-265F-0A23866C04BF}"/>
              </a:ext>
            </a:extLst>
          </p:cNvPr>
          <p:cNvSpPr txBox="1"/>
          <p:nvPr userDrawn="1"/>
        </p:nvSpPr>
        <p:spPr>
          <a:xfrm>
            <a:off x="642799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Écriture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56510" y="269856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56370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50D59CB6-DB93-5449-D352-9ADD78D859FA}"/>
              </a:ext>
            </a:extLst>
          </p:cNvPr>
          <p:cNvSpPr txBox="1"/>
          <p:nvPr userDrawn="1"/>
        </p:nvSpPr>
        <p:spPr>
          <a:xfrm>
            <a:off x="4220319" y="209734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Lecture </a:t>
            </a:r>
          </a:p>
        </p:txBody>
      </p:sp>
    </p:spTree>
    <p:extLst>
      <p:ext uri="{BB962C8B-B14F-4D97-AF65-F5344CB8AC3E}">
        <p14:creationId xmlns:p14="http://schemas.microsoft.com/office/powerpoint/2010/main" val="422985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3C58CDA-051D-4D60-BF0D-2F78360884C3}" type="datetimeFigureOut">
              <a:rPr lang="fr-MA" smtClean="0"/>
              <a:t>12/11/2025</a:t>
            </a:fld>
            <a:endParaRPr lang="fr-M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1006D4-FD46-4A3B-AC40-2318260DB182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8479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8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39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3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27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40.png"/><Relationship Id="rId5" Type="http://schemas.openxmlformats.org/officeDocument/2006/relationships/customXml" Target="../ink/ink4.xml"/><Relationship Id="rId4" Type="http://schemas.openxmlformats.org/officeDocument/2006/relationships/image" Target="../media/image43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32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6.xml"/><Relationship Id="rId4" Type="http://schemas.openxmlformats.org/officeDocument/2006/relationships/image" Target="../media/image41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8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7" Type="http://schemas.openxmlformats.org/officeDocument/2006/relationships/image" Target="../media/image4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0.xml"/><Relationship Id="rId4" Type="http://schemas.openxmlformats.org/officeDocument/2006/relationships/image" Target="../media/image41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12.xml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27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6.xml"/><Relationship Id="rId4" Type="http://schemas.openxmlformats.org/officeDocument/2006/relationships/image" Target="../media/image41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32.png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18.xml"/><Relationship Id="rId4" Type="http://schemas.openxmlformats.org/officeDocument/2006/relationships/image" Target="../media/image41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0.xml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22.xml"/><Relationship Id="rId4" Type="http://schemas.openxmlformats.org/officeDocument/2006/relationships/image" Target="../media/image4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24.xml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2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7" Type="http://schemas.openxmlformats.org/officeDocument/2006/relationships/image" Target="../media/image230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43.xml"/><Relationship Id="rId6" Type="http://schemas.openxmlformats.org/officeDocument/2006/relationships/customXml" Target="../ink/ink28.xml"/><Relationship Id="rId5" Type="http://schemas.openxmlformats.org/officeDocument/2006/relationships/image" Target="../media/image220.png"/><Relationship Id="rId9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7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0.xml"/><Relationship Id="rId4" Type="http://schemas.openxmlformats.org/officeDocument/2006/relationships/image" Target="../media/image41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7" Type="http://schemas.openxmlformats.org/officeDocument/2006/relationships/image" Target="../media/image3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2.xml"/><Relationship Id="rId4" Type="http://schemas.openxmlformats.org/officeDocument/2006/relationships/image" Target="../media/image41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4.xml"/><Relationship Id="rId2" Type="http://schemas.openxmlformats.org/officeDocument/2006/relationships/customXml" Target="../ink/ink3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7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20.PNG"/><Relationship Id="rId5" Type="http://schemas.openxmlformats.org/officeDocument/2006/relationships/customXml" Target="../ink/ink36.xml"/><Relationship Id="rId4" Type="http://schemas.openxmlformats.org/officeDocument/2006/relationships/image" Target="../media/image410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7" Type="http://schemas.openxmlformats.org/officeDocument/2006/relationships/customXml" Target="../ink/ink38.xml"/><Relationship Id="rId2" Type="http://schemas.openxmlformats.org/officeDocument/2006/relationships/customXml" Target="../ink/ink3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30.png"/><Relationship Id="rId10" Type="http://schemas.openxmlformats.org/officeDocument/2006/relationships/image" Target="../media/image48.png"/><Relationship Id="rId9" Type="http://schemas.openxmlformats.org/officeDocument/2006/relationships/image" Target="../media/image2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0.png"/><Relationship Id="rId2" Type="http://schemas.openxmlformats.org/officeDocument/2006/relationships/customXml" Target="../ink/ink39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60.png"/><Relationship Id="rId4" Type="http://schemas.openxmlformats.org/officeDocument/2006/relationships/customXml" Target="../ink/ink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7" Type="http://schemas.openxmlformats.org/officeDocument/2006/relationships/image" Target="../media/image2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1.png"/><Relationship Id="rId5" Type="http://schemas.openxmlformats.org/officeDocument/2006/relationships/customXml" Target="../ink/ink42.xml"/><Relationship Id="rId4" Type="http://schemas.openxmlformats.org/officeDocument/2006/relationships/image" Target="../media/image50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7" Type="http://schemas.openxmlformats.org/officeDocument/2006/relationships/image" Target="../media/image53.png"/><Relationship Id="rId2" Type="http://schemas.openxmlformats.org/officeDocument/2006/relationships/customXml" Target="../ink/ink4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440.png"/><Relationship Id="rId4" Type="http://schemas.openxmlformats.org/officeDocument/2006/relationships/customXml" Target="../ink/ink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54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1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807E213-5628-3FC3-F0CA-42337DAB0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4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697DFF48-5E06-8151-398A-A4FC15EB2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75250"/>
            <a:ext cx="7236607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Qui veut passer au tableau pour décrire l’image ?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9DA69C2-8F8E-4105-E5A0-9DBA037C2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91FB6CF-CCBC-7DD3-4CEE-459AC44C0C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t="4989" r="5172" b="8813"/>
          <a:stretch>
            <a:fillRect/>
          </a:stretch>
        </p:blipFill>
        <p:spPr>
          <a:xfrm>
            <a:off x="1896311" y="2049516"/>
            <a:ext cx="5351378" cy="38467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3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DC1D2-8C8B-9DC6-0B42-9A58B0C29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3FE7AFC-ECB0-1948-EBB7-1EAE232AC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fontAlgn="auto">
              <a:spcAft>
                <a:spcPts val="0"/>
              </a:spcAft>
              <a:buClrTx/>
              <a:buSzTx/>
              <a:tabLst/>
              <a:defRPr/>
            </a:pP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passe à l’activité de l’oral. Nous allons apprendre à poser une question avec </a:t>
            </a:r>
            <a:r>
              <a:rPr lang="fr-M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Majd</a:t>
            </a:r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et Nada.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91E3632-8C3C-5BDE-1786-994F8A8DD2C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51026" y="2243667"/>
            <a:ext cx="4615273" cy="371455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34558AA6-2B0E-DBC4-E895-026144345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0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50B2-7C4A-40AF-1C40-C20EF9DCA9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53CB3B7-B045-1907-12B9-E6AC293B2E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/>
        </p:blipFill>
        <p:spPr>
          <a:xfrm>
            <a:off x="381000" y="711081"/>
            <a:ext cx="809386" cy="809386"/>
          </a:xfrm>
        </p:spPr>
      </p:pic>
      <p:sp>
        <p:nvSpPr>
          <p:cNvPr id="4" name="Titre 8">
            <a:extLst>
              <a:ext uri="{FF2B5EF4-FFF2-40B4-BE49-F238E27FC236}">
                <a16:creationId xmlns:a16="http://schemas.microsoft.com/office/drawing/2014/main" id="{7AE76DBD-DBA9-930E-6A9E-B2725446D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9EF8EE5-1AE4-1C66-E78A-3E44E79596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6" name="FR_N3_P1_W2_S3_AdP-01_V">
            <a:hlinkClick r:id="" action="ppaction://media"/>
            <a:extLst>
              <a:ext uri="{FF2B5EF4-FFF2-40B4-BE49-F238E27FC236}">
                <a16:creationId xmlns:a16="http://schemas.microsoft.com/office/drawing/2014/main" id="{66625881-C962-DE7A-40D7-9A8D1D1B56DE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569" y="2301766"/>
            <a:ext cx="7882269" cy="353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6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232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43822E9A-3589-D1E0-163C-DBB7CB74024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53330" y="2512128"/>
            <a:ext cx="4887827" cy="3258552"/>
          </a:xfrm>
          <a:prstGeom prst="rect">
            <a:avLst/>
          </a:prstGeom>
        </p:spPr>
      </p:pic>
      <p:sp>
        <p:nvSpPr>
          <p:cNvPr id="13" name="AutoShape 6" descr="Image générée">
            <a:extLst>
              <a:ext uri="{FF2B5EF4-FFF2-40B4-BE49-F238E27FC236}">
                <a16:creationId xmlns:a16="http://schemas.microsoft.com/office/drawing/2014/main" id="{A2678A8F-5361-3E4B-ECFA-5970DDBF81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92444" y="383660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DB8A3D9-99C5-AE78-712A-21424252E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8531" y="1960733"/>
            <a:ext cx="1218404" cy="1102789"/>
          </a:xfrm>
          <a:prstGeom prst="rect">
            <a:avLst/>
          </a:prstGeom>
        </p:spPr>
      </p:pic>
      <p:sp>
        <p:nvSpPr>
          <p:cNvPr id="17" name="Titre 8">
            <a:extLst>
              <a:ext uri="{FF2B5EF4-FFF2-40B4-BE49-F238E27FC236}">
                <a16:creationId xmlns:a16="http://schemas.microsoft.com/office/drawing/2014/main" id="{E7BD7284-B447-8F9C-2FDE-487A6E0694EF}"/>
              </a:ext>
            </a:extLst>
          </p:cNvPr>
          <p:cNvSpPr txBox="1">
            <a:spLocks/>
          </p:cNvSpPr>
          <p:nvPr/>
        </p:nvSpPr>
        <p:spPr>
          <a:xfrm>
            <a:off x="1595747" y="757794"/>
            <a:ext cx="7211368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À votre tour.  Qui veut poser la question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en français 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DCB7EB0-F90B-CA37-459F-8A1F1E076F10}"/>
              </a:ext>
            </a:extLst>
          </p:cNvPr>
          <p:cNvSpPr txBox="1"/>
          <p:nvPr/>
        </p:nvSpPr>
        <p:spPr>
          <a:xfrm>
            <a:off x="885524" y="3725905"/>
            <a:ext cx="2136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Tu es 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dans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400" b="1" dirty="0">
                <a:solidFill>
                  <a:srgbClr val="424D7B"/>
                </a:solidFill>
                <a:latin typeface="Dosis" pitchFamily="2" charset="0"/>
              </a:rPr>
              <a:t>école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97CA6B-DC82-6546-4819-9DC3A4609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237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2622C-72F2-832C-6A49-077B232EB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BFE51F8C-1F35-9CC8-FA29-27998F956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8401" y="778953"/>
            <a:ext cx="7338231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 nous allons apprendre à répondre à la question : « Tu es dans quelle école  ? ».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0226095B-721D-3CC5-01CB-26DF99B572F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4683" y="2358190"/>
            <a:ext cx="4640996" cy="381635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C2BF51DC-2427-E912-8171-CBC8F630B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34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312F0F-D332-AA51-27AF-18490DC8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DEB9905B-7243-9E77-45A9-5D61D4D7FC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/>
      </p:pic>
      <p:sp>
        <p:nvSpPr>
          <p:cNvPr id="3" name="Titre 8">
            <a:extLst>
              <a:ext uri="{FF2B5EF4-FFF2-40B4-BE49-F238E27FC236}">
                <a16:creationId xmlns:a16="http://schemas.microsoft.com/office/drawing/2014/main" id="{745AF8D4-BCBE-6E33-FC16-84FDB46E9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21" name="Image 20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F55EA39-E3ED-ECAD-2CBD-CEF9366957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ADP_2AP_SEM3_S3">
            <a:hlinkClick r:id="" action="ppaction://media"/>
            <a:extLst>
              <a:ext uri="{FF2B5EF4-FFF2-40B4-BE49-F238E27FC236}">
                <a16:creationId xmlns:a16="http://schemas.microsoft.com/office/drawing/2014/main" id="{4C9F2103-3EA1-BB56-00A3-3A475C1E6A17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2163" y="2498725"/>
            <a:ext cx="7559675" cy="3281363"/>
          </a:xfrm>
        </p:spPr>
      </p:pic>
    </p:spTree>
    <p:extLst>
      <p:ext uri="{BB962C8B-B14F-4D97-AF65-F5344CB8AC3E}">
        <p14:creationId xmlns:p14="http://schemas.microsoft.com/office/powerpoint/2010/main" val="32078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778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8F784D-D842-55BF-D515-DD09E52383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EE2E7060-7C43-E8E6-21CC-911E259FD91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A"/>
              </a:clrFrom>
              <a:clrTo>
                <a:srgbClr val="FEFDFA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079961" y="2843448"/>
            <a:ext cx="4887827" cy="3258552"/>
          </a:xfrm>
          <a:prstGeom prst="rect">
            <a:avLst/>
          </a:prstGeom>
        </p:spPr>
      </p:pic>
      <p:sp>
        <p:nvSpPr>
          <p:cNvPr id="11" name="AutoShape 6" descr="Image générée">
            <a:extLst>
              <a:ext uri="{FF2B5EF4-FFF2-40B4-BE49-F238E27FC236}">
                <a16:creationId xmlns:a16="http://schemas.microsoft.com/office/drawing/2014/main" id="{80BB0479-E979-6474-2431-231B9E9556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6487" y="387909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itre 8">
            <a:extLst>
              <a:ext uri="{FF2B5EF4-FFF2-40B4-BE49-F238E27FC236}">
                <a16:creationId xmlns:a16="http://schemas.microsoft.com/office/drawing/2014/main" id="{F5793345-D6B2-DC7F-74AB-AD4E4C717018}"/>
              </a:ext>
            </a:extLst>
          </p:cNvPr>
          <p:cNvSpPr txBox="1">
            <a:spLocks/>
          </p:cNvSpPr>
          <p:nvPr/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Qui veut passer au tableau pour jouer la scène ? 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29C610F-0000-14C7-04CA-B5693FB1F4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5972" y="2237364"/>
            <a:ext cx="1066949" cy="97168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03EC2E4-EBF4-50E6-2622-573F75232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10" y="2096636"/>
            <a:ext cx="1218404" cy="110278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3A16EE4-4C6F-01E8-4800-2D676F5D6D7E}"/>
              </a:ext>
            </a:extLst>
          </p:cNvPr>
          <p:cNvSpPr txBox="1"/>
          <p:nvPr/>
        </p:nvSpPr>
        <p:spPr>
          <a:xfrm>
            <a:off x="703468" y="3966987"/>
            <a:ext cx="2406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es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dans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école 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4A7155-7CFA-2AE2-5289-E12B1537D5E4}"/>
              </a:ext>
            </a:extLst>
          </p:cNvPr>
          <p:cNvSpPr txBox="1"/>
          <p:nvPr/>
        </p:nvSpPr>
        <p:spPr>
          <a:xfrm>
            <a:off x="6262824" y="4136263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</a:t>
            </a: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____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B3BCA37-32B1-4F9B-21E9-D7ED0CCB1C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593" b="11327"/>
          <a:stretch>
            <a:fillRect/>
          </a:stretch>
        </p:blipFill>
        <p:spPr>
          <a:xfrm>
            <a:off x="215393" y="650122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24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15D328-3A69-5A4F-E4BF-AACB1B355D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B87C98-02C6-1062-B406-7D9D8AAB9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Chacun joue le dialogue avec son voisin. 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17BD6D1-7EBA-D29F-1C3F-5824EEB38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594008" y="2944633"/>
            <a:ext cx="3955983" cy="26373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0EB81BC6-A0C1-3A1E-769D-C2110B180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1" y="2244906"/>
            <a:ext cx="1218404" cy="1102789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EC3A8443-8721-BD8F-6DBC-BC0C8EC78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226" y="2252068"/>
            <a:ext cx="1219370" cy="10860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84176B4-A45E-468F-A553-E56143093AFB}"/>
              </a:ext>
            </a:extLst>
          </p:cNvPr>
          <p:cNvSpPr txBox="1"/>
          <p:nvPr/>
        </p:nvSpPr>
        <p:spPr>
          <a:xfrm>
            <a:off x="803807" y="3781077"/>
            <a:ext cx="21777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 Tu es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dans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quelle </a:t>
            </a:r>
            <a:r>
              <a:rPr lang="fr-FR" sz="2200" b="1" dirty="0">
                <a:solidFill>
                  <a:srgbClr val="445C80"/>
                </a:solidFill>
                <a:latin typeface="Dosis" pitchFamily="2" charset="0"/>
              </a:rPr>
              <a:t>école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445C80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60237B7-85C4-D47C-0635-AD8D20925387}"/>
              </a:ext>
            </a:extLst>
          </p:cNvPr>
          <p:cNvSpPr txBox="1"/>
          <p:nvPr/>
        </p:nvSpPr>
        <p:spPr>
          <a:xfrm>
            <a:off x="6073321" y="3913367"/>
            <a:ext cx="21777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Je suis </a:t>
            </a:r>
            <a:r>
              <a:rPr lang="fr-FR" sz="2200" b="1" dirty="0">
                <a:solidFill>
                  <a:srgbClr val="8D6F91"/>
                </a:solidFill>
                <a:latin typeface="Dosis" pitchFamily="2" charset="0"/>
              </a:rPr>
              <a:t>à</a:t>
            </a: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8D6F9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____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71FE475-901F-0B9E-4012-B18987E50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226" y="2337509"/>
            <a:ext cx="1066949" cy="97168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D47281C-7D0C-D77B-B07A-A4F9D3C107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9ED5C-C040-80F4-C6F8-FC9A99FD4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A711986-FA4F-0BB6-DE28-273A64CB8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90" y="3508072"/>
            <a:ext cx="6254069" cy="1446177"/>
          </a:xfrm>
          <a:prstGeom prst="rect">
            <a:avLst/>
          </a:prstGeom>
        </p:spPr>
      </p:pic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1AAB39AE-C88C-2050-B1F8-20189324A9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2522109"/>
            <a:ext cx="4960805" cy="756000"/>
          </a:xfrm>
        </p:spPr>
        <p:txBody>
          <a:bodyPr/>
          <a:lstStyle/>
          <a:p>
            <a:r>
              <a:rPr lang="fr-FR" sz="1400" dirty="0"/>
              <a:t>Acte de parole 2 :  « Tu es dans  quelle école ? » «  Je suis à  ... »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16F0179-3CB0-BDC7-0565-AE10D8CF18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</p:spPr>
        <p:txBody>
          <a:bodyPr/>
          <a:lstStyle/>
          <a:p>
            <a:r>
              <a:rPr lang="fr-FR" sz="1400" dirty="0"/>
              <a:t>Écriture de syllabes.</a:t>
            </a:r>
          </a:p>
        </p:txBody>
      </p:sp>
      <p:pic>
        <p:nvPicPr>
          <p:cNvPr id="3" name="Espace réservé pour une image  2">
            <a:extLst>
              <a:ext uri="{FF2B5EF4-FFF2-40B4-BE49-F238E27FC236}">
                <a16:creationId xmlns:a16="http://schemas.microsoft.com/office/drawing/2014/main" id="{0D64BE76-0E65-B67C-7698-F10F00C7319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9325" y="1957588"/>
            <a:ext cx="539750" cy="539750"/>
          </a:xfrm>
        </p:spPr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5611B869-3B20-6F0A-E988-DBF6A748461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4958117"/>
            <a:ext cx="540000" cy="540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BBCCB2E0-8516-CD6C-1D4D-01872C33CF9F}"/>
              </a:ext>
            </a:extLst>
          </p:cNvPr>
          <p:cNvSpPr txBox="1"/>
          <p:nvPr/>
        </p:nvSpPr>
        <p:spPr>
          <a:xfrm>
            <a:off x="2201410" y="3641804"/>
            <a:ext cx="1072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2.  Lecture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147ED9BD-C99B-11DB-4E09-9646AAF91999}"/>
              </a:ext>
            </a:extLst>
          </p:cNvPr>
          <p:cNvSpPr txBox="1">
            <a:spLocks/>
          </p:cNvSpPr>
          <p:nvPr/>
        </p:nvSpPr>
        <p:spPr>
          <a:xfrm>
            <a:off x="2201410" y="4025316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Lecture de mots et de syllabes.</a:t>
            </a:r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C2E9EBEF-C46E-04F5-5174-F0ECD3CBE7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7298796" y="3473285"/>
            <a:ext cx="540000" cy="540000"/>
          </a:xfrm>
          <a:prstGeom prst="rect">
            <a:avLst/>
          </a:prstGeom>
        </p:spPr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66B194FC-BAAD-48AC-0928-108507E61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CC492CF4-81B4-C802-566E-6E85C0A6F13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F6817B6-EE4A-BBCF-A489-311A1DD2244B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2BA5D3-0ED9-A296-05FB-B0A196341371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AB0DAC63-6225-DAAB-91FD-22A669B2FDD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33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0CC2-B73A-ED67-AA84-FA67AF3F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on va faire de la lecture. 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11B960D9-62B9-0C0A-999C-61D7BA4E7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0" y="2261937"/>
            <a:ext cx="5052060" cy="336804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BA753EF-D76E-4894-CBD8-2ACB1D823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42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870BD63-6704-532B-68D5-E9EF8FE04861}"/>
              </a:ext>
            </a:extLst>
          </p:cNvPr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223799F-EBA8-F4DD-163C-89A9355B9C7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8A7F318-166E-6646-0393-E9BB69EE49D4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itre 53">
              <a:extLst>
                <a:ext uri="{FF2B5EF4-FFF2-40B4-BE49-F238E27FC236}">
                  <a16:creationId xmlns:a16="http://schemas.microsoft.com/office/drawing/2014/main" id="{3293DD0F-B97E-9EF3-4D43-C83389E47B8D}"/>
                </a:ext>
              </a:extLst>
            </p:cNvPr>
            <p:cNvSpPr txBox="1">
              <a:spLocks/>
            </p:cNvSpPr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83AE1F9C-3B90-289D-5694-4EB97A0CC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52" y="2130317"/>
            <a:ext cx="7886700" cy="720000"/>
          </a:xfrm>
        </p:spPr>
        <p:txBody>
          <a:bodyPr/>
          <a:lstStyle/>
          <a:p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Il convient de lancer </a:t>
            </a:r>
            <a:r>
              <a:rPr lang="fr-MA" sz="2800" dirty="0">
                <a:solidFill>
                  <a:srgbClr val="00ACA4"/>
                </a:solidFill>
              </a:rPr>
              <a:t>le mode diaporama </a:t>
            </a:r>
            <a:r>
              <a:rPr lang="fr-MA" sz="2800" dirty="0">
                <a:solidFill>
                  <a:schemeClr val="accent1">
                    <a:lumMod val="50000"/>
                  </a:schemeClr>
                </a:solidFill>
              </a:rPr>
              <a:t>pour la diffusion de la leçon en classe</a:t>
            </a:r>
          </a:p>
        </p:txBody>
      </p:sp>
    </p:spTree>
    <p:extLst>
      <p:ext uri="{BB962C8B-B14F-4D97-AF65-F5344CB8AC3E}">
        <p14:creationId xmlns:p14="http://schemas.microsoft.com/office/powerpoint/2010/main" val="3182982399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5DDC-A69B-2301-C54E-3DA263C28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598E0-0036-D1C6-7F74-CBA5CEF8B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Aujourd’hui, nous allons apprendre à lire des syllabes et des mots avec le son « on ».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2C933CD-C491-45CE-A4C4-916A75BEB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C2725A6-34E6-4E61-A5C8-8AA2F76090F6}"/>
              </a:ext>
            </a:extLst>
          </p:cNvPr>
          <p:cNvSpPr txBox="1"/>
          <p:nvPr/>
        </p:nvSpPr>
        <p:spPr>
          <a:xfrm>
            <a:off x="2255962" y="2644170"/>
            <a:ext cx="463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tx2"/>
                </a:solidFill>
                <a:latin typeface="Dosis" pitchFamily="2" charset="0"/>
              </a:rPr>
              <a:t>on    om</a:t>
            </a:r>
            <a:endParaRPr lang="fr-MA" sz="96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50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EA4E09-8EDD-EDDF-272C-E6FE61DE99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DE2A7A-BCBA-40C8-081B-4E7F451EE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B7541A3-5920-B113-CC98-65A5BD3A2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EA8A5EA-181C-A047-2E35-8F5D379B2E57}"/>
              </a:ext>
            </a:extLst>
          </p:cNvPr>
          <p:cNvSpPr txBox="1"/>
          <p:nvPr/>
        </p:nvSpPr>
        <p:spPr>
          <a:xfrm>
            <a:off x="2255962" y="2644170"/>
            <a:ext cx="4632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600" b="1" dirty="0">
                <a:solidFill>
                  <a:schemeClr val="tx2"/>
                </a:solidFill>
                <a:latin typeface="Dosis" pitchFamily="2" charset="0"/>
              </a:rPr>
              <a:t>on    om</a:t>
            </a:r>
            <a:endParaRPr lang="fr-MA" sz="9600" b="1" dirty="0">
              <a:solidFill>
                <a:schemeClr val="tx2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07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4E7DDD-78AD-CD9A-C2BB-D518BCFD2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Lecture de la vidéo.</a:t>
            </a:r>
          </a:p>
        </p:txBody>
      </p:sp>
      <p:pic>
        <p:nvPicPr>
          <p:cNvPr id="7" name="Espace réservé pour une image  11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5BF17FD-7605-CDAE-E83A-26CA9F890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  <a:prstGeom prst="rect">
            <a:avLst/>
          </a:prstGeom>
        </p:spPr>
      </p:pic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9097F3F8-4432-36CD-4790-7E7F9D392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5" name="vd Combinatoire  on - om ">
            <a:hlinkClick r:id="" action="ppaction://media"/>
            <a:extLst>
              <a:ext uri="{FF2B5EF4-FFF2-40B4-BE49-F238E27FC236}">
                <a16:creationId xmlns:a16="http://schemas.microsoft.com/office/drawing/2014/main" id="{4BC664ED-90BC-375A-2AF2-E8ACF25571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97724" y="1669311"/>
            <a:ext cx="6148552" cy="458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8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1045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5319C8-0D77-DCAF-B435-76DB08AE8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92850D-70C6-EE59-6313-A75A448C3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AE3F01D-42F8-4758-9FFB-825ED2620748}"/>
              </a:ext>
            </a:extLst>
          </p:cNvPr>
          <p:cNvSpPr txBox="1"/>
          <p:nvPr/>
        </p:nvSpPr>
        <p:spPr>
          <a:xfrm>
            <a:off x="1175313" y="3005498"/>
            <a:ext cx="7267508" cy="1183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v   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v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4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sav</a:t>
            </a:r>
            <a:r>
              <a:rPr lang="fr-FR" sz="5400" b="1" dirty="0">
                <a:solidFill>
                  <a:srgbClr val="00ACA4"/>
                </a:solidFill>
                <a:latin typeface="Dosis" pitchFamily="2" charset="0"/>
              </a:rPr>
              <a:t>on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446E86E-2F76-816A-E3FF-BED09FE05A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2968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7402BE-8DE4-06D5-DA6C-EBB8BE8AA4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D9B73D-83C3-F42E-E548-402A9498C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A6E01A-5552-5351-CE4A-E3FA4A39D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CFB479E-F8AF-F6B4-73AB-73447AD23BD1}"/>
              </a:ext>
            </a:extLst>
          </p:cNvPr>
          <p:cNvSpPr txBox="1"/>
          <p:nvPr/>
        </p:nvSpPr>
        <p:spPr>
          <a:xfrm>
            <a:off x="469123" y="3057467"/>
            <a:ext cx="8205754" cy="1142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t       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 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r>
              <a:rPr lang="fr-FR" sz="5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 &gt;   mout</a:t>
            </a:r>
            <a:r>
              <a:rPr lang="fr-FR" sz="52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endParaRPr lang="fr-FR" sz="52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5D8F8-08F9-D77F-FCF1-6F5F0856E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C1F2B9-3A1D-49F6-52C9-4D9D924D3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?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B61FE0B-D76B-E892-E323-EF176E849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1B05737-90DB-9278-137A-55D7C563D460}"/>
              </a:ext>
            </a:extLst>
          </p:cNvPr>
          <p:cNvSpPr txBox="1"/>
          <p:nvPr/>
        </p:nvSpPr>
        <p:spPr>
          <a:xfrm>
            <a:off x="650378" y="3107098"/>
            <a:ext cx="8205754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   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&gt;    </a:t>
            </a:r>
            <a:r>
              <a:rPr lang="fr-FR" sz="4800" b="1" dirty="0" err="1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4800" b="1" dirty="0" err="1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    &gt;   p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4800" b="1" dirty="0">
                <a:solidFill>
                  <a:srgbClr val="424D7B"/>
                </a:solidFill>
                <a:latin typeface="Dosis" pitchFamily="2" charset="0"/>
              </a:rPr>
              <a:t>p</a:t>
            </a:r>
            <a:r>
              <a:rPr lang="fr-FR" sz="4800" b="1" dirty="0">
                <a:solidFill>
                  <a:srgbClr val="00ACA4"/>
                </a:solidFill>
                <a:latin typeface="Dosis" pitchFamily="2" charset="0"/>
              </a:rPr>
              <a:t>on</a:t>
            </a:r>
            <a:endParaRPr lang="fr-FR" sz="4800" b="1" dirty="0">
              <a:solidFill>
                <a:schemeClr val="tx1">
                  <a:lumMod val="50000"/>
                  <a:lumOff val="50000"/>
                </a:schemeClr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5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98487E-540E-DA88-BD04-F731FCE66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24D3E88-5257-906F-53A3-FEE7687E4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Ouvrez le manuel à la page 20. Avec votre voisin, vous allez faire l’activité 2.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B106A96-A244-FC41-0088-2CB697118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205A910-FDA1-C35B-89B0-3D239943C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3457" y="1617744"/>
            <a:ext cx="3157086" cy="4867509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B096491-657D-4351-6ACF-3FCD6A8ACB62}"/>
              </a:ext>
            </a:extLst>
          </p:cNvPr>
          <p:cNvSpPr/>
          <p:nvPr/>
        </p:nvSpPr>
        <p:spPr>
          <a:xfrm>
            <a:off x="3200400" y="2824841"/>
            <a:ext cx="2950143" cy="14318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0854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9AF1-010B-57C2-21BD-5FD0F2262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9A487592-801D-7EFA-3B6D-C04B0821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vous allez lire à votre voisin. À tour de rôle. 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276ABD7-CFC2-FB40-1418-A91869A40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19BB55B-1F56-CDB6-B9FB-94B3A99222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59"/>
          <a:stretch>
            <a:fillRect/>
          </a:stretch>
        </p:blipFill>
        <p:spPr>
          <a:xfrm>
            <a:off x="5629770" y="2733865"/>
            <a:ext cx="2794359" cy="214293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555821C-7862-65B6-DD89-24EB5FB744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714" y="2487486"/>
            <a:ext cx="5179056" cy="263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305AD58-7D41-E499-8F2F-54C4365C3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965" y="5021181"/>
            <a:ext cx="6254069" cy="1446177"/>
          </a:xfrm>
          <a:prstGeom prst="rect">
            <a:avLst/>
          </a:prstGeom>
        </p:spPr>
      </p:pic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99076A47-0B8D-410C-5BE8-3468CCF0FF3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</a:p>
        </p:txBody>
      </p:sp>
      <p:pic>
        <p:nvPicPr>
          <p:cNvPr id="16" name="Espace réservé pour une image  15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DABA421-0643-F3B2-09E2-9F21CDBD460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798278C3-473A-7110-313B-F546DD4BFE1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 sz="1400" dirty="0"/>
              <a:t>Acte de parole 2 :  « Tu es dans  quelle école ? » «  Je suis à  ... ».</a:t>
            </a:r>
          </a:p>
        </p:txBody>
      </p:sp>
      <p:pic>
        <p:nvPicPr>
          <p:cNvPr id="18" name="Espace réservé pour une image  1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05AC2783-78BD-E6B4-CB23-ED15ABB0BE0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4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62D4E4F4-7A38-347E-6A75-31D004B471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35CB33E-BD6C-ABCE-F925-A7DB01A85400}"/>
              </a:ext>
            </a:extLst>
          </p:cNvPr>
          <p:cNvSpPr txBox="1"/>
          <p:nvPr/>
        </p:nvSpPr>
        <p:spPr>
          <a:xfrm>
            <a:off x="2201410" y="5133855"/>
            <a:ext cx="111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3.  Ecriture</a:t>
            </a:r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B8CB6B97-D5A6-06D1-AA2B-60F3D0BA4542}"/>
              </a:ext>
            </a:extLst>
          </p:cNvPr>
          <p:cNvSpPr txBox="1">
            <a:spLocks/>
          </p:cNvSpPr>
          <p:nvPr/>
        </p:nvSpPr>
        <p:spPr>
          <a:xfrm>
            <a:off x="2201410" y="5517367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Ecriture  de mots.</a:t>
            </a:r>
          </a:p>
        </p:txBody>
      </p:sp>
      <p:sp>
        <p:nvSpPr>
          <p:cNvPr id="2" name="Titre 8">
            <a:extLst>
              <a:ext uri="{FF2B5EF4-FFF2-40B4-BE49-F238E27FC236}">
                <a16:creationId xmlns:a16="http://schemas.microsoft.com/office/drawing/2014/main" id="{F233C408-C6D8-5C60-2BD5-2FE2E2352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 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F2F781E9-43D9-1FA6-4757-2E58F88BDAE0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1ADBCE8-4058-6CD9-931E-02EC1F5CB22D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19BDE9A-02B3-0AD2-6B79-D6856938F56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FEDF8C72-8483-4E6E-BC55-9AA20292B5A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26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on » qui s’écrit o -n.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4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8A4169DB-E4D1-7C6D-4EE9-718DE6CF13E3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7A39F50-33BD-B486-03A4-6A680CB1786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3FBA5B5-54B2-9678-F62D-CA621C951F8A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itre 53">
              <a:extLst>
                <a:ext uri="{FF2B5EF4-FFF2-40B4-BE49-F238E27FC236}">
                  <a16:creationId xmlns:a16="http://schemas.microsoft.com/office/drawing/2014/main" id="{E5A07AC2-DF3E-B6F2-143B-054E07511E74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sp>
        <p:nvSpPr>
          <p:cNvPr id="11" name="Titre 1">
            <a:extLst>
              <a:ext uri="{FF2B5EF4-FFF2-40B4-BE49-F238E27FC236}">
                <a16:creationId xmlns:a16="http://schemas.microsoft.com/office/drawing/2014/main" id="{C4E1D551-D9DA-307E-06BB-BF8B547CF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00" y="1390533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Pictogrammes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3E8EFFE-F92D-6AFB-141F-8C8242CD16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400" y="2474382"/>
            <a:ext cx="7520578" cy="279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7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39624-EE1D-49C1-4C24-93EF7647C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01D034-1273-981C-8924-D2A787834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savon.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s-a-v-o-n.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F63597D-7FF4-5042-0D4B-1B42DF10B04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72D05FB3-3E70-114F-7AF3-B0EDCCB8D63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Image 13">
            <a:extLst>
              <a:ext uri="{FF2B5EF4-FFF2-40B4-BE49-F238E27FC236}">
                <a16:creationId xmlns:a16="http://schemas.microsoft.com/office/drawing/2014/main" id="{88E5EFBF-8D89-0C75-6302-9B6AAF7B83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C6BC14F-6FE4-4F69-8B8B-BB398AD8D039}"/>
              </a:ext>
            </a:extLst>
          </p:cNvPr>
          <p:cNvSpPr txBox="1"/>
          <p:nvPr/>
        </p:nvSpPr>
        <p:spPr>
          <a:xfrm>
            <a:off x="4914869" y="3228680"/>
            <a:ext cx="238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sav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on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3202794-33B3-7E50-9FF4-3B058F08E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215" y="2470874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2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0934F-5B41-F688-1B7A-5E9545D76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62EE46-7037-20E2-EDDC-CDFB25933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savon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2AACEBC9-B858-089B-8690-C165C3D237D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31DEDB3-D9F0-F9F1-F173-516F586D6E45}"/>
              </a:ext>
            </a:extLst>
          </p:cNvPr>
          <p:cNvSpPr txBox="1"/>
          <p:nvPr/>
        </p:nvSpPr>
        <p:spPr>
          <a:xfrm>
            <a:off x="4914869" y="3228680"/>
            <a:ext cx="2387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sav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on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chemeClr val="tx2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A4E39-7A95-ACF6-8A8F-4AE325F29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0215" y="2470874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C717D-62F8-87AB-0A4B-94A0EA219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640302-242A-8F69-BB47-D7A06E3BB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ECA65EF-0E0E-0743-9CBF-7F497BB699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861381E-84E3-DF72-52B5-13F71CF1EA5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1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9FB3B-9B77-0968-D456-7B22302FD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87A9C4-9BD5-EC3D-7F41-765D0DBF8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BB1575C-21AE-C80C-1763-55A0AA511D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E51DD611-7100-CF98-E09B-00BE490E22F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BE4F068-46DC-98EC-0C4A-9950883C42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0758142-0E06-DEF4-B4A1-8685365D67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9644" y="2325306"/>
            <a:ext cx="1984711" cy="2207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4792F9-3D52-02B0-4DE9-98464964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6969C4-C2B0-1170-7B8F-27A07BBB1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9A92FAFA-0B13-3C72-C1D1-7AE994869FD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32DD8DE0-2327-43A9-B884-EC49CEAEA8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F285CCE7-DEBE-F5F6-EC6A-1A465EA02C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53E3764-7558-4567-55AD-476D8E95C9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179" y="1617744"/>
            <a:ext cx="4267642" cy="426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3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6E150-CDC9-2CDD-5459-74EB50B94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6BA44E-DFD7-EB40-6213-006C24294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A76F68BD-8F9A-7A52-9429-95871C1B27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1A9319C9-2AC5-22CA-A799-1CD8F276D3C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FCE362C-8441-32D1-9411-60025A597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88FEA096-FC7E-2AD4-0D74-47ABEAD4C2FA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savon</a:t>
            </a:r>
          </a:p>
        </p:txBody>
      </p:sp>
    </p:spTree>
    <p:extLst>
      <p:ext uri="{BB962C8B-B14F-4D97-AF65-F5344CB8AC3E}">
        <p14:creationId xmlns:p14="http://schemas.microsoft.com/office/powerpoint/2010/main" val="286464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50F92-3C67-28EB-843F-09C8FFBD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E39626A1-7512-54FF-C740-62216E1FA5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B69BF49-A5BC-BAD0-6EC6-4D23B58E7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montre.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m-o-n-t-r-e.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6948904-D0A5-48F9-78E5-43A97930C4F0}"/>
              </a:ext>
            </a:extLst>
          </p:cNvPr>
          <p:cNvSpPr txBox="1"/>
          <p:nvPr/>
        </p:nvSpPr>
        <p:spPr>
          <a:xfrm>
            <a:off x="4914869" y="3228680"/>
            <a:ext cx="297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m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on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tre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8B119C-A24B-3FA2-394B-3AFCBD8164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4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8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CC6B3-8282-41DC-587F-F0E94914AA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8668EB-F277-6FA0-58DC-E9E907B7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montre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A1F8A3A4-25D7-1B5E-8D17-FD436FEB48E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5A17D9F4-F9B9-BB68-550B-317C4539C0BA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5F544905-CB0F-4E24-D741-C0C0828F8C5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3E09E2B-ED21-C8B2-D7B7-7B2DE639DC84}"/>
              </a:ext>
            </a:extLst>
          </p:cNvPr>
          <p:cNvSpPr txBox="1"/>
          <p:nvPr/>
        </p:nvSpPr>
        <p:spPr>
          <a:xfrm>
            <a:off x="4914869" y="3228680"/>
            <a:ext cx="29787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m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rgbClr val="00ACA4"/>
                </a:solidFill>
                <a:uLnTx/>
                <a:uFillTx/>
                <a:latin typeface="Dosis" pitchFamily="2" charset="0"/>
              </a:rPr>
              <a:t>on</a:t>
            </a:r>
            <a:r>
              <a:rPr kumimoji="0" lang="fr-FR" sz="7200" b="1" i="0" u="none" strike="noStrike" kern="1200" cap="none" spc="0" normalizeH="0" baseline="0" noProof="0" dirty="0">
                <a:ln w="0"/>
                <a:solidFill>
                  <a:schemeClr val="accent5">
                    <a:lumMod val="50000"/>
                  </a:schemeClr>
                </a:solidFill>
                <a:uLnTx/>
                <a:uFillTx/>
                <a:latin typeface="Dosis" pitchFamily="2" charset="0"/>
              </a:rPr>
              <a:t>tre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B041B5D-9D9D-0CDD-2F32-F884BB0BA6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4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9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C80582-4823-DE04-94A7-309428765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C5F5053-7656-262E-DB73-477FB7A0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668349E-926C-FDA6-3AA5-9FD33836E54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79E30FEF-F286-103B-B502-5AD4FDD7EA92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70ABCAE-FA40-A0F3-4CB7-9270C62CFD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725A8E-57DA-CAC5-C9A1-FA84F9E299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3D1D4-D483-890C-EE45-078F1FE4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7AEB6F-8A7A-FD9B-E40F-59E144D8F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E17E2F90-6F86-9E47-B9FA-B0D327BDC03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43B3E60-5F50-0298-15A1-6A80BEE24B8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3E1F887-2EA7-42E8-09A7-566F8FD128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EBF74F2-4293-A7D8-684D-B56B82C057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5" y="2344750"/>
            <a:ext cx="1984710" cy="249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3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1">
            <a:extLst>
              <a:ext uri="{FF2B5EF4-FFF2-40B4-BE49-F238E27FC236}">
                <a16:creationId xmlns:a16="http://schemas.microsoft.com/office/drawing/2014/main" id="{227250B6-6298-63D4-4984-6F19CDCB6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868" y="1496921"/>
            <a:ext cx="7886700" cy="720000"/>
          </a:xfrm>
        </p:spPr>
        <p:txBody>
          <a:bodyPr/>
          <a:lstStyle/>
          <a:p>
            <a:r>
              <a:rPr lang="fr-MA" sz="3200" dirty="0">
                <a:solidFill>
                  <a:srgbClr val="424D7B"/>
                </a:solidFill>
              </a:rPr>
              <a:t>Contenu de la semaine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5AEE5F7-F3F1-94BC-29CA-20A0BD23BA65}"/>
              </a:ext>
            </a:extLst>
          </p:cNvPr>
          <p:cNvGrpSpPr/>
          <p:nvPr/>
        </p:nvGrpSpPr>
        <p:grpSpPr>
          <a:xfrm>
            <a:off x="3224463" y="0"/>
            <a:ext cx="2589196" cy="914877"/>
            <a:chOff x="3224463" y="0"/>
            <a:chExt cx="2589196" cy="9148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8D85DEB-E4ED-5855-5216-41A6FC9B7C21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15B6940-11D8-0A82-0646-0FD05BB67C0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2734F071-3AA0-9ED9-5A80-3C29B01F0B01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A02F4AB-F6C3-9929-6CD3-5FFD91D8E9E7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1F9826-DAAA-B136-3E78-650BDD46CCFC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itre 53">
              <a:extLst>
                <a:ext uri="{FF2B5EF4-FFF2-40B4-BE49-F238E27FC236}">
                  <a16:creationId xmlns:a16="http://schemas.microsoft.com/office/drawing/2014/main" id="{7F1D366E-717D-32EB-73D4-CE08B961330C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E7F7ABDD-DF0E-AB20-C1D3-9E2692C4A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2462704"/>
            <a:ext cx="1676829" cy="247751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4DBB6B4-320E-58A7-E1C1-7C27D58D3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3394" y="2495562"/>
            <a:ext cx="1676829" cy="246095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6531B8D-2E15-0689-8231-9B3595B40A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9185" y="2417993"/>
            <a:ext cx="1676829" cy="258528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86A625C-D824-9404-B7EF-BEFB1644A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6507" y="2433759"/>
            <a:ext cx="1760197" cy="258528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0F8CDFF-84AD-D489-8451-8208B363DD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2060" y="2454080"/>
            <a:ext cx="1622636" cy="258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00087-7165-AE14-3CFC-781A0CC01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8B9F9D-6156-EBC0-CB13-CE939BA9A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FF40B12-1E3B-ADC7-F4A3-CFF1BFC4939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C50C907-5F42-A99F-DEC0-7C32DBB3406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6544E301-5A96-29D2-B970-9ABFF09267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FE2BAB2C-8673-43C1-418F-44CFBD7AF8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6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1AF9A9-0DAD-37E9-E195-8A3ABCB73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694FF3C-F617-4E9B-3A37-E2D0A75EE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570D9897-05B5-7B08-69A6-D71133B4D54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B84F96FF-3556-C60A-4453-38E1AC588C7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A39B813D-F75E-75D4-66EE-309672C365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D09A3B38-D199-FFB8-B9AC-139100B5F635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3006944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montre</a:t>
            </a:r>
          </a:p>
        </p:txBody>
      </p:sp>
    </p:spTree>
    <p:extLst>
      <p:ext uri="{BB962C8B-B14F-4D97-AF65-F5344CB8AC3E}">
        <p14:creationId xmlns:p14="http://schemas.microsoft.com/office/powerpoint/2010/main" val="245504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276C99-220B-4BBF-8FEB-E110392C0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écrire des mots avec le son « on » qui s’écrit o-m.  Soyez attentifs.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92F99E8-F572-491E-BD50-32C5ED4509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03571" y="107474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40DC126B-EC29-4187-ACD1-8B770D39608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93171" y="833545"/>
                <a:ext cx="2736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Image 2">
            <a:extLst>
              <a:ext uri="{FF2B5EF4-FFF2-40B4-BE49-F238E27FC236}">
                <a16:creationId xmlns:a16="http://schemas.microsoft.com/office/drawing/2014/main" id="{146F13D6-395A-F0DF-FF1A-A9C20A0516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9208" y="2286000"/>
            <a:ext cx="4565583" cy="30437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C36428D-0139-E54F-A490-FA138C5D630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6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97B4B6-DE5C-9CC1-BFEF-462652188E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3026A29-AAAC-7423-FF0A-A248B7021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5"/>
            <a:ext cx="1984710" cy="249253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250AC1E-B533-DD05-D1DA-59BF47AC04D6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BB561D-4036-9388-1048-485E7CB949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CBB52D6F-8ED9-2212-7322-25229BB06A4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583EEB3-44C4-3CF1-9760-CE7F764DD9B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Image 7">
            <a:extLst>
              <a:ext uri="{FF2B5EF4-FFF2-40B4-BE49-F238E27FC236}">
                <a16:creationId xmlns:a16="http://schemas.microsoft.com/office/drawing/2014/main" id="{7CD2DD9C-8172-5E51-DCFA-F74AF180CD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24457121-A23C-E5D6-4870-3BD2ADC1C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C’est le mot pompe. Nous allons l’épeler en lisant chaque lettre. Écoutez bien :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p-o-m-p-e.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09B9ADD-BB3D-BDE1-5B72-B6F5699B8C8E}"/>
              </a:ext>
            </a:extLst>
          </p:cNvPr>
          <p:cNvSpPr txBox="1"/>
          <p:nvPr/>
        </p:nvSpPr>
        <p:spPr>
          <a:xfrm>
            <a:off x="4677802" y="3211747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95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30023-5DFE-FA80-CED7-E18413E97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F32D44C-F259-7B27-CCB8-CC61614EF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216" y="2470875"/>
            <a:ext cx="1984710" cy="2492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D857BC7B-4287-20FE-2732-380F649E4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épeler le mot pompe en lisant chaque lettre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57A47655-5DF4-7E37-EBEB-B182139C1885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2922B3D-A2EF-FA43-D459-F0B423FB1B0C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age 5">
            <a:extLst>
              <a:ext uri="{FF2B5EF4-FFF2-40B4-BE49-F238E27FC236}">
                <a16:creationId xmlns:a16="http://schemas.microsoft.com/office/drawing/2014/main" id="{0C64B9FE-A120-6B03-CB35-E1C17565CF5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1593" b="11327"/>
          <a:stretch>
            <a:fillRect/>
          </a:stretch>
        </p:blipFill>
        <p:spPr>
          <a:xfrm>
            <a:off x="211756" y="648969"/>
            <a:ext cx="1087654" cy="98006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AA2FC05-6DE9-1186-05EB-128004ED8D94}"/>
              </a:ext>
            </a:extLst>
          </p:cNvPr>
          <p:cNvSpPr txBox="1"/>
          <p:nvPr/>
        </p:nvSpPr>
        <p:spPr>
          <a:xfrm>
            <a:off x="4677802" y="3211747"/>
            <a:ext cx="2791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</a:t>
            </a:r>
            <a:r>
              <a:rPr lang="fr-FR" sz="7200" b="1" dirty="0">
                <a:ln w="0"/>
                <a:solidFill>
                  <a:srgbClr val="00ACA4"/>
                </a:solidFill>
                <a:latin typeface="Dosis" pitchFamily="2" charset="0"/>
              </a:rPr>
              <a:t>om</a:t>
            </a:r>
            <a:r>
              <a:rPr lang="fr-FR" sz="7200" b="1" dirty="0">
                <a:ln w="0"/>
                <a:solidFill>
                  <a:schemeClr val="accent5">
                    <a:lumMod val="50000"/>
                  </a:schemeClr>
                </a:solidFill>
                <a:latin typeface="Dosis" pitchFamily="2" charset="0"/>
              </a:rPr>
              <a:t>pe</a:t>
            </a:r>
            <a:endParaRPr kumimoji="0" lang="fr-FR" sz="7200" b="1" i="0" u="none" strike="noStrike" kern="1200" cap="none" spc="0" normalizeH="0" baseline="0" noProof="0" dirty="0">
              <a:ln w="0"/>
              <a:solidFill>
                <a:srgbClr val="00ACA4"/>
              </a:solidFill>
              <a:uLnTx/>
              <a:uFillTx/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D5D13-8A8B-5F51-A905-FDD383927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3236C0-89AF-8129-18B9-6B6435B08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ardoises.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04386F24-E326-E1BC-5787-B3B30353532C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8286CE4C-F753-1F16-E871-71D4DAC2F96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066181B0-C24F-9521-C713-4D8DD8E449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14C7C655-30CB-6E9F-71EB-4056CE8587F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AC55D-0DB9-8F5F-8B14-CE56B218B0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AC9BBEB-BD3C-B034-E41F-7850A625A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645" y="2533936"/>
            <a:ext cx="1984710" cy="249253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7513AA1-116B-FD58-9B05-D9787DEE6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Écrivez le mot qui correspond à cette image.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CC2D1077-69FF-2DE3-DF1B-9562790AC13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2B3C88BA-3B4C-F2DD-D293-65E271C8137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1E782882-5E6A-A865-EB79-9AD2BF162D9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57AEDECC-BC4C-7B7C-0D46-6BBEAA1382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9F1155A-9C91-E714-D37D-032825B0D2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0293" y="756000"/>
            <a:ext cx="826002" cy="82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3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345268-608B-A3B4-C2D9-199DB1156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75B4D8-4160-08F2-7CB6-A8F79F170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Levez vos ardoises.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06134D1-4914-C47C-91E0-583D9D65A663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EC63CA9-F8E4-0E75-FB18-DA9289BBAD9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6763B30E-8172-E517-399C-C635E09D329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8E82A0FE-BB9A-5AAE-9919-79B7EA6385E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1FDE2C80-3B26-5942-989C-8A7ADCB14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8" name="Espace réservé pour une image  3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D7A669F-96F0-473E-B0B4-D11DB18C0AA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8013" y="1808942"/>
            <a:ext cx="3647973" cy="364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6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7FF825-4865-CFDF-B6BE-07C9190E3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4074AE-6645-B928-9915-F06062E3B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3F388968-BC21-2E38-3021-F7684E5EB6F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93E7FAFB-8348-416F-C638-39C503A31C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Image 6">
            <a:extLst>
              <a:ext uri="{FF2B5EF4-FFF2-40B4-BE49-F238E27FC236}">
                <a16:creationId xmlns:a16="http://schemas.microsoft.com/office/drawing/2014/main" id="{5C9D7C6F-56A2-7887-F0F6-8746D5B960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73D62460-3BC1-4DEE-69AA-DE85AF985932}"/>
              </a:ext>
            </a:extLst>
          </p:cNvPr>
          <p:cNvSpPr txBox="1">
            <a:spLocks/>
          </p:cNvSpPr>
          <p:nvPr/>
        </p:nvSpPr>
        <p:spPr>
          <a:xfrm>
            <a:off x="3143599" y="3429000"/>
            <a:ext cx="2856801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algn="ctr"/>
            <a:r>
              <a:rPr lang="fr-FR" sz="7200" b="1" dirty="0">
                <a:solidFill>
                  <a:schemeClr val="accent1">
                    <a:lumMod val="50000"/>
                  </a:schemeClr>
                </a:solidFill>
                <a:latin typeface="Dosis" pitchFamily="2" charset="0"/>
              </a:rPr>
              <a:t>pompe</a:t>
            </a:r>
          </a:p>
        </p:txBody>
      </p:sp>
    </p:spTree>
    <p:extLst>
      <p:ext uri="{BB962C8B-B14F-4D97-AF65-F5344CB8AC3E}">
        <p14:creationId xmlns:p14="http://schemas.microsoft.com/office/powerpoint/2010/main" val="164908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456CA-8A22-A083-776D-AF7600984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99F6B3-5867-BF8E-8820-F1FAEEBAEF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571" y="1483312"/>
            <a:ext cx="3215667" cy="512340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BA523585-9C26-1393-C8F2-34AD3CE7D90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D547E1FB-134D-32A7-090B-62DE3CBC0B0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3">
            <a:extLst>
              <a:ext uri="{FF2B5EF4-FFF2-40B4-BE49-F238E27FC236}">
                <a16:creationId xmlns:a16="http://schemas.microsoft.com/office/drawing/2014/main" id="{E6384F8A-E656-6861-497C-5F80E75BA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Prenez vos livrets à la page 22.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C50074B-99F2-3D7F-E6DF-E795DEF920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6F59328-6DE0-302D-F705-E624321432E7}"/>
              </a:ext>
            </a:extLst>
          </p:cNvPr>
          <p:cNvSpPr/>
          <p:nvPr/>
        </p:nvSpPr>
        <p:spPr>
          <a:xfrm>
            <a:off x="3223647" y="3657600"/>
            <a:ext cx="2526224" cy="63543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7989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D6FBA0A8-15D0-98F4-C85D-CA70EDEB2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20" y="5045195"/>
            <a:ext cx="3828620" cy="1359526"/>
          </a:xfrm>
          <a:prstGeom prst="rect">
            <a:avLst/>
          </a:prstGeom>
        </p:spPr>
      </p:pic>
      <p:sp>
        <p:nvSpPr>
          <p:cNvPr id="31" name="Titre 30">
            <a:extLst>
              <a:ext uri="{FF2B5EF4-FFF2-40B4-BE49-F238E27FC236}">
                <a16:creationId xmlns:a16="http://schemas.microsoft.com/office/drawing/2014/main" id="{FA78663C-B4A4-66CC-78D4-9F85DA1CD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76957"/>
            <a:ext cx="7886700" cy="720000"/>
          </a:xfrm>
        </p:spPr>
        <p:txBody>
          <a:bodyPr/>
          <a:lstStyle/>
          <a:p>
            <a:r>
              <a:rPr lang="fr-MA" sz="3200" dirty="0"/>
              <a:t>Organisation de la semaine</a:t>
            </a: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E5765066-62E9-C747-F21F-3FFD5EF1BD7D}"/>
              </a:ext>
            </a:extLst>
          </p:cNvPr>
          <p:cNvSpPr/>
          <p:nvPr/>
        </p:nvSpPr>
        <p:spPr>
          <a:xfrm>
            <a:off x="4735350" y="53339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3" name="Organigramme : Terminateur 32">
            <a:extLst>
              <a:ext uri="{FF2B5EF4-FFF2-40B4-BE49-F238E27FC236}">
                <a16:creationId xmlns:a16="http://schemas.microsoft.com/office/drawing/2014/main" id="{5DFFBDDB-3D4F-E819-8F7D-4E2047FD8EC4}"/>
              </a:ext>
            </a:extLst>
          </p:cNvPr>
          <p:cNvSpPr/>
          <p:nvPr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27B67DEB-FA14-C68A-D306-A4EAF613FB6E}"/>
              </a:ext>
            </a:extLst>
          </p:cNvPr>
          <p:cNvSpPr/>
          <p:nvPr/>
        </p:nvSpPr>
        <p:spPr>
          <a:xfrm>
            <a:off x="648000" y="3713195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5" name="Organigramme : Terminateur 34">
            <a:extLst>
              <a:ext uri="{FF2B5EF4-FFF2-40B4-BE49-F238E27FC236}">
                <a16:creationId xmlns:a16="http://schemas.microsoft.com/office/drawing/2014/main" id="{B2B40A44-646F-CFD1-8BD6-641115BE99B3}"/>
              </a:ext>
            </a:extLst>
          </p:cNvPr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637F9C9C-A02D-128C-B58A-E9E349CF8C1B}"/>
              </a:ext>
            </a:extLst>
          </p:cNvPr>
          <p:cNvSpPr/>
          <p:nvPr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37" name="Organigramme : Terminateur 36">
            <a:extLst>
              <a:ext uri="{FF2B5EF4-FFF2-40B4-BE49-F238E27FC236}">
                <a16:creationId xmlns:a16="http://schemas.microsoft.com/office/drawing/2014/main" id="{39E02ABA-FCC4-BB47-BAC3-A50DD832EB82}"/>
              </a:ext>
            </a:extLst>
          </p:cNvPr>
          <p:cNvSpPr/>
          <p:nvPr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40" name="Rectangle : coins arrondis 39">
            <a:extLst>
              <a:ext uri="{FF2B5EF4-FFF2-40B4-BE49-F238E27FC236}">
                <a16:creationId xmlns:a16="http://schemas.microsoft.com/office/drawing/2014/main" id="{81152347-F8B0-43CC-CCD6-E085D45C971C}"/>
              </a:ext>
            </a:extLst>
          </p:cNvPr>
          <p:cNvSpPr/>
          <p:nvPr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1" name="Organigramme : Terminateur 40">
            <a:extLst>
              <a:ext uri="{FF2B5EF4-FFF2-40B4-BE49-F238E27FC236}">
                <a16:creationId xmlns:a16="http://schemas.microsoft.com/office/drawing/2014/main" id="{5541FB79-EF30-CC5F-7725-95505B073E2A}"/>
              </a:ext>
            </a:extLst>
          </p:cNvPr>
          <p:cNvSpPr/>
          <p:nvPr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48" name="Rectangle : coins arrondis 47">
            <a:extLst>
              <a:ext uri="{FF2B5EF4-FFF2-40B4-BE49-F238E27FC236}">
                <a16:creationId xmlns:a16="http://schemas.microsoft.com/office/drawing/2014/main" id="{87D26E65-6890-E560-0F8D-1770B785B234}"/>
              </a:ext>
            </a:extLst>
          </p:cNvPr>
          <p:cNvSpPr/>
          <p:nvPr/>
        </p:nvSpPr>
        <p:spPr>
          <a:xfrm>
            <a:off x="648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/>
          </a:p>
        </p:txBody>
      </p:sp>
      <p:sp>
        <p:nvSpPr>
          <p:cNvPr id="49" name="Organigramme : Terminateur 48">
            <a:extLst>
              <a:ext uri="{FF2B5EF4-FFF2-40B4-BE49-F238E27FC236}">
                <a16:creationId xmlns:a16="http://schemas.microsoft.com/office/drawing/2014/main" id="{F8E03BE0-12F4-D3D1-EC97-CC64DF167170}"/>
              </a:ext>
            </a:extLst>
          </p:cNvPr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53" name="Organigramme : Terminateur 52">
            <a:extLst>
              <a:ext uri="{FF2B5EF4-FFF2-40B4-BE49-F238E27FC236}">
                <a16:creationId xmlns:a16="http://schemas.microsoft.com/office/drawing/2014/main" id="{7A4380FA-20B2-A9EC-C2A0-319127ED62D0}"/>
              </a:ext>
            </a:extLst>
          </p:cNvPr>
          <p:cNvSpPr/>
          <p:nvPr/>
        </p:nvSpPr>
        <p:spPr>
          <a:xfrm>
            <a:off x="792675" y="5050390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" name="Espace réservé du texte 60">
            <a:extLst>
              <a:ext uri="{FF2B5EF4-FFF2-40B4-BE49-F238E27FC236}">
                <a16:creationId xmlns:a16="http://schemas.microsoft.com/office/drawing/2014/main" id="{B1633320-881D-3046-CC25-D40DFB941180}"/>
              </a:ext>
            </a:extLst>
          </p:cNvPr>
          <p:cNvSpPr txBox="1">
            <a:spLocks/>
          </p:cNvSpPr>
          <p:nvPr/>
        </p:nvSpPr>
        <p:spPr>
          <a:xfrm>
            <a:off x="828000" y="391248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Oral  - Acte de parole 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Lecture – Graphèmes – on - om</a:t>
            </a:r>
          </a:p>
          <a:p>
            <a: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Ecriture - Graphèmes – on - om</a:t>
            </a:r>
          </a:p>
        </p:txBody>
      </p:sp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106D8CA2-60E3-9232-FFC0-312BF804780F}"/>
              </a:ext>
            </a:extLst>
          </p:cNvPr>
          <p:cNvSpPr txBox="1">
            <a:spLocks/>
          </p:cNvSpPr>
          <p:nvPr/>
        </p:nvSpPr>
        <p:spPr>
          <a:xfrm>
            <a:off x="4951350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69B3428C-7F7F-4E71-B064-80FE895C10F7}"/>
              </a:ext>
            </a:extLst>
          </p:cNvPr>
          <p:cNvSpPr txBox="1">
            <a:spLocks/>
          </p:cNvSpPr>
          <p:nvPr/>
        </p:nvSpPr>
        <p:spPr>
          <a:xfrm>
            <a:off x="802706" y="24170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Présentation du vocabulaire 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Exploitation du vocabulaire</a:t>
            </a:r>
          </a:p>
          <a:p>
            <a:r>
              <a:rPr lang="fr-F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Travail sur livret</a:t>
            </a:r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EBFAD96D-5FEA-AA42-9005-A218CD1D9E8D}"/>
              </a:ext>
            </a:extLst>
          </p:cNvPr>
          <p:cNvSpPr txBox="1">
            <a:spLocks/>
          </p:cNvSpPr>
          <p:nvPr/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Dialogue</a:t>
            </a:r>
          </a:p>
          <a:p>
            <a:r>
              <a:rPr lang="fr-FR" dirty="0"/>
              <a:t>Ecriture – Point de langue</a:t>
            </a:r>
          </a:p>
          <a:p>
            <a:r>
              <a:rPr lang="fr-FR" dirty="0"/>
              <a:t>Lecture – Lecture et compréhension des mots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C743A305-4C41-0928-5604-7DAFD63D75ED}"/>
              </a:ext>
            </a:extLst>
          </p:cNvPr>
          <p:cNvSpPr txBox="1">
            <a:spLocks/>
          </p:cNvSpPr>
          <p:nvPr/>
        </p:nvSpPr>
        <p:spPr>
          <a:xfrm>
            <a:off x="772650" y="5511555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FR" dirty="0">
                <a:solidFill>
                  <a:srgbClr val="565F88"/>
                </a:solidFill>
              </a:rPr>
              <a:t>Oral – Acte de parole</a:t>
            </a:r>
          </a:p>
          <a:p>
            <a:r>
              <a:rPr lang="fr-FR" dirty="0">
                <a:solidFill>
                  <a:srgbClr val="565F88"/>
                </a:solidFill>
              </a:rPr>
              <a:t>Lecture – Syllabes et mots</a:t>
            </a:r>
          </a:p>
          <a:p>
            <a:r>
              <a:rPr lang="fr-FR" dirty="0">
                <a:solidFill>
                  <a:srgbClr val="565F88"/>
                </a:solidFill>
              </a:rPr>
              <a:t>Ecriture –  Mots</a:t>
            </a:r>
          </a:p>
        </p:txBody>
      </p:sp>
      <p:sp>
        <p:nvSpPr>
          <p:cNvPr id="7" name="Espace réservé du texte 5">
            <a:extLst>
              <a:ext uri="{FF2B5EF4-FFF2-40B4-BE49-F238E27FC236}">
                <a16:creationId xmlns:a16="http://schemas.microsoft.com/office/drawing/2014/main" id="{4B9D94D2-948F-A6A8-1CAC-6BC21867784E}"/>
              </a:ext>
            </a:extLst>
          </p:cNvPr>
          <p:cNvSpPr txBox="1">
            <a:spLocks/>
          </p:cNvSpPr>
          <p:nvPr/>
        </p:nvSpPr>
        <p:spPr>
          <a:xfrm>
            <a:off x="4915350" y="3936813"/>
            <a:ext cx="3587584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Oral –  Prise de parole</a:t>
            </a:r>
          </a:p>
          <a:p>
            <a:r>
              <a:rPr lang="fr-FR" dirty="0"/>
              <a:t>Lecture – Lecture et compréhension des phrases</a:t>
            </a:r>
          </a:p>
          <a:p>
            <a:r>
              <a:rPr lang="fr-FR" dirty="0"/>
              <a:t>Ecriture – Phrases 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D4F69F95-354F-0FBA-FAB7-AB30F966B17A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D32F0A-9620-9559-D241-3C8DD8C484C2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9D1F098-D5D3-EFCC-E44D-CA963768583B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itre 53">
              <a:extLst>
                <a:ext uri="{FF2B5EF4-FFF2-40B4-BE49-F238E27FC236}">
                  <a16:creationId xmlns:a16="http://schemas.microsoft.com/office/drawing/2014/main" id="{0499FAA8-4EA6-8E53-9EE0-85DF22BB136F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122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1ED84E-C7BE-A7A4-D0BD-A483E4B673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2E54B-F50A-A5BD-EBD8-B5B5CF3F2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faire l’activité 2.  Je vais vous expliquer la consigne. Ensuite, je vais circuler entre les rangs pour vous aider.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DFC37-12AB-685F-63A4-964C9A6A2D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97D32B-3230-D996-CA9A-964B465E2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864" y="2327048"/>
            <a:ext cx="2203904" cy="220390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29752A-AEC3-3E47-6EB6-8C60C0280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50" y="2940622"/>
            <a:ext cx="5534065" cy="15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38C62F-0F36-324D-9FC1-EBD42D6BF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8EBC3122-D2E5-40B9-C68D-DE02FB10F67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7C94638-EDA0-DEF0-7BD0-BEFD7BE5602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itre 5">
            <a:extLst>
              <a:ext uri="{FF2B5EF4-FFF2-40B4-BE49-F238E27FC236}">
                <a16:creationId xmlns:a16="http://schemas.microsoft.com/office/drawing/2014/main" id="{25D1D783-C278-324D-26F6-6D0B58916930}"/>
              </a:ext>
            </a:extLst>
          </p:cNvPr>
          <p:cNvSpPr txBox="1">
            <a:spLocks/>
          </p:cNvSpPr>
          <p:nvPr/>
        </p:nvSpPr>
        <p:spPr>
          <a:xfrm>
            <a:off x="1664400" y="77738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Corrigez.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7A61D73-647B-5157-6FC6-20C82EE08E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09E919D-F48B-1428-6D28-B3F10952F0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417" y="2366814"/>
            <a:ext cx="7771799" cy="2233390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314E7C1-950C-476F-98D4-C1BBE2D7B1B7}"/>
              </a:ext>
            </a:extLst>
          </p:cNvPr>
          <p:cNvSpPr txBox="1"/>
          <p:nvPr/>
        </p:nvSpPr>
        <p:spPr>
          <a:xfrm>
            <a:off x="4572000" y="3025496"/>
            <a:ext cx="190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savon</a:t>
            </a:r>
            <a:endParaRPr lang="fr-MA" sz="2800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F57C494-9716-4FE0-BC7A-CAF052C6C9E4}"/>
              </a:ext>
            </a:extLst>
          </p:cNvPr>
          <p:cNvSpPr txBox="1"/>
          <p:nvPr/>
        </p:nvSpPr>
        <p:spPr>
          <a:xfrm>
            <a:off x="4572000" y="3914601"/>
            <a:ext cx="1907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latin typeface="Dosis SemiBold" pitchFamily="2" charset="0"/>
              </a:rPr>
              <a:t>montre</a:t>
            </a:r>
            <a:endParaRPr lang="fr-MA" sz="2800" b="1" dirty="0">
              <a:solidFill>
                <a:srgbClr val="C00000"/>
              </a:solidFill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23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98D1AE26-CD4B-32A4-168B-201171B80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0567" y="1475850"/>
            <a:ext cx="3157086" cy="48675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E91AC9D-0C0C-4684-927E-D7846FC83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 séance d’aujourd’hui est terminée. À la maison,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lisez ces mots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et 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recopiez-les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sur votre cahier.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8" name="majd_wave">
            <a:hlinkClick r:id="" action="ppaction://media"/>
            <a:extLst>
              <a:ext uri="{FF2B5EF4-FFF2-40B4-BE49-F238E27FC236}">
                <a16:creationId xmlns:a16="http://schemas.microsoft.com/office/drawing/2014/main" id="{61791385-75A6-112C-C291-38A29534CDDF}"/>
              </a:ext>
            </a:extLst>
          </p:cNvPr>
          <p:cNvPicPr>
            <a:picLocks noGrp="1" noChangeAspect="1"/>
          </p:cNvPicPr>
          <p:nvPr>
            <p:ph type="pic" sz="quarter" idx="1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" r="9"/>
          <a:stretch/>
        </p:blipFill>
        <p:spPr>
          <a:xfrm>
            <a:off x="1796591" y="2514599"/>
            <a:ext cx="1888008" cy="3357033"/>
          </a:xfrm>
        </p:spPr>
      </p:pic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589507A-DE02-45C4-802B-3AF16A44347C}"/>
              </a:ext>
            </a:extLst>
          </p:cNvPr>
          <p:cNvSpPr/>
          <p:nvPr/>
        </p:nvSpPr>
        <p:spPr>
          <a:xfrm>
            <a:off x="6124660" y="2877954"/>
            <a:ext cx="629627" cy="1105612"/>
          </a:xfrm>
          <a:prstGeom prst="roundRect">
            <a:avLst/>
          </a:prstGeom>
          <a:noFill/>
          <a:ln w="38100">
            <a:solidFill>
              <a:srgbClr val="E8423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3" name="Flèche : bas 12">
            <a:extLst>
              <a:ext uri="{FF2B5EF4-FFF2-40B4-BE49-F238E27FC236}">
                <a16:creationId xmlns:a16="http://schemas.microsoft.com/office/drawing/2014/main" id="{F72A560D-04BE-4D99-B3B8-14DD7DA4A232}"/>
              </a:ext>
            </a:extLst>
          </p:cNvPr>
          <p:cNvSpPr/>
          <p:nvPr/>
        </p:nvSpPr>
        <p:spPr>
          <a:xfrm>
            <a:off x="6345416" y="2591203"/>
            <a:ext cx="220134" cy="306001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Espace réservé pour une image  2" descr="Une image contenant habits, illustrati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CEC5A856-CC98-8210-E60A-D599F04309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54"/>
          <a:stretch>
            <a:fillRect/>
          </a:stretch>
        </p:blipFill>
        <p:spPr>
          <a:xfrm>
            <a:off x="115503" y="651192"/>
            <a:ext cx="1289783" cy="93697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6165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AC6BF3D7-556E-448C-F085-3C1582824A2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fr-FR" sz="1400" dirty="0"/>
              <a:t>Lecture de syllabes et de mots.</a:t>
            </a:r>
            <a:endParaRPr lang="fr-MA" sz="1400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55B1DD48-DCD5-6EEE-7311-AD30A741D96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 sz="1400" dirty="0"/>
              <a:t>Ecriture de mots.</a:t>
            </a:r>
            <a:endParaRPr lang="fr-MA" sz="1400" dirty="0"/>
          </a:p>
        </p:txBody>
      </p:sp>
      <p:pic>
        <p:nvPicPr>
          <p:cNvPr id="20" name="Espace réservé pour une image  19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2F02A0D9-D793-8E90-F2B1-7F736C3BFEE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pic>
        <p:nvPicPr>
          <p:cNvPr id="22" name="Espace réservé pour une image  21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068D98F-B919-E1C8-FE2A-127F46CE9B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sp>
        <p:nvSpPr>
          <p:cNvPr id="2" name="Titre 8">
            <a:extLst>
              <a:ext uri="{FF2B5EF4-FFF2-40B4-BE49-F238E27FC236}">
                <a16:creationId xmlns:a16="http://schemas.microsoft.com/office/drawing/2014/main" id="{FBDBFE65-F4C9-6FDF-25BC-CC094D414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08847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B45291-4257-B030-0224-7F2201D64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965" y="1988687"/>
            <a:ext cx="6254069" cy="144617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82B5FAC4-ACF8-1ECD-6767-F343568C1958}"/>
              </a:ext>
            </a:extLst>
          </p:cNvPr>
          <p:cNvSpPr txBox="1"/>
          <p:nvPr/>
        </p:nvSpPr>
        <p:spPr>
          <a:xfrm>
            <a:off x="2201410" y="2078954"/>
            <a:ext cx="16001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424D7B"/>
                </a:solidFill>
                <a:latin typeface="Dosis ExtraBold" pitchFamily="2" charset="0"/>
              </a:rPr>
              <a:t>1.  Acte de parole</a:t>
            </a:r>
          </a:p>
        </p:txBody>
      </p:sp>
      <p:sp>
        <p:nvSpPr>
          <p:cNvPr id="17" name="Espace réservé du texte 5">
            <a:extLst>
              <a:ext uri="{FF2B5EF4-FFF2-40B4-BE49-F238E27FC236}">
                <a16:creationId xmlns:a16="http://schemas.microsoft.com/office/drawing/2014/main" id="{39A7660A-DEEB-2C87-175B-55238BB1DF0E}"/>
              </a:ext>
            </a:extLst>
          </p:cNvPr>
          <p:cNvSpPr txBox="1">
            <a:spLocks/>
          </p:cNvSpPr>
          <p:nvPr/>
        </p:nvSpPr>
        <p:spPr>
          <a:xfrm>
            <a:off x="2192796" y="245997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400" dirty="0"/>
              <a:t>Acte de parole 2 :  « Tu es dans  quelle école ? » «  Je suis à  ... »</a:t>
            </a:r>
          </a:p>
        </p:txBody>
      </p:sp>
      <p:pic>
        <p:nvPicPr>
          <p:cNvPr id="3" name="Espace réservé pour une image  13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DBD89A4C-0AE8-8CD2-5E3F-62146C8FC8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7298796" y="1836168"/>
            <a:ext cx="540000" cy="540000"/>
          </a:xfrm>
          <a:prstGeom prst="rect">
            <a:avLst/>
          </a:prstGeom>
          <a:noFill/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EE2348B3-90E7-691E-629C-71721E586682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7B3E9F-C263-B932-8FA3-43C3AAC31CAF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763A77C-3185-FC68-E59E-D6E2D639EB42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itre 53">
              <a:extLst>
                <a:ext uri="{FF2B5EF4-FFF2-40B4-BE49-F238E27FC236}">
                  <a16:creationId xmlns:a16="http://schemas.microsoft.com/office/drawing/2014/main" id="{5EABAA8E-F5B1-6E91-A181-1AF4EAD798B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1739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Bonjour les enfants !  La leçon de français commence maintenant. Soyez attentifs.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12" name="Nada-Wave">
            <a:hlinkClick r:id="" action="ppaction://media"/>
            <a:extLst>
              <a:ext uri="{FF2B5EF4-FFF2-40B4-BE49-F238E27FC236}">
                <a16:creationId xmlns:a16="http://schemas.microsoft.com/office/drawing/2014/main" id="{56F9B229-2142-00FF-FC9E-93D9F7012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4824" y="2362199"/>
            <a:ext cx="2190014" cy="3497484"/>
          </a:xfrm>
          <a:prstGeom prst="rect">
            <a:avLst/>
          </a:prstGeom>
        </p:spPr>
      </p:pic>
      <p:pic>
        <p:nvPicPr>
          <p:cNvPr id="13" name="majd_wave">
            <a:hlinkClick r:id="" action="ppaction://media"/>
            <a:extLst>
              <a:ext uri="{FF2B5EF4-FFF2-40B4-BE49-F238E27FC236}">
                <a16:creationId xmlns:a16="http://schemas.microsoft.com/office/drawing/2014/main" id="{612BFF91-2E22-0294-A151-E4D170349EE8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rcRect b="1466"/>
          <a:stretch>
            <a:fillRect/>
          </a:stretch>
        </p:blipFill>
        <p:spPr>
          <a:xfrm>
            <a:off x="2575387" y="2362200"/>
            <a:ext cx="1996613" cy="3497484"/>
          </a:xfr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7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Avant de commencer la leçon, on va revoir la scène avec les mots du vocabulaire.  Soyez attentifs.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92E69D7-FF07-99F7-AE9C-6A0E38C22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5" y="544755"/>
            <a:ext cx="1152244" cy="1072989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203C0148-DAED-4828-15E4-E8E8374BFD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32" t="4989" r="5172" b="8813"/>
          <a:stretch>
            <a:fillRect/>
          </a:stretch>
        </p:blipFill>
        <p:spPr>
          <a:xfrm>
            <a:off x="1896311" y="2049516"/>
            <a:ext cx="5351378" cy="38467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0147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7443D-EF13-649A-C37B-6353072CA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89B193F3-D095-0EA4-ACD5-F78052F0526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Titre 53">
            <a:extLst>
              <a:ext uri="{FF2B5EF4-FFF2-40B4-BE49-F238E27FC236}">
                <a16:creationId xmlns:a16="http://schemas.microsoft.com/office/drawing/2014/main" id="{C1E1A9EF-C00A-065E-A8CA-94E8FD07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MA" i="1" dirty="0"/>
              <a:t>Lecture de la vidéo.</a:t>
            </a:r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6813BE0-19AE-8133-FDAF-2974CD3FD3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5" y="5835298"/>
            <a:ext cx="764413" cy="764413"/>
          </a:xfrm>
          <a:prstGeom prst="rect">
            <a:avLst/>
          </a:prstGeom>
        </p:spPr>
      </p:pic>
      <p:pic>
        <p:nvPicPr>
          <p:cNvPr id="3" name="scène Vocab 2AP Sem3_S1">
            <a:hlinkClick r:id="" action="ppaction://media"/>
            <a:extLst>
              <a:ext uri="{FF2B5EF4-FFF2-40B4-BE49-F238E27FC236}">
                <a16:creationId xmlns:a16="http://schemas.microsoft.com/office/drawing/2014/main" id="{EB1A1D4B-95A5-9534-E46F-1A7E8F13E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4240" y="1702676"/>
            <a:ext cx="6524005" cy="48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94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cri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cte de parol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7432</TotalTime>
  <Words>778</Words>
  <PresentationFormat>Affichage à l'écran (4:3)</PresentationFormat>
  <Paragraphs>116</Paragraphs>
  <Slides>52</Slides>
  <Notes>2</Notes>
  <HiddenSlides>0</HiddenSlides>
  <MMClips>7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7</vt:i4>
      </vt:variant>
      <vt:variant>
        <vt:lpstr>Titres des diapositives</vt:lpstr>
      </vt:variant>
      <vt:variant>
        <vt:i4>52</vt:i4>
      </vt:variant>
    </vt:vector>
  </HeadingPairs>
  <TitlesOfParts>
    <vt:vector size="68" baseType="lpstr">
      <vt:lpstr>Dosis SemiBold</vt:lpstr>
      <vt:lpstr>Dosis</vt:lpstr>
      <vt:lpstr>Aptos Display</vt:lpstr>
      <vt:lpstr>Calibri</vt:lpstr>
      <vt:lpstr>Dosis Medium</vt:lpstr>
      <vt:lpstr>Wingdings</vt:lpstr>
      <vt:lpstr>Dosis ExtraBold</vt:lpstr>
      <vt:lpstr>Aptos</vt:lpstr>
      <vt:lpstr>Arial</vt:lpstr>
      <vt:lpstr>2_Conception personnalisée</vt:lpstr>
      <vt:lpstr>00_Env-Enseignant</vt:lpstr>
      <vt:lpstr>Oral</vt:lpstr>
      <vt:lpstr>Lecture</vt:lpstr>
      <vt:lpstr>Ecriture</vt:lpstr>
      <vt:lpstr>acte de parole</vt:lpstr>
      <vt:lpstr>Thème Office</vt:lpstr>
      <vt:lpstr>Présentation PowerPoint</vt:lpstr>
      <vt:lpstr>Il convient de lancer le mode diaporama pour la diffusion de la leçon en classe</vt:lpstr>
      <vt:lpstr>Pictogrammes</vt:lpstr>
      <vt:lpstr>Contenu de la semaine </vt:lpstr>
      <vt:lpstr>Organisation de la semaine</vt:lpstr>
      <vt:lpstr>Plan de la séance 3</vt:lpstr>
      <vt:lpstr>Bonjour les enfants !  La leçon de français commence maintenant. Soyez attentifs.</vt:lpstr>
      <vt:lpstr>Avant de commencer la leçon, on va revoir la scène avec les mots du vocabulaire.  Soyez attentifs. </vt:lpstr>
      <vt:lpstr>Lecture de la vidéo.</vt:lpstr>
      <vt:lpstr>Qui veut passer au tableau pour décrire l’image ?  </vt:lpstr>
      <vt:lpstr>Maintenant, on passe à l’activité de l’oral. Nous allons apprendre à poser une question avec Majd et Nada. </vt:lpstr>
      <vt:lpstr>Lecture de la vidéo </vt:lpstr>
      <vt:lpstr>Présentation PowerPoint</vt:lpstr>
      <vt:lpstr>Maintenant nous allons apprendre à répondre à la question : « Tu es dans quelle école  ? ».</vt:lpstr>
      <vt:lpstr>Lecture de la vidéo </vt:lpstr>
      <vt:lpstr>Présentation PowerPoint</vt:lpstr>
      <vt:lpstr>Chacun joue le dialogue avec son voisin. </vt:lpstr>
      <vt:lpstr>Plan de la séance 3</vt:lpstr>
      <vt:lpstr>Maintenant, on va faire de la lecture. </vt:lpstr>
      <vt:lpstr>Aujourd’hui, nous allons apprendre à lire des syllabes et des mots avec le son « on ». </vt:lpstr>
      <vt:lpstr>Qui veut lire ? </vt:lpstr>
      <vt:lpstr>Lecture de la vidéo.</vt:lpstr>
      <vt:lpstr>Qui veut lire ? </vt:lpstr>
      <vt:lpstr>Qui veut lire ? </vt:lpstr>
      <vt:lpstr>Qui veut lire ? </vt:lpstr>
      <vt:lpstr>Ouvrez le manuel à la page 20. Avec votre voisin, vous allez faire l’activité 2.</vt:lpstr>
      <vt:lpstr>Maintenant, vous allez lire à votre voisin. À tour de rôle.  </vt:lpstr>
      <vt:lpstr>Plan de la séance 3 </vt:lpstr>
      <vt:lpstr>Maintenant, nous allons écrire des mots avec le son « on » qui s’écrit o -n.  Soyez attentifs.</vt:lpstr>
      <vt:lpstr>C’est le mot savon. Nous allons l’épeler en lisant chaque lettre. Écoutez bien :  s-a-v-o-n. </vt:lpstr>
      <vt:lpstr>Qui veut épeler le mot savon en lisant chaque lettre ? </vt:lpstr>
      <vt:lpstr>Prenez vos ardoises.</vt:lpstr>
      <vt:lpstr>Écrivez le mot qui correspond à cette image.  </vt:lpstr>
      <vt:lpstr>Levez vos ardoises. </vt:lpstr>
      <vt:lpstr>Corrigez.</vt:lpstr>
      <vt:lpstr>C’est le mot montre. Nous allons l’épeler en lisant chaque lettre. Écoutez bien :  m-o-n-t-r-e. </vt:lpstr>
      <vt:lpstr>Qui veut épeler le mot montre en lisant chaque lettre ? </vt:lpstr>
      <vt:lpstr>Prenez vos ardoises</vt:lpstr>
      <vt:lpstr>Écrivez le mot qui correspond à cette image.  </vt:lpstr>
      <vt:lpstr>Levez vos ardoises. </vt:lpstr>
      <vt:lpstr>Corrigez. </vt:lpstr>
      <vt:lpstr>Maintenant, nous allons écrire des mots avec le son « on » qui s’écrit o-m.  Soyez attentifs.</vt:lpstr>
      <vt:lpstr>C’est le mot pompe. Nous allons l’épeler en lisant chaque lettre. Écoutez bien :  p-o-m-p-e. </vt:lpstr>
      <vt:lpstr>Qui veut épeler le mot pompe en lisant chaque lettre ? </vt:lpstr>
      <vt:lpstr>Prenez vos ardoises.</vt:lpstr>
      <vt:lpstr>Écrivez le mot qui correspond à cette image.  </vt:lpstr>
      <vt:lpstr>Levez vos ardoises. </vt:lpstr>
      <vt:lpstr>Corrigez.</vt:lpstr>
      <vt:lpstr>Prenez vos livrets à la page 22.</vt:lpstr>
      <vt:lpstr>On va faire l’activité 2.  Je vais vous expliquer la consigne. Ensuite, je vais circuler entre les rangs pour vous aider. </vt:lpstr>
      <vt:lpstr>Présentation PowerPoint</vt:lpstr>
      <vt:lpstr>La séance d’aujourd’hui est terminée. À la maison, lisez ces mots et recopiez-les sur votre cahier.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2025-08-13T10:11:39Z</cp:lastPrinted>
  <dcterms:created xsi:type="dcterms:W3CDTF">2025-08-01T12:31:49Z</dcterms:created>
  <dcterms:modified xsi:type="dcterms:W3CDTF">2025-11-12T17:13:01Z</dcterms:modified>
</cp:coreProperties>
</file>