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4">
  <p:sldMasterIdLst>
    <p:sldMasterId id="2147483675" r:id="rId1"/>
  </p:sldMasterIdLst>
  <p:notesMasterIdLst>
    <p:notesMasterId r:id="rId16"/>
  </p:notesMasterIdLst>
  <p:handoutMasterIdLst>
    <p:handoutMasterId r:id="rId17"/>
  </p:handoutMasterIdLst>
  <p:sldIdLst>
    <p:sldId id="257" r:id="rId2"/>
    <p:sldId id="323" r:id="rId3"/>
    <p:sldId id="258" r:id="rId4"/>
    <p:sldId id="259" r:id="rId5"/>
    <p:sldId id="260" r:id="rId6"/>
    <p:sldId id="261" r:id="rId7"/>
    <p:sldId id="316" r:id="rId8"/>
    <p:sldId id="325" r:id="rId9"/>
    <p:sldId id="317" r:id="rId10"/>
    <p:sldId id="318" r:id="rId11"/>
    <p:sldId id="319" r:id="rId12"/>
    <p:sldId id="320" r:id="rId13"/>
    <p:sldId id="321" r:id="rId14"/>
    <p:sldId id="322" r:id="rId15"/>
  </p:sldIdLst>
  <p:sldSz cx="12192000" cy="6858000"/>
  <p:notesSz cx="6858000" cy="9144000"/>
  <p:embeddedFontLst>
    <p:embeddedFont>
      <p:font typeface="Aharoni" panose="02010803020104030203" pitchFamily="2" charset="-79"/>
      <p:bold r:id="rId18"/>
    </p:embeddedFont>
    <p:embeddedFont>
      <p:font typeface="Apple Garamond" panose="020B0604020202020204"/>
      <p:regular r:id="rId19"/>
      <p:bold r:id="rId20"/>
      <p:italic r:id="rId21"/>
      <p:boldItalic r:id="rId22"/>
    </p:embeddedFont>
    <p:embeddedFont>
      <p:font typeface="Britannic Bold" panose="020B0903060703020204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utura" panose="020B0900000000000000"/>
      <p:bold r:id="rId28"/>
    </p:embeddedFont>
    <p:embeddedFont>
      <p:font typeface="Helvetica" panose="020B0604020202020204" pitchFamily="34" charset="0"/>
      <p:regular r:id="rId29"/>
      <p:bold r:id="rId30"/>
      <p:italic r:id="rId31"/>
      <p:boldItalic r:id="rId32"/>
    </p:embeddedFont>
    <p:embeddedFont>
      <p:font typeface="Tiro Devanagari Hindi" panose="020B060402020202020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vam Patel" initials="SP" lastIdx="2" clrIdx="0">
    <p:extLst>
      <p:ext uri="{19B8F6BF-5375-455C-9EA6-DF929625EA0E}">
        <p15:presenceInfo xmlns:p15="http://schemas.microsoft.com/office/powerpoint/2012/main" userId="cd8e3ae20cef0e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077B6"/>
    <a:srgbClr val="758BFD"/>
    <a:srgbClr val="0466C8"/>
    <a:srgbClr val="90E0EF"/>
    <a:srgbClr val="007200"/>
    <a:srgbClr val="463F3A"/>
    <a:srgbClr val="03071E"/>
    <a:srgbClr val="31572C"/>
    <a:srgbClr val="FFD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394" autoAdjust="0"/>
  </p:normalViewPr>
  <p:slideViewPr>
    <p:cSldViewPr snapToGrid="0" showGuides="1">
      <p:cViewPr varScale="1">
        <p:scale>
          <a:sx n="68" d="100"/>
          <a:sy n="68" d="100"/>
        </p:scale>
        <p:origin x="73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11550"/>
    </p:cViewPr>
  </p:sorterViewPr>
  <p:notesViewPr>
    <p:cSldViewPr snapToGrid="0" showGuides="1">
      <p:cViewPr varScale="1">
        <p:scale>
          <a:sx n="54" d="100"/>
          <a:sy n="54" d="100"/>
        </p:scale>
        <p:origin x="28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B200FE-24C4-57AE-777A-836B64CB96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A65BA1-8BD7-F947-32EF-1DF3CAF347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119AD-DDDF-448F-A798-570E2D7CE002}" type="datetimeFigureOut">
              <a:rPr lang="en-IN" smtClean="0"/>
              <a:t>26-05-2023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1640B-A0ED-5EAA-F7E9-49EA36278D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6A920-47FA-30F4-36F0-006DC30D31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0AE8-E259-4C2B-9386-3ACFE7056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696060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CE5A1-8248-4D96-B666-AE18FACC2344}" type="datetimeFigureOut">
              <a:rPr lang="en-IN" smtClean="0"/>
              <a:t>26-05-2023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1A44A-F52E-4F52-AE4C-5292C2FE80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14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1A44A-F52E-4F52-AE4C-5292C2FE8001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76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P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0FB333-B56A-E0E9-0317-68A0A39FC9D3}"/>
              </a:ext>
            </a:extLst>
          </p:cNvPr>
          <p:cNvSpPr txBox="1"/>
          <p:nvPr userDrawn="1"/>
        </p:nvSpPr>
        <p:spPr>
          <a:xfrm>
            <a:off x="2302333" y="1423520"/>
            <a:ext cx="75873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spc="100" dirty="0">
                <a:latin typeface="Apple Garamond" panose="02000506080000020004" pitchFamily="2" charset="0"/>
                <a:cs typeface="Aharoni" panose="02010803020104030203" pitchFamily="2" charset="-79"/>
              </a:rPr>
              <a:t>First National Conference and Annual Meet</a:t>
            </a:r>
            <a:br>
              <a:rPr lang="en-IN" sz="2000" b="1" dirty="0">
                <a:latin typeface="Apple Garamond" panose="02000506080000020004" pitchFamily="2" charset="0"/>
                <a:cs typeface="Aharoni" panose="02010803020104030203" pitchFamily="2" charset="-79"/>
              </a:rPr>
            </a:br>
            <a:r>
              <a:rPr lang="en-IN" sz="2000" dirty="0">
                <a:latin typeface="Apple Garamond" panose="02000506080000020004" pitchFamily="2" charset="0"/>
                <a:cs typeface="Aharoni" panose="02010803020104030203" pitchFamily="2" charset="-79"/>
              </a:rPr>
              <a:t>organized by</a:t>
            </a:r>
          </a:p>
          <a:p>
            <a:pPr algn="ctr"/>
            <a:r>
              <a:rPr lang="en-IN" sz="2000" spc="150" dirty="0">
                <a:solidFill>
                  <a:srgbClr val="D00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CONSTRUCTION TECHNOLOGY AND MANAGEMENT SECTION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1BD9AD7-0EFC-D16A-461B-2AFCD5FF8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915" y="3161235"/>
            <a:ext cx="10888171" cy="535531"/>
          </a:xfrm>
        </p:spPr>
        <p:txBody>
          <a:bodyPr anchor="ctr">
            <a:spAutoFit/>
          </a:bodyPr>
          <a:lstStyle>
            <a:lvl1pPr marL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defRPr lang="en-IN" sz="3200" b="1" kern="1200" spc="400" dirty="0">
                <a:solidFill>
                  <a:srgbClr val="0077B6"/>
                </a:solidFill>
                <a:latin typeface="Britannic Bold" panose="020B0903060703020204" pitchFamily="34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Insert Your Manuscript Title Here</a:t>
            </a:r>
            <a:endParaRPr lang="en-IN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CD7D33A-322B-9EE7-04C8-74D7EF43866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1913" y="4157308"/>
            <a:ext cx="10888171" cy="46166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None/>
              <a:defRPr lang="en-IN" sz="2400" b="1" kern="1200" dirty="0">
                <a:solidFill>
                  <a:srgbClr val="0304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Author Names</a:t>
            </a:r>
            <a:endParaRPr lang="en-IN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F058FD9-CBB7-809A-0F11-C5BF359035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463" y="4767075"/>
            <a:ext cx="10887075" cy="400110"/>
          </a:xfrm>
        </p:spPr>
        <p:txBody>
          <a:bodyPr>
            <a:spAutoFit/>
          </a:bodyPr>
          <a:lstStyle>
            <a:lvl1pPr marL="0" indent="0">
              <a:spcAft>
                <a:spcPts val="600"/>
              </a:spcAft>
              <a:buNone/>
              <a:defRPr/>
            </a:lvl1pPr>
          </a:lstStyle>
          <a:p>
            <a:pPr marL="179388" indent="-179388" algn="justLow"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 to Edit Affiliation Details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62475C-564A-78EB-853A-5461CD4D623B}"/>
              </a:ext>
            </a:extLst>
          </p:cNvPr>
          <p:cNvGrpSpPr/>
          <p:nvPr userDrawn="1"/>
        </p:nvGrpSpPr>
        <p:grpSpPr>
          <a:xfrm>
            <a:off x="50731" y="257037"/>
            <a:ext cx="12090538" cy="1077218"/>
            <a:chOff x="632997" y="232217"/>
            <a:chExt cx="12090538" cy="107721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773977-E273-5217-DEE2-EFF1D946D61F}"/>
                </a:ext>
              </a:extLst>
            </p:cNvPr>
            <p:cNvGrpSpPr/>
            <p:nvPr/>
          </p:nvGrpSpPr>
          <p:grpSpPr>
            <a:xfrm>
              <a:off x="632997" y="232217"/>
              <a:ext cx="10475647" cy="1077218"/>
              <a:chOff x="560918" y="541865"/>
              <a:chExt cx="10475647" cy="107721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4E708F-0864-CBA1-549A-ADB167189FAC}"/>
                  </a:ext>
                </a:extLst>
              </p:cNvPr>
              <p:cNvSpPr txBox="1"/>
              <p:nvPr/>
            </p:nvSpPr>
            <p:spPr>
              <a:xfrm>
                <a:off x="560918" y="664977"/>
                <a:ext cx="407194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4800" dirty="0">
                    <a:solidFill>
                      <a:srgbClr val="03045E"/>
                    </a:solidFill>
                    <a:latin typeface="Futura" panose="020B0900000000000000" pitchFamily="34" charset="0"/>
                  </a:rPr>
                  <a:t>MCPM 2023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97EEE0C-19F9-7D52-8D5C-0BF845B83289}"/>
                  </a:ext>
                </a:extLst>
              </p:cNvPr>
              <p:cNvSpPr/>
              <p:nvPr/>
            </p:nvSpPr>
            <p:spPr>
              <a:xfrm>
                <a:off x="4635499" y="664977"/>
                <a:ext cx="116114" cy="778669"/>
              </a:xfrm>
              <a:prstGeom prst="rect">
                <a:avLst/>
              </a:prstGeom>
              <a:solidFill>
                <a:srgbClr val="FFD6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EF7360-7160-85DA-64A7-6D06467D4CD5}"/>
                  </a:ext>
                </a:extLst>
              </p:cNvPr>
              <p:cNvSpPr txBox="1"/>
              <p:nvPr/>
            </p:nvSpPr>
            <p:spPr>
              <a:xfrm>
                <a:off x="4941472" y="541865"/>
                <a:ext cx="609509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Modern Construction Practices </a:t>
                </a:r>
              </a:p>
              <a:p>
                <a:r>
                  <a:rPr lang="en-I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and Management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CC99A6-E172-0BBB-5C30-563647951CB3}"/>
                </a:ext>
              </a:extLst>
            </p:cNvPr>
            <p:cNvSpPr txBox="1"/>
            <p:nvPr/>
          </p:nvSpPr>
          <p:spPr>
            <a:xfrm>
              <a:off x="11301135" y="406109"/>
              <a:ext cx="1422400" cy="67710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IN" sz="2000" b="1" spc="200" dirty="0">
                  <a:solidFill>
                    <a:srgbClr val="03045E"/>
                  </a:solidFill>
                  <a:latin typeface="Futura" panose="020B0900000000000000" pitchFamily="34" charset="0"/>
                  <a:cs typeface="Aharoni" panose="02010803020104030203" pitchFamily="2" charset="-79"/>
                </a:rPr>
                <a:t>02 – 03</a:t>
              </a:r>
              <a:br>
                <a:rPr lang="en-IN" b="1" spc="200" dirty="0">
                  <a:solidFill>
                    <a:srgbClr val="03045E"/>
                  </a:solidFill>
                  <a:latin typeface="Futura" panose="020B0900000000000000" pitchFamily="34" charset="0"/>
                  <a:cs typeface="Aharoni" panose="02010803020104030203" pitchFamily="2" charset="-79"/>
                </a:rPr>
              </a:br>
              <a:r>
                <a:rPr lang="en-IN" b="1" spc="200" dirty="0">
                  <a:solidFill>
                    <a:srgbClr val="03045E"/>
                  </a:solidFill>
                  <a:latin typeface="Futura" panose="020B0900000000000000" pitchFamily="34" charset="0"/>
                  <a:cs typeface="Aharoni" panose="02010803020104030203" pitchFamily="2" charset="-79"/>
                </a:rPr>
                <a:t>JUNE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11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C144-FCEE-2ED4-FF3D-FEB7EA41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E3F474-C23A-49E2-B9AF-C8158965A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16133"/>
            <a:ext cx="533400" cy="5418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>
                <a:solidFill>
                  <a:srgbClr val="002060"/>
                </a:solidFill>
              </a:defRPr>
            </a:lvl1pPr>
          </a:lstStyle>
          <a:p>
            <a:fld id="{308AD0F7-EAA7-4BCC-ADB3-2FF8392F2E0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605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8F25B4B-08A3-4776-A5D7-666C355A0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16133"/>
            <a:ext cx="533400" cy="5418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>
                <a:solidFill>
                  <a:srgbClr val="002060"/>
                </a:solidFill>
              </a:defRPr>
            </a:lvl1pPr>
          </a:lstStyle>
          <a:p>
            <a:fld id="{308AD0F7-EAA7-4BCC-ADB3-2FF8392F2E0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5998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11BD-9C83-45AD-CB7B-9886805A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28085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22804-412D-20A7-C411-63913EDDB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4038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0EBBD-DA66-982E-83A9-D6C2799CF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10740"/>
            <a:ext cx="4280852" cy="3758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AFFA68-CD12-4109-90F4-523082CE5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16133"/>
            <a:ext cx="533400" cy="5418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>
                <a:solidFill>
                  <a:srgbClr val="002060"/>
                </a:solidFill>
              </a:defRPr>
            </a:lvl1pPr>
          </a:lstStyle>
          <a:p>
            <a:fld id="{308AD0F7-EAA7-4BCC-ADB3-2FF8392F2E0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6320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1B85-0E68-5AA6-8340-78F290FD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2402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C557B-CA9E-7E7C-C349-F3B3CB564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647"/>
            <a:ext cx="6172200" cy="5411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FD12F-1C31-0AB3-2022-7330FB243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09788"/>
            <a:ext cx="4240212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0E9F8D-0628-457A-ACBC-75E2E4CAF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16133"/>
            <a:ext cx="533400" cy="5418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>
                <a:solidFill>
                  <a:srgbClr val="002060"/>
                </a:solidFill>
              </a:defRPr>
            </a:lvl1pPr>
          </a:lstStyle>
          <a:p>
            <a:fld id="{308AD0F7-EAA7-4BCC-ADB3-2FF8392F2E0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4689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BCF84-0E53-387B-2B91-73844AA78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7C648-1469-C8D2-64CD-AF44AF342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76000" y="1348200"/>
            <a:ext cx="10440000" cy="45098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2C98CF-EDA0-4EA1-A1CA-25819AA03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16133"/>
            <a:ext cx="533400" cy="5418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>
                <a:solidFill>
                  <a:srgbClr val="002060"/>
                </a:solidFill>
              </a:defRPr>
            </a:lvl1pPr>
          </a:lstStyle>
          <a:p>
            <a:fld id="{308AD0F7-EAA7-4BCC-ADB3-2FF8392F2E0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233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BE1436-15B9-D88E-87EB-4092D5806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27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6DE4B-BD22-861D-2C36-5F48B06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27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2C22E-3420-425C-AB13-8E1590EEA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16133"/>
            <a:ext cx="533400" cy="5418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>
                <a:solidFill>
                  <a:srgbClr val="002060"/>
                </a:solidFill>
              </a:defRPr>
            </a:lvl1pPr>
          </a:lstStyle>
          <a:p>
            <a:fld id="{308AD0F7-EAA7-4BCC-ADB3-2FF8392F2E0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819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6D0B2-6EA7-476F-D9E8-83F7941F8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000" y="1122362"/>
            <a:ext cx="10440000" cy="38306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AAF8A-E08A-99F0-D0C2-D6F016F9A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000" y="5042648"/>
            <a:ext cx="10440000" cy="1075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6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19E8-6E45-8A2B-0F4A-94B5FCA8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9A1A1-FC7F-519D-88FC-C66BB5B7F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000" y="1348200"/>
            <a:ext cx="10440000" cy="4860000"/>
          </a:xfrm>
          <a:prstGeom prst="rect">
            <a:avLst/>
          </a:prstGeom>
        </p:spPr>
        <p:txBody>
          <a:bodyPr/>
          <a:lstStyle>
            <a:lvl1pPr marL="360000" algn="just">
              <a:spcBef>
                <a:spcPts val="300"/>
              </a:spcBef>
              <a:defRPr/>
            </a:lvl1pPr>
            <a:lvl2pPr algn="just">
              <a:spcBef>
                <a:spcPts val="300"/>
              </a:spcBef>
              <a:defRPr sz="2000"/>
            </a:lvl2pPr>
            <a:lvl3pPr algn="just">
              <a:spcBef>
                <a:spcPts val="300"/>
              </a:spcBef>
              <a:defRPr sz="1800"/>
            </a:lvl3pPr>
            <a:lvl4pPr algn="just">
              <a:spcBef>
                <a:spcPts val="300"/>
              </a:spcBef>
              <a:defRPr sz="1600"/>
            </a:lvl4pPr>
            <a:lvl5pPr algn="just">
              <a:spcBef>
                <a:spcPts val="30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263B51-4825-4033-8EFE-AAA12121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16133"/>
            <a:ext cx="533400" cy="5418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>
                <a:solidFill>
                  <a:srgbClr val="002060"/>
                </a:solidFill>
              </a:defRPr>
            </a:lvl1pPr>
          </a:lstStyle>
          <a:p>
            <a:fld id="{308AD0F7-EAA7-4BCC-ADB3-2FF8392F2E0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055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19E8-6E45-8A2B-0F4A-94B5FCA8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9A1A1-FC7F-519D-88FC-C66BB5B7F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000" y="1348200"/>
            <a:ext cx="10440000" cy="4860000"/>
          </a:xfrm>
          <a:prstGeom prst="rect">
            <a:avLst/>
          </a:prstGeom>
        </p:spPr>
        <p:txBody>
          <a:bodyPr/>
          <a:lstStyle>
            <a:lvl1pPr marL="360000" indent="-360000" algn="just">
              <a:spcBef>
                <a:spcPts val="300"/>
              </a:spcBef>
              <a:buFont typeface="+mj-lt"/>
              <a:buAutoNum type="arabicPeriod"/>
              <a:defRPr/>
            </a:lvl1pPr>
            <a:lvl2pPr marL="720000" indent="-360000" algn="just">
              <a:spcBef>
                <a:spcPts val="300"/>
              </a:spcBef>
              <a:buFont typeface="+mj-lt"/>
              <a:buAutoNum type="romanUcPeriod"/>
              <a:defRPr sz="2000"/>
            </a:lvl2pPr>
            <a:lvl3pPr marL="1080000" indent="-360000" algn="just">
              <a:spcBef>
                <a:spcPts val="300"/>
              </a:spcBef>
              <a:buFont typeface="+mj-lt"/>
              <a:buAutoNum type="romanLcPeriod"/>
              <a:defRPr sz="1800"/>
            </a:lvl3pPr>
            <a:lvl4pPr algn="just">
              <a:spcBef>
                <a:spcPts val="300"/>
              </a:spcBef>
              <a:buFont typeface="+mj-lt"/>
              <a:buAutoNum type="alphaUcPeriod"/>
              <a:defRPr sz="1600"/>
            </a:lvl4pPr>
            <a:lvl5pPr marL="1800000" indent="-360000" algn="just">
              <a:spcBef>
                <a:spcPts val="300"/>
              </a:spcBef>
              <a:buFont typeface="+mj-lt"/>
              <a:buAutoNum type="alphaL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A68D21E-3DA5-4A5F-9581-51C38CF92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16133"/>
            <a:ext cx="533400" cy="5418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>
                <a:solidFill>
                  <a:srgbClr val="002060"/>
                </a:solidFill>
              </a:defRPr>
            </a:lvl1pPr>
          </a:lstStyle>
          <a:p>
            <a:fld id="{308AD0F7-EAA7-4BCC-ADB3-2FF8392F2E0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816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1C3C1-808F-8BFF-CCBB-9C0B0A833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347127"/>
            <a:ext cx="10440000" cy="90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CAE498-E916-9BAA-0314-6E64383B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000" y="1920208"/>
            <a:ext cx="10440000" cy="4287992"/>
          </a:xfrm>
          <a:prstGeom prst="rect">
            <a:avLst/>
          </a:prstGeom>
        </p:spPr>
        <p:txBody>
          <a:bodyPr/>
          <a:lstStyle>
            <a:lvl1pPr marL="360000" algn="just">
              <a:spcBef>
                <a:spcPts val="300"/>
              </a:spcBef>
              <a:defRPr sz="2400"/>
            </a:lvl1pPr>
            <a:lvl2pPr algn="just">
              <a:spcBef>
                <a:spcPts val="300"/>
              </a:spcBef>
              <a:defRPr sz="2200"/>
            </a:lvl2pPr>
            <a:lvl3pPr algn="just">
              <a:spcBef>
                <a:spcPts val="300"/>
              </a:spcBef>
              <a:defRPr sz="2000"/>
            </a:lvl3pPr>
            <a:lvl4pPr algn="just">
              <a:spcBef>
                <a:spcPts val="300"/>
              </a:spcBef>
              <a:defRPr sz="1800"/>
            </a:lvl4pPr>
            <a:lvl5pPr algn="just">
              <a:spcBef>
                <a:spcPts val="3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1D495E-0463-1C32-96BE-77F21C7EA17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76000" y="1363778"/>
            <a:ext cx="10440000" cy="47660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A22FD4-EA4B-4A21-84A2-E20A7FBC2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16133"/>
            <a:ext cx="533400" cy="5418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>
                <a:solidFill>
                  <a:srgbClr val="002060"/>
                </a:solidFill>
              </a:defRPr>
            </a:lvl1pPr>
          </a:lstStyle>
          <a:p>
            <a:fld id="{308AD0F7-EAA7-4BCC-ADB3-2FF8392F2E0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799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1C3C1-808F-8BFF-CCBB-9C0B0A833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347127"/>
            <a:ext cx="10440000" cy="90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1D495E-0463-1C32-96BE-77F21C7EA17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76000" y="1363778"/>
            <a:ext cx="10440000" cy="47660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87C34C-07E8-4462-A56B-155274D82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16133"/>
            <a:ext cx="533400" cy="5418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>
                <a:solidFill>
                  <a:srgbClr val="002060"/>
                </a:solidFill>
              </a:defRPr>
            </a:lvl1pPr>
          </a:lstStyle>
          <a:p>
            <a:fld id="{308AD0F7-EAA7-4BCC-ADB3-2FF8392F2E0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334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DD2C-11CF-2D01-DFB9-0669BFC3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0798"/>
            <a:ext cx="10515600" cy="344552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E66F7-5652-5C32-C75B-91FB98A7F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48520"/>
            <a:ext cx="10515600" cy="872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862636D-E925-43DF-BF2B-341AE61FB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16133"/>
            <a:ext cx="533400" cy="5418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>
                <a:solidFill>
                  <a:srgbClr val="002060"/>
                </a:solidFill>
              </a:defRPr>
            </a:lvl1pPr>
          </a:lstStyle>
          <a:p>
            <a:fld id="{308AD0F7-EAA7-4BCC-ADB3-2FF8392F2E0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030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3E366-9C48-4B52-62E3-0AE6A1358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6FC15-2855-8369-0E05-4CBF9E4E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000" y="1371208"/>
            <a:ext cx="5184000" cy="48600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5AAE3-5F5E-8955-9FD9-EADEA81BD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2000" y="1371208"/>
            <a:ext cx="5184000" cy="48600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163771-2291-4682-8227-EDB05C1D8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16133"/>
            <a:ext cx="533400" cy="5418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>
                <a:solidFill>
                  <a:srgbClr val="002060"/>
                </a:solidFill>
              </a:defRPr>
            </a:lvl1pPr>
          </a:lstStyle>
          <a:p>
            <a:fld id="{308AD0F7-EAA7-4BCC-ADB3-2FF8392F2E0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1115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698ADDB-8B7F-5591-88BA-E737D5DD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347127"/>
            <a:ext cx="10440000" cy="90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CC878-BA21-9F2B-5CFE-45C9D5E27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1" y="1363778"/>
            <a:ext cx="5184000" cy="4766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6B7A5-5EE9-DC55-EC3A-61C642F2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0" y="1920207"/>
            <a:ext cx="5184000" cy="43200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4D028-01F2-5DBA-F7AC-51DE6669A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1" y="1363778"/>
            <a:ext cx="5183188" cy="4766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EE0FC6-C452-051A-7400-9D6F98005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20207"/>
            <a:ext cx="5183188" cy="43200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E3905D2-B977-44A1-945A-B642521469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8600" y="6316133"/>
            <a:ext cx="533400" cy="5418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>
                <a:solidFill>
                  <a:srgbClr val="002060"/>
                </a:solidFill>
              </a:defRPr>
            </a:lvl1pPr>
          </a:lstStyle>
          <a:p>
            <a:fld id="{308AD0F7-EAA7-4BCC-ADB3-2FF8392F2E0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7595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E6ED2-7C1F-E797-6170-C711297D2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347127"/>
            <a:ext cx="1044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E3F0F-6163-EBDF-F8C9-5ED9A19C6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000" y="1348200"/>
            <a:ext cx="1044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F26B3E4-753F-A8B7-B83D-78890EB9A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316133"/>
            <a:ext cx="533400" cy="5418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002060"/>
                </a:solidFill>
              </a:defRPr>
            </a:lvl1pPr>
          </a:lstStyle>
          <a:p>
            <a:fld id="{308AD0F7-EAA7-4BCC-ADB3-2FF8392F2E05}" type="slidenum">
              <a:rPr lang="en-IN" smtClean="0"/>
              <a:pPr/>
              <a:t>‹#›</a:t>
            </a:fld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78252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78" r:id="rId2"/>
    <p:sldLayoutId id="2147483679" r:id="rId3"/>
    <p:sldLayoutId id="2147483705" r:id="rId4"/>
    <p:sldLayoutId id="2147483689" r:id="rId5"/>
    <p:sldLayoutId id="2147483706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just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002060"/>
        </a:buClr>
        <a:buFont typeface="Helvetica" pitchFamily="2" charset="0"/>
        <a:buChar char="※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just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002060"/>
        </a:buClr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just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002060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just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002060"/>
        </a:buClr>
        <a:buFont typeface="Wingdings" panose="05000000000000000000" pitchFamily="2" charset="2"/>
        <a:buChar char="v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just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00206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sHj4G5sZYw6hK6Et9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7DB502-E658-56FB-DC88-8C0A7301D1BF}"/>
              </a:ext>
            </a:extLst>
          </p:cNvPr>
          <p:cNvSpPr txBox="1"/>
          <p:nvPr/>
        </p:nvSpPr>
        <p:spPr>
          <a:xfrm>
            <a:off x="-14514" y="5317731"/>
            <a:ext cx="122065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IN" altLang="en-US" sz="24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  <a:cs typeface="Tiro Devanagari Hindi" panose="02000000000000000000" pitchFamily="2" charset="0"/>
              </a:rPr>
              <a:t>DEPARTMENT OF CIVIL ENGINEERING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hi-IN" altLang="en-US" sz="240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Tiro Devanagari Hindi" panose="02000000000000000000" pitchFamily="2" charset="0"/>
                <a:cs typeface="Tiro Devanagari Hindi" panose="02000000000000000000" pitchFamily="2" charset="0"/>
              </a:rPr>
              <a:t>सरदार वल्लभभाई राष्ट्रीय प्रौद्योगिकी संस्थान, सूरत</a:t>
            </a:r>
            <a:endParaRPr lang="en-US" altLang="en-US" sz="2400" b="1" spc="100" dirty="0">
              <a:solidFill>
                <a:schemeClr val="tx1">
                  <a:lumMod val="95000"/>
                  <a:lumOff val="5000"/>
                </a:schemeClr>
              </a:solidFill>
              <a:latin typeface="Tiro Devanagari Hindi" panose="02000000000000000000" pitchFamily="2" charset="0"/>
              <a:cs typeface="Tiro Devanagari Hindi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SARDAR VALLABHBHAI NATIONAL INSTITUTE OF TECHNOLOGY, SURAT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6BA5DD-243E-A9FF-B7A4-02CFB7AC3532}"/>
              </a:ext>
            </a:extLst>
          </p:cNvPr>
          <p:cNvSpPr txBox="1"/>
          <p:nvPr/>
        </p:nvSpPr>
        <p:spPr>
          <a:xfrm>
            <a:off x="2302333" y="1536941"/>
            <a:ext cx="75873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spc="100" dirty="0">
                <a:latin typeface="Apple Garamond" panose="02000506080000020004" pitchFamily="2" charset="0"/>
                <a:cs typeface="Aharoni" panose="02010803020104030203" pitchFamily="2" charset="-79"/>
              </a:rPr>
              <a:t>First National Conference and Annual Meet</a:t>
            </a:r>
            <a:br>
              <a:rPr lang="en-IN" sz="2000" b="1" dirty="0">
                <a:latin typeface="Apple Garamond" panose="02000506080000020004" pitchFamily="2" charset="0"/>
                <a:cs typeface="Aharoni" panose="02010803020104030203" pitchFamily="2" charset="-79"/>
              </a:rPr>
            </a:br>
            <a:r>
              <a:rPr lang="en-IN" sz="2000" dirty="0">
                <a:latin typeface="Apple Garamond" panose="02000506080000020004" pitchFamily="2" charset="0"/>
                <a:cs typeface="Aharoni" panose="02010803020104030203" pitchFamily="2" charset="-79"/>
              </a:rPr>
              <a:t>organized by</a:t>
            </a:r>
          </a:p>
          <a:p>
            <a:pPr algn="ctr"/>
            <a:r>
              <a:rPr lang="en-IN" sz="2000" spc="150" dirty="0">
                <a:solidFill>
                  <a:srgbClr val="D00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CONSTRUCTION TECHNOLOGY AND MANAGEMENT SECTION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5D0053-1009-DAA7-514E-F3BDBC5DD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88" y="3608897"/>
            <a:ext cx="1415824" cy="14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3B2E234-73C3-8E3D-2452-5F1F0BC42AAC}"/>
              </a:ext>
            </a:extLst>
          </p:cNvPr>
          <p:cNvSpPr txBox="1"/>
          <p:nvPr/>
        </p:nvSpPr>
        <p:spPr>
          <a:xfrm>
            <a:off x="1298051" y="2632177"/>
            <a:ext cx="95958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 spc="400" dirty="0">
                <a:solidFill>
                  <a:srgbClr val="0077B6"/>
                </a:solidFill>
                <a:latin typeface="Apple Garamond" panose="02000506080000020004" pitchFamily="2" charset="0"/>
                <a:cs typeface="Aharoni" panose="02010803020104030203" pitchFamily="2" charset="-79"/>
              </a:rPr>
              <a:t>Technical Paper Presentation Template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843617-D48E-3001-DEF8-35C6B409C075}"/>
              </a:ext>
            </a:extLst>
          </p:cNvPr>
          <p:cNvGrpSpPr/>
          <p:nvPr/>
        </p:nvGrpSpPr>
        <p:grpSpPr>
          <a:xfrm>
            <a:off x="50731" y="257037"/>
            <a:ext cx="12090538" cy="1077218"/>
            <a:chOff x="632997" y="232217"/>
            <a:chExt cx="12090538" cy="107721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53D7C7D-ADE5-BD2B-50DA-ED4B6CF605A2}"/>
                </a:ext>
              </a:extLst>
            </p:cNvPr>
            <p:cNvGrpSpPr/>
            <p:nvPr/>
          </p:nvGrpSpPr>
          <p:grpSpPr>
            <a:xfrm>
              <a:off x="632997" y="232217"/>
              <a:ext cx="10475647" cy="1077218"/>
              <a:chOff x="560918" y="541865"/>
              <a:chExt cx="10475647" cy="107721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4AECBC-A78F-905F-9D61-7580BFB2B8F2}"/>
                  </a:ext>
                </a:extLst>
              </p:cNvPr>
              <p:cNvSpPr txBox="1"/>
              <p:nvPr/>
            </p:nvSpPr>
            <p:spPr>
              <a:xfrm>
                <a:off x="560918" y="664977"/>
                <a:ext cx="407194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4800" dirty="0">
                    <a:solidFill>
                      <a:srgbClr val="03045E"/>
                    </a:solidFill>
                    <a:latin typeface="Futura" panose="020B0900000000000000" pitchFamily="34" charset="0"/>
                  </a:rPr>
                  <a:t>MCPM 2023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A1DE72F-D138-CAAD-99EE-F48124A095B9}"/>
                  </a:ext>
                </a:extLst>
              </p:cNvPr>
              <p:cNvSpPr/>
              <p:nvPr/>
            </p:nvSpPr>
            <p:spPr>
              <a:xfrm>
                <a:off x="4635499" y="664977"/>
                <a:ext cx="116114" cy="778669"/>
              </a:xfrm>
              <a:prstGeom prst="rect">
                <a:avLst/>
              </a:prstGeom>
              <a:solidFill>
                <a:srgbClr val="FFD6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37EFC8-4F7B-F823-67E7-03B598544D27}"/>
                  </a:ext>
                </a:extLst>
              </p:cNvPr>
              <p:cNvSpPr txBox="1"/>
              <p:nvPr/>
            </p:nvSpPr>
            <p:spPr>
              <a:xfrm>
                <a:off x="4941472" y="541865"/>
                <a:ext cx="609509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Modern Construction Practices </a:t>
                </a:r>
              </a:p>
              <a:p>
                <a:r>
                  <a:rPr lang="en-IN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and Management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3AECD8-6A6E-69C4-B130-49C1838AF1BB}"/>
                </a:ext>
              </a:extLst>
            </p:cNvPr>
            <p:cNvSpPr txBox="1"/>
            <p:nvPr/>
          </p:nvSpPr>
          <p:spPr>
            <a:xfrm>
              <a:off x="11301135" y="406109"/>
              <a:ext cx="1422400" cy="67710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IN" sz="2000" b="1" spc="200" dirty="0">
                  <a:solidFill>
                    <a:srgbClr val="03045E"/>
                  </a:solidFill>
                  <a:latin typeface="Futura" panose="020B0900000000000000" pitchFamily="34" charset="0"/>
                  <a:cs typeface="Aharoni" panose="02010803020104030203" pitchFamily="2" charset="-79"/>
                </a:rPr>
                <a:t>02 – 03</a:t>
              </a:r>
              <a:br>
                <a:rPr lang="en-IN" b="1" spc="200" dirty="0">
                  <a:solidFill>
                    <a:srgbClr val="03045E"/>
                  </a:solidFill>
                  <a:latin typeface="Futura" panose="020B0900000000000000" pitchFamily="34" charset="0"/>
                  <a:cs typeface="Aharoni" panose="02010803020104030203" pitchFamily="2" charset="-79"/>
                </a:rPr>
              </a:br>
              <a:r>
                <a:rPr lang="en-IN" b="1" spc="200" dirty="0">
                  <a:solidFill>
                    <a:srgbClr val="03045E"/>
                  </a:solidFill>
                  <a:latin typeface="Futura" panose="020B0900000000000000" pitchFamily="34" charset="0"/>
                  <a:cs typeface="Aharoni" panose="02010803020104030203" pitchFamily="2" charset="-79"/>
                </a:rPr>
                <a:t>JUNE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48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BE00A-641C-0E4F-CBC8-7AFE68EC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Problem &amp; Theories (Slides: 2 –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15FC4-9728-D3F0-B6B2-9AF09FC01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the problem you’re addressing &amp; the scientific theories associated with it briefly on one or two slides</a:t>
            </a:r>
          </a:p>
          <a:p>
            <a:r>
              <a:rPr lang="en-US" dirty="0"/>
              <a:t>Use examples</a:t>
            </a:r>
          </a:p>
          <a:p>
            <a:r>
              <a:rPr lang="en-US" dirty="0"/>
              <a:t>A picture (on another slide, if necessary) will be handy</a:t>
            </a:r>
          </a:p>
          <a:p>
            <a:r>
              <a:rPr lang="en-US" dirty="0"/>
              <a:t>Again, be as brief as possible, use only relevant data</a:t>
            </a:r>
          </a:p>
          <a:p>
            <a:r>
              <a:rPr lang="en-US" dirty="0"/>
              <a:t>Use short but meaningful points</a:t>
            </a:r>
          </a:p>
          <a:p>
            <a:r>
              <a:rPr lang="en-US" dirty="0"/>
              <a:t>Explain every point briefly</a:t>
            </a:r>
          </a:p>
          <a:p>
            <a:r>
              <a:rPr lang="en-US" dirty="0"/>
              <a:t>State your aim and objectives of your study briefly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C14C5-C07A-06DA-08A1-57131F555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AD0F7-EAA7-4BCC-ADB3-2FF8392F2E05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856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73C7-7F8C-C5BB-2F28-9337F627E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Methods/Methodology (Slide: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BECF0-6984-18DD-2B56-94FC0A1C6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Briefly summarize your method of literature (or content) analysis on one slide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E6AD8-0C5F-4BBC-0A58-2FB947DA5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AD0F7-EAA7-4BCC-ADB3-2FF8392F2E05}" type="slidenum">
              <a:rPr lang="en-IN" smtClean="0"/>
              <a:pPr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0369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32567-F3C2-7986-0310-6EEBB5C2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347127"/>
            <a:ext cx="10782600" cy="900000"/>
          </a:xfrm>
        </p:spPr>
        <p:txBody>
          <a:bodyPr>
            <a:noAutofit/>
          </a:bodyPr>
          <a:lstStyle/>
          <a:p>
            <a:r>
              <a:rPr lang="en-IN" dirty="0"/>
              <a:t>Results, Discussion &amp; Conclusion (Slides: 5 Onwards)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F880-E2C1-ABB6-19B1-F1872E22D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rest of the slides are for Results (hypotheses), Discussion &amp; Conclusions</a:t>
            </a:r>
          </a:p>
          <a:p>
            <a:r>
              <a:rPr lang="en-US" dirty="0"/>
              <a:t> Start with a brief recap of descriptive statistics, if available</a:t>
            </a:r>
          </a:p>
          <a:p>
            <a:r>
              <a:rPr lang="en-US" dirty="0"/>
              <a:t> Give your hypotheses with scientific proof to support them</a:t>
            </a:r>
          </a:p>
          <a:p>
            <a:r>
              <a:rPr lang="en-US" dirty="0"/>
              <a:t> Discuss the practicality of each hypothesis if possible</a:t>
            </a:r>
          </a:p>
          <a:p>
            <a:r>
              <a:rPr lang="en-US" dirty="0"/>
              <a:t> Be sure to tell the significance of your research and what should be done next regarding it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B682B-20D7-E1FD-6E53-E86AA9E94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AD0F7-EAA7-4BCC-ADB3-2FF8392F2E05}" type="slidenum">
              <a:rPr lang="en-IN" smtClean="0"/>
              <a:pPr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911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039F-355B-E351-F7FA-4AB9FEF94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 (Last Slide)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ABD51-80D7-354D-DF7D-93583EB08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Mention the top five to six references for your paper preference-wise in points</a:t>
            </a:r>
          </a:p>
          <a:p>
            <a:r>
              <a:rPr lang="en-US" dirty="0"/>
              <a:t> Do not explain anything, just mention the references</a:t>
            </a:r>
          </a:p>
          <a:p>
            <a:r>
              <a:rPr lang="en-US" dirty="0"/>
              <a:t> Include books &amp; research papers, if any</a:t>
            </a:r>
          </a:p>
          <a:p>
            <a:r>
              <a:rPr lang="en-US" dirty="0"/>
              <a:t> Avoid commonly referred websites (like Google or Wikipedia)</a:t>
            </a:r>
          </a:p>
          <a:p>
            <a:r>
              <a:rPr lang="en-US" dirty="0"/>
              <a:t> Do not linger for more than 10 seconds on this slide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31848-2E77-DF61-08DD-0AE399B98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AD0F7-EAA7-4BCC-ADB3-2FF8392F2E05}" type="slidenum">
              <a:rPr lang="en-IN" smtClean="0"/>
              <a:pPr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8416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220601E-7DF8-527F-1AFB-AB514D843C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Thank You!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B127DAC-50B1-CBC8-A2D0-CA09F749C0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Any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B6437-1DED-D6F4-26BB-94F19EBE72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8600" y="6316663"/>
            <a:ext cx="533400" cy="541337"/>
          </a:xfrm>
        </p:spPr>
        <p:txBody>
          <a:bodyPr/>
          <a:lstStyle/>
          <a:p>
            <a:fld id="{308AD0F7-EAA7-4BCC-ADB3-2FF8392F2E05}" type="slidenum">
              <a:rPr lang="en-IN" smtClean="0"/>
              <a:pPr/>
              <a:t>14</a:t>
            </a:fld>
            <a:endParaRPr lang="en-IN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758AAD-1302-8375-396A-1BF3F0E28ABD}"/>
              </a:ext>
            </a:extLst>
          </p:cNvPr>
          <p:cNvCxnSpPr>
            <a:cxnSpLocks/>
          </p:cNvCxnSpPr>
          <p:nvPr/>
        </p:nvCxnSpPr>
        <p:spPr>
          <a:xfrm>
            <a:off x="876000" y="4897226"/>
            <a:ext cx="10440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7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4E1627-D9A6-8DBD-B33D-5FE108A5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General Guidelines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C96E79-A423-C751-7145-A637805E0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participants have to report on the first day of the conference and have to collect their conference kits, i.e., on 2</a:t>
            </a:r>
            <a:r>
              <a:rPr lang="en-IN" baseline="30000" dirty="0"/>
              <a:t>nd</a:t>
            </a:r>
            <a:r>
              <a:rPr lang="en-IN" dirty="0"/>
              <a:t> June (8:00 AM – 10:00 AM)</a:t>
            </a:r>
          </a:p>
          <a:p>
            <a:r>
              <a:rPr lang="en-US" dirty="0"/>
              <a:t>Authors are requested to upload their presentation file for their accepted manuscripts on the google form by 3</a:t>
            </a:r>
            <a:r>
              <a:rPr lang="en-IN" dirty="0"/>
              <a:t>1</a:t>
            </a:r>
            <a:r>
              <a:rPr lang="en-IN" baseline="30000" dirty="0"/>
              <a:t>st</a:t>
            </a:r>
            <a:r>
              <a:rPr lang="en-IN" dirty="0"/>
              <a:t> May 2023 (11:59 PM)</a:t>
            </a:r>
          </a:p>
          <a:p>
            <a:pPr marL="363538" indent="0">
              <a:buNone/>
            </a:pPr>
            <a:r>
              <a:rPr lang="en-IN" b="1" dirty="0"/>
              <a:t>Link: </a:t>
            </a:r>
            <a:r>
              <a:rPr lang="en-IN" dirty="0">
                <a:hlinkClick r:id="rId2"/>
              </a:rPr>
              <a:t>https://forms.gle/sHj4G5sZYw6hK6Et9</a:t>
            </a:r>
            <a:r>
              <a:rPr lang="en-IN" dirty="0"/>
              <a:t> </a:t>
            </a:r>
          </a:p>
          <a:p>
            <a:r>
              <a:rPr lang="en-IN" dirty="0"/>
              <a:t>Rename your file as “Manuscript ID” For Example “MCPM-2301” </a:t>
            </a:r>
          </a:p>
          <a:p>
            <a:r>
              <a:rPr lang="en-IN" dirty="0"/>
              <a:t>All the presenters have to remain present during the allotted time slots at the designated venue </a:t>
            </a:r>
            <a:r>
              <a:rPr lang="en-IN" sz="1700" dirty="0"/>
              <a:t>(Detailed schedule for the conference will be shared soon with you by email and posted on the website as well)</a:t>
            </a:r>
          </a:p>
          <a:p>
            <a:r>
              <a:rPr lang="en-IN" dirty="0"/>
              <a:t>The certificates for each presented manuscript during the conference will be delivered </a:t>
            </a:r>
            <a:r>
              <a:rPr lang="en-IN" b="1" dirty="0"/>
              <a:t>during the valedictory session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E15B94-4941-ACB4-4D6F-7146146F6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AD0F7-EAA7-4BCC-ADB3-2FF8392F2E05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607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3DE202-F59D-A4C4-AD32-C3A3FB6A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Presentation Timeline Guideline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8187FC-8F48-55DC-AAD7-4977CA8DD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Oral Presentation (Preferably with PowerPoint): </a:t>
            </a:r>
            <a:r>
              <a:rPr lang="en-US" b="1" dirty="0"/>
              <a:t>12 minutes maximum</a:t>
            </a:r>
          </a:p>
          <a:p>
            <a:r>
              <a:rPr lang="en-US" dirty="0"/>
              <a:t>Question &amp; Answer session by Judges: </a:t>
            </a:r>
            <a:r>
              <a:rPr lang="en-US" b="1" dirty="0"/>
              <a:t>3 minutes</a:t>
            </a:r>
          </a:p>
          <a:p>
            <a:r>
              <a:rPr lang="en-US" dirty="0"/>
              <a:t>Use </a:t>
            </a:r>
            <a:r>
              <a:rPr lang="en-US" b="1" dirty="0"/>
              <a:t>Times New Roman </a:t>
            </a:r>
            <a:r>
              <a:rPr lang="en-US" dirty="0"/>
              <a:t>font throughout</a:t>
            </a:r>
          </a:p>
          <a:p>
            <a:r>
              <a:rPr lang="en-US" b="1" dirty="0"/>
              <a:t>TIME LIMIT SHOULD BE STRICTLY FOLLOWED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Introduce yourself and the title of your paper</a:t>
            </a:r>
          </a:p>
          <a:p>
            <a:r>
              <a:rPr lang="en-US" dirty="0"/>
              <a:t>All the authors may choose to speak, but time-limit should not be exceeded</a:t>
            </a:r>
          </a:p>
          <a:p>
            <a:r>
              <a:rPr lang="en-US" dirty="0"/>
              <a:t>Animations &amp; Videos (if any) may be included, but they should be played within the same allotted time limit of </a:t>
            </a:r>
            <a:r>
              <a:rPr lang="en-US" b="1" dirty="0"/>
              <a:t>12 minutes</a:t>
            </a:r>
          </a:p>
          <a:p>
            <a:r>
              <a:rPr lang="en-US" dirty="0"/>
              <a:t>Presentation should be done on-stage/podium</a:t>
            </a:r>
          </a:p>
          <a:p>
            <a:r>
              <a:rPr lang="en-US" b="1" dirty="0"/>
              <a:t>Format: </a:t>
            </a:r>
            <a:r>
              <a:rPr lang="en-US" dirty="0"/>
              <a:t>Microsoft PowerPoint (.ppt/.pptx) and/or PDF (.pdf)</a:t>
            </a:r>
          </a:p>
          <a:p>
            <a:r>
              <a:rPr lang="en-US" dirty="0"/>
              <a:t>All audio-visual equipment will be provided: Laptop, microphones, speaker system, digital projection system, etc.</a:t>
            </a:r>
          </a:p>
          <a:p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5F267-5E21-41C0-306A-B9E40832D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AD0F7-EAA7-4BCC-ADB3-2FF8392F2E05}" type="slidenum">
              <a:rPr lang="en-IN" smtClean="0"/>
              <a:pPr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20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1743EB-1C15-1EF9-00F9-8D4EB745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Slide Content Guidelines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8930B9-B199-4441-8494-99FD96CA0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title slide use the layout named </a:t>
            </a:r>
            <a:r>
              <a:rPr lang="en-US" b="1" dirty="0"/>
              <a:t>“MCPM Title Slide”</a:t>
            </a:r>
          </a:p>
          <a:p>
            <a:r>
              <a:rPr lang="en-US" dirty="0"/>
              <a:t>Keep the text as brief as possible</a:t>
            </a:r>
          </a:p>
          <a:p>
            <a:r>
              <a:rPr lang="en-US" dirty="0"/>
              <a:t>Data looks better organized &amp; easier to comprehend if given in points</a:t>
            </a:r>
          </a:p>
          <a:p>
            <a:r>
              <a:rPr lang="en-US" dirty="0"/>
              <a:t>If you are adding points then, no more than 10 lines of text (or points) per slide</a:t>
            </a:r>
          </a:p>
          <a:p>
            <a:r>
              <a:rPr lang="en-US" dirty="0"/>
              <a:t>All letters on the slide should be big enough to make it readable even at the back of the room</a:t>
            </a:r>
          </a:p>
          <a:p>
            <a:r>
              <a:rPr lang="en-US" dirty="0"/>
              <a:t>Mention slide number on each slide except title slide</a:t>
            </a:r>
          </a:p>
          <a:p>
            <a:r>
              <a:rPr lang="en-US" dirty="0"/>
              <a:t>You may also use the pre-defined layouts for your presentation</a:t>
            </a:r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5F267-5E21-41C0-306A-B9E40832D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AD0F7-EAA7-4BCC-ADB3-2FF8392F2E05}" type="slidenum">
              <a:rPr lang="en-IN" smtClean="0"/>
              <a:pPr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44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1743EB-1C15-1EF9-00F9-8D4EB745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Slide Background &amp; Readability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8930B9-B199-4441-8494-99FD96CA0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other subsequent slides, background and text should be in contrasting colors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5F267-5E21-41C0-306A-B9E40832D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AD0F7-EAA7-4BCC-ADB3-2FF8392F2E05}" type="slidenum">
              <a:rPr lang="en-IN" smtClean="0"/>
              <a:pPr/>
              <a:t>5</a:t>
            </a:fld>
            <a:endParaRPr lang="en-IN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43ACB1-3B4A-4360-FE7C-6F4B1C71836C}"/>
              </a:ext>
            </a:extLst>
          </p:cNvPr>
          <p:cNvGrpSpPr/>
          <p:nvPr/>
        </p:nvGrpSpPr>
        <p:grpSpPr>
          <a:xfrm>
            <a:off x="1371600" y="2201862"/>
            <a:ext cx="9448800" cy="2454275"/>
            <a:chOff x="1371600" y="3230562"/>
            <a:chExt cx="9448800" cy="2454275"/>
          </a:xfrm>
        </p:grpSpPr>
        <p:sp>
          <p:nvSpPr>
            <p:cNvPr id="3" name="Text Box 6">
              <a:extLst>
                <a:ext uri="{FF2B5EF4-FFF2-40B4-BE49-F238E27FC236}">
                  <a16:creationId xmlns:a16="http://schemas.microsoft.com/office/drawing/2014/main" id="{283B3A18-8E49-4EEE-8247-FED9F807D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3230562"/>
              <a:ext cx="9448800" cy="396875"/>
            </a:xfrm>
            <a:prstGeom prst="rect">
              <a:avLst/>
            </a:prstGeom>
            <a:solidFill>
              <a:srgbClr val="FAF0CA"/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latin typeface="+mj-lt"/>
                </a:rPr>
                <a:t>A light background &amp; dark font colour works well.</a:t>
              </a:r>
            </a:p>
          </p:txBody>
        </p:sp>
        <p:sp>
          <p:nvSpPr>
            <p:cNvPr id="4" name="Text Box 7">
              <a:extLst>
                <a:ext uri="{FF2B5EF4-FFF2-40B4-BE49-F238E27FC236}">
                  <a16:creationId xmlns:a16="http://schemas.microsoft.com/office/drawing/2014/main" id="{FDDF491E-1997-18E0-099C-BD0FB4F40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3916362"/>
              <a:ext cx="9448800" cy="396875"/>
            </a:xfrm>
            <a:prstGeom prst="rect">
              <a:avLst/>
            </a:prstGeom>
            <a:solidFill>
              <a:srgbClr val="160C28"/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chemeClr val="bg1"/>
                  </a:solidFill>
                  <a:latin typeface="+mj-lt"/>
                </a:rPr>
                <a:t>A dark background &amp; light font colour also works well.</a:t>
              </a:r>
            </a:p>
          </p:txBody>
        </p: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E05C61A1-5C98-5DA2-4A91-1490C6B16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5287962"/>
              <a:ext cx="9448800" cy="396875"/>
            </a:xfrm>
            <a:prstGeom prst="rect">
              <a:avLst/>
            </a:prstGeom>
            <a:solidFill>
              <a:srgbClr val="FAF0CA"/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A light background &amp; light font colour!!! </a:t>
              </a:r>
              <a:r>
                <a:rPr lang="en-US" altLang="en-US" sz="2000" b="1" dirty="0">
                  <a:solidFill>
                    <a:srgbClr val="D00000"/>
                  </a:solidFill>
                  <a:latin typeface="+mj-lt"/>
                </a:rPr>
                <a:t>Not at all!</a:t>
              </a: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7C8B97ED-A6F9-6121-98F4-C78D76052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4602162"/>
              <a:ext cx="9448800" cy="396875"/>
            </a:xfrm>
            <a:prstGeom prst="rect">
              <a:avLst/>
            </a:prstGeom>
            <a:solidFill>
              <a:srgbClr val="012A4A"/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latin typeface="+mj-lt"/>
                </a:rPr>
                <a:t>A dark background &amp; dark font colour!!! Not so much appealing...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77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AA98-BC31-4E43-84A6-E83C4FBF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Graphs &amp; Figures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5715F-2C26-5305-D73F-4F92EBCA4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well-documented graph or figure is way more attractive and better than lengthy text</a:t>
            </a:r>
          </a:p>
          <a:p>
            <a:r>
              <a:rPr lang="en-US" dirty="0"/>
              <a:t>Tables are difficult to read; represent data graphically whenever possible</a:t>
            </a:r>
          </a:p>
          <a:p>
            <a:r>
              <a:rPr lang="en-US" dirty="0"/>
              <a:t>A photograph often is worth a thousand words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81EC1-2948-EA43-80AD-5E9A46F99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AD0F7-EAA7-4BCC-ADB3-2FF8392F2E05}" type="slidenum">
              <a:rPr lang="en-IN" smtClean="0"/>
              <a:pPr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389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DC91D-A2EE-596F-C17C-9F7896419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AD0F7-EAA7-4BCC-ADB3-2FF8392F2E05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8F1035-38D0-5964-0F52-925CA82E914D}"/>
              </a:ext>
            </a:extLst>
          </p:cNvPr>
          <p:cNvSpPr txBox="1"/>
          <p:nvPr/>
        </p:nvSpPr>
        <p:spPr>
          <a:xfrm>
            <a:off x="1518402" y="2151728"/>
            <a:ext cx="9155199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SAMPLE</a:t>
            </a:r>
            <a:b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PAPER PRESENTATION</a:t>
            </a:r>
            <a:b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MINUTES DURATION)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61442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79514E-B86A-EBE7-275A-91BA0BB5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Project Hazard Index using Possibility Approach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60EC9-4CFE-2D7E-9312-4A961005C55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A. S. Patel</a:t>
            </a:r>
            <a:r>
              <a:rPr lang="en-US" baseline="30000" dirty="0"/>
              <a:t>1</a:t>
            </a:r>
            <a:r>
              <a:rPr lang="en-US" dirty="0"/>
              <a:t>, Anuj Singh</a:t>
            </a:r>
            <a:r>
              <a:rPr lang="en-US" baseline="30000" dirty="0"/>
              <a:t>2</a:t>
            </a:r>
            <a:r>
              <a:rPr lang="en-US" dirty="0"/>
              <a:t>, and Priya Patel</a:t>
            </a:r>
            <a:r>
              <a:rPr lang="en-US" baseline="30000" dirty="0"/>
              <a:t>3</a:t>
            </a:r>
          </a:p>
          <a:p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4C4F24-5E86-B299-7388-39B4F1DAB7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463" y="4767075"/>
            <a:ext cx="10887075" cy="1862048"/>
          </a:xfrm>
        </p:spPr>
        <p:txBody>
          <a:bodyPr/>
          <a:lstStyle/>
          <a:p>
            <a:r>
              <a:rPr lang="en-IN" baseline="30000" dirty="0"/>
              <a:t>1,3</a:t>
            </a:r>
            <a:r>
              <a:rPr lang="en-IN" dirty="0"/>
              <a:t>Ph.D. Research Scholar, Department of Civil Engineering, Sardar Vallabhbhai National Institute of Technology, Surat, Gujarat, India.</a:t>
            </a:r>
          </a:p>
          <a:p>
            <a:r>
              <a:rPr lang="en-IN" baseline="30000" dirty="0"/>
              <a:t>2</a:t>
            </a:r>
            <a:r>
              <a:rPr lang="en-IN" dirty="0"/>
              <a:t>PG Research Scholar, Department of Civil Engineering, Sardar Vallabhbhai National Institute of Technology, Surat, Gujarat, India.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3723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33F10A-DA4E-1ACD-3B60-96064759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Title Slide (Slide: 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A7F37E-1C2B-9056-504A-104451394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your topic &amp; paper title</a:t>
            </a:r>
          </a:p>
          <a:p>
            <a:r>
              <a:rPr lang="en-US" dirty="0"/>
              <a:t>Be as brief as possible</a:t>
            </a:r>
          </a:p>
          <a:p>
            <a:r>
              <a:rPr lang="en-US" dirty="0"/>
              <a:t>Use only relevant data</a:t>
            </a:r>
          </a:p>
          <a:p>
            <a:r>
              <a:rPr lang="en-US" dirty="0"/>
              <a:t>Use short but meaningful points</a:t>
            </a:r>
          </a:p>
          <a:p>
            <a:r>
              <a:rPr lang="en-US" dirty="0"/>
              <a:t>Explain every point briefly</a:t>
            </a:r>
          </a:p>
          <a:p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685102-F5A3-7F6E-9301-862934B1A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AD0F7-EAA7-4BCC-ADB3-2FF8392F2E05}" type="slidenum">
              <a:rPr lang="en-IN" smtClean="0"/>
              <a:pPr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6460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Basic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11084</TotalTime>
  <Words>863</Words>
  <Application>Microsoft Office PowerPoint</Application>
  <PresentationFormat>Widescreen</PresentationFormat>
  <Paragraphs>94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Wingdings</vt:lpstr>
      <vt:lpstr>Britannic Bold</vt:lpstr>
      <vt:lpstr>Calibri</vt:lpstr>
      <vt:lpstr>Helvetica</vt:lpstr>
      <vt:lpstr>Apple Garamond</vt:lpstr>
      <vt:lpstr>Tiro Devanagari Hindi</vt:lpstr>
      <vt:lpstr>Futura</vt:lpstr>
      <vt:lpstr>Times New Roman</vt:lpstr>
      <vt:lpstr>Aharoni</vt:lpstr>
      <vt:lpstr>Arial</vt:lpstr>
      <vt:lpstr>Office Basic layouts</vt:lpstr>
      <vt:lpstr>PowerPoint Presentation</vt:lpstr>
      <vt:lpstr>General Guidelines</vt:lpstr>
      <vt:lpstr>Presentation Timeline Guideline</vt:lpstr>
      <vt:lpstr>Slide Content Guidelines </vt:lpstr>
      <vt:lpstr>Slide Background &amp; Readability</vt:lpstr>
      <vt:lpstr>Graphs &amp; Figures</vt:lpstr>
      <vt:lpstr>PowerPoint Presentation</vt:lpstr>
      <vt:lpstr>Development of Project Hazard Index using Possibility Approach</vt:lpstr>
      <vt:lpstr>Title Slide (Slide: 1)</vt:lpstr>
      <vt:lpstr>Problem &amp; Theories (Slides: 2 – 3)</vt:lpstr>
      <vt:lpstr>Methods/Methodology (Slide: 4)</vt:lpstr>
      <vt:lpstr>Results, Discussion &amp; Conclusion (Slides: 5 Onwards)</vt:lpstr>
      <vt:lpstr>References (Last Slide)</vt:lpstr>
      <vt:lpstr>Thank You!</vt:lpstr>
    </vt:vector>
  </TitlesOfParts>
  <Company>SVNIT SURAT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MCPM</dc:title>
  <dc:subject>MCPM 2023 Conference</dc:subject>
  <dc:creator>Shivam Patel</dc:creator>
  <cp:keywords>MCPM Conference</cp:keywords>
  <cp:lastModifiedBy>Mukul</cp:lastModifiedBy>
  <cp:revision>3534</cp:revision>
  <cp:lastPrinted>2022-11-02T09:25:33Z</cp:lastPrinted>
  <dcterms:created xsi:type="dcterms:W3CDTF">2022-09-05T01:25:35Z</dcterms:created>
  <dcterms:modified xsi:type="dcterms:W3CDTF">2023-05-26T17:32:25Z</dcterms:modified>
</cp:coreProperties>
</file>