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136FCE-56BB-432F-B06C-B74CA78E9660}">
  <a:tblStyle styleId="{C4136FCE-56BB-432F-B06C-B74CA78E96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categories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leads to more consequences and improved performance</a:t>
            </a:r>
            <a:endParaRPr/>
          </a:p>
        </p:txBody>
      </p:sp>
      <p:sp>
        <p:nvSpPr>
          <p:cNvPr id="205" name="Google Shape;205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Literacy Collaborative - School reform model K-2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Literacy – reading and writing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assessed 2 X year DIBELS and Terra Nova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Joyce and Showers 2002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Theory and discussion, demonstrate skills, practice and feedback, coaching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/>
          </a:p>
        </p:txBody>
      </p:sp>
      <p:sp>
        <p:nvSpPr>
          <p:cNvPr id="231" name="Google Shape;231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4" name="Google Shape;24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WWII Japan where the American statistician W. Edwards Demings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Focusing on quality and cost effective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and electronics met  quality standards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Geary Rummler is credited along w/other of founding Six Sigma TQM features Feedback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success story of late 20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Night before Challenger 1986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charts and tables to NASA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go - Over-ruled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Displays hid the message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Engineers had theory and data, but Message lost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people died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Edward Tufte and Howard Wainer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compared to others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and process data - Rummler and Demmings </a:t>
            </a:r>
            <a:endParaRPr/>
          </a:p>
          <a:p>
            <a:pPr indent="7620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Intuitively feedback, it dominates our lives, without effective feedback we would flounder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Coloring within the lines as a child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Driving – over steering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systems are all around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customer surveys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reports cards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flight attendant seat belt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works, What type of feedback produces best results, feedback to maintain performance, develop system wide feedback so that large systems meet expectations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graders fail classes are risk for drop out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Unfortunately, data isn’t enough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judgment cannot supersede good judgment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James Harvey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It is complex, if implemented incorrectly it’s impact compromised</a:t>
            </a:r>
            <a:endParaRPr/>
          </a:p>
        </p:txBody>
      </p:sp>
      <p:sp>
        <p:nvSpPr>
          <p:cNvPr id="301" name="Google Shape;301;p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significance</a:t>
            </a:r>
            <a:endParaRPr/>
          </a:p>
        </p:txBody>
      </p:sp>
      <p:sp>
        <p:nvSpPr>
          <p:cNvPr id="103" name="Google Shape;103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Voluntary induced labors contributor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1998 guidelines set to limit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In 2001 Intermountain – 30% of births induced before 39 weeks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Setting goals, monitoring doctors performance, and provide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feedback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2009 dropped to 2%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significance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Based: Objective, reliable, measurable, and specific</a:t>
            </a:r>
            <a:endParaRPr/>
          </a:p>
        </p:txBody>
      </p:sp>
      <p:sp>
        <p:nvSpPr>
          <p:cNvPr id="121" name="Google Shape;121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 of studies had negative results out of 607 – if focus on the task +, focus on the person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is powerful, but we need to consider how we use feedback</a:t>
            </a:r>
            <a:endParaRPr/>
          </a:p>
        </p:txBody>
      </p:sp>
      <p:sp>
        <p:nvSpPr>
          <p:cNvPr id="128" name="Google Shape;128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Locus of the feedback – who is the feedback about who is delivering the feedback </a:t>
            </a:r>
            <a:endParaRPr/>
          </a:p>
        </p:txBody>
      </p:sp>
      <p:sp>
        <p:nvSpPr>
          <p:cNvPr id="153" name="Google Shape;153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is complex and we need to address how we are going to use feedback</a:t>
            </a:r>
            <a:endParaRPr/>
          </a:p>
        </p:txBody>
      </p:sp>
      <p:sp>
        <p:nvSpPr>
          <p:cNvPr id="172" name="Google Shape;172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5127625" y="1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0" y="3048000"/>
            <a:ext cx="9144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Systems Approach to Feedback: </a:t>
            </a:r>
            <a:endParaRPr/>
          </a:p>
          <a:p>
            <a:pPr indent="0" lvl="0" marL="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You Need to Know and Who Needs to Know it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Jack States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Wing Institute</a:t>
            </a:r>
            <a:endParaRPr/>
          </a:p>
        </p:txBody>
      </p:sp>
      <p:pic>
        <p:nvPicPr>
          <p:cNvPr descr="wing_header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304800" y="2286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Feedback on Student Performance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905000"/>
            <a:ext cx="7366000" cy="461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2"/>
          <p:cNvCxnSpPr/>
          <p:nvPr/>
        </p:nvCxnSpPr>
        <p:spPr>
          <a:xfrm>
            <a:off x="2006601" y="3251200"/>
            <a:ext cx="5614332" cy="10485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22"/>
          <p:cNvSpPr txBox="1"/>
          <p:nvPr/>
        </p:nvSpPr>
        <p:spPr>
          <a:xfrm>
            <a:off x="990600" y="6211156"/>
            <a:ext cx="3810000" cy="26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Yeh, 2007, Hattie, 2009, &amp; Fuchs and Fuchs, 1986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Feedback on Student Performance</a:t>
            </a:r>
            <a:endParaRPr/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524000"/>
            <a:ext cx="7080568" cy="475107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/>
          <p:nvPr/>
        </p:nvSpPr>
        <p:spPr>
          <a:xfrm>
            <a:off x="533400" y="6488113"/>
            <a:ext cx="8610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 Systematic Formative Evaluation: A Meta-Analysis, Fuchs &amp; Fuchs, 1986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6096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 of Feedback for Supervisors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304800" y="1066800"/>
            <a:ext cx="8610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improves performance even when there are no consequences </a:t>
            </a:r>
            <a:r>
              <a:rPr b="0" i="0" lang="en-US" sz="1800" u="none" cap="none" strike="noStrike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(Larson &amp; Callahan, 1990)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Contingent consequences result in significant improvement in performance when compared to non-contingent </a:t>
            </a:r>
            <a:r>
              <a:rPr b="0" i="0" lang="en-US" sz="1800" u="none" cap="none" strike="noStrike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(Cherrington, Reitz, &amp; Scott, 1973; Komaki, Waddell, &amp; Pearce, 1977; Orpen, 1974; and Pierce &amp; Risley, 1974)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results in leaders providing more consequences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(Komaki &amp; Citera, 1990)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improves works satisfaction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(Millenson, 1967)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Effective and Marginal Supervisors</a:t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1524000" y="2438400"/>
            <a:ext cx="4114800" cy="1219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0"/>
            <a:ext cx="76962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1524000" y="2286000"/>
            <a:ext cx="4191000" cy="1200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Categories From the Operant Supervisory Taxonomy and Index </a:t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791200" y="4724400"/>
            <a:ext cx="1981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Komaki, 1986</a:t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1524000" y="2286000"/>
            <a:ext cx="4191000" cy="1295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6096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as Feedback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19200"/>
            <a:ext cx="8229600" cy="518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26"/>
          <p:cNvCxnSpPr/>
          <p:nvPr/>
        </p:nvCxnSpPr>
        <p:spPr>
          <a:xfrm>
            <a:off x="1600200" y="3505200"/>
            <a:ext cx="6697989" cy="3005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26"/>
          <p:cNvSpPr txBox="1"/>
          <p:nvPr/>
        </p:nvSpPr>
        <p:spPr>
          <a:xfrm>
            <a:off x="1524000" y="3505200"/>
            <a:ext cx="2948995" cy="335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Medium</a:t>
            </a:r>
            <a:endParaRPr sz="1400"/>
          </a:p>
        </p:txBody>
      </p:sp>
      <p:sp>
        <p:nvSpPr>
          <p:cNvPr id="222" name="Google Shape;222;p26"/>
          <p:cNvSpPr txBox="1"/>
          <p:nvPr/>
        </p:nvSpPr>
        <p:spPr>
          <a:xfrm>
            <a:off x="533400" y="6096000"/>
            <a:ext cx="5440671" cy="299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Biancarosa, Bryk, and Dexter (2010)</a:t>
            </a:r>
            <a:r>
              <a:rPr lang="en-US" sz="1600"/>
              <a:t> </a:t>
            </a:r>
            <a:endParaRPr/>
          </a:p>
        </p:txBody>
      </p:sp>
      <p:cxnSp>
        <p:nvCxnSpPr>
          <p:cNvPr id="223" name="Google Shape;223;p26"/>
          <p:cNvCxnSpPr/>
          <p:nvPr/>
        </p:nvCxnSpPr>
        <p:spPr>
          <a:xfrm>
            <a:off x="1600200" y="2286000"/>
            <a:ext cx="6720867" cy="2902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26"/>
          <p:cNvSpPr txBox="1"/>
          <p:nvPr/>
        </p:nvSpPr>
        <p:spPr>
          <a:xfrm>
            <a:off x="1600200" y="2286000"/>
            <a:ext cx="2103156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Large</a:t>
            </a:r>
            <a:endParaRPr sz="1400"/>
          </a:p>
        </p:txBody>
      </p:sp>
      <p:cxnSp>
        <p:nvCxnSpPr>
          <p:cNvPr id="225" name="Google Shape;225;p26"/>
          <p:cNvCxnSpPr/>
          <p:nvPr/>
        </p:nvCxnSpPr>
        <p:spPr>
          <a:xfrm>
            <a:off x="-2120900" y="-190500"/>
            <a:ext cx="0" cy="0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26"/>
          <p:cNvCxnSpPr/>
          <p:nvPr/>
        </p:nvCxnSpPr>
        <p:spPr>
          <a:xfrm>
            <a:off x="1600200" y="4724400"/>
            <a:ext cx="6789420" cy="2850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26"/>
          <p:cNvSpPr txBox="1"/>
          <p:nvPr/>
        </p:nvSpPr>
        <p:spPr>
          <a:xfrm>
            <a:off x="1041400" y="3124200"/>
            <a:ext cx="12954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Small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Temporal Dimensions of Feedback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(Frequency and Immediacy)</a:t>
            </a:r>
            <a:endParaRPr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609600" y="15240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increases maintenance of education interventions, Codding, et al., 2005, O’Reilly et al., 1994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Targeted teaching behaviors acquired more quickly when feedback was immediate, O’Reilly et al., 1994, Coulter and Grossen, 1997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Immediate feedback in applied studies achieved best results 0.28 Effect size, Kulik, J., and Kulik, C., 1988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Features of Effective Feedback</a:t>
            </a:r>
            <a:endParaRPr/>
          </a:p>
        </p:txBody>
      </p:sp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381000" y="990600"/>
            <a:ext cx="8305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measures must be reliable and valid.</a:t>
            </a:r>
            <a:endParaRPr/>
          </a:p>
          <a:p>
            <a:pPr indent="-3683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Teachers need to know the variables being measured</a:t>
            </a:r>
            <a:endParaRPr/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 must be identified to attain the measures</a:t>
            </a:r>
            <a:endParaRPr/>
          </a:p>
          <a:p>
            <a:pPr indent="-3683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necessary to assure treatment integrity</a:t>
            </a:r>
            <a:endParaRPr/>
          </a:p>
          <a:p>
            <a:pPr indent="-3683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should trigger and guide effecting coaching.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5334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Models Have Worked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29"/>
          <p:cNvCxnSpPr/>
          <p:nvPr/>
        </p:nvCxnSpPr>
        <p:spPr>
          <a:xfrm>
            <a:off x="1447800" y="3352800"/>
            <a:ext cx="18288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8" name="Google Shape;248;p29"/>
          <p:cNvCxnSpPr/>
          <p:nvPr/>
        </p:nvCxnSpPr>
        <p:spPr>
          <a:xfrm>
            <a:off x="5715000" y="3352800"/>
            <a:ext cx="1752600" cy="12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9" name="Google Shape;249;p29"/>
          <p:cNvSpPr/>
          <p:nvPr/>
        </p:nvSpPr>
        <p:spPr>
          <a:xfrm>
            <a:off x="7518400" y="3060700"/>
            <a:ext cx="1625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Outcomes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304800" y="3048000"/>
            <a:ext cx="93503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38200" y="3517900"/>
            <a:ext cx="7391400" cy="3287713"/>
            <a:chOff x="528" y="2064"/>
            <a:chExt cx="4656" cy="2071"/>
          </a:xfrm>
        </p:grpSpPr>
        <p:cxnSp>
          <p:nvCxnSpPr>
            <p:cNvPr id="252" name="Google Shape;252;p29"/>
            <p:cNvCxnSpPr/>
            <p:nvPr/>
          </p:nvCxnSpPr>
          <p:spPr>
            <a:xfrm>
              <a:off x="5184" y="2064"/>
              <a:ext cx="0" cy="1344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53" name="Google Shape;253;p29"/>
            <p:cNvCxnSpPr/>
            <p:nvPr/>
          </p:nvCxnSpPr>
          <p:spPr>
            <a:xfrm rot="10800000">
              <a:off x="528" y="3408"/>
              <a:ext cx="4656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54" name="Google Shape;254;p29"/>
            <p:cNvCxnSpPr/>
            <p:nvPr/>
          </p:nvCxnSpPr>
          <p:spPr>
            <a:xfrm rot="10800000">
              <a:off x="528" y="2112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55" name="Google Shape;255;p29"/>
            <p:cNvCxnSpPr/>
            <p:nvPr/>
          </p:nvCxnSpPr>
          <p:spPr>
            <a:xfrm>
              <a:off x="2880" y="2064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256" name="Google Shape;256;p29"/>
            <p:cNvSpPr/>
            <p:nvPr/>
          </p:nvSpPr>
          <p:spPr>
            <a:xfrm>
              <a:off x="2340" y="3456"/>
              <a:ext cx="1191" cy="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Feedback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Loop</a:t>
              </a:r>
              <a:endParaRPr/>
            </a:p>
          </p:txBody>
        </p:sp>
      </p:grpSp>
      <p:grpSp>
        <p:nvGrpSpPr>
          <p:cNvPr id="257" name="Google Shape;257;p29"/>
          <p:cNvGrpSpPr/>
          <p:nvPr/>
        </p:nvGrpSpPr>
        <p:grpSpPr>
          <a:xfrm>
            <a:off x="3886200" y="1295400"/>
            <a:ext cx="1447800" cy="1673225"/>
            <a:chOff x="2256" y="672"/>
            <a:chExt cx="1008" cy="1255"/>
          </a:xfrm>
        </p:grpSpPr>
        <p:sp>
          <p:nvSpPr>
            <p:cNvPr id="258" name="Google Shape;258;p29"/>
            <p:cNvSpPr/>
            <p:nvPr/>
          </p:nvSpPr>
          <p:spPr>
            <a:xfrm>
              <a:off x="2256" y="1584"/>
              <a:ext cx="917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Teaching</a:t>
              </a:r>
              <a:endParaRPr/>
            </a:p>
          </p:txBody>
        </p:sp>
        <p:grpSp>
          <p:nvGrpSpPr>
            <p:cNvPr id="259" name="Google Shape;259;p29"/>
            <p:cNvGrpSpPr/>
            <p:nvPr/>
          </p:nvGrpSpPr>
          <p:grpSpPr>
            <a:xfrm>
              <a:off x="2256" y="672"/>
              <a:ext cx="1008" cy="1207"/>
              <a:chOff x="96" y="0"/>
              <a:chExt cx="1008" cy="1207"/>
            </a:xfrm>
          </p:grpSpPr>
          <p:pic>
            <p:nvPicPr>
              <p:cNvPr id="260" name="Google Shape;260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92" y="0"/>
                <a:ext cx="700" cy="9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1" name="Google Shape;261;p29"/>
              <p:cNvSpPr/>
              <p:nvPr/>
            </p:nvSpPr>
            <p:spPr>
              <a:xfrm>
                <a:off x="96" y="864"/>
                <a:ext cx="1008" cy="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</a:t>
                </a:r>
                <a:endParaRPr/>
              </a:p>
            </p:txBody>
          </p:sp>
        </p:grpSp>
      </p:grpSp>
      <p:grpSp>
        <p:nvGrpSpPr>
          <p:cNvPr id="262" name="Google Shape;262;p29"/>
          <p:cNvGrpSpPr/>
          <p:nvPr/>
        </p:nvGrpSpPr>
        <p:grpSpPr>
          <a:xfrm>
            <a:off x="7588250" y="1371600"/>
            <a:ext cx="1555750" cy="1524000"/>
            <a:chOff x="3792" y="336"/>
            <a:chExt cx="980" cy="960"/>
          </a:xfrm>
        </p:grpSpPr>
        <p:pic>
          <p:nvPicPr>
            <p:cNvPr descr="grads" id="263" name="Google Shape;263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88" y="336"/>
              <a:ext cx="720" cy="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9"/>
            <p:cNvSpPr/>
            <p:nvPr/>
          </p:nvSpPr>
          <p:spPr>
            <a:xfrm>
              <a:off x="3792" y="1008"/>
              <a:ext cx="98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Graduation</a:t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5" name="Google Shape;265;p29"/>
          <p:cNvSpPr/>
          <p:nvPr/>
        </p:nvSpPr>
        <p:spPr>
          <a:xfrm>
            <a:off x="3884613" y="3048000"/>
            <a:ext cx="12827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6" name="Google Shape;266;p29"/>
          <p:cNvGrpSpPr/>
          <p:nvPr/>
        </p:nvGrpSpPr>
        <p:grpSpPr>
          <a:xfrm>
            <a:off x="0" y="1371600"/>
            <a:ext cx="1589088" cy="1447800"/>
            <a:chOff x="3552" y="2352"/>
            <a:chExt cx="1001" cy="912"/>
          </a:xfrm>
        </p:grpSpPr>
        <p:pic>
          <p:nvPicPr>
            <p:cNvPr descr="curriculum" id="267" name="Google Shape;267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96" y="2352"/>
              <a:ext cx="601" cy="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29"/>
            <p:cNvSpPr/>
            <p:nvPr/>
          </p:nvSpPr>
          <p:spPr>
            <a:xfrm>
              <a:off x="3552" y="2976"/>
              <a:ext cx="1001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Curriculum</a:t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9" name="Google Shape;269;p29"/>
          <p:cNvSpPr/>
          <p:nvPr/>
        </p:nvSpPr>
        <p:spPr>
          <a:xfrm>
            <a:off x="6713538" y="5943600"/>
            <a:ext cx="24304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Rummler &amp; Brache, (1990)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Performance</a:t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304800" y="838200"/>
            <a:ext cx="3048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788988"/>
            <a:ext cx="5470525" cy="606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/>
          <p:nvPr/>
        </p:nvSpPr>
        <p:spPr>
          <a:xfrm>
            <a:off x="228600" y="4572000"/>
            <a:ext cx="1981200" cy="175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Over-reliance on tables</a:t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5029200" y="0"/>
            <a:ext cx="3074988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much data!</a:t>
            </a:r>
            <a:endParaRPr/>
          </a:p>
        </p:txBody>
      </p:sp>
      <p:pic>
        <p:nvPicPr>
          <p:cNvPr id="279" name="Google Shape;27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3578225"/>
            <a:ext cx="6400800" cy="32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Key Indicator Reports</a:t>
            </a:r>
            <a:endParaRPr/>
          </a:p>
        </p:txBody>
      </p:sp>
      <p:sp>
        <p:nvSpPr>
          <p:cNvPr id="286" name="Google Shape;286;p31"/>
          <p:cNvSpPr txBox="1"/>
          <p:nvPr>
            <p:ph idx="1" type="body"/>
          </p:nvPr>
        </p:nvSpPr>
        <p:spPr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Providing relative performance feedback improves individual performance, Murthy and Schafer (2011)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 data alone produces minimum results,  Kludger and DeNisi (1996)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 data combined with process data produces best results, Leung and Trotman (2005)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Positive and negative feedback can increase performance, Murthy and Schafer (2011)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1524000" y="4572000"/>
            <a:ext cx="4572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153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1"/>
          <p:cNvSpPr txBox="1"/>
          <p:nvPr/>
        </p:nvSpPr>
        <p:spPr>
          <a:xfrm>
            <a:off x="1676400" y="4724400"/>
            <a:ext cx="4191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Status,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Trend, and Standard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ffalo-bandwagon.jpg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0"/>
            <a:ext cx="5314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096000" y="533400"/>
            <a:ext cx="2667000" cy="48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It’s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Hard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Get Where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Going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Without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Feedback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/>
          <p:nvPr>
            <p:ph type="title"/>
          </p:nvPr>
        </p:nvSpPr>
        <p:spPr>
          <a:xfrm>
            <a:off x="0" y="457200"/>
            <a:ext cx="3276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Indicator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(Sample)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Achievement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GAP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Attraction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Retention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 Retention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 Equity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452438" y="6276975"/>
            <a:ext cx="267811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Celio,B. and Harvey, J. (2005)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Buried Treasure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uried celio test.pdf" id="297" name="Google Shape;2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-914400"/>
            <a:ext cx="6705600" cy="86788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Take Home Message</a:t>
            </a:r>
            <a:endParaRPr/>
          </a:p>
        </p:txBody>
      </p:sp>
      <p:sp>
        <p:nvSpPr>
          <p:cNvPr id="304" name="Google Shape;304;p33"/>
          <p:cNvSpPr txBox="1"/>
          <p:nvPr>
            <p:ph idx="1" type="body"/>
          </p:nvPr>
        </p:nvSpPr>
        <p:spPr>
          <a:xfrm>
            <a:off x="685800" y="914400"/>
            <a:ext cx="7772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is a powerful tool for improving student achievement</a:t>
            </a:r>
            <a:endParaRPr/>
          </a:p>
          <a:p>
            <a: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be effective you need to know what about feedback works and what doesn’t</a:t>
            </a:r>
            <a:endParaRPr/>
          </a:p>
          <a:p>
            <a: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 is complex </a:t>
            </a:r>
            <a:endParaRPr/>
          </a:p>
          <a:p>
            <a:pPr indent="-3048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type="title"/>
          </p:nvPr>
        </p:nvSpPr>
        <p:spPr>
          <a:xfrm>
            <a:off x="8382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Indicator Selections</a:t>
            </a:r>
            <a:endParaRPr/>
          </a:p>
        </p:txBody>
      </p:sp>
      <p:graphicFrame>
        <p:nvGraphicFramePr>
          <p:cNvPr id="310" name="Google Shape;310;p34"/>
          <p:cNvGraphicFramePr/>
          <p:nvPr/>
        </p:nvGraphicFramePr>
        <p:xfrm>
          <a:off x="685800" y="1219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{C4136FCE-56BB-432F-B06C-B74CA78E9660}</a:tableStyleId>
              </a:tblPr>
              <a:tblGrid>
                <a:gridCol w="2590800"/>
                <a:gridCol w="2590800"/>
                <a:gridCol w="2590800"/>
              </a:tblGrid>
              <a:tr h="701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FF"/>
                          </a:solidFill>
                        </a:rPr>
                        <a:t>Student Performance</a:t>
                      </a:r>
                      <a:endParaRPr sz="2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FF"/>
                          </a:solidFill>
                        </a:rPr>
                        <a:t>Teacher Performance</a:t>
                      </a:r>
                      <a:endParaRPr sz="2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FF"/>
                          </a:solidFill>
                        </a:rPr>
                        <a:t>System Performance</a:t>
                      </a:r>
                      <a:endParaRPr sz="2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79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Achievement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Teaching/Treatment</a:t>
                      </a:r>
                      <a:r>
                        <a:rPr lang="en-US" sz="2000"/>
                        <a:t> Integrity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Staff Attraction &amp; Retention 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79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/>
                        <a:t>Summative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Training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Parent Satisfaction</a:t>
                      </a:r>
                      <a:r>
                        <a:rPr lang="en-US" sz="2000"/>
                        <a:t> &amp; Participation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70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/>
                        <a:t>Formative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Resources &amp; Funding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79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/>
                        <a:t>Retention/Completion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Standards</a:t>
                      </a:r>
                      <a:r>
                        <a:rPr lang="en-US" sz="2000"/>
                        <a:t> &amp; Curriculum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48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Graduation/Drop out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Business Operations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79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Conduct/Safety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Compliance w/</a:t>
                      </a:r>
                      <a:r>
                        <a:rPr lang="en-US" sz="2000"/>
                        <a:t>Laws and Regulations </a:t>
                      </a:r>
                      <a:endParaRPr sz="2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Intermountain Health Care (IHC)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2286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of 30 hospitals and clinics Utah and Idaho</a:t>
            </a:r>
            <a:endParaRPr/>
          </a:p>
          <a:p>
            <a:pPr indent="-2794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Exemplar for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patient care and reduced costs</a:t>
            </a:r>
            <a:endParaRPr/>
          </a:p>
          <a:p>
            <a:pPr indent="-276225" lvl="0" marL="342900" marR="0" rtl="0" algn="l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Medicine excels at evidence-based selection but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implementation relying on professional judgment alone decreases outcomes</a:t>
            </a:r>
            <a:endParaRPr/>
          </a:p>
          <a:p>
            <a:pPr indent="-273050" lvl="0" marL="342900" marR="0" rtl="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judgment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Professional judgment combined with feedback produces better outcomes</a:t>
            </a:r>
            <a:endParaRPr/>
          </a:p>
          <a:p>
            <a:pPr indent="-215900" lvl="1" marL="742950" marR="0" rtl="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IHC established a key Indicator system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 practice guidelines and goals established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tracks Doctor outcomes against standards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reviewed and feedback provided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IHC Outcome: Child Mortality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 Ranked: 42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66800"/>
            <a:ext cx="81883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6096000" y="2362200"/>
            <a:ext cx="24384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Premature Births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6248400" y="4572000"/>
            <a:ext cx="2286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IHC - 2001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30% of births induced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6248400" y="4572000"/>
            <a:ext cx="2209800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IHC - 2009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2% of births induced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6400800" y="4419600"/>
            <a:ext cx="1828800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Infant mortality reduced by 13%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Feedback?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457200" y="1066800"/>
            <a:ext cx="8305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it is:</a:t>
            </a:r>
            <a:endParaRPr/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“…Information about performance that allows individuals to adjust his or her performance. Feedback shows a performer where current performance is in relation to past performance and usually some goal.”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(Daniels, A., 1994, Bringing Out the Best In People)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it is not:</a:t>
            </a:r>
            <a:endParaRPr/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information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6096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Powerful is Feedback?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43000"/>
            <a:ext cx="8305800" cy="533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8"/>
          <p:cNvCxnSpPr/>
          <p:nvPr/>
        </p:nvCxnSpPr>
        <p:spPr>
          <a:xfrm>
            <a:off x="0" y="-755650"/>
            <a:ext cx="0" cy="0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18"/>
          <p:cNvSpPr txBox="1"/>
          <p:nvPr/>
        </p:nvSpPr>
        <p:spPr>
          <a:xfrm>
            <a:off x="2590800" y="2063750"/>
            <a:ext cx="2347302" cy="284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0.5 = Medium Effect</a:t>
            </a:r>
            <a:endParaRPr/>
          </a:p>
        </p:txBody>
      </p:sp>
      <p:cxnSp>
        <p:nvCxnSpPr>
          <p:cNvPr id="134" name="Google Shape;134;p18"/>
          <p:cNvCxnSpPr/>
          <p:nvPr/>
        </p:nvCxnSpPr>
        <p:spPr>
          <a:xfrm>
            <a:off x="1295400" y="3435350"/>
            <a:ext cx="7315200" cy="1588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8"/>
          <p:cNvSpPr/>
          <p:nvPr/>
        </p:nvSpPr>
        <p:spPr>
          <a:xfrm>
            <a:off x="4343400" y="3429000"/>
            <a:ext cx="1295400" cy="2667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Effective Are Structural Interventions</a:t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17650"/>
            <a:ext cx="8305800" cy="488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19"/>
          <p:cNvCxnSpPr/>
          <p:nvPr/>
        </p:nvCxnSpPr>
        <p:spPr>
          <a:xfrm>
            <a:off x="1384301" y="3769822"/>
            <a:ext cx="5435590" cy="1644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1384301" y="2508736"/>
            <a:ext cx="5435590" cy="1682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19"/>
          <p:cNvSpPr txBox="1"/>
          <p:nvPr/>
        </p:nvSpPr>
        <p:spPr>
          <a:xfrm>
            <a:off x="1600200" y="4038600"/>
            <a:ext cx="1671044" cy="478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Small Effect</a:t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1346200" y="2190750"/>
            <a:ext cx="12954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Large Effect</a:t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635012" y="5035533"/>
            <a:ext cx="2997188" cy="3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Yeh, 2007</a:t>
            </a:r>
            <a:r>
              <a:rPr lang="en-US" sz="1200"/>
              <a:t> and</a:t>
            </a:r>
            <a:r>
              <a:rPr lang="en-US" sz="1200"/>
              <a:t> Hattie, 2009</a:t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3848100" y="2597150"/>
            <a:ext cx="2857500" cy="82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B5DA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771900" y="2660650"/>
            <a:ext cx="2997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Impact on student achievement has been small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is the Focus of Feedback</a:t>
            </a:r>
            <a:endParaRPr/>
          </a:p>
        </p:txBody>
      </p:sp>
      <p:grpSp>
        <p:nvGrpSpPr>
          <p:cNvPr id="156" name="Google Shape;156;p20"/>
          <p:cNvGrpSpPr/>
          <p:nvPr/>
        </p:nvGrpSpPr>
        <p:grpSpPr>
          <a:xfrm>
            <a:off x="1433245" y="1525160"/>
            <a:ext cx="6277509" cy="4569678"/>
            <a:chOff x="747445" y="1160"/>
            <a:chExt cx="6277509" cy="4569678"/>
          </a:xfrm>
        </p:grpSpPr>
        <p:sp>
          <p:nvSpPr>
            <p:cNvPr id="157" name="Google Shape;157;p20"/>
            <p:cNvSpPr/>
            <p:nvPr/>
          </p:nvSpPr>
          <p:spPr>
            <a:xfrm>
              <a:off x="2702123" y="1160"/>
              <a:ext cx="2368153" cy="118407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2736803" y="35840"/>
              <a:ext cx="2298793" cy="111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Student</a:t>
              </a:r>
              <a:endParaRPr b="0" i="0" sz="4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 rot="3600000">
              <a:off x="4247057" y="2078786"/>
              <a:ext cx="1232962" cy="4144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 txBox="1"/>
            <p:nvPr/>
          </p:nvSpPr>
          <p:spPr>
            <a:xfrm rot="3600000">
              <a:off x="4371385" y="2161671"/>
              <a:ext cx="984306" cy="24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4656801" y="3386762"/>
              <a:ext cx="2368153" cy="118407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4691481" y="3421442"/>
              <a:ext cx="2298793" cy="111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Teacher</a:t>
              </a:r>
              <a:endParaRPr b="0" i="0" sz="43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 rot="10800000">
              <a:off x="3269718" y="3771587"/>
              <a:ext cx="1232962" cy="4144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3394046" y="3854472"/>
              <a:ext cx="984306" cy="24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747445" y="3386762"/>
              <a:ext cx="2368153" cy="118407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782125" y="3421442"/>
              <a:ext cx="2298793" cy="111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00" u="none" cap="none" strike="noStrik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System</a:t>
              </a:r>
              <a:endParaRPr b="0" i="0" sz="43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 rot="-3600000">
              <a:off x="2292379" y="2078786"/>
              <a:ext cx="1232962" cy="4144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0"/>
            <p:cNvSpPr txBox="1"/>
            <p:nvPr/>
          </p:nvSpPr>
          <p:spPr>
            <a:xfrm rot="-3600000">
              <a:off x="2416707" y="2161671"/>
              <a:ext cx="984306" cy="24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609600" y="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 Own Performance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Focus</a:t>
            </a:r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71600"/>
            <a:ext cx="8077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533400" y="6096000"/>
            <a:ext cx="2859975" cy="324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Marzano, 2005</a:t>
            </a:r>
            <a:endParaRPr/>
          </a:p>
        </p:txBody>
      </p:sp>
      <p:grpSp>
        <p:nvGrpSpPr>
          <p:cNvPr id="177" name="Google Shape;177;p21"/>
          <p:cNvGrpSpPr/>
          <p:nvPr/>
        </p:nvGrpSpPr>
        <p:grpSpPr>
          <a:xfrm>
            <a:off x="1447800" y="1981200"/>
            <a:ext cx="3733800" cy="1447800"/>
            <a:chOff x="1905000" y="550744"/>
            <a:chExt cx="3810000" cy="2725858"/>
          </a:xfrm>
        </p:grpSpPr>
        <p:sp>
          <p:nvSpPr>
            <p:cNvPr id="178" name="Google Shape;178;p21"/>
            <p:cNvSpPr/>
            <p:nvPr/>
          </p:nvSpPr>
          <p:spPr>
            <a:xfrm>
              <a:off x="1905000" y="550744"/>
              <a:ext cx="3810000" cy="2725858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2133600" y="762001"/>
              <a:ext cx="3429000" cy="225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How You Provide Feedback to Students Makes a Difference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