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92" r:id="rId5"/>
    <p:sldMasterId id="2147483693" r:id="rId6"/>
    <p:sldMasterId id="2147483694" r:id="rId7"/>
    <p:sldMasterId id="2147483695"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68">
          <p15:clr>
            <a:srgbClr val="747775"/>
          </p15:clr>
        </p15:guide>
        <p15:guide id="2" pos="244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AC8B0E7-1234-4D41-B6C5-B23E98F94E51}">
  <a:tblStyle styleId="{1AC8B0E7-1234-4D41-B6C5-B23E98F94E5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168" orient="horz"/>
        <p:guide pos="244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20" Type="http://schemas.openxmlformats.org/officeDocument/2006/relationships/slide" Target="slides/slide11.xml"/><Relationship Id="rId42" Type="http://schemas.openxmlformats.org/officeDocument/2006/relationships/slide" Target="slides/slide33.xml"/><Relationship Id="rId41" Type="http://schemas.openxmlformats.org/officeDocument/2006/relationships/slide" Target="slides/slide32.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0.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11" Type="http://schemas.openxmlformats.org/officeDocument/2006/relationships/slide" Target="slides/slide2.xml"/><Relationship Id="rId33" Type="http://schemas.openxmlformats.org/officeDocument/2006/relationships/slide" Target="slides/slide24.xml"/><Relationship Id="rId10" Type="http://schemas.openxmlformats.org/officeDocument/2006/relationships/slide" Target="slides/slide1.xml"/><Relationship Id="rId32" Type="http://schemas.openxmlformats.org/officeDocument/2006/relationships/slide" Target="slides/slide23.xml"/><Relationship Id="rId13" Type="http://schemas.openxmlformats.org/officeDocument/2006/relationships/slide" Target="slides/slide4.xml"/><Relationship Id="rId35" Type="http://schemas.openxmlformats.org/officeDocument/2006/relationships/slide" Target="slides/slide26.xml"/><Relationship Id="rId12" Type="http://schemas.openxmlformats.org/officeDocument/2006/relationships/slide" Target="slides/slide3.xml"/><Relationship Id="rId34" Type="http://schemas.openxmlformats.org/officeDocument/2006/relationships/slide" Target="slides/slide25.xml"/><Relationship Id="rId15" Type="http://schemas.openxmlformats.org/officeDocument/2006/relationships/slide" Target="slides/slide6.xml"/><Relationship Id="rId37" Type="http://schemas.openxmlformats.org/officeDocument/2006/relationships/slide" Target="slides/slide28.xml"/><Relationship Id="rId14" Type="http://schemas.openxmlformats.org/officeDocument/2006/relationships/slide" Target="slides/slide5.xml"/><Relationship Id="rId36" Type="http://schemas.openxmlformats.org/officeDocument/2006/relationships/slide" Target="slides/slide27.xml"/><Relationship Id="rId17" Type="http://schemas.openxmlformats.org/officeDocument/2006/relationships/slide" Target="slides/slide8.xml"/><Relationship Id="rId39" Type="http://schemas.openxmlformats.org/officeDocument/2006/relationships/slide" Target="slides/slide30.xml"/><Relationship Id="rId16" Type="http://schemas.openxmlformats.org/officeDocument/2006/relationships/slide" Target="slides/slide7.xml"/><Relationship Id="rId38" Type="http://schemas.openxmlformats.org/officeDocument/2006/relationships/slide" Target="slides/slide29.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5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6bf3bd1182_0_1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6bf3bd118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6c0f16d038_0_1293: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36c0f16d038_0_1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6c0f16d038_0_1324: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6c0f16d038_0_1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36c0f16d038_0_135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36c0f16d038_0_1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6c0f16d038_0_137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6c0f16d038_0_1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6c0f16d038_0_143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36c0f16d038_0_1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949c875946_0_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3949c87594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6c0f16d038_0_1404: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36c0f16d038_0_1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36c0f16d038_0_1483: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36c0f16d038_0_1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36c0f16d038_0_150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36c0f16d038_0_1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36c0f16d038_0_145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36c0f16d038_0_1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6d604c170e_0_18:notes"/>
          <p:cNvSpPr/>
          <p:nvPr>
            <p:ph idx="2" type="sldImg"/>
          </p:nvPr>
        </p:nvSpPr>
        <p:spPr>
          <a:xfrm>
            <a:off x="2104484"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6d604c170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36bf3bd1182_0_8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36bf3bd1182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36bf3bd1182_0_10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36bf3bd1182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36db9e8c0c2_0_36: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36db9e8c0c2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36db9e8c0c2_0_41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36db9e8c0c2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36c2847d867_0_253: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36c2847d867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36bad3ce2c4_0_3: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26" name="Google Shape;926;g36bad3ce2c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36bad3ce2c4_0_2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43" name="Google Shape;943;g36bad3ce2c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36bad3ce2c4_0_3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58" name="Google Shape;958;g36bad3ce2c4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36bad3ce2c4_0_6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36bad3ce2c4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36c0f16d038_0_1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91" name="Google Shape;991;g36c0f16d03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6bf2b021f2_0_13:notes"/>
          <p:cNvSpPr/>
          <p:nvPr>
            <p:ph idx="2" type="sldImg"/>
          </p:nvPr>
        </p:nvSpPr>
        <p:spPr>
          <a:xfrm>
            <a:off x="2104484"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6bf2b021f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36c0f16d038_0_3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07" name="Google Shape;1007;g36c0f16d03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36c0f16d038_0_5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23" name="Google Shape;1023;g36c0f16d038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36db9e8c0c2_0_154: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39" name="Google Shape;1039;g36db9e8c0c2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36db9e8c0c2_0_11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60" name="Google Shape;1060;g36db9e8c0c2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6c0f16d038_0_1162: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6c0f16d038_0_1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6db9e8c0c2_0_294: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6db9e8c0c2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6c0f16d038_0_1193: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6c0f16d038_0_1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6c0f16d038_0_1136: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6c0f16d038_0_1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6e4be90fdd_1_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6e4be90fdd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6c0f16d038_0_1256: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36c0f16d038_0_1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400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201589" y="9119180"/>
            <a:ext cx="466500" cy="769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264952" y="1456058"/>
            <a:ext cx="7242600" cy="4014000"/>
          </a:xfrm>
          <a:prstGeom prst="rect">
            <a:avLst/>
          </a:prstGeom>
        </p:spPr>
        <p:txBody>
          <a:bodyPr anchorCtr="0" anchor="b" bIns="101575" lIns="101575" spcFirstLastPara="1" rIns="101575" wrap="square" tIns="101575">
            <a:normAutofit/>
          </a:bodyPr>
          <a:lstStyle>
            <a:lvl1pPr lvl="0" algn="ctr">
              <a:spcBef>
                <a:spcPts val="0"/>
              </a:spcBef>
              <a:spcAft>
                <a:spcPts val="0"/>
              </a:spcAft>
              <a:buSzPts val="5800"/>
              <a:buNone/>
              <a:defRPr sz="5800"/>
            </a:lvl1pPr>
            <a:lvl2pPr lvl="1" algn="ctr">
              <a:spcBef>
                <a:spcPts val="0"/>
              </a:spcBef>
              <a:spcAft>
                <a:spcPts val="0"/>
              </a:spcAft>
              <a:buSzPts val="5800"/>
              <a:buNone/>
              <a:defRPr sz="5800"/>
            </a:lvl2pPr>
            <a:lvl3pPr lvl="2" algn="ctr">
              <a:spcBef>
                <a:spcPts val="0"/>
              </a:spcBef>
              <a:spcAft>
                <a:spcPts val="0"/>
              </a:spcAft>
              <a:buSzPts val="5800"/>
              <a:buNone/>
              <a:defRPr sz="5800"/>
            </a:lvl3pPr>
            <a:lvl4pPr lvl="3" algn="ctr">
              <a:spcBef>
                <a:spcPts val="0"/>
              </a:spcBef>
              <a:spcAft>
                <a:spcPts val="0"/>
              </a:spcAft>
              <a:buSzPts val="5800"/>
              <a:buNone/>
              <a:defRPr sz="5800"/>
            </a:lvl4pPr>
            <a:lvl5pPr lvl="4" algn="ctr">
              <a:spcBef>
                <a:spcPts val="0"/>
              </a:spcBef>
              <a:spcAft>
                <a:spcPts val="0"/>
              </a:spcAft>
              <a:buSzPts val="5800"/>
              <a:buNone/>
              <a:defRPr sz="5800"/>
            </a:lvl5pPr>
            <a:lvl6pPr lvl="5" algn="ctr">
              <a:spcBef>
                <a:spcPts val="0"/>
              </a:spcBef>
              <a:spcAft>
                <a:spcPts val="0"/>
              </a:spcAft>
              <a:buSzPts val="5800"/>
              <a:buNone/>
              <a:defRPr sz="5800"/>
            </a:lvl6pPr>
            <a:lvl7pPr lvl="6" algn="ctr">
              <a:spcBef>
                <a:spcPts val="0"/>
              </a:spcBef>
              <a:spcAft>
                <a:spcPts val="0"/>
              </a:spcAft>
              <a:buSzPts val="5800"/>
              <a:buNone/>
              <a:defRPr sz="5800"/>
            </a:lvl7pPr>
            <a:lvl8pPr lvl="7" algn="ctr">
              <a:spcBef>
                <a:spcPts val="0"/>
              </a:spcBef>
              <a:spcAft>
                <a:spcPts val="0"/>
              </a:spcAft>
              <a:buSzPts val="5800"/>
              <a:buNone/>
              <a:defRPr sz="5800"/>
            </a:lvl8pPr>
            <a:lvl9pPr lvl="8" algn="ctr">
              <a:spcBef>
                <a:spcPts val="0"/>
              </a:spcBef>
              <a:spcAft>
                <a:spcPts val="0"/>
              </a:spcAft>
              <a:buSzPts val="5800"/>
              <a:buNone/>
              <a:defRPr sz="5800"/>
            </a:lvl9pPr>
          </a:lstStyle>
          <a:p/>
        </p:txBody>
      </p:sp>
      <p:sp>
        <p:nvSpPr>
          <p:cNvPr id="56" name="Google Shape;56;p14"/>
          <p:cNvSpPr txBox="1"/>
          <p:nvPr>
            <p:ph idx="1" type="subTitle"/>
          </p:nvPr>
        </p:nvSpPr>
        <p:spPr>
          <a:xfrm>
            <a:off x="264945" y="5542289"/>
            <a:ext cx="7242600" cy="1550100"/>
          </a:xfrm>
          <a:prstGeom prst="rect">
            <a:avLst/>
          </a:prstGeom>
        </p:spPr>
        <p:txBody>
          <a:bodyPr anchorCtr="0" anchor="t" bIns="101575" lIns="101575" spcFirstLastPara="1" rIns="101575" wrap="square" tIns="101575">
            <a:normAutofit/>
          </a:bodyPr>
          <a:lstStyle>
            <a:lvl1pPr lvl="0" algn="ctr">
              <a:lnSpc>
                <a:spcPct val="100000"/>
              </a:lnSpc>
              <a:spcBef>
                <a:spcPts val="0"/>
              </a:spcBef>
              <a:spcAft>
                <a:spcPts val="0"/>
              </a:spcAft>
              <a:buSzPts val="3100"/>
              <a:buNone/>
              <a:defRPr sz="3100"/>
            </a:lvl1pPr>
            <a:lvl2pPr lvl="1" algn="ctr">
              <a:lnSpc>
                <a:spcPct val="100000"/>
              </a:lnSpc>
              <a:spcBef>
                <a:spcPts val="0"/>
              </a:spcBef>
              <a:spcAft>
                <a:spcPts val="0"/>
              </a:spcAft>
              <a:buSzPts val="3100"/>
              <a:buNone/>
              <a:defRPr sz="3100"/>
            </a:lvl2pPr>
            <a:lvl3pPr lvl="2" algn="ctr">
              <a:lnSpc>
                <a:spcPct val="100000"/>
              </a:lnSpc>
              <a:spcBef>
                <a:spcPts val="0"/>
              </a:spcBef>
              <a:spcAft>
                <a:spcPts val="0"/>
              </a:spcAft>
              <a:buSzPts val="3100"/>
              <a:buNone/>
              <a:defRPr sz="3100"/>
            </a:lvl3pPr>
            <a:lvl4pPr lvl="3" algn="ctr">
              <a:lnSpc>
                <a:spcPct val="100000"/>
              </a:lnSpc>
              <a:spcBef>
                <a:spcPts val="0"/>
              </a:spcBef>
              <a:spcAft>
                <a:spcPts val="0"/>
              </a:spcAft>
              <a:buSzPts val="3100"/>
              <a:buNone/>
              <a:defRPr sz="3100"/>
            </a:lvl4pPr>
            <a:lvl5pPr lvl="4" algn="ctr">
              <a:lnSpc>
                <a:spcPct val="100000"/>
              </a:lnSpc>
              <a:spcBef>
                <a:spcPts val="0"/>
              </a:spcBef>
              <a:spcAft>
                <a:spcPts val="0"/>
              </a:spcAft>
              <a:buSzPts val="3100"/>
              <a:buNone/>
              <a:defRPr sz="3100"/>
            </a:lvl5pPr>
            <a:lvl6pPr lvl="5" algn="ctr">
              <a:lnSpc>
                <a:spcPct val="100000"/>
              </a:lnSpc>
              <a:spcBef>
                <a:spcPts val="0"/>
              </a:spcBef>
              <a:spcAft>
                <a:spcPts val="0"/>
              </a:spcAft>
              <a:buSzPts val="3100"/>
              <a:buNone/>
              <a:defRPr sz="3100"/>
            </a:lvl6pPr>
            <a:lvl7pPr lvl="6" algn="ctr">
              <a:lnSpc>
                <a:spcPct val="100000"/>
              </a:lnSpc>
              <a:spcBef>
                <a:spcPts val="0"/>
              </a:spcBef>
              <a:spcAft>
                <a:spcPts val="0"/>
              </a:spcAft>
              <a:buSzPts val="3100"/>
              <a:buNone/>
              <a:defRPr sz="3100"/>
            </a:lvl7pPr>
            <a:lvl8pPr lvl="7" algn="ctr">
              <a:lnSpc>
                <a:spcPct val="100000"/>
              </a:lnSpc>
              <a:spcBef>
                <a:spcPts val="0"/>
              </a:spcBef>
              <a:spcAft>
                <a:spcPts val="0"/>
              </a:spcAft>
              <a:buSzPts val="3100"/>
              <a:buNone/>
              <a:defRPr sz="3100"/>
            </a:lvl8pPr>
            <a:lvl9pPr lvl="8" algn="ctr">
              <a:lnSpc>
                <a:spcPct val="100000"/>
              </a:lnSpc>
              <a:spcBef>
                <a:spcPts val="0"/>
              </a:spcBef>
              <a:spcAft>
                <a:spcPts val="0"/>
              </a:spcAft>
              <a:buSzPts val="3100"/>
              <a:buNone/>
              <a:defRPr sz="3100"/>
            </a:lvl9pPr>
          </a:lstStyle>
          <a:p/>
        </p:txBody>
      </p:sp>
      <p:sp>
        <p:nvSpPr>
          <p:cNvPr id="57" name="Google Shape;57;p14"/>
          <p:cNvSpPr txBox="1"/>
          <p:nvPr>
            <p:ph idx="12" type="sldNum"/>
          </p:nvPr>
        </p:nvSpPr>
        <p:spPr>
          <a:xfrm>
            <a:off x="7201589" y="9119180"/>
            <a:ext cx="466500" cy="769500"/>
          </a:xfrm>
          <a:prstGeom prst="rect">
            <a:avLst/>
          </a:prstGeom>
        </p:spPr>
        <p:txBody>
          <a:bodyPr anchorCtr="0" anchor="ctr" bIns="101575" lIns="101575" spcFirstLastPara="1" rIns="101575" wrap="square" tIns="1015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264945" y="4206107"/>
            <a:ext cx="7242600" cy="1646100"/>
          </a:xfrm>
          <a:prstGeom prst="rect">
            <a:avLst/>
          </a:prstGeom>
        </p:spPr>
        <p:txBody>
          <a:bodyPr anchorCtr="0" anchor="ctr" bIns="101575" lIns="101575" spcFirstLastPara="1" rIns="101575" wrap="square" tIns="101575">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60" name="Google Shape;60;p15"/>
          <p:cNvSpPr txBox="1"/>
          <p:nvPr>
            <p:ph idx="12" type="sldNum"/>
          </p:nvPr>
        </p:nvSpPr>
        <p:spPr>
          <a:xfrm>
            <a:off x="7201589" y="9119180"/>
            <a:ext cx="466500" cy="769500"/>
          </a:xfrm>
          <a:prstGeom prst="rect">
            <a:avLst/>
          </a:prstGeom>
        </p:spPr>
        <p:txBody>
          <a:bodyPr anchorCtr="0" anchor="ctr" bIns="101575" lIns="101575" spcFirstLastPara="1" rIns="101575" wrap="square" tIns="1015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264945" y="870271"/>
            <a:ext cx="7242600" cy="1119600"/>
          </a:xfrm>
          <a:prstGeom prst="rect">
            <a:avLst/>
          </a:prstGeom>
        </p:spPr>
        <p:txBody>
          <a:bodyPr anchorCtr="0" anchor="t" bIns="101575" lIns="101575" spcFirstLastPara="1" rIns="101575" wrap="square" tIns="101575">
            <a:norm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p:txBody>
      </p:sp>
      <p:sp>
        <p:nvSpPr>
          <p:cNvPr id="63" name="Google Shape;63;p16"/>
          <p:cNvSpPr txBox="1"/>
          <p:nvPr>
            <p:ph idx="1" type="body"/>
          </p:nvPr>
        </p:nvSpPr>
        <p:spPr>
          <a:xfrm>
            <a:off x="264945" y="2253729"/>
            <a:ext cx="7242600" cy="6681000"/>
          </a:xfrm>
          <a:prstGeom prst="rect">
            <a:avLst/>
          </a:prstGeom>
        </p:spPr>
        <p:txBody>
          <a:bodyPr anchorCtr="0" anchor="t" bIns="101575" lIns="101575" spcFirstLastPara="1" rIns="101575" wrap="square" tIns="101575">
            <a:normAutofit/>
          </a:bodyPr>
          <a:lstStyle>
            <a:lvl1pPr indent="-355600" lvl="0" marL="457200">
              <a:spcBef>
                <a:spcPts val="0"/>
              </a:spcBef>
              <a:spcAft>
                <a:spcPts val="0"/>
              </a:spcAft>
              <a:buSzPts val="2000"/>
              <a:buChar char="●"/>
              <a:defRPr/>
            </a:lvl1pPr>
            <a:lvl2pPr indent="-330200" lvl="1" marL="914400">
              <a:spcBef>
                <a:spcPts val="0"/>
              </a:spcBef>
              <a:spcAft>
                <a:spcPts val="0"/>
              </a:spcAft>
              <a:buSzPts val="1600"/>
              <a:buChar char="○"/>
              <a:defRPr/>
            </a:lvl2pPr>
            <a:lvl3pPr indent="-330200" lvl="2" marL="1371600">
              <a:spcBef>
                <a:spcPts val="0"/>
              </a:spcBef>
              <a:spcAft>
                <a:spcPts val="0"/>
              </a:spcAft>
              <a:buSzPts val="1600"/>
              <a:buChar char="■"/>
              <a:defRPr/>
            </a:lvl3pPr>
            <a:lvl4pPr indent="-330200" lvl="3" marL="1828800">
              <a:spcBef>
                <a:spcPts val="0"/>
              </a:spcBef>
              <a:spcAft>
                <a:spcPts val="0"/>
              </a:spcAft>
              <a:buSzPts val="1600"/>
              <a:buChar char="●"/>
              <a:defRPr/>
            </a:lvl4pPr>
            <a:lvl5pPr indent="-330200" lvl="4" marL="2286000">
              <a:spcBef>
                <a:spcPts val="0"/>
              </a:spcBef>
              <a:spcAft>
                <a:spcPts val="0"/>
              </a:spcAft>
              <a:buSzPts val="1600"/>
              <a:buChar char="○"/>
              <a:defRPr/>
            </a:lvl5pPr>
            <a:lvl6pPr indent="-330200" lvl="5" marL="2743200">
              <a:spcBef>
                <a:spcPts val="0"/>
              </a:spcBef>
              <a:spcAft>
                <a:spcPts val="0"/>
              </a:spcAft>
              <a:buSzPts val="1600"/>
              <a:buChar char="■"/>
              <a:defRPr/>
            </a:lvl6pPr>
            <a:lvl7pPr indent="-330200" lvl="6" marL="3200400">
              <a:spcBef>
                <a:spcPts val="0"/>
              </a:spcBef>
              <a:spcAft>
                <a:spcPts val="0"/>
              </a:spcAft>
              <a:buSzPts val="1600"/>
              <a:buChar char="●"/>
              <a:defRPr/>
            </a:lvl7pPr>
            <a:lvl8pPr indent="-330200" lvl="7" marL="3657600">
              <a:spcBef>
                <a:spcPts val="0"/>
              </a:spcBef>
              <a:spcAft>
                <a:spcPts val="0"/>
              </a:spcAft>
              <a:buSzPts val="1600"/>
              <a:buChar char="○"/>
              <a:defRPr/>
            </a:lvl8pPr>
            <a:lvl9pPr indent="-330200" lvl="8" marL="4114800">
              <a:spcBef>
                <a:spcPts val="0"/>
              </a:spcBef>
              <a:spcAft>
                <a:spcPts val="0"/>
              </a:spcAft>
              <a:buSzPts val="1600"/>
              <a:buChar char="■"/>
              <a:defRPr/>
            </a:lvl9pPr>
          </a:lstStyle>
          <a:p/>
        </p:txBody>
      </p:sp>
      <p:sp>
        <p:nvSpPr>
          <p:cNvPr id="64" name="Google Shape;64;p16"/>
          <p:cNvSpPr txBox="1"/>
          <p:nvPr>
            <p:ph idx="12" type="sldNum"/>
          </p:nvPr>
        </p:nvSpPr>
        <p:spPr>
          <a:xfrm>
            <a:off x="7201589" y="9119180"/>
            <a:ext cx="466500" cy="769500"/>
          </a:xfrm>
          <a:prstGeom prst="rect">
            <a:avLst/>
          </a:prstGeom>
        </p:spPr>
        <p:txBody>
          <a:bodyPr anchorCtr="0" anchor="ctr" bIns="101575" lIns="101575" spcFirstLastPara="1" rIns="101575" wrap="square" tIns="1015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264945" y="870271"/>
            <a:ext cx="7242600" cy="1119600"/>
          </a:xfrm>
          <a:prstGeom prst="rect">
            <a:avLst/>
          </a:prstGeom>
        </p:spPr>
        <p:txBody>
          <a:bodyPr anchorCtr="0" anchor="t" bIns="101575" lIns="101575" spcFirstLastPara="1" rIns="101575" wrap="square" tIns="101575">
            <a:norm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p:txBody>
      </p:sp>
      <p:sp>
        <p:nvSpPr>
          <p:cNvPr id="67" name="Google Shape;67;p17"/>
          <p:cNvSpPr txBox="1"/>
          <p:nvPr>
            <p:ph idx="1" type="body"/>
          </p:nvPr>
        </p:nvSpPr>
        <p:spPr>
          <a:xfrm>
            <a:off x="264945" y="2253729"/>
            <a:ext cx="3399900" cy="6681000"/>
          </a:xfrm>
          <a:prstGeom prst="rect">
            <a:avLst/>
          </a:prstGeom>
        </p:spPr>
        <p:txBody>
          <a:bodyPr anchorCtr="0" anchor="t" bIns="101575" lIns="101575" spcFirstLastPara="1" rIns="101575" wrap="square" tIns="101575">
            <a:normAutofit/>
          </a:bodyPr>
          <a:lstStyle>
            <a:lvl1pPr indent="-330200" lvl="0" marL="457200">
              <a:spcBef>
                <a:spcPts val="0"/>
              </a:spcBef>
              <a:spcAft>
                <a:spcPts val="0"/>
              </a:spcAft>
              <a:buSzPts val="1600"/>
              <a:buChar char="●"/>
              <a:defRPr sz="1600"/>
            </a:lvl1pPr>
            <a:lvl2pPr indent="-311150" lvl="1" marL="914400">
              <a:spcBef>
                <a:spcPts val="0"/>
              </a:spcBef>
              <a:spcAft>
                <a:spcPts val="0"/>
              </a:spcAft>
              <a:buSzPts val="1300"/>
              <a:buChar char="○"/>
              <a:defRPr sz="1300"/>
            </a:lvl2pPr>
            <a:lvl3pPr indent="-311150" lvl="2" marL="1371600">
              <a:spcBef>
                <a:spcPts val="0"/>
              </a:spcBef>
              <a:spcAft>
                <a:spcPts val="0"/>
              </a:spcAft>
              <a:buSzPts val="1300"/>
              <a:buChar char="■"/>
              <a:defRPr sz="1300"/>
            </a:lvl3pPr>
            <a:lvl4pPr indent="-311150" lvl="3" marL="1828800">
              <a:spcBef>
                <a:spcPts val="0"/>
              </a:spcBef>
              <a:spcAft>
                <a:spcPts val="0"/>
              </a:spcAft>
              <a:buSzPts val="1300"/>
              <a:buChar char="●"/>
              <a:defRPr sz="1300"/>
            </a:lvl4pPr>
            <a:lvl5pPr indent="-311150" lvl="4" marL="2286000">
              <a:spcBef>
                <a:spcPts val="0"/>
              </a:spcBef>
              <a:spcAft>
                <a:spcPts val="0"/>
              </a:spcAft>
              <a:buSzPts val="1300"/>
              <a:buChar char="○"/>
              <a:defRPr sz="1300"/>
            </a:lvl5pPr>
            <a:lvl6pPr indent="-311150" lvl="5" marL="2743200">
              <a:spcBef>
                <a:spcPts val="0"/>
              </a:spcBef>
              <a:spcAft>
                <a:spcPts val="0"/>
              </a:spcAft>
              <a:buSzPts val="1300"/>
              <a:buChar char="■"/>
              <a:defRPr sz="1300"/>
            </a:lvl6pPr>
            <a:lvl7pPr indent="-311150" lvl="6" marL="3200400">
              <a:spcBef>
                <a:spcPts val="0"/>
              </a:spcBef>
              <a:spcAft>
                <a:spcPts val="0"/>
              </a:spcAft>
              <a:buSzPts val="1300"/>
              <a:buChar char="●"/>
              <a:defRPr sz="1300"/>
            </a:lvl7pPr>
            <a:lvl8pPr indent="-311150" lvl="7" marL="3657600">
              <a:spcBef>
                <a:spcPts val="0"/>
              </a:spcBef>
              <a:spcAft>
                <a:spcPts val="0"/>
              </a:spcAft>
              <a:buSzPts val="1300"/>
              <a:buChar char="○"/>
              <a:defRPr sz="1300"/>
            </a:lvl8pPr>
            <a:lvl9pPr indent="-311150" lvl="8" marL="4114800">
              <a:spcBef>
                <a:spcPts val="0"/>
              </a:spcBef>
              <a:spcAft>
                <a:spcPts val="0"/>
              </a:spcAft>
              <a:buSzPts val="1300"/>
              <a:buChar char="■"/>
              <a:defRPr sz="1300"/>
            </a:lvl9pPr>
          </a:lstStyle>
          <a:p/>
        </p:txBody>
      </p:sp>
      <p:sp>
        <p:nvSpPr>
          <p:cNvPr id="68" name="Google Shape;68;p17"/>
          <p:cNvSpPr txBox="1"/>
          <p:nvPr>
            <p:ph idx="2" type="body"/>
          </p:nvPr>
        </p:nvSpPr>
        <p:spPr>
          <a:xfrm>
            <a:off x="4107540" y="2253729"/>
            <a:ext cx="3399900" cy="6681000"/>
          </a:xfrm>
          <a:prstGeom prst="rect">
            <a:avLst/>
          </a:prstGeom>
        </p:spPr>
        <p:txBody>
          <a:bodyPr anchorCtr="0" anchor="t" bIns="101575" lIns="101575" spcFirstLastPara="1" rIns="101575" wrap="square" tIns="101575">
            <a:normAutofit/>
          </a:bodyPr>
          <a:lstStyle>
            <a:lvl1pPr indent="-330200" lvl="0" marL="457200">
              <a:spcBef>
                <a:spcPts val="0"/>
              </a:spcBef>
              <a:spcAft>
                <a:spcPts val="0"/>
              </a:spcAft>
              <a:buSzPts val="1600"/>
              <a:buChar char="●"/>
              <a:defRPr sz="1600"/>
            </a:lvl1pPr>
            <a:lvl2pPr indent="-311150" lvl="1" marL="914400">
              <a:spcBef>
                <a:spcPts val="0"/>
              </a:spcBef>
              <a:spcAft>
                <a:spcPts val="0"/>
              </a:spcAft>
              <a:buSzPts val="1300"/>
              <a:buChar char="○"/>
              <a:defRPr sz="1300"/>
            </a:lvl2pPr>
            <a:lvl3pPr indent="-311150" lvl="2" marL="1371600">
              <a:spcBef>
                <a:spcPts val="0"/>
              </a:spcBef>
              <a:spcAft>
                <a:spcPts val="0"/>
              </a:spcAft>
              <a:buSzPts val="1300"/>
              <a:buChar char="■"/>
              <a:defRPr sz="1300"/>
            </a:lvl3pPr>
            <a:lvl4pPr indent="-311150" lvl="3" marL="1828800">
              <a:spcBef>
                <a:spcPts val="0"/>
              </a:spcBef>
              <a:spcAft>
                <a:spcPts val="0"/>
              </a:spcAft>
              <a:buSzPts val="1300"/>
              <a:buChar char="●"/>
              <a:defRPr sz="1300"/>
            </a:lvl4pPr>
            <a:lvl5pPr indent="-311150" lvl="4" marL="2286000">
              <a:spcBef>
                <a:spcPts val="0"/>
              </a:spcBef>
              <a:spcAft>
                <a:spcPts val="0"/>
              </a:spcAft>
              <a:buSzPts val="1300"/>
              <a:buChar char="○"/>
              <a:defRPr sz="1300"/>
            </a:lvl5pPr>
            <a:lvl6pPr indent="-311150" lvl="5" marL="2743200">
              <a:spcBef>
                <a:spcPts val="0"/>
              </a:spcBef>
              <a:spcAft>
                <a:spcPts val="0"/>
              </a:spcAft>
              <a:buSzPts val="1300"/>
              <a:buChar char="■"/>
              <a:defRPr sz="1300"/>
            </a:lvl6pPr>
            <a:lvl7pPr indent="-311150" lvl="6" marL="3200400">
              <a:spcBef>
                <a:spcPts val="0"/>
              </a:spcBef>
              <a:spcAft>
                <a:spcPts val="0"/>
              </a:spcAft>
              <a:buSzPts val="1300"/>
              <a:buChar char="●"/>
              <a:defRPr sz="1300"/>
            </a:lvl7pPr>
            <a:lvl8pPr indent="-311150" lvl="7" marL="3657600">
              <a:spcBef>
                <a:spcPts val="0"/>
              </a:spcBef>
              <a:spcAft>
                <a:spcPts val="0"/>
              </a:spcAft>
              <a:buSzPts val="1300"/>
              <a:buChar char="○"/>
              <a:defRPr sz="1300"/>
            </a:lvl8pPr>
            <a:lvl9pPr indent="-311150" lvl="8" marL="4114800">
              <a:spcBef>
                <a:spcPts val="0"/>
              </a:spcBef>
              <a:spcAft>
                <a:spcPts val="0"/>
              </a:spcAft>
              <a:buSzPts val="1300"/>
              <a:buChar char="■"/>
              <a:defRPr sz="1300"/>
            </a:lvl9pPr>
          </a:lstStyle>
          <a:p/>
        </p:txBody>
      </p:sp>
      <p:sp>
        <p:nvSpPr>
          <p:cNvPr id="69" name="Google Shape;69;p17"/>
          <p:cNvSpPr txBox="1"/>
          <p:nvPr>
            <p:ph idx="12" type="sldNum"/>
          </p:nvPr>
        </p:nvSpPr>
        <p:spPr>
          <a:xfrm>
            <a:off x="7201589" y="9119180"/>
            <a:ext cx="466500" cy="769500"/>
          </a:xfrm>
          <a:prstGeom prst="rect">
            <a:avLst/>
          </a:prstGeom>
        </p:spPr>
        <p:txBody>
          <a:bodyPr anchorCtr="0" anchor="ctr" bIns="101575" lIns="101575" spcFirstLastPara="1" rIns="101575" wrap="square" tIns="1015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264945" y="870271"/>
            <a:ext cx="7242600" cy="1119600"/>
          </a:xfrm>
          <a:prstGeom prst="rect">
            <a:avLst/>
          </a:prstGeom>
        </p:spPr>
        <p:txBody>
          <a:bodyPr anchorCtr="0" anchor="t" bIns="101575" lIns="101575" spcFirstLastPara="1" rIns="101575" wrap="square" tIns="101575">
            <a:norm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p:txBody>
      </p:sp>
      <p:sp>
        <p:nvSpPr>
          <p:cNvPr id="72" name="Google Shape;72;p18"/>
          <p:cNvSpPr txBox="1"/>
          <p:nvPr>
            <p:ph idx="12" type="sldNum"/>
          </p:nvPr>
        </p:nvSpPr>
        <p:spPr>
          <a:xfrm>
            <a:off x="7201589" y="9119180"/>
            <a:ext cx="466500" cy="769500"/>
          </a:xfrm>
          <a:prstGeom prst="rect">
            <a:avLst/>
          </a:prstGeom>
        </p:spPr>
        <p:txBody>
          <a:bodyPr anchorCtr="0" anchor="ctr" bIns="101575" lIns="101575" spcFirstLastPara="1" rIns="101575" wrap="square" tIns="1015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264945" y="1086507"/>
            <a:ext cx="2386800" cy="1478100"/>
          </a:xfrm>
          <a:prstGeom prst="rect">
            <a:avLst/>
          </a:prstGeom>
        </p:spPr>
        <p:txBody>
          <a:bodyPr anchorCtr="0" anchor="b" bIns="101575" lIns="101575" spcFirstLastPara="1" rIns="101575" wrap="square" tIns="101575">
            <a:normAutofit/>
          </a:bodyPr>
          <a:lstStyle>
            <a:lvl1pPr lvl="0">
              <a:spcBef>
                <a:spcPts val="0"/>
              </a:spcBef>
              <a:spcAft>
                <a:spcPts val="0"/>
              </a:spcAft>
              <a:buSzPts val="2700"/>
              <a:buNone/>
              <a:defRPr sz="2700"/>
            </a:lvl1pPr>
            <a:lvl2pPr lvl="1">
              <a:spcBef>
                <a:spcPts val="0"/>
              </a:spcBef>
              <a:spcAft>
                <a:spcPts val="0"/>
              </a:spcAft>
              <a:buSzPts val="2700"/>
              <a:buNone/>
              <a:defRPr sz="2700"/>
            </a:lvl2pPr>
            <a:lvl3pPr lvl="2">
              <a:spcBef>
                <a:spcPts val="0"/>
              </a:spcBef>
              <a:spcAft>
                <a:spcPts val="0"/>
              </a:spcAft>
              <a:buSzPts val="2700"/>
              <a:buNone/>
              <a:defRPr sz="2700"/>
            </a:lvl3pPr>
            <a:lvl4pPr lvl="3">
              <a:spcBef>
                <a:spcPts val="0"/>
              </a:spcBef>
              <a:spcAft>
                <a:spcPts val="0"/>
              </a:spcAft>
              <a:buSzPts val="2700"/>
              <a:buNone/>
              <a:defRPr sz="2700"/>
            </a:lvl4pPr>
            <a:lvl5pPr lvl="4">
              <a:spcBef>
                <a:spcPts val="0"/>
              </a:spcBef>
              <a:spcAft>
                <a:spcPts val="0"/>
              </a:spcAft>
              <a:buSzPts val="2700"/>
              <a:buNone/>
              <a:defRPr sz="2700"/>
            </a:lvl5pPr>
            <a:lvl6pPr lvl="5">
              <a:spcBef>
                <a:spcPts val="0"/>
              </a:spcBef>
              <a:spcAft>
                <a:spcPts val="0"/>
              </a:spcAft>
              <a:buSzPts val="2700"/>
              <a:buNone/>
              <a:defRPr sz="2700"/>
            </a:lvl6pPr>
            <a:lvl7pPr lvl="6">
              <a:spcBef>
                <a:spcPts val="0"/>
              </a:spcBef>
              <a:spcAft>
                <a:spcPts val="0"/>
              </a:spcAft>
              <a:buSzPts val="2700"/>
              <a:buNone/>
              <a:defRPr sz="2700"/>
            </a:lvl7pPr>
            <a:lvl8pPr lvl="7">
              <a:spcBef>
                <a:spcPts val="0"/>
              </a:spcBef>
              <a:spcAft>
                <a:spcPts val="0"/>
              </a:spcAft>
              <a:buSzPts val="2700"/>
              <a:buNone/>
              <a:defRPr sz="2700"/>
            </a:lvl8pPr>
            <a:lvl9pPr lvl="8">
              <a:spcBef>
                <a:spcPts val="0"/>
              </a:spcBef>
              <a:spcAft>
                <a:spcPts val="0"/>
              </a:spcAft>
              <a:buSzPts val="2700"/>
              <a:buNone/>
              <a:defRPr sz="2700"/>
            </a:lvl9pPr>
          </a:lstStyle>
          <a:p/>
        </p:txBody>
      </p:sp>
      <p:sp>
        <p:nvSpPr>
          <p:cNvPr id="75" name="Google Shape;75;p19"/>
          <p:cNvSpPr txBox="1"/>
          <p:nvPr>
            <p:ph idx="1" type="body"/>
          </p:nvPr>
        </p:nvSpPr>
        <p:spPr>
          <a:xfrm>
            <a:off x="264945" y="2717440"/>
            <a:ext cx="2386800" cy="6217500"/>
          </a:xfrm>
          <a:prstGeom prst="rect">
            <a:avLst/>
          </a:prstGeom>
        </p:spPr>
        <p:txBody>
          <a:bodyPr anchorCtr="0" anchor="t" bIns="101575" lIns="101575" spcFirstLastPara="1" rIns="101575" wrap="square" tIns="101575">
            <a:normAutofit/>
          </a:bodyPr>
          <a:lstStyle>
            <a:lvl1pPr indent="-311150" lvl="0" marL="457200">
              <a:spcBef>
                <a:spcPts val="0"/>
              </a:spcBef>
              <a:spcAft>
                <a:spcPts val="0"/>
              </a:spcAft>
              <a:buSzPts val="1300"/>
              <a:buChar char="●"/>
              <a:defRPr sz="1300"/>
            </a:lvl1pPr>
            <a:lvl2pPr indent="-311150" lvl="1" marL="914400">
              <a:spcBef>
                <a:spcPts val="0"/>
              </a:spcBef>
              <a:spcAft>
                <a:spcPts val="0"/>
              </a:spcAft>
              <a:buSzPts val="1300"/>
              <a:buChar char="○"/>
              <a:defRPr sz="1300"/>
            </a:lvl2pPr>
            <a:lvl3pPr indent="-311150" lvl="2" marL="1371600">
              <a:spcBef>
                <a:spcPts val="0"/>
              </a:spcBef>
              <a:spcAft>
                <a:spcPts val="0"/>
              </a:spcAft>
              <a:buSzPts val="1300"/>
              <a:buChar char="■"/>
              <a:defRPr sz="1300"/>
            </a:lvl3pPr>
            <a:lvl4pPr indent="-311150" lvl="3" marL="1828800">
              <a:spcBef>
                <a:spcPts val="0"/>
              </a:spcBef>
              <a:spcAft>
                <a:spcPts val="0"/>
              </a:spcAft>
              <a:buSzPts val="1300"/>
              <a:buChar char="●"/>
              <a:defRPr sz="1300"/>
            </a:lvl4pPr>
            <a:lvl5pPr indent="-311150" lvl="4" marL="2286000">
              <a:spcBef>
                <a:spcPts val="0"/>
              </a:spcBef>
              <a:spcAft>
                <a:spcPts val="0"/>
              </a:spcAft>
              <a:buSzPts val="1300"/>
              <a:buChar char="○"/>
              <a:defRPr sz="1300"/>
            </a:lvl5pPr>
            <a:lvl6pPr indent="-311150" lvl="5" marL="2743200">
              <a:spcBef>
                <a:spcPts val="0"/>
              </a:spcBef>
              <a:spcAft>
                <a:spcPts val="0"/>
              </a:spcAft>
              <a:buSzPts val="1300"/>
              <a:buChar char="■"/>
              <a:defRPr sz="1300"/>
            </a:lvl6pPr>
            <a:lvl7pPr indent="-311150" lvl="6" marL="3200400">
              <a:spcBef>
                <a:spcPts val="0"/>
              </a:spcBef>
              <a:spcAft>
                <a:spcPts val="0"/>
              </a:spcAft>
              <a:buSzPts val="1300"/>
              <a:buChar char="●"/>
              <a:defRPr sz="1300"/>
            </a:lvl7pPr>
            <a:lvl8pPr indent="-311150" lvl="7" marL="3657600">
              <a:spcBef>
                <a:spcPts val="0"/>
              </a:spcBef>
              <a:spcAft>
                <a:spcPts val="0"/>
              </a:spcAft>
              <a:buSzPts val="1300"/>
              <a:buChar char="○"/>
              <a:defRPr sz="1300"/>
            </a:lvl8pPr>
            <a:lvl9pPr indent="-311150" lvl="8" marL="4114800">
              <a:spcBef>
                <a:spcPts val="0"/>
              </a:spcBef>
              <a:spcAft>
                <a:spcPts val="0"/>
              </a:spcAft>
              <a:buSzPts val="1300"/>
              <a:buChar char="■"/>
              <a:defRPr sz="1300"/>
            </a:lvl9pPr>
          </a:lstStyle>
          <a:p/>
        </p:txBody>
      </p:sp>
      <p:sp>
        <p:nvSpPr>
          <p:cNvPr id="76" name="Google Shape;76;p19"/>
          <p:cNvSpPr txBox="1"/>
          <p:nvPr>
            <p:ph idx="12" type="sldNum"/>
          </p:nvPr>
        </p:nvSpPr>
        <p:spPr>
          <a:xfrm>
            <a:off x="7201589" y="9119180"/>
            <a:ext cx="466500" cy="769500"/>
          </a:xfrm>
          <a:prstGeom prst="rect">
            <a:avLst/>
          </a:prstGeom>
        </p:spPr>
        <p:txBody>
          <a:bodyPr anchorCtr="0" anchor="ctr" bIns="101575" lIns="101575" spcFirstLastPara="1" rIns="101575" wrap="square" tIns="1015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16713" y="880293"/>
            <a:ext cx="5412600" cy="7999500"/>
          </a:xfrm>
          <a:prstGeom prst="rect">
            <a:avLst/>
          </a:prstGeom>
        </p:spPr>
        <p:txBody>
          <a:bodyPr anchorCtr="0" anchor="ctr" bIns="101575" lIns="101575" spcFirstLastPara="1" rIns="101575" wrap="square" tIns="101575">
            <a:normAutofit/>
          </a:bodyPr>
          <a:lstStyle>
            <a:lvl1pPr lvl="0">
              <a:spcBef>
                <a:spcPts val="0"/>
              </a:spcBef>
              <a:spcAft>
                <a:spcPts val="0"/>
              </a:spcAft>
              <a:buSzPts val="5300"/>
              <a:buNone/>
              <a:defRPr sz="5300"/>
            </a:lvl1pPr>
            <a:lvl2pPr lvl="1">
              <a:spcBef>
                <a:spcPts val="0"/>
              </a:spcBef>
              <a:spcAft>
                <a:spcPts val="0"/>
              </a:spcAft>
              <a:buSzPts val="5300"/>
              <a:buNone/>
              <a:defRPr sz="5300"/>
            </a:lvl2pPr>
            <a:lvl3pPr lvl="2">
              <a:spcBef>
                <a:spcPts val="0"/>
              </a:spcBef>
              <a:spcAft>
                <a:spcPts val="0"/>
              </a:spcAft>
              <a:buSzPts val="5300"/>
              <a:buNone/>
              <a:defRPr sz="5300"/>
            </a:lvl3pPr>
            <a:lvl4pPr lvl="3">
              <a:spcBef>
                <a:spcPts val="0"/>
              </a:spcBef>
              <a:spcAft>
                <a:spcPts val="0"/>
              </a:spcAft>
              <a:buSzPts val="5300"/>
              <a:buNone/>
              <a:defRPr sz="5300"/>
            </a:lvl4pPr>
            <a:lvl5pPr lvl="4">
              <a:spcBef>
                <a:spcPts val="0"/>
              </a:spcBef>
              <a:spcAft>
                <a:spcPts val="0"/>
              </a:spcAft>
              <a:buSzPts val="5300"/>
              <a:buNone/>
              <a:defRPr sz="5300"/>
            </a:lvl5pPr>
            <a:lvl6pPr lvl="5">
              <a:spcBef>
                <a:spcPts val="0"/>
              </a:spcBef>
              <a:spcAft>
                <a:spcPts val="0"/>
              </a:spcAft>
              <a:buSzPts val="5300"/>
              <a:buNone/>
              <a:defRPr sz="5300"/>
            </a:lvl6pPr>
            <a:lvl7pPr lvl="6">
              <a:spcBef>
                <a:spcPts val="0"/>
              </a:spcBef>
              <a:spcAft>
                <a:spcPts val="0"/>
              </a:spcAft>
              <a:buSzPts val="5300"/>
              <a:buNone/>
              <a:defRPr sz="5300"/>
            </a:lvl7pPr>
            <a:lvl8pPr lvl="7">
              <a:spcBef>
                <a:spcPts val="0"/>
              </a:spcBef>
              <a:spcAft>
                <a:spcPts val="0"/>
              </a:spcAft>
              <a:buSzPts val="5300"/>
              <a:buNone/>
              <a:defRPr sz="5300"/>
            </a:lvl8pPr>
            <a:lvl9pPr lvl="8">
              <a:spcBef>
                <a:spcPts val="0"/>
              </a:spcBef>
              <a:spcAft>
                <a:spcPts val="0"/>
              </a:spcAft>
              <a:buSzPts val="5300"/>
              <a:buNone/>
              <a:defRPr sz="5300"/>
            </a:lvl9pPr>
          </a:lstStyle>
          <a:p/>
        </p:txBody>
      </p:sp>
      <p:sp>
        <p:nvSpPr>
          <p:cNvPr id="79" name="Google Shape;79;p20"/>
          <p:cNvSpPr txBox="1"/>
          <p:nvPr>
            <p:ph idx="12" type="sldNum"/>
          </p:nvPr>
        </p:nvSpPr>
        <p:spPr>
          <a:xfrm>
            <a:off x="7201589" y="9119180"/>
            <a:ext cx="466500" cy="769500"/>
          </a:xfrm>
          <a:prstGeom prst="rect">
            <a:avLst/>
          </a:prstGeom>
        </p:spPr>
        <p:txBody>
          <a:bodyPr anchorCtr="0" anchor="ctr" bIns="101575" lIns="101575" spcFirstLastPara="1" rIns="101575" wrap="square" tIns="1015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3886200" y="-244"/>
            <a:ext cx="3886200" cy="10058400"/>
          </a:xfrm>
          <a:prstGeom prst="rect">
            <a:avLst/>
          </a:prstGeom>
          <a:solidFill>
            <a:schemeClr val="lt2"/>
          </a:solidFill>
          <a:ln>
            <a:noFill/>
          </a:ln>
        </p:spPr>
        <p:txBody>
          <a:bodyPr anchorCtr="0" anchor="ctr" bIns="101575" lIns="101575" spcFirstLastPara="1" rIns="101575" wrap="square" tIns="10157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25675" y="2411542"/>
            <a:ext cx="3438300" cy="2898600"/>
          </a:xfrm>
          <a:prstGeom prst="rect">
            <a:avLst/>
          </a:prstGeom>
        </p:spPr>
        <p:txBody>
          <a:bodyPr anchorCtr="0" anchor="b" bIns="101575" lIns="101575" spcFirstLastPara="1" rIns="101575" wrap="square" tIns="101575">
            <a:normAutofit/>
          </a:bodyPr>
          <a:lstStyle>
            <a:lvl1pPr lvl="0" algn="ctr">
              <a:spcBef>
                <a:spcPts val="0"/>
              </a:spcBef>
              <a:spcAft>
                <a:spcPts val="0"/>
              </a:spcAft>
              <a:buSzPts val="4700"/>
              <a:buNone/>
              <a:defRPr sz="4700"/>
            </a:lvl1pPr>
            <a:lvl2pPr lvl="1" algn="ctr">
              <a:spcBef>
                <a:spcPts val="0"/>
              </a:spcBef>
              <a:spcAft>
                <a:spcPts val="0"/>
              </a:spcAft>
              <a:buSzPts val="4700"/>
              <a:buNone/>
              <a:defRPr sz="4700"/>
            </a:lvl2pPr>
            <a:lvl3pPr lvl="2" algn="ctr">
              <a:spcBef>
                <a:spcPts val="0"/>
              </a:spcBef>
              <a:spcAft>
                <a:spcPts val="0"/>
              </a:spcAft>
              <a:buSzPts val="4700"/>
              <a:buNone/>
              <a:defRPr sz="4700"/>
            </a:lvl3pPr>
            <a:lvl4pPr lvl="3" algn="ctr">
              <a:spcBef>
                <a:spcPts val="0"/>
              </a:spcBef>
              <a:spcAft>
                <a:spcPts val="0"/>
              </a:spcAft>
              <a:buSzPts val="4700"/>
              <a:buNone/>
              <a:defRPr sz="4700"/>
            </a:lvl4pPr>
            <a:lvl5pPr lvl="4" algn="ctr">
              <a:spcBef>
                <a:spcPts val="0"/>
              </a:spcBef>
              <a:spcAft>
                <a:spcPts val="0"/>
              </a:spcAft>
              <a:buSzPts val="4700"/>
              <a:buNone/>
              <a:defRPr sz="4700"/>
            </a:lvl5pPr>
            <a:lvl6pPr lvl="5" algn="ctr">
              <a:spcBef>
                <a:spcPts val="0"/>
              </a:spcBef>
              <a:spcAft>
                <a:spcPts val="0"/>
              </a:spcAft>
              <a:buSzPts val="4700"/>
              <a:buNone/>
              <a:defRPr sz="4700"/>
            </a:lvl6pPr>
            <a:lvl7pPr lvl="6" algn="ctr">
              <a:spcBef>
                <a:spcPts val="0"/>
              </a:spcBef>
              <a:spcAft>
                <a:spcPts val="0"/>
              </a:spcAft>
              <a:buSzPts val="4700"/>
              <a:buNone/>
              <a:defRPr sz="4700"/>
            </a:lvl7pPr>
            <a:lvl8pPr lvl="7" algn="ctr">
              <a:spcBef>
                <a:spcPts val="0"/>
              </a:spcBef>
              <a:spcAft>
                <a:spcPts val="0"/>
              </a:spcAft>
              <a:buSzPts val="4700"/>
              <a:buNone/>
              <a:defRPr sz="4700"/>
            </a:lvl8pPr>
            <a:lvl9pPr lvl="8" algn="ctr">
              <a:spcBef>
                <a:spcPts val="0"/>
              </a:spcBef>
              <a:spcAft>
                <a:spcPts val="0"/>
              </a:spcAft>
              <a:buSzPts val="4700"/>
              <a:buNone/>
              <a:defRPr sz="4700"/>
            </a:lvl9pPr>
          </a:lstStyle>
          <a:p/>
        </p:txBody>
      </p:sp>
      <p:sp>
        <p:nvSpPr>
          <p:cNvPr id="83" name="Google Shape;83;p21"/>
          <p:cNvSpPr txBox="1"/>
          <p:nvPr>
            <p:ph idx="1" type="subTitle"/>
          </p:nvPr>
        </p:nvSpPr>
        <p:spPr>
          <a:xfrm>
            <a:off x="225675" y="5481569"/>
            <a:ext cx="3438300" cy="2415300"/>
          </a:xfrm>
          <a:prstGeom prst="rect">
            <a:avLst/>
          </a:prstGeom>
        </p:spPr>
        <p:txBody>
          <a:bodyPr anchorCtr="0" anchor="t" bIns="101575" lIns="101575" spcFirstLastPara="1" rIns="101575" wrap="square" tIns="101575">
            <a:normAutofit/>
          </a:bodyPr>
          <a:lstStyle>
            <a:lvl1pPr lvl="0" algn="ctr">
              <a:lnSpc>
                <a:spcPct val="100000"/>
              </a:lnSpc>
              <a:spcBef>
                <a:spcPts val="0"/>
              </a:spcBef>
              <a:spcAft>
                <a:spcPts val="0"/>
              </a:spcAft>
              <a:buSzPts val="2300"/>
              <a:buNone/>
              <a:defRPr sz="2300"/>
            </a:lvl1pPr>
            <a:lvl2pPr lvl="1" algn="ctr">
              <a:lnSpc>
                <a:spcPct val="100000"/>
              </a:lnSpc>
              <a:spcBef>
                <a:spcPts val="0"/>
              </a:spcBef>
              <a:spcAft>
                <a:spcPts val="0"/>
              </a:spcAft>
              <a:buSzPts val="2300"/>
              <a:buNone/>
              <a:defRPr sz="2300"/>
            </a:lvl2pPr>
            <a:lvl3pPr lvl="2" algn="ctr">
              <a:lnSpc>
                <a:spcPct val="100000"/>
              </a:lnSpc>
              <a:spcBef>
                <a:spcPts val="0"/>
              </a:spcBef>
              <a:spcAft>
                <a:spcPts val="0"/>
              </a:spcAft>
              <a:buSzPts val="2300"/>
              <a:buNone/>
              <a:defRPr sz="2300"/>
            </a:lvl3pPr>
            <a:lvl4pPr lvl="3" algn="ctr">
              <a:lnSpc>
                <a:spcPct val="100000"/>
              </a:lnSpc>
              <a:spcBef>
                <a:spcPts val="0"/>
              </a:spcBef>
              <a:spcAft>
                <a:spcPts val="0"/>
              </a:spcAft>
              <a:buSzPts val="2300"/>
              <a:buNone/>
              <a:defRPr sz="2300"/>
            </a:lvl4pPr>
            <a:lvl5pPr lvl="4" algn="ctr">
              <a:lnSpc>
                <a:spcPct val="100000"/>
              </a:lnSpc>
              <a:spcBef>
                <a:spcPts val="0"/>
              </a:spcBef>
              <a:spcAft>
                <a:spcPts val="0"/>
              </a:spcAft>
              <a:buSzPts val="2300"/>
              <a:buNone/>
              <a:defRPr sz="2300"/>
            </a:lvl5pPr>
            <a:lvl6pPr lvl="5" algn="ctr">
              <a:lnSpc>
                <a:spcPct val="100000"/>
              </a:lnSpc>
              <a:spcBef>
                <a:spcPts val="0"/>
              </a:spcBef>
              <a:spcAft>
                <a:spcPts val="0"/>
              </a:spcAft>
              <a:buSzPts val="2300"/>
              <a:buNone/>
              <a:defRPr sz="2300"/>
            </a:lvl6pPr>
            <a:lvl7pPr lvl="6" algn="ctr">
              <a:lnSpc>
                <a:spcPct val="100000"/>
              </a:lnSpc>
              <a:spcBef>
                <a:spcPts val="0"/>
              </a:spcBef>
              <a:spcAft>
                <a:spcPts val="0"/>
              </a:spcAft>
              <a:buSzPts val="2300"/>
              <a:buNone/>
              <a:defRPr sz="2300"/>
            </a:lvl7pPr>
            <a:lvl8pPr lvl="7" algn="ctr">
              <a:lnSpc>
                <a:spcPct val="100000"/>
              </a:lnSpc>
              <a:spcBef>
                <a:spcPts val="0"/>
              </a:spcBef>
              <a:spcAft>
                <a:spcPts val="0"/>
              </a:spcAft>
              <a:buSzPts val="2300"/>
              <a:buNone/>
              <a:defRPr sz="2300"/>
            </a:lvl8pPr>
            <a:lvl9pPr lvl="8" algn="ctr">
              <a:lnSpc>
                <a:spcPct val="100000"/>
              </a:lnSpc>
              <a:spcBef>
                <a:spcPts val="0"/>
              </a:spcBef>
              <a:spcAft>
                <a:spcPts val="0"/>
              </a:spcAft>
              <a:buSzPts val="2300"/>
              <a:buNone/>
              <a:defRPr sz="2300"/>
            </a:lvl9pPr>
          </a:lstStyle>
          <a:p/>
        </p:txBody>
      </p:sp>
      <p:sp>
        <p:nvSpPr>
          <p:cNvPr id="84" name="Google Shape;84;p21"/>
          <p:cNvSpPr txBox="1"/>
          <p:nvPr>
            <p:ph idx="2" type="body"/>
          </p:nvPr>
        </p:nvSpPr>
        <p:spPr>
          <a:xfrm>
            <a:off x="4198575" y="1415969"/>
            <a:ext cx="3261300" cy="7226100"/>
          </a:xfrm>
          <a:prstGeom prst="rect">
            <a:avLst/>
          </a:prstGeom>
        </p:spPr>
        <p:txBody>
          <a:bodyPr anchorCtr="0" anchor="ctr" bIns="101575" lIns="101575" spcFirstLastPara="1" rIns="101575" wrap="square" tIns="101575">
            <a:normAutofit/>
          </a:bodyPr>
          <a:lstStyle>
            <a:lvl1pPr indent="-355600" lvl="0" marL="457200">
              <a:spcBef>
                <a:spcPts val="0"/>
              </a:spcBef>
              <a:spcAft>
                <a:spcPts val="0"/>
              </a:spcAft>
              <a:buSzPts val="2000"/>
              <a:buChar char="●"/>
              <a:defRPr/>
            </a:lvl1pPr>
            <a:lvl2pPr indent="-330200" lvl="1" marL="914400">
              <a:spcBef>
                <a:spcPts val="0"/>
              </a:spcBef>
              <a:spcAft>
                <a:spcPts val="0"/>
              </a:spcAft>
              <a:buSzPts val="1600"/>
              <a:buChar char="○"/>
              <a:defRPr/>
            </a:lvl2pPr>
            <a:lvl3pPr indent="-330200" lvl="2" marL="1371600">
              <a:spcBef>
                <a:spcPts val="0"/>
              </a:spcBef>
              <a:spcAft>
                <a:spcPts val="0"/>
              </a:spcAft>
              <a:buSzPts val="1600"/>
              <a:buChar char="■"/>
              <a:defRPr/>
            </a:lvl3pPr>
            <a:lvl4pPr indent="-330200" lvl="3" marL="1828800">
              <a:spcBef>
                <a:spcPts val="0"/>
              </a:spcBef>
              <a:spcAft>
                <a:spcPts val="0"/>
              </a:spcAft>
              <a:buSzPts val="1600"/>
              <a:buChar char="●"/>
              <a:defRPr/>
            </a:lvl4pPr>
            <a:lvl5pPr indent="-330200" lvl="4" marL="2286000">
              <a:spcBef>
                <a:spcPts val="0"/>
              </a:spcBef>
              <a:spcAft>
                <a:spcPts val="0"/>
              </a:spcAft>
              <a:buSzPts val="1600"/>
              <a:buChar char="○"/>
              <a:defRPr/>
            </a:lvl5pPr>
            <a:lvl6pPr indent="-330200" lvl="5" marL="2743200">
              <a:spcBef>
                <a:spcPts val="0"/>
              </a:spcBef>
              <a:spcAft>
                <a:spcPts val="0"/>
              </a:spcAft>
              <a:buSzPts val="1600"/>
              <a:buChar char="■"/>
              <a:defRPr/>
            </a:lvl6pPr>
            <a:lvl7pPr indent="-330200" lvl="6" marL="3200400">
              <a:spcBef>
                <a:spcPts val="0"/>
              </a:spcBef>
              <a:spcAft>
                <a:spcPts val="0"/>
              </a:spcAft>
              <a:buSzPts val="1600"/>
              <a:buChar char="●"/>
              <a:defRPr/>
            </a:lvl7pPr>
            <a:lvl8pPr indent="-330200" lvl="7" marL="3657600">
              <a:spcBef>
                <a:spcPts val="0"/>
              </a:spcBef>
              <a:spcAft>
                <a:spcPts val="0"/>
              </a:spcAft>
              <a:buSzPts val="1600"/>
              <a:buChar char="○"/>
              <a:defRPr/>
            </a:lvl8pPr>
            <a:lvl9pPr indent="-330200" lvl="8" marL="4114800">
              <a:spcBef>
                <a:spcPts val="0"/>
              </a:spcBef>
              <a:spcAft>
                <a:spcPts val="0"/>
              </a:spcAft>
              <a:buSzPts val="1600"/>
              <a:buChar char="■"/>
              <a:defRPr/>
            </a:lvl9pPr>
          </a:lstStyle>
          <a:p/>
        </p:txBody>
      </p:sp>
      <p:sp>
        <p:nvSpPr>
          <p:cNvPr id="85" name="Google Shape;85;p21"/>
          <p:cNvSpPr txBox="1"/>
          <p:nvPr>
            <p:ph idx="12" type="sldNum"/>
          </p:nvPr>
        </p:nvSpPr>
        <p:spPr>
          <a:xfrm>
            <a:off x="7201589" y="9119180"/>
            <a:ext cx="466500" cy="769500"/>
          </a:xfrm>
          <a:prstGeom prst="rect">
            <a:avLst/>
          </a:prstGeom>
        </p:spPr>
        <p:txBody>
          <a:bodyPr anchorCtr="0" anchor="ctr" bIns="101575" lIns="101575" spcFirstLastPara="1" rIns="101575" wrap="square" tIns="1015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264945" y="8273124"/>
            <a:ext cx="5099100" cy="1183200"/>
          </a:xfrm>
          <a:prstGeom prst="rect">
            <a:avLst/>
          </a:prstGeom>
        </p:spPr>
        <p:txBody>
          <a:bodyPr anchorCtr="0" anchor="ctr" bIns="101575" lIns="101575" spcFirstLastPara="1" rIns="101575" wrap="square" tIns="101575">
            <a:normAutofit/>
          </a:bodyPr>
          <a:lstStyle>
            <a:lvl1pPr indent="-228600" lvl="0" marL="457200">
              <a:lnSpc>
                <a:spcPct val="100000"/>
              </a:lnSpc>
              <a:spcBef>
                <a:spcPts val="0"/>
              </a:spcBef>
              <a:spcAft>
                <a:spcPts val="0"/>
              </a:spcAft>
              <a:buSzPts val="2000"/>
              <a:buNone/>
              <a:defRPr/>
            </a:lvl1pPr>
          </a:lstStyle>
          <a:p/>
        </p:txBody>
      </p:sp>
      <p:sp>
        <p:nvSpPr>
          <p:cNvPr id="88" name="Google Shape;88;p22"/>
          <p:cNvSpPr txBox="1"/>
          <p:nvPr>
            <p:ph idx="12" type="sldNum"/>
          </p:nvPr>
        </p:nvSpPr>
        <p:spPr>
          <a:xfrm>
            <a:off x="7201589" y="9119180"/>
            <a:ext cx="466500" cy="769500"/>
          </a:xfrm>
          <a:prstGeom prst="rect">
            <a:avLst/>
          </a:prstGeom>
        </p:spPr>
        <p:txBody>
          <a:bodyPr anchorCtr="0" anchor="ctr" bIns="101575" lIns="101575" spcFirstLastPara="1" rIns="101575" wrap="square" tIns="1015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264945" y="2163089"/>
            <a:ext cx="7242600" cy="3840000"/>
          </a:xfrm>
          <a:prstGeom prst="rect">
            <a:avLst/>
          </a:prstGeom>
        </p:spPr>
        <p:txBody>
          <a:bodyPr anchorCtr="0" anchor="b" bIns="101575" lIns="101575" spcFirstLastPara="1" rIns="101575" wrap="square" tIns="101575">
            <a:normAutofit/>
          </a:bodyPr>
          <a:lstStyle>
            <a:lvl1pPr lvl="0" algn="ctr">
              <a:spcBef>
                <a:spcPts val="0"/>
              </a:spcBef>
              <a:spcAft>
                <a:spcPts val="0"/>
              </a:spcAft>
              <a:buSzPts val="13300"/>
              <a:buNone/>
              <a:defRPr sz="13300"/>
            </a:lvl1pPr>
            <a:lvl2pPr lvl="1" algn="ctr">
              <a:spcBef>
                <a:spcPts val="0"/>
              </a:spcBef>
              <a:spcAft>
                <a:spcPts val="0"/>
              </a:spcAft>
              <a:buSzPts val="13300"/>
              <a:buNone/>
              <a:defRPr sz="13300"/>
            </a:lvl2pPr>
            <a:lvl3pPr lvl="2" algn="ctr">
              <a:spcBef>
                <a:spcPts val="0"/>
              </a:spcBef>
              <a:spcAft>
                <a:spcPts val="0"/>
              </a:spcAft>
              <a:buSzPts val="13300"/>
              <a:buNone/>
              <a:defRPr sz="13300"/>
            </a:lvl3pPr>
            <a:lvl4pPr lvl="3" algn="ctr">
              <a:spcBef>
                <a:spcPts val="0"/>
              </a:spcBef>
              <a:spcAft>
                <a:spcPts val="0"/>
              </a:spcAft>
              <a:buSzPts val="13300"/>
              <a:buNone/>
              <a:defRPr sz="13300"/>
            </a:lvl4pPr>
            <a:lvl5pPr lvl="4" algn="ctr">
              <a:spcBef>
                <a:spcPts val="0"/>
              </a:spcBef>
              <a:spcAft>
                <a:spcPts val="0"/>
              </a:spcAft>
              <a:buSzPts val="13300"/>
              <a:buNone/>
              <a:defRPr sz="13300"/>
            </a:lvl5pPr>
            <a:lvl6pPr lvl="5" algn="ctr">
              <a:spcBef>
                <a:spcPts val="0"/>
              </a:spcBef>
              <a:spcAft>
                <a:spcPts val="0"/>
              </a:spcAft>
              <a:buSzPts val="13300"/>
              <a:buNone/>
              <a:defRPr sz="13300"/>
            </a:lvl6pPr>
            <a:lvl7pPr lvl="6" algn="ctr">
              <a:spcBef>
                <a:spcPts val="0"/>
              </a:spcBef>
              <a:spcAft>
                <a:spcPts val="0"/>
              </a:spcAft>
              <a:buSzPts val="13300"/>
              <a:buNone/>
              <a:defRPr sz="13300"/>
            </a:lvl7pPr>
            <a:lvl8pPr lvl="7" algn="ctr">
              <a:spcBef>
                <a:spcPts val="0"/>
              </a:spcBef>
              <a:spcAft>
                <a:spcPts val="0"/>
              </a:spcAft>
              <a:buSzPts val="13300"/>
              <a:buNone/>
              <a:defRPr sz="13300"/>
            </a:lvl8pPr>
            <a:lvl9pPr lvl="8" algn="ctr">
              <a:spcBef>
                <a:spcPts val="0"/>
              </a:spcBef>
              <a:spcAft>
                <a:spcPts val="0"/>
              </a:spcAft>
              <a:buSzPts val="13300"/>
              <a:buNone/>
              <a:defRPr sz="13300"/>
            </a:lvl9pPr>
          </a:lstStyle>
          <a:p>
            <a:r>
              <a:t>xx%</a:t>
            </a:r>
          </a:p>
        </p:txBody>
      </p:sp>
      <p:sp>
        <p:nvSpPr>
          <p:cNvPr id="91" name="Google Shape;91;p23"/>
          <p:cNvSpPr txBox="1"/>
          <p:nvPr>
            <p:ph idx="1" type="body"/>
          </p:nvPr>
        </p:nvSpPr>
        <p:spPr>
          <a:xfrm>
            <a:off x="264945" y="6164351"/>
            <a:ext cx="7242600" cy="2543700"/>
          </a:xfrm>
          <a:prstGeom prst="rect">
            <a:avLst/>
          </a:prstGeom>
        </p:spPr>
        <p:txBody>
          <a:bodyPr anchorCtr="0" anchor="t" bIns="101575" lIns="101575" spcFirstLastPara="1" rIns="101575" wrap="square" tIns="101575">
            <a:normAutofit/>
          </a:bodyPr>
          <a:lstStyle>
            <a:lvl1pPr indent="-355600" lvl="0" marL="457200" algn="ctr">
              <a:spcBef>
                <a:spcPts val="0"/>
              </a:spcBef>
              <a:spcAft>
                <a:spcPts val="0"/>
              </a:spcAft>
              <a:buSzPts val="2000"/>
              <a:buChar char="●"/>
              <a:defRPr/>
            </a:lvl1pPr>
            <a:lvl2pPr indent="-330200" lvl="1" marL="914400" algn="ctr">
              <a:spcBef>
                <a:spcPts val="0"/>
              </a:spcBef>
              <a:spcAft>
                <a:spcPts val="0"/>
              </a:spcAft>
              <a:buSzPts val="1600"/>
              <a:buChar char="○"/>
              <a:defRPr/>
            </a:lvl2pPr>
            <a:lvl3pPr indent="-330200" lvl="2" marL="1371600" algn="ctr">
              <a:spcBef>
                <a:spcPts val="0"/>
              </a:spcBef>
              <a:spcAft>
                <a:spcPts val="0"/>
              </a:spcAft>
              <a:buSzPts val="1600"/>
              <a:buChar char="■"/>
              <a:defRPr/>
            </a:lvl3pPr>
            <a:lvl4pPr indent="-330200" lvl="3" marL="1828800" algn="ctr">
              <a:spcBef>
                <a:spcPts val="0"/>
              </a:spcBef>
              <a:spcAft>
                <a:spcPts val="0"/>
              </a:spcAft>
              <a:buSzPts val="1600"/>
              <a:buChar char="●"/>
              <a:defRPr/>
            </a:lvl4pPr>
            <a:lvl5pPr indent="-330200" lvl="4" marL="2286000" algn="ctr">
              <a:spcBef>
                <a:spcPts val="0"/>
              </a:spcBef>
              <a:spcAft>
                <a:spcPts val="0"/>
              </a:spcAft>
              <a:buSzPts val="1600"/>
              <a:buChar char="○"/>
              <a:defRPr/>
            </a:lvl5pPr>
            <a:lvl6pPr indent="-330200" lvl="5" marL="2743200" algn="ctr">
              <a:spcBef>
                <a:spcPts val="0"/>
              </a:spcBef>
              <a:spcAft>
                <a:spcPts val="0"/>
              </a:spcAft>
              <a:buSzPts val="1600"/>
              <a:buChar char="■"/>
              <a:defRPr/>
            </a:lvl6pPr>
            <a:lvl7pPr indent="-330200" lvl="6" marL="3200400" algn="ctr">
              <a:spcBef>
                <a:spcPts val="0"/>
              </a:spcBef>
              <a:spcAft>
                <a:spcPts val="0"/>
              </a:spcAft>
              <a:buSzPts val="1600"/>
              <a:buChar char="●"/>
              <a:defRPr/>
            </a:lvl7pPr>
            <a:lvl8pPr indent="-330200" lvl="7" marL="3657600" algn="ctr">
              <a:spcBef>
                <a:spcPts val="0"/>
              </a:spcBef>
              <a:spcAft>
                <a:spcPts val="0"/>
              </a:spcAft>
              <a:buSzPts val="1600"/>
              <a:buChar char="○"/>
              <a:defRPr/>
            </a:lvl8pPr>
            <a:lvl9pPr indent="-330200" lvl="8" marL="4114800" algn="ctr">
              <a:spcBef>
                <a:spcPts val="0"/>
              </a:spcBef>
              <a:spcAft>
                <a:spcPts val="0"/>
              </a:spcAft>
              <a:buSzPts val="1600"/>
              <a:buChar char="■"/>
              <a:defRPr/>
            </a:lvl9pPr>
          </a:lstStyle>
          <a:p/>
        </p:txBody>
      </p:sp>
      <p:sp>
        <p:nvSpPr>
          <p:cNvPr id="92" name="Google Shape;92;p23"/>
          <p:cNvSpPr txBox="1"/>
          <p:nvPr>
            <p:ph idx="12" type="sldNum"/>
          </p:nvPr>
        </p:nvSpPr>
        <p:spPr>
          <a:xfrm>
            <a:off x="7201589" y="9119180"/>
            <a:ext cx="466500" cy="769500"/>
          </a:xfrm>
          <a:prstGeom prst="rect">
            <a:avLst/>
          </a:prstGeom>
        </p:spPr>
        <p:txBody>
          <a:bodyPr anchorCtr="0" anchor="ctr" bIns="101575" lIns="101575" spcFirstLastPara="1" rIns="101575" wrap="square" tIns="1015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7201589" y="9119180"/>
            <a:ext cx="466500" cy="769500"/>
          </a:xfrm>
          <a:prstGeom prst="rect">
            <a:avLst/>
          </a:prstGeom>
        </p:spPr>
        <p:txBody>
          <a:bodyPr anchorCtr="0" anchor="ctr" bIns="101575" lIns="101575" spcFirstLastPara="1" rIns="101575" wrap="square" tIns="1015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9" name="Shape 99"/>
        <p:cNvGrpSpPr/>
        <p:nvPr/>
      </p:nvGrpSpPr>
      <p:grpSpPr>
        <a:xfrm>
          <a:off x="0" y="0"/>
          <a:ext cx="0" cy="0"/>
          <a:chOff x="0" y="0"/>
          <a:chExt cx="0" cy="0"/>
        </a:xfrm>
      </p:grpSpPr>
      <p:sp>
        <p:nvSpPr>
          <p:cNvPr id="100" name="Google Shape;100;p26"/>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1" name="Google Shape;101;p26"/>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02" name="Google Shape;102;p2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3" name="Shape 103"/>
        <p:cNvGrpSpPr/>
        <p:nvPr/>
      </p:nvGrpSpPr>
      <p:grpSpPr>
        <a:xfrm>
          <a:off x="0" y="0"/>
          <a:ext cx="0" cy="0"/>
          <a:chOff x="0" y="0"/>
          <a:chExt cx="0" cy="0"/>
        </a:xfrm>
      </p:grpSpPr>
      <p:sp>
        <p:nvSpPr>
          <p:cNvPr id="104" name="Google Shape;104;p27"/>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05" name="Google Shape;105;p2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6" name="Shape 106"/>
        <p:cNvGrpSpPr/>
        <p:nvPr/>
      </p:nvGrpSpPr>
      <p:grpSpPr>
        <a:xfrm>
          <a:off x="0" y="0"/>
          <a:ext cx="0" cy="0"/>
          <a:chOff x="0" y="0"/>
          <a:chExt cx="0" cy="0"/>
        </a:xfrm>
      </p:grpSpPr>
      <p:sp>
        <p:nvSpPr>
          <p:cNvPr id="107" name="Google Shape;107;p28"/>
          <p:cNvSpPr txBox="1"/>
          <p:nvPr>
            <p:ph type="title"/>
          </p:nvPr>
        </p:nvSpPr>
        <p:spPr>
          <a:xfrm>
            <a:off x="264945" y="870271"/>
            <a:ext cx="7242600" cy="11202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8" name="Google Shape;108;p28"/>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09" name="Google Shape;109;p2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0" name="Shape 110"/>
        <p:cNvGrpSpPr/>
        <p:nvPr/>
      </p:nvGrpSpPr>
      <p:grpSpPr>
        <a:xfrm>
          <a:off x="0" y="0"/>
          <a:ext cx="0" cy="0"/>
          <a:chOff x="0" y="0"/>
          <a:chExt cx="0" cy="0"/>
        </a:xfrm>
      </p:grpSpPr>
      <p:sp>
        <p:nvSpPr>
          <p:cNvPr id="111" name="Google Shape;111;p29"/>
          <p:cNvSpPr txBox="1"/>
          <p:nvPr>
            <p:ph type="title"/>
          </p:nvPr>
        </p:nvSpPr>
        <p:spPr>
          <a:xfrm>
            <a:off x="264945" y="870271"/>
            <a:ext cx="7242600" cy="11202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2" name="Google Shape;112;p29"/>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13" name="Google Shape;113;p29"/>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14" name="Google Shape;114;p2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5" name="Shape 115"/>
        <p:cNvGrpSpPr/>
        <p:nvPr/>
      </p:nvGrpSpPr>
      <p:grpSpPr>
        <a:xfrm>
          <a:off x="0" y="0"/>
          <a:ext cx="0" cy="0"/>
          <a:chOff x="0" y="0"/>
          <a:chExt cx="0" cy="0"/>
        </a:xfrm>
      </p:grpSpPr>
      <p:sp>
        <p:nvSpPr>
          <p:cNvPr id="116" name="Google Shape;116;p30"/>
          <p:cNvSpPr txBox="1"/>
          <p:nvPr>
            <p:ph type="title"/>
          </p:nvPr>
        </p:nvSpPr>
        <p:spPr>
          <a:xfrm>
            <a:off x="264945" y="870271"/>
            <a:ext cx="7242600" cy="11202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7" name="Google Shape;117;p3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8" name="Shape 118"/>
        <p:cNvGrpSpPr/>
        <p:nvPr/>
      </p:nvGrpSpPr>
      <p:grpSpPr>
        <a:xfrm>
          <a:off x="0" y="0"/>
          <a:ext cx="0" cy="0"/>
          <a:chOff x="0" y="0"/>
          <a:chExt cx="0" cy="0"/>
        </a:xfrm>
      </p:grpSpPr>
      <p:sp>
        <p:nvSpPr>
          <p:cNvPr id="119" name="Google Shape;119;p31"/>
          <p:cNvSpPr txBox="1"/>
          <p:nvPr>
            <p:ph type="title"/>
          </p:nvPr>
        </p:nvSpPr>
        <p:spPr>
          <a:xfrm>
            <a:off x="264945" y="1086507"/>
            <a:ext cx="2386800" cy="14775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20" name="Google Shape;120;p31"/>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21" name="Google Shape;121;p3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2" name="Shape 122"/>
        <p:cNvGrpSpPr/>
        <p:nvPr/>
      </p:nvGrpSpPr>
      <p:grpSpPr>
        <a:xfrm>
          <a:off x="0" y="0"/>
          <a:ext cx="0" cy="0"/>
          <a:chOff x="0" y="0"/>
          <a:chExt cx="0" cy="0"/>
        </a:xfrm>
      </p:grpSpPr>
      <p:sp>
        <p:nvSpPr>
          <p:cNvPr id="123" name="Google Shape;123;p32"/>
          <p:cNvSpPr txBox="1"/>
          <p:nvPr>
            <p:ph type="title"/>
          </p:nvPr>
        </p:nvSpPr>
        <p:spPr>
          <a:xfrm>
            <a:off x="416713" y="880293"/>
            <a:ext cx="5412600" cy="80001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24" name="Google Shape;124;p3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202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201589" y="9119180"/>
            <a:ext cx="466500" cy="769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5" name="Shape 125"/>
        <p:cNvGrpSpPr/>
        <p:nvPr/>
      </p:nvGrpSpPr>
      <p:grpSpPr>
        <a:xfrm>
          <a:off x="0" y="0"/>
          <a:ext cx="0" cy="0"/>
          <a:chOff x="0" y="0"/>
          <a:chExt cx="0" cy="0"/>
        </a:xfrm>
      </p:grpSpPr>
      <p:sp>
        <p:nvSpPr>
          <p:cNvPr id="126" name="Google Shape;126;p33"/>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3"/>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28" name="Google Shape;128;p33"/>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29" name="Google Shape;129;p33"/>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30" name="Google Shape;130;p3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1" name="Shape 131"/>
        <p:cNvGrpSpPr/>
        <p:nvPr/>
      </p:nvGrpSpPr>
      <p:grpSpPr>
        <a:xfrm>
          <a:off x="0" y="0"/>
          <a:ext cx="0" cy="0"/>
          <a:chOff x="0" y="0"/>
          <a:chExt cx="0" cy="0"/>
        </a:xfrm>
      </p:grpSpPr>
      <p:sp>
        <p:nvSpPr>
          <p:cNvPr id="132" name="Google Shape;132;p34"/>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133" name="Google Shape;133;p3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4" name="Shape 134"/>
        <p:cNvGrpSpPr/>
        <p:nvPr/>
      </p:nvGrpSpPr>
      <p:grpSpPr>
        <a:xfrm>
          <a:off x="0" y="0"/>
          <a:ext cx="0" cy="0"/>
          <a:chOff x="0" y="0"/>
          <a:chExt cx="0" cy="0"/>
        </a:xfrm>
      </p:grpSpPr>
      <p:sp>
        <p:nvSpPr>
          <p:cNvPr id="135" name="Google Shape;135;p35"/>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6" name="Google Shape;136;p35"/>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137" name="Google Shape;137;p3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8" name="Shape 138"/>
        <p:cNvGrpSpPr/>
        <p:nvPr/>
      </p:nvGrpSpPr>
      <p:grpSpPr>
        <a:xfrm>
          <a:off x="0" y="0"/>
          <a:ext cx="0" cy="0"/>
          <a:chOff x="0" y="0"/>
          <a:chExt cx="0" cy="0"/>
        </a:xfrm>
      </p:grpSpPr>
      <p:sp>
        <p:nvSpPr>
          <p:cNvPr id="139" name="Google Shape;139;p3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4" name="Shape 144"/>
        <p:cNvGrpSpPr/>
        <p:nvPr/>
      </p:nvGrpSpPr>
      <p:grpSpPr>
        <a:xfrm>
          <a:off x="0" y="0"/>
          <a:ext cx="0" cy="0"/>
          <a:chOff x="0" y="0"/>
          <a:chExt cx="0" cy="0"/>
        </a:xfrm>
      </p:grpSpPr>
      <p:sp>
        <p:nvSpPr>
          <p:cNvPr id="145" name="Google Shape;145;p38"/>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6" name="Google Shape;146;p38"/>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7" name="Google Shape;147;p38"/>
          <p:cNvSpPr txBox="1"/>
          <p:nvPr>
            <p:ph idx="12" type="sldNum"/>
          </p:nvPr>
        </p:nvSpPr>
        <p:spPr>
          <a:xfrm>
            <a:off x="7023423" y="9289228"/>
            <a:ext cx="466500" cy="769800"/>
          </a:xfrm>
          <a:prstGeom prst="rect">
            <a:avLst/>
          </a:prstGeom>
        </p:spPr>
        <p:txBody>
          <a:bodyPr anchorCtr="0" anchor="ctr" bIns="91425" lIns="91425" spcFirstLastPara="1" rIns="91425" wrap="square" tIns="91425">
            <a:noAutofit/>
          </a:bodyPr>
          <a:lstStyle>
            <a:lvl1pPr lvl="0">
              <a:buNone/>
              <a:defRPr sz="800"/>
            </a:lvl1pPr>
            <a:lvl2pPr lvl="1">
              <a:buNone/>
              <a:defRPr sz="800"/>
            </a:lvl2pPr>
            <a:lvl3pPr lvl="2">
              <a:buNone/>
              <a:defRPr sz="800"/>
            </a:lvl3pPr>
            <a:lvl4pPr lvl="3">
              <a:buNone/>
              <a:defRPr sz="800"/>
            </a:lvl4pPr>
            <a:lvl5pPr lvl="4">
              <a:buNone/>
              <a:defRPr sz="800"/>
            </a:lvl5pPr>
            <a:lvl6pPr lvl="5">
              <a:buNone/>
              <a:defRPr sz="800"/>
            </a:lvl6pPr>
            <a:lvl7pPr lvl="6">
              <a:buNone/>
              <a:defRPr sz="800"/>
            </a:lvl7pPr>
            <a:lvl8pPr lvl="7">
              <a:buNone/>
              <a:defRPr sz="800"/>
            </a:lvl8pPr>
            <a:lvl9pPr lvl="8">
              <a:buNone/>
              <a:defRPr sz="8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8" name="Shape 148"/>
        <p:cNvGrpSpPr/>
        <p:nvPr/>
      </p:nvGrpSpPr>
      <p:grpSpPr>
        <a:xfrm>
          <a:off x="0" y="0"/>
          <a:ext cx="0" cy="0"/>
          <a:chOff x="0" y="0"/>
          <a:chExt cx="0" cy="0"/>
        </a:xfrm>
      </p:grpSpPr>
      <p:sp>
        <p:nvSpPr>
          <p:cNvPr id="149" name="Google Shape;149;p39"/>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0" name="Google Shape;150;p39"/>
          <p:cNvSpPr txBox="1"/>
          <p:nvPr>
            <p:ph idx="12" type="sldNum"/>
          </p:nvPr>
        </p:nvSpPr>
        <p:spPr>
          <a:xfrm>
            <a:off x="7201589" y="9316403"/>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1" name="Shape 151"/>
        <p:cNvGrpSpPr/>
        <p:nvPr/>
      </p:nvGrpSpPr>
      <p:grpSpPr>
        <a:xfrm>
          <a:off x="0" y="0"/>
          <a:ext cx="0" cy="0"/>
          <a:chOff x="0" y="0"/>
          <a:chExt cx="0" cy="0"/>
        </a:xfrm>
      </p:grpSpPr>
      <p:sp>
        <p:nvSpPr>
          <p:cNvPr id="152" name="Google Shape;152;p40"/>
          <p:cNvSpPr txBox="1"/>
          <p:nvPr>
            <p:ph type="title"/>
          </p:nvPr>
        </p:nvSpPr>
        <p:spPr>
          <a:xfrm>
            <a:off x="264945" y="870271"/>
            <a:ext cx="7242600" cy="11202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3" name="Google Shape;153;p40"/>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54" name="Google Shape;154;p40"/>
          <p:cNvSpPr txBox="1"/>
          <p:nvPr>
            <p:ph idx="12" type="sldNum"/>
          </p:nvPr>
        </p:nvSpPr>
        <p:spPr>
          <a:xfrm>
            <a:off x="7201589" y="9316403"/>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5" name="Shape 155"/>
        <p:cNvGrpSpPr/>
        <p:nvPr/>
      </p:nvGrpSpPr>
      <p:grpSpPr>
        <a:xfrm>
          <a:off x="0" y="0"/>
          <a:ext cx="0" cy="0"/>
          <a:chOff x="0" y="0"/>
          <a:chExt cx="0" cy="0"/>
        </a:xfrm>
      </p:grpSpPr>
      <p:sp>
        <p:nvSpPr>
          <p:cNvPr id="156" name="Google Shape;156;p41"/>
          <p:cNvSpPr txBox="1"/>
          <p:nvPr>
            <p:ph type="title"/>
          </p:nvPr>
        </p:nvSpPr>
        <p:spPr>
          <a:xfrm>
            <a:off x="264945" y="870271"/>
            <a:ext cx="7242600" cy="11202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7" name="Google Shape;157;p41"/>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58" name="Google Shape;158;p41"/>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59" name="Google Shape;159;p41"/>
          <p:cNvSpPr txBox="1"/>
          <p:nvPr>
            <p:ph idx="12" type="sldNum"/>
          </p:nvPr>
        </p:nvSpPr>
        <p:spPr>
          <a:xfrm>
            <a:off x="7201589" y="9316403"/>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0" name="Shape 160"/>
        <p:cNvGrpSpPr/>
        <p:nvPr/>
      </p:nvGrpSpPr>
      <p:grpSpPr>
        <a:xfrm>
          <a:off x="0" y="0"/>
          <a:ext cx="0" cy="0"/>
          <a:chOff x="0" y="0"/>
          <a:chExt cx="0" cy="0"/>
        </a:xfrm>
      </p:grpSpPr>
      <p:sp>
        <p:nvSpPr>
          <p:cNvPr id="161" name="Google Shape;161;p42"/>
          <p:cNvSpPr txBox="1"/>
          <p:nvPr>
            <p:ph type="title"/>
          </p:nvPr>
        </p:nvSpPr>
        <p:spPr>
          <a:xfrm>
            <a:off x="264945" y="870271"/>
            <a:ext cx="7242600" cy="11202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2" name="Google Shape;162;p42"/>
          <p:cNvSpPr txBox="1"/>
          <p:nvPr>
            <p:ph idx="12" type="sldNum"/>
          </p:nvPr>
        </p:nvSpPr>
        <p:spPr>
          <a:xfrm>
            <a:off x="7201589" y="9316403"/>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3" name="Shape 163"/>
        <p:cNvGrpSpPr/>
        <p:nvPr/>
      </p:nvGrpSpPr>
      <p:grpSpPr>
        <a:xfrm>
          <a:off x="0" y="0"/>
          <a:ext cx="0" cy="0"/>
          <a:chOff x="0" y="0"/>
          <a:chExt cx="0" cy="0"/>
        </a:xfrm>
      </p:grpSpPr>
      <p:sp>
        <p:nvSpPr>
          <p:cNvPr id="164" name="Google Shape;164;p43"/>
          <p:cNvSpPr txBox="1"/>
          <p:nvPr>
            <p:ph type="title"/>
          </p:nvPr>
        </p:nvSpPr>
        <p:spPr>
          <a:xfrm>
            <a:off x="264945" y="1086507"/>
            <a:ext cx="2386800" cy="14775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65" name="Google Shape;165;p43"/>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66" name="Google Shape;166;p43"/>
          <p:cNvSpPr txBox="1"/>
          <p:nvPr>
            <p:ph idx="12" type="sldNum"/>
          </p:nvPr>
        </p:nvSpPr>
        <p:spPr>
          <a:xfrm>
            <a:off x="7201589" y="9316403"/>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202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201589" y="9119180"/>
            <a:ext cx="466500" cy="769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67" name="Shape 167"/>
        <p:cNvGrpSpPr/>
        <p:nvPr/>
      </p:nvGrpSpPr>
      <p:grpSpPr>
        <a:xfrm>
          <a:off x="0" y="0"/>
          <a:ext cx="0" cy="0"/>
          <a:chOff x="0" y="0"/>
          <a:chExt cx="0" cy="0"/>
        </a:xfrm>
      </p:grpSpPr>
      <p:sp>
        <p:nvSpPr>
          <p:cNvPr id="168" name="Google Shape;168;p44"/>
          <p:cNvSpPr txBox="1"/>
          <p:nvPr>
            <p:ph type="title"/>
          </p:nvPr>
        </p:nvSpPr>
        <p:spPr>
          <a:xfrm>
            <a:off x="416713" y="880293"/>
            <a:ext cx="5412600" cy="80001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69" name="Google Shape;169;p44"/>
          <p:cNvSpPr txBox="1"/>
          <p:nvPr>
            <p:ph idx="12" type="sldNum"/>
          </p:nvPr>
        </p:nvSpPr>
        <p:spPr>
          <a:xfrm>
            <a:off x="7201589" y="9316403"/>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0" name="Shape 170"/>
        <p:cNvGrpSpPr/>
        <p:nvPr/>
      </p:nvGrpSpPr>
      <p:grpSpPr>
        <a:xfrm>
          <a:off x="0" y="0"/>
          <a:ext cx="0" cy="0"/>
          <a:chOff x="0" y="0"/>
          <a:chExt cx="0" cy="0"/>
        </a:xfrm>
      </p:grpSpPr>
      <p:sp>
        <p:nvSpPr>
          <p:cNvPr id="171" name="Google Shape;171;p45"/>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45"/>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73" name="Google Shape;173;p45"/>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74" name="Google Shape;174;p45"/>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75" name="Google Shape;175;p45"/>
          <p:cNvSpPr txBox="1"/>
          <p:nvPr>
            <p:ph idx="12" type="sldNum"/>
          </p:nvPr>
        </p:nvSpPr>
        <p:spPr>
          <a:xfrm>
            <a:off x="7201589" y="9316403"/>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6" name="Shape 176"/>
        <p:cNvGrpSpPr/>
        <p:nvPr/>
      </p:nvGrpSpPr>
      <p:grpSpPr>
        <a:xfrm>
          <a:off x="0" y="0"/>
          <a:ext cx="0" cy="0"/>
          <a:chOff x="0" y="0"/>
          <a:chExt cx="0" cy="0"/>
        </a:xfrm>
      </p:grpSpPr>
      <p:sp>
        <p:nvSpPr>
          <p:cNvPr id="177" name="Google Shape;177;p46"/>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178" name="Google Shape;178;p46"/>
          <p:cNvSpPr txBox="1"/>
          <p:nvPr>
            <p:ph idx="12" type="sldNum"/>
          </p:nvPr>
        </p:nvSpPr>
        <p:spPr>
          <a:xfrm>
            <a:off x="7201589" y="9316403"/>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9" name="Shape 179"/>
        <p:cNvGrpSpPr/>
        <p:nvPr/>
      </p:nvGrpSpPr>
      <p:grpSpPr>
        <a:xfrm>
          <a:off x="0" y="0"/>
          <a:ext cx="0" cy="0"/>
          <a:chOff x="0" y="0"/>
          <a:chExt cx="0" cy="0"/>
        </a:xfrm>
      </p:grpSpPr>
      <p:sp>
        <p:nvSpPr>
          <p:cNvPr id="180" name="Google Shape;180;p47"/>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81" name="Google Shape;181;p47"/>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182" name="Google Shape;182;p47"/>
          <p:cNvSpPr txBox="1"/>
          <p:nvPr>
            <p:ph idx="12" type="sldNum"/>
          </p:nvPr>
        </p:nvSpPr>
        <p:spPr>
          <a:xfrm>
            <a:off x="7201589" y="9316403"/>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3" name="Shape 183"/>
        <p:cNvGrpSpPr/>
        <p:nvPr/>
      </p:nvGrpSpPr>
      <p:grpSpPr>
        <a:xfrm>
          <a:off x="0" y="0"/>
          <a:ext cx="0" cy="0"/>
          <a:chOff x="0" y="0"/>
          <a:chExt cx="0" cy="0"/>
        </a:xfrm>
      </p:grpSpPr>
      <p:sp>
        <p:nvSpPr>
          <p:cNvPr id="184" name="Google Shape;184;p48"/>
          <p:cNvSpPr txBox="1"/>
          <p:nvPr>
            <p:ph idx="12" type="sldNum"/>
          </p:nvPr>
        </p:nvSpPr>
        <p:spPr>
          <a:xfrm>
            <a:off x="7201589" y="9316403"/>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202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81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201589" y="9119180"/>
            <a:ext cx="466500" cy="769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5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201589" y="9119180"/>
            <a:ext cx="466500" cy="769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1.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2.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202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5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64945" y="870271"/>
            <a:ext cx="7242600" cy="1119600"/>
          </a:xfrm>
          <a:prstGeom prst="rect">
            <a:avLst/>
          </a:prstGeom>
          <a:noFill/>
          <a:ln>
            <a:noFill/>
          </a:ln>
        </p:spPr>
        <p:txBody>
          <a:bodyPr anchorCtr="0" anchor="t" bIns="101575" lIns="101575" spcFirstLastPara="1" rIns="101575" wrap="square" tIns="101575">
            <a:normAutofit/>
          </a:bodyPr>
          <a:lstStyle>
            <a:lvl1pPr lvl="0">
              <a:spcBef>
                <a:spcPts val="0"/>
              </a:spcBef>
              <a:spcAft>
                <a:spcPts val="0"/>
              </a:spcAft>
              <a:buClr>
                <a:schemeClr val="dk1"/>
              </a:buClr>
              <a:buSzPts val="3100"/>
              <a:buNone/>
              <a:defRPr sz="3100">
                <a:solidFill>
                  <a:schemeClr val="dk1"/>
                </a:solidFill>
              </a:defRPr>
            </a:lvl1pPr>
            <a:lvl2pPr lvl="1">
              <a:spcBef>
                <a:spcPts val="0"/>
              </a:spcBef>
              <a:spcAft>
                <a:spcPts val="0"/>
              </a:spcAft>
              <a:buClr>
                <a:schemeClr val="dk1"/>
              </a:buClr>
              <a:buSzPts val="3100"/>
              <a:buNone/>
              <a:defRPr sz="3100">
                <a:solidFill>
                  <a:schemeClr val="dk1"/>
                </a:solidFill>
              </a:defRPr>
            </a:lvl2pPr>
            <a:lvl3pPr lvl="2">
              <a:spcBef>
                <a:spcPts val="0"/>
              </a:spcBef>
              <a:spcAft>
                <a:spcPts val="0"/>
              </a:spcAft>
              <a:buClr>
                <a:schemeClr val="dk1"/>
              </a:buClr>
              <a:buSzPts val="3100"/>
              <a:buNone/>
              <a:defRPr sz="3100">
                <a:solidFill>
                  <a:schemeClr val="dk1"/>
                </a:solidFill>
              </a:defRPr>
            </a:lvl3pPr>
            <a:lvl4pPr lvl="3">
              <a:spcBef>
                <a:spcPts val="0"/>
              </a:spcBef>
              <a:spcAft>
                <a:spcPts val="0"/>
              </a:spcAft>
              <a:buClr>
                <a:schemeClr val="dk1"/>
              </a:buClr>
              <a:buSzPts val="3100"/>
              <a:buNone/>
              <a:defRPr sz="3100">
                <a:solidFill>
                  <a:schemeClr val="dk1"/>
                </a:solidFill>
              </a:defRPr>
            </a:lvl4pPr>
            <a:lvl5pPr lvl="4">
              <a:spcBef>
                <a:spcPts val="0"/>
              </a:spcBef>
              <a:spcAft>
                <a:spcPts val="0"/>
              </a:spcAft>
              <a:buClr>
                <a:schemeClr val="dk1"/>
              </a:buClr>
              <a:buSzPts val="3100"/>
              <a:buNone/>
              <a:defRPr sz="3100">
                <a:solidFill>
                  <a:schemeClr val="dk1"/>
                </a:solidFill>
              </a:defRPr>
            </a:lvl5pPr>
            <a:lvl6pPr lvl="5">
              <a:spcBef>
                <a:spcPts val="0"/>
              </a:spcBef>
              <a:spcAft>
                <a:spcPts val="0"/>
              </a:spcAft>
              <a:buClr>
                <a:schemeClr val="dk1"/>
              </a:buClr>
              <a:buSzPts val="3100"/>
              <a:buNone/>
              <a:defRPr sz="3100">
                <a:solidFill>
                  <a:schemeClr val="dk1"/>
                </a:solidFill>
              </a:defRPr>
            </a:lvl6pPr>
            <a:lvl7pPr lvl="6">
              <a:spcBef>
                <a:spcPts val="0"/>
              </a:spcBef>
              <a:spcAft>
                <a:spcPts val="0"/>
              </a:spcAft>
              <a:buClr>
                <a:schemeClr val="dk1"/>
              </a:buClr>
              <a:buSzPts val="3100"/>
              <a:buNone/>
              <a:defRPr sz="3100">
                <a:solidFill>
                  <a:schemeClr val="dk1"/>
                </a:solidFill>
              </a:defRPr>
            </a:lvl7pPr>
            <a:lvl8pPr lvl="7">
              <a:spcBef>
                <a:spcPts val="0"/>
              </a:spcBef>
              <a:spcAft>
                <a:spcPts val="0"/>
              </a:spcAft>
              <a:buClr>
                <a:schemeClr val="dk1"/>
              </a:buClr>
              <a:buSzPts val="3100"/>
              <a:buNone/>
              <a:defRPr sz="3100">
                <a:solidFill>
                  <a:schemeClr val="dk1"/>
                </a:solidFill>
              </a:defRPr>
            </a:lvl8pPr>
            <a:lvl9pPr lvl="8">
              <a:spcBef>
                <a:spcPts val="0"/>
              </a:spcBef>
              <a:spcAft>
                <a:spcPts val="0"/>
              </a:spcAft>
              <a:buClr>
                <a:schemeClr val="dk1"/>
              </a:buClr>
              <a:buSzPts val="3100"/>
              <a:buNone/>
              <a:defRPr sz="3100">
                <a:solidFill>
                  <a:schemeClr val="dk1"/>
                </a:solidFill>
              </a:defRPr>
            </a:lvl9pPr>
          </a:lstStyle>
          <a:p/>
        </p:txBody>
      </p:sp>
      <p:sp>
        <p:nvSpPr>
          <p:cNvPr id="52" name="Google Shape;52;p13"/>
          <p:cNvSpPr txBox="1"/>
          <p:nvPr>
            <p:ph idx="1" type="body"/>
          </p:nvPr>
        </p:nvSpPr>
        <p:spPr>
          <a:xfrm>
            <a:off x="264945" y="2253729"/>
            <a:ext cx="7242600" cy="6681000"/>
          </a:xfrm>
          <a:prstGeom prst="rect">
            <a:avLst/>
          </a:prstGeom>
          <a:noFill/>
          <a:ln>
            <a:noFill/>
          </a:ln>
        </p:spPr>
        <p:txBody>
          <a:bodyPr anchorCtr="0" anchor="t" bIns="101575" lIns="101575" spcFirstLastPara="1" rIns="101575" wrap="square" tIns="101575">
            <a:normAutofit/>
          </a:bodyPr>
          <a:lstStyle>
            <a:lvl1pPr indent="-355600" lvl="0" marL="457200">
              <a:lnSpc>
                <a:spcPct val="115000"/>
              </a:lnSpc>
              <a:spcBef>
                <a:spcPts val="0"/>
              </a:spcBef>
              <a:spcAft>
                <a:spcPts val="0"/>
              </a:spcAft>
              <a:buClr>
                <a:schemeClr val="dk2"/>
              </a:buClr>
              <a:buSzPts val="2000"/>
              <a:buChar char="●"/>
              <a:defRPr sz="2000">
                <a:solidFill>
                  <a:schemeClr val="dk2"/>
                </a:solidFill>
              </a:defRPr>
            </a:lvl1pPr>
            <a:lvl2pPr indent="-330200" lvl="1" marL="914400">
              <a:lnSpc>
                <a:spcPct val="115000"/>
              </a:lnSpc>
              <a:spcBef>
                <a:spcPts val="0"/>
              </a:spcBef>
              <a:spcAft>
                <a:spcPts val="0"/>
              </a:spcAft>
              <a:buClr>
                <a:schemeClr val="dk2"/>
              </a:buClr>
              <a:buSzPts val="1600"/>
              <a:buChar char="○"/>
              <a:defRPr sz="1600">
                <a:solidFill>
                  <a:schemeClr val="dk2"/>
                </a:solidFill>
              </a:defRPr>
            </a:lvl2pPr>
            <a:lvl3pPr indent="-330200" lvl="2" marL="1371600">
              <a:lnSpc>
                <a:spcPct val="115000"/>
              </a:lnSpc>
              <a:spcBef>
                <a:spcPts val="0"/>
              </a:spcBef>
              <a:spcAft>
                <a:spcPts val="0"/>
              </a:spcAft>
              <a:buClr>
                <a:schemeClr val="dk2"/>
              </a:buClr>
              <a:buSzPts val="1600"/>
              <a:buChar char="■"/>
              <a:defRPr sz="1600">
                <a:solidFill>
                  <a:schemeClr val="dk2"/>
                </a:solidFill>
              </a:defRPr>
            </a:lvl3pPr>
            <a:lvl4pPr indent="-330200" lvl="3" marL="1828800">
              <a:lnSpc>
                <a:spcPct val="115000"/>
              </a:lnSpc>
              <a:spcBef>
                <a:spcPts val="0"/>
              </a:spcBef>
              <a:spcAft>
                <a:spcPts val="0"/>
              </a:spcAft>
              <a:buClr>
                <a:schemeClr val="dk2"/>
              </a:buClr>
              <a:buSzPts val="1600"/>
              <a:buChar char="●"/>
              <a:defRPr sz="1600">
                <a:solidFill>
                  <a:schemeClr val="dk2"/>
                </a:solidFill>
              </a:defRPr>
            </a:lvl4pPr>
            <a:lvl5pPr indent="-330200" lvl="4" marL="2286000">
              <a:lnSpc>
                <a:spcPct val="115000"/>
              </a:lnSpc>
              <a:spcBef>
                <a:spcPts val="0"/>
              </a:spcBef>
              <a:spcAft>
                <a:spcPts val="0"/>
              </a:spcAft>
              <a:buClr>
                <a:schemeClr val="dk2"/>
              </a:buClr>
              <a:buSzPts val="1600"/>
              <a:buChar char="○"/>
              <a:defRPr sz="1600">
                <a:solidFill>
                  <a:schemeClr val="dk2"/>
                </a:solidFill>
              </a:defRPr>
            </a:lvl5pPr>
            <a:lvl6pPr indent="-330200" lvl="5" marL="2743200">
              <a:lnSpc>
                <a:spcPct val="115000"/>
              </a:lnSpc>
              <a:spcBef>
                <a:spcPts val="0"/>
              </a:spcBef>
              <a:spcAft>
                <a:spcPts val="0"/>
              </a:spcAft>
              <a:buClr>
                <a:schemeClr val="dk2"/>
              </a:buClr>
              <a:buSzPts val="1600"/>
              <a:buChar char="■"/>
              <a:defRPr sz="1600">
                <a:solidFill>
                  <a:schemeClr val="dk2"/>
                </a:solidFill>
              </a:defRPr>
            </a:lvl6pPr>
            <a:lvl7pPr indent="-330200" lvl="6" marL="3200400">
              <a:lnSpc>
                <a:spcPct val="115000"/>
              </a:lnSpc>
              <a:spcBef>
                <a:spcPts val="0"/>
              </a:spcBef>
              <a:spcAft>
                <a:spcPts val="0"/>
              </a:spcAft>
              <a:buClr>
                <a:schemeClr val="dk2"/>
              </a:buClr>
              <a:buSzPts val="1600"/>
              <a:buChar char="●"/>
              <a:defRPr sz="1600">
                <a:solidFill>
                  <a:schemeClr val="dk2"/>
                </a:solidFill>
              </a:defRPr>
            </a:lvl7pPr>
            <a:lvl8pPr indent="-330200" lvl="7" marL="3657600">
              <a:lnSpc>
                <a:spcPct val="115000"/>
              </a:lnSpc>
              <a:spcBef>
                <a:spcPts val="0"/>
              </a:spcBef>
              <a:spcAft>
                <a:spcPts val="0"/>
              </a:spcAft>
              <a:buClr>
                <a:schemeClr val="dk2"/>
              </a:buClr>
              <a:buSzPts val="1600"/>
              <a:buChar char="○"/>
              <a:defRPr sz="1600">
                <a:solidFill>
                  <a:schemeClr val="dk2"/>
                </a:solidFill>
              </a:defRPr>
            </a:lvl8pPr>
            <a:lvl9pPr indent="-330200" lvl="8" marL="4114800">
              <a:lnSpc>
                <a:spcPct val="115000"/>
              </a:lnSpc>
              <a:spcBef>
                <a:spcPts val="0"/>
              </a:spcBef>
              <a:spcAft>
                <a:spcPts val="0"/>
              </a:spcAft>
              <a:buClr>
                <a:schemeClr val="dk2"/>
              </a:buClr>
              <a:buSzPts val="1600"/>
              <a:buChar char="■"/>
              <a:defRPr sz="1600">
                <a:solidFill>
                  <a:schemeClr val="dk2"/>
                </a:solidFill>
              </a:defRPr>
            </a:lvl9pPr>
          </a:lstStyle>
          <a:p/>
        </p:txBody>
      </p:sp>
      <p:sp>
        <p:nvSpPr>
          <p:cNvPr id="53" name="Google Shape;53;p13"/>
          <p:cNvSpPr txBox="1"/>
          <p:nvPr>
            <p:ph idx="12" type="sldNum"/>
          </p:nvPr>
        </p:nvSpPr>
        <p:spPr>
          <a:xfrm>
            <a:off x="7201589" y="9119180"/>
            <a:ext cx="466500" cy="769500"/>
          </a:xfrm>
          <a:prstGeom prst="rect">
            <a:avLst/>
          </a:prstGeom>
          <a:noFill/>
          <a:ln>
            <a:noFill/>
          </a:ln>
        </p:spPr>
        <p:txBody>
          <a:bodyPr anchorCtr="0" anchor="ctr" bIns="101575" lIns="101575" spcFirstLastPara="1" rIns="101575" wrap="square" tIns="101575">
            <a:normAutofit/>
          </a:bodyPr>
          <a:lstStyle>
            <a:lvl1pPr lvl="0" algn="r">
              <a:buNone/>
              <a:defRPr sz="1100">
                <a:solidFill>
                  <a:schemeClr val="dk2"/>
                </a:solidFill>
              </a:defRPr>
            </a:lvl1pPr>
            <a:lvl2pPr lvl="1" algn="r">
              <a:buNone/>
              <a:defRPr sz="1100">
                <a:solidFill>
                  <a:schemeClr val="dk2"/>
                </a:solidFill>
              </a:defRPr>
            </a:lvl2pPr>
            <a:lvl3pPr lvl="2" algn="r">
              <a:buNone/>
              <a:defRPr sz="1100">
                <a:solidFill>
                  <a:schemeClr val="dk2"/>
                </a:solidFill>
              </a:defRPr>
            </a:lvl3pPr>
            <a:lvl4pPr lvl="3" algn="r">
              <a:buNone/>
              <a:defRPr sz="1100">
                <a:solidFill>
                  <a:schemeClr val="dk2"/>
                </a:solidFill>
              </a:defRPr>
            </a:lvl4pPr>
            <a:lvl5pPr lvl="4" algn="r">
              <a:buNone/>
              <a:defRPr sz="1100">
                <a:solidFill>
                  <a:schemeClr val="dk2"/>
                </a:solidFill>
              </a:defRPr>
            </a:lvl5pPr>
            <a:lvl6pPr lvl="5" algn="r">
              <a:buNone/>
              <a:defRPr sz="1100">
                <a:solidFill>
                  <a:schemeClr val="dk2"/>
                </a:solidFill>
              </a:defRPr>
            </a:lvl6pPr>
            <a:lvl7pPr lvl="6" algn="r">
              <a:buNone/>
              <a:defRPr sz="1100">
                <a:solidFill>
                  <a:schemeClr val="dk2"/>
                </a:solidFill>
              </a:defRPr>
            </a:lvl7pPr>
            <a:lvl8pPr lvl="7" algn="r">
              <a:buNone/>
              <a:defRPr sz="1100">
                <a:solidFill>
                  <a:schemeClr val="dk2"/>
                </a:solidFill>
              </a:defRPr>
            </a:lvl8pPr>
            <a:lvl9pPr lvl="8" algn="r">
              <a:buNone/>
              <a:defRPr sz="11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5" name="Shape 95"/>
        <p:cNvGrpSpPr/>
        <p:nvPr/>
      </p:nvGrpSpPr>
      <p:grpSpPr>
        <a:xfrm>
          <a:off x="0" y="0"/>
          <a:ext cx="0" cy="0"/>
          <a:chOff x="0" y="0"/>
          <a:chExt cx="0" cy="0"/>
        </a:xfrm>
      </p:grpSpPr>
      <p:sp>
        <p:nvSpPr>
          <p:cNvPr id="96" name="Google Shape;96;p25"/>
          <p:cNvSpPr txBox="1"/>
          <p:nvPr>
            <p:ph type="title"/>
          </p:nvPr>
        </p:nvSpPr>
        <p:spPr>
          <a:xfrm>
            <a:off x="264945" y="870271"/>
            <a:ext cx="7242600" cy="1120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97" name="Google Shape;97;p25"/>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Char char="●"/>
              <a:defRPr sz="1800">
                <a:solidFill>
                  <a:schemeClr val="dk1"/>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98" name="Google Shape;98;p25"/>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40" name="Shape 140"/>
        <p:cNvGrpSpPr/>
        <p:nvPr/>
      </p:nvGrpSpPr>
      <p:grpSpPr>
        <a:xfrm>
          <a:off x="0" y="0"/>
          <a:ext cx="0" cy="0"/>
          <a:chOff x="0" y="0"/>
          <a:chExt cx="0" cy="0"/>
        </a:xfrm>
      </p:grpSpPr>
      <p:sp>
        <p:nvSpPr>
          <p:cNvPr id="141" name="Google Shape;141;p37"/>
          <p:cNvSpPr txBox="1"/>
          <p:nvPr>
            <p:ph type="title"/>
          </p:nvPr>
        </p:nvSpPr>
        <p:spPr>
          <a:xfrm>
            <a:off x="264945" y="870271"/>
            <a:ext cx="7242600" cy="1120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p:txBody>
      </p:sp>
      <p:sp>
        <p:nvSpPr>
          <p:cNvPr id="142" name="Google Shape;142;p37"/>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indent="-317500" lvl="1" marL="9144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indent="-317500" lvl="2" marL="13716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indent="-317500" lvl="3" marL="18288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indent="-317500" lvl="4" marL="22860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indent="-317500" lvl="5" marL="27432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indent="-317500" lvl="6" marL="32004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indent="-317500" lvl="7" marL="36576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indent="-317500" lvl="8" marL="4114800">
              <a:lnSpc>
                <a:spcPct val="115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p:txBody>
      </p:sp>
      <p:sp>
        <p:nvSpPr>
          <p:cNvPr id="143" name="Google Shape;143;p37"/>
          <p:cNvSpPr txBox="1"/>
          <p:nvPr>
            <p:ph idx="12" type="sldNum"/>
          </p:nvPr>
        </p:nvSpPr>
        <p:spPr>
          <a:xfrm>
            <a:off x="7201589" y="9316403"/>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oppins"/>
                <a:ea typeface="Poppins"/>
                <a:cs typeface="Poppins"/>
                <a:sym typeface="Poppins"/>
              </a:defRPr>
            </a:lvl1pPr>
            <a:lvl2pPr lvl="1" algn="r">
              <a:buNone/>
              <a:defRPr sz="1000">
                <a:solidFill>
                  <a:schemeClr val="dk2"/>
                </a:solidFill>
                <a:latin typeface="Poppins"/>
                <a:ea typeface="Poppins"/>
                <a:cs typeface="Poppins"/>
                <a:sym typeface="Poppins"/>
              </a:defRPr>
            </a:lvl2pPr>
            <a:lvl3pPr lvl="2" algn="r">
              <a:buNone/>
              <a:defRPr sz="1000">
                <a:solidFill>
                  <a:schemeClr val="dk2"/>
                </a:solidFill>
                <a:latin typeface="Poppins"/>
                <a:ea typeface="Poppins"/>
                <a:cs typeface="Poppins"/>
                <a:sym typeface="Poppins"/>
              </a:defRPr>
            </a:lvl3pPr>
            <a:lvl4pPr lvl="3" algn="r">
              <a:buNone/>
              <a:defRPr sz="1000">
                <a:solidFill>
                  <a:schemeClr val="dk2"/>
                </a:solidFill>
                <a:latin typeface="Poppins"/>
                <a:ea typeface="Poppins"/>
                <a:cs typeface="Poppins"/>
                <a:sym typeface="Poppins"/>
              </a:defRPr>
            </a:lvl4pPr>
            <a:lvl5pPr lvl="4" algn="r">
              <a:buNone/>
              <a:defRPr sz="1000">
                <a:solidFill>
                  <a:schemeClr val="dk2"/>
                </a:solidFill>
                <a:latin typeface="Poppins"/>
                <a:ea typeface="Poppins"/>
                <a:cs typeface="Poppins"/>
                <a:sym typeface="Poppins"/>
              </a:defRPr>
            </a:lvl5pPr>
            <a:lvl6pPr lvl="5" algn="r">
              <a:buNone/>
              <a:defRPr sz="1000">
                <a:solidFill>
                  <a:schemeClr val="dk2"/>
                </a:solidFill>
                <a:latin typeface="Poppins"/>
                <a:ea typeface="Poppins"/>
                <a:cs typeface="Poppins"/>
                <a:sym typeface="Poppins"/>
              </a:defRPr>
            </a:lvl6pPr>
            <a:lvl7pPr lvl="6" algn="r">
              <a:buNone/>
              <a:defRPr sz="1000">
                <a:solidFill>
                  <a:schemeClr val="dk2"/>
                </a:solidFill>
                <a:latin typeface="Poppins"/>
                <a:ea typeface="Poppins"/>
                <a:cs typeface="Poppins"/>
                <a:sym typeface="Poppins"/>
              </a:defRPr>
            </a:lvl7pPr>
            <a:lvl8pPr lvl="7" algn="r">
              <a:buNone/>
              <a:defRPr sz="1000">
                <a:solidFill>
                  <a:schemeClr val="dk2"/>
                </a:solidFill>
                <a:latin typeface="Poppins"/>
                <a:ea typeface="Poppins"/>
                <a:cs typeface="Poppins"/>
                <a:sym typeface="Poppins"/>
              </a:defRPr>
            </a:lvl8pPr>
            <a:lvl9pPr lvl="8" algn="r">
              <a:buNone/>
              <a:defRPr sz="1000">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slide" Target="/ppt/slides/slide27.xml"/><Relationship Id="rId10" Type="http://schemas.openxmlformats.org/officeDocument/2006/relationships/slide" Target="/ppt/slides/slide24.xml"/><Relationship Id="rId13" Type="http://schemas.openxmlformats.org/officeDocument/2006/relationships/slide" Target="/ppt/slides/slide32.xml"/><Relationship Id="rId12" Type="http://schemas.openxmlformats.org/officeDocument/2006/relationships/slide" Target="/ppt/slides/slide30.xml"/><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slide" Target="/ppt/slides/slide2.xml"/><Relationship Id="rId9" Type="http://schemas.openxmlformats.org/officeDocument/2006/relationships/slide" Target="/ppt/slides/slide19.xml"/><Relationship Id="rId15" Type="http://schemas.openxmlformats.org/officeDocument/2006/relationships/slide" Target="/ppt/slides/slide31.xml"/><Relationship Id="rId14" Type="http://schemas.openxmlformats.org/officeDocument/2006/relationships/image" Target="../media/image4.png"/><Relationship Id="rId5" Type="http://schemas.openxmlformats.org/officeDocument/2006/relationships/slide" Target="/ppt/slides/slide2.xml"/><Relationship Id="rId6" Type="http://schemas.openxmlformats.org/officeDocument/2006/relationships/slide" Target="/ppt/slides/slide4.xml"/><Relationship Id="rId7" Type="http://schemas.openxmlformats.org/officeDocument/2006/relationships/slide" Target="/ppt/slides/slide11.xml"/><Relationship Id="rId8" Type="http://schemas.openxmlformats.org/officeDocument/2006/relationships/slide" Target="/ppt/slides/slide16.xml"/></Relationships>
</file>

<file path=ppt/slides/_rels/slide10.xml.rels><?xml version="1.0" encoding="UTF-8" standalone="yes"?><Relationships xmlns="http://schemas.openxmlformats.org/package/2006/relationships"><Relationship Id="rId10" Type="http://schemas.openxmlformats.org/officeDocument/2006/relationships/hyperlink" Target="https://writing.mysteryscience.com/informative-genre/grade-5/genre-unit/bioluminescence/informative" TargetMode="External"/><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slide" Target="/ppt/slides/slide1.xml"/><Relationship Id="rId9" Type="http://schemas.openxmlformats.org/officeDocument/2006/relationships/image" Target="../media/image31.png"/><Relationship Id="rId5" Type="http://schemas.openxmlformats.org/officeDocument/2006/relationships/slide" Target="/ppt/slides/slide1.xml"/><Relationship Id="rId6" Type="http://schemas.openxmlformats.org/officeDocument/2006/relationships/image" Target="../media/image10.png"/><Relationship Id="rId7" Type="http://schemas.openxmlformats.org/officeDocument/2006/relationships/image" Target="../media/image29.png"/><Relationship Id="rId8" Type="http://schemas.openxmlformats.org/officeDocument/2006/relationships/hyperlink" Target="https://writing.mysteryscience.com/informative-genre/grade-5/genre-unit/bioluminescence/informative" TargetMode="External"/></Relationships>
</file>

<file path=ppt/slides/_rels/slide11.xml.rels><?xml version="1.0" encoding="UTF-8" standalone="yes"?><Relationships xmlns="http://schemas.openxmlformats.org/package/2006/relationships"><Relationship Id="rId11" Type="http://schemas.openxmlformats.org/officeDocument/2006/relationships/hyperlink" Target="https://writing.mysteryscience.com/narrative-genre/grade-4/genre-unit/amusement-park/narrative" TargetMode="External"/><Relationship Id="rId10" Type="http://schemas.openxmlformats.org/officeDocument/2006/relationships/hyperlink" Target="https://writing.mysteryscience.com/narrative-genre/grade-4/genre-unit/amusement-park/narrative" TargetMode="External"/><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hyperlink" Target="https://writing.mysteryscience.com/narrative-genre/grade-4/genre-unit/amusement-park/narrative" TargetMode="External"/><Relationship Id="rId5" Type="http://schemas.openxmlformats.org/officeDocument/2006/relationships/slide" Target="/ppt/slides/slide1.xml"/><Relationship Id="rId6" Type="http://schemas.openxmlformats.org/officeDocument/2006/relationships/slide" Target="/ppt/slides/slide1.xml"/><Relationship Id="rId7" Type="http://schemas.openxmlformats.org/officeDocument/2006/relationships/image" Target="../media/image10.png"/><Relationship Id="rId8" Type="http://schemas.openxmlformats.org/officeDocument/2006/relationships/image" Target="../media/image23.png"/></Relationships>
</file>

<file path=ppt/slides/_rels/slide12.xml.rels><?xml version="1.0" encoding="UTF-8" standalone="yes"?><Relationships xmlns="http://schemas.openxmlformats.org/package/2006/relationships"><Relationship Id="rId11" Type="http://schemas.openxmlformats.org/officeDocument/2006/relationships/hyperlink" Target="https://writing.mysteryscience.com/opinion-genre/grade-4/genre-unit/would-you-rather/opinion" TargetMode="External"/><Relationship Id="rId10" Type="http://schemas.openxmlformats.org/officeDocument/2006/relationships/image" Target="../media/image28.png"/><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hyperlink" Target="https://writing.mysteryscience.com/opinion-genre/grade-4/genre-unit/would-you-rather/opinion" TargetMode="External"/><Relationship Id="rId5" Type="http://schemas.openxmlformats.org/officeDocument/2006/relationships/slide" Target="/ppt/slides/slide1.xml"/><Relationship Id="rId6" Type="http://schemas.openxmlformats.org/officeDocument/2006/relationships/slide" Target="/ppt/slides/slide1.xml"/><Relationship Id="rId7" Type="http://schemas.openxmlformats.org/officeDocument/2006/relationships/image" Target="../media/image10.png"/><Relationship Id="rId8" Type="http://schemas.openxmlformats.org/officeDocument/2006/relationships/hyperlink" Target="https://writing.mysteryscience.com/opinion-genre/grade-4/genre-unit/would-you-rather/opinion" TargetMode="External"/></Relationships>
</file>

<file path=ppt/slides/_rels/slide13.xml.rels><?xml version="1.0" encoding="UTF-8" standalone="yes"?><Relationships xmlns="http://schemas.openxmlformats.org/package/2006/relationships"><Relationship Id="rId10" Type="http://schemas.openxmlformats.org/officeDocument/2006/relationships/hyperlink" Target="https://writing.mysteryscience.com/opinion-genre/grade-4/genre-unit/detective-series/opinion" TargetMode="External"/><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69.png"/><Relationship Id="rId5" Type="http://schemas.openxmlformats.org/officeDocument/2006/relationships/slide" Target="/ppt/slides/slide1.xml"/><Relationship Id="rId6" Type="http://schemas.openxmlformats.org/officeDocument/2006/relationships/slide" Target="/ppt/slides/slide1.xml"/><Relationship Id="rId7" Type="http://schemas.openxmlformats.org/officeDocument/2006/relationships/image" Target="../media/image10.png"/><Relationship Id="rId8" Type="http://schemas.openxmlformats.org/officeDocument/2006/relationships/hyperlink" Target="https://writing.mysteryscience.com/opinion-genre/grade-4/genre-unit/detective-series/opinion" TargetMode="External"/></Relationships>
</file>

<file path=ppt/slides/_rels/slide14.xml.rels><?xml version="1.0" encoding="UTF-8" standalone="yes"?><Relationships xmlns="http://schemas.openxmlformats.org/package/2006/relationships"><Relationship Id="rId10" Type="http://schemas.openxmlformats.org/officeDocument/2006/relationships/hyperlink" Target="https://writing.mysteryscience.com/informative-genre/grade-4/genre-unit/travel-to-seoul/informative" TargetMode="External"/><Relationship Id="rId1" Type="http://schemas.openxmlformats.org/officeDocument/2006/relationships/slideLayout" Target="../slideLayouts/slideLayout25.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1.png"/><Relationship Id="rId9" Type="http://schemas.openxmlformats.org/officeDocument/2006/relationships/image" Target="../media/image33.png"/><Relationship Id="rId5" Type="http://schemas.openxmlformats.org/officeDocument/2006/relationships/slide" Target="/ppt/slides/slide1.xml"/><Relationship Id="rId6" Type="http://schemas.openxmlformats.org/officeDocument/2006/relationships/slide" Target="/ppt/slides/slide1.xml"/><Relationship Id="rId7" Type="http://schemas.openxmlformats.org/officeDocument/2006/relationships/image" Target="../media/image10.png"/><Relationship Id="rId8" Type="http://schemas.openxmlformats.org/officeDocument/2006/relationships/hyperlink" Target="https://writing.mysteryscience.com/informative-genre/grade-4/genre-unit/travel-to-seoul/informative" TargetMode="External"/></Relationships>
</file>

<file path=ppt/slides/_rels/slide15.xml.rels><?xml version="1.0" encoding="UTF-8" standalone="yes"?><Relationships xmlns="http://schemas.openxmlformats.org/package/2006/relationships"><Relationship Id="rId10" Type="http://schemas.openxmlformats.org/officeDocument/2006/relationships/hyperlink" Target="https://writing.mysteryscience.com/informative-genre/grade-4/genre-unit/england-expeditions/informative" TargetMode="External"/><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1.png"/><Relationship Id="rId9" Type="http://schemas.openxmlformats.org/officeDocument/2006/relationships/image" Target="../media/image21.png"/><Relationship Id="rId5" Type="http://schemas.openxmlformats.org/officeDocument/2006/relationships/slide" Target="/ppt/slides/slide1.xml"/><Relationship Id="rId6" Type="http://schemas.openxmlformats.org/officeDocument/2006/relationships/slide" Target="/ppt/slides/slide1.xml"/><Relationship Id="rId7" Type="http://schemas.openxmlformats.org/officeDocument/2006/relationships/image" Target="../media/image10.png"/><Relationship Id="rId8" Type="http://schemas.openxmlformats.org/officeDocument/2006/relationships/hyperlink" Target="https://writing.mysteryscience.com/informative-genre/grade-4/genre-unit/england-expeditions/informative" TargetMode="External"/></Relationships>
</file>

<file path=ppt/slides/_rels/slide16.xml.rels><?xml version="1.0" encoding="UTF-8" standalone="yes"?><Relationships xmlns="http://schemas.openxmlformats.org/package/2006/relationships"><Relationship Id="rId10" Type="http://schemas.openxmlformats.org/officeDocument/2006/relationships/hyperlink" Target="https://writing.mysteryscience.com/narrative-genre/grade-3/genre-unit/constellation-stories/narrative" TargetMode="External"/><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30.png"/><Relationship Id="rId5" Type="http://schemas.openxmlformats.org/officeDocument/2006/relationships/slide" Target="/ppt/slides/slide1.xml"/><Relationship Id="rId6" Type="http://schemas.openxmlformats.org/officeDocument/2006/relationships/slide" Target="/ppt/slides/slide1.xml"/><Relationship Id="rId7" Type="http://schemas.openxmlformats.org/officeDocument/2006/relationships/image" Target="../media/image10.png"/><Relationship Id="rId8" Type="http://schemas.openxmlformats.org/officeDocument/2006/relationships/hyperlink" Target="https://writing.mysteryscience.com/narrative-genre/grade-3/genre-unit/constellation-stories/narrative" TargetMode="External"/></Relationships>
</file>

<file path=ppt/slides/_rels/slide17.xml.rels><?xml version="1.0" encoding="UTF-8" standalone="yes"?><Relationships xmlns="http://schemas.openxmlformats.org/package/2006/relationships"><Relationship Id="rId10" Type="http://schemas.openxmlformats.org/officeDocument/2006/relationships/hyperlink" Target="https://writing.mysteryscience.com/opinion-genre/grade-3/genre-unit/festivals/opinion" TargetMode="External"/><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1.png"/><Relationship Id="rId9" Type="http://schemas.openxmlformats.org/officeDocument/2006/relationships/image" Target="../media/image34.png"/><Relationship Id="rId5" Type="http://schemas.openxmlformats.org/officeDocument/2006/relationships/slide" Target="/ppt/slides/slide1.xml"/><Relationship Id="rId6" Type="http://schemas.openxmlformats.org/officeDocument/2006/relationships/slide" Target="/ppt/slides/slide1.xml"/><Relationship Id="rId7" Type="http://schemas.openxmlformats.org/officeDocument/2006/relationships/image" Target="../media/image10.png"/><Relationship Id="rId8" Type="http://schemas.openxmlformats.org/officeDocument/2006/relationships/hyperlink" Target="https://writing.mysteryscience.com/opinion-genre/grade-3/genre-unit/festivals/opinion" TargetMode="External"/></Relationships>
</file>

<file path=ppt/slides/_rels/slide18.xml.rels><?xml version="1.0" encoding="UTF-8" standalone="yes"?><Relationships xmlns="http://schemas.openxmlformats.org/package/2006/relationships"><Relationship Id="rId10" Type="http://schemas.openxmlformats.org/officeDocument/2006/relationships/hyperlink" Target="https://writing.mysteryscience.com/informative-genre/grade-3/genre-unit/saving-sea-turtles/informative" TargetMode="External"/><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image" Target="../media/image40.png"/><Relationship Id="rId4" Type="http://schemas.openxmlformats.org/officeDocument/2006/relationships/image" Target="../media/image1.png"/><Relationship Id="rId9" Type="http://schemas.openxmlformats.org/officeDocument/2006/relationships/image" Target="../media/image37.png"/><Relationship Id="rId5" Type="http://schemas.openxmlformats.org/officeDocument/2006/relationships/slide" Target="/ppt/slides/slide1.xml"/><Relationship Id="rId6" Type="http://schemas.openxmlformats.org/officeDocument/2006/relationships/slide" Target="/ppt/slides/slide1.xml"/><Relationship Id="rId7" Type="http://schemas.openxmlformats.org/officeDocument/2006/relationships/image" Target="../media/image10.png"/><Relationship Id="rId8" Type="http://schemas.openxmlformats.org/officeDocument/2006/relationships/hyperlink" Target="https://writing.mysteryscience.com/informative-genre/grade-3/genre-unit/saving-sea-turtles/informative" TargetMode="External"/></Relationships>
</file>

<file path=ppt/slides/_rels/slide19.xml.rels><?xml version="1.0" encoding="UTF-8" standalone="yes"?><Relationships xmlns="http://schemas.openxmlformats.org/package/2006/relationships"><Relationship Id="rId10" Type="http://schemas.openxmlformats.org/officeDocument/2006/relationships/hyperlink" Target="https://writing.mysteryscience.com/narrative-genre/grade-2/genre-unit/goat-escape/narrative" TargetMode="External"/><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image" Target="../media/image43.png"/><Relationship Id="rId4" Type="http://schemas.openxmlformats.org/officeDocument/2006/relationships/image" Target="../media/image1.png"/><Relationship Id="rId9" Type="http://schemas.openxmlformats.org/officeDocument/2006/relationships/image" Target="../media/image51.png"/><Relationship Id="rId5" Type="http://schemas.openxmlformats.org/officeDocument/2006/relationships/slide" Target="/ppt/slides/slide1.xml"/><Relationship Id="rId6" Type="http://schemas.openxmlformats.org/officeDocument/2006/relationships/slide" Target="/ppt/slides/slide1.xml"/><Relationship Id="rId7" Type="http://schemas.openxmlformats.org/officeDocument/2006/relationships/image" Target="../media/image10.png"/><Relationship Id="rId8" Type="http://schemas.openxmlformats.org/officeDocument/2006/relationships/hyperlink" Target="https://writing.mysteryscience.com/narrative-genre/grade-2/genre-unit/goat-escape/narrative" TargetMode="External"/></Relationships>
</file>

<file path=ppt/slides/_rels/slide2.xml.rels><?xml version="1.0" encoding="UTF-8" standalone="yes"?><Relationships xmlns="http://schemas.openxmlformats.org/package/2006/relationships"><Relationship Id="rId11" Type="http://schemas.openxmlformats.org/officeDocument/2006/relationships/slide" Target="/ppt/slides/slide1.xml"/><Relationship Id="rId10" Type="http://schemas.openxmlformats.org/officeDocument/2006/relationships/slide" Target="/ppt/slides/slide1.xml"/><Relationship Id="rId12" Type="http://schemas.openxmlformats.org/officeDocument/2006/relationships/image" Target="../media/image10.png"/><Relationship Id="rId1" Type="http://schemas.openxmlformats.org/officeDocument/2006/relationships/slideLayout" Target="../slideLayouts/slideLayout34.xml"/><Relationship Id="rId2" Type="http://schemas.openxmlformats.org/officeDocument/2006/relationships/notesSlide" Target="../notesSlides/notesSlide2.xml"/><Relationship Id="rId3" Type="http://schemas.openxmlformats.org/officeDocument/2006/relationships/slide" Target="/ppt/slides/slide4.xml"/><Relationship Id="rId4" Type="http://schemas.openxmlformats.org/officeDocument/2006/relationships/slide" Target="/ppt/slides/slide6.xml"/><Relationship Id="rId9" Type="http://schemas.openxmlformats.org/officeDocument/2006/relationships/image" Target="../media/image1.png"/><Relationship Id="rId5" Type="http://schemas.openxmlformats.org/officeDocument/2006/relationships/slide" Target="/ppt/slides/slide9.xml"/><Relationship Id="rId6" Type="http://schemas.openxmlformats.org/officeDocument/2006/relationships/slide" Target="/ppt/slides/slide11.xml"/><Relationship Id="rId7" Type="http://schemas.openxmlformats.org/officeDocument/2006/relationships/slide" Target="/ppt/slides/slide12.xml"/><Relationship Id="rId8" Type="http://schemas.openxmlformats.org/officeDocument/2006/relationships/slide" Target="/ppt/slides/slide14.xml"/></Relationships>
</file>

<file path=ppt/slides/_rels/slide20.xml.rels><?xml version="1.0" encoding="UTF-8" standalone="yes"?><Relationships xmlns="http://schemas.openxmlformats.org/package/2006/relationships"><Relationship Id="rId10" Type="http://schemas.openxmlformats.org/officeDocument/2006/relationships/hyperlink" Target="https://writing.mysteryscience.com/narrative-genre/grade-2/genre-unit/campsite-bandit/narrative" TargetMode="External"/><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44.png"/><Relationship Id="rId4" Type="http://schemas.openxmlformats.org/officeDocument/2006/relationships/image" Target="../media/image1.png"/><Relationship Id="rId9" Type="http://schemas.openxmlformats.org/officeDocument/2006/relationships/image" Target="../media/image36.png"/><Relationship Id="rId5" Type="http://schemas.openxmlformats.org/officeDocument/2006/relationships/slide" Target="/ppt/slides/slide1.xml"/><Relationship Id="rId6" Type="http://schemas.openxmlformats.org/officeDocument/2006/relationships/slide" Target="/ppt/slides/slide1.xml"/><Relationship Id="rId7" Type="http://schemas.openxmlformats.org/officeDocument/2006/relationships/image" Target="../media/image10.png"/><Relationship Id="rId8" Type="http://schemas.openxmlformats.org/officeDocument/2006/relationships/hyperlink" Target="https://writing.mysteryscience.com/narrative-genre/grade-2/genre-unit/campsite-bandit/narrative" TargetMode="External"/></Relationships>
</file>

<file path=ppt/slides/_rels/slide21.xml.rels><?xml version="1.0" encoding="UTF-8" standalone="yes"?><Relationships xmlns="http://schemas.openxmlformats.org/package/2006/relationships"><Relationship Id="rId10" Type="http://schemas.openxmlformats.org/officeDocument/2006/relationships/hyperlink" Target="https://writing.mysteryscience.com/opinion-genre/grade-2/genre-unit/pizza-quest/opinion" TargetMode="External"/><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46.png"/><Relationship Id="rId9" Type="http://schemas.openxmlformats.org/officeDocument/2006/relationships/image" Target="../media/image38.png"/><Relationship Id="rId5" Type="http://schemas.openxmlformats.org/officeDocument/2006/relationships/slide" Target="/ppt/slides/slide1.xml"/><Relationship Id="rId6" Type="http://schemas.openxmlformats.org/officeDocument/2006/relationships/slide" Target="/ppt/slides/slide1.xml"/><Relationship Id="rId7" Type="http://schemas.openxmlformats.org/officeDocument/2006/relationships/image" Target="../media/image10.png"/><Relationship Id="rId8" Type="http://schemas.openxmlformats.org/officeDocument/2006/relationships/hyperlink" Target="https://writing.mysteryscience.com/opinion-genre/grade-2/genre-unit/pizza-quest/opinion" TargetMode="External"/></Relationships>
</file>

<file path=ppt/slides/_rels/slide22.xml.rels><?xml version="1.0" encoding="UTF-8" standalone="yes"?><Relationships xmlns="http://schemas.openxmlformats.org/package/2006/relationships"><Relationship Id="rId10" Type="http://schemas.openxmlformats.org/officeDocument/2006/relationships/image" Target="../media/image48.png"/><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slide" Target="/ppt/slides/slide1.xml"/><Relationship Id="rId9" Type="http://schemas.openxmlformats.org/officeDocument/2006/relationships/hyperlink" Target="https://writing.mysteryscience.com/informative-genre/grade-2/genre-unit/project-treehouse/informative" TargetMode="External"/><Relationship Id="rId5" Type="http://schemas.openxmlformats.org/officeDocument/2006/relationships/slide" Target="/ppt/slides/slide1.xml"/><Relationship Id="rId6" Type="http://schemas.openxmlformats.org/officeDocument/2006/relationships/image" Target="../media/image10.png"/><Relationship Id="rId7" Type="http://schemas.openxmlformats.org/officeDocument/2006/relationships/hyperlink" Target="https://writing.mysteryscience.com/informative-genre/grade-2/genre-unit/project-treehouse/informative" TargetMode="External"/><Relationship Id="rId8" Type="http://schemas.openxmlformats.org/officeDocument/2006/relationships/image" Target="../media/image53.png"/></Relationships>
</file>

<file path=ppt/slides/_rels/slide23.xml.rels><?xml version="1.0" encoding="UTF-8" standalone="yes"?><Relationships xmlns="http://schemas.openxmlformats.org/package/2006/relationships"><Relationship Id="rId10" Type="http://schemas.openxmlformats.org/officeDocument/2006/relationships/hyperlink" Target="https://writing.mysteryscience.com/informative-genre/grade-2/genre-unit/amanis-animal-rescue/informative" TargetMode="External"/><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image" Target="../media/image41.png"/><Relationship Id="rId4" Type="http://schemas.openxmlformats.org/officeDocument/2006/relationships/image" Target="../media/image1.png"/><Relationship Id="rId9" Type="http://schemas.openxmlformats.org/officeDocument/2006/relationships/image" Target="../media/image52.png"/><Relationship Id="rId5" Type="http://schemas.openxmlformats.org/officeDocument/2006/relationships/slide" Target="/ppt/slides/slide1.xml"/><Relationship Id="rId6" Type="http://schemas.openxmlformats.org/officeDocument/2006/relationships/slide" Target="/ppt/slides/slide1.xml"/><Relationship Id="rId7" Type="http://schemas.openxmlformats.org/officeDocument/2006/relationships/image" Target="../media/image10.png"/><Relationship Id="rId8" Type="http://schemas.openxmlformats.org/officeDocument/2006/relationships/hyperlink" Target="https://writing.mysteryscience.com/informative-genre/grade-2/genre-unit/amanis-animal-rescue/informative" TargetMode="External"/></Relationships>
</file>

<file path=ppt/slides/_rels/slide24.xml.rels><?xml version="1.0" encoding="UTF-8" standalone="yes"?><Relationships xmlns="http://schemas.openxmlformats.org/package/2006/relationships"><Relationship Id="rId11" Type="http://schemas.openxmlformats.org/officeDocument/2006/relationships/hyperlink" Target="https://writing.mysteryscience.com/adding-details/adding-details" TargetMode="External"/><Relationship Id="rId10" Type="http://schemas.openxmlformats.org/officeDocument/2006/relationships/image" Target="../media/image10.png"/><Relationship Id="rId13" Type="http://schemas.openxmlformats.org/officeDocument/2006/relationships/hyperlink" Target="https://writing.mysteryscience.com/connecting-words/connecting-words" TargetMode="External"/><Relationship Id="rId12" Type="http://schemas.openxmlformats.org/officeDocument/2006/relationships/image" Target="../media/image50.png"/><Relationship Id="rId1" Type="http://schemas.openxmlformats.org/officeDocument/2006/relationships/slideLayout" Target="../slideLayouts/slideLayout25.xml"/><Relationship Id="rId2" Type="http://schemas.openxmlformats.org/officeDocument/2006/relationships/notesSlide" Target="../notesSlides/notesSlide24.xml"/><Relationship Id="rId3" Type="http://schemas.openxmlformats.org/officeDocument/2006/relationships/hyperlink" Target="https://writing.mysteryscience.com/adding-details/adding-details" TargetMode="External"/><Relationship Id="rId4" Type="http://schemas.openxmlformats.org/officeDocument/2006/relationships/hyperlink" Target="https://writing.mysteryscience.com/connecting-words/connecting-words" TargetMode="External"/><Relationship Id="rId9" Type="http://schemas.openxmlformats.org/officeDocument/2006/relationships/slide" Target="/ppt/slides/slide1.xml"/><Relationship Id="rId15" Type="http://schemas.openxmlformats.org/officeDocument/2006/relationships/hyperlink" Target="https://writing.mysteryscience.com/how-adverbs/how-adverbs" TargetMode="External"/><Relationship Id="rId14" Type="http://schemas.openxmlformats.org/officeDocument/2006/relationships/image" Target="../media/image55.png"/><Relationship Id="rId17" Type="http://schemas.openxmlformats.org/officeDocument/2006/relationships/hyperlink" Target="https://writing.mysteryscience.com/elaborating-with-feelings/elaborating-with-feelings" TargetMode="External"/><Relationship Id="rId16" Type="http://schemas.openxmlformats.org/officeDocument/2006/relationships/image" Target="../media/image39.png"/><Relationship Id="rId5" Type="http://schemas.openxmlformats.org/officeDocument/2006/relationships/hyperlink" Target="https://writing.mysteryscience.com/elaborating-with-feelings/elaborating-with-feelings" TargetMode="External"/><Relationship Id="rId6" Type="http://schemas.openxmlformats.org/officeDocument/2006/relationships/hyperlink" Target="https://writing.mysteryscience.com/how-adverbs/how-adverbs" TargetMode="External"/><Relationship Id="rId18" Type="http://schemas.openxmlformats.org/officeDocument/2006/relationships/image" Target="../media/image54.png"/><Relationship Id="rId7" Type="http://schemas.openxmlformats.org/officeDocument/2006/relationships/image" Target="../media/image1.png"/><Relationship Id="rId8" Type="http://schemas.openxmlformats.org/officeDocument/2006/relationships/slide" Target="/ppt/slides/slide1.xml"/></Relationships>
</file>

<file path=ppt/slides/_rels/slide25.xml.rels><?xml version="1.0" encoding="UTF-8" standalone="yes"?><Relationships xmlns="http://schemas.openxmlformats.org/package/2006/relationships"><Relationship Id="rId11" Type="http://schemas.openxmlformats.org/officeDocument/2006/relationships/hyperlink" Target="https://writing.mysteryscience.com/topic-sentences/topic-sentences" TargetMode="External"/><Relationship Id="rId10" Type="http://schemas.openxmlformats.org/officeDocument/2006/relationships/image" Target="../media/image10.png"/><Relationship Id="rId13" Type="http://schemas.openxmlformats.org/officeDocument/2006/relationships/hyperlink" Target="https://writing.mysteryscience.com/hyperbole/hyperbole" TargetMode="External"/><Relationship Id="rId12" Type="http://schemas.openxmlformats.org/officeDocument/2006/relationships/image" Target="../media/image47.png"/><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hyperlink" Target="https://writing.mysteryscience.com/hyperbole/hyperbole" TargetMode="External"/><Relationship Id="rId4" Type="http://schemas.openxmlformats.org/officeDocument/2006/relationships/hyperlink" Target="https://writing.mysteryscience.com/onomatopoeia/onomatopoeia" TargetMode="External"/><Relationship Id="rId9" Type="http://schemas.openxmlformats.org/officeDocument/2006/relationships/slide" Target="/ppt/slides/slide1.xml"/><Relationship Id="rId15" Type="http://schemas.openxmlformats.org/officeDocument/2006/relationships/hyperlink" Target="https://writing.mysteryscience.com/sorting-information/sorting-information" TargetMode="External"/><Relationship Id="rId14" Type="http://schemas.openxmlformats.org/officeDocument/2006/relationships/image" Target="../media/image42.png"/><Relationship Id="rId17" Type="http://schemas.openxmlformats.org/officeDocument/2006/relationships/hyperlink" Target="https://writing.mysteryscience.com/onomatopoeia/onomatopoeia" TargetMode="External"/><Relationship Id="rId16" Type="http://schemas.openxmlformats.org/officeDocument/2006/relationships/image" Target="../media/image57.png"/><Relationship Id="rId5" Type="http://schemas.openxmlformats.org/officeDocument/2006/relationships/hyperlink" Target="https://writing.mysteryscience.com/sorting-information/sorting-information" TargetMode="External"/><Relationship Id="rId6" Type="http://schemas.openxmlformats.org/officeDocument/2006/relationships/hyperlink" Target="https://writing.mysteryscience.com/topic-sentences/topic-sentences" TargetMode="External"/><Relationship Id="rId18" Type="http://schemas.openxmlformats.org/officeDocument/2006/relationships/image" Target="../media/image45.png"/><Relationship Id="rId7" Type="http://schemas.openxmlformats.org/officeDocument/2006/relationships/image" Target="../media/image1.png"/><Relationship Id="rId8" Type="http://schemas.openxmlformats.org/officeDocument/2006/relationships/slide" Target="/ppt/slides/slide1.xml"/></Relationships>
</file>

<file path=ppt/slides/_rels/slide26.xml.rels><?xml version="1.0" encoding="UTF-8" standalone="yes"?><Relationships xmlns="http://schemas.openxmlformats.org/package/2006/relationships"><Relationship Id="rId11" Type="http://schemas.openxmlformats.org/officeDocument/2006/relationships/hyperlink" Target="https://writing.mysteryscience.com/when-adverbs/when-adverbs" TargetMode="External"/><Relationship Id="rId10" Type="http://schemas.openxmlformats.org/officeDocument/2006/relationships/image" Target="../media/image49.png"/><Relationship Id="rId12" Type="http://schemas.openxmlformats.org/officeDocument/2006/relationships/image" Target="../media/image56.png"/><Relationship Id="rId1" Type="http://schemas.openxmlformats.org/officeDocument/2006/relationships/slideLayout" Target="../slideLayouts/slideLayout25.xml"/><Relationship Id="rId2" Type="http://schemas.openxmlformats.org/officeDocument/2006/relationships/notesSlide" Target="../notesSlides/notesSlide26.xml"/><Relationship Id="rId3" Type="http://schemas.openxmlformats.org/officeDocument/2006/relationships/hyperlink" Target="https://writing.mysteryscience.com/using-and/using-and" TargetMode="External"/><Relationship Id="rId4" Type="http://schemas.openxmlformats.org/officeDocument/2006/relationships/hyperlink" Target="https://writing.mysteryscience.com/when-adverbs/when-adverbs" TargetMode="External"/><Relationship Id="rId9" Type="http://schemas.openxmlformats.org/officeDocument/2006/relationships/hyperlink" Target="https://writing.mysteryscience.com/using-and/using-and" TargetMode="External"/><Relationship Id="rId5" Type="http://schemas.openxmlformats.org/officeDocument/2006/relationships/image" Target="../media/image1.png"/><Relationship Id="rId6" Type="http://schemas.openxmlformats.org/officeDocument/2006/relationships/slide" Target="/ppt/slides/slide1.xml"/><Relationship Id="rId7" Type="http://schemas.openxmlformats.org/officeDocument/2006/relationships/slide" Target="/ppt/slides/slide1.xml"/><Relationship Id="rId8" Type="http://schemas.openxmlformats.org/officeDocument/2006/relationships/image" Target="../media/image10.png"/></Relationships>
</file>

<file path=ppt/slides/_rels/slide27.xml.rels><?xml version="1.0" encoding="UTF-8" standalone="yes"?><Relationships xmlns="http://schemas.openxmlformats.org/package/2006/relationships"><Relationship Id="rId20" Type="http://schemas.openxmlformats.org/officeDocument/2006/relationships/image" Target="../media/image67.png"/><Relationship Id="rId11" Type="http://schemas.openxmlformats.org/officeDocument/2006/relationships/slide" Target="/ppt/slides/slide1.xml"/><Relationship Id="rId10" Type="http://schemas.openxmlformats.org/officeDocument/2006/relationships/slide" Target="/ppt/slides/slide1.xml"/><Relationship Id="rId13" Type="http://schemas.openxmlformats.org/officeDocument/2006/relationships/hyperlink" Target="https://writing.mysteryscience.com/domain-specific-vocabulary/domain-specific-vocabulary" TargetMode="External"/><Relationship Id="rId12" Type="http://schemas.openxmlformats.org/officeDocument/2006/relationships/image" Target="../media/image10.png"/><Relationship Id="rId1" Type="http://schemas.openxmlformats.org/officeDocument/2006/relationships/slideLayout" Target="../slideLayouts/slideLayout25.xml"/><Relationship Id="rId2" Type="http://schemas.openxmlformats.org/officeDocument/2006/relationships/notesSlide" Target="../notesSlides/notesSlide27.xml"/><Relationship Id="rId3" Type="http://schemas.openxmlformats.org/officeDocument/2006/relationships/hyperlink" Target="https://writing.mysteryscience.com/character-traits/character-traits" TargetMode="External"/><Relationship Id="rId4" Type="http://schemas.openxmlformats.org/officeDocument/2006/relationships/hyperlink" Target="https://writing.mysteryscience.com/complex-sentences/complex-sentences" TargetMode="External"/><Relationship Id="rId9" Type="http://schemas.openxmlformats.org/officeDocument/2006/relationships/image" Target="../media/image1.png"/><Relationship Id="rId15" Type="http://schemas.openxmlformats.org/officeDocument/2006/relationships/hyperlink" Target="https://writing.mysteryscience.com/direct-quotations/direct-quotations" TargetMode="External"/><Relationship Id="rId14" Type="http://schemas.openxmlformats.org/officeDocument/2006/relationships/image" Target="../media/image64.png"/><Relationship Id="rId17" Type="http://schemas.openxmlformats.org/officeDocument/2006/relationships/hyperlink" Target="https://writing.mysteryscience.com/complex-sentences/complex-sentences" TargetMode="External"/><Relationship Id="rId16" Type="http://schemas.openxmlformats.org/officeDocument/2006/relationships/image" Target="../media/image62.png"/><Relationship Id="rId5" Type="http://schemas.openxmlformats.org/officeDocument/2006/relationships/hyperlink" Target="https://writing.mysteryscience.com/complex-sentences/complex-sentences" TargetMode="External"/><Relationship Id="rId19" Type="http://schemas.openxmlformats.org/officeDocument/2006/relationships/hyperlink" Target="https://writing.mysteryscience.com/character-traits/character-traits" TargetMode="External"/><Relationship Id="rId6" Type="http://schemas.openxmlformats.org/officeDocument/2006/relationships/hyperlink" Target="https://writing.mysteryscience.com/direct-quotations/direct-quotations" TargetMode="External"/><Relationship Id="rId18" Type="http://schemas.openxmlformats.org/officeDocument/2006/relationships/image" Target="../media/image58.png"/><Relationship Id="rId7" Type="http://schemas.openxmlformats.org/officeDocument/2006/relationships/hyperlink" Target="https://writing.mysteryscience.com/domain-specific-vocabulary/domain-specific-vocabulary" TargetMode="External"/><Relationship Id="rId8" Type="http://schemas.openxmlformats.org/officeDocument/2006/relationships/hyperlink" Target="https://writing.mysteryscience.com/domain-specific-vocabulary/domain-specific-vocabulary" TargetMode="External"/></Relationships>
</file>

<file path=ppt/slides/_rels/slide28.xml.rels><?xml version="1.0" encoding="UTF-8" standalone="yes"?><Relationships xmlns="http://schemas.openxmlformats.org/package/2006/relationships"><Relationship Id="rId11" Type="http://schemas.openxmlformats.org/officeDocument/2006/relationships/image" Target="../media/image81.png"/><Relationship Id="rId10" Type="http://schemas.openxmlformats.org/officeDocument/2006/relationships/hyperlink" Target="https://writing.mysteryscience.com/expanding-sentences/expanding-sentences" TargetMode="External"/><Relationship Id="rId13" Type="http://schemas.openxmlformats.org/officeDocument/2006/relationships/image" Target="../media/image72.png"/><Relationship Id="rId12" Type="http://schemas.openxmlformats.org/officeDocument/2006/relationships/hyperlink" Target="https://writing.mysteryscience.com/paragraph-structure/paragraph-structure" TargetMode="External"/><Relationship Id="rId1" Type="http://schemas.openxmlformats.org/officeDocument/2006/relationships/slideLayout" Target="../slideLayouts/slideLayout25.xml"/><Relationship Id="rId2" Type="http://schemas.openxmlformats.org/officeDocument/2006/relationships/notesSlide" Target="../notesSlides/notesSlide28.xml"/><Relationship Id="rId3" Type="http://schemas.openxmlformats.org/officeDocument/2006/relationships/hyperlink" Target="https://writing.mysteryscience.com/personification/personification" TargetMode="External"/><Relationship Id="rId4" Type="http://schemas.openxmlformats.org/officeDocument/2006/relationships/hyperlink" Target="https://writing.mysteryscience.com/paragraph-structure/paragraph-structure" TargetMode="External"/><Relationship Id="rId9" Type="http://schemas.openxmlformats.org/officeDocument/2006/relationships/image" Target="../media/image10.png"/><Relationship Id="rId15" Type="http://schemas.openxmlformats.org/officeDocument/2006/relationships/image" Target="../media/image59.png"/><Relationship Id="rId14" Type="http://schemas.openxmlformats.org/officeDocument/2006/relationships/hyperlink" Target="https://writing.mysteryscience.com/personification/personification" TargetMode="External"/><Relationship Id="rId5" Type="http://schemas.openxmlformats.org/officeDocument/2006/relationships/hyperlink" Target="https://writing.mysteryscience.com/personification/personification" TargetMode="External"/><Relationship Id="rId6" Type="http://schemas.openxmlformats.org/officeDocument/2006/relationships/image" Target="../media/image1.png"/><Relationship Id="rId7" Type="http://schemas.openxmlformats.org/officeDocument/2006/relationships/slide" Target="/ppt/slides/slide1.xml"/><Relationship Id="rId8" Type="http://schemas.openxmlformats.org/officeDocument/2006/relationships/slide" Target="/ppt/slides/slide1.xml"/></Relationships>
</file>

<file path=ppt/slides/_rels/slide29.xml.rels><?xml version="1.0" encoding="UTF-8" standalone="yes"?><Relationships xmlns="http://schemas.openxmlformats.org/package/2006/relationships"><Relationship Id="rId11" Type="http://schemas.openxmlformats.org/officeDocument/2006/relationships/image" Target="../media/image66.png"/><Relationship Id="rId10" Type="http://schemas.openxmlformats.org/officeDocument/2006/relationships/hyperlink" Target="https://writing.mysteryscience.com/prompt-analysis/prompt-analysis" TargetMode="External"/><Relationship Id="rId13" Type="http://schemas.openxmlformats.org/officeDocument/2006/relationships/image" Target="../media/image63.png"/><Relationship Id="rId12" Type="http://schemas.openxmlformats.org/officeDocument/2006/relationships/hyperlink" Target="https://writing.mysteryscience.com/similes/similes" TargetMode="External"/><Relationship Id="rId1" Type="http://schemas.openxmlformats.org/officeDocument/2006/relationships/slideLayout" Target="../slideLayouts/slideLayout25.xml"/><Relationship Id="rId2" Type="http://schemas.openxmlformats.org/officeDocument/2006/relationships/notesSlide" Target="../notesSlides/notesSlide29.xml"/><Relationship Id="rId3" Type="http://schemas.openxmlformats.org/officeDocument/2006/relationships/hyperlink" Target="https://writing.mysteryscience.com/prompt-analysis/prompt-analysis" TargetMode="External"/><Relationship Id="rId4" Type="http://schemas.openxmlformats.org/officeDocument/2006/relationships/hyperlink" Target="https://writing.mysteryscience.com/revising-words/revising-words" TargetMode="External"/><Relationship Id="rId9" Type="http://schemas.openxmlformats.org/officeDocument/2006/relationships/image" Target="../media/image10.png"/><Relationship Id="rId15" Type="http://schemas.openxmlformats.org/officeDocument/2006/relationships/image" Target="../media/image71.png"/><Relationship Id="rId14" Type="http://schemas.openxmlformats.org/officeDocument/2006/relationships/hyperlink" Target="https://writing.mysteryscience.com/revising-words/revising-words" TargetMode="External"/><Relationship Id="rId5" Type="http://schemas.openxmlformats.org/officeDocument/2006/relationships/hyperlink" Target="https://writing.mysteryscience.com/similes/similes" TargetMode="External"/><Relationship Id="rId6" Type="http://schemas.openxmlformats.org/officeDocument/2006/relationships/image" Target="../media/image1.png"/><Relationship Id="rId7" Type="http://schemas.openxmlformats.org/officeDocument/2006/relationships/slide" Target="/ppt/slides/slide1.xml"/><Relationship Id="rId8" Type="http://schemas.openxmlformats.org/officeDocument/2006/relationships/slide" Target="/ppt/slides/slide1.xml"/></Relationships>
</file>

<file path=ppt/slides/_rels/slide3.xml.rels><?xml version="1.0" encoding="UTF-8" standalone="yes"?><Relationships xmlns="http://schemas.openxmlformats.org/package/2006/relationships"><Relationship Id="rId11" Type="http://schemas.openxmlformats.org/officeDocument/2006/relationships/slide" Target="/ppt/slides/slide1.xml"/><Relationship Id="rId10" Type="http://schemas.openxmlformats.org/officeDocument/2006/relationships/slide" Target="/ppt/slides/slide1.xml"/><Relationship Id="rId12" Type="http://schemas.openxmlformats.org/officeDocument/2006/relationships/image" Target="../media/image10.png"/><Relationship Id="rId1" Type="http://schemas.openxmlformats.org/officeDocument/2006/relationships/slideLayout" Target="../slideLayouts/slideLayout34.xml"/><Relationship Id="rId2" Type="http://schemas.openxmlformats.org/officeDocument/2006/relationships/notesSlide" Target="../notesSlides/notesSlide3.xml"/><Relationship Id="rId3" Type="http://schemas.openxmlformats.org/officeDocument/2006/relationships/slide" Target="/ppt/slides/slide16.xml"/><Relationship Id="rId4" Type="http://schemas.openxmlformats.org/officeDocument/2006/relationships/slide" Target="/ppt/slides/slide17.xml"/><Relationship Id="rId9" Type="http://schemas.openxmlformats.org/officeDocument/2006/relationships/image" Target="../media/image1.png"/><Relationship Id="rId5" Type="http://schemas.openxmlformats.org/officeDocument/2006/relationships/slide" Target="/ppt/slides/slide18.xml"/><Relationship Id="rId6" Type="http://schemas.openxmlformats.org/officeDocument/2006/relationships/slide" Target="/ppt/slides/slide19.xml"/><Relationship Id="rId7" Type="http://schemas.openxmlformats.org/officeDocument/2006/relationships/slide" Target="/ppt/slides/slide21.xml"/><Relationship Id="rId8" Type="http://schemas.openxmlformats.org/officeDocument/2006/relationships/slide" Target="/ppt/slides/slide22.xml"/></Relationships>
</file>

<file path=ppt/slides/_rels/slide30.xml.rels><?xml version="1.0" encoding="UTF-8" standalone="yes"?><Relationships xmlns="http://schemas.openxmlformats.org/package/2006/relationships"><Relationship Id="rId11" Type="http://schemas.openxmlformats.org/officeDocument/2006/relationships/hyperlink" Target="https://writing.mysteryscience.com/narrative-genre/grade-4/introduction" TargetMode="External"/><Relationship Id="rId10" Type="http://schemas.openxmlformats.org/officeDocument/2006/relationships/image" Target="../media/image10.png"/><Relationship Id="rId13" Type="http://schemas.openxmlformats.org/officeDocument/2006/relationships/hyperlink" Target="https://writing.mysteryscience.com/opinion-genre/grade-4/introduction" TargetMode="External"/><Relationship Id="rId12" Type="http://schemas.openxmlformats.org/officeDocument/2006/relationships/image" Target="../media/image65.png"/><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hyperlink" Target="https://writing.mysteryscience.com/narrative-genre/grade-5/introduction" TargetMode="External"/><Relationship Id="rId4" Type="http://schemas.openxmlformats.org/officeDocument/2006/relationships/hyperlink" Target="https://writing.mysteryscience.com/opinion-genre/grade-5/introduction" TargetMode="External"/><Relationship Id="rId9" Type="http://schemas.openxmlformats.org/officeDocument/2006/relationships/slide" Target="/ppt/slides/slide1.xml"/><Relationship Id="rId15" Type="http://schemas.openxmlformats.org/officeDocument/2006/relationships/hyperlink" Target="https://writing.mysteryscience.com/informative-genre/grade-4/introduction" TargetMode="External"/><Relationship Id="rId14" Type="http://schemas.openxmlformats.org/officeDocument/2006/relationships/image" Target="../media/image60.png"/><Relationship Id="rId16" Type="http://schemas.openxmlformats.org/officeDocument/2006/relationships/image" Target="../media/image70.png"/><Relationship Id="rId5" Type="http://schemas.openxmlformats.org/officeDocument/2006/relationships/hyperlink" Target="https://writing.mysteryscience.com/opinion-genre/grade-5/introduction" TargetMode="External"/><Relationship Id="rId6" Type="http://schemas.openxmlformats.org/officeDocument/2006/relationships/hyperlink" Target="https://writing.mysteryscience.com/informative-genre/grade-5/introduction" TargetMode="External"/><Relationship Id="rId7" Type="http://schemas.openxmlformats.org/officeDocument/2006/relationships/image" Target="../media/image1.png"/><Relationship Id="rId8" Type="http://schemas.openxmlformats.org/officeDocument/2006/relationships/slide" Target="/ppt/slides/slide1.xml"/></Relationships>
</file>

<file path=ppt/slides/_rels/slide31.xml.rels><?xml version="1.0" encoding="UTF-8" standalone="yes"?><Relationships xmlns="http://schemas.openxmlformats.org/package/2006/relationships"><Relationship Id="rId11" Type="http://schemas.openxmlformats.org/officeDocument/2006/relationships/image" Target="../media/image61.png"/><Relationship Id="rId10" Type="http://schemas.openxmlformats.org/officeDocument/2006/relationships/hyperlink" Target="https://writing.mysteryscience.com/peer-feedback/peer-feedback" TargetMode="External"/><Relationship Id="rId13" Type="http://schemas.openxmlformats.org/officeDocument/2006/relationships/image" Target="../media/image68.png"/><Relationship Id="rId12" Type="http://schemas.openxmlformats.org/officeDocument/2006/relationships/hyperlink" Target="https://writing.mysteryscience.com/setting-writing-goals/setting-writing-goals" TargetMode="External"/><Relationship Id="rId1" Type="http://schemas.openxmlformats.org/officeDocument/2006/relationships/slideLayout" Target="../slideLayouts/slideLayout25.xml"/><Relationship Id="rId2" Type="http://schemas.openxmlformats.org/officeDocument/2006/relationships/notesSlide" Target="../notesSlides/notesSlide31.xml"/><Relationship Id="rId3" Type="http://schemas.openxmlformats.org/officeDocument/2006/relationships/hyperlink" Target="https://writing.mysteryscience.com/setting-writing-goals/setting-writing-goals" TargetMode="External"/><Relationship Id="rId4" Type="http://schemas.openxmlformats.org/officeDocument/2006/relationships/hyperlink" Target="https://writing.mysteryscience.com/partnering/partnering" TargetMode="External"/><Relationship Id="rId9" Type="http://schemas.openxmlformats.org/officeDocument/2006/relationships/image" Target="../media/image10.png"/><Relationship Id="rId15" Type="http://schemas.openxmlformats.org/officeDocument/2006/relationships/image" Target="../media/image76.png"/><Relationship Id="rId14" Type="http://schemas.openxmlformats.org/officeDocument/2006/relationships/hyperlink" Target="https://writing.mysteryscience.com/partnering/partnering" TargetMode="External"/><Relationship Id="rId5" Type="http://schemas.openxmlformats.org/officeDocument/2006/relationships/hyperlink" Target="https://writing.mysteryscience.com/peer-feedback/peer-feedback" TargetMode="External"/><Relationship Id="rId6" Type="http://schemas.openxmlformats.org/officeDocument/2006/relationships/image" Target="../media/image1.png"/><Relationship Id="rId7" Type="http://schemas.openxmlformats.org/officeDocument/2006/relationships/slide" Target="/ppt/slides/slide1.xml"/><Relationship Id="rId8" Type="http://schemas.openxmlformats.org/officeDocument/2006/relationships/slide" Target="/ppt/slides/slide1.xml"/></Relationships>
</file>

<file path=ppt/slides/_rels/slide32.xml.rels><?xml version="1.0" encoding="UTF-8" standalone="yes"?><Relationships xmlns="http://schemas.openxmlformats.org/package/2006/relationships"><Relationship Id="rId20" Type="http://schemas.openxmlformats.org/officeDocument/2006/relationships/image" Target="../media/image75.png"/><Relationship Id="rId22" Type="http://schemas.openxmlformats.org/officeDocument/2006/relationships/image" Target="../media/image84.png"/><Relationship Id="rId21" Type="http://schemas.openxmlformats.org/officeDocument/2006/relationships/hyperlink" Target="https://writing.mysteryscience.com/iwp/independent-writing-prompts" TargetMode="External"/><Relationship Id="rId24" Type="http://schemas.openxmlformats.org/officeDocument/2006/relationships/image" Target="../media/image78.png"/><Relationship Id="rId23" Type="http://schemas.openxmlformats.org/officeDocument/2006/relationships/hyperlink" Target="https://writing.mysteryscience.com/iwp/independent-writing-prompts" TargetMode="External"/><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hyperlink" Target="https://writing.mysteryscience.com/iwp/mystery-1/independent-writing-prompt/1471" TargetMode="External"/><Relationship Id="rId4" Type="http://schemas.openxmlformats.org/officeDocument/2006/relationships/hyperlink" Target="https://writing.mysteryscience.com/iwp/mystery-2/independent-writing-prompt/1472" TargetMode="External"/><Relationship Id="rId9" Type="http://schemas.openxmlformats.org/officeDocument/2006/relationships/hyperlink" Target="https://writing.mysteryscience.com/iwp/mystery-7/independent-writing-prompt/1477" TargetMode="External"/><Relationship Id="rId26" Type="http://schemas.openxmlformats.org/officeDocument/2006/relationships/image" Target="../media/image73.png"/><Relationship Id="rId25" Type="http://schemas.openxmlformats.org/officeDocument/2006/relationships/hyperlink" Target="https://writing.mysteryscience.com/iwp/independent-writing-prompts" TargetMode="External"/><Relationship Id="rId28" Type="http://schemas.openxmlformats.org/officeDocument/2006/relationships/image" Target="../media/image79.png"/><Relationship Id="rId27" Type="http://schemas.openxmlformats.org/officeDocument/2006/relationships/hyperlink" Target="https://writing.mysteryscience.com/iwp/independent-writing-prompts" TargetMode="External"/><Relationship Id="rId5" Type="http://schemas.openxmlformats.org/officeDocument/2006/relationships/hyperlink" Target="https://writing.mysteryscience.com/iwp/mystery-3/independent-writing-prompt/1473" TargetMode="External"/><Relationship Id="rId6" Type="http://schemas.openxmlformats.org/officeDocument/2006/relationships/hyperlink" Target="https://writing.mysteryscience.com/iwp/mystery-4/independent-writing-prompt/1474" TargetMode="External"/><Relationship Id="rId29" Type="http://schemas.openxmlformats.org/officeDocument/2006/relationships/hyperlink" Target="https://writing.mysteryscience.com/iwp/independent-writing-prompts" TargetMode="External"/><Relationship Id="rId7" Type="http://schemas.openxmlformats.org/officeDocument/2006/relationships/hyperlink" Target="https://writing.mysteryscience.com/iwp/mystery-5/independent-writing-prompt/1475" TargetMode="External"/><Relationship Id="rId8" Type="http://schemas.openxmlformats.org/officeDocument/2006/relationships/hyperlink" Target="https://writing.mysteryscience.com/iwp/mystery-6/independent-writing-prompt/1476" TargetMode="External"/><Relationship Id="rId30" Type="http://schemas.openxmlformats.org/officeDocument/2006/relationships/image" Target="../media/image87.png"/><Relationship Id="rId11" Type="http://schemas.openxmlformats.org/officeDocument/2006/relationships/image" Target="../media/image1.png"/><Relationship Id="rId10" Type="http://schemas.openxmlformats.org/officeDocument/2006/relationships/hyperlink" Target="https://writing.mysteryscience.com/iwp/mystery-11/independent-writing-prompt/1481" TargetMode="External"/><Relationship Id="rId13" Type="http://schemas.openxmlformats.org/officeDocument/2006/relationships/slide" Target="/ppt/slides/slide1.xml"/><Relationship Id="rId12" Type="http://schemas.openxmlformats.org/officeDocument/2006/relationships/slide" Target="/ppt/slides/slide1.xml"/><Relationship Id="rId15" Type="http://schemas.openxmlformats.org/officeDocument/2006/relationships/hyperlink" Target="https://writing.mysteryscience.com/iwp/independent-writing-prompts" TargetMode="External"/><Relationship Id="rId14" Type="http://schemas.openxmlformats.org/officeDocument/2006/relationships/image" Target="../media/image10.png"/><Relationship Id="rId17" Type="http://schemas.openxmlformats.org/officeDocument/2006/relationships/hyperlink" Target="https://writing.mysteryscience.com/iwp/independent-writing-prompts" TargetMode="External"/><Relationship Id="rId16" Type="http://schemas.openxmlformats.org/officeDocument/2006/relationships/image" Target="../media/image85.png"/><Relationship Id="rId19" Type="http://schemas.openxmlformats.org/officeDocument/2006/relationships/hyperlink" Target="https://writing.mysteryscience.com/iwp/independent-writing-prompts" TargetMode="External"/><Relationship Id="rId18" Type="http://schemas.openxmlformats.org/officeDocument/2006/relationships/image" Target="../media/image80.png"/></Relationships>
</file>

<file path=ppt/slides/_rels/slide33.xml.rels><?xml version="1.0" encoding="UTF-8" standalone="yes"?><Relationships xmlns="http://schemas.openxmlformats.org/package/2006/relationships"><Relationship Id="rId20" Type="http://schemas.openxmlformats.org/officeDocument/2006/relationships/image" Target="../media/image82.png"/><Relationship Id="rId22" Type="http://schemas.openxmlformats.org/officeDocument/2006/relationships/image" Target="../media/image83.png"/><Relationship Id="rId21" Type="http://schemas.openxmlformats.org/officeDocument/2006/relationships/hyperlink" Target="https://writing.mysteryscience.com/iwp/independent-writing-prompts" TargetMode="External"/><Relationship Id="rId24" Type="http://schemas.openxmlformats.org/officeDocument/2006/relationships/image" Target="../media/image86.png"/><Relationship Id="rId23" Type="http://schemas.openxmlformats.org/officeDocument/2006/relationships/hyperlink" Target="https://writing.mysteryscience.com/iwp/independent-writing-prompts" TargetMode="External"/><Relationship Id="rId1" Type="http://schemas.openxmlformats.org/officeDocument/2006/relationships/slideLayout" Target="../slideLayouts/slideLayout25.xml"/><Relationship Id="rId2" Type="http://schemas.openxmlformats.org/officeDocument/2006/relationships/notesSlide" Target="../notesSlides/notesSlide33.xml"/><Relationship Id="rId3" Type="http://schemas.openxmlformats.org/officeDocument/2006/relationships/hyperlink" Target="https://writing.mysteryscience.com/iwp/mystery-12/independent-writing-prompt/1482" TargetMode="External"/><Relationship Id="rId4" Type="http://schemas.openxmlformats.org/officeDocument/2006/relationships/hyperlink" Target="https://writing.mysteryscience.com/iwp/mystery-8/independent-writing-prompt/1478" TargetMode="External"/><Relationship Id="rId9" Type="http://schemas.openxmlformats.org/officeDocument/2006/relationships/hyperlink" Target="https://writing.mysteryscience.com/iwp/mystery-15/independent-writing-prompt/1485" TargetMode="External"/><Relationship Id="rId26" Type="http://schemas.openxmlformats.org/officeDocument/2006/relationships/image" Target="../media/image90.png"/><Relationship Id="rId25" Type="http://schemas.openxmlformats.org/officeDocument/2006/relationships/hyperlink" Target="https://writing.mysteryscience.com/iwp/independent-writing-prompts" TargetMode="External"/><Relationship Id="rId28" Type="http://schemas.openxmlformats.org/officeDocument/2006/relationships/image" Target="../media/image89.png"/><Relationship Id="rId27" Type="http://schemas.openxmlformats.org/officeDocument/2006/relationships/hyperlink" Target="https://writing.mysteryscience.com/iwp/independent-writing-prompts" TargetMode="External"/><Relationship Id="rId5" Type="http://schemas.openxmlformats.org/officeDocument/2006/relationships/hyperlink" Target="https://writing.mysteryscience.com/iwp/mystery-9/independent-writing-prompt/1479" TargetMode="External"/><Relationship Id="rId6" Type="http://schemas.openxmlformats.org/officeDocument/2006/relationships/hyperlink" Target="https://writing.mysteryscience.com/iwp/mystery-10/independent-writing-prompt/1480" TargetMode="External"/><Relationship Id="rId29" Type="http://schemas.openxmlformats.org/officeDocument/2006/relationships/hyperlink" Target="https://writing.mysteryscience.com/iwp/mystery-16/independent-writing-prompt/1613" TargetMode="External"/><Relationship Id="rId7" Type="http://schemas.openxmlformats.org/officeDocument/2006/relationships/hyperlink" Target="https://writing.mysteryscience.com/iwp/mystery-13/independent-writing-prompt/1483" TargetMode="External"/><Relationship Id="rId8" Type="http://schemas.openxmlformats.org/officeDocument/2006/relationships/hyperlink" Target="https://writing.mysteryscience.com/iwp/mystery-14/independent-writing-prompt/1484" TargetMode="External"/><Relationship Id="rId30" Type="http://schemas.openxmlformats.org/officeDocument/2006/relationships/image" Target="../media/image88.png"/><Relationship Id="rId11" Type="http://schemas.openxmlformats.org/officeDocument/2006/relationships/image" Target="../media/image1.png"/><Relationship Id="rId10" Type="http://schemas.openxmlformats.org/officeDocument/2006/relationships/hyperlink" Target="https://writing.mysteryscience.com/iwp/mystery-16/independent-writing-prompt/1613" TargetMode="External"/><Relationship Id="rId13" Type="http://schemas.openxmlformats.org/officeDocument/2006/relationships/slide" Target="/ppt/slides/slide1.xml"/><Relationship Id="rId12" Type="http://schemas.openxmlformats.org/officeDocument/2006/relationships/slide" Target="/ppt/slides/slide1.xml"/><Relationship Id="rId15" Type="http://schemas.openxmlformats.org/officeDocument/2006/relationships/hyperlink" Target="https://writing.mysteryscience.com/iwp/independent-writing-prompts" TargetMode="External"/><Relationship Id="rId14" Type="http://schemas.openxmlformats.org/officeDocument/2006/relationships/image" Target="../media/image10.png"/><Relationship Id="rId17" Type="http://schemas.openxmlformats.org/officeDocument/2006/relationships/hyperlink" Target="https://writing.mysteryscience.com/iwp/independent-writing-prompts" TargetMode="External"/><Relationship Id="rId16" Type="http://schemas.openxmlformats.org/officeDocument/2006/relationships/image" Target="../media/image77.png"/><Relationship Id="rId19" Type="http://schemas.openxmlformats.org/officeDocument/2006/relationships/hyperlink" Target="https://writing.mysteryscience.com/iwp/independent-writing-prompts" TargetMode="External"/><Relationship Id="rId18" Type="http://schemas.openxmlformats.org/officeDocument/2006/relationships/image" Target="../media/image74.png"/></Relationships>
</file>

<file path=ppt/slides/_rels/slide4.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hyperlink" Target="https://writing.mysteryscience.com/narrative-genre/grade-5/genre-unit/australian-adventures/narrative" TargetMode="External"/><Relationship Id="rId12" Type="http://schemas.openxmlformats.org/officeDocument/2006/relationships/hyperlink" Target="https://writing.mysteryscience.com/narrative-genre/grade-5/genre-unit/australian-adventures/narrative" TargetMode="External"/><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5.png"/><Relationship Id="rId5" Type="http://schemas.openxmlformats.org/officeDocument/2006/relationships/slide" Target="/ppt/slides/slide1.xml"/><Relationship Id="rId6" Type="http://schemas.openxmlformats.org/officeDocument/2006/relationships/slide" Target="/ppt/slides/slide1.xml"/><Relationship Id="rId7" Type="http://schemas.openxmlformats.org/officeDocument/2006/relationships/slide" Target="/ppt/slides/slide1.xml"/><Relationship Id="rId8" Type="http://schemas.openxmlformats.org/officeDocument/2006/relationships/image" Target="../media/image10.png"/></Relationships>
</file>

<file path=ppt/slides/_rels/slide5.xml.rels><?xml version="1.0" encoding="UTF-8" standalone="yes"?><Relationships xmlns="http://schemas.openxmlformats.org/package/2006/relationships"><Relationship Id="rId11" Type="http://schemas.openxmlformats.org/officeDocument/2006/relationships/hyperlink" Target="https://writing.mysteryscience.com/narrative-genre/grade-5/genre-unit/magical-objects/narrative" TargetMode="External"/><Relationship Id="rId10" Type="http://schemas.openxmlformats.org/officeDocument/2006/relationships/image" Target="../media/image14.png"/><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hyperlink" Target="https://writing.mysteryscience.com/narrative-genre/grade-5/genre-unit/magical-objects/narrative" TargetMode="External"/><Relationship Id="rId5" Type="http://schemas.openxmlformats.org/officeDocument/2006/relationships/slide" Target="/ppt/slides/slide1.xml"/><Relationship Id="rId6" Type="http://schemas.openxmlformats.org/officeDocument/2006/relationships/slide" Target="/ppt/slides/slide1.xml"/><Relationship Id="rId7" Type="http://schemas.openxmlformats.org/officeDocument/2006/relationships/image" Target="../media/image10.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0" Type="http://schemas.openxmlformats.org/officeDocument/2006/relationships/hyperlink" Target="https://writing.mysteryscience.com/opinion-genre/grade-5/genre-unit/skatepark/opinion" TargetMode="External"/><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slide" Target="/ppt/slides/slide1.xml"/><Relationship Id="rId9" Type="http://schemas.openxmlformats.org/officeDocument/2006/relationships/image" Target="../media/image7.png"/><Relationship Id="rId5" Type="http://schemas.openxmlformats.org/officeDocument/2006/relationships/slide" Target="/ppt/slides/slide1.xml"/><Relationship Id="rId6" Type="http://schemas.openxmlformats.org/officeDocument/2006/relationships/image" Target="../media/image10.png"/><Relationship Id="rId7" Type="http://schemas.openxmlformats.org/officeDocument/2006/relationships/image" Target="../media/image13.png"/><Relationship Id="rId8" Type="http://schemas.openxmlformats.org/officeDocument/2006/relationships/hyperlink" Target="https://writing.mysteryscience.com/opinion-genre/grade-5/genre-unit/skatepark/opinion" TargetMode="External"/></Relationships>
</file>

<file path=ppt/slides/_rels/slide7.xml.rels><?xml version="1.0" encoding="UTF-8" standalone="yes"?><Relationships xmlns="http://schemas.openxmlformats.org/package/2006/relationships"><Relationship Id="rId10" Type="http://schemas.openxmlformats.org/officeDocument/2006/relationships/hyperlink" Target="https://writing.mysteryscience.com/opinion-genre/grade-5/genre-unit/storyteller-con/" TargetMode="External"/><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slide" Target="/ppt/slides/slide1.xml"/><Relationship Id="rId9" Type="http://schemas.openxmlformats.org/officeDocument/2006/relationships/image" Target="../media/image12.png"/><Relationship Id="rId5" Type="http://schemas.openxmlformats.org/officeDocument/2006/relationships/slide" Target="/ppt/slides/slide1.xml"/><Relationship Id="rId6" Type="http://schemas.openxmlformats.org/officeDocument/2006/relationships/image" Target="../media/image10.png"/><Relationship Id="rId7" Type="http://schemas.openxmlformats.org/officeDocument/2006/relationships/image" Target="../media/image18.png"/><Relationship Id="rId8" Type="http://schemas.openxmlformats.org/officeDocument/2006/relationships/hyperlink" Target="https://writing.mysteryscience.com/opinion-genre/grade-5/genre-unit/storyteller-con/" TargetMode="External"/></Relationships>
</file>

<file path=ppt/slides/_rels/slide8.xml.rels><?xml version="1.0" encoding="UTF-8" standalone="yes"?><Relationships xmlns="http://schemas.openxmlformats.org/package/2006/relationships"><Relationship Id="rId10" Type="http://schemas.openxmlformats.org/officeDocument/2006/relationships/hyperlink" Target="https://writing.mysteryscience.com/opinion-genre/grade-5/genre-unit/town-fair/opinion" TargetMode="External"/><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slide" Target="/ppt/slides/slide1.xml"/><Relationship Id="rId9" Type="http://schemas.openxmlformats.org/officeDocument/2006/relationships/image" Target="../media/image16.png"/><Relationship Id="rId5" Type="http://schemas.openxmlformats.org/officeDocument/2006/relationships/slide" Target="/ppt/slides/slide1.xml"/><Relationship Id="rId6" Type="http://schemas.openxmlformats.org/officeDocument/2006/relationships/image" Target="../media/image10.png"/><Relationship Id="rId7" Type="http://schemas.openxmlformats.org/officeDocument/2006/relationships/image" Target="../media/image17.png"/><Relationship Id="rId8" Type="http://schemas.openxmlformats.org/officeDocument/2006/relationships/hyperlink" Target="https://writing.mysteryscience.com/opinion-genre/grade-5/genre-unit/town-fair/opinion" TargetMode="External"/></Relationships>
</file>

<file path=ppt/slides/_rels/slide9.xml.rels><?xml version="1.0" encoding="UTF-8" standalone="yes"?><Relationships xmlns="http://schemas.openxmlformats.org/package/2006/relationships"><Relationship Id="rId10" Type="http://schemas.openxmlformats.org/officeDocument/2006/relationships/hyperlink" Target="https://writing.mysteryscience.com/informative-genre/grade-5/genre-unit/investigating-asteroids/informative" TargetMode="External"/><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slide" Target="/ppt/slides/slide1.xml"/><Relationship Id="rId9" Type="http://schemas.openxmlformats.org/officeDocument/2006/relationships/image" Target="../media/image26.png"/><Relationship Id="rId5" Type="http://schemas.openxmlformats.org/officeDocument/2006/relationships/slide" Target="/ppt/slides/slide1.xml"/><Relationship Id="rId6" Type="http://schemas.openxmlformats.org/officeDocument/2006/relationships/image" Target="../media/image10.png"/><Relationship Id="rId7" Type="http://schemas.openxmlformats.org/officeDocument/2006/relationships/image" Target="../media/image22.png"/><Relationship Id="rId8" Type="http://schemas.openxmlformats.org/officeDocument/2006/relationships/hyperlink" Target="https://writing.mysteryscience.com/informative-genre/grade-5/genre-unit/investigating-asteroids/informativ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49"/>
          <p:cNvSpPr/>
          <p:nvPr/>
        </p:nvSpPr>
        <p:spPr>
          <a:xfrm>
            <a:off x="0" y="0"/>
            <a:ext cx="7772400" cy="3210300"/>
          </a:xfrm>
          <a:prstGeom prst="rect">
            <a:avLst/>
          </a:prstGeom>
          <a:solidFill>
            <a:srgbClr val="F4F4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49"/>
          <p:cNvSpPr/>
          <p:nvPr/>
        </p:nvSpPr>
        <p:spPr>
          <a:xfrm>
            <a:off x="3886200" y="3210300"/>
            <a:ext cx="3886200" cy="6848100"/>
          </a:xfrm>
          <a:prstGeom prst="rect">
            <a:avLst/>
          </a:prstGeom>
          <a:solidFill>
            <a:srgbClr val="CAAF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1" name="Google Shape;191;p49"/>
          <p:cNvSpPr txBox="1"/>
          <p:nvPr/>
        </p:nvSpPr>
        <p:spPr>
          <a:xfrm>
            <a:off x="640080" y="685800"/>
            <a:ext cx="6400800" cy="1662300"/>
          </a:xfrm>
          <a:prstGeom prst="rect">
            <a:avLst/>
          </a:prstGeom>
          <a:noFill/>
          <a:ln>
            <a:noFill/>
          </a:ln>
        </p:spPr>
        <p:txBody>
          <a:bodyPr anchorCtr="0" anchor="t" bIns="91425" lIns="0" spcFirstLastPara="1" rIns="91425" wrap="square" tIns="91425">
            <a:spAutoFit/>
          </a:bodyPr>
          <a:lstStyle/>
          <a:p>
            <a:pPr indent="0" lvl="0" marL="0" rtl="0" algn="l">
              <a:lnSpc>
                <a:spcPct val="100000"/>
              </a:lnSpc>
              <a:spcBef>
                <a:spcPts val="0"/>
              </a:spcBef>
              <a:spcAft>
                <a:spcPts val="0"/>
              </a:spcAft>
              <a:buNone/>
            </a:pPr>
            <a:r>
              <a:rPr b="1" lang="en" sz="4800">
                <a:solidFill>
                  <a:schemeClr val="dk1"/>
                </a:solidFill>
                <a:latin typeface="Poppins"/>
                <a:ea typeface="Poppins"/>
                <a:cs typeface="Poppins"/>
                <a:sym typeface="Poppins"/>
              </a:rPr>
              <a:t>Standards </a:t>
            </a:r>
            <a:r>
              <a:rPr b="1" lang="en" sz="4800">
                <a:solidFill>
                  <a:schemeClr val="dk1"/>
                </a:solidFill>
                <a:latin typeface="Poppins"/>
                <a:ea typeface="Poppins"/>
                <a:cs typeface="Poppins"/>
                <a:sym typeface="Poppins"/>
              </a:rPr>
              <a:t>Alignment</a:t>
            </a:r>
            <a:r>
              <a:rPr b="1" lang="en" sz="4800">
                <a:solidFill>
                  <a:schemeClr val="dk1"/>
                </a:solidFill>
                <a:latin typeface="Poppins"/>
                <a:ea typeface="Poppins"/>
                <a:cs typeface="Poppins"/>
                <a:sym typeface="Poppins"/>
              </a:rPr>
              <a:t> Guide</a:t>
            </a:r>
            <a:endParaRPr b="1" sz="3000"/>
          </a:p>
        </p:txBody>
      </p:sp>
      <p:pic>
        <p:nvPicPr>
          <p:cNvPr id="192" name="Google Shape;192;p49" title="Logo.png"/>
          <p:cNvPicPr preferRelativeResize="0"/>
          <p:nvPr/>
        </p:nvPicPr>
        <p:blipFill rotWithShape="1">
          <a:blip r:embed="rId3">
            <a:alphaModFix/>
          </a:blip>
          <a:srcRect b="797" l="0" r="0" t="787"/>
          <a:stretch/>
        </p:blipFill>
        <p:spPr>
          <a:xfrm>
            <a:off x="640080" y="478675"/>
            <a:ext cx="1654752" cy="217475"/>
          </a:xfrm>
          <a:prstGeom prst="rect">
            <a:avLst/>
          </a:prstGeom>
          <a:noFill/>
          <a:ln>
            <a:noFill/>
          </a:ln>
        </p:spPr>
      </p:pic>
      <p:graphicFrame>
        <p:nvGraphicFramePr>
          <p:cNvPr id="193" name="Google Shape;193;p49"/>
          <p:cNvGraphicFramePr/>
          <p:nvPr/>
        </p:nvGraphicFramePr>
        <p:xfrm>
          <a:off x="640080" y="3574223"/>
          <a:ext cx="3000000" cy="3000000"/>
        </p:xfrm>
        <a:graphic>
          <a:graphicData uri="http://schemas.openxmlformats.org/drawingml/2006/table">
            <a:tbl>
              <a:tblPr>
                <a:noFill/>
                <a:tableStyleId>{1AC8B0E7-1234-4D41-B6C5-B23E98F94E51}</a:tableStyleId>
              </a:tblPr>
              <a:tblGrid>
                <a:gridCol w="2743200"/>
              </a:tblGrid>
              <a:tr h="276675">
                <a:tc>
                  <a:txBody>
                    <a:bodyPr/>
                    <a:lstStyle/>
                    <a:p>
                      <a:pPr indent="0" lvl="0" marL="0" rtl="0" algn="l">
                        <a:spcBef>
                          <a:spcPts val="0"/>
                        </a:spcBef>
                        <a:spcAft>
                          <a:spcPts val="0"/>
                        </a:spcAft>
                        <a:buNone/>
                      </a:pPr>
                      <a:r>
                        <a:rPr lang="en" sz="1200">
                          <a:latin typeface="Poppins SemiBold"/>
                          <a:ea typeface="Poppins SemiBold"/>
                          <a:cs typeface="Poppins SemiBold"/>
                          <a:sym typeface="Poppins SemiBold"/>
                        </a:rPr>
                        <a:t>Genre </a:t>
                      </a:r>
                      <a:r>
                        <a:rPr lang="en" sz="1200">
                          <a:latin typeface="Poppins SemiBold"/>
                          <a:ea typeface="Poppins SemiBold"/>
                          <a:cs typeface="Poppins SemiBold"/>
                          <a:sym typeface="Poppins SemiBold"/>
                        </a:rPr>
                        <a:t>Units</a:t>
                      </a:r>
                      <a:endParaRPr sz="1200">
                        <a:solidFill>
                          <a:schemeClr val="dk1"/>
                        </a:solidFill>
                        <a:latin typeface="Poppins SemiBold"/>
                        <a:ea typeface="Poppins SemiBold"/>
                        <a:cs typeface="Poppins SemiBold"/>
                        <a:sym typeface="Poppins SemiBold"/>
                      </a:endParaRPr>
                    </a:p>
                  </a:txBody>
                  <a:tcPr marT="91425" marB="91425" marR="70650" marL="7065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EAEADF"/>
                    </a:solidFill>
                  </a:tcPr>
                </a:tc>
              </a:tr>
              <a:tr h="1463900">
                <a:tc>
                  <a:txBody>
                    <a:bodyPr/>
                    <a:lstStyle/>
                    <a:p>
                      <a:pPr indent="0" lvl="0" marL="0" rtl="0" algn="l">
                        <a:lnSpc>
                          <a:spcPct val="150000"/>
                        </a:lnSpc>
                        <a:spcBef>
                          <a:spcPts val="0"/>
                        </a:spcBef>
                        <a:spcAft>
                          <a:spcPts val="0"/>
                        </a:spcAft>
                        <a:buNone/>
                      </a:pPr>
                      <a:r>
                        <a:rPr lang="en" sz="1200" u="sng">
                          <a:solidFill>
                            <a:srgbClr val="1572D4"/>
                          </a:solidFill>
                          <a:latin typeface="Poppins Medium"/>
                          <a:ea typeface="Poppins Medium"/>
                          <a:cs typeface="Poppins Medium"/>
                          <a:sym typeface="Poppins Medium"/>
                          <a:hlinkClick action="ppaction://hlinksldjump" r:id="rId4">
                            <a:extLst>
                              <a:ext uri="{A12FA001-AC4F-418D-AE19-62706E023703}">
                                <ahyp:hlinkClr val="tx"/>
                              </a:ext>
                            </a:extLst>
                          </a:hlinkClick>
                        </a:rPr>
                        <a:t>List of All Genre </a:t>
                      </a:r>
                      <a:r>
                        <a:rPr lang="en" sz="1200" u="sng">
                          <a:solidFill>
                            <a:srgbClr val="1572D4"/>
                          </a:solidFill>
                          <a:latin typeface="Poppins Medium"/>
                          <a:ea typeface="Poppins Medium"/>
                          <a:cs typeface="Poppins Medium"/>
                          <a:sym typeface="Poppins Medium"/>
                          <a:hlinkClick action="ppaction://hlinksldjump" r:id="rId5">
                            <a:extLst>
                              <a:ext uri="{A12FA001-AC4F-418D-AE19-62706E023703}">
                                <ahyp:hlinkClr val="tx"/>
                              </a:ext>
                            </a:extLst>
                          </a:hlinkClick>
                        </a:rPr>
                        <a:t>Units</a:t>
                      </a:r>
                      <a:endParaRPr sz="1200" u="sng">
                        <a:solidFill>
                          <a:srgbClr val="1572D4"/>
                        </a:solidFill>
                        <a:latin typeface="Poppins Medium"/>
                        <a:ea typeface="Poppins Medium"/>
                        <a:cs typeface="Poppins Medium"/>
                        <a:sym typeface="Poppins Medium"/>
                      </a:endParaRPr>
                    </a:p>
                    <a:p>
                      <a:pPr indent="0" lvl="0" marL="0" rtl="0" algn="l">
                        <a:lnSpc>
                          <a:spcPct val="150000"/>
                        </a:lnSpc>
                        <a:spcBef>
                          <a:spcPts val="0"/>
                        </a:spcBef>
                        <a:spcAft>
                          <a:spcPts val="0"/>
                        </a:spcAft>
                        <a:buNone/>
                      </a:pPr>
                      <a:r>
                        <a:rPr lang="en" sz="1200" u="sng">
                          <a:solidFill>
                            <a:srgbClr val="1572D4"/>
                          </a:solidFill>
                          <a:latin typeface="Poppins Medium"/>
                          <a:ea typeface="Poppins Medium"/>
                          <a:cs typeface="Poppins Medium"/>
                          <a:sym typeface="Poppins Medium"/>
                          <a:hlinkClick action="ppaction://hlinksldjump" r:id="rId6">
                            <a:extLst>
                              <a:ext uri="{A12FA001-AC4F-418D-AE19-62706E023703}">
                                <ahyp:hlinkClr val="tx"/>
                              </a:ext>
                            </a:extLst>
                          </a:hlinkClick>
                        </a:rPr>
                        <a:t>5th Grade Units</a:t>
                      </a:r>
                      <a:r>
                        <a:rPr lang="en" sz="1200" u="sng">
                          <a:solidFill>
                            <a:srgbClr val="1572D4"/>
                          </a:solidFill>
                          <a:latin typeface="Poppins Medium"/>
                          <a:ea typeface="Poppins Medium"/>
                          <a:cs typeface="Poppins Medium"/>
                          <a:sym typeface="Poppins Medium"/>
                        </a:rPr>
                        <a:t>		</a:t>
                      </a:r>
                      <a:endParaRPr sz="1200" u="sng">
                        <a:solidFill>
                          <a:srgbClr val="1572D4"/>
                        </a:solidFill>
                        <a:latin typeface="Poppins Medium"/>
                        <a:ea typeface="Poppins Medium"/>
                        <a:cs typeface="Poppins Medium"/>
                        <a:sym typeface="Poppins Medium"/>
                      </a:endParaRPr>
                    </a:p>
                    <a:p>
                      <a:pPr indent="0" lvl="0" marL="0" rtl="0" algn="l">
                        <a:lnSpc>
                          <a:spcPct val="150000"/>
                        </a:lnSpc>
                        <a:spcBef>
                          <a:spcPts val="0"/>
                        </a:spcBef>
                        <a:spcAft>
                          <a:spcPts val="0"/>
                        </a:spcAft>
                        <a:buNone/>
                      </a:pPr>
                      <a:r>
                        <a:rPr lang="en" sz="1200" u="sng">
                          <a:solidFill>
                            <a:srgbClr val="1572D4"/>
                          </a:solidFill>
                          <a:latin typeface="Poppins Medium"/>
                          <a:ea typeface="Poppins Medium"/>
                          <a:cs typeface="Poppins Medium"/>
                          <a:sym typeface="Poppins Medium"/>
                          <a:hlinkClick action="ppaction://hlinksldjump" r:id="rId7">
                            <a:extLst>
                              <a:ext uri="{A12FA001-AC4F-418D-AE19-62706E023703}">
                                <ahyp:hlinkClr val="tx"/>
                              </a:ext>
                            </a:extLst>
                          </a:hlinkClick>
                        </a:rPr>
                        <a:t>4th Grade Units</a:t>
                      </a:r>
                      <a:endParaRPr sz="1200" u="sng">
                        <a:solidFill>
                          <a:srgbClr val="1572D4"/>
                        </a:solidFill>
                        <a:latin typeface="Poppins Medium"/>
                        <a:ea typeface="Poppins Medium"/>
                        <a:cs typeface="Poppins Medium"/>
                        <a:sym typeface="Poppins Medium"/>
                      </a:endParaRPr>
                    </a:p>
                    <a:p>
                      <a:pPr indent="0" lvl="0" marL="0" rtl="0" algn="l">
                        <a:lnSpc>
                          <a:spcPct val="150000"/>
                        </a:lnSpc>
                        <a:spcBef>
                          <a:spcPts val="0"/>
                        </a:spcBef>
                        <a:spcAft>
                          <a:spcPts val="0"/>
                        </a:spcAft>
                        <a:buNone/>
                      </a:pPr>
                      <a:r>
                        <a:rPr lang="en" sz="1200" u="sng">
                          <a:solidFill>
                            <a:srgbClr val="1572D4"/>
                          </a:solidFill>
                          <a:latin typeface="Poppins Medium"/>
                          <a:ea typeface="Poppins Medium"/>
                          <a:cs typeface="Poppins Medium"/>
                          <a:sym typeface="Poppins Medium"/>
                          <a:hlinkClick action="ppaction://hlinksldjump" r:id="rId8">
                            <a:extLst>
                              <a:ext uri="{A12FA001-AC4F-418D-AE19-62706E023703}">
                                <ahyp:hlinkClr val="tx"/>
                              </a:ext>
                            </a:extLst>
                          </a:hlinkClick>
                        </a:rPr>
                        <a:t>3rd Grade Units</a:t>
                      </a:r>
                      <a:endParaRPr sz="1200" u="sng">
                        <a:solidFill>
                          <a:srgbClr val="1572D4"/>
                        </a:solidFill>
                        <a:latin typeface="Poppins Medium"/>
                        <a:ea typeface="Poppins Medium"/>
                        <a:cs typeface="Poppins Medium"/>
                        <a:sym typeface="Poppins Medium"/>
                      </a:endParaRPr>
                    </a:p>
                    <a:p>
                      <a:pPr indent="0" lvl="0" marL="0" rtl="0" algn="l">
                        <a:lnSpc>
                          <a:spcPct val="150000"/>
                        </a:lnSpc>
                        <a:spcBef>
                          <a:spcPts val="0"/>
                        </a:spcBef>
                        <a:spcAft>
                          <a:spcPts val="0"/>
                        </a:spcAft>
                        <a:buNone/>
                      </a:pPr>
                      <a:r>
                        <a:rPr lang="en" sz="1200" u="sng">
                          <a:solidFill>
                            <a:srgbClr val="1572D4"/>
                          </a:solidFill>
                          <a:latin typeface="Poppins Medium"/>
                          <a:ea typeface="Poppins Medium"/>
                          <a:cs typeface="Poppins Medium"/>
                          <a:sym typeface="Poppins Medium"/>
                          <a:hlinkClick action="ppaction://hlinksldjump" r:id="rId9">
                            <a:extLst>
                              <a:ext uri="{A12FA001-AC4F-418D-AE19-62706E023703}">
                                <ahyp:hlinkClr val="tx"/>
                              </a:ext>
                            </a:extLst>
                          </a:hlinkClick>
                        </a:rPr>
                        <a:t>2nd Grade Units</a:t>
                      </a:r>
                      <a:endParaRPr sz="1200" u="sng">
                        <a:solidFill>
                          <a:srgbClr val="1572D4"/>
                        </a:solidFill>
                        <a:latin typeface="Poppins Medium"/>
                        <a:ea typeface="Poppins Medium"/>
                        <a:cs typeface="Poppins Medium"/>
                        <a:sym typeface="Poppins Medium"/>
                      </a:endParaRPr>
                    </a:p>
                  </a:txBody>
                  <a:tcPr marT="118325" marB="118325" marR="70650" marL="706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bl>
          </a:graphicData>
        </a:graphic>
      </p:graphicFrame>
      <p:graphicFrame>
        <p:nvGraphicFramePr>
          <p:cNvPr id="194" name="Google Shape;194;p49"/>
          <p:cNvGraphicFramePr/>
          <p:nvPr/>
        </p:nvGraphicFramePr>
        <p:xfrm>
          <a:off x="640080" y="5664059"/>
          <a:ext cx="3000000" cy="3000000"/>
        </p:xfrm>
        <a:graphic>
          <a:graphicData uri="http://schemas.openxmlformats.org/drawingml/2006/table">
            <a:tbl>
              <a:tblPr>
                <a:noFill/>
                <a:tableStyleId>{1AC8B0E7-1234-4D41-B6C5-B23E98F94E51}</a:tableStyleId>
              </a:tblPr>
              <a:tblGrid>
                <a:gridCol w="2743200"/>
              </a:tblGrid>
              <a:tr h="296850">
                <a:tc>
                  <a:txBody>
                    <a:bodyPr/>
                    <a:lstStyle/>
                    <a:p>
                      <a:pPr indent="0" lvl="0" marL="0" rtl="0" algn="l">
                        <a:spcBef>
                          <a:spcPts val="0"/>
                        </a:spcBef>
                        <a:spcAft>
                          <a:spcPts val="0"/>
                        </a:spcAft>
                        <a:buNone/>
                      </a:pPr>
                      <a:r>
                        <a:rPr lang="en" sz="1200">
                          <a:latin typeface="Poppins SemiBold"/>
                          <a:ea typeface="Poppins SemiBold"/>
                          <a:cs typeface="Poppins SemiBold"/>
                          <a:sym typeface="Poppins SemiBold"/>
                        </a:rPr>
                        <a:t>Essential Skill + Practice Lessons</a:t>
                      </a:r>
                      <a:endParaRPr sz="1200">
                        <a:solidFill>
                          <a:schemeClr val="dk1"/>
                        </a:solidFill>
                        <a:latin typeface="Poppins SemiBold"/>
                        <a:ea typeface="Poppins SemiBold"/>
                        <a:cs typeface="Poppins SemiBold"/>
                        <a:sym typeface="Poppins SemiBold"/>
                      </a:endParaRPr>
                    </a:p>
                  </a:txBody>
                  <a:tcPr marT="91425" marB="91425" marR="70650" marL="7065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EAEADF"/>
                    </a:solidFill>
                  </a:tcPr>
                </a:tc>
              </a:tr>
              <a:tr h="614150">
                <a:tc>
                  <a:txBody>
                    <a:bodyPr/>
                    <a:lstStyle/>
                    <a:p>
                      <a:pPr indent="0" lvl="0" marL="0" rtl="0" algn="l">
                        <a:lnSpc>
                          <a:spcPct val="130000"/>
                        </a:lnSpc>
                        <a:spcBef>
                          <a:spcPts val="0"/>
                        </a:spcBef>
                        <a:spcAft>
                          <a:spcPts val="0"/>
                        </a:spcAft>
                        <a:buNone/>
                      </a:pPr>
                      <a:r>
                        <a:rPr lang="en" sz="1200" u="sng">
                          <a:solidFill>
                            <a:srgbClr val="1572D4"/>
                          </a:solidFill>
                          <a:latin typeface="Poppins Medium"/>
                          <a:ea typeface="Poppins Medium"/>
                          <a:cs typeface="Poppins Medium"/>
                          <a:sym typeface="Poppins Medium"/>
                          <a:hlinkClick action="ppaction://hlinksldjump" r:id="rId10">
                            <a:extLst>
                              <a:ext uri="{A12FA001-AC4F-418D-AE19-62706E023703}">
                                <ahyp:hlinkClr val="tx"/>
                              </a:ext>
                            </a:extLst>
                          </a:hlinkClick>
                        </a:rPr>
                        <a:t>Grades 2-3</a:t>
                      </a:r>
                      <a:endParaRPr sz="1200" u="sng">
                        <a:solidFill>
                          <a:srgbClr val="1572D4"/>
                        </a:solidFill>
                        <a:latin typeface="Poppins Medium"/>
                        <a:ea typeface="Poppins Medium"/>
                        <a:cs typeface="Poppins Medium"/>
                        <a:sym typeface="Poppins Medium"/>
                      </a:endParaRPr>
                    </a:p>
                    <a:p>
                      <a:pPr indent="0" lvl="0" marL="0" rtl="0" algn="l">
                        <a:lnSpc>
                          <a:spcPct val="130000"/>
                        </a:lnSpc>
                        <a:spcBef>
                          <a:spcPts val="0"/>
                        </a:spcBef>
                        <a:spcAft>
                          <a:spcPts val="0"/>
                        </a:spcAft>
                        <a:buNone/>
                      </a:pPr>
                      <a:r>
                        <a:rPr lang="en" sz="1200" u="sng">
                          <a:solidFill>
                            <a:srgbClr val="1572D4"/>
                          </a:solidFill>
                          <a:latin typeface="Poppins Medium"/>
                          <a:ea typeface="Poppins Medium"/>
                          <a:cs typeface="Poppins Medium"/>
                          <a:sym typeface="Poppins Medium"/>
                          <a:hlinkClick action="ppaction://hlinksldjump" r:id="rId11">
                            <a:extLst>
                              <a:ext uri="{A12FA001-AC4F-418D-AE19-62706E023703}">
                                <ahyp:hlinkClr val="tx"/>
                              </a:ext>
                            </a:extLst>
                          </a:hlinkClick>
                        </a:rPr>
                        <a:t>Grades 4-5</a:t>
                      </a:r>
                      <a:endParaRPr sz="1200" u="sng">
                        <a:solidFill>
                          <a:srgbClr val="1572D4"/>
                        </a:solidFill>
                        <a:latin typeface="Poppins Medium"/>
                        <a:ea typeface="Poppins Medium"/>
                        <a:cs typeface="Poppins Medium"/>
                        <a:sym typeface="Poppins Medium"/>
                      </a:endParaRPr>
                    </a:p>
                  </a:txBody>
                  <a:tcPr marT="118325" marB="118325" marR="70650" marL="706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bl>
          </a:graphicData>
        </a:graphic>
      </p:graphicFrame>
      <p:graphicFrame>
        <p:nvGraphicFramePr>
          <p:cNvPr id="195" name="Google Shape;195;p49"/>
          <p:cNvGraphicFramePr/>
          <p:nvPr/>
        </p:nvGraphicFramePr>
        <p:xfrm>
          <a:off x="640080" y="6894344"/>
          <a:ext cx="3000000" cy="3000000"/>
        </p:xfrm>
        <a:graphic>
          <a:graphicData uri="http://schemas.openxmlformats.org/drawingml/2006/table">
            <a:tbl>
              <a:tblPr>
                <a:noFill/>
                <a:tableStyleId>{1AC8B0E7-1234-4D41-B6C5-B23E98F94E51}</a:tableStyleId>
              </a:tblPr>
              <a:tblGrid>
                <a:gridCol w="2743200"/>
              </a:tblGrid>
              <a:tr h="271075">
                <a:tc>
                  <a:txBody>
                    <a:bodyPr/>
                    <a:lstStyle/>
                    <a:p>
                      <a:pPr indent="0" lvl="0" marL="0" rtl="0" algn="l">
                        <a:spcBef>
                          <a:spcPts val="0"/>
                        </a:spcBef>
                        <a:spcAft>
                          <a:spcPts val="0"/>
                        </a:spcAft>
                        <a:buNone/>
                      </a:pPr>
                      <a:r>
                        <a:rPr lang="en" sz="1200">
                          <a:latin typeface="Poppins SemiBold"/>
                          <a:ea typeface="Poppins SemiBold"/>
                          <a:cs typeface="Poppins SemiBold"/>
                          <a:sym typeface="Poppins SemiBold"/>
                        </a:rPr>
                        <a:t>Genre Intro Lessons</a:t>
                      </a:r>
                      <a:endParaRPr sz="1200">
                        <a:solidFill>
                          <a:schemeClr val="dk1"/>
                        </a:solidFill>
                        <a:latin typeface="Poppins SemiBold"/>
                        <a:ea typeface="Poppins SemiBold"/>
                        <a:cs typeface="Poppins SemiBold"/>
                        <a:sym typeface="Poppins SemiBold"/>
                      </a:endParaRPr>
                    </a:p>
                  </a:txBody>
                  <a:tcPr marT="91425" marB="91425" marR="70650" marL="7065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EAEADF"/>
                    </a:solidFill>
                  </a:tcPr>
                </a:tc>
              </a:tr>
              <a:tr h="382650">
                <a:tc>
                  <a:txBody>
                    <a:bodyPr/>
                    <a:lstStyle/>
                    <a:p>
                      <a:pPr indent="0" lvl="0" marL="0" rtl="0" algn="l">
                        <a:lnSpc>
                          <a:spcPct val="130000"/>
                        </a:lnSpc>
                        <a:spcBef>
                          <a:spcPts val="0"/>
                        </a:spcBef>
                        <a:spcAft>
                          <a:spcPts val="0"/>
                        </a:spcAft>
                        <a:buNone/>
                      </a:pPr>
                      <a:r>
                        <a:rPr lang="en" sz="1200" u="sng">
                          <a:solidFill>
                            <a:srgbClr val="1572D4"/>
                          </a:solidFill>
                          <a:latin typeface="Poppins Medium"/>
                          <a:ea typeface="Poppins Medium"/>
                          <a:cs typeface="Poppins Medium"/>
                          <a:sym typeface="Poppins Medium"/>
                          <a:hlinkClick action="ppaction://hlinksldjump" r:id="rId12">
                            <a:extLst>
                              <a:ext uri="{A12FA001-AC4F-418D-AE19-62706E023703}">
                                <ahyp:hlinkClr val="tx"/>
                              </a:ext>
                            </a:extLst>
                          </a:hlinkClick>
                        </a:rPr>
                        <a:t>Grades 2-5</a:t>
                      </a:r>
                      <a:endParaRPr sz="1200" u="sng">
                        <a:solidFill>
                          <a:srgbClr val="1572D4"/>
                        </a:solidFill>
                        <a:latin typeface="Poppins Medium"/>
                        <a:ea typeface="Poppins Medium"/>
                        <a:cs typeface="Poppins Medium"/>
                        <a:sym typeface="Poppins Medium"/>
                      </a:endParaRPr>
                    </a:p>
                  </a:txBody>
                  <a:tcPr marT="118325" marB="118325" marR="70650" marL="706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bl>
          </a:graphicData>
        </a:graphic>
      </p:graphicFrame>
      <p:graphicFrame>
        <p:nvGraphicFramePr>
          <p:cNvPr id="196" name="Google Shape;196;p49"/>
          <p:cNvGraphicFramePr/>
          <p:nvPr/>
        </p:nvGraphicFramePr>
        <p:xfrm>
          <a:off x="640080" y="8879465"/>
          <a:ext cx="3000000" cy="3000000"/>
        </p:xfrm>
        <a:graphic>
          <a:graphicData uri="http://schemas.openxmlformats.org/drawingml/2006/table">
            <a:tbl>
              <a:tblPr>
                <a:noFill/>
                <a:tableStyleId>{1AC8B0E7-1234-4D41-B6C5-B23E98F94E51}</a:tableStyleId>
              </a:tblPr>
              <a:tblGrid>
                <a:gridCol w="2743200"/>
              </a:tblGrid>
              <a:tr h="268875">
                <a:tc>
                  <a:txBody>
                    <a:bodyPr/>
                    <a:lstStyle/>
                    <a:p>
                      <a:pPr indent="0" lvl="0" marL="0" rtl="0" algn="l">
                        <a:spcBef>
                          <a:spcPts val="0"/>
                        </a:spcBef>
                        <a:spcAft>
                          <a:spcPts val="0"/>
                        </a:spcAft>
                        <a:buNone/>
                      </a:pPr>
                      <a:r>
                        <a:rPr lang="en" sz="1200">
                          <a:latin typeface="Poppins SemiBold"/>
                          <a:ea typeface="Poppins SemiBold"/>
                          <a:cs typeface="Poppins SemiBold"/>
                          <a:sym typeface="Poppins SemiBold"/>
                        </a:rPr>
                        <a:t>Independent Writing Prompts</a:t>
                      </a:r>
                      <a:endParaRPr sz="1200">
                        <a:solidFill>
                          <a:schemeClr val="dk1"/>
                        </a:solidFill>
                        <a:latin typeface="Poppins SemiBold"/>
                        <a:ea typeface="Poppins SemiBold"/>
                        <a:cs typeface="Poppins SemiBold"/>
                        <a:sym typeface="Poppins SemiBold"/>
                      </a:endParaRPr>
                    </a:p>
                  </a:txBody>
                  <a:tcPr marT="91425" marB="91425" marR="70650" marL="7065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EAEADF"/>
                    </a:solidFill>
                  </a:tcPr>
                </a:tc>
              </a:tr>
              <a:tr h="443200">
                <a:tc>
                  <a:txBody>
                    <a:bodyPr/>
                    <a:lstStyle/>
                    <a:p>
                      <a:pPr indent="0" lvl="0" marL="0" rtl="0" algn="l">
                        <a:lnSpc>
                          <a:spcPct val="130000"/>
                        </a:lnSpc>
                        <a:spcBef>
                          <a:spcPts val="0"/>
                        </a:spcBef>
                        <a:spcAft>
                          <a:spcPts val="0"/>
                        </a:spcAft>
                        <a:buNone/>
                      </a:pPr>
                      <a:r>
                        <a:rPr lang="en" sz="1200" u="sng">
                          <a:solidFill>
                            <a:srgbClr val="1572D4"/>
                          </a:solidFill>
                          <a:latin typeface="Poppins Medium"/>
                          <a:ea typeface="Poppins Medium"/>
                          <a:cs typeface="Poppins Medium"/>
                          <a:sym typeface="Poppins Medium"/>
                          <a:hlinkClick action="ppaction://hlinksldjump" r:id="rId13">
                            <a:extLst>
                              <a:ext uri="{A12FA001-AC4F-418D-AE19-62706E023703}">
                                <ahyp:hlinkClr val="tx"/>
                              </a:ext>
                            </a:extLst>
                          </a:hlinkClick>
                        </a:rPr>
                        <a:t>Grades 2-5</a:t>
                      </a:r>
                      <a:endParaRPr sz="1200" u="sng">
                        <a:solidFill>
                          <a:srgbClr val="1572D4"/>
                        </a:solidFill>
                        <a:latin typeface="Poppins Medium"/>
                        <a:ea typeface="Poppins Medium"/>
                        <a:cs typeface="Poppins Medium"/>
                        <a:sym typeface="Poppins Medium"/>
                      </a:endParaRPr>
                    </a:p>
                  </a:txBody>
                  <a:tcPr marT="118325" marB="118325" marR="70650" marL="706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bl>
          </a:graphicData>
        </a:graphic>
      </p:graphicFrame>
      <p:sp>
        <p:nvSpPr>
          <p:cNvPr id="197" name="Google Shape;197;p49"/>
          <p:cNvSpPr txBox="1"/>
          <p:nvPr/>
        </p:nvSpPr>
        <p:spPr>
          <a:xfrm>
            <a:off x="5871125" y="9565775"/>
            <a:ext cx="1654800" cy="315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solidFill>
                  <a:schemeClr val="dk1"/>
                </a:solidFill>
                <a:latin typeface="Poppins"/>
                <a:ea typeface="Poppins"/>
                <a:cs typeface="Poppins"/>
                <a:sym typeface="Poppins"/>
              </a:rPr>
              <a:t>Updated October 2025</a:t>
            </a:r>
            <a:endParaRPr sz="1000">
              <a:solidFill>
                <a:schemeClr val="dk1"/>
              </a:solidFill>
              <a:latin typeface="Poppins"/>
              <a:ea typeface="Poppins"/>
              <a:cs typeface="Poppins"/>
              <a:sym typeface="Poppins"/>
            </a:endParaRPr>
          </a:p>
        </p:txBody>
      </p:sp>
      <p:pic>
        <p:nvPicPr>
          <p:cNvPr id="198" name="Google Shape;198;p49" title="cover 2.png"/>
          <p:cNvPicPr preferRelativeResize="0"/>
          <p:nvPr/>
        </p:nvPicPr>
        <p:blipFill>
          <a:blip r:embed="rId14">
            <a:alphaModFix/>
          </a:blip>
          <a:stretch>
            <a:fillRect/>
          </a:stretch>
        </p:blipFill>
        <p:spPr>
          <a:xfrm>
            <a:off x="4320545" y="4313338"/>
            <a:ext cx="3017520" cy="4642020"/>
          </a:xfrm>
          <a:prstGeom prst="rect">
            <a:avLst/>
          </a:prstGeom>
          <a:noFill/>
          <a:ln>
            <a:noFill/>
          </a:ln>
        </p:spPr>
      </p:pic>
      <p:graphicFrame>
        <p:nvGraphicFramePr>
          <p:cNvPr id="199" name="Google Shape;199;p49"/>
          <p:cNvGraphicFramePr/>
          <p:nvPr/>
        </p:nvGraphicFramePr>
        <p:xfrm>
          <a:off x="640080" y="7886904"/>
          <a:ext cx="3000000" cy="3000000"/>
        </p:xfrm>
        <a:graphic>
          <a:graphicData uri="http://schemas.openxmlformats.org/drawingml/2006/table">
            <a:tbl>
              <a:tblPr>
                <a:noFill/>
                <a:tableStyleId>{1AC8B0E7-1234-4D41-B6C5-B23E98F94E51}</a:tableStyleId>
              </a:tblPr>
              <a:tblGrid>
                <a:gridCol w="2743200"/>
              </a:tblGrid>
              <a:tr h="271075">
                <a:tc>
                  <a:txBody>
                    <a:bodyPr/>
                    <a:lstStyle/>
                    <a:p>
                      <a:pPr indent="0" lvl="0" marL="0" rtl="0" algn="l">
                        <a:spcBef>
                          <a:spcPts val="0"/>
                        </a:spcBef>
                        <a:spcAft>
                          <a:spcPts val="0"/>
                        </a:spcAft>
                        <a:buNone/>
                      </a:pPr>
                      <a:r>
                        <a:rPr lang="en" sz="1200">
                          <a:latin typeface="Poppins SemiBold"/>
                          <a:ea typeface="Poppins SemiBold"/>
                          <a:cs typeface="Poppins SemiBold"/>
                          <a:sym typeface="Poppins SemiBold"/>
                        </a:rPr>
                        <a:t>Writing Community </a:t>
                      </a:r>
                      <a:r>
                        <a:rPr lang="en" sz="1200">
                          <a:latin typeface="Poppins SemiBold"/>
                          <a:ea typeface="Poppins SemiBold"/>
                          <a:cs typeface="Poppins SemiBold"/>
                          <a:sym typeface="Poppins SemiBold"/>
                        </a:rPr>
                        <a:t>Lessons</a:t>
                      </a:r>
                      <a:endParaRPr sz="1200">
                        <a:solidFill>
                          <a:schemeClr val="dk1"/>
                        </a:solidFill>
                        <a:latin typeface="Poppins SemiBold"/>
                        <a:ea typeface="Poppins SemiBold"/>
                        <a:cs typeface="Poppins SemiBold"/>
                        <a:sym typeface="Poppins SemiBold"/>
                      </a:endParaRPr>
                    </a:p>
                  </a:txBody>
                  <a:tcPr marT="91425" marB="91425" marR="70650" marL="7065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EAEADF"/>
                    </a:solidFill>
                  </a:tcPr>
                </a:tc>
              </a:tr>
              <a:tr h="382650">
                <a:tc>
                  <a:txBody>
                    <a:bodyPr/>
                    <a:lstStyle/>
                    <a:p>
                      <a:pPr indent="0" lvl="0" marL="0" rtl="0" algn="l">
                        <a:lnSpc>
                          <a:spcPct val="130000"/>
                        </a:lnSpc>
                        <a:spcBef>
                          <a:spcPts val="0"/>
                        </a:spcBef>
                        <a:spcAft>
                          <a:spcPts val="0"/>
                        </a:spcAft>
                        <a:buNone/>
                      </a:pPr>
                      <a:r>
                        <a:rPr lang="en" sz="1200" u="sng">
                          <a:solidFill>
                            <a:srgbClr val="1572D4"/>
                          </a:solidFill>
                          <a:latin typeface="Poppins Medium"/>
                          <a:ea typeface="Poppins Medium"/>
                          <a:cs typeface="Poppins Medium"/>
                          <a:sym typeface="Poppins Medium"/>
                          <a:hlinkClick action="ppaction://hlinksldjump" r:id="rId15">
                            <a:extLst>
                              <a:ext uri="{A12FA001-AC4F-418D-AE19-62706E023703}">
                                <ahyp:hlinkClr val="tx"/>
                              </a:ext>
                            </a:extLst>
                          </a:hlinkClick>
                        </a:rPr>
                        <a:t>Grades 2-5</a:t>
                      </a:r>
                      <a:endParaRPr sz="1200" u="sng">
                        <a:solidFill>
                          <a:srgbClr val="1572D4"/>
                        </a:solidFill>
                        <a:latin typeface="Poppins Medium"/>
                        <a:ea typeface="Poppins Medium"/>
                        <a:cs typeface="Poppins Medium"/>
                        <a:sym typeface="Poppins Medium"/>
                      </a:endParaRPr>
                    </a:p>
                  </a:txBody>
                  <a:tcPr marT="118325" marB="118325" marR="70650" marL="706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5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aphicFrame>
        <p:nvGraphicFramePr>
          <p:cNvPr id="447" name="Google Shape;447;p58"/>
          <p:cNvGraphicFramePr/>
          <p:nvPr/>
        </p:nvGraphicFramePr>
        <p:xfrm>
          <a:off x="681250" y="5925312"/>
          <a:ext cx="3000000" cy="3000000"/>
        </p:xfrm>
        <a:graphic>
          <a:graphicData uri="http://schemas.openxmlformats.org/drawingml/2006/table">
            <a:tbl>
              <a:tblPr>
                <a:noFill/>
                <a:tableStyleId>{1AC8B0E7-1234-4D41-B6C5-B23E98F94E51}</a:tableStyleId>
              </a:tblPr>
              <a:tblGrid>
                <a:gridCol w="650600"/>
                <a:gridCol w="5759300"/>
              </a:tblGrid>
              <a:tr h="408175">
                <a:tc gridSpan="2">
                  <a:txBody>
                    <a:bodyPr/>
                    <a:lstStyle/>
                    <a:p>
                      <a:pPr indent="0" lvl="0" marL="0" rtl="0" algn="l">
                        <a:spcBef>
                          <a:spcPts val="0"/>
                        </a:spcBef>
                        <a:spcAft>
                          <a:spcPts val="0"/>
                        </a:spcAft>
                        <a:buNone/>
                      </a:pPr>
                      <a:r>
                        <a:rPr b="1" lang="en" sz="1200">
                          <a:latin typeface="Poppins"/>
                          <a:ea typeface="Poppins"/>
                          <a:cs typeface="Poppins"/>
                          <a:sym typeface="Poppins"/>
                        </a:rPr>
                        <a:t>Standards</a:t>
                      </a:r>
                      <a:endParaRPr b="1" sz="12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F4F4EE"/>
                    </a:solidFill>
                  </a:tcPr>
                </a:tc>
                <a:tc hMerge="1"/>
              </a:tr>
              <a:tr h="254300">
                <a:tc>
                  <a:txBody>
                    <a:bodyPr/>
                    <a:lstStyle/>
                    <a:p>
                      <a:pPr indent="0" lvl="0" marL="0" rtl="0" algn="l">
                        <a:spcBef>
                          <a:spcPts val="0"/>
                        </a:spcBef>
                        <a:spcAft>
                          <a:spcPts val="0"/>
                        </a:spcAft>
                        <a:buNone/>
                      </a:pPr>
                      <a:r>
                        <a:rPr b="1" lang="en" sz="900">
                          <a:solidFill>
                            <a:schemeClr val="dk1"/>
                          </a:solidFill>
                          <a:latin typeface="Poppins"/>
                          <a:ea typeface="Poppins"/>
                          <a:cs typeface="Poppins"/>
                          <a:sym typeface="Poppins"/>
                        </a:rPr>
                        <a:t>W.5.2</a:t>
                      </a:r>
                      <a:endParaRPr b="1" sz="900">
                        <a:solidFill>
                          <a:schemeClr val="dk1"/>
                        </a:solidFill>
                        <a:latin typeface="Poppins"/>
                        <a:ea typeface="Poppins"/>
                        <a:cs typeface="Poppins"/>
                        <a:sym typeface="Poppins"/>
                      </a:endParaRPr>
                    </a:p>
                  </a:txBody>
                  <a:tcPr marT="109725" marB="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Write informative/explanatory texts to examine a topic and convey ideas and information clearly. </a:t>
                      </a:r>
                      <a:endParaRPr sz="900">
                        <a:solidFill>
                          <a:schemeClr val="dk1"/>
                        </a:solidFill>
                        <a:latin typeface="Poppins"/>
                        <a:ea typeface="Poppins"/>
                        <a:cs typeface="Poppins"/>
                        <a:sym typeface="Poppins"/>
                      </a:endParaRPr>
                    </a:p>
                  </a:txBody>
                  <a:tcPr marT="10972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20877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W.5.2.a</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18275" marB="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Introduce a topic clearly, provide a general observation and focus, and group related information logically; include formatting (e.g., headings), illustrations, and multimedia when useful to aid comprehension. </a:t>
                      </a:r>
                      <a:endParaRPr sz="900">
                        <a:solidFill>
                          <a:schemeClr val="dk1"/>
                        </a:solidFill>
                        <a:latin typeface="Poppins"/>
                        <a:ea typeface="Poppins"/>
                        <a:cs typeface="Poppins"/>
                        <a:sym typeface="Poppins"/>
                      </a:endParaRPr>
                    </a:p>
                  </a:txBody>
                  <a:tcPr marT="1827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33382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W.5.2.b</a:t>
                      </a:r>
                      <a:endParaRPr b="1" sz="900">
                        <a:solidFill>
                          <a:schemeClr val="dk1"/>
                        </a:solidFill>
                        <a:latin typeface="Poppins"/>
                        <a:ea typeface="Poppins"/>
                        <a:cs typeface="Poppins"/>
                        <a:sym typeface="Poppins"/>
                      </a:endParaRPr>
                    </a:p>
                  </a:txBody>
                  <a:tcPr marT="18275" marB="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Develop the topic with facts, definitions, concrete details, quotations, or other information and examples related to the topic.</a:t>
                      </a:r>
                      <a:endParaRPr sz="900">
                        <a:solidFill>
                          <a:schemeClr val="dk1"/>
                        </a:solidFill>
                        <a:latin typeface="Poppins"/>
                        <a:ea typeface="Poppins"/>
                        <a:cs typeface="Poppins"/>
                        <a:sym typeface="Poppins"/>
                      </a:endParaRPr>
                    </a:p>
                  </a:txBody>
                  <a:tcPr marT="1827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333850">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W.5.2.c</a:t>
                      </a:r>
                      <a:endParaRPr b="1" sz="900">
                        <a:solidFill>
                          <a:schemeClr val="dk1"/>
                        </a:solidFill>
                        <a:latin typeface="Poppins"/>
                        <a:ea typeface="Poppins"/>
                        <a:cs typeface="Poppins"/>
                        <a:sym typeface="Poppins"/>
                      </a:endParaRPr>
                    </a:p>
                  </a:txBody>
                  <a:tcPr marT="18275" marB="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Link ideas within and across categories of information using words, phrases, and clauses (e.g., in contrast, especially).</a:t>
                      </a:r>
                      <a:endParaRPr sz="900">
                        <a:solidFill>
                          <a:schemeClr val="dk1"/>
                        </a:solidFill>
                        <a:latin typeface="Poppins"/>
                        <a:ea typeface="Poppins"/>
                        <a:cs typeface="Poppins"/>
                        <a:sym typeface="Poppins"/>
                      </a:endParaRPr>
                    </a:p>
                  </a:txBody>
                  <a:tcPr marT="1827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18167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W.5.2.d</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18275" marB="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Use precise language and domain-specific vocabulary to inform about or explain the topic.</a:t>
                      </a:r>
                      <a:endParaRPr sz="900">
                        <a:solidFill>
                          <a:schemeClr val="dk1"/>
                        </a:solidFill>
                        <a:latin typeface="Poppins"/>
                        <a:ea typeface="Poppins"/>
                        <a:cs typeface="Poppins"/>
                        <a:sym typeface="Poppins"/>
                      </a:endParaRPr>
                    </a:p>
                  </a:txBody>
                  <a:tcPr marT="1827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19580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W.5.2.e</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18275" marB="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Provide a concluding statement or section related to the information or explanation presented.</a:t>
                      </a:r>
                      <a:endParaRPr sz="900">
                        <a:solidFill>
                          <a:schemeClr val="dk1"/>
                        </a:solidFill>
                        <a:latin typeface="Poppins"/>
                        <a:ea typeface="Poppins"/>
                        <a:cs typeface="Poppins"/>
                        <a:sym typeface="Poppins"/>
                      </a:endParaRPr>
                    </a:p>
                  </a:txBody>
                  <a:tcPr marT="1827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2136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W.5.5</a:t>
                      </a:r>
                      <a:endParaRPr b="1" sz="900">
                        <a:solidFill>
                          <a:schemeClr val="dk1"/>
                        </a:solidFill>
                        <a:latin typeface="Poppins"/>
                        <a:ea typeface="Poppins"/>
                        <a:cs typeface="Poppins"/>
                        <a:sym typeface="Poppins"/>
                      </a:endParaRPr>
                    </a:p>
                  </a:txBody>
                  <a:tcPr marT="18275" marB="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With guidance and support from peers and adults, develop and strengthen writing as needed by planning, revising, editing, rewriting, or trying a new approach.</a:t>
                      </a:r>
                      <a:endParaRPr sz="900">
                        <a:solidFill>
                          <a:schemeClr val="dk1"/>
                        </a:solidFill>
                        <a:latin typeface="Poppins"/>
                        <a:ea typeface="Poppins"/>
                        <a:cs typeface="Poppins"/>
                        <a:sym typeface="Poppins"/>
                      </a:endParaRPr>
                    </a:p>
                  </a:txBody>
                  <a:tcPr marT="1827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332150">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W.5.7</a:t>
                      </a:r>
                      <a:endParaRPr b="1" sz="900">
                        <a:solidFill>
                          <a:schemeClr val="dk1"/>
                        </a:solidFill>
                        <a:latin typeface="Poppins"/>
                        <a:ea typeface="Poppins"/>
                        <a:cs typeface="Poppins"/>
                        <a:sym typeface="Poppins"/>
                      </a:endParaRPr>
                    </a:p>
                  </a:txBody>
                  <a:tcPr marT="18275" marB="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Conduct short research projects that use several sources to build knowledge through investigation of different aspects of a topic. </a:t>
                      </a:r>
                      <a:endParaRPr sz="900">
                        <a:solidFill>
                          <a:schemeClr val="dk1"/>
                        </a:solidFill>
                        <a:latin typeface="Poppins"/>
                        <a:ea typeface="Poppins"/>
                        <a:cs typeface="Poppins"/>
                        <a:sym typeface="Poppins"/>
                      </a:endParaRPr>
                    </a:p>
                  </a:txBody>
                  <a:tcPr marT="1827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3334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W.5.8</a:t>
                      </a:r>
                      <a:endParaRPr b="1" sz="900">
                        <a:solidFill>
                          <a:schemeClr val="dk1"/>
                        </a:solidFill>
                        <a:latin typeface="Poppins"/>
                        <a:ea typeface="Poppins"/>
                        <a:cs typeface="Poppins"/>
                        <a:sym typeface="Poppins"/>
                      </a:endParaRPr>
                    </a:p>
                  </a:txBody>
                  <a:tcPr marT="18275" marB="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Recall relevant information from experiences or gather relevant information from print and digital sources; summarize or paraphrase information in notes and finished work; provide a list of sources.</a:t>
                      </a:r>
                      <a:endParaRPr sz="900">
                        <a:solidFill>
                          <a:schemeClr val="dk1"/>
                        </a:solidFill>
                        <a:latin typeface="Poppins"/>
                        <a:ea typeface="Poppins"/>
                        <a:cs typeface="Poppins"/>
                        <a:sym typeface="Poppins"/>
                      </a:endParaRPr>
                    </a:p>
                  </a:txBody>
                  <a:tcPr marT="1827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47642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W.5.10</a:t>
                      </a:r>
                      <a:endParaRPr b="1" sz="900">
                        <a:solidFill>
                          <a:schemeClr val="dk1"/>
                        </a:solidFill>
                        <a:latin typeface="Poppins"/>
                        <a:ea typeface="Poppins"/>
                        <a:cs typeface="Poppins"/>
                        <a:sym typeface="Poppins"/>
                      </a:endParaRPr>
                    </a:p>
                  </a:txBody>
                  <a:tcPr marT="18275" marB="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Write routinely over extended time frames (time for research, reflection,</a:t>
                      </a:r>
                      <a:r>
                        <a:rPr lang="en" sz="900">
                          <a:solidFill>
                            <a:schemeClr val="dk1"/>
                          </a:solidFill>
                          <a:latin typeface="Poppins"/>
                          <a:ea typeface="Poppins"/>
                          <a:cs typeface="Poppins"/>
                          <a:sym typeface="Poppins"/>
                        </a:rPr>
                        <a:t> </a:t>
                      </a:r>
                      <a:r>
                        <a:rPr lang="en" sz="900">
                          <a:solidFill>
                            <a:schemeClr val="dk1"/>
                          </a:solidFill>
                          <a:latin typeface="Poppins"/>
                          <a:ea typeface="Poppins"/>
                          <a:cs typeface="Poppins"/>
                          <a:sym typeface="Poppins"/>
                        </a:rPr>
                        <a:t>revision) </a:t>
                      </a:r>
                      <a:r>
                        <a:rPr lang="en" sz="900">
                          <a:solidFill>
                            <a:schemeClr val="dk1"/>
                          </a:solidFill>
                          <a:latin typeface="Poppins"/>
                          <a:ea typeface="Poppins"/>
                          <a:cs typeface="Poppins"/>
                          <a:sym typeface="Poppins"/>
                        </a:rPr>
                        <a:t>and</a:t>
                      </a:r>
                      <a:r>
                        <a:rPr lang="en" sz="900">
                          <a:solidFill>
                            <a:schemeClr val="dk1"/>
                          </a:solidFill>
                          <a:latin typeface="Poppins"/>
                          <a:ea typeface="Poppins"/>
                          <a:cs typeface="Poppins"/>
                          <a:sym typeface="Poppins"/>
                        </a:rPr>
                        <a:t> shorter time frames (single sitting or a day or two) for a range of discipline-specific tasks, purposes, &amp; audiences.</a:t>
                      </a:r>
                      <a:endParaRPr sz="900">
                        <a:solidFill>
                          <a:schemeClr val="dk1"/>
                        </a:solidFill>
                        <a:latin typeface="Poppins"/>
                        <a:ea typeface="Poppins"/>
                        <a:cs typeface="Poppins"/>
                        <a:sym typeface="Poppins"/>
                      </a:endParaRPr>
                    </a:p>
                  </a:txBody>
                  <a:tcPr marT="1827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bl>
          </a:graphicData>
        </a:graphic>
      </p:graphicFrame>
      <p:sp>
        <p:nvSpPr>
          <p:cNvPr id="448" name="Google Shape;448;p58"/>
          <p:cNvSpPr/>
          <p:nvPr/>
        </p:nvSpPr>
        <p:spPr>
          <a:xfrm>
            <a:off x="0" y="0"/>
            <a:ext cx="7789200" cy="685800"/>
          </a:xfrm>
          <a:prstGeom prst="rect">
            <a:avLst/>
          </a:prstGeom>
          <a:solidFill>
            <a:srgbClr val="CAAFF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pic>
        <p:nvPicPr>
          <p:cNvPr id="449" name="Google Shape;449;p58" title="Logo.png"/>
          <p:cNvPicPr preferRelativeResize="0"/>
          <p:nvPr/>
        </p:nvPicPr>
        <p:blipFill rotWithShape="1">
          <a:blip r:embed="rId3">
            <a:alphaModFix/>
          </a:blip>
          <a:srcRect b="797" l="0" r="0" t="787"/>
          <a:stretch/>
        </p:blipFill>
        <p:spPr>
          <a:xfrm>
            <a:off x="6063973" y="261938"/>
            <a:ext cx="1280159" cy="161925"/>
          </a:xfrm>
          <a:prstGeom prst="rect">
            <a:avLst/>
          </a:prstGeom>
          <a:noFill/>
          <a:ln>
            <a:noFill/>
          </a:ln>
        </p:spPr>
      </p:pic>
      <p:grpSp>
        <p:nvGrpSpPr>
          <p:cNvPr id="450" name="Google Shape;450;p58"/>
          <p:cNvGrpSpPr/>
          <p:nvPr/>
        </p:nvGrpSpPr>
        <p:grpSpPr>
          <a:xfrm>
            <a:off x="804672" y="9615637"/>
            <a:ext cx="1706401" cy="117000"/>
            <a:chOff x="685810" y="9615637"/>
            <a:chExt cx="1706401" cy="117000"/>
          </a:xfrm>
        </p:grpSpPr>
        <p:sp>
          <p:nvSpPr>
            <p:cNvPr id="451" name="Google Shape;451;p58"/>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4">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5">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452" name="Google Shape;452;p58">
              <a:hlinkClick/>
            </p:cNvPr>
            <p:cNvPicPr preferRelativeResize="0"/>
            <p:nvPr/>
          </p:nvPicPr>
          <p:blipFill rotWithShape="1">
            <a:blip r:embed="rId6">
              <a:alphaModFix/>
            </a:blip>
            <a:srcRect b="10" l="1598" r="343" t="-10"/>
            <a:stretch/>
          </p:blipFill>
          <p:spPr>
            <a:xfrm rot="10800000">
              <a:off x="685810" y="9628437"/>
              <a:ext cx="178664" cy="86475"/>
            </a:xfrm>
            <a:prstGeom prst="rect">
              <a:avLst/>
            </a:prstGeom>
            <a:noFill/>
            <a:ln>
              <a:noFill/>
            </a:ln>
          </p:spPr>
        </p:pic>
      </p:grpSp>
      <p:sp>
        <p:nvSpPr>
          <p:cNvPr id="453" name="Google Shape;453;p58"/>
          <p:cNvSpPr txBox="1"/>
          <p:nvPr/>
        </p:nvSpPr>
        <p:spPr>
          <a:xfrm>
            <a:off x="457200" y="141450"/>
            <a:ext cx="39780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Informative</a:t>
            </a:r>
            <a:r>
              <a:rPr b="1" lang="en" sz="1600">
                <a:latin typeface="Poppins"/>
                <a:ea typeface="Poppins"/>
                <a:cs typeface="Poppins"/>
                <a:sym typeface="Poppins"/>
              </a:rPr>
              <a:t> Writing </a:t>
            </a:r>
            <a:r>
              <a:rPr lang="en" sz="1600">
                <a:latin typeface="Poppins"/>
                <a:ea typeface="Poppins"/>
                <a:cs typeface="Poppins"/>
                <a:sym typeface="Poppins"/>
              </a:rPr>
              <a:t>|</a:t>
            </a:r>
            <a:r>
              <a:rPr b="1" lang="en" sz="1600">
                <a:latin typeface="Poppins"/>
                <a:ea typeface="Poppins"/>
                <a:cs typeface="Poppins"/>
                <a:sym typeface="Poppins"/>
              </a:rPr>
              <a:t> 5th Grade</a:t>
            </a:r>
            <a:endParaRPr sz="1200">
              <a:latin typeface="Poppins"/>
              <a:ea typeface="Poppins"/>
              <a:cs typeface="Poppins"/>
              <a:sym typeface="Poppins"/>
            </a:endParaRPr>
          </a:p>
        </p:txBody>
      </p:sp>
      <p:grpSp>
        <p:nvGrpSpPr>
          <p:cNvPr id="454" name="Google Shape;454;p58"/>
          <p:cNvGrpSpPr/>
          <p:nvPr/>
        </p:nvGrpSpPr>
        <p:grpSpPr>
          <a:xfrm>
            <a:off x="685800" y="820770"/>
            <a:ext cx="6548075" cy="4839367"/>
            <a:chOff x="685800" y="820770"/>
            <a:chExt cx="6548075" cy="4839367"/>
          </a:xfrm>
        </p:grpSpPr>
        <p:grpSp>
          <p:nvGrpSpPr>
            <p:cNvPr id="455" name="Google Shape;455;p58"/>
            <p:cNvGrpSpPr/>
            <p:nvPr/>
          </p:nvGrpSpPr>
          <p:grpSpPr>
            <a:xfrm>
              <a:off x="685801" y="2715768"/>
              <a:ext cx="6400799" cy="2944369"/>
              <a:chOff x="685801" y="2788920"/>
              <a:chExt cx="6400799" cy="2944369"/>
            </a:xfrm>
          </p:grpSpPr>
          <p:pic>
            <p:nvPicPr>
              <p:cNvPr id="456" name="Google Shape;456;p58" title="Bioluminescence.png"/>
              <p:cNvPicPr preferRelativeResize="0"/>
              <p:nvPr/>
            </p:nvPicPr>
            <p:blipFill rotWithShape="1">
              <a:blip r:embed="rId7">
                <a:alphaModFix/>
              </a:blip>
              <a:srcRect b="49" l="0" r="0" t="49"/>
              <a:stretch/>
            </p:blipFill>
            <p:spPr>
              <a:xfrm>
                <a:off x="685801" y="2788920"/>
                <a:ext cx="6400799" cy="2944369"/>
              </a:xfrm>
              <a:prstGeom prst="rect">
                <a:avLst/>
              </a:prstGeom>
              <a:noFill/>
              <a:ln>
                <a:noFill/>
              </a:ln>
            </p:spPr>
          </p:pic>
          <p:grpSp>
            <p:nvGrpSpPr>
              <p:cNvPr id="457" name="Google Shape;457;p58"/>
              <p:cNvGrpSpPr/>
              <p:nvPr/>
            </p:nvGrpSpPr>
            <p:grpSpPr>
              <a:xfrm>
                <a:off x="707800" y="2788920"/>
                <a:ext cx="6372211" cy="2906759"/>
                <a:chOff x="707800" y="6440200"/>
                <a:chExt cx="6372211" cy="2906759"/>
              </a:xfrm>
            </p:grpSpPr>
            <p:sp>
              <p:nvSpPr>
                <p:cNvPr id="458" name="Google Shape;458;p58"/>
                <p:cNvSpPr txBox="1"/>
                <p:nvPr/>
              </p:nvSpPr>
              <p:spPr>
                <a:xfrm>
                  <a:off x="236687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459" name="Google Shape;459;p58"/>
                <p:cNvSpPr txBox="1"/>
                <p:nvPr/>
              </p:nvSpPr>
              <p:spPr>
                <a:xfrm>
                  <a:off x="2389675" y="7193480"/>
                  <a:ext cx="1383600" cy="57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Gathering Information</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Quote the Ocean Experts</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35 minutes</a:t>
                  </a:r>
                  <a:endParaRPr sz="800">
                    <a:solidFill>
                      <a:srgbClr val="000000"/>
                    </a:solidFill>
                    <a:latin typeface="Poppins"/>
                    <a:ea typeface="Poppins"/>
                    <a:cs typeface="Poppins"/>
                    <a:sym typeface="Poppins"/>
                  </a:endParaRPr>
                </a:p>
              </p:txBody>
            </p:sp>
            <p:sp>
              <p:nvSpPr>
                <p:cNvPr id="460" name="Google Shape;460;p58"/>
                <p:cNvSpPr txBox="1"/>
                <p:nvPr/>
              </p:nvSpPr>
              <p:spPr>
                <a:xfrm>
                  <a:off x="2387742" y="8030063"/>
                  <a:ext cx="9549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Post-</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461" name="Google Shape;461;p58"/>
                <p:cNvSpPr txBox="1"/>
                <p:nvPr/>
              </p:nvSpPr>
              <p:spPr>
                <a:xfrm>
                  <a:off x="739585" y="7193475"/>
                  <a:ext cx="1344300" cy="575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Gathering Information</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Enter the Deep Ocean</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35 mins</a:t>
                  </a:r>
                  <a:endParaRPr sz="800">
                    <a:solidFill>
                      <a:srgbClr val="000000"/>
                    </a:solidFill>
                    <a:latin typeface="Poppins"/>
                    <a:ea typeface="Poppins"/>
                    <a:cs typeface="Poppins"/>
                    <a:sym typeface="Poppins"/>
                  </a:endParaRPr>
                </a:p>
              </p:txBody>
            </p:sp>
            <p:sp>
              <p:nvSpPr>
                <p:cNvPr id="462" name="Google Shape;462;p58"/>
                <p:cNvSpPr txBox="1"/>
                <p:nvPr/>
              </p:nvSpPr>
              <p:spPr>
                <a:xfrm>
                  <a:off x="4045895"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Outlining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Plan Your Poster</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35 minutes</a:t>
                  </a:r>
                  <a:endParaRPr sz="800">
                    <a:solidFill>
                      <a:srgbClr val="000000"/>
                    </a:solidFill>
                    <a:latin typeface="Poppins"/>
                    <a:ea typeface="Poppins"/>
                    <a:cs typeface="Poppins"/>
                    <a:sym typeface="Poppins"/>
                  </a:endParaRPr>
                </a:p>
              </p:txBody>
            </p:sp>
            <p:sp>
              <p:nvSpPr>
                <p:cNvPr id="463" name="Google Shape;463;p58"/>
                <p:cNvSpPr txBox="1"/>
                <p:nvPr/>
              </p:nvSpPr>
              <p:spPr>
                <a:xfrm>
                  <a:off x="5695511" y="7193480"/>
                  <a:ext cx="13845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Drafting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Overcome the Blank Page</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45 minutes</a:t>
                  </a:r>
                  <a:endParaRPr sz="800">
                    <a:solidFill>
                      <a:srgbClr val="000000"/>
                    </a:solidFill>
                    <a:latin typeface="Poppins"/>
                    <a:ea typeface="Poppins"/>
                    <a:cs typeface="Poppins"/>
                    <a:sym typeface="Poppins"/>
                  </a:endParaRPr>
                </a:p>
              </p:txBody>
            </p:sp>
            <p:sp>
              <p:nvSpPr>
                <p:cNvPr id="464" name="Google Shape;464;p58"/>
                <p:cNvSpPr txBox="1"/>
                <p:nvPr/>
              </p:nvSpPr>
              <p:spPr>
                <a:xfrm>
                  <a:off x="739585" y="8770959"/>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Revising &amp; Publishing</a:t>
                  </a:r>
                  <a:endParaRPr b="1" sz="900">
                    <a:latin typeface="Poppins"/>
                    <a:ea typeface="Poppins"/>
                    <a:cs typeface="Poppins"/>
                    <a:sym typeface="Poppins"/>
                  </a:endParaRPr>
                </a:p>
                <a:p>
                  <a:pPr indent="0" lvl="0" marL="0" rtl="0" algn="l">
                    <a:lnSpc>
                      <a:spcPct val="100000"/>
                    </a:lnSpc>
                    <a:spcBef>
                      <a:spcPts val="200"/>
                    </a:spcBef>
                    <a:spcAft>
                      <a:spcPts val="0"/>
                    </a:spcAft>
                    <a:buNone/>
                  </a:pPr>
                  <a:r>
                    <a:rPr lang="en" sz="800">
                      <a:latin typeface="Poppins"/>
                      <a:ea typeface="Poppins"/>
                      <a:cs typeface="Poppins"/>
                      <a:sym typeface="Poppins"/>
                    </a:rPr>
                    <a:t>Design Your Aquarium Poster</a:t>
                  </a:r>
                  <a:endParaRPr sz="800">
                    <a:latin typeface="Poppins"/>
                    <a:ea typeface="Poppins"/>
                    <a:cs typeface="Poppins"/>
                    <a:sym typeface="Poppins"/>
                  </a:endParaRPr>
                </a:p>
                <a:p>
                  <a:pPr indent="0" lvl="0" marL="0" rtl="0" algn="l">
                    <a:lnSpc>
                      <a:spcPct val="150000"/>
                    </a:lnSpc>
                    <a:spcBef>
                      <a:spcPts val="200"/>
                    </a:spcBef>
                    <a:spcAft>
                      <a:spcPts val="0"/>
                    </a:spcAft>
                    <a:buNone/>
                  </a:pPr>
                  <a:r>
                    <a:rPr lang="en" sz="800">
                      <a:latin typeface="Poppins"/>
                      <a:ea typeface="Poppins"/>
                      <a:cs typeface="Poppins"/>
                      <a:sym typeface="Poppins"/>
                    </a:rPr>
                    <a:t>45 minutes</a:t>
                  </a:r>
                  <a:endParaRPr sz="800">
                    <a:solidFill>
                      <a:srgbClr val="000000"/>
                    </a:solidFill>
                    <a:latin typeface="Poppins"/>
                    <a:ea typeface="Poppins"/>
                    <a:cs typeface="Poppins"/>
                    <a:sym typeface="Poppins"/>
                  </a:endParaRPr>
                </a:p>
              </p:txBody>
            </p:sp>
            <p:sp>
              <p:nvSpPr>
                <p:cNvPr id="465" name="Google Shape;465;p58"/>
                <p:cNvSpPr txBox="1"/>
                <p:nvPr/>
              </p:nvSpPr>
              <p:spPr>
                <a:xfrm>
                  <a:off x="2387761" y="8770959"/>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Post-Assessment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Carnivorous Plants</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minutes</a:t>
                  </a:r>
                  <a:endParaRPr sz="800">
                    <a:solidFill>
                      <a:srgbClr val="000000"/>
                    </a:solidFill>
                    <a:latin typeface="Poppins"/>
                    <a:ea typeface="Poppins"/>
                    <a:cs typeface="Poppins"/>
                    <a:sym typeface="Poppins"/>
                  </a:endParaRPr>
                </a:p>
              </p:txBody>
            </p:sp>
            <p:sp>
              <p:nvSpPr>
                <p:cNvPr id="466" name="Google Shape;466;p58"/>
                <p:cNvSpPr txBox="1"/>
                <p:nvPr/>
              </p:nvSpPr>
              <p:spPr>
                <a:xfrm>
                  <a:off x="4020050"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467" name="Google Shape;467;p58"/>
                <p:cNvSpPr txBox="1"/>
                <p:nvPr/>
              </p:nvSpPr>
              <p:spPr>
                <a:xfrm>
                  <a:off x="567342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468" name="Google Shape;468;p58"/>
                <p:cNvSpPr txBox="1"/>
                <p:nvPr/>
              </p:nvSpPr>
              <p:spPr>
                <a:xfrm>
                  <a:off x="707800"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5</a:t>
                  </a:r>
                  <a:endParaRPr b="1" sz="1000">
                    <a:solidFill>
                      <a:schemeClr val="lt1"/>
                    </a:solidFill>
                    <a:latin typeface="Poppins"/>
                    <a:ea typeface="Poppins"/>
                    <a:cs typeface="Poppins"/>
                    <a:sym typeface="Poppins"/>
                  </a:endParaRPr>
                </a:p>
              </p:txBody>
            </p:sp>
          </p:grpSp>
          <p:sp>
            <p:nvSpPr>
              <p:cNvPr id="469" name="Google Shape;469;p58"/>
              <p:cNvSpPr txBox="1"/>
              <p:nvPr/>
            </p:nvSpPr>
            <p:spPr>
              <a:xfrm>
                <a:off x="713700" y="278892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grpSp>
        <p:grpSp>
          <p:nvGrpSpPr>
            <p:cNvPr id="470" name="Google Shape;470;p58"/>
            <p:cNvGrpSpPr/>
            <p:nvPr/>
          </p:nvGrpSpPr>
          <p:grpSpPr>
            <a:xfrm>
              <a:off x="685800" y="820770"/>
              <a:ext cx="6548075" cy="1650757"/>
              <a:chOff x="685800" y="820770"/>
              <a:chExt cx="6548075" cy="1650757"/>
            </a:xfrm>
          </p:grpSpPr>
          <p:sp>
            <p:nvSpPr>
              <p:cNvPr id="471" name="Google Shape;471;p58"/>
              <p:cNvSpPr/>
              <p:nvPr/>
            </p:nvSpPr>
            <p:spPr>
              <a:xfrm>
                <a:off x="5947509" y="1748733"/>
                <a:ext cx="920359" cy="29175"/>
              </a:xfrm>
              <a:custGeom>
                <a:rect b="b" l="l" r="r" t="t"/>
                <a:pathLst>
                  <a:path extrusionOk="0" h="1591" w="34548">
                    <a:moveTo>
                      <a:pt x="0" y="781"/>
                    </a:moveTo>
                    <a:cubicBezTo>
                      <a:pt x="11242" y="3285"/>
                      <a:pt x="23101" y="-1024"/>
                      <a:pt x="34548" y="249"/>
                    </a:cubicBezTo>
                  </a:path>
                </a:pathLst>
              </a:custGeom>
              <a:noFill/>
              <a:ln cap="flat" cmpd="sng" w="152400">
                <a:solidFill>
                  <a:srgbClr val="FFDF41"/>
                </a:solidFill>
                <a:prstDash val="solid"/>
                <a:round/>
                <a:headEnd len="med" w="med" type="none"/>
                <a:tailEnd len="med" w="med" type="none"/>
              </a:ln>
            </p:spPr>
          </p:sp>
          <p:sp>
            <p:nvSpPr>
              <p:cNvPr id="472" name="Google Shape;472;p58"/>
              <p:cNvSpPr txBox="1"/>
              <p:nvPr/>
            </p:nvSpPr>
            <p:spPr>
              <a:xfrm>
                <a:off x="2621075" y="1104506"/>
                <a:ext cx="4612800" cy="10881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Clr>
                    <a:srgbClr val="000000"/>
                  </a:buClr>
                  <a:buSzPts val="1100"/>
                  <a:buFont typeface="Arial"/>
                  <a:buNone/>
                </a:pPr>
                <a:r>
                  <a:rPr b="1" lang="en" u="sng">
                    <a:solidFill>
                      <a:schemeClr val="dk1"/>
                    </a:solidFill>
                    <a:latin typeface="Poppins"/>
                    <a:ea typeface="Poppins"/>
                    <a:cs typeface="Poppins"/>
                    <a:sym typeface="Poppins"/>
                    <a:hlinkClick r:id="rId8">
                      <a:extLst>
                        <a:ext uri="{A12FA001-AC4F-418D-AE19-62706E023703}">
                          <ahyp:hlinkClr val="tx"/>
                        </a:ext>
                      </a:extLst>
                    </a:hlinkClick>
                  </a:rPr>
                  <a:t>Unit 3: Bioluminescence</a:t>
                </a:r>
                <a:r>
                  <a:rPr b="1" lang="en">
                    <a:latin typeface="Poppins"/>
                    <a:ea typeface="Poppins"/>
                    <a:cs typeface="Poppins"/>
                    <a:sym typeface="Poppins"/>
                  </a:rPr>
                  <a:t>  </a:t>
                </a:r>
                <a:r>
                  <a:rPr lang="en" sz="1000">
                    <a:solidFill>
                      <a:schemeClr val="dk1"/>
                    </a:solidFill>
                    <a:highlight>
                      <a:srgbClr val="FFDF41"/>
                    </a:highlight>
                    <a:latin typeface="Poppins SemiBold"/>
                    <a:ea typeface="Poppins SemiBold"/>
                    <a:cs typeface="Poppins SemiBold"/>
                    <a:sym typeface="Poppins SemiBold"/>
                  </a:rPr>
                  <a:t>  </a:t>
                </a:r>
                <a:r>
                  <a:rPr lang="en" sz="1000">
                    <a:solidFill>
                      <a:srgbClr val="FFDF41"/>
                    </a:solidFill>
                    <a:highlight>
                      <a:srgbClr val="FFDF41"/>
                    </a:highlight>
                    <a:latin typeface="Poppins SemiBold"/>
                    <a:ea typeface="Poppins SemiBold"/>
                    <a:cs typeface="Poppins SemiBold"/>
                    <a:sym typeface="Poppins SemiBold"/>
                  </a:rPr>
                  <a:t>|</a:t>
                </a:r>
                <a:r>
                  <a:rPr lang="en" sz="1000">
                    <a:solidFill>
                      <a:schemeClr val="dk1"/>
                    </a:solidFill>
                    <a:highlight>
                      <a:srgbClr val="FFDF41"/>
                    </a:highlight>
                    <a:latin typeface="Poppins SemiBold"/>
                    <a:ea typeface="Poppins SemiBold"/>
                    <a:cs typeface="Poppins SemiBold"/>
                    <a:sym typeface="Poppins SemiBold"/>
                  </a:rPr>
                  <a:t>INDEPENDENT WRITING UNIT  </a:t>
                </a:r>
                <a:r>
                  <a:rPr lang="en" sz="1000">
                    <a:solidFill>
                      <a:srgbClr val="FFDF41"/>
                    </a:solidFill>
                    <a:highlight>
                      <a:srgbClr val="FFDF41"/>
                    </a:highlight>
                    <a:latin typeface="Poppins SemiBold"/>
                    <a:ea typeface="Poppins SemiBold"/>
                    <a:cs typeface="Poppins SemiBold"/>
                    <a:sym typeface="Poppins SemiBold"/>
                  </a:rPr>
                  <a:t>|  </a:t>
                </a:r>
                <a:endParaRPr i="1" sz="1200">
                  <a:solidFill>
                    <a:srgbClr val="FFDF41"/>
                  </a:solidFill>
                  <a:latin typeface="Poppins"/>
                  <a:ea typeface="Poppins"/>
                  <a:cs typeface="Poppins"/>
                  <a:sym typeface="Poppins"/>
                </a:endParaRPr>
              </a:p>
              <a:p>
                <a:pPr indent="0" lvl="0" marL="0" rtl="0" algn="l">
                  <a:lnSpc>
                    <a:spcPct val="130000"/>
                  </a:lnSpc>
                  <a:spcBef>
                    <a:spcPts val="1200"/>
                  </a:spcBef>
                  <a:spcAft>
                    <a:spcPts val="800"/>
                  </a:spcAft>
                  <a:buClr>
                    <a:srgbClr val="000000"/>
                  </a:buClr>
                  <a:buSzPts val="1100"/>
                  <a:buFont typeface="Arial"/>
                  <a:buNone/>
                </a:pPr>
                <a:r>
                  <a:rPr lang="en" sz="1000">
                    <a:latin typeface="Poppins"/>
                    <a:ea typeface="Poppins"/>
                    <a:cs typeface="Poppins"/>
                    <a:sym typeface="Poppins"/>
                  </a:rPr>
                  <a:t>Students write a five-paragraph </a:t>
                </a:r>
                <a:r>
                  <a:rPr b="1" lang="en" sz="1000">
                    <a:latin typeface="Poppins"/>
                    <a:ea typeface="Poppins"/>
                    <a:cs typeface="Poppins"/>
                    <a:sym typeface="Poppins"/>
                  </a:rPr>
                  <a:t>research</a:t>
                </a:r>
                <a:r>
                  <a:rPr b="1" lang="en" sz="1000">
                    <a:latin typeface="Poppins"/>
                    <a:ea typeface="Poppins"/>
                    <a:cs typeface="Poppins"/>
                    <a:sym typeface="Poppins"/>
                  </a:rPr>
                  <a:t> paper </a:t>
                </a:r>
                <a:r>
                  <a:rPr lang="en" sz="1000">
                    <a:latin typeface="Poppins"/>
                    <a:ea typeface="Poppins"/>
                    <a:cs typeface="Poppins"/>
                    <a:sym typeface="Poppins"/>
                  </a:rPr>
                  <a:t>on bioluminescence. Students are guided through the writing process but </a:t>
                </a:r>
                <a:r>
                  <a:rPr lang="en" sz="1000">
                    <a:latin typeface="Poppins"/>
                    <a:ea typeface="Poppins"/>
                    <a:cs typeface="Poppins"/>
                    <a:sym typeface="Poppins"/>
                  </a:rPr>
                  <a:t>independently </a:t>
                </a:r>
                <a:r>
                  <a:rPr lang="en" sz="1000">
                    <a:latin typeface="Poppins"/>
                    <a:ea typeface="Poppins"/>
                    <a:cs typeface="Poppins"/>
                    <a:sym typeface="Poppins"/>
                  </a:rPr>
                  <a:t>take notes, create an outline, write and revise a draft, and create a bibliography.</a:t>
                </a:r>
                <a:endParaRPr sz="1000">
                  <a:latin typeface="Poppins"/>
                  <a:ea typeface="Poppins"/>
                  <a:cs typeface="Poppins"/>
                  <a:sym typeface="Poppins"/>
                </a:endParaRPr>
              </a:p>
            </p:txBody>
          </p:sp>
          <p:pic>
            <p:nvPicPr>
              <p:cNvPr id="473" name="Google Shape;473;p58" title="Bioluminesence Circle.png"/>
              <p:cNvPicPr preferRelativeResize="0"/>
              <p:nvPr/>
            </p:nvPicPr>
            <p:blipFill rotWithShape="1">
              <a:blip r:embed="rId9">
                <a:alphaModFix/>
              </a:blip>
              <a:srcRect b="0" l="0" r="0" t="0"/>
              <a:stretch/>
            </p:blipFill>
            <p:spPr>
              <a:xfrm>
                <a:off x="685812" y="825606"/>
                <a:ext cx="1645921" cy="1645921"/>
              </a:xfrm>
              <a:prstGeom prst="rect">
                <a:avLst/>
              </a:prstGeom>
              <a:noFill/>
              <a:ln>
                <a:noFill/>
              </a:ln>
            </p:spPr>
          </p:pic>
          <p:sp>
            <p:nvSpPr>
              <p:cNvPr id="474" name="Google Shape;474;p58">
                <a:hlinkClick r:id="rId10"/>
              </p:cNvPr>
              <p:cNvSpPr/>
              <p:nvPr/>
            </p:nvSpPr>
            <p:spPr>
              <a:xfrm>
                <a:off x="685800" y="820770"/>
                <a:ext cx="1645800" cy="16458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graphicFrame>
        <p:nvGraphicFramePr>
          <p:cNvPr id="479" name="Google Shape;479;p59"/>
          <p:cNvGraphicFramePr/>
          <p:nvPr/>
        </p:nvGraphicFramePr>
        <p:xfrm>
          <a:off x="685800" y="5925312"/>
          <a:ext cx="3000000" cy="3000000"/>
        </p:xfrm>
        <a:graphic>
          <a:graphicData uri="http://schemas.openxmlformats.org/drawingml/2006/table">
            <a:tbl>
              <a:tblPr>
                <a:noFill/>
                <a:tableStyleId>{1AC8B0E7-1234-4D41-B6C5-B23E98F94E51}</a:tableStyleId>
              </a:tblPr>
              <a:tblGrid>
                <a:gridCol w="650600"/>
                <a:gridCol w="5750200"/>
              </a:tblGrid>
              <a:tr h="406900">
                <a:tc gridSpan="2">
                  <a:txBody>
                    <a:bodyPr/>
                    <a:lstStyle/>
                    <a:p>
                      <a:pPr indent="0" lvl="0" marL="0" rtl="0" algn="l">
                        <a:spcBef>
                          <a:spcPts val="0"/>
                        </a:spcBef>
                        <a:spcAft>
                          <a:spcPts val="0"/>
                        </a:spcAft>
                        <a:buNone/>
                      </a:pPr>
                      <a:r>
                        <a:rPr b="1" lang="en" sz="1200">
                          <a:latin typeface="Poppins"/>
                          <a:ea typeface="Poppins"/>
                          <a:cs typeface="Poppins"/>
                          <a:sym typeface="Poppins"/>
                        </a:rPr>
                        <a:t>Standards</a:t>
                      </a:r>
                      <a:endParaRPr b="1" sz="12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F4F4EE"/>
                    </a:solidFill>
                  </a:tcPr>
                </a:tc>
                <a:tc hMerge="1"/>
              </a:tr>
              <a:tr h="448875">
                <a:tc>
                  <a:txBody>
                    <a:bodyPr/>
                    <a:lstStyle/>
                    <a:p>
                      <a:pPr indent="0" lvl="0" marL="0"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W.4.3</a:t>
                      </a:r>
                      <a:endParaRPr b="1" sz="900">
                        <a:solidFill>
                          <a:schemeClr val="dk1"/>
                        </a:solidFill>
                        <a:latin typeface="Poppins"/>
                        <a:ea typeface="Poppins"/>
                        <a:cs typeface="Poppins"/>
                        <a:sym typeface="Poppins"/>
                      </a:endParaRPr>
                    </a:p>
                  </a:txBody>
                  <a:tcPr marT="10972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Write narratives to develop real or imagined experiences or events using effective technique, descriptive details, and clear event sequences.</a:t>
                      </a:r>
                      <a:endParaRPr sz="900">
                        <a:solidFill>
                          <a:schemeClr val="dk1"/>
                        </a:solidFill>
                        <a:latin typeface="Poppins"/>
                        <a:ea typeface="Poppins"/>
                        <a:cs typeface="Poppins"/>
                        <a:sym typeface="Poppins"/>
                      </a:endParaRPr>
                    </a:p>
                  </a:txBody>
                  <a:tcPr marT="109725"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8320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W.4.3.a</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Orient the reader by establishing a situation and introducing a narrator and/or characters; organize an event sequence that unfolds naturally.</a:t>
                      </a:r>
                      <a:endParaRPr b="1"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76625">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W.4.3.b</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Use dialogue and description to develop experiences and events or show the responses of characters to situations.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241975">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W.4.3.c</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Use a variety of transitional words and phrases to manage the sequence of events.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21562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W.4.3.e</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Provide a conclusion that follows from the narrated experiences or events.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74825">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W.4.4</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Produce clear and coherent writing in which the development and organization are appropriate to task, purpose, and audience.</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8650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W.4.5</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With guidance and support from peers and adults, develop and strengthen writing as needed by planning, revising, and editing. </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29122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L.4.2.b</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Use commas and quotation marks to mark direct speech and quotations from a text.</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480" name="Google Shape;480;p5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pSp>
        <p:nvGrpSpPr>
          <p:cNvPr id="481" name="Google Shape;481;p59"/>
          <p:cNvGrpSpPr/>
          <p:nvPr/>
        </p:nvGrpSpPr>
        <p:grpSpPr>
          <a:xfrm>
            <a:off x="685801" y="2715768"/>
            <a:ext cx="6400799" cy="2944369"/>
            <a:chOff x="685801" y="2788920"/>
            <a:chExt cx="6400799" cy="2944369"/>
          </a:xfrm>
        </p:grpSpPr>
        <p:pic>
          <p:nvPicPr>
            <p:cNvPr id="482" name="Google Shape;482;p59" title="Amusement Park.png"/>
            <p:cNvPicPr preferRelativeResize="0"/>
            <p:nvPr/>
          </p:nvPicPr>
          <p:blipFill rotWithShape="1">
            <a:blip r:embed="rId3">
              <a:alphaModFix/>
            </a:blip>
            <a:srcRect b="49" l="0" r="0" t="49"/>
            <a:stretch/>
          </p:blipFill>
          <p:spPr>
            <a:xfrm>
              <a:off x="685801" y="2788920"/>
              <a:ext cx="6400799" cy="2944369"/>
            </a:xfrm>
            <a:prstGeom prst="rect">
              <a:avLst/>
            </a:prstGeom>
            <a:noFill/>
            <a:ln>
              <a:noFill/>
            </a:ln>
          </p:spPr>
        </p:pic>
        <p:grpSp>
          <p:nvGrpSpPr>
            <p:cNvPr id="483" name="Google Shape;483;p59"/>
            <p:cNvGrpSpPr/>
            <p:nvPr/>
          </p:nvGrpSpPr>
          <p:grpSpPr>
            <a:xfrm>
              <a:off x="707800" y="2788920"/>
              <a:ext cx="6338620" cy="2906759"/>
              <a:chOff x="707800" y="6440200"/>
              <a:chExt cx="6338620" cy="2906759"/>
            </a:xfrm>
          </p:grpSpPr>
          <p:sp>
            <p:nvSpPr>
              <p:cNvPr id="484" name="Google Shape;484;p59"/>
              <p:cNvSpPr txBox="1"/>
              <p:nvPr/>
            </p:nvSpPr>
            <p:spPr>
              <a:xfrm>
                <a:off x="792915" y="6440200"/>
                <a:ext cx="9267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Pre-</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485" name="Google Shape;485;p59"/>
              <p:cNvSpPr txBox="1"/>
              <p:nvPr/>
            </p:nvSpPr>
            <p:spPr>
              <a:xfrm>
                <a:off x="236687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486" name="Google Shape;486;p59"/>
              <p:cNvSpPr txBox="1"/>
              <p:nvPr/>
            </p:nvSpPr>
            <p:spPr>
              <a:xfrm>
                <a:off x="2389670" y="7193475"/>
                <a:ext cx="1344300" cy="57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Story </a:t>
                </a:r>
                <a:r>
                  <a:rPr b="1" lang="en" sz="900">
                    <a:latin typeface="Poppins"/>
                    <a:ea typeface="Poppins"/>
                    <a:cs typeface="Poppins"/>
                    <a:sym typeface="Poppins"/>
                  </a:rPr>
                  <a:t>Planning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Plan Your Story</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45 minutes</a:t>
                </a:r>
                <a:endParaRPr sz="800">
                  <a:solidFill>
                    <a:srgbClr val="000000"/>
                  </a:solidFill>
                  <a:latin typeface="Poppins"/>
                  <a:ea typeface="Poppins"/>
                  <a:cs typeface="Poppins"/>
                  <a:sym typeface="Poppins"/>
                </a:endParaRPr>
              </a:p>
            </p:txBody>
          </p:sp>
          <p:sp>
            <p:nvSpPr>
              <p:cNvPr id="487" name="Google Shape;487;p59"/>
              <p:cNvSpPr txBox="1"/>
              <p:nvPr/>
            </p:nvSpPr>
            <p:spPr>
              <a:xfrm>
                <a:off x="4086325" y="8024300"/>
                <a:ext cx="9549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Post-</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488" name="Google Shape;488;p59"/>
              <p:cNvSpPr txBox="1"/>
              <p:nvPr/>
            </p:nvSpPr>
            <p:spPr>
              <a:xfrm>
                <a:off x="739585" y="7193475"/>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Pre-Assessment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Playground Stories</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mins</a:t>
                </a:r>
                <a:endParaRPr sz="800">
                  <a:solidFill>
                    <a:srgbClr val="000000"/>
                  </a:solidFill>
                  <a:latin typeface="Poppins"/>
                  <a:ea typeface="Poppins"/>
                  <a:cs typeface="Poppins"/>
                  <a:sym typeface="Poppins"/>
                </a:endParaRPr>
              </a:p>
            </p:txBody>
          </p:sp>
          <p:sp>
            <p:nvSpPr>
              <p:cNvPr id="489" name="Google Shape;489;p59"/>
              <p:cNvSpPr txBox="1"/>
              <p:nvPr/>
            </p:nvSpPr>
            <p:spPr>
              <a:xfrm>
                <a:off x="4045895"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Beginning a Story</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Set the Stage</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490" name="Google Shape;490;p59"/>
              <p:cNvSpPr txBox="1"/>
              <p:nvPr/>
            </p:nvSpPr>
            <p:spPr>
              <a:xfrm>
                <a:off x="5702120"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Transition Words &amp; Phrases</a:t>
                </a:r>
                <a:endParaRPr b="1" sz="900">
                  <a:latin typeface="Poppins"/>
                  <a:ea typeface="Poppins"/>
                  <a:cs typeface="Poppins"/>
                  <a:sym typeface="Poppins"/>
                </a:endParaRPr>
              </a:p>
              <a:p>
                <a:pPr indent="0" lvl="0" marL="0" rtl="0" algn="l">
                  <a:lnSpc>
                    <a:spcPct val="100000"/>
                  </a:lnSpc>
                  <a:spcBef>
                    <a:spcPts val="0"/>
                  </a:spcBef>
                  <a:spcAft>
                    <a:spcPts val="0"/>
                  </a:spcAft>
                  <a:buNone/>
                </a:pPr>
                <a:r>
                  <a:rPr lang="en" sz="800">
                    <a:latin typeface="Poppins"/>
                    <a:ea typeface="Poppins"/>
                    <a:cs typeface="Poppins"/>
                    <a:sym typeface="Poppins"/>
                  </a:rPr>
                  <a:t>Add Some SPEED</a:t>
                </a:r>
                <a:endParaRPr sz="800">
                  <a:latin typeface="Poppins"/>
                  <a:ea typeface="Poppins"/>
                  <a:cs typeface="Poppins"/>
                  <a:sym typeface="Poppins"/>
                </a:endParaRPr>
              </a:p>
              <a:p>
                <a:pPr indent="0" lvl="0" marL="0" rtl="0" algn="l">
                  <a:lnSpc>
                    <a:spcPct val="150000"/>
                  </a:lnSpc>
                  <a:spcBef>
                    <a:spcPts val="300"/>
                  </a:spcBef>
                  <a:spcAft>
                    <a:spcPts val="0"/>
                  </a:spcAft>
                  <a:buNone/>
                </a:pPr>
                <a:r>
                  <a:rPr lang="en" sz="800">
                    <a:latin typeface="Poppins"/>
                    <a:ea typeface="Poppins"/>
                    <a:cs typeface="Poppins"/>
                    <a:sym typeface="Poppins"/>
                  </a:rPr>
                  <a:t>50 minutes</a:t>
                </a:r>
                <a:endParaRPr sz="800">
                  <a:solidFill>
                    <a:srgbClr val="000000"/>
                  </a:solidFill>
                  <a:latin typeface="Poppins"/>
                  <a:ea typeface="Poppins"/>
                  <a:cs typeface="Poppins"/>
                  <a:sym typeface="Poppins"/>
                </a:endParaRPr>
              </a:p>
            </p:txBody>
          </p:sp>
          <p:sp>
            <p:nvSpPr>
              <p:cNvPr id="491" name="Google Shape;491;p59"/>
              <p:cNvSpPr txBox="1"/>
              <p:nvPr/>
            </p:nvSpPr>
            <p:spPr>
              <a:xfrm>
                <a:off x="739585" y="8770959"/>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Story Endings</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Wrap It Up</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492" name="Google Shape;492;p59"/>
              <p:cNvSpPr txBox="1"/>
              <p:nvPr/>
            </p:nvSpPr>
            <p:spPr>
              <a:xfrm>
                <a:off x="2387761" y="8770959"/>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Editing &amp; Sharing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Share Your Story</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45 minutes</a:t>
                </a:r>
                <a:endParaRPr sz="800">
                  <a:solidFill>
                    <a:srgbClr val="000000"/>
                  </a:solidFill>
                  <a:latin typeface="Poppins"/>
                  <a:ea typeface="Poppins"/>
                  <a:cs typeface="Poppins"/>
                  <a:sym typeface="Poppins"/>
                </a:endParaRPr>
              </a:p>
            </p:txBody>
          </p:sp>
          <p:sp>
            <p:nvSpPr>
              <p:cNvPr id="493" name="Google Shape;493;p59"/>
              <p:cNvSpPr txBox="1"/>
              <p:nvPr/>
            </p:nvSpPr>
            <p:spPr>
              <a:xfrm>
                <a:off x="4042418" y="8770950"/>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Post-Assessment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Sports Stories</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minutes</a:t>
                </a:r>
                <a:endParaRPr sz="800">
                  <a:solidFill>
                    <a:srgbClr val="000000"/>
                  </a:solidFill>
                  <a:latin typeface="Poppins"/>
                  <a:ea typeface="Poppins"/>
                  <a:cs typeface="Poppins"/>
                  <a:sym typeface="Poppins"/>
                </a:endParaRPr>
              </a:p>
            </p:txBody>
          </p:sp>
          <p:sp>
            <p:nvSpPr>
              <p:cNvPr id="494" name="Google Shape;494;p59"/>
              <p:cNvSpPr txBox="1"/>
              <p:nvPr/>
            </p:nvSpPr>
            <p:spPr>
              <a:xfrm>
                <a:off x="4020050"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495" name="Google Shape;495;p59"/>
              <p:cNvSpPr txBox="1"/>
              <p:nvPr/>
            </p:nvSpPr>
            <p:spPr>
              <a:xfrm>
                <a:off x="567342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496" name="Google Shape;496;p59"/>
              <p:cNvSpPr txBox="1"/>
              <p:nvPr/>
            </p:nvSpPr>
            <p:spPr>
              <a:xfrm>
                <a:off x="707800"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497" name="Google Shape;497;p59"/>
              <p:cNvSpPr txBox="1"/>
              <p:nvPr/>
            </p:nvSpPr>
            <p:spPr>
              <a:xfrm>
                <a:off x="2366875"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5</a:t>
                </a:r>
                <a:endParaRPr b="1" sz="1000">
                  <a:solidFill>
                    <a:schemeClr val="lt1"/>
                  </a:solidFill>
                  <a:latin typeface="Poppins"/>
                  <a:ea typeface="Poppins"/>
                  <a:cs typeface="Poppins"/>
                  <a:sym typeface="Poppins"/>
                </a:endParaRPr>
              </a:p>
            </p:txBody>
          </p:sp>
        </p:grpSp>
      </p:grpSp>
      <p:grpSp>
        <p:nvGrpSpPr>
          <p:cNvPr id="498" name="Google Shape;498;p59"/>
          <p:cNvGrpSpPr/>
          <p:nvPr/>
        </p:nvGrpSpPr>
        <p:grpSpPr>
          <a:xfrm>
            <a:off x="0" y="0"/>
            <a:ext cx="7789200" cy="685800"/>
            <a:chOff x="0" y="0"/>
            <a:chExt cx="7789200" cy="685800"/>
          </a:xfrm>
        </p:grpSpPr>
        <p:sp>
          <p:nvSpPr>
            <p:cNvPr id="499" name="Google Shape;499;p59"/>
            <p:cNvSpPr/>
            <p:nvPr/>
          </p:nvSpPr>
          <p:spPr>
            <a:xfrm>
              <a:off x="0" y="0"/>
              <a:ext cx="7789200" cy="685800"/>
            </a:xfrm>
            <a:prstGeom prst="rect">
              <a:avLst/>
            </a:prstGeom>
            <a:solidFill>
              <a:srgbClr val="4999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500" name="Google Shape;500;p59"/>
            <p:cNvSpPr txBox="1"/>
            <p:nvPr/>
          </p:nvSpPr>
          <p:spPr>
            <a:xfrm>
              <a:off x="457200" y="141450"/>
              <a:ext cx="39780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Narrative Writing</a:t>
              </a:r>
              <a:r>
                <a:rPr b="1" lang="en" sz="1600">
                  <a:latin typeface="Poppins"/>
                  <a:ea typeface="Poppins"/>
                  <a:cs typeface="Poppins"/>
                  <a:sym typeface="Poppins"/>
                </a:rPr>
                <a:t> </a:t>
              </a:r>
              <a:r>
                <a:rPr lang="en" sz="1600">
                  <a:latin typeface="Poppins"/>
                  <a:ea typeface="Poppins"/>
                  <a:cs typeface="Poppins"/>
                  <a:sym typeface="Poppins"/>
                </a:rPr>
                <a:t>|</a:t>
              </a:r>
              <a:r>
                <a:rPr b="1" lang="en" sz="1600">
                  <a:latin typeface="Poppins"/>
                  <a:ea typeface="Poppins"/>
                  <a:cs typeface="Poppins"/>
                  <a:sym typeface="Poppins"/>
                </a:rPr>
                <a:t> 4th Grade</a:t>
              </a:r>
              <a:endParaRPr sz="1200">
                <a:latin typeface="Poppins"/>
                <a:ea typeface="Poppins"/>
                <a:cs typeface="Poppins"/>
                <a:sym typeface="Poppins"/>
              </a:endParaRPr>
            </a:p>
          </p:txBody>
        </p:sp>
      </p:grpSp>
      <p:pic>
        <p:nvPicPr>
          <p:cNvPr id="501" name="Google Shape;501;p59" title="Logo.png"/>
          <p:cNvPicPr preferRelativeResize="0"/>
          <p:nvPr/>
        </p:nvPicPr>
        <p:blipFill rotWithShape="1">
          <a:blip r:embed="rId4">
            <a:alphaModFix/>
          </a:blip>
          <a:srcRect b="797" l="0" r="0" t="787"/>
          <a:stretch/>
        </p:blipFill>
        <p:spPr>
          <a:xfrm>
            <a:off x="6055623" y="261938"/>
            <a:ext cx="1232057" cy="161925"/>
          </a:xfrm>
          <a:prstGeom prst="rect">
            <a:avLst/>
          </a:prstGeom>
          <a:noFill/>
          <a:ln>
            <a:noFill/>
          </a:ln>
        </p:spPr>
      </p:pic>
      <p:grpSp>
        <p:nvGrpSpPr>
          <p:cNvPr id="502" name="Google Shape;502;p59"/>
          <p:cNvGrpSpPr/>
          <p:nvPr/>
        </p:nvGrpSpPr>
        <p:grpSpPr>
          <a:xfrm>
            <a:off x="804672" y="9615637"/>
            <a:ext cx="1706401" cy="117000"/>
            <a:chOff x="685810" y="9615637"/>
            <a:chExt cx="1706401" cy="117000"/>
          </a:xfrm>
        </p:grpSpPr>
        <p:sp>
          <p:nvSpPr>
            <p:cNvPr id="503" name="Google Shape;503;p59"/>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5">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6">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504" name="Google Shape;504;p59">
              <a:hlinkClick/>
            </p:cNvPr>
            <p:cNvPicPr preferRelativeResize="0"/>
            <p:nvPr/>
          </p:nvPicPr>
          <p:blipFill rotWithShape="1">
            <a:blip r:embed="rId7">
              <a:alphaModFix/>
            </a:blip>
            <a:srcRect b="10" l="1598" r="343" t="-10"/>
            <a:stretch/>
          </p:blipFill>
          <p:spPr>
            <a:xfrm rot="10800000">
              <a:off x="685810" y="9628437"/>
              <a:ext cx="178664" cy="86475"/>
            </a:xfrm>
            <a:prstGeom prst="rect">
              <a:avLst/>
            </a:prstGeom>
            <a:noFill/>
            <a:ln>
              <a:noFill/>
            </a:ln>
          </p:spPr>
        </p:pic>
      </p:grpSp>
      <p:grpSp>
        <p:nvGrpSpPr>
          <p:cNvPr id="505" name="Google Shape;505;p59"/>
          <p:cNvGrpSpPr/>
          <p:nvPr/>
        </p:nvGrpSpPr>
        <p:grpSpPr>
          <a:xfrm>
            <a:off x="685812" y="804800"/>
            <a:ext cx="6400763" cy="1666727"/>
            <a:chOff x="685812" y="804800"/>
            <a:chExt cx="6400763" cy="1666727"/>
          </a:xfrm>
        </p:grpSpPr>
        <p:pic>
          <p:nvPicPr>
            <p:cNvPr id="506" name="Google Shape;506;p59" title="Amusement Park Circle.png"/>
            <p:cNvPicPr preferRelativeResize="0"/>
            <p:nvPr/>
          </p:nvPicPr>
          <p:blipFill rotWithShape="1">
            <a:blip r:embed="rId8">
              <a:alphaModFix/>
            </a:blip>
            <a:srcRect b="0" l="0" r="0" t="0"/>
            <a:stretch/>
          </p:blipFill>
          <p:spPr>
            <a:xfrm>
              <a:off x="685812" y="825606"/>
              <a:ext cx="1645921" cy="1645921"/>
            </a:xfrm>
            <a:prstGeom prst="rect">
              <a:avLst/>
            </a:prstGeom>
            <a:noFill/>
            <a:ln>
              <a:noFill/>
            </a:ln>
          </p:spPr>
        </p:pic>
        <p:sp>
          <p:nvSpPr>
            <p:cNvPr id="507" name="Google Shape;507;p59"/>
            <p:cNvSpPr txBox="1"/>
            <p:nvPr/>
          </p:nvSpPr>
          <p:spPr>
            <a:xfrm>
              <a:off x="2621075" y="1104506"/>
              <a:ext cx="4465500" cy="10881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Clr>
                  <a:srgbClr val="000000"/>
                </a:buClr>
                <a:buSzPts val="1100"/>
                <a:buFont typeface="Arial"/>
                <a:buNone/>
              </a:pPr>
              <a:r>
                <a:rPr b="1" lang="en" u="sng">
                  <a:solidFill>
                    <a:schemeClr val="dk1"/>
                  </a:solidFill>
                  <a:latin typeface="Poppins"/>
                  <a:ea typeface="Poppins"/>
                  <a:cs typeface="Poppins"/>
                  <a:sym typeface="Poppins"/>
                  <a:hlinkClick r:id="rId9">
                    <a:extLst>
                      <a:ext uri="{A12FA001-AC4F-418D-AE19-62706E023703}">
                        <ahyp:hlinkClr val="tx"/>
                      </a:ext>
                    </a:extLst>
                  </a:hlinkClick>
                </a:rPr>
                <a:t>Unit 1: Amusement Park</a:t>
              </a:r>
              <a:r>
                <a:rPr b="1" lang="en">
                  <a:solidFill>
                    <a:schemeClr val="dk1"/>
                  </a:solidFill>
                  <a:uFill>
                    <a:noFill/>
                  </a:uFill>
                  <a:latin typeface="Poppins"/>
                  <a:ea typeface="Poppins"/>
                  <a:cs typeface="Poppins"/>
                  <a:sym typeface="Poppins"/>
                  <a:hlinkClick r:id="rId10">
                    <a:extLst>
                      <a:ext uri="{A12FA001-AC4F-418D-AE19-62706E023703}">
                        <ahyp:hlinkClr val="tx"/>
                      </a:ext>
                    </a:extLst>
                  </a:hlinkClick>
                </a:rPr>
                <a:t> </a:t>
              </a:r>
              <a:endParaRPr>
                <a:solidFill>
                  <a:schemeClr val="dk1"/>
                </a:solidFill>
                <a:latin typeface="Poppins"/>
                <a:ea typeface="Poppins"/>
                <a:cs typeface="Poppins"/>
                <a:sym typeface="Poppins"/>
              </a:endParaRPr>
            </a:p>
            <a:p>
              <a:pPr indent="0" lvl="0" marL="0" rtl="0" algn="l">
                <a:lnSpc>
                  <a:spcPct val="130000"/>
                </a:lnSpc>
                <a:spcBef>
                  <a:spcPts val="1200"/>
                </a:spcBef>
                <a:spcAft>
                  <a:spcPts val="800"/>
                </a:spcAft>
                <a:buClr>
                  <a:srgbClr val="000000"/>
                </a:buClr>
                <a:buSzPts val="1100"/>
                <a:buFont typeface="Arial"/>
                <a:buNone/>
              </a:pPr>
              <a:r>
                <a:rPr lang="en" sz="1000">
                  <a:latin typeface="Poppins"/>
                  <a:ea typeface="Poppins"/>
                  <a:cs typeface="Poppins"/>
                  <a:sym typeface="Poppins"/>
                </a:rPr>
                <a:t>Students </a:t>
              </a:r>
              <a:r>
                <a:rPr lang="en" sz="1000">
                  <a:latin typeface="Poppins"/>
                  <a:ea typeface="Poppins"/>
                  <a:cs typeface="Poppins"/>
                  <a:sym typeface="Poppins"/>
                </a:rPr>
                <a:t>write a </a:t>
              </a:r>
              <a:r>
                <a:rPr b="1" lang="en" sz="1000">
                  <a:latin typeface="Poppins"/>
                  <a:ea typeface="Poppins"/>
                  <a:cs typeface="Poppins"/>
                  <a:sym typeface="Poppins"/>
                </a:rPr>
                <a:t>realistic fiction text</a:t>
              </a:r>
              <a:r>
                <a:rPr lang="en" sz="1000">
                  <a:latin typeface="Poppins"/>
                  <a:ea typeface="Poppins"/>
                  <a:cs typeface="Poppins"/>
                  <a:sym typeface="Poppins"/>
                </a:rPr>
                <a:t> for a classroom short story festival. They plan using a story arc, and draft the story using dialogue, action, emotions, and transition words. Lastly, they edit their writing and share with their classmates.</a:t>
              </a:r>
              <a:endParaRPr sz="1000">
                <a:latin typeface="Poppins"/>
                <a:ea typeface="Poppins"/>
                <a:cs typeface="Poppins"/>
                <a:sym typeface="Poppins"/>
              </a:endParaRPr>
            </a:p>
          </p:txBody>
        </p:sp>
        <p:sp>
          <p:nvSpPr>
            <p:cNvPr id="508" name="Google Shape;508;p59">
              <a:hlinkClick r:id="rId11"/>
            </p:cNvPr>
            <p:cNvSpPr/>
            <p:nvPr/>
          </p:nvSpPr>
          <p:spPr>
            <a:xfrm>
              <a:off x="685863" y="804800"/>
              <a:ext cx="1645800" cy="16458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graphicFrame>
        <p:nvGraphicFramePr>
          <p:cNvPr id="513" name="Google Shape;513;p60"/>
          <p:cNvGraphicFramePr/>
          <p:nvPr/>
        </p:nvGraphicFramePr>
        <p:xfrm>
          <a:off x="685800" y="5925312"/>
          <a:ext cx="3000000" cy="3000000"/>
        </p:xfrm>
        <a:graphic>
          <a:graphicData uri="http://schemas.openxmlformats.org/drawingml/2006/table">
            <a:tbl>
              <a:tblPr>
                <a:noFill/>
                <a:tableStyleId>{1AC8B0E7-1234-4D41-B6C5-B23E98F94E51}</a:tableStyleId>
              </a:tblPr>
              <a:tblGrid>
                <a:gridCol w="650600"/>
                <a:gridCol w="5750200"/>
              </a:tblGrid>
              <a:tr h="406900">
                <a:tc gridSpan="2">
                  <a:txBody>
                    <a:bodyPr/>
                    <a:lstStyle/>
                    <a:p>
                      <a:pPr indent="0" lvl="0" marL="0" rtl="0" algn="l">
                        <a:spcBef>
                          <a:spcPts val="0"/>
                        </a:spcBef>
                        <a:spcAft>
                          <a:spcPts val="0"/>
                        </a:spcAft>
                        <a:buNone/>
                      </a:pPr>
                      <a:r>
                        <a:rPr b="1" lang="en" sz="1200">
                          <a:latin typeface="Poppins"/>
                          <a:ea typeface="Poppins"/>
                          <a:cs typeface="Poppins"/>
                          <a:sym typeface="Poppins"/>
                        </a:rPr>
                        <a:t>Standards</a:t>
                      </a:r>
                      <a:endParaRPr b="1" sz="12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F4F4EE"/>
                    </a:solidFill>
                  </a:tcPr>
                </a:tc>
                <a:tc hMerge="1"/>
              </a:tr>
              <a:tr h="322200">
                <a:tc>
                  <a:txBody>
                    <a:bodyPr/>
                    <a:lstStyle/>
                    <a:p>
                      <a:pPr indent="0" lvl="0" marL="0"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W.4.1</a:t>
                      </a:r>
                      <a:endParaRPr b="1" sz="900">
                        <a:solidFill>
                          <a:schemeClr val="dk1"/>
                        </a:solidFill>
                        <a:latin typeface="Poppins"/>
                        <a:ea typeface="Poppins"/>
                        <a:cs typeface="Poppins"/>
                        <a:sym typeface="Poppins"/>
                      </a:endParaRPr>
                    </a:p>
                  </a:txBody>
                  <a:tcPr marT="10972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Write opinion pieces on topics or texts, supporting a point of view with reasons and information.</a:t>
                      </a:r>
                      <a:endParaRPr sz="900">
                        <a:solidFill>
                          <a:schemeClr val="dk1"/>
                        </a:solidFill>
                        <a:latin typeface="Poppins"/>
                        <a:ea typeface="Poppins"/>
                        <a:cs typeface="Poppins"/>
                        <a:sym typeface="Poppins"/>
                      </a:endParaRPr>
                    </a:p>
                  </a:txBody>
                  <a:tcPr marT="109725"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766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W.4.1.a</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Introduce a topic or text clearly, state an opinion, and create an organizational structure in which related ideas are grouped to support the writer’s purpose.</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238675">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W.4.1.b</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Provide reasons that are supported by facts and details.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228825">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W.4.1.c</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Link opinion and reasons using words and phrases (e.g., for instance, in order to, in addition).</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22882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W.4.1.d</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Provide a concluding statement or section related to the opinion presented.</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0762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W.4.4</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Produce clear and coherent writing in which the development and organization are appropriate to task, purpose, and audience. </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88825">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W.4.5</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With guidance and support from peers and adults, develop and strengthen writing as needed by planning, revising, and editing.</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8882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W.4.8</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Recall relevant information from experiences or gather relevant information from print and digital sources; take notes and categorize information, and provide a list of sources.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160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W.4.10</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Write routinely over extended time frames (time for research, reflection, and revision) and shorter time frames (a single sitting or a day or two) for a range of discipline-specific tasks, purposes, and audiences.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514" name="Google Shape;514;p6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pSp>
        <p:nvGrpSpPr>
          <p:cNvPr id="515" name="Google Shape;515;p60"/>
          <p:cNvGrpSpPr/>
          <p:nvPr/>
        </p:nvGrpSpPr>
        <p:grpSpPr>
          <a:xfrm>
            <a:off x="685801" y="2715768"/>
            <a:ext cx="6400799" cy="2944369"/>
            <a:chOff x="685801" y="2788920"/>
            <a:chExt cx="6400799" cy="2944369"/>
          </a:xfrm>
        </p:grpSpPr>
        <p:pic>
          <p:nvPicPr>
            <p:cNvPr id="516" name="Google Shape;516;p60" title="Would You Rather.png"/>
            <p:cNvPicPr preferRelativeResize="0"/>
            <p:nvPr/>
          </p:nvPicPr>
          <p:blipFill rotWithShape="1">
            <a:blip r:embed="rId3">
              <a:alphaModFix/>
            </a:blip>
            <a:srcRect b="49" l="0" r="0" t="49"/>
            <a:stretch/>
          </p:blipFill>
          <p:spPr>
            <a:xfrm>
              <a:off x="685801" y="2788920"/>
              <a:ext cx="6400799" cy="2944369"/>
            </a:xfrm>
            <a:prstGeom prst="rect">
              <a:avLst/>
            </a:prstGeom>
            <a:noFill/>
            <a:ln>
              <a:noFill/>
            </a:ln>
          </p:spPr>
        </p:pic>
        <p:grpSp>
          <p:nvGrpSpPr>
            <p:cNvPr id="517" name="Google Shape;517;p60"/>
            <p:cNvGrpSpPr/>
            <p:nvPr/>
          </p:nvGrpSpPr>
          <p:grpSpPr>
            <a:xfrm>
              <a:off x="707800" y="2788920"/>
              <a:ext cx="6338620" cy="2906759"/>
              <a:chOff x="707800" y="6440200"/>
              <a:chExt cx="6338620" cy="2906759"/>
            </a:xfrm>
          </p:grpSpPr>
          <p:sp>
            <p:nvSpPr>
              <p:cNvPr id="518" name="Google Shape;518;p60"/>
              <p:cNvSpPr txBox="1"/>
              <p:nvPr/>
            </p:nvSpPr>
            <p:spPr>
              <a:xfrm>
                <a:off x="792915" y="6440200"/>
                <a:ext cx="9267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Pre-</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519" name="Google Shape;519;p60"/>
              <p:cNvSpPr txBox="1"/>
              <p:nvPr/>
            </p:nvSpPr>
            <p:spPr>
              <a:xfrm>
                <a:off x="236687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520" name="Google Shape;520;p60"/>
              <p:cNvSpPr txBox="1"/>
              <p:nvPr/>
            </p:nvSpPr>
            <p:spPr>
              <a:xfrm>
                <a:off x="2389670" y="7193475"/>
                <a:ext cx="1344300" cy="57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Gathering</a:t>
                </a:r>
                <a:r>
                  <a:rPr b="1" lang="en" sz="900">
                    <a:latin typeface="Poppins"/>
                    <a:ea typeface="Poppins"/>
                    <a:cs typeface="Poppins"/>
                    <a:sym typeface="Poppins"/>
                  </a:rPr>
                  <a:t> Information</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Either/Or Explorers</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521" name="Google Shape;521;p60"/>
              <p:cNvSpPr txBox="1"/>
              <p:nvPr/>
            </p:nvSpPr>
            <p:spPr>
              <a:xfrm>
                <a:off x="4086325" y="8024300"/>
                <a:ext cx="9549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Post-</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522" name="Google Shape;522;p60"/>
              <p:cNvSpPr txBox="1"/>
              <p:nvPr/>
            </p:nvSpPr>
            <p:spPr>
              <a:xfrm>
                <a:off x="739585" y="7193475"/>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Pre-Assessment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Which Class?</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mins</a:t>
                </a:r>
                <a:endParaRPr sz="800">
                  <a:solidFill>
                    <a:srgbClr val="000000"/>
                  </a:solidFill>
                  <a:latin typeface="Poppins"/>
                  <a:ea typeface="Poppins"/>
                  <a:cs typeface="Poppins"/>
                  <a:sym typeface="Poppins"/>
                </a:endParaRPr>
              </a:p>
            </p:txBody>
          </p:sp>
          <p:sp>
            <p:nvSpPr>
              <p:cNvPr id="523" name="Google Shape;523;p60"/>
              <p:cNvSpPr txBox="1"/>
              <p:nvPr/>
            </p:nvSpPr>
            <p:spPr>
              <a:xfrm>
                <a:off x="4045895"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Planning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Plan Your Podcast</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524" name="Google Shape;524;p60"/>
              <p:cNvSpPr txBox="1"/>
              <p:nvPr/>
            </p:nvSpPr>
            <p:spPr>
              <a:xfrm>
                <a:off x="5702120"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Drafting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Start Your Script</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525" name="Google Shape;525;p60"/>
              <p:cNvSpPr txBox="1"/>
              <p:nvPr/>
            </p:nvSpPr>
            <p:spPr>
              <a:xfrm>
                <a:off x="739585" y="8770959"/>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Drafting &amp; Revising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Add Some POWER</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526" name="Google Shape;526;p60"/>
              <p:cNvSpPr txBox="1"/>
              <p:nvPr/>
            </p:nvSpPr>
            <p:spPr>
              <a:xfrm>
                <a:off x="2387761" y="8770959"/>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Editing &amp; Sharing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Get Ready to Present</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45 minutes</a:t>
                </a:r>
                <a:endParaRPr sz="800">
                  <a:solidFill>
                    <a:srgbClr val="000000"/>
                  </a:solidFill>
                  <a:latin typeface="Poppins"/>
                  <a:ea typeface="Poppins"/>
                  <a:cs typeface="Poppins"/>
                  <a:sym typeface="Poppins"/>
                </a:endParaRPr>
              </a:p>
            </p:txBody>
          </p:sp>
          <p:sp>
            <p:nvSpPr>
              <p:cNvPr id="527" name="Google Shape;527;p60"/>
              <p:cNvSpPr txBox="1"/>
              <p:nvPr/>
            </p:nvSpPr>
            <p:spPr>
              <a:xfrm>
                <a:off x="4042418" y="8770950"/>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Post-Assessment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Which Job?</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minutes</a:t>
                </a:r>
                <a:endParaRPr sz="800">
                  <a:solidFill>
                    <a:srgbClr val="000000"/>
                  </a:solidFill>
                  <a:latin typeface="Poppins"/>
                  <a:ea typeface="Poppins"/>
                  <a:cs typeface="Poppins"/>
                  <a:sym typeface="Poppins"/>
                </a:endParaRPr>
              </a:p>
            </p:txBody>
          </p:sp>
          <p:sp>
            <p:nvSpPr>
              <p:cNvPr id="528" name="Google Shape;528;p60"/>
              <p:cNvSpPr txBox="1"/>
              <p:nvPr/>
            </p:nvSpPr>
            <p:spPr>
              <a:xfrm>
                <a:off x="4020050"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529" name="Google Shape;529;p60"/>
              <p:cNvSpPr txBox="1"/>
              <p:nvPr/>
            </p:nvSpPr>
            <p:spPr>
              <a:xfrm>
                <a:off x="567342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530" name="Google Shape;530;p60"/>
              <p:cNvSpPr txBox="1"/>
              <p:nvPr/>
            </p:nvSpPr>
            <p:spPr>
              <a:xfrm>
                <a:off x="707800"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531" name="Google Shape;531;p60"/>
              <p:cNvSpPr txBox="1"/>
              <p:nvPr/>
            </p:nvSpPr>
            <p:spPr>
              <a:xfrm>
                <a:off x="2366875"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5</a:t>
                </a:r>
                <a:endParaRPr b="1" sz="1000">
                  <a:solidFill>
                    <a:schemeClr val="lt1"/>
                  </a:solidFill>
                  <a:latin typeface="Poppins"/>
                  <a:ea typeface="Poppins"/>
                  <a:cs typeface="Poppins"/>
                  <a:sym typeface="Poppins"/>
                </a:endParaRPr>
              </a:p>
            </p:txBody>
          </p:sp>
        </p:grpSp>
      </p:grpSp>
      <p:grpSp>
        <p:nvGrpSpPr>
          <p:cNvPr id="532" name="Google Shape;532;p60"/>
          <p:cNvGrpSpPr/>
          <p:nvPr/>
        </p:nvGrpSpPr>
        <p:grpSpPr>
          <a:xfrm>
            <a:off x="0" y="0"/>
            <a:ext cx="7789200" cy="685800"/>
            <a:chOff x="0" y="0"/>
            <a:chExt cx="7789200" cy="685800"/>
          </a:xfrm>
        </p:grpSpPr>
        <p:sp>
          <p:nvSpPr>
            <p:cNvPr id="533" name="Google Shape;533;p60"/>
            <p:cNvSpPr/>
            <p:nvPr/>
          </p:nvSpPr>
          <p:spPr>
            <a:xfrm>
              <a:off x="0" y="0"/>
              <a:ext cx="7789200" cy="685800"/>
            </a:xfrm>
            <a:prstGeom prst="rect">
              <a:avLst/>
            </a:prstGeom>
            <a:solidFill>
              <a:srgbClr val="4999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534" name="Google Shape;534;p60"/>
            <p:cNvSpPr txBox="1"/>
            <p:nvPr/>
          </p:nvSpPr>
          <p:spPr>
            <a:xfrm>
              <a:off x="457200" y="141450"/>
              <a:ext cx="39780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Opinion Writing</a:t>
              </a:r>
              <a:r>
                <a:rPr b="1" lang="en" sz="1600">
                  <a:latin typeface="Poppins"/>
                  <a:ea typeface="Poppins"/>
                  <a:cs typeface="Poppins"/>
                  <a:sym typeface="Poppins"/>
                </a:rPr>
                <a:t> </a:t>
              </a:r>
              <a:r>
                <a:rPr lang="en" sz="1600">
                  <a:latin typeface="Poppins"/>
                  <a:ea typeface="Poppins"/>
                  <a:cs typeface="Poppins"/>
                  <a:sym typeface="Poppins"/>
                </a:rPr>
                <a:t>|</a:t>
              </a:r>
              <a:r>
                <a:rPr b="1" lang="en" sz="1600">
                  <a:latin typeface="Poppins"/>
                  <a:ea typeface="Poppins"/>
                  <a:cs typeface="Poppins"/>
                  <a:sym typeface="Poppins"/>
                </a:rPr>
                <a:t> 4th Grade</a:t>
              </a:r>
              <a:endParaRPr sz="1200">
                <a:latin typeface="Poppins"/>
                <a:ea typeface="Poppins"/>
                <a:cs typeface="Poppins"/>
                <a:sym typeface="Poppins"/>
              </a:endParaRPr>
            </a:p>
          </p:txBody>
        </p:sp>
      </p:grpSp>
      <p:pic>
        <p:nvPicPr>
          <p:cNvPr id="535" name="Google Shape;535;p60" title="Logo.png"/>
          <p:cNvPicPr preferRelativeResize="0"/>
          <p:nvPr/>
        </p:nvPicPr>
        <p:blipFill rotWithShape="1">
          <a:blip r:embed="rId4">
            <a:alphaModFix/>
          </a:blip>
          <a:srcRect b="797" l="0" r="0" t="787"/>
          <a:stretch/>
        </p:blipFill>
        <p:spPr>
          <a:xfrm>
            <a:off x="6055623" y="261938"/>
            <a:ext cx="1232057" cy="161925"/>
          </a:xfrm>
          <a:prstGeom prst="rect">
            <a:avLst/>
          </a:prstGeom>
          <a:noFill/>
          <a:ln>
            <a:noFill/>
          </a:ln>
        </p:spPr>
      </p:pic>
      <p:grpSp>
        <p:nvGrpSpPr>
          <p:cNvPr id="536" name="Google Shape;536;p60"/>
          <p:cNvGrpSpPr/>
          <p:nvPr/>
        </p:nvGrpSpPr>
        <p:grpSpPr>
          <a:xfrm>
            <a:off x="804672" y="9615637"/>
            <a:ext cx="1706401" cy="117000"/>
            <a:chOff x="685810" y="9615637"/>
            <a:chExt cx="1706401" cy="117000"/>
          </a:xfrm>
        </p:grpSpPr>
        <p:sp>
          <p:nvSpPr>
            <p:cNvPr id="537" name="Google Shape;537;p60"/>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5">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6">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538" name="Google Shape;538;p60">
              <a:hlinkClick/>
            </p:cNvPr>
            <p:cNvPicPr preferRelativeResize="0"/>
            <p:nvPr/>
          </p:nvPicPr>
          <p:blipFill rotWithShape="1">
            <a:blip r:embed="rId7">
              <a:alphaModFix/>
            </a:blip>
            <a:srcRect b="10" l="1598" r="343" t="-10"/>
            <a:stretch/>
          </p:blipFill>
          <p:spPr>
            <a:xfrm rot="10800000">
              <a:off x="685810" y="9628437"/>
              <a:ext cx="178664" cy="86475"/>
            </a:xfrm>
            <a:prstGeom prst="rect">
              <a:avLst/>
            </a:prstGeom>
            <a:noFill/>
            <a:ln>
              <a:noFill/>
            </a:ln>
          </p:spPr>
        </p:pic>
      </p:grpSp>
      <p:grpSp>
        <p:nvGrpSpPr>
          <p:cNvPr id="539" name="Google Shape;539;p60"/>
          <p:cNvGrpSpPr/>
          <p:nvPr/>
        </p:nvGrpSpPr>
        <p:grpSpPr>
          <a:xfrm>
            <a:off x="685812" y="804800"/>
            <a:ext cx="6400763" cy="1666727"/>
            <a:chOff x="685812" y="804800"/>
            <a:chExt cx="6400763" cy="1666727"/>
          </a:xfrm>
        </p:grpSpPr>
        <p:sp>
          <p:nvSpPr>
            <p:cNvPr id="540" name="Google Shape;540;p60"/>
            <p:cNvSpPr txBox="1"/>
            <p:nvPr/>
          </p:nvSpPr>
          <p:spPr>
            <a:xfrm>
              <a:off x="2621075" y="1104506"/>
              <a:ext cx="4465500" cy="10881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Clr>
                  <a:srgbClr val="000000"/>
                </a:buClr>
                <a:buSzPts val="1100"/>
                <a:buFont typeface="Arial"/>
                <a:buNone/>
              </a:pPr>
              <a:r>
                <a:rPr b="1" lang="en" u="sng">
                  <a:solidFill>
                    <a:schemeClr val="dk1"/>
                  </a:solidFill>
                  <a:latin typeface="Poppins"/>
                  <a:ea typeface="Poppins"/>
                  <a:cs typeface="Poppins"/>
                  <a:sym typeface="Poppins"/>
                  <a:hlinkClick r:id="rId8">
                    <a:extLst>
                      <a:ext uri="{A12FA001-AC4F-418D-AE19-62706E023703}">
                        <ahyp:hlinkClr val="tx"/>
                      </a:ext>
                    </a:extLst>
                  </a:hlinkClick>
                </a:rPr>
                <a:t>Unit 1: Would You Rather</a:t>
              </a:r>
              <a:r>
                <a:rPr b="1" lang="en">
                  <a:solidFill>
                    <a:schemeClr val="dk1"/>
                  </a:solidFill>
                  <a:uFill>
                    <a:noFill/>
                  </a:uFill>
                  <a:latin typeface="Poppins"/>
                  <a:ea typeface="Poppins"/>
                  <a:cs typeface="Poppins"/>
                  <a:sym typeface="Poppins"/>
                  <a:hlinkClick r:id="rId9">
                    <a:extLst>
                      <a:ext uri="{A12FA001-AC4F-418D-AE19-62706E023703}">
                        <ahyp:hlinkClr val="tx"/>
                      </a:ext>
                    </a:extLst>
                  </a:hlinkClick>
                </a:rPr>
                <a:t> </a:t>
              </a:r>
              <a:endParaRPr>
                <a:solidFill>
                  <a:schemeClr val="dk1"/>
                </a:solidFill>
                <a:latin typeface="Poppins"/>
                <a:ea typeface="Poppins"/>
                <a:cs typeface="Poppins"/>
                <a:sym typeface="Poppins"/>
              </a:endParaRPr>
            </a:p>
            <a:p>
              <a:pPr indent="0" lvl="0" marL="0" rtl="0" algn="l">
                <a:lnSpc>
                  <a:spcPct val="130000"/>
                </a:lnSpc>
                <a:spcBef>
                  <a:spcPts val="1200"/>
                </a:spcBef>
                <a:spcAft>
                  <a:spcPts val="800"/>
                </a:spcAft>
                <a:buClr>
                  <a:srgbClr val="000000"/>
                </a:buClr>
                <a:buSzPts val="1100"/>
                <a:buFont typeface="Arial"/>
                <a:buNone/>
              </a:pPr>
              <a:r>
                <a:rPr lang="en" sz="1000">
                  <a:latin typeface="Poppins"/>
                  <a:ea typeface="Poppins"/>
                  <a:cs typeface="Poppins"/>
                  <a:sym typeface="Poppins"/>
                </a:rPr>
                <a:t>Students write an </a:t>
              </a:r>
              <a:r>
                <a:rPr b="1" lang="en" sz="1000">
                  <a:latin typeface="Poppins"/>
                  <a:ea typeface="Poppins"/>
                  <a:cs typeface="Poppins"/>
                  <a:sym typeface="Poppins"/>
                </a:rPr>
                <a:t>opinion essay</a:t>
              </a:r>
              <a:r>
                <a:rPr lang="en" sz="1000">
                  <a:latin typeface="Poppins"/>
                  <a:ea typeface="Poppins"/>
                  <a:cs typeface="Poppins"/>
                  <a:sym typeface="Poppins"/>
                </a:rPr>
                <a:t> and act as guests on a “would you rather”-style podcast. Each student crafts a four-paragraph text with a thesis, two reasons, and examples. Lastly, students present their podcast with a partner.</a:t>
              </a:r>
              <a:endParaRPr sz="1000">
                <a:latin typeface="Poppins"/>
                <a:ea typeface="Poppins"/>
                <a:cs typeface="Poppins"/>
                <a:sym typeface="Poppins"/>
              </a:endParaRPr>
            </a:p>
          </p:txBody>
        </p:sp>
        <p:pic>
          <p:nvPicPr>
            <p:cNvPr id="541" name="Google Shape;541;p60" title="Would You Rather Circle.png"/>
            <p:cNvPicPr preferRelativeResize="0"/>
            <p:nvPr/>
          </p:nvPicPr>
          <p:blipFill rotWithShape="1">
            <a:blip r:embed="rId10">
              <a:alphaModFix/>
            </a:blip>
            <a:srcRect b="0" l="0" r="0" t="0"/>
            <a:stretch/>
          </p:blipFill>
          <p:spPr>
            <a:xfrm>
              <a:off x="685812" y="825606"/>
              <a:ext cx="1645921" cy="1645921"/>
            </a:xfrm>
            <a:prstGeom prst="rect">
              <a:avLst/>
            </a:prstGeom>
            <a:noFill/>
            <a:ln>
              <a:noFill/>
            </a:ln>
          </p:spPr>
        </p:pic>
        <p:sp>
          <p:nvSpPr>
            <p:cNvPr id="542" name="Google Shape;542;p60">
              <a:hlinkClick r:id="rId11"/>
            </p:cNvPr>
            <p:cNvSpPr/>
            <p:nvPr/>
          </p:nvSpPr>
          <p:spPr>
            <a:xfrm>
              <a:off x="685863" y="804800"/>
              <a:ext cx="1645800" cy="16458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graphicFrame>
        <p:nvGraphicFramePr>
          <p:cNvPr id="547" name="Google Shape;547;p61"/>
          <p:cNvGraphicFramePr/>
          <p:nvPr/>
        </p:nvGraphicFramePr>
        <p:xfrm>
          <a:off x="685800" y="5925312"/>
          <a:ext cx="3000000" cy="3000000"/>
        </p:xfrm>
        <a:graphic>
          <a:graphicData uri="http://schemas.openxmlformats.org/drawingml/2006/table">
            <a:tbl>
              <a:tblPr>
                <a:noFill/>
                <a:tableStyleId>{1AC8B0E7-1234-4D41-B6C5-B23E98F94E51}</a:tableStyleId>
              </a:tblPr>
              <a:tblGrid>
                <a:gridCol w="650600"/>
                <a:gridCol w="5750200"/>
              </a:tblGrid>
              <a:tr h="406900">
                <a:tc gridSpan="2">
                  <a:txBody>
                    <a:bodyPr/>
                    <a:lstStyle/>
                    <a:p>
                      <a:pPr indent="0" lvl="0" marL="0" rtl="0" algn="l">
                        <a:spcBef>
                          <a:spcPts val="0"/>
                        </a:spcBef>
                        <a:spcAft>
                          <a:spcPts val="0"/>
                        </a:spcAft>
                        <a:buNone/>
                      </a:pPr>
                      <a:r>
                        <a:rPr b="1" lang="en" sz="1200">
                          <a:latin typeface="Poppins"/>
                          <a:ea typeface="Poppins"/>
                          <a:cs typeface="Poppins"/>
                          <a:sym typeface="Poppins"/>
                        </a:rPr>
                        <a:t>Standards</a:t>
                      </a:r>
                      <a:endParaRPr b="1" sz="12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F4F4EE"/>
                    </a:solidFill>
                  </a:tcPr>
                </a:tc>
                <a:tc hMerge="1"/>
              </a:tr>
              <a:tr h="447025">
                <a:tc>
                  <a:txBody>
                    <a:bodyPr/>
                    <a:lstStyle/>
                    <a:p>
                      <a:pPr indent="0" lvl="0" marL="0"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W.4.4</a:t>
                      </a:r>
                      <a:endParaRPr b="1" sz="900">
                        <a:solidFill>
                          <a:schemeClr val="dk1"/>
                        </a:solidFill>
                        <a:latin typeface="Poppins"/>
                        <a:ea typeface="Poppins"/>
                        <a:cs typeface="Poppins"/>
                        <a:sym typeface="Poppins"/>
                      </a:endParaRPr>
                    </a:p>
                  </a:txBody>
                  <a:tcPr marT="10972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Produce clear and coherent writing in which the development and organization are appropriate to task, purpose, and audience. </a:t>
                      </a:r>
                      <a:endParaRPr sz="900">
                        <a:solidFill>
                          <a:schemeClr val="dk1"/>
                        </a:solidFill>
                        <a:latin typeface="Poppins"/>
                        <a:ea typeface="Poppins"/>
                        <a:cs typeface="Poppins"/>
                        <a:sym typeface="Poppins"/>
                      </a:endParaRPr>
                    </a:p>
                  </a:txBody>
                  <a:tcPr marT="109725"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9697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W.4.5</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With guidance and support from peers and adults, develop and strengthen writing as needed by planning, revising, and editing.</a:t>
                      </a:r>
                      <a:endParaRPr b="1"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278075">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W.4.9</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Draw evidence from literary or informational texts to support analysis, reflection, and research.</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13775">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W.4.9.a</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Apply grade 4 Reading standards to literature (e.g., “Describe in depth a character, setting, or event in a story or drama, drawing on specific details in the text [e.g., a character’s thoughts, words, or actions].”).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16050">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W.4.10</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Write routinely over extended time frames (time for research, reflection, and revision) and shorter time frames (a single sitting or a day or two) for a range of discipline-specific tasks, purposes, and audiences.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160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RL.4.1</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Refer to details and examples in a text when explaining what the text says explicitly and when drawing inferences from the text.</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548" name="Google Shape;548;p6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pSp>
        <p:nvGrpSpPr>
          <p:cNvPr id="549" name="Google Shape;549;p61"/>
          <p:cNvGrpSpPr/>
          <p:nvPr/>
        </p:nvGrpSpPr>
        <p:grpSpPr>
          <a:xfrm>
            <a:off x="685801" y="2715768"/>
            <a:ext cx="6400799" cy="2944369"/>
            <a:chOff x="685801" y="2788920"/>
            <a:chExt cx="6400799" cy="2944369"/>
          </a:xfrm>
        </p:grpSpPr>
        <p:pic>
          <p:nvPicPr>
            <p:cNvPr id="550" name="Google Shape;550;p61" title="Detective Series.png"/>
            <p:cNvPicPr preferRelativeResize="0"/>
            <p:nvPr/>
          </p:nvPicPr>
          <p:blipFill rotWithShape="1">
            <a:blip r:embed="rId3">
              <a:alphaModFix/>
            </a:blip>
            <a:srcRect b="49" l="0" r="0" t="49"/>
            <a:stretch/>
          </p:blipFill>
          <p:spPr>
            <a:xfrm>
              <a:off x="685801" y="2788920"/>
              <a:ext cx="6400799" cy="2944369"/>
            </a:xfrm>
            <a:prstGeom prst="rect">
              <a:avLst/>
            </a:prstGeom>
            <a:noFill/>
            <a:ln>
              <a:noFill/>
            </a:ln>
          </p:spPr>
        </p:pic>
        <p:grpSp>
          <p:nvGrpSpPr>
            <p:cNvPr id="551" name="Google Shape;551;p61"/>
            <p:cNvGrpSpPr/>
            <p:nvPr/>
          </p:nvGrpSpPr>
          <p:grpSpPr>
            <a:xfrm>
              <a:off x="707800" y="2788920"/>
              <a:ext cx="6338620" cy="2906759"/>
              <a:chOff x="707800" y="6440200"/>
              <a:chExt cx="6338620" cy="2906759"/>
            </a:xfrm>
          </p:grpSpPr>
          <p:sp>
            <p:nvSpPr>
              <p:cNvPr id="552" name="Google Shape;552;p61"/>
              <p:cNvSpPr txBox="1"/>
              <p:nvPr/>
            </p:nvSpPr>
            <p:spPr>
              <a:xfrm>
                <a:off x="792915" y="6440200"/>
                <a:ext cx="9267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Pre-</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553" name="Google Shape;553;p61"/>
              <p:cNvSpPr txBox="1"/>
              <p:nvPr/>
            </p:nvSpPr>
            <p:spPr>
              <a:xfrm>
                <a:off x="236687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554" name="Google Shape;554;p61"/>
              <p:cNvSpPr txBox="1"/>
              <p:nvPr/>
            </p:nvSpPr>
            <p:spPr>
              <a:xfrm>
                <a:off x="2389670" y="7193475"/>
                <a:ext cx="1344300" cy="57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Answering in a Complete Sentence</a:t>
                </a:r>
                <a:endParaRPr b="1" sz="900">
                  <a:latin typeface="Poppins"/>
                  <a:ea typeface="Poppins"/>
                  <a:cs typeface="Poppins"/>
                  <a:sym typeface="Poppins"/>
                </a:endParaRPr>
              </a:p>
              <a:p>
                <a:pPr indent="0" lvl="0" marL="0" rtl="0" algn="l">
                  <a:lnSpc>
                    <a:spcPct val="100000"/>
                  </a:lnSpc>
                  <a:spcBef>
                    <a:spcPts val="200"/>
                  </a:spcBef>
                  <a:spcAft>
                    <a:spcPts val="0"/>
                  </a:spcAft>
                  <a:buNone/>
                </a:pPr>
                <a:r>
                  <a:rPr lang="en" sz="700">
                    <a:latin typeface="Poppins"/>
                    <a:ea typeface="Poppins"/>
                    <a:cs typeface="Poppins"/>
                    <a:sym typeface="Poppins"/>
                  </a:rPr>
                  <a:t>Case of the Missing Grandpa</a:t>
                </a:r>
                <a:endParaRPr sz="700">
                  <a:latin typeface="Poppins"/>
                  <a:ea typeface="Poppins"/>
                  <a:cs typeface="Poppins"/>
                  <a:sym typeface="Poppins"/>
                </a:endParaRPr>
              </a:p>
              <a:p>
                <a:pPr indent="0" lvl="0" marL="0" rtl="0" algn="l">
                  <a:lnSpc>
                    <a:spcPct val="150000"/>
                  </a:lnSpc>
                  <a:spcBef>
                    <a:spcPts val="200"/>
                  </a:spcBef>
                  <a:spcAft>
                    <a:spcPts val="0"/>
                  </a:spcAft>
                  <a:buNone/>
                </a:pPr>
                <a:r>
                  <a:rPr lang="en" sz="800">
                    <a:latin typeface="Poppins"/>
                    <a:ea typeface="Poppins"/>
                    <a:cs typeface="Poppins"/>
                    <a:sym typeface="Poppins"/>
                  </a:rPr>
                  <a:t>30 minutes</a:t>
                </a:r>
                <a:endParaRPr sz="800">
                  <a:solidFill>
                    <a:srgbClr val="000000"/>
                  </a:solidFill>
                  <a:latin typeface="Poppins"/>
                  <a:ea typeface="Poppins"/>
                  <a:cs typeface="Poppins"/>
                  <a:sym typeface="Poppins"/>
                </a:endParaRPr>
              </a:p>
            </p:txBody>
          </p:sp>
          <p:sp>
            <p:nvSpPr>
              <p:cNvPr id="555" name="Google Shape;555;p61"/>
              <p:cNvSpPr txBox="1"/>
              <p:nvPr/>
            </p:nvSpPr>
            <p:spPr>
              <a:xfrm>
                <a:off x="2427675" y="8030063"/>
                <a:ext cx="9549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Post-</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556" name="Google Shape;556;p61"/>
              <p:cNvSpPr txBox="1"/>
              <p:nvPr/>
            </p:nvSpPr>
            <p:spPr>
              <a:xfrm>
                <a:off x="739585" y="7193475"/>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Pre-Assessment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Stay Cool</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mins</a:t>
                </a:r>
                <a:endParaRPr sz="800">
                  <a:solidFill>
                    <a:srgbClr val="000000"/>
                  </a:solidFill>
                  <a:latin typeface="Poppins"/>
                  <a:ea typeface="Poppins"/>
                  <a:cs typeface="Poppins"/>
                  <a:sym typeface="Poppins"/>
                </a:endParaRPr>
              </a:p>
            </p:txBody>
          </p:sp>
          <p:sp>
            <p:nvSpPr>
              <p:cNvPr id="557" name="Google Shape;557;p61"/>
              <p:cNvSpPr txBox="1"/>
              <p:nvPr/>
            </p:nvSpPr>
            <p:spPr>
              <a:xfrm>
                <a:off x="4045895"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Adding Evidence</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Find the Evidence</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35 minutes</a:t>
                </a:r>
                <a:endParaRPr sz="800">
                  <a:solidFill>
                    <a:srgbClr val="000000"/>
                  </a:solidFill>
                  <a:latin typeface="Poppins"/>
                  <a:ea typeface="Poppins"/>
                  <a:cs typeface="Poppins"/>
                  <a:sym typeface="Poppins"/>
                </a:endParaRPr>
              </a:p>
            </p:txBody>
          </p:sp>
          <p:sp>
            <p:nvSpPr>
              <p:cNvPr id="558" name="Google Shape;558;p61"/>
              <p:cNvSpPr txBox="1"/>
              <p:nvPr/>
            </p:nvSpPr>
            <p:spPr>
              <a:xfrm>
                <a:off x="5702120"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Elaboration</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Connect the Clues</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minutes</a:t>
                </a:r>
                <a:endParaRPr sz="800">
                  <a:solidFill>
                    <a:srgbClr val="000000"/>
                  </a:solidFill>
                  <a:latin typeface="Poppins"/>
                  <a:ea typeface="Poppins"/>
                  <a:cs typeface="Poppins"/>
                  <a:sym typeface="Poppins"/>
                </a:endParaRPr>
              </a:p>
            </p:txBody>
          </p:sp>
          <p:sp>
            <p:nvSpPr>
              <p:cNvPr id="559" name="Google Shape;559;p61"/>
              <p:cNvSpPr txBox="1"/>
              <p:nvPr/>
            </p:nvSpPr>
            <p:spPr>
              <a:xfrm>
                <a:off x="739585" y="8770959"/>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Paragraph Responses</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Solve the Mystery</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minutes</a:t>
                </a:r>
                <a:endParaRPr sz="800">
                  <a:solidFill>
                    <a:srgbClr val="000000"/>
                  </a:solidFill>
                  <a:latin typeface="Poppins"/>
                  <a:ea typeface="Poppins"/>
                  <a:cs typeface="Poppins"/>
                  <a:sym typeface="Poppins"/>
                </a:endParaRPr>
              </a:p>
            </p:txBody>
          </p:sp>
          <p:sp>
            <p:nvSpPr>
              <p:cNvPr id="560" name="Google Shape;560;p61"/>
              <p:cNvSpPr txBox="1"/>
              <p:nvPr/>
            </p:nvSpPr>
            <p:spPr>
              <a:xfrm>
                <a:off x="2387761" y="8770959"/>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Post-Assessment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Welcome Back</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minutes</a:t>
                </a:r>
                <a:endParaRPr sz="800">
                  <a:solidFill>
                    <a:srgbClr val="000000"/>
                  </a:solidFill>
                  <a:latin typeface="Poppins"/>
                  <a:ea typeface="Poppins"/>
                  <a:cs typeface="Poppins"/>
                  <a:sym typeface="Poppins"/>
                </a:endParaRPr>
              </a:p>
            </p:txBody>
          </p:sp>
          <p:sp>
            <p:nvSpPr>
              <p:cNvPr id="561" name="Google Shape;561;p61"/>
              <p:cNvSpPr txBox="1"/>
              <p:nvPr/>
            </p:nvSpPr>
            <p:spPr>
              <a:xfrm>
                <a:off x="4020050"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562" name="Google Shape;562;p61"/>
              <p:cNvSpPr txBox="1"/>
              <p:nvPr/>
            </p:nvSpPr>
            <p:spPr>
              <a:xfrm>
                <a:off x="567342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563" name="Google Shape;563;p61"/>
              <p:cNvSpPr txBox="1"/>
              <p:nvPr/>
            </p:nvSpPr>
            <p:spPr>
              <a:xfrm>
                <a:off x="707800"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grpSp>
      </p:grpSp>
      <p:grpSp>
        <p:nvGrpSpPr>
          <p:cNvPr id="564" name="Google Shape;564;p61"/>
          <p:cNvGrpSpPr/>
          <p:nvPr/>
        </p:nvGrpSpPr>
        <p:grpSpPr>
          <a:xfrm>
            <a:off x="0" y="0"/>
            <a:ext cx="7789200" cy="685800"/>
            <a:chOff x="0" y="0"/>
            <a:chExt cx="7789200" cy="685800"/>
          </a:xfrm>
        </p:grpSpPr>
        <p:sp>
          <p:nvSpPr>
            <p:cNvPr id="565" name="Google Shape;565;p61"/>
            <p:cNvSpPr/>
            <p:nvPr/>
          </p:nvSpPr>
          <p:spPr>
            <a:xfrm>
              <a:off x="0" y="0"/>
              <a:ext cx="7789200" cy="685800"/>
            </a:xfrm>
            <a:prstGeom prst="rect">
              <a:avLst/>
            </a:prstGeom>
            <a:solidFill>
              <a:srgbClr val="4999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566" name="Google Shape;566;p61"/>
            <p:cNvSpPr txBox="1"/>
            <p:nvPr/>
          </p:nvSpPr>
          <p:spPr>
            <a:xfrm>
              <a:off x="457200" y="141450"/>
              <a:ext cx="39780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Opinion Writing</a:t>
              </a:r>
              <a:r>
                <a:rPr b="1" lang="en" sz="1600">
                  <a:latin typeface="Poppins"/>
                  <a:ea typeface="Poppins"/>
                  <a:cs typeface="Poppins"/>
                  <a:sym typeface="Poppins"/>
                </a:rPr>
                <a:t> </a:t>
              </a:r>
              <a:r>
                <a:rPr lang="en" sz="1600">
                  <a:latin typeface="Poppins"/>
                  <a:ea typeface="Poppins"/>
                  <a:cs typeface="Poppins"/>
                  <a:sym typeface="Poppins"/>
                </a:rPr>
                <a:t>|</a:t>
              </a:r>
              <a:r>
                <a:rPr b="1" lang="en" sz="1600">
                  <a:latin typeface="Poppins"/>
                  <a:ea typeface="Poppins"/>
                  <a:cs typeface="Poppins"/>
                  <a:sym typeface="Poppins"/>
                </a:rPr>
                <a:t> 4th Grade</a:t>
              </a:r>
              <a:endParaRPr sz="1200">
                <a:latin typeface="Poppins"/>
                <a:ea typeface="Poppins"/>
                <a:cs typeface="Poppins"/>
                <a:sym typeface="Poppins"/>
              </a:endParaRPr>
            </a:p>
          </p:txBody>
        </p:sp>
      </p:grpSp>
      <p:pic>
        <p:nvPicPr>
          <p:cNvPr id="567" name="Google Shape;567;p61" title="Logo.png"/>
          <p:cNvPicPr preferRelativeResize="0"/>
          <p:nvPr/>
        </p:nvPicPr>
        <p:blipFill rotWithShape="1">
          <a:blip r:embed="rId4">
            <a:alphaModFix/>
          </a:blip>
          <a:srcRect b="797" l="0" r="0" t="787"/>
          <a:stretch/>
        </p:blipFill>
        <p:spPr>
          <a:xfrm>
            <a:off x="6055623" y="261938"/>
            <a:ext cx="1232057" cy="161925"/>
          </a:xfrm>
          <a:prstGeom prst="rect">
            <a:avLst/>
          </a:prstGeom>
          <a:noFill/>
          <a:ln>
            <a:noFill/>
          </a:ln>
        </p:spPr>
      </p:pic>
      <p:grpSp>
        <p:nvGrpSpPr>
          <p:cNvPr id="568" name="Google Shape;568;p61"/>
          <p:cNvGrpSpPr/>
          <p:nvPr/>
        </p:nvGrpSpPr>
        <p:grpSpPr>
          <a:xfrm>
            <a:off x="804672" y="9615637"/>
            <a:ext cx="1706401" cy="117000"/>
            <a:chOff x="685810" y="9615637"/>
            <a:chExt cx="1706401" cy="117000"/>
          </a:xfrm>
        </p:grpSpPr>
        <p:sp>
          <p:nvSpPr>
            <p:cNvPr id="569" name="Google Shape;569;p61"/>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5">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6">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570" name="Google Shape;570;p61">
              <a:hlinkClick/>
            </p:cNvPr>
            <p:cNvPicPr preferRelativeResize="0"/>
            <p:nvPr/>
          </p:nvPicPr>
          <p:blipFill rotWithShape="1">
            <a:blip r:embed="rId7">
              <a:alphaModFix/>
            </a:blip>
            <a:srcRect b="10" l="1598" r="343" t="-10"/>
            <a:stretch/>
          </p:blipFill>
          <p:spPr>
            <a:xfrm rot="10800000">
              <a:off x="685810" y="9628437"/>
              <a:ext cx="178664" cy="86475"/>
            </a:xfrm>
            <a:prstGeom prst="rect">
              <a:avLst/>
            </a:prstGeom>
            <a:noFill/>
            <a:ln>
              <a:noFill/>
            </a:ln>
          </p:spPr>
        </p:pic>
      </p:grpSp>
      <p:grpSp>
        <p:nvGrpSpPr>
          <p:cNvPr id="571" name="Google Shape;571;p61"/>
          <p:cNvGrpSpPr/>
          <p:nvPr/>
        </p:nvGrpSpPr>
        <p:grpSpPr>
          <a:xfrm>
            <a:off x="685800" y="807162"/>
            <a:ext cx="6400775" cy="1664364"/>
            <a:chOff x="685800" y="807163"/>
            <a:chExt cx="6400775" cy="1664364"/>
          </a:xfrm>
        </p:grpSpPr>
        <p:sp>
          <p:nvSpPr>
            <p:cNvPr id="572" name="Google Shape;572;p61"/>
            <p:cNvSpPr txBox="1"/>
            <p:nvPr/>
          </p:nvSpPr>
          <p:spPr>
            <a:xfrm>
              <a:off x="2621075" y="1104506"/>
              <a:ext cx="4465500" cy="10881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Clr>
                  <a:srgbClr val="000000"/>
                </a:buClr>
                <a:buSzPts val="1100"/>
                <a:buFont typeface="Arial"/>
                <a:buNone/>
              </a:pPr>
              <a:r>
                <a:rPr b="1" lang="en" u="sng">
                  <a:solidFill>
                    <a:schemeClr val="dk1"/>
                  </a:solidFill>
                  <a:latin typeface="Poppins"/>
                  <a:ea typeface="Poppins"/>
                  <a:cs typeface="Poppins"/>
                  <a:sym typeface="Poppins"/>
                  <a:hlinkClick r:id="rId8">
                    <a:extLst>
                      <a:ext uri="{A12FA001-AC4F-418D-AE19-62706E023703}">
                        <ahyp:hlinkClr val="tx"/>
                      </a:ext>
                    </a:extLst>
                  </a:hlinkClick>
                </a:rPr>
                <a:t>Unit 2: Detective Series</a:t>
              </a:r>
              <a:r>
                <a:rPr b="1" lang="en">
                  <a:latin typeface="Poppins"/>
                  <a:ea typeface="Poppins"/>
                  <a:cs typeface="Poppins"/>
                  <a:sym typeface="Poppins"/>
                </a:rPr>
                <a:t> </a:t>
              </a:r>
              <a:endParaRPr>
                <a:solidFill>
                  <a:schemeClr val="dk1"/>
                </a:solidFill>
                <a:latin typeface="Poppins"/>
                <a:ea typeface="Poppins"/>
                <a:cs typeface="Poppins"/>
                <a:sym typeface="Poppins"/>
              </a:endParaRPr>
            </a:p>
            <a:p>
              <a:pPr indent="0" lvl="0" marL="0" rtl="0" algn="l">
                <a:lnSpc>
                  <a:spcPct val="130000"/>
                </a:lnSpc>
                <a:spcBef>
                  <a:spcPts val="1200"/>
                </a:spcBef>
                <a:spcAft>
                  <a:spcPts val="800"/>
                </a:spcAft>
                <a:buClr>
                  <a:srgbClr val="000000"/>
                </a:buClr>
                <a:buSzPts val="1100"/>
                <a:buFont typeface="Arial"/>
                <a:buNone/>
              </a:pPr>
              <a:r>
                <a:rPr lang="en" sz="1000">
                  <a:latin typeface="Poppins"/>
                  <a:ea typeface="Poppins"/>
                  <a:cs typeface="Poppins"/>
                  <a:sym typeface="Poppins"/>
                </a:rPr>
                <a:t>Students learn how to write a </a:t>
              </a:r>
              <a:r>
                <a:rPr b="1" lang="en" sz="1000">
                  <a:latin typeface="Poppins"/>
                  <a:ea typeface="Poppins"/>
                  <a:cs typeface="Poppins"/>
                  <a:sym typeface="Poppins"/>
                </a:rPr>
                <a:t>response to reading</a:t>
              </a:r>
              <a:r>
                <a:rPr lang="en" sz="1000">
                  <a:latin typeface="Poppins"/>
                  <a:ea typeface="Poppins"/>
                  <a:cs typeface="Poppins"/>
                  <a:sym typeface="Poppins"/>
                </a:rPr>
                <a:t>. Students begin by writing complete-sentence answers to questions about a text, and by the end of the unit write complete-paragraph responses with text evidence and analysis.</a:t>
              </a:r>
              <a:endParaRPr sz="1000">
                <a:latin typeface="Poppins"/>
                <a:ea typeface="Poppins"/>
                <a:cs typeface="Poppins"/>
                <a:sym typeface="Poppins"/>
              </a:endParaRPr>
            </a:p>
          </p:txBody>
        </p:sp>
        <p:pic>
          <p:nvPicPr>
            <p:cNvPr id="573" name="Google Shape;573;p61" title="Detective Series Circle.png"/>
            <p:cNvPicPr preferRelativeResize="0"/>
            <p:nvPr/>
          </p:nvPicPr>
          <p:blipFill rotWithShape="1">
            <a:blip r:embed="rId9">
              <a:alphaModFix/>
            </a:blip>
            <a:srcRect b="0" l="0" r="0" t="0"/>
            <a:stretch/>
          </p:blipFill>
          <p:spPr>
            <a:xfrm>
              <a:off x="685812" y="825606"/>
              <a:ext cx="1645921" cy="1645921"/>
            </a:xfrm>
            <a:prstGeom prst="rect">
              <a:avLst/>
            </a:prstGeom>
            <a:noFill/>
            <a:ln>
              <a:noFill/>
            </a:ln>
          </p:spPr>
        </p:pic>
        <p:sp>
          <p:nvSpPr>
            <p:cNvPr id="574" name="Google Shape;574;p61">
              <a:hlinkClick r:id="rId10"/>
            </p:cNvPr>
            <p:cNvSpPr/>
            <p:nvPr/>
          </p:nvSpPr>
          <p:spPr>
            <a:xfrm>
              <a:off x="685800" y="807163"/>
              <a:ext cx="1645800" cy="16458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graphicFrame>
        <p:nvGraphicFramePr>
          <p:cNvPr id="579" name="Google Shape;579;p62"/>
          <p:cNvGraphicFramePr/>
          <p:nvPr/>
        </p:nvGraphicFramePr>
        <p:xfrm>
          <a:off x="685800" y="5925312"/>
          <a:ext cx="3000000" cy="3000000"/>
        </p:xfrm>
        <a:graphic>
          <a:graphicData uri="http://schemas.openxmlformats.org/drawingml/2006/table">
            <a:tbl>
              <a:tblPr>
                <a:noFill/>
                <a:tableStyleId>{1AC8B0E7-1234-4D41-B6C5-B23E98F94E51}</a:tableStyleId>
              </a:tblPr>
              <a:tblGrid>
                <a:gridCol w="650600"/>
                <a:gridCol w="5750200"/>
              </a:tblGrid>
              <a:tr h="406900">
                <a:tc gridSpan="2">
                  <a:txBody>
                    <a:bodyPr/>
                    <a:lstStyle/>
                    <a:p>
                      <a:pPr indent="0" lvl="0" marL="0" rtl="0" algn="l">
                        <a:spcBef>
                          <a:spcPts val="0"/>
                        </a:spcBef>
                        <a:spcAft>
                          <a:spcPts val="0"/>
                        </a:spcAft>
                        <a:buNone/>
                      </a:pPr>
                      <a:r>
                        <a:rPr b="1" lang="en" sz="1200">
                          <a:latin typeface="Poppins"/>
                          <a:ea typeface="Poppins"/>
                          <a:cs typeface="Poppins"/>
                          <a:sym typeface="Poppins"/>
                        </a:rPr>
                        <a:t>Standards</a:t>
                      </a:r>
                      <a:endParaRPr b="1" sz="12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F4F4EE"/>
                    </a:solidFill>
                  </a:tcPr>
                </a:tc>
                <a:tc hMerge="1"/>
              </a:tr>
              <a:tr h="308950">
                <a:tc>
                  <a:txBody>
                    <a:bodyPr/>
                    <a:lstStyle/>
                    <a:p>
                      <a:pPr indent="0" lvl="0" marL="0"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W.4.2</a:t>
                      </a:r>
                      <a:endParaRPr b="1" sz="900">
                        <a:solidFill>
                          <a:schemeClr val="dk1"/>
                        </a:solidFill>
                        <a:latin typeface="Poppins"/>
                        <a:ea typeface="Poppins"/>
                        <a:cs typeface="Poppins"/>
                        <a:sym typeface="Poppins"/>
                      </a:endParaRPr>
                    </a:p>
                  </a:txBody>
                  <a:tcPr marT="10972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Write informative/explanatory texts to examine a topic and convey ideas and information clearly.</a:t>
                      </a:r>
                      <a:endParaRPr sz="900">
                        <a:solidFill>
                          <a:schemeClr val="dk1"/>
                        </a:solidFill>
                        <a:latin typeface="Poppins"/>
                        <a:ea typeface="Poppins"/>
                        <a:cs typeface="Poppins"/>
                        <a:sym typeface="Poppins"/>
                      </a:endParaRPr>
                    </a:p>
                  </a:txBody>
                  <a:tcPr marT="109725"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7357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W.4.2.a</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Introduce a topic clearly and group related information in paragraphs and sections; include formatting (e.g., headings), illustrations, and multimedia when useful to aiding comprehension.</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73575">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W.4.2.b</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Develop the topic with facts, definitions, concrete details, quotations, or other information and examples related to the topic.</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07650">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W.4.2.c</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Link ideas within categories of information using words and phrases (e.g., another, for example, also, because).</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23327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W.4.2.e</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Provide a concluding statement or section related to the information or explanation presented.</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74175">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W.4.5</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With guidance and support from peers and adults, develop and strengthen writing as needed by planning, revising, and editing. </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629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W.4.7</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Conduct short research projects that build knowledge through investigation of different aspects of a topic.</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160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W.4.8</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Recall relevant information from experiences or gather relevant information from print and digital sources; take notes and categorize information, and provide a list of sources.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580" name="Google Shape;580;p6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pSp>
        <p:nvGrpSpPr>
          <p:cNvPr id="581" name="Google Shape;581;p62"/>
          <p:cNvGrpSpPr/>
          <p:nvPr/>
        </p:nvGrpSpPr>
        <p:grpSpPr>
          <a:xfrm>
            <a:off x="685801" y="2715768"/>
            <a:ext cx="6400799" cy="2944369"/>
            <a:chOff x="685801" y="2788920"/>
            <a:chExt cx="6400799" cy="2944369"/>
          </a:xfrm>
        </p:grpSpPr>
        <p:pic>
          <p:nvPicPr>
            <p:cNvPr id="582" name="Google Shape;582;p62" title="Travel to Seoul.png"/>
            <p:cNvPicPr preferRelativeResize="0"/>
            <p:nvPr/>
          </p:nvPicPr>
          <p:blipFill rotWithShape="1">
            <a:blip r:embed="rId3">
              <a:alphaModFix/>
            </a:blip>
            <a:srcRect b="49" l="0" r="0" t="49"/>
            <a:stretch/>
          </p:blipFill>
          <p:spPr>
            <a:xfrm>
              <a:off x="685801" y="2788920"/>
              <a:ext cx="6400799" cy="2944369"/>
            </a:xfrm>
            <a:prstGeom prst="rect">
              <a:avLst/>
            </a:prstGeom>
            <a:noFill/>
            <a:ln>
              <a:noFill/>
            </a:ln>
          </p:spPr>
        </p:pic>
        <p:grpSp>
          <p:nvGrpSpPr>
            <p:cNvPr id="583" name="Google Shape;583;p62"/>
            <p:cNvGrpSpPr/>
            <p:nvPr/>
          </p:nvGrpSpPr>
          <p:grpSpPr>
            <a:xfrm>
              <a:off x="707800" y="2788920"/>
              <a:ext cx="6338620" cy="2906759"/>
              <a:chOff x="707800" y="6440200"/>
              <a:chExt cx="6338620" cy="2906759"/>
            </a:xfrm>
          </p:grpSpPr>
          <p:sp>
            <p:nvSpPr>
              <p:cNvPr id="584" name="Google Shape;584;p62"/>
              <p:cNvSpPr txBox="1"/>
              <p:nvPr/>
            </p:nvSpPr>
            <p:spPr>
              <a:xfrm>
                <a:off x="792915" y="6440200"/>
                <a:ext cx="9267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Pre-</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585" name="Google Shape;585;p62"/>
              <p:cNvSpPr txBox="1"/>
              <p:nvPr/>
            </p:nvSpPr>
            <p:spPr>
              <a:xfrm>
                <a:off x="236687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586" name="Google Shape;586;p62"/>
              <p:cNvSpPr txBox="1"/>
              <p:nvPr/>
            </p:nvSpPr>
            <p:spPr>
              <a:xfrm>
                <a:off x="2389670" y="7193475"/>
                <a:ext cx="1344300" cy="57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Gathering Information</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Explore the City</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587" name="Google Shape;587;p62"/>
              <p:cNvSpPr txBox="1"/>
              <p:nvPr/>
            </p:nvSpPr>
            <p:spPr>
              <a:xfrm>
                <a:off x="5728550" y="8032013"/>
                <a:ext cx="9549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Post-</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588" name="Google Shape;588;p62"/>
              <p:cNvSpPr txBox="1"/>
              <p:nvPr/>
            </p:nvSpPr>
            <p:spPr>
              <a:xfrm>
                <a:off x="739585" y="7193475"/>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Pre-Assessment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Ready for the Moon</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mins</a:t>
                </a:r>
                <a:endParaRPr sz="800">
                  <a:solidFill>
                    <a:srgbClr val="000000"/>
                  </a:solidFill>
                  <a:latin typeface="Poppins"/>
                  <a:ea typeface="Poppins"/>
                  <a:cs typeface="Poppins"/>
                  <a:sym typeface="Poppins"/>
                </a:endParaRPr>
              </a:p>
            </p:txBody>
          </p:sp>
          <p:sp>
            <p:nvSpPr>
              <p:cNvPr id="589" name="Google Shape;589;p62"/>
              <p:cNvSpPr txBox="1"/>
              <p:nvPr/>
            </p:nvSpPr>
            <p:spPr>
              <a:xfrm>
                <a:off x="4045895"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Organizing Information &amp; Drafting</a:t>
                </a:r>
                <a:endParaRPr b="1" sz="9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Find Your Facts</a:t>
                </a:r>
                <a:endParaRPr sz="800">
                  <a:latin typeface="Poppins"/>
                  <a:ea typeface="Poppins"/>
                  <a:cs typeface="Poppins"/>
                  <a:sym typeface="Poppins"/>
                </a:endParaRPr>
              </a:p>
              <a:p>
                <a:pPr indent="0" lvl="0" marL="0" rtl="0" algn="l">
                  <a:lnSpc>
                    <a:spcPct val="150000"/>
                  </a:lnSpc>
                  <a:spcBef>
                    <a:spcPts val="100"/>
                  </a:spcBef>
                  <a:spcAft>
                    <a:spcPts val="0"/>
                  </a:spcAft>
                  <a:buNone/>
                </a:pPr>
                <a:r>
                  <a:rPr lang="en" sz="800">
                    <a:latin typeface="Poppins"/>
                    <a:ea typeface="Poppins"/>
                    <a:cs typeface="Poppins"/>
                    <a:sym typeface="Poppins"/>
                  </a:rPr>
                  <a:t>35 minutes</a:t>
                </a:r>
                <a:endParaRPr sz="800">
                  <a:solidFill>
                    <a:srgbClr val="000000"/>
                  </a:solidFill>
                  <a:latin typeface="Poppins"/>
                  <a:ea typeface="Poppins"/>
                  <a:cs typeface="Poppins"/>
                  <a:sym typeface="Poppins"/>
                </a:endParaRPr>
              </a:p>
            </p:txBody>
          </p:sp>
          <p:sp>
            <p:nvSpPr>
              <p:cNvPr id="590" name="Google Shape;590;p62"/>
              <p:cNvSpPr txBox="1"/>
              <p:nvPr/>
            </p:nvSpPr>
            <p:spPr>
              <a:xfrm>
                <a:off x="5702120"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Drafting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Match It Up</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591" name="Google Shape;591;p62"/>
              <p:cNvSpPr txBox="1"/>
              <p:nvPr/>
            </p:nvSpPr>
            <p:spPr>
              <a:xfrm>
                <a:off x="739585" y="8770959"/>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Write an Introduction</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Excite Your Reader</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592" name="Google Shape;592;p62"/>
              <p:cNvSpPr txBox="1"/>
              <p:nvPr/>
            </p:nvSpPr>
            <p:spPr>
              <a:xfrm>
                <a:off x="2387761" y="8770959"/>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Write a Conclusion</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Make It Memorable</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593" name="Google Shape;593;p62"/>
              <p:cNvSpPr txBox="1"/>
              <p:nvPr/>
            </p:nvSpPr>
            <p:spPr>
              <a:xfrm>
                <a:off x="4042418" y="8770950"/>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Editing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Prepare to Post</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35 minutes</a:t>
                </a:r>
                <a:endParaRPr sz="800">
                  <a:solidFill>
                    <a:srgbClr val="000000"/>
                  </a:solidFill>
                  <a:latin typeface="Poppins"/>
                  <a:ea typeface="Poppins"/>
                  <a:cs typeface="Poppins"/>
                  <a:sym typeface="Poppins"/>
                </a:endParaRPr>
              </a:p>
            </p:txBody>
          </p:sp>
          <p:sp>
            <p:nvSpPr>
              <p:cNvPr id="594" name="Google Shape;594;p62"/>
              <p:cNvSpPr txBox="1"/>
              <p:nvPr/>
            </p:nvSpPr>
            <p:spPr>
              <a:xfrm>
                <a:off x="4020050"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595" name="Google Shape;595;p62"/>
              <p:cNvSpPr txBox="1"/>
              <p:nvPr/>
            </p:nvSpPr>
            <p:spPr>
              <a:xfrm>
                <a:off x="567342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596" name="Google Shape;596;p62"/>
              <p:cNvSpPr txBox="1"/>
              <p:nvPr/>
            </p:nvSpPr>
            <p:spPr>
              <a:xfrm>
                <a:off x="707800"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597" name="Google Shape;597;p62"/>
              <p:cNvSpPr txBox="1"/>
              <p:nvPr/>
            </p:nvSpPr>
            <p:spPr>
              <a:xfrm>
                <a:off x="2366875"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5</a:t>
                </a:r>
                <a:endParaRPr b="1" sz="1000">
                  <a:solidFill>
                    <a:schemeClr val="lt1"/>
                  </a:solidFill>
                  <a:latin typeface="Poppins"/>
                  <a:ea typeface="Poppins"/>
                  <a:cs typeface="Poppins"/>
                  <a:sym typeface="Poppins"/>
                </a:endParaRPr>
              </a:p>
            </p:txBody>
          </p:sp>
        </p:grpSp>
        <p:sp>
          <p:nvSpPr>
            <p:cNvPr id="598" name="Google Shape;598;p62"/>
            <p:cNvSpPr txBox="1"/>
            <p:nvPr/>
          </p:nvSpPr>
          <p:spPr>
            <a:xfrm>
              <a:off x="5702118" y="5119670"/>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Post-Assessment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Useful Robots</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minutes</a:t>
              </a:r>
              <a:endParaRPr sz="800">
                <a:solidFill>
                  <a:srgbClr val="000000"/>
                </a:solidFill>
                <a:latin typeface="Poppins"/>
                <a:ea typeface="Poppins"/>
                <a:cs typeface="Poppins"/>
                <a:sym typeface="Poppins"/>
              </a:endParaRPr>
            </a:p>
          </p:txBody>
        </p:sp>
        <p:sp>
          <p:nvSpPr>
            <p:cNvPr id="599" name="Google Shape;599;p62"/>
            <p:cNvSpPr txBox="1"/>
            <p:nvPr/>
          </p:nvSpPr>
          <p:spPr>
            <a:xfrm>
              <a:off x="4017000" y="437432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6</a:t>
              </a:r>
              <a:endParaRPr b="1" sz="1000">
                <a:solidFill>
                  <a:schemeClr val="lt1"/>
                </a:solidFill>
                <a:latin typeface="Poppins"/>
                <a:ea typeface="Poppins"/>
                <a:cs typeface="Poppins"/>
                <a:sym typeface="Poppins"/>
              </a:endParaRPr>
            </a:p>
          </p:txBody>
        </p:sp>
      </p:grpSp>
      <p:grpSp>
        <p:nvGrpSpPr>
          <p:cNvPr id="600" name="Google Shape;600;p62"/>
          <p:cNvGrpSpPr/>
          <p:nvPr/>
        </p:nvGrpSpPr>
        <p:grpSpPr>
          <a:xfrm>
            <a:off x="0" y="0"/>
            <a:ext cx="7789200" cy="685800"/>
            <a:chOff x="0" y="0"/>
            <a:chExt cx="7789200" cy="685800"/>
          </a:xfrm>
        </p:grpSpPr>
        <p:sp>
          <p:nvSpPr>
            <p:cNvPr id="601" name="Google Shape;601;p62"/>
            <p:cNvSpPr/>
            <p:nvPr/>
          </p:nvSpPr>
          <p:spPr>
            <a:xfrm>
              <a:off x="0" y="0"/>
              <a:ext cx="7789200" cy="685800"/>
            </a:xfrm>
            <a:prstGeom prst="rect">
              <a:avLst/>
            </a:prstGeom>
            <a:solidFill>
              <a:srgbClr val="4999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602" name="Google Shape;602;p62"/>
            <p:cNvSpPr txBox="1"/>
            <p:nvPr/>
          </p:nvSpPr>
          <p:spPr>
            <a:xfrm>
              <a:off x="457200" y="141450"/>
              <a:ext cx="39780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Informative Writing</a:t>
              </a:r>
              <a:r>
                <a:rPr b="1" lang="en" sz="1600">
                  <a:latin typeface="Poppins"/>
                  <a:ea typeface="Poppins"/>
                  <a:cs typeface="Poppins"/>
                  <a:sym typeface="Poppins"/>
                </a:rPr>
                <a:t> </a:t>
              </a:r>
              <a:r>
                <a:rPr lang="en" sz="1600">
                  <a:latin typeface="Poppins"/>
                  <a:ea typeface="Poppins"/>
                  <a:cs typeface="Poppins"/>
                  <a:sym typeface="Poppins"/>
                </a:rPr>
                <a:t>|</a:t>
              </a:r>
              <a:r>
                <a:rPr b="1" lang="en" sz="1600">
                  <a:latin typeface="Poppins"/>
                  <a:ea typeface="Poppins"/>
                  <a:cs typeface="Poppins"/>
                  <a:sym typeface="Poppins"/>
                </a:rPr>
                <a:t> 4th Grade</a:t>
              </a:r>
              <a:endParaRPr sz="1200">
                <a:latin typeface="Poppins"/>
                <a:ea typeface="Poppins"/>
                <a:cs typeface="Poppins"/>
                <a:sym typeface="Poppins"/>
              </a:endParaRPr>
            </a:p>
          </p:txBody>
        </p:sp>
      </p:grpSp>
      <p:pic>
        <p:nvPicPr>
          <p:cNvPr id="603" name="Google Shape;603;p62" title="Logo.png"/>
          <p:cNvPicPr preferRelativeResize="0"/>
          <p:nvPr/>
        </p:nvPicPr>
        <p:blipFill rotWithShape="1">
          <a:blip r:embed="rId4">
            <a:alphaModFix/>
          </a:blip>
          <a:srcRect b="797" l="0" r="0" t="787"/>
          <a:stretch/>
        </p:blipFill>
        <p:spPr>
          <a:xfrm>
            <a:off x="6055623" y="261938"/>
            <a:ext cx="1232057" cy="161925"/>
          </a:xfrm>
          <a:prstGeom prst="rect">
            <a:avLst/>
          </a:prstGeom>
          <a:noFill/>
          <a:ln>
            <a:noFill/>
          </a:ln>
        </p:spPr>
      </p:pic>
      <p:grpSp>
        <p:nvGrpSpPr>
          <p:cNvPr id="604" name="Google Shape;604;p62"/>
          <p:cNvGrpSpPr/>
          <p:nvPr/>
        </p:nvGrpSpPr>
        <p:grpSpPr>
          <a:xfrm>
            <a:off x="804672" y="9615637"/>
            <a:ext cx="1706401" cy="117000"/>
            <a:chOff x="685810" y="9615637"/>
            <a:chExt cx="1706401" cy="117000"/>
          </a:xfrm>
        </p:grpSpPr>
        <p:sp>
          <p:nvSpPr>
            <p:cNvPr id="605" name="Google Shape;605;p62"/>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5">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6">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606" name="Google Shape;606;p62">
              <a:hlinkClick/>
            </p:cNvPr>
            <p:cNvPicPr preferRelativeResize="0"/>
            <p:nvPr/>
          </p:nvPicPr>
          <p:blipFill rotWithShape="1">
            <a:blip r:embed="rId7">
              <a:alphaModFix/>
            </a:blip>
            <a:srcRect b="10" l="1598" r="343" t="-10"/>
            <a:stretch/>
          </p:blipFill>
          <p:spPr>
            <a:xfrm rot="10800000">
              <a:off x="685810" y="9628437"/>
              <a:ext cx="178664" cy="86475"/>
            </a:xfrm>
            <a:prstGeom prst="rect">
              <a:avLst/>
            </a:prstGeom>
            <a:noFill/>
            <a:ln>
              <a:noFill/>
            </a:ln>
          </p:spPr>
        </p:pic>
      </p:grpSp>
      <p:grpSp>
        <p:nvGrpSpPr>
          <p:cNvPr id="607" name="Google Shape;607;p62"/>
          <p:cNvGrpSpPr/>
          <p:nvPr/>
        </p:nvGrpSpPr>
        <p:grpSpPr>
          <a:xfrm>
            <a:off x="685812" y="804800"/>
            <a:ext cx="6400763" cy="1666727"/>
            <a:chOff x="685812" y="804800"/>
            <a:chExt cx="6400763" cy="1666727"/>
          </a:xfrm>
        </p:grpSpPr>
        <p:sp>
          <p:nvSpPr>
            <p:cNvPr id="608" name="Google Shape;608;p62"/>
            <p:cNvSpPr txBox="1"/>
            <p:nvPr/>
          </p:nvSpPr>
          <p:spPr>
            <a:xfrm>
              <a:off x="2621075" y="1104506"/>
              <a:ext cx="4465500" cy="10881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Clr>
                  <a:srgbClr val="000000"/>
                </a:buClr>
                <a:buSzPts val="1100"/>
                <a:buFont typeface="Arial"/>
                <a:buNone/>
              </a:pPr>
              <a:r>
                <a:rPr b="1" lang="en" u="sng">
                  <a:solidFill>
                    <a:schemeClr val="dk1"/>
                  </a:solidFill>
                  <a:latin typeface="Poppins"/>
                  <a:ea typeface="Poppins"/>
                  <a:cs typeface="Poppins"/>
                  <a:sym typeface="Poppins"/>
                  <a:hlinkClick r:id="rId8">
                    <a:extLst>
                      <a:ext uri="{A12FA001-AC4F-418D-AE19-62706E023703}">
                        <ahyp:hlinkClr val="tx"/>
                      </a:ext>
                    </a:extLst>
                  </a:hlinkClick>
                </a:rPr>
                <a:t>Unit 1: Travel to Seoul</a:t>
              </a:r>
              <a:endParaRPr u="sng">
                <a:solidFill>
                  <a:schemeClr val="dk1"/>
                </a:solidFill>
                <a:latin typeface="Poppins"/>
                <a:ea typeface="Poppins"/>
                <a:cs typeface="Poppins"/>
                <a:sym typeface="Poppins"/>
              </a:endParaRPr>
            </a:p>
            <a:p>
              <a:pPr indent="0" lvl="0" marL="0" rtl="0" algn="l">
                <a:lnSpc>
                  <a:spcPct val="130000"/>
                </a:lnSpc>
                <a:spcBef>
                  <a:spcPts val="1200"/>
                </a:spcBef>
                <a:spcAft>
                  <a:spcPts val="800"/>
                </a:spcAft>
                <a:buClr>
                  <a:srgbClr val="000000"/>
                </a:buClr>
                <a:buSzPts val="1100"/>
                <a:buFont typeface="Arial"/>
                <a:buNone/>
              </a:pPr>
              <a:r>
                <a:rPr lang="en" sz="1000">
                  <a:latin typeface="Poppins"/>
                  <a:ea typeface="Poppins"/>
                  <a:cs typeface="Poppins"/>
                  <a:sym typeface="Poppins"/>
                </a:rPr>
                <a:t>Students </a:t>
              </a:r>
              <a:r>
                <a:rPr lang="en" sz="1000">
                  <a:latin typeface="Poppins"/>
                  <a:ea typeface="Poppins"/>
                  <a:cs typeface="Poppins"/>
                  <a:sym typeface="Poppins"/>
                </a:rPr>
                <a:t>write a three-paragraph </a:t>
              </a:r>
              <a:r>
                <a:rPr b="1" lang="en" sz="1000">
                  <a:latin typeface="Poppins"/>
                  <a:ea typeface="Poppins"/>
                  <a:cs typeface="Poppins"/>
                  <a:sym typeface="Poppins"/>
                </a:rPr>
                <a:t>informative text </a:t>
              </a:r>
              <a:r>
                <a:rPr lang="en" sz="1000">
                  <a:latin typeface="Poppins"/>
                  <a:ea typeface="Poppins"/>
                  <a:cs typeface="Poppins"/>
                  <a:sym typeface="Poppins"/>
                </a:rPr>
                <a:t>in the form of a blog post about Seoul, South Korea. After sorting information about destinations in Seoul, they select two to include in their blog and add an introduction. Finally, they edit and revise to create a final daft.</a:t>
              </a:r>
              <a:endParaRPr sz="1000">
                <a:latin typeface="Poppins"/>
                <a:ea typeface="Poppins"/>
                <a:cs typeface="Poppins"/>
                <a:sym typeface="Poppins"/>
              </a:endParaRPr>
            </a:p>
          </p:txBody>
        </p:sp>
        <p:pic>
          <p:nvPicPr>
            <p:cNvPr id="609" name="Google Shape;609;p62" title="Travel to Seoul Circle.png"/>
            <p:cNvPicPr preferRelativeResize="0"/>
            <p:nvPr/>
          </p:nvPicPr>
          <p:blipFill rotWithShape="1">
            <a:blip r:embed="rId9">
              <a:alphaModFix/>
            </a:blip>
            <a:srcRect b="0" l="0" r="0" t="0"/>
            <a:stretch/>
          </p:blipFill>
          <p:spPr>
            <a:xfrm>
              <a:off x="685812" y="825606"/>
              <a:ext cx="1645921" cy="1645921"/>
            </a:xfrm>
            <a:prstGeom prst="rect">
              <a:avLst/>
            </a:prstGeom>
            <a:noFill/>
            <a:ln>
              <a:noFill/>
            </a:ln>
          </p:spPr>
        </p:pic>
        <p:sp>
          <p:nvSpPr>
            <p:cNvPr id="610" name="Google Shape;610;p62">
              <a:hlinkClick r:id="rId10"/>
            </p:cNvPr>
            <p:cNvSpPr/>
            <p:nvPr/>
          </p:nvSpPr>
          <p:spPr>
            <a:xfrm>
              <a:off x="685863" y="804800"/>
              <a:ext cx="1645800" cy="16458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63"/>
          <p:cNvSpPr/>
          <p:nvPr/>
        </p:nvSpPr>
        <p:spPr>
          <a:xfrm>
            <a:off x="3630674" y="1941074"/>
            <a:ext cx="920359" cy="29175"/>
          </a:xfrm>
          <a:custGeom>
            <a:rect b="b" l="l" r="r" t="t"/>
            <a:pathLst>
              <a:path extrusionOk="0" h="1591" w="34548">
                <a:moveTo>
                  <a:pt x="0" y="781"/>
                </a:moveTo>
                <a:cubicBezTo>
                  <a:pt x="11242" y="3285"/>
                  <a:pt x="23101" y="-1024"/>
                  <a:pt x="34548" y="249"/>
                </a:cubicBezTo>
              </a:path>
            </a:pathLst>
          </a:custGeom>
          <a:noFill/>
          <a:ln cap="flat" cmpd="sng" w="152400">
            <a:solidFill>
              <a:srgbClr val="FFDF41"/>
            </a:solidFill>
            <a:prstDash val="solid"/>
            <a:round/>
            <a:headEnd len="med" w="med" type="none"/>
            <a:tailEnd len="med" w="med" type="none"/>
          </a:ln>
        </p:spPr>
      </p:sp>
      <p:graphicFrame>
        <p:nvGraphicFramePr>
          <p:cNvPr id="616" name="Google Shape;616;p63"/>
          <p:cNvGraphicFramePr/>
          <p:nvPr/>
        </p:nvGraphicFramePr>
        <p:xfrm>
          <a:off x="685800" y="5925312"/>
          <a:ext cx="3000000" cy="3000000"/>
        </p:xfrm>
        <a:graphic>
          <a:graphicData uri="http://schemas.openxmlformats.org/drawingml/2006/table">
            <a:tbl>
              <a:tblPr>
                <a:noFill/>
                <a:tableStyleId>{1AC8B0E7-1234-4D41-B6C5-B23E98F94E51}</a:tableStyleId>
              </a:tblPr>
              <a:tblGrid>
                <a:gridCol w="650600"/>
                <a:gridCol w="5750200"/>
              </a:tblGrid>
              <a:tr h="406900">
                <a:tc gridSpan="2">
                  <a:txBody>
                    <a:bodyPr/>
                    <a:lstStyle/>
                    <a:p>
                      <a:pPr indent="0" lvl="0" marL="0" rtl="0" algn="l">
                        <a:spcBef>
                          <a:spcPts val="0"/>
                        </a:spcBef>
                        <a:spcAft>
                          <a:spcPts val="0"/>
                        </a:spcAft>
                        <a:buNone/>
                      </a:pPr>
                      <a:r>
                        <a:rPr b="1" lang="en" sz="1200">
                          <a:latin typeface="Poppins"/>
                          <a:ea typeface="Poppins"/>
                          <a:cs typeface="Poppins"/>
                          <a:sym typeface="Poppins"/>
                        </a:rPr>
                        <a:t>Standards</a:t>
                      </a:r>
                      <a:endParaRPr b="1" sz="12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F4F4EE"/>
                    </a:solidFill>
                  </a:tcPr>
                </a:tc>
                <a:tc hMerge="1"/>
              </a:tr>
              <a:tr h="266275">
                <a:tc>
                  <a:txBody>
                    <a:bodyPr/>
                    <a:lstStyle/>
                    <a:p>
                      <a:pPr indent="0" lvl="0" marL="0"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W.4.2</a:t>
                      </a:r>
                      <a:endParaRPr b="1" sz="900">
                        <a:solidFill>
                          <a:schemeClr val="dk1"/>
                        </a:solidFill>
                        <a:latin typeface="Poppins"/>
                        <a:ea typeface="Poppins"/>
                        <a:cs typeface="Poppins"/>
                        <a:sym typeface="Poppins"/>
                      </a:endParaRPr>
                    </a:p>
                  </a:txBody>
                  <a:tcPr marT="10972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Write informative/explanatory texts to examine a topic and convey ideas and information clearly.</a:t>
                      </a:r>
                      <a:endParaRPr sz="900">
                        <a:solidFill>
                          <a:schemeClr val="dk1"/>
                        </a:solidFill>
                        <a:latin typeface="Poppins"/>
                        <a:ea typeface="Poppins"/>
                        <a:cs typeface="Poppins"/>
                        <a:sym typeface="Poppins"/>
                      </a:endParaRPr>
                    </a:p>
                  </a:txBody>
                  <a:tcPr marT="109725"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4532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W.4.2.a</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Introduce a topic clearly and group related information in paragraphs and sections; include formatting (e.g., headings), illustrations, and multimedia when useful to aiding comprehension.</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35900">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W.4.2.b</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Develop the topic with facts, definitions, concrete details, quotations, or other information and examples related to the topic.</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07650">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W.4.2.c</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Link ideas within categories of information using words and phrases (e.g., another, for example, also, because).</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222725">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W.4.2.d</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Use precise language and domain-specific vocabulary to inform about or explain the topic.</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20502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W.4.2.e</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Provide a concluding statement or section related to the information or explanation presented.</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37575">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W.4.4</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Produce clear and coherent writing in which the development and organization are appropriate to task, purpose, and audience. </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54925">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W.4.5</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With guidance and support from peers and adults, develop and strengthen writing as needed by planning, revising, and editing. </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3757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W.4.7</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Conduct short research projects that build knowledge through investigation of different aspects of a topic.</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160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W.4.8</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Recall relevant information from experiences or gather relevant information from print and digital sources; take notes and categorize information, and provide a list of sources.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617" name="Google Shape;617;p63"/>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pic>
        <p:nvPicPr>
          <p:cNvPr id="618" name="Google Shape;618;p63" title="England Expeditions.png"/>
          <p:cNvPicPr preferRelativeResize="0"/>
          <p:nvPr/>
        </p:nvPicPr>
        <p:blipFill rotWithShape="1">
          <a:blip r:embed="rId3">
            <a:alphaModFix/>
          </a:blip>
          <a:srcRect b="49" l="0" r="0" t="49"/>
          <a:stretch/>
        </p:blipFill>
        <p:spPr>
          <a:xfrm>
            <a:off x="685801" y="2715768"/>
            <a:ext cx="6400799" cy="2944369"/>
          </a:xfrm>
          <a:prstGeom prst="rect">
            <a:avLst/>
          </a:prstGeom>
          <a:noFill/>
          <a:ln>
            <a:noFill/>
          </a:ln>
        </p:spPr>
      </p:pic>
      <p:grpSp>
        <p:nvGrpSpPr>
          <p:cNvPr id="619" name="Google Shape;619;p63"/>
          <p:cNvGrpSpPr/>
          <p:nvPr/>
        </p:nvGrpSpPr>
        <p:grpSpPr>
          <a:xfrm>
            <a:off x="707800" y="2715768"/>
            <a:ext cx="6338620" cy="2906759"/>
            <a:chOff x="707800" y="6440200"/>
            <a:chExt cx="6338620" cy="2906759"/>
          </a:xfrm>
        </p:grpSpPr>
        <p:sp>
          <p:nvSpPr>
            <p:cNvPr id="620" name="Google Shape;620;p63"/>
            <p:cNvSpPr txBox="1"/>
            <p:nvPr/>
          </p:nvSpPr>
          <p:spPr>
            <a:xfrm>
              <a:off x="236687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621" name="Google Shape;621;p63"/>
            <p:cNvSpPr txBox="1"/>
            <p:nvPr/>
          </p:nvSpPr>
          <p:spPr>
            <a:xfrm>
              <a:off x="2389670" y="7193475"/>
              <a:ext cx="1344300" cy="57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Gathering Information</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Discover Cornwall</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35 minutes</a:t>
              </a:r>
              <a:endParaRPr sz="800">
                <a:solidFill>
                  <a:srgbClr val="000000"/>
                </a:solidFill>
                <a:latin typeface="Poppins"/>
                <a:ea typeface="Poppins"/>
                <a:cs typeface="Poppins"/>
                <a:sym typeface="Poppins"/>
              </a:endParaRPr>
            </a:p>
          </p:txBody>
        </p:sp>
        <p:sp>
          <p:nvSpPr>
            <p:cNvPr id="622" name="Google Shape;622;p63"/>
            <p:cNvSpPr txBox="1"/>
            <p:nvPr/>
          </p:nvSpPr>
          <p:spPr>
            <a:xfrm>
              <a:off x="5728550" y="8032013"/>
              <a:ext cx="9549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Post-</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623" name="Google Shape;623;p63"/>
            <p:cNvSpPr txBox="1"/>
            <p:nvPr/>
          </p:nvSpPr>
          <p:spPr>
            <a:xfrm>
              <a:off x="739585" y="7193475"/>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Gathering Information</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Explore London</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35 mins</a:t>
              </a:r>
              <a:endParaRPr sz="800">
                <a:solidFill>
                  <a:srgbClr val="000000"/>
                </a:solidFill>
                <a:latin typeface="Poppins"/>
                <a:ea typeface="Poppins"/>
                <a:cs typeface="Poppins"/>
                <a:sym typeface="Poppins"/>
              </a:endParaRPr>
            </a:p>
          </p:txBody>
        </p:sp>
        <p:sp>
          <p:nvSpPr>
            <p:cNvPr id="624" name="Google Shape;624;p63"/>
            <p:cNvSpPr txBox="1"/>
            <p:nvPr/>
          </p:nvSpPr>
          <p:spPr>
            <a:xfrm>
              <a:off x="4045895" y="7193475"/>
              <a:ext cx="1344300" cy="576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Outlining</a:t>
              </a:r>
              <a:endParaRPr b="1" sz="900">
                <a:solidFill>
                  <a:schemeClr val="dk1"/>
                </a:solidFill>
                <a:latin typeface="Poppins"/>
                <a:ea typeface="Poppins"/>
                <a:cs typeface="Poppins"/>
                <a:sym typeface="Poppins"/>
              </a:endParaRPr>
            </a:p>
            <a:p>
              <a:pPr indent="0" lvl="0" marL="0" rtl="0" algn="l">
                <a:lnSpc>
                  <a:spcPct val="115000"/>
                </a:lnSpc>
                <a:spcBef>
                  <a:spcPts val="200"/>
                </a:spcBef>
                <a:spcAft>
                  <a:spcPts val="0"/>
                </a:spcAft>
                <a:buClr>
                  <a:schemeClr val="dk1"/>
                </a:buClr>
                <a:buSzPts val="1100"/>
                <a:buFont typeface="Arial"/>
                <a:buNone/>
              </a:pPr>
              <a:r>
                <a:rPr lang="en" sz="800">
                  <a:solidFill>
                    <a:schemeClr val="dk1"/>
                  </a:solidFill>
                  <a:latin typeface="Poppins"/>
                  <a:ea typeface="Poppins"/>
                  <a:cs typeface="Poppins"/>
                  <a:sym typeface="Poppins"/>
                </a:rPr>
                <a:t>Map Out Your Script</a:t>
              </a:r>
              <a:endParaRPr sz="800">
                <a:solidFill>
                  <a:schemeClr val="dk1"/>
                </a:solidFill>
                <a:latin typeface="Poppins"/>
                <a:ea typeface="Poppins"/>
                <a:cs typeface="Poppins"/>
                <a:sym typeface="Poppins"/>
              </a:endParaRPr>
            </a:p>
            <a:p>
              <a:pPr indent="0" lvl="0" marL="0" rtl="0" algn="l">
                <a:lnSpc>
                  <a:spcPct val="150000"/>
                </a:lnSpc>
                <a:spcBef>
                  <a:spcPts val="1000"/>
                </a:spcBef>
                <a:spcAft>
                  <a:spcPts val="0"/>
                </a:spcAft>
                <a:buClr>
                  <a:schemeClr val="dk1"/>
                </a:buClr>
                <a:buSzPts val="1100"/>
                <a:buFont typeface="Arial"/>
                <a:buNone/>
              </a:pPr>
              <a:r>
                <a:rPr lang="en" sz="800">
                  <a:solidFill>
                    <a:schemeClr val="dk1"/>
                  </a:solidFill>
                  <a:latin typeface="Poppins"/>
                  <a:ea typeface="Poppins"/>
                  <a:cs typeface="Poppins"/>
                  <a:sym typeface="Poppins"/>
                </a:rPr>
                <a:t>35 minutes</a:t>
              </a:r>
              <a:endParaRPr b="1" sz="900">
                <a:latin typeface="Poppins"/>
                <a:ea typeface="Poppins"/>
                <a:cs typeface="Poppins"/>
                <a:sym typeface="Poppins"/>
              </a:endParaRPr>
            </a:p>
          </p:txBody>
        </p:sp>
        <p:sp>
          <p:nvSpPr>
            <p:cNvPr id="625" name="Google Shape;625;p63"/>
            <p:cNvSpPr txBox="1"/>
            <p:nvPr/>
          </p:nvSpPr>
          <p:spPr>
            <a:xfrm>
              <a:off x="5702120"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Drafting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All About London and Cornwall</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latin typeface="Poppins"/>
                  <a:ea typeface="Poppins"/>
                  <a:cs typeface="Poppins"/>
                  <a:sym typeface="Poppins"/>
                </a:rPr>
                <a:t>45 minutes</a:t>
              </a:r>
              <a:endParaRPr sz="800">
                <a:solidFill>
                  <a:srgbClr val="000000"/>
                </a:solidFill>
                <a:latin typeface="Poppins"/>
                <a:ea typeface="Poppins"/>
                <a:cs typeface="Poppins"/>
                <a:sym typeface="Poppins"/>
              </a:endParaRPr>
            </a:p>
          </p:txBody>
        </p:sp>
        <p:sp>
          <p:nvSpPr>
            <p:cNvPr id="626" name="Google Shape;626;p63"/>
            <p:cNvSpPr txBox="1"/>
            <p:nvPr/>
          </p:nvSpPr>
          <p:spPr>
            <a:xfrm>
              <a:off x="739585" y="8770959"/>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Revising &amp; Editing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Show Off Your Script</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45 minutes</a:t>
              </a:r>
              <a:endParaRPr sz="800">
                <a:solidFill>
                  <a:srgbClr val="000000"/>
                </a:solidFill>
                <a:latin typeface="Poppins"/>
                <a:ea typeface="Poppins"/>
                <a:cs typeface="Poppins"/>
                <a:sym typeface="Poppins"/>
              </a:endParaRPr>
            </a:p>
          </p:txBody>
        </p:sp>
        <p:sp>
          <p:nvSpPr>
            <p:cNvPr id="627" name="Google Shape;627;p63"/>
            <p:cNvSpPr txBox="1"/>
            <p:nvPr/>
          </p:nvSpPr>
          <p:spPr>
            <a:xfrm>
              <a:off x="2387761" y="8770959"/>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Post-Assessment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Secrets of the Brain</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minutes</a:t>
              </a:r>
              <a:endParaRPr sz="800">
                <a:solidFill>
                  <a:srgbClr val="000000"/>
                </a:solidFill>
                <a:latin typeface="Poppins"/>
                <a:ea typeface="Poppins"/>
                <a:cs typeface="Poppins"/>
                <a:sym typeface="Poppins"/>
              </a:endParaRPr>
            </a:p>
          </p:txBody>
        </p:sp>
        <p:sp>
          <p:nvSpPr>
            <p:cNvPr id="628" name="Google Shape;628;p63"/>
            <p:cNvSpPr txBox="1"/>
            <p:nvPr/>
          </p:nvSpPr>
          <p:spPr>
            <a:xfrm>
              <a:off x="4020050"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629" name="Google Shape;629;p63"/>
            <p:cNvSpPr txBox="1"/>
            <p:nvPr/>
          </p:nvSpPr>
          <p:spPr>
            <a:xfrm>
              <a:off x="567342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630" name="Google Shape;630;p63"/>
            <p:cNvSpPr txBox="1"/>
            <p:nvPr/>
          </p:nvSpPr>
          <p:spPr>
            <a:xfrm>
              <a:off x="707800"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5</a:t>
              </a:r>
              <a:endParaRPr b="1" sz="1000">
                <a:solidFill>
                  <a:schemeClr val="lt1"/>
                </a:solidFill>
                <a:latin typeface="Poppins"/>
                <a:ea typeface="Poppins"/>
                <a:cs typeface="Poppins"/>
                <a:sym typeface="Poppins"/>
              </a:endParaRPr>
            </a:p>
          </p:txBody>
        </p:sp>
      </p:grpSp>
      <p:sp>
        <p:nvSpPr>
          <p:cNvPr id="631" name="Google Shape;631;p63"/>
          <p:cNvSpPr txBox="1"/>
          <p:nvPr/>
        </p:nvSpPr>
        <p:spPr>
          <a:xfrm>
            <a:off x="4017000" y="4301168"/>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6</a:t>
            </a:r>
            <a:endParaRPr b="1" sz="1000">
              <a:solidFill>
                <a:schemeClr val="lt1"/>
              </a:solidFill>
              <a:latin typeface="Poppins"/>
              <a:ea typeface="Poppins"/>
              <a:cs typeface="Poppins"/>
              <a:sym typeface="Poppins"/>
            </a:endParaRPr>
          </a:p>
        </p:txBody>
      </p:sp>
      <p:grpSp>
        <p:nvGrpSpPr>
          <p:cNvPr id="632" name="Google Shape;632;p63"/>
          <p:cNvGrpSpPr/>
          <p:nvPr/>
        </p:nvGrpSpPr>
        <p:grpSpPr>
          <a:xfrm>
            <a:off x="0" y="0"/>
            <a:ext cx="7789200" cy="685800"/>
            <a:chOff x="0" y="0"/>
            <a:chExt cx="7789200" cy="685800"/>
          </a:xfrm>
        </p:grpSpPr>
        <p:sp>
          <p:nvSpPr>
            <p:cNvPr id="633" name="Google Shape;633;p63"/>
            <p:cNvSpPr/>
            <p:nvPr/>
          </p:nvSpPr>
          <p:spPr>
            <a:xfrm>
              <a:off x="0" y="0"/>
              <a:ext cx="7789200" cy="685800"/>
            </a:xfrm>
            <a:prstGeom prst="rect">
              <a:avLst/>
            </a:prstGeom>
            <a:solidFill>
              <a:srgbClr val="4999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634" name="Google Shape;634;p63"/>
            <p:cNvSpPr txBox="1"/>
            <p:nvPr/>
          </p:nvSpPr>
          <p:spPr>
            <a:xfrm>
              <a:off x="457200" y="141450"/>
              <a:ext cx="39780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Informative Writing </a:t>
              </a:r>
              <a:r>
                <a:rPr lang="en" sz="1600">
                  <a:latin typeface="Poppins"/>
                  <a:ea typeface="Poppins"/>
                  <a:cs typeface="Poppins"/>
                  <a:sym typeface="Poppins"/>
                </a:rPr>
                <a:t>|</a:t>
              </a:r>
              <a:r>
                <a:rPr b="1" lang="en" sz="1600">
                  <a:latin typeface="Poppins"/>
                  <a:ea typeface="Poppins"/>
                  <a:cs typeface="Poppins"/>
                  <a:sym typeface="Poppins"/>
                </a:rPr>
                <a:t> 4th Grade</a:t>
              </a:r>
              <a:endParaRPr sz="1200">
                <a:latin typeface="Poppins"/>
                <a:ea typeface="Poppins"/>
                <a:cs typeface="Poppins"/>
                <a:sym typeface="Poppins"/>
              </a:endParaRPr>
            </a:p>
          </p:txBody>
        </p:sp>
      </p:grpSp>
      <p:pic>
        <p:nvPicPr>
          <p:cNvPr id="635" name="Google Shape;635;p63" title="Logo.png"/>
          <p:cNvPicPr preferRelativeResize="0"/>
          <p:nvPr/>
        </p:nvPicPr>
        <p:blipFill rotWithShape="1">
          <a:blip r:embed="rId4">
            <a:alphaModFix/>
          </a:blip>
          <a:srcRect b="797" l="0" r="0" t="787"/>
          <a:stretch/>
        </p:blipFill>
        <p:spPr>
          <a:xfrm>
            <a:off x="6055623" y="261938"/>
            <a:ext cx="1232057" cy="161925"/>
          </a:xfrm>
          <a:prstGeom prst="rect">
            <a:avLst/>
          </a:prstGeom>
          <a:noFill/>
          <a:ln>
            <a:noFill/>
          </a:ln>
        </p:spPr>
      </p:pic>
      <p:grpSp>
        <p:nvGrpSpPr>
          <p:cNvPr id="636" name="Google Shape;636;p63"/>
          <p:cNvGrpSpPr/>
          <p:nvPr/>
        </p:nvGrpSpPr>
        <p:grpSpPr>
          <a:xfrm>
            <a:off x="804672" y="9615637"/>
            <a:ext cx="1706401" cy="117000"/>
            <a:chOff x="685810" y="9615637"/>
            <a:chExt cx="1706401" cy="117000"/>
          </a:xfrm>
        </p:grpSpPr>
        <p:sp>
          <p:nvSpPr>
            <p:cNvPr id="637" name="Google Shape;637;p63"/>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5">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6">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638" name="Google Shape;638;p63">
              <a:hlinkClick/>
            </p:cNvPr>
            <p:cNvPicPr preferRelativeResize="0"/>
            <p:nvPr/>
          </p:nvPicPr>
          <p:blipFill rotWithShape="1">
            <a:blip r:embed="rId7">
              <a:alphaModFix/>
            </a:blip>
            <a:srcRect b="10" l="1598" r="343" t="-10"/>
            <a:stretch/>
          </p:blipFill>
          <p:spPr>
            <a:xfrm rot="10800000">
              <a:off x="685810" y="9628437"/>
              <a:ext cx="178664" cy="86475"/>
            </a:xfrm>
            <a:prstGeom prst="rect">
              <a:avLst/>
            </a:prstGeom>
            <a:noFill/>
            <a:ln>
              <a:noFill/>
            </a:ln>
          </p:spPr>
        </p:pic>
      </p:grpSp>
      <p:sp>
        <p:nvSpPr>
          <p:cNvPr id="639" name="Google Shape;639;p63"/>
          <p:cNvSpPr txBox="1"/>
          <p:nvPr/>
        </p:nvSpPr>
        <p:spPr>
          <a:xfrm>
            <a:off x="2621075" y="1104506"/>
            <a:ext cx="4465500" cy="10881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Clr>
                <a:srgbClr val="000000"/>
              </a:buClr>
              <a:buSzPts val="1100"/>
              <a:buFont typeface="Arial"/>
              <a:buNone/>
            </a:pPr>
            <a:r>
              <a:rPr b="1" lang="en" u="sng">
                <a:solidFill>
                  <a:schemeClr val="dk1"/>
                </a:solidFill>
                <a:latin typeface="Poppins"/>
                <a:ea typeface="Poppins"/>
                <a:cs typeface="Poppins"/>
                <a:sym typeface="Poppins"/>
                <a:hlinkClick r:id="rId8">
                  <a:extLst>
                    <a:ext uri="{A12FA001-AC4F-418D-AE19-62706E023703}">
                      <ahyp:hlinkClr val="tx"/>
                    </a:ext>
                  </a:extLst>
                </a:hlinkClick>
              </a:rPr>
              <a:t>Unit 3: England Expeditions</a:t>
            </a:r>
            <a:r>
              <a:rPr lang="en">
                <a:solidFill>
                  <a:schemeClr val="dk1"/>
                </a:solidFill>
                <a:latin typeface="Poppins"/>
                <a:ea typeface="Poppins"/>
                <a:cs typeface="Poppins"/>
                <a:sym typeface="Poppins"/>
              </a:rPr>
              <a:t> </a:t>
            </a:r>
            <a:r>
              <a:rPr lang="en" sz="1000">
                <a:solidFill>
                  <a:schemeClr val="dk1"/>
                </a:solidFill>
                <a:highlight>
                  <a:srgbClr val="FFDF41"/>
                </a:highlight>
                <a:latin typeface="Poppins SemiBold"/>
                <a:ea typeface="Poppins SemiBold"/>
                <a:cs typeface="Poppins SemiBold"/>
                <a:sym typeface="Poppins SemiBold"/>
              </a:rPr>
              <a:t> </a:t>
            </a:r>
            <a:r>
              <a:rPr lang="en" sz="1000">
                <a:solidFill>
                  <a:srgbClr val="FFDF41"/>
                </a:solidFill>
                <a:highlight>
                  <a:srgbClr val="FFDF41"/>
                </a:highlight>
                <a:latin typeface="Poppins SemiBold"/>
                <a:ea typeface="Poppins SemiBold"/>
                <a:cs typeface="Poppins SemiBold"/>
                <a:sym typeface="Poppins SemiBold"/>
              </a:rPr>
              <a:t>|</a:t>
            </a:r>
            <a:r>
              <a:rPr lang="en" sz="1000">
                <a:solidFill>
                  <a:schemeClr val="dk1"/>
                </a:solidFill>
                <a:highlight>
                  <a:srgbClr val="FFDF41"/>
                </a:highlight>
                <a:latin typeface="Poppins SemiBold"/>
                <a:ea typeface="Poppins SemiBold"/>
                <a:cs typeface="Poppins SemiBold"/>
                <a:sym typeface="Poppins SemiBold"/>
              </a:rPr>
              <a:t>INDEPENDENT WRITING UNIT</a:t>
            </a:r>
            <a:r>
              <a:rPr lang="en" sz="1000">
                <a:solidFill>
                  <a:srgbClr val="FFDF41"/>
                </a:solidFill>
                <a:highlight>
                  <a:srgbClr val="FFDF41"/>
                </a:highlight>
                <a:latin typeface="Poppins SemiBold"/>
                <a:ea typeface="Poppins SemiBold"/>
                <a:cs typeface="Poppins SemiBold"/>
                <a:sym typeface="Poppins SemiBold"/>
              </a:rPr>
              <a:t>|  </a:t>
            </a:r>
            <a:endParaRPr>
              <a:solidFill>
                <a:schemeClr val="dk1"/>
              </a:solidFill>
              <a:latin typeface="Poppins"/>
              <a:ea typeface="Poppins"/>
              <a:cs typeface="Poppins"/>
              <a:sym typeface="Poppins"/>
            </a:endParaRPr>
          </a:p>
          <a:p>
            <a:pPr indent="0" lvl="0" marL="0" rtl="0" algn="l">
              <a:lnSpc>
                <a:spcPct val="130000"/>
              </a:lnSpc>
              <a:spcBef>
                <a:spcPts val="1200"/>
              </a:spcBef>
              <a:spcAft>
                <a:spcPts val="800"/>
              </a:spcAft>
              <a:buClr>
                <a:srgbClr val="000000"/>
              </a:buClr>
              <a:buSzPts val="1100"/>
              <a:buFont typeface="Arial"/>
              <a:buNone/>
            </a:pPr>
            <a:r>
              <a:rPr lang="en" sz="1000">
                <a:latin typeface="Poppins"/>
                <a:ea typeface="Poppins"/>
                <a:cs typeface="Poppins"/>
                <a:sym typeface="Poppins"/>
              </a:rPr>
              <a:t>Students </a:t>
            </a:r>
            <a:r>
              <a:rPr lang="en" sz="1000">
                <a:latin typeface="Poppins"/>
                <a:ea typeface="Poppins"/>
                <a:cs typeface="Poppins"/>
                <a:sym typeface="Poppins"/>
              </a:rPr>
              <a:t>write a four-paragraph </a:t>
            </a:r>
            <a:r>
              <a:rPr b="1" lang="en" sz="1000">
                <a:latin typeface="Poppins"/>
                <a:ea typeface="Poppins"/>
                <a:cs typeface="Poppins"/>
                <a:sym typeface="Poppins"/>
              </a:rPr>
              <a:t>informative script</a:t>
            </a:r>
            <a:r>
              <a:rPr lang="en" sz="1000">
                <a:latin typeface="Poppins"/>
                <a:ea typeface="Poppins"/>
                <a:cs typeface="Poppins"/>
                <a:sym typeface="Poppins"/>
              </a:rPr>
              <a:t> about London and Cornwall, England. Students are guided through the writing process but will independently take notes, create an outline, draft, revise, and list their sources.</a:t>
            </a:r>
            <a:endParaRPr sz="1000">
              <a:latin typeface="Poppins"/>
              <a:ea typeface="Poppins"/>
              <a:cs typeface="Poppins"/>
              <a:sym typeface="Poppins"/>
            </a:endParaRPr>
          </a:p>
        </p:txBody>
      </p:sp>
      <p:pic>
        <p:nvPicPr>
          <p:cNvPr id="640" name="Google Shape;640;p63" title="England Expeditions.png"/>
          <p:cNvPicPr preferRelativeResize="0"/>
          <p:nvPr/>
        </p:nvPicPr>
        <p:blipFill rotWithShape="1">
          <a:blip r:embed="rId9">
            <a:alphaModFix/>
          </a:blip>
          <a:srcRect b="0" l="0" r="0" t="0"/>
          <a:stretch/>
        </p:blipFill>
        <p:spPr>
          <a:xfrm>
            <a:off x="685812" y="825606"/>
            <a:ext cx="1645921" cy="1645921"/>
          </a:xfrm>
          <a:prstGeom prst="rect">
            <a:avLst/>
          </a:prstGeom>
          <a:noFill/>
          <a:ln>
            <a:noFill/>
          </a:ln>
        </p:spPr>
      </p:pic>
      <p:sp>
        <p:nvSpPr>
          <p:cNvPr id="641" name="Google Shape;641;p63">
            <a:hlinkClick r:id="rId10"/>
          </p:cNvPr>
          <p:cNvSpPr/>
          <p:nvPr/>
        </p:nvSpPr>
        <p:spPr>
          <a:xfrm>
            <a:off x="685863" y="823636"/>
            <a:ext cx="1645800" cy="16458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2" name="Google Shape;642;p63"/>
          <p:cNvSpPr txBox="1"/>
          <p:nvPr/>
        </p:nvSpPr>
        <p:spPr>
          <a:xfrm>
            <a:off x="713700" y="2715768"/>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643" name="Google Shape;643;p63"/>
          <p:cNvSpPr txBox="1"/>
          <p:nvPr/>
        </p:nvSpPr>
        <p:spPr>
          <a:xfrm>
            <a:off x="2387742" y="4305631"/>
            <a:ext cx="9549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Post-</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graphicFrame>
        <p:nvGraphicFramePr>
          <p:cNvPr id="648" name="Google Shape;648;p64"/>
          <p:cNvGraphicFramePr/>
          <p:nvPr/>
        </p:nvGraphicFramePr>
        <p:xfrm>
          <a:off x="685800" y="5925312"/>
          <a:ext cx="3000000" cy="3000000"/>
        </p:xfrm>
        <a:graphic>
          <a:graphicData uri="http://schemas.openxmlformats.org/drawingml/2006/table">
            <a:tbl>
              <a:tblPr>
                <a:noFill/>
                <a:tableStyleId>{1AC8B0E7-1234-4D41-B6C5-B23E98F94E51}</a:tableStyleId>
              </a:tblPr>
              <a:tblGrid>
                <a:gridCol w="650600"/>
                <a:gridCol w="5750200"/>
              </a:tblGrid>
              <a:tr h="406925">
                <a:tc gridSpan="2">
                  <a:txBody>
                    <a:bodyPr/>
                    <a:lstStyle/>
                    <a:p>
                      <a:pPr indent="0" lvl="0" marL="0" rtl="0" algn="l">
                        <a:spcBef>
                          <a:spcPts val="0"/>
                        </a:spcBef>
                        <a:spcAft>
                          <a:spcPts val="0"/>
                        </a:spcAft>
                        <a:buNone/>
                      </a:pPr>
                      <a:r>
                        <a:rPr b="1" lang="en" sz="1200">
                          <a:latin typeface="Poppins"/>
                          <a:ea typeface="Poppins"/>
                          <a:cs typeface="Poppins"/>
                          <a:sym typeface="Poppins"/>
                        </a:rPr>
                        <a:t>Standards</a:t>
                      </a:r>
                      <a:endParaRPr b="1" sz="12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F4F4EE"/>
                    </a:solidFill>
                  </a:tcPr>
                </a:tc>
                <a:tc hMerge="1"/>
              </a:tr>
              <a:tr h="399575">
                <a:tc>
                  <a:txBody>
                    <a:bodyPr/>
                    <a:lstStyle/>
                    <a:p>
                      <a:pPr indent="0" lvl="0" marL="0"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W.3.3</a:t>
                      </a:r>
                      <a:endParaRPr b="1" sz="900">
                        <a:solidFill>
                          <a:schemeClr val="dk1"/>
                        </a:solidFill>
                        <a:latin typeface="Poppins"/>
                        <a:ea typeface="Poppins"/>
                        <a:cs typeface="Poppins"/>
                        <a:sym typeface="Poppins"/>
                      </a:endParaRPr>
                    </a:p>
                  </a:txBody>
                  <a:tcPr marT="109725" marB="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Write narratives to develop real or imagined experiences or events using effective technique, descriptive details, and clear event sequences.</a:t>
                      </a:r>
                      <a:endParaRPr sz="900">
                        <a:latin typeface="Poppins"/>
                        <a:ea typeface="Poppins"/>
                        <a:cs typeface="Poppins"/>
                        <a:sym typeface="Poppins"/>
                      </a:endParaRPr>
                    </a:p>
                  </a:txBody>
                  <a:tcPr marT="10972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20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W.3.3.a</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27425" marB="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Establish a situation and introduce a narrator and/or characters; organize an event sequence that unfolds naturally.</a:t>
                      </a:r>
                      <a:endParaRPr b="1" sz="900">
                        <a:solidFill>
                          <a:schemeClr val="dk1"/>
                        </a:solidFill>
                        <a:latin typeface="Poppins"/>
                        <a:ea typeface="Poppins"/>
                        <a:cs typeface="Poppins"/>
                        <a:sym typeface="Poppins"/>
                      </a:endParaRPr>
                    </a:p>
                  </a:txBody>
                  <a:tcPr marT="2742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31750">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W.3.3.b</a:t>
                      </a:r>
                      <a:endParaRPr b="1" sz="900">
                        <a:solidFill>
                          <a:schemeClr val="dk1"/>
                        </a:solidFill>
                        <a:latin typeface="Poppins"/>
                        <a:ea typeface="Poppins"/>
                        <a:cs typeface="Poppins"/>
                        <a:sym typeface="Poppins"/>
                      </a:endParaRPr>
                    </a:p>
                  </a:txBody>
                  <a:tcPr marT="27425" marB="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Use dialogue and descriptions of actions, thoughts, and feelings to develop experiences and events or show the response of characters to situations.</a:t>
                      </a:r>
                      <a:endParaRPr sz="900">
                        <a:solidFill>
                          <a:schemeClr val="dk1"/>
                        </a:solidFill>
                        <a:latin typeface="Poppins"/>
                        <a:ea typeface="Poppins"/>
                        <a:cs typeface="Poppins"/>
                        <a:sym typeface="Poppins"/>
                      </a:endParaRPr>
                    </a:p>
                  </a:txBody>
                  <a:tcPr marT="2742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58725">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W.3.3.d</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27425" marB="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Provide a sense of closure.</a:t>
                      </a:r>
                      <a:endParaRPr sz="900">
                        <a:solidFill>
                          <a:schemeClr val="dk1"/>
                        </a:solidFill>
                        <a:latin typeface="Poppins"/>
                        <a:ea typeface="Poppins"/>
                        <a:cs typeface="Poppins"/>
                        <a:sym typeface="Poppins"/>
                      </a:endParaRPr>
                    </a:p>
                  </a:txBody>
                  <a:tcPr marT="2742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3037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W.3.4</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27425" marB="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With guidance and support from adults, produce writing in which the development and organization are appropriate to task and purpose. </a:t>
                      </a:r>
                      <a:endParaRPr sz="900">
                        <a:solidFill>
                          <a:schemeClr val="dk1"/>
                        </a:solidFill>
                        <a:latin typeface="Poppins"/>
                        <a:ea typeface="Poppins"/>
                        <a:cs typeface="Poppins"/>
                        <a:sym typeface="Poppins"/>
                      </a:endParaRPr>
                    </a:p>
                  </a:txBody>
                  <a:tcPr marT="2742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3037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W.3.5</a:t>
                      </a:r>
                      <a:endParaRPr b="1" sz="900">
                        <a:solidFill>
                          <a:schemeClr val="dk1"/>
                        </a:solidFill>
                        <a:latin typeface="Poppins"/>
                        <a:ea typeface="Poppins"/>
                        <a:cs typeface="Poppins"/>
                        <a:sym typeface="Poppins"/>
                      </a:endParaRPr>
                    </a:p>
                  </a:txBody>
                  <a:tcPr marT="27425" marB="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With guidance and support from peers and adults, develop and strengthen writing as needed by planning, revising, and editing.</a:t>
                      </a:r>
                      <a:endParaRPr sz="900">
                        <a:solidFill>
                          <a:schemeClr val="dk1"/>
                        </a:solidFill>
                        <a:latin typeface="Poppins"/>
                        <a:ea typeface="Poppins"/>
                        <a:cs typeface="Poppins"/>
                        <a:sym typeface="Poppins"/>
                      </a:endParaRPr>
                    </a:p>
                  </a:txBody>
                  <a:tcPr marT="2742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74025">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W.3.10</a:t>
                      </a:r>
                      <a:endParaRPr b="1" sz="900">
                        <a:solidFill>
                          <a:schemeClr val="dk1"/>
                        </a:solidFill>
                        <a:latin typeface="Poppins"/>
                        <a:ea typeface="Poppins"/>
                        <a:cs typeface="Poppins"/>
                        <a:sym typeface="Poppins"/>
                      </a:endParaRPr>
                    </a:p>
                  </a:txBody>
                  <a:tcPr marT="27425" marB="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Write routinely over extended time frames (time for research, reflection, and revision) and shorter time frames (a single sitting, or a day or two) for a range of discipline-specific tasks, purposes, and audiences.</a:t>
                      </a:r>
                      <a:endParaRPr sz="900">
                        <a:solidFill>
                          <a:schemeClr val="dk1"/>
                        </a:solidFill>
                        <a:latin typeface="Poppins"/>
                        <a:ea typeface="Poppins"/>
                        <a:cs typeface="Poppins"/>
                        <a:sym typeface="Poppins"/>
                      </a:endParaRPr>
                    </a:p>
                  </a:txBody>
                  <a:tcPr marT="2742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6167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L.3.2.c</a:t>
                      </a:r>
                      <a:endParaRPr b="1" sz="900">
                        <a:solidFill>
                          <a:schemeClr val="dk1"/>
                        </a:solidFill>
                        <a:latin typeface="Poppins"/>
                        <a:ea typeface="Poppins"/>
                        <a:cs typeface="Poppins"/>
                        <a:sym typeface="Poppins"/>
                      </a:endParaRPr>
                    </a:p>
                  </a:txBody>
                  <a:tcPr marT="27425" marB="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Use commas and quotation marks in dialogue.</a:t>
                      </a:r>
                      <a:endParaRPr sz="900">
                        <a:solidFill>
                          <a:schemeClr val="dk1"/>
                        </a:solidFill>
                        <a:latin typeface="Poppins"/>
                        <a:ea typeface="Poppins"/>
                        <a:cs typeface="Poppins"/>
                        <a:sym typeface="Poppins"/>
                      </a:endParaRPr>
                    </a:p>
                  </a:txBody>
                  <a:tcPr marT="2742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7227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L.3.3.a</a:t>
                      </a:r>
                      <a:endParaRPr b="1" sz="900">
                        <a:solidFill>
                          <a:schemeClr val="dk1"/>
                        </a:solidFill>
                        <a:latin typeface="Poppins"/>
                        <a:ea typeface="Poppins"/>
                        <a:cs typeface="Poppins"/>
                        <a:sym typeface="Poppins"/>
                      </a:endParaRPr>
                    </a:p>
                  </a:txBody>
                  <a:tcPr marT="27425" marB="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Choose words and phrases for effect.</a:t>
                      </a:r>
                      <a:endParaRPr sz="900">
                        <a:solidFill>
                          <a:schemeClr val="dk1"/>
                        </a:solidFill>
                        <a:latin typeface="Poppins"/>
                        <a:ea typeface="Poppins"/>
                        <a:cs typeface="Poppins"/>
                        <a:sym typeface="Poppins"/>
                      </a:endParaRPr>
                    </a:p>
                  </a:txBody>
                  <a:tcPr marT="2742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7372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L.3.5</a:t>
                      </a:r>
                      <a:endParaRPr b="1" sz="900">
                        <a:solidFill>
                          <a:schemeClr val="dk1"/>
                        </a:solidFill>
                        <a:latin typeface="Poppins"/>
                        <a:ea typeface="Poppins"/>
                        <a:cs typeface="Poppins"/>
                        <a:sym typeface="Poppins"/>
                      </a:endParaRPr>
                    </a:p>
                  </a:txBody>
                  <a:tcPr marT="27425" marB="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Demonstrate understanding of word relationships and nuances in word meanings (figurative language).</a:t>
                      </a:r>
                      <a:endParaRPr sz="900">
                        <a:solidFill>
                          <a:schemeClr val="dk1"/>
                        </a:solidFill>
                        <a:latin typeface="Poppins"/>
                        <a:ea typeface="Poppins"/>
                        <a:cs typeface="Poppins"/>
                        <a:sym typeface="Poppins"/>
                      </a:endParaRPr>
                    </a:p>
                  </a:txBody>
                  <a:tcPr marT="2742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649" name="Google Shape;649;p6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pSp>
        <p:nvGrpSpPr>
          <p:cNvPr id="650" name="Google Shape;650;p64"/>
          <p:cNvGrpSpPr/>
          <p:nvPr/>
        </p:nvGrpSpPr>
        <p:grpSpPr>
          <a:xfrm>
            <a:off x="685801" y="2715768"/>
            <a:ext cx="6400799" cy="2944369"/>
            <a:chOff x="685801" y="2788920"/>
            <a:chExt cx="6400799" cy="2944369"/>
          </a:xfrm>
        </p:grpSpPr>
        <p:pic>
          <p:nvPicPr>
            <p:cNvPr id="651" name="Google Shape;651;p64" title="Constellation Stories.png"/>
            <p:cNvPicPr preferRelativeResize="0"/>
            <p:nvPr/>
          </p:nvPicPr>
          <p:blipFill rotWithShape="1">
            <a:blip r:embed="rId3">
              <a:alphaModFix/>
            </a:blip>
            <a:srcRect b="49" l="0" r="0" t="49"/>
            <a:stretch/>
          </p:blipFill>
          <p:spPr>
            <a:xfrm>
              <a:off x="685801" y="2788920"/>
              <a:ext cx="6400799" cy="2944369"/>
            </a:xfrm>
            <a:prstGeom prst="rect">
              <a:avLst/>
            </a:prstGeom>
            <a:noFill/>
            <a:ln>
              <a:noFill/>
            </a:ln>
          </p:spPr>
        </p:pic>
        <p:grpSp>
          <p:nvGrpSpPr>
            <p:cNvPr id="652" name="Google Shape;652;p64"/>
            <p:cNvGrpSpPr/>
            <p:nvPr/>
          </p:nvGrpSpPr>
          <p:grpSpPr>
            <a:xfrm>
              <a:off x="707800" y="2788920"/>
              <a:ext cx="6338620" cy="2906759"/>
              <a:chOff x="707800" y="6440200"/>
              <a:chExt cx="6338620" cy="2906759"/>
            </a:xfrm>
          </p:grpSpPr>
          <p:sp>
            <p:nvSpPr>
              <p:cNvPr id="653" name="Google Shape;653;p64"/>
              <p:cNvSpPr txBox="1"/>
              <p:nvPr/>
            </p:nvSpPr>
            <p:spPr>
              <a:xfrm>
                <a:off x="792915" y="6440200"/>
                <a:ext cx="9267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Pre-</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654" name="Google Shape;654;p64"/>
              <p:cNvSpPr txBox="1"/>
              <p:nvPr/>
            </p:nvSpPr>
            <p:spPr>
              <a:xfrm>
                <a:off x="236687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655" name="Google Shape;655;p64"/>
              <p:cNvSpPr txBox="1"/>
              <p:nvPr/>
            </p:nvSpPr>
            <p:spPr>
              <a:xfrm>
                <a:off x="2389670" y="7193475"/>
                <a:ext cx="1344300" cy="57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Planning Your Story</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Constellation Creation</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45 minutes</a:t>
                </a:r>
                <a:endParaRPr sz="800">
                  <a:solidFill>
                    <a:srgbClr val="000000"/>
                  </a:solidFill>
                  <a:latin typeface="Poppins"/>
                  <a:ea typeface="Poppins"/>
                  <a:cs typeface="Poppins"/>
                  <a:sym typeface="Poppins"/>
                </a:endParaRPr>
              </a:p>
            </p:txBody>
          </p:sp>
          <p:sp>
            <p:nvSpPr>
              <p:cNvPr id="656" name="Google Shape;656;p64"/>
              <p:cNvSpPr txBox="1"/>
              <p:nvPr/>
            </p:nvSpPr>
            <p:spPr>
              <a:xfrm>
                <a:off x="4086325" y="8024300"/>
                <a:ext cx="9549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Post-</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657" name="Google Shape;657;p64"/>
              <p:cNvSpPr txBox="1"/>
              <p:nvPr/>
            </p:nvSpPr>
            <p:spPr>
              <a:xfrm>
                <a:off x="739585" y="7193475"/>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Pre-Assessment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Pond Stories</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mins</a:t>
                </a:r>
                <a:endParaRPr sz="800">
                  <a:solidFill>
                    <a:srgbClr val="000000"/>
                  </a:solidFill>
                  <a:latin typeface="Poppins"/>
                  <a:ea typeface="Poppins"/>
                  <a:cs typeface="Poppins"/>
                  <a:sym typeface="Poppins"/>
                </a:endParaRPr>
              </a:p>
            </p:txBody>
          </p:sp>
          <p:sp>
            <p:nvSpPr>
              <p:cNvPr id="658" name="Google Shape;658;p64"/>
              <p:cNvSpPr txBox="1"/>
              <p:nvPr/>
            </p:nvSpPr>
            <p:spPr>
              <a:xfrm>
                <a:off x="4045895"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Brainstorming a Solution</a:t>
                </a:r>
                <a:endParaRPr b="1" sz="9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Stellar Solutions</a:t>
                </a:r>
                <a:endParaRPr sz="800">
                  <a:latin typeface="Poppins"/>
                  <a:ea typeface="Poppins"/>
                  <a:cs typeface="Poppins"/>
                  <a:sym typeface="Poppins"/>
                </a:endParaRPr>
              </a:p>
              <a:p>
                <a:pPr indent="0" lvl="0" marL="0" rtl="0" algn="l">
                  <a:lnSpc>
                    <a:spcPct val="150000"/>
                  </a:lnSpc>
                  <a:spcBef>
                    <a:spcPts val="100"/>
                  </a:spcBef>
                  <a:spcAft>
                    <a:spcPts val="0"/>
                  </a:spcAft>
                  <a:buNone/>
                </a:pPr>
                <a:r>
                  <a:rPr lang="en" sz="800">
                    <a:latin typeface="Poppins"/>
                    <a:ea typeface="Poppins"/>
                    <a:cs typeface="Poppins"/>
                    <a:sym typeface="Poppins"/>
                  </a:rPr>
                  <a:t>50 minutes</a:t>
                </a:r>
                <a:endParaRPr sz="800">
                  <a:solidFill>
                    <a:srgbClr val="000000"/>
                  </a:solidFill>
                  <a:latin typeface="Poppins"/>
                  <a:ea typeface="Poppins"/>
                  <a:cs typeface="Poppins"/>
                  <a:sym typeface="Poppins"/>
                </a:endParaRPr>
              </a:p>
            </p:txBody>
          </p:sp>
          <p:sp>
            <p:nvSpPr>
              <p:cNvPr id="659" name="Google Shape;659;p64"/>
              <p:cNvSpPr txBox="1"/>
              <p:nvPr/>
            </p:nvSpPr>
            <p:spPr>
              <a:xfrm>
                <a:off x="5702120"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Drafting a Lead</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Strap Into Your Story</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50 minutes</a:t>
                </a:r>
                <a:endParaRPr sz="800">
                  <a:solidFill>
                    <a:srgbClr val="000000"/>
                  </a:solidFill>
                  <a:latin typeface="Poppins"/>
                  <a:ea typeface="Poppins"/>
                  <a:cs typeface="Poppins"/>
                  <a:sym typeface="Poppins"/>
                </a:endParaRPr>
              </a:p>
            </p:txBody>
          </p:sp>
          <p:sp>
            <p:nvSpPr>
              <p:cNvPr id="660" name="Google Shape;660;p64"/>
              <p:cNvSpPr txBox="1"/>
              <p:nvPr/>
            </p:nvSpPr>
            <p:spPr>
              <a:xfrm>
                <a:off x="739585" y="8770959"/>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Drafting with Character Thoughts</a:t>
                </a:r>
                <a:endParaRPr b="1" sz="9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Thought-full Characters</a:t>
                </a:r>
                <a:endParaRPr sz="800">
                  <a:latin typeface="Poppins"/>
                  <a:ea typeface="Poppins"/>
                  <a:cs typeface="Poppins"/>
                  <a:sym typeface="Poppins"/>
                </a:endParaRPr>
              </a:p>
              <a:p>
                <a:pPr indent="0" lvl="0" marL="0" rtl="0" algn="l">
                  <a:lnSpc>
                    <a:spcPct val="150000"/>
                  </a:lnSpc>
                  <a:spcBef>
                    <a:spcPts val="100"/>
                  </a:spcBef>
                  <a:spcAft>
                    <a:spcPts val="0"/>
                  </a:spcAft>
                  <a:buNone/>
                </a:pPr>
                <a:r>
                  <a:rPr lang="en" sz="800">
                    <a:latin typeface="Poppins"/>
                    <a:ea typeface="Poppins"/>
                    <a:cs typeface="Poppins"/>
                    <a:sym typeface="Poppins"/>
                  </a:rPr>
                  <a:t>55 minutes</a:t>
                </a:r>
                <a:endParaRPr sz="800">
                  <a:solidFill>
                    <a:srgbClr val="000000"/>
                  </a:solidFill>
                  <a:latin typeface="Poppins"/>
                  <a:ea typeface="Poppins"/>
                  <a:cs typeface="Poppins"/>
                  <a:sym typeface="Poppins"/>
                </a:endParaRPr>
              </a:p>
            </p:txBody>
          </p:sp>
          <p:sp>
            <p:nvSpPr>
              <p:cNvPr id="661" name="Google Shape;661;p64"/>
              <p:cNvSpPr txBox="1"/>
              <p:nvPr/>
            </p:nvSpPr>
            <p:spPr>
              <a:xfrm>
                <a:off x="2387761" y="8770959"/>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Revising</a:t>
                </a:r>
                <a:r>
                  <a:rPr b="1" lang="en" sz="900">
                    <a:latin typeface="Poppins"/>
                    <a:ea typeface="Poppins"/>
                    <a:cs typeface="Poppins"/>
                    <a:sym typeface="Poppins"/>
                  </a:rPr>
                  <a:t> &amp; Editing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Share</a:t>
                </a:r>
                <a:r>
                  <a:rPr lang="en" sz="800">
                    <a:latin typeface="Poppins"/>
                    <a:ea typeface="Poppins"/>
                    <a:cs typeface="Poppins"/>
                    <a:sym typeface="Poppins"/>
                  </a:rPr>
                  <a:t> Your Story</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45 minutes</a:t>
                </a:r>
                <a:endParaRPr sz="800">
                  <a:solidFill>
                    <a:srgbClr val="000000"/>
                  </a:solidFill>
                  <a:latin typeface="Poppins"/>
                  <a:ea typeface="Poppins"/>
                  <a:cs typeface="Poppins"/>
                  <a:sym typeface="Poppins"/>
                </a:endParaRPr>
              </a:p>
            </p:txBody>
          </p:sp>
          <p:sp>
            <p:nvSpPr>
              <p:cNvPr id="662" name="Google Shape;662;p64"/>
              <p:cNvSpPr txBox="1"/>
              <p:nvPr/>
            </p:nvSpPr>
            <p:spPr>
              <a:xfrm>
                <a:off x="4042418" y="8770950"/>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Post-Assessment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Nocturnal Creatures Story</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minutes</a:t>
                </a:r>
                <a:endParaRPr sz="800">
                  <a:solidFill>
                    <a:srgbClr val="000000"/>
                  </a:solidFill>
                  <a:latin typeface="Poppins"/>
                  <a:ea typeface="Poppins"/>
                  <a:cs typeface="Poppins"/>
                  <a:sym typeface="Poppins"/>
                </a:endParaRPr>
              </a:p>
            </p:txBody>
          </p:sp>
          <p:sp>
            <p:nvSpPr>
              <p:cNvPr id="663" name="Google Shape;663;p64"/>
              <p:cNvSpPr txBox="1"/>
              <p:nvPr/>
            </p:nvSpPr>
            <p:spPr>
              <a:xfrm>
                <a:off x="4020050"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664" name="Google Shape;664;p64"/>
              <p:cNvSpPr txBox="1"/>
              <p:nvPr/>
            </p:nvSpPr>
            <p:spPr>
              <a:xfrm>
                <a:off x="567342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665" name="Google Shape;665;p64"/>
              <p:cNvSpPr txBox="1"/>
              <p:nvPr/>
            </p:nvSpPr>
            <p:spPr>
              <a:xfrm>
                <a:off x="707800"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666" name="Google Shape;666;p64"/>
              <p:cNvSpPr txBox="1"/>
              <p:nvPr/>
            </p:nvSpPr>
            <p:spPr>
              <a:xfrm>
                <a:off x="2366875"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5</a:t>
                </a:r>
                <a:endParaRPr b="1" sz="1000">
                  <a:solidFill>
                    <a:schemeClr val="lt1"/>
                  </a:solidFill>
                  <a:latin typeface="Poppins"/>
                  <a:ea typeface="Poppins"/>
                  <a:cs typeface="Poppins"/>
                  <a:sym typeface="Poppins"/>
                </a:endParaRPr>
              </a:p>
            </p:txBody>
          </p:sp>
        </p:grpSp>
      </p:grpSp>
      <p:grpSp>
        <p:nvGrpSpPr>
          <p:cNvPr id="667" name="Google Shape;667;p64"/>
          <p:cNvGrpSpPr/>
          <p:nvPr/>
        </p:nvGrpSpPr>
        <p:grpSpPr>
          <a:xfrm>
            <a:off x="0" y="0"/>
            <a:ext cx="7789200" cy="685800"/>
            <a:chOff x="0" y="0"/>
            <a:chExt cx="7789200" cy="685800"/>
          </a:xfrm>
        </p:grpSpPr>
        <p:sp>
          <p:nvSpPr>
            <p:cNvPr id="668" name="Google Shape;668;p64"/>
            <p:cNvSpPr/>
            <p:nvPr/>
          </p:nvSpPr>
          <p:spPr>
            <a:xfrm>
              <a:off x="0" y="0"/>
              <a:ext cx="7789200" cy="685800"/>
            </a:xfrm>
            <a:prstGeom prst="rect">
              <a:avLst/>
            </a:prstGeom>
            <a:solidFill>
              <a:srgbClr val="7FAF4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669" name="Google Shape;669;p64"/>
            <p:cNvSpPr txBox="1"/>
            <p:nvPr/>
          </p:nvSpPr>
          <p:spPr>
            <a:xfrm>
              <a:off x="457200" y="141450"/>
              <a:ext cx="39780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Narrative</a:t>
              </a:r>
              <a:r>
                <a:rPr b="1" lang="en" sz="1600">
                  <a:latin typeface="Poppins"/>
                  <a:ea typeface="Poppins"/>
                  <a:cs typeface="Poppins"/>
                  <a:sym typeface="Poppins"/>
                </a:rPr>
                <a:t> Writing</a:t>
              </a:r>
              <a:r>
                <a:rPr b="1" lang="en" sz="1600">
                  <a:latin typeface="Poppins"/>
                  <a:ea typeface="Poppins"/>
                  <a:cs typeface="Poppins"/>
                  <a:sym typeface="Poppins"/>
                </a:rPr>
                <a:t> </a:t>
              </a:r>
              <a:r>
                <a:rPr lang="en" sz="1600">
                  <a:latin typeface="Poppins"/>
                  <a:ea typeface="Poppins"/>
                  <a:cs typeface="Poppins"/>
                  <a:sym typeface="Poppins"/>
                </a:rPr>
                <a:t>|</a:t>
              </a:r>
              <a:r>
                <a:rPr b="1" lang="en" sz="1600">
                  <a:latin typeface="Poppins"/>
                  <a:ea typeface="Poppins"/>
                  <a:cs typeface="Poppins"/>
                  <a:sym typeface="Poppins"/>
                </a:rPr>
                <a:t> 3rd Grade</a:t>
              </a:r>
              <a:endParaRPr sz="1200">
                <a:latin typeface="Poppins"/>
                <a:ea typeface="Poppins"/>
                <a:cs typeface="Poppins"/>
                <a:sym typeface="Poppins"/>
              </a:endParaRPr>
            </a:p>
          </p:txBody>
        </p:sp>
      </p:grpSp>
      <p:pic>
        <p:nvPicPr>
          <p:cNvPr id="670" name="Google Shape;670;p64" title="Logo.png"/>
          <p:cNvPicPr preferRelativeResize="0"/>
          <p:nvPr/>
        </p:nvPicPr>
        <p:blipFill rotWithShape="1">
          <a:blip r:embed="rId4">
            <a:alphaModFix/>
          </a:blip>
          <a:srcRect b="797" l="0" r="0" t="787"/>
          <a:stretch/>
        </p:blipFill>
        <p:spPr>
          <a:xfrm>
            <a:off x="6055623" y="261938"/>
            <a:ext cx="1232057" cy="161925"/>
          </a:xfrm>
          <a:prstGeom prst="rect">
            <a:avLst/>
          </a:prstGeom>
          <a:noFill/>
          <a:ln>
            <a:noFill/>
          </a:ln>
        </p:spPr>
      </p:pic>
      <p:grpSp>
        <p:nvGrpSpPr>
          <p:cNvPr id="671" name="Google Shape;671;p64"/>
          <p:cNvGrpSpPr/>
          <p:nvPr/>
        </p:nvGrpSpPr>
        <p:grpSpPr>
          <a:xfrm>
            <a:off x="804672" y="9615637"/>
            <a:ext cx="1706401" cy="117000"/>
            <a:chOff x="685810" y="9615637"/>
            <a:chExt cx="1706401" cy="117000"/>
          </a:xfrm>
        </p:grpSpPr>
        <p:sp>
          <p:nvSpPr>
            <p:cNvPr id="672" name="Google Shape;672;p64"/>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5">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6">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673" name="Google Shape;673;p64">
              <a:hlinkClick/>
            </p:cNvPr>
            <p:cNvPicPr preferRelativeResize="0"/>
            <p:nvPr/>
          </p:nvPicPr>
          <p:blipFill rotWithShape="1">
            <a:blip r:embed="rId7">
              <a:alphaModFix/>
            </a:blip>
            <a:srcRect b="10" l="1598" r="343" t="-10"/>
            <a:stretch/>
          </p:blipFill>
          <p:spPr>
            <a:xfrm rot="10800000">
              <a:off x="685810" y="9628437"/>
              <a:ext cx="178664" cy="86475"/>
            </a:xfrm>
            <a:prstGeom prst="rect">
              <a:avLst/>
            </a:prstGeom>
            <a:noFill/>
            <a:ln>
              <a:noFill/>
            </a:ln>
          </p:spPr>
        </p:pic>
      </p:grpSp>
      <p:grpSp>
        <p:nvGrpSpPr>
          <p:cNvPr id="674" name="Google Shape;674;p64"/>
          <p:cNvGrpSpPr/>
          <p:nvPr/>
        </p:nvGrpSpPr>
        <p:grpSpPr>
          <a:xfrm>
            <a:off x="685800" y="807162"/>
            <a:ext cx="6400775" cy="1664364"/>
            <a:chOff x="685800" y="807163"/>
            <a:chExt cx="6400775" cy="1664364"/>
          </a:xfrm>
        </p:grpSpPr>
        <p:sp>
          <p:nvSpPr>
            <p:cNvPr id="675" name="Google Shape;675;p64"/>
            <p:cNvSpPr txBox="1"/>
            <p:nvPr/>
          </p:nvSpPr>
          <p:spPr>
            <a:xfrm>
              <a:off x="2621075" y="1104506"/>
              <a:ext cx="4465500" cy="10881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Clr>
                  <a:srgbClr val="000000"/>
                </a:buClr>
                <a:buSzPts val="1100"/>
                <a:buFont typeface="Arial"/>
                <a:buNone/>
              </a:pPr>
              <a:r>
                <a:rPr b="1" lang="en" u="sng">
                  <a:solidFill>
                    <a:schemeClr val="dk1"/>
                  </a:solidFill>
                  <a:latin typeface="Poppins"/>
                  <a:ea typeface="Poppins"/>
                  <a:cs typeface="Poppins"/>
                  <a:sym typeface="Poppins"/>
                  <a:hlinkClick r:id="rId8">
                    <a:extLst>
                      <a:ext uri="{A12FA001-AC4F-418D-AE19-62706E023703}">
                        <ahyp:hlinkClr val="tx"/>
                      </a:ext>
                    </a:extLst>
                  </a:hlinkClick>
                </a:rPr>
                <a:t>Unit 1: Constellation Stories</a:t>
              </a:r>
              <a:endParaRPr u="sng">
                <a:solidFill>
                  <a:schemeClr val="dk1"/>
                </a:solidFill>
                <a:latin typeface="Poppins"/>
                <a:ea typeface="Poppins"/>
                <a:cs typeface="Poppins"/>
                <a:sym typeface="Poppins"/>
              </a:endParaRPr>
            </a:p>
            <a:p>
              <a:pPr indent="0" lvl="0" marL="0" rtl="0" algn="l">
                <a:lnSpc>
                  <a:spcPct val="130000"/>
                </a:lnSpc>
                <a:spcBef>
                  <a:spcPts val="1200"/>
                </a:spcBef>
                <a:spcAft>
                  <a:spcPts val="800"/>
                </a:spcAft>
                <a:buClr>
                  <a:srgbClr val="000000"/>
                </a:buClr>
                <a:buSzPts val="1100"/>
                <a:buFont typeface="Arial"/>
                <a:buNone/>
              </a:pPr>
              <a:r>
                <a:rPr lang="en" sz="1000">
                  <a:latin typeface="Poppins"/>
                  <a:ea typeface="Poppins"/>
                  <a:cs typeface="Poppins"/>
                  <a:sym typeface="Poppins"/>
                </a:rPr>
                <a:t>Students </a:t>
              </a:r>
              <a:r>
                <a:rPr lang="en" sz="1000">
                  <a:latin typeface="Poppins"/>
                  <a:ea typeface="Poppins"/>
                  <a:cs typeface="Poppins"/>
                  <a:sym typeface="Poppins"/>
                </a:rPr>
                <a:t>write a </a:t>
              </a:r>
              <a:r>
                <a:rPr b="1" lang="en" sz="1000">
                  <a:latin typeface="Poppins"/>
                  <a:ea typeface="Poppins"/>
                  <a:cs typeface="Poppins"/>
                  <a:sym typeface="Poppins"/>
                </a:rPr>
                <a:t>fictional story</a:t>
              </a:r>
              <a:r>
                <a:rPr lang="en" sz="1000">
                  <a:latin typeface="Poppins"/>
                  <a:ea typeface="Poppins"/>
                  <a:cs typeface="Poppins"/>
                  <a:sym typeface="Poppins"/>
                </a:rPr>
                <a:t> about a character seen in a constellation. They plan using a story plan, and draft the story using descriptions, character thoughts, and character actions. Lastly, they edit their writing and share with their classmates.</a:t>
              </a:r>
              <a:endParaRPr sz="1000">
                <a:latin typeface="Poppins"/>
                <a:ea typeface="Poppins"/>
                <a:cs typeface="Poppins"/>
                <a:sym typeface="Poppins"/>
              </a:endParaRPr>
            </a:p>
          </p:txBody>
        </p:sp>
        <p:pic>
          <p:nvPicPr>
            <p:cNvPr id="676" name="Google Shape;676;p64" title="Constallation Circle.png"/>
            <p:cNvPicPr preferRelativeResize="0"/>
            <p:nvPr/>
          </p:nvPicPr>
          <p:blipFill rotWithShape="1">
            <a:blip r:embed="rId9">
              <a:alphaModFix/>
            </a:blip>
            <a:srcRect b="0" l="0" r="0" t="0"/>
            <a:stretch/>
          </p:blipFill>
          <p:spPr>
            <a:xfrm>
              <a:off x="685812" y="825606"/>
              <a:ext cx="1645921" cy="1645921"/>
            </a:xfrm>
            <a:prstGeom prst="rect">
              <a:avLst/>
            </a:prstGeom>
            <a:noFill/>
            <a:ln>
              <a:noFill/>
            </a:ln>
          </p:spPr>
        </p:pic>
        <p:sp>
          <p:nvSpPr>
            <p:cNvPr id="677" name="Google Shape;677;p64">
              <a:hlinkClick r:id="rId10"/>
            </p:cNvPr>
            <p:cNvSpPr/>
            <p:nvPr/>
          </p:nvSpPr>
          <p:spPr>
            <a:xfrm>
              <a:off x="685800" y="807163"/>
              <a:ext cx="1645800" cy="16458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graphicFrame>
        <p:nvGraphicFramePr>
          <p:cNvPr id="682" name="Google Shape;682;p65"/>
          <p:cNvGraphicFramePr/>
          <p:nvPr/>
        </p:nvGraphicFramePr>
        <p:xfrm>
          <a:off x="685800" y="5925312"/>
          <a:ext cx="3000000" cy="3000000"/>
        </p:xfrm>
        <a:graphic>
          <a:graphicData uri="http://schemas.openxmlformats.org/drawingml/2006/table">
            <a:tbl>
              <a:tblPr>
                <a:noFill/>
                <a:tableStyleId>{1AC8B0E7-1234-4D41-B6C5-B23E98F94E51}</a:tableStyleId>
              </a:tblPr>
              <a:tblGrid>
                <a:gridCol w="650600"/>
                <a:gridCol w="5750200"/>
              </a:tblGrid>
              <a:tr h="407225">
                <a:tc gridSpan="2">
                  <a:txBody>
                    <a:bodyPr/>
                    <a:lstStyle/>
                    <a:p>
                      <a:pPr indent="0" lvl="0" marL="0" rtl="0" algn="l">
                        <a:spcBef>
                          <a:spcPts val="0"/>
                        </a:spcBef>
                        <a:spcAft>
                          <a:spcPts val="0"/>
                        </a:spcAft>
                        <a:buNone/>
                      </a:pPr>
                      <a:r>
                        <a:rPr b="1" lang="en" sz="1200">
                          <a:latin typeface="Poppins"/>
                          <a:ea typeface="Poppins"/>
                          <a:cs typeface="Poppins"/>
                          <a:sym typeface="Poppins"/>
                        </a:rPr>
                        <a:t>Standards</a:t>
                      </a:r>
                      <a:endParaRPr b="1" sz="12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F4F4EE"/>
                    </a:solidFill>
                  </a:tcPr>
                </a:tc>
                <a:tc hMerge="1"/>
              </a:tr>
              <a:tr h="295950">
                <a:tc>
                  <a:txBody>
                    <a:bodyPr/>
                    <a:lstStyle/>
                    <a:p>
                      <a:pPr indent="0" lvl="0" marL="0"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W.3.1</a:t>
                      </a:r>
                      <a:endParaRPr b="1" sz="900">
                        <a:solidFill>
                          <a:schemeClr val="dk1"/>
                        </a:solidFill>
                        <a:latin typeface="Poppins"/>
                        <a:ea typeface="Poppins"/>
                        <a:cs typeface="Poppins"/>
                        <a:sym typeface="Poppins"/>
                      </a:endParaRPr>
                    </a:p>
                  </a:txBody>
                  <a:tcPr marT="10972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Write opinion pieces on topics or texts, supporting a point of view with reasons.</a:t>
                      </a:r>
                      <a:endParaRPr sz="900">
                        <a:latin typeface="Poppins"/>
                        <a:ea typeface="Poppins"/>
                        <a:cs typeface="Poppins"/>
                        <a:sym typeface="Poppins"/>
                      </a:endParaRPr>
                    </a:p>
                  </a:txBody>
                  <a:tcPr marT="109725"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8320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W.3.1.a</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Introduce the topic or text they are writing about, state an opinion, and create an organizational structure that lists reasons.</a:t>
                      </a:r>
                      <a:endParaRPr b="1"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264975">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W.3.1.b</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Provide reasons that support the opinion.</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07650">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W.3.1.c</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Use linking words and phrases (e.g., because, therefore, since, for example) to connect opinion and reasons.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24850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W.3.1.d</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Provide a concluding statement or section.</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16050">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W.3.4</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With guidance and support from adults, produce writing in which the development and organization are appropriate to task and purpose. </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956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W.3.5</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With guidance and support from peers and adults, develop and strengthen writing as needed by planning, revising, editing, rewriting, or trying a new approach.</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7187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W.3.8</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Recall information from experiences or gather information from print and digital sources; take brief notes on sources and sort evidence into provided categories.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160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L.3.3.a</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Choose words and phrases for effect.</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683" name="Google Shape;683;p6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pSp>
        <p:nvGrpSpPr>
          <p:cNvPr id="684" name="Google Shape;684;p65"/>
          <p:cNvGrpSpPr/>
          <p:nvPr/>
        </p:nvGrpSpPr>
        <p:grpSpPr>
          <a:xfrm>
            <a:off x="685801" y="2715768"/>
            <a:ext cx="6400799" cy="2944369"/>
            <a:chOff x="685801" y="2788920"/>
            <a:chExt cx="6400799" cy="2944369"/>
          </a:xfrm>
        </p:grpSpPr>
        <p:pic>
          <p:nvPicPr>
            <p:cNvPr id="685" name="Google Shape;685;p65" title="Festivals.png"/>
            <p:cNvPicPr preferRelativeResize="0"/>
            <p:nvPr/>
          </p:nvPicPr>
          <p:blipFill rotWithShape="1">
            <a:blip r:embed="rId3">
              <a:alphaModFix/>
            </a:blip>
            <a:srcRect b="49" l="0" r="0" t="49"/>
            <a:stretch/>
          </p:blipFill>
          <p:spPr>
            <a:xfrm>
              <a:off x="685801" y="2788920"/>
              <a:ext cx="6400799" cy="2944369"/>
            </a:xfrm>
            <a:prstGeom prst="rect">
              <a:avLst/>
            </a:prstGeom>
            <a:noFill/>
            <a:ln>
              <a:noFill/>
            </a:ln>
          </p:spPr>
        </p:pic>
        <p:grpSp>
          <p:nvGrpSpPr>
            <p:cNvPr id="686" name="Google Shape;686;p65"/>
            <p:cNvGrpSpPr/>
            <p:nvPr/>
          </p:nvGrpSpPr>
          <p:grpSpPr>
            <a:xfrm>
              <a:off x="707800" y="2788920"/>
              <a:ext cx="6338620" cy="2906759"/>
              <a:chOff x="707800" y="6440200"/>
              <a:chExt cx="6338620" cy="2906759"/>
            </a:xfrm>
          </p:grpSpPr>
          <p:sp>
            <p:nvSpPr>
              <p:cNvPr id="687" name="Google Shape;687;p65"/>
              <p:cNvSpPr txBox="1"/>
              <p:nvPr/>
            </p:nvSpPr>
            <p:spPr>
              <a:xfrm>
                <a:off x="792915" y="6440200"/>
                <a:ext cx="9267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Pre-</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688" name="Google Shape;688;p65"/>
              <p:cNvSpPr txBox="1"/>
              <p:nvPr/>
            </p:nvSpPr>
            <p:spPr>
              <a:xfrm>
                <a:off x="236687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689" name="Google Shape;689;p65"/>
              <p:cNvSpPr txBox="1"/>
              <p:nvPr/>
            </p:nvSpPr>
            <p:spPr>
              <a:xfrm>
                <a:off x="2389670" y="7193475"/>
                <a:ext cx="1344300" cy="57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Planning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Pick Your Festival!</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690" name="Google Shape;690;p65"/>
              <p:cNvSpPr txBox="1"/>
              <p:nvPr/>
            </p:nvSpPr>
            <p:spPr>
              <a:xfrm>
                <a:off x="4086325" y="8024300"/>
                <a:ext cx="9549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Post-</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691" name="Google Shape;691;p65"/>
              <p:cNvSpPr txBox="1"/>
              <p:nvPr/>
            </p:nvSpPr>
            <p:spPr>
              <a:xfrm>
                <a:off x="739585" y="7193475"/>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Pre-Assessment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Choice Day</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mins</a:t>
                </a:r>
                <a:endParaRPr sz="800">
                  <a:solidFill>
                    <a:srgbClr val="000000"/>
                  </a:solidFill>
                  <a:latin typeface="Poppins"/>
                  <a:ea typeface="Poppins"/>
                  <a:cs typeface="Poppins"/>
                  <a:sym typeface="Poppins"/>
                </a:endParaRPr>
              </a:p>
            </p:txBody>
          </p:sp>
          <p:sp>
            <p:nvSpPr>
              <p:cNvPr id="692" name="Google Shape;692;p65"/>
              <p:cNvSpPr txBox="1"/>
              <p:nvPr/>
            </p:nvSpPr>
            <p:spPr>
              <a:xfrm>
                <a:off x="4045895"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Drafting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Tell Tariq Why</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35 minutes</a:t>
                </a:r>
                <a:endParaRPr sz="800">
                  <a:solidFill>
                    <a:srgbClr val="000000"/>
                  </a:solidFill>
                  <a:latin typeface="Poppins"/>
                  <a:ea typeface="Poppins"/>
                  <a:cs typeface="Poppins"/>
                  <a:sym typeface="Poppins"/>
                </a:endParaRPr>
              </a:p>
            </p:txBody>
          </p:sp>
          <p:sp>
            <p:nvSpPr>
              <p:cNvPr id="693" name="Google Shape;693;p65"/>
              <p:cNvSpPr txBox="1"/>
              <p:nvPr/>
            </p:nvSpPr>
            <p:spPr>
              <a:xfrm>
                <a:off x="5702120"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Drafting &amp; Elaboration</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Help Tariq Picture It</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694" name="Google Shape;694;p65"/>
              <p:cNvSpPr txBox="1"/>
              <p:nvPr/>
            </p:nvSpPr>
            <p:spPr>
              <a:xfrm>
                <a:off x="739585" y="8770959"/>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Introduction &amp; Conclusion</a:t>
                </a:r>
                <a:endParaRPr b="1" sz="900">
                  <a:latin typeface="Poppins"/>
                  <a:ea typeface="Poppins"/>
                  <a:cs typeface="Poppins"/>
                  <a:sym typeface="Poppins"/>
                </a:endParaRPr>
              </a:p>
              <a:p>
                <a:pPr indent="0" lvl="0" marL="0" rtl="0" algn="l">
                  <a:lnSpc>
                    <a:spcPct val="120000"/>
                  </a:lnSpc>
                  <a:spcBef>
                    <a:spcPts val="100"/>
                  </a:spcBef>
                  <a:spcAft>
                    <a:spcPts val="0"/>
                  </a:spcAft>
                  <a:buNone/>
                </a:pPr>
                <a:r>
                  <a:rPr lang="en" sz="800">
                    <a:latin typeface="Poppins"/>
                    <a:ea typeface="Poppins"/>
                    <a:cs typeface="Poppins"/>
                    <a:sym typeface="Poppins"/>
                  </a:rPr>
                  <a:t>Opening and Final Acts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latin typeface="Poppins"/>
                    <a:ea typeface="Poppins"/>
                    <a:cs typeface="Poppins"/>
                    <a:sym typeface="Poppins"/>
                  </a:rPr>
                  <a:t>50 minutes</a:t>
                </a:r>
                <a:endParaRPr sz="800">
                  <a:solidFill>
                    <a:srgbClr val="000000"/>
                  </a:solidFill>
                  <a:latin typeface="Poppins"/>
                  <a:ea typeface="Poppins"/>
                  <a:cs typeface="Poppins"/>
                  <a:sym typeface="Poppins"/>
                </a:endParaRPr>
              </a:p>
            </p:txBody>
          </p:sp>
          <p:sp>
            <p:nvSpPr>
              <p:cNvPr id="695" name="Google Shape;695;p65"/>
              <p:cNvSpPr txBox="1"/>
              <p:nvPr/>
            </p:nvSpPr>
            <p:spPr>
              <a:xfrm>
                <a:off x="2387761" y="8770959"/>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Editing &amp; Publishing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Festival Showcase</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45 minutes</a:t>
                </a:r>
                <a:endParaRPr sz="800">
                  <a:solidFill>
                    <a:srgbClr val="000000"/>
                  </a:solidFill>
                  <a:latin typeface="Poppins"/>
                  <a:ea typeface="Poppins"/>
                  <a:cs typeface="Poppins"/>
                  <a:sym typeface="Poppins"/>
                </a:endParaRPr>
              </a:p>
            </p:txBody>
          </p:sp>
          <p:sp>
            <p:nvSpPr>
              <p:cNvPr id="696" name="Google Shape;696;p65"/>
              <p:cNvSpPr txBox="1"/>
              <p:nvPr/>
            </p:nvSpPr>
            <p:spPr>
              <a:xfrm>
                <a:off x="4042418" y="8770950"/>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Post-Assessment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National Day</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minutes</a:t>
                </a:r>
                <a:endParaRPr sz="800">
                  <a:solidFill>
                    <a:srgbClr val="000000"/>
                  </a:solidFill>
                  <a:latin typeface="Poppins"/>
                  <a:ea typeface="Poppins"/>
                  <a:cs typeface="Poppins"/>
                  <a:sym typeface="Poppins"/>
                </a:endParaRPr>
              </a:p>
            </p:txBody>
          </p:sp>
          <p:sp>
            <p:nvSpPr>
              <p:cNvPr id="697" name="Google Shape;697;p65"/>
              <p:cNvSpPr txBox="1"/>
              <p:nvPr/>
            </p:nvSpPr>
            <p:spPr>
              <a:xfrm>
                <a:off x="4020050"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698" name="Google Shape;698;p65"/>
              <p:cNvSpPr txBox="1"/>
              <p:nvPr/>
            </p:nvSpPr>
            <p:spPr>
              <a:xfrm>
                <a:off x="567342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699" name="Google Shape;699;p65"/>
              <p:cNvSpPr txBox="1"/>
              <p:nvPr/>
            </p:nvSpPr>
            <p:spPr>
              <a:xfrm>
                <a:off x="707800"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700" name="Google Shape;700;p65"/>
              <p:cNvSpPr txBox="1"/>
              <p:nvPr/>
            </p:nvSpPr>
            <p:spPr>
              <a:xfrm>
                <a:off x="2366875"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5</a:t>
                </a:r>
                <a:endParaRPr b="1" sz="1000">
                  <a:solidFill>
                    <a:schemeClr val="lt1"/>
                  </a:solidFill>
                  <a:latin typeface="Poppins"/>
                  <a:ea typeface="Poppins"/>
                  <a:cs typeface="Poppins"/>
                  <a:sym typeface="Poppins"/>
                </a:endParaRPr>
              </a:p>
            </p:txBody>
          </p:sp>
        </p:grpSp>
      </p:grpSp>
      <p:grpSp>
        <p:nvGrpSpPr>
          <p:cNvPr id="701" name="Google Shape;701;p65"/>
          <p:cNvGrpSpPr/>
          <p:nvPr/>
        </p:nvGrpSpPr>
        <p:grpSpPr>
          <a:xfrm>
            <a:off x="0" y="0"/>
            <a:ext cx="7789200" cy="685800"/>
            <a:chOff x="0" y="0"/>
            <a:chExt cx="7789200" cy="685800"/>
          </a:xfrm>
        </p:grpSpPr>
        <p:sp>
          <p:nvSpPr>
            <p:cNvPr id="702" name="Google Shape;702;p65"/>
            <p:cNvSpPr/>
            <p:nvPr/>
          </p:nvSpPr>
          <p:spPr>
            <a:xfrm>
              <a:off x="0" y="0"/>
              <a:ext cx="7789200" cy="685800"/>
            </a:xfrm>
            <a:prstGeom prst="rect">
              <a:avLst/>
            </a:prstGeom>
            <a:solidFill>
              <a:srgbClr val="7FAF4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703" name="Google Shape;703;p65"/>
            <p:cNvSpPr txBox="1"/>
            <p:nvPr/>
          </p:nvSpPr>
          <p:spPr>
            <a:xfrm>
              <a:off x="457200" y="141450"/>
              <a:ext cx="39780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Opinion</a:t>
              </a:r>
              <a:r>
                <a:rPr b="1" lang="en" sz="1600">
                  <a:latin typeface="Poppins"/>
                  <a:ea typeface="Poppins"/>
                  <a:cs typeface="Poppins"/>
                  <a:sym typeface="Poppins"/>
                </a:rPr>
                <a:t> Writing </a:t>
              </a:r>
              <a:r>
                <a:rPr lang="en" sz="1600">
                  <a:latin typeface="Poppins"/>
                  <a:ea typeface="Poppins"/>
                  <a:cs typeface="Poppins"/>
                  <a:sym typeface="Poppins"/>
                </a:rPr>
                <a:t>|</a:t>
              </a:r>
              <a:r>
                <a:rPr b="1" lang="en" sz="1600">
                  <a:latin typeface="Poppins"/>
                  <a:ea typeface="Poppins"/>
                  <a:cs typeface="Poppins"/>
                  <a:sym typeface="Poppins"/>
                </a:rPr>
                <a:t> 3rd Grade</a:t>
              </a:r>
              <a:endParaRPr sz="1200">
                <a:latin typeface="Poppins"/>
                <a:ea typeface="Poppins"/>
                <a:cs typeface="Poppins"/>
                <a:sym typeface="Poppins"/>
              </a:endParaRPr>
            </a:p>
          </p:txBody>
        </p:sp>
      </p:grpSp>
      <p:pic>
        <p:nvPicPr>
          <p:cNvPr id="704" name="Google Shape;704;p65" title="Logo.png"/>
          <p:cNvPicPr preferRelativeResize="0"/>
          <p:nvPr/>
        </p:nvPicPr>
        <p:blipFill rotWithShape="1">
          <a:blip r:embed="rId4">
            <a:alphaModFix/>
          </a:blip>
          <a:srcRect b="797" l="0" r="0" t="787"/>
          <a:stretch/>
        </p:blipFill>
        <p:spPr>
          <a:xfrm>
            <a:off x="6055623" y="261938"/>
            <a:ext cx="1232057" cy="161925"/>
          </a:xfrm>
          <a:prstGeom prst="rect">
            <a:avLst/>
          </a:prstGeom>
          <a:noFill/>
          <a:ln>
            <a:noFill/>
          </a:ln>
        </p:spPr>
      </p:pic>
      <p:grpSp>
        <p:nvGrpSpPr>
          <p:cNvPr id="705" name="Google Shape;705;p65"/>
          <p:cNvGrpSpPr/>
          <p:nvPr/>
        </p:nvGrpSpPr>
        <p:grpSpPr>
          <a:xfrm>
            <a:off x="804672" y="9615637"/>
            <a:ext cx="1706401" cy="117000"/>
            <a:chOff x="685810" y="9615637"/>
            <a:chExt cx="1706401" cy="117000"/>
          </a:xfrm>
        </p:grpSpPr>
        <p:sp>
          <p:nvSpPr>
            <p:cNvPr id="706" name="Google Shape;706;p65"/>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5">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6">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707" name="Google Shape;707;p65">
              <a:hlinkClick/>
            </p:cNvPr>
            <p:cNvPicPr preferRelativeResize="0"/>
            <p:nvPr/>
          </p:nvPicPr>
          <p:blipFill rotWithShape="1">
            <a:blip r:embed="rId7">
              <a:alphaModFix/>
            </a:blip>
            <a:srcRect b="10" l="1598" r="343" t="-10"/>
            <a:stretch/>
          </p:blipFill>
          <p:spPr>
            <a:xfrm rot="10800000">
              <a:off x="685810" y="9628437"/>
              <a:ext cx="178664" cy="86475"/>
            </a:xfrm>
            <a:prstGeom prst="rect">
              <a:avLst/>
            </a:prstGeom>
            <a:noFill/>
            <a:ln>
              <a:noFill/>
            </a:ln>
          </p:spPr>
        </p:pic>
      </p:grpSp>
      <p:grpSp>
        <p:nvGrpSpPr>
          <p:cNvPr id="708" name="Google Shape;708;p65"/>
          <p:cNvGrpSpPr/>
          <p:nvPr/>
        </p:nvGrpSpPr>
        <p:grpSpPr>
          <a:xfrm>
            <a:off x="685800" y="807162"/>
            <a:ext cx="6400775" cy="1664364"/>
            <a:chOff x="685800" y="807163"/>
            <a:chExt cx="6400775" cy="1664364"/>
          </a:xfrm>
        </p:grpSpPr>
        <p:sp>
          <p:nvSpPr>
            <p:cNvPr id="709" name="Google Shape;709;p65"/>
            <p:cNvSpPr txBox="1"/>
            <p:nvPr/>
          </p:nvSpPr>
          <p:spPr>
            <a:xfrm>
              <a:off x="2621075" y="1104506"/>
              <a:ext cx="4465500" cy="10881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Clr>
                  <a:srgbClr val="000000"/>
                </a:buClr>
                <a:buSzPts val="1100"/>
                <a:buFont typeface="Arial"/>
                <a:buNone/>
              </a:pPr>
              <a:r>
                <a:rPr b="1" lang="en" u="sng">
                  <a:solidFill>
                    <a:schemeClr val="dk1"/>
                  </a:solidFill>
                  <a:latin typeface="Poppins"/>
                  <a:ea typeface="Poppins"/>
                  <a:cs typeface="Poppins"/>
                  <a:sym typeface="Poppins"/>
                  <a:hlinkClick r:id="rId8">
                    <a:extLst>
                      <a:ext uri="{A12FA001-AC4F-418D-AE19-62706E023703}">
                        <ahyp:hlinkClr val="tx"/>
                      </a:ext>
                    </a:extLst>
                  </a:hlinkClick>
                </a:rPr>
                <a:t>Unit 1: Festivals</a:t>
              </a:r>
              <a:endParaRPr u="sng">
                <a:solidFill>
                  <a:schemeClr val="dk1"/>
                </a:solidFill>
                <a:latin typeface="Poppins"/>
                <a:ea typeface="Poppins"/>
                <a:cs typeface="Poppins"/>
                <a:sym typeface="Poppins"/>
              </a:endParaRPr>
            </a:p>
            <a:p>
              <a:pPr indent="0" lvl="0" marL="0" rtl="0" algn="l">
                <a:lnSpc>
                  <a:spcPct val="130000"/>
                </a:lnSpc>
                <a:spcBef>
                  <a:spcPts val="1200"/>
                </a:spcBef>
                <a:spcAft>
                  <a:spcPts val="800"/>
                </a:spcAft>
                <a:buClr>
                  <a:srgbClr val="000000"/>
                </a:buClr>
                <a:buSzPts val="1100"/>
                <a:buFont typeface="Arial"/>
                <a:buNone/>
              </a:pPr>
              <a:r>
                <a:rPr lang="en" sz="1000">
                  <a:latin typeface="Poppins"/>
                  <a:ea typeface="Poppins"/>
                  <a:cs typeface="Poppins"/>
                  <a:sym typeface="Poppins"/>
                </a:rPr>
                <a:t>Students </a:t>
              </a:r>
              <a:r>
                <a:rPr lang="en" sz="1000">
                  <a:latin typeface="Poppins"/>
                  <a:ea typeface="Poppins"/>
                  <a:cs typeface="Poppins"/>
                  <a:sym typeface="Poppins"/>
                </a:rPr>
                <a:t>write </a:t>
              </a:r>
              <a:r>
                <a:rPr b="1" lang="en" sz="1000">
                  <a:latin typeface="Poppins"/>
                  <a:ea typeface="Poppins"/>
                  <a:cs typeface="Poppins"/>
                  <a:sym typeface="Poppins"/>
                </a:rPr>
                <a:t>a short opinion essay</a:t>
              </a:r>
              <a:r>
                <a:rPr lang="en" sz="1000">
                  <a:latin typeface="Poppins"/>
                  <a:ea typeface="Poppins"/>
                  <a:cs typeface="Poppins"/>
                  <a:sym typeface="Poppins"/>
                </a:rPr>
                <a:t> in the form of a message to a traveling filmmaker. They write a three-paragraph text that includes an opinion sentence, two reasons, and examples. Students will share their message with the class at the end of the unit.</a:t>
              </a:r>
              <a:endParaRPr sz="1000">
                <a:latin typeface="Poppins"/>
                <a:ea typeface="Poppins"/>
                <a:cs typeface="Poppins"/>
                <a:sym typeface="Poppins"/>
              </a:endParaRPr>
            </a:p>
          </p:txBody>
        </p:sp>
        <p:pic>
          <p:nvPicPr>
            <p:cNvPr id="710" name="Google Shape;710;p65" title="Festivals Circle.png"/>
            <p:cNvPicPr preferRelativeResize="0"/>
            <p:nvPr/>
          </p:nvPicPr>
          <p:blipFill rotWithShape="1">
            <a:blip r:embed="rId9">
              <a:alphaModFix/>
            </a:blip>
            <a:srcRect b="0" l="0" r="0" t="0"/>
            <a:stretch/>
          </p:blipFill>
          <p:spPr>
            <a:xfrm>
              <a:off x="685812" y="825606"/>
              <a:ext cx="1645921" cy="1645921"/>
            </a:xfrm>
            <a:prstGeom prst="rect">
              <a:avLst/>
            </a:prstGeom>
            <a:noFill/>
            <a:ln>
              <a:noFill/>
            </a:ln>
          </p:spPr>
        </p:pic>
        <p:sp>
          <p:nvSpPr>
            <p:cNvPr id="711" name="Google Shape;711;p65">
              <a:hlinkClick r:id="rId10"/>
            </p:cNvPr>
            <p:cNvSpPr/>
            <p:nvPr/>
          </p:nvSpPr>
          <p:spPr>
            <a:xfrm>
              <a:off x="685800" y="807163"/>
              <a:ext cx="1645800" cy="16458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graphicFrame>
        <p:nvGraphicFramePr>
          <p:cNvPr id="716" name="Google Shape;716;p66"/>
          <p:cNvGraphicFramePr/>
          <p:nvPr/>
        </p:nvGraphicFramePr>
        <p:xfrm>
          <a:off x="685800" y="5925312"/>
          <a:ext cx="3000000" cy="3000000"/>
        </p:xfrm>
        <a:graphic>
          <a:graphicData uri="http://schemas.openxmlformats.org/drawingml/2006/table">
            <a:tbl>
              <a:tblPr>
                <a:noFill/>
                <a:tableStyleId>{1AC8B0E7-1234-4D41-B6C5-B23E98F94E51}</a:tableStyleId>
              </a:tblPr>
              <a:tblGrid>
                <a:gridCol w="650600"/>
                <a:gridCol w="5750200"/>
              </a:tblGrid>
              <a:tr h="407050">
                <a:tc gridSpan="2">
                  <a:txBody>
                    <a:bodyPr/>
                    <a:lstStyle/>
                    <a:p>
                      <a:pPr indent="0" lvl="0" marL="0" rtl="0" algn="l">
                        <a:spcBef>
                          <a:spcPts val="0"/>
                        </a:spcBef>
                        <a:spcAft>
                          <a:spcPts val="0"/>
                        </a:spcAft>
                        <a:buNone/>
                      </a:pPr>
                      <a:r>
                        <a:rPr b="1" lang="en" sz="1200">
                          <a:latin typeface="Poppins"/>
                          <a:ea typeface="Poppins"/>
                          <a:cs typeface="Poppins"/>
                          <a:sym typeface="Poppins"/>
                        </a:rPr>
                        <a:t>Standards</a:t>
                      </a:r>
                      <a:endParaRPr b="1" sz="12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F4F4EE"/>
                    </a:solidFill>
                  </a:tcPr>
                </a:tc>
                <a:tc hMerge="1"/>
              </a:tr>
              <a:tr h="309600">
                <a:tc>
                  <a:txBody>
                    <a:bodyPr/>
                    <a:lstStyle/>
                    <a:p>
                      <a:pPr indent="0" lvl="0" marL="0"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W.3.2</a:t>
                      </a:r>
                      <a:endParaRPr b="1" sz="900">
                        <a:solidFill>
                          <a:schemeClr val="dk1"/>
                        </a:solidFill>
                        <a:latin typeface="Poppins"/>
                        <a:ea typeface="Poppins"/>
                        <a:cs typeface="Poppins"/>
                        <a:sym typeface="Poppins"/>
                      </a:endParaRPr>
                    </a:p>
                  </a:txBody>
                  <a:tcPr marT="10972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Write informative/explanatory texts to examine a topic and convey ideas and information clearly.</a:t>
                      </a:r>
                      <a:endParaRPr sz="900">
                        <a:latin typeface="Poppins"/>
                        <a:ea typeface="Poppins"/>
                        <a:cs typeface="Poppins"/>
                        <a:sym typeface="Poppins"/>
                      </a:endParaRPr>
                    </a:p>
                  </a:txBody>
                  <a:tcPr marT="109725"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7210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W.3.2.a</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Introduce a topic and group related information together; include illustrations when useful to aiding comprehension.</a:t>
                      </a:r>
                      <a:endParaRPr b="1"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241800">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W.3.2.b</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Develop the topic with facts, definitions, and details.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71700">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W.3.2.c</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Use linking words and phrases (e.g., because, therefore, since, for example) to connect opinion and reasons.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1790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W.3.4</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With guidance and support from adults, produce writing in which the development and organization are appropriate to task and purpose.</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93050">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W.3.5</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With guidance and support from peers and adults, develop and strengthen writing as needed by planning, revising, and editing. </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2402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W.3.7</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Conduct short research projects that build knowledge about a topic.</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9180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W.3.8</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Recall information from experiences or gather information from print and digital sources; take brief notes on sources and sort evidence into provided categories.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717" name="Google Shape;717;p6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pSp>
        <p:nvGrpSpPr>
          <p:cNvPr id="718" name="Google Shape;718;p66"/>
          <p:cNvGrpSpPr/>
          <p:nvPr/>
        </p:nvGrpSpPr>
        <p:grpSpPr>
          <a:xfrm>
            <a:off x="685801" y="2715768"/>
            <a:ext cx="6400799" cy="2944369"/>
            <a:chOff x="685801" y="2788920"/>
            <a:chExt cx="6400799" cy="2944369"/>
          </a:xfrm>
        </p:grpSpPr>
        <p:pic>
          <p:nvPicPr>
            <p:cNvPr id="719" name="Google Shape;719;p66" title="Saving Sea Turtles.png"/>
            <p:cNvPicPr preferRelativeResize="0"/>
            <p:nvPr/>
          </p:nvPicPr>
          <p:blipFill rotWithShape="1">
            <a:blip r:embed="rId3">
              <a:alphaModFix/>
            </a:blip>
            <a:srcRect b="49" l="0" r="0" t="49"/>
            <a:stretch/>
          </p:blipFill>
          <p:spPr>
            <a:xfrm>
              <a:off x="685801" y="2788920"/>
              <a:ext cx="6400799" cy="2944369"/>
            </a:xfrm>
            <a:prstGeom prst="rect">
              <a:avLst/>
            </a:prstGeom>
            <a:noFill/>
            <a:ln>
              <a:noFill/>
            </a:ln>
          </p:spPr>
        </p:pic>
        <p:grpSp>
          <p:nvGrpSpPr>
            <p:cNvPr id="720" name="Google Shape;720;p66"/>
            <p:cNvGrpSpPr/>
            <p:nvPr/>
          </p:nvGrpSpPr>
          <p:grpSpPr>
            <a:xfrm>
              <a:off x="707800" y="2788920"/>
              <a:ext cx="6338620" cy="2906759"/>
              <a:chOff x="707800" y="6440200"/>
              <a:chExt cx="6338620" cy="2906759"/>
            </a:xfrm>
          </p:grpSpPr>
          <p:sp>
            <p:nvSpPr>
              <p:cNvPr id="721" name="Google Shape;721;p66"/>
              <p:cNvSpPr txBox="1"/>
              <p:nvPr/>
            </p:nvSpPr>
            <p:spPr>
              <a:xfrm>
                <a:off x="792915" y="6440200"/>
                <a:ext cx="9267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Pre-</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722" name="Google Shape;722;p66"/>
              <p:cNvSpPr txBox="1"/>
              <p:nvPr/>
            </p:nvSpPr>
            <p:spPr>
              <a:xfrm>
                <a:off x="236687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23" name="Google Shape;723;p66"/>
              <p:cNvSpPr txBox="1"/>
              <p:nvPr/>
            </p:nvSpPr>
            <p:spPr>
              <a:xfrm>
                <a:off x="2389670" y="7193475"/>
                <a:ext cx="1344300" cy="57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Gathering Information</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Shelly’s Beach Needs You</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724" name="Google Shape;724;p66"/>
              <p:cNvSpPr txBox="1"/>
              <p:nvPr/>
            </p:nvSpPr>
            <p:spPr>
              <a:xfrm>
                <a:off x="5736775" y="8024300"/>
                <a:ext cx="9549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Post-</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725" name="Google Shape;725;p66"/>
              <p:cNvSpPr txBox="1"/>
              <p:nvPr/>
            </p:nvSpPr>
            <p:spPr>
              <a:xfrm>
                <a:off x="739585" y="7193475"/>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Pre-Assessment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Free Saturday</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mins</a:t>
                </a:r>
                <a:endParaRPr sz="800">
                  <a:solidFill>
                    <a:srgbClr val="000000"/>
                  </a:solidFill>
                  <a:latin typeface="Poppins"/>
                  <a:ea typeface="Poppins"/>
                  <a:cs typeface="Poppins"/>
                  <a:sym typeface="Poppins"/>
                </a:endParaRPr>
              </a:p>
            </p:txBody>
          </p:sp>
          <p:sp>
            <p:nvSpPr>
              <p:cNvPr id="726" name="Google Shape;726;p66"/>
              <p:cNvSpPr txBox="1"/>
              <p:nvPr/>
            </p:nvSpPr>
            <p:spPr>
              <a:xfrm>
                <a:off x="4045895"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Drafting with Complex Sentences</a:t>
                </a:r>
                <a:endParaRPr b="1" sz="900">
                  <a:latin typeface="Poppins"/>
                  <a:ea typeface="Poppins"/>
                  <a:cs typeface="Poppins"/>
                  <a:sym typeface="Poppins"/>
                </a:endParaRPr>
              </a:p>
              <a:p>
                <a:pPr indent="0" lvl="0" marL="0" rtl="0" algn="l">
                  <a:lnSpc>
                    <a:spcPct val="115000"/>
                  </a:lnSpc>
                  <a:spcBef>
                    <a:spcPts val="100"/>
                  </a:spcBef>
                  <a:spcAft>
                    <a:spcPts val="0"/>
                  </a:spcAft>
                  <a:buNone/>
                </a:pPr>
                <a:r>
                  <a:rPr lang="en" sz="800">
                    <a:latin typeface="Poppins"/>
                    <a:ea typeface="Poppins"/>
                    <a:cs typeface="Poppins"/>
                    <a:sym typeface="Poppins"/>
                  </a:rPr>
                  <a:t>Make Your Guidebook</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727" name="Google Shape;727;p66"/>
              <p:cNvSpPr txBox="1"/>
              <p:nvPr/>
            </p:nvSpPr>
            <p:spPr>
              <a:xfrm>
                <a:off x="5702120"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Elaboration</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Be the Turtle Expert</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50 minutes</a:t>
                </a:r>
                <a:endParaRPr sz="800">
                  <a:solidFill>
                    <a:srgbClr val="000000"/>
                  </a:solidFill>
                  <a:latin typeface="Poppins"/>
                  <a:ea typeface="Poppins"/>
                  <a:cs typeface="Poppins"/>
                  <a:sym typeface="Poppins"/>
                </a:endParaRPr>
              </a:p>
            </p:txBody>
          </p:sp>
          <p:sp>
            <p:nvSpPr>
              <p:cNvPr id="728" name="Google Shape;728;p66"/>
              <p:cNvSpPr txBox="1"/>
              <p:nvPr/>
            </p:nvSpPr>
            <p:spPr>
              <a:xfrm>
                <a:off x="739585" y="8770959"/>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Titles &amp; Headings</a:t>
                </a:r>
                <a:endParaRPr b="1" sz="900">
                  <a:latin typeface="Poppins"/>
                  <a:ea typeface="Poppins"/>
                  <a:cs typeface="Poppins"/>
                  <a:sym typeface="Poppins"/>
                </a:endParaRPr>
              </a:p>
              <a:p>
                <a:pPr indent="0" lvl="0" marL="0" rtl="0" algn="l">
                  <a:lnSpc>
                    <a:spcPct val="110000"/>
                  </a:lnSpc>
                  <a:spcBef>
                    <a:spcPts val="200"/>
                  </a:spcBef>
                  <a:spcAft>
                    <a:spcPts val="0"/>
                  </a:spcAft>
                  <a:buNone/>
                </a:pPr>
                <a:r>
                  <a:rPr lang="en" sz="800">
                    <a:latin typeface="Poppins"/>
                    <a:ea typeface="Poppins"/>
                    <a:cs typeface="Poppins"/>
                    <a:sym typeface="Poppins"/>
                  </a:rPr>
                  <a:t>Create Exciting Turtle Titles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729" name="Google Shape;729;p66"/>
              <p:cNvSpPr txBox="1"/>
              <p:nvPr/>
            </p:nvSpPr>
            <p:spPr>
              <a:xfrm>
                <a:off x="2387761" y="8770959"/>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Editing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Fix It Up!</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35 minutes</a:t>
                </a:r>
                <a:endParaRPr sz="800">
                  <a:solidFill>
                    <a:srgbClr val="000000"/>
                  </a:solidFill>
                  <a:latin typeface="Poppins"/>
                  <a:ea typeface="Poppins"/>
                  <a:cs typeface="Poppins"/>
                  <a:sym typeface="Poppins"/>
                </a:endParaRPr>
              </a:p>
            </p:txBody>
          </p:sp>
          <p:sp>
            <p:nvSpPr>
              <p:cNvPr id="730" name="Google Shape;730;p66"/>
              <p:cNvSpPr txBox="1"/>
              <p:nvPr/>
            </p:nvSpPr>
            <p:spPr>
              <a:xfrm>
                <a:off x="4042418" y="8770950"/>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Give Feedback</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Show Off Your Guidebook</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35 minutes</a:t>
                </a:r>
                <a:endParaRPr sz="800">
                  <a:solidFill>
                    <a:srgbClr val="000000"/>
                  </a:solidFill>
                  <a:latin typeface="Poppins"/>
                  <a:ea typeface="Poppins"/>
                  <a:cs typeface="Poppins"/>
                  <a:sym typeface="Poppins"/>
                </a:endParaRPr>
              </a:p>
            </p:txBody>
          </p:sp>
          <p:sp>
            <p:nvSpPr>
              <p:cNvPr id="731" name="Google Shape;731;p66"/>
              <p:cNvSpPr txBox="1"/>
              <p:nvPr/>
            </p:nvSpPr>
            <p:spPr>
              <a:xfrm>
                <a:off x="4020050"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32" name="Google Shape;732;p66"/>
              <p:cNvSpPr txBox="1"/>
              <p:nvPr/>
            </p:nvSpPr>
            <p:spPr>
              <a:xfrm>
                <a:off x="567342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733" name="Google Shape;733;p66"/>
              <p:cNvSpPr txBox="1"/>
              <p:nvPr/>
            </p:nvSpPr>
            <p:spPr>
              <a:xfrm>
                <a:off x="707800"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734" name="Google Shape;734;p66"/>
              <p:cNvSpPr txBox="1"/>
              <p:nvPr/>
            </p:nvSpPr>
            <p:spPr>
              <a:xfrm>
                <a:off x="2366875"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5</a:t>
                </a:r>
                <a:endParaRPr b="1" sz="1000">
                  <a:solidFill>
                    <a:schemeClr val="lt1"/>
                  </a:solidFill>
                  <a:latin typeface="Poppins"/>
                  <a:ea typeface="Poppins"/>
                  <a:cs typeface="Poppins"/>
                  <a:sym typeface="Poppins"/>
                </a:endParaRPr>
              </a:p>
            </p:txBody>
          </p:sp>
        </p:grpSp>
        <p:sp>
          <p:nvSpPr>
            <p:cNvPr id="735" name="Google Shape;735;p66"/>
            <p:cNvSpPr txBox="1"/>
            <p:nvPr/>
          </p:nvSpPr>
          <p:spPr>
            <a:xfrm>
              <a:off x="5702118" y="5119670"/>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Post-Assessment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New Student</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minutes</a:t>
              </a:r>
              <a:endParaRPr sz="800">
                <a:solidFill>
                  <a:srgbClr val="000000"/>
                </a:solidFill>
                <a:latin typeface="Poppins"/>
                <a:ea typeface="Poppins"/>
                <a:cs typeface="Poppins"/>
                <a:sym typeface="Poppins"/>
              </a:endParaRPr>
            </a:p>
          </p:txBody>
        </p:sp>
        <p:sp>
          <p:nvSpPr>
            <p:cNvPr id="736" name="Google Shape;736;p66"/>
            <p:cNvSpPr txBox="1"/>
            <p:nvPr/>
          </p:nvSpPr>
          <p:spPr>
            <a:xfrm>
              <a:off x="4013700" y="437762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6</a:t>
              </a:r>
              <a:endParaRPr b="1" sz="1000">
                <a:solidFill>
                  <a:schemeClr val="lt1"/>
                </a:solidFill>
                <a:latin typeface="Poppins"/>
                <a:ea typeface="Poppins"/>
                <a:cs typeface="Poppins"/>
                <a:sym typeface="Poppins"/>
              </a:endParaRPr>
            </a:p>
          </p:txBody>
        </p:sp>
      </p:grpSp>
      <p:grpSp>
        <p:nvGrpSpPr>
          <p:cNvPr id="737" name="Google Shape;737;p66"/>
          <p:cNvGrpSpPr/>
          <p:nvPr/>
        </p:nvGrpSpPr>
        <p:grpSpPr>
          <a:xfrm>
            <a:off x="0" y="0"/>
            <a:ext cx="7789200" cy="685800"/>
            <a:chOff x="0" y="0"/>
            <a:chExt cx="7789200" cy="685800"/>
          </a:xfrm>
        </p:grpSpPr>
        <p:sp>
          <p:nvSpPr>
            <p:cNvPr id="738" name="Google Shape;738;p66"/>
            <p:cNvSpPr/>
            <p:nvPr/>
          </p:nvSpPr>
          <p:spPr>
            <a:xfrm>
              <a:off x="0" y="0"/>
              <a:ext cx="7789200" cy="685800"/>
            </a:xfrm>
            <a:prstGeom prst="rect">
              <a:avLst/>
            </a:prstGeom>
            <a:solidFill>
              <a:srgbClr val="7FAF4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739" name="Google Shape;739;p66"/>
            <p:cNvSpPr txBox="1"/>
            <p:nvPr/>
          </p:nvSpPr>
          <p:spPr>
            <a:xfrm>
              <a:off x="457200" y="141450"/>
              <a:ext cx="39780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Informative</a:t>
              </a:r>
              <a:r>
                <a:rPr b="1" lang="en" sz="1600">
                  <a:latin typeface="Poppins"/>
                  <a:ea typeface="Poppins"/>
                  <a:cs typeface="Poppins"/>
                  <a:sym typeface="Poppins"/>
                </a:rPr>
                <a:t> Writing </a:t>
              </a:r>
              <a:r>
                <a:rPr lang="en" sz="1600">
                  <a:latin typeface="Poppins"/>
                  <a:ea typeface="Poppins"/>
                  <a:cs typeface="Poppins"/>
                  <a:sym typeface="Poppins"/>
                </a:rPr>
                <a:t>|</a:t>
              </a:r>
              <a:r>
                <a:rPr b="1" lang="en" sz="1600">
                  <a:latin typeface="Poppins"/>
                  <a:ea typeface="Poppins"/>
                  <a:cs typeface="Poppins"/>
                  <a:sym typeface="Poppins"/>
                </a:rPr>
                <a:t> 3rd Grade</a:t>
              </a:r>
              <a:endParaRPr sz="1200">
                <a:latin typeface="Poppins"/>
                <a:ea typeface="Poppins"/>
                <a:cs typeface="Poppins"/>
                <a:sym typeface="Poppins"/>
              </a:endParaRPr>
            </a:p>
          </p:txBody>
        </p:sp>
      </p:grpSp>
      <p:pic>
        <p:nvPicPr>
          <p:cNvPr id="740" name="Google Shape;740;p66" title="Logo.png"/>
          <p:cNvPicPr preferRelativeResize="0"/>
          <p:nvPr/>
        </p:nvPicPr>
        <p:blipFill rotWithShape="1">
          <a:blip r:embed="rId4">
            <a:alphaModFix/>
          </a:blip>
          <a:srcRect b="797" l="0" r="0" t="787"/>
          <a:stretch/>
        </p:blipFill>
        <p:spPr>
          <a:xfrm>
            <a:off x="6055623" y="261938"/>
            <a:ext cx="1232057" cy="161925"/>
          </a:xfrm>
          <a:prstGeom prst="rect">
            <a:avLst/>
          </a:prstGeom>
          <a:noFill/>
          <a:ln>
            <a:noFill/>
          </a:ln>
        </p:spPr>
      </p:pic>
      <p:grpSp>
        <p:nvGrpSpPr>
          <p:cNvPr id="741" name="Google Shape;741;p66"/>
          <p:cNvGrpSpPr/>
          <p:nvPr/>
        </p:nvGrpSpPr>
        <p:grpSpPr>
          <a:xfrm>
            <a:off x="804672" y="9615637"/>
            <a:ext cx="1706401" cy="117000"/>
            <a:chOff x="685810" y="9615637"/>
            <a:chExt cx="1706401" cy="117000"/>
          </a:xfrm>
        </p:grpSpPr>
        <p:sp>
          <p:nvSpPr>
            <p:cNvPr id="742" name="Google Shape;742;p66"/>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5">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6">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743" name="Google Shape;743;p66">
              <a:hlinkClick/>
            </p:cNvPr>
            <p:cNvPicPr preferRelativeResize="0"/>
            <p:nvPr/>
          </p:nvPicPr>
          <p:blipFill rotWithShape="1">
            <a:blip r:embed="rId7">
              <a:alphaModFix/>
            </a:blip>
            <a:srcRect b="10" l="1598" r="343" t="-10"/>
            <a:stretch/>
          </p:blipFill>
          <p:spPr>
            <a:xfrm rot="10800000">
              <a:off x="685810" y="9628437"/>
              <a:ext cx="178664" cy="86475"/>
            </a:xfrm>
            <a:prstGeom prst="rect">
              <a:avLst/>
            </a:prstGeom>
            <a:noFill/>
            <a:ln>
              <a:noFill/>
            </a:ln>
          </p:spPr>
        </p:pic>
      </p:grpSp>
      <p:grpSp>
        <p:nvGrpSpPr>
          <p:cNvPr id="744" name="Google Shape;744;p66"/>
          <p:cNvGrpSpPr/>
          <p:nvPr/>
        </p:nvGrpSpPr>
        <p:grpSpPr>
          <a:xfrm>
            <a:off x="685800" y="807162"/>
            <a:ext cx="6400775" cy="1664364"/>
            <a:chOff x="685800" y="807163"/>
            <a:chExt cx="6400775" cy="1664364"/>
          </a:xfrm>
        </p:grpSpPr>
        <p:sp>
          <p:nvSpPr>
            <p:cNvPr id="745" name="Google Shape;745;p66"/>
            <p:cNvSpPr txBox="1"/>
            <p:nvPr/>
          </p:nvSpPr>
          <p:spPr>
            <a:xfrm>
              <a:off x="2621075" y="1104506"/>
              <a:ext cx="4465500" cy="10881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Clr>
                  <a:srgbClr val="000000"/>
                </a:buClr>
                <a:buSzPts val="1100"/>
                <a:buFont typeface="Arial"/>
                <a:buNone/>
              </a:pPr>
              <a:r>
                <a:rPr b="1" lang="en" u="sng">
                  <a:solidFill>
                    <a:schemeClr val="dk1"/>
                  </a:solidFill>
                  <a:latin typeface="Poppins"/>
                  <a:ea typeface="Poppins"/>
                  <a:cs typeface="Poppins"/>
                  <a:sym typeface="Poppins"/>
                  <a:hlinkClick r:id="rId8">
                    <a:extLst>
                      <a:ext uri="{A12FA001-AC4F-418D-AE19-62706E023703}">
                        <ahyp:hlinkClr val="tx"/>
                      </a:ext>
                    </a:extLst>
                  </a:hlinkClick>
                </a:rPr>
                <a:t>Unit 1: Saving Sea Turtles</a:t>
              </a:r>
              <a:endParaRPr u="sng">
                <a:solidFill>
                  <a:schemeClr val="dk1"/>
                </a:solidFill>
                <a:latin typeface="Poppins"/>
                <a:ea typeface="Poppins"/>
                <a:cs typeface="Poppins"/>
                <a:sym typeface="Poppins"/>
              </a:endParaRPr>
            </a:p>
            <a:p>
              <a:pPr indent="0" lvl="0" marL="0" rtl="0" algn="l">
                <a:lnSpc>
                  <a:spcPct val="130000"/>
                </a:lnSpc>
                <a:spcBef>
                  <a:spcPts val="1200"/>
                </a:spcBef>
                <a:spcAft>
                  <a:spcPts val="800"/>
                </a:spcAft>
                <a:buClr>
                  <a:srgbClr val="000000"/>
                </a:buClr>
                <a:buSzPts val="1100"/>
                <a:buFont typeface="Arial"/>
                <a:buNone/>
              </a:pPr>
              <a:r>
                <a:rPr lang="en" sz="1000">
                  <a:latin typeface="Poppins"/>
                  <a:ea typeface="Poppins"/>
                  <a:cs typeface="Poppins"/>
                  <a:sym typeface="Poppins"/>
                </a:rPr>
                <a:t>Students write </a:t>
              </a:r>
              <a:r>
                <a:rPr b="1" lang="en" sz="1000">
                  <a:latin typeface="Poppins"/>
                  <a:ea typeface="Poppins"/>
                  <a:cs typeface="Poppins"/>
                  <a:sym typeface="Poppins"/>
                </a:rPr>
                <a:t>informative paragraphs</a:t>
              </a:r>
              <a:r>
                <a:rPr lang="en" sz="1000">
                  <a:latin typeface="Poppins"/>
                  <a:ea typeface="Poppins"/>
                  <a:cs typeface="Poppins"/>
                  <a:sym typeface="Poppins"/>
                </a:rPr>
                <a:t> in a booklet with two sections about how to help protect sea turtles. They gather information from experts, write drafts using complex sentences, elaborate on their ideas, and include headings for each section. </a:t>
              </a:r>
              <a:endParaRPr sz="1000">
                <a:latin typeface="Poppins"/>
                <a:ea typeface="Poppins"/>
                <a:cs typeface="Poppins"/>
                <a:sym typeface="Poppins"/>
              </a:endParaRPr>
            </a:p>
          </p:txBody>
        </p:sp>
        <p:pic>
          <p:nvPicPr>
            <p:cNvPr id="746" name="Google Shape;746;p66" title="Saving Sea Turtles Circle.png"/>
            <p:cNvPicPr preferRelativeResize="0"/>
            <p:nvPr/>
          </p:nvPicPr>
          <p:blipFill rotWithShape="1">
            <a:blip r:embed="rId9">
              <a:alphaModFix/>
            </a:blip>
            <a:srcRect b="0" l="0" r="0" t="0"/>
            <a:stretch/>
          </p:blipFill>
          <p:spPr>
            <a:xfrm>
              <a:off x="685812" y="825606"/>
              <a:ext cx="1645921" cy="1645921"/>
            </a:xfrm>
            <a:prstGeom prst="rect">
              <a:avLst/>
            </a:prstGeom>
            <a:noFill/>
            <a:ln>
              <a:noFill/>
            </a:ln>
          </p:spPr>
        </p:pic>
        <p:sp>
          <p:nvSpPr>
            <p:cNvPr id="747" name="Google Shape;747;p66">
              <a:hlinkClick r:id="rId10"/>
            </p:cNvPr>
            <p:cNvSpPr/>
            <p:nvPr/>
          </p:nvSpPr>
          <p:spPr>
            <a:xfrm>
              <a:off x="685800" y="807163"/>
              <a:ext cx="1645800" cy="16458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graphicFrame>
        <p:nvGraphicFramePr>
          <p:cNvPr id="752" name="Google Shape;752;p67"/>
          <p:cNvGraphicFramePr/>
          <p:nvPr/>
        </p:nvGraphicFramePr>
        <p:xfrm>
          <a:off x="685800" y="5925312"/>
          <a:ext cx="3000000" cy="3000000"/>
        </p:xfrm>
        <a:graphic>
          <a:graphicData uri="http://schemas.openxmlformats.org/drawingml/2006/table">
            <a:tbl>
              <a:tblPr>
                <a:noFill/>
                <a:tableStyleId>{1AC8B0E7-1234-4D41-B6C5-B23E98F94E51}</a:tableStyleId>
              </a:tblPr>
              <a:tblGrid>
                <a:gridCol w="650600"/>
                <a:gridCol w="5750200"/>
              </a:tblGrid>
              <a:tr h="406525">
                <a:tc gridSpan="2">
                  <a:txBody>
                    <a:bodyPr/>
                    <a:lstStyle/>
                    <a:p>
                      <a:pPr indent="0" lvl="0" marL="0" rtl="0" algn="l">
                        <a:spcBef>
                          <a:spcPts val="0"/>
                        </a:spcBef>
                        <a:spcAft>
                          <a:spcPts val="0"/>
                        </a:spcAft>
                        <a:buNone/>
                      </a:pPr>
                      <a:r>
                        <a:rPr b="1" lang="en" sz="1200">
                          <a:latin typeface="Poppins"/>
                          <a:ea typeface="Poppins"/>
                          <a:cs typeface="Poppins"/>
                          <a:sym typeface="Poppins"/>
                        </a:rPr>
                        <a:t>Standards</a:t>
                      </a:r>
                      <a:endParaRPr b="1" sz="12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F4F4EE"/>
                    </a:solidFill>
                  </a:tcPr>
                </a:tc>
                <a:tc hMerge="1"/>
              </a:tr>
              <a:tr h="764050">
                <a:tc>
                  <a:txBody>
                    <a:bodyPr/>
                    <a:lstStyle/>
                    <a:p>
                      <a:pPr indent="0" lvl="0" marL="0"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W.2.3</a:t>
                      </a:r>
                      <a:endParaRPr b="1" sz="900">
                        <a:solidFill>
                          <a:schemeClr val="dk1"/>
                        </a:solidFill>
                        <a:latin typeface="Poppins"/>
                        <a:ea typeface="Poppins"/>
                        <a:cs typeface="Poppins"/>
                        <a:sym typeface="Poppins"/>
                      </a:endParaRPr>
                    </a:p>
                  </a:txBody>
                  <a:tcPr marT="10972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Write narratives in which they recount a well-elaborated event or short sequence of events, include details to describe actions, thoughts, and feelings, use temporal words to signal event order, and provide a sense of closure.</a:t>
                      </a:r>
                      <a:endParaRPr sz="900">
                        <a:solidFill>
                          <a:schemeClr val="dk1"/>
                        </a:solidFill>
                        <a:latin typeface="Poppins"/>
                        <a:ea typeface="Poppins"/>
                        <a:cs typeface="Poppins"/>
                        <a:sym typeface="Poppins"/>
                      </a:endParaRPr>
                    </a:p>
                  </a:txBody>
                  <a:tcPr marT="109725"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6072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W.2.5</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With guidance and support from adults and peers, focus on a topic and strengthen writing as needed by revising and editing.</a:t>
                      </a:r>
                      <a:endParaRPr b="1"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60725">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SL</a:t>
                      </a:r>
                      <a:r>
                        <a:rPr b="1" lang="en" sz="900">
                          <a:solidFill>
                            <a:schemeClr val="dk1"/>
                          </a:solidFill>
                          <a:latin typeface="Poppins"/>
                          <a:ea typeface="Poppins"/>
                          <a:cs typeface="Poppins"/>
                          <a:sym typeface="Poppins"/>
                        </a:rPr>
                        <a:t>.2.4</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Tell a story or recount an experience with appropriate facts and relevant, descriptive details, speaking clearly at an understandable pace.</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753" name="Google Shape;753;p6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pSp>
        <p:nvGrpSpPr>
          <p:cNvPr id="754" name="Google Shape;754;p67"/>
          <p:cNvGrpSpPr/>
          <p:nvPr/>
        </p:nvGrpSpPr>
        <p:grpSpPr>
          <a:xfrm>
            <a:off x="685801" y="2715768"/>
            <a:ext cx="6400799" cy="2944369"/>
            <a:chOff x="685801" y="2715768"/>
            <a:chExt cx="6400799" cy="2944369"/>
          </a:xfrm>
        </p:grpSpPr>
        <p:pic>
          <p:nvPicPr>
            <p:cNvPr id="755" name="Google Shape;755;p67" title="Goat Escape.png"/>
            <p:cNvPicPr preferRelativeResize="0"/>
            <p:nvPr/>
          </p:nvPicPr>
          <p:blipFill rotWithShape="1">
            <a:blip r:embed="rId3">
              <a:alphaModFix/>
            </a:blip>
            <a:srcRect b="49" l="0" r="0" t="49"/>
            <a:stretch/>
          </p:blipFill>
          <p:spPr>
            <a:xfrm>
              <a:off x="685801" y="2715768"/>
              <a:ext cx="6400799" cy="2944369"/>
            </a:xfrm>
            <a:prstGeom prst="rect">
              <a:avLst/>
            </a:prstGeom>
            <a:noFill/>
            <a:ln>
              <a:noFill/>
            </a:ln>
          </p:spPr>
        </p:pic>
        <p:grpSp>
          <p:nvGrpSpPr>
            <p:cNvPr id="756" name="Google Shape;756;p67"/>
            <p:cNvGrpSpPr/>
            <p:nvPr/>
          </p:nvGrpSpPr>
          <p:grpSpPr>
            <a:xfrm>
              <a:off x="739568" y="2715768"/>
              <a:ext cx="6306852" cy="2909439"/>
              <a:chOff x="739568" y="6440200"/>
              <a:chExt cx="6306852" cy="2909439"/>
            </a:xfrm>
          </p:grpSpPr>
          <p:sp>
            <p:nvSpPr>
              <p:cNvPr id="757" name="Google Shape;757;p67"/>
              <p:cNvSpPr txBox="1"/>
              <p:nvPr/>
            </p:nvSpPr>
            <p:spPr>
              <a:xfrm>
                <a:off x="792915" y="6440200"/>
                <a:ext cx="9267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Pre-</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758" name="Google Shape;758;p67"/>
              <p:cNvSpPr txBox="1"/>
              <p:nvPr/>
            </p:nvSpPr>
            <p:spPr>
              <a:xfrm>
                <a:off x="236687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59" name="Google Shape;759;p67"/>
              <p:cNvSpPr txBox="1"/>
              <p:nvPr/>
            </p:nvSpPr>
            <p:spPr>
              <a:xfrm>
                <a:off x="2389670" y="7193475"/>
                <a:ext cx="1344300" cy="57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Planning &amp; Drafting the Beginning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Breaking News!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latin typeface="Poppins"/>
                    <a:ea typeface="Poppins"/>
                    <a:cs typeface="Poppins"/>
                    <a:sym typeface="Poppins"/>
                  </a:rPr>
                  <a:t>35 minutes</a:t>
                </a:r>
                <a:endParaRPr sz="800">
                  <a:solidFill>
                    <a:srgbClr val="000000"/>
                  </a:solidFill>
                  <a:latin typeface="Poppins"/>
                  <a:ea typeface="Poppins"/>
                  <a:cs typeface="Poppins"/>
                  <a:sym typeface="Poppins"/>
                </a:endParaRPr>
              </a:p>
            </p:txBody>
          </p:sp>
          <p:sp>
            <p:nvSpPr>
              <p:cNvPr id="760" name="Google Shape;760;p67"/>
              <p:cNvSpPr txBox="1"/>
              <p:nvPr/>
            </p:nvSpPr>
            <p:spPr>
              <a:xfrm>
                <a:off x="739575" y="8018875"/>
                <a:ext cx="9549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Post-</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761" name="Google Shape;761;p67"/>
              <p:cNvSpPr txBox="1"/>
              <p:nvPr/>
            </p:nvSpPr>
            <p:spPr>
              <a:xfrm>
                <a:off x="739585" y="7193475"/>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Pre-Assessment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Something New</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mins</a:t>
                </a:r>
                <a:endParaRPr sz="800">
                  <a:solidFill>
                    <a:srgbClr val="000000"/>
                  </a:solidFill>
                  <a:latin typeface="Poppins"/>
                  <a:ea typeface="Poppins"/>
                  <a:cs typeface="Poppins"/>
                  <a:sym typeface="Poppins"/>
                </a:endParaRPr>
              </a:p>
            </p:txBody>
          </p:sp>
          <p:sp>
            <p:nvSpPr>
              <p:cNvPr id="762" name="Google Shape;762;p67"/>
              <p:cNvSpPr txBox="1"/>
              <p:nvPr/>
            </p:nvSpPr>
            <p:spPr>
              <a:xfrm>
                <a:off x="4045895" y="7193475"/>
                <a:ext cx="1344300" cy="576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Planning &amp; Drafting the Middle</a:t>
                </a:r>
                <a:endParaRPr b="1" sz="900">
                  <a:solidFill>
                    <a:schemeClr val="dk1"/>
                  </a:solidFill>
                  <a:latin typeface="Poppins"/>
                  <a:ea typeface="Poppins"/>
                  <a:cs typeface="Poppins"/>
                  <a:sym typeface="Poppins"/>
                </a:endParaRPr>
              </a:p>
              <a:p>
                <a:pPr indent="0" lvl="0" marL="0" rtl="0" algn="l">
                  <a:lnSpc>
                    <a:spcPct val="115000"/>
                  </a:lnSpc>
                  <a:spcBef>
                    <a:spcPts val="200"/>
                  </a:spcBef>
                  <a:spcAft>
                    <a:spcPts val="0"/>
                  </a:spcAft>
                  <a:buClr>
                    <a:schemeClr val="dk1"/>
                  </a:buClr>
                  <a:buSzPts val="1100"/>
                  <a:buFont typeface="Arial"/>
                  <a:buNone/>
                </a:pPr>
                <a:r>
                  <a:rPr lang="en" sz="800">
                    <a:solidFill>
                      <a:schemeClr val="dk1"/>
                    </a:solidFill>
                    <a:latin typeface="Poppins"/>
                    <a:ea typeface="Poppins"/>
                    <a:cs typeface="Poppins"/>
                    <a:sym typeface="Poppins"/>
                  </a:rPr>
                  <a:t>Goat Takeover</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35 minutes</a:t>
                </a:r>
                <a:endParaRPr b="1" sz="900">
                  <a:latin typeface="Poppins"/>
                  <a:ea typeface="Poppins"/>
                  <a:cs typeface="Poppins"/>
                  <a:sym typeface="Poppins"/>
                </a:endParaRPr>
              </a:p>
            </p:txBody>
          </p:sp>
          <p:sp>
            <p:nvSpPr>
              <p:cNvPr id="763" name="Google Shape;763;p67"/>
              <p:cNvSpPr txBox="1"/>
              <p:nvPr/>
            </p:nvSpPr>
            <p:spPr>
              <a:xfrm>
                <a:off x="5702120" y="7193475"/>
                <a:ext cx="1344300" cy="576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Planning &amp; Drafting the End</a:t>
                </a:r>
                <a:endParaRPr b="1" sz="900">
                  <a:solidFill>
                    <a:schemeClr val="dk1"/>
                  </a:solidFill>
                  <a:latin typeface="Poppins"/>
                  <a:ea typeface="Poppins"/>
                  <a:cs typeface="Poppins"/>
                  <a:sym typeface="Poppins"/>
                </a:endParaRPr>
              </a:p>
              <a:p>
                <a:pPr indent="0" lvl="0" marL="0" rtl="0" algn="l">
                  <a:lnSpc>
                    <a:spcPct val="115000"/>
                  </a:lnSpc>
                  <a:spcBef>
                    <a:spcPts val="200"/>
                  </a:spcBef>
                  <a:spcAft>
                    <a:spcPts val="0"/>
                  </a:spcAft>
                  <a:buClr>
                    <a:schemeClr val="dk1"/>
                  </a:buClr>
                  <a:buSzPts val="1100"/>
                  <a:buFont typeface="Arial"/>
                  <a:buNone/>
                </a:pPr>
                <a:r>
                  <a:rPr lang="en" sz="800">
                    <a:solidFill>
                      <a:schemeClr val="dk1"/>
                    </a:solidFill>
                    <a:latin typeface="Poppins"/>
                    <a:ea typeface="Poppins"/>
                    <a:cs typeface="Poppins"/>
                    <a:sym typeface="Poppins"/>
                  </a:rPr>
                  <a:t>Goodbye, Goats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35 minutes</a:t>
                </a:r>
                <a:endParaRPr b="1" sz="900">
                  <a:latin typeface="Poppins"/>
                  <a:ea typeface="Poppins"/>
                  <a:cs typeface="Poppins"/>
                  <a:sym typeface="Poppins"/>
                </a:endParaRPr>
              </a:p>
            </p:txBody>
          </p:sp>
          <p:sp>
            <p:nvSpPr>
              <p:cNvPr id="764" name="Google Shape;764;p67"/>
              <p:cNvSpPr txBox="1"/>
              <p:nvPr/>
            </p:nvSpPr>
            <p:spPr>
              <a:xfrm>
                <a:off x="739568" y="8773639"/>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Post-Assessment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Waiting Isn’t Easy</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minutes</a:t>
                </a:r>
                <a:endParaRPr sz="800">
                  <a:solidFill>
                    <a:srgbClr val="000000"/>
                  </a:solidFill>
                  <a:latin typeface="Poppins"/>
                  <a:ea typeface="Poppins"/>
                  <a:cs typeface="Poppins"/>
                  <a:sym typeface="Poppins"/>
                </a:endParaRPr>
              </a:p>
            </p:txBody>
          </p:sp>
          <p:sp>
            <p:nvSpPr>
              <p:cNvPr id="765" name="Google Shape;765;p67"/>
              <p:cNvSpPr txBox="1"/>
              <p:nvPr/>
            </p:nvSpPr>
            <p:spPr>
              <a:xfrm>
                <a:off x="4020050"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66" name="Google Shape;766;p67"/>
              <p:cNvSpPr txBox="1"/>
              <p:nvPr/>
            </p:nvSpPr>
            <p:spPr>
              <a:xfrm>
                <a:off x="567342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grpSp>
      </p:grpSp>
      <p:grpSp>
        <p:nvGrpSpPr>
          <p:cNvPr id="767" name="Google Shape;767;p67"/>
          <p:cNvGrpSpPr/>
          <p:nvPr/>
        </p:nvGrpSpPr>
        <p:grpSpPr>
          <a:xfrm>
            <a:off x="0" y="0"/>
            <a:ext cx="7789200" cy="685800"/>
            <a:chOff x="0" y="0"/>
            <a:chExt cx="7789200" cy="685800"/>
          </a:xfrm>
        </p:grpSpPr>
        <p:sp>
          <p:nvSpPr>
            <p:cNvPr id="768" name="Google Shape;768;p67"/>
            <p:cNvSpPr/>
            <p:nvPr/>
          </p:nvSpPr>
          <p:spPr>
            <a:xfrm>
              <a:off x="0" y="0"/>
              <a:ext cx="7789200" cy="685800"/>
            </a:xfrm>
            <a:prstGeom prst="rect">
              <a:avLst/>
            </a:prstGeom>
            <a:solidFill>
              <a:srgbClr val="FFDF4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769" name="Google Shape;769;p67"/>
            <p:cNvSpPr txBox="1"/>
            <p:nvPr/>
          </p:nvSpPr>
          <p:spPr>
            <a:xfrm>
              <a:off x="457200" y="141450"/>
              <a:ext cx="39780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Narrative Writing </a:t>
              </a:r>
              <a:r>
                <a:rPr lang="en" sz="1600">
                  <a:latin typeface="Poppins"/>
                  <a:ea typeface="Poppins"/>
                  <a:cs typeface="Poppins"/>
                  <a:sym typeface="Poppins"/>
                </a:rPr>
                <a:t>|</a:t>
              </a:r>
              <a:r>
                <a:rPr b="1" lang="en" sz="1600">
                  <a:latin typeface="Poppins"/>
                  <a:ea typeface="Poppins"/>
                  <a:cs typeface="Poppins"/>
                  <a:sym typeface="Poppins"/>
                </a:rPr>
                <a:t> 2nd Grade</a:t>
              </a:r>
              <a:endParaRPr sz="1200">
                <a:latin typeface="Poppins"/>
                <a:ea typeface="Poppins"/>
                <a:cs typeface="Poppins"/>
                <a:sym typeface="Poppins"/>
              </a:endParaRPr>
            </a:p>
          </p:txBody>
        </p:sp>
      </p:grpSp>
      <p:pic>
        <p:nvPicPr>
          <p:cNvPr id="770" name="Google Shape;770;p67" title="Logo.png"/>
          <p:cNvPicPr preferRelativeResize="0"/>
          <p:nvPr/>
        </p:nvPicPr>
        <p:blipFill rotWithShape="1">
          <a:blip r:embed="rId4">
            <a:alphaModFix/>
          </a:blip>
          <a:srcRect b="797" l="0" r="0" t="787"/>
          <a:stretch/>
        </p:blipFill>
        <p:spPr>
          <a:xfrm>
            <a:off x="6055623" y="261938"/>
            <a:ext cx="1232057" cy="161925"/>
          </a:xfrm>
          <a:prstGeom prst="rect">
            <a:avLst/>
          </a:prstGeom>
          <a:noFill/>
          <a:ln>
            <a:noFill/>
          </a:ln>
        </p:spPr>
      </p:pic>
      <p:grpSp>
        <p:nvGrpSpPr>
          <p:cNvPr id="771" name="Google Shape;771;p67"/>
          <p:cNvGrpSpPr/>
          <p:nvPr/>
        </p:nvGrpSpPr>
        <p:grpSpPr>
          <a:xfrm>
            <a:off x="804672" y="9615637"/>
            <a:ext cx="1706401" cy="117000"/>
            <a:chOff x="685810" y="9615637"/>
            <a:chExt cx="1706401" cy="117000"/>
          </a:xfrm>
        </p:grpSpPr>
        <p:sp>
          <p:nvSpPr>
            <p:cNvPr id="772" name="Google Shape;772;p67"/>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5">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6">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773" name="Google Shape;773;p67">
              <a:hlinkClick/>
            </p:cNvPr>
            <p:cNvPicPr preferRelativeResize="0"/>
            <p:nvPr/>
          </p:nvPicPr>
          <p:blipFill rotWithShape="1">
            <a:blip r:embed="rId7">
              <a:alphaModFix/>
            </a:blip>
            <a:srcRect b="10" l="1598" r="343" t="-10"/>
            <a:stretch/>
          </p:blipFill>
          <p:spPr>
            <a:xfrm rot="10800000">
              <a:off x="685810" y="9628437"/>
              <a:ext cx="178664" cy="86475"/>
            </a:xfrm>
            <a:prstGeom prst="rect">
              <a:avLst/>
            </a:prstGeom>
            <a:noFill/>
            <a:ln>
              <a:noFill/>
            </a:ln>
          </p:spPr>
        </p:pic>
      </p:grpSp>
      <p:grpSp>
        <p:nvGrpSpPr>
          <p:cNvPr id="774" name="Google Shape;774;p67"/>
          <p:cNvGrpSpPr/>
          <p:nvPr/>
        </p:nvGrpSpPr>
        <p:grpSpPr>
          <a:xfrm>
            <a:off x="685812" y="825606"/>
            <a:ext cx="6422963" cy="1646224"/>
            <a:chOff x="685812" y="825606"/>
            <a:chExt cx="6422963" cy="1646224"/>
          </a:xfrm>
        </p:grpSpPr>
        <p:sp>
          <p:nvSpPr>
            <p:cNvPr id="775" name="Google Shape;775;p67"/>
            <p:cNvSpPr txBox="1"/>
            <p:nvPr/>
          </p:nvSpPr>
          <p:spPr>
            <a:xfrm>
              <a:off x="2621075" y="1104506"/>
              <a:ext cx="4487700" cy="1088100"/>
            </a:xfrm>
            <a:prstGeom prst="rect">
              <a:avLst/>
            </a:prstGeom>
            <a:noFill/>
            <a:ln>
              <a:noFill/>
            </a:ln>
          </p:spPr>
          <p:txBody>
            <a:bodyPr anchorCtr="0" anchor="t" bIns="91425"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u="sng">
                  <a:solidFill>
                    <a:schemeClr val="dk1"/>
                  </a:solidFill>
                  <a:latin typeface="Poppins"/>
                  <a:ea typeface="Poppins"/>
                  <a:cs typeface="Poppins"/>
                  <a:sym typeface="Poppins"/>
                  <a:hlinkClick r:id="rId8">
                    <a:extLst>
                      <a:ext uri="{A12FA001-AC4F-418D-AE19-62706E023703}">
                        <ahyp:hlinkClr val="tx"/>
                      </a:ext>
                    </a:extLst>
                  </a:hlinkClick>
                </a:rPr>
                <a:t>Unit 1: Goat Escape</a:t>
              </a:r>
              <a:endParaRPr u="sng">
                <a:solidFill>
                  <a:schemeClr val="dk1"/>
                </a:solidFill>
                <a:latin typeface="Poppins"/>
                <a:ea typeface="Poppins"/>
                <a:cs typeface="Poppins"/>
                <a:sym typeface="Poppins"/>
              </a:endParaRPr>
            </a:p>
            <a:p>
              <a:pPr indent="0" lvl="0" marL="0" rtl="0" algn="l">
                <a:lnSpc>
                  <a:spcPct val="130000"/>
                </a:lnSpc>
                <a:spcBef>
                  <a:spcPts val="1200"/>
                </a:spcBef>
                <a:spcAft>
                  <a:spcPts val="800"/>
                </a:spcAft>
                <a:buClr>
                  <a:srgbClr val="000000"/>
                </a:buClr>
                <a:buSzPts val="1100"/>
                <a:buFont typeface="Arial"/>
                <a:buNone/>
              </a:pPr>
              <a:r>
                <a:rPr lang="en" sz="1000">
                  <a:latin typeface="Poppins"/>
                  <a:ea typeface="Poppins"/>
                  <a:cs typeface="Poppins"/>
                  <a:sym typeface="Poppins"/>
                </a:rPr>
                <a:t>Students write a </a:t>
              </a:r>
              <a:r>
                <a:rPr b="1" lang="en" sz="1000">
                  <a:latin typeface="Poppins"/>
                  <a:ea typeface="Poppins"/>
                  <a:cs typeface="Poppins"/>
                  <a:sym typeface="Poppins"/>
                </a:rPr>
                <a:t>personal</a:t>
              </a:r>
              <a:r>
                <a:rPr b="1" lang="en" sz="1000">
                  <a:latin typeface="Poppins"/>
                  <a:ea typeface="Poppins"/>
                  <a:cs typeface="Poppins"/>
                  <a:sym typeface="Poppins"/>
                </a:rPr>
                <a:t> narrative</a:t>
              </a:r>
              <a:r>
                <a:rPr lang="en" sz="1000">
                  <a:latin typeface="Poppins"/>
                  <a:ea typeface="Poppins"/>
                  <a:cs typeface="Poppins"/>
                  <a:sym typeface="Poppins"/>
                </a:rPr>
                <a:t> about </a:t>
              </a:r>
              <a:r>
                <a:rPr lang="en" sz="1000">
                  <a:latin typeface="Poppins"/>
                  <a:ea typeface="Poppins"/>
                  <a:cs typeface="Poppins"/>
                  <a:sym typeface="Poppins"/>
                </a:rPr>
                <a:t>witnessing</a:t>
              </a:r>
              <a:r>
                <a:rPr lang="en" sz="1000">
                  <a:latin typeface="Poppins"/>
                  <a:ea typeface="Poppins"/>
                  <a:cs typeface="Poppins"/>
                  <a:sym typeface="Poppins"/>
                </a:rPr>
                <a:t> a breaking-news report about goats taking over a neighborhood. They use a story plan and create a draft using details and feelings. Lastly, they edit their writing and share it with their classmates.</a:t>
              </a:r>
              <a:endParaRPr sz="1000">
                <a:latin typeface="Poppins"/>
                <a:ea typeface="Poppins"/>
                <a:cs typeface="Poppins"/>
                <a:sym typeface="Poppins"/>
              </a:endParaRPr>
            </a:p>
          </p:txBody>
        </p:sp>
        <p:pic>
          <p:nvPicPr>
            <p:cNvPr id="776" name="Google Shape;776;p67" title="Goat Escape.png"/>
            <p:cNvPicPr preferRelativeResize="0"/>
            <p:nvPr/>
          </p:nvPicPr>
          <p:blipFill rotWithShape="1">
            <a:blip r:embed="rId9">
              <a:alphaModFix/>
            </a:blip>
            <a:srcRect b="0" l="0" r="0" t="0"/>
            <a:stretch/>
          </p:blipFill>
          <p:spPr>
            <a:xfrm>
              <a:off x="685812" y="825606"/>
              <a:ext cx="1645921" cy="1645921"/>
            </a:xfrm>
            <a:prstGeom prst="rect">
              <a:avLst/>
            </a:prstGeom>
            <a:noFill/>
            <a:ln>
              <a:noFill/>
            </a:ln>
          </p:spPr>
        </p:pic>
        <p:sp>
          <p:nvSpPr>
            <p:cNvPr id="777" name="Google Shape;777;p67">
              <a:hlinkClick r:id="rId10"/>
            </p:cNvPr>
            <p:cNvSpPr/>
            <p:nvPr/>
          </p:nvSpPr>
          <p:spPr>
            <a:xfrm>
              <a:off x="685850" y="826030"/>
              <a:ext cx="1645800" cy="16458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graphicFrame>
        <p:nvGraphicFramePr>
          <p:cNvPr id="204" name="Google Shape;204;p50"/>
          <p:cNvGraphicFramePr/>
          <p:nvPr/>
        </p:nvGraphicFramePr>
        <p:xfrm>
          <a:off x="685800" y="1645920"/>
          <a:ext cx="3000000" cy="3000000"/>
        </p:xfrm>
        <a:graphic>
          <a:graphicData uri="http://schemas.openxmlformats.org/drawingml/2006/table">
            <a:tbl>
              <a:tblPr>
                <a:noFill/>
                <a:tableStyleId>{1AC8B0E7-1234-4D41-B6C5-B23E98F94E51}</a:tableStyleId>
              </a:tblPr>
              <a:tblGrid>
                <a:gridCol w="6400800"/>
              </a:tblGrid>
              <a:tr h="348025">
                <a:tc>
                  <a:txBody>
                    <a:bodyPr/>
                    <a:lstStyle/>
                    <a:p>
                      <a:pPr indent="0" lvl="0" marL="0" rtl="0" algn="l">
                        <a:spcBef>
                          <a:spcPts val="0"/>
                        </a:spcBef>
                        <a:spcAft>
                          <a:spcPts val="0"/>
                        </a:spcAft>
                        <a:buNone/>
                      </a:pPr>
                      <a:r>
                        <a:rPr lang="en">
                          <a:latin typeface="Poppins SemiBold"/>
                          <a:ea typeface="Poppins SemiBold"/>
                          <a:cs typeface="Poppins SemiBold"/>
                          <a:sym typeface="Poppins SemiBold"/>
                        </a:rPr>
                        <a:t>5th Grade</a:t>
                      </a:r>
                      <a:endParaRPr>
                        <a:latin typeface="Poppins SemiBold"/>
                        <a:ea typeface="Poppins SemiBold"/>
                        <a:cs typeface="Poppins SemiBold"/>
                        <a:sym typeface="Poppins SemiBold"/>
                      </a:endParaRPr>
                    </a:p>
                  </a:txBody>
                  <a:tcPr marT="73150" marB="73150" marR="70650" marL="7065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CAAFF6"/>
                    </a:solidFill>
                  </a:tcPr>
                </a:tc>
              </a:tr>
              <a:tr h="2936525">
                <a:tc>
                  <a:txBody>
                    <a:bodyPr/>
                    <a:lstStyle/>
                    <a:p>
                      <a:pPr indent="0" lvl="0" marL="0" rtl="0" algn="l">
                        <a:lnSpc>
                          <a:spcPct val="150000"/>
                        </a:lnSpc>
                        <a:spcBef>
                          <a:spcPts val="1000"/>
                        </a:spcBef>
                        <a:spcAft>
                          <a:spcPts val="0"/>
                        </a:spcAft>
                        <a:buNone/>
                      </a:pPr>
                      <a:r>
                        <a:rPr b="1" lang="en" sz="1200" u="sng">
                          <a:solidFill>
                            <a:schemeClr val="hlink"/>
                          </a:solidFill>
                          <a:latin typeface="Poppins"/>
                          <a:ea typeface="Poppins"/>
                          <a:cs typeface="Poppins"/>
                          <a:sym typeface="Poppins"/>
                          <a:hlinkClick action="ppaction://hlinksldjump" r:id="rId3"/>
                        </a:rPr>
                        <a:t>Narrative</a:t>
                      </a:r>
                      <a:r>
                        <a:rPr b="1" lang="en" sz="1200">
                          <a:solidFill>
                            <a:schemeClr val="dk1"/>
                          </a:solidFill>
                          <a:latin typeface="Poppins"/>
                          <a:ea typeface="Poppins"/>
                          <a:cs typeface="Poppins"/>
                          <a:sym typeface="Poppins"/>
                        </a:rPr>
                        <a:t>			</a:t>
                      </a:r>
                      <a:endParaRPr b="1"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None/>
                      </a:pPr>
                      <a:r>
                        <a:rPr lang="en" sz="1200">
                          <a:solidFill>
                            <a:schemeClr val="dk1"/>
                          </a:solidFill>
                          <a:latin typeface="Poppins SemiBold"/>
                          <a:ea typeface="Poppins SemiBold"/>
                          <a:cs typeface="Poppins SemiBold"/>
                          <a:sym typeface="Poppins SemiBold"/>
                        </a:rPr>
                        <a:t>Realistic Fiction:</a:t>
                      </a:r>
                      <a:r>
                        <a:rPr lang="en" sz="1200">
                          <a:solidFill>
                            <a:schemeClr val="dk1"/>
                          </a:solidFill>
                          <a:latin typeface="Poppins"/>
                          <a:ea typeface="Poppins"/>
                          <a:cs typeface="Poppins"/>
                          <a:sym typeface="Poppins"/>
                        </a:rPr>
                        <a:t> </a:t>
                      </a:r>
                      <a:r>
                        <a:rPr i="1" lang="en" sz="1200">
                          <a:solidFill>
                            <a:schemeClr val="dk1"/>
                          </a:solidFill>
                          <a:latin typeface="Poppins"/>
                          <a:ea typeface="Poppins"/>
                          <a:cs typeface="Poppins"/>
                          <a:sym typeface="Poppins"/>
                        </a:rPr>
                        <a:t>Australian Adventures</a:t>
                      </a:r>
                      <a:endParaRPr i="1"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None/>
                      </a:pPr>
                      <a:r>
                        <a:rPr lang="en" sz="1200">
                          <a:solidFill>
                            <a:schemeClr val="dk1"/>
                          </a:solidFill>
                          <a:latin typeface="Poppins SemiBold"/>
                          <a:ea typeface="Poppins SemiBold"/>
                          <a:cs typeface="Poppins SemiBold"/>
                          <a:sym typeface="Poppins SemiBold"/>
                        </a:rPr>
                        <a:t>Fictional Story:</a:t>
                      </a:r>
                      <a:r>
                        <a:rPr lang="en" sz="1200">
                          <a:solidFill>
                            <a:schemeClr val="dk1"/>
                          </a:solidFill>
                          <a:latin typeface="Poppins"/>
                          <a:ea typeface="Poppins"/>
                          <a:cs typeface="Poppins"/>
                          <a:sym typeface="Poppins"/>
                        </a:rPr>
                        <a:t> </a:t>
                      </a:r>
                      <a:r>
                        <a:rPr i="1" lang="en" sz="1200">
                          <a:solidFill>
                            <a:schemeClr val="dk1"/>
                          </a:solidFill>
                          <a:latin typeface="Poppins"/>
                          <a:ea typeface="Poppins"/>
                          <a:cs typeface="Poppins"/>
                          <a:sym typeface="Poppins"/>
                        </a:rPr>
                        <a:t>Magical Objects </a:t>
                      </a:r>
                      <a:r>
                        <a:rPr lang="en" sz="1200">
                          <a:solidFill>
                            <a:schemeClr val="dk1"/>
                          </a:solidFill>
                          <a:latin typeface="Poppins"/>
                          <a:ea typeface="Poppins"/>
                          <a:cs typeface="Poppins"/>
                          <a:sym typeface="Poppins"/>
                        </a:rPr>
                        <a:t> </a:t>
                      </a:r>
                      <a:r>
                        <a:rPr lang="en" sz="1000">
                          <a:solidFill>
                            <a:schemeClr val="dk1"/>
                          </a:solidFill>
                          <a:highlight>
                            <a:srgbClr val="FFDF41"/>
                          </a:highlight>
                          <a:latin typeface="Poppins SemiBold"/>
                          <a:ea typeface="Poppins SemiBold"/>
                          <a:cs typeface="Poppins SemiBold"/>
                          <a:sym typeface="Poppins SemiBold"/>
                        </a:rPr>
                        <a:t>   </a:t>
                      </a:r>
                      <a:r>
                        <a:rPr lang="en" sz="1200">
                          <a:solidFill>
                            <a:schemeClr val="dk1"/>
                          </a:solidFill>
                          <a:highlight>
                            <a:srgbClr val="FFDF41"/>
                          </a:highlight>
                          <a:latin typeface="Poppins SemiBold"/>
                          <a:ea typeface="Poppins SemiBold"/>
                          <a:cs typeface="Poppins SemiBold"/>
                          <a:sym typeface="Poppins SemiBold"/>
                        </a:rPr>
                        <a:t>NEW! </a:t>
                      </a:r>
                      <a:r>
                        <a:rPr lang="en" sz="1200">
                          <a:solidFill>
                            <a:srgbClr val="FFDF41"/>
                          </a:solidFill>
                          <a:highlight>
                            <a:srgbClr val="FFDF41"/>
                          </a:highlight>
                          <a:latin typeface="Poppins SemiBold"/>
                          <a:ea typeface="Poppins SemiBold"/>
                          <a:cs typeface="Poppins SemiBold"/>
                          <a:sym typeface="Poppins SemiBold"/>
                        </a:rPr>
                        <a:t>|</a:t>
                      </a:r>
                      <a:r>
                        <a:rPr lang="en" sz="1200">
                          <a:solidFill>
                            <a:schemeClr val="dk1"/>
                          </a:solidFill>
                          <a:highlight>
                            <a:srgbClr val="FFDF41"/>
                          </a:highlight>
                          <a:latin typeface="Poppins SemiBold"/>
                          <a:ea typeface="Poppins SemiBold"/>
                          <a:cs typeface="Poppins SemiBold"/>
                          <a:sym typeface="Poppins SemiBold"/>
                        </a:rPr>
                        <a:t> </a:t>
                      </a:r>
                      <a:endParaRPr i="1" sz="1200">
                        <a:solidFill>
                          <a:schemeClr val="dk1"/>
                        </a:solidFill>
                        <a:highlight>
                          <a:srgbClr val="CAAFF6"/>
                        </a:highlight>
                        <a:latin typeface="Poppins"/>
                        <a:ea typeface="Poppins"/>
                        <a:cs typeface="Poppins"/>
                        <a:sym typeface="Poppins"/>
                      </a:endParaRPr>
                    </a:p>
                    <a:p>
                      <a:pPr indent="0" lvl="0" marL="0" rtl="0" algn="l">
                        <a:lnSpc>
                          <a:spcPct val="150000"/>
                        </a:lnSpc>
                        <a:spcBef>
                          <a:spcPts val="1000"/>
                        </a:spcBef>
                        <a:spcAft>
                          <a:spcPts val="0"/>
                        </a:spcAft>
                        <a:buNone/>
                      </a:pPr>
                      <a:r>
                        <a:rPr b="1" lang="en" sz="1200" u="sng">
                          <a:solidFill>
                            <a:schemeClr val="hlink"/>
                          </a:solidFill>
                          <a:latin typeface="Poppins"/>
                          <a:ea typeface="Poppins"/>
                          <a:cs typeface="Poppins"/>
                          <a:sym typeface="Poppins"/>
                          <a:hlinkClick action="ppaction://hlinksldjump" r:id="rId4"/>
                        </a:rPr>
                        <a:t>Opinion</a:t>
                      </a:r>
                      <a:r>
                        <a:rPr b="1" lang="en" sz="1200">
                          <a:solidFill>
                            <a:schemeClr val="dk1"/>
                          </a:solidFill>
                          <a:latin typeface="Poppins"/>
                          <a:ea typeface="Poppins"/>
                          <a:cs typeface="Poppins"/>
                          <a:sym typeface="Poppins"/>
                        </a:rPr>
                        <a:t>		</a:t>
                      </a:r>
                      <a:endParaRPr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None/>
                      </a:pPr>
                      <a:r>
                        <a:rPr lang="en" sz="1200">
                          <a:solidFill>
                            <a:schemeClr val="dk1"/>
                          </a:solidFill>
                          <a:latin typeface="Poppins SemiBold"/>
                          <a:ea typeface="Poppins SemiBold"/>
                          <a:cs typeface="Poppins SemiBold"/>
                          <a:sym typeface="Poppins SemiBold"/>
                        </a:rPr>
                        <a:t>Persuasive Essay</a:t>
                      </a:r>
                      <a:r>
                        <a:rPr lang="en" sz="1200">
                          <a:solidFill>
                            <a:schemeClr val="dk1"/>
                          </a:solidFill>
                          <a:latin typeface="Poppins SemiBold"/>
                          <a:ea typeface="Poppins SemiBold"/>
                          <a:cs typeface="Poppins SemiBold"/>
                          <a:sym typeface="Poppins SemiBold"/>
                        </a:rPr>
                        <a:t>:</a:t>
                      </a:r>
                      <a:r>
                        <a:rPr lang="en" sz="1200">
                          <a:solidFill>
                            <a:schemeClr val="dk1"/>
                          </a:solidFill>
                          <a:latin typeface="Poppins"/>
                          <a:ea typeface="Poppins"/>
                          <a:cs typeface="Poppins"/>
                          <a:sym typeface="Poppins"/>
                        </a:rPr>
                        <a:t> </a:t>
                      </a:r>
                      <a:r>
                        <a:rPr i="1" lang="en" sz="1200">
                          <a:solidFill>
                            <a:schemeClr val="dk1"/>
                          </a:solidFill>
                          <a:latin typeface="Poppins"/>
                          <a:ea typeface="Poppins"/>
                          <a:cs typeface="Poppins"/>
                          <a:sym typeface="Poppins"/>
                        </a:rPr>
                        <a:t>Skatepark</a:t>
                      </a:r>
                      <a:endParaRPr i="1"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None/>
                      </a:pPr>
                      <a:r>
                        <a:rPr lang="en" sz="1200">
                          <a:solidFill>
                            <a:schemeClr val="dk1"/>
                          </a:solidFill>
                          <a:latin typeface="Poppins SemiBold"/>
                          <a:ea typeface="Poppins SemiBold"/>
                          <a:cs typeface="Poppins SemiBold"/>
                          <a:sym typeface="Poppins SemiBold"/>
                        </a:rPr>
                        <a:t>Literary Essay:</a:t>
                      </a:r>
                      <a:r>
                        <a:rPr lang="en" sz="1200">
                          <a:solidFill>
                            <a:schemeClr val="dk1"/>
                          </a:solidFill>
                          <a:latin typeface="Poppins"/>
                          <a:ea typeface="Poppins"/>
                          <a:cs typeface="Poppins"/>
                          <a:sym typeface="Poppins"/>
                        </a:rPr>
                        <a:t> </a:t>
                      </a:r>
                      <a:r>
                        <a:rPr i="1" lang="en" sz="1200">
                          <a:solidFill>
                            <a:schemeClr val="dk1"/>
                          </a:solidFill>
                          <a:latin typeface="Poppins"/>
                          <a:ea typeface="Poppins"/>
                          <a:cs typeface="Poppins"/>
                          <a:sym typeface="Poppins"/>
                        </a:rPr>
                        <a:t>Storyteller Con</a:t>
                      </a:r>
                      <a:endParaRPr i="1"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None/>
                      </a:pPr>
                      <a:r>
                        <a:rPr lang="en" sz="1200">
                          <a:solidFill>
                            <a:schemeClr val="dk1"/>
                          </a:solidFill>
                          <a:latin typeface="Poppins SemiBold"/>
                          <a:ea typeface="Poppins SemiBold"/>
                          <a:cs typeface="Poppins SemiBold"/>
                          <a:sym typeface="Poppins SemiBold"/>
                        </a:rPr>
                        <a:t>Persuasive Essay:</a:t>
                      </a:r>
                      <a:r>
                        <a:rPr lang="en" sz="1200">
                          <a:solidFill>
                            <a:schemeClr val="dk1"/>
                          </a:solidFill>
                          <a:latin typeface="Poppins"/>
                          <a:ea typeface="Poppins"/>
                          <a:cs typeface="Poppins"/>
                          <a:sym typeface="Poppins"/>
                        </a:rPr>
                        <a:t> </a:t>
                      </a:r>
                      <a:r>
                        <a:rPr i="1" lang="en" sz="1200">
                          <a:solidFill>
                            <a:schemeClr val="dk1"/>
                          </a:solidFill>
                          <a:latin typeface="Poppins"/>
                          <a:ea typeface="Poppins"/>
                          <a:cs typeface="Poppins"/>
                          <a:sym typeface="Poppins"/>
                        </a:rPr>
                        <a:t>Town Fair </a:t>
                      </a:r>
                      <a:endParaRPr i="1" sz="1200">
                        <a:solidFill>
                          <a:schemeClr val="dk1"/>
                        </a:solidFill>
                        <a:latin typeface="Poppins"/>
                        <a:ea typeface="Poppins"/>
                        <a:cs typeface="Poppins"/>
                        <a:sym typeface="Poppins"/>
                      </a:endParaRPr>
                    </a:p>
                    <a:p>
                      <a:pPr indent="0" lvl="0" marL="0" rtl="0" algn="l">
                        <a:lnSpc>
                          <a:spcPct val="150000"/>
                        </a:lnSpc>
                        <a:spcBef>
                          <a:spcPts val="1000"/>
                        </a:spcBef>
                        <a:spcAft>
                          <a:spcPts val="0"/>
                        </a:spcAft>
                        <a:buClr>
                          <a:schemeClr val="dk1"/>
                        </a:buClr>
                        <a:buSzPts val="1100"/>
                        <a:buFont typeface="Arial"/>
                        <a:buNone/>
                      </a:pPr>
                      <a:r>
                        <a:rPr b="1" lang="en" sz="1200" u="sng">
                          <a:solidFill>
                            <a:schemeClr val="dk1"/>
                          </a:solidFill>
                          <a:latin typeface="Poppins"/>
                          <a:ea typeface="Poppins"/>
                          <a:cs typeface="Poppins"/>
                          <a:sym typeface="Poppins"/>
                          <a:hlinkClick action="ppaction://hlinksldjump" r:id="rId5">
                            <a:extLst>
                              <a:ext uri="{A12FA001-AC4F-418D-AE19-62706E023703}">
                                <ahyp:hlinkClr val="tx"/>
                              </a:ext>
                            </a:extLst>
                          </a:hlinkClick>
                        </a:rPr>
                        <a:t>Informative</a:t>
                      </a:r>
                      <a:r>
                        <a:rPr b="1" lang="en" sz="1200">
                          <a:solidFill>
                            <a:schemeClr val="dk1"/>
                          </a:solidFill>
                          <a:latin typeface="Poppins"/>
                          <a:ea typeface="Poppins"/>
                          <a:cs typeface="Poppins"/>
                          <a:sym typeface="Poppins"/>
                        </a:rPr>
                        <a:t> 		</a:t>
                      </a:r>
                      <a:endParaRPr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Clr>
                          <a:schemeClr val="dk1"/>
                        </a:buClr>
                        <a:buSzPts val="1100"/>
                        <a:buFont typeface="Arial"/>
                        <a:buNone/>
                      </a:pPr>
                      <a:r>
                        <a:rPr lang="en" sz="1200">
                          <a:solidFill>
                            <a:schemeClr val="dk1"/>
                          </a:solidFill>
                          <a:latin typeface="Poppins SemiBold"/>
                          <a:ea typeface="Poppins SemiBold"/>
                          <a:cs typeface="Poppins SemiBold"/>
                          <a:sym typeface="Poppins SemiBold"/>
                        </a:rPr>
                        <a:t>Research Paper:</a:t>
                      </a:r>
                      <a:r>
                        <a:rPr lang="en" sz="1200">
                          <a:solidFill>
                            <a:schemeClr val="dk1"/>
                          </a:solidFill>
                          <a:latin typeface="Poppins"/>
                          <a:ea typeface="Poppins"/>
                          <a:cs typeface="Poppins"/>
                          <a:sym typeface="Poppins"/>
                        </a:rPr>
                        <a:t> </a:t>
                      </a:r>
                      <a:r>
                        <a:rPr i="1" lang="en" sz="1200">
                          <a:solidFill>
                            <a:schemeClr val="dk1"/>
                          </a:solidFill>
                          <a:latin typeface="Poppins"/>
                          <a:ea typeface="Poppins"/>
                          <a:cs typeface="Poppins"/>
                          <a:sym typeface="Poppins"/>
                        </a:rPr>
                        <a:t>Investigating Asteroids</a:t>
                      </a:r>
                      <a:endParaRPr i="1"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Clr>
                          <a:schemeClr val="dk1"/>
                        </a:buClr>
                        <a:buSzPts val="1100"/>
                        <a:buFont typeface="Arial"/>
                        <a:buNone/>
                      </a:pPr>
                      <a:r>
                        <a:rPr lang="en" sz="1200">
                          <a:solidFill>
                            <a:schemeClr val="dk1"/>
                          </a:solidFill>
                          <a:latin typeface="Poppins SemiBold"/>
                          <a:ea typeface="Poppins SemiBold"/>
                          <a:cs typeface="Poppins SemiBold"/>
                          <a:sym typeface="Poppins SemiBold"/>
                        </a:rPr>
                        <a:t>Research Paper:</a:t>
                      </a:r>
                      <a:r>
                        <a:rPr lang="en" sz="1200">
                          <a:solidFill>
                            <a:schemeClr val="dk1"/>
                          </a:solidFill>
                          <a:latin typeface="Poppins"/>
                          <a:ea typeface="Poppins"/>
                          <a:cs typeface="Poppins"/>
                          <a:sym typeface="Poppins"/>
                        </a:rPr>
                        <a:t> </a:t>
                      </a:r>
                      <a:r>
                        <a:rPr i="1" lang="en" sz="1200">
                          <a:solidFill>
                            <a:schemeClr val="dk1"/>
                          </a:solidFill>
                          <a:latin typeface="Poppins"/>
                          <a:ea typeface="Poppins"/>
                          <a:cs typeface="Poppins"/>
                          <a:sym typeface="Poppins"/>
                        </a:rPr>
                        <a:t>Bioluminescence</a:t>
                      </a:r>
                      <a:endParaRPr i="1" sz="1200">
                        <a:solidFill>
                          <a:schemeClr val="dk1"/>
                        </a:solidFill>
                        <a:latin typeface="Poppins"/>
                        <a:ea typeface="Poppins"/>
                        <a:cs typeface="Poppins"/>
                        <a:sym typeface="Poppins"/>
                      </a:endParaRPr>
                    </a:p>
                  </a:txBody>
                  <a:tcPr marT="228600" marB="457200" marR="70650" marL="706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301300">
                <a:tc>
                  <a:txBody>
                    <a:bodyPr/>
                    <a:lstStyle/>
                    <a:p>
                      <a:pPr indent="0" lvl="0" marL="0" rtl="0" algn="l">
                        <a:spcBef>
                          <a:spcPts val="0"/>
                        </a:spcBef>
                        <a:spcAft>
                          <a:spcPts val="0"/>
                        </a:spcAft>
                        <a:buNone/>
                      </a:pPr>
                      <a:r>
                        <a:rPr lang="en">
                          <a:latin typeface="Poppins SemiBold"/>
                          <a:ea typeface="Poppins SemiBold"/>
                          <a:cs typeface="Poppins SemiBold"/>
                          <a:sym typeface="Poppins SemiBold"/>
                        </a:rPr>
                        <a:t>4th Grade</a:t>
                      </a:r>
                      <a:endParaRPr>
                        <a:solidFill>
                          <a:schemeClr val="dk1"/>
                        </a:solidFill>
                        <a:latin typeface="Poppins SemiBold"/>
                        <a:ea typeface="Poppins SemiBold"/>
                        <a:cs typeface="Poppins SemiBold"/>
                        <a:sym typeface="Poppins SemiBold"/>
                      </a:endParaRPr>
                    </a:p>
                  </a:txBody>
                  <a:tcPr marT="73150" marB="73150" marR="70650" marL="7065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4999ED"/>
                    </a:solidFill>
                  </a:tcPr>
                </a:tc>
              </a:tr>
              <a:tr h="1772325">
                <a:tc>
                  <a:txBody>
                    <a:bodyPr/>
                    <a:lstStyle/>
                    <a:p>
                      <a:pPr indent="0" lvl="0" marL="0" rtl="0" algn="l">
                        <a:lnSpc>
                          <a:spcPct val="150000"/>
                        </a:lnSpc>
                        <a:spcBef>
                          <a:spcPts val="1000"/>
                        </a:spcBef>
                        <a:spcAft>
                          <a:spcPts val="0"/>
                        </a:spcAft>
                        <a:buClr>
                          <a:schemeClr val="dk1"/>
                        </a:buClr>
                        <a:buSzPts val="1100"/>
                        <a:buFont typeface="Arial"/>
                        <a:buNone/>
                      </a:pPr>
                      <a:r>
                        <a:rPr b="1" lang="en" sz="1200" u="sng">
                          <a:solidFill>
                            <a:schemeClr val="hlink"/>
                          </a:solidFill>
                          <a:latin typeface="Poppins"/>
                          <a:ea typeface="Poppins"/>
                          <a:cs typeface="Poppins"/>
                          <a:sym typeface="Poppins"/>
                          <a:hlinkClick action="ppaction://hlinksldjump" r:id="rId6"/>
                        </a:rPr>
                        <a:t>Narrative</a:t>
                      </a:r>
                      <a:r>
                        <a:rPr b="1" lang="en" sz="1200">
                          <a:solidFill>
                            <a:schemeClr val="dk1"/>
                          </a:solidFill>
                          <a:latin typeface="Poppins"/>
                          <a:ea typeface="Poppins"/>
                          <a:cs typeface="Poppins"/>
                          <a:sym typeface="Poppins"/>
                        </a:rPr>
                        <a:t>			</a:t>
                      </a:r>
                      <a:endParaRPr b="1"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Clr>
                          <a:schemeClr val="dk1"/>
                        </a:buClr>
                        <a:buSzPts val="1100"/>
                        <a:buFont typeface="Arial"/>
                        <a:buNone/>
                      </a:pPr>
                      <a:r>
                        <a:rPr lang="en" sz="1200">
                          <a:solidFill>
                            <a:schemeClr val="dk1"/>
                          </a:solidFill>
                          <a:latin typeface="Poppins SemiBold"/>
                          <a:ea typeface="Poppins SemiBold"/>
                          <a:cs typeface="Poppins SemiBold"/>
                          <a:sym typeface="Poppins SemiBold"/>
                        </a:rPr>
                        <a:t>Realistic Fiction:</a:t>
                      </a:r>
                      <a:r>
                        <a:rPr lang="en" sz="1200">
                          <a:solidFill>
                            <a:schemeClr val="dk1"/>
                          </a:solidFill>
                          <a:latin typeface="Poppins"/>
                          <a:ea typeface="Poppins"/>
                          <a:cs typeface="Poppins"/>
                          <a:sym typeface="Poppins"/>
                        </a:rPr>
                        <a:t> </a:t>
                      </a:r>
                      <a:r>
                        <a:rPr i="1" lang="en" sz="1200">
                          <a:solidFill>
                            <a:schemeClr val="dk1"/>
                          </a:solidFill>
                          <a:latin typeface="Poppins"/>
                          <a:ea typeface="Poppins"/>
                          <a:cs typeface="Poppins"/>
                          <a:sym typeface="Poppins"/>
                        </a:rPr>
                        <a:t>Amusement Park</a:t>
                      </a:r>
                      <a:endParaRPr i="1"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Clr>
                          <a:schemeClr val="dk1"/>
                        </a:buClr>
                        <a:buSzPts val="1100"/>
                        <a:buFont typeface="Arial"/>
                        <a:buNone/>
                      </a:pPr>
                      <a:r>
                        <a:rPr i="1" lang="en" sz="1200">
                          <a:solidFill>
                            <a:srgbClr val="434343"/>
                          </a:solidFill>
                          <a:latin typeface="Poppins"/>
                          <a:ea typeface="Poppins"/>
                          <a:cs typeface="Poppins"/>
                          <a:sym typeface="Poppins"/>
                        </a:rPr>
                        <a:t>New Unit Coming in the 2025-26 School Year</a:t>
                      </a:r>
                      <a:endParaRPr i="1" sz="1200">
                        <a:solidFill>
                          <a:srgbClr val="434343"/>
                        </a:solidFill>
                        <a:latin typeface="Poppins"/>
                        <a:ea typeface="Poppins"/>
                        <a:cs typeface="Poppins"/>
                        <a:sym typeface="Poppins"/>
                      </a:endParaRPr>
                    </a:p>
                    <a:p>
                      <a:pPr indent="0" lvl="0" marL="0" rtl="0" algn="l">
                        <a:lnSpc>
                          <a:spcPct val="150000"/>
                        </a:lnSpc>
                        <a:spcBef>
                          <a:spcPts val="1000"/>
                        </a:spcBef>
                        <a:spcAft>
                          <a:spcPts val="0"/>
                        </a:spcAft>
                        <a:buClr>
                          <a:schemeClr val="dk1"/>
                        </a:buClr>
                        <a:buSzPts val="1100"/>
                        <a:buFont typeface="Arial"/>
                        <a:buNone/>
                      </a:pPr>
                      <a:r>
                        <a:rPr b="1" lang="en" sz="1200" u="sng">
                          <a:solidFill>
                            <a:schemeClr val="hlink"/>
                          </a:solidFill>
                          <a:latin typeface="Poppins"/>
                          <a:ea typeface="Poppins"/>
                          <a:cs typeface="Poppins"/>
                          <a:sym typeface="Poppins"/>
                          <a:hlinkClick action="ppaction://hlinksldjump" r:id="rId7"/>
                        </a:rPr>
                        <a:t>Opinion</a:t>
                      </a:r>
                      <a:r>
                        <a:rPr b="1" lang="en" sz="1200">
                          <a:solidFill>
                            <a:schemeClr val="dk1"/>
                          </a:solidFill>
                          <a:latin typeface="Poppins"/>
                          <a:ea typeface="Poppins"/>
                          <a:cs typeface="Poppins"/>
                          <a:sym typeface="Poppins"/>
                        </a:rPr>
                        <a:t>		</a:t>
                      </a:r>
                      <a:endParaRPr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Clr>
                          <a:schemeClr val="dk1"/>
                        </a:buClr>
                        <a:buSzPts val="1100"/>
                        <a:buFont typeface="Arial"/>
                        <a:buNone/>
                      </a:pPr>
                      <a:r>
                        <a:rPr lang="en" sz="1200">
                          <a:solidFill>
                            <a:schemeClr val="dk1"/>
                          </a:solidFill>
                          <a:latin typeface="Poppins SemiBold"/>
                          <a:ea typeface="Poppins SemiBold"/>
                          <a:cs typeface="Poppins SemiBold"/>
                          <a:sym typeface="Poppins SemiBold"/>
                        </a:rPr>
                        <a:t>Opinion Essay:</a:t>
                      </a:r>
                      <a:r>
                        <a:rPr lang="en" sz="1200">
                          <a:solidFill>
                            <a:schemeClr val="dk1"/>
                          </a:solidFill>
                          <a:latin typeface="Poppins"/>
                          <a:ea typeface="Poppins"/>
                          <a:cs typeface="Poppins"/>
                          <a:sym typeface="Poppins"/>
                        </a:rPr>
                        <a:t> </a:t>
                      </a:r>
                      <a:r>
                        <a:rPr i="1" lang="en" sz="1200">
                          <a:solidFill>
                            <a:schemeClr val="dk1"/>
                          </a:solidFill>
                          <a:latin typeface="Poppins"/>
                          <a:ea typeface="Poppins"/>
                          <a:cs typeface="Poppins"/>
                          <a:sym typeface="Poppins"/>
                        </a:rPr>
                        <a:t>Would You Rather</a:t>
                      </a:r>
                      <a:endParaRPr i="1"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None/>
                      </a:pPr>
                      <a:r>
                        <a:rPr lang="en" sz="1200">
                          <a:solidFill>
                            <a:schemeClr val="dk1"/>
                          </a:solidFill>
                          <a:latin typeface="Poppins SemiBold"/>
                          <a:ea typeface="Poppins SemiBold"/>
                          <a:cs typeface="Poppins SemiBold"/>
                          <a:sym typeface="Poppins SemiBold"/>
                        </a:rPr>
                        <a:t>Response to Reading:</a:t>
                      </a:r>
                      <a:r>
                        <a:rPr lang="en" sz="1200">
                          <a:solidFill>
                            <a:schemeClr val="dk1"/>
                          </a:solidFill>
                          <a:latin typeface="Poppins"/>
                          <a:ea typeface="Poppins"/>
                          <a:cs typeface="Poppins"/>
                          <a:sym typeface="Poppins"/>
                        </a:rPr>
                        <a:t> </a:t>
                      </a:r>
                      <a:r>
                        <a:rPr i="1" lang="en" sz="1200">
                          <a:solidFill>
                            <a:schemeClr val="dk1"/>
                          </a:solidFill>
                          <a:latin typeface="Poppins"/>
                          <a:ea typeface="Poppins"/>
                          <a:cs typeface="Poppins"/>
                          <a:sym typeface="Poppins"/>
                        </a:rPr>
                        <a:t>Detective Series</a:t>
                      </a:r>
                      <a:endParaRPr i="1"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None/>
                      </a:pPr>
                      <a:r>
                        <a:rPr i="1" lang="en" sz="1200">
                          <a:solidFill>
                            <a:srgbClr val="434343"/>
                          </a:solidFill>
                          <a:latin typeface="Poppins"/>
                          <a:ea typeface="Poppins"/>
                          <a:cs typeface="Poppins"/>
                          <a:sym typeface="Poppins"/>
                        </a:rPr>
                        <a:t>New Unit Coming in the 2025-26 School Year</a:t>
                      </a:r>
                      <a:endParaRPr i="1" sz="1200">
                        <a:solidFill>
                          <a:srgbClr val="434343"/>
                        </a:solidFill>
                        <a:latin typeface="Poppins"/>
                        <a:ea typeface="Poppins"/>
                        <a:cs typeface="Poppins"/>
                        <a:sym typeface="Poppins"/>
                      </a:endParaRPr>
                    </a:p>
                    <a:p>
                      <a:pPr indent="0" lvl="0" marL="0" rtl="0" algn="l">
                        <a:lnSpc>
                          <a:spcPct val="150000"/>
                        </a:lnSpc>
                        <a:spcBef>
                          <a:spcPts val="1000"/>
                        </a:spcBef>
                        <a:spcAft>
                          <a:spcPts val="0"/>
                        </a:spcAft>
                        <a:buClr>
                          <a:schemeClr val="dk1"/>
                        </a:buClr>
                        <a:buSzPts val="1100"/>
                        <a:buFont typeface="Arial"/>
                        <a:buNone/>
                      </a:pPr>
                      <a:r>
                        <a:rPr b="1" lang="en" sz="1200" u="sng">
                          <a:solidFill>
                            <a:schemeClr val="dk1"/>
                          </a:solidFill>
                          <a:latin typeface="Poppins"/>
                          <a:ea typeface="Poppins"/>
                          <a:cs typeface="Poppins"/>
                          <a:sym typeface="Poppins"/>
                          <a:hlinkClick action="ppaction://hlinksldjump" r:id="rId8">
                            <a:extLst>
                              <a:ext uri="{A12FA001-AC4F-418D-AE19-62706E023703}">
                                <ahyp:hlinkClr val="tx"/>
                              </a:ext>
                            </a:extLst>
                          </a:hlinkClick>
                        </a:rPr>
                        <a:t>Informative</a:t>
                      </a:r>
                      <a:r>
                        <a:rPr b="1" lang="en" sz="1200">
                          <a:solidFill>
                            <a:schemeClr val="dk1"/>
                          </a:solidFill>
                          <a:latin typeface="Poppins"/>
                          <a:ea typeface="Poppins"/>
                          <a:cs typeface="Poppins"/>
                          <a:sym typeface="Poppins"/>
                        </a:rPr>
                        <a:t> 		</a:t>
                      </a:r>
                      <a:endParaRPr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Clr>
                          <a:schemeClr val="dk1"/>
                        </a:buClr>
                        <a:buSzPts val="1100"/>
                        <a:buFont typeface="Arial"/>
                        <a:buNone/>
                      </a:pPr>
                      <a:r>
                        <a:rPr lang="en" sz="1200">
                          <a:solidFill>
                            <a:schemeClr val="dk1"/>
                          </a:solidFill>
                          <a:latin typeface="Poppins SemiBold"/>
                          <a:ea typeface="Poppins SemiBold"/>
                          <a:cs typeface="Poppins SemiBold"/>
                          <a:sym typeface="Poppins SemiBold"/>
                        </a:rPr>
                        <a:t>Informative Text:</a:t>
                      </a:r>
                      <a:r>
                        <a:rPr lang="en" sz="1200">
                          <a:solidFill>
                            <a:schemeClr val="dk1"/>
                          </a:solidFill>
                          <a:latin typeface="Poppins"/>
                          <a:ea typeface="Poppins"/>
                          <a:cs typeface="Poppins"/>
                          <a:sym typeface="Poppins"/>
                        </a:rPr>
                        <a:t> </a:t>
                      </a:r>
                      <a:r>
                        <a:rPr i="1" lang="en" sz="1200">
                          <a:solidFill>
                            <a:schemeClr val="dk1"/>
                          </a:solidFill>
                          <a:latin typeface="Poppins"/>
                          <a:ea typeface="Poppins"/>
                          <a:cs typeface="Poppins"/>
                          <a:sym typeface="Poppins"/>
                        </a:rPr>
                        <a:t>Travel to Seoul</a:t>
                      </a:r>
                      <a:endParaRPr i="1"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None/>
                      </a:pPr>
                      <a:r>
                        <a:rPr lang="en" sz="1200">
                          <a:solidFill>
                            <a:schemeClr val="dk1"/>
                          </a:solidFill>
                          <a:latin typeface="Poppins SemiBold"/>
                          <a:ea typeface="Poppins SemiBold"/>
                          <a:cs typeface="Poppins SemiBold"/>
                          <a:sym typeface="Poppins SemiBold"/>
                        </a:rPr>
                        <a:t>Informative Text:</a:t>
                      </a:r>
                      <a:r>
                        <a:rPr lang="en" sz="1200">
                          <a:solidFill>
                            <a:schemeClr val="dk1"/>
                          </a:solidFill>
                          <a:latin typeface="Poppins"/>
                          <a:ea typeface="Poppins"/>
                          <a:cs typeface="Poppins"/>
                          <a:sym typeface="Poppins"/>
                        </a:rPr>
                        <a:t> </a:t>
                      </a:r>
                      <a:r>
                        <a:rPr i="1" lang="en" sz="1200">
                          <a:solidFill>
                            <a:schemeClr val="dk1"/>
                          </a:solidFill>
                          <a:latin typeface="Poppins"/>
                          <a:ea typeface="Poppins"/>
                          <a:cs typeface="Poppins"/>
                          <a:sym typeface="Poppins"/>
                        </a:rPr>
                        <a:t>England Expeditions</a:t>
                      </a:r>
                      <a:r>
                        <a:rPr lang="en" sz="1200">
                          <a:solidFill>
                            <a:srgbClr val="434343"/>
                          </a:solidFill>
                          <a:latin typeface="Poppins"/>
                          <a:ea typeface="Poppins"/>
                          <a:cs typeface="Poppins"/>
                          <a:sym typeface="Poppins"/>
                        </a:rPr>
                        <a:t> </a:t>
                      </a:r>
                      <a:r>
                        <a:rPr lang="en" sz="1000">
                          <a:solidFill>
                            <a:schemeClr val="dk1"/>
                          </a:solidFill>
                          <a:highlight>
                            <a:srgbClr val="FFDF41"/>
                          </a:highlight>
                          <a:latin typeface="Poppins SemiBold"/>
                          <a:ea typeface="Poppins SemiBold"/>
                          <a:cs typeface="Poppins SemiBold"/>
                          <a:sym typeface="Poppins SemiBold"/>
                        </a:rPr>
                        <a:t>   </a:t>
                      </a:r>
                      <a:r>
                        <a:rPr lang="en" sz="1200">
                          <a:solidFill>
                            <a:schemeClr val="dk1"/>
                          </a:solidFill>
                          <a:highlight>
                            <a:srgbClr val="FFDF41"/>
                          </a:highlight>
                          <a:latin typeface="Poppins SemiBold"/>
                          <a:ea typeface="Poppins SemiBold"/>
                          <a:cs typeface="Poppins SemiBold"/>
                          <a:sym typeface="Poppins SemiBold"/>
                        </a:rPr>
                        <a:t>NEW! </a:t>
                      </a:r>
                      <a:r>
                        <a:rPr lang="en" sz="1200">
                          <a:solidFill>
                            <a:srgbClr val="FFDF41"/>
                          </a:solidFill>
                          <a:highlight>
                            <a:srgbClr val="FFDF41"/>
                          </a:highlight>
                          <a:latin typeface="Poppins SemiBold"/>
                          <a:ea typeface="Poppins SemiBold"/>
                          <a:cs typeface="Poppins SemiBold"/>
                          <a:sym typeface="Poppins SemiBold"/>
                        </a:rPr>
                        <a:t>|</a:t>
                      </a:r>
                      <a:r>
                        <a:rPr lang="en" sz="1200">
                          <a:solidFill>
                            <a:schemeClr val="dk1"/>
                          </a:solidFill>
                          <a:highlight>
                            <a:srgbClr val="FFDF41"/>
                          </a:highlight>
                          <a:latin typeface="Poppins SemiBold"/>
                          <a:ea typeface="Poppins SemiBold"/>
                          <a:cs typeface="Poppins SemiBold"/>
                          <a:sym typeface="Poppins SemiBold"/>
                        </a:rPr>
                        <a:t> </a:t>
                      </a:r>
                      <a:endParaRPr sz="1200">
                        <a:solidFill>
                          <a:srgbClr val="434343"/>
                        </a:solidFill>
                        <a:latin typeface="Poppins"/>
                        <a:ea typeface="Poppins"/>
                        <a:cs typeface="Poppins"/>
                        <a:sym typeface="Poppins"/>
                      </a:endParaRPr>
                    </a:p>
                  </a:txBody>
                  <a:tcPr marT="228600" marB="457200" marR="70650" marL="706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bl>
          </a:graphicData>
        </a:graphic>
      </p:graphicFrame>
      <p:sp>
        <p:nvSpPr>
          <p:cNvPr id="205" name="Google Shape;205;p50"/>
          <p:cNvSpPr txBox="1"/>
          <p:nvPr>
            <p:ph idx="12" type="sldNum"/>
          </p:nvPr>
        </p:nvSpPr>
        <p:spPr>
          <a:xfrm>
            <a:off x="7023423" y="9289228"/>
            <a:ext cx="466500" cy="769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206" name="Google Shape;206;p50"/>
          <p:cNvGrpSpPr/>
          <p:nvPr/>
        </p:nvGrpSpPr>
        <p:grpSpPr>
          <a:xfrm>
            <a:off x="0" y="0"/>
            <a:ext cx="7789200" cy="685800"/>
            <a:chOff x="0" y="0"/>
            <a:chExt cx="7789200" cy="685800"/>
          </a:xfrm>
        </p:grpSpPr>
        <p:sp>
          <p:nvSpPr>
            <p:cNvPr id="207" name="Google Shape;207;p50"/>
            <p:cNvSpPr/>
            <p:nvPr/>
          </p:nvSpPr>
          <p:spPr>
            <a:xfrm>
              <a:off x="0" y="0"/>
              <a:ext cx="7789200" cy="685800"/>
            </a:xfrm>
            <a:prstGeom prst="rect">
              <a:avLst/>
            </a:prstGeom>
            <a:solidFill>
              <a:srgbClr val="EAEAD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208" name="Google Shape;208;p50"/>
            <p:cNvSpPr txBox="1"/>
            <p:nvPr/>
          </p:nvSpPr>
          <p:spPr>
            <a:xfrm>
              <a:off x="457200" y="141450"/>
              <a:ext cx="4110300" cy="402900"/>
            </a:xfrm>
            <a:prstGeom prst="rect">
              <a:avLst/>
            </a:prstGeom>
            <a:solidFill>
              <a:srgbClr val="EAEADF"/>
            </a:solid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List of All </a:t>
              </a:r>
              <a:r>
                <a:rPr b="1" lang="en" sz="1600">
                  <a:latin typeface="Poppins"/>
                  <a:ea typeface="Poppins"/>
                  <a:cs typeface="Poppins"/>
                  <a:sym typeface="Poppins"/>
                </a:rPr>
                <a:t>Genre</a:t>
              </a:r>
              <a:r>
                <a:rPr b="1" lang="en" sz="1600">
                  <a:latin typeface="Poppins"/>
                  <a:ea typeface="Poppins"/>
                  <a:cs typeface="Poppins"/>
                  <a:sym typeface="Poppins"/>
                </a:rPr>
                <a:t> Units</a:t>
              </a:r>
              <a:endParaRPr sz="1200">
                <a:latin typeface="Poppins"/>
                <a:ea typeface="Poppins"/>
                <a:cs typeface="Poppins"/>
                <a:sym typeface="Poppins"/>
              </a:endParaRPr>
            </a:p>
          </p:txBody>
        </p:sp>
      </p:grpSp>
      <p:pic>
        <p:nvPicPr>
          <p:cNvPr id="209" name="Google Shape;209;p50" title="Logo.png"/>
          <p:cNvPicPr preferRelativeResize="0"/>
          <p:nvPr/>
        </p:nvPicPr>
        <p:blipFill rotWithShape="1">
          <a:blip r:embed="rId9">
            <a:alphaModFix/>
          </a:blip>
          <a:srcRect b="797" l="0" r="0" t="787"/>
          <a:stretch/>
        </p:blipFill>
        <p:spPr>
          <a:xfrm>
            <a:off x="6055623" y="261938"/>
            <a:ext cx="1232057" cy="161925"/>
          </a:xfrm>
          <a:prstGeom prst="rect">
            <a:avLst/>
          </a:prstGeom>
          <a:noFill/>
          <a:ln>
            <a:noFill/>
          </a:ln>
        </p:spPr>
      </p:pic>
      <p:sp>
        <p:nvSpPr>
          <p:cNvPr id="210" name="Google Shape;210;p50"/>
          <p:cNvSpPr txBox="1"/>
          <p:nvPr/>
        </p:nvSpPr>
        <p:spPr>
          <a:xfrm>
            <a:off x="685800" y="886975"/>
            <a:ext cx="6486600" cy="57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chemeClr val="dk1"/>
                </a:solidFill>
                <a:latin typeface="Poppins"/>
                <a:ea typeface="Poppins"/>
                <a:cs typeface="Poppins"/>
                <a:sym typeface="Poppins"/>
              </a:rPr>
              <a:t>Genre Units contain 5-6 lessons that guide students through the writing process to produce a final piece of writing. Units also include pre- and post-assessments.</a:t>
            </a:r>
            <a:endParaRPr i="1" sz="1200">
              <a:solidFill>
                <a:schemeClr val="dk1"/>
              </a:solidFill>
              <a:latin typeface="Poppins"/>
              <a:ea typeface="Poppins"/>
              <a:cs typeface="Poppins"/>
              <a:sym typeface="Poppins"/>
            </a:endParaRPr>
          </a:p>
        </p:txBody>
      </p:sp>
      <p:grpSp>
        <p:nvGrpSpPr>
          <p:cNvPr id="211" name="Google Shape;211;p50"/>
          <p:cNvGrpSpPr/>
          <p:nvPr/>
        </p:nvGrpSpPr>
        <p:grpSpPr>
          <a:xfrm>
            <a:off x="804672" y="9615637"/>
            <a:ext cx="1706401" cy="117000"/>
            <a:chOff x="685810" y="9615637"/>
            <a:chExt cx="1706401" cy="117000"/>
          </a:xfrm>
        </p:grpSpPr>
        <p:sp>
          <p:nvSpPr>
            <p:cNvPr id="212" name="Google Shape;212;p50"/>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10">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11">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213" name="Google Shape;213;p50">
              <a:hlinkClick/>
            </p:cNvPr>
            <p:cNvPicPr preferRelativeResize="0"/>
            <p:nvPr/>
          </p:nvPicPr>
          <p:blipFill rotWithShape="1">
            <a:blip r:embed="rId12">
              <a:alphaModFix/>
            </a:blip>
            <a:srcRect b="10" l="1598" r="343" t="-10"/>
            <a:stretch/>
          </p:blipFill>
          <p:spPr>
            <a:xfrm rot="10800000">
              <a:off x="685810" y="9628437"/>
              <a:ext cx="178664" cy="86475"/>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graphicFrame>
        <p:nvGraphicFramePr>
          <p:cNvPr id="782" name="Google Shape;782;p68"/>
          <p:cNvGraphicFramePr/>
          <p:nvPr/>
        </p:nvGraphicFramePr>
        <p:xfrm>
          <a:off x="685800" y="5925312"/>
          <a:ext cx="3000000" cy="3000000"/>
        </p:xfrm>
        <a:graphic>
          <a:graphicData uri="http://schemas.openxmlformats.org/drawingml/2006/table">
            <a:tbl>
              <a:tblPr>
                <a:noFill/>
                <a:tableStyleId>{1AC8B0E7-1234-4D41-B6C5-B23E98F94E51}</a:tableStyleId>
              </a:tblPr>
              <a:tblGrid>
                <a:gridCol w="650600"/>
                <a:gridCol w="5750200"/>
              </a:tblGrid>
              <a:tr h="406500">
                <a:tc gridSpan="2">
                  <a:txBody>
                    <a:bodyPr/>
                    <a:lstStyle/>
                    <a:p>
                      <a:pPr indent="0" lvl="0" marL="0" rtl="0" algn="l">
                        <a:spcBef>
                          <a:spcPts val="0"/>
                        </a:spcBef>
                        <a:spcAft>
                          <a:spcPts val="0"/>
                        </a:spcAft>
                        <a:buNone/>
                      </a:pPr>
                      <a:r>
                        <a:rPr b="1" lang="en" sz="1200">
                          <a:latin typeface="Poppins"/>
                          <a:ea typeface="Poppins"/>
                          <a:cs typeface="Poppins"/>
                          <a:sym typeface="Poppins"/>
                        </a:rPr>
                        <a:t>Standards</a:t>
                      </a:r>
                      <a:endParaRPr b="1" sz="12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F4F4EE"/>
                    </a:solidFill>
                  </a:tcPr>
                </a:tc>
                <a:tc hMerge="1"/>
              </a:tr>
              <a:tr h="764050">
                <a:tc>
                  <a:txBody>
                    <a:bodyPr/>
                    <a:lstStyle/>
                    <a:p>
                      <a:pPr indent="0" lvl="0" marL="0"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W.2.3</a:t>
                      </a:r>
                      <a:endParaRPr b="1" sz="900">
                        <a:solidFill>
                          <a:schemeClr val="dk1"/>
                        </a:solidFill>
                        <a:latin typeface="Poppins"/>
                        <a:ea typeface="Poppins"/>
                        <a:cs typeface="Poppins"/>
                        <a:sym typeface="Poppins"/>
                      </a:endParaRPr>
                    </a:p>
                  </a:txBody>
                  <a:tcPr marT="10972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Write narratives in which they recount a well-elaborated event or short sequence of events, include details to describe actions, thoughts, and feelings, use temporal words to signal event order, and provide a sense of closure.</a:t>
                      </a:r>
                      <a:endParaRPr sz="900">
                        <a:solidFill>
                          <a:schemeClr val="dk1"/>
                        </a:solidFill>
                        <a:latin typeface="Poppins"/>
                        <a:ea typeface="Poppins"/>
                        <a:cs typeface="Poppins"/>
                        <a:sym typeface="Poppins"/>
                      </a:endParaRPr>
                    </a:p>
                  </a:txBody>
                  <a:tcPr marT="109725"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6072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W.2.5</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With guidance and support from adults and peers, focus on a topic and strengthen writing as needed by revising and editing.</a:t>
                      </a:r>
                      <a:endParaRPr b="1"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60725">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W.2.6</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With guidance and support from adults, use a variety of digital tools to produce and publish writing, including in collaboration with peers.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783" name="Google Shape;783;p6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pSp>
        <p:nvGrpSpPr>
          <p:cNvPr id="784" name="Google Shape;784;p68"/>
          <p:cNvGrpSpPr/>
          <p:nvPr/>
        </p:nvGrpSpPr>
        <p:grpSpPr>
          <a:xfrm>
            <a:off x="685801" y="2715768"/>
            <a:ext cx="6400799" cy="2944369"/>
            <a:chOff x="685801" y="2788920"/>
            <a:chExt cx="6400799" cy="2944369"/>
          </a:xfrm>
        </p:grpSpPr>
        <p:pic>
          <p:nvPicPr>
            <p:cNvPr id="785" name="Google Shape;785;p68" title="Campsite Bandit.png"/>
            <p:cNvPicPr preferRelativeResize="0"/>
            <p:nvPr/>
          </p:nvPicPr>
          <p:blipFill rotWithShape="1">
            <a:blip r:embed="rId3">
              <a:alphaModFix/>
            </a:blip>
            <a:srcRect b="49" l="0" r="0" t="49"/>
            <a:stretch/>
          </p:blipFill>
          <p:spPr>
            <a:xfrm>
              <a:off x="685801" y="2788920"/>
              <a:ext cx="6400799" cy="2944369"/>
            </a:xfrm>
            <a:prstGeom prst="rect">
              <a:avLst/>
            </a:prstGeom>
            <a:noFill/>
            <a:ln>
              <a:noFill/>
            </a:ln>
          </p:spPr>
        </p:pic>
        <p:grpSp>
          <p:nvGrpSpPr>
            <p:cNvPr id="786" name="Google Shape;786;p68"/>
            <p:cNvGrpSpPr/>
            <p:nvPr/>
          </p:nvGrpSpPr>
          <p:grpSpPr>
            <a:xfrm>
              <a:off x="707800" y="2788920"/>
              <a:ext cx="6338620" cy="2906759"/>
              <a:chOff x="707800" y="6440200"/>
              <a:chExt cx="6338620" cy="2906759"/>
            </a:xfrm>
          </p:grpSpPr>
          <p:sp>
            <p:nvSpPr>
              <p:cNvPr id="787" name="Google Shape;787;p68"/>
              <p:cNvSpPr txBox="1"/>
              <p:nvPr/>
            </p:nvSpPr>
            <p:spPr>
              <a:xfrm>
                <a:off x="792915" y="6440200"/>
                <a:ext cx="9267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Pre-</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788" name="Google Shape;788;p68"/>
              <p:cNvSpPr txBox="1"/>
              <p:nvPr/>
            </p:nvSpPr>
            <p:spPr>
              <a:xfrm>
                <a:off x="236687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89" name="Google Shape;789;p68"/>
              <p:cNvSpPr txBox="1"/>
              <p:nvPr/>
            </p:nvSpPr>
            <p:spPr>
              <a:xfrm>
                <a:off x="2389670" y="7193475"/>
                <a:ext cx="1344300" cy="57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Planning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The Marshmallow Mystery</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790" name="Google Shape;790;p68"/>
              <p:cNvSpPr txBox="1"/>
              <p:nvPr/>
            </p:nvSpPr>
            <p:spPr>
              <a:xfrm>
                <a:off x="4086325" y="8024300"/>
                <a:ext cx="9549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Post-</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791" name="Google Shape;791;p68"/>
              <p:cNvSpPr txBox="1"/>
              <p:nvPr/>
            </p:nvSpPr>
            <p:spPr>
              <a:xfrm>
                <a:off x="739585" y="7193475"/>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Pre-Assessment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The Garage Sale Bandit</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mins</a:t>
                </a:r>
                <a:endParaRPr sz="800">
                  <a:solidFill>
                    <a:srgbClr val="000000"/>
                  </a:solidFill>
                  <a:latin typeface="Poppins"/>
                  <a:ea typeface="Poppins"/>
                  <a:cs typeface="Poppins"/>
                  <a:sym typeface="Poppins"/>
                </a:endParaRPr>
              </a:p>
            </p:txBody>
          </p:sp>
          <p:sp>
            <p:nvSpPr>
              <p:cNvPr id="792" name="Google Shape;792;p68"/>
              <p:cNvSpPr txBox="1"/>
              <p:nvPr/>
            </p:nvSpPr>
            <p:spPr>
              <a:xfrm>
                <a:off x="4045895"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Drafting the Beginning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Be the Bandit</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793" name="Google Shape;793;p68"/>
              <p:cNvSpPr txBox="1"/>
              <p:nvPr/>
            </p:nvSpPr>
            <p:spPr>
              <a:xfrm>
                <a:off x="5702120"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Drafting the Middle</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The Bandit Strikes!</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50 minutes</a:t>
                </a:r>
                <a:endParaRPr sz="800">
                  <a:solidFill>
                    <a:srgbClr val="000000"/>
                  </a:solidFill>
                  <a:latin typeface="Poppins"/>
                  <a:ea typeface="Poppins"/>
                  <a:cs typeface="Poppins"/>
                  <a:sym typeface="Poppins"/>
                </a:endParaRPr>
              </a:p>
            </p:txBody>
          </p:sp>
          <p:sp>
            <p:nvSpPr>
              <p:cNvPr id="794" name="Google Shape;794;p68"/>
              <p:cNvSpPr txBox="1"/>
              <p:nvPr/>
            </p:nvSpPr>
            <p:spPr>
              <a:xfrm>
                <a:off x="739585" y="8770959"/>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Drafting the Ending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The Sweet Escape</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795" name="Google Shape;795;p68"/>
              <p:cNvSpPr txBox="1"/>
              <p:nvPr/>
            </p:nvSpPr>
            <p:spPr>
              <a:xfrm>
                <a:off x="2387761" y="8770959"/>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Editing</a:t>
                </a:r>
                <a:endParaRPr b="1" sz="900">
                  <a:latin typeface="Poppins"/>
                  <a:ea typeface="Poppins"/>
                  <a:cs typeface="Poppins"/>
                  <a:sym typeface="Poppins"/>
                </a:endParaRPr>
              </a:p>
              <a:p>
                <a:pPr indent="0" lvl="0" marL="0" rtl="0" algn="l">
                  <a:lnSpc>
                    <a:spcPct val="115000"/>
                  </a:lnSpc>
                  <a:spcBef>
                    <a:spcPts val="200"/>
                  </a:spcBef>
                  <a:spcAft>
                    <a:spcPts val="0"/>
                  </a:spcAft>
                  <a:buClr>
                    <a:schemeClr val="dk1"/>
                  </a:buClr>
                  <a:buSzPts val="1100"/>
                  <a:buFont typeface="Arial"/>
                  <a:buNone/>
                </a:pPr>
                <a:r>
                  <a:rPr lang="en" sz="800">
                    <a:solidFill>
                      <a:schemeClr val="dk1"/>
                    </a:solidFill>
                    <a:latin typeface="Poppins"/>
                    <a:ea typeface="Poppins"/>
                    <a:cs typeface="Poppins"/>
                    <a:sym typeface="Poppins"/>
                  </a:rPr>
                  <a:t>Classroom Campfire</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45 minutes</a:t>
                </a:r>
                <a:endParaRPr sz="800">
                  <a:solidFill>
                    <a:srgbClr val="000000"/>
                  </a:solidFill>
                  <a:latin typeface="Poppins"/>
                  <a:ea typeface="Poppins"/>
                  <a:cs typeface="Poppins"/>
                  <a:sym typeface="Poppins"/>
                </a:endParaRPr>
              </a:p>
            </p:txBody>
          </p:sp>
          <p:sp>
            <p:nvSpPr>
              <p:cNvPr id="796" name="Google Shape;796;p68"/>
              <p:cNvSpPr txBox="1"/>
              <p:nvPr/>
            </p:nvSpPr>
            <p:spPr>
              <a:xfrm>
                <a:off x="4042418" y="8770950"/>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Post-Assessment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The Beach Bandit</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minutes</a:t>
                </a:r>
                <a:endParaRPr sz="800">
                  <a:solidFill>
                    <a:srgbClr val="000000"/>
                  </a:solidFill>
                  <a:latin typeface="Poppins"/>
                  <a:ea typeface="Poppins"/>
                  <a:cs typeface="Poppins"/>
                  <a:sym typeface="Poppins"/>
                </a:endParaRPr>
              </a:p>
            </p:txBody>
          </p:sp>
          <p:sp>
            <p:nvSpPr>
              <p:cNvPr id="797" name="Google Shape;797;p68"/>
              <p:cNvSpPr txBox="1"/>
              <p:nvPr/>
            </p:nvSpPr>
            <p:spPr>
              <a:xfrm>
                <a:off x="4020050"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98" name="Google Shape;798;p68"/>
              <p:cNvSpPr txBox="1"/>
              <p:nvPr/>
            </p:nvSpPr>
            <p:spPr>
              <a:xfrm>
                <a:off x="567342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799" name="Google Shape;799;p68"/>
              <p:cNvSpPr txBox="1"/>
              <p:nvPr/>
            </p:nvSpPr>
            <p:spPr>
              <a:xfrm>
                <a:off x="707800"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800" name="Google Shape;800;p68"/>
              <p:cNvSpPr txBox="1"/>
              <p:nvPr/>
            </p:nvSpPr>
            <p:spPr>
              <a:xfrm>
                <a:off x="2366875"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5</a:t>
                </a:r>
                <a:endParaRPr b="1" sz="1000">
                  <a:solidFill>
                    <a:schemeClr val="lt1"/>
                  </a:solidFill>
                  <a:latin typeface="Poppins"/>
                  <a:ea typeface="Poppins"/>
                  <a:cs typeface="Poppins"/>
                  <a:sym typeface="Poppins"/>
                </a:endParaRPr>
              </a:p>
            </p:txBody>
          </p:sp>
        </p:grpSp>
      </p:grpSp>
      <p:grpSp>
        <p:nvGrpSpPr>
          <p:cNvPr id="801" name="Google Shape;801;p68"/>
          <p:cNvGrpSpPr/>
          <p:nvPr/>
        </p:nvGrpSpPr>
        <p:grpSpPr>
          <a:xfrm>
            <a:off x="0" y="0"/>
            <a:ext cx="7789200" cy="685800"/>
            <a:chOff x="0" y="0"/>
            <a:chExt cx="7789200" cy="685800"/>
          </a:xfrm>
        </p:grpSpPr>
        <p:sp>
          <p:nvSpPr>
            <p:cNvPr id="802" name="Google Shape;802;p68"/>
            <p:cNvSpPr/>
            <p:nvPr/>
          </p:nvSpPr>
          <p:spPr>
            <a:xfrm>
              <a:off x="0" y="0"/>
              <a:ext cx="7789200" cy="685800"/>
            </a:xfrm>
            <a:prstGeom prst="rect">
              <a:avLst/>
            </a:prstGeom>
            <a:solidFill>
              <a:srgbClr val="FFDF4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803" name="Google Shape;803;p68"/>
            <p:cNvSpPr txBox="1"/>
            <p:nvPr/>
          </p:nvSpPr>
          <p:spPr>
            <a:xfrm>
              <a:off x="457200" y="141450"/>
              <a:ext cx="39780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Narrative Writing </a:t>
              </a:r>
              <a:r>
                <a:rPr lang="en" sz="1600">
                  <a:latin typeface="Poppins"/>
                  <a:ea typeface="Poppins"/>
                  <a:cs typeface="Poppins"/>
                  <a:sym typeface="Poppins"/>
                </a:rPr>
                <a:t>|</a:t>
              </a:r>
              <a:r>
                <a:rPr b="1" lang="en" sz="1600">
                  <a:latin typeface="Poppins"/>
                  <a:ea typeface="Poppins"/>
                  <a:cs typeface="Poppins"/>
                  <a:sym typeface="Poppins"/>
                </a:rPr>
                <a:t> 2nd Grade</a:t>
              </a:r>
              <a:endParaRPr sz="1200">
                <a:latin typeface="Poppins"/>
                <a:ea typeface="Poppins"/>
                <a:cs typeface="Poppins"/>
                <a:sym typeface="Poppins"/>
              </a:endParaRPr>
            </a:p>
          </p:txBody>
        </p:sp>
      </p:grpSp>
      <p:pic>
        <p:nvPicPr>
          <p:cNvPr id="804" name="Google Shape;804;p68" title="Logo.png"/>
          <p:cNvPicPr preferRelativeResize="0"/>
          <p:nvPr/>
        </p:nvPicPr>
        <p:blipFill rotWithShape="1">
          <a:blip r:embed="rId4">
            <a:alphaModFix/>
          </a:blip>
          <a:srcRect b="797" l="0" r="0" t="787"/>
          <a:stretch/>
        </p:blipFill>
        <p:spPr>
          <a:xfrm>
            <a:off x="6055623" y="261938"/>
            <a:ext cx="1232057" cy="161925"/>
          </a:xfrm>
          <a:prstGeom prst="rect">
            <a:avLst/>
          </a:prstGeom>
          <a:noFill/>
          <a:ln>
            <a:noFill/>
          </a:ln>
        </p:spPr>
      </p:pic>
      <p:grpSp>
        <p:nvGrpSpPr>
          <p:cNvPr id="805" name="Google Shape;805;p68"/>
          <p:cNvGrpSpPr/>
          <p:nvPr/>
        </p:nvGrpSpPr>
        <p:grpSpPr>
          <a:xfrm>
            <a:off x="804672" y="9615637"/>
            <a:ext cx="1706401" cy="117000"/>
            <a:chOff x="685810" y="9615637"/>
            <a:chExt cx="1706401" cy="117000"/>
          </a:xfrm>
        </p:grpSpPr>
        <p:sp>
          <p:nvSpPr>
            <p:cNvPr id="806" name="Google Shape;806;p68"/>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5">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6">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807" name="Google Shape;807;p68">
              <a:hlinkClick/>
            </p:cNvPr>
            <p:cNvPicPr preferRelativeResize="0"/>
            <p:nvPr/>
          </p:nvPicPr>
          <p:blipFill rotWithShape="1">
            <a:blip r:embed="rId7">
              <a:alphaModFix/>
            </a:blip>
            <a:srcRect b="10" l="1598" r="343" t="-10"/>
            <a:stretch/>
          </p:blipFill>
          <p:spPr>
            <a:xfrm rot="10800000">
              <a:off x="685810" y="9628437"/>
              <a:ext cx="178664" cy="86475"/>
            </a:xfrm>
            <a:prstGeom prst="rect">
              <a:avLst/>
            </a:prstGeom>
            <a:noFill/>
            <a:ln>
              <a:noFill/>
            </a:ln>
          </p:spPr>
        </p:pic>
      </p:grpSp>
      <p:grpSp>
        <p:nvGrpSpPr>
          <p:cNvPr id="808" name="Google Shape;808;p68"/>
          <p:cNvGrpSpPr/>
          <p:nvPr/>
        </p:nvGrpSpPr>
        <p:grpSpPr>
          <a:xfrm>
            <a:off x="685800" y="807162"/>
            <a:ext cx="6400775" cy="1664364"/>
            <a:chOff x="685800" y="807163"/>
            <a:chExt cx="6400775" cy="1664364"/>
          </a:xfrm>
        </p:grpSpPr>
        <p:sp>
          <p:nvSpPr>
            <p:cNvPr id="809" name="Google Shape;809;p68"/>
            <p:cNvSpPr txBox="1"/>
            <p:nvPr/>
          </p:nvSpPr>
          <p:spPr>
            <a:xfrm>
              <a:off x="2621075" y="1104506"/>
              <a:ext cx="4465500" cy="10881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Clr>
                  <a:srgbClr val="000000"/>
                </a:buClr>
                <a:buSzPts val="1100"/>
                <a:buFont typeface="Arial"/>
                <a:buNone/>
              </a:pPr>
              <a:r>
                <a:rPr b="1" lang="en" u="sng">
                  <a:solidFill>
                    <a:schemeClr val="dk1"/>
                  </a:solidFill>
                  <a:latin typeface="Poppins"/>
                  <a:ea typeface="Poppins"/>
                  <a:cs typeface="Poppins"/>
                  <a:sym typeface="Poppins"/>
                  <a:hlinkClick r:id="rId8">
                    <a:extLst>
                      <a:ext uri="{A12FA001-AC4F-418D-AE19-62706E023703}">
                        <ahyp:hlinkClr val="tx"/>
                      </a:ext>
                    </a:extLst>
                  </a:hlinkClick>
                </a:rPr>
                <a:t>Unit 2: Campsite Bandit</a:t>
              </a:r>
              <a:endParaRPr u="sng">
                <a:solidFill>
                  <a:schemeClr val="dk1"/>
                </a:solidFill>
                <a:latin typeface="Poppins"/>
                <a:ea typeface="Poppins"/>
                <a:cs typeface="Poppins"/>
                <a:sym typeface="Poppins"/>
              </a:endParaRPr>
            </a:p>
            <a:p>
              <a:pPr indent="0" lvl="0" marL="0" rtl="0" algn="l">
                <a:lnSpc>
                  <a:spcPct val="130000"/>
                </a:lnSpc>
                <a:spcBef>
                  <a:spcPts val="1200"/>
                </a:spcBef>
                <a:spcAft>
                  <a:spcPts val="800"/>
                </a:spcAft>
                <a:buClr>
                  <a:srgbClr val="000000"/>
                </a:buClr>
                <a:buSzPts val="1100"/>
                <a:buFont typeface="Arial"/>
                <a:buNone/>
              </a:pPr>
              <a:r>
                <a:rPr lang="en" sz="1000">
                  <a:latin typeface="Poppins"/>
                  <a:ea typeface="Poppins"/>
                  <a:cs typeface="Poppins"/>
                  <a:sym typeface="Poppins"/>
                </a:rPr>
                <a:t>Students write a </a:t>
              </a:r>
              <a:r>
                <a:rPr b="1" lang="en" sz="1000">
                  <a:latin typeface="Poppins"/>
                  <a:ea typeface="Poppins"/>
                  <a:cs typeface="Poppins"/>
                  <a:sym typeface="Poppins"/>
                </a:rPr>
                <a:t>fictional story</a:t>
              </a:r>
              <a:r>
                <a:rPr lang="en" sz="1000">
                  <a:latin typeface="Poppins"/>
                  <a:ea typeface="Poppins"/>
                  <a:cs typeface="Poppins"/>
                  <a:sym typeface="Poppins"/>
                </a:rPr>
                <a:t> as a character who takes marshmallows from a crowded campsite. They use a story plan and draft the story using descriptions, character feelings, and character actions. Lastly, they edit their draft and share with their classmates.</a:t>
              </a:r>
              <a:endParaRPr sz="1000">
                <a:latin typeface="Poppins"/>
                <a:ea typeface="Poppins"/>
                <a:cs typeface="Poppins"/>
                <a:sym typeface="Poppins"/>
              </a:endParaRPr>
            </a:p>
          </p:txBody>
        </p:sp>
        <p:pic>
          <p:nvPicPr>
            <p:cNvPr id="810" name="Google Shape;810;p68" title="Campsite Bandit Circle.png"/>
            <p:cNvPicPr preferRelativeResize="0"/>
            <p:nvPr/>
          </p:nvPicPr>
          <p:blipFill rotWithShape="1">
            <a:blip r:embed="rId9">
              <a:alphaModFix/>
            </a:blip>
            <a:srcRect b="0" l="0" r="0" t="0"/>
            <a:stretch/>
          </p:blipFill>
          <p:spPr>
            <a:xfrm>
              <a:off x="685812" y="825606"/>
              <a:ext cx="1645921" cy="1645921"/>
            </a:xfrm>
            <a:prstGeom prst="rect">
              <a:avLst/>
            </a:prstGeom>
            <a:noFill/>
            <a:ln>
              <a:noFill/>
            </a:ln>
          </p:spPr>
        </p:pic>
        <p:sp>
          <p:nvSpPr>
            <p:cNvPr id="811" name="Google Shape;811;p68">
              <a:hlinkClick r:id="rId10"/>
            </p:cNvPr>
            <p:cNvSpPr/>
            <p:nvPr/>
          </p:nvSpPr>
          <p:spPr>
            <a:xfrm>
              <a:off x="685800" y="807163"/>
              <a:ext cx="1645800" cy="16458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graphicFrame>
        <p:nvGraphicFramePr>
          <p:cNvPr id="816" name="Google Shape;816;p69"/>
          <p:cNvGraphicFramePr/>
          <p:nvPr/>
        </p:nvGraphicFramePr>
        <p:xfrm>
          <a:off x="685800" y="5925312"/>
          <a:ext cx="3000000" cy="3000000"/>
        </p:xfrm>
        <a:graphic>
          <a:graphicData uri="http://schemas.openxmlformats.org/drawingml/2006/table">
            <a:tbl>
              <a:tblPr>
                <a:noFill/>
                <a:tableStyleId>{1AC8B0E7-1234-4D41-B6C5-B23E98F94E51}</a:tableStyleId>
              </a:tblPr>
              <a:tblGrid>
                <a:gridCol w="650600"/>
                <a:gridCol w="5750200"/>
              </a:tblGrid>
              <a:tr h="405725">
                <a:tc gridSpan="2">
                  <a:txBody>
                    <a:bodyPr/>
                    <a:lstStyle/>
                    <a:p>
                      <a:pPr indent="0" lvl="0" marL="0" rtl="0" algn="l">
                        <a:spcBef>
                          <a:spcPts val="0"/>
                        </a:spcBef>
                        <a:spcAft>
                          <a:spcPts val="0"/>
                        </a:spcAft>
                        <a:buNone/>
                      </a:pPr>
                      <a:r>
                        <a:rPr b="1" lang="en" sz="1200">
                          <a:latin typeface="Poppins"/>
                          <a:ea typeface="Poppins"/>
                          <a:cs typeface="Poppins"/>
                          <a:sym typeface="Poppins"/>
                        </a:rPr>
                        <a:t>Standards</a:t>
                      </a:r>
                      <a:endParaRPr b="1" sz="12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F4F4EE"/>
                    </a:solidFill>
                  </a:tcPr>
                </a:tc>
                <a:tc hMerge="1"/>
              </a:tr>
              <a:tr h="724775">
                <a:tc>
                  <a:txBody>
                    <a:bodyPr/>
                    <a:lstStyle/>
                    <a:p>
                      <a:pPr indent="0" lvl="0" marL="0"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W.2.1</a:t>
                      </a:r>
                      <a:endParaRPr b="1" sz="900">
                        <a:solidFill>
                          <a:schemeClr val="dk1"/>
                        </a:solidFill>
                        <a:latin typeface="Poppins"/>
                        <a:ea typeface="Poppins"/>
                        <a:cs typeface="Poppins"/>
                        <a:sym typeface="Poppins"/>
                      </a:endParaRPr>
                    </a:p>
                  </a:txBody>
                  <a:tcPr marT="10972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Write opinion pieces in which they introduce the topic or book they are writing about, state an opinion, supply reasons that support the opinion, use linking words (e.g., because, and, also) to connect opinion and reasons, and provide a concluding statement or section.</a:t>
                      </a:r>
                      <a:endParaRPr sz="900">
                        <a:latin typeface="Poppins"/>
                        <a:ea typeface="Poppins"/>
                        <a:cs typeface="Poppins"/>
                        <a:sym typeface="Poppins"/>
                      </a:endParaRPr>
                    </a:p>
                  </a:txBody>
                  <a:tcPr marT="109725"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6692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W.2.5</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With guidance and support from adults and peers, focus on a topic and strengthen writing as needed by revising and editing.</a:t>
                      </a:r>
                      <a:endParaRPr b="1"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66925">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L</a:t>
                      </a:r>
                      <a:r>
                        <a:rPr b="1" lang="en" sz="900">
                          <a:solidFill>
                            <a:schemeClr val="dk1"/>
                          </a:solidFill>
                          <a:latin typeface="Poppins"/>
                          <a:ea typeface="Poppins"/>
                          <a:cs typeface="Poppins"/>
                          <a:sym typeface="Poppins"/>
                        </a:rPr>
                        <a:t>.2.1</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Demonstrate command of the conventions of standard English grammar and usage when writing or speaking.</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66925">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L</a:t>
                      </a:r>
                      <a:r>
                        <a:rPr b="1" lang="en" sz="900">
                          <a:solidFill>
                            <a:schemeClr val="dk1"/>
                          </a:solidFill>
                          <a:latin typeface="Poppins"/>
                          <a:ea typeface="Poppins"/>
                          <a:cs typeface="Poppins"/>
                          <a:sym typeface="Poppins"/>
                        </a:rPr>
                        <a:t>.2.2</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Demonstrate command of the conventions of standard English capitalization, punctuation, and spelling when writing.</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817" name="Google Shape;817;p6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pSp>
        <p:nvGrpSpPr>
          <p:cNvPr id="818" name="Google Shape;818;p69"/>
          <p:cNvGrpSpPr/>
          <p:nvPr/>
        </p:nvGrpSpPr>
        <p:grpSpPr>
          <a:xfrm>
            <a:off x="0" y="0"/>
            <a:ext cx="7789200" cy="685800"/>
            <a:chOff x="0" y="0"/>
            <a:chExt cx="7789200" cy="685800"/>
          </a:xfrm>
        </p:grpSpPr>
        <p:sp>
          <p:nvSpPr>
            <p:cNvPr id="819" name="Google Shape;819;p69"/>
            <p:cNvSpPr/>
            <p:nvPr/>
          </p:nvSpPr>
          <p:spPr>
            <a:xfrm>
              <a:off x="0" y="0"/>
              <a:ext cx="7789200" cy="685800"/>
            </a:xfrm>
            <a:prstGeom prst="rect">
              <a:avLst/>
            </a:prstGeom>
            <a:solidFill>
              <a:srgbClr val="FFDF4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820" name="Google Shape;820;p69"/>
            <p:cNvSpPr txBox="1"/>
            <p:nvPr/>
          </p:nvSpPr>
          <p:spPr>
            <a:xfrm>
              <a:off x="457200" y="141450"/>
              <a:ext cx="39780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Opinion</a:t>
              </a:r>
              <a:r>
                <a:rPr b="1" lang="en" sz="1600">
                  <a:latin typeface="Poppins"/>
                  <a:ea typeface="Poppins"/>
                  <a:cs typeface="Poppins"/>
                  <a:sym typeface="Poppins"/>
                </a:rPr>
                <a:t> Writing </a:t>
              </a:r>
              <a:r>
                <a:rPr lang="en" sz="1600">
                  <a:latin typeface="Poppins"/>
                  <a:ea typeface="Poppins"/>
                  <a:cs typeface="Poppins"/>
                  <a:sym typeface="Poppins"/>
                </a:rPr>
                <a:t>|</a:t>
              </a:r>
              <a:r>
                <a:rPr b="1" lang="en" sz="1600">
                  <a:latin typeface="Poppins"/>
                  <a:ea typeface="Poppins"/>
                  <a:cs typeface="Poppins"/>
                  <a:sym typeface="Poppins"/>
                </a:rPr>
                <a:t> 2nd Grade</a:t>
              </a:r>
              <a:endParaRPr sz="1200">
                <a:latin typeface="Poppins"/>
                <a:ea typeface="Poppins"/>
                <a:cs typeface="Poppins"/>
                <a:sym typeface="Poppins"/>
              </a:endParaRPr>
            </a:p>
          </p:txBody>
        </p:sp>
      </p:grpSp>
      <p:pic>
        <p:nvPicPr>
          <p:cNvPr id="821" name="Google Shape;821;p69" title="Logo.png"/>
          <p:cNvPicPr preferRelativeResize="0"/>
          <p:nvPr/>
        </p:nvPicPr>
        <p:blipFill rotWithShape="1">
          <a:blip r:embed="rId3">
            <a:alphaModFix/>
          </a:blip>
          <a:srcRect b="797" l="0" r="0" t="787"/>
          <a:stretch/>
        </p:blipFill>
        <p:spPr>
          <a:xfrm>
            <a:off x="6055623" y="261938"/>
            <a:ext cx="1232057" cy="161925"/>
          </a:xfrm>
          <a:prstGeom prst="rect">
            <a:avLst/>
          </a:prstGeom>
          <a:noFill/>
          <a:ln>
            <a:noFill/>
          </a:ln>
        </p:spPr>
      </p:pic>
      <p:grpSp>
        <p:nvGrpSpPr>
          <p:cNvPr id="822" name="Google Shape;822;p69"/>
          <p:cNvGrpSpPr/>
          <p:nvPr/>
        </p:nvGrpSpPr>
        <p:grpSpPr>
          <a:xfrm>
            <a:off x="685801" y="2715768"/>
            <a:ext cx="6400799" cy="2944369"/>
            <a:chOff x="685801" y="2715768"/>
            <a:chExt cx="6400799" cy="2944369"/>
          </a:xfrm>
        </p:grpSpPr>
        <p:pic>
          <p:nvPicPr>
            <p:cNvPr id="823" name="Google Shape;823;p69" title="Pizza Quest.png"/>
            <p:cNvPicPr preferRelativeResize="0"/>
            <p:nvPr/>
          </p:nvPicPr>
          <p:blipFill rotWithShape="1">
            <a:blip r:embed="rId4">
              <a:alphaModFix/>
            </a:blip>
            <a:srcRect b="49" l="0" r="0" t="49"/>
            <a:stretch/>
          </p:blipFill>
          <p:spPr>
            <a:xfrm>
              <a:off x="685801" y="2715768"/>
              <a:ext cx="6400799" cy="2944369"/>
            </a:xfrm>
            <a:prstGeom prst="rect">
              <a:avLst/>
            </a:prstGeom>
            <a:noFill/>
            <a:ln>
              <a:noFill/>
            </a:ln>
          </p:spPr>
        </p:pic>
        <p:sp>
          <p:nvSpPr>
            <p:cNvPr id="824" name="Google Shape;824;p69"/>
            <p:cNvSpPr txBox="1"/>
            <p:nvPr/>
          </p:nvSpPr>
          <p:spPr>
            <a:xfrm>
              <a:off x="792915" y="2715768"/>
              <a:ext cx="9267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Pre-</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825" name="Google Shape;825;p69"/>
            <p:cNvSpPr txBox="1"/>
            <p:nvPr/>
          </p:nvSpPr>
          <p:spPr>
            <a:xfrm>
              <a:off x="2366875" y="2715768"/>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826" name="Google Shape;826;p69"/>
            <p:cNvSpPr txBox="1"/>
            <p:nvPr/>
          </p:nvSpPr>
          <p:spPr>
            <a:xfrm>
              <a:off x="2436625" y="4299868"/>
              <a:ext cx="9549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Post-</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827" name="Google Shape;827;p69"/>
            <p:cNvSpPr txBox="1"/>
            <p:nvPr/>
          </p:nvSpPr>
          <p:spPr>
            <a:xfrm>
              <a:off x="739585" y="3469043"/>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Pre-Assessment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Travel Through Moab</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mins</a:t>
              </a:r>
              <a:endParaRPr sz="800">
                <a:solidFill>
                  <a:srgbClr val="000000"/>
                </a:solidFill>
                <a:latin typeface="Poppins"/>
                <a:ea typeface="Poppins"/>
                <a:cs typeface="Poppins"/>
                <a:sym typeface="Poppins"/>
              </a:endParaRPr>
            </a:p>
          </p:txBody>
        </p:sp>
        <p:sp>
          <p:nvSpPr>
            <p:cNvPr id="828" name="Google Shape;828;p69"/>
            <p:cNvSpPr txBox="1"/>
            <p:nvPr/>
          </p:nvSpPr>
          <p:spPr>
            <a:xfrm>
              <a:off x="4045895" y="3469043"/>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Drafting &amp; Revising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Marinara Bay</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35 minutes</a:t>
              </a:r>
              <a:endParaRPr sz="800">
                <a:solidFill>
                  <a:srgbClr val="000000"/>
                </a:solidFill>
                <a:latin typeface="Poppins"/>
                <a:ea typeface="Poppins"/>
                <a:cs typeface="Poppins"/>
                <a:sym typeface="Poppins"/>
              </a:endParaRPr>
            </a:p>
          </p:txBody>
        </p:sp>
        <p:sp>
          <p:nvSpPr>
            <p:cNvPr id="829" name="Google Shape;829;p69"/>
            <p:cNvSpPr txBox="1"/>
            <p:nvPr/>
          </p:nvSpPr>
          <p:spPr>
            <a:xfrm>
              <a:off x="5702120" y="3469043"/>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Write a Conclusion</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Deep Dish Glacier</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35 minutes</a:t>
              </a:r>
              <a:endParaRPr sz="800">
                <a:solidFill>
                  <a:srgbClr val="000000"/>
                </a:solidFill>
                <a:latin typeface="Poppins"/>
                <a:ea typeface="Poppins"/>
                <a:cs typeface="Poppins"/>
                <a:sym typeface="Poppins"/>
              </a:endParaRPr>
            </a:p>
          </p:txBody>
        </p:sp>
        <p:sp>
          <p:nvSpPr>
            <p:cNvPr id="830" name="Google Shape;830;p69"/>
            <p:cNvSpPr txBox="1"/>
            <p:nvPr/>
          </p:nvSpPr>
          <p:spPr>
            <a:xfrm>
              <a:off x="739585" y="5046527"/>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Write an Introduction</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To the Game Designers</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45 minutes</a:t>
              </a:r>
              <a:endParaRPr sz="800">
                <a:solidFill>
                  <a:srgbClr val="000000"/>
                </a:solidFill>
                <a:latin typeface="Poppins"/>
                <a:ea typeface="Poppins"/>
                <a:cs typeface="Poppins"/>
                <a:sym typeface="Poppins"/>
              </a:endParaRPr>
            </a:p>
          </p:txBody>
        </p:sp>
        <p:sp>
          <p:nvSpPr>
            <p:cNvPr id="831" name="Google Shape;831;p69"/>
            <p:cNvSpPr txBox="1"/>
            <p:nvPr/>
          </p:nvSpPr>
          <p:spPr>
            <a:xfrm>
              <a:off x="2392718" y="5046518"/>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Post-Assessment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Explore La Fortuna</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minutes</a:t>
              </a:r>
              <a:endParaRPr sz="800">
                <a:solidFill>
                  <a:srgbClr val="000000"/>
                </a:solidFill>
                <a:latin typeface="Poppins"/>
                <a:ea typeface="Poppins"/>
                <a:cs typeface="Poppins"/>
                <a:sym typeface="Poppins"/>
              </a:endParaRPr>
            </a:p>
          </p:txBody>
        </p:sp>
        <p:sp>
          <p:nvSpPr>
            <p:cNvPr id="832" name="Google Shape;832;p69"/>
            <p:cNvSpPr txBox="1"/>
            <p:nvPr/>
          </p:nvSpPr>
          <p:spPr>
            <a:xfrm>
              <a:off x="4020050" y="2715768"/>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833" name="Google Shape;833;p69"/>
            <p:cNvSpPr txBox="1"/>
            <p:nvPr/>
          </p:nvSpPr>
          <p:spPr>
            <a:xfrm>
              <a:off x="5673425" y="2715768"/>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834" name="Google Shape;834;p69"/>
            <p:cNvSpPr txBox="1"/>
            <p:nvPr/>
          </p:nvSpPr>
          <p:spPr>
            <a:xfrm>
              <a:off x="707800" y="4299868"/>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835" name="Google Shape;835;p69"/>
            <p:cNvSpPr txBox="1"/>
            <p:nvPr/>
          </p:nvSpPr>
          <p:spPr>
            <a:xfrm>
              <a:off x="2392733" y="3469043"/>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Drafting &amp; Revising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Mount Mozzarella</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45 minutes</a:t>
              </a:r>
              <a:endParaRPr sz="800">
                <a:solidFill>
                  <a:srgbClr val="000000"/>
                </a:solidFill>
                <a:latin typeface="Poppins"/>
                <a:ea typeface="Poppins"/>
                <a:cs typeface="Poppins"/>
                <a:sym typeface="Poppins"/>
              </a:endParaRPr>
            </a:p>
          </p:txBody>
        </p:sp>
      </p:grpSp>
      <p:grpSp>
        <p:nvGrpSpPr>
          <p:cNvPr id="836" name="Google Shape;836;p69"/>
          <p:cNvGrpSpPr/>
          <p:nvPr/>
        </p:nvGrpSpPr>
        <p:grpSpPr>
          <a:xfrm>
            <a:off x="804672" y="9615637"/>
            <a:ext cx="1706401" cy="117000"/>
            <a:chOff x="685810" y="9615637"/>
            <a:chExt cx="1706401" cy="117000"/>
          </a:xfrm>
        </p:grpSpPr>
        <p:sp>
          <p:nvSpPr>
            <p:cNvPr id="837" name="Google Shape;837;p69"/>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5">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6">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838" name="Google Shape;838;p69">
              <a:hlinkClick/>
            </p:cNvPr>
            <p:cNvPicPr preferRelativeResize="0"/>
            <p:nvPr/>
          </p:nvPicPr>
          <p:blipFill rotWithShape="1">
            <a:blip r:embed="rId7">
              <a:alphaModFix/>
            </a:blip>
            <a:srcRect b="10" l="1598" r="343" t="-10"/>
            <a:stretch/>
          </p:blipFill>
          <p:spPr>
            <a:xfrm rot="10800000">
              <a:off x="685810" y="9628437"/>
              <a:ext cx="178664" cy="86475"/>
            </a:xfrm>
            <a:prstGeom prst="rect">
              <a:avLst/>
            </a:prstGeom>
            <a:noFill/>
            <a:ln>
              <a:noFill/>
            </a:ln>
          </p:spPr>
        </p:pic>
      </p:grpSp>
      <p:grpSp>
        <p:nvGrpSpPr>
          <p:cNvPr id="839" name="Google Shape;839;p69"/>
          <p:cNvGrpSpPr/>
          <p:nvPr/>
        </p:nvGrpSpPr>
        <p:grpSpPr>
          <a:xfrm>
            <a:off x="685812" y="825606"/>
            <a:ext cx="6400763" cy="1646224"/>
            <a:chOff x="685812" y="825606"/>
            <a:chExt cx="6400763" cy="1646224"/>
          </a:xfrm>
        </p:grpSpPr>
        <p:sp>
          <p:nvSpPr>
            <p:cNvPr id="840" name="Google Shape;840;p69"/>
            <p:cNvSpPr txBox="1"/>
            <p:nvPr/>
          </p:nvSpPr>
          <p:spPr>
            <a:xfrm>
              <a:off x="2621075" y="1104506"/>
              <a:ext cx="4465500" cy="10881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Clr>
                  <a:srgbClr val="000000"/>
                </a:buClr>
                <a:buSzPts val="1100"/>
                <a:buFont typeface="Arial"/>
                <a:buNone/>
              </a:pPr>
              <a:r>
                <a:rPr b="1" lang="en" u="sng">
                  <a:solidFill>
                    <a:schemeClr val="dk1"/>
                  </a:solidFill>
                  <a:latin typeface="Poppins"/>
                  <a:ea typeface="Poppins"/>
                  <a:cs typeface="Poppins"/>
                  <a:sym typeface="Poppins"/>
                  <a:hlinkClick r:id="rId8">
                    <a:extLst>
                      <a:ext uri="{A12FA001-AC4F-418D-AE19-62706E023703}">
                        <ahyp:hlinkClr val="tx"/>
                      </a:ext>
                    </a:extLst>
                  </a:hlinkClick>
                </a:rPr>
                <a:t>Unit 1: Pizza Quest</a:t>
              </a:r>
              <a:endParaRPr u="sng">
                <a:solidFill>
                  <a:schemeClr val="dk1"/>
                </a:solidFill>
                <a:latin typeface="Poppins"/>
                <a:ea typeface="Poppins"/>
                <a:cs typeface="Poppins"/>
                <a:sym typeface="Poppins"/>
              </a:endParaRPr>
            </a:p>
            <a:p>
              <a:pPr indent="0" lvl="0" marL="0" rtl="0" algn="l">
                <a:lnSpc>
                  <a:spcPct val="130000"/>
                </a:lnSpc>
                <a:spcBef>
                  <a:spcPts val="1200"/>
                </a:spcBef>
                <a:spcAft>
                  <a:spcPts val="800"/>
                </a:spcAft>
                <a:buClr>
                  <a:srgbClr val="000000"/>
                </a:buClr>
                <a:buSzPts val="1100"/>
                <a:buFont typeface="Arial"/>
                <a:buNone/>
              </a:pPr>
              <a:r>
                <a:rPr lang="en" sz="1000">
                  <a:latin typeface="Poppins"/>
                  <a:ea typeface="Poppins"/>
                  <a:cs typeface="Poppins"/>
                  <a:sym typeface="Poppins"/>
                </a:rPr>
                <a:t>Students </a:t>
              </a:r>
              <a:r>
                <a:rPr lang="en" sz="1000">
                  <a:latin typeface="Poppins"/>
                  <a:ea typeface="Poppins"/>
                  <a:cs typeface="Poppins"/>
                  <a:sym typeface="Poppins"/>
                </a:rPr>
                <a:t>write </a:t>
              </a:r>
              <a:r>
                <a:rPr b="1" lang="en" sz="1000">
                  <a:latin typeface="Poppins"/>
                  <a:ea typeface="Poppins"/>
                  <a:cs typeface="Poppins"/>
                  <a:sym typeface="Poppins"/>
                </a:rPr>
                <a:t>opinion sentences</a:t>
              </a:r>
              <a:r>
                <a:rPr lang="en" sz="1000">
                  <a:latin typeface="Poppins"/>
                  <a:ea typeface="Poppins"/>
                  <a:cs typeface="Poppins"/>
                  <a:sym typeface="Poppins"/>
                </a:rPr>
                <a:t> in the form of a message to a team of video-game designers. They write sentences with an opinion, a reason, and a connecting word. Then, students share their message with the class.</a:t>
              </a:r>
              <a:endParaRPr sz="1000">
                <a:latin typeface="Poppins"/>
                <a:ea typeface="Poppins"/>
                <a:cs typeface="Poppins"/>
                <a:sym typeface="Poppins"/>
              </a:endParaRPr>
            </a:p>
          </p:txBody>
        </p:sp>
        <p:pic>
          <p:nvPicPr>
            <p:cNvPr id="841" name="Google Shape;841;p69" title="Pizza Quest.png"/>
            <p:cNvPicPr preferRelativeResize="0"/>
            <p:nvPr/>
          </p:nvPicPr>
          <p:blipFill rotWithShape="1">
            <a:blip r:embed="rId9">
              <a:alphaModFix/>
            </a:blip>
            <a:srcRect b="0" l="0" r="0" t="0"/>
            <a:stretch/>
          </p:blipFill>
          <p:spPr>
            <a:xfrm>
              <a:off x="685812" y="825606"/>
              <a:ext cx="1645921" cy="1645921"/>
            </a:xfrm>
            <a:prstGeom prst="rect">
              <a:avLst/>
            </a:prstGeom>
            <a:noFill/>
            <a:ln>
              <a:noFill/>
            </a:ln>
          </p:spPr>
        </p:pic>
        <p:sp>
          <p:nvSpPr>
            <p:cNvPr id="842" name="Google Shape;842;p69">
              <a:hlinkClick r:id="rId10"/>
            </p:cNvPr>
            <p:cNvSpPr/>
            <p:nvPr/>
          </p:nvSpPr>
          <p:spPr>
            <a:xfrm>
              <a:off x="685850" y="826030"/>
              <a:ext cx="1645800" cy="16458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graphicFrame>
        <p:nvGraphicFramePr>
          <p:cNvPr id="847" name="Google Shape;847;p70"/>
          <p:cNvGraphicFramePr/>
          <p:nvPr/>
        </p:nvGraphicFramePr>
        <p:xfrm>
          <a:off x="685800" y="5925312"/>
          <a:ext cx="3000000" cy="3000000"/>
        </p:xfrm>
        <a:graphic>
          <a:graphicData uri="http://schemas.openxmlformats.org/drawingml/2006/table">
            <a:tbl>
              <a:tblPr>
                <a:noFill/>
                <a:tableStyleId>{1AC8B0E7-1234-4D41-B6C5-B23E98F94E51}</a:tableStyleId>
              </a:tblPr>
              <a:tblGrid>
                <a:gridCol w="650600"/>
                <a:gridCol w="5750200"/>
              </a:tblGrid>
              <a:tr h="405725">
                <a:tc gridSpan="2">
                  <a:txBody>
                    <a:bodyPr/>
                    <a:lstStyle/>
                    <a:p>
                      <a:pPr indent="0" lvl="0" marL="0" rtl="0" algn="l">
                        <a:spcBef>
                          <a:spcPts val="0"/>
                        </a:spcBef>
                        <a:spcAft>
                          <a:spcPts val="0"/>
                        </a:spcAft>
                        <a:buNone/>
                      </a:pPr>
                      <a:r>
                        <a:rPr b="1" lang="en" sz="1200">
                          <a:latin typeface="Poppins"/>
                          <a:ea typeface="Poppins"/>
                          <a:cs typeface="Poppins"/>
                          <a:sym typeface="Poppins"/>
                        </a:rPr>
                        <a:t>Standards</a:t>
                      </a:r>
                      <a:endParaRPr b="1" sz="12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F4F4EE"/>
                    </a:solidFill>
                  </a:tcPr>
                </a:tc>
                <a:tc hMerge="1"/>
              </a:tr>
              <a:tr h="609050">
                <a:tc>
                  <a:txBody>
                    <a:bodyPr/>
                    <a:lstStyle/>
                    <a:p>
                      <a:pPr indent="0" lvl="0" marL="0"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W.2.2</a:t>
                      </a:r>
                      <a:endParaRPr b="1" sz="900">
                        <a:solidFill>
                          <a:schemeClr val="dk1"/>
                        </a:solidFill>
                        <a:latin typeface="Poppins"/>
                        <a:ea typeface="Poppins"/>
                        <a:cs typeface="Poppins"/>
                        <a:sym typeface="Poppins"/>
                      </a:endParaRPr>
                    </a:p>
                  </a:txBody>
                  <a:tcPr marT="10972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Write informative/explanatory texts in which they introduce a topic, use facts and definitions to develop points, and provide a concluding statement or section.</a:t>
                      </a:r>
                      <a:endParaRPr sz="900">
                        <a:latin typeface="Poppins"/>
                        <a:ea typeface="Poppins"/>
                        <a:cs typeface="Poppins"/>
                        <a:sym typeface="Poppins"/>
                      </a:endParaRPr>
                    </a:p>
                  </a:txBody>
                  <a:tcPr marT="109725"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668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W.2.5</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With guidance and support from adults and peers, focus on a topic and strengthen writing as needed by revising and editing.</a:t>
                      </a:r>
                      <a:endParaRPr b="1"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66850">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L</a:t>
                      </a:r>
                      <a:r>
                        <a:rPr b="1" lang="en" sz="900">
                          <a:solidFill>
                            <a:schemeClr val="dk1"/>
                          </a:solidFill>
                          <a:latin typeface="Poppins"/>
                          <a:ea typeface="Poppins"/>
                          <a:cs typeface="Poppins"/>
                          <a:sym typeface="Poppins"/>
                        </a:rPr>
                        <a:t>.2.1</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Demonstrate command of the conventions of standard English grammar and usage when writing or speaking.</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79600">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L</a:t>
                      </a:r>
                      <a:r>
                        <a:rPr b="1" lang="en" sz="900">
                          <a:solidFill>
                            <a:schemeClr val="dk1"/>
                          </a:solidFill>
                          <a:latin typeface="Poppins"/>
                          <a:ea typeface="Poppins"/>
                          <a:cs typeface="Poppins"/>
                          <a:sym typeface="Poppins"/>
                        </a:rPr>
                        <a:t>.2.2</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Demonstrate command of the conventions of standard English capitalization, punctuation, and spelling when writing.</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848" name="Google Shape;848;p7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pSp>
        <p:nvGrpSpPr>
          <p:cNvPr id="849" name="Google Shape;849;p70"/>
          <p:cNvGrpSpPr/>
          <p:nvPr/>
        </p:nvGrpSpPr>
        <p:grpSpPr>
          <a:xfrm>
            <a:off x="0" y="0"/>
            <a:ext cx="7789200" cy="685800"/>
            <a:chOff x="0" y="0"/>
            <a:chExt cx="7789200" cy="685800"/>
          </a:xfrm>
        </p:grpSpPr>
        <p:sp>
          <p:nvSpPr>
            <p:cNvPr id="850" name="Google Shape;850;p70"/>
            <p:cNvSpPr/>
            <p:nvPr/>
          </p:nvSpPr>
          <p:spPr>
            <a:xfrm>
              <a:off x="0" y="0"/>
              <a:ext cx="7789200" cy="685800"/>
            </a:xfrm>
            <a:prstGeom prst="rect">
              <a:avLst/>
            </a:prstGeom>
            <a:solidFill>
              <a:srgbClr val="FFDF4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851" name="Google Shape;851;p70"/>
            <p:cNvSpPr txBox="1"/>
            <p:nvPr/>
          </p:nvSpPr>
          <p:spPr>
            <a:xfrm>
              <a:off x="457200" y="141450"/>
              <a:ext cx="39780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Informative Writing </a:t>
              </a:r>
              <a:r>
                <a:rPr lang="en" sz="1600">
                  <a:latin typeface="Poppins"/>
                  <a:ea typeface="Poppins"/>
                  <a:cs typeface="Poppins"/>
                  <a:sym typeface="Poppins"/>
                </a:rPr>
                <a:t>|</a:t>
              </a:r>
              <a:r>
                <a:rPr b="1" lang="en" sz="1600">
                  <a:latin typeface="Poppins"/>
                  <a:ea typeface="Poppins"/>
                  <a:cs typeface="Poppins"/>
                  <a:sym typeface="Poppins"/>
                </a:rPr>
                <a:t> 2nd Grade</a:t>
              </a:r>
              <a:endParaRPr sz="1200">
                <a:latin typeface="Poppins"/>
                <a:ea typeface="Poppins"/>
                <a:cs typeface="Poppins"/>
                <a:sym typeface="Poppins"/>
              </a:endParaRPr>
            </a:p>
          </p:txBody>
        </p:sp>
      </p:grpSp>
      <p:pic>
        <p:nvPicPr>
          <p:cNvPr id="852" name="Google Shape;852;p70" title="Logo.png"/>
          <p:cNvPicPr preferRelativeResize="0"/>
          <p:nvPr/>
        </p:nvPicPr>
        <p:blipFill rotWithShape="1">
          <a:blip r:embed="rId3">
            <a:alphaModFix/>
          </a:blip>
          <a:srcRect b="797" l="0" r="0" t="787"/>
          <a:stretch/>
        </p:blipFill>
        <p:spPr>
          <a:xfrm>
            <a:off x="6055623" y="261938"/>
            <a:ext cx="1232057" cy="161925"/>
          </a:xfrm>
          <a:prstGeom prst="rect">
            <a:avLst/>
          </a:prstGeom>
          <a:noFill/>
          <a:ln>
            <a:noFill/>
          </a:ln>
        </p:spPr>
      </p:pic>
      <p:grpSp>
        <p:nvGrpSpPr>
          <p:cNvPr id="853" name="Google Shape;853;p70"/>
          <p:cNvGrpSpPr/>
          <p:nvPr/>
        </p:nvGrpSpPr>
        <p:grpSpPr>
          <a:xfrm>
            <a:off x="804672" y="9615637"/>
            <a:ext cx="1706401" cy="117000"/>
            <a:chOff x="685810" y="9615637"/>
            <a:chExt cx="1706401" cy="117000"/>
          </a:xfrm>
        </p:grpSpPr>
        <p:sp>
          <p:nvSpPr>
            <p:cNvPr id="854" name="Google Shape;854;p70"/>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4">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5">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855" name="Google Shape;855;p70">
              <a:hlinkClick/>
            </p:cNvPr>
            <p:cNvPicPr preferRelativeResize="0"/>
            <p:nvPr/>
          </p:nvPicPr>
          <p:blipFill rotWithShape="1">
            <a:blip r:embed="rId6">
              <a:alphaModFix/>
            </a:blip>
            <a:srcRect b="10" l="1598" r="343" t="-10"/>
            <a:stretch/>
          </p:blipFill>
          <p:spPr>
            <a:xfrm rot="10800000">
              <a:off x="685810" y="9628437"/>
              <a:ext cx="178664" cy="86475"/>
            </a:xfrm>
            <a:prstGeom prst="rect">
              <a:avLst/>
            </a:prstGeom>
            <a:noFill/>
            <a:ln>
              <a:noFill/>
            </a:ln>
          </p:spPr>
        </p:pic>
      </p:grpSp>
      <p:grpSp>
        <p:nvGrpSpPr>
          <p:cNvPr id="856" name="Google Shape;856;p70"/>
          <p:cNvGrpSpPr/>
          <p:nvPr/>
        </p:nvGrpSpPr>
        <p:grpSpPr>
          <a:xfrm>
            <a:off x="685812" y="825606"/>
            <a:ext cx="6400763" cy="1645921"/>
            <a:chOff x="685812" y="825606"/>
            <a:chExt cx="6400763" cy="1645921"/>
          </a:xfrm>
        </p:grpSpPr>
        <p:sp>
          <p:nvSpPr>
            <p:cNvPr id="857" name="Google Shape;857;p70"/>
            <p:cNvSpPr txBox="1"/>
            <p:nvPr/>
          </p:nvSpPr>
          <p:spPr>
            <a:xfrm>
              <a:off x="2621075" y="1104506"/>
              <a:ext cx="4465500" cy="10881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Clr>
                  <a:srgbClr val="000000"/>
                </a:buClr>
                <a:buSzPts val="1100"/>
                <a:buFont typeface="Arial"/>
                <a:buNone/>
              </a:pPr>
              <a:r>
                <a:rPr b="1" lang="en" u="sng">
                  <a:solidFill>
                    <a:schemeClr val="dk1"/>
                  </a:solidFill>
                  <a:latin typeface="Poppins"/>
                  <a:ea typeface="Poppins"/>
                  <a:cs typeface="Poppins"/>
                  <a:sym typeface="Poppins"/>
                  <a:hlinkClick r:id="rId7">
                    <a:extLst>
                      <a:ext uri="{A12FA001-AC4F-418D-AE19-62706E023703}">
                        <ahyp:hlinkClr val="tx"/>
                      </a:ext>
                    </a:extLst>
                  </a:hlinkClick>
                </a:rPr>
                <a:t>Unit 1: Project Treehouse</a:t>
              </a:r>
              <a:endParaRPr u="sng">
                <a:solidFill>
                  <a:schemeClr val="dk1"/>
                </a:solidFill>
                <a:latin typeface="Poppins"/>
                <a:ea typeface="Poppins"/>
                <a:cs typeface="Poppins"/>
                <a:sym typeface="Poppins"/>
              </a:endParaRPr>
            </a:p>
            <a:p>
              <a:pPr indent="0" lvl="0" marL="0" rtl="0" algn="l">
                <a:lnSpc>
                  <a:spcPct val="130000"/>
                </a:lnSpc>
                <a:spcBef>
                  <a:spcPts val="1200"/>
                </a:spcBef>
                <a:spcAft>
                  <a:spcPts val="800"/>
                </a:spcAft>
                <a:buClr>
                  <a:srgbClr val="000000"/>
                </a:buClr>
                <a:buSzPts val="1100"/>
                <a:buFont typeface="Arial"/>
                <a:buNone/>
              </a:pPr>
              <a:r>
                <a:rPr lang="en" sz="1000">
                  <a:latin typeface="Poppins"/>
                  <a:ea typeface="Poppins"/>
                  <a:cs typeface="Poppins"/>
                  <a:sym typeface="Poppins"/>
                </a:rPr>
                <a:t>Students write an </a:t>
              </a:r>
              <a:r>
                <a:rPr b="1" lang="en" sz="1000">
                  <a:latin typeface="Poppins"/>
                  <a:ea typeface="Poppins"/>
                  <a:cs typeface="Poppins"/>
                  <a:sym typeface="Poppins"/>
                </a:rPr>
                <a:t>informative paragraph</a:t>
              </a:r>
              <a:r>
                <a:rPr lang="en" sz="1000">
                  <a:latin typeface="Poppins"/>
                  <a:ea typeface="Poppins"/>
                  <a:cs typeface="Poppins"/>
                  <a:sym typeface="Poppins"/>
                </a:rPr>
                <a:t> </a:t>
              </a:r>
              <a:r>
                <a:rPr lang="en" sz="1000">
                  <a:latin typeface="Poppins"/>
                  <a:ea typeface="Poppins"/>
                  <a:cs typeface="Poppins"/>
                  <a:sym typeface="Poppins"/>
                </a:rPr>
                <a:t>and create a design plan for a treehouse. After gathering information and taking notes on a diagram, they write a body paragraph. Then, they add an intro and conclusion, revise their writing, and edit to complete a final draft.</a:t>
              </a:r>
              <a:endParaRPr sz="1000">
                <a:latin typeface="Poppins"/>
                <a:ea typeface="Poppins"/>
                <a:cs typeface="Poppins"/>
                <a:sym typeface="Poppins"/>
              </a:endParaRPr>
            </a:p>
          </p:txBody>
        </p:sp>
        <p:pic>
          <p:nvPicPr>
            <p:cNvPr id="858" name="Google Shape;858;p70" title="Project Treehouse.png"/>
            <p:cNvPicPr preferRelativeResize="0"/>
            <p:nvPr/>
          </p:nvPicPr>
          <p:blipFill rotWithShape="1">
            <a:blip r:embed="rId8">
              <a:alphaModFix/>
            </a:blip>
            <a:srcRect b="0" l="0" r="0" t="0"/>
            <a:stretch/>
          </p:blipFill>
          <p:spPr>
            <a:xfrm>
              <a:off x="685812" y="825606"/>
              <a:ext cx="1645921" cy="1645921"/>
            </a:xfrm>
            <a:prstGeom prst="rect">
              <a:avLst/>
            </a:prstGeom>
            <a:noFill/>
            <a:ln>
              <a:noFill/>
            </a:ln>
          </p:spPr>
        </p:pic>
        <p:sp>
          <p:nvSpPr>
            <p:cNvPr id="859" name="Google Shape;859;p70">
              <a:hlinkClick r:id="rId9"/>
            </p:cNvPr>
            <p:cNvSpPr/>
            <p:nvPr/>
          </p:nvSpPr>
          <p:spPr>
            <a:xfrm>
              <a:off x="685850" y="825650"/>
              <a:ext cx="1645800" cy="16458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860" name="Google Shape;860;p70"/>
          <p:cNvGrpSpPr/>
          <p:nvPr/>
        </p:nvGrpSpPr>
        <p:grpSpPr>
          <a:xfrm>
            <a:off x="685801" y="2715768"/>
            <a:ext cx="6400799" cy="2944369"/>
            <a:chOff x="685801" y="2715768"/>
            <a:chExt cx="6400799" cy="2944369"/>
          </a:xfrm>
        </p:grpSpPr>
        <p:pic>
          <p:nvPicPr>
            <p:cNvPr id="861" name="Google Shape;861;p70" title="Project Treehouse.png"/>
            <p:cNvPicPr preferRelativeResize="0"/>
            <p:nvPr/>
          </p:nvPicPr>
          <p:blipFill rotWithShape="1">
            <a:blip r:embed="rId10">
              <a:alphaModFix/>
            </a:blip>
            <a:srcRect b="49" l="0" r="0" t="49"/>
            <a:stretch/>
          </p:blipFill>
          <p:spPr>
            <a:xfrm>
              <a:off x="685801" y="2715768"/>
              <a:ext cx="6400799" cy="2944369"/>
            </a:xfrm>
            <a:prstGeom prst="rect">
              <a:avLst/>
            </a:prstGeom>
            <a:noFill/>
            <a:ln>
              <a:noFill/>
            </a:ln>
          </p:spPr>
        </p:pic>
        <p:sp>
          <p:nvSpPr>
            <p:cNvPr id="862" name="Google Shape;862;p70"/>
            <p:cNvSpPr txBox="1"/>
            <p:nvPr/>
          </p:nvSpPr>
          <p:spPr>
            <a:xfrm>
              <a:off x="792915" y="2715768"/>
              <a:ext cx="9267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Pre-</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863" name="Google Shape;863;p70"/>
            <p:cNvSpPr txBox="1"/>
            <p:nvPr/>
          </p:nvSpPr>
          <p:spPr>
            <a:xfrm>
              <a:off x="2366875" y="2715768"/>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864" name="Google Shape;864;p70"/>
            <p:cNvSpPr txBox="1"/>
            <p:nvPr/>
          </p:nvSpPr>
          <p:spPr>
            <a:xfrm>
              <a:off x="2389670" y="3469043"/>
              <a:ext cx="1344300" cy="57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solidFill>
                    <a:schemeClr val="dk1"/>
                  </a:solidFill>
                  <a:latin typeface="Poppins"/>
                  <a:ea typeface="Poppins"/>
                  <a:cs typeface="Poppins"/>
                  <a:sym typeface="Poppins"/>
                </a:rPr>
                <a:t>Gathering Information</a:t>
              </a:r>
              <a:endParaRPr b="1" sz="900">
                <a:solidFill>
                  <a:schemeClr val="dk1"/>
                </a:solidFill>
                <a:latin typeface="Poppins"/>
                <a:ea typeface="Poppins"/>
                <a:cs typeface="Poppins"/>
                <a:sym typeface="Poppins"/>
              </a:endParaRPr>
            </a:p>
            <a:p>
              <a:pPr indent="0" lvl="0" marL="0" rtl="0" algn="l">
                <a:lnSpc>
                  <a:spcPct val="115000"/>
                </a:lnSpc>
                <a:spcBef>
                  <a:spcPts val="200"/>
                </a:spcBef>
                <a:spcAft>
                  <a:spcPts val="0"/>
                </a:spcAft>
                <a:buNone/>
              </a:pPr>
              <a:r>
                <a:rPr lang="en" sz="800">
                  <a:solidFill>
                    <a:schemeClr val="dk1"/>
                  </a:solidFill>
                  <a:latin typeface="Poppins"/>
                  <a:ea typeface="Poppins"/>
                  <a:cs typeface="Poppins"/>
                  <a:sym typeface="Poppins"/>
                </a:rPr>
                <a:t>Welcome to Project Treehouse</a:t>
              </a:r>
              <a:r>
                <a:rPr lang="en" sz="800">
                  <a:solidFill>
                    <a:schemeClr val="dk1"/>
                  </a:solidFill>
                  <a:latin typeface="Poppins"/>
                  <a:ea typeface="Poppins"/>
                  <a:cs typeface="Poppins"/>
                  <a:sym typeface="Poppins"/>
                </a:rPr>
                <a:t>!</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35 minutes</a:t>
              </a:r>
              <a:endParaRPr sz="800">
                <a:solidFill>
                  <a:schemeClr val="dk1"/>
                </a:solidFill>
                <a:latin typeface="Poppins"/>
                <a:ea typeface="Poppins"/>
                <a:cs typeface="Poppins"/>
                <a:sym typeface="Poppins"/>
              </a:endParaRPr>
            </a:p>
          </p:txBody>
        </p:sp>
        <p:sp>
          <p:nvSpPr>
            <p:cNvPr id="865" name="Google Shape;865;p70"/>
            <p:cNvSpPr txBox="1"/>
            <p:nvPr/>
          </p:nvSpPr>
          <p:spPr>
            <a:xfrm>
              <a:off x="2442285" y="4307581"/>
              <a:ext cx="9549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Post-</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866" name="Google Shape;866;p70"/>
            <p:cNvSpPr txBox="1"/>
            <p:nvPr/>
          </p:nvSpPr>
          <p:spPr>
            <a:xfrm>
              <a:off x="739585" y="3469043"/>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solidFill>
                    <a:schemeClr val="dk1"/>
                  </a:solidFill>
                  <a:latin typeface="Poppins"/>
                  <a:ea typeface="Poppins"/>
                  <a:cs typeface="Poppins"/>
                  <a:sym typeface="Poppins"/>
                </a:rPr>
                <a:t>Pre-Assessment</a:t>
              </a:r>
              <a:endParaRPr b="1" sz="900">
                <a:solidFill>
                  <a:schemeClr val="dk1"/>
                </a:solidFill>
                <a:latin typeface="Poppins"/>
                <a:ea typeface="Poppins"/>
                <a:cs typeface="Poppins"/>
                <a:sym typeface="Poppins"/>
              </a:endParaRPr>
            </a:p>
            <a:p>
              <a:pPr indent="0" lvl="0" marL="0" rtl="0" algn="l">
                <a:lnSpc>
                  <a:spcPct val="115000"/>
                </a:lnSpc>
                <a:spcBef>
                  <a:spcPts val="200"/>
                </a:spcBef>
                <a:spcAft>
                  <a:spcPts val="0"/>
                </a:spcAft>
                <a:buNone/>
              </a:pPr>
              <a:r>
                <a:rPr lang="en" sz="800">
                  <a:solidFill>
                    <a:schemeClr val="dk1"/>
                  </a:solidFill>
                  <a:latin typeface="Poppins"/>
                  <a:ea typeface="Poppins"/>
                  <a:cs typeface="Poppins"/>
                  <a:sym typeface="Poppins"/>
                </a:rPr>
                <a:t>Fish Tank Designer</a:t>
              </a:r>
              <a:endParaRPr sz="800">
                <a:solidFill>
                  <a:schemeClr val="dk1"/>
                </a:solidFill>
                <a:latin typeface="Poppins"/>
                <a:ea typeface="Poppins"/>
                <a:cs typeface="Poppins"/>
                <a:sym typeface="Poppins"/>
              </a:endParaRPr>
            </a:p>
            <a:p>
              <a:pPr indent="0" lvl="0" marL="0" rtl="0" algn="l">
                <a:lnSpc>
                  <a:spcPct val="150000"/>
                </a:lnSpc>
                <a:spcBef>
                  <a:spcPts val="100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p:txBody>
        </p:sp>
        <p:sp>
          <p:nvSpPr>
            <p:cNvPr id="867" name="Google Shape;867;p70"/>
            <p:cNvSpPr txBox="1"/>
            <p:nvPr/>
          </p:nvSpPr>
          <p:spPr>
            <a:xfrm>
              <a:off x="4045895" y="3469043"/>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Planning</a:t>
              </a:r>
              <a:endParaRPr b="1" sz="900">
                <a:solidFill>
                  <a:schemeClr val="dk1"/>
                </a:solidFill>
                <a:latin typeface="Poppins"/>
                <a:ea typeface="Poppins"/>
                <a:cs typeface="Poppins"/>
                <a:sym typeface="Poppins"/>
              </a:endParaRPr>
            </a:p>
            <a:p>
              <a:pPr indent="0" lvl="0" marL="0" rtl="0" algn="l">
                <a:lnSpc>
                  <a:spcPct val="115000"/>
                </a:lnSpc>
                <a:spcBef>
                  <a:spcPts val="200"/>
                </a:spcBef>
                <a:spcAft>
                  <a:spcPts val="0"/>
                </a:spcAft>
                <a:buNone/>
              </a:pPr>
              <a:r>
                <a:rPr lang="en" sz="800">
                  <a:solidFill>
                    <a:schemeClr val="dk1"/>
                  </a:solidFill>
                  <a:latin typeface="Poppins"/>
                  <a:ea typeface="Poppins"/>
                  <a:cs typeface="Poppins"/>
                  <a:sym typeface="Poppins"/>
                </a:rPr>
                <a:t>Meet the Clients</a:t>
              </a:r>
              <a:endParaRPr sz="800">
                <a:solidFill>
                  <a:schemeClr val="dk1"/>
                </a:solidFill>
                <a:latin typeface="Poppins"/>
                <a:ea typeface="Poppins"/>
                <a:cs typeface="Poppins"/>
                <a:sym typeface="Poppins"/>
              </a:endParaRPr>
            </a:p>
            <a:p>
              <a:pPr indent="0" lvl="0" marL="0" rtl="0" algn="l">
                <a:lnSpc>
                  <a:spcPct val="150000"/>
                </a:lnSpc>
                <a:spcBef>
                  <a:spcPts val="1000"/>
                </a:spcBef>
                <a:spcAft>
                  <a:spcPts val="0"/>
                </a:spcAft>
                <a:buNone/>
              </a:pPr>
              <a:r>
                <a:rPr lang="en" sz="800">
                  <a:solidFill>
                    <a:schemeClr val="dk1"/>
                  </a:solidFill>
                  <a:latin typeface="Poppins"/>
                  <a:ea typeface="Poppins"/>
                  <a:cs typeface="Poppins"/>
                  <a:sym typeface="Poppins"/>
                </a:rPr>
                <a:t>35 minutes</a:t>
              </a:r>
              <a:endParaRPr sz="800">
                <a:solidFill>
                  <a:schemeClr val="dk1"/>
                </a:solidFill>
                <a:latin typeface="Poppins"/>
                <a:ea typeface="Poppins"/>
                <a:cs typeface="Poppins"/>
                <a:sym typeface="Poppins"/>
              </a:endParaRPr>
            </a:p>
          </p:txBody>
        </p:sp>
        <p:sp>
          <p:nvSpPr>
            <p:cNvPr id="868" name="Google Shape;868;p70"/>
            <p:cNvSpPr txBox="1"/>
            <p:nvPr/>
          </p:nvSpPr>
          <p:spPr>
            <a:xfrm>
              <a:off x="5702120" y="3469043"/>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Drafting &amp; Editing</a:t>
              </a:r>
              <a:endParaRPr b="1" sz="900">
                <a:solidFill>
                  <a:schemeClr val="dk1"/>
                </a:solidFill>
                <a:latin typeface="Poppins"/>
                <a:ea typeface="Poppins"/>
                <a:cs typeface="Poppins"/>
                <a:sym typeface="Poppins"/>
              </a:endParaRPr>
            </a:p>
            <a:p>
              <a:pPr indent="0" lvl="0" marL="0" rtl="0" algn="l">
                <a:lnSpc>
                  <a:spcPct val="115000"/>
                </a:lnSpc>
                <a:spcBef>
                  <a:spcPts val="200"/>
                </a:spcBef>
                <a:spcAft>
                  <a:spcPts val="0"/>
                </a:spcAft>
                <a:buNone/>
              </a:pPr>
              <a:r>
                <a:rPr lang="en" sz="800">
                  <a:solidFill>
                    <a:schemeClr val="dk1"/>
                  </a:solidFill>
                  <a:latin typeface="Poppins"/>
                  <a:ea typeface="Poppins"/>
                  <a:cs typeface="Poppins"/>
                  <a:sym typeface="Poppins"/>
                </a:rPr>
                <a:t>Build It with Words</a:t>
              </a:r>
              <a:endParaRPr sz="800">
                <a:solidFill>
                  <a:schemeClr val="dk1"/>
                </a:solidFill>
                <a:latin typeface="Poppins"/>
                <a:ea typeface="Poppins"/>
                <a:cs typeface="Poppins"/>
                <a:sym typeface="Poppins"/>
              </a:endParaRPr>
            </a:p>
            <a:p>
              <a:pPr indent="0" lvl="0" marL="0" rtl="0" algn="l">
                <a:lnSpc>
                  <a:spcPct val="150000"/>
                </a:lnSpc>
                <a:spcBef>
                  <a:spcPts val="1000"/>
                </a:spcBef>
                <a:spcAft>
                  <a:spcPts val="0"/>
                </a:spcAft>
                <a:buNone/>
              </a:pPr>
              <a:r>
                <a:rPr lang="en" sz="800">
                  <a:solidFill>
                    <a:schemeClr val="dk1"/>
                  </a:solidFill>
                  <a:latin typeface="Poppins"/>
                  <a:ea typeface="Poppins"/>
                  <a:cs typeface="Poppins"/>
                  <a:sym typeface="Poppins"/>
                </a:rPr>
                <a:t>35 minutes</a:t>
              </a:r>
              <a:endParaRPr sz="800">
                <a:solidFill>
                  <a:schemeClr val="dk1"/>
                </a:solidFill>
                <a:latin typeface="Poppins"/>
                <a:ea typeface="Poppins"/>
                <a:cs typeface="Poppins"/>
                <a:sym typeface="Poppins"/>
              </a:endParaRPr>
            </a:p>
          </p:txBody>
        </p:sp>
        <p:sp>
          <p:nvSpPr>
            <p:cNvPr id="869" name="Google Shape;869;p70"/>
            <p:cNvSpPr txBox="1"/>
            <p:nvPr/>
          </p:nvSpPr>
          <p:spPr>
            <a:xfrm>
              <a:off x="739585" y="5046527"/>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solidFill>
                    <a:schemeClr val="dk1"/>
                  </a:solidFill>
                  <a:latin typeface="Poppins"/>
                  <a:ea typeface="Poppins"/>
                  <a:cs typeface="Poppins"/>
                  <a:sym typeface="Poppins"/>
                </a:rPr>
                <a:t>Drafting &amp; Editing</a:t>
              </a:r>
              <a:endParaRPr b="1" sz="900">
                <a:solidFill>
                  <a:schemeClr val="dk1"/>
                </a:solidFill>
                <a:latin typeface="Poppins"/>
                <a:ea typeface="Poppins"/>
                <a:cs typeface="Poppins"/>
                <a:sym typeface="Poppins"/>
              </a:endParaRPr>
            </a:p>
            <a:p>
              <a:pPr indent="0" lvl="0" marL="0" rtl="0" algn="l">
                <a:lnSpc>
                  <a:spcPct val="115000"/>
                </a:lnSpc>
                <a:spcBef>
                  <a:spcPts val="200"/>
                </a:spcBef>
                <a:spcAft>
                  <a:spcPts val="0"/>
                </a:spcAft>
                <a:buNone/>
              </a:pPr>
              <a:r>
                <a:rPr lang="en" sz="800">
                  <a:solidFill>
                    <a:schemeClr val="dk1"/>
                  </a:solidFill>
                  <a:latin typeface="Poppins"/>
                  <a:ea typeface="Poppins"/>
                  <a:cs typeface="Poppins"/>
                  <a:sym typeface="Poppins"/>
                </a:rPr>
                <a:t>The Treehouse Reveal</a:t>
              </a:r>
              <a:endParaRPr sz="800">
                <a:solidFill>
                  <a:schemeClr val="dk1"/>
                </a:solidFill>
                <a:latin typeface="Poppins"/>
                <a:ea typeface="Poppins"/>
                <a:cs typeface="Poppins"/>
                <a:sym typeface="Poppins"/>
              </a:endParaRPr>
            </a:p>
            <a:p>
              <a:pPr indent="0" lvl="0" marL="0" rtl="0" algn="l">
                <a:lnSpc>
                  <a:spcPct val="150000"/>
                </a:lnSpc>
                <a:spcBef>
                  <a:spcPts val="1000"/>
                </a:spcBef>
                <a:spcAft>
                  <a:spcPts val="0"/>
                </a:spcAft>
                <a:buNone/>
              </a:pPr>
              <a:r>
                <a:rPr lang="en" sz="800">
                  <a:solidFill>
                    <a:schemeClr val="dk1"/>
                  </a:solidFill>
                  <a:latin typeface="Poppins"/>
                  <a:ea typeface="Poppins"/>
                  <a:cs typeface="Poppins"/>
                  <a:sym typeface="Poppins"/>
                </a:rPr>
                <a:t>25 minutes</a:t>
              </a:r>
              <a:endParaRPr sz="800">
                <a:solidFill>
                  <a:schemeClr val="dk1"/>
                </a:solidFill>
                <a:latin typeface="Poppins"/>
                <a:ea typeface="Poppins"/>
                <a:cs typeface="Poppins"/>
                <a:sym typeface="Poppins"/>
              </a:endParaRPr>
            </a:p>
          </p:txBody>
        </p:sp>
        <p:sp>
          <p:nvSpPr>
            <p:cNvPr id="870" name="Google Shape;870;p70"/>
            <p:cNvSpPr txBox="1"/>
            <p:nvPr/>
          </p:nvSpPr>
          <p:spPr>
            <a:xfrm>
              <a:off x="2387761" y="5046527"/>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solidFill>
                    <a:schemeClr val="dk1"/>
                  </a:solidFill>
                  <a:latin typeface="Poppins"/>
                  <a:ea typeface="Poppins"/>
                  <a:cs typeface="Poppins"/>
                  <a:sym typeface="Poppins"/>
                </a:rPr>
                <a:t>Post-Assessment</a:t>
              </a:r>
              <a:endParaRPr b="1" sz="900">
                <a:solidFill>
                  <a:schemeClr val="dk1"/>
                </a:solidFill>
                <a:latin typeface="Poppins"/>
                <a:ea typeface="Poppins"/>
                <a:cs typeface="Poppins"/>
                <a:sym typeface="Poppins"/>
              </a:endParaRPr>
            </a:p>
            <a:p>
              <a:pPr indent="0" lvl="0" marL="0" rtl="0" algn="l">
                <a:lnSpc>
                  <a:spcPct val="115000"/>
                </a:lnSpc>
                <a:spcBef>
                  <a:spcPts val="200"/>
                </a:spcBef>
                <a:spcAft>
                  <a:spcPts val="0"/>
                </a:spcAft>
                <a:buNone/>
              </a:pPr>
              <a:r>
                <a:rPr lang="en" sz="800">
                  <a:solidFill>
                    <a:schemeClr val="dk1"/>
                  </a:solidFill>
                  <a:latin typeface="Poppins"/>
                  <a:ea typeface="Poppins"/>
                  <a:cs typeface="Poppins"/>
                  <a:sym typeface="Poppins"/>
                </a:rPr>
                <a:t>Playground Designer</a:t>
              </a:r>
              <a:endParaRPr sz="800">
                <a:solidFill>
                  <a:schemeClr val="dk1"/>
                </a:solidFill>
                <a:latin typeface="Poppins"/>
                <a:ea typeface="Poppins"/>
                <a:cs typeface="Poppins"/>
                <a:sym typeface="Poppins"/>
              </a:endParaRPr>
            </a:p>
            <a:p>
              <a:pPr indent="0" lvl="0" marL="0" rtl="0" algn="l">
                <a:lnSpc>
                  <a:spcPct val="150000"/>
                </a:lnSpc>
                <a:spcBef>
                  <a:spcPts val="1000"/>
                </a:spcBef>
                <a:spcAft>
                  <a:spcPts val="0"/>
                </a:spcAft>
                <a:buNone/>
              </a:pPr>
              <a:r>
                <a:rPr lang="en" sz="800">
                  <a:solidFill>
                    <a:schemeClr val="dk1"/>
                  </a:solidFill>
                  <a:latin typeface="Poppins"/>
                  <a:ea typeface="Poppins"/>
                  <a:cs typeface="Poppins"/>
                  <a:sym typeface="Poppins"/>
                </a:rPr>
                <a:t>40 minutes</a:t>
              </a:r>
              <a:endParaRPr sz="800">
                <a:solidFill>
                  <a:schemeClr val="dk1"/>
                </a:solidFill>
                <a:latin typeface="Poppins"/>
                <a:ea typeface="Poppins"/>
                <a:cs typeface="Poppins"/>
                <a:sym typeface="Poppins"/>
              </a:endParaRPr>
            </a:p>
          </p:txBody>
        </p:sp>
        <p:sp>
          <p:nvSpPr>
            <p:cNvPr id="871" name="Google Shape;871;p70"/>
            <p:cNvSpPr txBox="1"/>
            <p:nvPr/>
          </p:nvSpPr>
          <p:spPr>
            <a:xfrm>
              <a:off x="4020050" y="2715768"/>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872" name="Google Shape;872;p70"/>
            <p:cNvSpPr txBox="1"/>
            <p:nvPr/>
          </p:nvSpPr>
          <p:spPr>
            <a:xfrm>
              <a:off x="5673425" y="2715768"/>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873" name="Google Shape;873;p70"/>
            <p:cNvSpPr txBox="1"/>
            <p:nvPr/>
          </p:nvSpPr>
          <p:spPr>
            <a:xfrm>
              <a:off x="707800" y="4299868"/>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graphicFrame>
        <p:nvGraphicFramePr>
          <p:cNvPr id="878" name="Google Shape;878;p71"/>
          <p:cNvGraphicFramePr/>
          <p:nvPr/>
        </p:nvGraphicFramePr>
        <p:xfrm>
          <a:off x="685800" y="5925312"/>
          <a:ext cx="3000000" cy="3000000"/>
        </p:xfrm>
        <a:graphic>
          <a:graphicData uri="http://schemas.openxmlformats.org/drawingml/2006/table">
            <a:tbl>
              <a:tblPr>
                <a:noFill/>
                <a:tableStyleId>{1AC8B0E7-1234-4D41-B6C5-B23E98F94E51}</a:tableStyleId>
              </a:tblPr>
              <a:tblGrid>
                <a:gridCol w="650600"/>
                <a:gridCol w="5750200"/>
              </a:tblGrid>
              <a:tr h="405725">
                <a:tc gridSpan="2">
                  <a:txBody>
                    <a:bodyPr/>
                    <a:lstStyle/>
                    <a:p>
                      <a:pPr indent="0" lvl="0" marL="0" rtl="0" algn="l">
                        <a:spcBef>
                          <a:spcPts val="0"/>
                        </a:spcBef>
                        <a:spcAft>
                          <a:spcPts val="0"/>
                        </a:spcAft>
                        <a:buNone/>
                      </a:pPr>
                      <a:r>
                        <a:rPr b="1" lang="en" sz="1200">
                          <a:latin typeface="Poppins"/>
                          <a:ea typeface="Poppins"/>
                          <a:cs typeface="Poppins"/>
                          <a:sym typeface="Poppins"/>
                        </a:rPr>
                        <a:t>Standards</a:t>
                      </a:r>
                      <a:endParaRPr b="1" sz="12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F4F4EE"/>
                    </a:solidFill>
                  </a:tcPr>
                </a:tc>
                <a:tc hMerge="1"/>
              </a:tr>
              <a:tr h="609050">
                <a:tc>
                  <a:txBody>
                    <a:bodyPr/>
                    <a:lstStyle/>
                    <a:p>
                      <a:pPr indent="0" lvl="0" marL="0"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W.2.2</a:t>
                      </a:r>
                      <a:endParaRPr b="1" sz="900">
                        <a:solidFill>
                          <a:schemeClr val="dk1"/>
                        </a:solidFill>
                        <a:latin typeface="Poppins"/>
                        <a:ea typeface="Poppins"/>
                        <a:cs typeface="Poppins"/>
                        <a:sym typeface="Poppins"/>
                      </a:endParaRPr>
                    </a:p>
                  </a:txBody>
                  <a:tcPr marT="10972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Write informative/explanatory texts in which they introduce a topic, use facts and definitions to develop points, and provide a concluding statement or section.</a:t>
                      </a:r>
                      <a:endParaRPr sz="900">
                        <a:latin typeface="Poppins"/>
                        <a:ea typeface="Poppins"/>
                        <a:cs typeface="Poppins"/>
                        <a:sym typeface="Poppins"/>
                      </a:endParaRPr>
                    </a:p>
                  </a:txBody>
                  <a:tcPr marT="109725"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668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W.2.5</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With guidance and support from adults and peers, focus on a topic and strengthen writing as needed by revising and editing.</a:t>
                      </a:r>
                      <a:endParaRPr b="1"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66850">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W.2.7</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Participate in shared research and writing projects (e.g., read a number of books on a single topic to produce a report; record science observations).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79600">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W.2.8</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Recall information from experiences or gather information from provided sources to answer a question.</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879" name="Google Shape;879;p7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pic>
        <p:nvPicPr>
          <p:cNvPr id="880" name="Google Shape;880;p71" title="Amani's Animal Rescue.png"/>
          <p:cNvPicPr preferRelativeResize="0"/>
          <p:nvPr/>
        </p:nvPicPr>
        <p:blipFill rotWithShape="1">
          <a:blip r:embed="rId3">
            <a:alphaModFix/>
          </a:blip>
          <a:srcRect b="49" l="0" r="0" t="49"/>
          <a:stretch/>
        </p:blipFill>
        <p:spPr>
          <a:xfrm>
            <a:off x="685801" y="2715768"/>
            <a:ext cx="6400799" cy="2944369"/>
          </a:xfrm>
          <a:prstGeom prst="rect">
            <a:avLst/>
          </a:prstGeom>
          <a:noFill/>
          <a:ln>
            <a:noFill/>
          </a:ln>
        </p:spPr>
      </p:pic>
      <p:grpSp>
        <p:nvGrpSpPr>
          <p:cNvPr id="881" name="Google Shape;881;p71"/>
          <p:cNvGrpSpPr/>
          <p:nvPr/>
        </p:nvGrpSpPr>
        <p:grpSpPr>
          <a:xfrm>
            <a:off x="707800" y="2715768"/>
            <a:ext cx="6338620" cy="2906759"/>
            <a:chOff x="707800" y="6440200"/>
            <a:chExt cx="6338620" cy="2906759"/>
          </a:xfrm>
        </p:grpSpPr>
        <p:sp>
          <p:nvSpPr>
            <p:cNvPr id="882" name="Google Shape;882;p71"/>
            <p:cNvSpPr txBox="1"/>
            <p:nvPr/>
          </p:nvSpPr>
          <p:spPr>
            <a:xfrm>
              <a:off x="792915" y="6440200"/>
              <a:ext cx="9267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Pre-</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883" name="Google Shape;883;p71"/>
            <p:cNvSpPr txBox="1"/>
            <p:nvPr/>
          </p:nvSpPr>
          <p:spPr>
            <a:xfrm>
              <a:off x="236687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884" name="Google Shape;884;p71"/>
            <p:cNvSpPr txBox="1"/>
            <p:nvPr/>
          </p:nvSpPr>
          <p:spPr>
            <a:xfrm>
              <a:off x="2389670" y="7193475"/>
              <a:ext cx="1344300" cy="57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Gathering Information</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Amani’s Animal Rescue Needs You!</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latin typeface="Poppins"/>
                  <a:ea typeface="Poppins"/>
                  <a:cs typeface="Poppins"/>
                  <a:sym typeface="Poppins"/>
                </a:rPr>
                <a:t>30 minutes</a:t>
              </a:r>
              <a:endParaRPr sz="800">
                <a:solidFill>
                  <a:srgbClr val="000000"/>
                </a:solidFill>
                <a:latin typeface="Poppins"/>
                <a:ea typeface="Poppins"/>
                <a:cs typeface="Poppins"/>
                <a:sym typeface="Poppins"/>
              </a:endParaRPr>
            </a:p>
          </p:txBody>
        </p:sp>
        <p:sp>
          <p:nvSpPr>
            <p:cNvPr id="885" name="Google Shape;885;p71"/>
            <p:cNvSpPr txBox="1"/>
            <p:nvPr/>
          </p:nvSpPr>
          <p:spPr>
            <a:xfrm>
              <a:off x="4086325" y="8024300"/>
              <a:ext cx="9549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Post-</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886" name="Google Shape;886;p71"/>
            <p:cNvSpPr txBox="1"/>
            <p:nvPr/>
          </p:nvSpPr>
          <p:spPr>
            <a:xfrm>
              <a:off x="739585" y="7193475"/>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Pre-Assessment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Spider Monkeys</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mins</a:t>
              </a:r>
              <a:endParaRPr sz="800">
                <a:solidFill>
                  <a:srgbClr val="000000"/>
                </a:solidFill>
                <a:latin typeface="Poppins"/>
                <a:ea typeface="Poppins"/>
                <a:cs typeface="Poppins"/>
                <a:sym typeface="Poppins"/>
              </a:endParaRPr>
            </a:p>
          </p:txBody>
        </p:sp>
        <p:sp>
          <p:nvSpPr>
            <p:cNvPr id="887" name="Google Shape;887;p71"/>
            <p:cNvSpPr txBox="1"/>
            <p:nvPr/>
          </p:nvSpPr>
          <p:spPr>
            <a:xfrm>
              <a:off x="4045895"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Begin Drafting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Be the Animal Expert</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35 minutes</a:t>
              </a:r>
              <a:endParaRPr sz="800">
                <a:solidFill>
                  <a:srgbClr val="000000"/>
                </a:solidFill>
                <a:latin typeface="Poppins"/>
                <a:ea typeface="Poppins"/>
                <a:cs typeface="Poppins"/>
                <a:sym typeface="Poppins"/>
              </a:endParaRPr>
            </a:p>
          </p:txBody>
        </p:sp>
        <p:sp>
          <p:nvSpPr>
            <p:cNvPr id="888" name="Google Shape;888;p71"/>
            <p:cNvSpPr txBox="1"/>
            <p:nvPr/>
          </p:nvSpPr>
          <p:spPr>
            <a:xfrm>
              <a:off x="5702120"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Beginnings &amp; Endings</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Introduce Your Arrival</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35 minutes</a:t>
              </a:r>
              <a:endParaRPr sz="800">
                <a:solidFill>
                  <a:srgbClr val="000000"/>
                </a:solidFill>
                <a:latin typeface="Poppins"/>
                <a:ea typeface="Poppins"/>
                <a:cs typeface="Poppins"/>
                <a:sym typeface="Poppins"/>
              </a:endParaRPr>
            </a:p>
          </p:txBody>
        </p:sp>
        <p:sp>
          <p:nvSpPr>
            <p:cNvPr id="889" name="Google Shape;889;p71"/>
            <p:cNvSpPr txBox="1"/>
            <p:nvPr/>
          </p:nvSpPr>
          <p:spPr>
            <a:xfrm>
              <a:off x="739585" y="8770959"/>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Revision</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Wow Your Reader</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890" name="Google Shape;890;p71"/>
            <p:cNvSpPr txBox="1"/>
            <p:nvPr/>
          </p:nvSpPr>
          <p:spPr>
            <a:xfrm>
              <a:off x="2387761" y="8770959"/>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Editing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Fix It Up!</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891" name="Google Shape;891;p71"/>
            <p:cNvSpPr txBox="1"/>
            <p:nvPr/>
          </p:nvSpPr>
          <p:spPr>
            <a:xfrm>
              <a:off x="4042418" y="8770950"/>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Post-Assessment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Mossy Frogs</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minutes</a:t>
              </a:r>
              <a:endParaRPr sz="800">
                <a:solidFill>
                  <a:srgbClr val="000000"/>
                </a:solidFill>
                <a:latin typeface="Poppins"/>
                <a:ea typeface="Poppins"/>
                <a:cs typeface="Poppins"/>
                <a:sym typeface="Poppins"/>
              </a:endParaRPr>
            </a:p>
          </p:txBody>
        </p:sp>
        <p:sp>
          <p:nvSpPr>
            <p:cNvPr id="892" name="Google Shape;892;p71"/>
            <p:cNvSpPr txBox="1"/>
            <p:nvPr/>
          </p:nvSpPr>
          <p:spPr>
            <a:xfrm>
              <a:off x="4020050"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893" name="Google Shape;893;p71"/>
            <p:cNvSpPr txBox="1"/>
            <p:nvPr/>
          </p:nvSpPr>
          <p:spPr>
            <a:xfrm>
              <a:off x="567342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894" name="Google Shape;894;p71"/>
            <p:cNvSpPr txBox="1"/>
            <p:nvPr/>
          </p:nvSpPr>
          <p:spPr>
            <a:xfrm>
              <a:off x="707800"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895" name="Google Shape;895;p71"/>
            <p:cNvSpPr txBox="1"/>
            <p:nvPr/>
          </p:nvSpPr>
          <p:spPr>
            <a:xfrm>
              <a:off x="2366875"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5</a:t>
              </a:r>
              <a:endParaRPr b="1" sz="1000">
                <a:solidFill>
                  <a:schemeClr val="lt1"/>
                </a:solidFill>
                <a:latin typeface="Poppins"/>
                <a:ea typeface="Poppins"/>
                <a:cs typeface="Poppins"/>
                <a:sym typeface="Poppins"/>
              </a:endParaRPr>
            </a:p>
          </p:txBody>
        </p:sp>
      </p:grpSp>
      <p:grpSp>
        <p:nvGrpSpPr>
          <p:cNvPr id="896" name="Google Shape;896;p71"/>
          <p:cNvGrpSpPr/>
          <p:nvPr/>
        </p:nvGrpSpPr>
        <p:grpSpPr>
          <a:xfrm>
            <a:off x="0" y="0"/>
            <a:ext cx="7789200" cy="685800"/>
            <a:chOff x="0" y="0"/>
            <a:chExt cx="7789200" cy="685800"/>
          </a:xfrm>
        </p:grpSpPr>
        <p:sp>
          <p:nvSpPr>
            <p:cNvPr id="897" name="Google Shape;897;p71"/>
            <p:cNvSpPr/>
            <p:nvPr/>
          </p:nvSpPr>
          <p:spPr>
            <a:xfrm>
              <a:off x="0" y="0"/>
              <a:ext cx="7789200" cy="685800"/>
            </a:xfrm>
            <a:prstGeom prst="rect">
              <a:avLst/>
            </a:prstGeom>
            <a:solidFill>
              <a:srgbClr val="FFDF4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898" name="Google Shape;898;p71"/>
            <p:cNvSpPr txBox="1"/>
            <p:nvPr/>
          </p:nvSpPr>
          <p:spPr>
            <a:xfrm>
              <a:off x="457200" y="141450"/>
              <a:ext cx="39780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Informative Writing </a:t>
              </a:r>
              <a:r>
                <a:rPr lang="en" sz="1600">
                  <a:latin typeface="Poppins"/>
                  <a:ea typeface="Poppins"/>
                  <a:cs typeface="Poppins"/>
                  <a:sym typeface="Poppins"/>
                </a:rPr>
                <a:t>|</a:t>
              </a:r>
              <a:r>
                <a:rPr b="1" lang="en" sz="1600">
                  <a:latin typeface="Poppins"/>
                  <a:ea typeface="Poppins"/>
                  <a:cs typeface="Poppins"/>
                  <a:sym typeface="Poppins"/>
                </a:rPr>
                <a:t> 2nd Grade</a:t>
              </a:r>
              <a:endParaRPr sz="1200">
                <a:latin typeface="Poppins"/>
                <a:ea typeface="Poppins"/>
                <a:cs typeface="Poppins"/>
                <a:sym typeface="Poppins"/>
              </a:endParaRPr>
            </a:p>
          </p:txBody>
        </p:sp>
      </p:grpSp>
      <p:pic>
        <p:nvPicPr>
          <p:cNvPr id="899" name="Google Shape;899;p71" title="Logo.png"/>
          <p:cNvPicPr preferRelativeResize="0"/>
          <p:nvPr/>
        </p:nvPicPr>
        <p:blipFill rotWithShape="1">
          <a:blip r:embed="rId4">
            <a:alphaModFix/>
          </a:blip>
          <a:srcRect b="797" l="0" r="0" t="787"/>
          <a:stretch/>
        </p:blipFill>
        <p:spPr>
          <a:xfrm>
            <a:off x="6055623" y="261938"/>
            <a:ext cx="1232057" cy="161925"/>
          </a:xfrm>
          <a:prstGeom prst="rect">
            <a:avLst/>
          </a:prstGeom>
          <a:noFill/>
          <a:ln>
            <a:noFill/>
          </a:ln>
        </p:spPr>
      </p:pic>
      <p:grpSp>
        <p:nvGrpSpPr>
          <p:cNvPr id="900" name="Google Shape;900;p71"/>
          <p:cNvGrpSpPr/>
          <p:nvPr/>
        </p:nvGrpSpPr>
        <p:grpSpPr>
          <a:xfrm>
            <a:off x="804672" y="9615637"/>
            <a:ext cx="1706401" cy="117000"/>
            <a:chOff x="685810" y="9615637"/>
            <a:chExt cx="1706401" cy="117000"/>
          </a:xfrm>
        </p:grpSpPr>
        <p:sp>
          <p:nvSpPr>
            <p:cNvPr id="901" name="Google Shape;901;p71"/>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5">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6">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902" name="Google Shape;902;p71">
              <a:hlinkClick/>
            </p:cNvPr>
            <p:cNvPicPr preferRelativeResize="0"/>
            <p:nvPr/>
          </p:nvPicPr>
          <p:blipFill rotWithShape="1">
            <a:blip r:embed="rId7">
              <a:alphaModFix/>
            </a:blip>
            <a:srcRect b="10" l="1598" r="343" t="-10"/>
            <a:stretch/>
          </p:blipFill>
          <p:spPr>
            <a:xfrm rot="10800000">
              <a:off x="685810" y="9628437"/>
              <a:ext cx="178664" cy="86475"/>
            </a:xfrm>
            <a:prstGeom prst="rect">
              <a:avLst/>
            </a:prstGeom>
            <a:noFill/>
            <a:ln>
              <a:noFill/>
            </a:ln>
          </p:spPr>
        </p:pic>
      </p:grpSp>
      <p:grpSp>
        <p:nvGrpSpPr>
          <p:cNvPr id="903" name="Google Shape;903;p71"/>
          <p:cNvGrpSpPr/>
          <p:nvPr/>
        </p:nvGrpSpPr>
        <p:grpSpPr>
          <a:xfrm>
            <a:off x="685800" y="807162"/>
            <a:ext cx="6400775" cy="1664364"/>
            <a:chOff x="685800" y="807163"/>
            <a:chExt cx="6400775" cy="1664364"/>
          </a:xfrm>
        </p:grpSpPr>
        <p:sp>
          <p:nvSpPr>
            <p:cNvPr id="904" name="Google Shape;904;p71"/>
            <p:cNvSpPr txBox="1"/>
            <p:nvPr/>
          </p:nvSpPr>
          <p:spPr>
            <a:xfrm>
              <a:off x="2621075" y="1104506"/>
              <a:ext cx="4465500" cy="10881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Clr>
                  <a:srgbClr val="000000"/>
                </a:buClr>
                <a:buSzPts val="1100"/>
                <a:buFont typeface="Arial"/>
                <a:buNone/>
              </a:pPr>
              <a:r>
                <a:rPr b="1" lang="en" u="sng">
                  <a:solidFill>
                    <a:schemeClr val="dk1"/>
                  </a:solidFill>
                  <a:latin typeface="Poppins"/>
                  <a:ea typeface="Poppins"/>
                  <a:cs typeface="Poppins"/>
                  <a:sym typeface="Poppins"/>
                  <a:hlinkClick r:id="rId8">
                    <a:extLst>
                      <a:ext uri="{A12FA001-AC4F-418D-AE19-62706E023703}">
                        <ahyp:hlinkClr val="tx"/>
                      </a:ext>
                    </a:extLst>
                  </a:hlinkClick>
                </a:rPr>
                <a:t>Unit 2: Amani’s Animal Rescue</a:t>
              </a:r>
              <a:endParaRPr u="sng">
                <a:solidFill>
                  <a:schemeClr val="dk1"/>
                </a:solidFill>
                <a:latin typeface="Poppins"/>
                <a:ea typeface="Poppins"/>
                <a:cs typeface="Poppins"/>
                <a:sym typeface="Poppins"/>
              </a:endParaRPr>
            </a:p>
            <a:p>
              <a:pPr indent="0" lvl="0" marL="0" rtl="0" algn="l">
                <a:lnSpc>
                  <a:spcPct val="130000"/>
                </a:lnSpc>
                <a:spcBef>
                  <a:spcPts val="1200"/>
                </a:spcBef>
                <a:spcAft>
                  <a:spcPts val="800"/>
                </a:spcAft>
                <a:buClr>
                  <a:srgbClr val="000000"/>
                </a:buClr>
                <a:buSzPts val="1100"/>
                <a:buFont typeface="Arial"/>
                <a:buNone/>
              </a:pPr>
              <a:r>
                <a:rPr lang="en" sz="1000">
                  <a:latin typeface="Poppins"/>
                  <a:ea typeface="Poppins"/>
                  <a:cs typeface="Poppins"/>
                  <a:sym typeface="Poppins"/>
                </a:rPr>
                <a:t>Students write an </a:t>
              </a:r>
              <a:r>
                <a:rPr b="1" lang="en" sz="1000">
                  <a:latin typeface="Poppins"/>
                  <a:ea typeface="Poppins"/>
                  <a:cs typeface="Poppins"/>
                  <a:sym typeface="Poppins"/>
                </a:rPr>
                <a:t>informative paragraph</a:t>
              </a:r>
              <a:r>
                <a:rPr lang="en" sz="1000">
                  <a:latin typeface="Poppins"/>
                  <a:ea typeface="Poppins"/>
                  <a:cs typeface="Poppins"/>
                  <a:sym typeface="Poppins"/>
                </a:rPr>
                <a:t> about an animal. After gathering information and taking notes from two sources, they write a draft that includes an introduction and conclusion. Lastly, they revise and edit their writing to create a final draft.</a:t>
              </a:r>
              <a:endParaRPr sz="1000">
                <a:latin typeface="Poppins"/>
                <a:ea typeface="Poppins"/>
                <a:cs typeface="Poppins"/>
                <a:sym typeface="Poppins"/>
              </a:endParaRPr>
            </a:p>
          </p:txBody>
        </p:sp>
        <p:pic>
          <p:nvPicPr>
            <p:cNvPr id="905" name="Google Shape;905;p71" title="Amani's Animal Rescue Circle.png"/>
            <p:cNvPicPr preferRelativeResize="0"/>
            <p:nvPr/>
          </p:nvPicPr>
          <p:blipFill rotWithShape="1">
            <a:blip r:embed="rId9">
              <a:alphaModFix/>
            </a:blip>
            <a:srcRect b="0" l="0" r="0" t="0"/>
            <a:stretch/>
          </p:blipFill>
          <p:spPr>
            <a:xfrm>
              <a:off x="685812" y="825606"/>
              <a:ext cx="1645921" cy="1645921"/>
            </a:xfrm>
            <a:prstGeom prst="rect">
              <a:avLst/>
            </a:prstGeom>
            <a:noFill/>
            <a:ln>
              <a:noFill/>
            </a:ln>
          </p:spPr>
        </p:pic>
        <p:sp>
          <p:nvSpPr>
            <p:cNvPr id="906" name="Google Shape;906;p71">
              <a:hlinkClick r:id="rId10"/>
            </p:cNvPr>
            <p:cNvSpPr/>
            <p:nvPr/>
          </p:nvSpPr>
          <p:spPr>
            <a:xfrm>
              <a:off x="685800" y="807163"/>
              <a:ext cx="1645800" cy="16458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7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aphicFrame>
        <p:nvGraphicFramePr>
          <p:cNvPr id="912" name="Google Shape;912;p72"/>
          <p:cNvGraphicFramePr/>
          <p:nvPr/>
        </p:nvGraphicFramePr>
        <p:xfrm>
          <a:off x="457200" y="914400"/>
          <a:ext cx="3000000" cy="3000000"/>
        </p:xfrm>
        <a:graphic>
          <a:graphicData uri="http://schemas.openxmlformats.org/drawingml/2006/table">
            <a:tbl>
              <a:tblPr>
                <a:noFill/>
                <a:tableStyleId>{1AC8B0E7-1234-4D41-B6C5-B23E98F94E51}</a:tableStyleId>
              </a:tblPr>
              <a:tblGrid>
                <a:gridCol w="933975"/>
                <a:gridCol w="1228950"/>
                <a:gridCol w="573925"/>
                <a:gridCol w="777350"/>
                <a:gridCol w="556000"/>
                <a:gridCol w="2787800"/>
              </a:tblGrid>
              <a:tr h="460125">
                <a:tc>
                  <a:txBody>
                    <a:bodyPr/>
                    <a:lstStyle/>
                    <a:p>
                      <a:pPr indent="0" lvl="0" marL="0" rtl="0" algn="l">
                        <a:spcBef>
                          <a:spcPts val="0"/>
                        </a:spcBef>
                        <a:spcAft>
                          <a:spcPts val="0"/>
                        </a:spcAft>
                        <a:buNone/>
                      </a:pPr>
                      <a:r>
                        <a:rPr b="1" lang="en" sz="800">
                          <a:latin typeface="Poppins"/>
                          <a:ea typeface="Poppins"/>
                          <a:cs typeface="Poppins"/>
                          <a:sym typeface="Poppins"/>
                        </a:rPr>
                        <a:t>Skill</a:t>
                      </a:r>
                      <a:endParaRPr b="1" sz="800">
                        <a:latin typeface="Poppins"/>
                        <a:ea typeface="Poppins"/>
                        <a:cs typeface="Poppins"/>
                        <a:sym typeface="Poppins"/>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latin typeface="Poppins"/>
                          <a:ea typeface="Poppins"/>
                          <a:cs typeface="Poppins"/>
                          <a:sym typeface="Poppins"/>
                        </a:rPr>
                        <a:t>Lesson</a:t>
                      </a:r>
                      <a:endParaRPr b="1" sz="800">
                        <a:solidFill>
                          <a:srgbClr val="000000"/>
                        </a:solidFill>
                        <a:latin typeface="Poppins"/>
                        <a:ea typeface="Poppins"/>
                        <a:cs typeface="Poppins"/>
                        <a:sym typeface="Poppins"/>
                      </a:endParaRPr>
                    </a:p>
                  </a:txBody>
                  <a:tcPr marT="91425" marB="91425" marR="91425" marL="91425" anchor="ctr">
                    <a:lnL cap="flat" cmpd="sng" w="19050">
                      <a:solidFill>
                        <a:schemeClr val="lt1"/>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a:txBody>
                    <a:bodyPr/>
                    <a:lstStyle/>
                    <a:p>
                      <a:pPr indent="0" lvl="0" marL="0" rtl="0" algn="ctr">
                        <a:spcBef>
                          <a:spcPts val="0"/>
                        </a:spcBef>
                        <a:spcAft>
                          <a:spcPts val="0"/>
                        </a:spcAft>
                        <a:buClr>
                          <a:srgbClr val="000000"/>
                        </a:buClr>
                        <a:buSzPts val="1100"/>
                        <a:buFont typeface="Arial"/>
                        <a:buNone/>
                      </a:pPr>
                      <a:r>
                        <a:rPr b="1" lang="en" sz="800">
                          <a:latin typeface="Poppins"/>
                          <a:ea typeface="Poppins"/>
                          <a:cs typeface="Poppins"/>
                          <a:sym typeface="Poppins"/>
                        </a:rPr>
                        <a:t>Grades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latin typeface="Poppins"/>
                          <a:ea typeface="Poppins"/>
                          <a:cs typeface="Poppins"/>
                          <a:sym typeface="Poppins"/>
                        </a:rPr>
                        <a:t>Related Genres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gridSpan="2">
                  <a:txBody>
                    <a:bodyPr/>
                    <a:lstStyle/>
                    <a:p>
                      <a:pPr indent="0" lvl="0" marL="0" rtl="0" algn="l">
                        <a:spcBef>
                          <a:spcPts val="0"/>
                        </a:spcBef>
                        <a:spcAft>
                          <a:spcPts val="0"/>
                        </a:spcAft>
                        <a:buNone/>
                      </a:pPr>
                      <a:r>
                        <a:rPr b="1" lang="en" sz="800">
                          <a:latin typeface="Poppins"/>
                          <a:ea typeface="Poppins"/>
                          <a:cs typeface="Poppins"/>
                          <a:sym typeface="Poppins"/>
                        </a:rPr>
                        <a:t>Standards</a:t>
                      </a:r>
                      <a:endParaRPr b="1" sz="800">
                        <a:latin typeface="Poppins"/>
                        <a:ea typeface="Poppins"/>
                        <a:cs typeface="Poppins"/>
                        <a:sym typeface="Poppins"/>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hMerge="1"/>
              </a:tr>
              <a:tr h="377225">
                <a:tc rowSpan="4">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3">
                            <a:extLst>
                              <a:ext uri="{A12FA001-AC4F-418D-AE19-62706E023703}">
                                <ahyp:hlinkClr val="tx"/>
                              </a:ext>
                            </a:extLst>
                          </a:hlinkClick>
                        </a:rPr>
                        <a:t>Adding Details</a:t>
                      </a:r>
                      <a:endParaRPr b="1" sz="800" u="sng">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rowSpan="4">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It Jumped</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spcBef>
                          <a:spcPts val="400"/>
                        </a:spcBef>
                        <a:spcAft>
                          <a:spcPts val="0"/>
                        </a:spcAft>
                        <a:buNone/>
                      </a:pPr>
                      <a:r>
                        <a:rPr b="1" lang="en" sz="800">
                          <a:latin typeface="Poppins"/>
                          <a:ea typeface="Poppins"/>
                          <a:cs typeface="Poppins"/>
                          <a:sym typeface="Poppins"/>
                        </a:rPr>
                        <a:t>It Leaped</a:t>
                      </a:r>
                      <a:endParaRPr b="1" sz="800">
                        <a:latin typeface="Poppins"/>
                        <a:ea typeface="Poppins"/>
                        <a:cs typeface="Poppins"/>
                        <a:sym typeface="Poppins"/>
                      </a:endParaRPr>
                    </a:p>
                    <a:p>
                      <a:pPr indent="0" lvl="0" marL="0" rtl="0" algn="l">
                        <a:spcBef>
                          <a:spcPts val="200"/>
                        </a:spcBef>
                        <a:spcAft>
                          <a:spcPts val="0"/>
                        </a:spcAft>
                        <a:buNone/>
                      </a:pP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It Climbed </a:t>
                      </a:r>
                      <a:endParaRPr b="1" sz="800">
                        <a:solidFill>
                          <a:schemeClr val="dk1"/>
                        </a:solidFill>
                        <a:latin typeface="Poppins"/>
                        <a:ea typeface="Poppins"/>
                        <a:cs typeface="Poppins"/>
                        <a:sym typeface="Poppins"/>
                      </a:endParaRPr>
                    </a:p>
                    <a:p>
                      <a:pPr indent="0" lvl="0" marL="0" rtl="0" algn="l">
                        <a:spcBef>
                          <a:spcPts val="20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It Fell</a:t>
                      </a:r>
                      <a:endParaRPr b="1" sz="800">
                        <a:solidFill>
                          <a:schemeClr val="dk1"/>
                        </a:solidFill>
                        <a:latin typeface="Poppins"/>
                        <a:ea typeface="Poppins"/>
                        <a:cs typeface="Poppins"/>
                        <a:sym typeface="Poppins"/>
                      </a:endParaRPr>
                    </a:p>
                    <a:p>
                      <a:pPr indent="0" lvl="0" marL="0" rtl="0" algn="l">
                        <a:spcBef>
                          <a:spcPts val="200"/>
                        </a:spcBef>
                        <a:spcAft>
                          <a:spcPts val="400"/>
                        </a:spcAft>
                        <a:buNone/>
                      </a:pPr>
                      <a:r>
                        <a:rPr lang="en" sz="800">
                          <a:solidFill>
                            <a:schemeClr val="dk1"/>
                          </a:solidFill>
                          <a:latin typeface="Poppins"/>
                          <a:ea typeface="Poppins"/>
                          <a:cs typeface="Poppins"/>
                          <a:sym typeface="Poppins"/>
                        </a:rPr>
                        <a:t>(15 mins)</a:t>
                      </a:r>
                      <a:endParaRPr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rowSpan="4">
                  <a:txBody>
                    <a:bodyPr/>
                    <a:lstStyle/>
                    <a:p>
                      <a:pPr indent="0" lvl="0" marL="0" rtl="0" algn="ctr">
                        <a:lnSpc>
                          <a:spcPct val="150000"/>
                        </a:lnSpc>
                        <a:spcBef>
                          <a:spcPts val="0"/>
                        </a:spcBef>
                        <a:spcAft>
                          <a:spcPts val="0"/>
                        </a:spcAft>
                        <a:buNone/>
                      </a:pPr>
                      <a:r>
                        <a:rPr lang="en" sz="800">
                          <a:latin typeface="Poppins"/>
                          <a:ea typeface="Poppins"/>
                          <a:cs typeface="Poppins"/>
                          <a:sym typeface="Poppins"/>
                        </a:rPr>
                        <a:t>2</a:t>
                      </a:r>
                      <a:r>
                        <a:rPr lang="en" sz="800">
                          <a:latin typeface="Poppins"/>
                          <a:ea typeface="Poppins"/>
                          <a:cs typeface="Poppins"/>
                          <a:sym typeface="Poppins"/>
                        </a:rPr>
                        <a:t>-</a:t>
                      </a:r>
                      <a:r>
                        <a:rPr lang="en" sz="800">
                          <a:latin typeface="Poppins"/>
                          <a:ea typeface="Poppins"/>
                          <a:cs typeface="Poppins"/>
                          <a:sym typeface="Poppins"/>
                        </a:rPr>
                        <a:t>3</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rowSpan="4">
                  <a:txBody>
                    <a:bodyPr/>
                    <a:lstStyle/>
                    <a:p>
                      <a:pPr indent="0" lvl="0" marL="0" rtl="0" algn="l">
                        <a:lnSpc>
                          <a:spcPct val="130000"/>
                        </a:lnSpc>
                        <a:spcBef>
                          <a:spcPts val="0"/>
                        </a:spcBef>
                        <a:spcAft>
                          <a:spcPts val="0"/>
                        </a:spcAft>
                        <a:buNone/>
                      </a:pPr>
                      <a:r>
                        <a:rPr lang="en" sz="800">
                          <a:latin typeface="Poppins"/>
                          <a:ea typeface="Poppins"/>
                          <a:cs typeface="Poppins"/>
                          <a:sym typeface="Poppins"/>
                        </a:rPr>
                        <a:t>Narrative</a:t>
                      </a:r>
                      <a:endParaRPr sz="800">
                        <a:latin typeface="Poppins"/>
                        <a:ea typeface="Poppins"/>
                        <a:cs typeface="Poppins"/>
                        <a:sym typeface="Poppins"/>
                      </a:endParaRPr>
                    </a:p>
                    <a:p>
                      <a:pPr indent="0" lvl="0" marL="0" rtl="0" algn="l">
                        <a:lnSpc>
                          <a:spcPct val="130000"/>
                        </a:lnSpc>
                        <a:spcBef>
                          <a:spcPts val="0"/>
                        </a:spcBef>
                        <a:spcAft>
                          <a:spcPts val="0"/>
                        </a:spcAft>
                        <a:buNone/>
                      </a:pPr>
                      <a:r>
                        <a:rPr lang="en" sz="800">
                          <a:latin typeface="Poppins"/>
                          <a:ea typeface="Poppins"/>
                          <a:cs typeface="Poppins"/>
                          <a:sym typeface="Poppins"/>
                        </a:rPr>
                        <a:t>Opinion</a:t>
                      </a:r>
                      <a:endParaRPr sz="800">
                        <a:latin typeface="Poppins"/>
                        <a:ea typeface="Poppins"/>
                        <a:cs typeface="Poppins"/>
                        <a:sym typeface="Poppins"/>
                      </a:endParaRPr>
                    </a:p>
                    <a:p>
                      <a:pPr indent="0" lvl="0" marL="0" rtl="0" algn="l">
                        <a:lnSpc>
                          <a:spcPct val="130000"/>
                        </a:lnSpc>
                        <a:spcBef>
                          <a:spcPts val="0"/>
                        </a:spcBef>
                        <a:spcAft>
                          <a:spcPts val="0"/>
                        </a:spcAft>
                        <a:buNone/>
                      </a:pPr>
                      <a:r>
                        <a:rPr lang="en" sz="800">
                          <a:latin typeface="Poppins"/>
                          <a:ea typeface="Poppins"/>
                          <a:cs typeface="Poppins"/>
                          <a:sym typeface="Poppins"/>
                        </a:rPr>
                        <a:t>Informative</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b="1" lang="en" sz="800">
                          <a:latin typeface="Poppins"/>
                          <a:ea typeface="Poppins"/>
                          <a:cs typeface="Poppins"/>
                          <a:sym typeface="Poppins"/>
                        </a:rPr>
                        <a:t>L.2.1.e</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latin typeface="Poppins"/>
                          <a:ea typeface="Poppins"/>
                          <a:cs typeface="Poppins"/>
                          <a:sym typeface="Poppins"/>
                        </a:rPr>
                        <a:t>Use adjectives and adverbs, and choose between them depending on what is to be modified.</a:t>
                      </a:r>
                      <a:endParaRPr sz="800">
                        <a:latin typeface="Poppins"/>
                        <a:ea typeface="Poppins"/>
                        <a:cs typeface="Poppins"/>
                        <a:sym typeface="Poppins"/>
                      </a:endParaRPr>
                    </a:p>
                  </a:txBody>
                  <a:tcPr marT="91425"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469725">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L</a:t>
                      </a:r>
                      <a:r>
                        <a:rPr b="1" lang="en" sz="800">
                          <a:solidFill>
                            <a:schemeClr val="dk1"/>
                          </a:solidFill>
                          <a:latin typeface="Poppins"/>
                          <a:ea typeface="Poppins"/>
                          <a:cs typeface="Poppins"/>
                          <a:sym typeface="Poppins"/>
                        </a:rPr>
                        <a:t>.3.1.a</a:t>
                      </a:r>
                      <a:endParaRPr b="1" sz="800">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Explain the function of nouns, pronouns, verbs, adjectives, and adverbs in general and their functions in particular sentences.</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205675">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L.3.1.l</a:t>
                      </a:r>
                      <a:endParaRPr b="1" sz="800">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Produce simple, compound, and complex sentences.</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816625">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W.2.3</a:t>
                      </a:r>
                      <a:endParaRPr b="1" sz="800">
                        <a:solidFill>
                          <a:schemeClr val="dk1"/>
                        </a:solidFill>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Write narratives in which they recount a well-elaborated event or short sequence of events, include details to describe actions, thoughts, and feelings, use temporal words to signal event order, and provide a sense of closure.</a:t>
                      </a:r>
                      <a:endParaRPr sz="800">
                        <a:solidFill>
                          <a:schemeClr val="dk1"/>
                        </a:solidFill>
                        <a:latin typeface="Poppins"/>
                        <a:ea typeface="Poppins"/>
                        <a:cs typeface="Poppins"/>
                        <a:sym typeface="Poppins"/>
                      </a:endParaRPr>
                    </a:p>
                  </a:txBody>
                  <a:tcPr marT="45700" marB="91425"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r>
              <a:tr h="858225">
                <a:tc rowSpan="2">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4">
                            <a:extLst>
                              <a:ext uri="{A12FA001-AC4F-418D-AE19-62706E023703}">
                                <ahyp:hlinkClr val="tx"/>
                              </a:ext>
                            </a:extLst>
                          </a:hlinkClick>
                        </a:rPr>
                        <a:t>Connecting Words</a:t>
                      </a:r>
                      <a:endParaRPr b="1" sz="800" u="sng">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rowSpan="2">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Pet Contest</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spcBef>
                          <a:spcPts val="400"/>
                        </a:spcBef>
                        <a:spcAft>
                          <a:spcPts val="0"/>
                        </a:spcAft>
                        <a:buNone/>
                      </a:pPr>
                      <a:r>
                        <a:rPr b="1" lang="en" sz="800">
                          <a:latin typeface="Poppins"/>
                          <a:ea typeface="Poppins"/>
                          <a:cs typeface="Poppins"/>
                          <a:sym typeface="Poppins"/>
                        </a:rPr>
                        <a:t>Because </a:t>
                      </a: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200"/>
                        </a:spcBef>
                        <a:spcAft>
                          <a:spcPts val="0"/>
                        </a:spcAft>
                        <a:buNone/>
                      </a:pPr>
                      <a:r>
                        <a:rPr b="1" lang="en" sz="800">
                          <a:solidFill>
                            <a:schemeClr val="dk1"/>
                          </a:solidFill>
                          <a:latin typeface="Poppins"/>
                          <a:ea typeface="Poppins"/>
                          <a:cs typeface="Poppins"/>
                          <a:sym typeface="Poppins"/>
                        </a:rPr>
                        <a:t>But </a:t>
                      </a: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200"/>
                        </a:spcBef>
                        <a:spcAft>
                          <a:spcPts val="200"/>
                        </a:spcAft>
                        <a:buNone/>
                      </a:pPr>
                      <a:r>
                        <a:rPr b="1" lang="en" sz="800">
                          <a:solidFill>
                            <a:schemeClr val="dk1"/>
                          </a:solidFill>
                          <a:latin typeface="Poppins"/>
                          <a:ea typeface="Poppins"/>
                          <a:cs typeface="Poppins"/>
                          <a:sym typeface="Poppins"/>
                        </a:rPr>
                        <a:t>So </a:t>
                      </a: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2">
                  <a:txBody>
                    <a:bodyPr/>
                    <a:lstStyle/>
                    <a:p>
                      <a:pPr indent="0" lvl="0" marL="0" rtl="0" algn="ctr">
                        <a:lnSpc>
                          <a:spcPct val="150000"/>
                        </a:lnSpc>
                        <a:spcBef>
                          <a:spcPts val="0"/>
                        </a:spcBef>
                        <a:spcAft>
                          <a:spcPts val="0"/>
                        </a:spcAft>
                        <a:buNone/>
                      </a:pPr>
                      <a:r>
                        <a:rPr lang="en" sz="800">
                          <a:latin typeface="Poppins"/>
                          <a:ea typeface="Poppins"/>
                          <a:cs typeface="Poppins"/>
                          <a:sym typeface="Poppins"/>
                        </a:rPr>
                        <a:t>2-3</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2">
                  <a:txBody>
                    <a:bodyPr/>
                    <a:lstStyle/>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Narrative</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Informative</a:t>
                      </a:r>
                      <a:endParaRPr sz="800">
                        <a:solidFill>
                          <a:schemeClr val="dk1"/>
                        </a:solidFill>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00000"/>
                        </a:lnSpc>
                        <a:spcBef>
                          <a:spcPts val="0"/>
                        </a:spcBef>
                        <a:spcAft>
                          <a:spcPts val="0"/>
                        </a:spcAft>
                        <a:buClr>
                          <a:srgbClr val="000000"/>
                        </a:buClr>
                        <a:buSzPts val="1100"/>
                        <a:buFont typeface="Arial"/>
                        <a:buNone/>
                      </a:pPr>
                      <a:r>
                        <a:rPr b="1" lang="en" sz="800">
                          <a:latin typeface="Poppins"/>
                          <a:ea typeface="Poppins"/>
                          <a:cs typeface="Poppins"/>
                          <a:sym typeface="Poppins"/>
                        </a:rPr>
                        <a:t>W.2.1</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latin typeface="Poppins"/>
                          <a:ea typeface="Poppins"/>
                          <a:cs typeface="Poppins"/>
                          <a:sym typeface="Poppins"/>
                        </a:rPr>
                        <a:t>Write opinion pieces that introduce the topic or book they are writing about, state an opinion, supply reasons that support the opinion, use linking words (e.g., because, and, also) to connect opinion and reasons, and provide a concluding statement or section.</a:t>
                      </a:r>
                      <a:endParaRPr sz="800">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r>
              <a:tr h="540075">
                <a:tc vMerge="1"/>
                <a:tc vMerge="1"/>
                <a:tc vMerge="1"/>
                <a:tc vMerge="1"/>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W.3.1.c</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Use linking words and phrases (e.g., because, therefore, since, for example) to connect opinion and reasons.</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r>
              <a:tr h="526375">
                <a:tc rowSpan="3">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5">
                            <a:extLst>
                              <a:ext uri="{A12FA001-AC4F-418D-AE19-62706E023703}">
                                <ahyp:hlinkClr val="tx"/>
                              </a:ext>
                            </a:extLst>
                          </a:hlinkClick>
                        </a:rPr>
                        <a:t>Elaborating with Feelings</a:t>
                      </a:r>
                      <a:endParaRPr b="1" sz="800" u="sng">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3">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Roller Coaster Ride</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lnSpc>
                          <a:spcPct val="100000"/>
                        </a:lnSpc>
                        <a:spcBef>
                          <a:spcPts val="400"/>
                        </a:spcBef>
                        <a:spcAft>
                          <a:spcPts val="0"/>
                        </a:spcAft>
                        <a:buNone/>
                      </a:pPr>
                      <a:r>
                        <a:rPr b="1" lang="en" sz="800">
                          <a:latin typeface="Poppins"/>
                          <a:ea typeface="Poppins"/>
                          <a:cs typeface="Poppins"/>
                          <a:sym typeface="Poppins"/>
                        </a:rPr>
                        <a:t>Kayak </a:t>
                      </a:r>
                      <a:endParaRPr b="1" sz="800">
                        <a:latin typeface="Poppins"/>
                        <a:ea typeface="Poppins"/>
                        <a:cs typeface="Poppins"/>
                        <a:sym typeface="Poppins"/>
                      </a:endParaRPr>
                    </a:p>
                    <a:p>
                      <a:pPr indent="0" lvl="0" marL="0" rtl="0" algn="l">
                        <a:lnSpc>
                          <a:spcPct val="100000"/>
                        </a:lnSpc>
                        <a:spcBef>
                          <a:spcPts val="200"/>
                        </a:spcBef>
                        <a:spcAft>
                          <a:spcPts val="0"/>
                        </a:spcAft>
                        <a:buNone/>
                      </a:pP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lnSpc>
                          <a:spcPct val="100000"/>
                        </a:lnSpc>
                        <a:spcBef>
                          <a:spcPts val="400"/>
                        </a:spcBef>
                        <a:spcAft>
                          <a:spcPts val="0"/>
                        </a:spcAft>
                        <a:buNone/>
                      </a:pPr>
                      <a:r>
                        <a:rPr b="1" lang="en" sz="800">
                          <a:solidFill>
                            <a:schemeClr val="dk1"/>
                          </a:solidFill>
                          <a:latin typeface="Poppins"/>
                          <a:ea typeface="Poppins"/>
                          <a:cs typeface="Poppins"/>
                          <a:sym typeface="Poppins"/>
                        </a:rPr>
                        <a:t>BMX</a:t>
                      </a:r>
                      <a:endParaRPr b="1" sz="800">
                        <a:solidFill>
                          <a:schemeClr val="dk1"/>
                        </a:solidFill>
                        <a:latin typeface="Poppins"/>
                        <a:ea typeface="Poppins"/>
                        <a:cs typeface="Poppins"/>
                        <a:sym typeface="Poppins"/>
                      </a:endParaRPr>
                    </a:p>
                    <a:p>
                      <a:pPr indent="0" lvl="0" marL="0" rtl="0" algn="l">
                        <a:lnSpc>
                          <a:spcPct val="100000"/>
                        </a:lnSpc>
                        <a:spcBef>
                          <a:spcPts val="20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lnSpc>
                          <a:spcPct val="100000"/>
                        </a:lnSpc>
                        <a:spcBef>
                          <a:spcPts val="400"/>
                        </a:spcBef>
                        <a:spcAft>
                          <a:spcPts val="0"/>
                        </a:spcAft>
                        <a:buNone/>
                      </a:pPr>
                      <a:r>
                        <a:rPr b="1" lang="en" sz="800">
                          <a:solidFill>
                            <a:schemeClr val="dk1"/>
                          </a:solidFill>
                          <a:latin typeface="Poppins"/>
                          <a:ea typeface="Poppins"/>
                          <a:cs typeface="Poppins"/>
                          <a:sym typeface="Poppins"/>
                        </a:rPr>
                        <a:t>Zip Line </a:t>
                      </a:r>
                      <a:endParaRPr b="1" sz="800">
                        <a:solidFill>
                          <a:schemeClr val="dk1"/>
                        </a:solidFill>
                        <a:latin typeface="Poppins"/>
                        <a:ea typeface="Poppins"/>
                        <a:cs typeface="Poppins"/>
                        <a:sym typeface="Poppins"/>
                      </a:endParaRPr>
                    </a:p>
                    <a:p>
                      <a:pPr indent="0" lvl="0" marL="0" rtl="0" algn="l">
                        <a:lnSpc>
                          <a:spcPct val="100000"/>
                        </a:lnSpc>
                        <a:spcBef>
                          <a:spcPts val="200"/>
                        </a:spcBef>
                        <a:spcAft>
                          <a:spcPts val="400"/>
                        </a:spcAft>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3">
                  <a:txBody>
                    <a:bodyPr/>
                    <a:lstStyle/>
                    <a:p>
                      <a:pPr indent="0" lvl="0" marL="0" rtl="0" algn="ctr">
                        <a:lnSpc>
                          <a:spcPct val="150000"/>
                        </a:lnSpc>
                        <a:spcBef>
                          <a:spcPts val="0"/>
                        </a:spcBef>
                        <a:spcAft>
                          <a:spcPts val="0"/>
                        </a:spcAft>
                        <a:buNone/>
                      </a:pPr>
                      <a:r>
                        <a:rPr lang="en" sz="800">
                          <a:latin typeface="Poppins"/>
                          <a:ea typeface="Poppins"/>
                          <a:cs typeface="Poppins"/>
                          <a:sym typeface="Poppins"/>
                        </a:rPr>
                        <a:t>2-3</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3">
                  <a:txBody>
                    <a:bodyPr/>
                    <a:lstStyle/>
                    <a:p>
                      <a:pPr indent="0" lvl="0" marL="0" rtl="0" algn="l">
                        <a:lnSpc>
                          <a:spcPct val="150000"/>
                        </a:lnSpc>
                        <a:spcBef>
                          <a:spcPts val="0"/>
                        </a:spcBef>
                        <a:spcAft>
                          <a:spcPts val="0"/>
                        </a:spcAft>
                        <a:buNone/>
                      </a:pPr>
                      <a:r>
                        <a:rPr lang="en" sz="800">
                          <a:latin typeface="Poppins"/>
                          <a:ea typeface="Poppins"/>
                          <a:cs typeface="Poppins"/>
                          <a:sym typeface="Poppins"/>
                        </a:rPr>
                        <a:t>Narrative</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b="1" lang="en" sz="800">
                          <a:latin typeface="Poppins"/>
                          <a:ea typeface="Poppins"/>
                          <a:cs typeface="Poppins"/>
                          <a:sym typeface="Poppins"/>
                        </a:rPr>
                        <a:t>L.3.1.a</a:t>
                      </a:r>
                      <a:endParaRPr b="1"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latin typeface="Poppins"/>
                          <a:ea typeface="Poppins"/>
                          <a:cs typeface="Poppins"/>
                          <a:sym typeface="Poppins"/>
                        </a:rPr>
                        <a:t>Explain the function of nouns, pronouns, verbs, adjectives, and adverbs in general and their functions in particular sentences.</a:t>
                      </a:r>
                      <a:endParaRPr sz="800">
                        <a:solidFill>
                          <a:schemeClr val="dk1"/>
                        </a:solidFill>
                        <a:latin typeface="Poppins"/>
                        <a:ea typeface="Poppins"/>
                        <a:cs typeface="Poppins"/>
                        <a:sym typeface="Poppins"/>
                      </a:endParaRPr>
                    </a:p>
                  </a:txBody>
                  <a:tcPr marT="91425"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r>
              <a:tr h="735025">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W.2.3</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Write narratives in which they recount a well-elaborated event or short sequence of events, include details to describe actions, thoughts, and feelings, use temporal words to signal event order, and provide a sense of closure.</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536700">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W.3.3</a:t>
                      </a:r>
                      <a:endParaRPr b="1" sz="800">
                        <a:solidFill>
                          <a:schemeClr val="dk1"/>
                        </a:solidFill>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Write narratives to develop real or imagined experiences or events using effective technique, descriptive details, and clear event sequences.</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r>
              <a:tr h="526350">
                <a:tc rowSpan="6">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6">
                            <a:extLst>
                              <a:ext uri="{A12FA001-AC4F-418D-AE19-62706E023703}">
                                <ahyp:hlinkClr val="tx"/>
                              </a:ext>
                            </a:extLst>
                          </a:hlinkClick>
                        </a:rPr>
                        <a:t>“How” Adverbs</a:t>
                      </a:r>
                      <a:endParaRPr b="1" sz="800" u="sng">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rowSpan="6">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The Dog Walker</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spcBef>
                          <a:spcPts val="400"/>
                        </a:spcBef>
                        <a:spcAft>
                          <a:spcPts val="0"/>
                        </a:spcAft>
                        <a:buNone/>
                      </a:pPr>
                      <a:r>
                        <a:rPr b="1" lang="en" sz="800">
                          <a:latin typeface="Poppins"/>
                          <a:ea typeface="Poppins"/>
                          <a:cs typeface="Poppins"/>
                          <a:sym typeface="Poppins"/>
                        </a:rPr>
                        <a:t>Dog Obstacle Course</a:t>
                      </a:r>
                      <a:endParaRPr b="1" sz="800">
                        <a:latin typeface="Poppins"/>
                        <a:ea typeface="Poppins"/>
                        <a:cs typeface="Poppins"/>
                        <a:sym typeface="Poppins"/>
                      </a:endParaRPr>
                    </a:p>
                    <a:p>
                      <a:pPr indent="0" lvl="0" marL="0" rtl="0" algn="l">
                        <a:spcBef>
                          <a:spcPts val="200"/>
                        </a:spcBef>
                        <a:spcAft>
                          <a:spcPts val="0"/>
                        </a:spcAft>
                        <a:buNone/>
                      </a:pP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Roller Dancing      </a:t>
                      </a:r>
                      <a:endParaRPr b="1" sz="800">
                        <a:solidFill>
                          <a:schemeClr val="dk1"/>
                        </a:solidFill>
                        <a:latin typeface="Poppins"/>
                        <a:ea typeface="Poppins"/>
                        <a:cs typeface="Poppins"/>
                        <a:sym typeface="Poppins"/>
                      </a:endParaRPr>
                    </a:p>
                    <a:p>
                      <a:pPr indent="0" lvl="0" marL="0" rtl="0" algn="l">
                        <a:spcBef>
                          <a:spcPts val="20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Robot Gymnastics </a:t>
                      </a:r>
                      <a:endParaRPr b="1" sz="800">
                        <a:solidFill>
                          <a:schemeClr val="dk1"/>
                        </a:solidFill>
                        <a:latin typeface="Poppins"/>
                        <a:ea typeface="Poppins"/>
                        <a:cs typeface="Poppins"/>
                        <a:sym typeface="Poppins"/>
                      </a:endParaRPr>
                    </a:p>
                    <a:p>
                      <a:pPr indent="0" lvl="0" marL="0" rtl="0" algn="l">
                        <a:spcBef>
                          <a:spcPts val="200"/>
                        </a:spcBef>
                        <a:spcAft>
                          <a:spcPts val="400"/>
                        </a:spcAft>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rowSpan="6">
                  <a:txBody>
                    <a:bodyPr/>
                    <a:lstStyle/>
                    <a:p>
                      <a:pPr indent="0" lvl="0" marL="0" rtl="0" algn="ctr">
                        <a:lnSpc>
                          <a:spcPct val="150000"/>
                        </a:lnSpc>
                        <a:spcBef>
                          <a:spcPts val="0"/>
                        </a:spcBef>
                        <a:spcAft>
                          <a:spcPts val="0"/>
                        </a:spcAft>
                        <a:buNone/>
                      </a:pPr>
                      <a:r>
                        <a:rPr lang="en" sz="800">
                          <a:latin typeface="Poppins"/>
                          <a:ea typeface="Poppins"/>
                          <a:cs typeface="Poppins"/>
                          <a:sym typeface="Poppins"/>
                        </a:rPr>
                        <a:t>2-3</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rowSpan="6">
                  <a:txBody>
                    <a:bodyPr/>
                    <a:lstStyle/>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Narrative</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Informative</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b="1" lang="en" sz="800">
                          <a:latin typeface="Poppins"/>
                          <a:ea typeface="Poppins"/>
                          <a:cs typeface="Poppins"/>
                          <a:sym typeface="Poppins"/>
                        </a:rPr>
                        <a:t>L.2.1</a:t>
                      </a:r>
                      <a:endParaRPr b="1"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latin typeface="Poppins"/>
                          <a:ea typeface="Poppins"/>
                          <a:cs typeface="Poppins"/>
                          <a:sym typeface="Poppins"/>
                        </a:rPr>
                        <a:t>Demonstrate command of the conventions of standard English grammar and usage when writing or speaking.</a:t>
                      </a:r>
                      <a:endParaRPr sz="800">
                        <a:solidFill>
                          <a:schemeClr val="dk1"/>
                        </a:solidFill>
                        <a:latin typeface="Poppins"/>
                        <a:ea typeface="Poppins"/>
                        <a:cs typeface="Poppins"/>
                        <a:sym typeface="Poppins"/>
                      </a:endParaRPr>
                    </a:p>
                  </a:txBody>
                  <a:tcPr marT="91425"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r>
              <a:tr h="781475">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L.2.1.e</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Write narratives in which they recount a well-elaborated event or short sequence of events, include details to describe actions, thoughts, and feelings, use temporal words to signal event order, and provide a sense of closure.</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339725">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L.2.1.f</a:t>
                      </a:r>
                      <a:endParaRPr b="1" sz="800">
                        <a:solidFill>
                          <a:schemeClr val="dk1"/>
                        </a:solidFill>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Use adjectives and adverbs, and choose between them depending on what is to be modified.</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483800">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L.3.1</a:t>
                      </a:r>
                      <a:endParaRPr b="1" sz="800">
                        <a:solidFill>
                          <a:schemeClr val="dk1"/>
                        </a:solidFill>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Demonstrate command of the conventions of standard English grammar and usage when writing or speaking.</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483800">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L.3.1.a</a:t>
                      </a:r>
                      <a:endParaRPr b="1" sz="800">
                        <a:solidFill>
                          <a:schemeClr val="dk1"/>
                        </a:solidFill>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Explain the function of nouns, pronouns, verbs, adjectives, and adverbs in general and their functions in particular sentences.</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328800">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L.3.3.b</a:t>
                      </a:r>
                      <a:endParaRPr b="1" sz="800">
                        <a:solidFill>
                          <a:schemeClr val="dk1"/>
                        </a:solidFill>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Recognize and observe differences between the conventions of spoken and written standard English.</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bl>
          </a:graphicData>
        </a:graphic>
      </p:graphicFrame>
      <p:grpSp>
        <p:nvGrpSpPr>
          <p:cNvPr id="913" name="Google Shape;913;p72"/>
          <p:cNvGrpSpPr/>
          <p:nvPr/>
        </p:nvGrpSpPr>
        <p:grpSpPr>
          <a:xfrm>
            <a:off x="0" y="0"/>
            <a:ext cx="7789200" cy="685800"/>
            <a:chOff x="0" y="0"/>
            <a:chExt cx="7789200" cy="685800"/>
          </a:xfrm>
        </p:grpSpPr>
        <p:sp>
          <p:nvSpPr>
            <p:cNvPr id="914" name="Google Shape;914;p72"/>
            <p:cNvSpPr/>
            <p:nvPr/>
          </p:nvSpPr>
          <p:spPr>
            <a:xfrm>
              <a:off x="0" y="0"/>
              <a:ext cx="7789200" cy="685800"/>
            </a:xfrm>
            <a:prstGeom prst="rect">
              <a:avLst/>
            </a:prstGeom>
            <a:solidFill>
              <a:srgbClr val="4999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915" name="Google Shape;915;p72"/>
            <p:cNvSpPr txBox="1"/>
            <p:nvPr/>
          </p:nvSpPr>
          <p:spPr>
            <a:xfrm>
              <a:off x="457200" y="141450"/>
              <a:ext cx="49590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Essential Skill Lessons</a:t>
              </a:r>
              <a:r>
                <a:rPr b="1" lang="en" sz="1600">
                  <a:latin typeface="Poppins"/>
                  <a:ea typeface="Poppins"/>
                  <a:cs typeface="Poppins"/>
                  <a:sym typeface="Poppins"/>
                </a:rPr>
                <a:t> </a:t>
              </a:r>
              <a:r>
                <a:rPr lang="en" sz="1600">
                  <a:latin typeface="Poppins"/>
                  <a:ea typeface="Poppins"/>
                  <a:cs typeface="Poppins"/>
                  <a:sym typeface="Poppins"/>
                </a:rPr>
                <a:t>|</a:t>
              </a:r>
              <a:r>
                <a:rPr b="1" lang="en" sz="1600">
                  <a:latin typeface="Poppins"/>
                  <a:ea typeface="Poppins"/>
                  <a:cs typeface="Poppins"/>
                  <a:sym typeface="Poppins"/>
                </a:rPr>
                <a:t> 2nd-3rd Grade</a:t>
              </a:r>
              <a:endParaRPr sz="1200">
                <a:latin typeface="Poppins"/>
                <a:ea typeface="Poppins"/>
                <a:cs typeface="Poppins"/>
                <a:sym typeface="Poppins"/>
              </a:endParaRPr>
            </a:p>
          </p:txBody>
        </p:sp>
      </p:grpSp>
      <p:pic>
        <p:nvPicPr>
          <p:cNvPr id="916" name="Google Shape;916;p72" title="Logo.png"/>
          <p:cNvPicPr preferRelativeResize="0"/>
          <p:nvPr/>
        </p:nvPicPr>
        <p:blipFill rotWithShape="1">
          <a:blip r:embed="rId7">
            <a:alphaModFix/>
          </a:blip>
          <a:srcRect b="797" l="0" r="0" t="787"/>
          <a:stretch/>
        </p:blipFill>
        <p:spPr>
          <a:xfrm>
            <a:off x="6055623" y="261938"/>
            <a:ext cx="1232057" cy="161925"/>
          </a:xfrm>
          <a:prstGeom prst="rect">
            <a:avLst/>
          </a:prstGeom>
          <a:noFill/>
          <a:ln>
            <a:noFill/>
          </a:ln>
        </p:spPr>
      </p:pic>
      <p:grpSp>
        <p:nvGrpSpPr>
          <p:cNvPr id="917" name="Google Shape;917;p72"/>
          <p:cNvGrpSpPr/>
          <p:nvPr/>
        </p:nvGrpSpPr>
        <p:grpSpPr>
          <a:xfrm>
            <a:off x="804672" y="9615637"/>
            <a:ext cx="1706401" cy="117000"/>
            <a:chOff x="685810" y="9615637"/>
            <a:chExt cx="1706401" cy="117000"/>
          </a:xfrm>
        </p:grpSpPr>
        <p:sp>
          <p:nvSpPr>
            <p:cNvPr id="918" name="Google Shape;918;p72"/>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8">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9">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919" name="Google Shape;919;p72">
              <a:hlinkClick/>
            </p:cNvPr>
            <p:cNvPicPr preferRelativeResize="0"/>
            <p:nvPr/>
          </p:nvPicPr>
          <p:blipFill rotWithShape="1">
            <a:blip r:embed="rId10">
              <a:alphaModFix/>
            </a:blip>
            <a:srcRect b="10" l="1598" r="343" t="-10"/>
            <a:stretch/>
          </p:blipFill>
          <p:spPr>
            <a:xfrm rot="10800000">
              <a:off x="685810" y="9628437"/>
              <a:ext cx="178664" cy="86475"/>
            </a:xfrm>
            <a:prstGeom prst="rect">
              <a:avLst/>
            </a:prstGeom>
            <a:noFill/>
            <a:ln>
              <a:noFill/>
            </a:ln>
          </p:spPr>
        </p:pic>
      </p:grpSp>
      <p:pic>
        <p:nvPicPr>
          <p:cNvPr id="920" name="Google Shape;920;p72" title="Adding Details.png">
            <a:hlinkClick r:id="rId11"/>
          </p:cNvPr>
          <p:cNvPicPr preferRelativeResize="0"/>
          <p:nvPr/>
        </p:nvPicPr>
        <p:blipFill>
          <a:blip r:embed="rId12">
            <a:alphaModFix/>
          </a:blip>
          <a:stretch>
            <a:fillRect/>
          </a:stretch>
        </p:blipFill>
        <p:spPr>
          <a:xfrm>
            <a:off x="475488" y="1716175"/>
            <a:ext cx="896112" cy="517753"/>
          </a:xfrm>
          <a:prstGeom prst="rect">
            <a:avLst/>
          </a:prstGeom>
          <a:noFill/>
          <a:ln>
            <a:noFill/>
          </a:ln>
        </p:spPr>
      </p:pic>
      <p:pic>
        <p:nvPicPr>
          <p:cNvPr id="921" name="Google Shape;921;p72" title="Connecting Words.png">
            <a:hlinkClick r:id="rId13"/>
          </p:cNvPr>
          <p:cNvPicPr preferRelativeResize="0"/>
          <p:nvPr/>
        </p:nvPicPr>
        <p:blipFill>
          <a:blip r:embed="rId14">
            <a:alphaModFix/>
          </a:blip>
          <a:stretch>
            <a:fillRect/>
          </a:stretch>
        </p:blipFill>
        <p:spPr>
          <a:xfrm>
            <a:off x="475488" y="3740872"/>
            <a:ext cx="896112" cy="503884"/>
          </a:xfrm>
          <a:prstGeom prst="rect">
            <a:avLst/>
          </a:prstGeom>
          <a:noFill/>
          <a:ln>
            <a:noFill/>
          </a:ln>
        </p:spPr>
      </p:pic>
      <p:pic>
        <p:nvPicPr>
          <p:cNvPr id="922" name="Google Shape;922;p72" title="How Adverbs.png">
            <a:hlinkClick r:id="rId15"/>
          </p:cNvPr>
          <p:cNvPicPr preferRelativeResize="0"/>
          <p:nvPr/>
        </p:nvPicPr>
        <p:blipFill>
          <a:blip r:embed="rId16">
            <a:alphaModFix/>
          </a:blip>
          <a:stretch>
            <a:fillRect/>
          </a:stretch>
        </p:blipFill>
        <p:spPr>
          <a:xfrm>
            <a:off x="475488" y="6778272"/>
            <a:ext cx="896112" cy="507797"/>
          </a:xfrm>
          <a:prstGeom prst="rect">
            <a:avLst/>
          </a:prstGeom>
          <a:noFill/>
          <a:ln>
            <a:noFill/>
          </a:ln>
        </p:spPr>
      </p:pic>
      <p:pic>
        <p:nvPicPr>
          <p:cNvPr id="923" name="Google Shape;923;p72" title="Elaborating with Feelings.png">
            <a:hlinkClick r:id="rId17"/>
          </p:cNvPr>
          <p:cNvPicPr preferRelativeResize="0"/>
          <p:nvPr/>
        </p:nvPicPr>
        <p:blipFill>
          <a:blip r:embed="rId18">
            <a:alphaModFix/>
          </a:blip>
          <a:stretch>
            <a:fillRect/>
          </a:stretch>
        </p:blipFill>
        <p:spPr>
          <a:xfrm>
            <a:off x="475488" y="5142460"/>
            <a:ext cx="896112" cy="50388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73"/>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aphicFrame>
        <p:nvGraphicFramePr>
          <p:cNvPr id="929" name="Google Shape;929;p73"/>
          <p:cNvGraphicFramePr/>
          <p:nvPr/>
        </p:nvGraphicFramePr>
        <p:xfrm>
          <a:off x="457200" y="914400"/>
          <a:ext cx="3000000" cy="3000000"/>
        </p:xfrm>
        <a:graphic>
          <a:graphicData uri="http://schemas.openxmlformats.org/drawingml/2006/table">
            <a:tbl>
              <a:tblPr>
                <a:noFill/>
                <a:tableStyleId>{1AC8B0E7-1234-4D41-B6C5-B23E98F94E51}</a:tableStyleId>
              </a:tblPr>
              <a:tblGrid>
                <a:gridCol w="933975"/>
                <a:gridCol w="1228950"/>
                <a:gridCol w="573925"/>
                <a:gridCol w="777350"/>
                <a:gridCol w="566475"/>
                <a:gridCol w="2777325"/>
              </a:tblGrid>
              <a:tr h="460125">
                <a:tc>
                  <a:txBody>
                    <a:bodyPr/>
                    <a:lstStyle/>
                    <a:p>
                      <a:pPr indent="0" lvl="0" marL="0" rtl="0" algn="l">
                        <a:spcBef>
                          <a:spcPts val="0"/>
                        </a:spcBef>
                        <a:spcAft>
                          <a:spcPts val="0"/>
                        </a:spcAft>
                        <a:buNone/>
                      </a:pPr>
                      <a:r>
                        <a:rPr b="1" lang="en" sz="800">
                          <a:latin typeface="Poppins"/>
                          <a:ea typeface="Poppins"/>
                          <a:cs typeface="Poppins"/>
                          <a:sym typeface="Poppins"/>
                        </a:rPr>
                        <a:t>Skill</a:t>
                      </a:r>
                      <a:endParaRPr b="1" sz="800">
                        <a:latin typeface="Poppins"/>
                        <a:ea typeface="Poppins"/>
                        <a:cs typeface="Poppins"/>
                        <a:sym typeface="Poppins"/>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latin typeface="Poppins"/>
                          <a:ea typeface="Poppins"/>
                          <a:cs typeface="Poppins"/>
                          <a:sym typeface="Poppins"/>
                        </a:rPr>
                        <a:t>Lesson</a:t>
                      </a:r>
                      <a:endParaRPr b="1" sz="800">
                        <a:solidFill>
                          <a:srgbClr val="000000"/>
                        </a:solidFill>
                        <a:latin typeface="Poppins"/>
                        <a:ea typeface="Poppins"/>
                        <a:cs typeface="Poppins"/>
                        <a:sym typeface="Poppins"/>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a:txBody>
                    <a:bodyPr/>
                    <a:lstStyle/>
                    <a:p>
                      <a:pPr indent="0" lvl="0" marL="0" rtl="0" algn="ctr">
                        <a:spcBef>
                          <a:spcPts val="0"/>
                        </a:spcBef>
                        <a:spcAft>
                          <a:spcPts val="0"/>
                        </a:spcAft>
                        <a:buClr>
                          <a:srgbClr val="000000"/>
                        </a:buClr>
                        <a:buSzPts val="1100"/>
                        <a:buFont typeface="Arial"/>
                        <a:buNone/>
                      </a:pPr>
                      <a:r>
                        <a:rPr b="1" lang="en" sz="800">
                          <a:latin typeface="Poppins"/>
                          <a:ea typeface="Poppins"/>
                          <a:cs typeface="Poppins"/>
                          <a:sym typeface="Poppins"/>
                        </a:rPr>
                        <a:t>Grades</a:t>
                      </a:r>
                      <a:endParaRPr b="1" sz="800">
                        <a:solidFill>
                          <a:srgbClr val="000000"/>
                        </a:solidFill>
                        <a:latin typeface="Poppins"/>
                        <a:ea typeface="Poppins"/>
                        <a:cs typeface="Poppins"/>
                        <a:sym typeface="Poppins"/>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latin typeface="Poppins"/>
                          <a:ea typeface="Poppins"/>
                          <a:cs typeface="Poppins"/>
                          <a:sym typeface="Poppins"/>
                        </a:rPr>
                        <a:t>Related Genres</a:t>
                      </a:r>
                      <a:endParaRPr b="1" sz="800">
                        <a:solidFill>
                          <a:srgbClr val="000000"/>
                        </a:solidFill>
                        <a:latin typeface="Poppins"/>
                        <a:ea typeface="Poppins"/>
                        <a:cs typeface="Poppins"/>
                        <a:sym typeface="Poppins"/>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gridSpan="2">
                  <a:txBody>
                    <a:bodyPr/>
                    <a:lstStyle/>
                    <a:p>
                      <a:pPr indent="0" lvl="0" marL="0" rtl="0" algn="l">
                        <a:spcBef>
                          <a:spcPts val="0"/>
                        </a:spcBef>
                        <a:spcAft>
                          <a:spcPts val="0"/>
                        </a:spcAft>
                        <a:buNone/>
                      </a:pPr>
                      <a:r>
                        <a:rPr b="1" lang="en" sz="800">
                          <a:latin typeface="Poppins"/>
                          <a:ea typeface="Poppins"/>
                          <a:cs typeface="Poppins"/>
                          <a:sym typeface="Poppins"/>
                        </a:rPr>
                        <a:t>Standards</a:t>
                      </a:r>
                      <a:endParaRPr b="1" sz="800">
                        <a:latin typeface="Poppins"/>
                        <a:ea typeface="Poppins"/>
                        <a:cs typeface="Poppins"/>
                        <a:sym typeface="Poppins"/>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hMerge="1"/>
              </a:tr>
              <a:tr h="423675">
                <a:tc rowSpan="5">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3">
                            <a:extLst>
                              <a:ext uri="{A12FA001-AC4F-418D-AE19-62706E023703}">
                                <ahyp:hlinkClr val="tx"/>
                              </a:ext>
                            </a:extLst>
                          </a:hlinkClick>
                        </a:rPr>
                        <a:t>Hyperbole</a:t>
                      </a:r>
                      <a:endParaRPr b="1" sz="800" u="sng">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rowSpan="5">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Best Trip Ever!</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spcBef>
                          <a:spcPts val="400"/>
                        </a:spcBef>
                        <a:spcAft>
                          <a:spcPts val="0"/>
                        </a:spcAft>
                        <a:buNone/>
                      </a:pPr>
                      <a:r>
                        <a:rPr b="1" lang="en" sz="800">
                          <a:latin typeface="Poppins"/>
                          <a:ea typeface="Poppins"/>
                          <a:cs typeface="Poppins"/>
                          <a:sym typeface="Poppins"/>
                        </a:rPr>
                        <a:t>Ski Trip</a:t>
                      </a:r>
                      <a:r>
                        <a:rPr b="1" lang="en" sz="800">
                          <a:latin typeface="Poppins"/>
                          <a:ea typeface="Poppins"/>
                          <a:cs typeface="Poppins"/>
                          <a:sym typeface="Poppins"/>
                        </a:rPr>
                        <a:t> </a:t>
                      </a:r>
                      <a:endParaRPr b="1" sz="800">
                        <a:latin typeface="Poppins"/>
                        <a:ea typeface="Poppins"/>
                        <a:cs typeface="Poppins"/>
                        <a:sym typeface="Poppins"/>
                      </a:endParaRPr>
                    </a:p>
                    <a:p>
                      <a:pPr indent="0" lvl="0" marL="0" rtl="0" algn="l">
                        <a:spcBef>
                          <a:spcPts val="200"/>
                        </a:spcBef>
                        <a:spcAft>
                          <a:spcPts val="0"/>
                        </a:spcAft>
                        <a:buNone/>
                      </a:pP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State Fair </a:t>
                      </a:r>
                      <a:endParaRPr b="1" sz="800">
                        <a:solidFill>
                          <a:schemeClr val="dk1"/>
                        </a:solidFill>
                        <a:latin typeface="Poppins"/>
                        <a:ea typeface="Poppins"/>
                        <a:cs typeface="Poppins"/>
                        <a:sym typeface="Poppins"/>
                      </a:endParaRPr>
                    </a:p>
                    <a:p>
                      <a:pPr indent="0" lvl="0" marL="0" rtl="0" algn="l">
                        <a:spcBef>
                          <a:spcPts val="20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Water Park</a:t>
                      </a:r>
                      <a:endParaRPr b="1" sz="800">
                        <a:solidFill>
                          <a:schemeClr val="dk1"/>
                        </a:solidFill>
                        <a:latin typeface="Poppins"/>
                        <a:ea typeface="Poppins"/>
                        <a:cs typeface="Poppins"/>
                        <a:sym typeface="Poppins"/>
                      </a:endParaRPr>
                    </a:p>
                    <a:p>
                      <a:pPr indent="0" lvl="0" marL="0" rtl="0" algn="l">
                        <a:spcBef>
                          <a:spcPts val="200"/>
                        </a:spcBef>
                        <a:spcAft>
                          <a:spcPts val="400"/>
                        </a:spcAft>
                        <a:buNone/>
                      </a:pPr>
                      <a:r>
                        <a:rPr lang="en" sz="800">
                          <a:solidFill>
                            <a:schemeClr val="dk1"/>
                          </a:solidFill>
                          <a:latin typeface="Poppins"/>
                          <a:ea typeface="Poppins"/>
                          <a:cs typeface="Poppins"/>
                          <a:sym typeface="Poppins"/>
                        </a:rPr>
                        <a:t>(15 mins)</a:t>
                      </a:r>
                      <a:endParaRPr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rowSpan="5">
                  <a:txBody>
                    <a:bodyPr/>
                    <a:lstStyle/>
                    <a:p>
                      <a:pPr indent="0" lvl="0" marL="0" rtl="0" algn="ctr">
                        <a:lnSpc>
                          <a:spcPct val="150000"/>
                        </a:lnSpc>
                        <a:spcBef>
                          <a:spcPts val="0"/>
                        </a:spcBef>
                        <a:spcAft>
                          <a:spcPts val="0"/>
                        </a:spcAft>
                        <a:buNone/>
                      </a:pPr>
                      <a:r>
                        <a:rPr lang="en" sz="800">
                          <a:latin typeface="Poppins"/>
                          <a:ea typeface="Poppins"/>
                          <a:cs typeface="Poppins"/>
                          <a:sym typeface="Poppins"/>
                        </a:rPr>
                        <a:t>2-3</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rowSpan="5">
                  <a:txBody>
                    <a:bodyPr/>
                    <a:lstStyle/>
                    <a:p>
                      <a:pPr indent="0" lvl="0" marL="0" rtl="0" algn="l">
                        <a:lnSpc>
                          <a:spcPct val="130000"/>
                        </a:lnSpc>
                        <a:spcBef>
                          <a:spcPts val="0"/>
                        </a:spcBef>
                        <a:spcAft>
                          <a:spcPts val="0"/>
                        </a:spcAft>
                        <a:buNone/>
                      </a:pPr>
                      <a:r>
                        <a:rPr lang="en" sz="800">
                          <a:latin typeface="Poppins"/>
                          <a:ea typeface="Poppins"/>
                          <a:cs typeface="Poppins"/>
                          <a:sym typeface="Poppins"/>
                        </a:rPr>
                        <a:t>Narrative</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b="1" lang="en" sz="800">
                          <a:latin typeface="Poppins"/>
                          <a:ea typeface="Poppins"/>
                          <a:cs typeface="Poppins"/>
                          <a:sym typeface="Poppins"/>
                        </a:rPr>
                        <a:t>L.2.5</a:t>
                      </a:r>
                      <a:endParaRPr b="1" sz="800">
                        <a:latin typeface="Poppins"/>
                        <a:ea typeface="Poppins"/>
                        <a:cs typeface="Poppins"/>
                        <a:sym typeface="Poppins"/>
                      </a:endParaRPr>
                    </a:p>
                  </a:txBody>
                  <a:tcPr marT="91425"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latin typeface="Poppins"/>
                          <a:ea typeface="Poppins"/>
                          <a:cs typeface="Poppins"/>
                          <a:sym typeface="Poppins"/>
                        </a:rPr>
                        <a:t>Demonstrate understanding of word relationships and nuances in word meanings.</a:t>
                      </a:r>
                      <a:endParaRPr sz="800">
                        <a:latin typeface="Poppins"/>
                        <a:ea typeface="Poppins"/>
                        <a:cs typeface="Poppins"/>
                        <a:sym typeface="Poppins"/>
                      </a:endParaRPr>
                    </a:p>
                  </a:txBody>
                  <a:tcPr marT="91425"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234375">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L.3.3.a</a:t>
                      </a:r>
                      <a:endParaRPr b="1" sz="800">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Choose words and phrases for effect.</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337550">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L.3.5</a:t>
                      </a:r>
                      <a:endParaRPr b="1" sz="800">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Demonstrate understanding of word relationships and nuances in word meanings.</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377950">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L</a:t>
                      </a:r>
                      <a:r>
                        <a:rPr b="1" lang="en" sz="800">
                          <a:solidFill>
                            <a:schemeClr val="dk1"/>
                          </a:solidFill>
                          <a:latin typeface="Poppins"/>
                          <a:ea typeface="Poppins"/>
                          <a:cs typeface="Poppins"/>
                          <a:sym typeface="Poppins"/>
                        </a:rPr>
                        <a:t>.3.5.a</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Distinguish the literal and nonliteral meanings of words and phrases in context (e.g., take steps).</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530250">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RL.3.4</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Determine the meaning of words and phrases as they are used in a text, distinguishing literal from nonliteral language.</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r>
              <a:tr h="315075">
                <a:tc rowSpan="4">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4">
                            <a:extLst>
                              <a:ext uri="{A12FA001-AC4F-418D-AE19-62706E023703}">
                                <ahyp:hlinkClr val="tx"/>
                              </a:ext>
                            </a:extLst>
                          </a:hlinkClick>
                        </a:rPr>
                        <a:t>Onomatopoeia</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4">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Jungle Sounds</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spcBef>
                          <a:spcPts val="400"/>
                        </a:spcBef>
                        <a:spcAft>
                          <a:spcPts val="0"/>
                        </a:spcAft>
                        <a:buNone/>
                      </a:pPr>
                      <a:r>
                        <a:rPr b="1" lang="en" sz="800">
                          <a:latin typeface="Poppins"/>
                          <a:ea typeface="Poppins"/>
                          <a:cs typeface="Poppins"/>
                          <a:sym typeface="Poppins"/>
                        </a:rPr>
                        <a:t>Pinball Game</a:t>
                      </a:r>
                      <a:endParaRPr b="1" sz="800">
                        <a:latin typeface="Poppins"/>
                        <a:ea typeface="Poppins"/>
                        <a:cs typeface="Poppins"/>
                        <a:sym typeface="Poppins"/>
                      </a:endParaRPr>
                    </a:p>
                    <a:p>
                      <a:pPr indent="0" lvl="0" marL="0" rtl="0" algn="l">
                        <a:spcBef>
                          <a:spcPts val="200"/>
                        </a:spcBef>
                        <a:spcAft>
                          <a:spcPts val="0"/>
                        </a:spcAft>
                        <a:buNone/>
                      </a:pP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Steam Train             </a:t>
                      </a:r>
                      <a:endParaRPr b="1" sz="800">
                        <a:solidFill>
                          <a:schemeClr val="dk1"/>
                        </a:solidFill>
                        <a:latin typeface="Poppins"/>
                        <a:ea typeface="Poppins"/>
                        <a:cs typeface="Poppins"/>
                        <a:sym typeface="Poppins"/>
                      </a:endParaRPr>
                    </a:p>
                    <a:p>
                      <a:pPr indent="0" lvl="0" marL="0" rtl="0" algn="l">
                        <a:spcBef>
                          <a:spcPts val="20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Floating Dog             </a:t>
                      </a:r>
                      <a:endParaRPr b="1" sz="800">
                        <a:solidFill>
                          <a:schemeClr val="dk1"/>
                        </a:solidFill>
                        <a:latin typeface="Poppins"/>
                        <a:ea typeface="Poppins"/>
                        <a:cs typeface="Poppins"/>
                        <a:sym typeface="Poppins"/>
                      </a:endParaRPr>
                    </a:p>
                    <a:p>
                      <a:pPr indent="0" lvl="0" marL="0" rtl="0" algn="l">
                        <a:spcBef>
                          <a:spcPts val="200"/>
                        </a:spcBef>
                        <a:spcAft>
                          <a:spcPts val="0"/>
                        </a:spcAft>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4">
                  <a:txBody>
                    <a:bodyPr/>
                    <a:lstStyle/>
                    <a:p>
                      <a:pPr indent="0" lvl="0" marL="0" rtl="0" algn="ctr">
                        <a:lnSpc>
                          <a:spcPct val="150000"/>
                        </a:lnSpc>
                        <a:spcBef>
                          <a:spcPts val="0"/>
                        </a:spcBef>
                        <a:spcAft>
                          <a:spcPts val="0"/>
                        </a:spcAft>
                        <a:buNone/>
                      </a:pPr>
                      <a:r>
                        <a:rPr lang="en" sz="800">
                          <a:latin typeface="Poppins"/>
                          <a:ea typeface="Poppins"/>
                          <a:cs typeface="Poppins"/>
                          <a:sym typeface="Poppins"/>
                        </a:rPr>
                        <a:t>2-3</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4">
                  <a:txBody>
                    <a:bodyPr/>
                    <a:lstStyle/>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Narrative</a:t>
                      </a:r>
                      <a:endParaRPr sz="800">
                        <a:solidFill>
                          <a:schemeClr val="dk1"/>
                        </a:solidFill>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L.3.3.a</a:t>
                      </a:r>
                      <a:endParaRPr b="1" sz="800">
                        <a:latin typeface="Poppins"/>
                        <a:ea typeface="Poppins"/>
                        <a:cs typeface="Poppins"/>
                        <a:sym typeface="Poppins"/>
                      </a:endParaRPr>
                    </a:p>
                  </a:txBody>
                  <a:tcPr marT="91425"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Choose words and phrases for effect.</a:t>
                      </a:r>
                      <a:endParaRPr sz="800">
                        <a:solidFill>
                          <a:schemeClr val="dk1"/>
                        </a:solidFill>
                        <a:latin typeface="Poppins"/>
                        <a:ea typeface="Poppins"/>
                        <a:cs typeface="Poppins"/>
                        <a:sym typeface="Poppins"/>
                      </a:endParaRPr>
                    </a:p>
                  </a:txBody>
                  <a:tcPr marT="91425"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r>
              <a:tr h="444275">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L.3.5</a:t>
                      </a:r>
                      <a:endParaRPr b="1" sz="800">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Demonstrate understanding of word relationships and nuances in word meanings.</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444025">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L.3.5.a</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Distinguish the literal and nonliteral meanings of words and phrases in context (e.g., take steps).</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571325">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RL.3.4</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Determine the meaning of words and phrases as they are used in a text, distinguishing literal from nonliteral language.</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r>
              <a:tr h="786050">
                <a:tc rowSpan="2">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5">
                            <a:extLst>
                              <a:ext uri="{A12FA001-AC4F-418D-AE19-62706E023703}">
                                <ahyp:hlinkClr val="tx"/>
                              </a:ext>
                            </a:extLst>
                          </a:hlinkClick>
                        </a:rPr>
                        <a:t>Sorting Information</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2">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Field Day Games</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lnSpc>
                          <a:spcPct val="100000"/>
                        </a:lnSpc>
                        <a:spcBef>
                          <a:spcPts val="400"/>
                        </a:spcBef>
                        <a:spcAft>
                          <a:spcPts val="0"/>
                        </a:spcAft>
                        <a:buNone/>
                      </a:pPr>
                      <a:r>
                        <a:rPr b="1" lang="en" sz="800">
                          <a:latin typeface="Poppins"/>
                          <a:ea typeface="Poppins"/>
                          <a:cs typeface="Poppins"/>
                          <a:sym typeface="Poppins"/>
                        </a:rPr>
                        <a:t>Making Pancakes</a:t>
                      </a:r>
                      <a:r>
                        <a:rPr b="1" lang="en" sz="800">
                          <a:latin typeface="Poppins"/>
                          <a:ea typeface="Poppins"/>
                          <a:cs typeface="Poppins"/>
                          <a:sym typeface="Poppins"/>
                        </a:rPr>
                        <a:t> </a:t>
                      </a:r>
                      <a:endParaRPr b="1" sz="800">
                        <a:latin typeface="Poppins"/>
                        <a:ea typeface="Poppins"/>
                        <a:cs typeface="Poppins"/>
                        <a:sym typeface="Poppins"/>
                      </a:endParaRPr>
                    </a:p>
                    <a:p>
                      <a:pPr indent="0" lvl="0" marL="0" rtl="0" algn="l">
                        <a:lnSpc>
                          <a:spcPct val="100000"/>
                        </a:lnSpc>
                        <a:spcBef>
                          <a:spcPts val="200"/>
                        </a:spcBef>
                        <a:spcAft>
                          <a:spcPts val="0"/>
                        </a:spcAft>
                        <a:buNone/>
                      </a:pP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lnSpc>
                          <a:spcPct val="100000"/>
                        </a:lnSpc>
                        <a:spcBef>
                          <a:spcPts val="400"/>
                        </a:spcBef>
                        <a:spcAft>
                          <a:spcPts val="0"/>
                        </a:spcAft>
                        <a:buNone/>
                      </a:pPr>
                      <a:r>
                        <a:rPr b="1" lang="en" sz="800">
                          <a:solidFill>
                            <a:schemeClr val="dk1"/>
                          </a:solidFill>
                          <a:latin typeface="Poppins"/>
                          <a:ea typeface="Poppins"/>
                          <a:cs typeface="Poppins"/>
                          <a:sym typeface="Poppins"/>
                        </a:rPr>
                        <a:t>Making Spaghetti</a:t>
                      </a:r>
                      <a:endParaRPr b="1" sz="800">
                        <a:solidFill>
                          <a:schemeClr val="dk1"/>
                        </a:solidFill>
                        <a:latin typeface="Poppins"/>
                        <a:ea typeface="Poppins"/>
                        <a:cs typeface="Poppins"/>
                        <a:sym typeface="Poppins"/>
                      </a:endParaRPr>
                    </a:p>
                    <a:p>
                      <a:pPr indent="0" lvl="0" marL="0" rtl="0" algn="l">
                        <a:lnSpc>
                          <a:spcPct val="100000"/>
                        </a:lnSpc>
                        <a:spcBef>
                          <a:spcPts val="20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lnSpc>
                          <a:spcPct val="100000"/>
                        </a:lnSpc>
                        <a:spcBef>
                          <a:spcPts val="400"/>
                        </a:spcBef>
                        <a:spcAft>
                          <a:spcPts val="0"/>
                        </a:spcAft>
                        <a:buNone/>
                      </a:pPr>
                      <a:r>
                        <a:rPr b="1" lang="en" sz="800">
                          <a:solidFill>
                            <a:schemeClr val="dk1"/>
                          </a:solidFill>
                          <a:latin typeface="Poppins"/>
                          <a:ea typeface="Poppins"/>
                          <a:cs typeface="Poppins"/>
                          <a:sym typeface="Poppins"/>
                        </a:rPr>
                        <a:t>Making S’mores</a:t>
                      </a:r>
                      <a:endParaRPr b="1" sz="800">
                        <a:solidFill>
                          <a:schemeClr val="dk1"/>
                        </a:solidFill>
                        <a:latin typeface="Poppins"/>
                        <a:ea typeface="Poppins"/>
                        <a:cs typeface="Poppins"/>
                        <a:sym typeface="Poppins"/>
                      </a:endParaRPr>
                    </a:p>
                    <a:p>
                      <a:pPr indent="0" lvl="0" marL="0" rtl="0" algn="l">
                        <a:lnSpc>
                          <a:spcPct val="100000"/>
                        </a:lnSpc>
                        <a:spcBef>
                          <a:spcPts val="200"/>
                        </a:spcBef>
                        <a:spcAft>
                          <a:spcPts val="400"/>
                        </a:spcAft>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2">
                  <a:txBody>
                    <a:bodyPr/>
                    <a:lstStyle/>
                    <a:p>
                      <a:pPr indent="0" lvl="0" marL="0" rtl="0" algn="ctr">
                        <a:lnSpc>
                          <a:spcPct val="150000"/>
                        </a:lnSpc>
                        <a:spcBef>
                          <a:spcPts val="0"/>
                        </a:spcBef>
                        <a:spcAft>
                          <a:spcPts val="0"/>
                        </a:spcAft>
                        <a:buNone/>
                      </a:pPr>
                      <a:r>
                        <a:rPr lang="en" sz="800">
                          <a:latin typeface="Poppins"/>
                          <a:ea typeface="Poppins"/>
                          <a:cs typeface="Poppins"/>
                          <a:sym typeface="Poppins"/>
                        </a:rPr>
                        <a:t>2-3</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2">
                  <a:txBody>
                    <a:bodyPr/>
                    <a:lstStyle/>
                    <a:p>
                      <a:pPr indent="0" lvl="0" marL="0" rtl="0" algn="l">
                        <a:lnSpc>
                          <a:spcPct val="130000"/>
                        </a:lnSpc>
                        <a:spcBef>
                          <a:spcPts val="0"/>
                        </a:spcBef>
                        <a:spcAft>
                          <a:spcPts val="0"/>
                        </a:spcAft>
                        <a:buNone/>
                      </a:pPr>
                      <a:r>
                        <a:rPr lang="en" sz="800">
                          <a:latin typeface="Poppins"/>
                          <a:ea typeface="Poppins"/>
                          <a:cs typeface="Poppins"/>
                          <a:sym typeface="Poppins"/>
                        </a:rPr>
                        <a:t>Opinion</a:t>
                      </a:r>
                      <a:endParaRPr sz="800">
                        <a:latin typeface="Poppins"/>
                        <a:ea typeface="Poppins"/>
                        <a:cs typeface="Poppins"/>
                        <a:sym typeface="Poppins"/>
                      </a:endParaRPr>
                    </a:p>
                    <a:p>
                      <a:pPr indent="0" lvl="0" marL="0" rtl="0" algn="l">
                        <a:lnSpc>
                          <a:spcPct val="130000"/>
                        </a:lnSpc>
                        <a:spcBef>
                          <a:spcPts val="0"/>
                        </a:spcBef>
                        <a:spcAft>
                          <a:spcPts val="0"/>
                        </a:spcAft>
                        <a:buNone/>
                      </a:pPr>
                      <a:r>
                        <a:rPr lang="en" sz="800">
                          <a:latin typeface="Poppins"/>
                          <a:ea typeface="Poppins"/>
                          <a:cs typeface="Poppins"/>
                          <a:sym typeface="Poppins"/>
                        </a:rPr>
                        <a:t>Informative</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b="1" lang="en" sz="800">
                          <a:latin typeface="Poppins"/>
                          <a:ea typeface="Poppins"/>
                          <a:cs typeface="Poppins"/>
                          <a:sym typeface="Poppins"/>
                        </a:rPr>
                        <a:t>W.2.2</a:t>
                      </a:r>
                      <a:endParaRPr b="1"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t/>
                      </a:r>
                      <a:endParaRPr b="1" sz="800">
                        <a:solidFill>
                          <a:schemeClr val="dk1"/>
                        </a:solidFill>
                        <a:latin typeface="Poppins"/>
                        <a:ea typeface="Poppins"/>
                        <a:cs typeface="Poppins"/>
                        <a:sym typeface="Poppins"/>
                      </a:endParaRPr>
                    </a:p>
                  </a:txBody>
                  <a:tcPr marT="91425"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latin typeface="Poppins"/>
                          <a:ea typeface="Poppins"/>
                          <a:cs typeface="Poppins"/>
                          <a:sym typeface="Poppins"/>
                        </a:rPr>
                        <a:t>Write informative/explanatory texts in which they introduce a topic, use facts and definitions to develop points, and provide a concluding statement or section.</a:t>
                      </a:r>
                      <a:endParaRPr sz="800">
                        <a:solidFill>
                          <a:schemeClr val="dk1"/>
                        </a:solidFill>
                        <a:latin typeface="Poppins"/>
                        <a:ea typeface="Poppins"/>
                        <a:cs typeface="Poppins"/>
                        <a:sym typeface="Poppins"/>
                      </a:endParaRPr>
                    </a:p>
                  </a:txBody>
                  <a:tcPr marT="91425"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r>
              <a:tr h="963475">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W.3.2</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Write informative/explanatory texts to examine a topic and convey ideas and information clearly.</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r>
              <a:tr h="654400">
                <a:tc rowSpan="4">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6">
                            <a:extLst>
                              <a:ext uri="{A12FA001-AC4F-418D-AE19-62706E023703}">
                                <ahyp:hlinkClr val="tx"/>
                              </a:ext>
                            </a:extLst>
                          </a:hlinkClick>
                        </a:rPr>
                        <a:t>Topic Sentences</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rowSpan="4">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People and Their Jobs</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spcBef>
                          <a:spcPts val="400"/>
                        </a:spcBef>
                        <a:spcAft>
                          <a:spcPts val="0"/>
                        </a:spcAft>
                        <a:buNone/>
                      </a:pPr>
                      <a:r>
                        <a:rPr b="1" lang="en" sz="800">
                          <a:latin typeface="Poppins"/>
                          <a:ea typeface="Poppins"/>
                          <a:cs typeface="Poppins"/>
                          <a:sym typeface="Poppins"/>
                        </a:rPr>
                        <a:t>Elevator Mechanic</a:t>
                      </a:r>
                      <a:r>
                        <a:rPr b="1" lang="en" sz="800">
                          <a:latin typeface="Poppins"/>
                          <a:ea typeface="Poppins"/>
                          <a:cs typeface="Poppins"/>
                          <a:sym typeface="Poppins"/>
                        </a:rPr>
                        <a:t> </a:t>
                      </a:r>
                      <a:endParaRPr b="1" sz="800">
                        <a:latin typeface="Poppins"/>
                        <a:ea typeface="Poppins"/>
                        <a:cs typeface="Poppins"/>
                        <a:sym typeface="Poppins"/>
                      </a:endParaRPr>
                    </a:p>
                    <a:p>
                      <a:pPr indent="0" lvl="0" marL="0" rtl="0" algn="l">
                        <a:spcBef>
                          <a:spcPts val="200"/>
                        </a:spcBef>
                        <a:spcAft>
                          <a:spcPts val="0"/>
                        </a:spcAft>
                        <a:buNone/>
                      </a:pP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Pastry Chef               </a:t>
                      </a:r>
                      <a:endParaRPr b="1" sz="800">
                        <a:solidFill>
                          <a:schemeClr val="dk1"/>
                        </a:solidFill>
                        <a:latin typeface="Poppins"/>
                        <a:ea typeface="Poppins"/>
                        <a:cs typeface="Poppins"/>
                        <a:sym typeface="Poppins"/>
                      </a:endParaRPr>
                    </a:p>
                    <a:p>
                      <a:pPr indent="0" lvl="0" marL="0" rtl="0" algn="l">
                        <a:spcBef>
                          <a:spcPts val="200"/>
                        </a:spcBef>
                        <a:spcAft>
                          <a:spcPts val="0"/>
                        </a:spcAft>
                        <a:buNone/>
                      </a:pPr>
                      <a:r>
                        <a:rPr b="1" lang="en" sz="800">
                          <a:solidFill>
                            <a:schemeClr val="dk1"/>
                          </a:solidFill>
                          <a:latin typeface="Poppins"/>
                          <a:ea typeface="Poppins"/>
                          <a:cs typeface="Poppins"/>
                          <a:sym typeface="Poppins"/>
                        </a:rPr>
                        <a:t> </a:t>
                      </a: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Flight Attendant   </a:t>
                      </a:r>
                      <a:endParaRPr b="1" sz="800">
                        <a:solidFill>
                          <a:schemeClr val="dk1"/>
                        </a:solidFill>
                        <a:latin typeface="Poppins"/>
                        <a:ea typeface="Poppins"/>
                        <a:cs typeface="Poppins"/>
                        <a:sym typeface="Poppins"/>
                      </a:endParaRPr>
                    </a:p>
                    <a:p>
                      <a:pPr indent="0" lvl="0" marL="0" rtl="0" algn="l">
                        <a:spcBef>
                          <a:spcPts val="200"/>
                        </a:spcBef>
                        <a:spcAft>
                          <a:spcPts val="400"/>
                        </a:spcAft>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rowSpan="4">
                  <a:txBody>
                    <a:bodyPr/>
                    <a:lstStyle/>
                    <a:p>
                      <a:pPr indent="0" lvl="0" marL="0" rtl="0" algn="ctr">
                        <a:lnSpc>
                          <a:spcPct val="150000"/>
                        </a:lnSpc>
                        <a:spcBef>
                          <a:spcPts val="0"/>
                        </a:spcBef>
                        <a:spcAft>
                          <a:spcPts val="0"/>
                        </a:spcAft>
                        <a:buNone/>
                      </a:pPr>
                      <a:r>
                        <a:rPr lang="en" sz="800">
                          <a:latin typeface="Poppins"/>
                          <a:ea typeface="Poppins"/>
                          <a:cs typeface="Poppins"/>
                          <a:sym typeface="Poppins"/>
                        </a:rPr>
                        <a:t>2-3</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rowSpan="4">
                  <a:txBody>
                    <a:bodyPr/>
                    <a:lstStyle/>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Informative</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b="1" lang="en" sz="800">
                          <a:latin typeface="Poppins"/>
                          <a:ea typeface="Poppins"/>
                          <a:cs typeface="Poppins"/>
                          <a:sym typeface="Poppins"/>
                        </a:rPr>
                        <a:t>W.2.2</a:t>
                      </a:r>
                      <a:endParaRPr b="1"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t/>
                      </a:r>
                      <a:endParaRPr b="1" sz="800">
                        <a:solidFill>
                          <a:schemeClr val="dk1"/>
                        </a:solidFill>
                        <a:latin typeface="Poppins"/>
                        <a:ea typeface="Poppins"/>
                        <a:cs typeface="Poppins"/>
                        <a:sym typeface="Poppins"/>
                      </a:endParaRPr>
                    </a:p>
                  </a:txBody>
                  <a:tcPr marT="91425"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latin typeface="Poppins"/>
                          <a:ea typeface="Poppins"/>
                          <a:cs typeface="Poppins"/>
                          <a:sym typeface="Poppins"/>
                        </a:rPr>
                        <a:t>Write informative/explanatory texts in which they introduce a topic, use facts and definitions to develop points, and provide a concluding statement or section.</a:t>
                      </a:r>
                      <a:endParaRPr sz="800">
                        <a:solidFill>
                          <a:schemeClr val="dk1"/>
                        </a:solidFill>
                        <a:latin typeface="Poppins"/>
                        <a:ea typeface="Poppins"/>
                        <a:cs typeface="Poppins"/>
                        <a:sym typeface="Poppins"/>
                      </a:endParaRPr>
                    </a:p>
                  </a:txBody>
                  <a:tcPr marT="91425"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r>
              <a:tr h="514775">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W.3.2.a</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Introduce a topic and group related information together; include illustrations when useful to aiding comprehension.</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655150">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W.4.2.a</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Introduce a topic clearly and group related information in paragraphs and sections; include formatting (e.g., headings), illustrations, and multimedia when useful to aiding comprehension.</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315375">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W</a:t>
                      </a:r>
                      <a:r>
                        <a:rPr b="1" lang="en" sz="800">
                          <a:solidFill>
                            <a:schemeClr val="dk1"/>
                          </a:solidFill>
                          <a:latin typeface="Poppins"/>
                          <a:ea typeface="Poppins"/>
                          <a:cs typeface="Poppins"/>
                          <a:sym typeface="Poppins"/>
                        </a:rPr>
                        <a:t>.5.2.a</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Introduce a topic clearly, provide a general observation and focus, and group related information logically; include formatting (e.g., headings), illustrations, and multimedia when useful to aiding comprehension.</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bl>
          </a:graphicData>
        </a:graphic>
      </p:graphicFrame>
      <p:grpSp>
        <p:nvGrpSpPr>
          <p:cNvPr id="930" name="Google Shape;930;p73"/>
          <p:cNvGrpSpPr/>
          <p:nvPr/>
        </p:nvGrpSpPr>
        <p:grpSpPr>
          <a:xfrm>
            <a:off x="0" y="0"/>
            <a:ext cx="7789200" cy="685800"/>
            <a:chOff x="0" y="0"/>
            <a:chExt cx="7789200" cy="685800"/>
          </a:xfrm>
        </p:grpSpPr>
        <p:sp>
          <p:nvSpPr>
            <p:cNvPr id="931" name="Google Shape;931;p73"/>
            <p:cNvSpPr/>
            <p:nvPr/>
          </p:nvSpPr>
          <p:spPr>
            <a:xfrm>
              <a:off x="0" y="0"/>
              <a:ext cx="7789200" cy="685800"/>
            </a:xfrm>
            <a:prstGeom prst="rect">
              <a:avLst/>
            </a:prstGeom>
            <a:solidFill>
              <a:srgbClr val="4999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932" name="Google Shape;932;p73"/>
            <p:cNvSpPr txBox="1"/>
            <p:nvPr/>
          </p:nvSpPr>
          <p:spPr>
            <a:xfrm>
              <a:off x="457200" y="141450"/>
              <a:ext cx="50181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Essential Skill Lessons </a:t>
              </a:r>
              <a:r>
                <a:rPr lang="en" sz="1600">
                  <a:latin typeface="Poppins"/>
                  <a:ea typeface="Poppins"/>
                  <a:cs typeface="Poppins"/>
                  <a:sym typeface="Poppins"/>
                </a:rPr>
                <a:t>|</a:t>
              </a:r>
              <a:r>
                <a:rPr b="1" lang="en" sz="1600">
                  <a:latin typeface="Poppins"/>
                  <a:ea typeface="Poppins"/>
                  <a:cs typeface="Poppins"/>
                  <a:sym typeface="Poppins"/>
                </a:rPr>
                <a:t> 2nd-3rd </a:t>
              </a:r>
              <a:r>
                <a:rPr b="1" lang="en" sz="1600">
                  <a:latin typeface="Poppins"/>
                  <a:ea typeface="Poppins"/>
                  <a:cs typeface="Poppins"/>
                  <a:sym typeface="Poppins"/>
                </a:rPr>
                <a:t>Grade</a:t>
              </a:r>
              <a:endParaRPr sz="1200">
                <a:latin typeface="Poppins"/>
                <a:ea typeface="Poppins"/>
                <a:cs typeface="Poppins"/>
                <a:sym typeface="Poppins"/>
              </a:endParaRPr>
            </a:p>
          </p:txBody>
        </p:sp>
      </p:grpSp>
      <p:pic>
        <p:nvPicPr>
          <p:cNvPr id="933" name="Google Shape;933;p73" title="Logo.png"/>
          <p:cNvPicPr preferRelativeResize="0"/>
          <p:nvPr/>
        </p:nvPicPr>
        <p:blipFill rotWithShape="1">
          <a:blip r:embed="rId7">
            <a:alphaModFix/>
          </a:blip>
          <a:srcRect b="797" l="0" r="0" t="787"/>
          <a:stretch/>
        </p:blipFill>
        <p:spPr>
          <a:xfrm>
            <a:off x="6055623" y="261938"/>
            <a:ext cx="1232057" cy="161925"/>
          </a:xfrm>
          <a:prstGeom prst="rect">
            <a:avLst/>
          </a:prstGeom>
          <a:noFill/>
          <a:ln>
            <a:noFill/>
          </a:ln>
        </p:spPr>
      </p:pic>
      <p:grpSp>
        <p:nvGrpSpPr>
          <p:cNvPr id="934" name="Google Shape;934;p73"/>
          <p:cNvGrpSpPr/>
          <p:nvPr/>
        </p:nvGrpSpPr>
        <p:grpSpPr>
          <a:xfrm>
            <a:off x="804672" y="9615637"/>
            <a:ext cx="1706401" cy="117000"/>
            <a:chOff x="685810" y="9615637"/>
            <a:chExt cx="1706401" cy="117000"/>
          </a:xfrm>
        </p:grpSpPr>
        <p:sp>
          <p:nvSpPr>
            <p:cNvPr id="935" name="Google Shape;935;p73"/>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8">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9">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936" name="Google Shape;936;p73">
              <a:hlinkClick/>
            </p:cNvPr>
            <p:cNvPicPr preferRelativeResize="0"/>
            <p:nvPr/>
          </p:nvPicPr>
          <p:blipFill rotWithShape="1">
            <a:blip r:embed="rId10">
              <a:alphaModFix/>
            </a:blip>
            <a:srcRect b="10" l="1598" r="343" t="-10"/>
            <a:stretch/>
          </p:blipFill>
          <p:spPr>
            <a:xfrm rot="10800000">
              <a:off x="685810" y="9628437"/>
              <a:ext cx="178664" cy="86475"/>
            </a:xfrm>
            <a:prstGeom prst="rect">
              <a:avLst/>
            </a:prstGeom>
            <a:noFill/>
            <a:ln>
              <a:noFill/>
            </a:ln>
          </p:spPr>
        </p:pic>
      </p:grpSp>
      <p:pic>
        <p:nvPicPr>
          <p:cNvPr id="937" name="Google Shape;937;p73" title="Topic Sentences.png">
            <a:hlinkClick r:id="rId11"/>
          </p:cNvPr>
          <p:cNvPicPr preferRelativeResize="0"/>
          <p:nvPr/>
        </p:nvPicPr>
        <p:blipFill>
          <a:blip r:embed="rId12">
            <a:alphaModFix/>
          </a:blip>
          <a:stretch>
            <a:fillRect/>
          </a:stretch>
        </p:blipFill>
        <p:spPr>
          <a:xfrm>
            <a:off x="475488" y="7302724"/>
            <a:ext cx="896112" cy="503884"/>
          </a:xfrm>
          <a:prstGeom prst="rect">
            <a:avLst/>
          </a:prstGeom>
          <a:noFill/>
          <a:ln>
            <a:noFill/>
          </a:ln>
        </p:spPr>
      </p:pic>
      <p:pic>
        <p:nvPicPr>
          <p:cNvPr id="938" name="Google Shape;938;p73" title="Hyperbole.png">
            <a:hlinkClick r:id="rId13"/>
          </p:cNvPr>
          <p:cNvPicPr preferRelativeResize="0"/>
          <p:nvPr/>
        </p:nvPicPr>
        <p:blipFill>
          <a:blip r:embed="rId14">
            <a:alphaModFix/>
          </a:blip>
          <a:stretch>
            <a:fillRect/>
          </a:stretch>
        </p:blipFill>
        <p:spPr>
          <a:xfrm>
            <a:off x="475488" y="1709445"/>
            <a:ext cx="896112" cy="586910"/>
          </a:xfrm>
          <a:prstGeom prst="rect">
            <a:avLst/>
          </a:prstGeom>
          <a:noFill/>
          <a:ln>
            <a:noFill/>
          </a:ln>
        </p:spPr>
      </p:pic>
      <p:pic>
        <p:nvPicPr>
          <p:cNvPr id="939" name="Google Shape;939;p73" title="Sorting Information.png">
            <a:hlinkClick r:id="rId15"/>
          </p:cNvPr>
          <p:cNvPicPr preferRelativeResize="0"/>
          <p:nvPr/>
        </p:nvPicPr>
        <p:blipFill>
          <a:blip r:embed="rId16">
            <a:alphaModFix/>
          </a:blip>
          <a:stretch>
            <a:fillRect/>
          </a:stretch>
        </p:blipFill>
        <p:spPr>
          <a:xfrm>
            <a:off x="475488" y="5551094"/>
            <a:ext cx="896112" cy="507797"/>
          </a:xfrm>
          <a:prstGeom prst="rect">
            <a:avLst/>
          </a:prstGeom>
          <a:noFill/>
          <a:ln>
            <a:noFill/>
          </a:ln>
        </p:spPr>
      </p:pic>
      <p:pic>
        <p:nvPicPr>
          <p:cNvPr id="940" name="Google Shape;940;p73" title="Onomatopoeia.png">
            <a:hlinkClick r:id="rId17"/>
          </p:cNvPr>
          <p:cNvPicPr preferRelativeResize="0"/>
          <p:nvPr/>
        </p:nvPicPr>
        <p:blipFill>
          <a:blip r:embed="rId18">
            <a:alphaModFix/>
          </a:blip>
          <a:stretch>
            <a:fillRect/>
          </a:stretch>
        </p:blipFill>
        <p:spPr>
          <a:xfrm>
            <a:off x="475488" y="3619872"/>
            <a:ext cx="896112" cy="50388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7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aphicFrame>
        <p:nvGraphicFramePr>
          <p:cNvPr id="946" name="Google Shape;946;p74"/>
          <p:cNvGraphicFramePr/>
          <p:nvPr/>
        </p:nvGraphicFramePr>
        <p:xfrm>
          <a:off x="457200" y="914400"/>
          <a:ext cx="3000000" cy="3000000"/>
        </p:xfrm>
        <a:graphic>
          <a:graphicData uri="http://schemas.openxmlformats.org/drawingml/2006/table">
            <a:tbl>
              <a:tblPr>
                <a:noFill/>
                <a:tableStyleId>{1AC8B0E7-1234-4D41-B6C5-B23E98F94E51}</a:tableStyleId>
              </a:tblPr>
              <a:tblGrid>
                <a:gridCol w="933975"/>
                <a:gridCol w="1228950"/>
                <a:gridCol w="573925"/>
                <a:gridCol w="777350"/>
                <a:gridCol w="566450"/>
                <a:gridCol w="2777350"/>
              </a:tblGrid>
              <a:tr h="460125">
                <a:tc>
                  <a:txBody>
                    <a:bodyPr/>
                    <a:lstStyle/>
                    <a:p>
                      <a:pPr indent="0" lvl="0" marL="0" rtl="0" algn="l">
                        <a:spcBef>
                          <a:spcPts val="0"/>
                        </a:spcBef>
                        <a:spcAft>
                          <a:spcPts val="0"/>
                        </a:spcAft>
                        <a:buNone/>
                      </a:pPr>
                      <a:r>
                        <a:rPr b="1" lang="en" sz="800">
                          <a:latin typeface="Poppins"/>
                          <a:ea typeface="Poppins"/>
                          <a:cs typeface="Poppins"/>
                          <a:sym typeface="Poppins"/>
                        </a:rPr>
                        <a:t>Skill</a:t>
                      </a:r>
                      <a:endParaRPr b="1" sz="800">
                        <a:latin typeface="Poppins"/>
                        <a:ea typeface="Poppins"/>
                        <a:cs typeface="Poppins"/>
                        <a:sym typeface="Poppins"/>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latin typeface="Poppins"/>
                          <a:ea typeface="Poppins"/>
                          <a:cs typeface="Poppins"/>
                          <a:sym typeface="Poppins"/>
                        </a:rPr>
                        <a:t>Lesson</a:t>
                      </a:r>
                      <a:endParaRPr b="1" sz="800">
                        <a:solidFill>
                          <a:srgbClr val="000000"/>
                        </a:solidFill>
                        <a:latin typeface="Poppins"/>
                        <a:ea typeface="Poppins"/>
                        <a:cs typeface="Poppins"/>
                        <a:sym typeface="Poppins"/>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a:txBody>
                    <a:bodyPr/>
                    <a:lstStyle/>
                    <a:p>
                      <a:pPr indent="0" lvl="0" marL="0" rtl="0" algn="ctr">
                        <a:spcBef>
                          <a:spcPts val="0"/>
                        </a:spcBef>
                        <a:spcAft>
                          <a:spcPts val="0"/>
                        </a:spcAft>
                        <a:buClr>
                          <a:srgbClr val="000000"/>
                        </a:buClr>
                        <a:buSzPts val="1100"/>
                        <a:buFont typeface="Arial"/>
                        <a:buNone/>
                      </a:pPr>
                      <a:r>
                        <a:rPr b="1" lang="en" sz="800">
                          <a:latin typeface="Poppins"/>
                          <a:ea typeface="Poppins"/>
                          <a:cs typeface="Poppins"/>
                          <a:sym typeface="Poppins"/>
                        </a:rPr>
                        <a:t>Grades</a:t>
                      </a:r>
                      <a:endParaRPr b="1" sz="800">
                        <a:solidFill>
                          <a:srgbClr val="000000"/>
                        </a:solidFill>
                        <a:latin typeface="Poppins"/>
                        <a:ea typeface="Poppins"/>
                        <a:cs typeface="Poppins"/>
                        <a:sym typeface="Poppins"/>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latin typeface="Poppins"/>
                          <a:ea typeface="Poppins"/>
                          <a:cs typeface="Poppins"/>
                          <a:sym typeface="Poppins"/>
                        </a:rPr>
                        <a:t>Related Genres</a:t>
                      </a:r>
                      <a:endParaRPr b="1" sz="800">
                        <a:solidFill>
                          <a:srgbClr val="000000"/>
                        </a:solidFill>
                        <a:latin typeface="Poppins"/>
                        <a:ea typeface="Poppins"/>
                        <a:cs typeface="Poppins"/>
                        <a:sym typeface="Poppins"/>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gridSpan="2">
                  <a:txBody>
                    <a:bodyPr/>
                    <a:lstStyle/>
                    <a:p>
                      <a:pPr indent="0" lvl="0" marL="0" rtl="0" algn="l">
                        <a:spcBef>
                          <a:spcPts val="0"/>
                        </a:spcBef>
                        <a:spcAft>
                          <a:spcPts val="0"/>
                        </a:spcAft>
                        <a:buNone/>
                      </a:pPr>
                      <a:r>
                        <a:rPr b="1" lang="en" sz="800">
                          <a:latin typeface="Poppins"/>
                          <a:ea typeface="Poppins"/>
                          <a:cs typeface="Poppins"/>
                          <a:sym typeface="Poppins"/>
                        </a:rPr>
                        <a:t>Standards</a:t>
                      </a:r>
                      <a:endParaRPr b="1" sz="800">
                        <a:latin typeface="Poppins"/>
                        <a:ea typeface="Poppins"/>
                        <a:cs typeface="Poppins"/>
                        <a:sym typeface="Poppins"/>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hMerge="1"/>
              </a:tr>
              <a:tr h="751775">
                <a:tc rowSpan="2">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3">
                            <a:extLst>
                              <a:ext uri="{A12FA001-AC4F-418D-AE19-62706E023703}">
                                <ahyp:hlinkClr val="tx"/>
                              </a:ext>
                            </a:extLst>
                          </a:hlinkClick>
                        </a:rPr>
                        <a:t>Using “And”</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rowSpan="2">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Racoon Day Poster</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spcBef>
                          <a:spcPts val="400"/>
                        </a:spcBef>
                        <a:spcAft>
                          <a:spcPts val="0"/>
                        </a:spcAft>
                        <a:buNone/>
                      </a:pPr>
                      <a:r>
                        <a:rPr b="1" lang="en" sz="800">
                          <a:latin typeface="Poppins"/>
                          <a:ea typeface="Poppins"/>
                          <a:cs typeface="Poppins"/>
                          <a:sym typeface="Poppins"/>
                        </a:rPr>
                        <a:t>Candy Store</a:t>
                      </a:r>
                      <a:r>
                        <a:rPr b="1" lang="en" sz="800">
                          <a:latin typeface="Poppins"/>
                          <a:ea typeface="Poppins"/>
                          <a:cs typeface="Poppins"/>
                          <a:sym typeface="Poppins"/>
                        </a:rPr>
                        <a:t>             </a:t>
                      </a:r>
                      <a:endParaRPr b="1" sz="800">
                        <a:latin typeface="Poppins"/>
                        <a:ea typeface="Poppins"/>
                        <a:cs typeface="Poppins"/>
                        <a:sym typeface="Poppins"/>
                      </a:endParaRPr>
                    </a:p>
                    <a:p>
                      <a:pPr indent="0" lvl="0" marL="0" rtl="0" algn="l">
                        <a:spcBef>
                          <a:spcPts val="200"/>
                        </a:spcBef>
                        <a:spcAft>
                          <a:spcPts val="0"/>
                        </a:spcAft>
                        <a:buNone/>
                      </a:pP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Water Playground </a:t>
                      </a:r>
                      <a:endParaRPr b="1" sz="800">
                        <a:solidFill>
                          <a:schemeClr val="dk1"/>
                        </a:solidFill>
                        <a:latin typeface="Poppins"/>
                        <a:ea typeface="Poppins"/>
                        <a:cs typeface="Poppins"/>
                        <a:sym typeface="Poppins"/>
                      </a:endParaRPr>
                    </a:p>
                    <a:p>
                      <a:pPr indent="0" lvl="0" marL="0" rtl="0" algn="l">
                        <a:spcBef>
                          <a:spcPts val="20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House                              </a:t>
                      </a:r>
                      <a:endParaRPr b="1" sz="800">
                        <a:solidFill>
                          <a:schemeClr val="dk1"/>
                        </a:solidFill>
                        <a:latin typeface="Poppins"/>
                        <a:ea typeface="Poppins"/>
                        <a:cs typeface="Poppins"/>
                        <a:sym typeface="Poppins"/>
                      </a:endParaRPr>
                    </a:p>
                    <a:p>
                      <a:pPr indent="0" lvl="0" marL="0" rtl="0" algn="l">
                        <a:spcBef>
                          <a:spcPts val="200"/>
                        </a:spcBef>
                        <a:spcAft>
                          <a:spcPts val="400"/>
                        </a:spcAft>
                        <a:buNone/>
                      </a:pPr>
                      <a:r>
                        <a:rPr lang="en" sz="800">
                          <a:solidFill>
                            <a:schemeClr val="dk1"/>
                          </a:solidFill>
                          <a:latin typeface="Poppins"/>
                          <a:ea typeface="Poppins"/>
                          <a:cs typeface="Poppins"/>
                          <a:sym typeface="Poppins"/>
                        </a:rPr>
                        <a:t>(15 mins)</a:t>
                      </a:r>
                      <a:endParaRPr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rowSpan="2">
                  <a:txBody>
                    <a:bodyPr/>
                    <a:lstStyle/>
                    <a:p>
                      <a:pPr indent="0" lvl="0" marL="0" rtl="0" algn="ctr">
                        <a:lnSpc>
                          <a:spcPct val="150000"/>
                        </a:lnSpc>
                        <a:spcBef>
                          <a:spcPts val="0"/>
                        </a:spcBef>
                        <a:spcAft>
                          <a:spcPts val="0"/>
                        </a:spcAft>
                        <a:buNone/>
                      </a:pPr>
                      <a:r>
                        <a:rPr lang="en" sz="800">
                          <a:latin typeface="Poppins"/>
                          <a:ea typeface="Poppins"/>
                          <a:cs typeface="Poppins"/>
                          <a:sym typeface="Poppins"/>
                        </a:rPr>
                        <a:t>2-3</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rowSpan="2">
                  <a:txBody>
                    <a:bodyPr/>
                    <a:lstStyle/>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Narrative</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Informative</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b="1" lang="en" sz="800">
                          <a:latin typeface="Poppins"/>
                          <a:ea typeface="Poppins"/>
                          <a:cs typeface="Poppins"/>
                          <a:sym typeface="Poppins"/>
                        </a:rPr>
                        <a:t>L.2.1.f</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latin typeface="Poppins"/>
                          <a:ea typeface="Poppins"/>
                          <a:cs typeface="Poppins"/>
                          <a:sym typeface="Poppins"/>
                        </a:rPr>
                        <a:t>Produce, expand, and rearrange complete simple and compound sentences (e.g., The boy watched the movie; The little boy watched the movie; The action movie was watched by the little boy).</a:t>
                      </a:r>
                      <a:endParaRPr sz="800">
                        <a:latin typeface="Poppins"/>
                        <a:ea typeface="Poppins"/>
                        <a:cs typeface="Poppins"/>
                        <a:sym typeface="Poppins"/>
                      </a:endParaRPr>
                    </a:p>
                  </a:txBody>
                  <a:tcPr marT="91425"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1075725">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L.3.1.l</a:t>
                      </a:r>
                      <a:endParaRPr b="1" sz="800">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Produce simple, compound, and complex sentences.</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r>
              <a:tr h="535750">
                <a:tc rowSpan="8">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4">
                            <a:extLst>
                              <a:ext uri="{A12FA001-AC4F-418D-AE19-62706E023703}">
                                <ahyp:hlinkClr val="tx"/>
                              </a:ext>
                            </a:extLst>
                          </a:hlinkClick>
                        </a:rPr>
                        <a:t>“When” Adverbs</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rowSpan="8">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The World’s Fair</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spcBef>
                          <a:spcPts val="400"/>
                        </a:spcBef>
                        <a:spcAft>
                          <a:spcPts val="0"/>
                        </a:spcAft>
                        <a:buNone/>
                      </a:pPr>
                      <a:r>
                        <a:rPr b="1" lang="en" sz="800">
                          <a:latin typeface="Poppins"/>
                          <a:ea typeface="Poppins"/>
                          <a:cs typeface="Poppins"/>
                          <a:sym typeface="Poppins"/>
                        </a:rPr>
                        <a:t>Baking Cookies</a:t>
                      </a:r>
                      <a:endParaRPr b="1" sz="800">
                        <a:latin typeface="Poppins"/>
                        <a:ea typeface="Poppins"/>
                        <a:cs typeface="Poppins"/>
                        <a:sym typeface="Poppins"/>
                      </a:endParaRPr>
                    </a:p>
                    <a:p>
                      <a:pPr indent="0" lvl="0" marL="0" rtl="0" algn="l">
                        <a:spcBef>
                          <a:spcPts val="200"/>
                        </a:spcBef>
                        <a:spcAft>
                          <a:spcPts val="0"/>
                        </a:spcAft>
                        <a:buNone/>
                      </a:pP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Swim-Bike-Run</a:t>
                      </a:r>
                      <a:endParaRPr b="1" sz="800">
                        <a:solidFill>
                          <a:schemeClr val="dk1"/>
                        </a:solidFill>
                        <a:latin typeface="Poppins"/>
                        <a:ea typeface="Poppins"/>
                        <a:cs typeface="Poppins"/>
                        <a:sym typeface="Poppins"/>
                      </a:endParaRPr>
                    </a:p>
                    <a:p>
                      <a:pPr indent="0" lvl="0" marL="0" rtl="0" algn="l">
                        <a:spcBef>
                          <a:spcPts val="20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Snow Day Fun!            </a:t>
                      </a:r>
                      <a:endParaRPr b="1" sz="800">
                        <a:solidFill>
                          <a:schemeClr val="dk1"/>
                        </a:solidFill>
                        <a:latin typeface="Poppins"/>
                        <a:ea typeface="Poppins"/>
                        <a:cs typeface="Poppins"/>
                        <a:sym typeface="Poppins"/>
                      </a:endParaRPr>
                    </a:p>
                    <a:p>
                      <a:pPr indent="0" lvl="0" marL="0" rtl="0" algn="l">
                        <a:spcBef>
                          <a:spcPts val="200"/>
                        </a:spcBef>
                        <a:spcAft>
                          <a:spcPts val="200"/>
                        </a:spcAft>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rowSpan="8">
                  <a:txBody>
                    <a:bodyPr/>
                    <a:lstStyle/>
                    <a:p>
                      <a:pPr indent="0" lvl="0" marL="0" rtl="0" algn="ctr">
                        <a:lnSpc>
                          <a:spcPct val="150000"/>
                        </a:lnSpc>
                        <a:spcBef>
                          <a:spcPts val="0"/>
                        </a:spcBef>
                        <a:spcAft>
                          <a:spcPts val="0"/>
                        </a:spcAft>
                        <a:buNone/>
                      </a:pPr>
                      <a:r>
                        <a:rPr lang="en" sz="800">
                          <a:latin typeface="Poppins"/>
                          <a:ea typeface="Poppins"/>
                          <a:cs typeface="Poppins"/>
                          <a:sym typeface="Poppins"/>
                        </a:rPr>
                        <a:t>2-3</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rowSpan="8">
                  <a:txBody>
                    <a:bodyPr/>
                    <a:lstStyle/>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Narrative</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Informative</a:t>
                      </a:r>
                      <a:endParaRPr sz="800">
                        <a:solidFill>
                          <a:schemeClr val="dk1"/>
                        </a:solidFill>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L.2.1</a:t>
                      </a:r>
                      <a:endParaRPr b="1" sz="800">
                        <a:latin typeface="Poppins"/>
                        <a:ea typeface="Poppins"/>
                        <a:cs typeface="Poppins"/>
                        <a:sym typeface="Poppins"/>
                      </a:endParaRPr>
                    </a:p>
                  </a:txBody>
                  <a:tcPr marT="91425"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Demonstrate command of the conventions of standard English grammar and usage when writing or speaking.</a:t>
                      </a:r>
                      <a:endParaRPr sz="800">
                        <a:solidFill>
                          <a:schemeClr val="dk1"/>
                        </a:solidFill>
                        <a:latin typeface="Poppins"/>
                        <a:ea typeface="Poppins"/>
                        <a:cs typeface="Poppins"/>
                        <a:sym typeface="Poppins"/>
                      </a:endParaRPr>
                    </a:p>
                  </a:txBody>
                  <a:tcPr marT="91425"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r>
              <a:tr h="732725">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L.2.6</a:t>
                      </a:r>
                      <a:endParaRPr b="1" sz="800">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Use words and phrases acquired through conversations, reading and being read to, and responding to texts, including using adjectives and adverbs to describe (e.g., When other kids are happy, that makes me happy).</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498300">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L.3.1</a:t>
                      </a:r>
                      <a:endParaRPr b="1" sz="800">
                        <a:solidFill>
                          <a:schemeClr val="dk1"/>
                        </a:solidFill>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Demonstrate command of the conventions of standard English grammar and usage when writing or speaking.</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796975">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L.3.6</a:t>
                      </a:r>
                      <a:endParaRPr b="1" sz="800">
                        <a:solidFill>
                          <a:schemeClr val="dk1"/>
                        </a:solidFill>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Acquire and use accurately grade-appropriate conversational, general academic, and domain-specific words and phrases, including those that signal spatial and temporal relationships (e.g., After dinner that night we went looking for them).</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807850">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RI.3.3</a:t>
                      </a:r>
                      <a:endParaRPr b="1" sz="800">
                        <a:solidFill>
                          <a:schemeClr val="dk1"/>
                        </a:solidFill>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Describe the relationship between a series of historical events, scientific ideas or concepts, or steps in technical procedures in a text, using language that pertains to time, sequence, and cause/effect.</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789250">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W.2.3</a:t>
                      </a:r>
                      <a:endParaRPr b="1" sz="800">
                        <a:solidFill>
                          <a:schemeClr val="dk1"/>
                        </a:solidFill>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Write narratives in which they recount a well-elaborated event or short sequence of events, include details to describe actions, thoughts, and feelings, use temporal words to signal event order, and provide a sense of closure.</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507700">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W.3.3</a:t>
                      </a:r>
                      <a:endParaRPr b="1" sz="800">
                        <a:solidFill>
                          <a:schemeClr val="dk1"/>
                        </a:solidFill>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Write narratives to develop real or imagined experiences or events using effective technique, descriptive details, and clear event sequences.</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483275">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W.3.3.c</a:t>
                      </a:r>
                      <a:endParaRPr b="1" sz="800">
                        <a:solidFill>
                          <a:schemeClr val="dk1"/>
                        </a:solidFill>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Use temporal words and phrases to signal event order.</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bl>
          </a:graphicData>
        </a:graphic>
      </p:graphicFrame>
      <p:grpSp>
        <p:nvGrpSpPr>
          <p:cNvPr id="947" name="Google Shape;947;p74"/>
          <p:cNvGrpSpPr/>
          <p:nvPr/>
        </p:nvGrpSpPr>
        <p:grpSpPr>
          <a:xfrm>
            <a:off x="0" y="0"/>
            <a:ext cx="7789200" cy="685800"/>
            <a:chOff x="0" y="0"/>
            <a:chExt cx="7789200" cy="685800"/>
          </a:xfrm>
        </p:grpSpPr>
        <p:sp>
          <p:nvSpPr>
            <p:cNvPr id="948" name="Google Shape;948;p74"/>
            <p:cNvSpPr/>
            <p:nvPr/>
          </p:nvSpPr>
          <p:spPr>
            <a:xfrm>
              <a:off x="0" y="0"/>
              <a:ext cx="7789200" cy="685800"/>
            </a:xfrm>
            <a:prstGeom prst="rect">
              <a:avLst/>
            </a:prstGeom>
            <a:solidFill>
              <a:srgbClr val="4999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949" name="Google Shape;949;p74"/>
            <p:cNvSpPr txBox="1"/>
            <p:nvPr/>
          </p:nvSpPr>
          <p:spPr>
            <a:xfrm>
              <a:off x="457200" y="141450"/>
              <a:ext cx="48648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Essential Skill Lessons </a:t>
              </a:r>
              <a:r>
                <a:rPr lang="en" sz="1600">
                  <a:latin typeface="Poppins"/>
                  <a:ea typeface="Poppins"/>
                  <a:cs typeface="Poppins"/>
                  <a:sym typeface="Poppins"/>
                </a:rPr>
                <a:t>|</a:t>
              </a:r>
              <a:r>
                <a:rPr b="1" lang="en" sz="1600">
                  <a:latin typeface="Poppins"/>
                  <a:ea typeface="Poppins"/>
                  <a:cs typeface="Poppins"/>
                  <a:sym typeface="Poppins"/>
                </a:rPr>
                <a:t> 2nd-3rd Grade</a:t>
              </a:r>
              <a:endParaRPr sz="1200">
                <a:latin typeface="Poppins"/>
                <a:ea typeface="Poppins"/>
                <a:cs typeface="Poppins"/>
                <a:sym typeface="Poppins"/>
              </a:endParaRPr>
            </a:p>
          </p:txBody>
        </p:sp>
      </p:grpSp>
      <p:pic>
        <p:nvPicPr>
          <p:cNvPr id="950" name="Google Shape;950;p74" title="Logo.png"/>
          <p:cNvPicPr preferRelativeResize="0"/>
          <p:nvPr/>
        </p:nvPicPr>
        <p:blipFill rotWithShape="1">
          <a:blip r:embed="rId5">
            <a:alphaModFix/>
          </a:blip>
          <a:srcRect b="797" l="0" r="0" t="787"/>
          <a:stretch/>
        </p:blipFill>
        <p:spPr>
          <a:xfrm>
            <a:off x="6055623" y="261938"/>
            <a:ext cx="1232057" cy="161925"/>
          </a:xfrm>
          <a:prstGeom prst="rect">
            <a:avLst/>
          </a:prstGeom>
          <a:noFill/>
          <a:ln>
            <a:noFill/>
          </a:ln>
        </p:spPr>
      </p:pic>
      <p:grpSp>
        <p:nvGrpSpPr>
          <p:cNvPr id="951" name="Google Shape;951;p74"/>
          <p:cNvGrpSpPr/>
          <p:nvPr/>
        </p:nvGrpSpPr>
        <p:grpSpPr>
          <a:xfrm>
            <a:off x="804672" y="9615637"/>
            <a:ext cx="1706401" cy="117000"/>
            <a:chOff x="685810" y="9615637"/>
            <a:chExt cx="1706401" cy="117000"/>
          </a:xfrm>
        </p:grpSpPr>
        <p:sp>
          <p:nvSpPr>
            <p:cNvPr id="952" name="Google Shape;952;p74"/>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6">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7">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953" name="Google Shape;953;p74">
              <a:hlinkClick/>
            </p:cNvPr>
            <p:cNvPicPr preferRelativeResize="0"/>
            <p:nvPr/>
          </p:nvPicPr>
          <p:blipFill rotWithShape="1">
            <a:blip r:embed="rId8">
              <a:alphaModFix/>
            </a:blip>
            <a:srcRect b="10" l="1598" r="343" t="-10"/>
            <a:stretch/>
          </p:blipFill>
          <p:spPr>
            <a:xfrm rot="10800000">
              <a:off x="685810" y="9628437"/>
              <a:ext cx="178664" cy="86475"/>
            </a:xfrm>
            <a:prstGeom prst="rect">
              <a:avLst/>
            </a:prstGeom>
            <a:noFill/>
            <a:ln>
              <a:noFill/>
            </a:ln>
          </p:spPr>
        </p:pic>
      </p:grpSp>
      <p:pic>
        <p:nvPicPr>
          <p:cNvPr id="954" name="Google Shape;954;p74" title="Using And.png">
            <a:hlinkClick r:id="rId9"/>
          </p:cNvPr>
          <p:cNvPicPr preferRelativeResize="0"/>
          <p:nvPr/>
        </p:nvPicPr>
        <p:blipFill>
          <a:blip r:embed="rId10">
            <a:alphaModFix/>
          </a:blip>
          <a:stretch>
            <a:fillRect/>
          </a:stretch>
        </p:blipFill>
        <p:spPr>
          <a:xfrm>
            <a:off x="475488" y="1722120"/>
            <a:ext cx="896112" cy="504063"/>
          </a:xfrm>
          <a:prstGeom prst="rect">
            <a:avLst/>
          </a:prstGeom>
          <a:noFill/>
          <a:ln>
            <a:noFill/>
          </a:ln>
        </p:spPr>
      </p:pic>
      <p:pic>
        <p:nvPicPr>
          <p:cNvPr id="955" name="Google Shape;955;p74" title="When Adverbs.png">
            <a:hlinkClick r:id="rId11"/>
          </p:cNvPr>
          <p:cNvPicPr preferRelativeResize="0"/>
          <p:nvPr/>
        </p:nvPicPr>
        <p:blipFill>
          <a:blip r:embed="rId12">
            <a:alphaModFix/>
          </a:blip>
          <a:stretch>
            <a:fillRect/>
          </a:stretch>
        </p:blipFill>
        <p:spPr>
          <a:xfrm>
            <a:off x="475488" y="3702450"/>
            <a:ext cx="896112" cy="50406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7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aphicFrame>
        <p:nvGraphicFramePr>
          <p:cNvPr id="961" name="Google Shape;961;p75"/>
          <p:cNvGraphicFramePr/>
          <p:nvPr/>
        </p:nvGraphicFramePr>
        <p:xfrm>
          <a:off x="457200" y="914400"/>
          <a:ext cx="3000000" cy="3000000"/>
        </p:xfrm>
        <a:graphic>
          <a:graphicData uri="http://schemas.openxmlformats.org/drawingml/2006/table">
            <a:tbl>
              <a:tblPr>
                <a:noFill/>
                <a:tableStyleId>{1AC8B0E7-1234-4D41-B6C5-B23E98F94E51}</a:tableStyleId>
              </a:tblPr>
              <a:tblGrid>
                <a:gridCol w="933975"/>
                <a:gridCol w="1228950"/>
                <a:gridCol w="573925"/>
                <a:gridCol w="777350"/>
                <a:gridCol w="608325"/>
                <a:gridCol w="2735475"/>
              </a:tblGrid>
              <a:tr h="460125">
                <a:tc>
                  <a:txBody>
                    <a:bodyPr/>
                    <a:lstStyle/>
                    <a:p>
                      <a:pPr indent="0" lvl="0" marL="0" rtl="0" algn="l">
                        <a:spcBef>
                          <a:spcPts val="0"/>
                        </a:spcBef>
                        <a:spcAft>
                          <a:spcPts val="0"/>
                        </a:spcAft>
                        <a:buNone/>
                      </a:pPr>
                      <a:r>
                        <a:rPr b="1" lang="en" sz="800">
                          <a:latin typeface="Poppins"/>
                          <a:ea typeface="Poppins"/>
                          <a:cs typeface="Poppins"/>
                          <a:sym typeface="Poppins"/>
                        </a:rPr>
                        <a:t>Skill</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latin typeface="Poppins"/>
                          <a:ea typeface="Poppins"/>
                          <a:cs typeface="Poppins"/>
                          <a:sym typeface="Poppins"/>
                        </a:rPr>
                        <a:t>Lesson</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a:txBody>
                    <a:bodyPr/>
                    <a:lstStyle/>
                    <a:p>
                      <a:pPr indent="0" lvl="0" marL="0" rtl="0" algn="ctr">
                        <a:spcBef>
                          <a:spcPts val="0"/>
                        </a:spcBef>
                        <a:spcAft>
                          <a:spcPts val="0"/>
                        </a:spcAft>
                        <a:buClr>
                          <a:srgbClr val="000000"/>
                        </a:buClr>
                        <a:buSzPts val="1100"/>
                        <a:buFont typeface="Arial"/>
                        <a:buNone/>
                      </a:pPr>
                      <a:r>
                        <a:rPr b="1" lang="en" sz="800">
                          <a:latin typeface="Poppins"/>
                          <a:ea typeface="Poppins"/>
                          <a:cs typeface="Poppins"/>
                          <a:sym typeface="Poppins"/>
                        </a:rPr>
                        <a:t>Grades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latin typeface="Poppins"/>
                          <a:ea typeface="Poppins"/>
                          <a:cs typeface="Poppins"/>
                          <a:sym typeface="Poppins"/>
                        </a:rPr>
                        <a:t>Related Genres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gridSpan="2">
                  <a:txBody>
                    <a:bodyPr/>
                    <a:lstStyle/>
                    <a:p>
                      <a:pPr indent="0" lvl="0" marL="0" rtl="0" algn="l">
                        <a:spcBef>
                          <a:spcPts val="0"/>
                        </a:spcBef>
                        <a:spcAft>
                          <a:spcPts val="0"/>
                        </a:spcAft>
                        <a:buNone/>
                      </a:pPr>
                      <a:r>
                        <a:rPr b="1" lang="en" sz="800">
                          <a:latin typeface="Poppins"/>
                          <a:ea typeface="Poppins"/>
                          <a:cs typeface="Poppins"/>
                          <a:sym typeface="Poppins"/>
                        </a:rPr>
                        <a:t>Standards</a:t>
                      </a:r>
                      <a:endParaRPr b="1" sz="800">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hMerge="1"/>
              </a:tr>
              <a:tr h="543500">
                <a:tc rowSpan="4">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3">
                            <a:extLst>
                              <a:ext uri="{A12FA001-AC4F-418D-AE19-62706E023703}">
                                <ahyp:hlinkClr val="tx"/>
                              </a:ext>
                            </a:extLst>
                          </a:hlinkClick>
                        </a:rPr>
                        <a:t>Character Traits</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rowSpan="4">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Alex the Alien</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spcBef>
                          <a:spcPts val="400"/>
                        </a:spcBef>
                        <a:spcAft>
                          <a:spcPts val="0"/>
                        </a:spcAft>
                        <a:buNone/>
                      </a:pPr>
                      <a:r>
                        <a:rPr b="1" lang="en" sz="800">
                          <a:latin typeface="Poppins"/>
                          <a:ea typeface="Poppins"/>
                          <a:cs typeface="Poppins"/>
                          <a:sym typeface="Poppins"/>
                        </a:rPr>
                        <a:t>Darla</a:t>
                      </a:r>
                      <a:r>
                        <a:rPr b="1" lang="en" sz="800">
                          <a:latin typeface="Poppins"/>
                          <a:ea typeface="Poppins"/>
                          <a:cs typeface="Poppins"/>
                          <a:sym typeface="Poppins"/>
                        </a:rPr>
                        <a:t> </a:t>
                      </a:r>
                      <a:endParaRPr b="1" sz="800">
                        <a:latin typeface="Poppins"/>
                        <a:ea typeface="Poppins"/>
                        <a:cs typeface="Poppins"/>
                        <a:sym typeface="Poppins"/>
                      </a:endParaRPr>
                    </a:p>
                    <a:p>
                      <a:pPr indent="0" lvl="0" marL="0" rtl="0" algn="l">
                        <a:spcBef>
                          <a:spcPts val="200"/>
                        </a:spcBef>
                        <a:spcAft>
                          <a:spcPts val="0"/>
                        </a:spcAft>
                        <a:buNone/>
                      </a:pP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Pablo </a:t>
                      </a:r>
                      <a:endParaRPr b="1" sz="800">
                        <a:solidFill>
                          <a:schemeClr val="dk1"/>
                        </a:solidFill>
                        <a:latin typeface="Poppins"/>
                        <a:ea typeface="Poppins"/>
                        <a:cs typeface="Poppins"/>
                        <a:sym typeface="Poppins"/>
                      </a:endParaRPr>
                    </a:p>
                    <a:p>
                      <a:pPr indent="0" lvl="0" marL="0" rtl="0" algn="l">
                        <a:spcBef>
                          <a:spcPts val="20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William </a:t>
                      </a:r>
                      <a:endParaRPr b="1" sz="800">
                        <a:solidFill>
                          <a:schemeClr val="dk1"/>
                        </a:solidFill>
                        <a:latin typeface="Poppins"/>
                        <a:ea typeface="Poppins"/>
                        <a:cs typeface="Poppins"/>
                        <a:sym typeface="Poppins"/>
                      </a:endParaRPr>
                    </a:p>
                    <a:p>
                      <a:pPr indent="0" lvl="0" marL="0" rtl="0" algn="l">
                        <a:spcBef>
                          <a:spcPts val="200"/>
                        </a:spcBef>
                        <a:spcAft>
                          <a:spcPts val="400"/>
                        </a:spcAft>
                        <a:buNone/>
                      </a:pPr>
                      <a:r>
                        <a:rPr lang="en" sz="800">
                          <a:solidFill>
                            <a:schemeClr val="dk1"/>
                          </a:solidFill>
                          <a:latin typeface="Poppins"/>
                          <a:ea typeface="Poppins"/>
                          <a:cs typeface="Poppins"/>
                          <a:sym typeface="Poppins"/>
                        </a:rPr>
                        <a:t>(15 mins)</a:t>
                      </a:r>
                      <a:endParaRPr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rowSpan="4">
                  <a:txBody>
                    <a:bodyPr/>
                    <a:lstStyle/>
                    <a:p>
                      <a:pPr indent="0" lvl="0" marL="0" rtl="0" algn="ctr">
                        <a:lnSpc>
                          <a:spcPct val="150000"/>
                        </a:lnSpc>
                        <a:spcBef>
                          <a:spcPts val="0"/>
                        </a:spcBef>
                        <a:spcAft>
                          <a:spcPts val="0"/>
                        </a:spcAft>
                        <a:buNone/>
                      </a:pPr>
                      <a:r>
                        <a:rPr lang="en" sz="800">
                          <a:latin typeface="Poppins"/>
                          <a:ea typeface="Poppins"/>
                          <a:cs typeface="Poppins"/>
                          <a:sym typeface="Poppins"/>
                        </a:rPr>
                        <a:t>4</a:t>
                      </a:r>
                      <a:r>
                        <a:rPr lang="en" sz="800">
                          <a:latin typeface="Poppins"/>
                          <a:ea typeface="Poppins"/>
                          <a:cs typeface="Poppins"/>
                          <a:sym typeface="Poppins"/>
                        </a:rPr>
                        <a:t>-5</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rowSpan="4">
                  <a:txBody>
                    <a:bodyPr/>
                    <a:lstStyle/>
                    <a:p>
                      <a:pPr indent="0" lvl="0" marL="0" rtl="0" algn="l">
                        <a:lnSpc>
                          <a:spcPct val="130000"/>
                        </a:lnSpc>
                        <a:spcBef>
                          <a:spcPts val="0"/>
                        </a:spcBef>
                        <a:spcAft>
                          <a:spcPts val="0"/>
                        </a:spcAft>
                        <a:buNone/>
                      </a:pPr>
                      <a:r>
                        <a:rPr lang="en" sz="800">
                          <a:latin typeface="Poppins"/>
                          <a:ea typeface="Poppins"/>
                          <a:cs typeface="Poppins"/>
                          <a:sym typeface="Poppins"/>
                        </a:rPr>
                        <a:t>Narrative</a:t>
                      </a:r>
                      <a:endParaRPr sz="800">
                        <a:latin typeface="Poppins"/>
                        <a:ea typeface="Poppins"/>
                        <a:cs typeface="Poppins"/>
                        <a:sym typeface="Poppins"/>
                      </a:endParaRPr>
                    </a:p>
                    <a:p>
                      <a:pPr indent="0" lvl="0" marL="0" rtl="0" algn="l">
                        <a:lnSpc>
                          <a:spcPct val="130000"/>
                        </a:lnSpc>
                        <a:spcBef>
                          <a:spcPts val="0"/>
                        </a:spcBef>
                        <a:spcAft>
                          <a:spcPts val="0"/>
                        </a:spcAft>
                        <a:buNone/>
                      </a:pPr>
                      <a:r>
                        <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b="1" lang="en" sz="800">
                          <a:latin typeface="Poppins"/>
                          <a:ea typeface="Poppins"/>
                          <a:cs typeface="Poppins"/>
                          <a:sym typeface="Poppins"/>
                        </a:rPr>
                        <a:t>W.4.3.b</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latin typeface="Poppins"/>
                          <a:ea typeface="Poppins"/>
                          <a:cs typeface="Poppins"/>
                          <a:sym typeface="Poppins"/>
                        </a:rPr>
                        <a:t>Use dialogue and description to develop experiences and events or show the responses of characters to situations.</a:t>
                      </a:r>
                      <a:endParaRPr sz="800">
                        <a:latin typeface="Poppins"/>
                        <a:ea typeface="Poppins"/>
                        <a:cs typeface="Poppins"/>
                        <a:sym typeface="Poppins"/>
                      </a:endParaRPr>
                    </a:p>
                  </a:txBody>
                  <a:tcPr marT="91425"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631900">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W.5.3.b</a:t>
                      </a:r>
                      <a:endParaRPr b="1" sz="800">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Use narrative techniques, such as dialogue, description, and pacing to develop experiences and events or show the responses of characters to situations.</a:t>
                      </a:r>
                      <a:endParaRPr sz="800">
                        <a:solidFill>
                          <a:schemeClr val="dk1"/>
                        </a:solidFill>
                        <a:latin typeface="Poppins"/>
                        <a:ea typeface="Poppins"/>
                        <a:cs typeface="Poppins"/>
                        <a:sym typeface="Poppins"/>
                      </a:endParaRPr>
                    </a:p>
                  </a:txBody>
                  <a:tcPr marT="91425" marB="91425"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465650">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RL.4.3</a:t>
                      </a:r>
                      <a:endParaRPr b="1" sz="800">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Describe in depth a character, setting, or event in a story or drama, drawing on specific details in the text (e.g., a character’s thoughts, words, or actions).</a:t>
                      </a:r>
                      <a:endParaRPr sz="800">
                        <a:solidFill>
                          <a:schemeClr val="dk1"/>
                        </a:solidFill>
                        <a:latin typeface="Poppins"/>
                        <a:ea typeface="Poppins"/>
                        <a:cs typeface="Poppins"/>
                        <a:sym typeface="Poppins"/>
                      </a:endParaRPr>
                    </a:p>
                  </a:txBody>
                  <a:tcPr marT="45700" marB="91425"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629500">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RL.5.2</a:t>
                      </a:r>
                      <a:endParaRPr b="1" sz="800">
                        <a:solidFill>
                          <a:schemeClr val="dk1"/>
                        </a:solidFill>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Determine a theme of a story, drama, or poem from details in the text, including how characters in a story or drama respond to challenges.</a:t>
                      </a:r>
                      <a:endParaRPr sz="800">
                        <a:solidFill>
                          <a:schemeClr val="dk1"/>
                        </a:solidFill>
                        <a:latin typeface="Poppins"/>
                        <a:ea typeface="Poppins"/>
                        <a:cs typeface="Poppins"/>
                        <a:sym typeface="Poppins"/>
                      </a:endParaRPr>
                    </a:p>
                  </a:txBody>
                  <a:tcPr marT="45700" marB="91425"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r>
              <a:tr h="515275">
                <a:tc rowSpan="4">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4">
                            <a:extLst>
                              <a:ext uri="{A12FA001-AC4F-418D-AE19-62706E023703}">
                                <ahyp:hlinkClr val="tx"/>
                              </a:ext>
                            </a:extLst>
                          </a:hlinkClick>
                        </a:rPr>
                        <a:t>Complex</a:t>
                      </a:r>
                      <a:r>
                        <a:rPr b="1" lang="en" sz="800" u="sng">
                          <a:solidFill>
                            <a:schemeClr val="dk1"/>
                          </a:solidFill>
                          <a:latin typeface="Poppins"/>
                          <a:ea typeface="Poppins"/>
                          <a:cs typeface="Poppins"/>
                          <a:sym typeface="Poppins"/>
                          <a:hlinkClick r:id="rId5">
                            <a:extLst>
                              <a:ext uri="{A12FA001-AC4F-418D-AE19-62706E023703}">
                                <ahyp:hlinkClr val="tx"/>
                              </a:ext>
                            </a:extLst>
                          </a:hlinkClick>
                        </a:rPr>
                        <a:t> Sentences</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4">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Dragon Boat Race</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spcBef>
                          <a:spcPts val="400"/>
                        </a:spcBef>
                        <a:spcAft>
                          <a:spcPts val="0"/>
                        </a:spcAft>
                        <a:buNone/>
                      </a:pPr>
                      <a:r>
                        <a:rPr b="1" lang="en" sz="800">
                          <a:latin typeface="Poppins"/>
                          <a:ea typeface="Poppins"/>
                          <a:cs typeface="Poppins"/>
                          <a:sym typeface="Poppins"/>
                        </a:rPr>
                        <a:t>Games </a:t>
                      </a:r>
                      <a:endParaRPr b="1" sz="800">
                        <a:latin typeface="Poppins"/>
                        <a:ea typeface="Poppins"/>
                        <a:cs typeface="Poppins"/>
                        <a:sym typeface="Poppins"/>
                      </a:endParaRPr>
                    </a:p>
                    <a:p>
                      <a:pPr indent="0" lvl="0" marL="0" rtl="0" algn="l">
                        <a:spcBef>
                          <a:spcPts val="200"/>
                        </a:spcBef>
                        <a:spcAft>
                          <a:spcPts val="0"/>
                        </a:spcAft>
                        <a:buNone/>
                      </a:pP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Art Activity </a:t>
                      </a:r>
                      <a:endParaRPr b="1" sz="800">
                        <a:solidFill>
                          <a:schemeClr val="dk1"/>
                        </a:solidFill>
                        <a:latin typeface="Poppins"/>
                        <a:ea typeface="Poppins"/>
                        <a:cs typeface="Poppins"/>
                        <a:sym typeface="Poppins"/>
                      </a:endParaRPr>
                    </a:p>
                    <a:p>
                      <a:pPr indent="0" lvl="0" marL="0" rtl="0" algn="l">
                        <a:spcBef>
                          <a:spcPts val="20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Summer Activity  </a:t>
                      </a:r>
                      <a:endParaRPr b="1" sz="800">
                        <a:solidFill>
                          <a:schemeClr val="dk1"/>
                        </a:solidFill>
                        <a:latin typeface="Poppins"/>
                        <a:ea typeface="Poppins"/>
                        <a:cs typeface="Poppins"/>
                        <a:sym typeface="Poppins"/>
                      </a:endParaRPr>
                    </a:p>
                    <a:p>
                      <a:pPr indent="0" lvl="0" marL="0" rtl="0" algn="l">
                        <a:spcBef>
                          <a:spcPts val="200"/>
                        </a:spcBef>
                        <a:spcAft>
                          <a:spcPts val="200"/>
                        </a:spcAft>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4">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4-5</a:t>
                      </a:r>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4">
                  <a:txBody>
                    <a:bodyPr/>
                    <a:lstStyle/>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Narrative</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Informative</a:t>
                      </a:r>
                      <a:endParaRPr sz="800">
                        <a:solidFill>
                          <a:schemeClr val="dk1"/>
                        </a:solidFill>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L.4.1</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Demonstrate command of the conventions of standard English grammar and usage when writing or speaking.</a:t>
                      </a:r>
                      <a:endParaRPr sz="800">
                        <a:solidFill>
                          <a:schemeClr val="dk1"/>
                        </a:solidFill>
                        <a:latin typeface="Poppins"/>
                        <a:ea typeface="Poppins"/>
                        <a:cs typeface="Poppins"/>
                        <a:sym typeface="Poppins"/>
                      </a:endParaRPr>
                    </a:p>
                  </a:txBody>
                  <a:tcPr marT="45700" marB="91425"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r>
              <a:tr h="445600">
                <a:tc vMerge="1"/>
                <a:tc vMerge="1"/>
                <a:tc vMerge="1"/>
                <a:tc vMerge="1"/>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L.4.1.f</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Produce complete sentences, recognizing and correcting inappropriate fragments and run-ons.</a:t>
                      </a:r>
                      <a:endParaRPr sz="800">
                        <a:solidFill>
                          <a:schemeClr val="dk1"/>
                        </a:solidFill>
                        <a:latin typeface="Poppins"/>
                        <a:ea typeface="Poppins"/>
                        <a:cs typeface="Poppins"/>
                        <a:sym typeface="Poppins"/>
                      </a:endParaRPr>
                    </a:p>
                  </a:txBody>
                  <a:tcPr marT="45700" marB="91425"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530800">
                <a:tc vMerge="1"/>
                <a:tc vMerge="1"/>
                <a:tc vMerge="1"/>
                <a:tc vMerge="1"/>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L.5.1</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Demonstrate command of the conventions of standard English grammar and usage when writing or speaking.</a:t>
                      </a:r>
                      <a:endParaRPr sz="800">
                        <a:solidFill>
                          <a:schemeClr val="dk1"/>
                        </a:solidFill>
                        <a:latin typeface="Poppins"/>
                        <a:ea typeface="Poppins"/>
                        <a:cs typeface="Poppins"/>
                        <a:sym typeface="Poppins"/>
                      </a:endParaRPr>
                    </a:p>
                  </a:txBody>
                  <a:tcPr marT="45700" marB="91425"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539825">
                <a:tc vMerge="1"/>
                <a:tc vMerge="1"/>
                <a:tc vMerge="1"/>
                <a:tc vMerge="1"/>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L.5.3.a</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Expand, combine, and reduce sentences for meaning, reader/listener interest, and style.</a:t>
                      </a:r>
                      <a:endParaRPr sz="800">
                        <a:solidFill>
                          <a:schemeClr val="dk1"/>
                        </a:solidFill>
                        <a:latin typeface="Poppins"/>
                        <a:ea typeface="Poppins"/>
                        <a:cs typeface="Poppins"/>
                        <a:sym typeface="Poppins"/>
                      </a:endParaRPr>
                    </a:p>
                  </a:txBody>
                  <a:tcPr marT="45700" marB="91425"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r>
              <a:tr h="679750">
                <a:tc rowSpan="2">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6">
                            <a:extLst>
                              <a:ext uri="{A12FA001-AC4F-418D-AE19-62706E023703}">
                                <ahyp:hlinkClr val="tx"/>
                              </a:ext>
                            </a:extLst>
                          </a:hlinkClick>
                        </a:rPr>
                        <a:t>Direct Quotations</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2">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Quote the Coach</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lnSpc>
                          <a:spcPct val="100000"/>
                        </a:lnSpc>
                        <a:spcBef>
                          <a:spcPts val="400"/>
                        </a:spcBef>
                        <a:spcAft>
                          <a:spcPts val="0"/>
                        </a:spcAft>
                        <a:buNone/>
                      </a:pPr>
                      <a:r>
                        <a:rPr b="1" lang="en" sz="800">
                          <a:latin typeface="Poppins"/>
                          <a:ea typeface="Poppins"/>
                          <a:cs typeface="Poppins"/>
                          <a:sym typeface="Poppins"/>
                        </a:rPr>
                        <a:t>Astronaut</a:t>
                      </a:r>
                      <a:r>
                        <a:rPr b="1" lang="en" sz="800">
                          <a:latin typeface="Poppins"/>
                          <a:ea typeface="Poppins"/>
                          <a:cs typeface="Poppins"/>
                          <a:sym typeface="Poppins"/>
                        </a:rPr>
                        <a:t> </a:t>
                      </a:r>
                      <a:endParaRPr b="1" sz="800">
                        <a:latin typeface="Poppins"/>
                        <a:ea typeface="Poppins"/>
                        <a:cs typeface="Poppins"/>
                        <a:sym typeface="Poppins"/>
                      </a:endParaRPr>
                    </a:p>
                    <a:p>
                      <a:pPr indent="0" lvl="0" marL="0" rtl="0" algn="l">
                        <a:lnSpc>
                          <a:spcPct val="100000"/>
                        </a:lnSpc>
                        <a:spcBef>
                          <a:spcPts val="200"/>
                        </a:spcBef>
                        <a:spcAft>
                          <a:spcPts val="0"/>
                        </a:spcAft>
                        <a:buNone/>
                      </a:pP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lnSpc>
                          <a:spcPct val="100000"/>
                        </a:lnSpc>
                        <a:spcBef>
                          <a:spcPts val="400"/>
                        </a:spcBef>
                        <a:spcAft>
                          <a:spcPts val="0"/>
                        </a:spcAft>
                        <a:buNone/>
                      </a:pPr>
                      <a:r>
                        <a:rPr b="1" lang="en" sz="800">
                          <a:solidFill>
                            <a:schemeClr val="dk1"/>
                          </a:solidFill>
                          <a:latin typeface="Poppins"/>
                          <a:ea typeface="Poppins"/>
                          <a:cs typeface="Poppins"/>
                          <a:sym typeface="Poppins"/>
                        </a:rPr>
                        <a:t>Robots </a:t>
                      </a:r>
                      <a:endParaRPr b="1" sz="800">
                        <a:solidFill>
                          <a:schemeClr val="dk1"/>
                        </a:solidFill>
                        <a:latin typeface="Poppins"/>
                        <a:ea typeface="Poppins"/>
                        <a:cs typeface="Poppins"/>
                        <a:sym typeface="Poppins"/>
                      </a:endParaRPr>
                    </a:p>
                    <a:p>
                      <a:pPr indent="0" lvl="0" marL="0" rtl="0" algn="l">
                        <a:lnSpc>
                          <a:spcPct val="100000"/>
                        </a:lnSpc>
                        <a:spcBef>
                          <a:spcPts val="20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lnSpc>
                          <a:spcPct val="100000"/>
                        </a:lnSpc>
                        <a:spcBef>
                          <a:spcPts val="400"/>
                        </a:spcBef>
                        <a:spcAft>
                          <a:spcPts val="0"/>
                        </a:spcAft>
                        <a:buNone/>
                      </a:pPr>
                      <a:r>
                        <a:rPr b="1" lang="en" sz="800">
                          <a:solidFill>
                            <a:schemeClr val="dk1"/>
                          </a:solidFill>
                          <a:latin typeface="Poppins"/>
                          <a:ea typeface="Poppins"/>
                          <a:cs typeface="Poppins"/>
                          <a:sym typeface="Poppins"/>
                        </a:rPr>
                        <a:t>Marine Biologist</a:t>
                      </a:r>
                      <a:endParaRPr b="1" sz="800">
                        <a:solidFill>
                          <a:schemeClr val="dk1"/>
                        </a:solidFill>
                        <a:latin typeface="Poppins"/>
                        <a:ea typeface="Poppins"/>
                        <a:cs typeface="Poppins"/>
                        <a:sym typeface="Poppins"/>
                      </a:endParaRPr>
                    </a:p>
                    <a:p>
                      <a:pPr indent="0" lvl="0" marL="0" rtl="0" algn="l">
                        <a:lnSpc>
                          <a:spcPct val="100000"/>
                        </a:lnSpc>
                        <a:spcBef>
                          <a:spcPts val="200"/>
                        </a:spcBef>
                        <a:spcAft>
                          <a:spcPts val="200"/>
                        </a:spcAft>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2">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4-5</a:t>
                      </a:r>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2">
                  <a:txBody>
                    <a:bodyPr/>
                    <a:lstStyle/>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Informative</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b="1" lang="en" sz="800">
                          <a:latin typeface="Poppins"/>
                          <a:ea typeface="Poppins"/>
                          <a:cs typeface="Poppins"/>
                          <a:sym typeface="Poppins"/>
                        </a:rPr>
                        <a:t>W.4.2.b</a:t>
                      </a:r>
                      <a:endParaRPr b="1"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latin typeface="Poppins"/>
                          <a:ea typeface="Poppins"/>
                          <a:cs typeface="Poppins"/>
                          <a:sym typeface="Poppins"/>
                        </a:rPr>
                        <a:t>Develop the topic with facts, definitions, concrete details, quotations, or other information and examples related to the topic.</a:t>
                      </a:r>
                      <a:endParaRPr sz="800">
                        <a:solidFill>
                          <a:schemeClr val="dk1"/>
                        </a:solidFill>
                        <a:latin typeface="Poppins"/>
                        <a:ea typeface="Poppins"/>
                        <a:cs typeface="Poppins"/>
                        <a:sym typeface="Poppins"/>
                      </a:endParaRPr>
                    </a:p>
                  </a:txBody>
                  <a:tcPr marT="45700" marB="91425"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r>
              <a:tr h="1083925">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W.5.2.b</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Develop the topic with facts, definitions, concrete details, quotations, or other information and examples related to the topic.</a:t>
                      </a:r>
                      <a:endParaRPr sz="800">
                        <a:solidFill>
                          <a:schemeClr val="dk1"/>
                        </a:solidFill>
                        <a:latin typeface="Poppins"/>
                        <a:ea typeface="Poppins"/>
                        <a:cs typeface="Poppins"/>
                        <a:sym typeface="Poppins"/>
                      </a:endParaRPr>
                    </a:p>
                  </a:txBody>
                  <a:tcPr marT="45700" marB="91425"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r>
              <a:tr h="483800">
                <a:tc rowSpan="2">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7">
                            <a:extLst>
                              <a:ext uri="{A12FA001-AC4F-418D-AE19-62706E023703}">
                                <ahyp:hlinkClr val="tx"/>
                              </a:ext>
                            </a:extLst>
                          </a:hlinkClick>
                        </a:rPr>
                        <a:t>Domain-</a:t>
                      </a:r>
                      <a:endParaRPr b="1" sz="800">
                        <a:solidFill>
                          <a:schemeClr val="dk1"/>
                        </a:solidFill>
                        <a:latin typeface="Poppins"/>
                        <a:ea typeface="Poppins"/>
                        <a:cs typeface="Poppins"/>
                        <a:sym typeface="Poppins"/>
                      </a:endParaRPr>
                    </a:p>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8">
                            <a:extLst>
                              <a:ext uri="{A12FA001-AC4F-418D-AE19-62706E023703}">
                                <ahyp:hlinkClr val="tx"/>
                              </a:ext>
                            </a:extLst>
                          </a:hlinkClick>
                        </a:rPr>
                        <a:t>Specific Vocabulary</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rowSpan="2">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Kite Fest</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spcBef>
                          <a:spcPts val="400"/>
                        </a:spcBef>
                        <a:spcAft>
                          <a:spcPts val="0"/>
                        </a:spcAft>
                        <a:buNone/>
                      </a:pPr>
                      <a:r>
                        <a:rPr b="1" lang="en" sz="800">
                          <a:latin typeface="Poppins"/>
                          <a:ea typeface="Poppins"/>
                          <a:cs typeface="Poppins"/>
                          <a:sym typeface="Poppins"/>
                        </a:rPr>
                        <a:t>Tent Building </a:t>
                      </a:r>
                      <a:endParaRPr b="1" sz="800">
                        <a:latin typeface="Poppins"/>
                        <a:ea typeface="Poppins"/>
                        <a:cs typeface="Poppins"/>
                        <a:sym typeface="Poppins"/>
                      </a:endParaRPr>
                    </a:p>
                    <a:p>
                      <a:pPr indent="0" lvl="0" marL="0" rtl="0" algn="l">
                        <a:spcBef>
                          <a:spcPts val="200"/>
                        </a:spcBef>
                        <a:spcAft>
                          <a:spcPts val="0"/>
                        </a:spcAft>
                        <a:buNone/>
                      </a:pP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Rock Climbing       </a:t>
                      </a:r>
                      <a:endParaRPr b="1" sz="800">
                        <a:solidFill>
                          <a:schemeClr val="dk1"/>
                        </a:solidFill>
                        <a:latin typeface="Poppins"/>
                        <a:ea typeface="Poppins"/>
                        <a:cs typeface="Poppins"/>
                        <a:sym typeface="Poppins"/>
                      </a:endParaRPr>
                    </a:p>
                    <a:p>
                      <a:pPr indent="0" lvl="0" marL="0" rtl="0" algn="l">
                        <a:spcBef>
                          <a:spcPts val="20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Scuba Diving             </a:t>
                      </a:r>
                      <a:endParaRPr b="1" sz="800">
                        <a:solidFill>
                          <a:schemeClr val="dk1"/>
                        </a:solidFill>
                        <a:latin typeface="Poppins"/>
                        <a:ea typeface="Poppins"/>
                        <a:cs typeface="Poppins"/>
                        <a:sym typeface="Poppins"/>
                      </a:endParaRPr>
                    </a:p>
                    <a:p>
                      <a:pPr indent="0" lvl="0" marL="0" rtl="0" algn="l">
                        <a:spcBef>
                          <a:spcPts val="200"/>
                        </a:spcBef>
                        <a:spcAft>
                          <a:spcPts val="400"/>
                        </a:spcAft>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rowSpan="2">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4-5</a:t>
                      </a:r>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rowSpan="2">
                  <a:txBody>
                    <a:bodyPr/>
                    <a:lstStyle/>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Informative</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W.4.2.d</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Use precise language and domain-specific vocabulary to inform about or explain the topic.</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r>
              <a:tr h="315375">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W.5.2.d</a:t>
                      </a:r>
                      <a:endParaRPr b="1" sz="800">
                        <a:solidFill>
                          <a:schemeClr val="dk1"/>
                        </a:solidFill>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Use precise language and domain-specific vocabulary to inform about or explain the topic.</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bl>
          </a:graphicData>
        </a:graphic>
      </p:graphicFrame>
      <p:grpSp>
        <p:nvGrpSpPr>
          <p:cNvPr id="962" name="Google Shape;962;p75"/>
          <p:cNvGrpSpPr/>
          <p:nvPr/>
        </p:nvGrpSpPr>
        <p:grpSpPr>
          <a:xfrm>
            <a:off x="0" y="0"/>
            <a:ext cx="7789200" cy="685800"/>
            <a:chOff x="0" y="0"/>
            <a:chExt cx="7789200" cy="685800"/>
          </a:xfrm>
        </p:grpSpPr>
        <p:sp>
          <p:nvSpPr>
            <p:cNvPr id="963" name="Google Shape;963;p75"/>
            <p:cNvSpPr/>
            <p:nvPr/>
          </p:nvSpPr>
          <p:spPr>
            <a:xfrm>
              <a:off x="0" y="0"/>
              <a:ext cx="7789200" cy="685800"/>
            </a:xfrm>
            <a:prstGeom prst="rect">
              <a:avLst/>
            </a:prstGeom>
            <a:solidFill>
              <a:srgbClr val="7FAF4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964" name="Google Shape;964;p75"/>
            <p:cNvSpPr txBox="1"/>
            <p:nvPr/>
          </p:nvSpPr>
          <p:spPr>
            <a:xfrm>
              <a:off x="457200" y="141450"/>
              <a:ext cx="47184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Essential Skill Lessons </a:t>
              </a:r>
              <a:r>
                <a:rPr lang="en" sz="1600">
                  <a:latin typeface="Poppins"/>
                  <a:ea typeface="Poppins"/>
                  <a:cs typeface="Poppins"/>
                  <a:sym typeface="Poppins"/>
                </a:rPr>
                <a:t>|</a:t>
              </a:r>
              <a:r>
                <a:rPr b="1" lang="en" sz="1600">
                  <a:latin typeface="Poppins"/>
                  <a:ea typeface="Poppins"/>
                  <a:cs typeface="Poppins"/>
                  <a:sym typeface="Poppins"/>
                </a:rPr>
                <a:t> 4th-5th Grade</a:t>
              </a:r>
              <a:endParaRPr sz="1200">
                <a:latin typeface="Poppins"/>
                <a:ea typeface="Poppins"/>
                <a:cs typeface="Poppins"/>
                <a:sym typeface="Poppins"/>
              </a:endParaRPr>
            </a:p>
          </p:txBody>
        </p:sp>
      </p:grpSp>
      <p:pic>
        <p:nvPicPr>
          <p:cNvPr id="965" name="Google Shape;965;p75" title="Logo.png"/>
          <p:cNvPicPr preferRelativeResize="0"/>
          <p:nvPr/>
        </p:nvPicPr>
        <p:blipFill rotWithShape="1">
          <a:blip r:embed="rId9">
            <a:alphaModFix/>
          </a:blip>
          <a:srcRect b="797" l="0" r="0" t="787"/>
          <a:stretch/>
        </p:blipFill>
        <p:spPr>
          <a:xfrm>
            <a:off x="6055623" y="261938"/>
            <a:ext cx="1232057" cy="161925"/>
          </a:xfrm>
          <a:prstGeom prst="rect">
            <a:avLst/>
          </a:prstGeom>
          <a:noFill/>
          <a:ln>
            <a:noFill/>
          </a:ln>
        </p:spPr>
      </p:pic>
      <p:grpSp>
        <p:nvGrpSpPr>
          <p:cNvPr id="966" name="Google Shape;966;p75"/>
          <p:cNvGrpSpPr/>
          <p:nvPr/>
        </p:nvGrpSpPr>
        <p:grpSpPr>
          <a:xfrm>
            <a:off x="804672" y="9615637"/>
            <a:ext cx="1706401" cy="117000"/>
            <a:chOff x="685810" y="9615637"/>
            <a:chExt cx="1706401" cy="117000"/>
          </a:xfrm>
        </p:grpSpPr>
        <p:sp>
          <p:nvSpPr>
            <p:cNvPr id="967" name="Google Shape;967;p75"/>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10">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11">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968" name="Google Shape;968;p75">
              <a:hlinkClick/>
            </p:cNvPr>
            <p:cNvPicPr preferRelativeResize="0"/>
            <p:nvPr/>
          </p:nvPicPr>
          <p:blipFill rotWithShape="1">
            <a:blip r:embed="rId12">
              <a:alphaModFix/>
            </a:blip>
            <a:srcRect b="10" l="1598" r="343" t="-10"/>
            <a:stretch/>
          </p:blipFill>
          <p:spPr>
            <a:xfrm rot="10800000">
              <a:off x="685810" y="9628437"/>
              <a:ext cx="178664" cy="86475"/>
            </a:xfrm>
            <a:prstGeom prst="rect">
              <a:avLst/>
            </a:prstGeom>
            <a:noFill/>
            <a:ln>
              <a:noFill/>
            </a:ln>
          </p:spPr>
        </p:pic>
      </p:grpSp>
      <p:pic>
        <p:nvPicPr>
          <p:cNvPr id="969" name="Google Shape;969;p75" title="Domain-Specific Vocabulary.png">
            <a:hlinkClick r:id="rId13"/>
          </p:cNvPr>
          <p:cNvPicPr preferRelativeResize="0"/>
          <p:nvPr/>
        </p:nvPicPr>
        <p:blipFill>
          <a:blip r:embed="rId14">
            <a:alphaModFix/>
          </a:blip>
          <a:stretch>
            <a:fillRect/>
          </a:stretch>
        </p:blipFill>
        <p:spPr>
          <a:xfrm>
            <a:off x="475488" y="8220508"/>
            <a:ext cx="896112" cy="503884"/>
          </a:xfrm>
          <a:prstGeom prst="rect">
            <a:avLst/>
          </a:prstGeom>
          <a:noFill/>
          <a:ln>
            <a:noFill/>
          </a:ln>
        </p:spPr>
      </p:pic>
      <p:pic>
        <p:nvPicPr>
          <p:cNvPr id="970" name="Google Shape;970;p75" title="Direct Quotations.png">
            <a:hlinkClick r:id="rId15"/>
          </p:cNvPr>
          <p:cNvPicPr preferRelativeResize="0"/>
          <p:nvPr/>
        </p:nvPicPr>
        <p:blipFill>
          <a:blip r:embed="rId16">
            <a:alphaModFix/>
          </a:blip>
          <a:stretch>
            <a:fillRect/>
          </a:stretch>
        </p:blipFill>
        <p:spPr>
          <a:xfrm>
            <a:off x="475488" y="6298867"/>
            <a:ext cx="896112" cy="503884"/>
          </a:xfrm>
          <a:prstGeom prst="rect">
            <a:avLst/>
          </a:prstGeom>
          <a:noFill/>
          <a:ln>
            <a:noFill/>
          </a:ln>
        </p:spPr>
      </p:pic>
      <p:pic>
        <p:nvPicPr>
          <p:cNvPr id="971" name="Google Shape;971;p75" title="Complex Sentences.png">
            <a:hlinkClick r:id="rId17"/>
          </p:cNvPr>
          <p:cNvPicPr preferRelativeResize="0"/>
          <p:nvPr/>
        </p:nvPicPr>
        <p:blipFill>
          <a:blip r:embed="rId18">
            <a:alphaModFix/>
          </a:blip>
          <a:stretch>
            <a:fillRect/>
          </a:stretch>
        </p:blipFill>
        <p:spPr>
          <a:xfrm>
            <a:off x="475488" y="4259659"/>
            <a:ext cx="896112" cy="503884"/>
          </a:xfrm>
          <a:prstGeom prst="rect">
            <a:avLst/>
          </a:prstGeom>
          <a:noFill/>
          <a:ln>
            <a:noFill/>
          </a:ln>
        </p:spPr>
      </p:pic>
      <p:pic>
        <p:nvPicPr>
          <p:cNvPr id="972" name="Google Shape;972;p75" title="Character Traits.png">
            <a:hlinkClick r:id="rId19"/>
          </p:cNvPr>
          <p:cNvPicPr preferRelativeResize="0"/>
          <p:nvPr/>
        </p:nvPicPr>
        <p:blipFill>
          <a:blip r:embed="rId20">
            <a:alphaModFix/>
          </a:blip>
          <a:stretch>
            <a:fillRect/>
          </a:stretch>
        </p:blipFill>
        <p:spPr>
          <a:xfrm>
            <a:off x="475488" y="1874520"/>
            <a:ext cx="896112" cy="5296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7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aphicFrame>
        <p:nvGraphicFramePr>
          <p:cNvPr id="978" name="Google Shape;978;p76"/>
          <p:cNvGraphicFramePr/>
          <p:nvPr/>
        </p:nvGraphicFramePr>
        <p:xfrm>
          <a:off x="457200" y="914400"/>
          <a:ext cx="3000000" cy="3000000"/>
        </p:xfrm>
        <a:graphic>
          <a:graphicData uri="http://schemas.openxmlformats.org/drawingml/2006/table">
            <a:tbl>
              <a:tblPr>
                <a:noFill/>
                <a:tableStyleId>{1AC8B0E7-1234-4D41-B6C5-B23E98F94E51}</a:tableStyleId>
              </a:tblPr>
              <a:tblGrid>
                <a:gridCol w="933975"/>
                <a:gridCol w="1228950"/>
                <a:gridCol w="573925"/>
                <a:gridCol w="777350"/>
                <a:gridCol w="608325"/>
                <a:gridCol w="2735475"/>
              </a:tblGrid>
              <a:tr h="460125">
                <a:tc>
                  <a:txBody>
                    <a:bodyPr/>
                    <a:lstStyle/>
                    <a:p>
                      <a:pPr indent="0" lvl="0" marL="0" rtl="0" algn="l">
                        <a:spcBef>
                          <a:spcPts val="0"/>
                        </a:spcBef>
                        <a:spcAft>
                          <a:spcPts val="0"/>
                        </a:spcAft>
                        <a:buNone/>
                      </a:pPr>
                      <a:r>
                        <a:rPr b="1" lang="en" sz="800">
                          <a:latin typeface="Poppins"/>
                          <a:ea typeface="Poppins"/>
                          <a:cs typeface="Poppins"/>
                          <a:sym typeface="Poppins"/>
                        </a:rPr>
                        <a:t>Skill</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latin typeface="Poppins"/>
                          <a:ea typeface="Poppins"/>
                          <a:cs typeface="Poppins"/>
                          <a:sym typeface="Poppins"/>
                        </a:rPr>
                        <a:t>Lesson</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a:txBody>
                    <a:bodyPr/>
                    <a:lstStyle/>
                    <a:p>
                      <a:pPr indent="0" lvl="0" marL="0" rtl="0" algn="ctr">
                        <a:spcBef>
                          <a:spcPts val="0"/>
                        </a:spcBef>
                        <a:spcAft>
                          <a:spcPts val="0"/>
                        </a:spcAft>
                        <a:buClr>
                          <a:srgbClr val="000000"/>
                        </a:buClr>
                        <a:buSzPts val="1100"/>
                        <a:buFont typeface="Arial"/>
                        <a:buNone/>
                      </a:pPr>
                      <a:r>
                        <a:rPr b="1" lang="en" sz="800">
                          <a:latin typeface="Poppins"/>
                          <a:ea typeface="Poppins"/>
                          <a:cs typeface="Poppins"/>
                          <a:sym typeface="Poppins"/>
                        </a:rPr>
                        <a:t>Grades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latin typeface="Poppins"/>
                          <a:ea typeface="Poppins"/>
                          <a:cs typeface="Poppins"/>
                          <a:sym typeface="Poppins"/>
                        </a:rPr>
                        <a:t>Related Genres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gridSpan="2">
                  <a:txBody>
                    <a:bodyPr/>
                    <a:lstStyle/>
                    <a:p>
                      <a:pPr indent="0" lvl="0" marL="0" rtl="0" algn="l">
                        <a:spcBef>
                          <a:spcPts val="0"/>
                        </a:spcBef>
                        <a:spcAft>
                          <a:spcPts val="0"/>
                        </a:spcAft>
                        <a:buNone/>
                      </a:pPr>
                      <a:r>
                        <a:rPr b="1" lang="en" sz="800">
                          <a:latin typeface="Poppins"/>
                          <a:ea typeface="Poppins"/>
                          <a:cs typeface="Poppins"/>
                          <a:sym typeface="Poppins"/>
                        </a:rPr>
                        <a:t>Standards</a:t>
                      </a:r>
                      <a:endParaRPr b="1" sz="800">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hMerge="1"/>
              </a:tr>
              <a:tr h="473300">
                <a:tc rowSpan="4">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3">
                            <a:extLst>
                              <a:ext uri="{A12FA001-AC4F-418D-AE19-62706E023703}">
                                <ahyp:hlinkClr val="tx"/>
                              </a:ext>
                            </a:extLst>
                          </a:hlinkClick>
                        </a:rPr>
                        <a:t>Expanding Sentences</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rowSpan="4">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Expand the Caption</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spcBef>
                          <a:spcPts val="400"/>
                        </a:spcBef>
                        <a:spcAft>
                          <a:spcPts val="0"/>
                        </a:spcAft>
                        <a:buNone/>
                      </a:pPr>
                      <a:r>
                        <a:rPr b="1" lang="en" sz="800">
                          <a:latin typeface="Poppins"/>
                          <a:ea typeface="Poppins"/>
                          <a:cs typeface="Poppins"/>
                          <a:sym typeface="Poppins"/>
                        </a:rPr>
                        <a:t>At the Park </a:t>
                      </a:r>
                      <a:endParaRPr b="1" sz="800">
                        <a:latin typeface="Poppins"/>
                        <a:ea typeface="Poppins"/>
                        <a:cs typeface="Poppins"/>
                        <a:sym typeface="Poppins"/>
                      </a:endParaRPr>
                    </a:p>
                    <a:p>
                      <a:pPr indent="0" lvl="0" marL="0" rtl="0" algn="l">
                        <a:spcBef>
                          <a:spcPts val="200"/>
                        </a:spcBef>
                        <a:spcAft>
                          <a:spcPts val="0"/>
                        </a:spcAft>
                        <a:buNone/>
                      </a:pP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After the Rain </a:t>
                      </a:r>
                      <a:endParaRPr b="1" sz="800">
                        <a:solidFill>
                          <a:schemeClr val="dk1"/>
                        </a:solidFill>
                        <a:latin typeface="Poppins"/>
                        <a:ea typeface="Poppins"/>
                        <a:cs typeface="Poppins"/>
                        <a:sym typeface="Poppins"/>
                      </a:endParaRPr>
                    </a:p>
                    <a:p>
                      <a:pPr indent="0" lvl="0" marL="0" rtl="0" algn="l">
                        <a:spcBef>
                          <a:spcPts val="20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At the Library </a:t>
                      </a:r>
                      <a:endParaRPr b="1" sz="800">
                        <a:solidFill>
                          <a:schemeClr val="dk1"/>
                        </a:solidFill>
                        <a:latin typeface="Poppins"/>
                        <a:ea typeface="Poppins"/>
                        <a:cs typeface="Poppins"/>
                        <a:sym typeface="Poppins"/>
                      </a:endParaRPr>
                    </a:p>
                    <a:p>
                      <a:pPr indent="0" lvl="0" marL="0" rtl="0" algn="l">
                        <a:spcBef>
                          <a:spcPts val="200"/>
                        </a:spcBef>
                        <a:spcAft>
                          <a:spcPts val="400"/>
                        </a:spcAft>
                        <a:buNone/>
                      </a:pPr>
                      <a:r>
                        <a:rPr lang="en" sz="800">
                          <a:solidFill>
                            <a:schemeClr val="dk1"/>
                          </a:solidFill>
                          <a:latin typeface="Poppins"/>
                          <a:ea typeface="Poppins"/>
                          <a:cs typeface="Poppins"/>
                          <a:sym typeface="Poppins"/>
                        </a:rPr>
                        <a:t>(15 mins)</a:t>
                      </a:r>
                      <a:endParaRPr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rowSpan="4">
                  <a:txBody>
                    <a:bodyPr/>
                    <a:lstStyle/>
                    <a:p>
                      <a:pPr indent="0" lvl="0" marL="0" rtl="0" algn="ctr">
                        <a:lnSpc>
                          <a:spcPct val="150000"/>
                        </a:lnSpc>
                        <a:spcBef>
                          <a:spcPts val="0"/>
                        </a:spcBef>
                        <a:spcAft>
                          <a:spcPts val="0"/>
                        </a:spcAft>
                        <a:buNone/>
                      </a:pPr>
                      <a:r>
                        <a:rPr lang="en" sz="800">
                          <a:latin typeface="Poppins"/>
                          <a:ea typeface="Poppins"/>
                          <a:cs typeface="Poppins"/>
                          <a:sym typeface="Poppins"/>
                        </a:rPr>
                        <a:t>4-5</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rowSpan="4">
                  <a:txBody>
                    <a:bodyPr/>
                    <a:lstStyle/>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Narrative</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Informative</a:t>
                      </a:r>
                      <a:endParaRPr sz="800">
                        <a:latin typeface="Poppins"/>
                        <a:ea typeface="Poppins"/>
                        <a:cs typeface="Poppins"/>
                        <a:sym typeface="Poppins"/>
                      </a:endParaRPr>
                    </a:p>
                    <a:p>
                      <a:pPr indent="0" lvl="0" marL="0" rtl="0" algn="l">
                        <a:lnSpc>
                          <a:spcPct val="130000"/>
                        </a:lnSpc>
                        <a:spcBef>
                          <a:spcPts val="0"/>
                        </a:spcBef>
                        <a:spcAft>
                          <a:spcPts val="0"/>
                        </a:spcAft>
                        <a:buNone/>
                      </a:pPr>
                      <a:r>
                        <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L.4.1</a:t>
                      </a:r>
                      <a:endParaRPr b="1" sz="800">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Demonstrate command of the conventions of standard English grammar and usage when writing or speaking.</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338375">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L.4.3a</a:t>
                      </a:r>
                      <a:endParaRPr b="1" sz="800">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Choose words and phrases to convey ideas precisely.</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367800">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L.4.1.f</a:t>
                      </a:r>
                      <a:endParaRPr b="1" sz="800">
                        <a:solidFill>
                          <a:schemeClr val="dk1"/>
                        </a:solidFill>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Produce complete sentences, recognizing and correcting inappropriate fragments and run-ons.</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690600">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L.5.1</a:t>
                      </a:r>
                      <a:endParaRPr b="1" sz="800">
                        <a:solidFill>
                          <a:schemeClr val="dk1"/>
                        </a:solidFill>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Demonstrate command of the conventions of standard English grammar and usage when writing or speaking.</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r>
              <a:tr h="374425">
                <a:tc rowSpan="4">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4">
                            <a:extLst>
                              <a:ext uri="{A12FA001-AC4F-418D-AE19-62706E023703}">
                                <ahyp:hlinkClr val="tx"/>
                              </a:ext>
                            </a:extLst>
                          </a:hlinkClick>
                        </a:rPr>
                        <a:t>Paragraph Structure</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4">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Tardigrades in Space</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spcBef>
                          <a:spcPts val="400"/>
                        </a:spcBef>
                        <a:spcAft>
                          <a:spcPts val="0"/>
                        </a:spcAft>
                        <a:buNone/>
                      </a:pPr>
                      <a:r>
                        <a:rPr b="1" lang="en" sz="800">
                          <a:latin typeface="Poppins"/>
                          <a:ea typeface="Poppins"/>
                          <a:cs typeface="Poppins"/>
                          <a:sym typeface="Poppins"/>
                        </a:rPr>
                        <a:t>Underwater Stalactites</a:t>
                      </a:r>
                      <a:r>
                        <a:rPr b="1" lang="en" sz="800">
                          <a:latin typeface="Poppins"/>
                          <a:ea typeface="Poppins"/>
                          <a:cs typeface="Poppins"/>
                          <a:sym typeface="Poppins"/>
                        </a:rPr>
                        <a:t> </a:t>
                      </a:r>
                      <a:endParaRPr b="1" sz="800">
                        <a:latin typeface="Poppins"/>
                        <a:ea typeface="Poppins"/>
                        <a:cs typeface="Poppins"/>
                        <a:sym typeface="Poppins"/>
                      </a:endParaRPr>
                    </a:p>
                    <a:p>
                      <a:pPr indent="0" lvl="0" marL="0" rtl="0" algn="l">
                        <a:spcBef>
                          <a:spcPts val="200"/>
                        </a:spcBef>
                        <a:spcAft>
                          <a:spcPts val="0"/>
                        </a:spcAft>
                        <a:buNone/>
                      </a:pP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The Iris</a:t>
                      </a:r>
                      <a:endParaRPr b="1" sz="800">
                        <a:solidFill>
                          <a:schemeClr val="dk1"/>
                        </a:solidFill>
                        <a:latin typeface="Poppins"/>
                        <a:ea typeface="Poppins"/>
                        <a:cs typeface="Poppins"/>
                        <a:sym typeface="Poppins"/>
                      </a:endParaRPr>
                    </a:p>
                    <a:p>
                      <a:pPr indent="0" lvl="0" marL="0" rtl="0" algn="l">
                        <a:spcBef>
                          <a:spcPts val="20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The Bridge</a:t>
                      </a:r>
                      <a:endParaRPr b="1" sz="800">
                        <a:solidFill>
                          <a:schemeClr val="dk1"/>
                        </a:solidFill>
                        <a:latin typeface="Poppins"/>
                        <a:ea typeface="Poppins"/>
                        <a:cs typeface="Poppins"/>
                        <a:sym typeface="Poppins"/>
                      </a:endParaRPr>
                    </a:p>
                    <a:p>
                      <a:pPr indent="0" lvl="0" marL="0" rtl="0" algn="l">
                        <a:spcBef>
                          <a:spcPts val="200"/>
                        </a:spcBef>
                        <a:spcAft>
                          <a:spcPts val="400"/>
                        </a:spcAft>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4">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4-5</a:t>
                      </a:r>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4">
                  <a:txBody>
                    <a:bodyPr/>
                    <a:lstStyle/>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Informative</a:t>
                      </a:r>
                      <a:endParaRPr sz="800">
                        <a:solidFill>
                          <a:schemeClr val="dk1"/>
                        </a:solidFill>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00000"/>
                        </a:lnSpc>
                        <a:spcBef>
                          <a:spcPts val="0"/>
                        </a:spcBef>
                        <a:spcAft>
                          <a:spcPts val="0"/>
                        </a:spcAft>
                        <a:buClr>
                          <a:srgbClr val="000000"/>
                        </a:buClr>
                        <a:buSzPts val="1100"/>
                        <a:buFont typeface="Arial"/>
                        <a:buNone/>
                      </a:pPr>
                      <a:r>
                        <a:rPr b="1" lang="en" sz="800">
                          <a:latin typeface="Poppins"/>
                          <a:ea typeface="Poppins"/>
                          <a:cs typeface="Poppins"/>
                          <a:sym typeface="Poppins"/>
                        </a:rPr>
                        <a:t>W.4.2</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latin typeface="Poppins"/>
                          <a:ea typeface="Poppins"/>
                          <a:cs typeface="Poppins"/>
                          <a:sym typeface="Poppins"/>
                        </a:rPr>
                        <a:t>Write informative/explanatory texts to examine a topic and convey ideas and information clearly.</a:t>
                      </a:r>
                      <a:endParaRPr sz="800">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r>
              <a:tr h="645300">
                <a:tc vMerge="1"/>
                <a:tc vMerge="1"/>
                <a:tc vMerge="1"/>
                <a:tc vMerge="1"/>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W.4.2.a</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Introduce a topic clearly and group related information in paragraphs and sections; include formatting (e.g., headings), illustrations, and multimedia when useful to aid comprehension.</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347900">
                <a:tc vMerge="1"/>
                <a:tc vMerge="1"/>
                <a:tc vMerge="1"/>
                <a:tc vMerge="1"/>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W.5.2</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Write informative/explanatory texts to examine a topic and convey ideas and information clearly.</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1014875">
                <a:tc vMerge="1"/>
                <a:tc vMerge="1"/>
                <a:tc vMerge="1"/>
                <a:tc vMerge="1"/>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W.5.2.a</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Introduce a topic clearly, provide a general observation and focus, and group related information logically; include formatting (e.g., headings), illustrations, and multimedia when useful to aid comprehension.</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r>
              <a:tr h="416650">
                <a:tc rowSpan="2">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5">
                            <a:extLst>
                              <a:ext uri="{A12FA001-AC4F-418D-AE19-62706E023703}">
                                <ahyp:hlinkClr val="tx"/>
                              </a:ext>
                            </a:extLst>
                          </a:hlinkClick>
                        </a:rPr>
                        <a:t>Personification</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rowSpan="2">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A Weekend in the City</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spcBef>
                          <a:spcPts val="400"/>
                        </a:spcBef>
                        <a:spcAft>
                          <a:spcPts val="0"/>
                        </a:spcAft>
                        <a:buNone/>
                      </a:pPr>
                      <a:r>
                        <a:rPr b="1" lang="en" sz="800">
                          <a:latin typeface="Poppins"/>
                          <a:ea typeface="Poppins"/>
                          <a:cs typeface="Poppins"/>
                          <a:sym typeface="Poppins"/>
                        </a:rPr>
                        <a:t>Amusement Park</a:t>
                      </a:r>
                      <a:r>
                        <a:rPr b="1" lang="en" sz="800">
                          <a:latin typeface="Poppins"/>
                          <a:ea typeface="Poppins"/>
                          <a:cs typeface="Poppins"/>
                          <a:sym typeface="Poppins"/>
                        </a:rPr>
                        <a:t>           </a:t>
                      </a:r>
                      <a:endParaRPr b="1" sz="800">
                        <a:latin typeface="Poppins"/>
                        <a:ea typeface="Poppins"/>
                        <a:cs typeface="Poppins"/>
                        <a:sym typeface="Poppins"/>
                      </a:endParaRPr>
                    </a:p>
                    <a:p>
                      <a:pPr indent="0" lvl="0" marL="0" rtl="0" algn="l">
                        <a:spcBef>
                          <a:spcPts val="200"/>
                        </a:spcBef>
                        <a:spcAft>
                          <a:spcPts val="0"/>
                        </a:spcAft>
                        <a:buNone/>
                      </a:pP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Fountain</a:t>
                      </a:r>
                      <a:endParaRPr b="1" sz="800">
                        <a:solidFill>
                          <a:schemeClr val="dk1"/>
                        </a:solidFill>
                        <a:latin typeface="Poppins"/>
                        <a:ea typeface="Poppins"/>
                        <a:cs typeface="Poppins"/>
                        <a:sym typeface="Poppins"/>
                      </a:endParaRPr>
                    </a:p>
                    <a:p>
                      <a:pPr indent="0" lvl="0" marL="0" rtl="0" algn="l">
                        <a:spcBef>
                          <a:spcPts val="20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Car Wash</a:t>
                      </a:r>
                      <a:endParaRPr b="1" sz="800">
                        <a:solidFill>
                          <a:schemeClr val="dk1"/>
                        </a:solidFill>
                        <a:latin typeface="Poppins"/>
                        <a:ea typeface="Poppins"/>
                        <a:cs typeface="Poppins"/>
                        <a:sym typeface="Poppins"/>
                      </a:endParaRPr>
                    </a:p>
                    <a:p>
                      <a:pPr indent="0" lvl="0" marL="0" rtl="0" algn="l">
                        <a:spcBef>
                          <a:spcPts val="200"/>
                        </a:spcBef>
                        <a:spcAft>
                          <a:spcPts val="400"/>
                        </a:spcAft>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rowSpan="2">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4-5</a:t>
                      </a:r>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rowSpan="2">
                  <a:txBody>
                    <a:bodyPr/>
                    <a:lstStyle/>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Narrative</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Informative</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L.4.5</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Demonstrate understanding of figurative language, word relationships, and nuances in word meanings.</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r>
              <a:tr h="315375">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L.5.5</a:t>
                      </a:r>
                      <a:endParaRPr b="1" sz="800">
                        <a:solidFill>
                          <a:schemeClr val="dk1"/>
                        </a:solidFill>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Demonstrate understanding of figurative language, word relationships, and nuances in word meanings.</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bl>
          </a:graphicData>
        </a:graphic>
      </p:graphicFrame>
      <p:grpSp>
        <p:nvGrpSpPr>
          <p:cNvPr id="979" name="Google Shape;979;p76"/>
          <p:cNvGrpSpPr/>
          <p:nvPr/>
        </p:nvGrpSpPr>
        <p:grpSpPr>
          <a:xfrm>
            <a:off x="0" y="0"/>
            <a:ext cx="7789200" cy="685800"/>
            <a:chOff x="0" y="0"/>
            <a:chExt cx="7789200" cy="685800"/>
          </a:xfrm>
        </p:grpSpPr>
        <p:sp>
          <p:nvSpPr>
            <p:cNvPr id="980" name="Google Shape;980;p76"/>
            <p:cNvSpPr/>
            <p:nvPr/>
          </p:nvSpPr>
          <p:spPr>
            <a:xfrm>
              <a:off x="0" y="0"/>
              <a:ext cx="7789200" cy="685800"/>
            </a:xfrm>
            <a:prstGeom prst="rect">
              <a:avLst/>
            </a:prstGeom>
            <a:solidFill>
              <a:srgbClr val="7FAF4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981" name="Google Shape;981;p76"/>
            <p:cNvSpPr txBox="1"/>
            <p:nvPr/>
          </p:nvSpPr>
          <p:spPr>
            <a:xfrm>
              <a:off x="457200" y="141450"/>
              <a:ext cx="48609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Essential Skill Lessons </a:t>
              </a:r>
              <a:r>
                <a:rPr lang="en" sz="1600">
                  <a:latin typeface="Poppins"/>
                  <a:ea typeface="Poppins"/>
                  <a:cs typeface="Poppins"/>
                  <a:sym typeface="Poppins"/>
                </a:rPr>
                <a:t>|</a:t>
              </a:r>
              <a:r>
                <a:rPr b="1" lang="en" sz="1600">
                  <a:latin typeface="Poppins"/>
                  <a:ea typeface="Poppins"/>
                  <a:cs typeface="Poppins"/>
                  <a:sym typeface="Poppins"/>
                </a:rPr>
                <a:t> 4th-5th Grade</a:t>
              </a:r>
              <a:endParaRPr sz="1200">
                <a:latin typeface="Poppins"/>
                <a:ea typeface="Poppins"/>
                <a:cs typeface="Poppins"/>
                <a:sym typeface="Poppins"/>
              </a:endParaRPr>
            </a:p>
          </p:txBody>
        </p:sp>
      </p:grpSp>
      <p:pic>
        <p:nvPicPr>
          <p:cNvPr id="982" name="Google Shape;982;p76" title="Logo.png"/>
          <p:cNvPicPr preferRelativeResize="0"/>
          <p:nvPr/>
        </p:nvPicPr>
        <p:blipFill rotWithShape="1">
          <a:blip r:embed="rId6">
            <a:alphaModFix/>
          </a:blip>
          <a:srcRect b="797" l="0" r="0" t="787"/>
          <a:stretch/>
        </p:blipFill>
        <p:spPr>
          <a:xfrm>
            <a:off x="6055623" y="261938"/>
            <a:ext cx="1232057" cy="161925"/>
          </a:xfrm>
          <a:prstGeom prst="rect">
            <a:avLst/>
          </a:prstGeom>
          <a:noFill/>
          <a:ln>
            <a:noFill/>
          </a:ln>
        </p:spPr>
      </p:pic>
      <p:grpSp>
        <p:nvGrpSpPr>
          <p:cNvPr id="983" name="Google Shape;983;p76"/>
          <p:cNvGrpSpPr/>
          <p:nvPr/>
        </p:nvGrpSpPr>
        <p:grpSpPr>
          <a:xfrm>
            <a:off x="804672" y="9615637"/>
            <a:ext cx="1706401" cy="117000"/>
            <a:chOff x="685810" y="9615637"/>
            <a:chExt cx="1706401" cy="117000"/>
          </a:xfrm>
        </p:grpSpPr>
        <p:sp>
          <p:nvSpPr>
            <p:cNvPr id="984" name="Google Shape;984;p76"/>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7">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8">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985" name="Google Shape;985;p76">
              <a:hlinkClick/>
            </p:cNvPr>
            <p:cNvPicPr preferRelativeResize="0"/>
            <p:nvPr/>
          </p:nvPicPr>
          <p:blipFill rotWithShape="1">
            <a:blip r:embed="rId9">
              <a:alphaModFix/>
            </a:blip>
            <a:srcRect b="10" l="1598" r="343" t="-10"/>
            <a:stretch/>
          </p:blipFill>
          <p:spPr>
            <a:xfrm rot="10800000">
              <a:off x="685810" y="9628437"/>
              <a:ext cx="178664" cy="86475"/>
            </a:xfrm>
            <a:prstGeom prst="rect">
              <a:avLst/>
            </a:prstGeom>
            <a:noFill/>
            <a:ln>
              <a:noFill/>
            </a:ln>
          </p:spPr>
        </p:pic>
      </p:grpSp>
      <p:pic>
        <p:nvPicPr>
          <p:cNvPr id="986" name="Google Shape;986;p76" title="Expanding Sentences.png">
            <a:hlinkClick r:id="rId10"/>
          </p:cNvPr>
          <p:cNvPicPr preferRelativeResize="0"/>
          <p:nvPr/>
        </p:nvPicPr>
        <p:blipFill>
          <a:blip r:embed="rId11">
            <a:alphaModFix/>
          </a:blip>
          <a:stretch>
            <a:fillRect/>
          </a:stretch>
        </p:blipFill>
        <p:spPr>
          <a:xfrm>
            <a:off x="475488" y="1874520"/>
            <a:ext cx="896112" cy="507797"/>
          </a:xfrm>
          <a:prstGeom prst="rect">
            <a:avLst/>
          </a:prstGeom>
          <a:noFill/>
          <a:ln>
            <a:noFill/>
          </a:ln>
        </p:spPr>
      </p:pic>
      <p:pic>
        <p:nvPicPr>
          <p:cNvPr id="987" name="Google Shape;987;p76" title="Paragraph Structure.png">
            <a:hlinkClick r:id="rId12"/>
          </p:cNvPr>
          <p:cNvPicPr preferRelativeResize="0"/>
          <p:nvPr/>
        </p:nvPicPr>
        <p:blipFill>
          <a:blip r:embed="rId13">
            <a:alphaModFix/>
          </a:blip>
          <a:stretch>
            <a:fillRect/>
          </a:stretch>
        </p:blipFill>
        <p:spPr>
          <a:xfrm>
            <a:off x="475488" y="3740114"/>
            <a:ext cx="896112" cy="489569"/>
          </a:xfrm>
          <a:prstGeom prst="rect">
            <a:avLst/>
          </a:prstGeom>
          <a:noFill/>
          <a:ln>
            <a:noFill/>
          </a:ln>
        </p:spPr>
      </p:pic>
      <p:pic>
        <p:nvPicPr>
          <p:cNvPr id="988" name="Google Shape;988;p76" title="Personification.png">
            <a:hlinkClick r:id="rId14"/>
          </p:cNvPr>
          <p:cNvPicPr preferRelativeResize="0"/>
          <p:nvPr/>
        </p:nvPicPr>
        <p:blipFill>
          <a:blip r:embed="rId15">
            <a:alphaModFix/>
          </a:blip>
          <a:stretch>
            <a:fillRect/>
          </a:stretch>
        </p:blipFill>
        <p:spPr>
          <a:xfrm>
            <a:off x="475488" y="5970148"/>
            <a:ext cx="896112" cy="50388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7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aphicFrame>
        <p:nvGraphicFramePr>
          <p:cNvPr id="994" name="Google Shape;994;p77"/>
          <p:cNvGraphicFramePr/>
          <p:nvPr/>
        </p:nvGraphicFramePr>
        <p:xfrm>
          <a:off x="457200" y="914400"/>
          <a:ext cx="3000000" cy="3000000"/>
        </p:xfrm>
        <a:graphic>
          <a:graphicData uri="http://schemas.openxmlformats.org/drawingml/2006/table">
            <a:tbl>
              <a:tblPr>
                <a:noFill/>
                <a:tableStyleId>{1AC8B0E7-1234-4D41-B6C5-B23E98F94E51}</a:tableStyleId>
              </a:tblPr>
              <a:tblGrid>
                <a:gridCol w="933975"/>
                <a:gridCol w="1228950"/>
                <a:gridCol w="573925"/>
                <a:gridCol w="777350"/>
                <a:gridCol w="597875"/>
                <a:gridCol w="2745925"/>
              </a:tblGrid>
              <a:tr h="460125">
                <a:tc>
                  <a:txBody>
                    <a:bodyPr/>
                    <a:lstStyle/>
                    <a:p>
                      <a:pPr indent="0" lvl="0" marL="0" rtl="0" algn="l">
                        <a:spcBef>
                          <a:spcPts val="0"/>
                        </a:spcBef>
                        <a:spcAft>
                          <a:spcPts val="0"/>
                        </a:spcAft>
                        <a:buNone/>
                      </a:pPr>
                      <a:r>
                        <a:rPr b="1" lang="en" sz="800">
                          <a:latin typeface="Poppins"/>
                          <a:ea typeface="Poppins"/>
                          <a:cs typeface="Poppins"/>
                          <a:sym typeface="Poppins"/>
                        </a:rPr>
                        <a:t>Skill</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latin typeface="Poppins"/>
                          <a:ea typeface="Poppins"/>
                          <a:cs typeface="Poppins"/>
                          <a:sym typeface="Poppins"/>
                        </a:rPr>
                        <a:t>Lesson</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a:txBody>
                    <a:bodyPr/>
                    <a:lstStyle/>
                    <a:p>
                      <a:pPr indent="0" lvl="0" marL="0" rtl="0" algn="ctr">
                        <a:spcBef>
                          <a:spcPts val="0"/>
                        </a:spcBef>
                        <a:spcAft>
                          <a:spcPts val="0"/>
                        </a:spcAft>
                        <a:buClr>
                          <a:srgbClr val="000000"/>
                        </a:buClr>
                        <a:buSzPts val="1100"/>
                        <a:buFont typeface="Arial"/>
                        <a:buNone/>
                      </a:pPr>
                      <a:r>
                        <a:rPr b="1" lang="en" sz="800">
                          <a:latin typeface="Poppins"/>
                          <a:ea typeface="Poppins"/>
                          <a:cs typeface="Poppins"/>
                          <a:sym typeface="Poppins"/>
                        </a:rPr>
                        <a:t>Grades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latin typeface="Poppins"/>
                          <a:ea typeface="Poppins"/>
                          <a:cs typeface="Poppins"/>
                          <a:sym typeface="Poppins"/>
                        </a:rPr>
                        <a:t>Related Genres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gridSpan="2">
                  <a:txBody>
                    <a:bodyPr/>
                    <a:lstStyle/>
                    <a:p>
                      <a:pPr indent="0" lvl="0" marL="0" rtl="0" algn="l">
                        <a:spcBef>
                          <a:spcPts val="0"/>
                        </a:spcBef>
                        <a:spcAft>
                          <a:spcPts val="0"/>
                        </a:spcAft>
                        <a:buNone/>
                      </a:pPr>
                      <a:r>
                        <a:rPr b="1" lang="en" sz="800">
                          <a:latin typeface="Poppins"/>
                          <a:ea typeface="Poppins"/>
                          <a:cs typeface="Poppins"/>
                          <a:sym typeface="Poppins"/>
                        </a:rPr>
                        <a:t>Standards</a:t>
                      </a:r>
                      <a:endParaRPr b="1" sz="800">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hMerge="1"/>
              </a:tr>
              <a:tr h="535750">
                <a:tc rowSpan="4">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3">
                            <a:extLst>
                              <a:ext uri="{A12FA001-AC4F-418D-AE19-62706E023703}">
                                <ahyp:hlinkClr val="tx"/>
                              </a:ext>
                            </a:extLst>
                          </a:hlinkClick>
                        </a:rPr>
                        <a:t>Prompt Analysis</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rowSpan="4">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Candy Factory</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spcBef>
                          <a:spcPts val="400"/>
                        </a:spcBef>
                        <a:spcAft>
                          <a:spcPts val="0"/>
                        </a:spcAft>
                        <a:buNone/>
                      </a:pPr>
                      <a:r>
                        <a:rPr b="1" lang="en" sz="800">
                          <a:latin typeface="Poppins"/>
                          <a:ea typeface="Poppins"/>
                          <a:cs typeface="Poppins"/>
                          <a:sym typeface="Poppins"/>
                        </a:rPr>
                        <a:t>Donut Factory</a:t>
                      </a:r>
                      <a:endParaRPr b="1" sz="800">
                        <a:latin typeface="Poppins"/>
                        <a:ea typeface="Poppins"/>
                        <a:cs typeface="Poppins"/>
                        <a:sym typeface="Poppins"/>
                      </a:endParaRPr>
                    </a:p>
                    <a:p>
                      <a:pPr indent="0" lvl="0" marL="0" rtl="0" algn="l">
                        <a:spcBef>
                          <a:spcPts val="200"/>
                        </a:spcBef>
                        <a:spcAft>
                          <a:spcPts val="0"/>
                        </a:spcAft>
                        <a:buNone/>
                      </a:pP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Splash Park</a:t>
                      </a:r>
                      <a:endParaRPr b="1" sz="800">
                        <a:solidFill>
                          <a:schemeClr val="dk1"/>
                        </a:solidFill>
                        <a:latin typeface="Poppins"/>
                        <a:ea typeface="Poppins"/>
                        <a:cs typeface="Poppins"/>
                        <a:sym typeface="Poppins"/>
                      </a:endParaRPr>
                    </a:p>
                    <a:p>
                      <a:pPr indent="0" lvl="0" marL="0" rtl="0" algn="l">
                        <a:spcBef>
                          <a:spcPts val="20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Reptile Petting Zoo</a:t>
                      </a:r>
                      <a:endParaRPr b="1" sz="800">
                        <a:solidFill>
                          <a:schemeClr val="dk1"/>
                        </a:solidFill>
                        <a:latin typeface="Poppins"/>
                        <a:ea typeface="Poppins"/>
                        <a:cs typeface="Poppins"/>
                        <a:sym typeface="Poppins"/>
                      </a:endParaRPr>
                    </a:p>
                    <a:p>
                      <a:pPr indent="0" lvl="0" marL="0" rtl="0" algn="l">
                        <a:spcBef>
                          <a:spcPts val="200"/>
                        </a:spcBef>
                        <a:spcAft>
                          <a:spcPts val="200"/>
                        </a:spcAft>
                        <a:buNone/>
                      </a:pPr>
                      <a:r>
                        <a:rPr lang="en" sz="800">
                          <a:solidFill>
                            <a:schemeClr val="dk1"/>
                          </a:solidFill>
                          <a:latin typeface="Poppins"/>
                          <a:ea typeface="Poppins"/>
                          <a:cs typeface="Poppins"/>
                          <a:sym typeface="Poppins"/>
                        </a:rPr>
                        <a:t>(15 mins)</a:t>
                      </a:r>
                      <a:endParaRPr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rowSpan="4">
                  <a:txBody>
                    <a:bodyPr/>
                    <a:lstStyle/>
                    <a:p>
                      <a:pPr indent="0" lvl="0" marL="0" rtl="0" algn="ctr">
                        <a:lnSpc>
                          <a:spcPct val="150000"/>
                        </a:lnSpc>
                        <a:spcBef>
                          <a:spcPts val="0"/>
                        </a:spcBef>
                        <a:spcAft>
                          <a:spcPts val="0"/>
                        </a:spcAft>
                        <a:buNone/>
                      </a:pPr>
                      <a:r>
                        <a:rPr lang="en" sz="800">
                          <a:latin typeface="Poppins"/>
                          <a:ea typeface="Poppins"/>
                          <a:cs typeface="Poppins"/>
                          <a:sym typeface="Poppins"/>
                        </a:rPr>
                        <a:t>4-5</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rowSpan="4">
                  <a:txBody>
                    <a:bodyPr/>
                    <a:lstStyle/>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Narrative</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Informative</a:t>
                      </a:r>
                      <a:endParaRPr sz="800">
                        <a:solidFill>
                          <a:schemeClr val="dk1"/>
                        </a:solidFill>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b="1" lang="en" sz="800">
                          <a:latin typeface="Poppins"/>
                          <a:ea typeface="Poppins"/>
                          <a:cs typeface="Poppins"/>
                          <a:sym typeface="Poppins"/>
                        </a:rPr>
                        <a:t>RI.4.1</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latin typeface="Poppins"/>
                          <a:ea typeface="Poppins"/>
                          <a:cs typeface="Poppins"/>
                          <a:sym typeface="Poppins"/>
                        </a:rPr>
                        <a:t>Refer to details and examples in a text when explaining what the text says explicitly and when drawing inferences from the text.</a:t>
                      </a:r>
                      <a:endParaRPr sz="800">
                        <a:latin typeface="Poppins"/>
                        <a:ea typeface="Poppins"/>
                        <a:cs typeface="Poppins"/>
                        <a:sym typeface="Poppins"/>
                      </a:endParaRPr>
                    </a:p>
                  </a:txBody>
                  <a:tcPr marT="91425"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492350">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RI.5.1</a:t>
                      </a:r>
                      <a:endParaRPr b="1" sz="800">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Quote accurately from a text when explaining what the text says explicitly and when drawing inferences from the text </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502100">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W.4.4</a:t>
                      </a:r>
                      <a:endParaRPr b="1" sz="800">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Produce clear and coherent writing in which the development and organization are appropriate to task, purpose, and audience. </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708600">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W.5.4</a:t>
                      </a:r>
                      <a:endParaRPr b="1" sz="800">
                        <a:solidFill>
                          <a:schemeClr val="dk1"/>
                        </a:solidFill>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Produce clear and coherent writing in which the development and organization are appropriate to task, purpose, and audience. </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r>
              <a:tr h="419050">
                <a:tc rowSpan="3">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4">
                            <a:extLst>
                              <a:ext uri="{A12FA001-AC4F-418D-AE19-62706E023703}">
                                <ahyp:hlinkClr val="tx"/>
                              </a:ext>
                            </a:extLst>
                          </a:hlinkClick>
                        </a:rPr>
                        <a:t>Revising Words</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3">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Curious Collections</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spcBef>
                          <a:spcPts val="400"/>
                        </a:spcBef>
                        <a:spcAft>
                          <a:spcPts val="0"/>
                        </a:spcAft>
                        <a:buNone/>
                      </a:pPr>
                      <a:r>
                        <a:rPr b="1" lang="en" sz="800">
                          <a:latin typeface="Poppins"/>
                          <a:ea typeface="Poppins"/>
                          <a:cs typeface="Poppins"/>
                          <a:sym typeface="Poppins"/>
                        </a:rPr>
                        <a:t>Landscape Art</a:t>
                      </a:r>
                      <a:endParaRPr b="1" sz="800">
                        <a:latin typeface="Poppins"/>
                        <a:ea typeface="Poppins"/>
                        <a:cs typeface="Poppins"/>
                        <a:sym typeface="Poppins"/>
                      </a:endParaRPr>
                    </a:p>
                    <a:p>
                      <a:pPr indent="0" lvl="0" marL="0" rtl="0" algn="l">
                        <a:spcBef>
                          <a:spcPts val="200"/>
                        </a:spcBef>
                        <a:spcAft>
                          <a:spcPts val="0"/>
                        </a:spcAft>
                        <a:buNone/>
                      </a:pP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Tiny Worlds</a:t>
                      </a:r>
                      <a:endParaRPr b="1" sz="800">
                        <a:solidFill>
                          <a:schemeClr val="dk1"/>
                        </a:solidFill>
                        <a:latin typeface="Poppins"/>
                        <a:ea typeface="Poppins"/>
                        <a:cs typeface="Poppins"/>
                        <a:sym typeface="Poppins"/>
                      </a:endParaRPr>
                    </a:p>
                    <a:p>
                      <a:pPr indent="0" lvl="0" marL="0" rtl="0" algn="l">
                        <a:spcBef>
                          <a:spcPts val="20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Pet Portraits</a:t>
                      </a:r>
                      <a:endParaRPr b="1" sz="800">
                        <a:solidFill>
                          <a:schemeClr val="dk1"/>
                        </a:solidFill>
                        <a:latin typeface="Poppins"/>
                        <a:ea typeface="Poppins"/>
                        <a:cs typeface="Poppins"/>
                        <a:sym typeface="Poppins"/>
                      </a:endParaRPr>
                    </a:p>
                    <a:p>
                      <a:pPr indent="0" lvl="0" marL="0" rtl="0" algn="l">
                        <a:spcBef>
                          <a:spcPts val="200"/>
                        </a:spcBef>
                        <a:spcAft>
                          <a:spcPts val="400"/>
                        </a:spcAft>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3">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4-5</a:t>
                      </a:r>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3">
                  <a:txBody>
                    <a:bodyPr/>
                    <a:lstStyle/>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Narrative</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Informative</a:t>
                      </a:r>
                      <a:endParaRPr sz="800">
                        <a:solidFill>
                          <a:schemeClr val="dk1"/>
                        </a:solidFill>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b="1" lang="en" sz="800">
                          <a:latin typeface="Poppins"/>
                          <a:ea typeface="Poppins"/>
                          <a:cs typeface="Poppins"/>
                          <a:sym typeface="Poppins"/>
                        </a:rPr>
                        <a:t>L.4.3.a</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latin typeface="Poppins"/>
                          <a:ea typeface="Poppins"/>
                          <a:cs typeface="Poppins"/>
                          <a:sym typeface="Poppins"/>
                        </a:rPr>
                        <a:t>Choose words and phrases to convey ideas precisely.</a:t>
                      </a:r>
                      <a:endParaRPr sz="800">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r>
              <a:tr h="591350">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W.4.5</a:t>
                      </a:r>
                      <a:endParaRPr b="1" sz="800">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With guidance and support from peers and adults, develop and strengthen writing as needed by planning, revising, and editing.</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845000">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W.5.5</a:t>
                      </a:r>
                      <a:endParaRPr b="1" sz="800">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With guidance and support from peers and adults, develop and strengthen writing as needed by planning, revising, editing, rewriting, or trying a new approach.</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r>
              <a:tr h="377750">
                <a:tc rowSpan="4">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5">
                            <a:extLst>
                              <a:ext uri="{A12FA001-AC4F-418D-AE19-62706E023703}">
                                <ahyp:hlinkClr val="tx"/>
                              </a:ext>
                            </a:extLst>
                          </a:hlinkClick>
                        </a:rPr>
                        <a:t>Similes</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rowSpan="4">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Sea Monster</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spcBef>
                          <a:spcPts val="400"/>
                        </a:spcBef>
                        <a:spcAft>
                          <a:spcPts val="0"/>
                        </a:spcAft>
                        <a:buNone/>
                      </a:pPr>
                      <a:r>
                        <a:rPr b="1" lang="en" sz="800">
                          <a:latin typeface="Poppins"/>
                          <a:ea typeface="Poppins"/>
                          <a:cs typeface="Poppins"/>
                          <a:sym typeface="Poppins"/>
                        </a:rPr>
                        <a:t>Hammerhead Shark</a:t>
                      </a:r>
                      <a:endParaRPr b="1" sz="800">
                        <a:latin typeface="Poppins"/>
                        <a:ea typeface="Poppins"/>
                        <a:cs typeface="Poppins"/>
                        <a:sym typeface="Poppins"/>
                      </a:endParaRPr>
                    </a:p>
                    <a:p>
                      <a:pPr indent="0" lvl="0" marL="0" rtl="0" algn="l">
                        <a:spcBef>
                          <a:spcPts val="200"/>
                        </a:spcBef>
                        <a:spcAft>
                          <a:spcPts val="0"/>
                        </a:spcAft>
                        <a:buNone/>
                      </a:pP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Walrus </a:t>
                      </a:r>
                      <a:endParaRPr b="1" sz="800">
                        <a:solidFill>
                          <a:schemeClr val="dk1"/>
                        </a:solidFill>
                        <a:latin typeface="Poppins"/>
                        <a:ea typeface="Poppins"/>
                        <a:cs typeface="Poppins"/>
                        <a:sym typeface="Poppins"/>
                      </a:endParaRPr>
                    </a:p>
                    <a:p>
                      <a:pPr indent="0" lvl="0" marL="0" rtl="0" algn="l">
                        <a:spcBef>
                          <a:spcPts val="20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Blowfish </a:t>
                      </a:r>
                      <a:endParaRPr b="1" sz="800">
                        <a:solidFill>
                          <a:schemeClr val="dk1"/>
                        </a:solidFill>
                        <a:latin typeface="Poppins"/>
                        <a:ea typeface="Poppins"/>
                        <a:cs typeface="Poppins"/>
                        <a:sym typeface="Poppins"/>
                      </a:endParaRPr>
                    </a:p>
                    <a:p>
                      <a:pPr indent="0" lvl="0" marL="0" rtl="0" algn="l">
                        <a:spcBef>
                          <a:spcPts val="200"/>
                        </a:spcBef>
                        <a:spcAft>
                          <a:spcPts val="400"/>
                        </a:spcAft>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rowSpan="4">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4-5</a:t>
                      </a:r>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rowSpan="4">
                  <a:txBody>
                    <a:bodyPr/>
                    <a:lstStyle/>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Narrative</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Informative</a:t>
                      </a:r>
                      <a:endParaRPr sz="800">
                        <a:solidFill>
                          <a:schemeClr val="dk1"/>
                        </a:solidFill>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b="1" lang="en" sz="800">
                          <a:latin typeface="Poppins"/>
                          <a:ea typeface="Poppins"/>
                          <a:cs typeface="Poppins"/>
                          <a:sym typeface="Poppins"/>
                        </a:rPr>
                        <a:t>L.4.5</a:t>
                      </a:r>
                      <a:endParaRPr b="1"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latin typeface="Poppins"/>
                          <a:ea typeface="Poppins"/>
                          <a:cs typeface="Poppins"/>
                          <a:sym typeface="Poppins"/>
                        </a:rPr>
                        <a:t>Demonstrate understanding of figurative language, word relationships, and nuances in word meanings.</a:t>
                      </a:r>
                      <a:endParaRPr sz="800">
                        <a:solidFill>
                          <a:schemeClr val="dk1"/>
                        </a:solidFill>
                        <a:latin typeface="Poppins"/>
                        <a:ea typeface="Poppins"/>
                        <a:cs typeface="Poppins"/>
                        <a:sym typeface="Poppins"/>
                      </a:endParaRPr>
                    </a:p>
                  </a:txBody>
                  <a:tcPr marT="91425"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r>
              <a:tr h="398325">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L.4.5.a</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Explain the meaning of simple similes and metaphors (e.g., as pretty as a picture) in context.</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373900">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L.5.5</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Demonstrate understanding of figurative language, word relationships, and nuances in word meanings.</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361700">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L.5.5.a</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Interpret figurative language, including similes and metaphors, in context.</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bl>
          </a:graphicData>
        </a:graphic>
      </p:graphicFrame>
      <p:grpSp>
        <p:nvGrpSpPr>
          <p:cNvPr id="995" name="Google Shape;995;p77"/>
          <p:cNvGrpSpPr/>
          <p:nvPr/>
        </p:nvGrpSpPr>
        <p:grpSpPr>
          <a:xfrm>
            <a:off x="0" y="0"/>
            <a:ext cx="7789200" cy="685800"/>
            <a:chOff x="0" y="0"/>
            <a:chExt cx="7789200" cy="685800"/>
          </a:xfrm>
        </p:grpSpPr>
        <p:sp>
          <p:nvSpPr>
            <p:cNvPr id="996" name="Google Shape;996;p77"/>
            <p:cNvSpPr/>
            <p:nvPr/>
          </p:nvSpPr>
          <p:spPr>
            <a:xfrm>
              <a:off x="0" y="0"/>
              <a:ext cx="7789200" cy="685800"/>
            </a:xfrm>
            <a:prstGeom prst="rect">
              <a:avLst/>
            </a:prstGeom>
            <a:solidFill>
              <a:srgbClr val="7FAF4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997" name="Google Shape;997;p77"/>
            <p:cNvSpPr txBox="1"/>
            <p:nvPr/>
          </p:nvSpPr>
          <p:spPr>
            <a:xfrm>
              <a:off x="457200" y="141450"/>
              <a:ext cx="47496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Essential Skill Lessons </a:t>
              </a:r>
              <a:r>
                <a:rPr lang="en" sz="1600">
                  <a:latin typeface="Poppins"/>
                  <a:ea typeface="Poppins"/>
                  <a:cs typeface="Poppins"/>
                  <a:sym typeface="Poppins"/>
                </a:rPr>
                <a:t>|</a:t>
              </a:r>
              <a:r>
                <a:rPr b="1" lang="en" sz="1600">
                  <a:latin typeface="Poppins"/>
                  <a:ea typeface="Poppins"/>
                  <a:cs typeface="Poppins"/>
                  <a:sym typeface="Poppins"/>
                </a:rPr>
                <a:t> 4th-5th Grade</a:t>
              </a:r>
              <a:endParaRPr sz="1200">
                <a:latin typeface="Poppins"/>
                <a:ea typeface="Poppins"/>
                <a:cs typeface="Poppins"/>
                <a:sym typeface="Poppins"/>
              </a:endParaRPr>
            </a:p>
          </p:txBody>
        </p:sp>
      </p:grpSp>
      <p:pic>
        <p:nvPicPr>
          <p:cNvPr id="998" name="Google Shape;998;p77" title="Logo.png"/>
          <p:cNvPicPr preferRelativeResize="0"/>
          <p:nvPr/>
        </p:nvPicPr>
        <p:blipFill rotWithShape="1">
          <a:blip r:embed="rId6">
            <a:alphaModFix/>
          </a:blip>
          <a:srcRect b="797" l="0" r="0" t="787"/>
          <a:stretch/>
        </p:blipFill>
        <p:spPr>
          <a:xfrm>
            <a:off x="6055623" y="261938"/>
            <a:ext cx="1232057" cy="161925"/>
          </a:xfrm>
          <a:prstGeom prst="rect">
            <a:avLst/>
          </a:prstGeom>
          <a:noFill/>
          <a:ln>
            <a:noFill/>
          </a:ln>
        </p:spPr>
      </p:pic>
      <p:grpSp>
        <p:nvGrpSpPr>
          <p:cNvPr id="999" name="Google Shape;999;p77"/>
          <p:cNvGrpSpPr/>
          <p:nvPr/>
        </p:nvGrpSpPr>
        <p:grpSpPr>
          <a:xfrm>
            <a:off x="804672" y="9615637"/>
            <a:ext cx="1706401" cy="117000"/>
            <a:chOff x="685810" y="9615637"/>
            <a:chExt cx="1706401" cy="117000"/>
          </a:xfrm>
        </p:grpSpPr>
        <p:sp>
          <p:nvSpPr>
            <p:cNvPr id="1000" name="Google Shape;1000;p77"/>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7">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8">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1001" name="Google Shape;1001;p77">
              <a:hlinkClick/>
            </p:cNvPr>
            <p:cNvPicPr preferRelativeResize="0"/>
            <p:nvPr/>
          </p:nvPicPr>
          <p:blipFill rotWithShape="1">
            <a:blip r:embed="rId9">
              <a:alphaModFix/>
            </a:blip>
            <a:srcRect b="10" l="1598" r="343" t="-10"/>
            <a:stretch/>
          </p:blipFill>
          <p:spPr>
            <a:xfrm rot="10800000">
              <a:off x="685810" y="9628437"/>
              <a:ext cx="178664" cy="86475"/>
            </a:xfrm>
            <a:prstGeom prst="rect">
              <a:avLst/>
            </a:prstGeom>
            <a:noFill/>
            <a:ln>
              <a:noFill/>
            </a:ln>
          </p:spPr>
        </p:pic>
      </p:grpSp>
      <p:pic>
        <p:nvPicPr>
          <p:cNvPr id="1002" name="Google Shape;1002;p77" title="Prompt Analysis.png">
            <a:hlinkClick r:id="rId10"/>
          </p:cNvPr>
          <p:cNvPicPr preferRelativeResize="0"/>
          <p:nvPr/>
        </p:nvPicPr>
        <p:blipFill>
          <a:blip r:embed="rId11">
            <a:alphaModFix/>
          </a:blip>
          <a:stretch>
            <a:fillRect/>
          </a:stretch>
        </p:blipFill>
        <p:spPr>
          <a:xfrm>
            <a:off x="475488" y="1874520"/>
            <a:ext cx="896112" cy="503884"/>
          </a:xfrm>
          <a:prstGeom prst="rect">
            <a:avLst/>
          </a:prstGeom>
          <a:noFill/>
          <a:ln>
            <a:noFill/>
          </a:ln>
        </p:spPr>
      </p:pic>
      <p:pic>
        <p:nvPicPr>
          <p:cNvPr id="1003" name="Google Shape;1003;p77" title="Similes.png">
            <a:hlinkClick r:id="rId12"/>
          </p:cNvPr>
          <p:cNvPicPr preferRelativeResize="0"/>
          <p:nvPr/>
        </p:nvPicPr>
        <p:blipFill>
          <a:blip r:embed="rId13">
            <a:alphaModFix/>
          </a:blip>
          <a:stretch>
            <a:fillRect/>
          </a:stretch>
        </p:blipFill>
        <p:spPr>
          <a:xfrm>
            <a:off x="475488" y="5807934"/>
            <a:ext cx="896112" cy="507797"/>
          </a:xfrm>
          <a:prstGeom prst="rect">
            <a:avLst/>
          </a:prstGeom>
          <a:noFill/>
          <a:ln>
            <a:noFill/>
          </a:ln>
        </p:spPr>
      </p:pic>
      <p:pic>
        <p:nvPicPr>
          <p:cNvPr id="1004" name="Google Shape;1004;p77" title="Revising Words.png">
            <a:hlinkClick r:id="rId14"/>
          </p:cNvPr>
          <p:cNvPicPr preferRelativeResize="0"/>
          <p:nvPr/>
        </p:nvPicPr>
        <p:blipFill>
          <a:blip r:embed="rId15">
            <a:alphaModFix/>
          </a:blip>
          <a:stretch>
            <a:fillRect/>
          </a:stretch>
        </p:blipFill>
        <p:spPr>
          <a:xfrm>
            <a:off x="475488" y="3950114"/>
            <a:ext cx="896112" cy="50388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graphicFrame>
        <p:nvGraphicFramePr>
          <p:cNvPr id="218" name="Google Shape;218;p51"/>
          <p:cNvGraphicFramePr/>
          <p:nvPr/>
        </p:nvGraphicFramePr>
        <p:xfrm>
          <a:off x="685800" y="1645920"/>
          <a:ext cx="3000000" cy="3000000"/>
        </p:xfrm>
        <a:graphic>
          <a:graphicData uri="http://schemas.openxmlformats.org/drawingml/2006/table">
            <a:tbl>
              <a:tblPr>
                <a:noFill/>
                <a:tableStyleId>{1AC8B0E7-1234-4D41-B6C5-B23E98F94E51}</a:tableStyleId>
              </a:tblPr>
              <a:tblGrid>
                <a:gridCol w="6400800"/>
              </a:tblGrid>
              <a:tr h="348025">
                <a:tc>
                  <a:txBody>
                    <a:bodyPr/>
                    <a:lstStyle/>
                    <a:p>
                      <a:pPr indent="0" lvl="0" marL="0" rtl="0" algn="l">
                        <a:spcBef>
                          <a:spcPts val="0"/>
                        </a:spcBef>
                        <a:spcAft>
                          <a:spcPts val="0"/>
                        </a:spcAft>
                        <a:buNone/>
                      </a:pPr>
                      <a:r>
                        <a:rPr lang="en">
                          <a:latin typeface="Poppins SemiBold"/>
                          <a:ea typeface="Poppins SemiBold"/>
                          <a:cs typeface="Poppins SemiBold"/>
                          <a:sym typeface="Poppins SemiBold"/>
                        </a:rPr>
                        <a:t>3rd</a:t>
                      </a:r>
                      <a:r>
                        <a:rPr lang="en">
                          <a:latin typeface="Poppins SemiBold"/>
                          <a:ea typeface="Poppins SemiBold"/>
                          <a:cs typeface="Poppins SemiBold"/>
                          <a:sym typeface="Poppins SemiBold"/>
                        </a:rPr>
                        <a:t> Grade</a:t>
                      </a:r>
                      <a:endParaRPr>
                        <a:latin typeface="Poppins SemiBold"/>
                        <a:ea typeface="Poppins SemiBold"/>
                        <a:cs typeface="Poppins SemiBold"/>
                        <a:sym typeface="Poppins SemiBold"/>
                      </a:endParaRPr>
                    </a:p>
                  </a:txBody>
                  <a:tcPr marT="73150" marB="73150" marR="70650" marL="7065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7FAF44"/>
                    </a:solidFill>
                  </a:tcPr>
                </a:tc>
              </a:tr>
              <a:tr h="2560975">
                <a:tc>
                  <a:txBody>
                    <a:bodyPr/>
                    <a:lstStyle/>
                    <a:p>
                      <a:pPr indent="0" lvl="0" marL="0" rtl="0" algn="l">
                        <a:lnSpc>
                          <a:spcPct val="150000"/>
                        </a:lnSpc>
                        <a:spcBef>
                          <a:spcPts val="1000"/>
                        </a:spcBef>
                        <a:spcAft>
                          <a:spcPts val="0"/>
                        </a:spcAft>
                        <a:buNone/>
                      </a:pPr>
                      <a:r>
                        <a:rPr b="1" lang="en" sz="1200" u="sng">
                          <a:solidFill>
                            <a:schemeClr val="hlink"/>
                          </a:solidFill>
                          <a:latin typeface="Poppins"/>
                          <a:ea typeface="Poppins"/>
                          <a:cs typeface="Poppins"/>
                          <a:sym typeface="Poppins"/>
                          <a:hlinkClick action="ppaction://hlinksldjump" r:id="rId3"/>
                        </a:rPr>
                        <a:t>Narrative</a:t>
                      </a:r>
                      <a:r>
                        <a:rPr b="1" lang="en" sz="1200">
                          <a:solidFill>
                            <a:schemeClr val="dk1"/>
                          </a:solidFill>
                          <a:latin typeface="Poppins"/>
                          <a:ea typeface="Poppins"/>
                          <a:cs typeface="Poppins"/>
                          <a:sym typeface="Poppins"/>
                        </a:rPr>
                        <a:t>			</a:t>
                      </a:r>
                      <a:endParaRPr b="1"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None/>
                      </a:pPr>
                      <a:r>
                        <a:rPr lang="en" sz="1200">
                          <a:solidFill>
                            <a:schemeClr val="dk1"/>
                          </a:solidFill>
                          <a:latin typeface="Poppins SemiBold"/>
                          <a:ea typeface="Poppins SemiBold"/>
                          <a:cs typeface="Poppins SemiBold"/>
                          <a:sym typeface="Poppins SemiBold"/>
                        </a:rPr>
                        <a:t>Fictional Story:</a:t>
                      </a:r>
                      <a:r>
                        <a:rPr lang="en" sz="1200">
                          <a:solidFill>
                            <a:schemeClr val="dk1"/>
                          </a:solidFill>
                          <a:latin typeface="Poppins"/>
                          <a:ea typeface="Poppins"/>
                          <a:cs typeface="Poppins"/>
                          <a:sym typeface="Poppins"/>
                        </a:rPr>
                        <a:t> </a:t>
                      </a:r>
                      <a:r>
                        <a:rPr i="1" lang="en" sz="1200">
                          <a:solidFill>
                            <a:schemeClr val="dk1"/>
                          </a:solidFill>
                          <a:latin typeface="Poppins"/>
                          <a:ea typeface="Poppins"/>
                          <a:cs typeface="Poppins"/>
                          <a:sym typeface="Poppins"/>
                        </a:rPr>
                        <a:t>Constellation Stories</a:t>
                      </a:r>
                      <a:endParaRPr i="1"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None/>
                      </a:pPr>
                      <a:r>
                        <a:rPr i="1" lang="en" sz="1200">
                          <a:solidFill>
                            <a:srgbClr val="434343"/>
                          </a:solidFill>
                          <a:latin typeface="Poppins"/>
                          <a:ea typeface="Poppins"/>
                          <a:cs typeface="Poppins"/>
                          <a:sym typeface="Poppins"/>
                        </a:rPr>
                        <a:t>New Unit Coming in the 2025-26 School Year</a:t>
                      </a:r>
                      <a:endParaRPr i="1" sz="1200">
                        <a:solidFill>
                          <a:srgbClr val="434343"/>
                        </a:solidFill>
                        <a:latin typeface="Poppins"/>
                        <a:ea typeface="Poppins"/>
                        <a:cs typeface="Poppins"/>
                        <a:sym typeface="Poppins"/>
                      </a:endParaRPr>
                    </a:p>
                    <a:p>
                      <a:pPr indent="0" lvl="0" marL="0" rtl="0" algn="l">
                        <a:lnSpc>
                          <a:spcPct val="150000"/>
                        </a:lnSpc>
                        <a:spcBef>
                          <a:spcPts val="1000"/>
                        </a:spcBef>
                        <a:spcAft>
                          <a:spcPts val="0"/>
                        </a:spcAft>
                        <a:buClr>
                          <a:schemeClr val="dk1"/>
                        </a:buClr>
                        <a:buSzPts val="1100"/>
                        <a:buFont typeface="Arial"/>
                        <a:buNone/>
                      </a:pPr>
                      <a:r>
                        <a:rPr b="1" lang="en" sz="1200" u="sng">
                          <a:solidFill>
                            <a:schemeClr val="dk1"/>
                          </a:solidFill>
                          <a:latin typeface="Poppins"/>
                          <a:ea typeface="Poppins"/>
                          <a:cs typeface="Poppins"/>
                          <a:sym typeface="Poppins"/>
                          <a:hlinkClick action="ppaction://hlinksldjump" r:id="rId4">
                            <a:extLst>
                              <a:ext uri="{A12FA001-AC4F-418D-AE19-62706E023703}">
                                <ahyp:hlinkClr val="tx"/>
                              </a:ext>
                            </a:extLst>
                          </a:hlinkClick>
                        </a:rPr>
                        <a:t>Opinion</a:t>
                      </a:r>
                      <a:r>
                        <a:rPr b="1" lang="en" sz="1200">
                          <a:solidFill>
                            <a:schemeClr val="dk1"/>
                          </a:solidFill>
                          <a:latin typeface="Poppins"/>
                          <a:ea typeface="Poppins"/>
                          <a:cs typeface="Poppins"/>
                          <a:sym typeface="Poppins"/>
                        </a:rPr>
                        <a:t>		</a:t>
                      </a:r>
                      <a:endParaRPr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Clr>
                          <a:schemeClr val="dk1"/>
                        </a:buClr>
                        <a:buSzPts val="1100"/>
                        <a:buFont typeface="Arial"/>
                        <a:buNone/>
                      </a:pPr>
                      <a:r>
                        <a:rPr lang="en" sz="1200">
                          <a:solidFill>
                            <a:schemeClr val="dk1"/>
                          </a:solidFill>
                          <a:latin typeface="Poppins SemiBold"/>
                          <a:ea typeface="Poppins SemiBold"/>
                          <a:cs typeface="Poppins SemiBold"/>
                          <a:sym typeface="Poppins SemiBold"/>
                        </a:rPr>
                        <a:t>Opinion Paragraphs:</a:t>
                      </a:r>
                      <a:r>
                        <a:rPr lang="en" sz="1200">
                          <a:solidFill>
                            <a:schemeClr val="dk1"/>
                          </a:solidFill>
                          <a:latin typeface="Poppins"/>
                          <a:ea typeface="Poppins"/>
                          <a:cs typeface="Poppins"/>
                          <a:sym typeface="Poppins"/>
                        </a:rPr>
                        <a:t> </a:t>
                      </a:r>
                      <a:r>
                        <a:rPr i="1" lang="en" sz="1200">
                          <a:solidFill>
                            <a:schemeClr val="dk1"/>
                          </a:solidFill>
                          <a:latin typeface="Poppins"/>
                          <a:ea typeface="Poppins"/>
                          <a:cs typeface="Poppins"/>
                          <a:sym typeface="Poppins"/>
                        </a:rPr>
                        <a:t>Festivals</a:t>
                      </a:r>
                      <a:endParaRPr i="1"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Clr>
                          <a:schemeClr val="dk1"/>
                        </a:buClr>
                        <a:buSzPts val="1100"/>
                        <a:buFont typeface="Arial"/>
                        <a:buNone/>
                      </a:pPr>
                      <a:r>
                        <a:rPr i="1" lang="en" sz="1200">
                          <a:solidFill>
                            <a:srgbClr val="434343"/>
                          </a:solidFill>
                          <a:latin typeface="Poppins"/>
                          <a:ea typeface="Poppins"/>
                          <a:cs typeface="Poppins"/>
                          <a:sym typeface="Poppins"/>
                        </a:rPr>
                        <a:t>New Unit Coming in the 2025-26 School Year</a:t>
                      </a:r>
                      <a:endParaRPr i="1" sz="1200">
                        <a:solidFill>
                          <a:srgbClr val="434343"/>
                        </a:solidFill>
                        <a:latin typeface="Poppins"/>
                        <a:ea typeface="Poppins"/>
                        <a:cs typeface="Poppins"/>
                        <a:sym typeface="Poppins"/>
                      </a:endParaRPr>
                    </a:p>
                    <a:p>
                      <a:pPr indent="0" lvl="0" marL="0" rtl="0" algn="l">
                        <a:lnSpc>
                          <a:spcPct val="150000"/>
                        </a:lnSpc>
                        <a:spcBef>
                          <a:spcPts val="1000"/>
                        </a:spcBef>
                        <a:spcAft>
                          <a:spcPts val="0"/>
                        </a:spcAft>
                        <a:buNone/>
                      </a:pPr>
                      <a:r>
                        <a:rPr b="1" lang="en" sz="1200" u="sng">
                          <a:solidFill>
                            <a:schemeClr val="hlink"/>
                          </a:solidFill>
                          <a:latin typeface="Poppins"/>
                          <a:ea typeface="Poppins"/>
                          <a:cs typeface="Poppins"/>
                          <a:sym typeface="Poppins"/>
                          <a:hlinkClick action="ppaction://hlinksldjump" r:id="rId5"/>
                        </a:rPr>
                        <a:t>Informative</a:t>
                      </a:r>
                      <a:r>
                        <a:rPr b="1" lang="en" sz="1200">
                          <a:solidFill>
                            <a:schemeClr val="dk1"/>
                          </a:solidFill>
                          <a:latin typeface="Poppins"/>
                          <a:ea typeface="Poppins"/>
                          <a:cs typeface="Poppins"/>
                          <a:sym typeface="Poppins"/>
                        </a:rPr>
                        <a:t> </a:t>
                      </a:r>
                      <a:r>
                        <a:rPr b="1" lang="en" sz="1200">
                          <a:solidFill>
                            <a:schemeClr val="dk1"/>
                          </a:solidFill>
                          <a:latin typeface="Poppins"/>
                          <a:ea typeface="Poppins"/>
                          <a:cs typeface="Poppins"/>
                          <a:sym typeface="Poppins"/>
                        </a:rPr>
                        <a:t>		</a:t>
                      </a:r>
                      <a:endParaRPr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None/>
                      </a:pPr>
                      <a:r>
                        <a:rPr lang="en" sz="1200">
                          <a:solidFill>
                            <a:schemeClr val="dk1"/>
                          </a:solidFill>
                          <a:latin typeface="Poppins SemiBold"/>
                          <a:ea typeface="Poppins SemiBold"/>
                          <a:cs typeface="Poppins SemiBold"/>
                          <a:sym typeface="Poppins SemiBold"/>
                        </a:rPr>
                        <a:t>Informative Paragraphs:</a:t>
                      </a:r>
                      <a:r>
                        <a:rPr lang="en" sz="1200">
                          <a:solidFill>
                            <a:schemeClr val="dk1"/>
                          </a:solidFill>
                          <a:latin typeface="Poppins"/>
                          <a:ea typeface="Poppins"/>
                          <a:cs typeface="Poppins"/>
                          <a:sym typeface="Poppins"/>
                        </a:rPr>
                        <a:t> </a:t>
                      </a:r>
                      <a:r>
                        <a:rPr i="1" lang="en" sz="1200">
                          <a:solidFill>
                            <a:schemeClr val="dk1"/>
                          </a:solidFill>
                          <a:latin typeface="Poppins"/>
                          <a:ea typeface="Poppins"/>
                          <a:cs typeface="Poppins"/>
                          <a:sym typeface="Poppins"/>
                        </a:rPr>
                        <a:t>Saving Sea Turtles</a:t>
                      </a:r>
                      <a:endParaRPr i="1"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None/>
                      </a:pPr>
                      <a:r>
                        <a:rPr i="1" lang="en" sz="1200">
                          <a:solidFill>
                            <a:srgbClr val="434343"/>
                          </a:solidFill>
                          <a:latin typeface="Poppins"/>
                          <a:ea typeface="Poppins"/>
                          <a:cs typeface="Poppins"/>
                          <a:sym typeface="Poppins"/>
                        </a:rPr>
                        <a:t>New Unit Coming in the 2025-26 School Year</a:t>
                      </a:r>
                      <a:r>
                        <a:rPr i="1" lang="en" sz="1200">
                          <a:solidFill>
                            <a:srgbClr val="434343"/>
                          </a:solidFill>
                          <a:latin typeface="Poppins"/>
                          <a:ea typeface="Poppins"/>
                          <a:cs typeface="Poppins"/>
                          <a:sym typeface="Poppins"/>
                        </a:rPr>
                        <a:t> </a:t>
                      </a:r>
                      <a:r>
                        <a:rPr lang="en" sz="1000">
                          <a:solidFill>
                            <a:schemeClr val="dk1"/>
                          </a:solidFill>
                          <a:highlight>
                            <a:srgbClr val="FFDF41"/>
                          </a:highlight>
                          <a:latin typeface="Poppins SemiBold"/>
                          <a:ea typeface="Poppins SemiBold"/>
                          <a:cs typeface="Poppins SemiBold"/>
                          <a:sym typeface="Poppins SemiBold"/>
                        </a:rPr>
                        <a:t>   </a:t>
                      </a:r>
                      <a:r>
                        <a:rPr lang="en" sz="1200">
                          <a:solidFill>
                            <a:schemeClr val="dk1"/>
                          </a:solidFill>
                          <a:highlight>
                            <a:srgbClr val="FFDF41"/>
                          </a:highlight>
                          <a:latin typeface="Poppins SemiBold"/>
                          <a:ea typeface="Poppins SemiBold"/>
                          <a:cs typeface="Poppins SemiBold"/>
                          <a:sym typeface="Poppins SemiBold"/>
                        </a:rPr>
                        <a:t>COMING SOON! </a:t>
                      </a:r>
                      <a:r>
                        <a:rPr lang="en" sz="1200">
                          <a:solidFill>
                            <a:srgbClr val="FFDF41"/>
                          </a:solidFill>
                          <a:highlight>
                            <a:srgbClr val="FFDF41"/>
                          </a:highlight>
                          <a:latin typeface="Poppins SemiBold"/>
                          <a:ea typeface="Poppins SemiBold"/>
                          <a:cs typeface="Poppins SemiBold"/>
                          <a:sym typeface="Poppins SemiBold"/>
                        </a:rPr>
                        <a:t>|</a:t>
                      </a:r>
                      <a:endParaRPr sz="1200">
                        <a:solidFill>
                          <a:srgbClr val="434343"/>
                        </a:solidFill>
                        <a:latin typeface="Poppins"/>
                        <a:ea typeface="Poppins"/>
                        <a:cs typeface="Poppins"/>
                        <a:sym typeface="Poppins"/>
                      </a:endParaRPr>
                    </a:p>
                  </a:txBody>
                  <a:tcPr marT="228600" marB="457200" marR="70650" marL="706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301300">
                <a:tc>
                  <a:txBody>
                    <a:bodyPr/>
                    <a:lstStyle/>
                    <a:p>
                      <a:pPr indent="0" lvl="0" marL="0" rtl="0" algn="l">
                        <a:spcBef>
                          <a:spcPts val="0"/>
                        </a:spcBef>
                        <a:spcAft>
                          <a:spcPts val="0"/>
                        </a:spcAft>
                        <a:buNone/>
                      </a:pPr>
                      <a:r>
                        <a:rPr lang="en">
                          <a:latin typeface="Poppins SemiBold"/>
                          <a:ea typeface="Poppins SemiBold"/>
                          <a:cs typeface="Poppins SemiBold"/>
                          <a:sym typeface="Poppins SemiBold"/>
                        </a:rPr>
                        <a:t>2nd</a:t>
                      </a:r>
                      <a:r>
                        <a:rPr lang="en">
                          <a:latin typeface="Poppins SemiBold"/>
                          <a:ea typeface="Poppins SemiBold"/>
                          <a:cs typeface="Poppins SemiBold"/>
                          <a:sym typeface="Poppins SemiBold"/>
                        </a:rPr>
                        <a:t> Grade</a:t>
                      </a:r>
                      <a:endParaRPr>
                        <a:solidFill>
                          <a:schemeClr val="dk1"/>
                        </a:solidFill>
                        <a:latin typeface="Poppins SemiBold"/>
                        <a:ea typeface="Poppins SemiBold"/>
                        <a:cs typeface="Poppins SemiBold"/>
                        <a:sym typeface="Poppins SemiBold"/>
                      </a:endParaRPr>
                    </a:p>
                  </a:txBody>
                  <a:tcPr marT="73150" marB="73150" marR="70650" marL="7065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FFDF41"/>
                    </a:solidFill>
                  </a:tcPr>
                </a:tc>
              </a:tr>
              <a:tr h="1772325">
                <a:tc>
                  <a:txBody>
                    <a:bodyPr/>
                    <a:lstStyle/>
                    <a:p>
                      <a:pPr indent="0" lvl="0" marL="0" rtl="0" algn="l">
                        <a:lnSpc>
                          <a:spcPct val="150000"/>
                        </a:lnSpc>
                        <a:spcBef>
                          <a:spcPts val="1000"/>
                        </a:spcBef>
                        <a:spcAft>
                          <a:spcPts val="0"/>
                        </a:spcAft>
                        <a:buNone/>
                      </a:pPr>
                      <a:r>
                        <a:rPr b="1" lang="en" sz="1200" u="sng">
                          <a:solidFill>
                            <a:schemeClr val="hlink"/>
                          </a:solidFill>
                          <a:latin typeface="Poppins"/>
                          <a:ea typeface="Poppins"/>
                          <a:cs typeface="Poppins"/>
                          <a:sym typeface="Poppins"/>
                          <a:hlinkClick action="ppaction://hlinksldjump" r:id="rId6"/>
                        </a:rPr>
                        <a:t>Narrative</a:t>
                      </a:r>
                      <a:r>
                        <a:rPr b="1" lang="en" sz="1200">
                          <a:solidFill>
                            <a:schemeClr val="dk1"/>
                          </a:solidFill>
                          <a:latin typeface="Poppins"/>
                          <a:ea typeface="Poppins"/>
                          <a:cs typeface="Poppins"/>
                          <a:sym typeface="Poppins"/>
                        </a:rPr>
                        <a:t>			</a:t>
                      </a:r>
                      <a:endParaRPr b="1"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None/>
                      </a:pPr>
                      <a:r>
                        <a:rPr lang="en" sz="1200">
                          <a:solidFill>
                            <a:schemeClr val="dk1"/>
                          </a:solidFill>
                          <a:latin typeface="Poppins SemiBold"/>
                          <a:ea typeface="Poppins SemiBold"/>
                          <a:cs typeface="Poppins SemiBold"/>
                          <a:sym typeface="Poppins SemiBold"/>
                        </a:rPr>
                        <a:t>Personal Narrative</a:t>
                      </a:r>
                      <a:r>
                        <a:rPr lang="en" sz="1200">
                          <a:solidFill>
                            <a:schemeClr val="dk1"/>
                          </a:solidFill>
                          <a:latin typeface="Poppins SemiBold"/>
                          <a:ea typeface="Poppins SemiBold"/>
                          <a:cs typeface="Poppins SemiBold"/>
                          <a:sym typeface="Poppins SemiBold"/>
                        </a:rPr>
                        <a:t>:</a:t>
                      </a:r>
                      <a:r>
                        <a:rPr lang="en" sz="1200">
                          <a:solidFill>
                            <a:schemeClr val="dk1"/>
                          </a:solidFill>
                          <a:latin typeface="Poppins"/>
                          <a:ea typeface="Poppins"/>
                          <a:cs typeface="Poppins"/>
                          <a:sym typeface="Poppins"/>
                        </a:rPr>
                        <a:t> </a:t>
                      </a:r>
                      <a:r>
                        <a:rPr i="1" lang="en" sz="1200">
                          <a:solidFill>
                            <a:schemeClr val="dk1"/>
                          </a:solidFill>
                          <a:latin typeface="Poppins"/>
                          <a:ea typeface="Poppins"/>
                          <a:cs typeface="Poppins"/>
                          <a:sym typeface="Poppins"/>
                        </a:rPr>
                        <a:t>Goat Escape</a:t>
                      </a:r>
                      <a:r>
                        <a:rPr lang="en" sz="1200">
                          <a:solidFill>
                            <a:schemeClr val="dk1"/>
                          </a:solidFill>
                          <a:highlight>
                            <a:srgbClr val="FFDF41"/>
                          </a:highlight>
                          <a:latin typeface="Poppins SemiBold"/>
                          <a:ea typeface="Poppins SemiBold"/>
                          <a:cs typeface="Poppins SemiBold"/>
                          <a:sym typeface="Poppins SemiBold"/>
                        </a:rPr>
                        <a:t>    </a:t>
                      </a:r>
                      <a:r>
                        <a:rPr lang="en" sz="1000">
                          <a:solidFill>
                            <a:schemeClr val="dk1"/>
                          </a:solidFill>
                          <a:highlight>
                            <a:srgbClr val="FFDF41"/>
                          </a:highlight>
                          <a:latin typeface="Poppins SemiBold"/>
                          <a:ea typeface="Poppins SemiBold"/>
                          <a:cs typeface="Poppins SemiBold"/>
                          <a:sym typeface="Poppins SemiBold"/>
                        </a:rPr>
                        <a:t>  </a:t>
                      </a:r>
                      <a:r>
                        <a:rPr lang="en" sz="1200">
                          <a:solidFill>
                            <a:schemeClr val="dk1"/>
                          </a:solidFill>
                          <a:highlight>
                            <a:srgbClr val="F26C55"/>
                          </a:highlight>
                          <a:latin typeface="Poppins SemiBold"/>
                          <a:ea typeface="Poppins SemiBold"/>
                          <a:cs typeface="Poppins SemiBold"/>
                          <a:sym typeface="Poppins SemiBold"/>
                        </a:rPr>
                        <a:t>  </a:t>
                      </a:r>
                      <a:r>
                        <a:rPr lang="en" sz="1200">
                          <a:solidFill>
                            <a:schemeClr val="dk1"/>
                          </a:solidFill>
                          <a:highlight>
                            <a:srgbClr val="FFDF41"/>
                          </a:highlight>
                          <a:latin typeface="Poppins SemiBold"/>
                          <a:ea typeface="Poppins SemiBold"/>
                          <a:cs typeface="Poppins SemiBold"/>
                          <a:sym typeface="Poppins SemiBold"/>
                        </a:rPr>
                        <a:t> </a:t>
                      </a:r>
                      <a:r>
                        <a:rPr lang="en" sz="1200">
                          <a:solidFill>
                            <a:schemeClr val="dk1"/>
                          </a:solidFill>
                          <a:highlight>
                            <a:srgbClr val="FFDF41"/>
                          </a:highlight>
                          <a:latin typeface="Poppins"/>
                          <a:ea typeface="Poppins"/>
                          <a:cs typeface="Poppins"/>
                          <a:sym typeface="Poppins"/>
                        </a:rPr>
                        <a:t>  </a:t>
                      </a:r>
                      <a:r>
                        <a:rPr lang="en" sz="1200">
                          <a:solidFill>
                            <a:schemeClr val="dk1"/>
                          </a:solidFill>
                          <a:highlight>
                            <a:srgbClr val="FFDF41"/>
                          </a:highlight>
                          <a:latin typeface="Poppins SemiBold"/>
                          <a:ea typeface="Poppins SemiBold"/>
                          <a:cs typeface="Poppins SemiBold"/>
                          <a:sym typeface="Poppins SemiBold"/>
                        </a:rPr>
                        <a:t>  </a:t>
                      </a:r>
                      <a:r>
                        <a:rPr lang="en" sz="1000">
                          <a:solidFill>
                            <a:schemeClr val="dk1"/>
                          </a:solidFill>
                          <a:highlight>
                            <a:srgbClr val="FFDF41"/>
                          </a:highlight>
                          <a:latin typeface="Poppins SemiBold"/>
                          <a:ea typeface="Poppins SemiBold"/>
                          <a:cs typeface="Poppins SemiBold"/>
                          <a:sym typeface="Poppins SemiBold"/>
                        </a:rPr>
                        <a:t>  </a:t>
                      </a:r>
                      <a:r>
                        <a:rPr lang="en" sz="1200">
                          <a:solidFill>
                            <a:schemeClr val="dk1"/>
                          </a:solidFill>
                          <a:highlight>
                            <a:srgbClr val="FFDF41"/>
                          </a:highlight>
                          <a:latin typeface="Poppins SemiBold"/>
                          <a:ea typeface="Poppins SemiBold"/>
                          <a:cs typeface="Poppins SemiBold"/>
                          <a:sym typeface="Poppins SemiBold"/>
                        </a:rPr>
                        <a:t>           </a:t>
                      </a:r>
                      <a:r>
                        <a:rPr lang="en" sz="1200">
                          <a:solidFill>
                            <a:schemeClr val="dk1"/>
                          </a:solidFill>
                          <a:highlight>
                            <a:srgbClr val="FFDF41"/>
                          </a:highlight>
                          <a:latin typeface="Poppins"/>
                          <a:ea typeface="Poppins"/>
                          <a:cs typeface="Poppins"/>
                          <a:sym typeface="Poppins"/>
                        </a:rPr>
                        <a:t>  </a:t>
                      </a:r>
                      <a:r>
                        <a:rPr lang="en" sz="1200">
                          <a:solidFill>
                            <a:schemeClr val="dk1"/>
                          </a:solidFill>
                          <a:highlight>
                            <a:srgbClr val="FFDF41"/>
                          </a:highlight>
                          <a:latin typeface="Poppins SemiBold"/>
                          <a:ea typeface="Poppins SemiBold"/>
                          <a:cs typeface="Poppins SemiBold"/>
                          <a:sym typeface="Poppins SemiBold"/>
                        </a:rPr>
                        <a:t>   </a:t>
                      </a:r>
                      <a:r>
                        <a:rPr i="1" lang="en" sz="1200">
                          <a:solidFill>
                            <a:schemeClr val="dk1"/>
                          </a:solidFill>
                          <a:latin typeface="Poppins"/>
                          <a:ea typeface="Poppins"/>
                          <a:cs typeface="Poppins"/>
                          <a:sym typeface="Poppins"/>
                        </a:rPr>
                        <a:t> </a:t>
                      </a:r>
                      <a:endParaRPr i="1"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None/>
                      </a:pPr>
                      <a:r>
                        <a:rPr lang="en" sz="1200">
                          <a:solidFill>
                            <a:schemeClr val="dk1"/>
                          </a:solidFill>
                          <a:latin typeface="Poppins SemiBold"/>
                          <a:ea typeface="Poppins SemiBold"/>
                          <a:cs typeface="Poppins SemiBold"/>
                          <a:sym typeface="Poppins SemiBold"/>
                        </a:rPr>
                        <a:t>Fictional Story</a:t>
                      </a:r>
                      <a:r>
                        <a:rPr lang="en" sz="1200">
                          <a:solidFill>
                            <a:schemeClr val="dk1"/>
                          </a:solidFill>
                          <a:latin typeface="Poppins"/>
                          <a:ea typeface="Poppins"/>
                          <a:cs typeface="Poppins"/>
                          <a:sym typeface="Poppins"/>
                        </a:rPr>
                        <a:t>: </a:t>
                      </a:r>
                      <a:r>
                        <a:rPr i="1" lang="en" sz="1200">
                          <a:solidFill>
                            <a:schemeClr val="dk1"/>
                          </a:solidFill>
                          <a:latin typeface="Poppins"/>
                          <a:ea typeface="Poppins"/>
                          <a:cs typeface="Poppins"/>
                          <a:sym typeface="Poppins"/>
                        </a:rPr>
                        <a:t>Campsite Bandit</a:t>
                      </a:r>
                      <a:endParaRPr i="1" sz="1200">
                        <a:solidFill>
                          <a:schemeClr val="dk1"/>
                        </a:solidFill>
                        <a:latin typeface="Poppins"/>
                        <a:ea typeface="Poppins"/>
                        <a:cs typeface="Poppins"/>
                        <a:sym typeface="Poppins"/>
                      </a:endParaRPr>
                    </a:p>
                    <a:p>
                      <a:pPr indent="0" lvl="0" marL="0" rtl="0" algn="l">
                        <a:lnSpc>
                          <a:spcPct val="150000"/>
                        </a:lnSpc>
                        <a:spcBef>
                          <a:spcPts val="1000"/>
                        </a:spcBef>
                        <a:spcAft>
                          <a:spcPts val="0"/>
                        </a:spcAft>
                        <a:buNone/>
                      </a:pPr>
                      <a:r>
                        <a:rPr b="1" lang="en" sz="1200" u="sng">
                          <a:solidFill>
                            <a:schemeClr val="hlink"/>
                          </a:solidFill>
                          <a:latin typeface="Poppins"/>
                          <a:ea typeface="Poppins"/>
                          <a:cs typeface="Poppins"/>
                          <a:sym typeface="Poppins"/>
                          <a:hlinkClick action="ppaction://hlinksldjump" r:id="rId7"/>
                        </a:rPr>
                        <a:t>Opinion</a:t>
                      </a:r>
                      <a:r>
                        <a:rPr b="1" lang="en" sz="1200">
                          <a:solidFill>
                            <a:schemeClr val="dk1"/>
                          </a:solidFill>
                          <a:latin typeface="Poppins"/>
                          <a:ea typeface="Poppins"/>
                          <a:cs typeface="Poppins"/>
                          <a:sym typeface="Poppins"/>
                        </a:rPr>
                        <a:t>		</a:t>
                      </a:r>
                      <a:endParaRPr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None/>
                      </a:pPr>
                      <a:r>
                        <a:rPr lang="en" sz="1200">
                          <a:solidFill>
                            <a:schemeClr val="dk1"/>
                          </a:solidFill>
                          <a:latin typeface="Poppins SemiBold"/>
                          <a:ea typeface="Poppins SemiBold"/>
                          <a:cs typeface="Poppins SemiBold"/>
                          <a:sym typeface="Poppins SemiBold"/>
                        </a:rPr>
                        <a:t>Opinion Sentences:</a:t>
                      </a:r>
                      <a:r>
                        <a:rPr lang="en" sz="1200">
                          <a:solidFill>
                            <a:schemeClr val="dk1"/>
                          </a:solidFill>
                          <a:latin typeface="Poppins"/>
                          <a:ea typeface="Poppins"/>
                          <a:cs typeface="Poppins"/>
                          <a:sym typeface="Poppins"/>
                        </a:rPr>
                        <a:t> </a:t>
                      </a:r>
                      <a:r>
                        <a:rPr i="1" lang="en" sz="1200">
                          <a:solidFill>
                            <a:schemeClr val="dk1"/>
                          </a:solidFill>
                          <a:latin typeface="Poppins"/>
                          <a:ea typeface="Poppins"/>
                          <a:cs typeface="Poppins"/>
                          <a:sym typeface="Poppins"/>
                        </a:rPr>
                        <a:t>Pizza Quest </a:t>
                      </a:r>
                      <a:endParaRPr sz="1000">
                        <a:solidFill>
                          <a:schemeClr val="dk1"/>
                        </a:solidFill>
                        <a:highlight>
                          <a:srgbClr val="FFDF41"/>
                        </a:highlight>
                        <a:latin typeface="Poppins SemiBold"/>
                        <a:ea typeface="Poppins SemiBold"/>
                        <a:cs typeface="Poppins SemiBold"/>
                        <a:sym typeface="Poppins SemiBold"/>
                      </a:endParaRPr>
                    </a:p>
                    <a:p>
                      <a:pPr indent="0" lvl="0" marL="109728" rtl="0" algn="l">
                        <a:lnSpc>
                          <a:spcPct val="150000"/>
                        </a:lnSpc>
                        <a:spcBef>
                          <a:spcPts val="0"/>
                        </a:spcBef>
                        <a:spcAft>
                          <a:spcPts val="0"/>
                        </a:spcAft>
                        <a:buNone/>
                      </a:pPr>
                      <a:r>
                        <a:rPr i="1" lang="en" sz="1200">
                          <a:solidFill>
                            <a:srgbClr val="595959"/>
                          </a:solidFill>
                          <a:latin typeface="Poppins"/>
                          <a:ea typeface="Poppins"/>
                          <a:cs typeface="Poppins"/>
                          <a:sym typeface="Poppins"/>
                        </a:rPr>
                        <a:t>New Unit Coming in the 2025-26 School Year </a:t>
                      </a:r>
                      <a:r>
                        <a:rPr lang="en" sz="1000">
                          <a:solidFill>
                            <a:schemeClr val="dk1"/>
                          </a:solidFill>
                          <a:highlight>
                            <a:srgbClr val="FFDF41"/>
                          </a:highlight>
                          <a:latin typeface="Poppins SemiBold"/>
                          <a:ea typeface="Poppins SemiBold"/>
                          <a:cs typeface="Poppins SemiBold"/>
                          <a:sym typeface="Poppins SemiBold"/>
                        </a:rPr>
                        <a:t>   </a:t>
                      </a:r>
                      <a:r>
                        <a:rPr lang="en" sz="1200">
                          <a:solidFill>
                            <a:schemeClr val="dk1"/>
                          </a:solidFill>
                          <a:highlight>
                            <a:srgbClr val="FFDF41"/>
                          </a:highlight>
                          <a:latin typeface="Poppins SemiBold"/>
                          <a:ea typeface="Poppins SemiBold"/>
                          <a:cs typeface="Poppins SemiBold"/>
                          <a:sym typeface="Poppins SemiBold"/>
                        </a:rPr>
                        <a:t>COMING SOON! </a:t>
                      </a:r>
                      <a:r>
                        <a:rPr lang="en" sz="1200">
                          <a:solidFill>
                            <a:srgbClr val="FFDF41"/>
                          </a:solidFill>
                          <a:highlight>
                            <a:srgbClr val="FFDF41"/>
                          </a:highlight>
                          <a:latin typeface="Poppins SemiBold"/>
                          <a:ea typeface="Poppins SemiBold"/>
                          <a:cs typeface="Poppins SemiBold"/>
                          <a:sym typeface="Poppins SemiBold"/>
                        </a:rPr>
                        <a:t>|</a:t>
                      </a:r>
                      <a:endParaRPr sz="1200">
                        <a:solidFill>
                          <a:srgbClr val="595959"/>
                        </a:solidFill>
                        <a:latin typeface="Poppins"/>
                        <a:ea typeface="Poppins"/>
                        <a:cs typeface="Poppins"/>
                        <a:sym typeface="Poppins"/>
                      </a:endParaRPr>
                    </a:p>
                    <a:p>
                      <a:pPr indent="0" lvl="0" marL="0" rtl="0" algn="l">
                        <a:lnSpc>
                          <a:spcPct val="150000"/>
                        </a:lnSpc>
                        <a:spcBef>
                          <a:spcPts val="1000"/>
                        </a:spcBef>
                        <a:spcAft>
                          <a:spcPts val="0"/>
                        </a:spcAft>
                        <a:buClr>
                          <a:schemeClr val="dk1"/>
                        </a:buClr>
                        <a:buSzPts val="1100"/>
                        <a:buFont typeface="Arial"/>
                        <a:buNone/>
                      </a:pPr>
                      <a:r>
                        <a:rPr b="1" lang="en" sz="1200" u="sng">
                          <a:solidFill>
                            <a:schemeClr val="hlink"/>
                          </a:solidFill>
                          <a:latin typeface="Poppins"/>
                          <a:ea typeface="Poppins"/>
                          <a:cs typeface="Poppins"/>
                          <a:sym typeface="Poppins"/>
                          <a:hlinkClick action="ppaction://hlinksldjump" r:id="rId8"/>
                        </a:rPr>
                        <a:t>Informative</a:t>
                      </a:r>
                      <a:r>
                        <a:rPr b="1" lang="en" sz="1200">
                          <a:solidFill>
                            <a:schemeClr val="dk1"/>
                          </a:solidFill>
                          <a:latin typeface="Poppins"/>
                          <a:ea typeface="Poppins"/>
                          <a:cs typeface="Poppins"/>
                          <a:sym typeface="Poppins"/>
                        </a:rPr>
                        <a:t> 		</a:t>
                      </a:r>
                      <a:endParaRPr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Clr>
                          <a:schemeClr val="dk1"/>
                        </a:buClr>
                        <a:buSzPts val="1100"/>
                        <a:buFont typeface="Arial"/>
                        <a:buNone/>
                      </a:pPr>
                      <a:r>
                        <a:rPr lang="en" sz="1200">
                          <a:solidFill>
                            <a:schemeClr val="dk1"/>
                          </a:solidFill>
                          <a:latin typeface="Poppins SemiBold"/>
                          <a:ea typeface="Poppins SemiBold"/>
                          <a:cs typeface="Poppins SemiBold"/>
                          <a:sym typeface="Poppins SemiBold"/>
                        </a:rPr>
                        <a:t>Informative Paragraph:</a:t>
                      </a:r>
                      <a:r>
                        <a:rPr lang="en" sz="1200">
                          <a:solidFill>
                            <a:schemeClr val="dk1"/>
                          </a:solidFill>
                          <a:latin typeface="Poppins"/>
                          <a:ea typeface="Poppins"/>
                          <a:cs typeface="Poppins"/>
                          <a:sym typeface="Poppins"/>
                        </a:rPr>
                        <a:t> </a:t>
                      </a:r>
                      <a:r>
                        <a:rPr i="1" lang="en" sz="1200">
                          <a:solidFill>
                            <a:schemeClr val="dk1"/>
                          </a:solidFill>
                          <a:latin typeface="Poppins"/>
                          <a:ea typeface="Poppins"/>
                          <a:cs typeface="Poppins"/>
                          <a:sym typeface="Poppins"/>
                        </a:rPr>
                        <a:t>Project Treehouse  </a:t>
                      </a:r>
                      <a:r>
                        <a:rPr lang="en" sz="1000">
                          <a:solidFill>
                            <a:schemeClr val="dk1"/>
                          </a:solidFill>
                          <a:highlight>
                            <a:srgbClr val="FFDF41"/>
                          </a:highlight>
                          <a:latin typeface="Poppins SemiBold"/>
                          <a:ea typeface="Poppins SemiBold"/>
                          <a:cs typeface="Poppins SemiBold"/>
                          <a:sym typeface="Poppins SemiBold"/>
                        </a:rPr>
                        <a:t> </a:t>
                      </a:r>
                      <a:r>
                        <a:rPr lang="en" sz="1200">
                          <a:solidFill>
                            <a:schemeClr val="dk1"/>
                          </a:solidFill>
                          <a:highlight>
                            <a:srgbClr val="FFDF41"/>
                          </a:highlight>
                          <a:latin typeface="Poppins SemiBold"/>
                          <a:ea typeface="Poppins SemiBold"/>
                          <a:cs typeface="Poppins SemiBold"/>
                          <a:sym typeface="Poppins SemiBold"/>
                        </a:rPr>
                        <a:t>  NEW! </a:t>
                      </a:r>
                      <a:r>
                        <a:rPr lang="en" sz="1200">
                          <a:solidFill>
                            <a:srgbClr val="FFDF41"/>
                          </a:solidFill>
                          <a:highlight>
                            <a:srgbClr val="FFDF41"/>
                          </a:highlight>
                          <a:latin typeface="Poppins SemiBold"/>
                          <a:ea typeface="Poppins SemiBold"/>
                          <a:cs typeface="Poppins SemiBold"/>
                          <a:sym typeface="Poppins SemiBold"/>
                        </a:rPr>
                        <a:t>|</a:t>
                      </a:r>
                      <a:endParaRPr i="1" sz="1200">
                        <a:solidFill>
                          <a:schemeClr val="dk1"/>
                        </a:solidFill>
                        <a:latin typeface="Poppins"/>
                        <a:ea typeface="Poppins"/>
                        <a:cs typeface="Poppins"/>
                        <a:sym typeface="Poppins"/>
                      </a:endParaRPr>
                    </a:p>
                    <a:p>
                      <a:pPr indent="0" lvl="0" marL="109728" rtl="0" algn="l">
                        <a:lnSpc>
                          <a:spcPct val="150000"/>
                        </a:lnSpc>
                        <a:spcBef>
                          <a:spcPts val="0"/>
                        </a:spcBef>
                        <a:spcAft>
                          <a:spcPts val="0"/>
                        </a:spcAft>
                        <a:buClr>
                          <a:schemeClr val="dk1"/>
                        </a:buClr>
                        <a:buSzPts val="1100"/>
                        <a:buFont typeface="Arial"/>
                        <a:buNone/>
                      </a:pPr>
                      <a:r>
                        <a:rPr lang="en" sz="1200">
                          <a:solidFill>
                            <a:schemeClr val="dk1"/>
                          </a:solidFill>
                          <a:latin typeface="Poppins SemiBold"/>
                          <a:ea typeface="Poppins SemiBold"/>
                          <a:cs typeface="Poppins SemiBold"/>
                          <a:sym typeface="Poppins SemiBold"/>
                        </a:rPr>
                        <a:t>Informative Paragraph:</a:t>
                      </a:r>
                      <a:r>
                        <a:rPr lang="en" sz="1200">
                          <a:solidFill>
                            <a:schemeClr val="dk1"/>
                          </a:solidFill>
                          <a:latin typeface="Poppins"/>
                          <a:ea typeface="Poppins"/>
                          <a:cs typeface="Poppins"/>
                          <a:sym typeface="Poppins"/>
                        </a:rPr>
                        <a:t> </a:t>
                      </a:r>
                      <a:r>
                        <a:rPr i="1" lang="en" sz="1200">
                          <a:solidFill>
                            <a:schemeClr val="dk1"/>
                          </a:solidFill>
                          <a:latin typeface="Poppins"/>
                          <a:ea typeface="Poppins"/>
                          <a:cs typeface="Poppins"/>
                          <a:sym typeface="Poppins"/>
                        </a:rPr>
                        <a:t>Amani’s Animal Rescue</a:t>
                      </a:r>
                      <a:endParaRPr i="1" sz="1200">
                        <a:solidFill>
                          <a:srgbClr val="595959"/>
                        </a:solidFill>
                        <a:latin typeface="Poppins"/>
                        <a:ea typeface="Poppins"/>
                        <a:cs typeface="Poppins"/>
                        <a:sym typeface="Poppins"/>
                      </a:endParaRPr>
                    </a:p>
                  </a:txBody>
                  <a:tcPr marT="228600" marB="457200" marR="70650" marL="706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bl>
          </a:graphicData>
        </a:graphic>
      </p:graphicFrame>
      <p:sp>
        <p:nvSpPr>
          <p:cNvPr id="219" name="Google Shape;219;p51"/>
          <p:cNvSpPr txBox="1"/>
          <p:nvPr>
            <p:ph idx="12" type="sldNum"/>
          </p:nvPr>
        </p:nvSpPr>
        <p:spPr>
          <a:xfrm>
            <a:off x="7023423" y="9289228"/>
            <a:ext cx="466500" cy="769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220" name="Google Shape;220;p51"/>
          <p:cNvGrpSpPr/>
          <p:nvPr/>
        </p:nvGrpSpPr>
        <p:grpSpPr>
          <a:xfrm>
            <a:off x="0" y="0"/>
            <a:ext cx="7789200" cy="685800"/>
            <a:chOff x="0" y="0"/>
            <a:chExt cx="7789200" cy="685800"/>
          </a:xfrm>
        </p:grpSpPr>
        <p:sp>
          <p:nvSpPr>
            <p:cNvPr id="221" name="Google Shape;221;p51"/>
            <p:cNvSpPr/>
            <p:nvPr/>
          </p:nvSpPr>
          <p:spPr>
            <a:xfrm>
              <a:off x="0" y="0"/>
              <a:ext cx="7789200" cy="685800"/>
            </a:xfrm>
            <a:prstGeom prst="rect">
              <a:avLst/>
            </a:prstGeom>
            <a:solidFill>
              <a:srgbClr val="EAEAD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222" name="Google Shape;222;p51"/>
            <p:cNvSpPr txBox="1"/>
            <p:nvPr/>
          </p:nvSpPr>
          <p:spPr>
            <a:xfrm>
              <a:off x="457200" y="141450"/>
              <a:ext cx="4110300" cy="402900"/>
            </a:xfrm>
            <a:prstGeom prst="rect">
              <a:avLst/>
            </a:prstGeom>
            <a:solidFill>
              <a:srgbClr val="EAEADF"/>
            </a:solid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List of All Genre Units</a:t>
              </a:r>
              <a:endParaRPr sz="1200">
                <a:latin typeface="Poppins"/>
                <a:ea typeface="Poppins"/>
                <a:cs typeface="Poppins"/>
                <a:sym typeface="Poppins"/>
              </a:endParaRPr>
            </a:p>
          </p:txBody>
        </p:sp>
      </p:grpSp>
      <p:pic>
        <p:nvPicPr>
          <p:cNvPr id="223" name="Google Shape;223;p51" title="Logo.png"/>
          <p:cNvPicPr preferRelativeResize="0"/>
          <p:nvPr/>
        </p:nvPicPr>
        <p:blipFill rotWithShape="1">
          <a:blip r:embed="rId9">
            <a:alphaModFix/>
          </a:blip>
          <a:srcRect b="797" l="0" r="0" t="787"/>
          <a:stretch/>
        </p:blipFill>
        <p:spPr>
          <a:xfrm>
            <a:off x="6055623" y="261938"/>
            <a:ext cx="1232057" cy="161925"/>
          </a:xfrm>
          <a:prstGeom prst="rect">
            <a:avLst/>
          </a:prstGeom>
          <a:noFill/>
          <a:ln>
            <a:noFill/>
          </a:ln>
        </p:spPr>
      </p:pic>
      <p:sp>
        <p:nvSpPr>
          <p:cNvPr id="224" name="Google Shape;224;p51"/>
          <p:cNvSpPr txBox="1"/>
          <p:nvPr/>
        </p:nvSpPr>
        <p:spPr>
          <a:xfrm>
            <a:off x="685800" y="886968"/>
            <a:ext cx="6483000" cy="4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chemeClr val="dk1"/>
                </a:solidFill>
                <a:latin typeface="Poppins"/>
                <a:ea typeface="Poppins"/>
                <a:cs typeface="Poppins"/>
                <a:sym typeface="Poppins"/>
              </a:rPr>
              <a:t>Genre Units contain 5-6 lessons that guide students through the writing process to produce a final piece of writing. Units also include pre- and post-assessments.</a:t>
            </a:r>
            <a:endParaRPr i="1" sz="1200">
              <a:solidFill>
                <a:schemeClr val="dk1"/>
              </a:solidFill>
              <a:latin typeface="Poppins"/>
              <a:ea typeface="Poppins"/>
              <a:cs typeface="Poppins"/>
              <a:sym typeface="Poppins"/>
            </a:endParaRPr>
          </a:p>
        </p:txBody>
      </p:sp>
      <p:grpSp>
        <p:nvGrpSpPr>
          <p:cNvPr id="225" name="Google Shape;225;p51"/>
          <p:cNvGrpSpPr/>
          <p:nvPr/>
        </p:nvGrpSpPr>
        <p:grpSpPr>
          <a:xfrm>
            <a:off x="804672" y="9615637"/>
            <a:ext cx="1706401" cy="117000"/>
            <a:chOff x="685810" y="9615637"/>
            <a:chExt cx="1706401" cy="117000"/>
          </a:xfrm>
        </p:grpSpPr>
        <p:sp>
          <p:nvSpPr>
            <p:cNvPr id="226" name="Google Shape;226;p51"/>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10">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11">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227" name="Google Shape;227;p51">
              <a:hlinkClick/>
            </p:cNvPr>
            <p:cNvPicPr preferRelativeResize="0"/>
            <p:nvPr/>
          </p:nvPicPr>
          <p:blipFill rotWithShape="1">
            <a:blip r:embed="rId12">
              <a:alphaModFix/>
            </a:blip>
            <a:srcRect b="10" l="1598" r="343" t="-10"/>
            <a:stretch/>
          </p:blipFill>
          <p:spPr>
            <a:xfrm rot="10800000">
              <a:off x="685810" y="9628437"/>
              <a:ext cx="178664" cy="86475"/>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7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aphicFrame>
        <p:nvGraphicFramePr>
          <p:cNvPr id="1010" name="Google Shape;1010;p78"/>
          <p:cNvGraphicFramePr/>
          <p:nvPr/>
        </p:nvGraphicFramePr>
        <p:xfrm>
          <a:off x="457200" y="914400"/>
          <a:ext cx="3000000" cy="3000000"/>
        </p:xfrm>
        <a:graphic>
          <a:graphicData uri="http://schemas.openxmlformats.org/drawingml/2006/table">
            <a:tbl>
              <a:tblPr>
                <a:noFill/>
                <a:tableStyleId>{1AC8B0E7-1234-4D41-B6C5-B23E98F94E51}</a:tableStyleId>
              </a:tblPr>
              <a:tblGrid>
                <a:gridCol w="933975"/>
                <a:gridCol w="1228950"/>
                <a:gridCol w="573925"/>
                <a:gridCol w="777350"/>
                <a:gridCol w="566475"/>
                <a:gridCol w="2777325"/>
              </a:tblGrid>
              <a:tr h="460125">
                <a:tc>
                  <a:txBody>
                    <a:bodyPr/>
                    <a:lstStyle/>
                    <a:p>
                      <a:pPr indent="0" lvl="0" marL="0" rtl="0" algn="l">
                        <a:spcBef>
                          <a:spcPts val="0"/>
                        </a:spcBef>
                        <a:spcAft>
                          <a:spcPts val="0"/>
                        </a:spcAft>
                        <a:buNone/>
                      </a:pPr>
                      <a:r>
                        <a:rPr b="1" lang="en" sz="800">
                          <a:latin typeface="Poppins"/>
                          <a:ea typeface="Poppins"/>
                          <a:cs typeface="Poppins"/>
                          <a:sym typeface="Poppins"/>
                        </a:rPr>
                        <a:t>Skill</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latin typeface="Poppins"/>
                          <a:ea typeface="Poppins"/>
                          <a:cs typeface="Poppins"/>
                          <a:sym typeface="Poppins"/>
                        </a:rPr>
                        <a:t>Lesson</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a:txBody>
                    <a:bodyPr/>
                    <a:lstStyle/>
                    <a:p>
                      <a:pPr indent="0" lvl="0" marL="0" rtl="0" algn="ctr">
                        <a:spcBef>
                          <a:spcPts val="0"/>
                        </a:spcBef>
                        <a:spcAft>
                          <a:spcPts val="0"/>
                        </a:spcAft>
                        <a:buClr>
                          <a:srgbClr val="000000"/>
                        </a:buClr>
                        <a:buSzPts val="1100"/>
                        <a:buFont typeface="Arial"/>
                        <a:buNone/>
                      </a:pPr>
                      <a:r>
                        <a:rPr b="1" lang="en" sz="800">
                          <a:latin typeface="Poppins"/>
                          <a:ea typeface="Poppins"/>
                          <a:cs typeface="Poppins"/>
                          <a:sym typeface="Poppins"/>
                        </a:rPr>
                        <a:t>Grades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latin typeface="Poppins"/>
                          <a:ea typeface="Poppins"/>
                          <a:cs typeface="Poppins"/>
                          <a:sym typeface="Poppins"/>
                        </a:rPr>
                        <a:t>Related Genres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gridSpan="2">
                  <a:txBody>
                    <a:bodyPr/>
                    <a:lstStyle/>
                    <a:p>
                      <a:pPr indent="0" lvl="0" marL="0" rtl="0" algn="l">
                        <a:spcBef>
                          <a:spcPts val="0"/>
                        </a:spcBef>
                        <a:spcAft>
                          <a:spcPts val="0"/>
                        </a:spcAft>
                        <a:buNone/>
                      </a:pPr>
                      <a:r>
                        <a:rPr b="1" lang="en" sz="800">
                          <a:latin typeface="Poppins"/>
                          <a:ea typeface="Poppins"/>
                          <a:cs typeface="Poppins"/>
                          <a:sym typeface="Poppins"/>
                        </a:rPr>
                        <a:t>Standards</a:t>
                      </a:r>
                      <a:endParaRPr b="1" sz="800">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hMerge="1"/>
              </a:tr>
              <a:tr h="640275">
                <a:tc rowSpan="3">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3">
                            <a:extLst>
                              <a:ext uri="{A12FA001-AC4F-418D-AE19-62706E023703}">
                                <ahyp:hlinkClr val="tx"/>
                              </a:ext>
                            </a:extLst>
                          </a:hlinkClick>
                        </a:rPr>
                        <a:t>Intro to Narrative</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rowSpan="3">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Parts of a Story</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spcBef>
                          <a:spcPts val="400"/>
                        </a:spcBef>
                        <a:spcAft>
                          <a:spcPts val="0"/>
                        </a:spcAft>
                        <a:buNone/>
                      </a:pPr>
                      <a:r>
                        <a:rPr b="1" lang="en" sz="800">
                          <a:latin typeface="Poppins"/>
                          <a:ea typeface="Poppins"/>
                          <a:cs typeface="Poppins"/>
                          <a:sym typeface="Poppins"/>
                        </a:rPr>
                        <a:t>Ice Cream</a:t>
                      </a:r>
                      <a:r>
                        <a:rPr b="1" lang="en" sz="800">
                          <a:latin typeface="Poppins"/>
                          <a:ea typeface="Poppins"/>
                          <a:cs typeface="Poppins"/>
                          <a:sym typeface="Poppins"/>
                        </a:rPr>
                        <a:t> </a:t>
                      </a: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Football </a:t>
                      </a: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400"/>
                        </a:spcAft>
                        <a:buNone/>
                      </a:pPr>
                      <a:r>
                        <a:rPr b="1" lang="en" sz="800">
                          <a:solidFill>
                            <a:schemeClr val="dk1"/>
                          </a:solidFill>
                          <a:latin typeface="Poppins"/>
                          <a:ea typeface="Poppins"/>
                          <a:cs typeface="Poppins"/>
                          <a:sym typeface="Poppins"/>
                        </a:rPr>
                        <a:t>Lost Dog </a:t>
                      </a:r>
                      <a:r>
                        <a:rPr lang="en" sz="800">
                          <a:solidFill>
                            <a:schemeClr val="dk1"/>
                          </a:solidFill>
                          <a:latin typeface="Poppins"/>
                          <a:ea typeface="Poppins"/>
                          <a:cs typeface="Poppins"/>
                          <a:sym typeface="Poppins"/>
                        </a:rPr>
                        <a:t>(15 mins)</a:t>
                      </a:r>
                      <a:endParaRPr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rowSpan="3">
                  <a:txBody>
                    <a:bodyPr/>
                    <a:lstStyle/>
                    <a:p>
                      <a:pPr indent="0" lvl="0" marL="0" rtl="0" algn="ctr">
                        <a:lnSpc>
                          <a:spcPct val="150000"/>
                        </a:lnSpc>
                        <a:spcBef>
                          <a:spcPts val="0"/>
                        </a:spcBef>
                        <a:spcAft>
                          <a:spcPts val="0"/>
                        </a:spcAft>
                        <a:buNone/>
                      </a:pPr>
                      <a:r>
                        <a:rPr lang="en" sz="800">
                          <a:latin typeface="Poppins"/>
                          <a:ea typeface="Poppins"/>
                          <a:cs typeface="Poppins"/>
                          <a:sym typeface="Poppins"/>
                        </a:rPr>
                        <a:t>2-5</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rowSpan="3">
                  <a:txBody>
                    <a:bodyPr/>
                    <a:lstStyle/>
                    <a:p>
                      <a:pPr indent="0" lvl="0" marL="0" rtl="0" algn="l">
                        <a:lnSpc>
                          <a:spcPct val="130000"/>
                        </a:lnSpc>
                        <a:spcBef>
                          <a:spcPts val="0"/>
                        </a:spcBef>
                        <a:spcAft>
                          <a:spcPts val="0"/>
                        </a:spcAft>
                        <a:buNone/>
                      </a:pPr>
                      <a:r>
                        <a:rPr lang="en" sz="800">
                          <a:latin typeface="Poppins"/>
                          <a:ea typeface="Poppins"/>
                          <a:cs typeface="Poppins"/>
                          <a:sym typeface="Poppins"/>
                        </a:rPr>
                        <a:t>Narrative</a:t>
                      </a:r>
                      <a:endParaRPr sz="800">
                        <a:latin typeface="Poppins"/>
                        <a:ea typeface="Poppins"/>
                        <a:cs typeface="Poppins"/>
                        <a:sym typeface="Poppins"/>
                      </a:endParaRPr>
                    </a:p>
                    <a:p>
                      <a:pPr indent="0" lvl="0" marL="0" rtl="0" algn="l">
                        <a:lnSpc>
                          <a:spcPct val="130000"/>
                        </a:lnSpc>
                        <a:spcBef>
                          <a:spcPts val="0"/>
                        </a:spcBef>
                        <a:spcAft>
                          <a:spcPts val="0"/>
                        </a:spcAft>
                        <a:buNone/>
                      </a:pPr>
                      <a:r>
                        <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b="1" lang="en" sz="800">
                          <a:latin typeface="Poppins"/>
                          <a:ea typeface="Poppins"/>
                          <a:cs typeface="Poppins"/>
                          <a:sym typeface="Poppins"/>
                        </a:rPr>
                        <a:t>W.3.3</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latin typeface="Poppins"/>
                          <a:ea typeface="Poppins"/>
                          <a:cs typeface="Poppins"/>
                          <a:sym typeface="Poppins"/>
                        </a:rPr>
                        <a:t>Write narratives to develop real or imagined experiences or events using effective technique, descriptive details, and clear event sequences.</a:t>
                      </a:r>
                      <a:endParaRPr sz="800">
                        <a:latin typeface="Poppins"/>
                        <a:ea typeface="Poppins"/>
                        <a:cs typeface="Poppins"/>
                        <a:sym typeface="Poppins"/>
                      </a:endParaRPr>
                    </a:p>
                  </a:txBody>
                  <a:tcPr marT="91425"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590300">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W.4.3</a:t>
                      </a:r>
                      <a:endParaRPr b="1" sz="800">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Write narratives to develop real or imagined experiences or events using effective technique, descriptive details, and clear event sequences.</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870700">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W.5.3</a:t>
                      </a:r>
                      <a:endParaRPr b="1" sz="800">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Write narratives to develop real or imagined experiences or events using effective technique, descriptive details, and clear event sequences.</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r>
              <a:tr h="1015975">
                <a:tc rowSpan="4">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4">
                            <a:extLst>
                              <a:ext uri="{A12FA001-AC4F-418D-AE19-62706E023703}">
                                <ahyp:hlinkClr val="tx"/>
                              </a:ext>
                            </a:extLst>
                          </a:hlinkClick>
                        </a:rPr>
                        <a:t>Intro to </a:t>
                      </a:r>
                      <a:endParaRPr b="1" sz="800">
                        <a:solidFill>
                          <a:schemeClr val="dk1"/>
                        </a:solidFill>
                        <a:latin typeface="Poppins"/>
                        <a:ea typeface="Poppins"/>
                        <a:cs typeface="Poppins"/>
                        <a:sym typeface="Poppins"/>
                      </a:endParaRPr>
                    </a:p>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5">
                            <a:extLst>
                              <a:ext uri="{A12FA001-AC4F-418D-AE19-62706E023703}">
                                <ahyp:hlinkClr val="tx"/>
                              </a:ext>
                            </a:extLst>
                          </a:hlinkClick>
                        </a:rPr>
                        <a:t>Opinion</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4">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This or That</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spcBef>
                          <a:spcPts val="400"/>
                        </a:spcBef>
                        <a:spcAft>
                          <a:spcPts val="0"/>
                        </a:spcAft>
                        <a:buNone/>
                      </a:pPr>
                      <a:r>
                        <a:rPr b="1" lang="en" sz="800">
                          <a:latin typeface="Poppins"/>
                          <a:ea typeface="Poppins"/>
                          <a:cs typeface="Poppins"/>
                          <a:sym typeface="Poppins"/>
                        </a:rPr>
                        <a:t>Recess </a:t>
                      </a: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Field Trip </a:t>
                      </a: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400"/>
                        </a:spcAft>
                        <a:buNone/>
                      </a:pPr>
                      <a:r>
                        <a:rPr b="1" lang="en" sz="800">
                          <a:solidFill>
                            <a:schemeClr val="dk1"/>
                          </a:solidFill>
                          <a:latin typeface="Poppins"/>
                          <a:ea typeface="Poppins"/>
                          <a:cs typeface="Poppins"/>
                          <a:sym typeface="Poppins"/>
                        </a:rPr>
                        <a:t>New Pet   </a:t>
                      </a: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4">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2-5</a:t>
                      </a:r>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4">
                  <a:txBody>
                    <a:bodyPr/>
                    <a:lstStyle/>
                    <a:p>
                      <a:pPr indent="0" lvl="0" marL="0" rtl="0" algn="l">
                        <a:lnSpc>
                          <a:spcPct val="150000"/>
                        </a:lnSpc>
                        <a:spcBef>
                          <a:spcPts val="0"/>
                        </a:spcBef>
                        <a:spcAft>
                          <a:spcPts val="0"/>
                        </a:spcAft>
                        <a:buNone/>
                      </a:pPr>
                      <a:r>
                        <a:rPr lang="en" sz="800">
                          <a:latin typeface="Poppins"/>
                          <a:ea typeface="Poppins"/>
                          <a:cs typeface="Poppins"/>
                          <a:sym typeface="Poppins"/>
                        </a:rPr>
                        <a:t>Opinion</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00000"/>
                        </a:lnSpc>
                        <a:spcBef>
                          <a:spcPts val="0"/>
                        </a:spcBef>
                        <a:spcAft>
                          <a:spcPts val="0"/>
                        </a:spcAft>
                        <a:buClr>
                          <a:srgbClr val="000000"/>
                        </a:buClr>
                        <a:buSzPts val="1100"/>
                        <a:buFont typeface="Arial"/>
                        <a:buNone/>
                      </a:pPr>
                      <a:r>
                        <a:rPr b="1" lang="en" sz="800">
                          <a:latin typeface="Poppins"/>
                          <a:ea typeface="Poppins"/>
                          <a:cs typeface="Poppins"/>
                          <a:sym typeface="Poppins"/>
                        </a:rPr>
                        <a:t>W.2.1</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latin typeface="Poppins"/>
                          <a:ea typeface="Poppins"/>
                          <a:cs typeface="Poppins"/>
                          <a:sym typeface="Poppins"/>
                        </a:rPr>
                        <a:t>Write opinion pieces in which they introduce the topic or book they are writing about, state an opinion, supply reasons that support the opinion, use linking words (e.g., because, and, also) to connect opinion and reasons, and provide a concluding statement or section.</a:t>
                      </a:r>
                      <a:endParaRPr sz="800">
                        <a:solidFill>
                          <a:schemeClr val="dk1"/>
                        </a:solidFill>
                        <a:latin typeface="Poppins"/>
                        <a:ea typeface="Poppins"/>
                        <a:cs typeface="Poppins"/>
                        <a:sym typeface="Poppins"/>
                      </a:endParaRPr>
                    </a:p>
                  </a:txBody>
                  <a:tcPr marT="91425"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r>
              <a:tr h="466425">
                <a:tc vMerge="1"/>
                <a:tc vMerge="1"/>
                <a:tc vMerge="1"/>
                <a:tc vMerge="1"/>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W.3.1</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Write opinion pieces on topics or texts, supporting a point of view with reasons.</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481925">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W.4.1</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Write opinion pieces on topics or texts, supporting a point of view with reasons and information.</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734550">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W.5.1</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Write opinion pieces on topics or texts, supporting a point of view with reasons and information.</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r>
              <a:tr h="729275">
                <a:tc rowSpan="4">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6">
                            <a:extLst>
                              <a:ext uri="{A12FA001-AC4F-418D-AE19-62706E023703}">
                                <ahyp:hlinkClr val="tx"/>
                              </a:ext>
                            </a:extLst>
                          </a:hlinkClick>
                        </a:rPr>
                        <a:t>Intro to Informative</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rowSpan="4">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Animal Clues</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spcBef>
                          <a:spcPts val="400"/>
                        </a:spcBef>
                        <a:spcAft>
                          <a:spcPts val="0"/>
                        </a:spcAft>
                        <a:buNone/>
                      </a:pPr>
                      <a:r>
                        <a:rPr b="1" lang="en" sz="800">
                          <a:latin typeface="Poppins"/>
                          <a:ea typeface="Poppins"/>
                          <a:cs typeface="Poppins"/>
                          <a:sym typeface="Poppins"/>
                        </a:rPr>
                        <a:t>Vehicles </a:t>
                      </a: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Sports </a:t>
                      </a: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400"/>
                        </a:spcAft>
                        <a:buNone/>
                      </a:pPr>
                      <a:r>
                        <a:rPr b="1" lang="en" sz="800">
                          <a:solidFill>
                            <a:schemeClr val="dk1"/>
                          </a:solidFill>
                          <a:latin typeface="Poppins"/>
                          <a:ea typeface="Poppins"/>
                          <a:cs typeface="Poppins"/>
                          <a:sym typeface="Poppins"/>
                        </a:rPr>
                        <a:t>Places  </a:t>
                      </a: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rowSpan="4">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2-5</a:t>
                      </a:r>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rowSpan="4">
                  <a:txBody>
                    <a:bodyPr/>
                    <a:lstStyle/>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Informative</a:t>
                      </a:r>
                      <a:endParaRPr sz="800">
                        <a:solidFill>
                          <a:schemeClr val="dk1"/>
                        </a:solidFill>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00000"/>
                        </a:lnSpc>
                        <a:spcBef>
                          <a:spcPts val="0"/>
                        </a:spcBef>
                        <a:spcAft>
                          <a:spcPts val="0"/>
                        </a:spcAft>
                        <a:buClr>
                          <a:srgbClr val="000000"/>
                        </a:buClr>
                        <a:buSzPts val="1100"/>
                        <a:buFont typeface="Arial"/>
                        <a:buNone/>
                      </a:pPr>
                      <a:r>
                        <a:rPr b="1" lang="en" sz="800">
                          <a:latin typeface="Poppins"/>
                          <a:ea typeface="Poppins"/>
                          <a:cs typeface="Poppins"/>
                          <a:sym typeface="Poppins"/>
                        </a:rPr>
                        <a:t>W.2.2</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latin typeface="Poppins"/>
                          <a:ea typeface="Poppins"/>
                          <a:cs typeface="Poppins"/>
                          <a:sym typeface="Poppins"/>
                        </a:rPr>
                        <a:t>Write informative/explanatory texts in which they introduce a topic, use facts and definitions to develop points, and provide a concluding statement or section.</a:t>
                      </a:r>
                      <a:endParaRPr sz="800">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r>
              <a:tr h="511500">
                <a:tc vMerge="1"/>
                <a:tc vMerge="1"/>
                <a:tc vMerge="1"/>
                <a:tc vMerge="1"/>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W.3.2</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Write informative/explanatory texts to examine a topic and convey ideas and information clearly.</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447750">
                <a:tc vMerge="1"/>
                <a:tc vMerge="1"/>
                <a:tc vMerge="1"/>
                <a:tc vMerge="1"/>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W.4.2</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Write informative/explanatory texts to examine a topic and convey ideas and information clearly.</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978825">
                <a:tc vMerge="1"/>
                <a:tc vMerge="1"/>
                <a:tc vMerge="1"/>
                <a:tc vMerge="1"/>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W.5.2</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Write informative/explanatory texts to examine a topic and convey ideas and information clearly.</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bl>
          </a:graphicData>
        </a:graphic>
      </p:graphicFrame>
      <p:grpSp>
        <p:nvGrpSpPr>
          <p:cNvPr id="1011" name="Google Shape;1011;p78"/>
          <p:cNvGrpSpPr/>
          <p:nvPr/>
        </p:nvGrpSpPr>
        <p:grpSpPr>
          <a:xfrm>
            <a:off x="0" y="0"/>
            <a:ext cx="7789200" cy="685800"/>
            <a:chOff x="0" y="0"/>
            <a:chExt cx="7789200" cy="685800"/>
          </a:xfrm>
        </p:grpSpPr>
        <p:sp>
          <p:nvSpPr>
            <p:cNvPr id="1012" name="Google Shape;1012;p78"/>
            <p:cNvSpPr/>
            <p:nvPr/>
          </p:nvSpPr>
          <p:spPr>
            <a:xfrm>
              <a:off x="0" y="0"/>
              <a:ext cx="7789200" cy="685800"/>
            </a:xfrm>
            <a:prstGeom prst="rect">
              <a:avLst/>
            </a:prstGeom>
            <a:solidFill>
              <a:srgbClr val="F26C55"/>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1013" name="Google Shape;1013;p78"/>
            <p:cNvSpPr txBox="1"/>
            <p:nvPr/>
          </p:nvSpPr>
          <p:spPr>
            <a:xfrm>
              <a:off x="457200" y="141450"/>
              <a:ext cx="45300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Genre Intro Lessons</a:t>
              </a:r>
              <a:r>
                <a:rPr b="1" lang="en" sz="1600">
                  <a:latin typeface="Poppins"/>
                  <a:ea typeface="Poppins"/>
                  <a:cs typeface="Poppins"/>
                  <a:sym typeface="Poppins"/>
                </a:rPr>
                <a:t> </a:t>
              </a:r>
              <a:r>
                <a:rPr lang="en" sz="1600">
                  <a:latin typeface="Poppins"/>
                  <a:ea typeface="Poppins"/>
                  <a:cs typeface="Poppins"/>
                  <a:sym typeface="Poppins"/>
                </a:rPr>
                <a:t>|</a:t>
              </a:r>
              <a:r>
                <a:rPr b="1" lang="en" sz="1600">
                  <a:latin typeface="Poppins"/>
                  <a:ea typeface="Poppins"/>
                  <a:cs typeface="Poppins"/>
                  <a:sym typeface="Poppins"/>
                </a:rPr>
                <a:t> 2nd-5th Grade</a:t>
              </a:r>
              <a:endParaRPr sz="1200">
                <a:latin typeface="Poppins"/>
                <a:ea typeface="Poppins"/>
                <a:cs typeface="Poppins"/>
                <a:sym typeface="Poppins"/>
              </a:endParaRPr>
            </a:p>
          </p:txBody>
        </p:sp>
      </p:grpSp>
      <p:pic>
        <p:nvPicPr>
          <p:cNvPr id="1014" name="Google Shape;1014;p78" title="Logo.png"/>
          <p:cNvPicPr preferRelativeResize="0"/>
          <p:nvPr/>
        </p:nvPicPr>
        <p:blipFill rotWithShape="1">
          <a:blip r:embed="rId7">
            <a:alphaModFix/>
          </a:blip>
          <a:srcRect b="797" l="0" r="0" t="787"/>
          <a:stretch/>
        </p:blipFill>
        <p:spPr>
          <a:xfrm>
            <a:off x="6055623" y="261938"/>
            <a:ext cx="1232057" cy="161925"/>
          </a:xfrm>
          <a:prstGeom prst="rect">
            <a:avLst/>
          </a:prstGeom>
          <a:noFill/>
          <a:ln>
            <a:noFill/>
          </a:ln>
        </p:spPr>
      </p:pic>
      <p:grpSp>
        <p:nvGrpSpPr>
          <p:cNvPr id="1015" name="Google Shape;1015;p78"/>
          <p:cNvGrpSpPr/>
          <p:nvPr/>
        </p:nvGrpSpPr>
        <p:grpSpPr>
          <a:xfrm>
            <a:off x="804672" y="9615637"/>
            <a:ext cx="1706401" cy="117000"/>
            <a:chOff x="685810" y="9615637"/>
            <a:chExt cx="1706401" cy="117000"/>
          </a:xfrm>
        </p:grpSpPr>
        <p:sp>
          <p:nvSpPr>
            <p:cNvPr id="1016" name="Google Shape;1016;p78"/>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8">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9">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1017" name="Google Shape;1017;p78">
              <a:hlinkClick/>
            </p:cNvPr>
            <p:cNvPicPr preferRelativeResize="0"/>
            <p:nvPr/>
          </p:nvPicPr>
          <p:blipFill rotWithShape="1">
            <a:blip r:embed="rId10">
              <a:alphaModFix/>
            </a:blip>
            <a:srcRect b="10" l="1598" r="343" t="-10"/>
            <a:stretch/>
          </p:blipFill>
          <p:spPr>
            <a:xfrm rot="10800000">
              <a:off x="685810" y="9628437"/>
              <a:ext cx="178664" cy="86475"/>
            </a:xfrm>
            <a:prstGeom prst="rect">
              <a:avLst/>
            </a:prstGeom>
            <a:noFill/>
            <a:ln>
              <a:noFill/>
            </a:ln>
          </p:spPr>
        </p:pic>
      </p:grpSp>
      <p:pic>
        <p:nvPicPr>
          <p:cNvPr id="1018" name="Google Shape;1018;p78" title="Intro to Narrative.png">
            <a:hlinkClick r:id="rId11"/>
          </p:cNvPr>
          <p:cNvPicPr preferRelativeResize="0"/>
          <p:nvPr/>
        </p:nvPicPr>
        <p:blipFill>
          <a:blip r:embed="rId12">
            <a:alphaModFix/>
          </a:blip>
          <a:stretch>
            <a:fillRect/>
          </a:stretch>
        </p:blipFill>
        <p:spPr>
          <a:xfrm>
            <a:off x="475488" y="1874520"/>
            <a:ext cx="896112" cy="503884"/>
          </a:xfrm>
          <a:prstGeom prst="rect">
            <a:avLst/>
          </a:prstGeom>
          <a:noFill/>
          <a:ln>
            <a:noFill/>
          </a:ln>
        </p:spPr>
      </p:pic>
      <p:pic>
        <p:nvPicPr>
          <p:cNvPr id="1019" name="Google Shape;1019;p78" title="Intro to Opinion.png">
            <a:hlinkClick r:id="rId13"/>
          </p:cNvPr>
          <p:cNvPicPr preferRelativeResize="0"/>
          <p:nvPr/>
        </p:nvPicPr>
        <p:blipFill>
          <a:blip r:embed="rId14">
            <a:alphaModFix/>
          </a:blip>
          <a:stretch>
            <a:fillRect/>
          </a:stretch>
        </p:blipFill>
        <p:spPr>
          <a:xfrm>
            <a:off x="475488" y="3979228"/>
            <a:ext cx="896112" cy="503884"/>
          </a:xfrm>
          <a:prstGeom prst="rect">
            <a:avLst/>
          </a:prstGeom>
          <a:noFill/>
          <a:ln>
            <a:noFill/>
          </a:ln>
        </p:spPr>
      </p:pic>
      <p:pic>
        <p:nvPicPr>
          <p:cNvPr id="1020" name="Google Shape;1020;p78" title="Intro to Informative.png">
            <a:hlinkClick r:id="rId15"/>
          </p:cNvPr>
          <p:cNvPicPr preferRelativeResize="0"/>
          <p:nvPr/>
        </p:nvPicPr>
        <p:blipFill>
          <a:blip r:embed="rId16">
            <a:alphaModFix/>
          </a:blip>
          <a:stretch>
            <a:fillRect/>
          </a:stretch>
        </p:blipFill>
        <p:spPr>
          <a:xfrm>
            <a:off x="475488" y="6676303"/>
            <a:ext cx="896112" cy="50388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7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aphicFrame>
        <p:nvGraphicFramePr>
          <p:cNvPr id="1026" name="Google Shape;1026;p79"/>
          <p:cNvGraphicFramePr/>
          <p:nvPr/>
        </p:nvGraphicFramePr>
        <p:xfrm>
          <a:off x="457200" y="914400"/>
          <a:ext cx="3000000" cy="3000000"/>
        </p:xfrm>
        <a:graphic>
          <a:graphicData uri="http://schemas.openxmlformats.org/drawingml/2006/table">
            <a:tbl>
              <a:tblPr>
                <a:noFill/>
                <a:tableStyleId>{1AC8B0E7-1234-4D41-B6C5-B23E98F94E51}</a:tableStyleId>
              </a:tblPr>
              <a:tblGrid>
                <a:gridCol w="933975"/>
                <a:gridCol w="1228950"/>
                <a:gridCol w="573925"/>
                <a:gridCol w="777350"/>
                <a:gridCol w="556000"/>
                <a:gridCol w="2787800"/>
              </a:tblGrid>
              <a:tr h="460125">
                <a:tc>
                  <a:txBody>
                    <a:bodyPr/>
                    <a:lstStyle/>
                    <a:p>
                      <a:pPr indent="0" lvl="0" marL="0" rtl="0" algn="l">
                        <a:spcBef>
                          <a:spcPts val="0"/>
                        </a:spcBef>
                        <a:spcAft>
                          <a:spcPts val="0"/>
                        </a:spcAft>
                        <a:buNone/>
                      </a:pPr>
                      <a:r>
                        <a:rPr b="1" lang="en" sz="800">
                          <a:latin typeface="Poppins"/>
                          <a:ea typeface="Poppins"/>
                          <a:cs typeface="Poppins"/>
                          <a:sym typeface="Poppins"/>
                        </a:rPr>
                        <a:t>Skill</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latin typeface="Poppins"/>
                          <a:ea typeface="Poppins"/>
                          <a:cs typeface="Poppins"/>
                          <a:sym typeface="Poppins"/>
                        </a:rPr>
                        <a:t>Lesson</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a:txBody>
                    <a:bodyPr/>
                    <a:lstStyle/>
                    <a:p>
                      <a:pPr indent="0" lvl="0" marL="0" rtl="0" algn="ctr">
                        <a:spcBef>
                          <a:spcPts val="0"/>
                        </a:spcBef>
                        <a:spcAft>
                          <a:spcPts val="0"/>
                        </a:spcAft>
                        <a:buClr>
                          <a:srgbClr val="000000"/>
                        </a:buClr>
                        <a:buSzPts val="1100"/>
                        <a:buFont typeface="Arial"/>
                        <a:buNone/>
                      </a:pPr>
                      <a:r>
                        <a:rPr b="1" lang="en" sz="800">
                          <a:latin typeface="Poppins"/>
                          <a:ea typeface="Poppins"/>
                          <a:cs typeface="Poppins"/>
                          <a:sym typeface="Poppins"/>
                        </a:rPr>
                        <a:t>Grades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latin typeface="Poppins"/>
                          <a:ea typeface="Poppins"/>
                          <a:cs typeface="Poppins"/>
                          <a:sym typeface="Poppins"/>
                        </a:rPr>
                        <a:t>Related Genres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gridSpan="2">
                  <a:txBody>
                    <a:bodyPr/>
                    <a:lstStyle/>
                    <a:p>
                      <a:pPr indent="0" lvl="0" marL="0" rtl="0" algn="l">
                        <a:spcBef>
                          <a:spcPts val="0"/>
                        </a:spcBef>
                        <a:spcAft>
                          <a:spcPts val="0"/>
                        </a:spcAft>
                        <a:buNone/>
                      </a:pPr>
                      <a:r>
                        <a:rPr b="1" lang="en" sz="800">
                          <a:latin typeface="Poppins"/>
                          <a:ea typeface="Poppins"/>
                          <a:cs typeface="Poppins"/>
                          <a:sym typeface="Poppins"/>
                        </a:rPr>
                        <a:t>Standards</a:t>
                      </a:r>
                      <a:endParaRPr b="1" sz="800">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F4F4EE"/>
                    </a:solidFill>
                  </a:tcPr>
                </a:tc>
                <a:tc hMerge="1"/>
              </a:tr>
              <a:tr h="776450">
                <a:tc rowSpan="3">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3">
                            <a:extLst>
                              <a:ext uri="{A12FA001-AC4F-418D-AE19-62706E023703}">
                                <ahyp:hlinkClr val="tx"/>
                              </a:ext>
                            </a:extLst>
                          </a:hlinkClick>
                        </a:rPr>
                        <a:t>Setting Writing Goals</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rowSpan="3">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My Writing Journey</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spcBef>
                          <a:spcPts val="400"/>
                        </a:spcBef>
                        <a:spcAft>
                          <a:spcPts val="0"/>
                        </a:spcAft>
                        <a:buNone/>
                      </a:pPr>
                      <a:r>
                        <a:rPr b="1" lang="en" sz="800">
                          <a:latin typeface="Poppins"/>
                          <a:ea typeface="Poppins"/>
                          <a:cs typeface="Poppins"/>
                          <a:sym typeface="Poppins"/>
                        </a:rPr>
                        <a:t>Goal Check-in #1</a:t>
                      </a:r>
                      <a:r>
                        <a:rPr b="1" lang="en" sz="800">
                          <a:latin typeface="Poppins"/>
                          <a:ea typeface="Poppins"/>
                          <a:cs typeface="Poppins"/>
                          <a:sym typeface="Poppins"/>
                        </a:rPr>
                        <a:t> </a:t>
                      </a:r>
                      <a:endParaRPr b="1" sz="800">
                        <a:latin typeface="Poppins"/>
                        <a:ea typeface="Poppins"/>
                        <a:cs typeface="Poppins"/>
                        <a:sym typeface="Poppins"/>
                      </a:endParaRPr>
                    </a:p>
                    <a:p>
                      <a:pPr indent="0" lvl="0" marL="0" rtl="0" algn="l">
                        <a:spcBef>
                          <a:spcPts val="200"/>
                        </a:spcBef>
                        <a:spcAft>
                          <a:spcPts val="0"/>
                        </a:spcAft>
                        <a:buNone/>
                      </a:pP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Goal Check-in #2 </a:t>
                      </a:r>
                      <a:endParaRPr b="1" sz="800">
                        <a:solidFill>
                          <a:schemeClr val="dk1"/>
                        </a:solidFill>
                        <a:latin typeface="Poppins"/>
                        <a:ea typeface="Poppins"/>
                        <a:cs typeface="Poppins"/>
                        <a:sym typeface="Poppins"/>
                      </a:endParaRPr>
                    </a:p>
                    <a:p>
                      <a:pPr indent="0" lvl="0" marL="0" rtl="0" algn="l">
                        <a:spcBef>
                          <a:spcPts val="20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Goal Check-in #3 </a:t>
                      </a:r>
                      <a:endParaRPr b="1" sz="800">
                        <a:solidFill>
                          <a:schemeClr val="dk1"/>
                        </a:solidFill>
                        <a:latin typeface="Poppins"/>
                        <a:ea typeface="Poppins"/>
                        <a:cs typeface="Poppins"/>
                        <a:sym typeface="Poppins"/>
                      </a:endParaRPr>
                    </a:p>
                    <a:p>
                      <a:pPr indent="0" lvl="0" marL="0" rtl="0" algn="l">
                        <a:spcBef>
                          <a:spcPts val="200"/>
                        </a:spcBef>
                        <a:spcAft>
                          <a:spcPts val="400"/>
                        </a:spcAft>
                        <a:buNone/>
                      </a:pPr>
                      <a:r>
                        <a:rPr lang="en" sz="800">
                          <a:solidFill>
                            <a:schemeClr val="dk1"/>
                          </a:solidFill>
                          <a:latin typeface="Poppins"/>
                          <a:ea typeface="Poppins"/>
                          <a:cs typeface="Poppins"/>
                          <a:sym typeface="Poppins"/>
                        </a:rPr>
                        <a:t>(15 mins)</a:t>
                      </a:r>
                      <a:endParaRPr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rowSpan="3">
                  <a:txBody>
                    <a:bodyPr/>
                    <a:lstStyle/>
                    <a:p>
                      <a:pPr indent="0" lvl="0" marL="0" rtl="0" algn="ctr">
                        <a:lnSpc>
                          <a:spcPct val="150000"/>
                        </a:lnSpc>
                        <a:spcBef>
                          <a:spcPts val="0"/>
                        </a:spcBef>
                        <a:spcAft>
                          <a:spcPts val="0"/>
                        </a:spcAft>
                        <a:buNone/>
                      </a:pPr>
                      <a:r>
                        <a:rPr lang="en" sz="800">
                          <a:latin typeface="Poppins"/>
                          <a:ea typeface="Poppins"/>
                          <a:cs typeface="Poppins"/>
                          <a:sym typeface="Poppins"/>
                        </a:rPr>
                        <a:t>2-5</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rowSpan="3">
                  <a:txBody>
                    <a:bodyPr/>
                    <a:lstStyle/>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Narrative</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Informative</a:t>
                      </a:r>
                      <a:endParaRPr sz="800">
                        <a:latin typeface="Poppins"/>
                        <a:ea typeface="Poppins"/>
                        <a:cs typeface="Poppins"/>
                        <a:sym typeface="Poppins"/>
                      </a:endParaRPr>
                    </a:p>
                    <a:p>
                      <a:pPr indent="0" lvl="0" marL="0" rtl="0" algn="l">
                        <a:lnSpc>
                          <a:spcPct val="130000"/>
                        </a:lnSpc>
                        <a:spcBef>
                          <a:spcPts val="0"/>
                        </a:spcBef>
                        <a:spcAft>
                          <a:spcPts val="0"/>
                        </a:spcAft>
                        <a:buNone/>
                      </a:pPr>
                      <a:r>
                        <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b="1" lang="en" sz="800">
                          <a:latin typeface="Poppins"/>
                          <a:ea typeface="Poppins"/>
                          <a:cs typeface="Poppins"/>
                          <a:sym typeface="Poppins"/>
                        </a:rPr>
                        <a:t>W.3.10</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latin typeface="Poppins"/>
                          <a:ea typeface="Poppins"/>
                          <a:cs typeface="Poppins"/>
                          <a:sym typeface="Poppins"/>
                        </a:rPr>
                        <a:t>Write routinely over extended time frames (time for research, reflection, and revision) and shorter time frames (a single sitting or a day or two) for a range of discipline-specific tasks, purposes, and audiences.</a:t>
                      </a:r>
                      <a:endParaRPr sz="800">
                        <a:latin typeface="Poppins"/>
                        <a:ea typeface="Poppins"/>
                        <a:cs typeface="Poppins"/>
                        <a:sym typeface="Poppins"/>
                      </a:endParaRPr>
                    </a:p>
                  </a:txBody>
                  <a:tcPr marT="91425"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741175">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W.4.10</a:t>
                      </a:r>
                      <a:endParaRPr b="1" sz="800">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Write routinely over extended time frames (time for research, reflection, and revision) and shorter time frames (a single sitting or a day or two) for a range of discipline-specific tasks, purposes, and audiences.</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931050">
                <a:tc vMerge="1"/>
                <a:tc vMerge="1"/>
                <a:tc vMerge="1"/>
                <a:tc vMerge="1"/>
                <a:tc>
                  <a:txBody>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W.5.10</a:t>
                      </a:r>
                      <a:endParaRPr b="1" sz="800">
                        <a:latin typeface="Poppins"/>
                        <a:ea typeface="Poppins"/>
                        <a:cs typeface="Poppins"/>
                        <a:sym typeface="Poppins"/>
                      </a:endParaRPr>
                    </a:p>
                  </a:txBody>
                  <a:tcPr marT="45700"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Write routinely over extended time frames (time for research, reflection, and revision) and shorter time frames (a single sitting or a day or two) for a range of discipline-specific tasks, purposes, and audiences.</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r>
              <a:tr h="588300">
                <a:tc rowSpan="3">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4">
                            <a:extLst>
                              <a:ext uri="{A12FA001-AC4F-418D-AE19-62706E023703}">
                                <ahyp:hlinkClr val="tx"/>
                              </a:ext>
                            </a:extLst>
                          </a:hlinkClick>
                        </a:rPr>
                        <a:t>Partnering</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3">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Balloon Crew</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spcBef>
                          <a:spcPts val="400"/>
                        </a:spcBef>
                        <a:spcAft>
                          <a:spcPts val="0"/>
                        </a:spcAft>
                        <a:buNone/>
                      </a:pPr>
                      <a:r>
                        <a:rPr b="1" lang="en" sz="800">
                          <a:latin typeface="Poppins"/>
                          <a:ea typeface="Poppins"/>
                          <a:cs typeface="Poppins"/>
                          <a:sym typeface="Poppins"/>
                        </a:rPr>
                        <a:t>Billboard Crew</a:t>
                      </a:r>
                      <a:r>
                        <a:rPr b="1" lang="en" sz="800">
                          <a:latin typeface="Poppins"/>
                          <a:ea typeface="Poppins"/>
                          <a:cs typeface="Poppins"/>
                          <a:sym typeface="Poppins"/>
                        </a:rPr>
                        <a:t> </a:t>
                      </a:r>
                      <a:endParaRPr b="1" sz="800">
                        <a:latin typeface="Poppins"/>
                        <a:ea typeface="Poppins"/>
                        <a:cs typeface="Poppins"/>
                        <a:sym typeface="Poppins"/>
                      </a:endParaRPr>
                    </a:p>
                    <a:p>
                      <a:pPr indent="0" lvl="0" marL="0" rtl="0" algn="l">
                        <a:spcBef>
                          <a:spcPts val="200"/>
                        </a:spcBef>
                        <a:spcAft>
                          <a:spcPts val="0"/>
                        </a:spcAft>
                        <a:buNone/>
                      </a:pP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Building Crew                </a:t>
                      </a: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Garden Club  </a:t>
                      </a:r>
                      <a:endParaRPr b="1" sz="800">
                        <a:solidFill>
                          <a:schemeClr val="dk1"/>
                        </a:solidFill>
                        <a:latin typeface="Poppins"/>
                        <a:ea typeface="Poppins"/>
                        <a:cs typeface="Poppins"/>
                        <a:sym typeface="Poppins"/>
                      </a:endParaRPr>
                    </a:p>
                    <a:p>
                      <a:pPr indent="0" lvl="0" marL="0" rtl="0" algn="l">
                        <a:spcBef>
                          <a:spcPts val="200"/>
                        </a:spcBef>
                        <a:spcAft>
                          <a:spcPts val="400"/>
                        </a:spcAft>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3">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2-3</a:t>
                      </a:r>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rowSpan="3">
                  <a:txBody>
                    <a:bodyPr/>
                    <a:lstStyle/>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Narrative</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Informative</a:t>
                      </a:r>
                      <a:endParaRPr sz="800">
                        <a:solidFill>
                          <a:schemeClr val="dk1"/>
                        </a:solidFill>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00000"/>
                        </a:lnSpc>
                        <a:spcBef>
                          <a:spcPts val="0"/>
                        </a:spcBef>
                        <a:spcAft>
                          <a:spcPts val="0"/>
                        </a:spcAft>
                        <a:buClr>
                          <a:srgbClr val="000000"/>
                        </a:buClr>
                        <a:buSzPts val="1100"/>
                        <a:buFont typeface="Arial"/>
                        <a:buNone/>
                      </a:pPr>
                      <a:r>
                        <a:rPr b="1" lang="en" sz="800">
                          <a:latin typeface="Poppins"/>
                          <a:ea typeface="Poppins"/>
                          <a:cs typeface="Poppins"/>
                          <a:sym typeface="Poppins"/>
                        </a:rPr>
                        <a:t>SL.2.1</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latin typeface="Poppins"/>
                          <a:ea typeface="Poppins"/>
                          <a:cs typeface="Poppins"/>
                          <a:sym typeface="Poppins"/>
                        </a:rPr>
                        <a:t>Participate in collaborative conversations with diverse partners about grade 2 topics and texts with peers and adults in small and larger groups.</a:t>
                      </a:r>
                      <a:endParaRPr sz="800">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r>
              <a:tr h="835700">
                <a:tc vMerge="1"/>
                <a:tc vMerge="1"/>
                <a:tc vMerge="1"/>
                <a:tc vMerge="1"/>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SL.3.1</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Engage effectively in a range of collaborative discussions (one-on-one, in groups, and teacher-led) with diverse partners on grade 3 topics and texts, building on others’ ideas and expressing their own clearly.</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679650">
                <a:tc vMerge="1"/>
                <a:tc vMerge="1"/>
                <a:tc vMerge="1"/>
                <a:tc vMerge="1"/>
                <a:tc>
                  <a:txBody>
                    <a:bodyPr/>
                    <a:lstStyle/>
                    <a:p>
                      <a:pPr indent="0" lvl="0" marL="0" rtl="0" algn="l">
                        <a:spcBef>
                          <a:spcPts val="0"/>
                        </a:spcBef>
                        <a:spcAft>
                          <a:spcPts val="0"/>
                        </a:spcAft>
                        <a:buNone/>
                      </a:pPr>
                      <a:r>
                        <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F4F4EE"/>
                      </a:solidFill>
                      <a:prstDash val="solid"/>
                      <a:round/>
                      <a:headEnd len="sm" w="sm" type="none"/>
                      <a:tailEnd len="sm" w="sm" type="none"/>
                    </a:lnB>
                  </a:tcPr>
                </a:tc>
              </a:tr>
              <a:tr h="847450">
                <a:tc rowSpan="3">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5">
                            <a:extLst>
                              <a:ext uri="{A12FA001-AC4F-418D-AE19-62706E023703}">
                                <ahyp:hlinkClr val="tx"/>
                              </a:ext>
                            </a:extLst>
                          </a:hlinkClick>
                        </a:rPr>
                        <a:t>Peer Feedback</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rowSpan="3">
                  <a:txBody>
                    <a:bodyPr/>
                    <a:lstStyle/>
                    <a:p>
                      <a:pPr indent="0" lvl="0" marL="0" rtl="0" algn="l">
                        <a:lnSpc>
                          <a:spcPct val="115000"/>
                        </a:lnSpc>
                        <a:spcBef>
                          <a:spcPts val="0"/>
                        </a:spcBef>
                        <a:spcAft>
                          <a:spcPts val="0"/>
                        </a:spcAft>
                        <a:buNone/>
                      </a:pPr>
                      <a:r>
                        <a:rPr b="1" lang="en" sz="800">
                          <a:latin typeface="Poppins"/>
                          <a:ea typeface="Poppins"/>
                          <a:cs typeface="Poppins"/>
                          <a:sym typeface="Poppins"/>
                        </a:rPr>
                        <a:t>Skateboard Story</a:t>
                      </a:r>
                      <a:endParaRPr b="1"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800">
                        <a:latin typeface="Poppins"/>
                        <a:ea typeface="Poppins"/>
                        <a:cs typeface="Poppins"/>
                        <a:sym typeface="Poppins"/>
                      </a:endParaRPr>
                    </a:p>
                    <a:p>
                      <a:pPr indent="0" lvl="0" marL="0" rtl="0" algn="l">
                        <a:lnSpc>
                          <a:spcPct val="115000"/>
                        </a:lnSpc>
                        <a:spcBef>
                          <a:spcPts val="0"/>
                        </a:spcBef>
                        <a:spcAft>
                          <a:spcPts val="0"/>
                        </a:spcAft>
                        <a:buNone/>
                      </a:pPr>
                      <a:r>
                        <a:rPr lang="en" sz="800">
                          <a:latin typeface="Poppins"/>
                          <a:ea typeface="Poppins"/>
                          <a:cs typeface="Poppins"/>
                          <a:sym typeface="Poppins"/>
                        </a:rPr>
                        <a:t>Practice Lessons:</a:t>
                      </a:r>
                      <a:endParaRPr sz="800">
                        <a:latin typeface="Poppins"/>
                        <a:ea typeface="Poppins"/>
                        <a:cs typeface="Poppins"/>
                        <a:sym typeface="Poppins"/>
                      </a:endParaRPr>
                    </a:p>
                    <a:p>
                      <a:pPr indent="0" lvl="0" marL="0" rtl="0" algn="l">
                        <a:spcBef>
                          <a:spcPts val="400"/>
                        </a:spcBef>
                        <a:spcAft>
                          <a:spcPts val="0"/>
                        </a:spcAft>
                        <a:buNone/>
                      </a:pPr>
                      <a:r>
                        <a:rPr b="1" lang="en" sz="800">
                          <a:latin typeface="Poppins"/>
                          <a:ea typeface="Poppins"/>
                          <a:cs typeface="Poppins"/>
                          <a:sym typeface="Poppins"/>
                        </a:rPr>
                        <a:t>The Painter</a:t>
                      </a:r>
                      <a:endParaRPr b="1" sz="800">
                        <a:latin typeface="Poppins"/>
                        <a:ea typeface="Poppins"/>
                        <a:cs typeface="Poppins"/>
                        <a:sym typeface="Poppins"/>
                      </a:endParaRPr>
                    </a:p>
                    <a:p>
                      <a:pPr indent="0" lvl="0" marL="0" rtl="0" algn="l">
                        <a:spcBef>
                          <a:spcPts val="200"/>
                        </a:spcBef>
                        <a:spcAft>
                          <a:spcPts val="0"/>
                        </a:spcAft>
                        <a:buNone/>
                      </a:pPr>
                      <a:r>
                        <a:rPr lang="en" sz="800">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Maybe Tomorrow</a:t>
                      </a:r>
                      <a:endParaRPr b="1" sz="800">
                        <a:solidFill>
                          <a:schemeClr val="dk1"/>
                        </a:solidFill>
                        <a:latin typeface="Poppins"/>
                        <a:ea typeface="Poppins"/>
                        <a:cs typeface="Poppins"/>
                        <a:sym typeface="Poppins"/>
                      </a:endParaRPr>
                    </a:p>
                    <a:p>
                      <a:pPr indent="0" lvl="0" marL="0" rtl="0" algn="l">
                        <a:spcBef>
                          <a:spcPts val="20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p>
                      <a:pPr indent="0" lvl="0" marL="0" rtl="0" algn="l">
                        <a:spcBef>
                          <a:spcPts val="400"/>
                        </a:spcBef>
                        <a:spcAft>
                          <a:spcPts val="0"/>
                        </a:spcAft>
                        <a:buNone/>
                      </a:pPr>
                      <a:r>
                        <a:rPr b="1" lang="en" sz="800">
                          <a:solidFill>
                            <a:schemeClr val="dk1"/>
                          </a:solidFill>
                          <a:latin typeface="Poppins"/>
                          <a:ea typeface="Poppins"/>
                          <a:cs typeface="Poppins"/>
                          <a:sym typeface="Poppins"/>
                        </a:rPr>
                        <a:t>Above the Clouds  </a:t>
                      </a:r>
                      <a:endParaRPr b="1" sz="800">
                        <a:solidFill>
                          <a:schemeClr val="dk1"/>
                        </a:solidFill>
                        <a:latin typeface="Poppins"/>
                        <a:ea typeface="Poppins"/>
                        <a:cs typeface="Poppins"/>
                        <a:sym typeface="Poppins"/>
                      </a:endParaRPr>
                    </a:p>
                    <a:p>
                      <a:pPr indent="0" lvl="0" marL="0" rtl="0" algn="l">
                        <a:lnSpc>
                          <a:spcPct val="115000"/>
                        </a:lnSpc>
                        <a:spcBef>
                          <a:spcPts val="200"/>
                        </a:spcBef>
                        <a:spcAft>
                          <a:spcPts val="200"/>
                        </a:spcAft>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rowSpan="3">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4-5</a:t>
                      </a:r>
                      <a:endParaRPr sz="800">
                        <a:solidFill>
                          <a:schemeClr val="dk1"/>
                        </a:solidFill>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rowSpan="3">
                  <a:txBody>
                    <a:bodyPr/>
                    <a:lstStyle/>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Narrative</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Informative</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00000"/>
                        </a:lnSpc>
                        <a:spcBef>
                          <a:spcPts val="0"/>
                        </a:spcBef>
                        <a:spcAft>
                          <a:spcPts val="0"/>
                        </a:spcAft>
                        <a:buClr>
                          <a:srgbClr val="000000"/>
                        </a:buClr>
                        <a:buSzPts val="1100"/>
                        <a:buFont typeface="Arial"/>
                        <a:buNone/>
                      </a:pPr>
                      <a:r>
                        <a:rPr b="1" lang="en" sz="800">
                          <a:latin typeface="Poppins"/>
                          <a:ea typeface="Poppins"/>
                          <a:cs typeface="Poppins"/>
                          <a:sym typeface="Poppins"/>
                        </a:rPr>
                        <a:t>SL.4.1</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latin typeface="Poppins"/>
                          <a:ea typeface="Poppins"/>
                          <a:cs typeface="Poppins"/>
                          <a:sym typeface="Poppins"/>
                        </a:rPr>
                        <a:t>Engage effectively in a range of collaborative discussions (one-on-one, in groups, and teacher-led) with diverse partners on grade 4 topics and texts, building on others’ ideas and expressing their own clearly.</a:t>
                      </a:r>
                      <a:endParaRPr sz="800">
                        <a:solidFill>
                          <a:schemeClr val="dk1"/>
                        </a:solidFill>
                        <a:latin typeface="Poppins"/>
                        <a:ea typeface="Poppins"/>
                        <a:cs typeface="Poppins"/>
                        <a:sym typeface="Poppins"/>
                      </a:endParaRPr>
                    </a:p>
                  </a:txBody>
                  <a:tcPr marT="91425"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chemeClr val="lt1"/>
                      </a:solidFill>
                      <a:prstDash val="solid"/>
                      <a:round/>
                      <a:headEnd len="sm" w="sm" type="none"/>
                      <a:tailEnd len="sm" w="sm" type="none"/>
                    </a:lnB>
                  </a:tcPr>
                </a:tc>
              </a:tr>
              <a:tr h="841000">
                <a:tc vMerge="1"/>
                <a:tc vMerge="1"/>
                <a:tc vMerge="1"/>
                <a:tc vMerge="1"/>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SL.5.1</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Engage effectively in a range of collaborative discussions (one-on-one, in groups, and teacher-led) with diverse partners on grade 5 topics and texts, building on others’ ideas and expressing their own clearly.</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557950">
                <a:tc vMerge="1"/>
                <a:tc vMerge="1"/>
                <a:tc vMerge="1"/>
                <a:tc vMerge="1"/>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W.4.5</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With guidance and support from peers and adults, develop and strengthen writing as needed by planning, revising, and editing.</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363375">
                <a:tc>
                  <a:txBody>
                    <a:bodyPr/>
                    <a:lstStyle/>
                    <a:p>
                      <a:pPr indent="0" lvl="0" marL="0" rtl="0" algn="l">
                        <a:lnSpc>
                          <a:spcPct val="130000"/>
                        </a:lnSpc>
                        <a:spcBef>
                          <a:spcPts val="0"/>
                        </a:spcBef>
                        <a:spcAft>
                          <a:spcPts val="0"/>
                        </a:spcAft>
                        <a:buNone/>
                      </a:pPr>
                      <a:r>
                        <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t/>
                      </a:r>
                      <a:endParaRPr b="1" sz="800">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1"/>
                    </a:solidFill>
                  </a:tcPr>
                </a:tc>
                <a:tc>
                  <a:txBody>
                    <a:bodyPr/>
                    <a:lstStyle/>
                    <a:p>
                      <a:pPr indent="0" lvl="0" marL="0" rtl="0" algn="ctr">
                        <a:lnSpc>
                          <a:spcPct val="15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1"/>
                    </a:solidFill>
                  </a:tcPr>
                </a:tc>
                <a:tc>
                  <a:txBody>
                    <a:bodyPr/>
                    <a:lstStyle/>
                    <a:p>
                      <a:pPr indent="0" lvl="0" marL="0" rtl="0" algn="l">
                        <a:lnSpc>
                          <a:spcPct val="130000"/>
                        </a:lnSpc>
                        <a:spcBef>
                          <a:spcPts val="0"/>
                        </a:spcBef>
                        <a:spcAft>
                          <a:spcPts val="0"/>
                        </a:spcAft>
                        <a:buNone/>
                      </a:pPr>
                      <a:r>
                        <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1"/>
                    </a:solidFill>
                  </a:tcPr>
                </a:tc>
                <a:tc>
                  <a:txBody>
                    <a:bodyPr/>
                    <a:lstStyle/>
                    <a:p>
                      <a:pPr indent="0" lvl="0" marL="0" rtl="0" algn="l">
                        <a:lnSpc>
                          <a:spcPct val="150000"/>
                        </a:lnSpc>
                        <a:spcBef>
                          <a:spcPts val="0"/>
                        </a:spcBef>
                        <a:spcAft>
                          <a:spcPts val="0"/>
                        </a:spcAft>
                        <a:buNone/>
                      </a:pPr>
                      <a:r>
                        <a:rPr b="1" lang="en" sz="800">
                          <a:solidFill>
                            <a:schemeClr val="dk1"/>
                          </a:solidFill>
                          <a:latin typeface="Poppins"/>
                          <a:ea typeface="Poppins"/>
                          <a:cs typeface="Poppins"/>
                          <a:sym typeface="Poppins"/>
                        </a:rPr>
                        <a:t>W.5.5</a:t>
                      </a:r>
                      <a:endParaRPr b="1" sz="800">
                        <a:solidFill>
                          <a:schemeClr val="dk1"/>
                        </a:solidFill>
                        <a:latin typeface="Poppins"/>
                        <a:ea typeface="Poppins"/>
                        <a:cs typeface="Poppins"/>
                        <a:sym typeface="Poppins"/>
                      </a:endParaRPr>
                    </a:p>
                  </a:txBody>
                  <a:tcPr marT="45700" marB="0"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800">
                          <a:solidFill>
                            <a:schemeClr val="dk1"/>
                          </a:solidFill>
                          <a:latin typeface="Poppins"/>
                          <a:ea typeface="Poppins"/>
                          <a:cs typeface="Poppins"/>
                          <a:sym typeface="Poppins"/>
                        </a:rPr>
                        <a:t>With guidance and support from peers and adults, develop and strengthen writing as needed by planning, revising, editing, rewriting, or trying a new approach.</a:t>
                      </a:r>
                      <a:endParaRPr sz="800">
                        <a:solidFill>
                          <a:schemeClr val="dk1"/>
                        </a:solidFill>
                        <a:latin typeface="Poppins"/>
                        <a:ea typeface="Poppins"/>
                        <a:cs typeface="Poppins"/>
                        <a:sym typeface="Poppins"/>
                      </a:endParaRPr>
                    </a:p>
                  </a:txBody>
                  <a:tcPr marT="45700" marB="0" marR="91425" marL="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bl>
          </a:graphicData>
        </a:graphic>
      </p:graphicFrame>
      <p:grpSp>
        <p:nvGrpSpPr>
          <p:cNvPr id="1027" name="Google Shape;1027;p79"/>
          <p:cNvGrpSpPr/>
          <p:nvPr/>
        </p:nvGrpSpPr>
        <p:grpSpPr>
          <a:xfrm>
            <a:off x="0" y="0"/>
            <a:ext cx="7789200" cy="685800"/>
            <a:chOff x="0" y="0"/>
            <a:chExt cx="7789200" cy="685800"/>
          </a:xfrm>
        </p:grpSpPr>
        <p:sp>
          <p:nvSpPr>
            <p:cNvPr id="1028" name="Google Shape;1028;p79"/>
            <p:cNvSpPr/>
            <p:nvPr/>
          </p:nvSpPr>
          <p:spPr>
            <a:xfrm>
              <a:off x="0" y="0"/>
              <a:ext cx="7789200" cy="685800"/>
            </a:xfrm>
            <a:prstGeom prst="rect">
              <a:avLst/>
            </a:prstGeom>
            <a:solidFill>
              <a:srgbClr val="CAAFF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1029" name="Google Shape;1029;p79"/>
            <p:cNvSpPr txBox="1"/>
            <p:nvPr/>
          </p:nvSpPr>
          <p:spPr>
            <a:xfrm>
              <a:off x="457200" y="141450"/>
              <a:ext cx="51789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Writing Community</a:t>
              </a:r>
              <a:r>
                <a:rPr b="1" lang="en" sz="1600">
                  <a:latin typeface="Poppins"/>
                  <a:ea typeface="Poppins"/>
                  <a:cs typeface="Poppins"/>
                  <a:sym typeface="Poppins"/>
                </a:rPr>
                <a:t> Lessons </a:t>
              </a:r>
              <a:r>
                <a:rPr lang="en" sz="1600">
                  <a:latin typeface="Poppins"/>
                  <a:ea typeface="Poppins"/>
                  <a:cs typeface="Poppins"/>
                  <a:sym typeface="Poppins"/>
                </a:rPr>
                <a:t>|</a:t>
              </a:r>
              <a:r>
                <a:rPr b="1" lang="en" sz="1600">
                  <a:latin typeface="Poppins"/>
                  <a:ea typeface="Poppins"/>
                  <a:cs typeface="Poppins"/>
                  <a:sym typeface="Poppins"/>
                </a:rPr>
                <a:t> 2nd-5th Grade</a:t>
              </a:r>
              <a:endParaRPr sz="1200">
                <a:latin typeface="Poppins"/>
                <a:ea typeface="Poppins"/>
                <a:cs typeface="Poppins"/>
                <a:sym typeface="Poppins"/>
              </a:endParaRPr>
            </a:p>
          </p:txBody>
        </p:sp>
      </p:grpSp>
      <p:pic>
        <p:nvPicPr>
          <p:cNvPr id="1030" name="Google Shape;1030;p79" title="Logo.png"/>
          <p:cNvPicPr preferRelativeResize="0"/>
          <p:nvPr/>
        </p:nvPicPr>
        <p:blipFill rotWithShape="1">
          <a:blip r:embed="rId6">
            <a:alphaModFix/>
          </a:blip>
          <a:srcRect b="797" l="0" r="0" t="787"/>
          <a:stretch/>
        </p:blipFill>
        <p:spPr>
          <a:xfrm>
            <a:off x="6055623" y="261938"/>
            <a:ext cx="1232057" cy="161925"/>
          </a:xfrm>
          <a:prstGeom prst="rect">
            <a:avLst/>
          </a:prstGeom>
          <a:noFill/>
          <a:ln>
            <a:noFill/>
          </a:ln>
        </p:spPr>
      </p:pic>
      <p:grpSp>
        <p:nvGrpSpPr>
          <p:cNvPr id="1031" name="Google Shape;1031;p79"/>
          <p:cNvGrpSpPr/>
          <p:nvPr/>
        </p:nvGrpSpPr>
        <p:grpSpPr>
          <a:xfrm>
            <a:off x="804672" y="9615637"/>
            <a:ext cx="1706401" cy="117000"/>
            <a:chOff x="685810" y="9615637"/>
            <a:chExt cx="1706401" cy="117000"/>
          </a:xfrm>
        </p:grpSpPr>
        <p:sp>
          <p:nvSpPr>
            <p:cNvPr id="1032" name="Google Shape;1032;p79"/>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7">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8">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1033" name="Google Shape;1033;p79">
              <a:hlinkClick/>
            </p:cNvPr>
            <p:cNvPicPr preferRelativeResize="0"/>
            <p:nvPr/>
          </p:nvPicPr>
          <p:blipFill rotWithShape="1">
            <a:blip r:embed="rId9">
              <a:alphaModFix/>
            </a:blip>
            <a:srcRect b="10" l="1598" r="343" t="-10"/>
            <a:stretch/>
          </p:blipFill>
          <p:spPr>
            <a:xfrm rot="10800000">
              <a:off x="685810" y="9628437"/>
              <a:ext cx="178664" cy="86475"/>
            </a:xfrm>
            <a:prstGeom prst="rect">
              <a:avLst/>
            </a:prstGeom>
            <a:noFill/>
            <a:ln>
              <a:noFill/>
            </a:ln>
          </p:spPr>
        </p:pic>
      </p:grpSp>
      <p:pic>
        <p:nvPicPr>
          <p:cNvPr id="1034" name="Google Shape;1034;p79" title="Peer Feedback.png">
            <a:hlinkClick r:id="rId10"/>
          </p:cNvPr>
          <p:cNvPicPr preferRelativeResize="0"/>
          <p:nvPr/>
        </p:nvPicPr>
        <p:blipFill>
          <a:blip r:embed="rId11">
            <a:alphaModFix/>
          </a:blip>
          <a:stretch>
            <a:fillRect/>
          </a:stretch>
        </p:blipFill>
        <p:spPr>
          <a:xfrm>
            <a:off x="475488" y="6274153"/>
            <a:ext cx="896112" cy="507797"/>
          </a:xfrm>
          <a:prstGeom prst="rect">
            <a:avLst/>
          </a:prstGeom>
          <a:noFill/>
          <a:ln>
            <a:noFill/>
          </a:ln>
        </p:spPr>
      </p:pic>
      <p:pic>
        <p:nvPicPr>
          <p:cNvPr id="1035" name="Google Shape;1035;p79" title="Setting Writing Goals.png">
            <a:hlinkClick r:id="rId12"/>
          </p:cNvPr>
          <p:cNvPicPr preferRelativeResize="0"/>
          <p:nvPr/>
        </p:nvPicPr>
        <p:blipFill>
          <a:blip r:embed="rId13">
            <a:alphaModFix/>
          </a:blip>
          <a:stretch>
            <a:fillRect/>
          </a:stretch>
        </p:blipFill>
        <p:spPr>
          <a:xfrm>
            <a:off x="475488" y="1878850"/>
            <a:ext cx="896112" cy="503884"/>
          </a:xfrm>
          <a:prstGeom prst="rect">
            <a:avLst/>
          </a:prstGeom>
          <a:noFill/>
          <a:ln>
            <a:noFill/>
          </a:ln>
        </p:spPr>
      </p:pic>
      <p:pic>
        <p:nvPicPr>
          <p:cNvPr id="1036" name="Google Shape;1036;p79" title="Partnering.png">
            <a:hlinkClick r:id="rId14"/>
          </p:cNvPr>
          <p:cNvPicPr preferRelativeResize="0"/>
          <p:nvPr/>
        </p:nvPicPr>
        <p:blipFill>
          <a:blip r:embed="rId15">
            <a:alphaModFix/>
          </a:blip>
          <a:stretch>
            <a:fillRect/>
          </a:stretch>
        </p:blipFill>
        <p:spPr>
          <a:xfrm>
            <a:off x="475488" y="4173328"/>
            <a:ext cx="896112" cy="50388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8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aphicFrame>
        <p:nvGraphicFramePr>
          <p:cNvPr id="1042" name="Google Shape;1042;p80"/>
          <p:cNvGraphicFramePr/>
          <p:nvPr/>
        </p:nvGraphicFramePr>
        <p:xfrm>
          <a:off x="457200" y="914400"/>
          <a:ext cx="3000000" cy="3000000"/>
        </p:xfrm>
        <a:graphic>
          <a:graphicData uri="http://schemas.openxmlformats.org/drawingml/2006/table">
            <a:tbl>
              <a:tblPr>
                <a:noFill/>
                <a:tableStyleId>{1AC8B0E7-1234-4D41-B6C5-B23E98F94E51}</a:tableStyleId>
              </a:tblPr>
              <a:tblGrid>
                <a:gridCol w="2053875"/>
                <a:gridCol w="1036250"/>
                <a:gridCol w="1529850"/>
                <a:gridCol w="866425"/>
                <a:gridCol w="1371600"/>
              </a:tblGrid>
              <a:tr h="460125">
                <a:tc>
                  <a:txBody>
                    <a:bodyPr/>
                    <a:lstStyle/>
                    <a:p>
                      <a:pPr indent="0" lvl="0" marL="0" rtl="0" algn="l">
                        <a:spcBef>
                          <a:spcPts val="0"/>
                        </a:spcBef>
                        <a:spcAft>
                          <a:spcPts val="0"/>
                        </a:spcAft>
                        <a:buNone/>
                      </a:pPr>
                      <a:r>
                        <a:rPr b="1" lang="en" sz="800">
                          <a:latin typeface="Poppins"/>
                          <a:ea typeface="Poppins"/>
                          <a:cs typeface="Poppins"/>
                          <a:sym typeface="Poppins"/>
                        </a:rPr>
                        <a:t>Independent Writing Prompt</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4F4EE"/>
                      </a:solidFill>
                      <a:prstDash val="solid"/>
                      <a:round/>
                      <a:headEnd len="sm" w="sm" type="none"/>
                      <a:tailEnd len="sm" w="sm" type="none"/>
                    </a:lnB>
                    <a:solidFill>
                      <a:srgbClr val="F4F4EE"/>
                    </a:solidFill>
                  </a:tcPr>
                </a:tc>
                <a:tc>
                  <a:txBody>
                    <a:bodyPr/>
                    <a:lstStyle/>
                    <a:p>
                      <a:pPr indent="0" lvl="0" marL="0" rtl="0" algn="ctr">
                        <a:spcBef>
                          <a:spcPts val="0"/>
                        </a:spcBef>
                        <a:spcAft>
                          <a:spcPts val="0"/>
                        </a:spcAft>
                        <a:buClr>
                          <a:srgbClr val="000000"/>
                        </a:buClr>
                        <a:buSzPts val="1100"/>
                        <a:buFont typeface="Arial"/>
                        <a:buNone/>
                      </a:pPr>
                      <a:r>
                        <a:rPr b="1" lang="en" sz="800">
                          <a:latin typeface="Poppins"/>
                          <a:ea typeface="Poppins"/>
                          <a:cs typeface="Poppins"/>
                          <a:sym typeface="Poppins"/>
                        </a:rPr>
                        <a:t>Grades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4F4EE"/>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latin typeface="Poppins"/>
                          <a:ea typeface="Poppins"/>
                          <a:cs typeface="Poppins"/>
                          <a:sym typeface="Poppins"/>
                        </a:rPr>
                        <a:t>Related Genres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4F4EE"/>
                      </a:solidFill>
                      <a:prstDash val="solid"/>
                      <a:round/>
                      <a:headEnd len="sm" w="sm" type="none"/>
                      <a:tailEnd len="sm" w="sm" type="none"/>
                    </a:lnB>
                    <a:solidFill>
                      <a:srgbClr val="F4F4EE"/>
                    </a:solidFill>
                  </a:tcPr>
                </a:tc>
                <a:tc gridSpan="2">
                  <a:txBody>
                    <a:bodyPr/>
                    <a:lstStyle/>
                    <a:p>
                      <a:pPr indent="0" lvl="0" marL="0" rtl="0" algn="l">
                        <a:spcBef>
                          <a:spcPts val="0"/>
                        </a:spcBef>
                        <a:spcAft>
                          <a:spcPts val="0"/>
                        </a:spcAft>
                        <a:buNone/>
                      </a:pPr>
                      <a:r>
                        <a:rPr b="1" lang="en" sz="800">
                          <a:latin typeface="Poppins"/>
                          <a:ea typeface="Poppins"/>
                          <a:cs typeface="Poppins"/>
                          <a:sym typeface="Poppins"/>
                        </a:rPr>
                        <a:t>Focus Area</a:t>
                      </a:r>
                      <a:endParaRPr b="1" sz="800">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4F4EE"/>
                      </a:solidFill>
                      <a:prstDash val="solid"/>
                      <a:round/>
                      <a:headEnd len="sm" w="sm" type="none"/>
                      <a:tailEnd len="sm" w="sm" type="none"/>
                    </a:lnB>
                    <a:solidFill>
                      <a:srgbClr val="F4F4EE"/>
                    </a:solidFill>
                  </a:tcPr>
                </a:tc>
                <a:tc hMerge="1"/>
              </a:tr>
              <a:tr h="928700">
                <a:tc>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3">
                            <a:extLst>
                              <a:ext uri="{A12FA001-AC4F-418D-AE19-62706E023703}">
                                <ahyp:hlinkClr val="tx"/>
                              </a:ext>
                            </a:extLst>
                          </a:hlinkClick>
                        </a:rPr>
                        <a:t>Pick a Puppy</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2-5</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Narrative</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Informative</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gridSpan="2">
                  <a:txBody>
                    <a:bodyPr/>
                    <a:lstStyle/>
                    <a:p>
                      <a:pPr indent="0" lvl="0" marL="0" rtl="0" algn="l">
                        <a:lnSpc>
                          <a:spcPct val="130000"/>
                        </a:lnSpc>
                        <a:spcBef>
                          <a:spcPts val="0"/>
                        </a:spcBef>
                        <a:spcAft>
                          <a:spcPts val="0"/>
                        </a:spcAft>
                        <a:buNone/>
                      </a:pPr>
                      <a:r>
                        <a:rPr lang="en" sz="800">
                          <a:latin typeface="Poppins"/>
                          <a:ea typeface="Poppins"/>
                          <a:cs typeface="Poppins"/>
                          <a:sym typeface="Poppins"/>
                        </a:rPr>
                        <a:t>Description</a:t>
                      </a:r>
                      <a:endParaRPr sz="800">
                        <a:latin typeface="Poppins"/>
                        <a:ea typeface="Poppins"/>
                        <a:cs typeface="Poppins"/>
                        <a:sym typeface="Poppins"/>
                      </a:endParaRPr>
                    </a:p>
                    <a:p>
                      <a:pPr indent="0" lvl="0" marL="0" rtl="0" algn="l">
                        <a:lnSpc>
                          <a:spcPct val="130000"/>
                        </a:lnSpc>
                        <a:spcBef>
                          <a:spcPts val="0"/>
                        </a:spcBef>
                        <a:spcAft>
                          <a:spcPts val="0"/>
                        </a:spcAft>
                        <a:buNone/>
                      </a:pPr>
                      <a:r>
                        <a:rPr lang="en" sz="800">
                          <a:latin typeface="Poppins"/>
                          <a:ea typeface="Poppins"/>
                          <a:cs typeface="Poppins"/>
                          <a:sym typeface="Poppins"/>
                        </a:rPr>
                        <a:t>Similarities and Differences</a:t>
                      </a:r>
                      <a:endParaRPr sz="800">
                        <a:latin typeface="Poppins"/>
                        <a:ea typeface="Poppins"/>
                        <a:cs typeface="Poppins"/>
                        <a:sym typeface="Poppins"/>
                      </a:endParaRPr>
                    </a:p>
                  </a:txBody>
                  <a:tcPr marT="91425" marB="91425" marR="4570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hMerge="1"/>
              </a:tr>
              <a:tr h="921300">
                <a:tc>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4">
                            <a:extLst>
                              <a:ext uri="{A12FA001-AC4F-418D-AE19-62706E023703}">
                                <ahyp:hlinkClr val="tx"/>
                              </a:ext>
                            </a:extLst>
                          </a:hlinkClick>
                        </a:rPr>
                        <a:t>Make a Monster!</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2-5</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20000"/>
                        </a:lnSpc>
                        <a:spcBef>
                          <a:spcPts val="0"/>
                        </a:spcBef>
                        <a:spcAft>
                          <a:spcPts val="0"/>
                        </a:spcAft>
                        <a:buNone/>
                      </a:pPr>
                      <a:r>
                        <a:rPr lang="en" sz="800">
                          <a:latin typeface="Poppins"/>
                          <a:ea typeface="Poppins"/>
                          <a:cs typeface="Poppins"/>
                          <a:sym typeface="Poppins"/>
                        </a:rPr>
                        <a:t>Narrative</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gridSpan="2">
                  <a:txBody>
                    <a:bodyPr/>
                    <a:lstStyle/>
                    <a:p>
                      <a:pPr indent="0" lvl="0" marL="0" rtl="0" algn="l">
                        <a:lnSpc>
                          <a:spcPct val="130000"/>
                        </a:lnSpc>
                        <a:spcBef>
                          <a:spcPts val="0"/>
                        </a:spcBef>
                        <a:spcAft>
                          <a:spcPts val="0"/>
                        </a:spcAft>
                        <a:buNone/>
                      </a:pPr>
                      <a:r>
                        <a:rPr lang="en" sz="800">
                          <a:latin typeface="Poppins"/>
                          <a:ea typeface="Poppins"/>
                          <a:cs typeface="Poppins"/>
                          <a:sym typeface="Poppins"/>
                        </a:rPr>
                        <a:t>Description</a:t>
                      </a:r>
                      <a:endParaRPr sz="800">
                        <a:latin typeface="Poppins"/>
                        <a:ea typeface="Poppins"/>
                        <a:cs typeface="Poppins"/>
                        <a:sym typeface="Poppins"/>
                      </a:endParaRPr>
                    </a:p>
                  </a:txBody>
                  <a:tcPr marT="91425" marB="91425" marR="4570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hMerge="1"/>
              </a:tr>
              <a:tr h="921350">
                <a:tc>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5">
                            <a:extLst>
                              <a:ext uri="{A12FA001-AC4F-418D-AE19-62706E023703}">
                                <ahyp:hlinkClr val="tx"/>
                              </a:ext>
                            </a:extLst>
                          </a:hlinkClick>
                        </a:rPr>
                        <a:t>The Unexpected Guest</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2-5</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20000"/>
                        </a:lnSpc>
                        <a:spcBef>
                          <a:spcPts val="0"/>
                        </a:spcBef>
                        <a:spcAft>
                          <a:spcPts val="0"/>
                        </a:spcAft>
                        <a:buNone/>
                      </a:pPr>
                      <a:r>
                        <a:rPr lang="en" sz="800">
                          <a:solidFill>
                            <a:schemeClr val="dk1"/>
                          </a:solidFill>
                          <a:latin typeface="Poppins"/>
                          <a:ea typeface="Poppins"/>
                          <a:cs typeface="Poppins"/>
                          <a:sym typeface="Poppins"/>
                        </a:rPr>
                        <a:t>Narrative</a:t>
                      </a:r>
                      <a:endParaRPr sz="800">
                        <a:solidFill>
                          <a:schemeClr val="dk1"/>
                        </a:solidFill>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gridSpan="2">
                  <a:txBody>
                    <a:bodyPr/>
                    <a:lstStyle/>
                    <a:p>
                      <a:pPr indent="0" lvl="0" marL="0" rtl="0" algn="l">
                        <a:lnSpc>
                          <a:spcPct val="130000"/>
                        </a:lnSpc>
                        <a:spcBef>
                          <a:spcPts val="0"/>
                        </a:spcBef>
                        <a:spcAft>
                          <a:spcPts val="0"/>
                        </a:spcAft>
                        <a:buNone/>
                      </a:pPr>
                      <a:r>
                        <a:rPr lang="en" sz="800">
                          <a:latin typeface="Poppins"/>
                          <a:ea typeface="Poppins"/>
                          <a:cs typeface="Poppins"/>
                          <a:sym typeface="Poppins"/>
                        </a:rPr>
                        <a:t>Sequence</a:t>
                      </a:r>
                      <a:endParaRPr sz="800">
                        <a:latin typeface="Poppins"/>
                        <a:ea typeface="Poppins"/>
                        <a:cs typeface="Poppins"/>
                        <a:sym typeface="Poppins"/>
                      </a:endParaRPr>
                    </a:p>
                  </a:txBody>
                  <a:tcPr marT="91425" marB="91425" marR="4570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hMerge="1"/>
              </a:tr>
              <a:tr h="921350">
                <a:tc>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6">
                            <a:extLst>
                              <a:ext uri="{A12FA001-AC4F-418D-AE19-62706E023703}">
                                <ahyp:hlinkClr val="tx"/>
                              </a:ext>
                            </a:extLst>
                          </a:hlinkClick>
                        </a:rPr>
                        <a:t>The Backpack Monster</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2-5</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20000"/>
                        </a:lnSpc>
                        <a:spcBef>
                          <a:spcPts val="0"/>
                        </a:spcBef>
                        <a:spcAft>
                          <a:spcPts val="0"/>
                        </a:spcAft>
                        <a:buNone/>
                      </a:pPr>
                      <a:r>
                        <a:rPr lang="en" sz="800">
                          <a:solidFill>
                            <a:schemeClr val="dk1"/>
                          </a:solidFill>
                          <a:latin typeface="Poppins"/>
                          <a:ea typeface="Poppins"/>
                          <a:cs typeface="Poppins"/>
                          <a:sym typeface="Poppins"/>
                        </a:rPr>
                        <a:t>Narrative</a:t>
                      </a:r>
                      <a:endParaRPr sz="800">
                        <a:solidFill>
                          <a:schemeClr val="dk1"/>
                        </a:solidFill>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gridSpan="2">
                  <a:txBody>
                    <a:bodyPr/>
                    <a:lstStyle/>
                    <a:p>
                      <a:pPr indent="0" lvl="0" marL="0" rtl="0" algn="l">
                        <a:lnSpc>
                          <a:spcPct val="130000"/>
                        </a:lnSpc>
                        <a:spcBef>
                          <a:spcPts val="0"/>
                        </a:spcBef>
                        <a:spcAft>
                          <a:spcPts val="0"/>
                        </a:spcAft>
                        <a:buNone/>
                      </a:pPr>
                      <a:r>
                        <a:rPr lang="en" sz="800">
                          <a:latin typeface="Poppins"/>
                          <a:ea typeface="Poppins"/>
                          <a:cs typeface="Poppins"/>
                          <a:sym typeface="Poppins"/>
                        </a:rPr>
                        <a:t>Elaboration</a:t>
                      </a:r>
                      <a:endParaRPr sz="800">
                        <a:latin typeface="Poppins"/>
                        <a:ea typeface="Poppins"/>
                        <a:cs typeface="Poppins"/>
                        <a:sym typeface="Poppins"/>
                      </a:endParaRPr>
                    </a:p>
                  </a:txBody>
                  <a:tcPr marT="91425" marB="91425" marR="4570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hMerge="1"/>
              </a:tr>
              <a:tr h="921350">
                <a:tc>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7">
                            <a:extLst>
                              <a:ext uri="{A12FA001-AC4F-418D-AE19-62706E023703}">
                                <ahyp:hlinkClr val="tx"/>
                              </a:ext>
                            </a:extLst>
                          </a:hlinkClick>
                        </a:rPr>
                        <a:t>Watermelon-ventions</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2-5</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20000"/>
                        </a:lnSpc>
                        <a:spcBef>
                          <a:spcPts val="0"/>
                        </a:spcBef>
                        <a:spcAft>
                          <a:spcPts val="0"/>
                        </a:spcAft>
                        <a:buNone/>
                      </a:pPr>
                      <a:r>
                        <a:rPr lang="en" sz="800">
                          <a:latin typeface="Poppins"/>
                          <a:ea typeface="Poppins"/>
                          <a:cs typeface="Poppins"/>
                          <a:sym typeface="Poppins"/>
                        </a:rPr>
                        <a:t>Informative</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gridSpan="2">
                  <a:txBody>
                    <a:bodyPr/>
                    <a:lstStyle/>
                    <a:p>
                      <a:pPr indent="0" lvl="0" marL="0" rtl="0" algn="l">
                        <a:lnSpc>
                          <a:spcPct val="130000"/>
                        </a:lnSpc>
                        <a:spcBef>
                          <a:spcPts val="0"/>
                        </a:spcBef>
                        <a:spcAft>
                          <a:spcPts val="0"/>
                        </a:spcAft>
                        <a:buNone/>
                      </a:pPr>
                      <a:r>
                        <a:rPr lang="en" sz="800">
                          <a:latin typeface="Poppins"/>
                          <a:ea typeface="Poppins"/>
                          <a:cs typeface="Poppins"/>
                          <a:sym typeface="Poppins"/>
                        </a:rPr>
                        <a:t>Problem-Solution</a:t>
                      </a:r>
                      <a:endParaRPr sz="800">
                        <a:latin typeface="Poppins"/>
                        <a:ea typeface="Poppins"/>
                        <a:cs typeface="Poppins"/>
                        <a:sym typeface="Poppins"/>
                      </a:endParaRPr>
                    </a:p>
                  </a:txBody>
                  <a:tcPr marT="91425" marB="91425" marR="4570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hMerge="1"/>
              </a:tr>
              <a:tr h="921400">
                <a:tc>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8">
                            <a:extLst>
                              <a:ext uri="{A12FA001-AC4F-418D-AE19-62706E023703}">
                                <ahyp:hlinkClr val="tx"/>
                              </a:ext>
                            </a:extLst>
                          </a:hlinkClick>
                        </a:rPr>
                        <a:t>Build Your Own Playground</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2-5</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20000"/>
                        </a:lnSpc>
                        <a:spcBef>
                          <a:spcPts val="0"/>
                        </a:spcBef>
                        <a:spcAft>
                          <a:spcPts val="0"/>
                        </a:spcAft>
                        <a:buNone/>
                      </a:pPr>
                      <a:r>
                        <a:rPr lang="en" sz="800">
                          <a:latin typeface="Poppins"/>
                          <a:ea typeface="Poppins"/>
                          <a:cs typeface="Poppins"/>
                          <a:sym typeface="Poppins"/>
                        </a:rPr>
                        <a:t>Opinion</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gridSpan="2">
                  <a:txBody>
                    <a:bodyPr/>
                    <a:lstStyle/>
                    <a:p>
                      <a:pPr indent="0" lvl="0" marL="0" rtl="0" algn="l">
                        <a:lnSpc>
                          <a:spcPct val="130000"/>
                        </a:lnSpc>
                        <a:spcBef>
                          <a:spcPts val="0"/>
                        </a:spcBef>
                        <a:spcAft>
                          <a:spcPts val="0"/>
                        </a:spcAft>
                        <a:buNone/>
                      </a:pPr>
                      <a:r>
                        <a:rPr lang="en" sz="800">
                          <a:latin typeface="Poppins"/>
                          <a:ea typeface="Poppins"/>
                          <a:cs typeface="Poppins"/>
                          <a:sym typeface="Poppins"/>
                        </a:rPr>
                        <a:t>Personal Opinion</a:t>
                      </a:r>
                      <a:endParaRPr sz="800">
                        <a:latin typeface="Poppins"/>
                        <a:ea typeface="Poppins"/>
                        <a:cs typeface="Poppins"/>
                        <a:sym typeface="Poppins"/>
                      </a:endParaRPr>
                    </a:p>
                  </a:txBody>
                  <a:tcPr marT="91425" marB="91425" marR="4570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hMerge="1"/>
              </a:tr>
              <a:tr h="921300">
                <a:tc>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9">
                            <a:extLst>
                              <a:ext uri="{A12FA001-AC4F-418D-AE19-62706E023703}">
                                <ahyp:hlinkClr val="tx"/>
                              </a:ext>
                            </a:extLst>
                          </a:hlinkClick>
                        </a:rPr>
                        <a:t>Beautiful Busses</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2-5</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20000"/>
                        </a:lnSpc>
                        <a:spcBef>
                          <a:spcPts val="0"/>
                        </a:spcBef>
                        <a:spcAft>
                          <a:spcPts val="0"/>
                        </a:spcAft>
                        <a:buNone/>
                      </a:pPr>
                      <a:r>
                        <a:rPr lang="en" sz="800">
                          <a:latin typeface="Poppins"/>
                          <a:ea typeface="Poppins"/>
                          <a:cs typeface="Poppins"/>
                          <a:sym typeface="Poppins"/>
                        </a:rPr>
                        <a:t>Opinion</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gridSpan="2">
                  <a:txBody>
                    <a:bodyPr/>
                    <a:lstStyle/>
                    <a:p>
                      <a:pPr indent="0" lvl="0" marL="0" rtl="0" algn="l">
                        <a:lnSpc>
                          <a:spcPct val="130000"/>
                        </a:lnSpc>
                        <a:spcBef>
                          <a:spcPts val="0"/>
                        </a:spcBef>
                        <a:spcAft>
                          <a:spcPts val="0"/>
                        </a:spcAft>
                        <a:buNone/>
                      </a:pPr>
                      <a:r>
                        <a:rPr lang="en" sz="800">
                          <a:latin typeface="Poppins"/>
                          <a:ea typeface="Poppins"/>
                          <a:cs typeface="Poppins"/>
                          <a:sym typeface="Poppins"/>
                        </a:rPr>
                        <a:t>Persuasive Letter</a:t>
                      </a:r>
                      <a:endParaRPr sz="800">
                        <a:latin typeface="Poppins"/>
                        <a:ea typeface="Poppins"/>
                        <a:cs typeface="Poppins"/>
                        <a:sym typeface="Poppins"/>
                      </a:endParaRPr>
                    </a:p>
                  </a:txBody>
                  <a:tcPr marT="91425" marB="91425" marR="4570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hMerge="1"/>
              </a:tr>
              <a:tr h="921350">
                <a:tc>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10">
                            <a:extLst>
                              <a:ext uri="{A12FA001-AC4F-418D-AE19-62706E023703}">
                                <ahyp:hlinkClr val="tx"/>
                              </a:ext>
                            </a:extLst>
                          </a:hlinkClick>
                        </a:rPr>
                        <a:t>The City of Ice</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2-5</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2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Informative</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gridSpan="2">
                  <a:txBody>
                    <a:bodyPr/>
                    <a:lstStyle/>
                    <a:p>
                      <a:pPr indent="0" lvl="0" marL="0" rtl="0" algn="l">
                        <a:lnSpc>
                          <a:spcPct val="130000"/>
                        </a:lnSpc>
                        <a:spcBef>
                          <a:spcPts val="0"/>
                        </a:spcBef>
                        <a:spcAft>
                          <a:spcPts val="0"/>
                        </a:spcAft>
                        <a:buNone/>
                      </a:pPr>
                      <a:r>
                        <a:rPr lang="en" sz="800">
                          <a:latin typeface="Poppins"/>
                          <a:ea typeface="Poppins"/>
                          <a:cs typeface="Poppins"/>
                          <a:sym typeface="Poppins"/>
                        </a:rPr>
                        <a:t>Observation and Description</a:t>
                      </a:r>
                      <a:endParaRPr sz="800">
                        <a:latin typeface="Poppins"/>
                        <a:ea typeface="Poppins"/>
                        <a:cs typeface="Poppins"/>
                        <a:sym typeface="Poppins"/>
                      </a:endParaRPr>
                    </a:p>
                  </a:txBody>
                  <a:tcPr marT="91425" marB="91425" marR="4570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hMerge="1"/>
              </a:tr>
            </a:tbl>
          </a:graphicData>
        </a:graphic>
      </p:graphicFrame>
      <p:grpSp>
        <p:nvGrpSpPr>
          <p:cNvPr id="1043" name="Google Shape;1043;p80"/>
          <p:cNvGrpSpPr/>
          <p:nvPr/>
        </p:nvGrpSpPr>
        <p:grpSpPr>
          <a:xfrm>
            <a:off x="0" y="0"/>
            <a:ext cx="7789200" cy="685800"/>
            <a:chOff x="0" y="0"/>
            <a:chExt cx="7789200" cy="685800"/>
          </a:xfrm>
        </p:grpSpPr>
        <p:sp>
          <p:nvSpPr>
            <p:cNvPr id="1044" name="Google Shape;1044;p80"/>
            <p:cNvSpPr/>
            <p:nvPr/>
          </p:nvSpPr>
          <p:spPr>
            <a:xfrm>
              <a:off x="0" y="0"/>
              <a:ext cx="7789200" cy="685800"/>
            </a:xfrm>
            <a:prstGeom prst="rect">
              <a:avLst/>
            </a:prstGeom>
            <a:solidFill>
              <a:srgbClr val="FFDF4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1045" name="Google Shape;1045;p80"/>
            <p:cNvSpPr txBox="1"/>
            <p:nvPr/>
          </p:nvSpPr>
          <p:spPr>
            <a:xfrm>
              <a:off x="457200" y="141450"/>
              <a:ext cx="54588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Independent Writing Prompts </a:t>
              </a:r>
              <a:r>
                <a:rPr lang="en" sz="1600">
                  <a:latin typeface="Poppins"/>
                  <a:ea typeface="Poppins"/>
                  <a:cs typeface="Poppins"/>
                  <a:sym typeface="Poppins"/>
                </a:rPr>
                <a:t>|</a:t>
              </a:r>
              <a:r>
                <a:rPr b="1" lang="en" sz="1600">
                  <a:latin typeface="Poppins"/>
                  <a:ea typeface="Poppins"/>
                  <a:cs typeface="Poppins"/>
                  <a:sym typeface="Poppins"/>
                </a:rPr>
                <a:t> 2nd-5th Grade</a:t>
              </a:r>
              <a:endParaRPr sz="1200">
                <a:latin typeface="Poppins"/>
                <a:ea typeface="Poppins"/>
                <a:cs typeface="Poppins"/>
                <a:sym typeface="Poppins"/>
              </a:endParaRPr>
            </a:p>
          </p:txBody>
        </p:sp>
      </p:grpSp>
      <p:pic>
        <p:nvPicPr>
          <p:cNvPr id="1046" name="Google Shape;1046;p80" title="Logo.png"/>
          <p:cNvPicPr preferRelativeResize="0"/>
          <p:nvPr/>
        </p:nvPicPr>
        <p:blipFill rotWithShape="1">
          <a:blip r:embed="rId11">
            <a:alphaModFix/>
          </a:blip>
          <a:srcRect b="797" l="0" r="0" t="787"/>
          <a:stretch/>
        </p:blipFill>
        <p:spPr>
          <a:xfrm>
            <a:off x="6055623" y="261938"/>
            <a:ext cx="1232057" cy="161925"/>
          </a:xfrm>
          <a:prstGeom prst="rect">
            <a:avLst/>
          </a:prstGeom>
          <a:noFill/>
          <a:ln>
            <a:noFill/>
          </a:ln>
        </p:spPr>
      </p:pic>
      <p:grpSp>
        <p:nvGrpSpPr>
          <p:cNvPr id="1047" name="Google Shape;1047;p80"/>
          <p:cNvGrpSpPr/>
          <p:nvPr/>
        </p:nvGrpSpPr>
        <p:grpSpPr>
          <a:xfrm>
            <a:off x="804672" y="9615637"/>
            <a:ext cx="1706401" cy="117000"/>
            <a:chOff x="685810" y="9615637"/>
            <a:chExt cx="1706401" cy="117000"/>
          </a:xfrm>
        </p:grpSpPr>
        <p:sp>
          <p:nvSpPr>
            <p:cNvPr id="1048" name="Google Shape;1048;p80"/>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12">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13">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1049" name="Google Shape;1049;p80">
              <a:hlinkClick/>
            </p:cNvPr>
            <p:cNvPicPr preferRelativeResize="0"/>
            <p:nvPr/>
          </p:nvPicPr>
          <p:blipFill rotWithShape="1">
            <a:blip r:embed="rId14">
              <a:alphaModFix/>
            </a:blip>
            <a:srcRect b="10" l="1598" r="343" t="-10"/>
            <a:stretch/>
          </p:blipFill>
          <p:spPr>
            <a:xfrm rot="10800000">
              <a:off x="685810" y="9628437"/>
              <a:ext cx="178664" cy="86475"/>
            </a:xfrm>
            <a:prstGeom prst="rect">
              <a:avLst/>
            </a:prstGeom>
            <a:noFill/>
            <a:ln>
              <a:noFill/>
            </a:ln>
          </p:spPr>
        </p:pic>
      </p:grpSp>
      <p:pic>
        <p:nvPicPr>
          <p:cNvPr id="1050" name="Google Shape;1050;p80" title="2. monsters_thumbnail.png">
            <a:hlinkClick r:id="rId15"/>
          </p:cNvPr>
          <p:cNvPicPr preferRelativeResize="0"/>
          <p:nvPr/>
        </p:nvPicPr>
        <p:blipFill>
          <a:blip r:embed="rId16">
            <a:alphaModFix/>
          </a:blip>
          <a:stretch>
            <a:fillRect/>
          </a:stretch>
        </p:blipFill>
        <p:spPr>
          <a:xfrm>
            <a:off x="544000" y="2617890"/>
            <a:ext cx="896112" cy="503931"/>
          </a:xfrm>
          <a:prstGeom prst="rect">
            <a:avLst/>
          </a:prstGeom>
          <a:noFill/>
          <a:ln>
            <a:noFill/>
          </a:ln>
        </p:spPr>
      </p:pic>
      <p:pic>
        <p:nvPicPr>
          <p:cNvPr id="1051" name="Google Shape;1051;p80" title="4. backpack_thumbnail.png">
            <a:hlinkClick r:id="rId17"/>
          </p:cNvPr>
          <p:cNvPicPr preferRelativeResize="0"/>
          <p:nvPr/>
        </p:nvPicPr>
        <p:blipFill>
          <a:blip r:embed="rId18">
            <a:alphaModFix/>
          </a:blip>
          <a:stretch>
            <a:fillRect/>
          </a:stretch>
        </p:blipFill>
        <p:spPr>
          <a:xfrm>
            <a:off x="544000" y="4460414"/>
            <a:ext cx="896112" cy="503931"/>
          </a:xfrm>
          <a:prstGeom prst="rect">
            <a:avLst/>
          </a:prstGeom>
          <a:noFill/>
          <a:ln>
            <a:noFill/>
          </a:ln>
        </p:spPr>
      </p:pic>
      <p:pic>
        <p:nvPicPr>
          <p:cNvPr id="1052" name="Google Shape;1052;p80" title="5. watermelon_thumbnail.png">
            <a:hlinkClick r:id="rId19"/>
          </p:cNvPr>
          <p:cNvPicPr preferRelativeResize="0"/>
          <p:nvPr/>
        </p:nvPicPr>
        <p:blipFill>
          <a:blip r:embed="rId20">
            <a:alphaModFix/>
          </a:blip>
          <a:stretch>
            <a:fillRect/>
          </a:stretch>
        </p:blipFill>
        <p:spPr>
          <a:xfrm>
            <a:off x="544000" y="5381676"/>
            <a:ext cx="896112" cy="503931"/>
          </a:xfrm>
          <a:prstGeom prst="rect">
            <a:avLst/>
          </a:prstGeom>
          <a:noFill/>
          <a:ln>
            <a:noFill/>
          </a:ln>
        </p:spPr>
      </p:pic>
      <p:pic>
        <p:nvPicPr>
          <p:cNvPr id="1053" name="Google Shape;1053;p80" title="6. playground_thumbnail.png">
            <a:hlinkClick r:id="rId21"/>
          </p:cNvPr>
          <p:cNvPicPr preferRelativeResize="0"/>
          <p:nvPr/>
        </p:nvPicPr>
        <p:blipFill>
          <a:blip r:embed="rId22">
            <a:alphaModFix/>
          </a:blip>
          <a:stretch>
            <a:fillRect/>
          </a:stretch>
        </p:blipFill>
        <p:spPr>
          <a:xfrm>
            <a:off x="544000" y="6302938"/>
            <a:ext cx="896112" cy="503931"/>
          </a:xfrm>
          <a:prstGeom prst="rect">
            <a:avLst/>
          </a:prstGeom>
          <a:noFill/>
          <a:ln>
            <a:noFill/>
          </a:ln>
        </p:spPr>
      </p:pic>
      <p:pic>
        <p:nvPicPr>
          <p:cNvPr id="1054" name="Google Shape;1054;p80" title="7. beautiful buses_thumbnail.png">
            <a:hlinkClick r:id="rId23"/>
          </p:cNvPr>
          <p:cNvPicPr preferRelativeResize="0"/>
          <p:nvPr/>
        </p:nvPicPr>
        <p:blipFill>
          <a:blip r:embed="rId24">
            <a:alphaModFix/>
          </a:blip>
          <a:stretch>
            <a:fillRect/>
          </a:stretch>
        </p:blipFill>
        <p:spPr>
          <a:xfrm>
            <a:off x="544000" y="7224200"/>
            <a:ext cx="896112" cy="503931"/>
          </a:xfrm>
          <a:prstGeom prst="rect">
            <a:avLst/>
          </a:prstGeom>
          <a:noFill/>
          <a:ln>
            <a:noFill/>
          </a:ln>
        </p:spPr>
      </p:pic>
      <p:pic>
        <p:nvPicPr>
          <p:cNvPr id="1055" name="Google Shape;1055;p80" title="11. city of ice_thumbnail.png">
            <a:hlinkClick r:id="rId25"/>
          </p:cNvPr>
          <p:cNvPicPr preferRelativeResize="0"/>
          <p:nvPr/>
        </p:nvPicPr>
        <p:blipFill>
          <a:blip r:embed="rId26">
            <a:alphaModFix/>
          </a:blip>
          <a:stretch>
            <a:fillRect/>
          </a:stretch>
        </p:blipFill>
        <p:spPr>
          <a:xfrm>
            <a:off x="544000" y="8145463"/>
            <a:ext cx="896112" cy="503931"/>
          </a:xfrm>
          <a:prstGeom prst="rect">
            <a:avLst/>
          </a:prstGeom>
          <a:noFill/>
          <a:ln>
            <a:noFill/>
          </a:ln>
        </p:spPr>
      </p:pic>
      <p:pic>
        <p:nvPicPr>
          <p:cNvPr id="1056" name="Google Shape;1056;p80" title="3. shark_thumbnail.png">
            <a:hlinkClick r:id="rId27"/>
          </p:cNvPr>
          <p:cNvPicPr preferRelativeResize="0"/>
          <p:nvPr/>
        </p:nvPicPr>
        <p:blipFill>
          <a:blip r:embed="rId28">
            <a:alphaModFix/>
          </a:blip>
          <a:stretch>
            <a:fillRect/>
          </a:stretch>
        </p:blipFill>
        <p:spPr>
          <a:xfrm>
            <a:off x="544000" y="3539152"/>
            <a:ext cx="896112" cy="503931"/>
          </a:xfrm>
          <a:prstGeom prst="rect">
            <a:avLst/>
          </a:prstGeom>
          <a:noFill/>
          <a:ln>
            <a:noFill/>
          </a:ln>
        </p:spPr>
      </p:pic>
      <p:pic>
        <p:nvPicPr>
          <p:cNvPr id="1057" name="Google Shape;1057;p80" title="Pick A Puppy.png">
            <a:hlinkClick r:id="rId29"/>
          </p:cNvPr>
          <p:cNvPicPr preferRelativeResize="0"/>
          <p:nvPr/>
        </p:nvPicPr>
        <p:blipFill rotWithShape="1">
          <a:blip r:embed="rId30">
            <a:alphaModFix/>
          </a:blip>
          <a:srcRect b="89" l="0" r="0" t="89"/>
          <a:stretch/>
        </p:blipFill>
        <p:spPr>
          <a:xfrm>
            <a:off x="544000" y="1696675"/>
            <a:ext cx="896112" cy="50388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8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aphicFrame>
        <p:nvGraphicFramePr>
          <p:cNvPr id="1063" name="Google Shape;1063;p81"/>
          <p:cNvGraphicFramePr/>
          <p:nvPr/>
        </p:nvGraphicFramePr>
        <p:xfrm>
          <a:off x="457200" y="914400"/>
          <a:ext cx="3000000" cy="3000000"/>
        </p:xfrm>
        <a:graphic>
          <a:graphicData uri="http://schemas.openxmlformats.org/drawingml/2006/table">
            <a:tbl>
              <a:tblPr>
                <a:noFill/>
                <a:tableStyleId>{1AC8B0E7-1234-4D41-B6C5-B23E98F94E51}</a:tableStyleId>
              </a:tblPr>
              <a:tblGrid>
                <a:gridCol w="2053875"/>
                <a:gridCol w="1036250"/>
                <a:gridCol w="1529850"/>
                <a:gridCol w="866425"/>
                <a:gridCol w="1371600"/>
              </a:tblGrid>
              <a:tr h="460125">
                <a:tc>
                  <a:txBody>
                    <a:bodyPr/>
                    <a:lstStyle/>
                    <a:p>
                      <a:pPr indent="0" lvl="0" marL="0" rtl="0" algn="l">
                        <a:spcBef>
                          <a:spcPts val="0"/>
                        </a:spcBef>
                        <a:spcAft>
                          <a:spcPts val="0"/>
                        </a:spcAft>
                        <a:buNone/>
                      </a:pPr>
                      <a:r>
                        <a:rPr b="1" lang="en" sz="800">
                          <a:latin typeface="Poppins"/>
                          <a:ea typeface="Poppins"/>
                          <a:cs typeface="Poppins"/>
                          <a:sym typeface="Poppins"/>
                        </a:rPr>
                        <a:t>Independent Writing Prompt</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4F4EE"/>
                      </a:solidFill>
                      <a:prstDash val="solid"/>
                      <a:round/>
                      <a:headEnd len="sm" w="sm" type="none"/>
                      <a:tailEnd len="sm" w="sm" type="none"/>
                    </a:lnB>
                    <a:solidFill>
                      <a:srgbClr val="F4F4EE"/>
                    </a:solidFill>
                  </a:tcPr>
                </a:tc>
                <a:tc>
                  <a:txBody>
                    <a:bodyPr/>
                    <a:lstStyle/>
                    <a:p>
                      <a:pPr indent="0" lvl="0" marL="0" rtl="0" algn="ctr">
                        <a:spcBef>
                          <a:spcPts val="0"/>
                        </a:spcBef>
                        <a:spcAft>
                          <a:spcPts val="0"/>
                        </a:spcAft>
                        <a:buClr>
                          <a:srgbClr val="000000"/>
                        </a:buClr>
                        <a:buSzPts val="1100"/>
                        <a:buFont typeface="Arial"/>
                        <a:buNone/>
                      </a:pPr>
                      <a:r>
                        <a:rPr b="1" lang="en" sz="800">
                          <a:latin typeface="Poppins"/>
                          <a:ea typeface="Poppins"/>
                          <a:cs typeface="Poppins"/>
                          <a:sym typeface="Poppins"/>
                        </a:rPr>
                        <a:t>Grades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4F4EE"/>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latin typeface="Poppins"/>
                          <a:ea typeface="Poppins"/>
                          <a:cs typeface="Poppins"/>
                          <a:sym typeface="Poppins"/>
                        </a:rPr>
                        <a:t>Related Genres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4F4EE"/>
                      </a:solidFill>
                      <a:prstDash val="solid"/>
                      <a:round/>
                      <a:headEnd len="sm" w="sm" type="none"/>
                      <a:tailEnd len="sm" w="sm" type="none"/>
                    </a:lnB>
                    <a:solidFill>
                      <a:srgbClr val="F4F4EE"/>
                    </a:solidFill>
                  </a:tcPr>
                </a:tc>
                <a:tc gridSpan="2">
                  <a:txBody>
                    <a:bodyPr/>
                    <a:lstStyle/>
                    <a:p>
                      <a:pPr indent="0" lvl="0" marL="0" rtl="0" algn="l">
                        <a:spcBef>
                          <a:spcPts val="0"/>
                        </a:spcBef>
                        <a:spcAft>
                          <a:spcPts val="0"/>
                        </a:spcAft>
                        <a:buNone/>
                      </a:pPr>
                      <a:r>
                        <a:rPr b="1" lang="en" sz="800">
                          <a:latin typeface="Poppins"/>
                          <a:ea typeface="Poppins"/>
                          <a:cs typeface="Poppins"/>
                          <a:sym typeface="Poppins"/>
                        </a:rPr>
                        <a:t>Focus Area</a:t>
                      </a:r>
                      <a:endParaRPr b="1" sz="800">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4F4EE"/>
                      </a:solidFill>
                      <a:prstDash val="solid"/>
                      <a:round/>
                      <a:headEnd len="sm" w="sm" type="none"/>
                      <a:tailEnd len="sm" w="sm" type="none"/>
                    </a:lnB>
                    <a:solidFill>
                      <a:srgbClr val="F4F4EE"/>
                    </a:solidFill>
                  </a:tcPr>
                </a:tc>
                <a:tc hMerge="1"/>
              </a:tr>
              <a:tr h="921300">
                <a:tc>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3">
                            <a:extLst>
                              <a:ext uri="{A12FA001-AC4F-418D-AE19-62706E023703}">
                                <ahyp:hlinkClr val="tx"/>
                              </a:ext>
                            </a:extLst>
                          </a:hlinkClick>
                        </a:rPr>
                        <a:t>The Water’s Fine</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2-5</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20000"/>
                        </a:lnSpc>
                        <a:spcBef>
                          <a:spcPts val="0"/>
                        </a:spcBef>
                        <a:spcAft>
                          <a:spcPts val="0"/>
                        </a:spcAft>
                        <a:buNone/>
                      </a:pPr>
                      <a:r>
                        <a:rPr lang="en" sz="800">
                          <a:latin typeface="Poppins"/>
                          <a:ea typeface="Poppins"/>
                          <a:cs typeface="Poppins"/>
                          <a:sym typeface="Poppins"/>
                        </a:rPr>
                        <a:t>Opinion</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30000"/>
                        </a:lnSpc>
                        <a:spcBef>
                          <a:spcPts val="0"/>
                        </a:spcBef>
                        <a:spcAft>
                          <a:spcPts val="0"/>
                        </a:spcAft>
                        <a:buNone/>
                      </a:pPr>
                      <a:r>
                        <a:rPr lang="en" sz="800">
                          <a:latin typeface="Poppins"/>
                          <a:ea typeface="Poppins"/>
                          <a:cs typeface="Poppins"/>
                          <a:sym typeface="Poppins"/>
                        </a:rPr>
                        <a:t>Reasoning</a:t>
                      </a:r>
                      <a:endParaRPr sz="800">
                        <a:latin typeface="Poppins"/>
                        <a:ea typeface="Poppins"/>
                        <a:cs typeface="Poppins"/>
                        <a:sym typeface="Poppins"/>
                      </a:endParaRPr>
                    </a:p>
                  </a:txBody>
                  <a:tcPr marT="91425" marB="91425" marR="4570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4570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r>
              <a:tr h="921350">
                <a:tc>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4">
                            <a:extLst>
                              <a:ext uri="{A12FA001-AC4F-418D-AE19-62706E023703}">
                                <ahyp:hlinkClr val="tx"/>
                              </a:ext>
                            </a:extLst>
                          </a:hlinkClick>
                        </a:rPr>
                        <a:t>Challenging Combinations</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2-5</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Narrative</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Informative</a:t>
                      </a:r>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gridSpan="2">
                  <a:txBody>
                    <a:bodyPr/>
                    <a:lstStyle/>
                    <a:p>
                      <a:pPr indent="0" lvl="0" marL="0" rtl="0" algn="l">
                        <a:lnSpc>
                          <a:spcPct val="130000"/>
                        </a:lnSpc>
                        <a:spcBef>
                          <a:spcPts val="0"/>
                        </a:spcBef>
                        <a:spcAft>
                          <a:spcPts val="0"/>
                        </a:spcAft>
                        <a:buNone/>
                      </a:pPr>
                      <a:r>
                        <a:rPr lang="en" sz="800">
                          <a:latin typeface="Poppins"/>
                          <a:ea typeface="Poppins"/>
                          <a:cs typeface="Poppins"/>
                          <a:sym typeface="Poppins"/>
                        </a:rPr>
                        <a:t>Transition Word “While”</a:t>
                      </a:r>
                      <a:endParaRPr sz="800">
                        <a:latin typeface="Poppins"/>
                        <a:ea typeface="Poppins"/>
                        <a:cs typeface="Poppins"/>
                        <a:sym typeface="Poppins"/>
                      </a:endParaRPr>
                    </a:p>
                  </a:txBody>
                  <a:tcPr marT="91425" marB="91425" marR="4570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hMerge="1"/>
              </a:tr>
              <a:tr h="921350">
                <a:tc>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5">
                            <a:extLst>
                              <a:ext uri="{A12FA001-AC4F-418D-AE19-62706E023703}">
                                <ahyp:hlinkClr val="tx"/>
                              </a:ext>
                            </a:extLst>
                          </a:hlinkClick>
                        </a:rPr>
                        <a:t>Sensational Smells</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2-5</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Narrative</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Informative</a:t>
                      </a:r>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30000"/>
                        </a:lnSpc>
                        <a:spcBef>
                          <a:spcPts val="0"/>
                        </a:spcBef>
                        <a:spcAft>
                          <a:spcPts val="0"/>
                        </a:spcAft>
                        <a:buNone/>
                      </a:pPr>
                      <a:r>
                        <a:rPr lang="en" sz="800">
                          <a:latin typeface="Poppins"/>
                          <a:ea typeface="Poppins"/>
                          <a:cs typeface="Poppins"/>
                          <a:sym typeface="Poppins"/>
                        </a:rPr>
                        <a:t>Sensory Details</a:t>
                      </a:r>
                      <a:endParaRPr sz="800">
                        <a:latin typeface="Poppins"/>
                        <a:ea typeface="Poppins"/>
                        <a:cs typeface="Poppins"/>
                        <a:sym typeface="Poppins"/>
                      </a:endParaRPr>
                    </a:p>
                  </a:txBody>
                  <a:tcPr marT="91425" marB="91425" marR="4570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4570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r>
              <a:tr h="921350">
                <a:tc>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6">
                            <a:extLst>
                              <a:ext uri="{A12FA001-AC4F-418D-AE19-62706E023703}">
                                <ahyp:hlinkClr val="tx"/>
                              </a:ext>
                            </a:extLst>
                          </a:hlinkClick>
                        </a:rPr>
                        <a:t>The Great Pumpkin Paddle</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2-5</a:t>
                      </a:r>
                      <a:endParaRPr sz="800">
                        <a:solidFill>
                          <a:schemeClr val="dk1"/>
                        </a:solidFill>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Narrative</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Informative</a:t>
                      </a:r>
                      <a:endParaRPr sz="800">
                        <a:solidFill>
                          <a:schemeClr val="dk1"/>
                        </a:solidFill>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30000"/>
                        </a:lnSpc>
                        <a:spcBef>
                          <a:spcPts val="0"/>
                        </a:spcBef>
                        <a:spcAft>
                          <a:spcPts val="0"/>
                        </a:spcAft>
                        <a:buNone/>
                      </a:pPr>
                      <a:r>
                        <a:rPr lang="en" sz="800">
                          <a:latin typeface="Poppins"/>
                          <a:ea typeface="Poppins"/>
                          <a:cs typeface="Poppins"/>
                          <a:sym typeface="Poppins"/>
                        </a:rPr>
                        <a:t>Description</a:t>
                      </a:r>
                      <a:endParaRPr sz="800">
                        <a:latin typeface="Poppins"/>
                        <a:ea typeface="Poppins"/>
                        <a:cs typeface="Poppins"/>
                        <a:sym typeface="Poppins"/>
                      </a:endParaRPr>
                    </a:p>
                  </a:txBody>
                  <a:tcPr marT="91425" marB="91425" marR="4570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4570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r>
              <a:tr h="921400">
                <a:tc>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7">
                            <a:extLst>
                              <a:ext uri="{A12FA001-AC4F-418D-AE19-62706E023703}">
                                <ahyp:hlinkClr val="tx"/>
                              </a:ext>
                            </a:extLst>
                          </a:hlinkClick>
                        </a:rPr>
                        <a:t>Plantimals</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2-5</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Narrative</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Informative</a:t>
                      </a:r>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30000"/>
                        </a:lnSpc>
                        <a:spcBef>
                          <a:spcPts val="0"/>
                        </a:spcBef>
                        <a:spcAft>
                          <a:spcPts val="0"/>
                        </a:spcAft>
                        <a:buNone/>
                      </a:pPr>
                      <a:r>
                        <a:rPr lang="en" sz="800">
                          <a:latin typeface="Poppins"/>
                          <a:ea typeface="Poppins"/>
                          <a:cs typeface="Poppins"/>
                          <a:sym typeface="Poppins"/>
                        </a:rPr>
                        <a:t>Prediction</a:t>
                      </a:r>
                      <a:endParaRPr sz="800">
                        <a:latin typeface="Poppins"/>
                        <a:ea typeface="Poppins"/>
                        <a:cs typeface="Poppins"/>
                        <a:sym typeface="Poppins"/>
                      </a:endParaRPr>
                    </a:p>
                    <a:p>
                      <a:pPr indent="0" lvl="0" marL="0" rtl="0" algn="l">
                        <a:lnSpc>
                          <a:spcPct val="130000"/>
                        </a:lnSpc>
                        <a:spcBef>
                          <a:spcPts val="0"/>
                        </a:spcBef>
                        <a:spcAft>
                          <a:spcPts val="0"/>
                        </a:spcAft>
                        <a:buNone/>
                      </a:pPr>
                      <a:r>
                        <a:rPr lang="en" sz="800">
                          <a:latin typeface="Poppins"/>
                          <a:ea typeface="Poppins"/>
                          <a:cs typeface="Poppins"/>
                          <a:sym typeface="Poppins"/>
                        </a:rPr>
                        <a:t>Context Clues</a:t>
                      </a:r>
                      <a:endParaRPr sz="800">
                        <a:latin typeface="Poppins"/>
                        <a:ea typeface="Poppins"/>
                        <a:cs typeface="Poppins"/>
                        <a:sym typeface="Poppins"/>
                      </a:endParaRPr>
                    </a:p>
                  </a:txBody>
                  <a:tcPr marT="91425" marB="91425" marR="4570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4570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r>
              <a:tr h="921300">
                <a:tc>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8">
                            <a:extLst>
                              <a:ext uri="{A12FA001-AC4F-418D-AE19-62706E023703}">
                                <ahyp:hlinkClr val="tx"/>
                              </a:ext>
                            </a:extLst>
                          </a:hlinkClick>
                        </a:rPr>
                        <a:t>Spring Homonyms</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2-5</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Narrative</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Informative</a:t>
                      </a:r>
                      <a:endParaRPr sz="800">
                        <a:solidFill>
                          <a:schemeClr val="dk1"/>
                        </a:solidFill>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30000"/>
                        </a:lnSpc>
                        <a:spcBef>
                          <a:spcPts val="0"/>
                        </a:spcBef>
                        <a:spcAft>
                          <a:spcPts val="0"/>
                        </a:spcAft>
                        <a:buNone/>
                      </a:pPr>
                      <a:r>
                        <a:rPr lang="en" sz="800">
                          <a:latin typeface="Poppins"/>
                          <a:ea typeface="Poppins"/>
                          <a:cs typeface="Poppins"/>
                          <a:sym typeface="Poppins"/>
                        </a:rPr>
                        <a:t>Homonyms</a:t>
                      </a:r>
                      <a:endParaRPr sz="800">
                        <a:latin typeface="Poppins"/>
                        <a:ea typeface="Poppins"/>
                        <a:cs typeface="Poppins"/>
                        <a:sym typeface="Poppins"/>
                      </a:endParaRPr>
                    </a:p>
                  </a:txBody>
                  <a:tcPr marT="91425" marB="91425" marR="4570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4570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r>
              <a:tr h="921350">
                <a:tc>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9">
                            <a:extLst>
                              <a:ext uri="{A12FA001-AC4F-418D-AE19-62706E023703}">
                                <ahyp:hlinkClr val="tx"/>
                              </a:ext>
                            </a:extLst>
                          </a:hlinkClick>
                        </a:rPr>
                        <a:t>The Oxford Shark</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2-5</a:t>
                      </a:r>
                      <a:endParaRPr sz="800">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Narrative</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Informative</a:t>
                      </a:r>
                      <a:endParaRPr sz="800">
                        <a:solidFill>
                          <a:schemeClr val="dk1"/>
                        </a:solidFill>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30000"/>
                        </a:lnSpc>
                        <a:spcBef>
                          <a:spcPts val="0"/>
                        </a:spcBef>
                        <a:spcAft>
                          <a:spcPts val="0"/>
                        </a:spcAft>
                        <a:buNone/>
                      </a:pPr>
                      <a:r>
                        <a:rPr lang="en" sz="800">
                          <a:latin typeface="Poppins"/>
                          <a:ea typeface="Poppins"/>
                          <a:cs typeface="Poppins"/>
                          <a:sym typeface="Poppins"/>
                        </a:rPr>
                        <a:t>Description</a:t>
                      </a:r>
                      <a:endParaRPr sz="800">
                        <a:latin typeface="Poppins"/>
                        <a:ea typeface="Poppins"/>
                        <a:cs typeface="Poppins"/>
                        <a:sym typeface="Poppins"/>
                      </a:endParaRPr>
                    </a:p>
                    <a:p>
                      <a:pPr indent="0" lvl="0" marL="0" rtl="0" algn="l">
                        <a:lnSpc>
                          <a:spcPct val="130000"/>
                        </a:lnSpc>
                        <a:spcBef>
                          <a:spcPts val="0"/>
                        </a:spcBef>
                        <a:spcAft>
                          <a:spcPts val="0"/>
                        </a:spcAft>
                        <a:buNone/>
                      </a:pPr>
                      <a:r>
                        <a:rPr lang="en" sz="800">
                          <a:latin typeface="Poppins"/>
                          <a:ea typeface="Poppins"/>
                          <a:cs typeface="Poppins"/>
                          <a:sym typeface="Poppins"/>
                        </a:rPr>
                        <a:t>Reasons</a:t>
                      </a:r>
                      <a:endParaRPr sz="800">
                        <a:latin typeface="Poppins"/>
                        <a:ea typeface="Poppins"/>
                        <a:cs typeface="Poppins"/>
                        <a:sym typeface="Poppins"/>
                      </a:endParaRPr>
                    </a:p>
                    <a:p>
                      <a:pPr indent="0" lvl="0" marL="0" rtl="0" algn="l">
                        <a:lnSpc>
                          <a:spcPct val="130000"/>
                        </a:lnSpc>
                        <a:spcBef>
                          <a:spcPts val="0"/>
                        </a:spcBef>
                        <a:spcAft>
                          <a:spcPts val="0"/>
                        </a:spcAft>
                        <a:buNone/>
                      </a:pPr>
                      <a:r>
                        <a:rPr lang="en" sz="800">
                          <a:latin typeface="Poppins"/>
                          <a:ea typeface="Poppins"/>
                          <a:cs typeface="Poppins"/>
                          <a:sym typeface="Poppins"/>
                        </a:rPr>
                        <a:t>Emotion Words</a:t>
                      </a:r>
                      <a:endParaRPr sz="800">
                        <a:latin typeface="Poppins"/>
                        <a:ea typeface="Poppins"/>
                        <a:cs typeface="Poppins"/>
                        <a:sym typeface="Poppins"/>
                      </a:endParaRPr>
                    </a:p>
                  </a:txBody>
                  <a:tcPr marT="91425" marB="91425" marR="4570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4570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r>
              <a:tr h="921350">
                <a:tc>
                  <a:txBody>
                    <a:bodyPr/>
                    <a:lstStyle/>
                    <a:p>
                      <a:pPr indent="0" lvl="0" marL="0" rtl="0" algn="l">
                        <a:lnSpc>
                          <a:spcPct val="130000"/>
                        </a:lnSpc>
                        <a:spcBef>
                          <a:spcPts val="0"/>
                        </a:spcBef>
                        <a:spcAft>
                          <a:spcPts val="0"/>
                        </a:spcAft>
                        <a:buNone/>
                      </a:pPr>
                      <a:r>
                        <a:rPr b="1" lang="en" sz="800" u="sng">
                          <a:solidFill>
                            <a:schemeClr val="dk1"/>
                          </a:solidFill>
                          <a:latin typeface="Poppins"/>
                          <a:ea typeface="Poppins"/>
                          <a:cs typeface="Poppins"/>
                          <a:sym typeface="Poppins"/>
                          <a:hlinkClick r:id="rId10">
                            <a:extLst>
                              <a:ext uri="{A12FA001-AC4F-418D-AE19-62706E023703}">
                                <ahyp:hlinkClr val="tx"/>
                              </a:ext>
                            </a:extLst>
                          </a:hlinkClick>
                        </a:rPr>
                        <a:t>Gotham City Surprise</a:t>
                      </a:r>
                      <a:endParaRPr b="1" sz="800">
                        <a:solidFill>
                          <a:schemeClr val="dk1"/>
                        </a:solidFill>
                        <a:latin typeface="Poppins"/>
                        <a:ea typeface="Poppins"/>
                        <a:cs typeface="Poppins"/>
                        <a:sym typeface="Poppins"/>
                      </a:endParaRPr>
                    </a:p>
                  </a:txBody>
                  <a:tcPr marT="91425" marB="91425" marR="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ctr">
                        <a:lnSpc>
                          <a:spcPct val="150000"/>
                        </a:lnSpc>
                        <a:spcBef>
                          <a:spcPts val="0"/>
                        </a:spcBef>
                        <a:spcAft>
                          <a:spcPts val="0"/>
                        </a:spcAft>
                        <a:buNone/>
                      </a:pPr>
                      <a:r>
                        <a:rPr lang="en" sz="800">
                          <a:solidFill>
                            <a:schemeClr val="dk1"/>
                          </a:solidFill>
                          <a:latin typeface="Poppins"/>
                          <a:ea typeface="Poppins"/>
                          <a:cs typeface="Poppins"/>
                          <a:sym typeface="Poppins"/>
                        </a:rPr>
                        <a:t>2-5</a:t>
                      </a:r>
                      <a:endParaRPr sz="800">
                        <a:solidFill>
                          <a:schemeClr val="dk1"/>
                        </a:solidFill>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Narrative</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Opinion</a:t>
                      </a:r>
                      <a:endParaRPr sz="800">
                        <a:solidFill>
                          <a:schemeClr val="dk1"/>
                        </a:solidFill>
                        <a:latin typeface="Poppins"/>
                        <a:ea typeface="Poppins"/>
                        <a:cs typeface="Poppins"/>
                        <a:sym typeface="Poppins"/>
                      </a:endParaRPr>
                    </a:p>
                    <a:p>
                      <a:pPr indent="0" lvl="0" marL="0" rtl="0" algn="l">
                        <a:lnSpc>
                          <a:spcPct val="130000"/>
                        </a:lnSpc>
                        <a:spcBef>
                          <a:spcPts val="0"/>
                        </a:spcBef>
                        <a:spcAft>
                          <a:spcPts val="0"/>
                        </a:spcAft>
                        <a:buNone/>
                      </a:pPr>
                      <a:r>
                        <a:rPr lang="en" sz="800">
                          <a:solidFill>
                            <a:schemeClr val="dk1"/>
                          </a:solidFill>
                          <a:latin typeface="Poppins"/>
                          <a:ea typeface="Poppins"/>
                          <a:cs typeface="Poppins"/>
                          <a:sym typeface="Poppins"/>
                        </a:rPr>
                        <a:t>Informative</a:t>
                      </a:r>
                      <a:endParaRPr sz="800">
                        <a:solidFill>
                          <a:schemeClr val="dk1"/>
                        </a:solidFill>
                        <a:latin typeface="Poppins"/>
                        <a:ea typeface="Poppins"/>
                        <a:cs typeface="Poppins"/>
                        <a:sym typeface="Poppins"/>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lnSpc>
                          <a:spcPct val="130000"/>
                        </a:lnSpc>
                        <a:spcBef>
                          <a:spcPts val="0"/>
                        </a:spcBef>
                        <a:spcAft>
                          <a:spcPts val="0"/>
                        </a:spcAft>
                        <a:buNone/>
                      </a:pPr>
                      <a:r>
                        <a:rPr lang="en" sz="800">
                          <a:latin typeface="Poppins"/>
                          <a:ea typeface="Poppins"/>
                          <a:cs typeface="Poppins"/>
                          <a:sym typeface="Poppins"/>
                        </a:rPr>
                        <a:t>Transition Phrases</a:t>
                      </a:r>
                      <a:endParaRPr sz="800">
                        <a:latin typeface="Poppins"/>
                        <a:ea typeface="Poppins"/>
                        <a:cs typeface="Poppins"/>
                        <a:sym typeface="Poppins"/>
                      </a:endParaRPr>
                    </a:p>
                  </a:txBody>
                  <a:tcPr marT="91425" marB="91425" marR="4570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45700"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F4F4EE"/>
                      </a:solidFill>
                      <a:prstDash val="solid"/>
                      <a:round/>
                      <a:headEnd len="sm" w="sm" type="none"/>
                      <a:tailEnd len="sm" w="sm" type="none"/>
                    </a:lnT>
                    <a:lnB cap="flat" cmpd="sng" w="19050">
                      <a:solidFill>
                        <a:srgbClr val="F4F4EE"/>
                      </a:solidFill>
                      <a:prstDash val="solid"/>
                      <a:round/>
                      <a:headEnd len="sm" w="sm" type="none"/>
                      <a:tailEnd len="sm" w="sm" type="none"/>
                    </a:lnB>
                  </a:tcPr>
                </a:tc>
              </a:tr>
            </a:tbl>
          </a:graphicData>
        </a:graphic>
      </p:graphicFrame>
      <p:grpSp>
        <p:nvGrpSpPr>
          <p:cNvPr id="1064" name="Google Shape;1064;p81"/>
          <p:cNvGrpSpPr/>
          <p:nvPr/>
        </p:nvGrpSpPr>
        <p:grpSpPr>
          <a:xfrm>
            <a:off x="0" y="0"/>
            <a:ext cx="7789200" cy="685800"/>
            <a:chOff x="0" y="0"/>
            <a:chExt cx="7789200" cy="685800"/>
          </a:xfrm>
        </p:grpSpPr>
        <p:sp>
          <p:nvSpPr>
            <p:cNvPr id="1065" name="Google Shape;1065;p81"/>
            <p:cNvSpPr/>
            <p:nvPr/>
          </p:nvSpPr>
          <p:spPr>
            <a:xfrm>
              <a:off x="0" y="0"/>
              <a:ext cx="7789200" cy="685800"/>
            </a:xfrm>
            <a:prstGeom prst="rect">
              <a:avLst/>
            </a:prstGeom>
            <a:solidFill>
              <a:srgbClr val="FFDF4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1066" name="Google Shape;1066;p81"/>
            <p:cNvSpPr txBox="1"/>
            <p:nvPr/>
          </p:nvSpPr>
          <p:spPr>
            <a:xfrm>
              <a:off x="457200" y="141450"/>
              <a:ext cx="54588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Independent Writing Prompts </a:t>
              </a:r>
              <a:r>
                <a:rPr lang="en" sz="1600">
                  <a:latin typeface="Poppins"/>
                  <a:ea typeface="Poppins"/>
                  <a:cs typeface="Poppins"/>
                  <a:sym typeface="Poppins"/>
                </a:rPr>
                <a:t>|</a:t>
              </a:r>
              <a:r>
                <a:rPr b="1" lang="en" sz="1600">
                  <a:latin typeface="Poppins"/>
                  <a:ea typeface="Poppins"/>
                  <a:cs typeface="Poppins"/>
                  <a:sym typeface="Poppins"/>
                </a:rPr>
                <a:t> 2nd-5th Grade</a:t>
              </a:r>
              <a:endParaRPr sz="1200">
                <a:latin typeface="Poppins"/>
                <a:ea typeface="Poppins"/>
                <a:cs typeface="Poppins"/>
                <a:sym typeface="Poppins"/>
              </a:endParaRPr>
            </a:p>
          </p:txBody>
        </p:sp>
      </p:grpSp>
      <p:pic>
        <p:nvPicPr>
          <p:cNvPr id="1067" name="Google Shape;1067;p81" title="Logo.png"/>
          <p:cNvPicPr preferRelativeResize="0"/>
          <p:nvPr/>
        </p:nvPicPr>
        <p:blipFill rotWithShape="1">
          <a:blip r:embed="rId11">
            <a:alphaModFix/>
          </a:blip>
          <a:srcRect b="797" l="0" r="0" t="787"/>
          <a:stretch/>
        </p:blipFill>
        <p:spPr>
          <a:xfrm>
            <a:off x="6055623" y="261938"/>
            <a:ext cx="1232057" cy="161925"/>
          </a:xfrm>
          <a:prstGeom prst="rect">
            <a:avLst/>
          </a:prstGeom>
          <a:noFill/>
          <a:ln>
            <a:noFill/>
          </a:ln>
        </p:spPr>
      </p:pic>
      <p:grpSp>
        <p:nvGrpSpPr>
          <p:cNvPr id="1068" name="Google Shape;1068;p81"/>
          <p:cNvGrpSpPr/>
          <p:nvPr/>
        </p:nvGrpSpPr>
        <p:grpSpPr>
          <a:xfrm>
            <a:off x="804672" y="9615637"/>
            <a:ext cx="1706401" cy="117000"/>
            <a:chOff x="685810" y="9615637"/>
            <a:chExt cx="1706401" cy="117000"/>
          </a:xfrm>
        </p:grpSpPr>
        <p:sp>
          <p:nvSpPr>
            <p:cNvPr id="1069" name="Google Shape;1069;p81"/>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12">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13">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1070" name="Google Shape;1070;p81">
              <a:hlinkClick/>
            </p:cNvPr>
            <p:cNvPicPr preferRelativeResize="0"/>
            <p:nvPr/>
          </p:nvPicPr>
          <p:blipFill rotWithShape="1">
            <a:blip r:embed="rId14">
              <a:alphaModFix/>
            </a:blip>
            <a:srcRect b="10" l="1598" r="343" t="-10"/>
            <a:stretch/>
          </p:blipFill>
          <p:spPr>
            <a:xfrm rot="10800000">
              <a:off x="685810" y="9628437"/>
              <a:ext cx="178664" cy="86475"/>
            </a:xfrm>
            <a:prstGeom prst="rect">
              <a:avLst/>
            </a:prstGeom>
            <a:noFill/>
            <a:ln>
              <a:noFill/>
            </a:ln>
          </p:spPr>
        </p:pic>
      </p:grpSp>
      <p:pic>
        <p:nvPicPr>
          <p:cNvPr id="1071" name="Google Shape;1071;p81" title="8. combinations_thumbnail.png">
            <a:hlinkClick r:id="rId15"/>
          </p:cNvPr>
          <p:cNvPicPr preferRelativeResize="0"/>
          <p:nvPr/>
        </p:nvPicPr>
        <p:blipFill>
          <a:blip r:embed="rId16">
            <a:alphaModFix/>
          </a:blip>
          <a:stretch>
            <a:fillRect/>
          </a:stretch>
        </p:blipFill>
        <p:spPr>
          <a:xfrm>
            <a:off x="543988" y="2616639"/>
            <a:ext cx="896112" cy="504211"/>
          </a:xfrm>
          <a:prstGeom prst="rect">
            <a:avLst/>
          </a:prstGeom>
          <a:noFill/>
          <a:ln>
            <a:noFill/>
          </a:ln>
        </p:spPr>
      </p:pic>
      <p:pic>
        <p:nvPicPr>
          <p:cNvPr id="1072" name="Google Shape;1072;p81" title="9. smells_thumbnail.png">
            <a:hlinkClick r:id="rId17"/>
          </p:cNvPr>
          <p:cNvPicPr preferRelativeResize="0"/>
          <p:nvPr/>
        </p:nvPicPr>
        <p:blipFill>
          <a:blip r:embed="rId18">
            <a:alphaModFix/>
          </a:blip>
          <a:stretch>
            <a:fillRect/>
          </a:stretch>
        </p:blipFill>
        <p:spPr>
          <a:xfrm>
            <a:off x="543988" y="3536928"/>
            <a:ext cx="896112" cy="504211"/>
          </a:xfrm>
          <a:prstGeom prst="rect">
            <a:avLst/>
          </a:prstGeom>
          <a:noFill/>
          <a:ln>
            <a:noFill/>
          </a:ln>
        </p:spPr>
      </p:pic>
      <p:pic>
        <p:nvPicPr>
          <p:cNvPr id="1073" name="Google Shape;1073;p81" title="10. pumpkin paddle IWP thumbnail.png">
            <a:hlinkClick r:id="rId19"/>
          </p:cNvPr>
          <p:cNvPicPr preferRelativeResize="0"/>
          <p:nvPr/>
        </p:nvPicPr>
        <p:blipFill>
          <a:blip r:embed="rId20">
            <a:alphaModFix/>
          </a:blip>
          <a:stretch>
            <a:fillRect/>
          </a:stretch>
        </p:blipFill>
        <p:spPr>
          <a:xfrm>
            <a:off x="543988" y="4457218"/>
            <a:ext cx="896112" cy="504211"/>
          </a:xfrm>
          <a:prstGeom prst="rect">
            <a:avLst/>
          </a:prstGeom>
          <a:noFill/>
          <a:ln>
            <a:noFill/>
          </a:ln>
        </p:spPr>
      </p:pic>
      <p:pic>
        <p:nvPicPr>
          <p:cNvPr id="1074" name="Google Shape;1074;p81" title="13. plantimals_thumbnail.png">
            <a:hlinkClick r:id="rId21"/>
          </p:cNvPr>
          <p:cNvPicPr preferRelativeResize="0"/>
          <p:nvPr/>
        </p:nvPicPr>
        <p:blipFill>
          <a:blip r:embed="rId22">
            <a:alphaModFix/>
          </a:blip>
          <a:stretch>
            <a:fillRect/>
          </a:stretch>
        </p:blipFill>
        <p:spPr>
          <a:xfrm>
            <a:off x="543988" y="5377507"/>
            <a:ext cx="896113" cy="511026"/>
          </a:xfrm>
          <a:prstGeom prst="rect">
            <a:avLst/>
          </a:prstGeom>
          <a:noFill/>
          <a:ln>
            <a:noFill/>
          </a:ln>
        </p:spPr>
      </p:pic>
      <p:pic>
        <p:nvPicPr>
          <p:cNvPr id="1075" name="Google Shape;1075;p81" title="14. spring homonyms_thumbnail A.png">
            <a:hlinkClick r:id="rId23"/>
          </p:cNvPr>
          <p:cNvPicPr preferRelativeResize="0"/>
          <p:nvPr/>
        </p:nvPicPr>
        <p:blipFill>
          <a:blip r:embed="rId24">
            <a:alphaModFix/>
          </a:blip>
          <a:stretch>
            <a:fillRect/>
          </a:stretch>
        </p:blipFill>
        <p:spPr>
          <a:xfrm>
            <a:off x="543988" y="6304611"/>
            <a:ext cx="896112" cy="504211"/>
          </a:xfrm>
          <a:prstGeom prst="rect">
            <a:avLst/>
          </a:prstGeom>
          <a:noFill/>
          <a:ln>
            <a:noFill/>
          </a:ln>
        </p:spPr>
      </p:pic>
      <p:pic>
        <p:nvPicPr>
          <p:cNvPr id="1076" name="Google Shape;1076;p81" title="15. oxford shark_thumbnail.png">
            <a:hlinkClick r:id="rId25"/>
          </p:cNvPr>
          <p:cNvPicPr preferRelativeResize="0"/>
          <p:nvPr/>
        </p:nvPicPr>
        <p:blipFill>
          <a:blip r:embed="rId26">
            <a:alphaModFix/>
          </a:blip>
          <a:stretch>
            <a:fillRect/>
          </a:stretch>
        </p:blipFill>
        <p:spPr>
          <a:xfrm>
            <a:off x="543988" y="7224900"/>
            <a:ext cx="896112" cy="508278"/>
          </a:xfrm>
          <a:prstGeom prst="rect">
            <a:avLst/>
          </a:prstGeom>
          <a:noFill/>
          <a:ln>
            <a:noFill/>
          </a:ln>
        </p:spPr>
      </p:pic>
      <p:pic>
        <p:nvPicPr>
          <p:cNvPr id="1077" name="Google Shape;1077;p81" title="12. water's fine_thumbnail.png">
            <a:hlinkClick r:id="rId27"/>
          </p:cNvPr>
          <p:cNvPicPr preferRelativeResize="0"/>
          <p:nvPr/>
        </p:nvPicPr>
        <p:blipFill>
          <a:blip r:embed="rId28">
            <a:alphaModFix/>
          </a:blip>
          <a:stretch>
            <a:fillRect/>
          </a:stretch>
        </p:blipFill>
        <p:spPr>
          <a:xfrm>
            <a:off x="543988" y="1696350"/>
            <a:ext cx="896112" cy="504211"/>
          </a:xfrm>
          <a:prstGeom prst="rect">
            <a:avLst/>
          </a:prstGeom>
          <a:noFill/>
          <a:ln>
            <a:noFill/>
          </a:ln>
        </p:spPr>
      </p:pic>
      <p:pic>
        <p:nvPicPr>
          <p:cNvPr id="1078" name="Google Shape;1078;p81" title="16. batman IWP thumbnail.png">
            <a:hlinkClick r:id="rId29"/>
          </p:cNvPr>
          <p:cNvPicPr preferRelativeResize="0"/>
          <p:nvPr/>
        </p:nvPicPr>
        <p:blipFill>
          <a:blip r:embed="rId30">
            <a:alphaModFix/>
          </a:blip>
          <a:stretch>
            <a:fillRect/>
          </a:stretch>
        </p:blipFill>
        <p:spPr>
          <a:xfrm>
            <a:off x="543988" y="8145167"/>
            <a:ext cx="896113" cy="5113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graphicFrame>
        <p:nvGraphicFramePr>
          <p:cNvPr id="232" name="Google Shape;232;p52"/>
          <p:cNvGraphicFramePr/>
          <p:nvPr/>
        </p:nvGraphicFramePr>
        <p:xfrm>
          <a:off x="685800" y="5925312"/>
          <a:ext cx="3000000" cy="3000000"/>
        </p:xfrm>
        <a:graphic>
          <a:graphicData uri="http://schemas.openxmlformats.org/drawingml/2006/table">
            <a:tbl>
              <a:tblPr>
                <a:noFill/>
                <a:tableStyleId>{1AC8B0E7-1234-4D41-B6C5-B23E98F94E51}</a:tableStyleId>
              </a:tblPr>
              <a:tblGrid>
                <a:gridCol w="650600"/>
                <a:gridCol w="5750200"/>
              </a:tblGrid>
              <a:tr h="407300">
                <a:tc gridSpan="2">
                  <a:txBody>
                    <a:bodyPr/>
                    <a:lstStyle/>
                    <a:p>
                      <a:pPr indent="0" lvl="0" marL="0" rtl="0" algn="l">
                        <a:spcBef>
                          <a:spcPts val="0"/>
                        </a:spcBef>
                        <a:spcAft>
                          <a:spcPts val="0"/>
                        </a:spcAft>
                        <a:buNone/>
                      </a:pPr>
                      <a:r>
                        <a:rPr b="1" lang="en" sz="1200">
                          <a:latin typeface="Poppins"/>
                          <a:ea typeface="Poppins"/>
                          <a:cs typeface="Poppins"/>
                          <a:sym typeface="Poppins"/>
                        </a:rPr>
                        <a:t>Standards</a:t>
                      </a:r>
                      <a:endParaRPr b="1" sz="12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F4F4EE"/>
                    </a:solidFill>
                  </a:tcPr>
                </a:tc>
                <a:tc hMerge="1"/>
              </a:tr>
              <a:tr h="478425">
                <a:tc>
                  <a:txBody>
                    <a:bodyPr/>
                    <a:lstStyle/>
                    <a:p>
                      <a:pPr indent="0" lvl="0" marL="0"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W.5.3</a:t>
                      </a:r>
                      <a:endParaRPr b="1" sz="900">
                        <a:solidFill>
                          <a:schemeClr val="dk1"/>
                        </a:solidFill>
                        <a:latin typeface="Poppins"/>
                        <a:ea typeface="Poppins"/>
                        <a:cs typeface="Poppins"/>
                        <a:sym typeface="Poppins"/>
                      </a:endParaRPr>
                    </a:p>
                  </a:txBody>
                  <a:tcPr marT="10972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Write narratives to develop real or imagined experiences or events using effective technique, descriptive details, and clear event sequences.</a:t>
                      </a:r>
                      <a:endParaRPr sz="900">
                        <a:latin typeface="Poppins"/>
                        <a:ea typeface="Poppins"/>
                        <a:cs typeface="Poppins"/>
                        <a:sym typeface="Poppins"/>
                      </a:endParaRPr>
                    </a:p>
                  </a:txBody>
                  <a:tcPr marT="109725"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2650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W.5.3.a</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Orient the reader by establishing a situation and introducing a narrator and/or characters; organize an event sequence that unfolds naturally.</a:t>
                      </a:r>
                      <a:endParaRPr b="1"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36975">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W.5.3.b</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Use narrative techniques, such as dialogue, description, and pacing to develop experiences and events or show the responses of characters to situations.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276250">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W.5.3.c</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Use a variety of transitional words, phrases, and clauses to manage the sequence of events.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28670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W.5.3.d</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Use concrete words and phrases and sensory details to convey experiences and events precisely.</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26577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W.5.3.e</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Provide a conclusion that follows from the narrated experiences or events.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16050">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W.5.4</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Produce clear and coherent writing in which the development and organization are appropriate to task, purpose, and audience.</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160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W.5.5</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With guidance and support from peers and adults, develop and strengthen writing as needed by planning, revising, editing, rewriting, or trying a new approach.</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grpSp>
        <p:nvGrpSpPr>
          <p:cNvPr id="233" name="Google Shape;233;p52"/>
          <p:cNvGrpSpPr/>
          <p:nvPr/>
        </p:nvGrpSpPr>
        <p:grpSpPr>
          <a:xfrm>
            <a:off x="0" y="0"/>
            <a:ext cx="7789200" cy="685800"/>
            <a:chOff x="0" y="0"/>
            <a:chExt cx="7789200" cy="685800"/>
          </a:xfrm>
        </p:grpSpPr>
        <p:sp>
          <p:nvSpPr>
            <p:cNvPr id="234" name="Google Shape;234;p52"/>
            <p:cNvSpPr/>
            <p:nvPr/>
          </p:nvSpPr>
          <p:spPr>
            <a:xfrm>
              <a:off x="0" y="0"/>
              <a:ext cx="7789200" cy="685800"/>
            </a:xfrm>
            <a:prstGeom prst="rect">
              <a:avLst/>
            </a:prstGeom>
            <a:solidFill>
              <a:srgbClr val="CAAFF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pic>
          <p:nvPicPr>
            <p:cNvPr id="235" name="Google Shape;235;p52"/>
            <p:cNvPicPr preferRelativeResize="0"/>
            <p:nvPr/>
          </p:nvPicPr>
          <p:blipFill rotWithShape="1">
            <a:blip r:embed="rId3">
              <a:alphaModFix/>
            </a:blip>
            <a:srcRect b="1276" l="0" r="0" t="1276"/>
            <a:stretch/>
          </p:blipFill>
          <p:spPr>
            <a:xfrm>
              <a:off x="6055623" y="261938"/>
              <a:ext cx="1232057" cy="161925"/>
            </a:xfrm>
            <a:prstGeom prst="rect">
              <a:avLst/>
            </a:prstGeom>
            <a:noFill/>
            <a:ln>
              <a:noFill/>
            </a:ln>
          </p:spPr>
        </p:pic>
        <p:sp>
          <p:nvSpPr>
            <p:cNvPr id="236" name="Google Shape;236;p52"/>
            <p:cNvSpPr txBox="1"/>
            <p:nvPr/>
          </p:nvSpPr>
          <p:spPr>
            <a:xfrm>
              <a:off x="457200" y="141450"/>
              <a:ext cx="39780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5th Grade </a:t>
              </a:r>
              <a:r>
                <a:rPr lang="en" sz="1600">
                  <a:latin typeface="Poppins"/>
                  <a:ea typeface="Poppins"/>
                  <a:cs typeface="Poppins"/>
                  <a:sym typeface="Poppins"/>
                </a:rPr>
                <a:t>|</a:t>
              </a:r>
              <a:r>
                <a:rPr b="1" lang="en" sz="1600">
                  <a:latin typeface="Poppins"/>
                  <a:ea typeface="Poppins"/>
                  <a:cs typeface="Poppins"/>
                  <a:sym typeface="Poppins"/>
                </a:rPr>
                <a:t> Narrative Writing</a:t>
              </a:r>
              <a:endParaRPr sz="1200">
                <a:latin typeface="Poppins"/>
                <a:ea typeface="Poppins"/>
                <a:cs typeface="Poppins"/>
                <a:sym typeface="Poppins"/>
              </a:endParaRPr>
            </a:p>
          </p:txBody>
        </p:sp>
      </p:grpSp>
      <p:sp>
        <p:nvSpPr>
          <p:cNvPr id="237" name="Google Shape;237;p5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38" name="Google Shape;238;p52"/>
          <p:cNvSpPr/>
          <p:nvPr/>
        </p:nvSpPr>
        <p:spPr>
          <a:xfrm>
            <a:off x="0" y="0"/>
            <a:ext cx="7789200" cy="685800"/>
          </a:xfrm>
          <a:prstGeom prst="rect">
            <a:avLst/>
          </a:prstGeom>
          <a:solidFill>
            <a:srgbClr val="CAAFF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pic>
        <p:nvPicPr>
          <p:cNvPr id="239" name="Google Shape;239;p52" title="Logo.png"/>
          <p:cNvPicPr preferRelativeResize="0"/>
          <p:nvPr/>
        </p:nvPicPr>
        <p:blipFill rotWithShape="1">
          <a:blip r:embed="rId4">
            <a:alphaModFix/>
          </a:blip>
          <a:srcRect b="797" l="0" r="0" t="787"/>
          <a:stretch/>
        </p:blipFill>
        <p:spPr>
          <a:xfrm>
            <a:off x="6055623" y="261938"/>
            <a:ext cx="1232057" cy="161925"/>
          </a:xfrm>
          <a:prstGeom prst="rect">
            <a:avLst/>
          </a:prstGeom>
          <a:noFill/>
          <a:ln>
            <a:noFill/>
          </a:ln>
        </p:spPr>
      </p:pic>
      <p:sp>
        <p:nvSpPr>
          <p:cNvPr id="240" name="Google Shape;240;p52"/>
          <p:cNvSpPr txBox="1"/>
          <p:nvPr/>
        </p:nvSpPr>
        <p:spPr>
          <a:xfrm>
            <a:off x="457200" y="141450"/>
            <a:ext cx="39780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Narrative Writing</a:t>
            </a:r>
            <a:r>
              <a:rPr b="1" lang="en" sz="1600">
                <a:latin typeface="Poppins"/>
                <a:ea typeface="Poppins"/>
                <a:cs typeface="Poppins"/>
                <a:sym typeface="Poppins"/>
              </a:rPr>
              <a:t> </a:t>
            </a:r>
            <a:r>
              <a:rPr lang="en" sz="1600">
                <a:latin typeface="Poppins"/>
                <a:ea typeface="Poppins"/>
                <a:cs typeface="Poppins"/>
                <a:sym typeface="Poppins"/>
              </a:rPr>
              <a:t>|</a:t>
            </a:r>
            <a:r>
              <a:rPr b="1" lang="en" sz="1600">
                <a:latin typeface="Poppins"/>
                <a:ea typeface="Poppins"/>
                <a:cs typeface="Poppins"/>
                <a:sym typeface="Poppins"/>
              </a:rPr>
              <a:t> 5th Grade</a:t>
            </a:r>
            <a:endParaRPr sz="1200">
              <a:latin typeface="Poppins"/>
              <a:ea typeface="Poppins"/>
              <a:cs typeface="Poppins"/>
              <a:sym typeface="Poppins"/>
            </a:endParaRPr>
          </a:p>
        </p:txBody>
      </p:sp>
      <p:grpSp>
        <p:nvGrpSpPr>
          <p:cNvPr id="241" name="Google Shape;241;p52"/>
          <p:cNvGrpSpPr/>
          <p:nvPr/>
        </p:nvGrpSpPr>
        <p:grpSpPr>
          <a:xfrm>
            <a:off x="804672" y="9615637"/>
            <a:ext cx="1706401" cy="117000"/>
            <a:chOff x="685810" y="9615637"/>
            <a:chExt cx="1706401" cy="117000"/>
          </a:xfrm>
        </p:grpSpPr>
        <p:sp>
          <p:nvSpPr>
            <p:cNvPr id="242" name="Google Shape;242;p52"/>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5">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6">
                    <a:extLst>
                      <a:ext uri="{A12FA001-AC4F-418D-AE19-62706E023703}">
                        <ahyp:hlinkClr val="tx"/>
                      </a:ext>
                    </a:extLst>
                  </a:hlinkClick>
                </a:rPr>
                <a:t>Back to Table of</a:t>
              </a:r>
              <a:r>
                <a:rPr lang="en" sz="900" u="sng">
                  <a:solidFill>
                    <a:schemeClr val="dk1"/>
                  </a:solidFill>
                  <a:latin typeface="Poppins"/>
                  <a:ea typeface="Poppins"/>
                  <a:cs typeface="Poppins"/>
                  <a:sym typeface="Poppins"/>
                  <a:hlinkClick action="ppaction://hlinksldjump" r:id="rId7">
                    <a:extLst>
                      <a:ext uri="{A12FA001-AC4F-418D-AE19-62706E023703}">
                        <ahyp:hlinkClr val="tx"/>
                      </a:ext>
                    </a:extLst>
                  </a:hlinkClick>
                </a:rPr>
                <a:t> Contents</a:t>
              </a:r>
              <a:endParaRPr sz="900" u="sng">
                <a:solidFill>
                  <a:schemeClr val="dk1"/>
                </a:solidFill>
                <a:latin typeface="Poppins"/>
                <a:ea typeface="Poppins"/>
                <a:cs typeface="Poppins"/>
                <a:sym typeface="Poppins"/>
              </a:endParaRPr>
            </a:p>
          </p:txBody>
        </p:sp>
        <p:pic>
          <p:nvPicPr>
            <p:cNvPr id="243" name="Google Shape;243;p52">
              <a:hlinkClick/>
            </p:cNvPr>
            <p:cNvPicPr preferRelativeResize="0"/>
            <p:nvPr/>
          </p:nvPicPr>
          <p:blipFill rotWithShape="1">
            <a:blip r:embed="rId8">
              <a:alphaModFix/>
            </a:blip>
            <a:srcRect b="10" l="1598" r="343" t="-10"/>
            <a:stretch/>
          </p:blipFill>
          <p:spPr>
            <a:xfrm rot="10800000">
              <a:off x="685810" y="9628437"/>
              <a:ext cx="178664" cy="86475"/>
            </a:xfrm>
            <a:prstGeom prst="rect">
              <a:avLst/>
            </a:prstGeom>
            <a:noFill/>
            <a:ln>
              <a:noFill/>
            </a:ln>
          </p:spPr>
        </p:pic>
      </p:grpSp>
      <p:grpSp>
        <p:nvGrpSpPr>
          <p:cNvPr id="244" name="Google Shape;244;p52"/>
          <p:cNvGrpSpPr/>
          <p:nvPr/>
        </p:nvGrpSpPr>
        <p:grpSpPr>
          <a:xfrm>
            <a:off x="685800" y="820770"/>
            <a:ext cx="6400799" cy="4839367"/>
            <a:chOff x="685800" y="820770"/>
            <a:chExt cx="6400799" cy="4839367"/>
          </a:xfrm>
        </p:grpSpPr>
        <p:grpSp>
          <p:nvGrpSpPr>
            <p:cNvPr id="245" name="Google Shape;245;p52"/>
            <p:cNvGrpSpPr/>
            <p:nvPr/>
          </p:nvGrpSpPr>
          <p:grpSpPr>
            <a:xfrm>
              <a:off x="685801" y="2715768"/>
              <a:ext cx="6400799" cy="2944369"/>
              <a:chOff x="685801" y="2788920"/>
              <a:chExt cx="6400799" cy="2944369"/>
            </a:xfrm>
          </p:grpSpPr>
          <p:pic>
            <p:nvPicPr>
              <p:cNvPr id="246" name="Google Shape;246;p52" title="Australian Adventures.png"/>
              <p:cNvPicPr preferRelativeResize="0"/>
              <p:nvPr/>
            </p:nvPicPr>
            <p:blipFill>
              <a:blip r:embed="rId9">
                <a:alphaModFix/>
              </a:blip>
              <a:stretch>
                <a:fillRect/>
              </a:stretch>
            </p:blipFill>
            <p:spPr>
              <a:xfrm>
                <a:off x="685801" y="2788920"/>
                <a:ext cx="6400799" cy="2944369"/>
              </a:xfrm>
              <a:prstGeom prst="rect">
                <a:avLst/>
              </a:prstGeom>
              <a:noFill/>
              <a:ln>
                <a:noFill/>
              </a:ln>
            </p:spPr>
          </p:pic>
          <p:grpSp>
            <p:nvGrpSpPr>
              <p:cNvPr id="247" name="Google Shape;247;p52"/>
              <p:cNvGrpSpPr/>
              <p:nvPr/>
            </p:nvGrpSpPr>
            <p:grpSpPr>
              <a:xfrm>
                <a:off x="707800" y="2788920"/>
                <a:ext cx="6338620" cy="2906759"/>
                <a:chOff x="707800" y="6440200"/>
                <a:chExt cx="6338620" cy="2906759"/>
              </a:xfrm>
            </p:grpSpPr>
            <p:sp>
              <p:nvSpPr>
                <p:cNvPr id="248" name="Google Shape;248;p52"/>
                <p:cNvSpPr txBox="1"/>
                <p:nvPr/>
              </p:nvSpPr>
              <p:spPr>
                <a:xfrm>
                  <a:off x="792915" y="6440200"/>
                  <a:ext cx="9267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Pre-</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249" name="Google Shape;249;p52"/>
                <p:cNvSpPr txBox="1"/>
                <p:nvPr/>
              </p:nvSpPr>
              <p:spPr>
                <a:xfrm>
                  <a:off x="236687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250" name="Google Shape;250;p52"/>
                <p:cNvSpPr txBox="1"/>
                <p:nvPr/>
              </p:nvSpPr>
              <p:spPr>
                <a:xfrm>
                  <a:off x="2389670" y="7193475"/>
                  <a:ext cx="1344300" cy="57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Planning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Create Your Character</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50 minutes</a:t>
                  </a:r>
                  <a:endParaRPr sz="800">
                    <a:solidFill>
                      <a:srgbClr val="000000"/>
                    </a:solidFill>
                    <a:latin typeface="Poppins"/>
                    <a:ea typeface="Poppins"/>
                    <a:cs typeface="Poppins"/>
                    <a:sym typeface="Poppins"/>
                  </a:endParaRPr>
                </a:p>
              </p:txBody>
            </p:sp>
            <p:sp>
              <p:nvSpPr>
                <p:cNvPr id="251" name="Google Shape;251;p52"/>
                <p:cNvSpPr txBox="1"/>
                <p:nvPr/>
              </p:nvSpPr>
              <p:spPr>
                <a:xfrm>
                  <a:off x="4086325" y="8024300"/>
                  <a:ext cx="9549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Post-</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252" name="Google Shape;252;p52"/>
                <p:cNvSpPr txBox="1"/>
                <p:nvPr/>
              </p:nvSpPr>
              <p:spPr>
                <a:xfrm>
                  <a:off x="739585" y="7193475"/>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Pre-Assessment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Picnic Adventure</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mins</a:t>
                  </a:r>
                  <a:endParaRPr sz="800">
                    <a:solidFill>
                      <a:srgbClr val="000000"/>
                    </a:solidFill>
                    <a:latin typeface="Poppins"/>
                    <a:ea typeface="Poppins"/>
                    <a:cs typeface="Poppins"/>
                    <a:sym typeface="Poppins"/>
                  </a:endParaRPr>
                </a:p>
              </p:txBody>
            </p:sp>
            <p:sp>
              <p:nvSpPr>
                <p:cNvPr id="253" name="Google Shape;253;p52"/>
                <p:cNvSpPr txBox="1"/>
                <p:nvPr/>
              </p:nvSpPr>
              <p:spPr>
                <a:xfrm>
                  <a:off x="4045895"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Leads</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Begin Your Adventure</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254" name="Google Shape;254;p52"/>
                <p:cNvSpPr txBox="1"/>
                <p:nvPr/>
              </p:nvSpPr>
              <p:spPr>
                <a:xfrm>
                  <a:off x="5702120"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Drafting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Add Some Drama</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255" name="Google Shape;255;p52"/>
                <p:cNvSpPr txBox="1"/>
                <p:nvPr/>
              </p:nvSpPr>
              <p:spPr>
                <a:xfrm>
                  <a:off x="739585" y="8770959"/>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Drafting &amp; Revising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Make It Thrilling</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256" name="Google Shape;256;p52"/>
                <p:cNvSpPr txBox="1"/>
                <p:nvPr/>
              </p:nvSpPr>
              <p:spPr>
                <a:xfrm>
                  <a:off x="2387761" y="8770959"/>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Endings &amp; Editing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End Your Adventure</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45 minutes</a:t>
                  </a:r>
                  <a:endParaRPr sz="800">
                    <a:solidFill>
                      <a:srgbClr val="000000"/>
                    </a:solidFill>
                    <a:latin typeface="Poppins"/>
                    <a:ea typeface="Poppins"/>
                    <a:cs typeface="Poppins"/>
                    <a:sym typeface="Poppins"/>
                  </a:endParaRPr>
                </a:p>
              </p:txBody>
            </p:sp>
            <p:sp>
              <p:nvSpPr>
                <p:cNvPr id="257" name="Google Shape;257;p52"/>
                <p:cNvSpPr txBox="1"/>
                <p:nvPr/>
              </p:nvSpPr>
              <p:spPr>
                <a:xfrm>
                  <a:off x="4042418" y="8770950"/>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Post-Assessment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Pet Store Adventure</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minutes</a:t>
                  </a:r>
                  <a:endParaRPr sz="800">
                    <a:solidFill>
                      <a:srgbClr val="000000"/>
                    </a:solidFill>
                    <a:latin typeface="Poppins"/>
                    <a:ea typeface="Poppins"/>
                    <a:cs typeface="Poppins"/>
                    <a:sym typeface="Poppins"/>
                  </a:endParaRPr>
                </a:p>
              </p:txBody>
            </p:sp>
            <p:sp>
              <p:nvSpPr>
                <p:cNvPr id="258" name="Google Shape;258;p52"/>
                <p:cNvSpPr txBox="1"/>
                <p:nvPr/>
              </p:nvSpPr>
              <p:spPr>
                <a:xfrm>
                  <a:off x="4020050"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259" name="Google Shape;259;p52"/>
                <p:cNvSpPr txBox="1"/>
                <p:nvPr/>
              </p:nvSpPr>
              <p:spPr>
                <a:xfrm>
                  <a:off x="567342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260" name="Google Shape;260;p52"/>
                <p:cNvSpPr txBox="1"/>
                <p:nvPr/>
              </p:nvSpPr>
              <p:spPr>
                <a:xfrm>
                  <a:off x="707800"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261" name="Google Shape;261;p52"/>
                <p:cNvSpPr txBox="1"/>
                <p:nvPr/>
              </p:nvSpPr>
              <p:spPr>
                <a:xfrm>
                  <a:off x="2366875"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5</a:t>
                  </a:r>
                  <a:endParaRPr b="1" sz="1000">
                    <a:solidFill>
                      <a:schemeClr val="lt1"/>
                    </a:solidFill>
                    <a:latin typeface="Poppins"/>
                    <a:ea typeface="Poppins"/>
                    <a:cs typeface="Poppins"/>
                    <a:sym typeface="Poppins"/>
                  </a:endParaRPr>
                </a:p>
              </p:txBody>
            </p:sp>
          </p:grpSp>
        </p:grpSp>
        <p:grpSp>
          <p:nvGrpSpPr>
            <p:cNvPr id="262" name="Google Shape;262;p52"/>
            <p:cNvGrpSpPr/>
            <p:nvPr/>
          </p:nvGrpSpPr>
          <p:grpSpPr>
            <a:xfrm>
              <a:off x="685800" y="820770"/>
              <a:ext cx="6400775" cy="1650757"/>
              <a:chOff x="685800" y="820770"/>
              <a:chExt cx="6400775" cy="1650757"/>
            </a:xfrm>
          </p:grpSpPr>
          <p:grpSp>
            <p:nvGrpSpPr>
              <p:cNvPr id="263" name="Google Shape;263;p52"/>
              <p:cNvGrpSpPr/>
              <p:nvPr/>
            </p:nvGrpSpPr>
            <p:grpSpPr>
              <a:xfrm>
                <a:off x="685812" y="825606"/>
                <a:ext cx="6400763" cy="1645921"/>
                <a:chOff x="685812" y="914400"/>
                <a:chExt cx="6400763" cy="1645921"/>
              </a:xfrm>
            </p:grpSpPr>
            <p:sp>
              <p:nvSpPr>
                <p:cNvPr id="264" name="Google Shape;264;p52"/>
                <p:cNvSpPr txBox="1"/>
                <p:nvPr/>
              </p:nvSpPr>
              <p:spPr>
                <a:xfrm>
                  <a:off x="2621075" y="1193300"/>
                  <a:ext cx="4465500" cy="10881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Clr>
                      <a:srgbClr val="000000"/>
                    </a:buClr>
                    <a:buSzPts val="1100"/>
                    <a:buFont typeface="Arial"/>
                    <a:buNone/>
                  </a:pPr>
                  <a:r>
                    <a:rPr b="1" lang="en" u="sng">
                      <a:solidFill>
                        <a:schemeClr val="dk1"/>
                      </a:solidFill>
                      <a:latin typeface="Poppins"/>
                      <a:ea typeface="Poppins"/>
                      <a:cs typeface="Poppins"/>
                      <a:sym typeface="Poppins"/>
                      <a:hlinkClick r:id="rId10">
                        <a:extLst>
                          <a:ext uri="{A12FA001-AC4F-418D-AE19-62706E023703}">
                            <ahyp:hlinkClr val="tx"/>
                          </a:ext>
                        </a:extLst>
                      </a:hlinkClick>
                    </a:rPr>
                    <a:t>Unit 1: Australian Adventures</a:t>
                  </a:r>
                  <a:r>
                    <a:rPr b="1" lang="en">
                      <a:solidFill>
                        <a:schemeClr val="dk1"/>
                      </a:solidFill>
                      <a:latin typeface="Poppins"/>
                      <a:ea typeface="Poppins"/>
                      <a:cs typeface="Poppins"/>
                      <a:sym typeface="Poppins"/>
                    </a:rPr>
                    <a:t> </a:t>
                  </a:r>
                  <a:r>
                    <a:rPr b="1" lang="en" u="sng">
                      <a:solidFill>
                        <a:schemeClr val="dk1"/>
                      </a:solidFill>
                      <a:latin typeface="Poppins"/>
                      <a:ea typeface="Poppins"/>
                      <a:cs typeface="Poppins"/>
                      <a:sym typeface="Poppins"/>
                    </a:rPr>
                    <a:t> </a:t>
                  </a:r>
                  <a:endParaRPr u="sng">
                    <a:solidFill>
                      <a:schemeClr val="dk1"/>
                    </a:solidFill>
                    <a:latin typeface="Poppins"/>
                    <a:ea typeface="Poppins"/>
                    <a:cs typeface="Poppins"/>
                    <a:sym typeface="Poppins"/>
                  </a:endParaRPr>
                </a:p>
                <a:p>
                  <a:pPr indent="0" lvl="0" marL="0" rtl="0" algn="l">
                    <a:lnSpc>
                      <a:spcPct val="130000"/>
                    </a:lnSpc>
                    <a:spcBef>
                      <a:spcPts val="1200"/>
                    </a:spcBef>
                    <a:spcAft>
                      <a:spcPts val="800"/>
                    </a:spcAft>
                    <a:buClr>
                      <a:srgbClr val="000000"/>
                    </a:buClr>
                    <a:buSzPts val="1100"/>
                    <a:buFont typeface="Arial"/>
                    <a:buNone/>
                  </a:pPr>
                  <a:r>
                    <a:rPr lang="en" sz="1000">
                      <a:latin typeface="Poppins"/>
                      <a:ea typeface="Poppins"/>
                      <a:cs typeface="Poppins"/>
                      <a:sym typeface="Poppins"/>
                    </a:rPr>
                    <a:t>Students write a </a:t>
                  </a:r>
                  <a:r>
                    <a:rPr b="1" lang="en" sz="1000">
                      <a:latin typeface="Poppins"/>
                      <a:ea typeface="Poppins"/>
                      <a:cs typeface="Poppins"/>
                      <a:sym typeface="Poppins"/>
                    </a:rPr>
                    <a:t>realistic fiction text</a:t>
                  </a:r>
                  <a:r>
                    <a:rPr lang="en" sz="1000">
                      <a:latin typeface="Poppins"/>
                      <a:ea typeface="Poppins"/>
                      <a:cs typeface="Poppins"/>
                      <a:sym typeface="Poppins"/>
                    </a:rPr>
                    <a:t> with character desires, minor events, and a climax. Along the way, they bring their story to life with character details, reactions, and sensory details.</a:t>
                  </a:r>
                  <a:endParaRPr sz="1000">
                    <a:latin typeface="Poppins"/>
                    <a:ea typeface="Poppins"/>
                    <a:cs typeface="Poppins"/>
                    <a:sym typeface="Poppins"/>
                  </a:endParaRPr>
                </a:p>
              </p:txBody>
            </p:sp>
            <p:pic>
              <p:nvPicPr>
                <p:cNvPr id="265" name="Google Shape;265;p52" title="Australian Adventures Circle.png"/>
                <p:cNvPicPr preferRelativeResize="0"/>
                <p:nvPr/>
              </p:nvPicPr>
              <p:blipFill rotWithShape="1">
                <a:blip r:embed="rId11">
                  <a:alphaModFix/>
                </a:blip>
                <a:srcRect b="0" l="0" r="0" t="0"/>
                <a:stretch/>
              </p:blipFill>
              <p:spPr>
                <a:xfrm>
                  <a:off x="685812" y="914400"/>
                  <a:ext cx="1645921" cy="1645921"/>
                </a:xfrm>
                <a:prstGeom prst="rect">
                  <a:avLst/>
                </a:prstGeom>
                <a:noFill/>
                <a:ln>
                  <a:noFill/>
                </a:ln>
              </p:spPr>
            </p:pic>
          </p:grpSp>
          <p:sp>
            <p:nvSpPr>
              <p:cNvPr id="266" name="Google Shape;266;p52">
                <a:hlinkClick r:id="rId12"/>
              </p:cNvPr>
              <p:cNvSpPr/>
              <p:nvPr/>
            </p:nvSpPr>
            <p:spPr>
              <a:xfrm>
                <a:off x="685800" y="820770"/>
                <a:ext cx="1645800" cy="16458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graphicFrame>
        <p:nvGraphicFramePr>
          <p:cNvPr id="271" name="Google Shape;271;p53"/>
          <p:cNvGraphicFramePr/>
          <p:nvPr/>
        </p:nvGraphicFramePr>
        <p:xfrm>
          <a:off x="685800" y="5925312"/>
          <a:ext cx="3000000" cy="3000000"/>
        </p:xfrm>
        <a:graphic>
          <a:graphicData uri="http://schemas.openxmlformats.org/drawingml/2006/table">
            <a:tbl>
              <a:tblPr>
                <a:noFill/>
                <a:tableStyleId>{1AC8B0E7-1234-4D41-B6C5-B23E98F94E51}</a:tableStyleId>
              </a:tblPr>
              <a:tblGrid>
                <a:gridCol w="650600"/>
                <a:gridCol w="5750200"/>
              </a:tblGrid>
              <a:tr h="407300">
                <a:tc gridSpan="2">
                  <a:txBody>
                    <a:bodyPr/>
                    <a:lstStyle/>
                    <a:p>
                      <a:pPr indent="0" lvl="0" marL="0" rtl="0" algn="l">
                        <a:spcBef>
                          <a:spcPts val="0"/>
                        </a:spcBef>
                        <a:spcAft>
                          <a:spcPts val="0"/>
                        </a:spcAft>
                        <a:buNone/>
                      </a:pPr>
                      <a:r>
                        <a:rPr b="1" lang="en" sz="1200">
                          <a:latin typeface="Poppins"/>
                          <a:ea typeface="Poppins"/>
                          <a:cs typeface="Poppins"/>
                          <a:sym typeface="Poppins"/>
                        </a:rPr>
                        <a:t>Standards</a:t>
                      </a:r>
                      <a:endParaRPr b="1" sz="12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F4F4EE"/>
                    </a:solidFill>
                  </a:tcPr>
                </a:tc>
                <a:tc hMerge="1"/>
              </a:tr>
              <a:tr h="410975">
                <a:tc>
                  <a:txBody>
                    <a:bodyPr/>
                    <a:lstStyle/>
                    <a:p>
                      <a:pPr indent="0" lvl="0" marL="0"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W.5.3</a:t>
                      </a:r>
                      <a:endParaRPr b="1" sz="900">
                        <a:solidFill>
                          <a:schemeClr val="dk1"/>
                        </a:solidFill>
                        <a:latin typeface="Poppins"/>
                        <a:ea typeface="Poppins"/>
                        <a:cs typeface="Poppins"/>
                        <a:sym typeface="Poppins"/>
                      </a:endParaRPr>
                    </a:p>
                  </a:txBody>
                  <a:tcPr marT="10972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Write narratives to develop real or imagined experiences or events using effective technique, descriptive details, and clear event sequences.</a:t>
                      </a:r>
                      <a:endParaRPr sz="900">
                        <a:latin typeface="Poppins"/>
                        <a:ea typeface="Poppins"/>
                        <a:cs typeface="Poppins"/>
                        <a:sym typeface="Poppins"/>
                      </a:endParaRPr>
                    </a:p>
                  </a:txBody>
                  <a:tcPr marT="109725"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3377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W.5.3.a</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4570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Orient the reader by establishing a situation and introducing a narrator and/or characters; organize an event sequence that unfolds naturally.</a:t>
                      </a:r>
                      <a:endParaRPr b="1" sz="900">
                        <a:solidFill>
                          <a:schemeClr val="dk1"/>
                        </a:solidFill>
                        <a:latin typeface="Poppins"/>
                        <a:ea typeface="Poppins"/>
                        <a:cs typeface="Poppins"/>
                        <a:sym typeface="Poppins"/>
                      </a:endParaRPr>
                    </a:p>
                  </a:txBody>
                  <a:tcPr marT="45700" marB="4570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27400">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W.5.3.b</a:t>
                      </a:r>
                      <a:endParaRPr b="1" sz="900">
                        <a:solidFill>
                          <a:schemeClr val="dk1"/>
                        </a:solidFill>
                        <a:latin typeface="Poppins"/>
                        <a:ea typeface="Poppins"/>
                        <a:cs typeface="Poppins"/>
                        <a:sym typeface="Poppins"/>
                      </a:endParaRPr>
                    </a:p>
                  </a:txBody>
                  <a:tcPr marT="45700" marB="4570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Use narrative techniques, such as dialogue, description, and pacing to develop experiences and events or show the responses of characters to situations.</a:t>
                      </a:r>
                      <a:endParaRPr sz="900">
                        <a:solidFill>
                          <a:schemeClr val="dk1"/>
                        </a:solidFill>
                        <a:latin typeface="Poppins"/>
                        <a:ea typeface="Poppins"/>
                        <a:cs typeface="Poppins"/>
                        <a:sym typeface="Poppins"/>
                      </a:endParaRPr>
                    </a:p>
                  </a:txBody>
                  <a:tcPr marT="45700" marB="4570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91950">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W.5.3.c</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4570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Use a variety of transitional words, phrases, and clauses to manage the sequence of events.</a:t>
                      </a:r>
                      <a:endParaRPr sz="900">
                        <a:solidFill>
                          <a:schemeClr val="dk1"/>
                        </a:solidFill>
                        <a:latin typeface="Poppins"/>
                        <a:ea typeface="Poppins"/>
                        <a:cs typeface="Poppins"/>
                        <a:sym typeface="Poppins"/>
                      </a:endParaRPr>
                    </a:p>
                  </a:txBody>
                  <a:tcPr marT="45700" marB="4570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20240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W.5.3.d</a:t>
                      </a:r>
                      <a:endParaRPr b="1" sz="900">
                        <a:solidFill>
                          <a:schemeClr val="dk1"/>
                        </a:solidFill>
                        <a:latin typeface="Poppins"/>
                        <a:ea typeface="Poppins"/>
                        <a:cs typeface="Poppins"/>
                        <a:sym typeface="Poppins"/>
                      </a:endParaRPr>
                    </a:p>
                  </a:txBody>
                  <a:tcPr marT="45700" marB="4570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Use concrete words and phrases and sensory details to convey experiences and events precisely.</a:t>
                      </a:r>
                      <a:endParaRPr sz="900">
                        <a:solidFill>
                          <a:schemeClr val="dk1"/>
                        </a:solidFill>
                        <a:latin typeface="Poppins"/>
                        <a:ea typeface="Poppins"/>
                        <a:cs typeface="Poppins"/>
                        <a:sym typeface="Poppins"/>
                      </a:endParaRPr>
                    </a:p>
                  </a:txBody>
                  <a:tcPr marT="45700" marB="4570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8150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W.5.3.e</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4570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Provide a conclusion that follows from the narrated experiences or events.</a:t>
                      </a:r>
                      <a:endParaRPr sz="900">
                        <a:solidFill>
                          <a:schemeClr val="dk1"/>
                        </a:solidFill>
                        <a:latin typeface="Poppins"/>
                        <a:ea typeface="Poppins"/>
                        <a:cs typeface="Poppins"/>
                        <a:sym typeface="Poppins"/>
                      </a:endParaRPr>
                    </a:p>
                  </a:txBody>
                  <a:tcPr marT="45700" marB="4570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31750">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W.5.4</a:t>
                      </a:r>
                      <a:endParaRPr b="1" sz="900">
                        <a:solidFill>
                          <a:schemeClr val="dk1"/>
                        </a:solidFill>
                        <a:latin typeface="Poppins"/>
                        <a:ea typeface="Poppins"/>
                        <a:cs typeface="Poppins"/>
                        <a:sym typeface="Poppins"/>
                      </a:endParaRPr>
                    </a:p>
                  </a:txBody>
                  <a:tcPr marT="45700" marB="4570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Produce clear and coherent writing in which the development and organization are appropriate to task, purpose, and audience.</a:t>
                      </a:r>
                      <a:endParaRPr sz="900">
                        <a:solidFill>
                          <a:schemeClr val="dk1"/>
                        </a:solidFill>
                        <a:latin typeface="Poppins"/>
                        <a:ea typeface="Poppins"/>
                        <a:cs typeface="Poppins"/>
                        <a:sym typeface="Poppins"/>
                      </a:endParaRPr>
                    </a:p>
                  </a:txBody>
                  <a:tcPr marT="45700" marB="4570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490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W.5.5</a:t>
                      </a:r>
                      <a:endParaRPr b="1" sz="900">
                        <a:solidFill>
                          <a:schemeClr val="dk1"/>
                        </a:solidFill>
                        <a:latin typeface="Poppins"/>
                        <a:ea typeface="Poppins"/>
                        <a:cs typeface="Poppins"/>
                        <a:sym typeface="Poppins"/>
                      </a:endParaRPr>
                    </a:p>
                  </a:txBody>
                  <a:tcPr marT="45700" marB="4570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With guidance and support from peers and adults, develop and strengthen writing as needed by planning, revising, editing, rewriting, or trying a new approach.</a:t>
                      </a:r>
                      <a:endParaRPr sz="900">
                        <a:solidFill>
                          <a:schemeClr val="dk1"/>
                        </a:solidFill>
                        <a:latin typeface="Poppins"/>
                        <a:ea typeface="Poppins"/>
                        <a:cs typeface="Poppins"/>
                        <a:sym typeface="Poppins"/>
                      </a:endParaRPr>
                    </a:p>
                  </a:txBody>
                  <a:tcPr marT="45700" marB="4570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160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W.5.10</a:t>
                      </a:r>
                      <a:endParaRPr b="1" sz="900">
                        <a:solidFill>
                          <a:schemeClr val="dk1"/>
                        </a:solidFill>
                        <a:latin typeface="Poppins"/>
                        <a:ea typeface="Poppins"/>
                        <a:cs typeface="Poppins"/>
                        <a:sym typeface="Poppins"/>
                      </a:endParaRPr>
                    </a:p>
                  </a:txBody>
                  <a:tcPr marT="45700" marB="45700" marR="0"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Write routinely over extended time frames (time for research, reflection, and revision) and shorter time frames (a single sitting or a day or two) for a range of discipline-specific tasks, purposes, and audiences.</a:t>
                      </a:r>
                      <a:endParaRPr sz="900">
                        <a:solidFill>
                          <a:schemeClr val="dk1"/>
                        </a:solidFill>
                        <a:latin typeface="Poppins"/>
                        <a:ea typeface="Poppins"/>
                        <a:cs typeface="Poppins"/>
                        <a:sym typeface="Poppins"/>
                      </a:endParaRPr>
                    </a:p>
                  </a:txBody>
                  <a:tcPr marT="45700" marB="4570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grpSp>
        <p:nvGrpSpPr>
          <p:cNvPr id="272" name="Google Shape;272;p53"/>
          <p:cNvGrpSpPr/>
          <p:nvPr/>
        </p:nvGrpSpPr>
        <p:grpSpPr>
          <a:xfrm>
            <a:off x="0" y="0"/>
            <a:ext cx="7789200" cy="685800"/>
            <a:chOff x="0" y="0"/>
            <a:chExt cx="7789200" cy="685800"/>
          </a:xfrm>
        </p:grpSpPr>
        <p:sp>
          <p:nvSpPr>
            <p:cNvPr id="273" name="Google Shape;273;p53"/>
            <p:cNvSpPr/>
            <p:nvPr/>
          </p:nvSpPr>
          <p:spPr>
            <a:xfrm>
              <a:off x="0" y="0"/>
              <a:ext cx="7789200" cy="685800"/>
            </a:xfrm>
            <a:prstGeom prst="rect">
              <a:avLst/>
            </a:prstGeom>
            <a:solidFill>
              <a:srgbClr val="CAAFF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pic>
          <p:nvPicPr>
            <p:cNvPr id="274" name="Google Shape;274;p53"/>
            <p:cNvPicPr preferRelativeResize="0"/>
            <p:nvPr/>
          </p:nvPicPr>
          <p:blipFill rotWithShape="1">
            <a:blip r:embed="rId3">
              <a:alphaModFix/>
            </a:blip>
            <a:srcRect b="1276" l="0" r="0" t="1276"/>
            <a:stretch/>
          </p:blipFill>
          <p:spPr>
            <a:xfrm>
              <a:off x="6055623" y="261938"/>
              <a:ext cx="1232057" cy="161925"/>
            </a:xfrm>
            <a:prstGeom prst="rect">
              <a:avLst/>
            </a:prstGeom>
            <a:noFill/>
            <a:ln>
              <a:noFill/>
            </a:ln>
          </p:spPr>
        </p:pic>
        <p:sp>
          <p:nvSpPr>
            <p:cNvPr id="275" name="Google Shape;275;p53"/>
            <p:cNvSpPr txBox="1"/>
            <p:nvPr/>
          </p:nvSpPr>
          <p:spPr>
            <a:xfrm>
              <a:off x="457200" y="141450"/>
              <a:ext cx="39780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5th Grade </a:t>
              </a:r>
              <a:r>
                <a:rPr lang="en" sz="1600">
                  <a:latin typeface="Poppins"/>
                  <a:ea typeface="Poppins"/>
                  <a:cs typeface="Poppins"/>
                  <a:sym typeface="Poppins"/>
                </a:rPr>
                <a:t>|</a:t>
              </a:r>
              <a:r>
                <a:rPr b="1" lang="en" sz="1600">
                  <a:latin typeface="Poppins"/>
                  <a:ea typeface="Poppins"/>
                  <a:cs typeface="Poppins"/>
                  <a:sym typeface="Poppins"/>
                </a:rPr>
                <a:t> Narrative Writing</a:t>
              </a:r>
              <a:endParaRPr sz="1200">
                <a:latin typeface="Poppins"/>
                <a:ea typeface="Poppins"/>
                <a:cs typeface="Poppins"/>
                <a:sym typeface="Poppins"/>
              </a:endParaRPr>
            </a:p>
          </p:txBody>
        </p:sp>
      </p:grpSp>
      <p:sp>
        <p:nvSpPr>
          <p:cNvPr id="276" name="Google Shape;276;p53"/>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77" name="Google Shape;277;p53"/>
          <p:cNvSpPr/>
          <p:nvPr/>
        </p:nvSpPr>
        <p:spPr>
          <a:xfrm>
            <a:off x="0" y="0"/>
            <a:ext cx="7789200" cy="685800"/>
          </a:xfrm>
          <a:prstGeom prst="rect">
            <a:avLst/>
          </a:prstGeom>
          <a:solidFill>
            <a:srgbClr val="CAAFF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pic>
        <p:nvPicPr>
          <p:cNvPr id="278" name="Google Shape;278;p53" title="Logo.png"/>
          <p:cNvPicPr preferRelativeResize="0"/>
          <p:nvPr/>
        </p:nvPicPr>
        <p:blipFill rotWithShape="1">
          <a:blip r:embed="rId4">
            <a:alphaModFix/>
          </a:blip>
          <a:srcRect b="797" l="0" r="0" t="787"/>
          <a:stretch/>
        </p:blipFill>
        <p:spPr>
          <a:xfrm>
            <a:off x="6055623" y="261938"/>
            <a:ext cx="1232057" cy="161925"/>
          </a:xfrm>
          <a:prstGeom prst="rect">
            <a:avLst/>
          </a:prstGeom>
          <a:noFill/>
          <a:ln>
            <a:noFill/>
          </a:ln>
        </p:spPr>
      </p:pic>
      <p:sp>
        <p:nvSpPr>
          <p:cNvPr id="279" name="Google Shape;279;p53"/>
          <p:cNvSpPr txBox="1"/>
          <p:nvPr/>
        </p:nvSpPr>
        <p:spPr>
          <a:xfrm>
            <a:off x="457200" y="141450"/>
            <a:ext cx="39780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Narrative Writing </a:t>
            </a:r>
            <a:r>
              <a:rPr lang="en" sz="1600">
                <a:latin typeface="Poppins"/>
                <a:ea typeface="Poppins"/>
                <a:cs typeface="Poppins"/>
                <a:sym typeface="Poppins"/>
              </a:rPr>
              <a:t>|</a:t>
            </a:r>
            <a:r>
              <a:rPr b="1" lang="en" sz="1600">
                <a:latin typeface="Poppins"/>
                <a:ea typeface="Poppins"/>
                <a:cs typeface="Poppins"/>
                <a:sym typeface="Poppins"/>
              </a:rPr>
              <a:t> 5th Grade</a:t>
            </a:r>
            <a:endParaRPr sz="1200">
              <a:latin typeface="Poppins"/>
              <a:ea typeface="Poppins"/>
              <a:cs typeface="Poppins"/>
              <a:sym typeface="Poppins"/>
            </a:endParaRPr>
          </a:p>
        </p:txBody>
      </p:sp>
      <p:grpSp>
        <p:nvGrpSpPr>
          <p:cNvPr id="280" name="Google Shape;280;p53"/>
          <p:cNvGrpSpPr/>
          <p:nvPr/>
        </p:nvGrpSpPr>
        <p:grpSpPr>
          <a:xfrm>
            <a:off x="804672" y="9615637"/>
            <a:ext cx="1706401" cy="117000"/>
            <a:chOff x="685810" y="9615637"/>
            <a:chExt cx="1706401" cy="117000"/>
          </a:xfrm>
        </p:grpSpPr>
        <p:sp>
          <p:nvSpPr>
            <p:cNvPr id="281" name="Google Shape;281;p53"/>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5">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6">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282" name="Google Shape;282;p53">
              <a:hlinkClick/>
            </p:cNvPr>
            <p:cNvPicPr preferRelativeResize="0"/>
            <p:nvPr/>
          </p:nvPicPr>
          <p:blipFill rotWithShape="1">
            <a:blip r:embed="rId7">
              <a:alphaModFix/>
            </a:blip>
            <a:srcRect b="10" l="1598" r="343" t="-10"/>
            <a:stretch/>
          </p:blipFill>
          <p:spPr>
            <a:xfrm rot="10800000">
              <a:off x="685810" y="9628437"/>
              <a:ext cx="178664" cy="86475"/>
            </a:xfrm>
            <a:prstGeom prst="rect">
              <a:avLst/>
            </a:prstGeom>
            <a:noFill/>
            <a:ln>
              <a:noFill/>
            </a:ln>
          </p:spPr>
        </p:pic>
      </p:grpSp>
      <p:grpSp>
        <p:nvGrpSpPr>
          <p:cNvPr id="283" name="Google Shape;283;p53"/>
          <p:cNvGrpSpPr/>
          <p:nvPr/>
        </p:nvGrpSpPr>
        <p:grpSpPr>
          <a:xfrm>
            <a:off x="685800" y="825606"/>
            <a:ext cx="6400799" cy="4834531"/>
            <a:chOff x="685800" y="825606"/>
            <a:chExt cx="6400799" cy="4834531"/>
          </a:xfrm>
        </p:grpSpPr>
        <p:grpSp>
          <p:nvGrpSpPr>
            <p:cNvPr id="284" name="Google Shape;284;p53"/>
            <p:cNvGrpSpPr/>
            <p:nvPr/>
          </p:nvGrpSpPr>
          <p:grpSpPr>
            <a:xfrm>
              <a:off x="685801" y="2715768"/>
              <a:ext cx="6400799" cy="2944369"/>
              <a:chOff x="685801" y="2715768"/>
              <a:chExt cx="6400799" cy="2944369"/>
            </a:xfrm>
          </p:grpSpPr>
          <p:pic>
            <p:nvPicPr>
              <p:cNvPr id="285" name="Google Shape;285;p53" title="Magical Objects.png"/>
              <p:cNvPicPr preferRelativeResize="0"/>
              <p:nvPr/>
            </p:nvPicPr>
            <p:blipFill rotWithShape="1">
              <a:blip r:embed="rId8">
                <a:alphaModFix/>
              </a:blip>
              <a:srcRect b="49" l="0" r="0" t="49"/>
              <a:stretch/>
            </p:blipFill>
            <p:spPr>
              <a:xfrm>
                <a:off x="685801" y="2715768"/>
                <a:ext cx="6400799" cy="2944369"/>
              </a:xfrm>
              <a:prstGeom prst="rect">
                <a:avLst/>
              </a:prstGeom>
              <a:noFill/>
              <a:ln>
                <a:noFill/>
              </a:ln>
            </p:spPr>
          </p:pic>
          <p:sp>
            <p:nvSpPr>
              <p:cNvPr id="286" name="Google Shape;286;p53"/>
              <p:cNvSpPr txBox="1"/>
              <p:nvPr/>
            </p:nvSpPr>
            <p:spPr>
              <a:xfrm>
                <a:off x="2366875" y="2715768"/>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287" name="Google Shape;287;p53"/>
              <p:cNvSpPr txBox="1"/>
              <p:nvPr/>
            </p:nvSpPr>
            <p:spPr>
              <a:xfrm>
                <a:off x="2389670" y="3469043"/>
                <a:ext cx="1344300" cy="57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solidFill>
                      <a:schemeClr val="dk1"/>
                    </a:solidFill>
                    <a:latin typeface="Poppins"/>
                    <a:ea typeface="Poppins"/>
                    <a:cs typeface="Poppins"/>
                    <a:sym typeface="Poppins"/>
                  </a:rPr>
                  <a:t>Planning</a:t>
                </a:r>
                <a:endParaRPr b="1" sz="900">
                  <a:solidFill>
                    <a:schemeClr val="dk1"/>
                  </a:solidFill>
                  <a:latin typeface="Poppins"/>
                  <a:ea typeface="Poppins"/>
                  <a:cs typeface="Poppins"/>
                  <a:sym typeface="Poppins"/>
                </a:endParaRPr>
              </a:p>
              <a:p>
                <a:pPr indent="0" lvl="0" marL="0" rtl="0" algn="l">
                  <a:lnSpc>
                    <a:spcPct val="115000"/>
                  </a:lnSpc>
                  <a:spcBef>
                    <a:spcPts val="200"/>
                  </a:spcBef>
                  <a:spcAft>
                    <a:spcPts val="0"/>
                  </a:spcAft>
                  <a:buNone/>
                </a:pPr>
                <a:r>
                  <a:rPr lang="en" sz="800">
                    <a:solidFill>
                      <a:schemeClr val="dk1"/>
                    </a:solidFill>
                    <a:latin typeface="Poppins"/>
                    <a:ea typeface="Poppins"/>
                    <a:cs typeface="Poppins"/>
                    <a:sym typeface="Poppins"/>
                  </a:rPr>
                  <a:t>Build</a:t>
                </a:r>
                <a:r>
                  <a:rPr lang="en" sz="800">
                    <a:solidFill>
                      <a:schemeClr val="dk1"/>
                    </a:solidFill>
                    <a:latin typeface="Poppins"/>
                    <a:ea typeface="Poppins"/>
                    <a:cs typeface="Poppins"/>
                    <a:sym typeface="Poppins"/>
                  </a:rPr>
                  <a:t> Your Character</a:t>
                </a:r>
                <a:endParaRPr sz="800">
                  <a:solidFill>
                    <a:schemeClr val="dk1"/>
                  </a:solidFill>
                  <a:latin typeface="Poppins"/>
                  <a:ea typeface="Poppins"/>
                  <a:cs typeface="Poppins"/>
                  <a:sym typeface="Poppins"/>
                </a:endParaRPr>
              </a:p>
              <a:p>
                <a:pPr indent="0" lvl="0" marL="0" rtl="0" algn="l">
                  <a:lnSpc>
                    <a:spcPct val="150000"/>
                  </a:lnSpc>
                  <a:spcBef>
                    <a:spcPts val="1000"/>
                  </a:spcBef>
                  <a:spcAft>
                    <a:spcPts val="0"/>
                  </a:spcAft>
                  <a:buNone/>
                </a:pPr>
                <a:r>
                  <a:rPr lang="en" sz="800">
                    <a:solidFill>
                      <a:schemeClr val="dk1"/>
                    </a:solidFill>
                    <a:latin typeface="Poppins"/>
                    <a:ea typeface="Poppins"/>
                    <a:cs typeface="Poppins"/>
                    <a:sym typeface="Poppins"/>
                  </a:rPr>
                  <a:t>35 minutes</a:t>
                </a:r>
                <a:endParaRPr sz="800">
                  <a:solidFill>
                    <a:schemeClr val="dk1"/>
                  </a:solidFill>
                  <a:latin typeface="Poppins"/>
                  <a:ea typeface="Poppins"/>
                  <a:cs typeface="Poppins"/>
                  <a:sym typeface="Poppins"/>
                </a:endParaRPr>
              </a:p>
            </p:txBody>
          </p:sp>
          <p:sp>
            <p:nvSpPr>
              <p:cNvPr id="288" name="Google Shape;288;p53"/>
              <p:cNvSpPr txBox="1"/>
              <p:nvPr/>
            </p:nvSpPr>
            <p:spPr>
              <a:xfrm>
                <a:off x="800326" y="4307450"/>
                <a:ext cx="9144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Post-</a:t>
                </a:r>
                <a:endParaRPr b="1" sz="10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Assessment</a:t>
                </a:r>
                <a:endParaRPr b="1" sz="1000">
                  <a:solidFill>
                    <a:schemeClr val="lt1"/>
                  </a:solidFill>
                  <a:latin typeface="Poppins"/>
                  <a:ea typeface="Poppins"/>
                  <a:cs typeface="Poppins"/>
                  <a:sym typeface="Poppins"/>
                </a:endParaRPr>
              </a:p>
            </p:txBody>
          </p:sp>
          <p:sp>
            <p:nvSpPr>
              <p:cNvPr id="289" name="Google Shape;289;p53"/>
              <p:cNvSpPr txBox="1"/>
              <p:nvPr/>
            </p:nvSpPr>
            <p:spPr>
              <a:xfrm>
                <a:off x="739585" y="3469043"/>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solidFill>
                      <a:schemeClr val="dk1"/>
                    </a:solidFill>
                    <a:latin typeface="Poppins"/>
                    <a:ea typeface="Poppins"/>
                    <a:cs typeface="Poppins"/>
                    <a:sym typeface="Poppins"/>
                  </a:rPr>
                  <a:t>Brainstorming</a:t>
                </a:r>
                <a:endParaRPr b="1" sz="900">
                  <a:solidFill>
                    <a:schemeClr val="dk1"/>
                  </a:solidFill>
                  <a:latin typeface="Poppins"/>
                  <a:ea typeface="Poppins"/>
                  <a:cs typeface="Poppins"/>
                  <a:sym typeface="Poppins"/>
                </a:endParaRPr>
              </a:p>
              <a:p>
                <a:pPr indent="0" lvl="0" marL="0" rtl="0" algn="l">
                  <a:lnSpc>
                    <a:spcPct val="115000"/>
                  </a:lnSpc>
                  <a:spcBef>
                    <a:spcPts val="200"/>
                  </a:spcBef>
                  <a:spcAft>
                    <a:spcPts val="0"/>
                  </a:spcAft>
                  <a:buNone/>
                </a:pPr>
                <a:r>
                  <a:rPr lang="en" sz="800">
                    <a:solidFill>
                      <a:schemeClr val="dk1"/>
                    </a:solidFill>
                    <a:latin typeface="Poppins"/>
                    <a:ea typeface="Poppins"/>
                    <a:cs typeface="Poppins"/>
                    <a:sym typeface="Poppins"/>
                  </a:rPr>
                  <a:t>Imagine the Magic</a:t>
                </a:r>
                <a:endParaRPr sz="800">
                  <a:solidFill>
                    <a:schemeClr val="dk1"/>
                  </a:solidFill>
                  <a:latin typeface="Poppins"/>
                  <a:ea typeface="Poppins"/>
                  <a:cs typeface="Poppins"/>
                  <a:sym typeface="Poppins"/>
                </a:endParaRPr>
              </a:p>
              <a:p>
                <a:pPr indent="0" lvl="0" marL="0" rtl="0" algn="l">
                  <a:lnSpc>
                    <a:spcPct val="150000"/>
                  </a:lnSpc>
                  <a:spcBef>
                    <a:spcPts val="100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p:txBody>
          </p:sp>
          <p:sp>
            <p:nvSpPr>
              <p:cNvPr id="290" name="Google Shape;290;p53"/>
              <p:cNvSpPr txBox="1"/>
              <p:nvPr/>
            </p:nvSpPr>
            <p:spPr>
              <a:xfrm>
                <a:off x="4045895" y="3469043"/>
                <a:ext cx="1344300" cy="576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Drafting</a:t>
                </a:r>
                <a:endParaRPr b="1" sz="900">
                  <a:solidFill>
                    <a:schemeClr val="dk1"/>
                  </a:solidFill>
                  <a:latin typeface="Poppins"/>
                  <a:ea typeface="Poppins"/>
                  <a:cs typeface="Poppins"/>
                  <a:sym typeface="Poppins"/>
                </a:endParaRPr>
              </a:p>
              <a:p>
                <a:pPr indent="0" lvl="0" marL="0" rtl="0" algn="l">
                  <a:lnSpc>
                    <a:spcPct val="115000"/>
                  </a:lnSpc>
                  <a:spcBef>
                    <a:spcPts val="200"/>
                  </a:spcBef>
                  <a:spcAft>
                    <a:spcPts val="0"/>
                  </a:spcAft>
                  <a:buNone/>
                </a:pPr>
                <a:r>
                  <a:rPr lang="en" sz="800">
                    <a:solidFill>
                      <a:schemeClr val="dk1"/>
                    </a:solidFill>
                    <a:latin typeface="Poppins"/>
                    <a:ea typeface="Poppins"/>
                    <a:cs typeface="Poppins"/>
                    <a:sym typeface="Poppins"/>
                  </a:rPr>
                  <a:t>Drafting the Impossible</a:t>
                </a:r>
                <a:endParaRPr sz="800">
                  <a:solidFill>
                    <a:schemeClr val="dk1"/>
                  </a:solidFill>
                  <a:latin typeface="Poppins"/>
                  <a:ea typeface="Poppins"/>
                  <a:cs typeface="Poppins"/>
                  <a:sym typeface="Poppins"/>
                </a:endParaRPr>
              </a:p>
              <a:p>
                <a:pPr indent="0" lvl="0" marL="0" rtl="0" algn="l">
                  <a:lnSpc>
                    <a:spcPct val="150000"/>
                  </a:lnSpc>
                  <a:spcBef>
                    <a:spcPts val="1000"/>
                  </a:spcBef>
                  <a:spcAft>
                    <a:spcPts val="0"/>
                  </a:spcAft>
                  <a:buNone/>
                </a:pPr>
                <a:r>
                  <a:rPr lang="en" sz="800">
                    <a:solidFill>
                      <a:schemeClr val="dk1"/>
                    </a:solidFill>
                    <a:latin typeface="Poppins"/>
                    <a:ea typeface="Poppins"/>
                    <a:cs typeface="Poppins"/>
                    <a:sym typeface="Poppins"/>
                  </a:rPr>
                  <a:t>35 minutes</a:t>
                </a:r>
                <a:endParaRPr sz="800">
                  <a:solidFill>
                    <a:schemeClr val="dk1"/>
                  </a:solidFill>
                  <a:latin typeface="Poppins"/>
                  <a:ea typeface="Poppins"/>
                  <a:cs typeface="Poppins"/>
                  <a:sym typeface="Poppins"/>
                </a:endParaRPr>
              </a:p>
            </p:txBody>
          </p:sp>
          <p:sp>
            <p:nvSpPr>
              <p:cNvPr id="291" name="Google Shape;291;p53"/>
              <p:cNvSpPr txBox="1"/>
              <p:nvPr/>
            </p:nvSpPr>
            <p:spPr>
              <a:xfrm>
                <a:off x="5702120" y="3469043"/>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solidFill>
                      <a:schemeClr val="dk1"/>
                    </a:solidFill>
                    <a:latin typeface="Poppins"/>
                    <a:ea typeface="Poppins"/>
                    <a:cs typeface="Poppins"/>
                    <a:sym typeface="Poppins"/>
                  </a:rPr>
                  <a:t>Revising</a:t>
                </a:r>
                <a:endParaRPr b="1" sz="900">
                  <a:solidFill>
                    <a:schemeClr val="dk1"/>
                  </a:solidFill>
                  <a:latin typeface="Poppins"/>
                  <a:ea typeface="Poppins"/>
                  <a:cs typeface="Poppins"/>
                  <a:sym typeface="Poppins"/>
                </a:endParaRPr>
              </a:p>
              <a:p>
                <a:pPr indent="0" lvl="0" marL="0" rtl="0" algn="l">
                  <a:lnSpc>
                    <a:spcPct val="115000"/>
                  </a:lnSpc>
                  <a:spcBef>
                    <a:spcPts val="200"/>
                  </a:spcBef>
                  <a:spcAft>
                    <a:spcPts val="0"/>
                  </a:spcAft>
                  <a:buNone/>
                </a:pPr>
                <a:r>
                  <a:rPr lang="en" sz="800">
                    <a:solidFill>
                      <a:schemeClr val="dk1"/>
                    </a:solidFill>
                    <a:latin typeface="Poppins"/>
                    <a:ea typeface="Poppins"/>
                    <a:cs typeface="Poppins"/>
                    <a:sym typeface="Poppins"/>
                  </a:rPr>
                  <a:t>Make it Sparkle</a:t>
                </a:r>
                <a:endParaRPr sz="800">
                  <a:solidFill>
                    <a:schemeClr val="dk1"/>
                  </a:solidFill>
                  <a:latin typeface="Poppins"/>
                  <a:ea typeface="Poppins"/>
                  <a:cs typeface="Poppins"/>
                  <a:sym typeface="Poppins"/>
                </a:endParaRPr>
              </a:p>
              <a:p>
                <a:pPr indent="0" lvl="0" marL="0" rtl="0" algn="l">
                  <a:lnSpc>
                    <a:spcPct val="150000"/>
                  </a:lnSpc>
                  <a:spcBef>
                    <a:spcPts val="1000"/>
                  </a:spcBef>
                  <a:spcAft>
                    <a:spcPts val="0"/>
                  </a:spcAft>
                  <a:buNone/>
                </a:pPr>
                <a:r>
                  <a:rPr lang="en" sz="800">
                    <a:solidFill>
                      <a:schemeClr val="dk1"/>
                    </a:solidFill>
                    <a:latin typeface="Poppins"/>
                    <a:ea typeface="Poppins"/>
                    <a:cs typeface="Poppins"/>
                    <a:sym typeface="Poppins"/>
                  </a:rPr>
                  <a:t>35 minutes</a:t>
                </a:r>
                <a:endParaRPr sz="800">
                  <a:solidFill>
                    <a:schemeClr val="dk1"/>
                  </a:solidFill>
                  <a:latin typeface="Poppins"/>
                  <a:ea typeface="Poppins"/>
                  <a:cs typeface="Poppins"/>
                  <a:sym typeface="Poppins"/>
                </a:endParaRPr>
              </a:p>
            </p:txBody>
          </p:sp>
          <p:sp>
            <p:nvSpPr>
              <p:cNvPr id="292" name="Google Shape;292;p53"/>
              <p:cNvSpPr txBox="1"/>
              <p:nvPr/>
            </p:nvSpPr>
            <p:spPr>
              <a:xfrm>
                <a:off x="739585" y="5046527"/>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solidFill>
                      <a:schemeClr val="dk1"/>
                    </a:solidFill>
                    <a:latin typeface="Poppins"/>
                    <a:ea typeface="Poppins"/>
                    <a:cs typeface="Poppins"/>
                    <a:sym typeface="Poppins"/>
                  </a:rPr>
                  <a:t>Post-Assessment</a:t>
                </a:r>
                <a:endParaRPr b="1" sz="900">
                  <a:solidFill>
                    <a:schemeClr val="dk1"/>
                  </a:solidFill>
                  <a:latin typeface="Poppins"/>
                  <a:ea typeface="Poppins"/>
                  <a:cs typeface="Poppins"/>
                  <a:sym typeface="Poppins"/>
                </a:endParaRPr>
              </a:p>
              <a:p>
                <a:pPr indent="0" lvl="0" marL="0" rtl="0" algn="l">
                  <a:lnSpc>
                    <a:spcPct val="115000"/>
                  </a:lnSpc>
                  <a:spcBef>
                    <a:spcPts val="200"/>
                  </a:spcBef>
                  <a:spcAft>
                    <a:spcPts val="0"/>
                  </a:spcAft>
                  <a:buNone/>
                </a:pPr>
                <a:r>
                  <a:rPr lang="en" sz="800">
                    <a:solidFill>
                      <a:schemeClr val="dk1"/>
                    </a:solidFill>
                    <a:latin typeface="Poppins"/>
                    <a:ea typeface="Poppins"/>
                    <a:cs typeface="Poppins"/>
                    <a:sym typeface="Poppins"/>
                  </a:rPr>
                  <a:t>Something’s Broken</a:t>
                </a:r>
                <a:endParaRPr sz="800">
                  <a:solidFill>
                    <a:schemeClr val="dk1"/>
                  </a:solidFill>
                  <a:latin typeface="Poppins"/>
                  <a:ea typeface="Poppins"/>
                  <a:cs typeface="Poppins"/>
                  <a:sym typeface="Poppins"/>
                </a:endParaRPr>
              </a:p>
              <a:p>
                <a:pPr indent="0" lvl="0" marL="0" rtl="0" algn="l">
                  <a:lnSpc>
                    <a:spcPct val="150000"/>
                  </a:lnSpc>
                  <a:spcBef>
                    <a:spcPts val="1000"/>
                  </a:spcBef>
                  <a:spcAft>
                    <a:spcPts val="0"/>
                  </a:spcAft>
                  <a:buNone/>
                </a:pPr>
                <a:r>
                  <a:rPr lang="en" sz="800">
                    <a:solidFill>
                      <a:schemeClr val="dk1"/>
                    </a:solidFill>
                    <a:latin typeface="Poppins"/>
                    <a:ea typeface="Poppins"/>
                    <a:cs typeface="Poppins"/>
                    <a:sym typeface="Poppins"/>
                  </a:rPr>
                  <a:t>30 minutes</a:t>
                </a:r>
                <a:endParaRPr sz="800">
                  <a:solidFill>
                    <a:schemeClr val="dk1"/>
                  </a:solidFill>
                  <a:latin typeface="Poppins"/>
                  <a:ea typeface="Poppins"/>
                  <a:cs typeface="Poppins"/>
                  <a:sym typeface="Poppins"/>
                </a:endParaRPr>
              </a:p>
            </p:txBody>
          </p:sp>
          <p:sp>
            <p:nvSpPr>
              <p:cNvPr id="293" name="Google Shape;293;p53"/>
              <p:cNvSpPr txBox="1"/>
              <p:nvPr/>
            </p:nvSpPr>
            <p:spPr>
              <a:xfrm>
                <a:off x="4020050" y="2715768"/>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294" name="Google Shape;294;p53"/>
              <p:cNvSpPr txBox="1"/>
              <p:nvPr/>
            </p:nvSpPr>
            <p:spPr>
              <a:xfrm>
                <a:off x="5673425" y="2715768"/>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295" name="Google Shape;295;p53"/>
              <p:cNvSpPr txBox="1"/>
              <p:nvPr/>
            </p:nvSpPr>
            <p:spPr>
              <a:xfrm>
                <a:off x="709351" y="2718400"/>
                <a:ext cx="6966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grpSp>
        <p:grpSp>
          <p:nvGrpSpPr>
            <p:cNvPr id="296" name="Google Shape;296;p53"/>
            <p:cNvGrpSpPr/>
            <p:nvPr/>
          </p:nvGrpSpPr>
          <p:grpSpPr>
            <a:xfrm>
              <a:off x="685800" y="825606"/>
              <a:ext cx="6400775" cy="1647767"/>
              <a:chOff x="685800" y="825606"/>
              <a:chExt cx="6400775" cy="1647767"/>
            </a:xfrm>
          </p:grpSpPr>
          <p:sp>
            <p:nvSpPr>
              <p:cNvPr id="297" name="Google Shape;297;p53"/>
              <p:cNvSpPr/>
              <p:nvPr/>
            </p:nvSpPr>
            <p:spPr>
              <a:xfrm>
                <a:off x="2608027" y="1939450"/>
                <a:ext cx="938600" cy="13900"/>
              </a:xfrm>
              <a:custGeom>
                <a:rect b="b" l="l" r="r" t="t"/>
                <a:pathLst>
                  <a:path extrusionOk="0" h="556" w="37544">
                    <a:moveTo>
                      <a:pt x="0" y="556"/>
                    </a:moveTo>
                    <a:cubicBezTo>
                      <a:pt x="12516" y="556"/>
                      <a:pt x="25028" y="0"/>
                      <a:pt x="37544" y="0"/>
                    </a:cubicBezTo>
                  </a:path>
                </a:pathLst>
              </a:custGeom>
              <a:noFill/>
              <a:ln cap="flat" cmpd="sng" w="152400">
                <a:solidFill>
                  <a:srgbClr val="FFDF41"/>
                </a:solidFill>
                <a:prstDash val="solid"/>
                <a:round/>
                <a:headEnd len="med" w="med" type="none"/>
                <a:tailEnd len="med" w="med" type="none"/>
              </a:ln>
            </p:spPr>
          </p:sp>
          <p:sp>
            <p:nvSpPr>
              <p:cNvPr id="298" name="Google Shape;298;p53"/>
              <p:cNvSpPr txBox="1"/>
              <p:nvPr/>
            </p:nvSpPr>
            <p:spPr>
              <a:xfrm>
                <a:off x="2621075" y="1104506"/>
                <a:ext cx="4465500" cy="10881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Clr>
                    <a:srgbClr val="000000"/>
                  </a:buClr>
                  <a:buSzPts val="1100"/>
                  <a:buFont typeface="Arial"/>
                  <a:buNone/>
                </a:pPr>
                <a:r>
                  <a:rPr b="1" lang="en" u="sng">
                    <a:solidFill>
                      <a:schemeClr val="dk1"/>
                    </a:solidFill>
                    <a:latin typeface="Poppins"/>
                    <a:ea typeface="Poppins"/>
                    <a:cs typeface="Poppins"/>
                    <a:sym typeface="Poppins"/>
                    <a:hlinkClick r:id="rId9">
                      <a:extLst>
                        <a:ext uri="{A12FA001-AC4F-418D-AE19-62706E023703}">
                          <ahyp:hlinkClr val="tx"/>
                        </a:ext>
                      </a:extLst>
                    </a:hlinkClick>
                  </a:rPr>
                  <a:t>Unit 3: Magical Objects</a:t>
                </a:r>
                <a:r>
                  <a:rPr b="1" lang="en">
                    <a:latin typeface="Poppins"/>
                    <a:ea typeface="Poppins"/>
                    <a:cs typeface="Poppins"/>
                    <a:sym typeface="Poppins"/>
                  </a:rPr>
                  <a:t>  </a:t>
                </a:r>
                <a:r>
                  <a:rPr lang="en" sz="1000">
                    <a:solidFill>
                      <a:schemeClr val="dk1"/>
                    </a:solidFill>
                    <a:highlight>
                      <a:srgbClr val="FFDF41"/>
                    </a:highlight>
                    <a:latin typeface="Poppins SemiBold"/>
                    <a:ea typeface="Poppins SemiBold"/>
                    <a:cs typeface="Poppins SemiBold"/>
                    <a:sym typeface="Poppins SemiBold"/>
                  </a:rPr>
                  <a:t>  </a:t>
                </a:r>
                <a:r>
                  <a:rPr lang="en" sz="1000">
                    <a:solidFill>
                      <a:srgbClr val="FFDF41"/>
                    </a:solidFill>
                    <a:highlight>
                      <a:srgbClr val="FFDF41"/>
                    </a:highlight>
                    <a:latin typeface="Poppins SemiBold"/>
                    <a:ea typeface="Poppins SemiBold"/>
                    <a:cs typeface="Poppins SemiBold"/>
                    <a:sym typeface="Poppins SemiBold"/>
                  </a:rPr>
                  <a:t>|</a:t>
                </a:r>
                <a:r>
                  <a:rPr lang="en" sz="1000">
                    <a:solidFill>
                      <a:schemeClr val="dk1"/>
                    </a:solidFill>
                    <a:highlight>
                      <a:srgbClr val="FFDF41"/>
                    </a:highlight>
                    <a:latin typeface="Poppins SemiBold"/>
                    <a:ea typeface="Poppins SemiBold"/>
                    <a:cs typeface="Poppins SemiBold"/>
                    <a:sym typeface="Poppins SemiBold"/>
                  </a:rPr>
                  <a:t>INDEPENDENT WRITING UNIT  </a:t>
                </a:r>
                <a:r>
                  <a:rPr lang="en" sz="1000">
                    <a:solidFill>
                      <a:srgbClr val="FFDF41"/>
                    </a:solidFill>
                    <a:highlight>
                      <a:srgbClr val="FFDF41"/>
                    </a:highlight>
                    <a:latin typeface="Poppins SemiBold"/>
                    <a:ea typeface="Poppins SemiBold"/>
                    <a:cs typeface="Poppins SemiBold"/>
                    <a:sym typeface="Poppins SemiBold"/>
                  </a:rPr>
                  <a:t>| </a:t>
                </a:r>
                <a:endParaRPr>
                  <a:solidFill>
                    <a:schemeClr val="dk1"/>
                  </a:solidFill>
                  <a:latin typeface="Poppins"/>
                  <a:ea typeface="Poppins"/>
                  <a:cs typeface="Poppins"/>
                  <a:sym typeface="Poppins"/>
                </a:endParaRPr>
              </a:p>
              <a:p>
                <a:pPr indent="0" lvl="0" marL="0" rtl="0" algn="l">
                  <a:lnSpc>
                    <a:spcPct val="130000"/>
                  </a:lnSpc>
                  <a:spcBef>
                    <a:spcPts val="1200"/>
                  </a:spcBef>
                  <a:spcAft>
                    <a:spcPts val="800"/>
                  </a:spcAft>
                  <a:buClr>
                    <a:srgbClr val="000000"/>
                  </a:buClr>
                  <a:buSzPts val="1100"/>
                  <a:buFont typeface="Arial"/>
                  <a:buNone/>
                </a:pPr>
                <a:r>
                  <a:rPr lang="en" sz="1000">
                    <a:latin typeface="Poppins"/>
                    <a:ea typeface="Poppins"/>
                    <a:cs typeface="Poppins"/>
                    <a:sym typeface="Poppins"/>
                  </a:rPr>
                  <a:t>Students write a </a:t>
                </a:r>
                <a:r>
                  <a:rPr b="1" lang="en" sz="1000">
                    <a:latin typeface="Poppins"/>
                    <a:ea typeface="Poppins"/>
                    <a:cs typeface="Poppins"/>
                    <a:sym typeface="Poppins"/>
                  </a:rPr>
                  <a:t>fictional story</a:t>
                </a:r>
                <a:r>
                  <a:rPr lang="en" sz="1000">
                    <a:latin typeface="Poppins"/>
                    <a:ea typeface="Poppins"/>
                    <a:cs typeface="Poppins"/>
                    <a:sym typeface="Poppins"/>
                  </a:rPr>
                  <a:t> about a character who discovers a magical object. Students are guided through the writing process but independently brainstorm, make a story plan, create a draft, and revise their writing. </a:t>
                </a:r>
                <a:endParaRPr sz="1000">
                  <a:latin typeface="Poppins"/>
                  <a:ea typeface="Poppins"/>
                  <a:cs typeface="Poppins"/>
                  <a:sym typeface="Poppins"/>
                </a:endParaRPr>
              </a:p>
            </p:txBody>
          </p:sp>
          <p:pic>
            <p:nvPicPr>
              <p:cNvPr id="299" name="Google Shape;299;p53" title="Magical Objects.png"/>
              <p:cNvPicPr preferRelativeResize="0"/>
              <p:nvPr/>
            </p:nvPicPr>
            <p:blipFill rotWithShape="1">
              <a:blip r:embed="rId10">
                <a:alphaModFix/>
              </a:blip>
              <a:srcRect b="0" l="0" r="0" t="0"/>
              <a:stretch/>
            </p:blipFill>
            <p:spPr>
              <a:xfrm>
                <a:off x="685812" y="825606"/>
                <a:ext cx="1645921" cy="1645921"/>
              </a:xfrm>
              <a:prstGeom prst="rect">
                <a:avLst/>
              </a:prstGeom>
              <a:noFill/>
              <a:ln>
                <a:noFill/>
              </a:ln>
            </p:spPr>
          </p:pic>
          <p:sp>
            <p:nvSpPr>
              <p:cNvPr id="300" name="Google Shape;300;p53">
                <a:hlinkClick r:id="rId11"/>
              </p:cNvPr>
              <p:cNvSpPr/>
              <p:nvPr/>
            </p:nvSpPr>
            <p:spPr>
              <a:xfrm>
                <a:off x="685800" y="827573"/>
                <a:ext cx="1645800" cy="16458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graphicFrame>
        <p:nvGraphicFramePr>
          <p:cNvPr id="305" name="Google Shape;305;p54"/>
          <p:cNvGraphicFramePr/>
          <p:nvPr/>
        </p:nvGraphicFramePr>
        <p:xfrm>
          <a:off x="685800" y="5925312"/>
          <a:ext cx="3000000" cy="3000000"/>
        </p:xfrm>
        <a:graphic>
          <a:graphicData uri="http://schemas.openxmlformats.org/drawingml/2006/table">
            <a:tbl>
              <a:tblPr>
                <a:noFill/>
                <a:tableStyleId>{1AC8B0E7-1234-4D41-B6C5-B23E98F94E51}</a:tableStyleId>
              </a:tblPr>
              <a:tblGrid>
                <a:gridCol w="650600"/>
                <a:gridCol w="5750200"/>
              </a:tblGrid>
              <a:tr h="404125">
                <a:tc gridSpan="2">
                  <a:txBody>
                    <a:bodyPr/>
                    <a:lstStyle/>
                    <a:p>
                      <a:pPr indent="0" lvl="0" marL="0" rtl="0" algn="l">
                        <a:spcBef>
                          <a:spcPts val="0"/>
                        </a:spcBef>
                        <a:spcAft>
                          <a:spcPts val="0"/>
                        </a:spcAft>
                        <a:buNone/>
                      </a:pPr>
                      <a:r>
                        <a:rPr b="1" lang="en" sz="1200">
                          <a:latin typeface="Poppins"/>
                          <a:ea typeface="Poppins"/>
                          <a:cs typeface="Poppins"/>
                          <a:sym typeface="Poppins"/>
                        </a:rPr>
                        <a:t>Standards</a:t>
                      </a:r>
                      <a:endParaRPr b="1" sz="12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F4F4EE"/>
                    </a:solidFill>
                  </a:tcPr>
                </a:tc>
                <a:tc hMerge="1"/>
              </a:tr>
              <a:tr h="361525">
                <a:tc>
                  <a:txBody>
                    <a:bodyPr/>
                    <a:lstStyle/>
                    <a:p>
                      <a:pPr indent="0" lvl="0" marL="0"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W.5.1</a:t>
                      </a:r>
                      <a:endParaRPr b="1" sz="900">
                        <a:solidFill>
                          <a:schemeClr val="dk1"/>
                        </a:solidFill>
                        <a:latin typeface="Poppins"/>
                        <a:ea typeface="Poppins"/>
                        <a:cs typeface="Poppins"/>
                        <a:sym typeface="Poppins"/>
                      </a:endParaRPr>
                    </a:p>
                  </a:txBody>
                  <a:tcPr marT="10972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Write opinion pieces on topics or texts, supporting a point of view with reasons and information.</a:t>
                      </a:r>
                      <a:endParaRPr sz="900">
                        <a:latin typeface="Poppins"/>
                        <a:ea typeface="Poppins"/>
                        <a:cs typeface="Poppins"/>
                        <a:sym typeface="Poppins"/>
                      </a:endParaRPr>
                    </a:p>
                  </a:txBody>
                  <a:tcPr marT="109725"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160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W.5.1.a</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Introduce a topic or text clearly, state an opinion, and create an organizational structure in which ideas are logically grouped to support the writer’s purpose.</a:t>
                      </a:r>
                      <a:endParaRPr b="1"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293925">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W.5.1.b</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Provide logically ordered reasons that are supported by facts and details.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07650">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W.5.1.d</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Provide a concluding statement or section related to the opinion presented.</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16050">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W.5.5</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With guidance and support from peers and adults, develop and strengthen writing as needed by planning, revising, editing, rewriting, or trying a new approach.</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5522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W.5.8</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Recall relevant information from experiences or gather relevant information from print and digital sources; summarize or paraphrase information in notes and finished work, and provide a list of sources.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160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L.5.2</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Demonstrate command of the conventions of standard English capitalization, punctuation, and spelling when writing.</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306" name="Google Shape;306;p5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pSp>
        <p:nvGrpSpPr>
          <p:cNvPr id="307" name="Google Shape;307;p54"/>
          <p:cNvGrpSpPr/>
          <p:nvPr/>
        </p:nvGrpSpPr>
        <p:grpSpPr>
          <a:xfrm>
            <a:off x="0" y="0"/>
            <a:ext cx="7789200" cy="685800"/>
            <a:chOff x="0" y="0"/>
            <a:chExt cx="7789200" cy="685800"/>
          </a:xfrm>
        </p:grpSpPr>
        <p:sp>
          <p:nvSpPr>
            <p:cNvPr id="308" name="Google Shape;308;p54"/>
            <p:cNvSpPr/>
            <p:nvPr/>
          </p:nvSpPr>
          <p:spPr>
            <a:xfrm>
              <a:off x="0" y="0"/>
              <a:ext cx="7789200" cy="685800"/>
            </a:xfrm>
            <a:prstGeom prst="rect">
              <a:avLst/>
            </a:prstGeom>
            <a:solidFill>
              <a:srgbClr val="CAAFF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309" name="Google Shape;309;p54"/>
            <p:cNvSpPr txBox="1"/>
            <p:nvPr/>
          </p:nvSpPr>
          <p:spPr>
            <a:xfrm>
              <a:off x="457200" y="141450"/>
              <a:ext cx="39780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Opinion Writing</a:t>
              </a:r>
              <a:r>
                <a:rPr b="1" lang="en" sz="1600">
                  <a:latin typeface="Poppins"/>
                  <a:ea typeface="Poppins"/>
                  <a:cs typeface="Poppins"/>
                  <a:sym typeface="Poppins"/>
                </a:rPr>
                <a:t> </a:t>
              </a:r>
              <a:r>
                <a:rPr lang="en" sz="1600">
                  <a:latin typeface="Poppins"/>
                  <a:ea typeface="Poppins"/>
                  <a:cs typeface="Poppins"/>
                  <a:sym typeface="Poppins"/>
                </a:rPr>
                <a:t>|</a:t>
              </a:r>
              <a:r>
                <a:rPr b="1" lang="en" sz="1600">
                  <a:latin typeface="Poppins"/>
                  <a:ea typeface="Poppins"/>
                  <a:cs typeface="Poppins"/>
                  <a:sym typeface="Poppins"/>
                </a:rPr>
                <a:t> 5th Grade</a:t>
              </a:r>
              <a:endParaRPr sz="1200">
                <a:latin typeface="Poppins"/>
                <a:ea typeface="Poppins"/>
                <a:cs typeface="Poppins"/>
                <a:sym typeface="Poppins"/>
              </a:endParaRPr>
            </a:p>
          </p:txBody>
        </p:sp>
      </p:grpSp>
      <p:pic>
        <p:nvPicPr>
          <p:cNvPr id="310" name="Google Shape;310;p54" title="Logo.png"/>
          <p:cNvPicPr preferRelativeResize="0"/>
          <p:nvPr/>
        </p:nvPicPr>
        <p:blipFill rotWithShape="1">
          <a:blip r:embed="rId3">
            <a:alphaModFix/>
          </a:blip>
          <a:srcRect b="797" l="0" r="0" t="787"/>
          <a:stretch/>
        </p:blipFill>
        <p:spPr>
          <a:xfrm>
            <a:off x="6055623" y="261938"/>
            <a:ext cx="1232057" cy="161925"/>
          </a:xfrm>
          <a:prstGeom prst="rect">
            <a:avLst/>
          </a:prstGeom>
          <a:noFill/>
          <a:ln>
            <a:noFill/>
          </a:ln>
        </p:spPr>
      </p:pic>
      <p:grpSp>
        <p:nvGrpSpPr>
          <p:cNvPr id="311" name="Google Shape;311;p54"/>
          <p:cNvGrpSpPr/>
          <p:nvPr/>
        </p:nvGrpSpPr>
        <p:grpSpPr>
          <a:xfrm>
            <a:off x="804672" y="9615637"/>
            <a:ext cx="1706401" cy="117000"/>
            <a:chOff x="685810" y="9615637"/>
            <a:chExt cx="1706401" cy="117000"/>
          </a:xfrm>
        </p:grpSpPr>
        <p:sp>
          <p:nvSpPr>
            <p:cNvPr id="312" name="Google Shape;312;p54"/>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4">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5">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313" name="Google Shape;313;p54">
              <a:hlinkClick/>
            </p:cNvPr>
            <p:cNvPicPr preferRelativeResize="0"/>
            <p:nvPr/>
          </p:nvPicPr>
          <p:blipFill rotWithShape="1">
            <a:blip r:embed="rId6">
              <a:alphaModFix/>
            </a:blip>
            <a:srcRect b="10" l="1598" r="343" t="-10"/>
            <a:stretch/>
          </p:blipFill>
          <p:spPr>
            <a:xfrm rot="10800000">
              <a:off x="685810" y="9628437"/>
              <a:ext cx="178664" cy="86475"/>
            </a:xfrm>
            <a:prstGeom prst="rect">
              <a:avLst/>
            </a:prstGeom>
            <a:noFill/>
            <a:ln>
              <a:noFill/>
            </a:ln>
          </p:spPr>
        </p:pic>
      </p:grpSp>
      <p:grpSp>
        <p:nvGrpSpPr>
          <p:cNvPr id="314" name="Google Shape;314;p54"/>
          <p:cNvGrpSpPr/>
          <p:nvPr/>
        </p:nvGrpSpPr>
        <p:grpSpPr>
          <a:xfrm>
            <a:off x="685800" y="820770"/>
            <a:ext cx="6400799" cy="4839367"/>
            <a:chOff x="685800" y="820770"/>
            <a:chExt cx="6400799" cy="4839367"/>
          </a:xfrm>
        </p:grpSpPr>
        <p:grpSp>
          <p:nvGrpSpPr>
            <p:cNvPr id="315" name="Google Shape;315;p54"/>
            <p:cNvGrpSpPr/>
            <p:nvPr/>
          </p:nvGrpSpPr>
          <p:grpSpPr>
            <a:xfrm>
              <a:off x="685801" y="2715768"/>
              <a:ext cx="6400799" cy="2944369"/>
              <a:chOff x="685801" y="2788920"/>
              <a:chExt cx="6400799" cy="2944369"/>
            </a:xfrm>
          </p:grpSpPr>
          <p:pic>
            <p:nvPicPr>
              <p:cNvPr id="316" name="Google Shape;316;p54" title="Skatepark.png"/>
              <p:cNvPicPr preferRelativeResize="0"/>
              <p:nvPr/>
            </p:nvPicPr>
            <p:blipFill rotWithShape="1">
              <a:blip r:embed="rId7">
                <a:alphaModFix/>
              </a:blip>
              <a:srcRect b="49" l="0" r="0" t="49"/>
              <a:stretch/>
            </p:blipFill>
            <p:spPr>
              <a:xfrm>
                <a:off x="685801" y="2788920"/>
                <a:ext cx="6400799" cy="2944369"/>
              </a:xfrm>
              <a:prstGeom prst="rect">
                <a:avLst/>
              </a:prstGeom>
              <a:noFill/>
              <a:ln>
                <a:noFill/>
              </a:ln>
            </p:spPr>
          </p:pic>
          <p:grpSp>
            <p:nvGrpSpPr>
              <p:cNvPr id="317" name="Google Shape;317;p54"/>
              <p:cNvGrpSpPr/>
              <p:nvPr/>
            </p:nvGrpSpPr>
            <p:grpSpPr>
              <a:xfrm>
                <a:off x="707800" y="2788920"/>
                <a:ext cx="6338620" cy="2906759"/>
                <a:chOff x="707800" y="6440200"/>
                <a:chExt cx="6338620" cy="2906759"/>
              </a:xfrm>
            </p:grpSpPr>
            <p:sp>
              <p:nvSpPr>
                <p:cNvPr id="318" name="Google Shape;318;p54"/>
                <p:cNvSpPr txBox="1"/>
                <p:nvPr/>
              </p:nvSpPr>
              <p:spPr>
                <a:xfrm>
                  <a:off x="792915" y="6440200"/>
                  <a:ext cx="9267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Pre-</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319" name="Google Shape;319;p54"/>
                <p:cNvSpPr txBox="1"/>
                <p:nvPr/>
              </p:nvSpPr>
              <p:spPr>
                <a:xfrm>
                  <a:off x="236687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320" name="Google Shape;320;p54"/>
                <p:cNvSpPr txBox="1"/>
                <p:nvPr/>
              </p:nvSpPr>
              <p:spPr>
                <a:xfrm>
                  <a:off x="2389670" y="7193475"/>
                  <a:ext cx="1344300" cy="57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Planning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A Skatepark for Everyone</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321" name="Google Shape;321;p54"/>
                <p:cNvSpPr txBox="1"/>
                <p:nvPr/>
              </p:nvSpPr>
              <p:spPr>
                <a:xfrm>
                  <a:off x="4086325" y="8024300"/>
                  <a:ext cx="9549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Post-</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322" name="Google Shape;322;p54"/>
                <p:cNvSpPr txBox="1"/>
                <p:nvPr/>
              </p:nvSpPr>
              <p:spPr>
                <a:xfrm>
                  <a:off x="739585" y="7193475"/>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Pre-Assessment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Class Pet</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mins</a:t>
                  </a:r>
                  <a:endParaRPr sz="800">
                    <a:solidFill>
                      <a:srgbClr val="000000"/>
                    </a:solidFill>
                    <a:latin typeface="Poppins"/>
                    <a:ea typeface="Poppins"/>
                    <a:cs typeface="Poppins"/>
                    <a:sym typeface="Poppins"/>
                  </a:endParaRPr>
                </a:p>
              </p:txBody>
            </p:sp>
            <p:sp>
              <p:nvSpPr>
                <p:cNvPr id="323" name="Google Shape;323;p54"/>
                <p:cNvSpPr txBox="1"/>
                <p:nvPr/>
              </p:nvSpPr>
              <p:spPr>
                <a:xfrm>
                  <a:off x="4045895"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Drafting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Convince the Mayor</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324" name="Google Shape;324;p54"/>
                <p:cNvSpPr txBox="1"/>
                <p:nvPr/>
              </p:nvSpPr>
              <p:spPr>
                <a:xfrm>
                  <a:off x="5702120"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Drafting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Quote the Experts</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325" name="Google Shape;325;p54"/>
                <p:cNvSpPr txBox="1"/>
                <p:nvPr/>
              </p:nvSpPr>
              <p:spPr>
                <a:xfrm>
                  <a:off x="739585" y="8770959"/>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Intro &amp; Conclusion</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Stick the Landing</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326" name="Google Shape;326;p54"/>
                <p:cNvSpPr txBox="1"/>
                <p:nvPr/>
              </p:nvSpPr>
              <p:spPr>
                <a:xfrm>
                  <a:off x="2387761" y="8770959"/>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Endings &amp; Editing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Ramp Up Your Writing</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35 minutes</a:t>
                  </a:r>
                  <a:endParaRPr sz="800">
                    <a:solidFill>
                      <a:srgbClr val="000000"/>
                    </a:solidFill>
                    <a:latin typeface="Poppins"/>
                    <a:ea typeface="Poppins"/>
                    <a:cs typeface="Poppins"/>
                    <a:sym typeface="Poppins"/>
                  </a:endParaRPr>
                </a:p>
              </p:txBody>
            </p:sp>
            <p:sp>
              <p:nvSpPr>
                <p:cNvPr id="327" name="Google Shape;327;p54"/>
                <p:cNvSpPr txBox="1"/>
                <p:nvPr/>
              </p:nvSpPr>
              <p:spPr>
                <a:xfrm>
                  <a:off x="4042418" y="8770950"/>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Post-Assessment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Pet Store Adventure</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minutes</a:t>
                  </a:r>
                  <a:endParaRPr sz="800">
                    <a:solidFill>
                      <a:srgbClr val="000000"/>
                    </a:solidFill>
                    <a:latin typeface="Poppins"/>
                    <a:ea typeface="Poppins"/>
                    <a:cs typeface="Poppins"/>
                    <a:sym typeface="Poppins"/>
                  </a:endParaRPr>
                </a:p>
              </p:txBody>
            </p:sp>
            <p:sp>
              <p:nvSpPr>
                <p:cNvPr id="328" name="Google Shape;328;p54"/>
                <p:cNvSpPr txBox="1"/>
                <p:nvPr/>
              </p:nvSpPr>
              <p:spPr>
                <a:xfrm>
                  <a:off x="4020050"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329" name="Google Shape;329;p54"/>
                <p:cNvSpPr txBox="1"/>
                <p:nvPr/>
              </p:nvSpPr>
              <p:spPr>
                <a:xfrm>
                  <a:off x="567342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330" name="Google Shape;330;p54"/>
                <p:cNvSpPr txBox="1"/>
                <p:nvPr/>
              </p:nvSpPr>
              <p:spPr>
                <a:xfrm>
                  <a:off x="707800"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331" name="Google Shape;331;p54"/>
                <p:cNvSpPr txBox="1"/>
                <p:nvPr/>
              </p:nvSpPr>
              <p:spPr>
                <a:xfrm>
                  <a:off x="2366875"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5</a:t>
                  </a:r>
                  <a:endParaRPr b="1" sz="1000">
                    <a:solidFill>
                      <a:schemeClr val="lt1"/>
                    </a:solidFill>
                    <a:latin typeface="Poppins"/>
                    <a:ea typeface="Poppins"/>
                    <a:cs typeface="Poppins"/>
                    <a:sym typeface="Poppins"/>
                  </a:endParaRPr>
                </a:p>
              </p:txBody>
            </p:sp>
          </p:grpSp>
        </p:grpSp>
        <p:grpSp>
          <p:nvGrpSpPr>
            <p:cNvPr id="332" name="Google Shape;332;p54"/>
            <p:cNvGrpSpPr/>
            <p:nvPr/>
          </p:nvGrpSpPr>
          <p:grpSpPr>
            <a:xfrm>
              <a:off x="685800" y="820770"/>
              <a:ext cx="6400775" cy="1650757"/>
              <a:chOff x="685800" y="820770"/>
              <a:chExt cx="6400775" cy="1650757"/>
            </a:xfrm>
          </p:grpSpPr>
          <p:sp>
            <p:nvSpPr>
              <p:cNvPr id="333" name="Google Shape;333;p54"/>
              <p:cNvSpPr txBox="1"/>
              <p:nvPr/>
            </p:nvSpPr>
            <p:spPr>
              <a:xfrm>
                <a:off x="2621075" y="1104506"/>
                <a:ext cx="4465500" cy="10881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Clr>
                    <a:srgbClr val="000000"/>
                  </a:buClr>
                  <a:buSzPts val="1100"/>
                  <a:buFont typeface="Arial"/>
                  <a:buNone/>
                </a:pPr>
                <a:r>
                  <a:rPr b="1" lang="en" u="sng">
                    <a:solidFill>
                      <a:schemeClr val="dk1"/>
                    </a:solidFill>
                    <a:latin typeface="Poppins"/>
                    <a:ea typeface="Poppins"/>
                    <a:cs typeface="Poppins"/>
                    <a:sym typeface="Poppins"/>
                    <a:hlinkClick r:id="rId8">
                      <a:extLst>
                        <a:ext uri="{A12FA001-AC4F-418D-AE19-62706E023703}">
                          <ahyp:hlinkClr val="tx"/>
                        </a:ext>
                      </a:extLst>
                    </a:hlinkClick>
                  </a:rPr>
                  <a:t>Unit 1: Skatepark</a:t>
                </a:r>
                <a:r>
                  <a:rPr b="1" lang="en">
                    <a:solidFill>
                      <a:schemeClr val="dk1"/>
                    </a:solidFill>
                    <a:latin typeface="Poppins"/>
                    <a:ea typeface="Poppins"/>
                    <a:cs typeface="Poppins"/>
                    <a:sym typeface="Poppins"/>
                  </a:rPr>
                  <a:t> </a:t>
                </a:r>
                <a:endParaRPr sz="1200">
                  <a:solidFill>
                    <a:schemeClr val="dk1"/>
                  </a:solidFill>
                  <a:latin typeface="Poppins"/>
                  <a:ea typeface="Poppins"/>
                  <a:cs typeface="Poppins"/>
                  <a:sym typeface="Poppins"/>
                </a:endParaRPr>
              </a:p>
              <a:p>
                <a:pPr indent="0" lvl="0" marL="0" rtl="0" algn="l">
                  <a:lnSpc>
                    <a:spcPct val="130000"/>
                  </a:lnSpc>
                  <a:spcBef>
                    <a:spcPts val="120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write a </a:t>
                </a:r>
                <a:r>
                  <a:rPr b="1" lang="en" sz="1000">
                    <a:solidFill>
                      <a:schemeClr val="dk1"/>
                    </a:solidFill>
                    <a:latin typeface="Poppins"/>
                    <a:ea typeface="Poppins"/>
                    <a:cs typeface="Poppins"/>
                    <a:sym typeface="Poppins"/>
                  </a:rPr>
                  <a:t>persuasive letter</a:t>
                </a:r>
                <a:r>
                  <a:rPr lang="en" sz="1000">
                    <a:solidFill>
                      <a:schemeClr val="dk1"/>
                    </a:solidFill>
                    <a:latin typeface="Poppins"/>
                    <a:ea typeface="Poppins"/>
                    <a:cs typeface="Poppins"/>
                    <a:sym typeface="Poppins"/>
                  </a:rPr>
                  <a:t> to convince the mayor to transform an abandoned pool into a skatepark for their community. They read two sources and take notes before organizing the information into a letter.</a:t>
                </a:r>
                <a:endParaRPr sz="1000">
                  <a:latin typeface="Poppins"/>
                  <a:ea typeface="Poppins"/>
                  <a:cs typeface="Poppins"/>
                  <a:sym typeface="Poppins"/>
                </a:endParaRPr>
              </a:p>
            </p:txBody>
          </p:sp>
          <p:pic>
            <p:nvPicPr>
              <p:cNvPr id="334" name="Google Shape;334;p54" title="Skatepark Circle.png"/>
              <p:cNvPicPr preferRelativeResize="0"/>
              <p:nvPr/>
            </p:nvPicPr>
            <p:blipFill rotWithShape="1">
              <a:blip r:embed="rId9">
                <a:alphaModFix/>
              </a:blip>
              <a:srcRect b="0" l="0" r="0" t="0"/>
              <a:stretch/>
            </p:blipFill>
            <p:spPr>
              <a:xfrm>
                <a:off x="685812" y="825606"/>
                <a:ext cx="1645921" cy="1645921"/>
              </a:xfrm>
              <a:prstGeom prst="rect">
                <a:avLst/>
              </a:prstGeom>
              <a:noFill/>
              <a:ln>
                <a:noFill/>
              </a:ln>
            </p:spPr>
          </p:pic>
          <p:sp>
            <p:nvSpPr>
              <p:cNvPr id="335" name="Google Shape;335;p54">
                <a:hlinkClick r:id="rId10"/>
              </p:cNvPr>
              <p:cNvSpPr/>
              <p:nvPr/>
            </p:nvSpPr>
            <p:spPr>
              <a:xfrm>
                <a:off x="685800" y="820770"/>
                <a:ext cx="1645800" cy="16458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5"/>
          <p:cNvSpPr txBox="1"/>
          <p:nvPr/>
        </p:nvSpPr>
        <p:spPr>
          <a:xfrm>
            <a:off x="7023423" y="9179500"/>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aphicFrame>
        <p:nvGraphicFramePr>
          <p:cNvPr id="341" name="Google Shape;341;p55"/>
          <p:cNvGraphicFramePr/>
          <p:nvPr/>
        </p:nvGraphicFramePr>
        <p:xfrm>
          <a:off x="681250" y="5925312"/>
          <a:ext cx="3000000" cy="3000000"/>
        </p:xfrm>
        <a:graphic>
          <a:graphicData uri="http://schemas.openxmlformats.org/drawingml/2006/table">
            <a:tbl>
              <a:tblPr>
                <a:noFill/>
                <a:tableStyleId>{1AC8B0E7-1234-4D41-B6C5-B23E98F94E51}</a:tableStyleId>
              </a:tblPr>
              <a:tblGrid>
                <a:gridCol w="650600"/>
                <a:gridCol w="5759300"/>
              </a:tblGrid>
              <a:tr h="402350">
                <a:tc gridSpan="2">
                  <a:txBody>
                    <a:bodyPr/>
                    <a:lstStyle/>
                    <a:p>
                      <a:pPr indent="0" lvl="0" marL="0" rtl="0" algn="l">
                        <a:spcBef>
                          <a:spcPts val="0"/>
                        </a:spcBef>
                        <a:spcAft>
                          <a:spcPts val="0"/>
                        </a:spcAft>
                        <a:buNone/>
                      </a:pPr>
                      <a:r>
                        <a:rPr b="1" lang="en" sz="1200">
                          <a:latin typeface="Poppins"/>
                          <a:ea typeface="Poppins"/>
                          <a:cs typeface="Poppins"/>
                          <a:sym typeface="Poppins"/>
                        </a:rPr>
                        <a:t>Standards</a:t>
                      </a:r>
                      <a:endParaRPr b="1" sz="12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F4F4EE"/>
                    </a:solidFill>
                  </a:tcPr>
                </a:tc>
                <a:tc hMerge="1"/>
              </a:tr>
              <a:tr h="229925">
                <a:tc>
                  <a:txBody>
                    <a:bodyPr/>
                    <a:lstStyle/>
                    <a:p>
                      <a:pPr indent="0" lvl="0" marL="0" rtl="0" algn="l">
                        <a:spcBef>
                          <a:spcPts val="0"/>
                        </a:spcBef>
                        <a:spcAft>
                          <a:spcPts val="0"/>
                        </a:spcAft>
                        <a:buNone/>
                      </a:pPr>
                      <a:r>
                        <a:rPr b="1" lang="en" sz="900">
                          <a:solidFill>
                            <a:schemeClr val="dk1"/>
                          </a:solidFill>
                          <a:latin typeface="Poppins"/>
                          <a:ea typeface="Poppins"/>
                          <a:cs typeface="Poppins"/>
                          <a:sym typeface="Poppins"/>
                        </a:rPr>
                        <a:t>W.5.9</a:t>
                      </a:r>
                      <a:endParaRPr b="1" sz="900">
                        <a:solidFill>
                          <a:schemeClr val="dk1"/>
                        </a:solidFill>
                        <a:latin typeface="Poppins"/>
                        <a:ea typeface="Poppins"/>
                        <a:cs typeface="Poppins"/>
                        <a:sym typeface="Poppins"/>
                      </a:endParaRPr>
                    </a:p>
                  </a:txBody>
                  <a:tcPr marT="91425" marB="0"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Draw evidence from literary or informational texts to support analysis, reflection, and research.</a:t>
                      </a:r>
                      <a:endParaRPr sz="900">
                        <a:solidFill>
                          <a:schemeClr val="dk1"/>
                        </a:solidFill>
                        <a:latin typeface="Poppins"/>
                        <a:ea typeface="Poppins"/>
                        <a:cs typeface="Poppins"/>
                        <a:sym typeface="Poppins"/>
                      </a:endParaRPr>
                    </a:p>
                  </a:txBody>
                  <a:tcPr marT="9142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17030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W.5.9.a</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18275" marB="0"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Apply Grade 5 Reading standards to literature drawing on specific details in the text. </a:t>
                      </a:r>
                      <a:endParaRPr sz="900">
                        <a:solidFill>
                          <a:schemeClr val="dk1"/>
                        </a:solidFill>
                        <a:latin typeface="Poppins"/>
                        <a:ea typeface="Poppins"/>
                        <a:cs typeface="Poppins"/>
                        <a:sym typeface="Poppins"/>
                      </a:endParaRPr>
                    </a:p>
                  </a:txBody>
                  <a:tcPr marT="1827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17030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W.5.1</a:t>
                      </a:r>
                      <a:endParaRPr b="1" sz="900">
                        <a:solidFill>
                          <a:schemeClr val="dk1"/>
                        </a:solidFill>
                        <a:latin typeface="Poppins"/>
                        <a:ea typeface="Poppins"/>
                        <a:cs typeface="Poppins"/>
                        <a:sym typeface="Poppins"/>
                      </a:endParaRPr>
                    </a:p>
                  </a:txBody>
                  <a:tcPr marT="18275" marB="0"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Write opinion pieces on topics or texts, supporting a point of view with reasons and information.</a:t>
                      </a:r>
                      <a:endParaRPr sz="900">
                        <a:solidFill>
                          <a:schemeClr val="dk1"/>
                        </a:solidFill>
                        <a:latin typeface="Poppins"/>
                        <a:ea typeface="Poppins"/>
                        <a:cs typeface="Poppins"/>
                        <a:sym typeface="Poppins"/>
                      </a:endParaRPr>
                    </a:p>
                  </a:txBody>
                  <a:tcPr marT="1827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31082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W.5.1.a</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18275" marB="0"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Introduce a topic or text clearly, state an opinion, and create an organizational structure in which ideas are logically grouped to support the writer’s purpose.</a:t>
                      </a:r>
                      <a:endParaRPr sz="900">
                        <a:solidFill>
                          <a:schemeClr val="dk1"/>
                        </a:solidFill>
                        <a:latin typeface="Poppins"/>
                        <a:ea typeface="Poppins"/>
                        <a:cs typeface="Poppins"/>
                        <a:sym typeface="Poppins"/>
                      </a:endParaRPr>
                    </a:p>
                  </a:txBody>
                  <a:tcPr marT="1827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17030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W.5.1.b</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18275" marB="0"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Provide logically ordered reasons that are supported by facts and details.</a:t>
                      </a:r>
                      <a:endParaRPr sz="900">
                        <a:solidFill>
                          <a:schemeClr val="dk1"/>
                        </a:solidFill>
                        <a:latin typeface="Poppins"/>
                        <a:ea typeface="Poppins"/>
                        <a:cs typeface="Poppins"/>
                        <a:sym typeface="Poppins"/>
                      </a:endParaRPr>
                    </a:p>
                  </a:txBody>
                  <a:tcPr marT="1827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17030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W.5.1.c</a:t>
                      </a:r>
                      <a:endParaRPr b="1" sz="900">
                        <a:solidFill>
                          <a:schemeClr val="dk1"/>
                        </a:solidFill>
                        <a:latin typeface="Poppins"/>
                        <a:ea typeface="Poppins"/>
                        <a:cs typeface="Poppins"/>
                        <a:sym typeface="Poppins"/>
                      </a:endParaRPr>
                    </a:p>
                  </a:txBody>
                  <a:tcPr marT="18275" marB="0"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Link opinion and reasons using words, phrases, and clauses (e.g., consequently, specifically).</a:t>
                      </a:r>
                      <a:endParaRPr sz="900">
                        <a:solidFill>
                          <a:schemeClr val="dk1"/>
                        </a:solidFill>
                        <a:latin typeface="Poppins"/>
                        <a:ea typeface="Poppins"/>
                        <a:cs typeface="Poppins"/>
                        <a:sym typeface="Poppins"/>
                      </a:endParaRPr>
                    </a:p>
                  </a:txBody>
                  <a:tcPr marT="1827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17030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W.5.1.d</a:t>
                      </a:r>
                      <a:endParaRPr b="1" sz="900">
                        <a:solidFill>
                          <a:schemeClr val="dk1"/>
                        </a:solidFill>
                        <a:latin typeface="Poppins"/>
                        <a:ea typeface="Poppins"/>
                        <a:cs typeface="Poppins"/>
                        <a:sym typeface="Poppins"/>
                      </a:endParaRPr>
                    </a:p>
                  </a:txBody>
                  <a:tcPr marT="18275" marB="0"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Provide a concluding statement or section related to the opinion presented.</a:t>
                      </a:r>
                      <a:endParaRPr sz="900">
                        <a:solidFill>
                          <a:schemeClr val="dk1"/>
                        </a:solidFill>
                        <a:latin typeface="Poppins"/>
                        <a:ea typeface="Poppins"/>
                        <a:cs typeface="Poppins"/>
                        <a:sym typeface="Poppins"/>
                      </a:endParaRPr>
                    </a:p>
                  </a:txBody>
                  <a:tcPr marT="1827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310825">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W.5.4</a:t>
                      </a:r>
                      <a:endParaRPr b="1" sz="900">
                        <a:solidFill>
                          <a:schemeClr val="dk1"/>
                        </a:solidFill>
                        <a:latin typeface="Poppins"/>
                        <a:ea typeface="Poppins"/>
                        <a:cs typeface="Poppins"/>
                        <a:sym typeface="Poppins"/>
                      </a:endParaRPr>
                    </a:p>
                  </a:txBody>
                  <a:tcPr marT="18275" marB="0"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Produce clear and coherent writing in which the development and organization are appropriate to task, purpose, and audience. </a:t>
                      </a:r>
                      <a:endParaRPr sz="900">
                        <a:solidFill>
                          <a:schemeClr val="dk1"/>
                        </a:solidFill>
                        <a:latin typeface="Poppins"/>
                        <a:ea typeface="Poppins"/>
                        <a:cs typeface="Poppins"/>
                        <a:sym typeface="Poppins"/>
                      </a:endParaRPr>
                    </a:p>
                  </a:txBody>
                  <a:tcPr marT="1827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31082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W.5.5</a:t>
                      </a:r>
                      <a:endParaRPr b="1" sz="900">
                        <a:solidFill>
                          <a:schemeClr val="dk1"/>
                        </a:solidFill>
                        <a:latin typeface="Poppins"/>
                        <a:ea typeface="Poppins"/>
                        <a:cs typeface="Poppins"/>
                        <a:sym typeface="Poppins"/>
                      </a:endParaRPr>
                    </a:p>
                  </a:txBody>
                  <a:tcPr marT="18275" marB="0"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With guidance and support from peers and adults, develop and strengthen writing as needed by planning, revising, editing, rewriting, or trying a new approach.</a:t>
                      </a:r>
                      <a:endParaRPr sz="900">
                        <a:solidFill>
                          <a:schemeClr val="dk1"/>
                        </a:solidFill>
                        <a:latin typeface="Poppins"/>
                        <a:ea typeface="Poppins"/>
                        <a:cs typeface="Poppins"/>
                        <a:sym typeface="Poppins"/>
                      </a:endParaRPr>
                    </a:p>
                  </a:txBody>
                  <a:tcPr marT="1827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303450">
                <a:tc>
                  <a:txBody>
                    <a:bodyPr/>
                    <a:lstStyle/>
                    <a:p>
                      <a:pPr indent="0" lvl="0" marL="0" rtl="0" algn="l">
                        <a:lnSpc>
                          <a:spcPct val="110000"/>
                        </a:lnSpc>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RL.5.1</a:t>
                      </a:r>
                      <a:endParaRPr b="1" sz="900">
                        <a:solidFill>
                          <a:schemeClr val="dk1"/>
                        </a:solidFill>
                        <a:latin typeface="Poppins"/>
                        <a:ea typeface="Poppins"/>
                        <a:cs typeface="Poppins"/>
                        <a:sym typeface="Poppins"/>
                      </a:endParaRPr>
                    </a:p>
                  </a:txBody>
                  <a:tcPr marT="18275" marB="0"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Quote accurately from a text when explaining what the text says explicitly and when drawing inferences from the text.</a:t>
                      </a:r>
                      <a:endParaRPr sz="900">
                        <a:solidFill>
                          <a:schemeClr val="dk1"/>
                        </a:solidFill>
                        <a:latin typeface="Poppins"/>
                        <a:ea typeface="Poppins"/>
                        <a:cs typeface="Poppins"/>
                        <a:sym typeface="Poppins"/>
                      </a:endParaRPr>
                    </a:p>
                  </a:txBody>
                  <a:tcPr marT="1827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451325">
                <a:tc>
                  <a:txBody>
                    <a:bodyPr/>
                    <a:lstStyle/>
                    <a:p>
                      <a:pPr indent="0" lvl="0" marL="0" rtl="0" algn="l">
                        <a:lnSpc>
                          <a:spcPct val="110000"/>
                        </a:lnSpc>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RL.5.2</a:t>
                      </a:r>
                      <a:endParaRPr b="1" sz="900">
                        <a:solidFill>
                          <a:schemeClr val="dk1"/>
                        </a:solidFill>
                        <a:latin typeface="Poppins"/>
                        <a:ea typeface="Poppins"/>
                        <a:cs typeface="Poppins"/>
                        <a:sym typeface="Poppins"/>
                      </a:endParaRPr>
                    </a:p>
                  </a:txBody>
                  <a:tcPr marT="18275" marB="0"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Determine a theme of a story, drama, or poem from details in the text, including how characters in a story or drama respond to challenges or how the speaker in a poem reflects upon a topic; summarize the text.</a:t>
                      </a:r>
                      <a:endParaRPr sz="900">
                        <a:solidFill>
                          <a:schemeClr val="dk1"/>
                        </a:solidFill>
                        <a:latin typeface="Poppins"/>
                        <a:ea typeface="Poppins"/>
                        <a:cs typeface="Poppins"/>
                        <a:sym typeface="Poppins"/>
                      </a:endParaRPr>
                    </a:p>
                  </a:txBody>
                  <a:tcPr marT="1827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310825">
                <a:tc>
                  <a:txBody>
                    <a:bodyPr/>
                    <a:lstStyle/>
                    <a:p>
                      <a:pPr indent="0" lvl="0" marL="0" rtl="0" algn="l">
                        <a:lnSpc>
                          <a:spcPct val="110000"/>
                        </a:lnSpc>
                        <a:spcBef>
                          <a:spcPts val="0"/>
                        </a:spcBef>
                        <a:spcAft>
                          <a:spcPts val="0"/>
                        </a:spcAft>
                        <a:buNone/>
                      </a:pPr>
                      <a:r>
                        <a:rPr b="1" lang="en" sz="900">
                          <a:solidFill>
                            <a:schemeClr val="dk1"/>
                          </a:solidFill>
                          <a:latin typeface="Poppins"/>
                          <a:ea typeface="Poppins"/>
                          <a:cs typeface="Poppins"/>
                          <a:sym typeface="Poppins"/>
                        </a:rPr>
                        <a:t>L.5.2</a:t>
                      </a:r>
                      <a:endParaRPr b="1" sz="900">
                        <a:solidFill>
                          <a:schemeClr val="dk1"/>
                        </a:solidFill>
                        <a:latin typeface="Poppins"/>
                        <a:ea typeface="Poppins"/>
                        <a:cs typeface="Poppins"/>
                        <a:sym typeface="Poppins"/>
                      </a:endParaRPr>
                    </a:p>
                  </a:txBody>
                  <a:tcPr marT="18275" marB="0"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Demonstrate command of the conventions of standard English capitalization, punctuation, and spelling when writing.</a:t>
                      </a:r>
                      <a:endParaRPr sz="900">
                        <a:solidFill>
                          <a:schemeClr val="dk1"/>
                        </a:solidFill>
                        <a:latin typeface="Poppins"/>
                        <a:ea typeface="Poppins"/>
                        <a:cs typeface="Poppins"/>
                        <a:sym typeface="Poppins"/>
                      </a:endParaRPr>
                    </a:p>
                  </a:txBody>
                  <a:tcPr marT="18275" marB="0"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bl>
          </a:graphicData>
        </a:graphic>
      </p:graphicFrame>
      <p:grpSp>
        <p:nvGrpSpPr>
          <p:cNvPr id="342" name="Google Shape;342;p55"/>
          <p:cNvGrpSpPr/>
          <p:nvPr/>
        </p:nvGrpSpPr>
        <p:grpSpPr>
          <a:xfrm>
            <a:off x="0" y="0"/>
            <a:ext cx="7789200" cy="685800"/>
            <a:chOff x="0" y="0"/>
            <a:chExt cx="7789200" cy="685800"/>
          </a:xfrm>
        </p:grpSpPr>
        <p:sp>
          <p:nvSpPr>
            <p:cNvPr id="343" name="Google Shape;343;p55"/>
            <p:cNvSpPr/>
            <p:nvPr/>
          </p:nvSpPr>
          <p:spPr>
            <a:xfrm>
              <a:off x="0" y="0"/>
              <a:ext cx="7789200" cy="685800"/>
            </a:xfrm>
            <a:prstGeom prst="rect">
              <a:avLst/>
            </a:prstGeom>
            <a:solidFill>
              <a:srgbClr val="CAAFF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344" name="Google Shape;344;p55"/>
            <p:cNvSpPr txBox="1"/>
            <p:nvPr/>
          </p:nvSpPr>
          <p:spPr>
            <a:xfrm>
              <a:off x="457200" y="141450"/>
              <a:ext cx="39780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Opinion Writing</a:t>
              </a:r>
              <a:r>
                <a:rPr b="1" lang="en" sz="1600">
                  <a:latin typeface="Poppins"/>
                  <a:ea typeface="Poppins"/>
                  <a:cs typeface="Poppins"/>
                  <a:sym typeface="Poppins"/>
                </a:rPr>
                <a:t> </a:t>
              </a:r>
              <a:r>
                <a:rPr lang="en" sz="1600">
                  <a:latin typeface="Poppins"/>
                  <a:ea typeface="Poppins"/>
                  <a:cs typeface="Poppins"/>
                  <a:sym typeface="Poppins"/>
                </a:rPr>
                <a:t>|</a:t>
              </a:r>
              <a:r>
                <a:rPr b="1" lang="en" sz="1600">
                  <a:latin typeface="Poppins"/>
                  <a:ea typeface="Poppins"/>
                  <a:cs typeface="Poppins"/>
                  <a:sym typeface="Poppins"/>
                </a:rPr>
                <a:t> 5th Grade</a:t>
              </a:r>
              <a:endParaRPr sz="1200">
                <a:latin typeface="Poppins"/>
                <a:ea typeface="Poppins"/>
                <a:cs typeface="Poppins"/>
                <a:sym typeface="Poppins"/>
              </a:endParaRPr>
            </a:p>
          </p:txBody>
        </p:sp>
      </p:grpSp>
      <p:pic>
        <p:nvPicPr>
          <p:cNvPr id="345" name="Google Shape;345;p55" title="Logo.png"/>
          <p:cNvPicPr preferRelativeResize="0"/>
          <p:nvPr/>
        </p:nvPicPr>
        <p:blipFill rotWithShape="1">
          <a:blip r:embed="rId3">
            <a:alphaModFix/>
          </a:blip>
          <a:srcRect b="797" l="0" r="0" t="787"/>
          <a:stretch/>
        </p:blipFill>
        <p:spPr>
          <a:xfrm>
            <a:off x="6055623" y="261938"/>
            <a:ext cx="1232057" cy="161925"/>
          </a:xfrm>
          <a:prstGeom prst="rect">
            <a:avLst/>
          </a:prstGeom>
          <a:noFill/>
          <a:ln>
            <a:noFill/>
          </a:ln>
        </p:spPr>
      </p:pic>
      <p:grpSp>
        <p:nvGrpSpPr>
          <p:cNvPr id="346" name="Google Shape;346;p55"/>
          <p:cNvGrpSpPr/>
          <p:nvPr/>
        </p:nvGrpSpPr>
        <p:grpSpPr>
          <a:xfrm>
            <a:off x="804672" y="9615637"/>
            <a:ext cx="1706401" cy="117000"/>
            <a:chOff x="685810" y="9615637"/>
            <a:chExt cx="1706401" cy="117000"/>
          </a:xfrm>
        </p:grpSpPr>
        <p:sp>
          <p:nvSpPr>
            <p:cNvPr id="347" name="Google Shape;347;p55"/>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4">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5">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348" name="Google Shape;348;p55">
              <a:hlinkClick/>
            </p:cNvPr>
            <p:cNvPicPr preferRelativeResize="0"/>
            <p:nvPr/>
          </p:nvPicPr>
          <p:blipFill rotWithShape="1">
            <a:blip r:embed="rId6">
              <a:alphaModFix/>
            </a:blip>
            <a:srcRect b="10" l="1598" r="343" t="-10"/>
            <a:stretch/>
          </p:blipFill>
          <p:spPr>
            <a:xfrm rot="10800000">
              <a:off x="685810" y="9628437"/>
              <a:ext cx="178664" cy="86475"/>
            </a:xfrm>
            <a:prstGeom prst="rect">
              <a:avLst/>
            </a:prstGeom>
            <a:noFill/>
            <a:ln>
              <a:noFill/>
            </a:ln>
          </p:spPr>
        </p:pic>
      </p:grpSp>
      <p:grpSp>
        <p:nvGrpSpPr>
          <p:cNvPr id="349" name="Google Shape;349;p55"/>
          <p:cNvGrpSpPr/>
          <p:nvPr/>
        </p:nvGrpSpPr>
        <p:grpSpPr>
          <a:xfrm>
            <a:off x="685800" y="820770"/>
            <a:ext cx="6400799" cy="4839367"/>
            <a:chOff x="685800" y="820770"/>
            <a:chExt cx="6400799" cy="4839367"/>
          </a:xfrm>
        </p:grpSpPr>
        <p:grpSp>
          <p:nvGrpSpPr>
            <p:cNvPr id="350" name="Google Shape;350;p55"/>
            <p:cNvGrpSpPr/>
            <p:nvPr/>
          </p:nvGrpSpPr>
          <p:grpSpPr>
            <a:xfrm>
              <a:off x="685801" y="2715768"/>
              <a:ext cx="6400799" cy="2944369"/>
              <a:chOff x="685801" y="2788920"/>
              <a:chExt cx="6400799" cy="2944369"/>
            </a:xfrm>
          </p:grpSpPr>
          <p:pic>
            <p:nvPicPr>
              <p:cNvPr id="351" name="Google Shape;351;p55" title="Storyteller Con.png"/>
              <p:cNvPicPr preferRelativeResize="0"/>
              <p:nvPr/>
            </p:nvPicPr>
            <p:blipFill rotWithShape="1">
              <a:blip r:embed="rId7">
                <a:alphaModFix/>
              </a:blip>
              <a:srcRect b="49" l="0" r="0" t="49"/>
              <a:stretch/>
            </p:blipFill>
            <p:spPr>
              <a:xfrm>
                <a:off x="685801" y="2788920"/>
                <a:ext cx="6400799" cy="2944369"/>
              </a:xfrm>
              <a:prstGeom prst="rect">
                <a:avLst/>
              </a:prstGeom>
              <a:noFill/>
              <a:ln>
                <a:noFill/>
              </a:ln>
            </p:spPr>
          </p:pic>
          <p:grpSp>
            <p:nvGrpSpPr>
              <p:cNvPr id="352" name="Google Shape;352;p55"/>
              <p:cNvGrpSpPr/>
              <p:nvPr/>
            </p:nvGrpSpPr>
            <p:grpSpPr>
              <a:xfrm>
                <a:off x="707800" y="2788920"/>
                <a:ext cx="6338620" cy="2906759"/>
                <a:chOff x="707800" y="6440200"/>
                <a:chExt cx="6338620" cy="2906759"/>
              </a:xfrm>
            </p:grpSpPr>
            <p:sp>
              <p:nvSpPr>
                <p:cNvPr id="353" name="Google Shape;353;p55"/>
                <p:cNvSpPr txBox="1"/>
                <p:nvPr/>
              </p:nvSpPr>
              <p:spPr>
                <a:xfrm>
                  <a:off x="792915" y="6440200"/>
                  <a:ext cx="9267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Pre-</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354" name="Google Shape;354;p55"/>
                <p:cNvSpPr txBox="1"/>
                <p:nvPr/>
              </p:nvSpPr>
              <p:spPr>
                <a:xfrm>
                  <a:off x="236687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355" name="Google Shape;355;p55"/>
                <p:cNvSpPr txBox="1"/>
                <p:nvPr/>
              </p:nvSpPr>
              <p:spPr>
                <a:xfrm>
                  <a:off x="2389675" y="7193480"/>
                  <a:ext cx="1383600" cy="57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Exploring Mentor Texts</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750">
                      <a:latin typeface="Poppins"/>
                      <a:ea typeface="Poppins"/>
                      <a:cs typeface="Poppins"/>
                      <a:sym typeface="Poppins"/>
                    </a:rPr>
                    <a:t>Welcome to Storyteller Con</a:t>
                  </a:r>
                  <a:endParaRPr sz="75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50 minutes</a:t>
                  </a:r>
                  <a:endParaRPr sz="800">
                    <a:solidFill>
                      <a:srgbClr val="000000"/>
                    </a:solidFill>
                    <a:latin typeface="Poppins"/>
                    <a:ea typeface="Poppins"/>
                    <a:cs typeface="Poppins"/>
                    <a:sym typeface="Poppins"/>
                  </a:endParaRPr>
                </a:p>
              </p:txBody>
            </p:sp>
            <p:sp>
              <p:nvSpPr>
                <p:cNvPr id="356" name="Google Shape;356;p55"/>
                <p:cNvSpPr txBox="1"/>
                <p:nvPr/>
              </p:nvSpPr>
              <p:spPr>
                <a:xfrm>
                  <a:off x="5750192" y="8024300"/>
                  <a:ext cx="9549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Post-</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357" name="Google Shape;357;p55"/>
                <p:cNvSpPr txBox="1"/>
                <p:nvPr/>
              </p:nvSpPr>
              <p:spPr>
                <a:xfrm>
                  <a:off x="739585" y="7193475"/>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Pre-Assessment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No More Ants</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mins</a:t>
                  </a:r>
                  <a:endParaRPr sz="800">
                    <a:solidFill>
                      <a:srgbClr val="000000"/>
                    </a:solidFill>
                    <a:latin typeface="Poppins"/>
                    <a:ea typeface="Poppins"/>
                    <a:cs typeface="Poppins"/>
                    <a:sym typeface="Poppins"/>
                  </a:endParaRPr>
                </a:p>
              </p:txBody>
            </p:sp>
            <p:sp>
              <p:nvSpPr>
                <p:cNvPr id="358" name="Google Shape;358;p55"/>
                <p:cNvSpPr txBox="1"/>
                <p:nvPr/>
              </p:nvSpPr>
              <p:spPr>
                <a:xfrm>
                  <a:off x="4045895"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Planning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Plan Your Fanzine</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50 minutes</a:t>
                  </a:r>
                  <a:endParaRPr sz="800">
                    <a:solidFill>
                      <a:srgbClr val="000000"/>
                    </a:solidFill>
                    <a:latin typeface="Poppins"/>
                    <a:ea typeface="Poppins"/>
                    <a:cs typeface="Poppins"/>
                    <a:sym typeface="Poppins"/>
                  </a:endParaRPr>
                </a:p>
              </p:txBody>
            </p:sp>
            <p:sp>
              <p:nvSpPr>
                <p:cNvPr id="359" name="Google Shape;359;p55"/>
                <p:cNvSpPr txBox="1"/>
                <p:nvPr/>
              </p:nvSpPr>
              <p:spPr>
                <a:xfrm>
                  <a:off x="5702120"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Drafting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Add Your Evidence</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50 minutes</a:t>
                  </a:r>
                  <a:endParaRPr sz="800">
                    <a:solidFill>
                      <a:srgbClr val="000000"/>
                    </a:solidFill>
                    <a:latin typeface="Poppins"/>
                    <a:ea typeface="Poppins"/>
                    <a:cs typeface="Poppins"/>
                    <a:sym typeface="Poppins"/>
                  </a:endParaRPr>
                </a:p>
              </p:txBody>
            </p:sp>
            <p:sp>
              <p:nvSpPr>
                <p:cNvPr id="360" name="Google Shape;360;p55"/>
                <p:cNvSpPr txBox="1"/>
                <p:nvPr/>
              </p:nvSpPr>
              <p:spPr>
                <a:xfrm>
                  <a:off x="739585" y="8770959"/>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Drafting &amp; Revising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Explain Your Evidence</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50 minutes</a:t>
                  </a:r>
                  <a:endParaRPr sz="800">
                    <a:solidFill>
                      <a:srgbClr val="000000"/>
                    </a:solidFill>
                    <a:latin typeface="Poppins"/>
                    <a:ea typeface="Poppins"/>
                    <a:cs typeface="Poppins"/>
                    <a:sym typeface="Poppins"/>
                  </a:endParaRPr>
                </a:p>
              </p:txBody>
            </p:sp>
            <p:sp>
              <p:nvSpPr>
                <p:cNvPr id="361" name="Google Shape;361;p55"/>
                <p:cNvSpPr txBox="1"/>
                <p:nvPr/>
              </p:nvSpPr>
              <p:spPr>
                <a:xfrm>
                  <a:off x="2387761" y="8770959"/>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Intro &amp; Conclusion</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Introduce Your Fanzine</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50 minutes</a:t>
                  </a:r>
                  <a:endParaRPr sz="800">
                    <a:solidFill>
                      <a:srgbClr val="000000"/>
                    </a:solidFill>
                    <a:latin typeface="Poppins"/>
                    <a:ea typeface="Poppins"/>
                    <a:cs typeface="Poppins"/>
                    <a:sym typeface="Poppins"/>
                  </a:endParaRPr>
                </a:p>
              </p:txBody>
            </p:sp>
            <p:sp>
              <p:nvSpPr>
                <p:cNvPr id="362" name="Google Shape;362;p55"/>
                <p:cNvSpPr txBox="1"/>
                <p:nvPr/>
              </p:nvSpPr>
              <p:spPr>
                <a:xfrm>
                  <a:off x="4042418" y="8770950"/>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Editing &amp; Publishing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Design Your Fanzine</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35 minutes</a:t>
                  </a:r>
                  <a:endParaRPr sz="800">
                    <a:solidFill>
                      <a:srgbClr val="000000"/>
                    </a:solidFill>
                    <a:latin typeface="Poppins"/>
                    <a:ea typeface="Poppins"/>
                    <a:cs typeface="Poppins"/>
                    <a:sym typeface="Poppins"/>
                  </a:endParaRPr>
                </a:p>
              </p:txBody>
            </p:sp>
            <p:sp>
              <p:nvSpPr>
                <p:cNvPr id="363" name="Google Shape;363;p55"/>
                <p:cNvSpPr txBox="1"/>
                <p:nvPr/>
              </p:nvSpPr>
              <p:spPr>
                <a:xfrm>
                  <a:off x="4020050"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364" name="Google Shape;364;p55"/>
                <p:cNvSpPr txBox="1"/>
                <p:nvPr/>
              </p:nvSpPr>
              <p:spPr>
                <a:xfrm>
                  <a:off x="567342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365" name="Google Shape;365;p55"/>
                <p:cNvSpPr txBox="1"/>
                <p:nvPr/>
              </p:nvSpPr>
              <p:spPr>
                <a:xfrm>
                  <a:off x="707800"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366" name="Google Shape;366;p55"/>
                <p:cNvSpPr txBox="1"/>
                <p:nvPr/>
              </p:nvSpPr>
              <p:spPr>
                <a:xfrm>
                  <a:off x="2366875"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5</a:t>
                  </a:r>
                  <a:endParaRPr b="1" sz="1000">
                    <a:solidFill>
                      <a:schemeClr val="lt1"/>
                    </a:solidFill>
                    <a:latin typeface="Poppins"/>
                    <a:ea typeface="Poppins"/>
                    <a:cs typeface="Poppins"/>
                    <a:sym typeface="Poppins"/>
                  </a:endParaRPr>
                </a:p>
              </p:txBody>
            </p:sp>
          </p:grpSp>
          <p:sp>
            <p:nvSpPr>
              <p:cNvPr id="367" name="Google Shape;367;p55"/>
              <p:cNvSpPr txBox="1"/>
              <p:nvPr/>
            </p:nvSpPr>
            <p:spPr>
              <a:xfrm>
                <a:off x="4020219" y="4375025"/>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6</a:t>
                </a:r>
                <a:endParaRPr b="1" sz="1000">
                  <a:solidFill>
                    <a:schemeClr val="lt1"/>
                  </a:solidFill>
                  <a:latin typeface="Poppins"/>
                  <a:ea typeface="Poppins"/>
                  <a:cs typeface="Poppins"/>
                  <a:sym typeface="Poppins"/>
                </a:endParaRPr>
              </a:p>
            </p:txBody>
          </p:sp>
          <p:sp>
            <p:nvSpPr>
              <p:cNvPr id="368" name="Google Shape;368;p55"/>
              <p:cNvSpPr txBox="1"/>
              <p:nvPr/>
            </p:nvSpPr>
            <p:spPr>
              <a:xfrm>
                <a:off x="5702118" y="5119670"/>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Post-Assessment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Shaken Up</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minutes</a:t>
                </a:r>
                <a:endParaRPr sz="800">
                  <a:solidFill>
                    <a:srgbClr val="000000"/>
                  </a:solidFill>
                  <a:latin typeface="Poppins"/>
                  <a:ea typeface="Poppins"/>
                  <a:cs typeface="Poppins"/>
                  <a:sym typeface="Poppins"/>
                </a:endParaRPr>
              </a:p>
            </p:txBody>
          </p:sp>
        </p:grpSp>
        <p:grpSp>
          <p:nvGrpSpPr>
            <p:cNvPr id="369" name="Google Shape;369;p55"/>
            <p:cNvGrpSpPr/>
            <p:nvPr/>
          </p:nvGrpSpPr>
          <p:grpSpPr>
            <a:xfrm>
              <a:off x="685800" y="820770"/>
              <a:ext cx="6400775" cy="1650757"/>
              <a:chOff x="685800" y="820770"/>
              <a:chExt cx="6400775" cy="1650757"/>
            </a:xfrm>
          </p:grpSpPr>
          <p:sp>
            <p:nvSpPr>
              <p:cNvPr id="370" name="Google Shape;370;p55"/>
              <p:cNvSpPr txBox="1"/>
              <p:nvPr/>
            </p:nvSpPr>
            <p:spPr>
              <a:xfrm>
                <a:off x="2621075" y="1104506"/>
                <a:ext cx="4465500" cy="10881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Clr>
                    <a:srgbClr val="000000"/>
                  </a:buClr>
                  <a:buSzPts val="1100"/>
                  <a:buFont typeface="Arial"/>
                  <a:buNone/>
                </a:pPr>
                <a:r>
                  <a:rPr b="1" lang="en" u="sng">
                    <a:solidFill>
                      <a:schemeClr val="dk1"/>
                    </a:solidFill>
                    <a:latin typeface="Poppins"/>
                    <a:ea typeface="Poppins"/>
                    <a:cs typeface="Poppins"/>
                    <a:sym typeface="Poppins"/>
                    <a:hlinkClick r:id="rId8">
                      <a:extLst>
                        <a:ext uri="{A12FA001-AC4F-418D-AE19-62706E023703}">
                          <ahyp:hlinkClr val="tx"/>
                        </a:ext>
                      </a:extLst>
                    </a:hlinkClick>
                  </a:rPr>
                  <a:t>Unit 2: Storyteller Con</a:t>
                </a:r>
                <a:endParaRPr u="sng">
                  <a:solidFill>
                    <a:schemeClr val="dk1"/>
                  </a:solidFill>
                  <a:latin typeface="Poppins"/>
                  <a:ea typeface="Poppins"/>
                  <a:cs typeface="Poppins"/>
                  <a:sym typeface="Poppins"/>
                </a:endParaRPr>
              </a:p>
              <a:p>
                <a:pPr indent="0" lvl="0" marL="0" rtl="0" algn="l">
                  <a:lnSpc>
                    <a:spcPct val="130000"/>
                  </a:lnSpc>
                  <a:spcBef>
                    <a:spcPts val="1200"/>
                  </a:spcBef>
                  <a:spcAft>
                    <a:spcPts val="800"/>
                  </a:spcAft>
                  <a:buClr>
                    <a:srgbClr val="000000"/>
                  </a:buClr>
                  <a:buSzPts val="1100"/>
                  <a:buFont typeface="Arial"/>
                  <a:buNone/>
                </a:pPr>
                <a:r>
                  <a:rPr lang="en" sz="1000">
                    <a:latin typeface="Poppins"/>
                    <a:ea typeface="Poppins"/>
                    <a:cs typeface="Poppins"/>
                    <a:sym typeface="Poppins"/>
                  </a:rPr>
                  <a:t>Students write a four-paragraph </a:t>
                </a:r>
                <a:r>
                  <a:rPr b="1" lang="en" sz="1000">
                    <a:latin typeface="Poppins"/>
                    <a:ea typeface="Poppins"/>
                    <a:cs typeface="Poppins"/>
                    <a:sym typeface="Poppins"/>
                  </a:rPr>
                  <a:t>literary essay</a:t>
                </a:r>
                <a:r>
                  <a:rPr lang="en" sz="1000">
                    <a:latin typeface="Poppins"/>
                    <a:ea typeface="Poppins"/>
                    <a:cs typeface="Poppins"/>
                    <a:sym typeface="Poppins"/>
                  </a:rPr>
                  <a:t> about a theme from a story. Students develop a thesis statement, use story events as reasons, and back their thinking up with evidence and explanations.</a:t>
                </a:r>
                <a:endParaRPr sz="1000">
                  <a:latin typeface="Poppins"/>
                  <a:ea typeface="Poppins"/>
                  <a:cs typeface="Poppins"/>
                  <a:sym typeface="Poppins"/>
                </a:endParaRPr>
              </a:p>
            </p:txBody>
          </p:sp>
          <p:pic>
            <p:nvPicPr>
              <p:cNvPr id="371" name="Google Shape;371;p55" title="Storyteller Con Circle.png"/>
              <p:cNvPicPr preferRelativeResize="0"/>
              <p:nvPr/>
            </p:nvPicPr>
            <p:blipFill rotWithShape="1">
              <a:blip r:embed="rId9">
                <a:alphaModFix/>
              </a:blip>
              <a:srcRect b="0" l="0" r="0" t="0"/>
              <a:stretch/>
            </p:blipFill>
            <p:spPr>
              <a:xfrm>
                <a:off x="685812" y="825606"/>
                <a:ext cx="1645921" cy="1645921"/>
              </a:xfrm>
              <a:prstGeom prst="rect">
                <a:avLst/>
              </a:prstGeom>
              <a:noFill/>
              <a:ln>
                <a:noFill/>
              </a:ln>
            </p:spPr>
          </p:pic>
          <p:sp>
            <p:nvSpPr>
              <p:cNvPr id="372" name="Google Shape;372;p55">
                <a:hlinkClick r:id="rId10"/>
              </p:cNvPr>
              <p:cNvSpPr/>
              <p:nvPr/>
            </p:nvSpPr>
            <p:spPr>
              <a:xfrm>
                <a:off x="685800" y="820770"/>
                <a:ext cx="1645800" cy="16458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graphicFrame>
        <p:nvGraphicFramePr>
          <p:cNvPr id="377" name="Google Shape;377;p56"/>
          <p:cNvGraphicFramePr/>
          <p:nvPr/>
        </p:nvGraphicFramePr>
        <p:xfrm>
          <a:off x="685800" y="5925312"/>
          <a:ext cx="3000000" cy="3000000"/>
        </p:xfrm>
        <a:graphic>
          <a:graphicData uri="http://schemas.openxmlformats.org/drawingml/2006/table">
            <a:tbl>
              <a:tblPr>
                <a:noFill/>
                <a:tableStyleId>{1AC8B0E7-1234-4D41-B6C5-B23E98F94E51}</a:tableStyleId>
              </a:tblPr>
              <a:tblGrid>
                <a:gridCol w="650600"/>
                <a:gridCol w="5750200"/>
              </a:tblGrid>
              <a:tr h="405300">
                <a:tc gridSpan="2">
                  <a:txBody>
                    <a:bodyPr/>
                    <a:lstStyle/>
                    <a:p>
                      <a:pPr indent="0" lvl="0" marL="0" rtl="0" algn="l">
                        <a:spcBef>
                          <a:spcPts val="0"/>
                        </a:spcBef>
                        <a:spcAft>
                          <a:spcPts val="0"/>
                        </a:spcAft>
                        <a:buNone/>
                      </a:pPr>
                      <a:r>
                        <a:rPr b="1" lang="en" sz="1200">
                          <a:latin typeface="Poppins"/>
                          <a:ea typeface="Poppins"/>
                          <a:cs typeface="Poppins"/>
                          <a:sym typeface="Poppins"/>
                        </a:rPr>
                        <a:t>Standards</a:t>
                      </a:r>
                      <a:endParaRPr b="1" sz="12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F4F4EE"/>
                    </a:solidFill>
                  </a:tcPr>
                </a:tc>
                <a:tc hMerge="1"/>
              </a:tr>
              <a:tr h="20877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W.5.1</a:t>
                      </a:r>
                      <a:endParaRPr b="1" sz="900">
                        <a:solidFill>
                          <a:schemeClr val="dk1"/>
                        </a:solidFill>
                        <a:latin typeface="Poppins"/>
                        <a:ea typeface="Poppins"/>
                        <a:cs typeface="Poppins"/>
                        <a:sym typeface="Poppins"/>
                      </a:endParaRPr>
                    </a:p>
                  </a:txBody>
                  <a:tcPr marT="10972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Write opinion pieces on topics or texts, supporting a point of view with reasons and information.</a:t>
                      </a:r>
                      <a:endParaRPr sz="900">
                        <a:solidFill>
                          <a:schemeClr val="dk1"/>
                        </a:solidFill>
                        <a:latin typeface="Poppins"/>
                        <a:ea typeface="Poppins"/>
                        <a:cs typeface="Poppins"/>
                        <a:sym typeface="Poppins"/>
                      </a:endParaRPr>
                    </a:p>
                  </a:txBody>
                  <a:tcPr marT="109725"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3321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W.5.1.a</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Introduce a topic or text clearly, state an opinion, and create an organizational structure in which ideas are logically grouped to support the writer’s purpose.</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22722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W.5.1.b</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Provide logically ordered reasons that are supported by facts and details.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2136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W.5.1.c</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Link opinion and reasons using words, phrases, and clauses (e.g., consequently, specifically).</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2197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W.5.1.d</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Provide a concluding statement or section related to the opinion presented.</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3321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W.5.4</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Produce clear and coherent writing in which the development and organization are appropriate to task, purpose, and audience.</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3321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W.5.5</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With guidance and support from peers and adults, develop and strengthen writing as needed by planning, revising, editing, rewriting, or trying a new approach.</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332150">
                <a:tc>
                  <a:txBody>
                    <a:bodyPr/>
                    <a:lstStyle/>
                    <a:p>
                      <a:pPr indent="0" lvl="0" marL="0" rtl="0" algn="l">
                        <a:lnSpc>
                          <a:spcPct val="110000"/>
                        </a:lnSpc>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W.5.8</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Recall relevant information from experiences or gather relevant information from print and digital sources; summarize or paraphrase information in notes and finished work, and provide a list of sources.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332150">
                <a:tc>
                  <a:txBody>
                    <a:bodyPr/>
                    <a:lstStyle/>
                    <a:p>
                      <a:pPr indent="0" lvl="0" marL="0" rtl="0" algn="l">
                        <a:lnSpc>
                          <a:spcPct val="110000"/>
                        </a:lnSpc>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W.5.10</a:t>
                      </a:r>
                      <a:endParaRPr b="1" sz="900">
                        <a:solidFill>
                          <a:schemeClr val="dk1"/>
                        </a:solidFill>
                        <a:latin typeface="Poppins"/>
                        <a:ea typeface="Poppins"/>
                        <a:cs typeface="Poppins"/>
                        <a:sym typeface="Poppins"/>
                      </a:endParaRPr>
                    </a:p>
                  </a:txBody>
                  <a:tcPr marT="45700"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Write routinely over extended time frames (time for research, reflection, and revision) and shorter time frames (a single sitting or a day or two) for a range of discipline-specific tasks, purposes, and audiences.</a:t>
                      </a:r>
                      <a:endParaRPr sz="900">
                        <a:solidFill>
                          <a:schemeClr val="dk1"/>
                        </a:solidFill>
                        <a:latin typeface="Poppins"/>
                        <a:ea typeface="Poppins"/>
                        <a:cs typeface="Poppins"/>
                        <a:sym typeface="Poppins"/>
                      </a:endParaRPr>
                    </a:p>
                  </a:txBody>
                  <a:tcPr marT="45700" marB="18275" marR="91425"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bl>
          </a:graphicData>
        </a:graphic>
      </p:graphicFrame>
      <p:sp>
        <p:nvSpPr>
          <p:cNvPr id="378" name="Google Shape;378;p5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pSp>
        <p:nvGrpSpPr>
          <p:cNvPr id="379" name="Google Shape;379;p56"/>
          <p:cNvGrpSpPr/>
          <p:nvPr/>
        </p:nvGrpSpPr>
        <p:grpSpPr>
          <a:xfrm>
            <a:off x="0" y="0"/>
            <a:ext cx="7789200" cy="685800"/>
            <a:chOff x="0" y="0"/>
            <a:chExt cx="7789200" cy="685800"/>
          </a:xfrm>
        </p:grpSpPr>
        <p:sp>
          <p:nvSpPr>
            <p:cNvPr id="380" name="Google Shape;380;p56"/>
            <p:cNvSpPr/>
            <p:nvPr/>
          </p:nvSpPr>
          <p:spPr>
            <a:xfrm>
              <a:off x="0" y="0"/>
              <a:ext cx="7789200" cy="685800"/>
            </a:xfrm>
            <a:prstGeom prst="rect">
              <a:avLst/>
            </a:prstGeom>
            <a:solidFill>
              <a:srgbClr val="CAAFF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381" name="Google Shape;381;p56"/>
            <p:cNvSpPr txBox="1"/>
            <p:nvPr/>
          </p:nvSpPr>
          <p:spPr>
            <a:xfrm>
              <a:off x="457200" y="141450"/>
              <a:ext cx="39780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Opinion Writing </a:t>
              </a:r>
              <a:r>
                <a:rPr lang="en" sz="1600">
                  <a:latin typeface="Poppins"/>
                  <a:ea typeface="Poppins"/>
                  <a:cs typeface="Poppins"/>
                  <a:sym typeface="Poppins"/>
                </a:rPr>
                <a:t>|</a:t>
              </a:r>
              <a:r>
                <a:rPr b="1" lang="en" sz="1600">
                  <a:latin typeface="Poppins"/>
                  <a:ea typeface="Poppins"/>
                  <a:cs typeface="Poppins"/>
                  <a:sym typeface="Poppins"/>
                </a:rPr>
                <a:t> 5th Grade</a:t>
              </a:r>
              <a:endParaRPr sz="1200">
                <a:latin typeface="Poppins"/>
                <a:ea typeface="Poppins"/>
                <a:cs typeface="Poppins"/>
                <a:sym typeface="Poppins"/>
              </a:endParaRPr>
            </a:p>
          </p:txBody>
        </p:sp>
      </p:grpSp>
      <p:pic>
        <p:nvPicPr>
          <p:cNvPr id="382" name="Google Shape;382;p56" title="Logo.png"/>
          <p:cNvPicPr preferRelativeResize="0"/>
          <p:nvPr/>
        </p:nvPicPr>
        <p:blipFill rotWithShape="1">
          <a:blip r:embed="rId3">
            <a:alphaModFix/>
          </a:blip>
          <a:srcRect b="797" l="0" r="0" t="787"/>
          <a:stretch/>
        </p:blipFill>
        <p:spPr>
          <a:xfrm>
            <a:off x="6055623" y="261938"/>
            <a:ext cx="1232057" cy="161925"/>
          </a:xfrm>
          <a:prstGeom prst="rect">
            <a:avLst/>
          </a:prstGeom>
          <a:noFill/>
          <a:ln>
            <a:noFill/>
          </a:ln>
        </p:spPr>
      </p:pic>
      <p:grpSp>
        <p:nvGrpSpPr>
          <p:cNvPr id="383" name="Google Shape;383;p56"/>
          <p:cNvGrpSpPr/>
          <p:nvPr/>
        </p:nvGrpSpPr>
        <p:grpSpPr>
          <a:xfrm>
            <a:off x="804672" y="9615637"/>
            <a:ext cx="1706401" cy="117000"/>
            <a:chOff x="685810" y="9615637"/>
            <a:chExt cx="1706401" cy="117000"/>
          </a:xfrm>
        </p:grpSpPr>
        <p:sp>
          <p:nvSpPr>
            <p:cNvPr id="384" name="Google Shape;384;p56"/>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4">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5">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385" name="Google Shape;385;p56">
              <a:hlinkClick/>
            </p:cNvPr>
            <p:cNvPicPr preferRelativeResize="0"/>
            <p:nvPr/>
          </p:nvPicPr>
          <p:blipFill rotWithShape="1">
            <a:blip r:embed="rId6">
              <a:alphaModFix/>
            </a:blip>
            <a:srcRect b="10" l="1598" r="343" t="-10"/>
            <a:stretch/>
          </p:blipFill>
          <p:spPr>
            <a:xfrm rot="10800000">
              <a:off x="685810" y="9628437"/>
              <a:ext cx="178664" cy="86475"/>
            </a:xfrm>
            <a:prstGeom prst="rect">
              <a:avLst/>
            </a:prstGeom>
            <a:noFill/>
            <a:ln>
              <a:noFill/>
            </a:ln>
          </p:spPr>
        </p:pic>
      </p:grpSp>
      <p:grpSp>
        <p:nvGrpSpPr>
          <p:cNvPr id="386" name="Google Shape;386;p56"/>
          <p:cNvGrpSpPr/>
          <p:nvPr/>
        </p:nvGrpSpPr>
        <p:grpSpPr>
          <a:xfrm>
            <a:off x="685800" y="820770"/>
            <a:ext cx="6400799" cy="4839367"/>
            <a:chOff x="685800" y="820770"/>
            <a:chExt cx="6400799" cy="4839367"/>
          </a:xfrm>
        </p:grpSpPr>
        <p:grpSp>
          <p:nvGrpSpPr>
            <p:cNvPr id="387" name="Google Shape;387;p56"/>
            <p:cNvGrpSpPr/>
            <p:nvPr/>
          </p:nvGrpSpPr>
          <p:grpSpPr>
            <a:xfrm>
              <a:off x="685801" y="2715768"/>
              <a:ext cx="6400799" cy="2944369"/>
              <a:chOff x="685801" y="2788920"/>
              <a:chExt cx="6400799" cy="2944369"/>
            </a:xfrm>
          </p:grpSpPr>
          <p:pic>
            <p:nvPicPr>
              <p:cNvPr id="388" name="Google Shape;388;p56" title="Town Fair.png"/>
              <p:cNvPicPr preferRelativeResize="0"/>
              <p:nvPr/>
            </p:nvPicPr>
            <p:blipFill rotWithShape="1">
              <a:blip r:embed="rId7">
                <a:alphaModFix/>
              </a:blip>
              <a:srcRect b="49" l="0" r="0" t="49"/>
              <a:stretch/>
            </p:blipFill>
            <p:spPr>
              <a:xfrm>
                <a:off x="685801" y="2788920"/>
                <a:ext cx="6400799" cy="2944369"/>
              </a:xfrm>
              <a:prstGeom prst="rect">
                <a:avLst/>
              </a:prstGeom>
              <a:noFill/>
              <a:ln>
                <a:noFill/>
              </a:ln>
            </p:spPr>
          </p:pic>
          <p:grpSp>
            <p:nvGrpSpPr>
              <p:cNvPr id="389" name="Google Shape;389;p56"/>
              <p:cNvGrpSpPr/>
              <p:nvPr/>
            </p:nvGrpSpPr>
            <p:grpSpPr>
              <a:xfrm>
                <a:off x="713700" y="2788920"/>
                <a:ext cx="6332720" cy="2906459"/>
                <a:chOff x="713700" y="6440200"/>
                <a:chExt cx="6332720" cy="2906459"/>
              </a:xfrm>
            </p:grpSpPr>
            <p:sp>
              <p:nvSpPr>
                <p:cNvPr id="390" name="Google Shape;390;p56"/>
                <p:cNvSpPr txBox="1"/>
                <p:nvPr/>
              </p:nvSpPr>
              <p:spPr>
                <a:xfrm>
                  <a:off x="236687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391" name="Google Shape;391;p56"/>
                <p:cNvSpPr txBox="1"/>
                <p:nvPr/>
              </p:nvSpPr>
              <p:spPr>
                <a:xfrm>
                  <a:off x="2389670" y="7193475"/>
                  <a:ext cx="1344300" cy="57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Outlining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Plan Your Flyer</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35 minutes</a:t>
                  </a:r>
                  <a:endParaRPr sz="800">
                    <a:solidFill>
                      <a:srgbClr val="000000"/>
                    </a:solidFill>
                    <a:latin typeface="Poppins"/>
                    <a:ea typeface="Poppins"/>
                    <a:cs typeface="Poppins"/>
                    <a:sym typeface="Poppins"/>
                  </a:endParaRPr>
                </a:p>
              </p:txBody>
            </p:sp>
            <p:sp>
              <p:nvSpPr>
                <p:cNvPr id="392" name="Google Shape;392;p56"/>
                <p:cNvSpPr txBox="1"/>
                <p:nvPr/>
              </p:nvSpPr>
              <p:spPr>
                <a:xfrm>
                  <a:off x="778825" y="8031875"/>
                  <a:ext cx="9549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Post-</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393" name="Google Shape;393;p56"/>
                <p:cNvSpPr txBox="1"/>
                <p:nvPr/>
              </p:nvSpPr>
              <p:spPr>
                <a:xfrm>
                  <a:off x="739585" y="7193475"/>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Gathering Information</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Explore Town Fairs</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35 mins</a:t>
                  </a:r>
                  <a:endParaRPr sz="800">
                    <a:solidFill>
                      <a:srgbClr val="000000"/>
                    </a:solidFill>
                    <a:latin typeface="Poppins"/>
                    <a:ea typeface="Poppins"/>
                    <a:cs typeface="Poppins"/>
                    <a:sym typeface="Poppins"/>
                  </a:endParaRPr>
                </a:p>
              </p:txBody>
            </p:sp>
            <p:sp>
              <p:nvSpPr>
                <p:cNvPr id="394" name="Google Shape;394;p56"/>
                <p:cNvSpPr txBox="1"/>
                <p:nvPr/>
              </p:nvSpPr>
              <p:spPr>
                <a:xfrm>
                  <a:off x="4045895"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Drafting</a:t>
                  </a:r>
                  <a:endParaRPr b="1" sz="900">
                    <a:latin typeface="Poppins"/>
                    <a:ea typeface="Poppins"/>
                    <a:cs typeface="Poppins"/>
                    <a:sym typeface="Poppins"/>
                  </a:endParaRPr>
                </a:p>
                <a:p>
                  <a:pPr indent="0" lvl="0" marL="0" rtl="0" algn="l">
                    <a:lnSpc>
                      <a:spcPct val="100000"/>
                    </a:lnSpc>
                    <a:spcBef>
                      <a:spcPts val="200"/>
                    </a:spcBef>
                    <a:spcAft>
                      <a:spcPts val="0"/>
                    </a:spcAft>
                    <a:buNone/>
                  </a:pPr>
                  <a:r>
                    <a:rPr lang="en" sz="800">
                      <a:latin typeface="Poppins"/>
                      <a:ea typeface="Poppins"/>
                      <a:cs typeface="Poppins"/>
                      <a:sym typeface="Poppins"/>
                    </a:rPr>
                    <a:t>Convince Your Reader to Vote Yes</a:t>
                  </a:r>
                  <a:endParaRPr sz="900">
                    <a:latin typeface="Poppins"/>
                    <a:ea typeface="Poppins"/>
                    <a:cs typeface="Poppins"/>
                    <a:sym typeface="Poppins"/>
                  </a:endParaRPr>
                </a:p>
                <a:p>
                  <a:pPr indent="0" lvl="0" marL="0" rtl="0" algn="l">
                    <a:lnSpc>
                      <a:spcPct val="150000"/>
                    </a:lnSpc>
                    <a:spcBef>
                      <a:spcPts val="200"/>
                    </a:spcBef>
                    <a:spcAft>
                      <a:spcPts val="0"/>
                    </a:spcAft>
                    <a:buNone/>
                  </a:pPr>
                  <a:r>
                    <a:rPr lang="en" sz="800">
                      <a:latin typeface="Poppins"/>
                      <a:ea typeface="Poppins"/>
                      <a:cs typeface="Poppins"/>
                      <a:sym typeface="Poppins"/>
                    </a:rPr>
                    <a:t>15 minutes</a:t>
                  </a:r>
                  <a:endParaRPr sz="800">
                    <a:solidFill>
                      <a:srgbClr val="000000"/>
                    </a:solidFill>
                    <a:latin typeface="Poppins"/>
                    <a:ea typeface="Poppins"/>
                    <a:cs typeface="Poppins"/>
                    <a:sym typeface="Poppins"/>
                  </a:endParaRPr>
                </a:p>
              </p:txBody>
            </p:sp>
            <p:sp>
              <p:nvSpPr>
                <p:cNvPr id="395" name="Google Shape;395;p56"/>
                <p:cNvSpPr txBox="1"/>
                <p:nvPr/>
              </p:nvSpPr>
              <p:spPr>
                <a:xfrm>
                  <a:off x="5702120"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Revision</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Share Your Flyer</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35 minutes</a:t>
                  </a:r>
                  <a:endParaRPr sz="800">
                    <a:solidFill>
                      <a:srgbClr val="000000"/>
                    </a:solidFill>
                    <a:latin typeface="Poppins"/>
                    <a:ea typeface="Poppins"/>
                    <a:cs typeface="Poppins"/>
                    <a:sym typeface="Poppins"/>
                  </a:endParaRPr>
                </a:p>
              </p:txBody>
            </p:sp>
            <p:sp>
              <p:nvSpPr>
                <p:cNvPr id="396" name="Google Shape;396;p56"/>
                <p:cNvSpPr txBox="1"/>
                <p:nvPr/>
              </p:nvSpPr>
              <p:spPr>
                <a:xfrm>
                  <a:off x="739585" y="8770959"/>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Post-Assessment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Science Museum</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minutes</a:t>
                  </a:r>
                  <a:endParaRPr sz="800">
                    <a:solidFill>
                      <a:srgbClr val="000000"/>
                    </a:solidFill>
                    <a:latin typeface="Poppins"/>
                    <a:ea typeface="Poppins"/>
                    <a:cs typeface="Poppins"/>
                    <a:sym typeface="Poppins"/>
                  </a:endParaRPr>
                </a:p>
              </p:txBody>
            </p:sp>
            <p:sp>
              <p:nvSpPr>
                <p:cNvPr id="397" name="Google Shape;397;p56"/>
                <p:cNvSpPr txBox="1"/>
                <p:nvPr/>
              </p:nvSpPr>
              <p:spPr>
                <a:xfrm>
                  <a:off x="4020050"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398" name="Google Shape;398;p56"/>
                <p:cNvSpPr txBox="1"/>
                <p:nvPr/>
              </p:nvSpPr>
              <p:spPr>
                <a:xfrm>
                  <a:off x="567342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399" name="Google Shape;399;p56"/>
                <p:cNvSpPr txBox="1"/>
                <p:nvPr/>
              </p:nvSpPr>
              <p:spPr>
                <a:xfrm>
                  <a:off x="713700"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grpSp>
        </p:grpSp>
        <p:grpSp>
          <p:nvGrpSpPr>
            <p:cNvPr id="400" name="Google Shape;400;p56"/>
            <p:cNvGrpSpPr/>
            <p:nvPr/>
          </p:nvGrpSpPr>
          <p:grpSpPr>
            <a:xfrm>
              <a:off x="685800" y="820770"/>
              <a:ext cx="6400775" cy="1650757"/>
              <a:chOff x="685800" y="820770"/>
              <a:chExt cx="6400775" cy="1650757"/>
            </a:xfrm>
          </p:grpSpPr>
          <p:sp>
            <p:nvSpPr>
              <p:cNvPr id="401" name="Google Shape;401;p56"/>
              <p:cNvSpPr/>
              <p:nvPr/>
            </p:nvSpPr>
            <p:spPr>
              <a:xfrm>
                <a:off x="3858000" y="1944575"/>
                <a:ext cx="928153" cy="28775"/>
              </a:xfrm>
              <a:custGeom>
                <a:rect b="b" l="l" r="r" t="t"/>
                <a:pathLst>
                  <a:path extrusionOk="0" h="1151" w="35736">
                    <a:moveTo>
                      <a:pt x="0" y="1151"/>
                    </a:moveTo>
                    <a:cubicBezTo>
                      <a:pt x="11797" y="-534"/>
                      <a:pt x="23820" y="178"/>
                      <a:pt x="35736" y="178"/>
                    </a:cubicBezTo>
                  </a:path>
                </a:pathLst>
              </a:custGeom>
              <a:noFill/>
              <a:ln cap="flat" cmpd="sng" w="152400">
                <a:solidFill>
                  <a:srgbClr val="FFDF41"/>
                </a:solidFill>
                <a:prstDash val="solid"/>
                <a:round/>
                <a:headEnd len="med" w="med" type="none"/>
                <a:tailEnd len="med" w="med" type="none"/>
              </a:ln>
            </p:spPr>
          </p:sp>
          <p:sp>
            <p:nvSpPr>
              <p:cNvPr id="402" name="Google Shape;402;p56"/>
              <p:cNvSpPr txBox="1"/>
              <p:nvPr/>
            </p:nvSpPr>
            <p:spPr>
              <a:xfrm>
                <a:off x="2621075" y="1104506"/>
                <a:ext cx="4465500" cy="10881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Clr>
                    <a:srgbClr val="000000"/>
                  </a:buClr>
                  <a:buSzPts val="1100"/>
                  <a:buFont typeface="Arial"/>
                  <a:buNone/>
                </a:pPr>
                <a:r>
                  <a:rPr b="1" lang="en" u="sng">
                    <a:solidFill>
                      <a:schemeClr val="dk1"/>
                    </a:solidFill>
                    <a:latin typeface="Poppins"/>
                    <a:ea typeface="Poppins"/>
                    <a:cs typeface="Poppins"/>
                    <a:sym typeface="Poppins"/>
                    <a:hlinkClick r:id="rId8">
                      <a:extLst>
                        <a:ext uri="{A12FA001-AC4F-418D-AE19-62706E023703}">
                          <ahyp:hlinkClr val="tx"/>
                        </a:ext>
                      </a:extLst>
                    </a:hlinkClick>
                  </a:rPr>
                  <a:t>Unit 3: Town Fair</a:t>
                </a:r>
                <a:r>
                  <a:rPr b="1" lang="en">
                    <a:solidFill>
                      <a:schemeClr val="dk1"/>
                    </a:solidFill>
                    <a:latin typeface="Poppins"/>
                    <a:ea typeface="Poppins"/>
                    <a:cs typeface="Poppins"/>
                    <a:sym typeface="Poppins"/>
                  </a:rPr>
                  <a:t> </a:t>
                </a:r>
                <a:r>
                  <a:rPr b="1" lang="en">
                    <a:latin typeface="Poppins"/>
                    <a:ea typeface="Poppins"/>
                    <a:cs typeface="Poppins"/>
                    <a:sym typeface="Poppins"/>
                  </a:rPr>
                  <a:t> </a:t>
                </a:r>
                <a:r>
                  <a:rPr lang="en" sz="1000">
                    <a:solidFill>
                      <a:schemeClr val="dk1"/>
                    </a:solidFill>
                    <a:highlight>
                      <a:srgbClr val="FFDF41"/>
                    </a:highlight>
                    <a:latin typeface="Poppins SemiBold"/>
                    <a:ea typeface="Poppins SemiBold"/>
                    <a:cs typeface="Poppins SemiBold"/>
                    <a:sym typeface="Poppins SemiBold"/>
                  </a:rPr>
                  <a:t>  </a:t>
                </a:r>
                <a:r>
                  <a:rPr lang="en" sz="1000">
                    <a:solidFill>
                      <a:srgbClr val="FFDF41"/>
                    </a:solidFill>
                    <a:highlight>
                      <a:srgbClr val="FFDF41"/>
                    </a:highlight>
                    <a:latin typeface="Poppins SemiBold"/>
                    <a:ea typeface="Poppins SemiBold"/>
                    <a:cs typeface="Poppins SemiBold"/>
                    <a:sym typeface="Poppins SemiBold"/>
                  </a:rPr>
                  <a:t>|</a:t>
                </a:r>
                <a:r>
                  <a:rPr lang="en" sz="1000">
                    <a:solidFill>
                      <a:schemeClr val="dk1"/>
                    </a:solidFill>
                    <a:highlight>
                      <a:srgbClr val="FFDF41"/>
                    </a:highlight>
                    <a:latin typeface="Poppins SemiBold"/>
                    <a:ea typeface="Poppins SemiBold"/>
                    <a:cs typeface="Poppins SemiBold"/>
                    <a:sym typeface="Poppins SemiBold"/>
                  </a:rPr>
                  <a:t>INDEPENDENT WRITING UNIT  </a:t>
                </a:r>
                <a:r>
                  <a:rPr lang="en" sz="1000">
                    <a:solidFill>
                      <a:srgbClr val="FFDF41"/>
                    </a:solidFill>
                    <a:highlight>
                      <a:srgbClr val="FFDF41"/>
                    </a:highlight>
                    <a:latin typeface="Poppins SemiBold"/>
                    <a:ea typeface="Poppins SemiBold"/>
                    <a:cs typeface="Poppins SemiBold"/>
                    <a:sym typeface="Poppins SemiBold"/>
                  </a:rPr>
                  <a:t>|  </a:t>
                </a:r>
                <a:endParaRPr i="1" sz="1200">
                  <a:solidFill>
                    <a:srgbClr val="FFDF41"/>
                  </a:solidFill>
                  <a:latin typeface="Poppins"/>
                  <a:ea typeface="Poppins"/>
                  <a:cs typeface="Poppins"/>
                  <a:sym typeface="Poppins"/>
                </a:endParaRPr>
              </a:p>
              <a:p>
                <a:pPr indent="0" lvl="0" marL="0" rtl="0" algn="l">
                  <a:lnSpc>
                    <a:spcPct val="130000"/>
                  </a:lnSpc>
                  <a:spcBef>
                    <a:spcPts val="1200"/>
                  </a:spcBef>
                  <a:spcAft>
                    <a:spcPts val="800"/>
                  </a:spcAft>
                  <a:buClr>
                    <a:srgbClr val="000000"/>
                  </a:buClr>
                  <a:buSzPts val="1100"/>
                  <a:buFont typeface="Arial"/>
                  <a:buNone/>
                </a:pPr>
                <a:r>
                  <a:rPr lang="en" sz="1000">
                    <a:solidFill>
                      <a:schemeClr val="dk1"/>
                    </a:solidFill>
                    <a:latin typeface="Poppins"/>
                    <a:ea typeface="Poppins"/>
                    <a:cs typeface="Poppins"/>
                    <a:sym typeface="Poppins"/>
                  </a:rPr>
                  <a:t>Students write a </a:t>
                </a:r>
                <a:r>
                  <a:rPr b="1" lang="en" sz="1000">
                    <a:solidFill>
                      <a:schemeClr val="dk1"/>
                    </a:solidFill>
                    <a:latin typeface="Poppins"/>
                    <a:ea typeface="Poppins"/>
                    <a:cs typeface="Poppins"/>
                    <a:sym typeface="Poppins"/>
                  </a:rPr>
                  <a:t>persuasive essay </a:t>
                </a:r>
                <a:r>
                  <a:rPr lang="en" sz="1000">
                    <a:latin typeface="Poppins"/>
                    <a:ea typeface="Poppins"/>
                    <a:cs typeface="Poppins"/>
                    <a:sym typeface="Poppins"/>
                  </a:rPr>
                  <a:t>in the form of a flyer encouraging local residents to hold a town fair. Students are guided through the writing process but independently take notes, create an outline, write a draft, and revise their writing.</a:t>
                </a:r>
                <a:endParaRPr sz="1000">
                  <a:latin typeface="Poppins"/>
                  <a:ea typeface="Poppins"/>
                  <a:cs typeface="Poppins"/>
                  <a:sym typeface="Poppins"/>
                </a:endParaRPr>
              </a:p>
            </p:txBody>
          </p:sp>
          <p:pic>
            <p:nvPicPr>
              <p:cNvPr id="403" name="Google Shape;403;p56" title="Town Fair Circle.png"/>
              <p:cNvPicPr preferRelativeResize="0"/>
              <p:nvPr/>
            </p:nvPicPr>
            <p:blipFill rotWithShape="1">
              <a:blip r:embed="rId9">
                <a:alphaModFix/>
              </a:blip>
              <a:srcRect b="0" l="0" r="0" t="0"/>
              <a:stretch/>
            </p:blipFill>
            <p:spPr>
              <a:xfrm>
                <a:off x="685812" y="825606"/>
                <a:ext cx="1645921" cy="1645921"/>
              </a:xfrm>
              <a:prstGeom prst="rect">
                <a:avLst/>
              </a:prstGeom>
              <a:noFill/>
              <a:ln>
                <a:noFill/>
              </a:ln>
            </p:spPr>
          </p:pic>
          <p:sp>
            <p:nvSpPr>
              <p:cNvPr id="404" name="Google Shape;404;p56">
                <a:hlinkClick r:id="rId10"/>
              </p:cNvPr>
              <p:cNvSpPr/>
              <p:nvPr/>
            </p:nvSpPr>
            <p:spPr>
              <a:xfrm>
                <a:off x="685800" y="820770"/>
                <a:ext cx="1645800" cy="16458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57"/>
          <p:cNvSpPr txBox="1"/>
          <p:nvPr/>
        </p:nvSpPr>
        <p:spPr>
          <a:xfrm>
            <a:off x="7023423" y="9179500"/>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graphicFrame>
        <p:nvGraphicFramePr>
          <p:cNvPr id="410" name="Google Shape;410;p57"/>
          <p:cNvGraphicFramePr/>
          <p:nvPr/>
        </p:nvGraphicFramePr>
        <p:xfrm>
          <a:off x="685800" y="5925312"/>
          <a:ext cx="3000000" cy="3000000"/>
        </p:xfrm>
        <a:graphic>
          <a:graphicData uri="http://schemas.openxmlformats.org/drawingml/2006/table">
            <a:tbl>
              <a:tblPr>
                <a:noFill/>
                <a:tableStyleId>{1AC8B0E7-1234-4D41-B6C5-B23E98F94E51}</a:tableStyleId>
              </a:tblPr>
              <a:tblGrid>
                <a:gridCol w="650600"/>
                <a:gridCol w="5750200"/>
              </a:tblGrid>
              <a:tr h="408150">
                <a:tc gridSpan="2">
                  <a:txBody>
                    <a:bodyPr/>
                    <a:lstStyle/>
                    <a:p>
                      <a:pPr indent="0" lvl="0" marL="0" rtl="0" algn="l">
                        <a:spcBef>
                          <a:spcPts val="0"/>
                        </a:spcBef>
                        <a:spcAft>
                          <a:spcPts val="0"/>
                        </a:spcAft>
                        <a:buNone/>
                      </a:pPr>
                      <a:r>
                        <a:rPr b="1" lang="en" sz="1200">
                          <a:latin typeface="Poppins"/>
                          <a:ea typeface="Poppins"/>
                          <a:cs typeface="Poppins"/>
                          <a:sym typeface="Poppins"/>
                        </a:rPr>
                        <a:t>Standards</a:t>
                      </a:r>
                      <a:endParaRPr b="1" sz="12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F4F4EE"/>
                    </a:solidFill>
                  </a:tcPr>
                </a:tc>
                <a:tc hMerge="1"/>
              </a:tr>
              <a:tr h="254575">
                <a:tc>
                  <a:txBody>
                    <a:bodyPr/>
                    <a:lstStyle/>
                    <a:p>
                      <a:pPr indent="0" lvl="0" marL="0" rtl="0" algn="l">
                        <a:spcBef>
                          <a:spcPts val="0"/>
                        </a:spcBef>
                        <a:spcAft>
                          <a:spcPts val="0"/>
                        </a:spcAft>
                        <a:buNone/>
                      </a:pPr>
                      <a:r>
                        <a:rPr b="1" lang="en" sz="900">
                          <a:solidFill>
                            <a:schemeClr val="dk1"/>
                          </a:solidFill>
                          <a:latin typeface="Poppins"/>
                          <a:ea typeface="Poppins"/>
                          <a:cs typeface="Poppins"/>
                          <a:sym typeface="Poppins"/>
                        </a:rPr>
                        <a:t>W.5.2</a:t>
                      </a:r>
                      <a:endParaRPr b="1" sz="900">
                        <a:solidFill>
                          <a:schemeClr val="dk1"/>
                        </a:solidFill>
                        <a:latin typeface="Poppins"/>
                        <a:ea typeface="Poppins"/>
                        <a:cs typeface="Poppins"/>
                        <a:sym typeface="Poppins"/>
                      </a:endParaRPr>
                    </a:p>
                  </a:txBody>
                  <a:tcPr marT="10972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Write informative/explanatory texts to examine a topic and convey ideas and information clearly. </a:t>
                      </a:r>
                      <a:endParaRPr sz="900">
                        <a:solidFill>
                          <a:schemeClr val="dk1"/>
                        </a:solidFill>
                        <a:latin typeface="Poppins"/>
                        <a:ea typeface="Poppins"/>
                        <a:cs typeface="Poppins"/>
                        <a:sym typeface="Poppins"/>
                      </a:endParaRPr>
                    </a:p>
                  </a:txBody>
                  <a:tcPr marT="109725" marB="9125"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49240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W.5.2.a</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1827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Introduce a topic clearly, provide a general observation and focus, and group related information logically; include formatting (e.g., headings), illustrations, and multimedia when useful to aid comprehension.</a:t>
                      </a:r>
                      <a:r>
                        <a:rPr lang="en" sz="900">
                          <a:solidFill>
                            <a:schemeClr val="dk1"/>
                          </a:solidFill>
                          <a:latin typeface="Poppins"/>
                          <a:ea typeface="Poppins"/>
                          <a:cs typeface="Poppins"/>
                          <a:sym typeface="Poppins"/>
                        </a:rPr>
                        <a:t> </a:t>
                      </a:r>
                      <a:endParaRPr sz="900">
                        <a:solidFill>
                          <a:schemeClr val="dk1"/>
                        </a:solidFill>
                        <a:latin typeface="Poppins"/>
                        <a:ea typeface="Poppins"/>
                        <a:cs typeface="Poppins"/>
                        <a:sym typeface="Poppins"/>
                      </a:endParaRPr>
                    </a:p>
                  </a:txBody>
                  <a:tcPr marT="18275" marB="9125"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33240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W.5.2.b</a:t>
                      </a:r>
                      <a:endParaRPr b="1" sz="900">
                        <a:solidFill>
                          <a:schemeClr val="dk1"/>
                        </a:solidFill>
                        <a:latin typeface="Poppins"/>
                        <a:ea typeface="Poppins"/>
                        <a:cs typeface="Poppins"/>
                        <a:sym typeface="Poppins"/>
                      </a:endParaRPr>
                    </a:p>
                  </a:txBody>
                  <a:tcPr marT="1827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Develop the topic with facts, definitions, concrete details, quotations, or other information and examples related to the topic.</a:t>
                      </a:r>
                      <a:endParaRPr sz="900">
                        <a:solidFill>
                          <a:schemeClr val="dk1"/>
                        </a:solidFill>
                        <a:latin typeface="Poppins"/>
                        <a:ea typeface="Poppins"/>
                        <a:cs typeface="Poppins"/>
                        <a:sym typeface="Poppins"/>
                      </a:endParaRPr>
                    </a:p>
                  </a:txBody>
                  <a:tcPr marT="18275" marB="9125"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21307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W.5.2.d</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1827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Use precise language and domain-specific vocabulary to inform about or explain the topic.</a:t>
                      </a:r>
                      <a:endParaRPr sz="900">
                        <a:solidFill>
                          <a:schemeClr val="dk1"/>
                        </a:solidFill>
                        <a:latin typeface="Poppins"/>
                        <a:ea typeface="Poppins"/>
                        <a:cs typeface="Poppins"/>
                        <a:sym typeface="Poppins"/>
                      </a:endParaRPr>
                    </a:p>
                  </a:txBody>
                  <a:tcPr marT="18275" marB="9125"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195825">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W.5.2.e</a:t>
                      </a:r>
                      <a:r>
                        <a:rPr lang="en" sz="900">
                          <a:solidFill>
                            <a:schemeClr val="dk1"/>
                          </a:solidFill>
                          <a:latin typeface="Poppins"/>
                          <a:ea typeface="Poppins"/>
                          <a:cs typeface="Poppins"/>
                          <a:sym typeface="Poppins"/>
                        </a:rPr>
                        <a:t>  </a:t>
                      </a:r>
                      <a:endParaRPr b="1" sz="900">
                        <a:solidFill>
                          <a:schemeClr val="dk1"/>
                        </a:solidFill>
                        <a:latin typeface="Poppins"/>
                        <a:ea typeface="Poppins"/>
                        <a:cs typeface="Poppins"/>
                        <a:sym typeface="Poppins"/>
                      </a:endParaRPr>
                    </a:p>
                  </a:txBody>
                  <a:tcPr marT="1827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Provide a concluding statement or section related to the information or explanation presented.</a:t>
                      </a:r>
                      <a:endParaRPr sz="900">
                        <a:solidFill>
                          <a:schemeClr val="dk1"/>
                        </a:solidFill>
                        <a:latin typeface="Poppins"/>
                        <a:ea typeface="Poppins"/>
                        <a:cs typeface="Poppins"/>
                        <a:sym typeface="Poppins"/>
                      </a:endParaRPr>
                    </a:p>
                  </a:txBody>
                  <a:tcPr marT="18275" marB="9125"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2136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W.5.4</a:t>
                      </a:r>
                      <a:endParaRPr b="1" sz="900">
                        <a:solidFill>
                          <a:schemeClr val="dk1"/>
                        </a:solidFill>
                        <a:latin typeface="Poppins"/>
                        <a:ea typeface="Poppins"/>
                        <a:cs typeface="Poppins"/>
                        <a:sym typeface="Poppins"/>
                      </a:endParaRPr>
                    </a:p>
                  </a:txBody>
                  <a:tcPr marT="1827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Produce clear and coherent writing in which the development and organization are appropriate to task, purpose, and audience. </a:t>
                      </a:r>
                      <a:endParaRPr sz="900">
                        <a:solidFill>
                          <a:schemeClr val="dk1"/>
                        </a:solidFill>
                        <a:latin typeface="Poppins"/>
                        <a:ea typeface="Poppins"/>
                        <a:cs typeface="Poppins"/>
                        <a:sym typeface="Poppins"/>
                      </a:endParaRPr>
                    </a:p>
                  </a:txBody>
                  <a:tcPr marT="18275" marB="9125"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2136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W.5.5</a:t>
                      </a:r>
                      <a:endParaRPr b="1" sz="900">
                        <a:solidFill>
                          <a:schemeClr val="dk1"/>
                        </a:solidFill>
                        <a:latin typeface="Poppins"/>
                        <a:ea typeface="Poppins"/>
                        <a:cs typeface="Poppins"/>
                        <a:sym typeface="Poppins"/>
                      </a:endParaRPr>
                    </a:p>
                  </a:txBody>
                  <a:tcPr marT="1827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With guidance and support from peers and adults, develop and strengthen writing as needed by planning, revising, editing, rewriting, or trying a new approach.</a:t>
                      </a:r>
                      <a:endParaRPr sz="900">
                        <a:solidFill>
                          <a:schemeClr val="dk1"/>
                        </a:solidFill>
                        <a:latin typeface="Poppins"/>
                        <a:ea typeface="Poppins"/>
                        <a:cs typeface="Poppins"/>
                        <a:sym typeface="Poppins"/>
                      </a:endParaRPr>
                    </a:p>
                  </a:txBody>
                  <a:tcPr marT="18275" marB="9125"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332150">
                <a:tc>
                  <a:txBody>
                    <a:bodyPr/>
                    <a:lstStyle/>
                    <a:p>
                      <a:pPr indent="-521208" lvl="0" marL="521208" rtl="0" algn="l">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W.5.7</a:t>
                      </a:r>
                      <a:endParaRPr b="1" sz="900">
                        <a:solidFill>
                          <a:schemeClr val="dk1"/>
                        </a:solidFill>
                        <a:latin typeface="Poppins"/>
                        <a:ea typeface="Poppins"/>
                        <a:cs typeface="Poppins"/>
                        <a:sym typeface="Poppins"/>
                      </a:endParaRPr>
                    </a:p>
                  </a:txBody>
                  <a:tcPr marT="1827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Conduct short research projects that use several sources to build knowledge through investigation of different aspects of a topic.</a:t>
                      </a:r>
                      <a:r>
                        <a:rPr lang="en" sz="900">
                          <a:solidFill>
                            <a:schemeClr val="dk1"/>
                          </a:solidFill>
                          <a:latin typeface="Poppins"/>
                          <a:ea typeface="Poppins"/>
                          <a:cs typeface="Poppins"/>
                          <a:sym typeface="Poppins"/>
                        </a:rPr>
                        <a:t> </a:t>
                      </a:r>
                      <a:endParaRPr sz="900">
                        <a:solidFill>
                          <a:schemeClr val="dk1"/>
                        </a:solidFill>
                        <a:latin typeface="Poppins"/>
                        <a:ea typeface="Poppins"/>
                        <a:cs typeface="Poppins"/>
                        <a:sym typeface="Poppins"/>
                      </a:endParaRPr>
                    </a:p>
                  </a:txBody>
                  <a:tcPr marT="18275" marB="9125"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345850">
                <a:tc>
                  <a:txBody>
                    <a:bodyPr/>
                    <a:lstStyle/>
                    <a:p>
                      <a:pPr indent="-521208" lvl="0" marL="521208" rtl="0" algn="l">
                        <a:spcBef>
                          <a:spcPts val="0"/>
                        </a:spcBef>
                        <a:spcAft>
                          <a:spcPts val="0"/>
                        </a:spcAft>
                        <a:buNone/>
                      </a:pPr>
                      <a:r>
                        <a:rPr b="1" lang="en" sz="900">
                          <a:solidFill>
                            <a:schemeClr val="dk1"/>
                          </a:solidFill>
                          <a:latin typeface="Poppins"/>
                          <a:ea typeface="Poppins"/>
                          <a:cs typeface="Poppins"/>
                          <a:sym typeface="Poppins"/>
                        </a:rPr>
                        <a:t>W.5.8</a:t>
                      </a:r>
                      <a:endParaRPr b="1" sz="900">
                        <a:solidFill>
                          <a:schemeClr val="dk1"/>
                        </a:solidFill>
                        <a:latin typeface="Poppins"/>
                        <a:ea typeface="Poppins"/>
                        <a:cs typeface="Poppins"/>
                        <a:sym typeface="Poppins"/>
                      </a:endParaRPr>
                    </a:p>
                  </a:txBody>
                  <a:tcPr marT="1827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Recall relevant information from experiences or gather relevant information from print &amp; digital sources; summarize or paraphrase information in notes &amp; finished work, &amp; provide a list of sources.</a:t>
                      </a:r>
                      <a:endParaRPr sz="900">
                        <a:solidFill>
                          <a:schemeClr val="dk1"/>
                        </a:solidFill>
                        <a:latin typeface="Poppins"/>
                        <a:ea typeface="Poppins"/>
                        <a:cs typeface="Poppins"/>
                        <a:sym typeface="Poppins"/>
                      </a:endParaRPr>
                    </a:p>
                  </a:txBody>
                  <a:tcPr marT="18275" marB="9125"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332150">
                <a:tc>
                  <a:txBody>
                    <a:bodyPr/>
                    <a:lstStyle/>
                    <a:p>
                      <a:pPr indent="0" lvl="0" marL="0" rtl="0" algn="l">
                        <a:lnSpc>
                          <a:spcPct val="110000"/>
                        </a:lnSpc>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L.5.2</a:t>
                      </a:r>
                      <a:endParaRPr b="1" sz="900">
                        <a:solidFill>
                          <a:schemeClr val="dk1"/>
                        </a:solidFill>
                        <a:latin typeface="Poppins"/>
                        <a:ea typeface="Poppins"/>
                        <a:cs typeface="Poppins"/>
                        <a:sym typeface="Poppins"/>
                      </a:endParaRPr>
                    </a:p>
                  </a:txBody>
                  <a:tcPr marT="18275" marB="1827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lnSpc>
                          <a:spcPct val="110000"/>
                        </a:lnSpc>
                        <a:spcBef>
                          <a:spcPts val="0"/>
                        </a:spcBef>
                        <a:spcAft>
                          <a:spcPts val="0"/>
                        </a:spcAft>
                        <a:buNone/>
                      </a:pPr>
                      <a:r>
                        <a:rPr lang="en" sz="900">
                          <a:solidFill>
                            <a:schemeClr val="dk1"/>
                          </a:solidFill>
                          <a:latin typeface="Poppins"/>
                          <a:ea typeface="Poppins"/>
                          <a:cs typeface="Poppins"/>
                          <a:sym typeface="Poppins"/>
                        </a:rPr>
                        <a:t>Demonstrate command of the conventions of standard English capitalization, punctuation, and spelling when writing.</a:t>
                      </a:r>
                      <a:endParaRPr sz="900">
                        <a:solidFill>
                          <a:schemeClr val="dk1"/>
                        </a:solidFill>
                        <a:latin typeface="Poppins"/>
                        <a:ea typeface="Poppins"/>
                        <a:cs typeface="Poppins"/>
                        <a:sym typeface="Poppins"/>
                      </a:endParaRPr>
                    </a:p>
                  </a:txBody>
                  <a:tcPr marT="18275" marB="9125" marR="0" marL="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bl>
          </a:graphicData>
        </a:graphic>
      </p:graphicFrame>
      <p:grpSp>
        <p:nvGrpSpPr>
          <p:cNvPr id="411" name="Google Shape;411;p57"/>
          <p:cNvGrpSpPr/>
          <p:nvPr/>
        </p:nvGrpSpPr>
        <p:grpSpPr>
          <a:xfrm>
            <a:off x="0" y="0"/>
            <a:ext cx="7789200" cy="685800"/>
            <a:chOff x="0" y="0"/>
            <a:chExt cx="7789200" cy="685800"/>
          </a:xfrm>
        </p:grpSpPr>
        <p:sp>
          <p:nvSpPr>
            <p:cNvPr id="412" name="Google Shape;412;p57"/>
            <p:cNvSpPr/>
            <p:nvPr/>
          </p:nvSpPr>
          <p:spPr>
            <a:xfrm>
              <a:off x="0" y="0"/>
              <a:ext cx="7789200" cy="685800"/>
            </a:xfrm>
            <a:prstGeom prst="rect">
              <a:avLst/>
            </a:prstGeom>
            <a:solidFill>
              <a:srgbClr val="CAAFF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AAFF6"/>
                  </a:solidFill>
                </a:rPr>
                <a:t> </a:t>
              </a:r>
              <a:endParaRPr>
                <a:solidFill>
                  <a:srgbClr val="CAAFF6"/>
                </a:solidFill>
              </a:endParaRPr>
            </a:p>
          </p:txBody>
        </p:sp>
        <p:sp>
          <p:nvSpPr>
            <p:cNvPr id="413" name="Google Shape;413;p57"/>
            <p:cNvSpPr txBox="1"/>
            <p:nvPr/>
          </p:nvSpPr>
          <p:spPr>
            <a:xfrm>
              <a:off x="457200" y="141450"/>
              <a:ext cx="3978000" cy="402900"/>
            </a:xfrm>
            <a:prstGeom prst="rect">
              <a:avLst/>
            </a:prstGeom>
            <a:noFill/>
            <a:ln>
              <a:noFill/>
            </a:ln>
          </p:spPr>
          <p:txBody>
            <a:bodyPr anchorCtr="0" anchor="ctr" bIns="91425" lIns="0" spcFirstLastPara="1" rIns="91425" wrap="square" tIns="91425">
              <a:noAutofit/>
            </a:bodyPr>
            <a:lstStyle/>
            <a:p>
              <a:pPr indent="0" lvl="0" marL="0" rtl="0" algn="l">
                <a:lnSpc>
                  <a:spcPct val="130000"/>
                </a:lnSpc>
                <a:spcBef>
                  <a:spcPts val="0"/>
                </a:spcBef>
                <a:spcAft>
                  <a:spcPts val="0"/>
                </a:spcAft>
                <a:buNone/>
              </a:pPr>
              <a:r>
                <a:rPr b="1" lang="en" sz="1600">
                  <a:latin typeface="Poppins"/>
                  <a:ea typeface="Poppins"/>
                  <a:cs typeface="Poppins"/>
                  <a:sym typeface="Poppins"/>
                </a:rPr>
                <a:t>Informative Writing</a:t>
              </a:r>
              <a:r>
                <a:rPr b="1" lang="en" sz="1600">
                  <a:latin typeface="Poppins"/>
                  <a:ea typeface="Poppins"/>
                  <a:cs typeface="Poppins"/>
                  <a:sym typeface="Poppins"/>
                </a:rPr>
                <a:t> </a:t>
              </a:r>
              <a:r>
                <a:rPr lang="en" sz="1600">
                  <a:latin typeface="Poppins"/>
                  <a:ea typeface="Poppins"/>
                  <a:cs typeface="Poppins"/>
                  <a:sym typeface="Poppins"/>
                </a:rPr>
                <a:t>|</a:t>
              </a:r>
              <a:r>
                <a:rPr b="1" lang="en" sz="1600">
                  <a:latin typeface="Poppins"/>
                  <a:ea typeface="Poppins"/>
                  <a:cs typeface="Poppins"/>
                  <a:sym typeface="Poppins"/>
                </a:rPr>
                <a:t> 5th Grade</a:t>
              </a:r>
              <a:endParaRPr sz="1200">
                <a:latin typeface="Poppins"/>
                <a:ea typeface="Poppins"/>
                <a:cs typeface="Poppins"/>
                <a:sym typeface="Poppins"/>
              </a:endParaRPr>
            </a:p>
          </p:txBody>
        </p:sp>
      </p:grpSp>
      <p:pic>
        <p:nvPicPr>
          <p:cNvPr id="414" name="Google Shape;414;p57" title="Logo.png"/>
          <p:cNvPicPr preferRelativeResize="0"/>
          <p:nvPr/>
        </p:nvPicPr>
        <p:blipFill rotWithShape="1">
          <a:blip r:embed="rId3">
            <a:alphaModFix/>
          </a:blip>
          <a:srcRect b="797" l="0" r="0" t="787"/>
          <a:stretch/>
        </p:blipFill>
        <p:spPr>
          <a:xfrm>
            <a:off x="6055623" y="261938"/>
            <a:ext cx="1232057" cy="161925"/>
          </a:xfrm>
          <a:prstGeom prst="rect">
            <a:avLst/>
          </a:prstGeom>
          <a:noFill/>
          <a:ln>
            <a:noFill/>
          </a:ln>
        </p:spPr>
      </p:pic>
      <p:grpSp>
        <p:nvGrpSpPr>
          <p:cNvPr id="415" name="Google Shape;415;p57"/>
          <p:cNvGrpSpPr/>
          <p:nvPr/>
        </p:nvGrpSpPr>
        <p:grpSpPr>
          <a:xfrm>
            <a:off x="804672" y="9615637"/>
            <a:ext cx="1706401" cy="117000"/>
            <a:chOff x="685810" y="9615637"/>
            <a:chExt cx="1706401" cy="117000"/>
          </a:xfrm>
        </p:grpSpPr>
        <p:sp>
          <p:nvSpPr>
            <p:cNvPr id="416" name="Google Shape;416;p57"/>
            <p:cNvSpPr/>
            <p:nvPr/>
          </p:nvSpPr>
          <p:spPr>
            <a:xfrm>
              <a:off x="685810" y="9615637"/>
              <a:ext cx="1706400" cy="11700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lang="en" sz="800">
                  <a:solidFill>
                    <a:schemeClr val="dk1"/>
                  </a:solidFill>
                  <a:uFill>
                    <a:noFill/>
                  </a:uFill>
                  <a:latin typeface="Poppins"/>
                  <a:ea typeface="Poppins"/>
                  <a:cs typeface="Poppins"/>
                  <a:sym typeface="Poppins"/>
                  <a:hlinkClick action="ppaction://hlinksldjump" r:id="rId4">
                    <a:extLst>
                      <a:ext uri="{A12FA001-AC4F-418D-AE19-62706E023703}">
                        <ahyp:hlinkClr val="tx"/>
                      </a:ext>
                    </a:extLst>
                  </a:hlinkClick>
                </a:rPr>
                <a:t>         </a:t>
              </a:r>
              <a:r>
                <a:rPr lang="en" sz="900" u="sng">
                  <a:solidFill>
                    <a:schemeClr val="dk1"/>
                  </a:solidFill>
                  <a:latin typeface="Poppins"/>
                  <a:ea typeface="Poppins"/>
                  <a:cs typeface="Poppins"/>
                  <a:sym typeface="Poppins"/>
                  <a:hlinkClick action="ppaction://hlinksldjump" r:id="rId5">
                    <a:extLst>
                      <a:ext uri="{A12FA001-AC4F-418D-AE19-62706E023703}">
                        <ahyp:hlinkClr val="tx"/>
                      </a:ext>
                    </a:extLst>
                  </a:hlinkClick>
                </a:rPr>
                <a:t>Back to Table of Contents</a:t>
              </a:r>
              <a:endParaRPr sz="900" u="sng">
                <a:solidFill>
                  <a:schemeClr val="dk1"/>
                </a:solidFill>
                <a:latin typeface="Poppins"/>
                <a:ea typeface="Poppins"/>
                <a:cs typeface="Poppins"/>
                <a:sym typeface="Poppins"/>
              </a:endParaRPr>
            </a:p>
          </p:txBody>
        </p:sp>
        <p:pic>
          <p:nvPicPr>
            <p:cNvPr id="417" name="Google Shape;417;p57">
              <a:hlinkClick/>
            </p:cNvPr>
            <p:cNvPicPr preferRelativeResize="0"/>
            <p:nvPr/>
          </p:nvPicPr>
          <p:blipFill rotWithShape="1">
            <a:blip r:embed="rId6">
              <a:alphaModFix/>
            </a:blip>
            <a:srcRect b="10" l="1598" r="343" t="-10"/>
            <a:stretch/>
          </p:blipFill>
          <p:spPr>
            <a:xfrm rot="10800000">
              <a:off x="685810" y="9628437"/>
              <a:ext cx="178664" cy="86475"/>
            </a:xfrm>
            <a:prstGeom prst="rect">
              <a:avLst/>
            </a:prstGeom>
            <a:noFill/>
            <a:ln>
              <a:noFill/>
            </a:ln>
          </p:spPr>
        </p:pic>
      </p:grpSp>
      <p:grpSp>
        <p:nvGrpSpPr>
          <p:cNvPr id="418" name="Google Shape;418;p57"/>
          <p:cNvGrpSpPr/>
          <p:nvPr/>
        </p:nvGrpSpPr>
        <p:grpSpPr>
          <a:xfrm>
            <a:off x="685800" y="820770"/>
            <a:ext cx="6400799" cy="4839367"/>
            <a:chOff x="685800" y="820770"/>
            <a:chExt cx="6400799" cy="4839367"/>
          </a:xfrm>
        </p:grpSpPr>
        <p:grpSp>
          <p:nvGrpSpPr>
            <p:cNvPr id="419" name="Google Shape;419;p57"/>
            <p:cNvGrpSpPr/>
            <p:nvPr/>
          </p:nvGrpSpPr>
          <p:grpSpPr>
            <a:xfrm>
              <a:off x="685801" y="2715768"/>
              <a:ext cx="6400799" cy="2944369"/>
              <a:chOff x="685801" y="2788920"/>
              <a:chExt cx="6400799" cy="2944369"/>
            </a:xfrm>
          </p:grpSpPr>
          <p:pic>
            <p:nvPicPr>
              <p:cNvPr id="420" name="Google Shape;420;p57" title="Investigating Asteroids.png"/>
              <p:cNvPicPr preferRelativeResize="0"/>
              <p:nvPr/>
            </p:nvPicPr>
            <p:blipFill rotWithShape="1">
              <a:blip r:embed="rId7">
                <a:alphaModFix/>
              </a:blip>
              <a:srcRect b="49" l="0" r="0" t="49"/>
              <a:stretch/>
            </p:blipFill>
            <p:spPr>
              <a:xfrm>
                <a:off x="685801" y="2788920"/>
                <a:ext cx="6400799" cy="2944369"/>
              </a:xfrm>
              <a:prstGeom prst="rect">
                <a:avLst/>
              </a:prstGeom>
              <a:noFill/>
              <a:ln>
                <a:noFill/>
              </a:ln>
            </p:spPr>
          </p:pic>
          <p:grpSp>
            <p:nvGrpSpPr>
              <p:cNvPr id="421" name="Google Shape;421;p57"/>
              <p:cNvGrpSpPr/>
              <p:nvPr/>
            </p:nvGrpSpPr>
            <p:grpSpPr>
              <a:xfrm>
                <a:off x="707800" y="2788920"/>
                <a:ext cx="6372211" cy="2906759"/>
                <a:chOff x="707800" y="6440200"/>
                <a:chExt cx="6372211" cy="2906759"/>
              </a:xfrm>
            </p:grpSpPr>
            <p:sp>
              <p:nvSpPr>
                <p:cNvPr id="422" name="Google Shape;422;p57"/>
                <p:cNvSpPr txBox="1"/>
                <p:nvPr/>
              </p:nvSpPr>
              <p:spPr>
                <a:xfrm>
                  <a:off x="792915" y="6440200"/>
                  <a:ext cx="9267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Pre-</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423" name="Google Shape;423;p57"/>
                <p:cNvSpPr txBox="1"/>
                <p:nvPr/>
              </p:nvSpPr>
              <p:spPr>
                <a:xfrm>
                  <a:off x="236687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424" name="Google Shape;424;p57"/>
                <p:cNvSpPr txBox="1"/>
                <p:nvPr/>
              </p:nvSpPr>
              <p:spPr>
                <a:xfrm>
                  <a:off x="2389675" y="7193480"/>
                  <a:ext cx="1383600" cy="57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Gathering Information</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Launch Your Research</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425" name="Google Shape;425;p57"/>
                <p:cNvSpPr txBox="1"/>
                <p:nvPr/>
              </p:nvSpPr>
              <p:spPr>
                <a:xfrm>
                  <a:off x="5750192" y="8024300"/>
                  <a:ext cx="954900" cy="476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Post-</a:t>
                  </a:r>
                  <a:endParaRPr b="1" sz="1000">
                    <a:solidFill>
                      <a:srgbClr val="FFFFFF"/>
                    </a:solidFill>
                    <a:latin typeface="Poppins"/>
                    <a:ea typeface="Poppins"/>
                    <a:cs typeface="Poppins"/>
                    <a:sym typeface="Poppins"/>
                  </a:endParaRPr>
                </a:p>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Assessment</a:t>
                  </a:r>
                  <a:endParaRPr b="1" sz="1000">
                    <a:solidFill>
                      <a:srgbClr val="FFFFFF"/>
                    </a:solidFill>
                    <a:latin typeface="Poppins"/>
                    <a:ea typeface="Poppins"/>
                    <a:cs typeface="Poppins"/>
                    <a:sym typeface="Poppins"/>
                  </a:endParaRPr>
                </a:p>
              </p:txBody>
            </p:sp>
            <p:sp>
              <p:nvSpPr>
                <p:cNvPr id="426" name="Google Shape;426;p57"/>
                <p:cNvSpPr txBox="1"/>
                <p:nvPr/>
              </p:nvSpPr>
              <p:spPr>
                <a:xfrm>
                  <a:off x="739585" y="7193475"/>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Pre-Assessment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Helpful Insects</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mins</a:t>
                  </a:r>
                  <a:endParaRPr sz="800">
                    <a:solidFill>
                      <a:srgbClr val="000000"/>
                    </a:solidFill>
                    <a:latin typeface="Poppins"/>
                    <a:ea typeface="Poppins"/>
                    <a:cs typeface="Poppins"/>
                    <a:sym typeface="Poppins"/>
                  </a:endParaRPr>
                </a:p>
              </p:txBody>
            </p:sp>
            <p:sp>
              <p:nvSpPr>
                <p:cNvPr id="427" name="Google Shape;427;p57"/>
                <p:cNvSpPr txBox="1"/>
                <p:nvPr/>
              </p:nvSpPr>
              <p:spPr>
                <a:xfrm>
                  <a:off x="4045895" y="7193475"/>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Research</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Meet the Scientists</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428" name="Google Shape;428;p57"/>
                <p:cNvSpPr txBox="1"/>
                <p:nvPr/>
              </p:nvSpPr>
              <p:spPr>
                <a:xfrm>
                  <a:off x="5695511" y="7193480"/>
                  <a:ext cx="13845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Organizing Information</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Mission to Sort</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429" name="Google Shape;429;p57"/>
                <p:cNvSpPr txBox="1"/>
                <p:nvPr/>
              </p:nvSpPr>
              <p:spPr>
                <a:xfrm>
                  <a:off x="739585" y="8770959"/>
                  <a:ext cx="1344300" cy="5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Drafting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3, 2, 1…Draft!</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430" name="Google Shape;430;p57"/>
                <p:cNvSpPr txBox="1"/>
                <p:nvPr/>
              </p:nvSpPr>
              <p:spPr>
                <a:xfrm>
                  <a:off x="2387761" y="8770959"/>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Intro &amp; Conclusion</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Hook Your Reader</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40 minutes</a:t>
                  </a:r>
                  <a:endParaRPr sz="800">
                    <a:solidFill>
                      <a:srgbClr val="000000"/>
                    </a:solidFill>
                    <a:latin typeface="Poppins"/>
                    <a:ea typeface="Poppins"/>
                    <a:cs typeface="Poppins"/>
                    <a:sym typeface="Poppins"/>
                  </a:endParaRPr>
                </a:p>
              </p:txBody>
            </p:sp>
            <p:sp>
              <p:nvSpPr>
                <p:cNvPr id="431" name="Google Shape;431;p57"/>
                <p:cNvSpPr txBox="1"/>
                <p:nvPr/>
              </p:nvSpPr>
              <p:spPr>
                <a:xfrm>
                  <a:off x="4042418" y="8770950"/>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Editing &amp; Revising</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Prepare to Share</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35 minutes</a:t>
                  </a:r>
                  <a:endParaRPr sz="800">
                    <a:solidFill>
                      <a:srgbClr val="000000"/>
                    </a:solidFill>
                    <a:latin typeface="Poppins"/>
                    <a:ea typeface="Poppins"/>
                    <a:cs typeface="Poppins"/>
                    <a:sym typeface="Poppins"/>
                  </a:endParaRPr>
                </a:p>
              </p:txBody>
            </p:sp>
            <p:sp>
              <p:nvSpPr>
                <p:cNvPr id="432" name="Google Shape;432;p57"/>
                <p:cNvSpPr txBox="1"/>
                <p:nvPr/>
              </p:nvSpPr>
              <p:spPr>
                <a:xfrm>
                  <a:off x="4020050"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433" name="Google Shape;433;p57"/>
                <p:cNvSpPr txBox="1"/>
                <p:nvPr/>
              </p:nvSpPr>
              <p:spPr>
                <a:xfrm>
                  <a:off x="5673425" y="64402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434" name="Google Shape;434;p57"/>
                <p:cNvSpPr txBox="1"/>
                <p:nvPr/>
              </p:nvSpPr>
              <p:spPr>
                <a:xfrm>
                  <a:off x="707800"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435" name="Google Shape;435;p57"/>
                <p:cNvSpPr txBox="1"/>
                <p:nvPr/>
              </p:nvSpPr>
              <p:spPr>
                <a:xfrm>
                  <a:off x="2366875" y="8024300"/>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5</a:t>
                  </a:r>
                  <a:endParaRPr b="1" sz="1000">
                    <a:solidFill>
                      <a:schemeClr val="lt1"/>
                    </a:solidFill>
                    <a:latin typeface="Poppins"/>
                    <a:ea typeface="Poppins"/>
                    <a:cs typeface="Poppins"/>
                    <a:sym typeface="Poppins"/>
                  </a:endParaRPr>
                </a:p>
              </p:txBody>
            </p:sp>
          </p:grpSp>
          <p:sp>
            <p:nvSpPr>
              <p:cNvPr id="436" name="Google Shape;436;p57"/>
              <p:cNvSpPr txBox="1"/>
              <p:nvPr/>
            </p:nvSpPr>
            <p:spPr>
              <a:xfrm>
                <a:off x="4020219" y="4375025"/>
                <a:ext cx="717000" cy="295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1000">
                    <a:solidFill>
                      <a:schemeClr val="lt1"/>
                    </a:solidFill>
                    <a:latin typeface="Poppins"/>
                    <a:ea typeface="Poppins"/>
                    <a:cs typeface="Poppins"/>
                    <a:sym typeface="Poppins"/>
                  </a:rPr>
                  <a:t>Lesson 6</a:t>
                </a:r>
                <a:endParaRPr b="1" sz="1000">
                  <a:solidFill>
                    <a:schemeClr val="lt1"/>
                  </a:solidFill>
                  <a:latin typeface="Poppins"/>
                  <a:ea typeface="Poppins"/>
                  <a:cs typeface="Poppins"/>
                  <a:sym typeface="Poppins"/>
                </a:endParaRPr>
              </a:p>
            </p:txBody>
          </p:sp>
          <p:sp>
            <p:nvSpPr>
              <p:cNvPr id="437" name="Google Shape;437;p57"/>
              <p:cNvSpPr txBox="1"/>
              <p:nvPr/>
            </p:nvSpPr>
            <p:spPr>
              <a:xfrm>
                <a:off x="5702118" y="5119670"/>
                <a:ext cx="13443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900">
                    <a:latin typeface="Poppins"/>
                    <a:ea typeface="Poppins"/>
                    <a:cs typeface="Poppins"/>
                    <a:sym typeface="Poppins"/>
                  </a:rPr>
                  <a:t>Post-Assessment</a:t>
                </a:r>
                <a:endParaRPr b="1" sz="900">
                  <a:latin typeface="Poppins"/>
                  <a:ea typeface="Poppins"/>
                  <a:cs typeface="Poppins"/>
                  <a:sym typeface="Poppins"/>
                </a:endParaRPr>
              </a:p>
              <a:p>
                <a:pPr indent="0" lvl="0" marL="0" rtl="0" algn="l">
                  <a:lnSpc>
                    <a:spcPct val="115000"/>
                  </a:lnSpc>
                  <a:spcBef>
                    <a:spcPts val="200"/>
                  </a:spcBef>
                  <a:spcAft>
                    <a:spcPts val="0"/>
                  </a:spcAft>
                  <a:buNone/>
                </a:pPr>
                <a:r>
                  <a:rPr lang="en" sz="800">
                    <a:latin typeface="Poppins"/>
                    <a:ea typeface="Poppins"/>
                    <a:cs typeface="Poppins"/>
                    <a:sym typeface="Poppins"/>
                  </a:rPr>
                  <a:t>Dolphin Smarts</a:t>
                </a:r>
                <a:endParaRPr sz="800">
                  <a:latin typeface="Poppins"/>
                  <a:ea typeface="Poppins"/>
                  <a:cs typeface="Poppins"/>
                  <a:sym typeface="Poppins"/>
                </a:endParaRPr>
              </a:p>
              <a:p>
                <a:pPr indent="0" lvl="0" marL="0" rtl="0" algn="l">
                  <a:lnSpc>
                    <a:spcPct val="150000"/>
                  </a:lnSpc>
                  <a:spcBef>
                    <a:spcPts val="1000"/>
                  </a:spcBef>
                  <a:spcAft>
                    <a:spcPts val="0"/>
                  </a:spcAft>
                  <a:buNone/>
                </a:pPr>
                <a:r>
                  <a:rPr lang="en" sz="800">
                    <a:latin typeface="Poppins"/>
                    <a:ea typeface="Poppins"/>
                    <a:cs typeface="Poppins"/>
                    <a:sym typeface="Poppins"/>
                  </a:rPr>
                  <a:t>30 minutes</a:t>
                </a:r>
                <a:endParaRPr sz="800">
                  <a:solidFill>
                    <a:srgbClr val="000000"/>
                  </a:solidFill>
                  <a:latin typeface="Poppins"/>
                  <a:ea typeface="Poppins"/>
                  <a:cs typeface="Poppins"/>
                  <a:sym typeface="Poppins"/>
                </a:endParaRPr>
              </a:p>
            </p:txBody>
          </p:sp>
        </p:grpSp>
        <p:grpSp>
          <p:nvGrpSpPr>
            <p:cNvPr id="438" name="Google Shape;438;p57"/>
            <p:cNvGrpSpPr/>
            <p:nvPr/>
          </p:nvGrpSpPr>
          <p:grpSpPr>
            <a:xfrm>
              <a:off x="685800" y="820770"/>
              <a:ext cx="6400775" cy="1650757"/>
              <a:chOff x="685800" y="820770"/>
              <a:chExt cx="6400775" cy="1650757"/>
            </a:xfrm>
          </p:grpSpPr>
          <p:sp>
            <p:nvSpPr>
              <p:cNvPr id="439" name="Google Shape;439;p57"/>
              <p:cNvSpPr txBox="1"/>
              <p:nvPr/>
            </p:nvSpPr>
            <p:spPr>
              <a:xfrm>
                <a:off x="2621075" y="1104506"/>
                <a:ext cx="4465500" cy="10881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Clr>
                    <a:srgbClr val="000000"/>
                  </a:buClr>
                  <a:buSzPts val="1100"/>
                  <a:buFont typeface="Arial"/>
                  <a:buNone/>
                </a:pPr>
                <a:r>
                  <a:rPr b="1" lang="en" u="sng">
                    <a:solidFill>
                      <a:schemeClr val="dk1"/>
                    </a:solidFill>
                    <a:latin typeface="Poppins"/>
                    <a:ea typeface="Poppins"/>
                    <a:cs typeface="Poppins"/>
                    <a:sym typeface="Poppins"/>
                    <a:hlinkClick r:id="rId8">
                      <a:extLst>
                        <a:ext uri="{A12FA001-AC4F-418D-AE19-62706E023703}">
                          <ahyp:hlinkClr val="tx"/>
                        </a:ext>
                      </a:extLst>
                    </a:hlinkClick>
                  </a:rPr>
                  <a:t>Unit 1: Investigating Asteroids</a:t>
                </a:r>
                <a:endParaRPr u="sng">
                  <a:solidFill>
                    <a:schemeClr val="dk1"/>
                  </a:solidFill>
                  <a:latin typeface="Poppins"/>
                  <a:ea typeface="Poppins"/>
                  <a:cs typeface="Poppins"/>
                  <a:sym typeface="Poppins"/>
                </a:endParaRPr>
              </a:p>
              <a:p>
                <a:pPr indent="0" lvl="0" marL="0" rtl="0" algn="l">
                  <a:lnSpc>
                    <a:spcPct val="130000"/>
                  </a:lnSpc>
                  <a:spcBef>
                    <a:spcPts val="1200"/>
                  </a:spcBef>
                  <a:spcAft>
                    <a:spcPts val="800"/>
                  </a:spcAft>
                  <a:buClr>
                    <a:srgbClr val="000000"/>
                  </a:buClr>
                  <a:buSzPts val="1100"/>
                  <a:buFont typeface="Arial"/>
                  <a:buNone/>
                </a:pPr>
                <a:r>
                  <a:rPr lang="en" sz="1000">
                    <a:latin typeface="Poppins"/>
                    <a:ea typeface="Poppins"/>
                    <a:cs typeface="Poppins"/>
                    <a:sym typeface="Poppins"/>
                  </a:rPr>
                  <a:t>Students </a:t>
                </a:r>
                <a:r>
                  <a:rPr lang="en" sz="1000">
                    <a:latin typeface="Poppins"/>
                    <a:ea typeface="Poppins"/>
                    <a:cs typeface="Poppins"/>
                    <a:sym typeface="Poppins"/>
                  </a:rPr>
                  <a:t>write a four-paragraph</a:t>
                </a:r>
                <a:r>
                  <a:rPr b="1" lang="en" sz="1000">
                    <a:latin typeface="Poppins"/>
                    <a:ea typeface="Poppins"/>
                    <a:cs typeface="Poppins"/>
                    <a:sym typeface="Poppins"/>
                  </a:rPr>
                  <a:t> research paper</a:t>
                </a:r>
                <a:r>
                  <a:rPr lang="en" sz="1000">
                    <a:latin typeface="Poppins"/>
                    <a:ea typeface="Poppins"/>
                    <a:cs typeface="Poppins"/>
                    <a:sym typeface="Poppins"/>
                  </a:rPr>
                  <a:t> about asteroids. Students research information using multiple sources, organize their notes into subtopics, use expert quotes, and create a bibliography.</a:t>
                </a:r>
                <a:endParaRPr sz="1000">
                  <a:latin typeface="Poppins"/>
                  <a:ea typeface="Poppins"/>
                  <a:cs typeface="Poppins"/>
                  <a:sym typeface="Poppins"/>
                </a:endParaRPr>
              </a:p>
            </p:txBody>
          </p:sp>
          <p:pic>
            <p:nvPicPr>
              <p:cNvPr id="440" name="Google Shape;440;p57" title="Investigating Asteroids Circle.png"/>
              <p:cNvPicPr preferRelativeResize="0"/>
              <p:nvPr/>
            </p:nvPicPr>
            <p:blipFill rotWithShape="1">
              <a:blip r:embed="rId9">
                <a:alphaModFix/>
              </a:blip>
              <a:srcRect b="0" l="0" r="0" t="0"/>
              <a:stretch/>
            </p:blipFill>
            <p:spPr>
              <a:xfrm>
                <a:off x="685812" y="825606"/>
                <a:ext cx="1645921" cy="1645921"/>
              </a:xfrm>
              <a:prstGeom prst="rect">
                <a:avLst/>
              </a:prstGeom>
              <a:noFill/>
              <a:ln>
                <a:noFill/>
              </a:ln>
            </p:spPr>
          </p:pic>
          <p:sp>
            <p:nvSpPr>
              <p:cNvPr id="441" name="Google Shape;441;p57">
                <a:hlinkClick r:id="rId10"/>
              </p:cNvPr>
              <p:cNvSpPr/>
              <p:nvPr/>
            </p:nvSpPr>
            <p:spPr>
              <a:xfrm>
                <a:off x="685800" y="820770"/>
                <a:ext cx="1645800" cy="16458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000000"/>
      </a:accent4>
      <a:accent5>
        <a:srgbClr val="000000"/>
      </a:accent5>
      <a:accent6>
        <a:srgbClr val="00000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