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7772400" cx="10058400"/>
  <p:notesSz cx="10058400" cy="7772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83C995F-4A28-4048-9B52-CD31970C5A56}">
  <a:tblStyle styleId="{583C995F-4A28-4048-9B52-CD31970C5A56}"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schemas.openxmlformats.org/officeDocument/2006/relationships/slide" Target="slides/slide19.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3: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5" name="Shape 765"/>
        <p:cNvGrpSpPr/>
        <p:nvPr/>
      </p:nvGrpSpPr>
      <p:grpSpPr>
        <a:xfrm>
          <a:off x="0" y="0"/>
          <a:ext cx="0" cy="0"/>
          <a:chOff x="0" y="0"/>
          <a:chExt cx="0" cy="0"/>
        </a:xfrm>
      </p:grpSpPr>
      <p:sp>
        <p:nvSpPr>
          <p:cNvPr id="766" name="Google Shape;766;p14: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7" name="Google Shape;767;p14: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9" name="Shape 829"/>
        <p:cNvGrpSpPr/>
        <p:nvPr/>
      </p:nvGrpSpPr>
      <p:grpSpPr>
        <a:xfrm>
          <a:off x="0" y="0"/>
          <a:ext cx="0" cy="0"/>
          <a:chOff x="0" y="0"/>
          <a:chExt cx="0" cy="0"/>
        </a:xfrm>
      </p:grpSpPr>
      <p:sp>
        <p:nvSpPr>
          <p:cNvPr id="830" name="Google Shape;830;p15: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1" name="Google Shape;831;p15: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0" name="Shape 890"/>
        <p:cNvGrpSpPr/>
        <p:nvPr/>
      </p:nvGrpSpPr>
      <p:grpSpPr>
        <a:xfrm>
          <a:off x="0" y="0"/>
          <a:ext cx="0" cy="0"/>
          <a:chOff x="0" y="0"/>
          <a:chExt cx="0" cy="0"/>
        </a:xfrm>
      </p:grpSpPr>
      <p:sp>
        <p:nvSpPr>
          <p:cNvPr id="891" name="Google Shape;891;p16: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2" name="Google Shape;892;p16: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8" name="Shape 938"/>
        <p:cNvGrpSpPr/>
        <p:nvPr/>
      </p:nvGrpSpPr>
      <p:grpSpPr>
        <a:xfrm>
          <a:off x="0" y="0"/>
          <a:ext cx="0" cy="0"/>
          <a:chOff x="0" y="0"/>
          <a:chExt cx="0" cy="0"/>
        </a:xfrm>
      </p:grpSpPr>
      <p:sp>
        <p:nvSpPr>
          <p:cNvPr id="939" name="Google Shape;939;p17: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17: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4" name="Shape 1034"/>
        <p:cNvGrpSpPr/>
        <p:nvPr/>
      </p:nvGrpSpPr>
      <p:grpSpPr>
        <a:xfrm>
          <a:off x="0" y="0"/>
          <a:ext cx="0" cy="0"/>
          <a:chOff x="0" y="0"/>
          <a:chExt cx="0" cy="0"/>
        </a:xfrm>
      </p:grpSpPr>
      <p:sp>
        <p:nvSpPr>
          <p:cNvPr id="1035" name="Google Shape;1035;p18: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6" name="Google Shape;1036;p18: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8" name="Shape 1058"/>
        <p:cNvGrpSpPr/>
        <p:nvPr/>
      </p:nvGrpSpPr>
      <p:grpSpPr>
        <a:xfrm>
          <a:off x="0" y="0"/>
          <a:ext cx="0" cy="0"/>
          <a:chOff x="0" y="0"/>
          <a:chExt cx="0" cy="0"/>
        </a:xfrm>
      </p:grpSpPr>
      <p:sp>
        <p:nvSpPr>
          <p:cNvPr id="1059" name="Google Shape;1059;p19: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0" name="Google Shape;1060;p19: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6" name="Shape 1106"/>
        <p:cNvGrpSpPr/>
        <p:nvPr/>
      </p:nvGrpSpPr>
      <p:grpSpPr>
        <a:xfrm>
          <a:off x="0" y="0"/>
          <a:ext cx="0" cy="0"/>
          <a:chOff x="0" y="0"/>
          <a:chExt cx="0" cy="0"/>
        </a:xfrm>
      </p:grpSpPr>
      <p:sp>
        <p:nvSpPr>
          <p:cNvPr id="1107" name="Google Shape;1107;p20: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8" name="Google Shape;1108;p20: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3" name="Shape 1113"/>
        <p:cNvGrpSpPr/>
        <p:nvPr/>
      </p:nvGrpSpPr>
      <p:grpSpPr>
        <a:xfrm>
          <a:off x="0" y="0"/>
          <a:ext cx="0" cy="0"/>
          <a:chOff x="0" y="0"/>
          <a:chExt cx="0" cy="0"/>
        </a:xfrm>
      </p:grpSpPr>
      <p:sp>
        <p:nvSpPr>
          <p:cNvPr id="1114" name="Google Shape;1114;p21: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5" name="Google Shape;1115;p21: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0" name="Shape 1120"/>
        <p:cNvGrpSpPr/>
        <p:nvPr/>
      </p:nvGrpSpPr>
      <p:grpSpPr>
        <a:xfrm>
          <a:off x="0" y="0"/>
          <a:ext cx="0" cy="0"/>
          <a:chOff x="0" y="0"/>
          <a:chExt cx="0" cy="0"/>
        </a:xfrm>
      </p:grpSpPr>
      <p:sp>
        <p:nvSpPr>
          <p:cNvPr id="1121" name="Google Shape;1121;p22: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22: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7" name="Shape 1127"/>
        <p:cNvGrpSpPr/>
        <p:nvPr/>
      </p:nvGrpSpPr>
      <p:grpSpPr>
        <a:xfrm>
          <a:off x="0" y="0"/>
          <a:ext cx="0" cy="0"/>
          <a:chOff x="0" y="0"/>
          <a:chExt cx="0" cy="0"/>
        </a:xfrm>
      </p:grpSpPr>
      <p:sp>
        <p:nvSpPr>
          <p:cNvPr id="1128" name="Google Shape;1128;p23: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9" name="Google Shape;1129;p23: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5: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5: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7: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7: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8: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8: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0: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0: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p11: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11: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6" name="Shape 616"/>
        <p:cNvGrpSpPr/>
        <p:nvPr/>
      </p:nvGrpSpPr>
      <p:grpSpPr>
        <a:xfrm>
          <a:off x="0" y="0"/>
          <a:ext cx="0" cy="0"/>
          <a:chOff x="0" y="0"/>
          <a:chExt cx="0" cy="0"/>
        </a:xfrm>
      </p:grpSpPr>
      <p:sp>
        <p:nvSpPr>
          <p:cNvPr id="617" name="Google Shape;617;p12: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12: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3" name="Shape 653"/>
        <p:cNvGrpSpPr/>
        <p:nvPr/>
      </p:nvGrpSpPr>
      <p:grpSpPr>
        <a:xfrm>
          <a:off x="0" y="0"/>
          <a:ext cx="0" cy="0"/>
          <a:chOff x="0" y="0"/>
          <a:chExt cx="0" cy="0"/>
        </a:xfrm>
      </p:grpSpPr>
      <p:sp>
        <p:nvSpPr>
          <p:cNvPr id="654" name="Google Shape;654;p13:notes"/>
          <p:cNvSpPr txBox="1"/>
          <p:nvPr>
            <p:ph idx="1" type="body"/>
          </p:nvPr>
        </p:nvSpPr>
        <p:spPr>
          <a:xfrm>
            <a:off x="1005825" y="3691875"/>
            <a:ext cx="8046700" cy="349757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13: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12.png"/><Relationship Id="rId8" Type="http://schemas.openxmlformats.org/officeDocument/2006/relationships/image" Target="../media/image1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obj">
  <p:cSld name="OBJECT">
    <p:bg>
      <p:bgPr>
        <a:solidFill>
          <a:schemeClr val="lt1"/>
        </a:solidFill>
      </p:bgPr>
    </p:bg>
    <p:spTree>
      <p:nvGrpSpPr>
        <p:cNvPr id="14" name="Shape 14"/>
        <p:cNvGrpSpPr/>
        <p:nvPr/>
      </p:nvGrpSpPr>
      <p:grpSpPr>
        <a:xfrm>
          <a:off x="0" y="0"/>
          <a:ext cx="0" cy="0"/>
          <a:chOff x="0" y="0"/>
          <a:chExt cx="0" cy="0"/>
        </a:xfrm>
      </p:grpSpPr>
      <p:sp>
        <p:nvSpPr>
          <p:cNvPr id="15" name="Google Shape;15;p2"/>
          <p:cNvSpPr/>
          <p:nvPr/>
        </p:nvSpPr>
        <p:spPr>
          <a:xfrm>
            <a:off x="2695956" y="986027"/>
            <a:ext cx="127000" cy="220979"/>
          </a:xfrm>
          <a:custGeom>
            <a:rect b="b" l="l" r="r" t="t"/>
            <a:pathLst>
              <a:path extrusionOk="0" h="120000" w="120000">
                <a:moveTo>
                  <a:pt x="119520" y="0"/>
                </a:moveTo>
                <a:lnTo>
                  <a:pt x="96480" y="0"/>
                </a:lnTo>
                <a:lnTo>
                  <a:pt x="63360" y="65379"/>
                </a:lnTo>
                <a:lnTo>
                  <a:pt x="63360" y="67034"/>
                </a:lnTo>
                <a:lnTo>
                  <a:pt x="61920" y="65379"/>
                </a:lnTo>
                <a:lnTo>
                  <a:pt x="23040" y="0"/>
                </a:lnTo>
                <a:lnTo>
                  <a:pt x="0" y="0"/>
                </a:lnTo>
                <a:lnTo>
                  <a:pt x="51840" y="84413"/>
                </a:lnTo>
                <a:lnTo>
                  <a:pt x="51840" y="110338"/>
                </a:lnTo>
                <a:lnTo>
                  <a:pt x="57600" y="105620"/>
                </a:lnTo>
                <a:lnTo>
                  <a:pt x="63449" y="98857"/>
                </a:lnTo>
                <a:lnTo>
                  <a:pt x="67680" y="91862"/>
                </a:lnTo>
                <a:lnTo>
                  <a:pt x="119520" y="0"/>
                </a:lnTo>
                <a:close/>
              </a:path>
              <a:path extrusionOk="0" h="120000" w="120000">
                <a:moveTo>
                  <a:pt x="51840" y="110338"/>
                </a:moveTo>
                <a:lnTo>
                  <a:pt x="51840" y="85241"/>
                </a:lnTo>
                <a:lnTo>
                  <a:pt x="48689" y="91512"/>
                </a:lnTo>
                <a:lnTo>
                  <a:pt x="43920" y="97551"/>
                </a:lnTo>
                <a:lnTo>
                  <a:pt x="38069" y="102814"/>
                </a:lnTo>
                <a:lnTo>
                  <a:pt x="31680" y="106758"/>
                </a:lnTo>
                <a:lnTo>
                  <a:pt x="24480" y="109241"/>
                </a:lnTo>
                <a:lnTo>
                  <a:pt x="2880" y="109241"/>
                </a:lnTo>
                <a:lnTo>
                  <a:pt x="0" y="108413"/>
                </a:lnTo>
                <a:lnTo>
                  <a:pt x="0" y="118344"/>
                </a:lnTo>
                <a:lnTo>
                  <a:pt x="2880" y="119172"/>
                </a:lnTo>
                <a:lnTo>
                  <a:pt x="10080" y="120000"/>
                </a:lnTo>
                <a:lnTo>
                  <a:pt x="15840" y="120000"/>
                </a:lnTo>
                <a:lnTo>
                  <a:pt x="50669" y="111297"/>
                </a:lnTo>
                <a:lnTo>
                  <a:pt x="51840" y="110338"/>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 name="Google Shape;16;p2"/>
          <p:cNvSpPr/>
          <p:nvPr/>
        </p:nvSpPr>
        <p:spPr>
          <a:xfrm>
            <a:off x="2548127" y="982980"/>
            <a:ext cx="131445" cy="163195"/>
          </a:xfrm>
          <a:custGeom>
            <a:rect b="b" l="l" r="r" t="t"/>
            <a:pathLst>
              <a:path extrusionOk="0" h="120000" w="120000">
                <a:moveTo>
                  <a:pt x="119653" y="62755"/>
                </a:moveTo>
                <a:lnTo>
                  <a:pt x="119653" y="52669"/>
                </a:lnTo>
                <a:lnTo>
                  <a:pt x="118587" y="38766"/>
                </a:lnTo>
                <a:lnTo>
                  <a:pt x="101565" y="10085"/>
                </a:lnTo>
                <a:lnTo>
                  <a:pt x="59826" y="0"/>
                </a:lnTo>
                <a:lnTo>
                  <a:pt x="52782" y="209"/>
                </a:lnTo>
                <a:lnTo>
                  <a:pt x="19716" y="11871"/>
                </a:lnTo>
                <a:lnTo>
                  <a:pt x="1021" y="46575"/>
                </a:lnTo>
                <a:lnTo>
                  <a:pt x="0" y="59393"/>
                </a:lnTo>
                <a:lnTo>
                  <a:pt x="1303" y="73838"/>
                </a:lnTo>
                <a:lnTo>
                  <a:pt x="5217" y="86708"/>
                </a:lnTo>
                <a:lnTo>
                  <a:pt x="11738" y="97686"/>
                </a:lnTo>
                <a:lnTo>
                  <a:pt x="20869" y="106459"/>
                </a:lnTo>
                <a:lnTo>
                  <a:pt x="22261" y="107335"/>
                </a:lnTo>
                <a:lnTo>
                  <a:pt x="22261" y="62755"/>
                </a:lnTo>
                <a:lnTo>
                  <a:pt x="23652" y="62755"/>
                </a:lnTo>
                <a:lnTo>
                  <a:pt x="23652" y="49307"/>
                </a:lnTo>
                <a:lnTo>
                  <a:pt x="26564" y="33478"/>
                </a:lnTo>
                <a:lnTo>
                  <a:pt x="33391" y="22692"/>
                </a:lnTo>
                <a:lnTo>
                  <a:pt x="44391" y="16529"/>
                </a:lnTo>
                <a:lnTo>
                  <a:pt x="59826" y="14568"/>
                </a:lnTo>
                <a:lnTo>
                  <a:pt x="77065" y="16529"/>
                </a:lnTo>
                <a:lnTo>
                  <a:pt x="89217" y="22692"/>
                </a:lnTo>
                <a:lnTo>
                  <a:pt x="96413" y="33478"/>
                </a:lnTo>
                <a:lnTo>
                  <a:pt x="98783" y="49307"/>
                </a:lnTo>
                <a:lnTo>
                  <a:pt x="98783" y="62755"/>
                </a:lnTo>
                <a:lnTo>
                  <a:pt x="119653" y="62755"/>
                </a:lnTo>
                <a:close/>
              </a:path>
              <a:path extrusionOk="0" h="120000" w="120000">
                <a:moveTo>
                  <a:pt x="118261" y="93012"/>
                </a:moveTo>
                <a:lnTo>
                  <a:pt x="100174" y="85167"/>
                </a:lnTo>
                <a:lnTo>
                  <a:pt x="95891" y="91628"/>
                </a:lnTo>
                <a:lnTo>
                  <a:pt x="88869" y="98194"/>
                </a:lnTo>
                <a:lnTo>
                  <a:pt x="78456" y="103289"/>
                </a:lnTo>
                <a:lnTo>
                  <a:pt x="64000" y="105339"/>
                </a:lnTo>
                <a:lnTo>
                  <a:pt x="54913" y="104515"/>
                </a:lnTo>
                <a:lnTo>
                  <a:pt x="25217" y="79984"/>
                </a:lnTo>
                <a:lnTo>
                  <a:pt x="22261" y="62755"/>
                </a:lnTo>
                <a:lnTo>
                  <a:pt x="22261" y="107335"/>
                </a:lnTo>
                <a:lnTo>
                  <a:pt x="31717" y="113287"/>
                </a:lnTo>
                <a:lnTo>
                  <a:pt x="42956" y="117385"/>
                </a:lnTo>
                <a:lnTo>
                  <a:pt x="53934" y="119381"/>
                </a:lnTo>
                <a:lnTo>
                  <a:pt x="64000" y="119907"/>
                </a:lnTo>
                <a:lnTo>
                  <a:pt x="85196" y="117438"/>
                </a:lnTo>
                <a:lnTo>
                  <a:pt x="101043" y="111082"/>
                </a:lnTo>
                <a:lnTo>
                  <a:pt x="111935" y="102414"/>
                </a:lnTo>
                <a:lnTo>
                  <a:pt x="118261" y="93012"/>
                </a:lnTo>
                <a:close/>
              </a:path>
              <a:path extrusionOk="0" h="120000" w="120000">
                <a:moveTo>
                  <a:pt x="98783" y="62755"/>
                </a:moveTo>
                <a:lnTo>
                  <a:pt x="98783" y="49307"/>
                </a:lnTo>
                <a:lnTo>
                  <a:pt x="23652" y="49307"/>
                </a:lnTo>
                <a:lnTo>
                  <a:pt x="23652" y="62755"/>
                </a:lnTo>
                <a:lnTo>
                  <a:pt x="98783" y="62755"/>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 name="Google Shape;17;p2"/>
          <p:cNvSpPr/>
          <p:nvPr/>
        </p:nvSpPr>
        <p:spPr>
          <a:xfrm>
            <a:off x="1138427" y="982980"/>
            <a:ext cx="135636" cy="161544"/>
          </a:xfrm>
          <a:prstGeom prst="rect">
            <a:avLst/>
          </a:prstGeom>
          <a:blipFill rotWithShape="1">
            <a:blip r:embed="rId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 name="Google Shape;18;p2"/>
          <p:cNvSpPr/>
          <p:nvPr/>
        </p:nvSpPr>
        <p:spPr>
          <a:xfrm>
            <a:off x="1303020" y="984504"/>
            <a:ext cx="76200" cy="158750"/>
          </a:xfrm>
          <a:custGeom>
            <a:rect b="b" l="l" r="r" t="t"/>
            <a:pathLst>
              <a:path extrusionOk="0" h="120000" w="120000">
                <a:moveTo>
                  <a:pt x="40800" y="23040"/>
                </a:moveTo>
                <a:lnTo>
                  <a:pt x="40800" y="1152"/>
                </a:lnTo>
                <a:lnTo>
                  <a:pt x="0" y="1152"/>
                </a:lnTo>
                <a:lnTo>
                  <a:pt x="0" y="119808"/>
                </a:lnTo>
                <a:lnTo>
                  <a:pt x="38400" y="119808"/>
                </a:lnTo>
                <a:lnTo>
                  <a:pt x="38400" y="24192"/>
                </a:lnTo>
                <a:lnTo>
                  <a:pt x="40800" y="23040"/>
                </a:lnTo>
                <a:close/>
              </a:path>
              <a:path extrusionOk="0" h="120000" w="120000">
                <a:moveTo>
                  <a:pt x="120000" y="16128"/>
                </a:moveTo>
                <a:lnTo>
                  <a:pt x="120000" y="0"/>
                </a:lnTo>
                <a:lnTo>
                  <a:pt x="94124" y="1349"/>
                </a:lnTo>
                <a:lnTo>
                  <a:pt x="73200" y="5615"/>
                </a:lnTo>
                <a:lnTo>
                  <a:pt x="55874" y="13121"/>
                </a:lnTo>
                <a:lnTo>
                  <a:pt x="40800" y="24192"/>
                </a:lnTo>
                <a:lnTo>
                  <a:pt x="38400" y="24192"/>
                </a:lnTo>
                <a:lnTo>
                  <a:pt x="38400" y="119808"/>
                </a:lnTo>
                <a:lnTo>
                  <a:pt x="40800" y="119808"/>
                </a:lnTo>
                <a:lnTo>
                  <a:pt x="40800" y="52992"/>
                </a:lnTo>
                <a:lnTo>
                  <a:pt x="49800" y="36539"/>
                </a:lnTo>
                <a:lnTo>
                  <a:pt x="66000" y="25056"/>
                </a:lnTo>
                <a:lnTo>
                  <a:pt x="89400" y="18323"/>
                </a:lnTo>
                <a:lnTo>
                  <a:pt x="120000" y="16128"/>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 name="Google Shape;19;p2"/>
          <p:cNvSpPr/>
          <p:nvPr/>
        </p:nvSpPr>
        <p:spPr>
          <a:xfrm>
            <a:off x="1894332" y="926591"/>
            <a:ext cx="240792" cy="219456"/>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 name="Google Shape;20;p2"/>
          <p:cNvSpPr/>
          <p:nvPr/>
        </p:nvSpPr>
        <p:spPr>
          <a:xfrm>
            <a:off x="2481072" y="925068"/>
            <a:ext cx="52069" cy="219710"/>
          </a:xfrm>
          <a:custGeom>
            <a:rect b="b" l="l" r="r" t="t"/>
            <a:pathLst>
              <a:path extrusionOk="0" h="120000" w="120000">
                <a:moveTo>
                  <a:pt x="119416" y="119029"/>
                </a:moveTo>
                <a:lnTo>
                  <a:pt x="119416" y="109873"/>
                </a:lnTo>
                <a:lnTo>
                  <a:pt x="59708" y="109873"/>
                </a:lnTo>
                <a:lnTo>
                  <a:pt x="56196" y="105711"/>
                </a:lnTo>
                <a:lnTo>
                  <a:pt x="56196" y="0"/>
                </a:lnTo>
                <a:lnTo>
                  <a:pt x="0" y="0"/>
                </a:lnTo>
                <a:lnTo>
                  <a:pt x="0" y="112370"/>
                </a:lnTo>
                <a:lnTo>
                  <a:pt x="10536" y="114867"/>
                </a:lnTo>
                <a:lnTo>
                  <a:pt x="24585" y="117364"/>
                </a:lnTo>
                <a:lnTo>
                  <a:pt x="35122" y="119029"/>
                </a:lnTo>
                <a:lnTo>
                  <a:pt x="56196" y="119861"/>
                </a:lnTo>
                <a:lnTo>
                  <a:pt x="94831" y="119861"/>
                </a:lnTo>
                <a:lnTo>
                  <a:pt x="119416" y="119029"/>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 name="Google Shape;21;p2"/>
          <p:cNvSpPr/>
          <p:nvPr/>
        </p:nvSpPr>
        <p:spPr>
          <a:xfrm>
            <a:off x="1711452" y="982980"/>
            <a:ext cx="117348" cy="16002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 name="Google Shape;22;p2"/>
          <p:cNvSpPr/>
          <p:nvPr/>
        </p:nvSpPr>
        <p:spPr>
          <a:xfrm>
            <a:off x="1549908" y="983002"/>
            <a:ext cx="128016" cy="163045"/>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 name="Google Shape;23;p2"/>
          <p:cNvSpPr/>
          <p:nvPr/>
        </p:nvSpPr>
        <p:spPr>
          <a:xfrm>
            <a:off x="2157983" y="983053"/>
            <a:ext cx="129540" cy="16299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 name="Google Shape;24;p2"/>
          <p:cNvSpPr/>
          <p:nvPr/>
        </p:nvSpPr>
        <p:spPr>
          <a:xfrm>
            <a:off x="922020" y="931163"/>
            <a:ext cx="184404" cy="211836"/>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 name="Google Shape;25;p2"/>
          <p:cNvSpPr/>
          <p:nvPr/>
        </p:nvSpPr>
        <p:spPr>
          <a:xfrm>
            <a:off x="2321052" y="982980"/>
            <a:ext cx="117348" cy="160020"/>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 name="Google Shape;26;p2"/>
          <p:cNvSpPr/>
          <p:nvPr/>
        </p:nvSpPr>
        <p:spPr>
          <a:xfrm>
            <a:off x="1389888" y="982980"/>
            <a:ext cx="128270" cy="224154"/>
          </a:xfrm>
          <a:custGeom>
            <a:rect b="b" l="l" r="r" t="t"/>
            <a:pathLst>
              <a:path extrusionOk="0" h="120000" w="120000">
                <a:moveTo>
                  <a:pt x="119763" y="88113"/>
                </a:moveTo>
                <a:lnTo>
                  <a:pt x="119763" y="1631"/>
                </a:lnTo>
                <a:lnTo>
                  <a:pt x="104080" y="1631"/>
                </a:lnTo>
                <a:lnTo>
                  <a:pt x="98377" y="10606"/>
                </a:lnTo>
                <a:lnTo>
                  <a:pt x="91582" y="6194"/>
                </a:lnTo>
                <a:lnTo>
                  <a:pt x="83584" y="2855"/>
                </a:lnTo>
                <a:lnTo>
                  <a:pt x="73715" y="739"/>
                </a:lnTo>
                <a:lnTo>
                  <a:pt x="61307" y="0"/>
                </a:lnTo>
                <a:lnTo>
                  <a:pt x="40900" y="2051"/>
                </a:lnTo>
                <a:lnTo>
                  <a:pt x="21029" y="9076"/>
                </a:lnTo>
                <a:lnTo>
                  <a:pt x="5969" y="22372"/>
                </a:lnTo>
                <a:lnTo>
                  <a:pt x="0" y="43240"/>
                </a:lnTo>
                <a:lnTo>
                  <a:pt x="5969" y="63764"/>
                </a:lnTo>
                <a:lnTo>
                  <a:pt x="21029" y="77099"/>
                </a:lnTo>
                <a:lnTo>
                  <a:pt x="22812" y="77745"/>
                </a:lnTo>
                <a:lnTo>
                  <a:pt x="22812" y="43240"/>
                </a:lnTo>
                <a:lnTo>
                  <a:pt x="25641" y="29192"/>
                </a:lnTo>
                <a:lnTo>
                  <a:pt x="33682" y="18968"/>
                </a:lnTo>
                <a:lnTo>
                  <a:pt x="46269" y="12721"/>
                </a:lnTo>
                <a:lnTo>
                  <a:pt x="62733" y="10606"/>
                </a:lnTo>
                <a:lnTo>
                  <a:pt x="72111" y="11115"/>
                </a:lnTo>
                <a:lnTo>
                  <a:pt x="81089" y="12849"/>
                </a:lnTo>
                <a:lnTo>
                  <a:pt x="89800" y="16113"/>
                </a:lnTo>
                <a:lnTo>
                  <a:pt x="98377" y="21212"/>
                </a:lnTo>
                <a:lnTo>
                  <a:pt x="98377" y="113617"/>
                </a:lnTo>
                <a:lnTo>
                  <a:pt x="105505" y="111059"/>
                </a:lnTo>
                <a:lnTo>
                  <a:pt x="116242" y="101001"/>
                </a:lnTo>
                <a:lnTo>
                  <a:pt x="119763" y="88113"/>
                </a:lnTo>
                <a:close/>
              </a:path>
              <a:path extrusionOk="0" h="120000" w="120000">
                <a:moveTo>
                  <a:pt x="98377" y="113617"/>
                </a:moveTo>
                <a:lnTo>
                  <a:pt x="98377" y="91376"/>
                </a:lnTo>
                <a:lnTo>
                  <a:pt x="95413" y="98999"/>
                </a:lnTo>
                <a:lnTo>
                  <a:pt x="87505" y="104634"/>
                </a:lnTo>
                <a:lnTo>
                  <a:pt x="76121" y="108127"/>
                </a:lnTo>
                <a:lnTo>
                  <a:pt x="62733" y="109325"/>
                </a:lnTo>
                <a:lnTo>
                  <a:pt x="50212" y="109019"/>
                </a:lnTo>
                <a:lnTo>
                  <a:pt x="38495" y="108101"/>
                </a:lnTo>
                <a:lnTo>
                  <a:pt x="27846" y="106571"/>
                </a:lnTo>
                <a:lnTo>
                  <a:pt x="18534" y="104430"/>
                </a:lnTo>
                <a:lnTo>
                  <a:pt x="18534" y="115852"/>
                </a:lnTo>
                <a:lnTo>
                  <a:pt x="27222" y="117522"/>
                </a:lnTo>
                <a:lnTo>
                  <a:pt x="37782" y="118809"/>
                </a:lnTo>
                <a:lnTo>
                  <a:pt x="49411" y="119638"/>
                </a:lnTo>
                <a:lnTo>
                  <a:pt x="61307" y="119932"/>
                </a:lnTo>
                <a:lnTo>
                  <a:pt x="87282" y="117598"/>
                </a:lnTo>
                <a:lnTo>
                  <a:pt x="98377" y="113617"/>
                </a:lnTo>
                <a:close/>
              </a:path>
              <a:path extrusionOk="0" h="120000" w="120000">
                <a:moveTo>
                  <a:pt x="98377" y="75875"/>
                </a:moveTo>
                <a:lnTo>
                  <a:pt x="98377" y="61189"/>
                </a:lnTo>
                <a:lnTo>
                  <a:pt x="91582" y="67754"/>
                </a:lnTo>
                <a:lnTo>
                  <a:pt x="82693" y="72611"/>
                </a:lnTo>
                <a:lnTo>
                  <a:pt x="72713" y="75645"/>
                </a:lnTo>
                <a:lnTo>
                  <a:pt x="62733" y="76691"/>
                </a:lnTo>
                <a:lnTo>
                  <a:pt x="46871" y="74906"/>
                </a:lnTo>
                <a:lnTo>
                  <a:pt x="34218" y="69144"/>
                </a:lnTo>
                <a:lnTo>
                  <a:pt x="25841" y="58793"/>
                </a:lnTo>
                <a:lnTo>
                  <a:pt x="22812" y="43240"/>
                </a:lnTo>
                <a:lnTo>
                  <a:pt x="22812" y="77745"/>
                </a:lnTo>
                <a:lnTo>
                  <a:pt x="40900" y="84313"/>
                </a:lnTo>
                <a:lnTo>
                  <a:pt x="61307" y="86481"/>
                </a:lnTo>
                <a:lnTo>
                  <a:pt x="71487" y="85741"/>
                </a:lnTo>
                <a:lnTo>
                  <a:pt x="80732" y="83626"/>
                </a:lnTo>
                <a:lnTo>
                  <a:pt x="89176" y="80286"/>
                </a:lnTo>
                <a:lnTo>
                  <a:pt x="96951" y="75875"/>
                </a:lnTo>
                <a:lnTo>
                  <a:pt x="98377" y="75875"/>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 name="Google Shape;27;p2"/>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Google Shape;28;p2"/>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 name="Google Shape;29;p2"/>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a:solidFill>
                  <a:srgbClr val="868686"/>
                </a:solidFill>
                <a:latin typeface="Arial"/>
                <a:ea typeface="Arial"/>
                <a:cs typeface="Arial"/>
                <a:sym typeface="Arial"/>
              </a:defRPr>
            </a:lvl1pPr>
            <a:lvl2pPr indent="-5080" lvl="1" marL="81280" marR="0" rtl="0" algn="l">
              <a:lnSpc>
                <a:spcPct val="100000"/>
              </a:lnSpc>
              <a:spcBef>
                <a:spcPts val="0"/>
              </a:spcBef>
              <a:buNone/>
              <a:defRPr b="0" i="0" sz="800">
                <a:solidFill>
                  <a:srgbClr val="868686"/>
                </a:solidFill>
                <a:latin typeface="Arial"/>
                <a:ea typeface="Arial"/>
                <a:cs typeface="Arial"/>
                <a:sym typeface="Arial"/>
              </a:defRPr>
            </a:lvl2pPr>
            <a:lvl3pPr indent="-5080" lvl="2" marL="81280" marR="0" rtl="0" algn="l">
              <a:lnSpc>
                <a:spcPct val="100000"/>
              </a:lnSpc>
              <a:spcBef>
                <a:spcPts val="0"/>
              </a:spcBef>
              <a:buNone/>
              <a:defRPr b="0" i="0" sz="800">
                <a:solidFill>
                  <a:srgbClr val="868686"/>
                </a:solidFill>
                <a:latin typeface="Arial"/>
                <a:ea typeface="Arial"/>
                <a:cs typeface="Arial"/>
                <a:sym typeface="Arial"/>
              </a:defRPr>
            </a:lvl3pPr>
            <a:lvl4pPr indent="-5080" lvl="3" marL="81280" marR="0" rtl="0" algn="l">
              <a:lnSpc>
                <a:spcPct val="100000"/>
              </a:lnSpc>
              <a:spcBef>
                <a:spcPts val="0"/>
              </a:spcBef>
              <a:buNone/>
              <a:defRPr b="0" i="0" sz="800">
                <a:solidFill>
                  <a:srgbClr val="868686"/>
                </a:solidFill>
                <a:latin typeface="Arial"/>
                <a:ea typeface="Arial"/>
                <a:cs typeface="Arial"/>
                <a:sym typeface="Arial"/>
              </a:defRPr>
            </a:lvl4pPr>
            <a:lvl5pPr indent="-5080" lvl="4" marL="81280" marR="0" rtl="0" algn="l">
              <a:lnSpc>
                <a:spcPct val="100000"/>
              </a:lnSpc>
              <a:spcBef>
                <a:spcPts val="0"/>
              </a:spcBef>
              <a:buNone/>
              <a:defRPr b="0" i="0" sz="800">
                <a:solidFill>
                  <a:srgbClr val="868686"/>
                </a:solidFill>
                <a:latin typeface="Arial"/>
                <a:ea typeface="Arial"/>
                <a:cs typeface="Arial"/>
                <a:sym typeface="Arial"/>
              </a:defRPr>
            </a:lvl5pPr>
            <a:lvl6pPr indent="-5080" lvl="5" marL="81280" marR="0" rtl="0" algn="l">
              <a:lnSpc>
                <a:spcPct val="100000"/>
              </a:lnSpc>
              <a:spcBef>
                <a:spcPts val="0"/>
              </a:spcBef>
              <a:buNone/>
              <a:defRPr b="0" i="0" sz="800">
                <a:solidFill>
                  <a:srgbClr val="868686"/>
                </a:solidFill>
                <a:latin typeface="Arial"/>
                <a:ea typeface="Arial"/>
                <a:cs typeface="Arial"/>
                <a:sym typeface="Arial"/>
              </a:defRPr>
            </a:lvl6pPr>
            <a:lvl7pPr indent="-5080" lvl="6" marL="81280" marR="0" rtl="0" algn="l">
              <a:lnSpc>
                <a:spcPct val="100000"/>
              </a:lnSpc>
              <a:spcBef>
                <a:spcPts val="0"/>
              </a:spcBef>
              <a:buNone/>
              <a:defRPr b="0" i="0" sz="800">
                <a:solidFill>
                  <a:srgbClr val="868686"/>
                </a:solidFill>
                <a:latin typeface="Arial"/>
                <a:ea typeface="Arial"/>
                <a:cs typeface="Arial"/>
                <a:sym typeface="Arial"/>
              </a:defRPr>
            </a:lvl7pPr>
            <a:lvl8pPr indent="-5080" lvl="7" marL="81280" marR="0" rtl="0" algn="l">
              <a:lnSpc>
                <a:spcPct val="100000"/>
              </a:lnSpc>
              <a:spcBef>
                <a:spcPts val="0"/>
              </a:spcBef>
              <a:buNone/>
              <a:defRPr b="0" i="0" sz="800">
                <a:solidFill>
                  <a:srgbClr val="868686"/>
                </a:solidFill>
                <a:latin typeface="Arial"/>
                <a:ea typeface="Arial"/>
                <a:cs typeface="Arial"/>
                <a:sym typeface="Arial"/>
              </a:defRPr>
            </a:lvl8pPr>
            <a:lvl9pPr indent="-5080" lvl="8" marL="81280" marR="0" rtl="0" algn="l">
              <a:lnSpc>
                <a:spcPct val="100000"/>
              </a:lnSpc>
              <a:spcBef>
                <a:spcPts val="0"/>
              </a:spcBef>
              <a:buNone/>
              <a:defRPr b="0" i="0" sz="800">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0" name="Shape 30"/>
        <p:cNvGrpSpPr/>
        <p:nvPr/>
      </p:nvGrpSpPr>
      <p:grpSpPr>
        <a:xfrm>
          <a:off x="0" y="0"/>
          <a:ext cx="0" cy="0"/>
          <a:chOff x="0" y="0"/>
          <a:chExt cx="0" cy="0"/>
        </a:xfrm>
      </p:grpSpPr>
      <p:sp>
        <p:nvSpPr>
          <p:cNvPr id="31" name="Google Shape;31;p3"/>
          <p:cNvSpPr txBox="1"/>
          <p:nvPr>
            <p:ph type="title"/>
          </p:nvPr>
        </p:nvSpPr>
        <p:spPr>
          <a:xfrm>
            <a:off x="1005840" y="1186687"/>
            <a:ext cx="8046718" cy="33845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050" u="none" cap="none" strike="noStrike">
                <a:solidFill>
                  <a:schemeClr val="dk1"/>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2" name="Google Shape;32;p3"/>
          <p:cNvSpPr txBox="1"/>
          <p:nvPr>
            <p:ph idx="1" type="body"/>
          </p:nvPr>
        </p:nvSpPr>
        <p:spPr>
          <a:xfrm>
            <a:off x="945895" y="1973071"/>
            <a:ext cx="8166608" cy="212344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3" name="Google Shape;33;p3"/>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Google Shape;34;p3"/>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 name="Google Shape;35;p3"/>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a:solidFill>
                  <a:srgbClr val="868686"/>
                </a:solidFill>
                <a:latin typeface="Arial"/>
                <a:ea typeface="Arial"/>
                <a:cs typeface="Arial"/>
                <a:sym typeface="Arial"/>
              </a:defRPr>
            </a:lvl1pPr>
            <a:lvl2pPr indent="-5080" lvl="1" marL="81280" marR="0" rtl="0" algn="l">
              <a:lnSpc>
                <a:spcPct val="100000"/>
              </a:lnSpc>
              <a:spcBef>
                <a:spcPts val="0"/>
              </a:spcBef>
              <a:buNone/>
              <a:defRPr b="0" i="0" sz="800">
                <a:solidFill>
                  <a:srgbClr val="868686"/>
                </a:solidFill>
                <a:latin typeface="Arial"/>
                <a:ea typeface="Arial"/>
                <a:cs typeface="Arial"/>
                <a:sym typeface="Arial"/>
              </a:defRPr>
            </a:lvl2pPr>
            <a:lvl3pPr indent="-5080" lvl="2" marL="81280" marR="0" rtl="0" algn="l">
              <a:lnSpc>
                <a:spcPct val="100000"/>
              </a:lnSpc>
              <a:spcBef>
                <a:spcPts val="0"/>
              </a:spcBef>
              <a:buNone/>
              <a:defRPr b="0" i="0" sz="800">
                <a:solidFill>
                  <a:srgbClr val="868686"/>
                </a:solidFill>
                <a:latin typeface="Arial"/>
                <a:ea typeface="Arial"/>
                <a:cs typeface="Arial"/>
                <a:sym typeface="Arial"/>
              </a:defRPr>
            </a:lvl3pPr>
            <a:lvl4pPr indent="-5080" lvl="3" marL="81280" marR="0" rtl="0" algn="l">
              <a:lnSpc>
                <a:spcPct val="100000"/>
              </a:lnSpc>
              <a:spcBef>
                <a:spcPts val="0"/>
              </a:spcBef>
              <a:buNone/>
              <a:defRPr b="0" i="0" sz="800">
                <a:solidFill>
                  <a:srgbClr val="868686"/>
                </a:solidFill>
                <a:latin typeface="Arial"/>
                <a:ea typeface="Arial"/>
                <a:cs typeface="Arial"/>
                <a:sym typeface="Arial"/>
              </a:defRPr>
            </a:lvl4pPr>
            <a:lvl5pPr indent="-5080" lvl="4" marL="81280" marR="0" rtl="0" algn="l">
              <a:lnSpc>
                <a:spcPct val="100000"/>
              </a:lnSpc>
              <a:spcBef>
                <a:spcPts val="0"/>
              </a:spcBef>
              <a:buNone/>
              <a:defRPr b="0" i="0" sz="800">
                <a:solidFill>
                  <a:srgbClr val="868686"/>
                </a:solidFill>
                <a:latin typeface="Arial"/>
                <a:ea typeface="Arial"/>
                <a:cs typeface="Arial"/>
                <a:sym typeface="Arial"/>
              </a:defRPr>
            </a:lvl5pPr>
            <a:lvl6pPr indent="-5080" lvl="5" marL="81280" marR="0" rtl="0" algn="l">
              <a:lnSpc>
                <a:spcPct val="100000"/>
              </a:lnSpc>
              <a:spcBef>
                <a:spcPts val="0"/>
              </a:spcBef>
              <a:buNone/>
              <a:defRPr b="0" i="0" sz="800">
                <a:solidFill>
                  <a:srgbClr val="868686"/>
                </a:solidFill>
                <a:latin typeface="Arial"/>
                <a:ea typeface="Arial"/>
                <a:cs typeface="Arial"/>
                <a:sym typeface="Arial"/>
              </a:defRPr>
            </a:lvl6pPr>
            <a:lvl7pPr indent="-5080" lvl="6" marL="81280" marR="0" rtl="0" algn="l">
              <a:lnSpc>
                <a:spcPct val="100000"/>
              </a:lnSpc>
              <a:spcBef>
                <a:spcPts val="0"/>
              </a:spcBef>
              <a:buNone/>
              <a:defRPr b="0" i="0" sz="800">
                <a:solidFill>
                  <a:srgbClr val="868686"/>
                </a:solidFill>
                <a:latin typeface="Arial"/>
                <a:ea typeface="Arial"/>
                <a:cs typeface="Arial"/>
                <a:sym typeface="Arial"/>
              </a:defRPr>
            </a:lvl7pPr>
            <a:lvl8pPr indent="-5080" lvl="7" marL="81280" marR="0" rtl="0" algn="l">
              <a:lnSpc>
                <a:spcPct val="100000"/>
              </a:lnSpc>
              <a:spcBef>
                <a:spcPts val="0"/>
              </a:spcBef>
              <a:buNone/>
              <a:defRPr b="0" i="0" sz="800">
                <a:solidFill>
                  <a:srgbClr val="868686"/>
                </a:solidFill>
                <a:latin typeface="Arial"/>
                <a:ea typeface="Arial"/>
                <a:cs typeface="Arial"/>
                <a:sym typeface="Arial"/>
              </a:defRPr>
            </a:lvl8pPr>
            <a:lvl9pPr indent="-5080" lvl="8" marL="81280" marR="0" rtl="0" algn="l">
              <a:lnSpc>
                <a:spcPct val="100000"/>
              </a:lnSpc>
              <a:spcBef>
                <a:spcPts val="0"/>
              </a:spcBef>
              <a:buNone/>
              <a:defRPr b="0" i="0" sz="800">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6" name="Shape 36"/>
        <p:cNvGrpSpPr/>
        <p:nvPr/>
      </p:nvGrpSpPr>
      <p:grpSpPr>
        <a:xfrm>
          <a:off x="0" y="0"/>
          <a:ext cx="0" cy="0"/>
          <a:chOff x="0" y="0"/>
          <a:chExt cx="0" cy="0"/>
        </a:xfrm>
      </p:grpSpPr>
      <p:sp>
        <p:nvSpPr>
          <p:cNvPr id="37" name="Google Shape;37;p4"/>
          <p:cNvSpPr txBox="1"/>
          <p:nvPr>
            <p:ph type="title"/>
          </p:nvPr>
        </p:nvSpPr>
        <p:spPr>
          <a:xfrm>
            <a:off x="1005840" y="1186687"/>
            <a:ext cx="8046718" cy="33845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050" u="none" cap="none" strike="noStrike">
                <a:solidFill>
                  <a:schemeClr val="dk1"/>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8" name="Google Shape;38;p4"/>
          <p:cNvSpPr txBox="1"/>
          <p:nvPr>
            <p:ph idx="1" type="body"/>
          </p:nvPr>
        </p:nvSpPr>
        <p:spPr>
          <a:xfrm>
            <a:off x="502920" y="1787652"/>
            <a:ext cx="4375404" cy="5129784"/>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9" name="Google Shape;39;p4"/>
          <p:cNvSpPr txBox="1"/>
          <p:nvPr>
            <p:ph idx="2" type="body"/>
          </p:nvPr>
        </p:nvSpPr>
        <p:spPr>
          <a:xfrm>
            <a:off x="6112253" y="2021839"/>
            <a:ext cx="2855595" cy="45593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1" i="0" sz="1500" u="none" cap="none" strike="noStrike">
                <a:solidFill>
                  <a:schemeClr val="lt1"/>
                </a:solidFill>
                <a:latin typeface="Arial"/>
                <a:ea typeface="Arial"/>
                <a:cs typeface="Arial"/>
                <a:sym typeface="Arial"/>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40" name="Google Shape;40;p4"/>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4"/>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Google Shape;42;p4"/>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a:solidFill>
                  <a:srgbClr val="868686"/>
                </a:solidFill>
                <a:latin typeface="Arial"/>
                <a:ea typeface="Arial"/>
                <a:cs typeface="Arial"/>
                <a:sym typeface="Arial"/>
              </a:defRPr>
            </a:lvl1pPr>
            <a:lvl2pPr indent="-5080" lvl="1" marL="81280" marR="0" rtl="0" algn="l">
              <a:lnSpc>
                <a:spcPct val="100000"/>
              </a:lnSpc>
              <a:spcBef>
                <a:spcPts val="0"/>
              </a:spcBef>
              <a:buNone/>
              <a:defRPr b="0" i="0" sz="800">
                <a:solidFill>
                  <a:srgbClr val="868686"/>
                </a:solidFill>
                <a:latin typeface="Arial"/>
                <a:ea typeface="Arial"/>
                <a:cs typeface="Arial"/>
                <a:sym typeface="Arial"/>
              </a:defRPr>
            </a:lvl2pPr>
            <a:lvl3pPr indent="-5080" lvl="2" marL="81280" marR="0" rtl="0" algn="l">
              <a:lnSpc>
                <a:spcPct val="100000"/>
              </a:lnSpc>
              <a:spcBef>
                <a:spcPts val="0"/>
              </a:spcBef>
              <a:buNone/>
              <a:defRPr b="0" i="0" sz="800">
                <a:solidFill>
                  <a:srgbClr val="868686"/>
                </a:solidFill>
                <a:latin typeface="Arial"/>
                <a:ea typeface="Arial"/>
                <a:cs typeface="Arial"/>
                <a:sym typeface="Arial"/>
              </a:defRPr>
            </a:lvl3pPr>
            <a:lvl4pPr indent="-5080" lvl="3" marL="81280" marR="0" rtl="0" algn="l">
              <a:lnSpc>
                <a:spcPct val="100000"/>
              </a:lnSpc>
              <a:spcBef>
                <a:spcPts val="0"/>
              </a:spcBef>
              <a:buNone/>
              <a:defRPr b="0" i="0" sz="800">
                <a:solidFill>
                  <a:srgbClr val="868686"/>
                </a:solidFill>
                <a:latin typeface="Arial"/>
                <a:ea typeface="Arial"/>
                <a:cs typeface="Arial"/>
                <a:sym typeface="Arial"/>
              </a:defRPr>
            </a:lvl4pPr>
            <a:lvl5pPr indent="-5080" lvl="4" marL="81280" marR="0" rtl="0" algn="l">
              <a:lnSpc>
                <a:spcPct val="100000"/>
              </a:lnSpc>
              <a:spcBef>
                <a:spcPts val="0"/>
              </a:spcBef>
              <a:buNone/>
              <a:defRPr b="0" i="0" sz="800">
                <a:solidFill>
                  <a:srgbClr val="868686"/>
                </a:solidFill>
                <a:latin typeface="Arial"/>
                <a:ea typeface="Arial"/>
                <a:cs typeface="Arial"/>
                <a:sym typeface="Arial"/>
              </a:defRPr>
            </a:lvl5pPr>
            <a:lvl6pPr indent="-5080" lvl="5" marL="81280" marR="0" rtl="0" algn="l">
              <a:lnSpc>
                <a:spcPct val="100000"/>
              </a:lnSpc>
              <a:spcBef>
                <a:spcPts val="0"/>
              </a:spcBef>
              <a:buNone/>
              <a:defRPr b="0" i="0" sz="800">
                <a:solidFill>
                  <a:srgbClr val="868686"/>
                </a:solidFill>
                <a:latin typeface="Arial"/>
                <a:ea typeface="Arial"/>
                <a:cs typeface="Arial"/>
                <a:sym typeface="Arial"/>
              </a:defRPr>
            </a:lvl6pPr>
            <a:lvl7pPr indent="-5080" lvl="6" marL="81280" marR="0" rtl="0" algn="l">
              <a:lnSpc>
                <a:spcPct val="100000"/>
              </a:lnSpc>
              <a:spcBef>
                <a:spcPts val="0"/>
              </a:spcBef>
              <a:buNone/>
              <a:defRPr b="0" i="0" sz="800">
                <a:solidFill>
                  <a:srgbClr val="868686"/>
                </a:solidFill>
                <a:latin typeface="Arial"/>
                <a:ea typeface="Arial"/>
                <a:cs typeface="Arial"/>
                <a:sym typeface="Arial"/>
              </a:defRPr>
            </a:lvl7pPr>
            <a:lvl8pPr indent="-5080" lvl="7" marL="81280" marR="0" rtl="0" algn="l">
              <a:lnSpc>
                <a:spcPct val="100000"/>
              </a:lnSpc>
              <a:spcBef>
                <a:spcPts val="0"/>
              </a:spcBef>
              <a:buNone/>
              <a:defRPr b="0" i="0" sz="800">
                <a:solidFill>
                  <a:srgbClr val="868686"/>
                </a:solidFill>
                <a:latin typeface="Arial"/>
                <a:ea typeface="Arial"/>
                <a:cs typeface="Arial"/>
                <a:sym typeface="Arial"/>
              </a:defRPr>
            </a:lvl8pPr>
            <a:lvl9pPr indent="-5080" lvl="8" marL="81280" marR="0" rtl="0" algn="l">
              <a:lnSpc>
                <a:spcPct val="100000"/>
              </a:lnSpc>
              <a:spcBef>
                <a:spcPts val="0"/>
              </a:spcBef>
              <a:buNone/>
              <a:defRPr b="0" i="0" sz="800">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43" name="Shape 43"/>
        <p:cNvGrpSpPr/>
        <p:nvPr/>
      </p:nvGrpSpPr>
      <p:grpSpPr>
        <a:xfrm>
          <a:off x="0" y="0"/>
          <a:ext cx="0" cy="0"/>
          <a:chOff x="0" y="0"/>
          <a:chExt cx="0" cy="0"/>
        </a:xfrm>
      </p:grpSpPr>
      <p:sp>
        <p:nvSpPr>
          <p:cNvPr id="44" name="Google Shape;44;p5"/>
          <p:cNvSpPr txBox="1"/>
          <p:nvPr>
            <p:ph type="ctrTitle"/>
          </p:nvPr>
        </p:nvSpPr>
        <p:spPr>
          <a:xfrm>
            <a:off x="754380" y="2409444"/>
            <a:ext cx="8549640" cy="1632204"/>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050" u="none" cap="none" strike="noStrike">
                <a:solidFill>
                  <a:schemeClr val="dk1"/>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45" name="Google Shape;45;p5"/>
          <p:cNvSpPr txBox="1"/>
          <p:nvPr>
            <p:ph idx="1" type="subTitle"/>
          </p:nvPr>
        </p:nvSpPr>
        <p:spPr>
          <a:xfrm>
            <a:off x="1508760" y="4352544"/>
            <a:ext cx="7040880" cy="19431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46" name="Google Shape;46;p5"/>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5"/>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5"/>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a:solidFill>
                  <a:srgbClr val="868686"/>
                </a:solidFill>
                <a:latin typeface="Arial"/>
                <a:ea typeface="Arial"/>
                <a:cs typeface="Arial"/>
                <a:sym typeface="Arial"/>
              </a:defRPr>
            </a:lvl1pPr>
            <a:lvl2pPr indent="-5080" lvl="1" marL="81280" marR="0" rtl="0" algn="l">
              <a:lnSpc>
                <a:spcPct val="100000"/>
              </a:lnSpc>
              <a:spcBef>
                <a:spcPts val="0"/>
              </a:spcBef>
              <a:buNone/>
              <a:defRPr b="0" i="0" sz="800">
                <a:solidFill>
                  <a:srgbClr val="868686"/>
                </a:solidFill>
                <a:latin typeface="Arial"/>
                <a:ea typeface="Arial"/>
                <a:cs typeface="Arial"/>
                <a:sym typeface="Arial"/>
              </a:defRPr>
            </a:lvl2pPr>
            <a:lvl3pPr indent="-5080" lvl="2" marL="81280" marR="0" rtl="0" algn="l">
              <a:lnSpc>
                <a:spcPct val="100000"/>
              </a:lnSpc>
              <a:spcBef>
                <a:spcPts val="0"/>
              </a:spcBef>
              <a:buNone/>
              <a:defRPr b="0" i="0" sz="800">
                <a:solidFill>
                  <a:srgbClr val="868686"/>
                </a:solidFill>
                <a:latin typeface="Arial"/>
                <a:ea typeface="Arial"/>
                <a:cs typeface="Arial"/>
                <a:sym typeface="Arial"/>
              </a:defRPr>
            </a:lvl3pPr>
            <a:lvl4pPr indent="-5080" lvl="3" marL="81280" marR="0" rtl="0" algn="l">
              <a:lnSpc>
                <a:spcPct val="100000"/>
              </a:lnSpc>
              <a:spcBef>
                <a:spcPts val="0"/>
              </a:spcBef>
              <a:buNone/>
              <a:defRPr b="0" i="0" sz="800">
                <a:solidFill>
                  <a:srgbClr val="868686"/>
                </a:solidFill>
                <a:latin typeface="Arial"/>
                <a:ea typeface="Arial"/>
                <a:cs typeface="Arial"/>
                <a:sym typeface="Arial"/>
              </a:defRPr>
            </a:lvl4pPr>
            <a:lvl5pPr indent="-5080" lvl="4" marL="81280" marR="0" rtl="0" algn="l">
              <a:lnSpc>
                <a:spcPct val="100000"/>
              </a:lnSpc>
              <a:spcBef>
                <a:spcPts val="0"/>
              </a:spcBef>
              <a:buNone/>
              <a:defRPr b="0" i="0" sz="800">
                <a:solidFill>
                  <a:srgbClr val="868686"/>
                </a:solidFill>
                <a:latin typeface="Arial"/>
                <a:ea typeface="Arial"/>
                <a:cs typeface="Arial"/>
                <a:sym typeface="Arial"/>
              </a:defRPr>
            </a:lvl5pPr>
            <a:lvl6pPr indent="-5080" lvl="5" marL="81280" marR="0" rtl="0" algn="l">
              <a:lnSpc>
                <a:spcPct val="100000"/>
              </a:lnSpc>
              <a:spcBef>
                <a:spcPts val="0"/>
              </a:spcBef>
              <a:buNone/>
              <a:defRPr b="0" i="0" sz="800">
                <a:solidFill>
                  <a:srgbClr val="868686"/>
                </a:solidFill>
                <a:latin typeface="Arial"/>
                <a:ea typeface="Arial"/>
                <a:cs typeface="Arial"/>
                <a:sym typeface="Arial"/>
              </a:defRPr>
            </a:lvl6pPr>
            <a:lvl7pPr indent="-5080" lvl="6" marL="81280" marR="0" rtl="0" algn="l">
              <a:lnSpc>
                <a:spcPct val="100000"/>
              </a:lnSpc>
              <a:spcBef>
                <a:spcPts val="0"/>
              </a:spcBef>
              <a:buNone/>
              <a:defRPr b="0" i="0" sz="800">
                <a:solidFill>
                  <a:srgbClr val="868686"/>
                </a:solidFill>
                <a:latin typeface="Arial"/>
                <a:ea typeface="Arial"/>
                <a:cs typeface="Arial"/>
                <a:sym typeface="Arial"/>
              </a:defRPr>
            </a:lvl7pPr>
            <a:lvl8pPr indent="-5080" lvl="7" marL="81280" marR="0" rtl="0" algn="l">
              <a:lnSpc>
                <a:spcPct val="100000"/>
              </a:lnSpc>
              <a:spcBef>
                <a:spcPts val="0"/>
              </a:spcBef>
              <a:buNone/>
              <a:defRPr b="0" i="0" sz="800">
                <a:solidFill>
                  <a:srgbClr val="868686"/>
                </a:solidFill>
                <a:latin typeface="Arial"/>
                <a:ea typeface="Arial"/>
                <a:cs typeface="Arial"/>
                <a:sym typeface="Arial"/>
              </a:defRPr>
            </a:lvl8pPr>
            <a:lvl9pPr indent="-5080" lvl="8" marL="81280" marR="0" rtl="0" algn="l">
              <a:lnSpc>
                <a:spcPct val="100000"/>
              </a:lnSpc>
              <a:spcBef>
                <a:spcPts val="0"/>
              </a:spcBef>
              <a:buNone/>
              <a:defRPr b="0" i="0" sz="800">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49" name="Shape 49"/>
        <p:cNvGrpSpPr/>
        <p:nvPr/>
      </p:nvGrpSpPr>
      <p:grpSpPr>
        <a:xfrm>
          <a:off x="0" y="0"/>
          <a:ext cx="0" cy="0"/>
          <a:chOff x="0" y="0"/>
          <a:chExt cx="0" cy="0"/>
        </a:xfrm>
      </p:grpSpPr>
      <p:sp>
        <p:nvSpPr>
          <p:cNvPr id="50" name="Google Shape;50;p6"/>
          <p:cNvSpPr txBox="1"/>
          <p:nvPr>
            <p:ph type="title"/>
          </p:nvPr>
        </p:nvSpPr>
        <p:spPr>
          <a:xfrm>
            <a:off x="1005840" y="1186687"/>
            <a:ext cx="8046718" cy="33845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050" u="none" cap="none" strike="noStrike">
                <a:solidFill>
                  <a:schemeClr val="dk1"/>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1" name="Google Shape;51;p6"/>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6"/>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Google Shape;53;p6"/>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a:solidFill>
                  <a:srgbClr val="868686"/>
                </a:solidFill>
                <a:latin typeface="Arial"/>
                <a:ea typeface="Arial"/>
                <a:cs typeface="Arial"/>
                <a:sym typeface="Arial"/>
              </a:defRPr>
            </a:lvl1pPr>
            <a:lvl2pPr indent="-5080" lvl="1" marL="81280" marR="0" rtl="0" algn="l">
              <a:lnSpc>
                <a:spcPct val="100000"/>
              </a:lnSpc>
              <a:spcBef>
                <a:spcPts val="0"/>
              </a:spcBef>
              <a:buNone/>
              <a:defRPr b="0" i="0" sz="800">
                <a:solidFill>
                  <a:srgbClr val="868686"/>
                </a:solidFill>
                <a:latin typeface="Arial"/>
                <a:ea typeface="Arial"/>
                <a:cs typeface="Arial"/>
                <a:sym typeface="Arial"/>
              </a:defRPr>
            </a:lvl2pPr>
            <a:lvl3pPr indent="-5080" lvl="2" marL="81280" marR="0" rtl="0" algn="l">
              <a:lnSpc>
                <a:spcPct val="100000"/>
              </a:lnSpc>
              <a:spcBef>
                <a:spcPts val="0"/>
              </a:spcBef>
              <a:buNone/>
              <a:defRPr b="0" i="0" sz="800">
                <a:solidFill>
                  <a:srgbClr val="868686"/>
                </a:solidFill>
                <a:latin typeface="Arial"/>
                <a:ea typeface="Arial"/>
                <a:cs typeface="Arial"/>
                <a:sym typeface="Arial"/>
              </a:defRPr>
            </a:lvl3pPr>
            <a:lvl4pPr indent="-5080" lvl="3" marL="81280" marR="0" rtl="0" algn="l">
              <a:lnSpc>
                <a:spcPct val="100000"/>
              </a:lnSpc>
              <a:spcBef>
                <a:spcPts val="0"/>
              </a:spcBef>
              <a:buNone/>
              <a:defRPr b="0" i="0" sz="800">
                <a:solidFill>
                  <a:srgbClr val="868686"/>
                </a:solidFill>
                <a:latin typeface="Arial"/>
                <a:ea typeface="Arial"/>
                <a:cs typeface="Arial"/>
                <a:sym typeface="Arial"/>
              </a:defRPr>
            </a:lvl4pPr>
            <a:lvl5pPr indent="-5080" lvl="4" marL="81280" marR="0" rtl="0" algn="l">
              <a:lnSpc>
                <a:spcPct val="100000"/>
              </a:lnSpc>
              <a:spcBef>
                <a:spcPts val="0"/>
              </a:spcBef>
              <a:buNone/>
              <a:defRPr b="0" i="0" sz="800">
                <a:solidFill>
                  <a:srgbClr val="868686"/>
                </a:solidFill>
                <a:latin typeface="Arial"/>
                <a:ea typeface="Arial"/>
                <a:cs typeface="Arial"/>
                <a:sym typeface="Arial"/>
              </a:defRPr>
            </a:lvl5pPr>
            <a:lvl6pPr indent="-5080" lvl="5" marL="81280" marR="0" rtl="0" algn="l">
              <a:lnSpc>
                <a:spcPct val="100000"/>
              </a:lnSpc>
              <a:spcBef>
                <a:spcPts val="0"/>
              </a:spcBef>
              <a:buNone/>
              <a:defRPr b="0" i="0" sz="800">
                <a:solidFill>
                  <a:srgbClr val="868686"/>
                </a:solidFill>
                <a:latin typeface="Arial"/>
                <a:ea typeface="Arial"/>
                <a:cs typeface="Arial"/>
                <a:sym typeface="Arial"/>
              </a:defRPr>
            </a:lvl6pPr>
            <a:lvl7pPr indent="-5080" lvl="6" marL="81280" marR="0" rtl="0" algn="l">
              <a:lnSpc>
                <a:spcPct val="100000"/>
              </a:lnSpc>
              <a:spcBef>
                <a:spcPts val="0"/>
              </a:spcBef>
              <a:buNone/>
              <a:defRPr b="0" i="0" sz="800">
                <a:solidFill>
                  <a:srgbClr val="868686"/>
                </a:solidFill>
                <a:latin typeface="Arial"/>
                <a:ea typeface="Arial"/>
                <a:cs typeface="Arial"/>
                <a:sym typeface="Arial"/>
              </a:defRPr>
            </a:lvl7pPr>
            <a:lvl8pPr indent="-5080" lvl="7" marL="81280" marR="0" rtl="0" algn="l">
              <a:lnSpc>
                <a:spcPct val="100000"/>
              </a:lnSpc>
              <a:spcBef>
                <a:spcPts val="0"/>
              </a:spcBef>
              <a:buNone/>
              <a:defRPr b="0" i="0" sz="800">
                <a:solidFill>
                  <a:srgbClr val="868686"/>
                </a:solidFill>
                <a:latin typeface="Arial"/>
                <a:ea typeface="Arial"/>
                <a:cs typeface="Arial"/>
                <a:sym typeface="Arial"/>
              </a:defRPr>
            </a:lvl8pPr>
            <a:lvl9pPr indent="-5080" lvl="8" marL="81280" marR="0" rtl="0" algn="l">
              <a:lnSpc>
                <a:spcPct val="100000"/>
              </a:lnSpc>
              <a:spcBef>
                <a:spcPts val="0"/>
              </a:spcBef>
              <a:buNone/>
              <a:defRPr b="0" i="0" sz="800">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914400" y="1044702"/>
            <a:ext cx="8229600" cy="0"/>
          </a:xfrm>
          <a:custGeom>
            <a:rect b="b" l="l" r="r" t="t"/>
            <a:pathLst>
              <a:path extrusionOk="0" h="120000" w="120000">
                <a:moveTo>
                  <a:pt x="0" y="0"/>
                </a:moveTo>
                <a:lnTo>
                  <a:pt x="120000" y="0"/>
                </a:lnTo>
              </a:path>
            </a:pathLst>
          </a:custGeom>
          <a:noFill/>
          <a:ln cap="flat" cmpd="sng" w="13700">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 name="Google Shape;7;p1"/>
          <p:cNvSpPr/>
          <p:nvPr/>
        </p:nvSpPr>
        <p:spPr>
          <a:xfrm>
            <a:off x="914400" y="6977634"/>
            <a:ext cx="8229600" cy="0"/>
          </a:xfrm>
          <a:custGeom>
            <a:rect b="b" l="l" r="r" t="t"/>
            <a:pathLst>
              <a:path extrusionOk="0" h="120000" w="120000">
                <a:moveTo>
                  <a:pt x="0" y="0"/>
                </a:moveTo>
                <a:lnTo>
                  <a:pt x="120000" y="0"/>
                </a:lnTo>
              </a:path>
            </a:pathLst>
          </a:custGeom>
          <a:noFill/>
          <a:ln cap="flat" cmpd="sng" w="13700">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 name="Google Shape;8;p1"/>
          <p:cNvSpPr/>
          <p:nvPr/>
        </p:nvSpPr>
        <p:spPr>
          <a:xfrm>
            <a:off x="940308" y="726948"/>
            <a:ext cx="1229868" cy="182880"/>
          </a:xfrm>
          <a:prstGeom prst="rect">
            <a:avLst/>
          </a:prstGeom>
          <a:blipFill rotWithShape="1">
            <a:blip r:embed="rId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 name="Google Shape;9;p1"/>
          <p:cNvSpPr txBox="1"/>
          <p:nvPr>
            <p:ph type="title"/>
          </p:nvPr>
        </p:nvSpPr>
        <p:spPr>
          <a:xfrm>
            <a:off x="1005840" y="1186687"/>
            <a:ext cx="8046718" cy="33845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050" u="none" cap="none" strike="noStrike">
                <a:solidFill>
                  <a:schemeClr val="dk1"/>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945895" y="1973071"/>
            <a:ext cx="8166608" cy="212344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419856" y="7228332"/>
            <a:ext cx="3218688" cy="38862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502920" y="7228332"/>
            <a:ext cx="2313432" cy="38862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2" type="sldNum"/>
          </p:nvPr>
        </p:nvSpPr>
        <p:spPr>
          <a:xfrm>
            <a:off x="9008868" y="7050041"/>
            <a:ext cx="164465" cy="139700"/>
          </a:xfrm>
          <a:prstGeom prst="rect">
            <a:avLst/>
          </a:prstGeom>
          <a:noFill/>
          <a:ln>
            <a:noFill/>
          </a:ln>
        </p:spPr>
        <p:txBody>
          <a:bodyPr anchorCtr="0" anchor="t" bIns="0" lIns="0" spcFirstLastPara="1" rIns="0" wrap="square" tIns="0">
            <a:noAutofit/>
          </a:bodyPr>
          <a:lstStyle>
            <a:lvl1pPr indent="-5080" lvl="0" marL="81280" marR="0" rtl="0" algn="l">
              <a:lnSpc>
                <a:spcPct val="100000"/>
              </a:lnSpc>
              <a:spcBef>
                <a:spcPts val="0"/>
              </a:spcBef>
              <a:buNone/>
              <a:defRPr b="0" i="0" sz="800" u="none">
                <a:solidFill>
                  <a:srgbClr val="868686"/>
                </a:solidFill>
                <a:latin typeface="Arial"/>
                <a:ea typeface="Arial"/>
                <a:cs typeface="Arial"/>
                <a:sym typeface="Arial"/>
              </a:defRPr>
            </a:lvl1pPr>
            <a:lvl2pPr indent="-5080" lvl="1" marL="81280" marR="0" rtl="0" algn="l">
              <a:lnSpc>
                <a:spcPct val="100000"/>
              </a:lnSpc>
              <a:spcBef>
                <a:spcPts val="0"/>
              </a:spcBef>
              <a:buNone/>
              <a:defRPr b="0" i="0" sz="800" u="none">
                <a:solidFill>
                  <a:srgbClr val="868686"/>
                </a:solidFill>
                <a:latin typeface="Arial"/>
                <a:ea typeface="Arial"/>
                <a:cs typeface="Arial"/>
                <a:sym typeface="Arial"/>
              </a:defRPr>
            </a:lvl2pPr>
            <a:lvl3pPr indent="-5080" lvl="2" marL="81280" marR="0" rtl="0" algn="l">
              <a:lnSpc>
                <a:spcPct val="100000"/>
              </a:lnSpc>
              <a:spcBef>
                <a:spcPts val="0"/>
              </a:spcBef>
              <a:buNone/>
              <a:defRPr b="0" i="0" sz="800" u="none">
                <a:solidFill>
                  <a:srgbClr val="868686"/>
                </a:solidFill>
                <a:latin typeface="Arial"/>
                <a:ea typeface="Arial"/>
                <a:cs typeface="Arial"/>
                <a:sym typeface="Arial"/>
              </a:defRPr>
            </a:lvl3pPr>
            <a:lvl4pPr indent="-5080" lvl="3" marL="81280" marR="0" rtl="0" algn="l">
              <a:lnSpc>
                <a:spcPct val="100000"/>
              </a:lnSpc>
              <a:spcBef>
                <a:spcPts val="0"/>
              </a:spcBef>
              <a:buNone/>
              <a:defRPr b="0" i="0" sz="800" u="none">
                <a:solidFill>
                  <a:srgbClr val="868686"/>
                </a:solidFill>
                <a:latin typeface="Arial"/>
                <a:ea typeface="Arial"/>
                <a:cs typeface="Arial"/>
                <a:sym typeface="Arial"/>
              </a:defRPr>
            </a:lvl4pPr>
            <a:lvl5pPr indent="-5080" lvl="4" marL="81280" marR="0" rtl="0" algn="l">
              <a:lnSpc>
                <a:spcPct val="100000"/>
              </a:lnSpc>
              <a:spcBef>
                <a:spcPts val="0"/>
              </a:spcBef>
              <a:buNone/>
              <a:defRPr b="0" i="0" sz="800" u="none">
                <a:solidFill>
                  <a:srgbClr val="868686"/>
                </a:solidFill>
                <a:latin typeface="Arial"/>
                <a:ea typeface="Arial"/>
                <a:cs typeface="Arial"/>
                <a:sym typeface="Arial"/>
              </a:defRPr>
            </a:lvl5pPr>
            <a:lvl6pPr indent="-5080" lvl="5" marL="81280" marR="0" rtl="0" algn="l">
              <a:lnSpc>
                <a:spcPct val="100000"/>
              </a:lnSpc>
              <a:spcBef>
                <a:spcPts val="0"/>
              </a:spcBef>
              <a:buNone/>
              <a:defRPr b="0" i="0" sz="800" u="none">
                <a:solidFill>
                  <a:srgbClr val="868686"/>
                </a:solidFill>
                <a:latin typeface="Arial"/>
                <a:ea typeface="Arial"/>
                <a:cs typeface="Arial"/>
                <a:sym typeface="Arial"/>
              </a:defRPr>
            </a:lvl6pPr>
            <a:lvl7pPr indent="-5080" lvl="6" marL="81280" marR="0" rtl="0" algn="l">
              <a:lnSpc>
                <a:spcPct val="100000"/>
              </a:lnSpc>
              <a:spcBef>
                <a:spcPts val="0"/>
              </a:spcBef>
              <a:buNone/>
              <a:defRPr b="0" i="0" sz="800" u="none">
                <a:solidFill>
                  <a:srgbClr val="868686"/>
                </a:solidFill>
                <a:latin typeface="Arial"/>
                <a:ea typeface="Arial"/>
                <a:cs typeface="Arial"/>
                <a:sym typeface="Arial"/>
              </a:defRPr>
            </a:lvl7pPr>
            <a:lvl8pPr indent="-5080" lvl="7" marL="81280" marR="0" rtl="0" algn="l">
              <a:lnSpc>
                <a:spcPct val="100000"/>
              </a:lnSpc>
              <a:spcBef>
                <a:spcPts val="0"/>
              </a:spcBef>
              <a:buNone/>
              <a:defRPr b="0" i="0" sz="800" u="none">
                <a:solidFill>
                  <a:srgbClr val="868686"/>
                </a:solidFill>
                <a:latin typeface="Arial"/>
                <a:ea typeface="Arial"/>
                <a:cs typeface="Arial"/>
                <a:sym typeface="Arial"/>
              </a:defRPr>
            </a:lvl8pPr>
            <a:lvl9pPr indent="-5080" lvl="8" marL="81280" marR="0" rtl="0" algn="l">
              <a:lnSpc>
                <a:spcPct val="100000"/>
              </a:lnSpc>
              <a:spcBef>
                <a:spcPts val="0"/>
              </a:spcBef>
              <a:buNone/>
              <a:defRPr b="0" i="0" sz="800" u="none">
                <a:solidFill>
                  <a:srgbClr val="868686"/>
                </a:solidFill>
                <a:latin typeface="Arial"/>
                <a:ea typeface="Arial"/>
                <a:cs typeface="Arial"/>
                <a:sym typeface="Arial"/>
              </a:defRPr>
            </a:lvl9pPr>
          </a:lstStyle>
          <a:p>
            <a:pPr indent="-5080" lvl="0" marL="8128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9.png"/><Relationship Id="rId4" Type="http://schemas.openxmlformats.org/officeDocument/2006/relationships/image" Target="../media/image5.png"/><Relationship Id="rId5" Type="http://schemas.openxmlformats.org/officeDocument/2006/relationships/image" Target="../media/image20.png"/><Relationship Id="rId6"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5.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11" Type="http://schemas.openxmlformats.org/officeDocument/2006/relationships/image" Target="../media/image34.jpg"/><Relationship Id="rId10" Type="http://schemas.openxmlformats.org/officeDocument/2006/relationships/image" Target="../media/image28.jpg"/><Relationship Id="rId13" Type="http://schemas.openxmlformats.org/officeDocument/2006/relationships/image" Target="../media/image25.jpg"/><Relationship Id="rId12" Type="http://schemas.openxmlformats.org/officeDocument/2006/relationships/image" Target="../media/image35.jpg"/><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1.jpg"/><Relationship Id="rId4" Type="http://schemas.openxmlformats.org/officeDocument/2006/relationships/image" Target="../media/image29.jpg"/><Relationship Id="rId9" Type="http://schemas.openxmlformats.org/officeDocument/2006/relationships/image" Target="../media/image24.jpg"/><Relationship Id="rId15" Type="http://schemas.openxmlformats.org/officeDocument/2006/relationships/image" Target="../media/image30.png"/><Relationship Id="rId14" Type="http://schemas.openxmlformats.org/officeDocument/2006/relationships/image" Target="../media/image23.jpg"/><Relationship Id="rId5" Type="http://schemas.openxmlformats.org/officeDocument/2006/relationships/image" Target="../media/image26.jpg"/><Relationship Id="rId6" Type="http://schemas.openxmlformats.org/officeDocument/2006/relationships/image" Target="../media/image33.jpg"/><Relationship Id="rId7" Type="http://schemas.openxmlformats.org/officeDocument/2006/relationships/image" Target="../media/image22.jpg"/><Relationship Id="rId8" Type="http://schemas.openxmlformats.org/officeDocument/2006/relationships/image" Target="../media/image3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morganstanley.com/" TargetMode="External"/><Relationship Id="rId4" Type="http://schemas.openxmlformats.org/officeDocument/2006/relationships/hyperlink" Target="http://www.morganstanley.com/" TargetMode="External"/><Relationship Id="rId5" Type="http://schemas.openxmlformats.org/officeDocument/2006/relationships/hyperlink" Target="http://www.morganstanle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6.png"/><Relationship Id="rId4" Type="http://schemas.openxmlformats.org/officeDocument/2006/relationships/image" Target="../media/image10.png"/><Relationship Id="rId5" Type="http://schemas.openxmlformats.org/officeDocument/2006/relationships/image" Target="../media/image1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7"/>
          <p:cNvSpPr txBox="1"/>
          <p:nvPr/>
        </p:nvSpPr>
        <p:spPr>
          <a:xfrm>
            <a:off x="901699" y="4143246"/>
            <a:ext cx="3053715" cy="4826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3000">
                <a:solidFill>
                  <a:schemeClr val="dk1"/>
                </a:solidFill>
                <a:latin typeface="Arial"/>
                <a:ea typeface="Arial"/>
                <a:cs typeface="Arial"/>
                <a:sym typeface="Arial"/>
              </a:rPr>
              <a:t>Strategic Update</a:t>
            </a:r>
            <a:endParaRPr sz="3000">
              <a:solidFill>
                <a:schemeClr val="dk1"/>
              </a:solidFill>
              <a:latin typeface="Arial"/>
              <a:ea typeface="Arial"/>
              <a:cs typeface="Arial"/>
              <a:sym typeface="Arial"/>
            </a:endParaRPr>
          </a:p>
        </p:txBody>
      </p:sp>
      <p:sp>
        <p:nvSpPr>
          <p:cNvPr id="59" name="Google Shape;59;p7"/>
          <p:cNvSpPr txBox="1"/>
          <p:nvPr/>
        </p:nvSpPr>
        <p:spPr>
          <a:xfrm>
            <a:off x="901699" y="4793994"/>
            <a:ext cx="6143625" cy="683895"/>
          </a:xfrm>
          <a:prstGeom prst="rect">
            <a:avLst/>
          </a:prstGeom>
          <a:noFill/>
          <a:ln>
            <a:noFill/>
          </a:ln>
        </p:spPr>
        <p:txBody>
          <a:bodyPr anchorCtr="0" anchor="t" bIns="0" lIns="0" spcFirstLastPara="1" rIns="0" wrap="square" tIns="12700">
            <a:noAutofit/>
          </a:bodyPr>
          <a:lstStyle/>
          <a:p>
            <a:pPr indent="0" lvl="0" marL="12700" marR="5080" rtl="0" algn="l">
              <a:lnSpc>
                <a:spcPct val="120000"/>
              </a:lnSpc>
              <a:spcBef>
                <a:spcPts val="0"/>
              </a:spcBef>
              <a:spcAft>
                <a:spcPts val="0"/>
              </a:spcAft>
              <a:buNone/>
            </a:pPr>
            <a:r>
              <a:rPr b="1" lang="en-US" sz="1800">
                <a:solidFill>
                  <a:srgbClr val="00A1E2"/>
                </a:solidFill>
                <a:latin typeface="Arial"/>
                <a:ea typeface="Arial"/>
                <a:cs typeface="Arial"/>
                <a:sym typeface="Arial"/>
              </a:rPr>
              <a:t>James P. Gorman, Chairman and Chief Executive Officer  January 17, 2017</a:t>
            </a:r>
            <a:endParaRPr sz="180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8" name="Shape 768"/>
        <p:cNvGrpSpPr/>
        <p:nvPr/>
      </p:nvGrpSpPr>
      <p:grpSpPr>
        <a:xfrm>
          <a:off x="0" y="0"/>
          <a:ext cx="0" cy="0"/>
          <a:chOff x="0" y="0"/>
          <a:chExt cx="0" cy="0"/>
        </a:xfrm>
      </p:grpSpPr>
      <p:sp>
        <p:nvSpPr>
          <p:cNvPr id="769" name="Google Shape;769;p16"/>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0" name="Google Shape;770;p16"/>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3</a:t>
            </a:r>
            <a:endParaRPr sz="1400">
              <a:solidFill>
                <a:schemeClr val="dk1"/>
              </a:solidFill>
              <a:latin typeface="Arial"/>
              <a:ea typeface="Arial"/>
              <a:cs typeface="Arial"/>
              <a:sym typeface="Arial"/>
            </a:endParaRPr>
          </a:p>
        </p:txBody>
      </p:sp>
      <p:sp>
        <p:nvSpPr>
          <p:cNvPr id="771" name="Google Shape;771;p16"/>
          <p:cNvSpPr/>
          <p:nvPr/>
        </p:nvSpPr>
        <p:spPr>
          <a:xfrm>
            <a:off x="6925056" y="6211824"/>
            <a:ext cx="452755" cy="455930"/>
          </a:xfrm>
          <a:custGeom>
            <a:rect b="b" l="l" r="r" t="t"/>
            <a:pathLst>
              <a:path extrusionOk="0" h="120000" w="120000">
                <a:moveTo>
                  <a:pt x="119966" y="119933"/>
                </a:moveTo>
                <a:lnTo>
                  <a:pt x="119966" y="0"/>
                </a:lnTo>
                <a:lnTo>
                  <a:pt x="0" y="0"/>
                </a:lnTo>
                <a:lnTo>
                  <a:pt x="0" y="119933"/>
                </a:lnTo>
                <a:lnTo>
                  <a:pt x="119966" y="119933"/>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2" name="Google Shape;772;p16"/>
          <p:cNvSpPr/>
          <p:nvPr/>
        </p:nvSpPr>
        <p:spPr>
          <a:xfrm>
            <a:off x="8055864" y="5533644"/>
            <a:ext cx="452755" cy="1134110"/>
          </a:xfrm>
          <a:custGeom>
            <a:rect b="b" l="l" r="r" t="t"/>
            <a:pathLst>
              <a:path extrusionOk="0" h="120000" w="120000">
                <a:moveTo>
                  <a:pt x="119966" y="119973"/>
                </a:moveTo>
                <a:lnTo>
                  <a:pt x="119966" y="0"/>
                </a:lnTo>
                <a:lnTo>
                  <a:pt x="0" y="0"/>
                </a:lnTo>
                <a:lnTo>
                  <a:pt x="0" y="119973"/>
                </a:lnTo>
                <a:lnTo>
                  <a:pt x="119966" y="119973"/>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3" name="Google Shape;773;p16"/>
          <p:cNvSpPr/>
          <p:nvPr/>
        </p:nvSpPr>
        <p:spPr>
          <a:xfrm>
            <a:off x="6586728" y="6667500"/>
            <a:ext cx="2261870" cy="0"/>
          </a:xfrm>
          <a:custGeom>
            <a:rect b="b" l="l" r="r" t="t"/>
            <a:pathLst>
              <a:path extrusionOk="0" h="120000" w="120000">
                <a:moveTo>
                  <a:pt x="0" y="0"/>
                </a:moveTo>
                <a:lnTo>
                  <a:pt x="119986"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4" name="Google Shape;774;p16"/>
          <p:cNvSpPr txBox="1"/>
          <p:nvPr/>
        </p:nvSpPr>
        <p:spPr>
          <a:xfrm>
            <a:off x="7047989" y="5988809"/>
            <a:ext cx="208279"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9%</a:t>
            </a:r>
            <a:endParaRPr sz="1000">
              <a:solidFill>
                <a:schemeClr val="dk1"/>
              </a:solidFill>
              <a:latin typeface="Arial"/>
              <a:ea typeface="Arial"/>
              <a:cs typeface="Arial"/>
              <a:sym typeface="Arial"/>
            </a:endParaRPr>
          </a:p>
        </p:txBody>
      </p:sp>
      <p:sp>
        <p:nvSpPr>
          <p:cNvPr id="775" name="Google Shape;775;p16"/>
          <p:cNvSpPr txBox="1"/>
          <p:nvPr/>
        </p:nvSpPr>
        <p:spPr>
          <a:xfrm>
            <a:off x="8143744" y="5309105"/>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22%</a:t>
            </a:r>
            <a:endParaRPr sz="1000">
              <a:solidFill>
                <a:schemeClr val="dk1"/>
              </a:solidFill>
              <a:latin typeface="Arial"/>
              <a:ea typeface="Arial"/>
              <a:cs typeface="Arial"/>
              <a:sym typeface="Arial"/>
            </a:endParaRPr>
          </a:p>
        </p:txBody>
      </p:sp>
      <p:sp>
        <p:nvSpPr>
          <p:cNvPr id="776" name="Google Shape;776;p16"/>
          <p:cNvSpPr txBox="1"/>
          <p:nvPr/>
        </p:nvSpPr>
        <p:spPr>
          <a:xfrm>
            <a:off x="8128579" y="671880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777" name="Google Shape;777;p16"/>
          <p:cNvSpPr/>
          <p:nvPr/>
        </p:nvSpPr>
        <p:spPr>
          <a:xfrm>
            <a:off x="6749796" y="4721352"/>
            <a:ext cx="1937385" cy="257810"/>
          </a:xfrm>
          <a:custGeom>
            <a:rect b="b" l="l" r="r" t="t"/>
            <a:pathLst>
              <a:path extrusionOk="0" h="120000" w="120000">
                <a:moveTo>
                  <a:pt x="119976" y="117753"/>
                </a:moveTo>
                <a:lnTo>
                  <a:pt x="119976" y="2128"/>
                </a:lnTo>
                <a:lnTo>
                  <a:pt x="119693" y="0"/>
                </a:lnTo>
                <a:lnTo>
                  <a:pt x="188" y="0"/>
                </a:lnTo>
                <a:lnTo>
                  <a:pt x="0" y="2128"/>
                </a:lnTo>
                <a:lnTo>
                  <a:pt x="0" y="117753"/>
                </a:lnTo>
                <a:lnTo>
                  <a:pt x="188" y="119881"/>
                </a:lnTo>
                <a:lnTo>
                  <a:pt x="566" y="119881"/>
                </a:lnTo>
                <a:lnTo>
                  <a:pt x="566" y="9221"/>
                </a:lnTo>
                <a:lnTo>
                  <a:pt x="1132" y="4256"/>
                </a:lnTo>
                <a:lnTo>
                  <a:pt x="1132" y="9221"/>
                </a:lnTo>
                <a:lnTo>
                  <a:pt x="118749" y="9221"/>
                </a:lnTo>
                <a:lnTo>
                  <a:pt x="118749" y="4256"/>
                </a:lnTo>
                <a:lnTo>
                  <a:pt x="119315" y="9221"/>
                </a:lnTo>
                <a:lnTo>
                  <a:pt x="119315" y="119881"/>
                </a:lnTo>
                <a:lnTo>
                  <a:pt x="119693" y="119881"/>
                </a:lnTo>
                <a:lnTo>
                  <a:pt x="119976" y="117753"/>
                </a:lnTo>
                <a:close/>
              </a:path>
              <a:path extrusionOk="0" h="120000" w="120000">
                <a:moveTo>
                  <a:pt x="1132" y="9221"/>
                </a:moveTo>
                <a:lnTo>
                  <a:pt x="1132" y="4256"/>
                </a:lnTo>
                <a:lnTo>
                  <a:pt x="566" y="9221"/>
                </a:lnTo>
                <a:lnTo>
                  <a:pt x="1132" y="9221"/>
                </a:lnTo>
                <a:close/>
              </a:path>
              <a:path extrusionOk="0" h="120000" w="120000">
                <a:moveTo>
                  <a:pt x="1132" y="110660"/>
                </a:moveTo>
                <a:lnTo>
                  <a:pt x="1132" y="9221"/>
                </a:lnTo>
                <a:lnTo>
                  <a:pt x="566" y="9221"/>
                </a:lnTo>
                <a:lnTo>
                  <a:pt x="566" y="110660"/>
                </a:lnTo>
                <a:lnTo>
                  <a:pt x="1132" y="110660"/>
                </a:lnTo>
                <a:close/>
              </a:path>
              <a:path extrusionOk="0" h="120000" w="120000">
                <a:moveTo>
                  <a:pt x="119315" y="110660"/>
                </a:moveTo>
                <a:lnTo>
                  <a:pt x="566" y="110660"/>
                </a:lnTo>
                <a:lnTo>
                  <a:pt x="1132" y="114916"/>
                </a:lnTo>
                <a:lnTo>
                  <a:pt x="1132" y="119881"/>
                </a:lnTo>
                <a:lnTo>
                  <a:pt x="118749" y="119881"/>
                </a:lnTo>
                <a:lnTo>
                  <a:pt x="118749" y="114916"/>
                </a:lnTo>
                <a:lnTo>
                  <a:pt x="119315" y="110660"/>
                </a:lnTo>
                <a:close/>
              </a:path>
              <a:path extrusionOk="0" h="120000" w="120000">
                <a:moveTo>
                  <a:pt x="1132" y="119881"/>
                </a:moveTo>
                <a:lnTo>
                  <a:pt x="1132" y="114916"/>
                </a:lnTo>
                <a:lnTo>
                  <a:pt x="566" y="110660"/>
                </a:lnTo>
                <a:lnTo>
                  <a:pt x="566" y="119881"/>
                </a:lnTo>
                <a:lnTo>
                  <a:pt x="1132" y="119881"/>
                </a:lnTo>
                <a:close/>
              </a:path>
              <a:path extrusionOk="0" h="120000" w="120000">
                <a:moveTo>
                  <a:pt x="119315" y="9221"/>
                </a:moveTo>
                <a:lnTo>
                  <a:pt x="118749" y="4256"/>
                </a:lnTo>
                <a:lnTo>
                  <a:pt x="118749" y="9221"/>
                </a:lnTo>
                <a:lnTo>
                  <a:pt x="119315" y="9221"/>
                </a:lnTo>
                <a:close/>
              </a:path>
              <a:path extrusionOk="0" h="120000" w="120000">
                <a:moveTo>
                  <a:pt x="119315" y="110660"/>
                </a:moveTo>
                <a:lnTo>
                  <a:pt x="119315" y="9221"/>
                </a:lnTo>
                <a:lnTo>
                  <a:pt x="118749" y="9221"/>
                </a:lnTo>
                <a:lnTo>
                  <a:pt x="118749" y="110660"/>
                </a:lnTo>
                <a:lnTo>
                  <a:pt x="119315" y="110660"/>
                </a:lnTo>
                <a:close/>
              </a:path>
              <a:path extrusionOk="0" h="120000" w="120000">
                <a:moveTo>
                  <a:pt x="119315" y="119881"/>
                </a:moveTo>
                <a:lnTo>
                  <a:pt x="119315" y="110660"/>
                </a:lnTo>
                <a:lnTo>
                  <a:pt x="118749" y="114916"/>
                </a:lnTo>
                <a:lnTo>
                  <a:pt x="118749" y="119881"/>
                </a:lnTo>
                <a:lnTo>
                  <a:pt x="119315" y="119881"/>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8" name="Google Shape;778;p16"/>
          <p:cNvSpPr/>
          <p:nvPr/>
        </p:nvSpPr>
        <p:spPr>
          <a:xfrm>
            <a:off x="7095744" y="5158740"/>
            <a:ext cx="1115695" cy="820419"/>
          </a:xfrm>
          <a:custGeom>
            <a:rect b="b" l="l" r="r" t="t"/>
            <a:pathLst>
              <a:path extrusionOk="0" h="120000" w="120000">
                <a:moveTo>
                  <a:pt x="118346" y="1698"/>
                </a:moveTo>
                <a:lnTo>
                  <a:pt x="117197" y="1860"/>
                </a:lnTo>
                <a:lnTo>
                  <a:pt x="0" y="118811"/>
                </a:lnTo>
                <a:lnTo>
                  <a:pt x="655" y="119925"/>
                </a:lnTo>
                <a:lnTo>
                  <a:pt x="117978" y="2849"/>
                </a:lnTo>
                <a:lnTo>
                  <a:pt x="118346" y="1698"/>
                </a:lnTo>
                <a:close/>
              </a:path>
              <a:path extrusionOk="0" h="120000" w="120000">
                <a:moveTo>
                  <a:pt x="119986" y="0"/>
                </a:moveTo>
                <a:lnTo>
                  <a:pt x="109659" y="1560"/>
                </a:lnTo>
                <a:lnTo>
                  <a:pt x="109495" y="1560"/>
                </a:lnTo>
                <a:lnTo>
                  <a:pt x="109167" y="2006"/>
                </a:lnTo>
                <a:lnTo>
                  <a:pt x="109331" y="2229"/>
                </a:lnTo>
                <a:lnTo>
                  <a:pt x="109331" y="2674"/>
                </a:lnTo>
                <a:lnTo>
                  <a:pt x="109495" y="2897"/>
                </a:lnTo>
                <a:lnTo>
                  <a:pt x="109823" y="2897"/>
                </a:lnTo>
                <a:lnTo>
                  <a:pt x="117197" y="1860"/>
                </a:lnTo>
                <a:lnTo>
                  <a:pt x="118838" y="222"/>
                </a:lnTo>
                <a:lnTo>
                  <a:pt x="119494" y="1337"/>
                </a:lnTo>
                <a:lnTo>
                  <a:pt x="119494" y="1551"/>
                </a:lnTo>
                <a:lnTo>
                  <a:pt x="119986" y="0"/>
                </a:lnTo>
                <a:close/>
              </a:path>
              <a:path extrusionOk="0" h="120000" w="120000">
                <a:moveTo>
                  <a:pt x="119330" y="2068"/>
                </a:moveTo>
                <a:lnTo>
                  <a:pt x="119330" y="1560"/>
                </a:lnTo>
                <a:lnTo>
                  <a:pt x="119261" y="1570"/>
                </a:lnTo>
                <a:lnTo>
                  <a:pt x="117978" y="2849"/>
                </a:lnTo>
                <a:lnTo>
                  <a:pt x="114904" y="12482"/>
                </a:lnTo>
                <a:lnTo>
                  <a:pt x="114904" y="13151"/>
                </a:lnTo>
                <a:lnTo>
                  <a:pt x="115560" y="13597"/>
                </a:lnTo>
                <a:lnTo>
                  <a:pt x="115724" y="13374"/>
                </a:lnTo>
                <a:lnTo>
                  <a:pt x="115888" y="12928"/>
                </a:lnTo>
                <a:lnTo>
                  <a:pt x="119330" y="2068"/>
                </a:lnTo>
                <a:close/>
              </a:path>
              <a:path extrusionOk="0" h="120000" w="120000">
                <a:moveTo>
                  <a:pt x="119494" y="1337"/>
                </a:moveTo>
                <a:lnTo>
                  <a:pt x="118838" y="222"/>
                </a:lnTo>
                <a:lnTo>
                  <a:pt x="117197" y="1860"/>
                </a:lnTo>
                <a:lnTo>
                  <a:pt x="118346" y="1698"/>
                </a:lnTo>
                <a:lnTo>
                  <a:pt x="118675" y="668"/>
                </a:lnTo>
                <a:lnTo>
                  <a:pt x="119305" y="1526"/>
                </a:lnTo>
                <a:lnTo>
                  <a:pt x="119494" y="1337"/>
                </a:lnTo>
                <a:close/>
              </a:path>
              <a:path extrusionOk="0" h="120000" w="120000">
                <a:moveTo>
                  <a:pt x="119261" y="1570"/>
                </a:moveTo>
                <a:lnTo>
                  <a:pt x="118346" y="1698"/>
                </a:lnTo>
                <a:lnTo>
                  <a:pt x="117978" y="2849"/>
                </a:lnTo>
                <a:lnTo>
                  <a:pt x="119261" y="1570"/>
                </a:lnTo>
                <a:close/>
              </a:path>
              <a:path extrusionOk="0" h="120000" w="120000">
                <a:moveTo>
                  <a:pt x="119305" y="1526"/>
                </a:moveTo>
                <a:lnTo>
                  <a:pt x="118675" y="668"/>
                </a:lnTo>
                <a:lnTo>
                  <a:pt x="118346" y="1698"/>
                </a:lnTo>
                <a:lnTo>
                  <a:pt x="119261" y="1570"/>
                </a:lnTo>
                <a:lnTo>
                  <a:pt x="119305" y="1526"/>
                </a:lnTo>
                <a:close/>
              </a:path>
              <a:path extrusionOk="0" h="120000" w="120000">
                <a:moveTo>
                  <a:pt x="119330" y="1560"/>
                </a:moveTo>
                <a:lnTo>
                  <a:pt x="119305" y="1526"/>
                </a:lnTo>
                <a:lnTo>
                  <a:pt x="119261" y="1570"/>
                </a:lnTo>
                <a:lnTo>
                  <a:pt x="119330" y="1560"/>
                </a:lnTo>
                <a:close/>
              </a:path>
              <a:path extrusionOk="0" h="120000" w="120000">
                <a:moveTo>
                  <a:pt x="119494" y="1551"/>
                </a:moveTo>
                <a:lnTo>
                  <a:pt x="119494" y="1337"/>
                </a:lnTo>
                <a:lnTo>
                  <a:pt x="119305" y="1526"/>
                </a:lnTo>
                <a:lnTo>
                  <a:pt x="119330" y="1560"/>
                </a:lnTo>
                <a:lnTo>
                  <a:pt x="119330" y="2068"/>
                </a:lnTo>
                <a:lnTo>
                  <a:pt x="119494" y="1551"/>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9" name="Google Shape;779;p16"/>
          <p:cNvSpPr/>
          <p:nvPr/>
        </p:nvSpPr>
        <p:spPr>
          <a:xfrm>
            <a:off x="7397496" y="5388864"/>
            <a:ext cx="281940" cy="222885"/>
          </a:xfrm>
          <a:custGeom>
            <a:rect b="b" l="l" r="r" t="t"/>
            <a:pathLst>
              <a:path extrusionOk="0" h="120000" w="120000">
                <a:moveTo>
                  <a:pt x="8432" y="112536"/>
                </a:moveTo>
                <a:lnTo>
                  <a:pt x="8432" y="101743"/>
                </a:lnTo>
                <a:lnTo>
                  <a:pt x="0" y="109128"/>
                </a:lnTo>
                <a:lnTo>
                  <a:pt x="3891" y="116512"/>
                </a:lnTo>
                <a:lnTo>
                  <a:pt x="8432" y="112536"/>
                </a:lnTo>
                <a:close/>
              </a:path>
              <a:path extrusionOk="0" h="120000" w="120000">
                <a:moveTo>
                  <a:pt x="25945" y="96820"/>
                </a:moveTo>
                <a:lnTo>
                  <a:pt x="22054" y="89435"/>
                </a:lnTo>
                <a:lnTo>
                  <a:pt x="13621" y="96820"/>
                </a:lnTo>
                <a:lnTo>
                  <a:pt x="7783" y="86974"/>
                </a:lnTo>
                <a:lnTo>
                  <a:pt x="2594" y="91897"/>
                </a:lnTo>
                <a:lnTo>
                  <a:pt x="8432" y="101743"/>
                </a:lnTo>
                <a:lnTo>
                  <a:pt x="8432" y="112536"/>
                </a:lnTo>
                <a:lnTo>
                  <a:pt x="12324" y="109128"/>
                </a:lnTo>
                <a:lnTo>
                  <a:pt x="18162" y="119794"/>
                </a:lnTo>
                <a:lnTo>
                  <a:pt x="18162" y="104205"/>
                </a:lnTo>
                <a:lnTo>
                  <a:pt x="25945" y="96820"/>
                </a:lnTo>
                <a:close/>
              </a:path>
              <a:path extrusionOk="0" h="120000" w="120000">
                <a:moveTo>
                  <a:pt x="24000" y="114871"/>
                </a:moveTo>
                <a:lnTo>
                  <a:pt x="18162" y="104205"/>
                </a:lnTo>
                <a:lnTo>
                  <a:pt x="18162" y="119794"/>
                </a:lnTo>
                <a:lnTo>
                  <a:pt x="24000" y="114871"/>
                </a:lnTo>
                <a:close/>
              </a:path>
              <a:path extrusionOk="0" h="120000" w="120000">
                <a:moveTo>
                  <a:pt x="27243" y="85333"/>
                </a:moveTo>
                <a:lnTo>
                  <a:pt x="27243" y="66461"/>
                </a:lnTo>
                <a:lnTo>
                  <a:pt x="26594" y="70564"/>
                </a:lnTo>
                <a:lnTo>
                  <a:pt x="25297" y="73846"/>
                </a:lnTo>
                <a:lnTo>
                  <a:pt x="24648" y="76307"/>
                </a:lnTo>
                <a:lnTo>
                  <a:pt x="23351" y="78769"/>
                </a:lnTo>
                <a:lnTo>
                  <a:pt x="27243" y="85333"/>
                </a:lnTo>
                <a:close/>
              </a:path>
              <a:path extrusionOk="0" h="120000" w="120000">
                <a:moveTo>
                  <a:pt x="53837" y="96000"/>
                </a:moveTo>
                <a:lnTo>
                  <a:pt x="31783" y="55794"/>
                </a:lnTo>
                <a:lnTo>
                  <a:pt x="26594" y="60717"/>
                </a:lnTo>
                <a:lnTo>
                  <a:pt x="27243" y="63179"/>
                </a:lnTo>
                <a:lnTo>
                  <a:pt x="27243" y="85333"/>
                </a:lnTo>
                <a:lnTo>
                  <a:pt x="28955" y="82243"/>
                </a:lnTo>
                <a:lnTo>
                  <a:pt x="30243" y="79076"/>
                </a:lnTo>
                <a:lnTo>
                  <a:pt x="31165" y="75756"/>
                </a:lnTo>
                <a:lnTo>
                  <a:pt x="31783" y="72205"/>
                </a:lnTo>
                <a:lnTo>
                  <a:pt x="48000" y="100923"/>
                </a:lnTo>
                <a:lnTo>
                  <a:pt x="53837" y="96000"/>
                </a:lnTo>
                <a:close/>
              </a:path>
              <a:path extrusionOk="0" h="120000" w="120000">
                <a:moveTo>
                  <a:pt x="67459" y="48410"/>
                </a:moveTo>
                <a:lnTo>
                  <a:pt x="67459" y="44307"/>
                </a:lnTo>
                <a:lnTo>
                  <a:pt x="65513" y="41025"/>
                </a:lnTo>
                <a:lnTo>
                  <a:pt x="64216" y="38564"/>
                </a:lnTo>
                <a:lnTo>
                  <a:pt x="62270" y="36923"/>
                </a:lnTo>
                <a:lnTo>
                  <a:pt x="59675" y="36102"/>
                </a:lnTo>
                <a:lnTo>
                  <a:pt x="56432" y="35282"/>
                </a:lnTo>
                <a:lnTo>
                  <a:pt x="53189" y="36102"/>
                </a:lnTo>
                <a:lnTo>
                  <a:pt x="50594" y="39384"/>
                </a:lnTo>
                <a:lnTo>
                  <a:pt x="48648" y="40205"/>
                </a:lnTo>
                <a:lnTo>
                  <a:pt x="47351" y="42666"/>
                </a:lnTo>
                <a:lnTo>
                  <a:pt x="46054" y="44307"/>
                </a:lnTo>
                <a:lnTo>
                  <a:pt x="45405" y="46769"/>
                </a:lnTo>
                <a:lnTo>
                  <a:pt x="44756" y="48410"/>
                </a:lnTo>
                <a:lnTo>
                  <a:pt x="44756" y="52512"/>
                </a:lnTo>
                <a:lnTo>
                  <a:pt x="45405" y="54974"/>
                </a:lnTo>
                <a:lnTo>
                  <a:pt x="46702" y="58256"/>
                </a:lnTo>
                <a:lnTo>
                  <a:pt x="51891" y="54609"/>
                </a:lnTo>
                <a:lnTo>
                  <a:pt x="51891" y="47589"/>
                </a:lnTo>
                <a:lnTo>
                  <a:pt x="52540" y="45948"/>
                </a:lnTo>
                <a:lnTo>
                  <a:pt x="53837" y="45128"/>
                </a:lnTo>
                <a:lnTo>
                  <a:pt x="54486" y="44307"/>
                </a:lnTo>
                <a:lnTo>
                  <a:pt x="57729" y="44307"/>
                </a:lnTo>
                <a:lnTo>
                  <a:pt x="59027" y="45128"/>
                </a:lnTo>
                <a:lnTo>
                  <a:pt x="60972" y="50051"/>
                </a:lnTo>
                <a:lnTo>
                  <a:pt x="60972" y="61538"/>
                </a:lnTo>
                <a:lnTo>
                  <a:pt x="62270" y="60717"/>
                </a:lnTo>
                <a:lnTo>
                  <a:pt x="62918" y="59897"/>
                </a:lnTo>
                <a:lnTo>
                  <a:pt x="64216" y="59076"/>
                </a:lnTo>
                <a:lnTo>
                  <a:pt x="65513" y="59076"/>
                </a:lnTo>
                <a:lnTo>
                  <a:pt x="65513" y="53333"/>
                </a:lnTo>
                <a:lnTo>
                  <a:pt x="67459" y="48410"/>
                </a:lnTo>
                <a:close/>
              </a:path>
              <a:path extrusionOk="0" h="120000" w="120000">
                <a:moveTo>
                  <a:pt x="52540" y="54153"/>
                </a:moveTo>
                <a:lnTo>
                  <a:pt x="51891" y="52512"/>
                </a:lnTo>
                <a:lnTo>
                  <a:pt x="51891" y="54609"/>
                </a:lnTo>
                <a:lnTo>
                  <a:pt x="52540" y="54153"/>
                </a:lnTo>
                <a:close/>
              </a:path>
              <a:path extrusionOk="0" h="120000" w="120000">
                <a:moveTo>
                  <a:pt x="72000" y="80820"/>
                </a:moveTo>
                <a:lnTo>
                  <a:pt x="72000" y="70564"/>
                </a:lnTo>
                <a:lnTo>
                  <a:pt x="70054" y="73025"/>
                </a:lnTo>
                <a:lnTo>
                  <a:pt x="67459" y="74666"/>
                </a:lnTo>
                <a:lnTo>
                  <a:pt x="66162" y="74666"/>
                </a:lnTo>
                <a:lnTo>
                  <a:pt x="63567" y="73025"/>
                </a:lnTo>
                <a:lnTo>
                  <a:pt x="62270" y="71384"/>
                </a:lnTo>
                <a:lnTo>
                  <a:pt x="56432" y="77128"/>
                </a:lnTo>
                <a:lnTo>
                  <a:pt x="59027" y="80410"/>
                </a:lnTo>
                <a:lnTo>
                  <a:pt x="61621" y="82051"/>
                </a:lnTo>
                <a:lnTo>
                  <a:pt x="64864" y="82871"/>
                </a:lnTo>
                <a:lnTo>
                  <a:pt x="67459" y="82871"/>
                </a:lnTo>
                <a:lnTo>
                  <a:pt x="70702" y="82051"/>
                </a:lnTo>
                <a:lnTo>
                  <a:pt x="72000" y="80820"/>
                </a:lnTo>
                <a:close/>
              </a:path>
              <a:path extrusionOk="0" h="120000" w="120000">
                <a:moveTo>
                  <a:pt x="60972" y="61538"/>
                </a:moveTo>
                <a:lnTo>
                  <a:pt x="60972" y="50051"/>
                </a:lnTo>
                <a:lnTo>
                  <a:pt x="60324" y="51692"/>
                </a:lnTo>
                <a:lnTo>
                  <a:pt x="60324" y="53333"/>
                </a:lnTo>
                <a:lnTo>
                  <a:pt x="57729" y="56615"/>
                </a:lnTo>
                <a:lnTo>
                  <a:pt x="60324" y="63179"/>
                </a:lnTo>
                <a:lnTo>
                  <a:pt x="60972" y="61538"/>
                </a:lnTo>
                <a:close/>
              </a:path>
              <a:path extrusionOk="0" h="120000" w="120000">
                <a:moveTo>
                  <a:pt x="79135" y="68923"/>
                </a:moveTo>
                <a:lnTo>
                  <a:pt x="79135" y="64820"/>
                </a:lnTo>
                <a:lnTo>
                  <a:pt x="78486" y="60717"/>
                </a:lnTo>
                <a:lnTo>
                  <a:pt x="76540" y="57435"/>
                </a:lnTo>
                <a:lnTo>
                  <a:pt x="75243" y="54974"/>
                </a:lnTo>
                <a:lnTo>
                  <a:pt x="73945" y="53333"/>
                </a:lnTo>
                <a:lnTo>
                  <a:pt x="72000" y="52512"/>
                </a:lnTo>
                <a:lnTo>
                  <a:pt x="69405" y="51692"/>
                </a:lnTo>
                <a:lnTo>
                  <a:pt x="67459" y="51692"/>
                </a:lnTo>
                <a:lnTo>
                  <a:pt x="65513" y="53333"/>
                </a:lnTo>
                <a:lnTo>
                  <a:pt x="65513" y="59076"/>
                </a:lnTo>
                <a:lnTo>
                  <a:pt x="68108" y="59076"/>
                </a:lnTo>
                <a:lnTo>
                  <a:pt x="70702" y="62358"/>
                </a:lnTo>
                <a:lnTo>
                  <a:pt x="71351" y="64820"/>
                </a:lnTo>
                <a:lnTo>
                  <a:pt x="72000" y="66461"/>
                </a:lnTo>
                <a:lnTo>
                  <a:pt x="72000" y="80820"/>
                </a:lnTo>
                <a:lnTo>
                  <a:pt x="73297" y="79589"/>
                </a:lnTo>
                <a:lnTo>
                  <a:pt x="76540" y="76307"/>
                </a:lnTo>
                <a:lnTo>
                  <a:pt x="78486" y="73025"/>
                </a:lnTo>
                <a:lnTo>
                  <a:pt x="79135" y="68923"/>
                </a:lnTo>
                <a:close/>
              </a:path>
              <a:path extrusionOk="0" h="120000" w="120000">
                <a:moveTo>
                  <a:pt x="86918" y="32820"/>
                </a:moveTo>
                <a:lnTo>
                  <a:pt x="86918" y="30358"/>
                </a:lnTo>
                <a:lnTo>
                  <a:pt x="86270" y="27076"/>
                </a:lnTo>
                <a:lnTo>
                  <a:pt x="84324" y="23794"/>
                </a:lnTo>
                <a:lnTo>
                  <a:pt x="82378" y="19692"/>
                </a:lnTo>
                <a:lnTo>
                  <a:pt x="79783" y="18051"/>
                </a:lnTo>
                <a:lnTo>
                  <a:pt x="75891" y="16410"/>
                </a:lnTo>
                <a:lnTo>
                  <a:pt x="73297" y="17230"/>
                </a:lnTo>
                <a:lnTo>
                  <a:pt x="71351" y="18871"/>
                </a:lnTo>
                <a:lnTo>
                  <a:pt x="69405" y="21333"/>
                </a:lnTo>
                <a:lnTo>
                  <a:pt x="68108" y="23794"/>
                </a:lnTo>
                <a:lnTo>
                  <a:pt x="67459" y="26256"/>
                </a:lnTo>
                <a:lnTo>
                  <a:pt x="67459" y="29538"/>
                </a:lnTo>
                <a:lnTo>
                  <a:pt x="68108" y="32000"/>
                </a:lnTo>
                <a:lnTo>
                  <a:pt x="70054" y="36102"/>
                </a:lnTo>
                <a:lnTo>
                  <a:pt x="72648" y="39384"/>
                </a:lnTo>
                <a:lnTo>
                  <a:pt x="72648" y="24615"/>
                </a:lnTo>
                <a:lnTo>
                  <a:pt x="73297" y="23794"/>
                </a:lnTo>
                <a:lnTo>
                  <a:pt x="73945" y="23794"/>
                </a:lnTo>
                <a:lnTo>
                  <a:pt x="74594" y="22974"/>
                </a:lnTo>
                <a:lnTo>
                  <a:pt x="75891" y="22974"/>
                </a:lnTo>
                <a:lnTo>
                  <a:pt x="77837" y="25435"/>
                </a:lnTo>
                <a:lnTo>
                  <a:pt x="79135" y="27897"/>
                </a:lnTo>
                <a:lnTo>
                  <a:pt x="81081" y="30358"/>
                </a:lnTo>
                <a:lnTo>
                  <a:pt x="81729" y="32000"/>
                </a:lnTo>
                <a:lnTo>
                  <a:pt x="81729" y="41299"/>
                </a:lnTo>
                <a:lnTo>
                  <a:pt x="83027" y="40205"/>
                </a:lnTo>
                <a:lnTo>
                  <a:pt x="85621" y="38564"/>
                </a:lnTo>
                <a:lnTo>
                  <a:pt x="86270" y="36102"/>
                </a:lnTo>
                <a:lnTo>
                  <a:pt x="86918" y="32820"/>
                </a:lnTo>
                <a:close/>
              </a:path>
              <a:path extrusionOk="0" h="120000" w="120000">
                <a:moveTo>
                  <a:pt x="81729" y="41299"/>
                </a:moveTo>
                <a:lnTo>
                  <a:pt x="81729" y="34461"/>
                </a:lnTo>
                <a:lnTo>
                  <a:pt x="80432" y="36102"/>
                </a:lnTo>
                <a:lnTo>
                  <a:pt x="79783" y="36102"/>
                </a:lnTo>
                <a:lnTo>
                  <a:pt x="79135" y="36923"/>
                </a:lnTo>
                <a:lnTo>
                  <a:pt x="78486" y="36102"/>
                </a:lnTo>
                <a:lnTo>
                  <a:pt x="77837" y="36102"/>
                </a:lnTo>
                <a:lnTo>
                  <a:pt x="76540" y="34461"/>
                </a:lnTo>
                <a:lnTo>
                  <a:pt x="75243" y="32000"/>
                </a:lnTo>
                <a:lnTo>
                  <a:pt x="73297" y="28717"/>
                </a:lnTo>
                <a:lnTo>
                  <a:pt x="72648" y="27076"/>
                </a:lnTo>
                <a:lnTo>
                  <a:pt x="72648" y="39384"/>
                </a:lnTo>
                <a:lnTo>
                  <a:pt x="74594" y="41846"/>
                </a:lnTo>
                <a:lnTo>
                  <a:pt x="76540" y="41846"/>
                </a:lnTo>
                <a:lnTo>
                  <a:pt x="79135" y="42666"/>
                </a:lnTo>
                <a:lnTo>
                  <a:pt x="81081" y="41846"/>
                </a:lnTo>
                <a:lnTo>
                  <a:pt x="81729" y="41299"/>
                </a:lnTo>
                <a:close/>
              </a:path>
              <a:path extrusionOk="0" h="120000" w="120000">
                <a:moveTo>
                  <a:pt x="99243" y="56615"/>
                </a:moveTo>
                <a:lnTo>
                  <a:pt x="92756" y="0"/>
                </a:lnTo>
                <a:lnTo>
                  <a:pt x="88216" y="4102"/>
                </a:lnTo>
                <a:lnTo>
                  <a:pt x="95351" y="60717"/>
                </a:lnTo>
                <a:lnTo>
                  <a:pt x="99243" y="56615"/>
                </a:lnTo>
                <a:close/>
              </a:path>
              <a:path extrusionOk="0" h="120000" w="120000">
                <a:moveTo>
                  <a:pt x="120000" y="35282"/>
                </a:moveTo>
                <a:lnTo>
                  <a:pt x="120000" y="32000"/>
                </a:lnTo>
                <a:lnTo>
                  <a:pt x="119351" y="28717"/>
                </a:lnTo>
                <a:lnTo>
                  <a:pt x="115459" y="22153"/>
                </a:lnTo>
                <a:lnTo>
                  <a:pt x="112864" y="19692"/>
                </a:lnTo>
                <a:lnTo>
                  <a:pt x="110918" y="18871"/>
                </a:lnTo>
                <a:lnTo>
                  <a:pt x="106378" y="18871"/>
                </a:lnTo>
                <a:lnTo>
                  <a:pt x="104432" y="21333"/>
                </a:lnTo>
                <a:lnTo>
                  <a:pt x="102486" y="22974"/>
                </a:lnTo>
                <a:lnTo>
                  <a:pt x="101189" y="25435"/>
                </a:lnTo>
                <a:lnTo>
                  <a:pt x="100540" y="27897"/>
                </a:lnTo>
                <a:lnTo>
                  <a:pt x="100540" y="31179"/>
                </a:lnTo>
                <a:lnTo>
                  <a:pt x="101189" y="34461"/>
                </a:lnTo>
                <a:lnTo>
                  <a:pt x="105081" y="41025"/>
                </a:lnTo>
                <a:lnTo>
                  <a:pt x="105729" y="41641"/>
                </a:lnTo>
                <a:lnTo>
                  <a:pt x="105729" y="27076"/>
                </a:lnTo>
                <a:lnTo>
                  <a:pt x="107675" y="24615"/>
                </a:lnTo>
                <a:lnTo>
                  <a:pt x="108324" y="24615"/>
                </a:lnTo>
                <a:lnTo>
                  <a:pt x="108972" y="25435"/>
                </a:lnTo>
                <a:lnTo>
                  <a:pt x="109621" y="25435"/>
                </a:lnTo>
                <a:lnTo>
                  <a:pt x="110918" y="27076"/>
                </a:lnTo>
                <a:lnTo>
                  <a:pt x="112216" y="29538"/>
                </a:lnTo>
                <a:lnTo>
                  <a:pt x="114162" y="32000"/>
                </a:lnTo>
                <a:lnTo>
                  <a:pt x="114810" y="34461"/>
                </a:lnTo>
                <a:lnTo>
                  <a:pt x="114810" y="43487"/>
                </a:lnTo>
                <a:lnTo>
                  <a:pt x="116108" y="41846"/>
                </a:lnTo>
                <a:lnTo>
                  <a:pt x="118702" y="40205"/>
                </a:lnTo>
                <a:lnTo>
                  <a:pt x="120000" y="35282"/>
                </a:lnTo>
                <a:close/>
              </a:path>
              <a:path extrusionOk="0" h="120000" w="120000">
                <a:moveTo>
                  <a:pt x="114810" y="43487"/>
                </a:moveTo>
                <a:lnTo>
                  <a:pt x="114810" y="36102"/>
                </a:lnTo>
                <a:lnTo>
                  <a:pt x="112864" y="38564"/>
                </a:lnTo>
                <a:lnTo>
                  <a:pt x="112216" y="38564"/>
                </a:lnTo>
                <a:lnTo>
                  <a:pt x="111567" y="37743"/>
                </a:lnTo>
                <a:lnTo>
                  <a:pt x="110918" y="37743"/>
                </a:lnTo>
                <a:lnTo>
                  <a:pt x="109621" y="36102"/>
                </a:lnTo>
                <a:lnTo>
                  <a:pt x="108324" y="33641"/>
                </a:lnTo>
                <a:lnTo>
                  <a:pt x="106378" y="31179"/>
                </a:lnTo>
                <a:lnTo>
                  <a:pt x="105729" y="28717"/>
                </a:lnTo>
                <a:lnTo>
                  <a:pt x="105729" y="41641"/>
                </a:lnTo>
                <a:lnTo>
                  <a:pt x="107675" y="43487"/>
                </a:lnTo>
                <a:lnTo>
                  <a:pt x="109621" y="44307"/>
                </a:lnTo>
                <a:lnTo>
                  <a:pt x="114162" y="44307"/>
                </a:lnTo>
                <a:lnTo>
                  <a:pt x="114810" y="43487"/>
                </a:lnTo>
                <a:close/>
              </a:path>
            </a:pathLst>
          </a:custGeom>
          <a:solidFill>
            <a:srgbClr val="002F6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0" name="Google Shape;780;p16"/>
          <p:cNvSpPr txBox="1"/>
          <p:nvPr/>
        </p:nvSpPr>
        <p:spPr>
          <a:xfrm>
            <a:off x="6680705" y="6673085"/>
            <a:ext cx="1058545" cy="223520"/>
          </a:xfrm>
          <a:prstGeom prst="rect">
            <a:avLst/>
          </a:prstGeom>
          <a:noFill/>
          <a:ln>
            <a:noFill/>
          </a:ln>
        </p:spPr>
        <p:txBody>
          <a:bodyPr anchorCtr="0" anchor="t" bIns="0" lIns="0" spcFirstLastPara="1" rIns="0" wrap="square" tIns="15225">
            <a:noAutofit/>
          </a:bodyPr>
          <a:lstStyle/>
          <a:p>
            <a:pPr indent="0" lvl="0" marL="0" marR="5080" rtl="0" algn="r">
              <a:lnSpc>
                <a:spcPct val="85384"/>
              </a:lnSpc>
              <a:spcBef>
                <a:spcPts val="0"/>
              </a:spcBef>
              <a:spcAft>
                <a:spcPts val="0"/>
              </a:spcAft>
              <a:buNone/>
            </a:pPr>
            <a:r>
              <a:rPr lang="en-US" sz="650">
                <a:solidFill>
                  <a:schemeClr val="dk1"/>
                </a:solidFill>
                <a:latin typeface="Arial"/>
                <a:ea typeface="Arial"/>
                <a:cs typeface="Arial"/>
                <a:sym typeface="Arial"/>
              </a:rPr>
              <a:t>(2)</a:t>
            </a:r>
            <a:endParaRPr sz="650">
              <a:solidFill>
                <a:schemeClr val="dk1"/>
              </a:solidFill>
              <a:latin typeface="Arial"/>
              <a:ea typeface="Arial"/>
              <a:cs typeface="Arial"/>
              <a:sym typeface="Arial"/>
            </a:endParaRPr>
          </a:p>
          <a:p>
            <a:pPr indent="0" lvl="0" marL="12700" marR="0" rtl="0" algn="l">
              <a:lnSpc>
                <a:spcPct val="97500"/>
              </a:lnSpc>
              <a:spcBef>
                <a:spcPts val="0"/>
              </a:spcBef>
              <a:spcAft>
                <a:spcPts val="0"/>
              </a:spcAft>
              <a:buNone/>
            </a:pPr>
            <a:r>
              <a:rPr lang="en-US" sz="1000">
                <a:solidFill>
                  <a:schemeClr val="dk1"/>
                </a:solidFill>
                <a:latin typeface="Arial"/>
                <a:ea typeface="Arial"/>
                <a:cs typeface="Arial"/>
                <a:sym typeface="Arial"/>
              </a:rPr>
              <a:t>Pro Forma 2010</a:t>
            </a:r>
            <a:endParaRPr sz="1000">
              <a:solidFill>
                <a:schemeClr val="dk1"/>
              </a:solidFill>
              <a:latin typeface="Arial"/>
              <a:ea typeface="Arial"/>
              <a:cs typeface="Arial"/>
              <a:sym typeface="Arial"/>
            </a:endParaRPr>
          </a:p>
        </p:txBody>
      </p:sp>
      <p:sp>
        <p:nvSpPr>
          <p:cNvPr id="781" name="Google Shape;781;p16"/>
          <p:cNvSpPr txBox="1"/>
          <p:nvPr/>
        </p:nvSpPr>
        <p:spPr>
          <a:xfrm>
            <a:off x="914400" y="4267200"/>
            <a:ext cx="8220709" cy="326390"/>
          </a:xfrm>
          <a:prstGeom prst="rect">
            <a:avLst/>
          </a:prstGeom>
          <a:solidFill>
            <a:srgbClr val="D4D5D7"/>
          </a:solidFill>
          <a:ln>
            <a:noFill/>
          </a:ln>
        </p:spPr>
        <p:txBody>
          <a:bodyPr anchorCtr="0" anchor="t" bIns="0" lIns="0" spcFirstLastPara="1" rIns="0" wrap="square" tIns="50800">
            <a:noAutofit/>
          </a:bodyPr>
          <a:lstStyle/>
          <a:p>
            <a:pPr indent="-635" lvl="0" marL="1308735" marR="0" rtl="0" algn="l">
              <a:lnSpc>
                <a:spcPct val="100000"/>
              </a:lnSpc>
              <a:spcBef>
                <a:spcPts val="0"/>
              </a:spcBef>
              <a:spcAft>
                <a:spcPts val="0"/>
              </a:spcAft>
              <a:buNone/>
            </a:pPr>
            <a:r>
              <a:rPr b="1" lang="en-US" sz="1400">
                <a:solidFill>
                  <a:schemeClr val="dk1"/>
                </a:solidFill>
                <a:latin typeface="Arial"/>
                <a:ea typeface="Arial"/>
                <a:cs typeface="Arial"/>
                <a:sym typeface="Arial"/>
              </a:rPr>
              <a:t>Expanded Margins Allow for Reinvestments into Profitable Growth</a:t>
            </a:r>
            <a:endParaRPr sz="1400">
              <a:solidFill>
                <a:schemeClr val="dk1"/>
              </a:solidFill>
              <a:latin typeface="Arial"/>
              <a:ea typeface="Arial"/>
              <a:cs typeface="Arial"/>
              <a:sym typeface="Arial"/>
            </a:endParaRPr>
          </a:p>
        </p:txBody>
      </p:sp>
      <p:sp>
        <p:nvSpPr>
          <p:cNvPr id="782" name="Google Shape;782;p16"/>
          <p:cNvSpPr txBox="1"/>
          <p:nvPr>
            <p:ph type="title"/>
          </p:nvPr>
        </p:nvSpPr>
        <p:spPr>
          <a:xfrm>
            <a:off x="1290319" y="1168399"/>
            <a:ext cx="485521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Wealth Management Poised to Grow</a:t>
            </a:r>
            <a:endParaRPr b="1" i="0" sz="2200" u="none" cap="none" strike="noStrike">
              <a:solidFill>
                <a:schemeClr val="dk1"/>
              </a:solidFill>
              <a:latin typeface="Arial"/>
              <a:ea typeface="Arial"/>
              <a:cs typeface="Arial"/>
              <a:sym typeface="Arial"/>
            </a:endParaRPr>
          </a:p>
        </p:txBody>
      </p:sp>
      <p:sp>
        <p:nvSpPr>
          <p:cNvPr id="783" name="Google Shape;783;p16"/>
          <p:cNvSpPr/>
          <p:nvPr/>
        </p:nvSpPr>
        <p:spPr>
          <a:xfrm>
            <a:off x="954024" y="2863596"/>
            <a:ext cx="1435735" cy="670560"/>
          </a:xfrm>
          <a:custGeom>
            <a:rect b="b" l="l" r="r" t="t"/>
            <a:pathLst>
              <a:path extrusionOk="0" h="120000" w="120000">
                <a:moveTo>
                  <a:pt x="119989" y="60000"/>
                </a:moveTo>
                <a:lnTo>
                  <a:pt x="97570" y="0"/>
                </a:lnTo>
                <a:lnTo>
                  <a:pt x="0" y="0"/>
                </a:lnTo>
                <a:lnTo>
                  <a:pt x="22418" y="60000"/>
                </a:lnTo>
                <a:lnTo>
                  <a:pt x="22418" y="120000"/>
                </a:lnTo>
                <a:lnTo>
                  <a:pt x="97570" y="120000"/>
                </a:lnTo>
                <a:lnTo>
                  <a:pt x="119989" y="60000"/>
                </a:lnTo>
                <a:close/>
              </a:path>
              <a:path extrusionOk="0" h="120000" w="120000">
                <a:moveTo>
                  <a:pt x="22418" y="120000"/>
                </a:moveTo>
                <a:lnTo>
                  <a:pt x="22418" y="60000"/>
                </a:lnTo>
                <a:lnTo>
                  <a:pt x="0" y="120000"/>
                </a:lnTo>
                <a:lnTo>
                  <a:pt x="22418"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4" name="Google Shape;784;p16"/>
          <p:cNvSpPr/>
          <p:nvPr/>
        </p:nvSpPr>
        <p:spPr>
          <a:xfrm>
            <a:off x="928116" y="2849880"/>
            <a:ext cx="1478280" cy="696595"/>
          </a:xfrm>
          <a:custGeom>
            <a:rect b="b" l="l" r="r" t="t"/>
            <a:pathLst>
              <a:path extrusionOk="0" h="120000" w="120000">
                <a:moveTo>
                  <a:pt x="120000" y="60120"/>
                </a:moveTo>
                <a:lnTo>
                  <a:pt x="97360" y="0"/>
                </a:lnTo>
                <a:lnTo>
                  <a:pt x="0" y="0"/>
                </a:lnTo>
                <a:lnTo>
                  <a:pt x="2103" y="5614"/>
                </a:lnTo>
                <a:lnTo>
                  <a:pt x="2103" y="4463"/>
                </a:lnTo>
                <a:lnTo>
                  <a:pt x="2845" y="787"/>
                </a:lnTo>
                <a:lnTo>
                  <a:pt x="4232" y="4463"/>
                </a:lnTo>
                <a:lnTo>
                  <a:pt x="96000" y="4463"/>
                </a:lnTo>
                <a:lnTo>
                  <a:pt x="96000" y="3675"/>
                </a:lnTo>
                <a:lnTo>
                  <a:pt x="96865" y="4463"/>
                </a:lnTo>
                <a:lnTo>
                  <a:pt x="96865" y="5972"/>
                </a:lnTo>
                <a:lnTo>
                  <a:pt x="117228" y="59989"/>
                </a:lnTo>
                <a:lnTo>
                  <a:pt x="117773" y="58545"/>
                </a:lnTo>
                <a:lnTo>
                  <a:pt x="117773" y="66007"/>
                </a:lnTo>
                <a:lnTo>
                  <a:pt x="120000" y="60120"/>
                </a:lnTo>
                <a:close/>
              </a:path>
              <a:path extrusionOk="0" h="120000" w="120000">
                <a:moveTo>
                  <a:pt x="23010" y="65994"/>
                </a:moveTo>
                <a:lnTo>
                  <a:pt x="23010" y="61432"/>
                </a:lnTo>
                <a:lnTo>
                  <a:pt x="22469" y="59989"/>
                </a:lnTo>
                <a:lnTo>
                  <a:pt x="0" y="119978"/>
                </a:lnTo>
                <a:lnTo>
                  <a:pt x="2103" y="119978"/>
                </a:lnTo>
                <a:lnTo>
                  <a:pt x="2103" y="115515"/>
                </a:lnTo>
                <a:lnTo>
                  <a:pt x="4238" y="115515"/>
                </a:lnTo>
                <a:lnTo>
                  <a:pt x="23010" y="65994"/>
                </a:lnTo>
                <a:close/>
              </a:path>
              <a:path extrusionOk="0" h="120000" w="120000">
                <a:moveTo>
                  <a:pt x="4232" y="4463"/>
                </a:moveTo>
                <a:lnTo>
                  <a:pt x="2845" y="787"/>
                </a:lnTo>
                <a:lnTo>
                  <a:pt x="2103" y="4463"/>
                </a:lnTo>
                <a:lnTo>
                  <a:pt x="4232" y="4463"/>
                </a:lnTo>
                <a:close/>
              </a:path>
              <a:path extrusionOk="0" h="120000" w="120000">
                <a:moveTo>
                  <a:pt x="25237" y="60120"/>
                </a:moveTo>
                <a:lnTo>
                  <a:pt x="4238" y="4479"/>
                </a:lnTo>
                <a:lnTo>
                  <a:pt x="2103" y="4463"/>
                </a:lnTo>
                <a:lnTo>
                  <a:pt x="2103" y="5614"/>
                </a:lnTo>
                <a:lnTo>
                  <a:pt x="22469" y="59989"/>
                </a:lnTo>
                <a:lnTo>
                  <a:pt x="23010" y="58545"/>
                </a:lnTo>
                <a:lnTo>
                  <a:pt x="23010" y="65994"/>
                </a:lnTo>
                <a:lnTo>
                  <a:pt x="25237" y="60120"/>
                </a:lnTo>
                <a:close/>
              </a:path>
              <a:path extrusionOk="0" h="120000" w="120000">
                <a:moveTo>
                  <a:pt x="4238" y="115515"/>
                </a:moveTo>
                <a:lnTo>
                  <a:pt x="2103" y="115515"/>
                </a:lnTo>
                <a:lnTo>
                  <a:pt x="2845" y="119190"/>
                </a:lnTo>
                <a:lnTo>
                  <a:pt x="4238" y="115515"/>
                </a:lnTo>
                <a:close/>
              </a:path>
              <a:path extrusionOk="0" h="120000" w="120000">
                <a:moveTo>
                  <a:pt x="96296" y="115515"/>
                </a:moveTo>
                <a:lnTo>
                  <a:pt x="4232" y="115531"/>
                </a:lnTo>
                <a:lnTo>
                  <a:pt x="2845" y="119190"/>
                </a:lnTo>
                <a:lnTo>
                  <a:pt x="2103" y="115515"/>
                </a:lnTo>
                <a:lnTo>
                  <a:pt x="2103" y="119978"/>
                </a:lnTo>
                <a:lnTo>
                  <a:pt x="96000" y="119978"/>
                </a:lnTo>
                <a:lnTo>
                  <a:pt x="96000" y="116302"/>
                </a:lnTo>
                <a:lnTo>
                  <a:pt x="96296" y="115515"/>
                </a:lnTo>
                <a:close/>
              </a:path>
              <a:path extrusionOk="0" h="120000" w="120000">
                <a:moveTo>
                  <a:pt x="23010" y="61432"/>
                </a:moveTo>
                <a:lnTo>
                  <a:pt x="23010" y="58545"/>
                </a:lnTo>
                <a:lnTo>
                  <a:pt x="22469" y="59989"/>
                </a:lnTo>
                <a:lnTo>
                  <a:pt x="23010" y="61432"/>
                </a:lnTo>
                <a:close/>
              </a:path>
              <a:path extrusionOk="0" h="120000" w="120000">
                <a:moveTo>
                  <a:pt x="96865" y="4463"/>
                </a:moveTo>
                <a:lnTo>
                  <a:pt x="96000" y="3675"/>
                </a:lnTo>
                <a:lnTo>
                  <a:pt x="96296" y="4463"/>
                </a:lnTo>
                <a:lnTo>
                  <a:pt x="96865" y="4463"/>
                </a:lnTo>
                <a:close/>
              </a:path>
              <a:path extrusionOk="0" h="120000" w="120000">
                <a:moveTo>
                  <a:pt x="96296" y="4463"/>
                </a:moveTo>
                <a:lnTo>
                  <a:pt x="96000" y="3675"/>
                </a:lnTo>
                <a:lnTo>
                  <a:pt x="96000" y="4463"/>
                </a:lnTo>
                <a:lnTo>
                  <a:pt x="96296" y="4463"/>
                </a:lnTo>
                <a:close/>
              </a:path>
              <a:path extrusionOk="0" h="120000" w="120000">
                <a:moveTo>
                  <a:pt x="96865" y="115515"/>
                </a:moveTo>
                <a:lnTo>
                  <a:pt x="96296" y="115515"/>
                </a:lnTo>
                <a:lnTo>
                  <a:pt x="96000" y="116302"/>
                </a:lnTo>
                <a:lnTo>
                  <a:pt x="96865" y="115515"/>
                </a:lnTo>
                <a:close/>
              </a:path>
              <a:path extrusionOk="0" h="120000" w="120000">
                <a:moveTo>
                  <a:pt x="96865" y="119978"/>
                </a:moveTo>
                <a:lnTo>
                  <a:pt x="96865" y="115515"/>
                </a:lnTo>
                <a:lnTo>
                  <a:pt x="96000" y="116302"/>
                </a:lnTo>
                <a:lnTo>
                  <a:pt x="96000" y="119978"/>
                </a:lnTo>
                <a:lnTo>
                  <a:pt x="96865" y="119978"/>
                </a:lnTo>
                <a:close/>
              </a:path>
              <a:path extrusionOk="0" h="120000" w="120000">
                <a:moveTo>
                  <a:pt x="96865" y="5972"/>
                </a:moveTo>
                <a:lnTo>
                  <a:pt x="96865" y="4463"/>
                </a:lnTo>
                <a:lnTo>
                  <a:pt x="96296" y="4463"/>
                </a:lnTo>
                <a:lnTo>
                  <a:pt x="96865" y="5972"/>
                </a:lnTo>
                <a:close/>
              </a:path>
              <a:path extrusionOk="0" h="120000" w="120000">
                <a:moveTo>
                  <a:pt x="117773" y="66007"/>
                </a:moveTo>
                <a:lnTo>
                  <a:pt x="117773" y="61432"/>
                </a:lnTo>
                <a:lnTo>
                  <a:pt x="117228" y="59989"/>
                </a:lnTo>
                <a:lnTo>
                  <a:pt x="96296" y="115515"/>
                </a:lnTo>
                <a:lnTo>
                  <a:pt x="96865" y="115515"/>
                </a:lnTo>
                <a:lnTo>
                  <a:pt x="96865" y="119978"/>
                </a:lnTo>
                <a:lnTo>
                  <a:pt x="97360" y="119978"/>
                </a:lnTo>
                <a:lnTo>
                  <a:pt x="117773" y="66007"/>
                </a:lnTo>
                <a:close/>
              </a:path>
              <a:path extrusionOk="0" h="120000" w="120000">
                <a:moveTo>
                  <a:pt x="117773" y="61432"/>
                </a:moveTo>
                <a:lnTo>
                  <a:pt x="117773" y="58545"/>
                </a:lnTo>
                <a:lnTo>
                  <a:pt x="117228" y="59989"/>
                </a:lnTo>
                <a:lnTo>
                  <a:pt x="117773" y="61432"/>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5" name="Google Shape;785;p16"/>
          <p:cNvSpPr/>
          <p:nvPr/>
        </p:nvSpPr>
        <p:spPr>
          <a:xfrm>
            <a:off x="1264919" y="2958083"/>
            <a:ext cx="1394459" cy="784859"/>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6" name="Google Shape;786;p16"/>
          <p:cNvSpPr/>
          <p:nvPr/>
        </p:nvSpPr>
        <p:spPr>
          <a:xfrm>
            <a:off x="1252727" y="2945892"/>
            <a:ext cx="1419225" cy="810895"/>
          </a:xfrm>
          <a:custGeom>
            <a:rect b="b" l="l" r="r" t="t"/>
            <a:pathLst>
              <a:path extrusionOk="0" h="120000" w="120000">
                <a:moveTo>
                  <a:pt x="119967" y="107577"/>
                </a:moveTo>
                <a:lnTo>
                  <a:pt x="119967" y="11953"/>
                </a:lnTo>
                <a:lnTo>
                  <a:pt x="119838" y="10599"/>
                </a:lnTo>
                <a:lnTo>
                  <a:pt x="118163" y="4736"/>
                </a:lnTo>
                <a:lnTo>
                  <a:pt x="115200" y="902"/>
                </a:lnTo>
                <a:lnTo>
                  <a:pt x="113009" y="0"/>
                </a:lnTo>
                <a:lnTo>
                  <a:pt x="6829" y="0"/>
                </a:lnTo>
                <a:lnTo>
                  <a:pt x="6056" y="225"/>
                </a:lnTo>
                <a:lnTo>
                  <a:pt x="5412" y="676"/>
                </a:lnTo>
                <a:lnTo>
                  <a:pt x="4638" y="1127"/>
                </a:lnTo>
                <a:lnTo>
                  <a:pt x="1675" y="4961"/>
                </a:lnTo>
                <a:lnTo>
                  <a:pt x="128" y="10825"/>
                </a:lnTo>
                <a:lnTo>
                  <a:pt x="0" y="12178"/>
                </a:lnTo>
                <a:lnTo>
                  <a:pt x="0" y="107802"/>
                </a:lnTo>
                <a:lnTo>
                  <a:pt x="128" y="109155"/>
                </a:lnTo>
                <a:lnTo>
                  <a:pt x="386" y="110509"/>
                </a:lnTo>
                <a:lnTo>
                  <a:pt x="644" y="111636"/>
                </a:lnTo>
                <a:lnTo>
                  <a:pt x="902" y="112989"/>
                </a:lnTo>
                <a:lnTo>
                  <a:pt x="1288" y="114117"/>
                </a:lnTo>
                <a:lnTo>
                  <a:pt x="2190" y="115696"/>
                </a:lnTo>
                <a:lnTo>
                  <a:pt x="2190" y="12404"/>
                </a:lnTo>
                <a:lnTo>
                  <a:pt x="2319" y="11501"/>
                </a:lnTo>
                <a:lnTo>
                  <a:pt x="2448" y="10374"/>
                </a:lnTo>
                <a:lnTo>
                  <a:pt x="2577" y="9472"/>
                </a:lnTo>
                <a:lnTo>
                  <a:pt x="2834" y="8795"/>
                </a:lnTo>
                <a:lnTo>
                  <a:pt x="3092" y="7893"/>
                </a:lnTo>
                <a:lnTo>
                  <a:pt x="4252" y="5863"/>
                </a:lnTo>
                <a:lnTo>
                  <a:pt x="4638" y="5412"/>
                </a:lnTo>
                <a:lnTo>
                  <a:pt x="5154" y="4736"/>
                </a:lnTo>
                <a:lnTo>
                  <a:pt x="5540" y="4510"/>
                </a:lnTo>
                <a:lnTo>
                  <a:pt x="6056" y="4059"/>
                </a:lnTo>
                <a:lnTo>
                  <a:pt x="6571" y="3833"/>
                </a:lnTo>
                <a:lnTo>
                  <a:pt x="7216" y="3833"/>
                </a:lnTo>
                <a:lnTo>
                  <a:pt x="7731" y="3608"/>
                </a:lnTo>
                <a:lnTo>
                  <a:pt x="112236" y="3608"/>
                </a:lnTo>
                <a:lnTo>
                  <a:pt x="112880" y="3833"/>
                </a:lnTo>
                <a:lnTo>
                  <a:pt x="113524" y="3833"/>
                </a:lnTo>
                <a:lnTo>
                  <a:pt x="114040" y="4285"/>
                </a:lnTo>
                <a:lnTo>
                  <a:pt x="114555" y="4510"/>
                </a:lnTo>
                <a:lnTo>
                  <a:pt x="114942" y="4961"/>
                </a:lnTo>
                <a:lnTo>
                  <a:pt x="115457" y="5412"/>
                </a:lnTo>
                <a:lnTo>
                  <a:pt x="115844" y="6089"/>
                </a:lnTo>
                <a:lnTo>
                  <a:pt x="116230" y="6540"/>
                </a:lnTo>
                <a:lnTo>
                  <a:pt x="116617" y="7216"/>
                </a:lnTo>
                <a:lnTo>
                  <a:pt x="116875" y="8119"/>
                </a:lnTo>
                <a:lnTo>
                  <a:pt x="117261" y="8795"/>
                </a:lnTo>
                <a:lnTo>
                  <a:pt x="117390" y="9697"/>
                </a:lnTo>
                <a:lnTo>
                  <a:pt x="117648" y="10599"/>
                </a:lnTo>
                <a:lnTo>
                  <a:pt x="117777" y="11501"/>
                </a:lnTo>
                <a:lnTo>
                  <a:pt x="117777" y="12629"/>
                </a:lnTo>
                <a:lnTo>
                  <a:pt x="117906" y="13531"/>
                </a:lnTo>
                <a:lnTo>
                  <a:pt x="117906" y="115639"/>
                </a:lnTo>
                <a:lnTo>
                  <a:pt x="118292" y="114794"/>
                </a:lnTo>
                <a:lnTo>
                  <a:pt x="118679" y="113891"/>
                </a:lnTo>
                <a:lnTo>
                  <a:pt x="119452" y="111636"/>
                </a:lnTo>
                <a:lnTo>
                  <a:pt x="119710" y="110283"/>
                </a:lnTo>
                <a:lnTo>
                  <a:pt x="119967" y="107577"/>
                </a:lnTo>
                <a:close/>
              </a:path>
              <a:path extrusionOk="0" h="120000" w="120000">
                <a:moveTo>
                  <a:pt x="117906" y="115639"/>
                </a:moveTo>
                <a:lnTo>
                  <a:pt x="117906" y="106449"/>
                </a:lnTo>
                <a:lnTo>
                  <a:pt x="117777" y="107577"/>
                </a:lnTo>
                <a:lnTo>
                  <a:pt x="117777" y="108479"/>
                </a:lnTo>
                <a:lnTo>
                  <a:pt x="117648" y="109381"/>
                </a:lnTo>
                <a:lnTo>
                  <a:pt x="117132" y="111185"/>
                </a:lnTo>
                <a:lnTo>
                  <a:pt x="116617" y="112538"/>
                </a:lnTo>
                <a:lnTo>
                  <a:pt x="116230" y="113440"/>
                </a:lnTo>
                <a:lnTo>
                  <a:pt x="115844" y="113891"/>
                </a:lnTo>
                <a:lnTo>
                  <a:pt x="115328" y="114568"/>
                </a:lnTo>
                <a:lnTo>
                  <a:pt x="114942" y="115019"/>
                </a:lnTo>
                <a:lnTo>
                  <a:pt x="114426" y="115470"/>
                </a:lnTo>
                <a:lnTo>
                  <a:pt x="113395" y="115921"/>
                </a:lnTo>
                <a:lnTo>
                  <a:pt x="112751" y="116147"/>
                </a:lnTo>
                <a:lnTo>
                  <a:pt x="7087" y="116147"/>
                </a:lnTo>
                <a:lnTo>
                  <a:pt x="4123" y="113891"/>
                </a:lnTo>
                <a:lnTo>
                  <a:pt x="2319" y="109155"/>
                </a:lnTo>
                <a:lnTo>
                  <a:pt x="2190" y="108253"/>
                </a:lnTo>
                <a:lnTo>
                  <a:pt x="2190" y="115696"/>
                </a:lnTo>
                <a:lnTo>
                  <a:pt x="2834" y="116823"/>
                </a:lnTo>
                <a:lnTo>
                  <a:pt x="3479" y="117500"/>
                </a:lnTo>
                <a:lnTo>
                  <a:pt x="4123" y="118402"/>
                </a:lnTo>
                <a:lnTo>
                  <a:pt x="5412" y="119304"/>
                </a:lnTo>
                <a:lnTo>
                  <a:pt x="7731" y="119981"/>
                </a:lnTo>
                <a:lnTo>
                  <a:pt x="112365" y="119981"/>
                </a:lnTo>
                <a:lnTo>
                  <a:pt x="114684" y="119304"/>
                </a:lnTo>
                <a:lnTo>
                  <a:pt x="115328" y="118853"/>
                </a:lnTo>
                <a:lnTo>
                  <a:pt x="117261" y="116823"/>
                </a:lnTo>
                <a:lnTo>
                  <a:pt x="117777" y="115921"/>
                </a:lnTo>
                <a:lnTo>
                  <a:pt x="117906" y="11563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6"/>
          <p:cNvSpPr txBox="1"/>
          <p:nvPr/>
        </p:nvSpPr>
        <p:spPr>
          <a:xfrm>
            <a:off x="1459483" y="2994150"/>
            <a:ext cx="1009650" cy="682625"/>
          </a:xfrm>
          <a:prstGeom prst="rect">
            <a:avLst/>
          </a:prstGeom>
          <a:noFill/>
          <a:ln>
            <a:noFill/>
          </a:ln>
        </p:spPr>
        <p:txBody>
          <a:bodyPr anchorCtr="0" anchor="t" bIns="0" lIns="0" spcFirstLastPara="1" rIns="0" wrap="square" tIns="37450">
            <a:noAutofit/>
          </a:bodyPr>
          <a:lstStyle/>
          <a:p>
            <a:pPr indent="-12700" lvl="0" marL="12700" marR="5080" rtl="0" algn="ctr">
              <a:lnSpc>
                <a:spcPct val="86400"/>
              </a:lnSpc>
              <a:spcBef>
                <a:spcPts val="0"/>
              </a:spcBef>
              <a:spcAft>
                <a:spcPts val="0"/>
              </a:spcAft>
              <a:buNone/>
            </a:pPr>
            <a:r>
              <a:rPr b="1" lang="en-US" sz="1200">
                <a:solidFill>
                  <a:schemeClr val="dk1"/>
                </a:solidFill>
                <a:latin typeface="Arial"/>
                <a:ea typeface="Arial"/>
                <a:cs typeface="Arial"/>
                <a:sym typeface="Arial"/>
              </a:rPr>
              <a:t>Merged with  Smith Barney  To Achieve  Scale</a:t>
            </a:r>
            <a:endParaRPr sz="1200">
              <a:solidFill>
                <a:schemeClr val="dk1"/>
              </a:solidFill>
              <a:latin typeface="Arial"/>
              <a:ea typeface="Arial"/>
              <a:cs typeface="Arial"/>
              <a:sym typeface="Arial"/>
            </a:endParaRPr>
          </a:p>
        </p:txBody>
      </p:sp>
      <p:sp>
        <p:nvSpPr>
          <p:cNvPr id="788" name="Google Shape;788;p16"/>
          <p:cNvSpPr/>
          <p:nvPr/>
        </p:nvSpPr>
        <p:spPr>
          <a:xfrm>
            <a:off x="2717292" y="2863596"/>
            <a:ext cx="1435735" cy="670560"/>
          </a:xfrm>
          <a:custGeom>
            <a:rect b="b" l="l" r="r" t="t"/>
            <a:pathLst>
              <a:path extrusionOk="0" h="120000" w="120000">
                <a:moveTo>
                  <a:pt x="119989" y="60000"/>
                </a:moveTo>
                <a:lnTo>
                  <a:pt x="97570" y="0"/>
                </a:lnTo>
                <a:lnTo>
                  <a:pt x="0" y="0"/>
                </a:lnTo>
                <a:lnTo>
                  <a:pt x="22418" y="60000"/>
                </a:lnTo>
                <a:lnTo>
                  <a:pt x="22418" y="120000"/>
                </a:lnTo>
                <a:lnTo>
                  <a:pt x="97570" y="120000"/>
                </a:lnTo>
                <a:lnTo>
                  <a:pt x="119989" y="60000"/>
                </a:lnTo>
                <a:close/>
              </a:path>
              <a:path extrusionOk="0" h="120000" w="120000">
                <a:moveTo>
                  <a:pt x="22418" y="120000"/>
                </a:moveTo>
                <a:lnTo>
                  <a:pt x="22418" y="60000"/>
                </a:lnTo>
                <a:lnTo>
                  <a:pt x="0" y="120000"/>
                </a:lnTo>
                <a:lnTo>
                  <a:pt x="22418"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9" name="Google Shape;789;p16"/>
          <p:cNvSpPr/>
          <p:nvPr/>
        </p:nvSpPr>
        <p:spPr>
          <a:xfrm>
            <a:off x="2691384" y="2849880"/>
            <a:ext cx="1478280" cy="696595"/>
          </a:xfrm>
          <a:custGeom>
            <a:rect b="b" l="l" r="r" t="t"/>
            <a:pathLst>
              <a:path extrusionOk="0" h="120000" w="120000">
                <a:moveTo>
                  <a:pt x="120000" y="60120"/>
                </a:moveTo>
                <a:lnTo>
                  <a:pt x="97360" y="0"/>
                </a:lnTo>
                <a:lnTo>
                  <a:pt x="0" y="0"/>
                </a:lnTo>
                <a:lnTo>
                  <a:pt x="2103" y="5584"/>
                </a:lnTo>
                <a:lnTo>
                  <a:pt x="2103" y="4463"/>
                </a:lnTo>
                <a:lnTo>
                  <a:pt x="2969" y="787"/>
                </a:lnTo>
                <a:lnTo>
                  <a:pt x="4348" y="4463"/>
                </a:lnTo>
                <a:lnTo>
                  <a:pt x="96123" y="4463"/>
                </a:lnTo>
                <a:lnTo>
                  <a:pt x="96123" y="3675"/>
                </a:lnTo>
                <a:lnTo>
                  <a:pt x="96866" y="4463"/>
                </a:lnTo>
                <a:lnTo>
                  <a:pt x="96866" y="5644"/>
                </a:lnTo>
                <a:lnTo>
                  <a:pt x="117352" y="59989"/>
                </a:lnTo>
                <a:lnTo>
                  <a:pt x="117896" y="58545"/>
                </a:lnTo>
                <a:lnTo>
                  <a:pt x="117896" y="65680"/>
                </a:lnTo>
                <a:lnTo>
                  <a:pt x="120000" y="60120"/>
                </a:lnTo>
                <a:close/>
              </a:path>
              <a:path extrusionOk="0" h="120000" w="120000">
                <a:moveTo>
                  <a:pt x="23134" y="65699"/>
                </a:moveTo>
                <a:lnTo>
                  <a:pt x="23134" y="61432"/>
                </a:lnTo>
                <a:lnTo>
                  <a:pt x="22590" y="59989"/>
                </a:lnTo>
                <a:lnTo>
                  <a:pt x="0" y="119978"/>
                </a:lnTo>
                <a:lnTo>
                  <a:pt x="2103" y="119978"/>
                </a:lnTo>
                <a:lnTo>
                  <a:pt x="2103" y="115515"/>
                </a:lnTo>
                <a:lnTo>
                  <a:pt x="4354" y="115515"/>
                </a:lnTo>
                <a:lnTo>
                  <a:pt x="23134" y="65699"/>
                </a:lnTo>
                <a:close/>
              </a:path>
              <a:path extrusionOk="0" h="120000" w="120000">
                <a:moveTo>
                  <a:pt x="4348" y="4463"/>
                </a:moveTo>
                <a:lnTo>
                  <a:pt x="2969" y="787"/>
                </a:lnTo>
                <a:lnTo>
                  <a:pt x="2103" y="4463"/>
                </a:lnTo>
                <a:lnTo>
                  <a:pt x="4348" y="4463"/>
                </a:lnTo>
                <a:close/>
              </a:path>
              <a:path extrusionOk="0" h="120000" w="120000">
                <a:moveTo>
                  <a:pt x="25237" y="60120"/>
                </a:moveTo>
                <a:lnTo>
                  <a:pt x="4354" y="4479"/>
                </a:lnTo>
                <a:lnTo>
                  <a:pt x="2103" y="4463"/>
                </a:lnTo>
                <a:lnTo>
                  <a:pt x="2103" y="5584"/>
                </a:lnTo>
                <a:lnTo>
                  <a:pt x="22590" y="59989"/>
                </a:lnTo>
                <a:lnTo>
                  <a:pt x="23134" y="58545"/>
                </a:lnTo>
                <a:lnTo>
                  <a:pt x="23134" y="65699"/>
                </a:lnTo>
                <a:lnTo>
                  <a:pt x="25237" y="60120"/>
                </a:lnTo>
                <a:close/>
              </a:path>
              <a:path extrusionOk="0" h="120000" w="120000">
                <a:moveTo>
                  <a:pt x="4354" y="115515"/>
                </a:moveTo>
                <a:lnTo>
                  <a:pt x="2103" y="115515"/>
                </a:lnTo>
                <a:lnTo>
                  <a:pt x="2969" y="119190"/>
                </a:lnTo>
                <a:lnTo>
                  <a:pt x="4354" y="115515"/>
                </a:lnTo>
                <a:close/>
              </a:path>
              <a:path extrusionOk="0" h="120000" w="120000">
                <a:moveTo>
                  <a:pt x="96420" y="115515"/>
                </a:moveTo>
                <a:lnTo>
                  <a:pt x="4348" y="115531"/>
                </a:lnTo>
                <a:lnTo>
                  <a:pt x="2969" y="119190"/>
                </a:lnTo>
                <a:lnTo>
                  <a:pt x="2103" y="115515"/>
                </a:lnTo>
                <a:lnTo>
                  <a:pt x="2103" y="119978"/>
                </a:lnTo>
                <a:lnTo>
                  <a:pt x="96123" y="119978"/>
                </a:lnTo>
                <a:lnTo>
                  <a:pt x="96123" y="116302"/>
                </a:lnTo>
                <a:lnTo>
                  <a:pt x="96420" y="115515"/>
                </a:lnTo>
                <a:close/>
              </a:path>
              <a:path extrusionOk="0" h="120000" w="120000">
                <a:moveTo>
                  <a:pt x="23134" y="61432"/>
                </a:moveTo>
                <a:lnTo>
                  <a:pt x="23134" y="58545"/>
                </a:lnTo>
                <a:lnTo>
                  <a:pt x="22590" y="59989"/>
                </a:lnTo>
                <a:lnTo>
                  <a:pt x="23134" y="61432"/>
                </a:lnTo>
                <a:close/>
              </a:path>
              <a:path extrusionOk="0" h="120000" w="120000">
                <a:moveTo>
                  <a:pt x="96866" y="4463"/>
                </a:moveTo>
                <a:lnTo>
                  <a:pt x="96123" y="3675"/>
                </a:lnTo>
                <a:lnTo>
                  <a:pt x="96420" y="4463"/>
                </a:lnTo>
                <a:lnTo>
                  <a:pt x="96866" y="4463"/>
                </a:lnTo>
                <a:close/>
              </a:path>
              <a:path extrusionOk="0" h="120000" w="120000">
                <a:moveTo>
                  <a:pt x="96420" y="4463"/>
                </a:moveTo>
                <a:lnTo>
                  <a:pt x="96123" y="3675"/>
                </a:lnTo>
                <a:lnTo>
                  <a:pt x="96123" y="4463"/>
                </a:lnTo>
                <a:lnTo>
                  <a:pt x="96420" y="4463"/>
                </a:lnTo>
                <a:close/>
              </a:path>
              <a:path extrusionOk="0" h="120000" w="120000">
                <a:moveTo>
                  <a:pt x="96866" y="115515"/>
                </a:moveTo>
                <a:lnTo>
                  <a:pt x="96420" y="115515"/>
                </a:lnTo>
                <a:lnTo>
                  <a:pt x="96123" y="116302"/>
                </a:lnTo>
                <a:lnTo>
                  <a:pt x="96866" y="115515"/>
                </a:lnTo>
                <a:close/>
              </a:path>
              <a:path extrusionOk="0" h="120000" w="120000">
                <a:moveTo>
                  <a:pt x="96866" y="119978"/>
                </a:moveTo>
                <a:lnTo>
                  <a:pt x="96866" y="115515"/>
                </a:lnTo>
                <a:lnTo>
                  <a:pt x="96123" y="116302"/>
                </a:lnTo>
                <a:lnTo>
                  <a:pt x="96123" y="119978"/>
                </a:lnTo>
                <a:lnTo>
                  <a:pt x="96866" y="119978"/>
                </a:lnTo>
                <a:close/>
              </a:path>
              <a:path extrusionOk="0" h="120000" w="120000">
                <a:moveTo>
                  <a:pt x="96866" y="5644"/>
                </a:moveTo>
                <a:lnTo>
                  <a:pt x="96866" y="4463"/>
                </a:lnTo>
                <a:lnTo>
                  <a:pt x="96420" y="4463"/>
                </a:lnTo>
                <a:lnTo>
                  <a:pt x="96866" y="5644"/>
                </a:lnTo>
                <a:close/>
              </a:path>
              <a:path extrusionOk="0" h="120000" w="120000">
                <a:moveTo>
                  <a:pt x="117896" y="65680"/>
                </a:moveTo>
                <a:lnTo>
                  <a:pt x="117896" y="61432"/>
                </a:lnTo>
                <a:lnTo>
                  <a:pt x="117352" y="59989"/>
                </a:lnTo>
                <a:lnTo>
                  <a:pt x="96420" y="115515"/>
                </a:lnTo>
                <a:lnTo>
                  <a:pt x="96866" y="115515"/>
                </a:lnTo>
                <a:lnTo>
                  <a:pt x="96866" y="119978"/>
                </a:lnTo>
                <a:lnTo>
                  <a:pt x="97360" y="119978"/>
                </a:lnTo>
                <a:lnTo>
                  <a:pt x="117896" y="65680"/>
                </a:lnTo>
                <a:close/>
              </a:path>
              <a:path extrusionOk="0" h="120000" w="120000">
                <a:moveTo>
                  <a:pt x="117896" y="61432"/>
                </a:moveTo>
                <a:lnTo>
                  <a:pt x="117896" y="58545"/>
                </a:lnTo>
                <a:lnTo>
                  <a:pt x="117352" y="59989"/>
                </a:lnTo>
                <a:lnTo>
                  <a:pt x="117896" y="61432"/>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0" name="Google Shape;790;p16"/>
          <p:cNvSpPr/>
          <p:nvPr/>
        </p:nvSpPr>
        <p:spPr>
          <a:xfrm>
            <a:off x="3015995" y="2958083"/>
            <a:ext cx="1333499" cy="78485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1" name="Google Shape;791;p16"/>
          <p:cNvSpPr/>
          <p:nvPr/>
        </p:nvSpPr>
        <p:spPr>
          <a:xfrm>
            <a:off x="3003804" y="2945892"/>
            <a:ext cx="1358265" cy="810895"/>
          </a:xfrm>
          <a:custGeom>
            <a:rect b="b" l="l" r="r" t="t"/>
            <a:pathLst>
              <a:path extrusionOk="0" h="120000" w="120000">
                <a:moveTo>
                  <a:pt x="119966" y="107577"/>
                </a:moveTo>
                <a:lnTo>
                  <a:pt x="119966" y="11953"/>
                </a:lnTo>
                <a:lnTo>
                  <a:pt x="119697" y="9246"/>
                </a:lnTo>
                <a:lnTo>
                  <a:pt x="119427" y="8119"/>
                </a:lnTo>
                <a:lnTo>
                  <a:pt x="118620" y="5863"/>
                </a:lnTo>
                <a:lnTo>
                  <a:pt x="118081" y="4736"/>
                </a:lnTo>
                <a:lnTo>
                  <a:pt x="117677" y="3833"/>
                </a:lnTo>
                <a:lnTo>
                  <a:pt x="114311" y="451"/>
                </a:lnTo>
                <a:lnTo>
                  <a:pt x="112695" y="0"/>
                </a:lnTo>
                <a:lnTo>
                  <a:pt x="7136" y="0"/>
                </a:lnTo>
                <a:lnTo>
                  <a:pt x="3500" y="2255"/>
                </a:lnTo>
                <a:lnTo>
                  <a:pt x="942" y="7216"/>
                </a:lnTo>
                <a:lnTo>
                  <a:pt x="538" y="8344"/>
                </a:lnTo>
                <a:lnTo>
                  <a:pt x="269" y="9472"/>
                </a:lnTo>
                <a:lnTo>
                  <a:pt x="0" y="12178"/>
                </a:lnTo>
                <a:lnTo>
                  <a:pt x="0" y="107802"/>
                </a:lnTo>
                <a:lnTo>
                  <a:pt x="134" y="109155"/>
                </a:lnTo>
                <a:lnTo>
                  <a:pt x="403" y="110509"/>
                </a:lnTo>
                <a:lnTo>
                  <a:pt x="673" y="111636"/>
                </a:lnTo>
                <a:lnTo>
                  <a:pt x="942" y="112989"/>
                </a:lnTo>
                <a:lnTo>
                  <a:pt x="1346" y="114117"/>
                </a:lnTo>
                <a:lnTo>
                  <a:pt x="2154" y="115470"/>
                </a:lnTo>
                <a:lnTo>
                  <a:pt x="2154" y="13531"/>
                </a:lnTo>
                <a:lnTo>
                  <a:pt x="2288" y="12404"/>
                </a:lnTo>
                <a:lnTo>
                  <a:pt x="2288" y="11501"/>
                </a:lnTo>
                <a:lnTo>
                  <a:pt x="2423" y="10374"/>
                </a:lnTo>
                <a:lnTo>
                  <a:pt x="2692" y="9472"/>
                </a:lnTo>
                <a:lnTo>
                  <a:pt x="2962" y="8795"/>
                </a:lnTo>
                <a:lnTo>
                  <a:pt x="3231" y="7893"/>
                </a:lnTo>
                <a:lnTo>
                  <a:pt x="3500" y="7216"/>
                </a:lnTo>
                <a:lnTo>
                  <a:pt x="4308" y="5863"/>
                </a:lnTo>
                <a:lnTo>
                  <a:pt x="4847" y="5412"/>
                </a:lnTo>
                <a:lnTo>
                  <a:pt x="5251" y="4736"/>
                </a:lnTo>
                <a:lnTo>
                  <a:pt x="5789" y="4510"/>
                </a:lnTo>
                <a:lnTo>
                  <a:pt x="6328" y="4059"/>
                </a:lnTo>
                <a:lnTo>
                  <a:pt x="6866" y="3833"/>
                </a:lnTo>
                <a:lnTo>
                  <a:pt x="7539" y="3833"/>
                </a:lnTo>
                <a:lnTo>
                  <a:pt x="8078" y="3608"/>
                </a:lnTo>
                <a:lnTo>
                  <a:pt x="112022" y="3608"/>
                </a:lnTo>
                <a:lnTo>
                  <a:pt x="112561" y="3833"/>
                </a:lnTo>
                <a:lnTo>
                  <a:pt x="113234" y="3833"/>
                </a:lnTo>
                <a:lnTo>
                  <a:pt x="113772" y="4285"/>
                </a:lnTo>
                <a:lnTo>
                  <a:pt x="114311" y="4510"/>
                </a:lnTo>
                <a:lnTo>
                  <a:pt x="114850" y="4961"/>
                </a:lnTo>
                <a:lnTo>
                  <a:pt x="115253" y="5412"/>
                </a:lnTo>
                <a:lnTo>
                  <a:pt x="115657" y="6089"/>
                </a:lnTo>
                <a:lnTo>
                  <a:pt x="116061" y="6540"/>
                </a:lnTo>
                <a:lnTo>
                  <a:pt x="116465" y="7216"/>
                </a:lnTo>
                <a:lnTo>
                  <a:pt x="116869" y="8119"/>
                </a:lnTo>
                <a:lnTo>
                  <a:pt x="117138" y="8795"/>
                </a:lnTo>
                <a:lnTo>
                  <a:pt x="117273" y="9697"/>
                </a:lnTo>
                <a:lnTo>
                  <a:pt x="117542" y="10599"/>
                </a:lnTo>
                <a:lnTo>
                  <a:pt x="117677" y="11501"/>
                </a:lnTo>
                <a:lnTo>
                  <a:pt x="117812" y="12629"/>
                </a:lnTo>
                <a:lnTo>
                  <a:pt x="117812" y="115639"/>
                </a:lnTo>
                <a:lnTo>
                  <a:pt x="118216" y="114794"/>
                </a:lnTo>
                <a:lnTo>
                  <a:pt x="118620" y="113891"/>
                </a:lnTo>
                <a:lnTo>
                  <a:pt x="119427" y="111636"/>
                </a:lnTo>
                <a:lnTo>
                  <a:pt x="119697" y="110283"/>
                </a:lnTo>
                <a:lnTo>
                  <a:pt x="119966" y="107577"/>
                </a:lnTo>
                <a:close/>
              </a:path>
              <a:path extrusionOk="0" h="120000" w="120000">
                <a:moveTo>
                  <a:pt x="117812" y="115639"/>
                </a:moveTo>
                <a:lnTo>
                  <a:pt x="117812" y="106449"/>
                </a:lnTo>
                <a:lnTo>
                  <a:pt x="117677" y="107577"/>
                </a:lnTo>
                <a:lnTo>
                  <a:pt x="117677" y="108479"/>
                </a:lnTo>
                <a:lnTo>
                  <a:pt x="117542" y="109381"/>
                </a:lnTo>
                <a:lnTo>
                  <a:pt x="117004" y="111185"/>
                </a:lnTo>
                <a:lnTo>
                  <a:pt x="116465" y="112538"/>
                </a:lnTo>
                <a:lnTo>
                  <a:pt x="116061" y="113440"/>
                </a:lnTo>
                <a:lnTo>
                  <a:pt x="115657" y="113891"/>
                </a:lnTo>
                <a:lnTo>
                  <a:pt x="115119" y="114568"/>
                </a:lnTo>
                <a:lnTo>
                  <a:pt x="114715" y="115019"/>
                </a:lnTo>
                <a:lnTo>
                  <a:pt x="114176" y="115470"/>
                </a:lnTo>
                <a:lnTo>
                  <a:pt x="113099" y="115921"/>
                </a:lnTo>
                <a:lnTo>
                  <a:pt x="112426" y="116147"/>
                </a:lnTo>
                <a:lnTo>
                  <a:pt x="7405" y="116147"/>
                </a:lnTo>
                <a:lnTo>
                  <a:pt x="6732" y="115921"/>
                </a:lnTo>
                <a:lnTo>
                  <a:pt x="6193" y="115696"/>
                </a:lnTo>
                <a:lnTo>
                  <a:pt x="5654" y="115245"/>
                </a:lnTo>
                <a:lnTo>
                  <a:pt x="5251" y="114794"/>
                </a:lnTo>
                <a:lnTo>
                  <a:pt x="4712" y="114342"/>
                </a:lnTo>
                <a:lnTo>
                  <a:pt x="4308" y="113891"/>
                </a:lnTo>
                <a:lnTo>
                  <a:pt x="3500" y="112538"/>
                </a:lnTo>
                <a:lnTo>
                  <a:pt x="3231" y="111862"/>
                </a:lnTo>
                <a:lnTo>
                  <a:pt x="2827" y="110960"/>
                </a:lnTo>
                <a:lnTo>
                  <a:pt x="2692" y="110057"/>
                </a:lnTo>
                <a:lnTo>
                  <a:pt x="2423" y="109155"/>
                </a:lnTo>
                <a:lnTo>
                  <a:pt x="2288" y="108253"/>
                </a:lnTo>
                <a:lnTo>
                  <a:pt x="2288" y="107351"/>
                </a:lnTo>
                <a:lnTo>
                  <a:pt x="2154" y="106223"/>
                </a:lnTo>
                <a:lnTo>
                  <a:pt x="2154" y="115470"/>
                </a:lnTo>
                <a:lnTo>
                  <a:pt x="2962" y="116823"/>
                </a:lnTo>
                <a:lnTo>
                  <a:pt x="3500" y="117500"/>
                </a:lnTo>
                <a:lnTo>
                  <a:pt x="4173" y="118402"/>
                </a:lnTo>
                <a:lnTo>
                  <a:pt x="4981" y="118853"/>
                </a:lnTo>
                <a:lnTo>
                  <a:pt x="5654" y="119304"/>
                </a:lnTo>
                <a:lnTo>
                  <a:pt x="8078" y="119981"/>
                </a:lnTo>
                <a:lnTo>
                  <a:pt x="112022" y="119981"/>
                </a:lnTo>
                <a:lnTo>
                  <a:pt x="114446" y="119304"/>
                </a:lnTo>
                <a:lnTo>
                  <a:pt x="115119" y="118853"/>
                </a:lnTo>
                <a:lnTo>
                  <a:pt x="117138" y="116823"/>
                </a:lnTo>
                <a:lnTo>
                  <a:pt x="117677" y="115921"/>
                </a:lnTo>
                <a:lnTo>
                  <a:pt x="117812" y="11563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2" name="Google Shape;792;p16"/>
          <p:cNvSpPr txBox="1"/>
          <p:nvPr/>
        </p:nvSpPr>
        <p:spPr>
          <a:xfrm>
            <a:off x="3225798" y="3073398"/>
            <a:ext cx="915035" cy="523875"/>
          </a:xfrm>
          <a:prstGeom prst="rect">
            <a:avLst/>
          </a:prstGeom>
          <a:noFill/>
          <a:ln>
            <a:noFill/>
          </a:ln>
        </p:spPr>
        <p:txBody>
          <a:bodyPr anchorCtr="0" anchor="t" bIns="0" lIns="0" spcFirstLastPara="1" rIns="0" wrap="square" tIns="37450">
            <a:noAutofit/>
          </a:bodyPr>
          <a:lstStyle/>
          <a:p>
            <a:pPr indent="-12700" lvl="0" marL="12700" marR="5080" rtl="0" algn="ctr">
              <a:lnSpc>
                <a:spcPct val="86200"/>
              </a:lnSpc>
              <a:spcBef>
                <a:spcPts val="0"/>
              </a:spcBef>
              <a:spcAft>
                <a:spcPts val="0"/>
              </a:spcAft>
              <a:buNone/>
            </a:pPr>
            <a:r>
              <a:rPr b="1" lang="en-US" sz="1200">
                <a:solidFill>
                  <a:schemeClr val="dk1"/>
                </a:solidFill>
                <a:latin typeface="Arial"/>
                <a:ea typeface="Arial"/>
                <a:cs typeface="Arial"/>
                <a:sym typeface="Arial"/>
              </a:rPr>
              <a:t>Captured  Merger Cost  Economics</a:t>
            </a:r>
            <a:endParaRPr sz="1200">
              <a:solidFill>
                <a:schemeClr val="dk1"/>
              </a:solidFill>
              <a:latin typeface="Arial"/>
              <a:ea typeface="Arial"/>
              <a:cs typeface="Arial"/>
              <a:sym typeface="Arial"/>
            </a:endParaRPr>
          </a:p>
        </p:txBody>
      </p:sp>
      <p:sp>
        <p:nvSpPr>
          <p:cNvPr id="793" name="Google Shape;793;p16"/>
          <p:cNvSpPr/>
          <p:nvPr/>
        </p:nvSpPr>
        <p:spPr>
          <a:xfrm>
            <a:off x="4448555" y="2863596"/>
            <a:ext cx="1435735" cy="670560"/>
          </a:xfrm>
          <a:custGeom>
            <a:rect b="b" l="l" r="r" t="t"/>
            <a:pathLst>
              <a:path extrusionOk="0" h="120000" w="120000">
                <a:moveTo>
                  <a:pt x="119989" y="60000"/>
                </a:moveTo>
                <a:lnTo>
                  <a:pt x="97570" y="0"/>
                </a:lnTo>
                <a:lnTo>
                  <a:pt x="0" y="0"/>
                </a:lnTo>
                <a:lnTo>
                  <a:pt x="22418" y="60000"/>
                </a:lnTo>
                <a:lnTo>
                  <a:pt x="22418" y="120000"/>
                </a:lnTo>
                <a:lnTo>
                  <a:pt x="97570" y="120000"/>
                </a:lnTo>
                <a:lnTo>
                  <a:pt x="119989" y="60000"/>
                </a:lnTo>
                <a:close/>
              </a:path>
              <a:path extrusionOk="0" h="120000" w="120000">
                <a:moveTo>
                  <a:pt x="22418" y="120000"/>
                </a:moveTo>
                <a:lnTo>
                  <a:pt x="22418" y="60000"/>
                </a:lnTo>
                <a:lnTo>
                  <a:pt x="0" y="120000"/>
                </a:lnTo>
                <a:lnTo>
                  <a:pt x="22418"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4" name="Google Shape;794;p16"/>
          <p:cNvSpPr/>
          <p:nvPr/>
        </p:nvSpPr>
        <p:spPr>
          <a:xfrm>
            <a:off x="4422648" y="2849880"/>
            <a:ext cx="1478280" cy="696595"/>
          </a:xfrm>
          <a:custGeom>
            <a:rect b="b" l="l" r="r" t="t"/>
            <a:pathLst>
              <a:path extrusionOk="0" h="120000" w="120000">
                <a:moveTo>
                  <a:pt x="120000" y="60120"/>
                </a:moveTo>
                <a:lnTo>
                  <a:pt x="97360" y="0"/>
                </a:lnTo>
                <a:lnTo>
                  <a:pt x="0" y="0"/>
                </a:lnTo>
                <a:lnTo>
                  <a:pt x="2103" y="5584"/>
                </a:lnTo>
                <a:lnTo>
                  <a:pt x="2103" y="4463"/>
                </a:lnTo>
                <a:lnTo>
                  <a:pt x="2969" y="787"/>
                </a:lnTo>
                <a:lnTo>
                  <a:pt x="4348" y="4463"/>
                </a:lnTo>
                <a:lnTo>
                  <a:pt x="96123" y="4463"/>
                </a:lnTo>
                <a:lnTo>
                  <a:pt x="96123" y="3675"/>
                </a:lnTo>
                <a:lnTo>
                  <a:pt x="96866" y="4463"/>
                </a:lnTo>
                <a:lnTo>
                  <a:pt x="96866" y="5644"/>
                </a:lnTo>
                <a:lnTo>
                  <a:pt x="117352" y="59989"/>
                </a:lnTo>
                <a:lnTo>
                  <a:pt x="117896" y="58545"/>
                </a:lnTo>
                <a:lnTo>
                  <a:pt x="117896" y="65680"/>
                </a:lnTo>
                <a:lnTo>
                  <a:pt x="120000" y="60120"/>
                </a:lnTo>
                <a:close/>
              </a:path>
              <a:path extrusionOk="0" h="120000" w="120000">
                <a:moveTo>
                  <a:pt x="23134" y="65699"/>
                </a:moveTo>
                <a:lnTo>
                  <a:pt x="23134" y="61432"/>
                </a:lnTo>
                <a:lnTo>
                  <a:pt x="22590" y="59989"/>
                </a:lnTo>
                <a:lnTo>
                  <a:pt x="0" y="119978"/>
                </a:lnTo>
                <a:lnTo>
                  <a:pt x="2103" y="119978"/>
                </a:lnTo>
                <a:lnTo>
                  <a:pt x="2103" y="115515"/>
                </a:lnTo>
                <a:lnTo>
                  <a:pt x="4354" y="115515"/>
                </a:lnTo>
                <a:lnTo>
                  <a:pt x="23134" y="65699"/>
                </a:lnTo>
                <a:close/>
              </a:path>
              <a:path extrusionOk="0" h="120000" w="120000">
                <a:moveTo>
                  <a:pt x="4348" y="4463"/>
                </a:moveTo>
                <a:lnTo>
                  <a:pt x="2969" y="787"/>
                </a:lnTo>
                <a:lnTo>
                  <a:pt x="2103" y="4463"/>
                </a:lnTo>
                <a:lnTo>
                  <a:pt x="4348" y="4463"/>
                </a:lnTo>
                <a:close/>
              </a:path>
              <a:path extrusionOk="0" h="120000" w="120000">
                <a:moveTo>
                  <a:pt x="25237" y="60120"/>
                </a:moveTo>
                <a:lnTo>
                  <a:pt x="4354" y="4479"/>
                </a:lnTo>
                <a:lnTo>
                  <a:pt x="2103" y="4463"/>
                </a:lnTo>
                <a:lnTo>
                  <a:pt x="2103" y="5584"/>
                </a:lnTo>
                <a:lnTo>
                  <a:pt x="22590" y="59989"/>
                </a:lnTo>
                <a:lnTo>
                  <a:pt x="23134" y="58545"/>
                </a:lnTo>
                <a:lnTo>
                  <a:pt x="23134" y="65699"/>
                </a:lnTo>
                <a:lnTo>
                  <a:pt x="25237" y="60120"/>
                </a:lnTo>
                <a:close/>
              </a:path>
              <a:path extrusionOk="0" h="120000" w="120000">
                <a:moveTo>
                  <a:pt x="4354" y="115515"/>
                </a:moveTo>
                <a:lnTo>
                  <a:pt x="2103" y="115515"/>
                </a:lnTo>
                <a:lnTo>
                  <a:pt x="2969" y="119190"/>
                </a:lnTo>
                <a:lnTo>
                  <a:pt x="4354" y="115515"/>
                </a:lnTo>
                <a:close/>
              </a:path>
              <a:path extrusionOk="0" h="120000" w="120000">
                <a:moveTo>
                  <a:pt x="96420" y="115515"/>
                </a:moveTo>
                <a:lnTo>
                  <a:pt x="4348" y="115531"/>
                </a:lnTo>
                <a:lnTo>
                  <a:pt x="2969" y="119190"/>
                </a:lnTo>
                <a:lnTo>
                  <a:pt x="2103" y="115515"/>
                </a:lnTo>
                <a:lnTo>
                  <a:pt x="2103" y="119978"/>
                </a:lnTo>
                <a:lnTo>
                  <a:pt x="96123" y="119978"/>
                </a:lnTo>
                <a:lnTo>
                  <a:pt x="96123" y="116302"/>
                </a:lnTo>
                <a:lnTo>
                  <a:pt x="96420" y="115515"/>
                </a:lnTo>
                <a:close/>
              </a:path>
              <a:path extrusionOk="0" h="120000" w="120000">
                <a:moveTo>
                  <a:pt x="23134" y="61432"/>
                </a:moveTo>
                <a:lnTo>
                  <a:pt x="23134" y="58545"/>
                </a:lnTo>
                <a:lnTo>
                  <a:pt x="22590" y="59989"/>
                </a:lnTo>
                <a:lnTo>
                  <a:pt x="23134" y="61432"/>
                </a:lnTo>
                <a:close/>
              </a:path>
              <a:path extrusionOk="0" h="120000" w="120000">
                <a:moveTo>
                  <a:pt x="96866" y="4463"/>
                </a:moveTo>
                <a:lnTo>
                  <a:pt x="96123" y="3675"/>
                </a:lnTo>
                <a:lnTo>
                  <a:pt x="96420" y="4463"/>
                </a:lnTo>
                <a:lnTo>
                  <a:pt x="96866" y="4463"/>
                </a:lnTo>
                <a:close/>
              </a:path>
              <a:path extrusionOk="0" h="120000" w="120000">
                <a:moveTo>
                  <a:pt x="96420" y="4463"/>
                </a:moveTo>
                <a:lnTo>
                  <a:pt x="96123" y="3675"/>
                </a:lnTo>
                <a:lnTo>
                  <a:pt x="96123" y="4463"/>
                </a:lnTo>
                <a:lnTo>
                  <a:pt x="96420" y="4463"/>
                </a:lnTo>
                <a:close/>
              </a:path>
              <a:path extrusionOk="0" h="120000" w="120000">
                <a:moveTo>
                  <a:pt x="96866" y="115515"/>
                </a:moveTo>
                <a:lnTo>
                  <a:pt x="96420" y="115515"/>
                </a:lnTo>
                <a:lnTo>
                  <a:pt x="96123" y="116302"/>
                </a:lnTo>
                <a:lnTo>
                  <a:pt x="96866" y="115515"/>
                </a:lnTo>
                <a:close/>
              </a:path>
              <a:path extrusionOk="0" h="120000" w="120000">
                <a:moveTo>
                  <a:pt x="96866" y="119978"/>
                </a:moveTo>
                <a:lnTo>
                  <a:pt x="96866" y="115515"/>
                </a:lnTo>
                <a:lnTo>
                  <a:pt x="96123" y="116302"/>
                </a:lnTo>
                <a:lnTo>
                  <a:pt x="96123" y="119978"/>
                </a:lnTo>
                <a:lnTo>
                  <a:pt x="96866" y="119978"/>
                </a:lnTo>
                <a:close/>
              </a:path>
              <a:path extrusionOk="0" h="120000" w="120000">
                <a:moveTo>
                  <a:pt x="96866" y="5644"/>
                </a:moveTo>
                <a:lnTo>
                  <a:pt x="96866" y="4463"/>
                </a:lnTo>
                <a:lnTo>
                  <a:pt x="96420" y="4463"/>
                </a:lnTo>
                <a:lnTo>
                  <a:pt x="96866" y="5644"/>
                </a:lnTo>
                <a:close/>
              </a:path>
              <a:path extrusionOk="0" h="120000" w="120000">
                <a:moveTo>
                  <a:pt x="117896" y="65680"/>
                </a:moveTo>
                <a:lnTo>
                  <a:pt x="117896" y="61432"/>
                </a:lnTo>
                <a:lnTo>
                  <a:pt x="117352" y="59989"/>
                </a:lnTo>
                <a:lnTo>
                  <a:pt x="96420" y="115515"/>
                </a:lnTo>
                <a:lnTo>
                  <a:pt x="96866" y="115515"/>
                </a:lnTo>
                <a:lnTo>
                  <a:pt x="96866" y="119978"/>
                </a:lnTo>
                <a:lnTo>
                  <a:pt x="97360" y="119978"/>
                </a:lnTo>
                <a:lnTo>
                  <a:pt x="117896" y="65680"/>
                </a:lnTo>
                <a:close/>
              </a:path>
              <a:path extrusionOk="0" h="120000" w="120000">
                <a:moveTo>
                  <a:pt x="117896" y="61432"/>
                </a:moveTo>
                <a:lnTo>
                  <a:pt x="117896" y="58545"/>
                </a:lnTo>
                <a:lnTo>
                  <a:pt x="117352" y="59989"/>
                </a:lnTo>
                <a:lnTo>
                  <a:pt x="117896" y="61432"/>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6"/>
          <p:cNvSpPr/>
          <p:nvPr/>
        </p:nvSpPr>
        <p:spPr>
          <a:xfrm>
            <a:off x="4747259" y="2958083"/>
            <a:ext cx="1335023" cy="78485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6" name="Google Shape;796;p16"/>
          <p:cNvSpPr/>
          <p:nvPr/>
        </p:nvSpPr>
        <p:spPr>
          <a:xfrm>
            <a:off x="4735068" y="2945892"/>
            <a:ext cx="1359535" cy="810895"/>
          </a:xfrm>
          <a:custGeom>
            <a:rect b="b" l="l" r="r" t="t"/>
            <a:pathLst>
              <a:path extrusionOk="0" h="120000" w="120000">
                <a:moveTo>
                  <a:pt x="119988" y="107577"/>
                </a:moveTo>
                <a:lnTo>
                  <a:pt x="119988" y="11953"/>
                </a:lnTo>
                <a:lnTo>
                  <a:pt x="119854" y="10599"/>
                </a:lnTo>
                <a:lnTo>
                  <a:pt x="118105" y="4736"/>
                </a:lnTo>
                <a:lnTo>
                  <a:pt x="115011" y="902"/>
                </a:lnTo>
                <a:lnTo>
                  <a:pt x="112724" y="0"/>
                </a:lnTo>
                <a:lnTo>
                  <a:pt x="7129" y="0"/>
                </a:lnTo>
                <a:lnTo>
                  <a:pt x="3497" y="2255"/>
                </a:lnTo>
                <a:lnTo>
                  <a:pt x="2959" y="3157"/>
                </a:lnTo>
                <a:lnTo>
                  <a:pt x="2286" y="4059"/>
                </a:lnTo>
                <a:lnTo>
                  <a:pt x="1883" y="4961"/>
                </a:lnTo>
                <a:lnTo>
                  <a:pt x="1345" y="5863"/>
                </a:lnTo>
                <a:lnTo>
                  <a:pt x="941" y="7216"/>
                </a:lnTo>
                <a:lnTo>
                  <a:pt x="403" y="9472"/>
                </a:lnTo>
                <a:lnTo>
                  <a:pt x="134" y="10825"/>
                </a:lnTo>
                <a:lnTo>
                  <a:pt x="0" y="12178"/>
                </a:lnTo>
                <a:lnTo>
                  <a:pt x="0" y="106449"/>
                </a:lnTo>
                <a:lnTo>
                  <a:pt x="1076" y="112989"/>
                </a:lnTo>
                <a:lnTo>
                  <a:pt x="2286" y="115696"/>
                </a:lnTo>
                <a:lnTo>
                  <a:pt x="2286" y="12404"/>
                </a:lnTo>
                <a:lnTo>
                  <a:pt x="2421" y="11501"/>
                </a:lnTo>
                <a:lnTo>
                  <a:pt x="2555" y="10374"/>
                </a:lnTo>
                <a:lnTo>
                  <a:pt x="2690" y="9472"/>
                </a:lnTo>
                <a:lnTo>
                  <a:pt x="2959" y="8795"/>
                </a:lnTo>
                <a:lnTo>
                  <a:pt x="3228" y="7893"/>
                </a:lnTo>
                <a:lnTo>
                  <a:pt x="4439" y="5863"/>
                </a:lnTo>
                <a:lnTo>
                  <a:pt x="4842" y="5412"/>
                </a:lnTo>
                <a:lnTo>
                  <a:pt x="5380" y="4736"/>
                </a:lnTo>
                <a:lnTo>
                  <a:pt x="5918" y="4510"/>
                </a:lnTo>
                <a:lnTo>
                  <a:pt x="6456" y="4059"/>
                </a:lnTo>
                <a:lnTo>
                  <a:pt x="6994" y="3833"/>
                </a:lnTo>
                <a:lnTo>
                  <a:pt x="7532" y="3833"/>
                </a:lnTo>
                <a:lnTo>
                  <a:pt x="8070" y="3608"/>
                </a:lnTo>
                <a:lnTo>
                  <a:pt x="111917" y="3608"/>
                </a:lnTo>
                <a:lnTo>
                  <a:pt x="112590" y="3833"/>
                </a:lnTo>
                <a:lnTo>
                  <a:pt x="113128" y="3833"/>
                </a:lnTo>
                <a:lnTo>
                  <a:pt x="113666" y="4285"/>
                </a:lnTo>
                <a:lnTo>
                  <a:pt x="114204" y="4510"/>
                </a:lnTo>
                <a:lnTo>
                  <a:pt x="114742" y="4961"/>
                </a:lnTo>
                <a:lnTo>
                  <a:pt x="115146" y="5412"/>
                </a:lnTo>
                <a:lnTo>
                  <a:pt x="115684" y="6089"/>
                </a:lnTo>
                <a:lnTo>
                  <a:pt x="116087" y="6540"/>
                </a:lnTo>
                <a:lnTo>
                  <a:pt x="116491" y="7216"/>
                </a:lnTo>
                <a:lnTo>
                  <a:pt x="116760" y="8119"/>
                </a:lnTo>
                <a:lnTo>
                  <a:pt x="117029" y="8795"/>
                </a:lnTo>
                <a:lnTo>
                  <a:pt x="117298" y="9697"/>
                </a:lnTo>
                <a:lnTo>
                  <a:pt x="117567" y="11501"/>
                </a:lnTo>
                <a:lnTo>
                  <a:pt x="117702" y="12629"/>
                </a:lnTo>
                <a:lnTo>
                  <a:pt x="117702" y="115921"/>
                </a:lnTo>
                <a:lnTo>
                  <a:pt x="118105" y="115019"/>
                </a:lnTo>
                <a:lnTo>
                  <a:pt x="118643" y="113891"/>
                </a:lnTo>
                <a:lnTo>
                  <a:pt x="119047" y="112764"/>
                </a:lnTo>
                <a:lnTo>
                  <a:pt x="119316" y="111636"/>
                </a:lnTo>
                <a:lnTo>
                  <a:pt x="119854" y="108930"/>
                </a:lnTo>
                <a:lnTo>
                  <a:pt x="119988" y="107577"/>
                </a:lnTo>
                <a:close/>
              </a:path>
              <a:path extrusionOk="0" h="120000" w="120000">
                <a:moveTo>
                  <a:pt x="117702" y="115921"/>
                </a:moveTo>
                <a:lnTo>
                  <a:pt x="117702" y="107577"/>
                </a:lnTo>
                <a:lnTo>
                  <a:pt x="117298" y="110283"/>
                </a:lnTo>
                <a:lnTo>
                  <a:pt x="117029" y="111185"/>
                </a:lnTo>
                <a:lnTo>
                  <a:pt x="116760" y="111862"/>
                </a:lnTo>
                <a:lnTo>
                  <a:pt x="116356" y="112538"/>
                </a:lnTo>
                <a:lnTo>
                  <a:pt x="115953" y="113440"/>
                </a:lnTo>
                <a:lnTo>
                  <a:pt x="115549" y="113891"/>
                </a:lnTo>
                <a:lnTo>
                  <a:pt x="115146" y="114568"/>
                </a:lnTo>
                <a:lnTo>
                  <a:pt x="114608" y="115019"/>
                </a:lnTo>
                <a:lnTo>
                  <a:pt x="114204" y="115470"/>
                </a:lnTo>
                <a:lnTo>
                  <a:pt x="113531" y="115696"/>
                </a:lnTo>
                <a:lnTo>
                  <a:pt x="112455" y="116147"/>
                </a:lnTo>
                <a:lnTo>
                  <a:pt x="7398" y="116147"/>
                </a:lnTo>
                <a:lnTo>
                  <a:pt x="6322" y="115696"/>
                </a:lnTo>
                <a:lnTo>
                  <a:pt x="5246" y="114794"/>
                </a:lnTo>
                <a:lnTo>
                  <a:pt x="4842" y="114342"/>
                </a:lnTo>
                <a:lnTo>
                  <a:pt x="4304" y="113891"/>
                </a:lnTo>
                <a:lnTo>
                  <a:pt x="3497" y="112538"/>
                </a:lnTo>
                <a:lnTo>
                  <a:pt x="3228" y="111862"/>
                </a:lnTo>
                <a:lnTo>
                  <a:pt x="2690" y="110057"/>
                </a:lnTo>
                <a:lnTo>
                  <a:pt x="2286" y="107351"/>
                </a:lnTo>
                <a:lnTo>
                  <a:pt x="2286" y="115696"/>
                </a:lnTo>
                <a:lnTo>
                  <a:pt x="2959" y="116823"/>
                </a:lnTo>
                <a:lnTo>
                  <a:pt x="3631" y="117500"/>
                </a:lnTo>
                <a:lnTo>
                  <a:pt x="4304" y="118402"/>
                </a:lnTo>
                <a:lnTo>
                  <a:pt x="4977" y="118853"/>
                </a:lnTo>
                <a:lnTo>
                  <a:pt x="5784" y="119304"/>
                </a:lnTo>
                <a:lnTo>
                  <a:pt x="6456" y="119530"/>
                </a:lnTo>
                <a:lnTo>
                  <a:pt x="8070" y="119981"/>
                </a:lnTo>
                <a:lnTo>
                  <a:pt x="111917" y="119981"/>
                </a:lnTo>
                <a:lnTo>
                  <a:pt x="112859" y="119755"/>
                </a:lnTo>
                <a:lnTo>
                  <a:pt x="113531" y="119530"/>
                </a:lnTo>
                <a:lnTo>
                  <a:pt x="114339" y="119304"/>
                </a:lnTo>
                <a:lnTo>
                  <a:pt x="115146" y="118853"/>
                </a:lnTo>
                <a:lnTo>
                  <a:pt x="116491" y="117500"/>
                </a:lnTo>
                <a:lnTo>
                  <a:pt x="117029" y="116823"/>
                </a:lnTo>
                <a:lnTo>
                  <a:pt x="117702" y="1159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7" name="Google Shape;797;p16"/>
          <p:cNvSpPr txBox="1"/>
          <p:nvPr/>
        </p:nvSpPr>
        <p:spPr>
          <a:xfrm>
            <a:off x="4888482" y="3152646"/>
            <a:ext cx="1050925" cy="367030"/>
          </a:xfrm>
          <a:prstGeom prst="rect">
            <a:avLst/>
          </a:prstGeom>
          <a:noFill/>
          <a:ln>
            <a:noFill/>
          </a:ln>
        </p:spPr>
        <p:txBody>
          <a:bodyPr anchorCtr="0" anchor="t" bIns="0" lIns="0" spcFirstLastPara="1" rIns="0" wrap="square" tIns="38100">
            <a:noAutofit/>
          </a:bodyPr>
          <a:lstStyle/>
          <a:p>
            <a:pPr indent="-29209" lvl="0" marL="29209" marR="5080" rtl="0" algn="l">
              <a:lnSpc>
                <a:spcPct val="104166"/>
              </a:lnSpc>
              <a:spcBef>
                <a:spcPts val="0"/>
              </a:spcBef>
              <a:spcAft>
                <a:spcPts val="0"/>
              </a:spcAft>
              <a:buNone/>
            </a:pPr>
            <a:r>
              <a:rPr b="1" lang="en-US" sz="1200">
                <a:solidFill>
                  <a:schemeClr val="dk1"/>
                </a:solidFill>
                <a:latin typeface="Arial"/>
                <a:ea typeface="Arial"/>
                <a:cs typeface="Arial"/>
                <a:sym typeface="Arial"/>
              </a:rPr>
              <a:t>Building Bank  Infrastructure</a:t>
            </a:r>
            <a:endParaRPr sz="1200">
              <a:solidFill>
                <a:schemeClr val="dk1"/>
              </a:solidFill>
              <a:latin typeface="Arial"/>
              <a:ea typeface="Arial"/>
              <a:cs typeface="Arial"/>
              <a:sym typeface="Arial"/>
            </a:endParaRPr>
          </a:p>
        </p:txBody>
      </p:sp>
      <p:sp>
        <p:nvSpPr>
          <p:cNvPr id="798" name="Google Shape;798;p16"/>
          <p:cNvSpPr/>
          <p:nvPr/>
        </p:nvSpPr>
        <p:spPr>
          <a:xfrm>
            <a:off x="6181344" y="2863596"/>
            <a:ext cx="1435735" cy="670560"/>
          </a:xfrm>
          <a:custGeom>
            <a:rect b="b" l="l" r="r" t="t"/>
            <a:pathLst>
              <a:path extrusionOk="0" h="120000" w="120000">
                <a:moveTo>
                  <a:pt x="119989" y="60000"/>
                </a:moveTo>
                <a:lnTo>
                  <a:pt x="97571" y="0"/>
                </a:lnTo>
                <a:lnTo>
                  <a:pt x="0" y="0"/>
                </a:lnTo>
                <a:lnTo>
                  <a:pt x="22418" y="60000"/>
                </a:lnTo>
                <a:lnTo>
                  <a:pt x="22418" y="120000"/>
                </a:lnTo>
                <a:lnTo>
                  <a:pt x="97571" y="120000"/>
                </a:lnTo>
                <a:lnTo>
                  <a:pt x="119989" y="60000"/>
                </a:lnTo>
                <a:close/>
              </a:path>
              <a:path extrusionOk="0" h="120000" w="120000">
                <a:moveTo>
                  <a:pt x="22418" y="120000"/>
                </a:moveTo>
                <a:lnTo>
                  <a:pt x="22418" y="60000"/>
                </a:lnTo>
                <a:lnTo>
                  <a:pt x="0" y="120000"/>
                </a:lnTo>
                <a:lnTo>
                  <a:pt x="22418"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99" name="Google Shape;799;p16"/>
          <p:cNvSpPr/>
          <p:nvPr/>
        </p:nvSpPr>
        <p:spPr>
          <a:xfrm>
            <a:off x="6153912" y="2849880"/>
            <a:ext cx="1478280" cy="696595"/>
          </a:xfrm>
          <a:custGeom>
            <a:rect b="b" l="l" r="r" t="t"/>
            <a:pathLst>
              <a:path extrusionOk="0" h="120000" w="120000">
                <a:moveTo>
                  <a:pt x="120000" y="60120"/>
                </a:moveTo>
                <a:lnTo>
                  <a:pt x="97484" y="0"/>
                </a:lnTo>
                <a:lnTo>
                  <a:pt x="0" y="0"/>
                </a:lnTo>
                <a:lnTo>
                  <a:pt x="2226" y="5913"/>
                </a:lnTo>
                <a:lnTo>
                  <a:pt x="2226" y="4463"/>
                </a:lnTo>
                <a:lnTo>
                  <a:pt x="2969" y="787"/>
                </a:lnTo>
                <a:lnTo>
                  <a:pt x="4348" y="4463"/>
                </a:lnTo>
                <a:lnTo>
                  <a:pt x="96123" y="4463"/>
                </a:lnTo>
                <a:lnTo>
                  <a:pt x="96123" y="3675"/>
                </a:lnTo>
                <a:lnTo>
                  <a:pt x="96989" y="4463"/>
                </a:lnTo>
                <a:lnTo>
                  <a:pt x="96989" y="5972"/>
                </a:lnTo>
                <a:lnTo>
                  <a:pt x="117352" y="59989"/>
                </a:lnTo>
                <a:lnTo>
                  <a:pt x="117896" y="58545"/>
                </a:lnTo>
                <a:lnTo>
                  <a:pt x="117896" y="65711"/>
                </a:lnTo>
                <a:lnTo>
                  <a:pt x="120000" y="60120"/>
                </a:lnTo>
                <a:close/>
              </a:path>
              <a:path extrusionOk="0" h="120000" w="120000">
                <a:moveTo>
                  <a:pt x="23134" y="65699"/>
                </a:moveTo>
                <a:lnTo>
                  <a:pt x="23134" y="61432"/>
                </a:lnTo>
                <a:lnTo>
                  <a:pt x="22590" y="59989"/>
                </a:lnTo>
                <a:lnTo>
                  <a:pt x="0" y="119978"/>
                </a:lnTo>
                <a:lnTo>
                  <a:pt x="2226" y="119978"/>
                </a:lnTo>
                <a:lnTo>
                  <a:pt x="2226" y="115515"/>
                </a:lnTo>
                <a:lnTo>
                  <a:pt x="4354" y="115515"/>
                </a:lnTo>
                <a:lnTo>
                  <a:pt x="23134" y="65699"/>
                </a:lnTo>
                <a:close/>
              </a:path>
              <a:path extrusionOk="0" h="120000" w="120000">
                <a:moveTo>
                  <a:pt x="4348" y="4463"/>
                </a:moveTo>
                <a:lnTo>
                  <a:pt x="2969" y="787"/>
                </a:lnTo>
                <a:lnTo>
                  <a:pt x="2226" y="4463"/>
                </a:lnTo>
                <a:lnTo>
                  <a:pt x="4348" y="4463"/>
                </a:lnTo>
                <a:close/>
              </a:path>
              <a:path extrusionOk="0" h="120000" w="120000">
                <a:moveTo>
                  <a:pt x="25237" y="60120"/>
                </a:moveTo>
                <a:lnTo>
                  <a:pt x="4354" y="4479"/>
                </a:lnTo>
                <a:lnTo>
                  <a:pt x="2226" y="4463"/>
                </a:lnTo>
                <a:lnTo>
                  <a:pt x="2226" y="5913"/>
                </a:lnTo>
                <a:lnTo>
                  <a:pt x="22590" y="59989"/>
                </a:lnTo>
                <a:lnTo>
                  <a:pt x="23134" y="58545"/>
                </a:lnTo>
                <a:lnTo>
                  <a:pt x="23134" y="65699"/>
                </a:lnTo>
                <a:lnTo>
                  <a:pt x="25237" y="60120"/>
                </a:lnTo>
                <a:close/>
              </a:path>
              <a:path extrusionOk="0" h="120000" w="120000">
                <a:moveTo>
                  <a:pt x="4354" y="115515"/>
                </a:moveTo>
                <a:lnTo>
                  <a:pt x="2226" y="115515"/>
                </a:lnTo>
                <a:lnTo>
                  <a:pt x="2969" y="119190"/>
                </a:lnTo>
                <a:lnTo>
                  <a:pt x="4354" y="115515"/>
                </a:lnTo>
                <a:close/>
              </a:path>
              <a:path extrusionOk="0" h="120000" w="120000">
                <a:moveTo>
                  <a:pt x="96420" y="115515"/>
                </a:moveTo>
                <a:lnTo>
                  <a:pt x="4348" y="115531"/>
                </a:lnTo>
                <a:lnTo>
                  <a:pt x="2969" y="119190"/>
                </a:lnTo>
                <a:lnTo>
                  <a:pt x="2226" y="115515"/>
                </a:lnTo>
                <a:lnTo>
                  <a:pt x="2226" y="119978"/>
                </a:lnTo>
                <a:lnTo>
                  <a:pt x="96123" y="119978"/>
                </a:lnTo>
                <a:lnTo>
                  <a:pt x="96123" y="116302"/>
                </a:lnTo>
                <a:lnTo>
                  <a:pt x="96420" y="115515"/>
                </a:lnTo>
                <a:close/>
              </a:path>
              <a:path extrusionOk="0" h="120000" w="120000">
                <a:moveTo>
                  <a:pt x="23134" y="61432"/>
                </a:moveTo>
                <a:lnTo>
                  <a:pt x="23134" y="58545"/>
                </a:lnTo>
                <a:lnTo>
                  <a:pt x="22590" y="59989"/>
                </a:lnTo>
                <a:lnTo>
                  <a:pt x="23134" y="61432"/>
                </a:lnTo>
                <a:close/>
              </a:path>
              <a:path extrusionOk="0" h="120000" w="120000">
                <a:moveTo>
                  <a:pt x="96989" y="4463"/>
                </a:moveTo>
                <a:lnTo>
                  <a:pt x="96123" y="3675"/>
                </a:lnTo>
                <a:lnTo>
                  <a:pt x="96420" y="4463"/>
                </a:lnTo>
                <a:lnTo>
                  <a:pt x="96989" y="4463"/>
                </a:lnTo>
                <a:close/>
              </a:path>
              <a:path extrusionOk="0" h="120000" w="120000">
                <a:moveTo>
                  <a:pt x="96420" y="4463"/>
                </a:moveTo>
                <a:lnTo>
                  <a:pt x="96123" y="3675"/>
                </a:lnTo>
                <a:lnTo>
                  <a:pt x="96123" y="4463"/>
                </a:lnTo>
                <a:lnTo>
                  <a:pt x="96420" y="4463"/>
                </a:lnTo>
                <a:close/>
              </a:path>
              <a:path extrusionOk="0" h="120000" w="120000">
                <a:moveTo>
                  <a:pt x="96989" y="115515"/>
                </a:moveTo>
                <a:lnTo>
                  <a:pt x="96420" y="115515"/>
                </a:lnTo>
                <a:lnTo>
                  <a:pt x="96123" y="116302"/>
                </a:lnTo>
                <a:lnTo>
                  <a:pt x="96989" y="115515"/>
                </a:lnTo>
                <a:close/>
              </a:path>
              <a:path extrusionOk="0" h="120000" w="120000">
                <a:moveTo>
                  <a:pt x="96989" y="119978"/>
                </a:moveTo>
                <a:lnTo>
                  <a:pt x="96989" y="115515"/>
                </a:lnTo>
                <a:lnTo>
                  <a:pt x="96123" y="116302"/>
                </a:lnTo>
                <a:lnTo>
                  <a:pt x="96123" y="119978"/>
                </a:lnTo>
                <a:lnTo>
                  <a:pt x="96989" y="119978"/>
                </a:lnTo>
                <a:close/>
              </a:path>
              <a:path extrusionOk="0" h="120000" w="120000">
                <a:moveTo>
                  <a:pt x="96989" y="5972"/>
                </a:moveTo>
                <a:lnTo>
                  <a:pt x="96989" y="4463"/>
                </a:lnTo>
                <a:lnTo>
                  <a:pt x="96420" y="4463"/>
                </a:lnTo>
                <a:lnTo>
                  <a:pt x="96989" y="5972"/>
                </a:lnTo>
                <a:close/>
              </a:path>
              <a:path extrusionOk="0" h="120000" w="120000">
                <a:moveTo>
                  <a:pt x="117896" y="65711"/>
                </a:moveTo>
                <a:lnTo>
                  <a:pt x="117896" y="61432"/>
                </a:lnTo>
                <a:lnTo>
                  <a:pt x="117352" y="59989"/>
                </a:lnTo>
                <a:lnTo>
                  <a:pt x="96420" y="115515"/>
                </a:lnTo>
                <a:lnTo>
                  <a:pt x="96989" y="115515"/>
                </a:lnTo>
                <a:lnTo>
                  <a:pt x="96989" y="119978"/>
                </a:lnTo>
                <a:lnTo>
                  <a:pt x="97484" y="119978"/>
                </a:lnTo>
                <a:lnTo>
                  <a:pt x="117896" y="65711"/>
                </a:lnTo>
                <a:close/>
              </a:path>
              <a:path extrusionOk="0" h="120000" w="120000">
                <a:moveTo>
                  <a:pt x="117896" y="61432"/>
                </a:moveTo>
                <a:lnTo>
                  <a:pt x="117896" y="58545"/>
                </a:lnTo>
                <a:lnTo>
                  <a:pt x="117352" y="59989"/>
                </a:lnTo>
                <a:lnTo>
                  <a:pt x="117896" y="61432"/>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0" name="Google Shape;800;p16"/>
          <p:cNvSpPr/>
          <p:nvPr/>
        </p:nvSpPr>
        <p:spPr>
          <a:xfrm>
            <a:off x="6492239" y="2958083"/>
            <a:ext cx="1333499" cy="784859"/>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1" name="Google Shape;801;p16"/>
          <p:cNvSpPr/>
          <p:nvPr/>
        </p:nvSpPr>
        <p:spPr>
          <a:xfrm>
            <a:off x="6478524" y="2945892"/>
            <a:ext cx="1359535" cy="810895"/>
          </a:xfrm>
          <a:custGeom>
            <a:rect b="b" l="l" r="r" t="t"/>
            <a:pathLst>
              <a:path extrusionOk="0" h="120000" w="120000">
                <a:moveTo>
                  <a:pt x="119988" y="107577"/>
                </a:moveTo>
                <a:lnTo>
                  <a:pt x="119988" y="11953"/>
                </a:lnTo>
                <a:lnTo>
                  <a:pt x="119854" y="10599"/>
                </a:lnTo>
                <a:lnTo>
                  <a:pt x="118105" y="4736"/>
                </a:lnTo>
                <a:lnTo>
                  <a:pt x="115011" y="902"/>
                </a:lnTo>
                <a:lnTo>
                  <a:pt x="112724" y="0"/>
                </a:lnTo>
                <a:lnTo>
                  <a:pt x="7263" y="0"/>
                </a:lnTo>
                <a:lnTo>
                  <a:pt x="6456" y="225"/>
                </a:lnTo>
                <a:lnTo>
                  <a:pt x="5649" y="676"/>
                </a:lnTo>
                <a:lnTo>
                  <a:pt x="4977" y="1127"/>
                </a:lnTo>
                <a:lnTo>
                  <a:pt x="4170" y="1578"/>
                </a:lnTo>
                <a:lnTo>
                  <a:pt x="1345" y="5863"/>
                </a:lnTo>
                <a:lnTo>
                  <a:pt x="0" y="13531"/>
                </a:lnTo>
                <a:lnTo>
                  <a:pt x="0" y="106449"/>
                </a:lnTo>
                <a:lnTo>
                  <a:pt x="1076" y="112989"/>
                </a:lnTo>
                <a:lnTo>
                  <a:pt x="2286" y="115696"/>
                </a:lnTo>
                <a:lnTo>
                  <a:pt x="2286" y="12404"/>
                </a:lnTo>
                <a:lnTo>
                  <a:pt x="2421" y="11501"/>
                </a:lnTo>
                <a:lnTo>
                  <a:pt x="2555" y="10374"/>
                </a:lnTo>
                <a:lnTo>
                  <a:pt x="2824" y="9472"/>
                </a:lnTo>
                <a:lnTo>
                  <a:pt x="2959" y="8795"/>
                </a:lnTo>
                <a:lnTo>
                  <a:pt x="3362" y="7893"/>
                </a:lnTo>
                <a:lnTo>
                  <a:pt x="3631" y="7216"/>
                </a:lnTo>
                <a:lnTo>
                  <a:pt x="4439" y="5863"/>
                </a:lnTo>
                <a:lnTo>
                  <a:pt x="4842" y="5412"/>
                </a:lnTo>
                <a:lnTo>
                  <a:pt x="5380" y="4736"/>
                </a:lnTo>
                <a:lnTo>
                  <a:pt x="5918" y="4510"/>
                </a:lnTo>
                <a:lnTo>
                  <a:pt x="6456" y="4059"/>
                </a:lnTo>
                <a:lnTo>
                  <a:pt x="6994" y="3833"/>
                </a:lnTo>
                <a:lnTo>
                  <a:pt x="7532" y="3833"/>
                </a:lnTo>
                <a:lnTo>
                  <a:pt x="8205" y="3608"/>
                </a:lnTo>
                <a:lnTo>
                  <a:pt x="111917" y="3608"/>
                </a:lnTo>
                <a:lnTo>
                  <a:pt x="112590" y="3833"/>
                </a:lnTo>
                <a:lnTo>
                  <a:pt x="113128" y="3833"/>
                </a:lnTo>
                <a:lnTo>
                  <a:pt x="113666" y="4285"/>
                </a:lnTo>
                <a:lnTo>
                  <a:pt x="114204" y="4510"/>
                </a:lnTo>
                <a:lnTo>
                  <a:pt x="115280" y="5412"/>
                </a:lnTo>
                <a:lnTo>
                  <a:pt x="115684" y="6089"/>
                </a:lnTo>
                <a:lnTo>
                  <a:pt x="116087" y="6540"/>
                </a:lnTo>
                <a:lnTo>
                  <a:pt x="116491" y="7216"/>
                </a:lnTo>
                <a:lnTo>
                  <a:pt x="116760" y="8119"/>
                </a:lnTo>
                <a:lnTo>
                  <a:pt x="117029" y="8795"/>
                </a:lnTo>
                <a:lnTo>
                  <a:pt x="117567" y="10599"/>
                </a:lnTo>
                <a:lnTo>
                  <a:pt x="117702" y="11501"/>
                </a:lnTo>
                <a:lnTo>
                  <a:pt x="117702" y="115921"/>
                </a:lnTo>
                <a:lnTo>
                  <a:pt x="118240" y="114794"/>
                </a:lnTo>
                <a:lnTo>
                  <a:pt x="118643" y="113891"/>
                </a:lnTo>
                <a:lnTo>
                  <a:pt x="119047" y="112764"/>
                </a:lnTo>
                <a:lnTo>
                  <a:pt x="119316" y="111636"/>
                </a:lnTo>
                <a:lnTo>
                  <a:pt x="119854" y="108930"/>
                </a:lnTo>
                <a:lnTo>
                  <a:pt x="119988" y="107577"/>
                </a:lnTo>
                <a:close/>
              </a:path>
              <a:path extrusionOk="0" h="120000" w="120000">
                <a:moveTo>
                  <a:pt x="117702" y="115921"/>
                </a:moveTo>
                <a:lnTo>
                  <a:pt x="117702" y="107577"/>
                </a:lnTo>
                <a:lnTo>
                  <a:pt x="117298" y="110283"/>
                </a:lnTo>
                <a:lnTo>
                  <a:pt x="117029" y="111185"/>
                </a:lnTo>
                <a:lnTo>
                  <a:pt x="116760" y="111862"/>
                </a:lnTo>
                <a:lnTo>
                  <a:pt x="116356" y="112538"/>
                </a:lnTo>
                <a:lnTo>
                  <a:pt x="115953" y="113440"/>
                </a:lnTo>
                <a:lnTo>
                  <a:pt x="115549" y="113891"/>
                </a:lnTo>
                <a:lnTo>
                  <a:pt x="115146" y="114568"/>
                </a:lnTo>
                <a:lnTo>
                  <a:pt x="114608" y="115019"/>
                </a:lnTo>
                <a:lnTo>
                  <a:pt x="114204" y="115470"/>
                </a:lnTo>
                <a:lnTo>
                  <a:pt x="113128" y="115921"/>
                </a:lnTo>
                <a:lnTo>
                  <a:pt x="112455" y="116147"/>
                </a:lnTo>
                <a:lnTo>
                  <a:pt x="7398" y="116147"/>
                </a:lnTo>
                <a:lnTo>
                  <a:pt x="6322" y="115696"/>
                </a:lnTo>
                <a:lnTo>
                  <a:pt x="5246" y="114794"/>
                </a:lnTo>
                <a:lnTo>
                  <a:pt x="4842" y="114342"/>
                </a:lnTo>
                <a:lnTo>
                  <a:pt x="4304" y="113891"/>
                </a:lnTo>
                <a:lnTo>
                  <a:pt x="3900" y="113215"/>
                </a:lnTo>
                <a:lnTo>
                  <a:pt x="3631" y="112538"/>
                </a:lnTo>
                <a:lnTo>
                  <a:pt x="3228" y="111862"/>
                </a:lnTo>
                <a:lnTo>
                  <a:pt x="2690" y="110057"/>
                </a:lnTo>
                <a:lnTo>
                  <a:pt x="2286" y="107351"/>
                </a:lnTo>
                <a:lnTo>
                  <a:pt x="2286" y="115696"/>
                </a:lnTo>
                <a:lnTo>
                  <a:pt x="2959" y="116823"/>
                </a:lnTo>
                <a:lnTo>
                  <a:pt x="3631" y="117500"/>
                </a:lnTo>
                <a:lnTo>
                  <a:pt x="4304" y="118402"/>
                </a:lnTo>
                <a:lnTo>
                  <a:pt x="4977" y="118853"/>
                </a:lnTo>
                <a:lnTo>
                  <a:pt x="5784" y="119304"/>
                </a:lnTo>
                <a:lnTo>
                  <a:pt x="7398" y="119755"/>
                </a:lnTo>
                <a:lnTo>
                  <a:pt x="8071" y="119981"/>
                </a:lnTo>
                <a:lnTo>
                  <a:pt x="112052" y="119981"/>
                </a:lnTo>
                <a:lnTo>
                  <a:pt x="113666" y="119530"/>
                </a:lnTo>
                <a:lnTo>
                  <a:pt x="114339" y="119304"/>
                </a:lnTo>
                <a:lnTo>
                  <a:pt x="115146" y="118853"/>
                </a:lnTo>
                <a:lnTo>
                  <a:pt x="117164" y="116823"/>
                </a:lnTo>
                <a:lnTo>
                  <a:pt x="117702" y="1159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2" name="Google Shape;802;p16"/>
          <p:cNvSpPr txBox="1"/>
          <p:nvPr/>
        </p:nvSpPr>
        <p:spPr>
          <a:xfrm>
            <a:off x="6732521" y="3172458"/>
            <a:ext cx="850265" cy="546735"/>
          </a:xfrm>
          <a:prstGeom prst="rect">
            <a:avLst/>
          </a:prstGeom>
          <a:noFill/>
          <a:ln>
            <a:noFill/>
          </a:ln>
        </p:spPr>
        <p:txBody>
          <a:bodyPr anchorCtr="0" anchor="t" bIns="0" lIns="0" spcFirstLastPara="1" rIns="0" wrap="square" tIns="38100">
            <a:noAutofit/>
          </a:bodyPr>
          <a:lstStyle/>
          <a:p>
            <a:pPr indent="0" lvl="0" marL="12700" marR="5080" rtl="0" algn="ctr">
              <a:lnSpc>
                <a:spcPct val="104166"/>
              </a:lnSpc>
              <a:spcBef>
                <a:spcPts val="0"/>
              </a:spcBef>
              <a:spcAft>
                <a:spcPts val="0"/>
              </a:spcAft>
              <a:buNone/>
            </a:pPr>
            <a:r>
              <a:rPr b="1" lang="en-US" sz="1200">
                <a:solidFill>
                  <a:schemeClr val="dk1"/>
                </a:solidFill>
                <a:latin typeface="Arial"/>
                <a:ea typeface="Arial"/>
                <a:cs typeface="Arial"/>
                <a:sym typeface="Arial"/>
              </a:rPr>
              <a:t>Annuitizing  Revenues</a:t>
            </a:r>
            <a:endParaRPr sz="1200">
              <a:solidFill>
                <a:schemeClr val="dk1"/>
              </a:solidFill>
              <a:latin typeface="Arial"/>
              <a:ea typeface="Arial"/>
              <a:cs typeface="Arial"/>
              <a:sym typeface="Arial"/>
            </a:endParaRPr>
          </a:p>
          <a:p>
            <a:pPr indent="0" lvl="0" marL="0" marR="0" rtl="0" algn="ctr">
              <a:lnSpc>
                <a:spcPct val="100000"/>
              </a:lnSpc>
              <a:spcBef>
                <a:spcPts val="325"/>
              </a:spcBef>
              <a:spcAft>
                <a:spcPts val="0"/>
              </a:spcAft>
              <a:buNone/>
            </a:pPr>
            <a:r>
              <a:rPr lang="en-US" sz="900">
                <a:solidFill>
                  <a:schemeClr val="dk1"/>
                </a:solidFill>
                <a:latin typeface="Arial"/>
                <a:ea typeface="Arial"/>
                <a:cs typeface="Arial"/>
                <a:sym typeface="Arial"/>
              </a:rPr>
              <a:t>`</a:t>
            </a:r>
            <a:endParaRPr sz="900">
              <a:solidFill>
                <a:schemeClr val="dk1"/>
              </a:solidFill>
              <a:latin typeface="Arial"/>
              <a:ea typeface="Arial"/>
              <a:cs typeface="Arial"/>
              <a:sym typeface="Arial"/>
            </a:endParaRPr>
          </a:p>
        </p:txBody>
      </p:sp>
      <p:sp>
        <p:nvSpPr>
          <p:cNvPr id="803" name="Google Shape;803;p16"/>
          <p:cNvSpPr/>
          <p:nvPr/>
        </p:nvSpPr>
        <p:spPr>
          <a:xfrm>
            <a:off x="7979664" y="2737104"/>
            <a:ext cx="1134110" cy="1132840"/>
          </a:xfrm>
          <a:custGeom>
            <a:rect b="b" l="l" r="r" t="t"/>
            <a:pathLst>
              <a:path extrusionOk="0" h="120000" w="120000">
                <a:moveTo>
                  <a:pt x="119973" y="59892"/>
                </a:moveTo>
                <a:lnTo>
                  <a:pt x="119752" y="54722"/>
                </a:lnTo>
                <a:lnTo>
                  <a:pt x="119102" y="49674"/>
                </a:lnTo>
                <a:lnTo>
                  <a:pt x="118040" y="44767"/>
                </a:lnTo>
                <a:lnTo>
                  <a:pt x="116586" y="40019"/>
                </a:lnTo>
                <a:lnTo>
                  <a:pt x="114757" y="35447"/>
                </a:lnTo>
                <a:lnTo>
                  <a:pt x="112571" y="31069"/>
                </a:lnTo>
                <a:lnTo>
                  <a:pt x="110047" y="26903"/>
                </a:lnTo>
                <a:lnTo>
                  <a:pt x="107203" y="22968"/>
                </a:lnTo>
                <a:lnTo>
                  <a:pt x="104056" y="19280"/>
                </a:lnTo>
                <a:lnTo>
                  <a:pt x="100626" y="15859"/>
                </a:lnTo>
                <a:lnTo>
                  <a:pt x="96931" y="12722"/>
                </a:lnTo>
                <a:lnTo>
                  <a:pt x="92987" y="9886"/>
                </a:lnTo>
                <a:lnTo>
                  <a:pt x="88815" y="7371"/>
                </a:lnTo>
                <a:lnTo>
                  <a:pt x="84432" y="5193"/>
                </a:lnTo>
                <a:lnTo>
                  <a:pt x="79855" y="3371"/>
                </a:lnTo>
                <a:lnTo>
                  <a:pt x="75105" y="1923"/>
                </a:lnTo>
                <a:lnTo>
                  <a:pt x="70197" y="866"/>
                </a:lnTo>
                <a:lnTo>
                  <a:pt x="65152" y="219"/>
                </a:lnTo>
                <a:lnTo>
                  <a:pt x="59986" y="0"/>
                </a:lnTo>
                <a:lnTo>
                  <a:pt x="54798" y="219"/>
                </a:lnTo>
                <a:lnTo>
                  <a:pt x="49734" y="866"/>
                </a:lnTo>
                <a:lnTo>
                  <a:pt x="44813" y="1923"/>
                </a:lnTo>
                <a:lnTo>
                  <a:pt x="40053" y="3371"/>
                </a:lnTo>
                <a:lnTo>
                  <a:pt x="35471" y="5193"/>
                </a:lnTo>
                <a:lnTo>
                  <a:pt x="31086" y="7371"/>
                </a:lnTo>
                <a:lnTo>
                  <a:pt x="26914" y="9886"/>
                </a:lnTo>
                <a:lnTo>
                  <a:pt x="22973" y="12722"/>
                </a:lnTo>
                <a:lnTo>
                  <a:pt x="19282" y="15859"/>
                </a:lnTo>
                <a:lnTo>
                  <a:pt x="15859" y="19280"/>
                </a:lnTo>
                <a:lnTo>
                  <a:pt x="12720" y="22968"/>
                </a:lnTo>
                <a:lnTo>
                  <a:pt x="9884" y="26903"/>
                </a:lnTo>
                <a:lnTo>
                  <a:pt x="7368" y="31069"/>
                </a:lnTo>
                <a:lnTo>
                  <a:pt x="5190" y="35447"/>
                </a:lnTo>
                <a:lnTo>
                  <a:pt x="3369" y="40019"/>
                </a:lnTo>
                <a:lnTo>
                  <a:pt x="1922" y="44767"/>
                </a:lnTo>
                <a:lnTo>
                  <a:pt x="866" y="49674"/>
                </a:lnTo>
                <a:lnTo>
                  <a:pt x="219" y="54722"/>
                </a:lnTo>
                <a:lnTo>
                  <a:pt x="0" y="59892"/>
                </a:lnTo>
                <a:lnTo>
                  <a:pt x="219" y="65086"/>
                </a:lnTo>
                <a:lnTo>
                  <a:pt x="866" y="70155"/>
                </a:lnTo>
                <a:lnTo>
                  <a:pt x="1922" y="75082"/>
                </a:lnTo>
                <a:lnTo>
                  <a:pt x="3369" y="79847"/>
                </a:lnTo>
                <a:lnTo>
                  <a:pt x="5190" y="84434"/>
                </a:lnTo>
                <a:lnTo>
                  <a:pt x="7368" y="88825"/>
                </a:lnTo>
                <a:lnTo>
                  <a:pt x="9884" y="93001"/>
                </a:lnTo>
                <a:lnTo>
                  <a:pt x="12720" y="96946"/>
                </a:lnTo>
                <a:lnTo>
                  <a:pt x="15859" y="100641"/>
                </a:lnTo>
                <a:lnTo>
                  <a:pt x="19282" y="104069"/>
                </a:lnTo>
                <a:lnTo>
                  <a:pt x="22973" y="107211"/>
                </a:lnTo>
                <a:lnTo>
                  <a:pt x="26914" y="110051"/>
                </a:lnTo>
                <a:lnTo>
                  <a:pt x="31086" y="112569"/>
                </a:lnTo>
                <a:lnTo>
                  <a:pt x="35471" y="114749"/>
                </a:lnTo>
                <a:lnTo>
                  <a:pt x="40053" y="116572"/>
                </a:lnTo>
                <a:lnTo>
                  <a:pt x="44813" y="118021"/>
                </a:lnTo>
                <a:lnTo>
                  <a:pt x="49734" y="119079"/>
                </a:lnTo>
                <a:lnTo>
                  <a:pt x="54798" y="119726"/>
                </a:lnTo>
                <a:lnTo>
                  <a:pt x="59986" y="119946"/>
                </a:lnTo>
                <a:lnTo>
                  <a:pt x="65152" y="119726"/>
                </a:lnTo>
                <a:lnTo>
                  <a:pt x="70197" y="119079"/>
                </a:lnTo>
                <a:lnTo>
                  <a:pt x="75105" y="118021"/>
                </a:lnTo>
                <a:lnTo>
                  <a:pt x="79855" y="116572"/>
                </a:lnTo>
                <a:lnTo>
                  <a:pt x="84432" y="114749"/>
                </a:lnTo>
                <a:lnTo>
                  <a:pt x="88815" y="112569"/>
                </a:lnTo>
                <a:lnTo>
                  <a:pt x="92987" y="110051"/>
                </a:lnTo>
                <a:lnTo>
                  <a:pt x="96931" y="107211"/>
                </a:lnTo>
                <a:lnTo>
                  <a:pt x="100626" y="104069"/>
                </a:lnTo>
                <a:lnTo>
                  <a:pt x="104056" y="100641"/>
                </a:lnTo>
                <a:lnTo>
                  <a:pt x="107203" y="96946"/>
                </a:lnTo>
                <a:lnTo>
                  <a:pt x="110047" y="93001"/>
                </a:lnTo>
                <a:lnTo>
                  <a:pt x="112571" y="88825"/>
                </a:lnTo>
                <a:lnTo>
                  <a:pt x="114757" y="84434"/>
                </a:lnTo>
                <a:lnTo>
                  <a:pt x="116586" y="79847"/>
                </a:lnTo>
                <a:lnTo>
                  <a:pt x="118040" y="75082"/>
                </a:lnTo>
                <a:lnTo>
                  <a:pt x="119102" y="70155"/>
                </a:lnTo>
                <a:lnTo>
                  <a:pt x="119752" y="65086"/>
                </a:lnTo>
                <a:lnTo>
                  <a:pt x="119973" y="59892"/>
                </a:lnTo>
                <a:close/>
              </a:path>
            </a:pathLst>
          </a:custGeom>
          <a:solidFill>
            <a:srgbClr val="74C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4" name="Google Shape;804;p16"/>
          <p:cNvSpPr txBox="1"/>
          <p:nvPr/>
        </p:nvSpPr>
        <p:spPr>
          <a:xfrm>
            <a:off x="914400" y="2031492"/>
            <a:ext cx="8220709" cy="326390"/>
          </a:xfrm>
          <a:prstGeom prst="rect">
            <a:avLst/>
          </a:prstGeom>
          <a:solidFill>
            <a:srgbClr val="D4D5D7"/>
          </a:solidFill>
          <a:ln>
            <a:noFill/>
          </a:ln>
        </p:spPr>
        <p:txBody>
          <a:bodyPr anchorCtr="0" anchor="t" bIns="0" lIns="0" spcFirstLastPara="1" rIns="0" wrap="square" tIns="50800">
            <a:noAutofit/>
          </a:bodyPr>
          <a:lstStyle/>
          <a:p>
            <a:pPr indent="-12064" lvl="0" marL="951864" marR="0" rtl="0" algn="l">
              <a:lnSpc>
                <a:spcPct val="100000"/>
              </a:lnSpc>
              <a:spcBef>
                <a:spcPts val="0"/>
              </a:spcBef>
              <a:spcAft>
                <a:spcPts val="0"/>
              </a:spcAft>
              <a:buNone/>
            </a:pPr>
            <a:r>
              <a:rPr b="1" lang="en-US" sz="1400">
                <a:solidFill>
                  <a:schemeClr val="dk1"/>
                </a:solidFill>
                <a:latin typeface="Arial"/>
                <a:ea typeface="Arial"/>
                <a:cs typeface="Arial"/>
                <a:sym typeface="Arial"/>
              </a:rPr>
              <a:t>Wealth Management Has Achieved Several Critical Milestones Since the JV</a:t>
            </a:r>
            <a:endParaRPr sz="1400">
              <a:solidFill>
                <a:schemeClr val="dk1"/>
              </a:solidFill>
              <a:latin typeface="Arial"/>
              <a:ea typeface="Arial"/>
              <a:cs typeface="Arial"/>
              <a:sym typeface="Arial"/>
            </a:endParaRPr>
          </a:p>
        </p:txBody>
      </p:sp>
      <p:sp>
        <p:nvSpPr>
          <p:cNvPr id="805" name="Google Shape;805;p16"/>
          <p:cNvSpPr txBox="1"/>
          <p:nvPr/>
        </p:nvSpPr>
        <p:spPr>
          <a:xfrm>
            <a:off x="8177272" y="3125214"/>
            <a:ext cx="747395" cy="391160"/>
          </a:xfrm>
          <a:prstGeom prst="rect">
            <a:avLst/>
          </a:prstGeom>
          <a:noFill/>
          <a:ln>
            <a:noFill/>
          </a:ln>
        </p:spPr>
        <p:txBody>
          <a:bodyPr anchorCtr="0" anchor="t" bIns="0" lIns="0" spcFirstLastPara="1" rIns="0" wrap="square" tIns="12700">
            <a:noAutofit/>
          </a:bodyPr>
          <a:lstStyle/>
          <a:p>
            <a:pPr indent="-105410" lvl="0" marL="105410" marR="5080" rtl="0" algn="l">
              <a:lnSpc>
                <a:spcPct val="100000"/>
              </a:lnSpc>
              <a:spcBef>
                <a:spcPts val="0"/>
              </a:spcBef>
              <a:spcAft>
                <a:spcPts val="0"/>
              </a:spcAft>
              <a:buNone/>
            </a:pPr>
            <a:r>
              <a:rPr b="1" lang="en-US" sz="1200">
                <a:solidFill>
                  <a:srgbClr val="FFFFFF"/>
                </a:solidFill>
                <a:latin typeface="Arial"/>
                <a:ea typeface="Arial"/>
                <a:cs typeface="Arial"/>
                <a:sym typeface="Arial"/>
              </a:rPr>
              <a:t>Franchise  Growth</a:t>
            </a:r>
            <a:endParaRPr sz="1200">
              <a:solidFill>
                <a:schemeClr val="dk1"/>
              </a:solidFill>
              <a:latin typeface="Arial"/>
              <a:ea typeface="Arial"/>
              <a:cs typeface="Arial"/>
              <a:sym typeface="Arial"/>
            </a:endParaRPr>
          </a:p>
        </p:txBody>
      </p:sp>
      <p:sp>
        <p:nvSpPr>
          <p:cNvPr id="806" name="Google Shape;806;p16"/>
          <p:cNvSpPr txBox="1"/>
          <p:nvPr/>
        </p:nvSpPr>
        <p:spPr>
          <a:xfrm>
            <a:off x="901699" y="1537207"/>
            <a:ext cx="7418070"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rgbClr val="00A1E2"/>
                </a:solidFill>
                <a:latin typeface="Arial"/>
                <a:ea typeface="Arial"/>
                <a:cs typeface="Arial"/>
                <a:sym typeface="Arial"/>
              </a:rPr>
              <a:t>2017 Pre-Tax Margin</a:t>
            </a:r>
            <a:r>
              <a:rPr b="1" baseline="30000" lang="en-US" sz="1575">
                <a:solidFill>
                  <a:srgbClr val="00A1E2"/>
                </a:solidFill>
                <a:latin typeface="Arial"/>
                <a:ea typeface="Arial"/>
                <a:cs typeface="Arial"/>
                <a:sym typeface="Arial"/>
              </a:rPr>
              <a:t>(1) </a:t>
            </a:r>
            <a:r>
              <a:rPr b="1" lang="en-US" sz="1600">
                <a:solidFill>
                  <a:srgbClr val="00A1E2"/>
                </a:solidFill>
                <a:latin typeface="Arial"/>
                <a:ea typeface="Arial"/>
                <a:cs typeface="Arial"/>
                <a:sym typeface="Arial"/>
              </a:rPr>
              <a:t>Target at 23-25%, Focus on Growing Pre-Tax Earnings</a:t>
            </a:r>
            <a:endParaRPr sz="1600">
              <a:solidFill>
                <a:schemeClr val="dk1"/>
              </a:solidFill>
              <a:latin typeface="Arial"/>
              <a:ea typeface="Arial"/>
              <a:cs typeface="Arial"/>
              <a:sym typeface="Arial"/>
            </a:endParaRPr>
          </a:p>
        </p:txBody>
      </p:sp>
      <p:sp>
        <p:nvSpPr>
          <p:cNvPr id="807" name="Google Shape;807;p16"/>
          <p:cNvSpPr/>
          <p:nvPr/>
        </p:nvSpPr>
        <p:spPr>
          <a:xfrm>
            <a:off x="1266444" y="4721352"/>
            <a:ext cx="1937385" cy="257810"/>
          </a:xfrm>
          <a:custGeom>
            <a:rect b="b" l="l" r="r" t="t"/>
            <a:pathLst>
              <a:path extrusionOk="0" h="120000" w="120000">
                <a:moveTo>
                  <a:pt x="119976" y="117753"/>
                </a:moveTo>
                <a:lnTo>
                  <a:pt x="119976" y="2128"/>
                </a:lnTo>
                <a:lnTo>
                  <a:pt x="119693" y="0"/>
                </a:lnTo>
                <a:lnTo>
                  <a:pt x="283" y="0"/>
                </a:lnTo>
                <a:lnTo>
                  <a:pt x="0" y="2128"/>
                </a:lnTo>
                <a:lnTo>
                  <a:pt x="0" y="117753"/>
                </a:lnTo>
                <a:lnTo>
                  <a:pt x="283" y="119881"/>
                </a:lnTo>
                <a:lnTo>
                  <a:pt x="566" y="119881"/>
                </a:lnTo>
                <a:lnTo>
                  <a:pt x="566" y="9221"/>
                </a:lnTo>
                <a:lnTo>
                  <a:pt x="1132" y="4256"/>
                </a:lnTo>
                <a:lnTo>
                  <a:pt x="1132" y="9221"/>
                </a:lnTo>
                <a:lnTo>
                  <a:pt x="118749" y="9221"/>
                </a:lnTo>
                <a:lnTo>
                  <a:pt x="118749" y="4256"/>
                </a:lnTo>
                <a:lnTo>
                  <a:pt x="119410" y="9221"/>
                </a:lnTo>
                <a:lnTo>
                  <a:pt x="119410" y="119881"/>
                </a:lnTo>
                <a:lnTo>
                  <a:pt x="119693" y="119881"/>
                </a:lnTo>
                <a:lnTo>
                  <a:pt x="119976" y="117753"/>
                </a:lnTo>
                <a:close/>
              </a:path>
              <a:path extrusionOk="0" h="120000" w="120000">
                <a:moveTo>
                  <a:pt x="1132" y="9221"/>
                </a:moveTo>
                <a:lnTo>
                  <a:pt x="1132" y="4256"/>
                </a:lnTo>
                <a:lnTo>
                  <a:pt x="566" y="9221"/>
                </a:lnTo>
                <a:lnTo>
                  <a:pt x="1132" y="9221"/>
                </a:lnTo>
                <a:close/>
              </a:path>
              <a:path extrusionOk="0" h="120000" w="120000">
                <a:moveTo>
                  <a:pt x="1132" y="110660"/>
                </a:moveTo>
                <a:lnTo>
                  <a:pt x="1132" y="9221"/>
                </a:lnTo>
                <a:lnTo>
                  <a:pt x="566" y="9221"/>
                </a:lnTo>
                <a:lnTo>
                  <a:pt x="566" y="110660"/>
                </a:lnTo>
                <a:lnTo>
                  <a:pt x="1132" y="110660"/>
                </a:lnTo>
                <a:close/>
              </a:path>
              <a:path extrusionOk="0" h="120000" w="120000">
                <a:moveTo>
                  <a:pt x="119410" y="110660"/>
                </a:moveTo>
                <a:lnTo>
                  <a:pt x="566" y="110660"/>
                </a:lnTo>
                <a:lnTo>
                  <a:pt x="1132" y="114916"/>
                </a:lnTo>
                <a:lnTo>
                  <a:pt x="1132" y="119881"/>
                </a:lnTo>
                <a:lnTo>
                  <a:pt x="118749" y="119881"/>
                </a:lnTo>
                <a:lnTo>
                  <a:pt x="118749" y="114916"/>
                </a:lnTo>
                <a:lnTo>
                  <a:pt x="119410" y="110660"/>
                </a:lnTo>
                <a:close/>
              </a:path>
              <a:path extrusionOk="0" h="120000" w="120000">
                <a:moveTo>
                  <a:pt x="1132" y="119881"/>
                </a:moveTo>
                <a:lnTo>
                  <a:pt x="1132" y="114916"/>
                </a:lnTo>
                <a:lnTo>
                  <a:pt x="566" y="110660"/>
                </a:lnTo>
                <a:lnTo>
                  <a:pt x="566" y="119881"/>
                </a:lnTo>
                <a:lnTo>
                  <a:pt x="1132" y="119881"/>
                </a:lnTo>
                <a:close/>
              </a:path>
              <a:path extrusionOk="0" h="120000" w="120000">
                <a:moveTo>
                  <a:pt x="119410" y="9221"/>
                </a:moveTo>
                <a:lnTo>
                  <a:pt x="118749" y="4256"/>
                </a:lnTo>
                <a:lnTo>
                  <a:pt x="118749" y="9221"/>
                </a:lnTo>
                <a:lnTo>
                  <a:pt x="119410" y="9221"/>
                </a:lnTo>
                <a:close/>
              </a:path>
              <a:path extrusionOk="0" h="120000" w="120000">
                <a:moveTo>
                  <a:pt x="119410" y="110660"/>
                </a:moveTo>
                <a:lnTo>
                  <a:pt x="119410" y="9221"/>
                </a:lnTo>
                <a:lnTo>
                  <a:pt x="118749" y="9221"/>
                </a:lnTo>
                <a:lnTo>
                  <a:pt x="118749" y="110660"/>
                </a:lnTo>
                <a:lnTo>
                  <a:pt x="119410" y="110660"/>
                </a:lnTo>
                <a:close/>
              </a:path>
              <a:path extrusionOk="0" h="120000" w="120000">
                <a:moveTo>
                  <a:pt x="119410" y="119881"/>
                </a:moveTo>
                <a:lnTo>
                  <a:pt x="119410" y="110660"/>
                </a:lnTo>
                <a:lnTo>
                  <a:pt x="118749" y="114916"/>
                </a:lnTo>
                <a:lnTo>
                  <a:pt x="118749" y="119881"/>
                </a:lnTo>
                <a:lnTo>
                  <a:pt x="119410" y="119881"/>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8" name="Google Shape;808;p16"/>
          <p:cNvSpPr/>
          <p:nvPr/>
        </p:nvSpPr>
        <p:spPr>
          <a:xfrm>
            <a:off x="1438656" y="5844540"/>
            <a:ext cx="452755" cy="821690"/>
          </a:xfrm>
          <a:custGeom>
            <a:rect b="b" l="l" r="r" t="t"/>
            <a:pathLst>
              <a:path extrusionOk="0" h="120000" w="120000">
                <a:moveTo>
                  <a:pt x="119966" y="119962"/>
                </a:moveTo>
                <a:lnTo>
                  <a:pt x="119966" y="0"/>
                </a:lnTo>
                <a:lnTo>
                  <a:pt x="0" y="0"/>
                </a:lnTo>
                <a:lnTo>
                  <a:pt x="0" y="119962"/>
                </a:lnTo>
                <a:lnTo>
                  <a:pt x="119966" y="119962"/>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09" name="Google Shape;809;p16"/>
          <p:cNvSpPr/>
          <p:nvPr/>
        </p:nvSpPr>
        <p:spPr>
          <a:xfrm>
            <a:off x="2569464" y="5602224"/>
            <a:ext cx="452755" cy="1064260"/>
          </a:xfrm>
          <a:custGeom>
            <a:rect b="b" l="l" r="r" t="t"/>
            <a:pathLst>
              <a:path extrusionOk="0" h="120000" w="120000">
                <a:moveTo>
                  <a:pt x="119966" y="119942"/>
                </a:moveTo>
                <a:lnTo>
                  <a:pt x="119966" y="0"/>
                </a:lnTo>
                <a:lnTo>
                  <a:pt x="0" y="0"/>
                </a:lnTo>
                <a:lnTo>
                  <a:pt x="0" y="119942"/>
                </a:lnTo>
                <a:lnTo>
                  <a:pt x="119966" y="119942"/>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0" name="Google Shape;810;p16"/>
          <p:cNvSpPr/>
          <p:nvPr/>
        </p:nvSpPr>
        <p:spPr>
          <a:xfrm>
            <a:off x="1100327" y="6665976"/>
            <a:ext cx="2261870" cy="0"/>
          </a:xfrm>
          <a:custGeom>
            <a:rect b="b" l="l" r="r" t="t"/>
            <a:pathLst>
              <a:path extrusionOk="0" h="120000" w="120000">
                <a:moveTo>
                  <a:pt x="0" y="0"/>
                </a:moveTo>
                <a:lnTo>
                  <a:pt x="119986"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1" name="Google Shape;811;p16"/>
          <p:cNvSpPr txBox="1"/>
          <p:nvPr/>
        </p:nvSpPr>
        <p:spPr>
          <a:xfrm>
            <a:off x="1529587" y="5621525"/>
            <a:ext cx="27114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11.9</a:t>
            </a:r>
            <a:endParaRPr sz="1000">
              <a:solidFill>
                <a:schemeClr val="dk1"/>
              </a:solidFill>
              <a:latin typeface="Arial"/>
              <a:ea typeface="Arial"/>
              <a:cs typeface="Arial"/>
              <a:sym typeface="Arial"/>
            </a:endParaRPr>
          </a:p>
        </p:txBody>
      </p:sp>
      <p:sp>
        <p:nvSpPr>
          <p:cNvPr id="812" name="Google Shape;812;p16"/>
          <p:cNvSpPr txBox="1"/>
          <p:nvPr/>
        </p:nvSpPr>
        <p:spPr>
          <a:xfrm>
            <a:off x="2660394" y="5379210"/>
            <a:ext cx="27114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15.4</a:t>
            </a:r>
            <a:endParaRPr sz="1000">
              <a:solidFill>
                <a:schemeClr val="dk1"/>
              </a:solidFill>
              <a:latin typeface="Arial"/>
              <a:ea typeface="Arial"/>
              <a:cs typeface="Arial"/>
              <a:sym typeface="Arial"/>
            </a:endParaRPr>
          </a:p>
        </p:txBody>
      </p:sp>
      <p:sp>
        <p:nvSpPr>
          <p:cNvPr id="813" name="Google Shape;813;p16"/>
          <p:cNvSpPr txBox="1"/>
          <p:nvPr/>
        </p:nvSpPr>
        <p:spPr>
          <a:xfrm>
            <a:off x="2642181" y="671880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814" name="Google Shape;814;p16"/>
          <p:cNvSpPr/>
          <p:nvPr/>
        </p:nvSpPr>
        <p:spPr>
          <a:xfrm>
            <a:off x="1690116" y="5277612"/>
            <a:ext cx="1053465" cy="342900"/>
          </a:xfrm>
          <a:custGeom>
            <a:rect b="b" l="l" r="r" t="t"/>
            <a:pathLst>
              <a:path extrusionOk="0" h="120000" w="120000">
                <a:moveTo>
                  <a:pt x="117861" y="9857"/>
                </a:moveTo>
                <a:lnTo>
                  <a:pt x="117018" y="9210"/>
                </a:lnTo>
                <a:lnTo>
                  <a:pt x="0" y="116799"/>
                </a:lnTo>
                <a:lnTo>
                  <a:pt x="347" y="119999"/>
                </a:lnTo>
                <a:lnTo>
                  <a:pt x="117076" y="12519"/>
                </a:lnTo>
                <a:lnTo>
                  <a:pt x="117861" y="9857"/>
                </a:lnTo>
                <a:close/>
              </a:path>
              <a:path extrusionOk="0" h="120000" w="120000">
                <a:moveTo>
                  <a:pt x="119956" y="7999"/>
                </a:moveTo>
                <a:lnTo>
                  <a:pt x="109367" y="0"/>
                </a:lnTo>
                <a:lnTo>
                  <a:pt x="109019" y="0"/>
                </a:lnTo>
                <a:lnTo>
                  <a:pt x="108672" y="1066"/>
                </a:lnTo>
                <a:lnTo>
                  <a:pt x="108672" y="2133"/>
                </a:lnTo>
                <a:lnTo>
                  <a:pt x="108846" y="3200"/>
                </a:lnTo>
                <a:lnTo>
                  <a:pt x="109193" y="3200"/>
                </a:lnTo>
                <a:lnTo>
                  <a:pt x="117018" y="9210"/>
                </a:lnTo>
                <a:lnTo>
                  <a:pt x="118438" y="7904"/>
                </a:lnTo>
                <a:lnTo>
                  <a:pt x="118567" y="7466"/>
                </a:lnTo>
                <a:lnTo>
                  <a:pt x="118599" y="7756"/>
                </a:lnTo>
                <a:lnTo>
                  <a:pt x="118915" y="7466"/>
                </a:lnTo>
                <a:lnTo>
                  <a:pt x="119088" y="10666"/>
                </a:lnTo>
                <a:lnTo>
                  <a:pt x="119088" y="10852"/>
                </a:lnTo>
                <a:lnTo>
                  <a:pt x="119956" y="7999"/>
                </a:lnTo>
                <a:close/>
              </a:path>
              <a:path extrusionOk="0" h="120000" w="120000">
                <a:moveTo>
                  <a:pt x="119088" y="10852"/>
                </a:moveTo>
                <a:lnTo>
                  <a:pt x="119088" y="10666"/>
                </a:lnTo>
                <a:lnTo>
                  <a:pt x="117076" y="12519"/>
                </a:lnTo>
                <a:lnTo>
                  <a:pt x="111797" y="30399"/>
                </a:lnTo>
                <a:lnTo>
                  <a:pt x="111623" y="30933"/>
                </a:lnTo>
                <a:lnTo>
                  <a:pt x="111623" y="31999"/>
                </a:lnTo>
                <a:lnTo>
                  <a:pt x="111971" y="33066"/>
                </a:lnTo>
                <a:lnTo>
                  <a:pt x="112318" y="33066"/>
                </a:lnTo>
                <a:lnTo>
                  <a:pt x="112491" y="32533"/>
                </a:lnTo>
                <a:lnTo>
                  <a:pt x="119088" y="10852"/>
                </a:lnTo>
                <a:close/>
              </a:path>
              <a:path extrusionOk="0" h="120000" w="120000">
                <a:moveTo>
                  <a:pt x="118438" y="7904"/>
                </a:moveTo>
                <a:lnTo>
                  <a:pt x="117018" y="9210"/>
                </a:lnTo>
                <a:lnTo>
                  <a:pt x="117861" y="9857"/>
                </a:lnTo>
                <a:lnTo>
                  <a:pt x="118438" y="7904"/>
                </a:lnTo>
                <a:close/>
              </a:path>
              <a:path extrusionOk="0" h="120000" w="120000">
                <a:moveTo>
                  <a:pt x="118915" y="10826"/>
                </a:moveTo>
                <a:lnTo>
                  <a:pt x="118915" y="10666"/>
                </a:lnTo>
                <a:lnTo>
                  <a:pt x="117861" y="9857"/>
                </a:lnTo>
                <a:lnTo>
                  <a:pt x="117076" y="12519"/>
                </a:lnTo>
                <a:lnTo>
                  <a:pt x="118915" y="10826"/>
                </a:lnTo>
                <a:close/>
              </a:path>
              <a:path extrusionOk="0" h="120000" w="120000">
                <a:moveTo>
                  <a:pt x="118915" y="10666"/>
                </a:moveTo>
                <a:lnTo>
                  <a:pt x="118599" y="7756"/>
                </a:lnTo>
                <a:lnTo>
                  <a:pt x="118438" y="7904"/>
                </a:lnTo>
                <a:lnTo>
                  <a:pt x="117861" y="9857"/>
                </a:lnTo>
                <a:lnTo>
                  <a:pt x="118915" y="10666"/>
                </a:lnTo>
                <a:close/>
              </a:path>
              <a:path extrusionOk="0" h="120000" w="120000">
                <a:moveTo>
                  <a:pt x="118599" y="7756"/>
                </a:moveTo>
                <a:lnTo>
                  <a:pt x="118567" y="7466"/>
                </a:lnTo>
                <a:lnTo>
                  <a:pt x="118438" y="7904"/>
                </a:lnTo>
                <a:lnTo>
                  <a:pt x="118599" y="7756"/>
                </a:lnTo>
                <a:close/>
              </a:path>
              <a:path extrusionOk="0" h="120000" w="120000">
                <a:moveTo>
                  <a:pt x="119088" y="10666"/>
                </a:moveTo>
                <a:lnTo>
                  <a:pt x="118915" y="7466"/>
                </a:lnTo>
                <a:lnTo>
                  <a:pt x="118599" y="7756"/>
                </a:lnTo>
                <a:lnTo>
                  <a:pt x="118915" y="10666"/>
                </a:lnTo>
                <a:lnTo>
                  <a:pt x="118915" y="10826"/>
                </a:lnTo>
                <a:lnTo>
                  <a:pt x="119088" y="10666"/>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5" name="Google Shape;815;p16"/>
          <p:cNvSpPr/>
          <p:nvPr/>
        </p:nvSpPr>
        <p:spPr>
          <a:xfrm>
            <a:off x="1863852" y="5266944"/>
            <a:ext cx="571500" cy="227329"/>
          </a:xfrm>
          <a:custGeom>
            <a:rect b="b" l="l" r="r" t="t"/>
            <a:pathLst>
              <a:path extrusionOk="0" h="120000" w="120000">
                <a:moveTo>
                  <a:pt x="14080" y="106190"/>
                </a:moveTo>
                <a:lnTo>
                  <a:pt x="13120" y="98950"/>
                </a:lnTo>
                <a:lnTo>
                  <a:pt x="10880" y="100559"/>
                </a:lnTo>
                <a:lnTo>
                  <a:pt x="7680" y="70793"/>
                </a:lnTo>
                <a:lnTo>
                  <a:pt x="4800" y="73207"/>
                </a:lnTo>
                <a:lnTo>
                  <a:pt x="0" y="107799"/>
                </a:lnTo>
                <a:lnTo>
                  <a:pt x="960" y="115844"/>
                </a:lnTo>
                <a:lnTo>
                  <a:pt x="3520" y="113885"/>
                </a:lnTo>
                <a:lnTo>
                  <a:pt x="3520" y="105385"/>
                </a:lnTo>
                <a:lnTo>
                  <a:pt x="5760" y="86883"/>
                </a:lnTo>
                <a:lnTo>
                  <a:pt x="7680" y="102972"/>
                </a:lnTo>
                <a:lnTo>
                  <a:pt x="7680" y="110702"/>
                </a:lnTo>
                <a:lnTo>
                  <a:pt x="8320" y="110212"/>
                </a:lnTo>
                <a:lnTo>
                  <a:pt x="9600" y="119866"/>
                </a:lnTo>
                <a:lnTo>
                  <a:pt x="11840" y="118176"/>
                </a:lnTo>
                <a:lnTo>
                  <a:pt x="11840" y="107799"/>
                </a:lnTo>
                <a:lnTo>
                  <a:pt x="14080" y="106190"/>
                </a:lnTo>
                <a:close/>
              </a:path>
              <a:path extrusionOk="0" h="120000" w="120000">
                <a:moveTo>
                  <a:pt x="7680" y="110702"/>
                </a:moveTo>
                <a:lnTo>
                  <a:pt x="7680" y="102972"/>
                </a:lnTo>
                <a:lnTo>
                  <a:pt x="3520" y="105385"/>
                </a:lnTo>
                <a:lnTo>
                  <a:pt x="3520" y="113885"/>
                </a:lnTo>
                <a:lnTo>
                  <a:pt x="7680" y="110702"/>
                </a:lnTo>
                <a:close/>
              </a:path>
              <a:path extrusionOk="0" h="120000" w="120000">
                <a:moveTo>
                  <a:pt x="12800" y="117453"/>
                </a:moveTo>
                <a:lnTo>
                  <a:pt x="11840" y="107799"/>
                </a:lnTo>
                <a:lnTo>
                  <a:pt x="11840" y="118176"/>
                </a:lnTo>
                <a:lnTo>
                  <a:pt x="12800" y="117453"/>
                </a:lnTo>
                <a:close/>
              </a:path>
              <a:path extrusionOk="0" h="120000" w="120000">
                <a:moveTo>
                  <a:pt x="21440" y="81251"/>
                </a:moveTo>
                <a:lnTo>
                  <a:pt x="21440" y="78033"/>
                </a:lnTo>
                <a:lnTo>
                  <a:pt x="21120" y="74011"/>
                </a:lnTo>
                <a:lnTo>
                  <a:pt x="20480" y="69989"/>
                </a:lnTo>
                <a:lnTo>
                  <a:pt x="19840" y="66771"/>
                </a:lnTo>
                <a:lnTo>
                  <a:pt x="18880" y="65966"/>
                </a:lnTo>
                <a:lnTo>
                  <a:pt x="17920" y="64357"/>
                </a:lnTo>
                <a:lnTo>
                  <a:pt x="16960" y="63553"/>
                </a:lnTo>
                <a:lnTo>
                  <a:pt x="15680" y="65162"/>
                </a:lnTo>
                <a:lnTo>
                  <a:pt x="14400" y="65966"/>
                </a:lnTo>
                <a:lnTo>
                  <a:pt x="13440" y="67575"/>
                </a:lnTo>
                <a:lnTo>
                  <a:pt x="13120" y="69989"/>
                </a:lnTo>
                <a:lnTo>
                  <a:pt x="12480" y="72402"/>
                </a:lnTo>
                <a:lnTo>
                  <a:pt x="12480" y="75620"/>
                </a:lnTo>
                <a:lnTo>
                  <a:pt x="12800" y="79642"/>
                </a:lnTo>
                <a:lnTo>
                  <a:pt x="13440" y="83665"/>
                </a:lnTo>
                <a:lnTo>
                  <a:pt x="14080" y="86883"/>
                </a:lnTo>
                <a:lnTo>
                  <a:pt x="15360" y="89028"/>
                </a:lnTo>
                <a:lnTo>
                  <a:pt x="15360" y="71598"/>
                </a:lnTo>
                <a:lnTo>
                  <a:pt x="15680" y="70793"/>
                </a:lnTo>
                <a:lnTo>
                  <a:pt x="15680" y="69989"/>
                </a:lnTo>
                <a:lnTo>
                  <a:pt x="16000" y="69989"/>
                </a:lnTo>
                <a:lnTo>
                  <a:pt x="16640" y="69184"/>
                </a:lnTo>
                <a:lnTo>
                  <a:pt x="16960" y="69989"/>
                </a:lnTo>
                <a:lnTo>
                  <a:pt x="17280" y="69989"/>
                </a:lnTo>
                <a:lnTo>
                  <a:pt x="17600" y="70793"/>
                </a:lnTo>
                <a:lnTo>
                  <a:pt x="17920" y="73207"/>
                </a:lnTo>
                <a:lnTo>
                  <a:pt x="18240" y="76424"/>
                </a:lnTo>
                <a:lnTo>
                  <a:pt x="18560" y="78838"/>
                </a:lnTo>
                <a:lnTo>
                  <a:pt x="18560" y="89095"/>
                </a:lnTo>
                <a:lnTo>
                  <a:pt x="19520" y="88492"/>
                </a:lnTo>
                <a:lnTo>
                  <a:pt x="20480" y="86883"/>
                </a:lnTo>
                <a:lnTo>
                  <a:pt x="20800" y="83665"/>
                </a:lnTo>
                <a:lnTo>
                  <a:pt x="21440" y="81251"/>
                </a:lnTo>
                <a:close/>
              </a:path>
              <a:path extrusionOk="0" h="120000" w="120000">
                <a:moveTo>
                  <a:pt x="18560" y="89095"/>
                </a:moveTo>
                <a:lnTo>
                  <a:pt x="18560" y="82056"/>
                </a:lnTo>
                <a:lnTo>
                  <a:pt x="18240" y="82860"/>
                </a:lnTo>
                <a:lnTo>
                  <a:pt x="18240" y="83665"/>
                </a:lnTo>
                <a:lnTo>
                  <a:pt x="17600" y="84469"/>
                </a:lnTo>
                <a:lnTo>
                  <a:pt x="16960" y="84469"/>
                </a:lnTo>
                <a:lnTo>
                  <a:pt x="16320" y="82860"/>
                </a:lnTo>
                <a:lnTo>
                  <a:pt x="15680" y="78033"/>
                </a:lnTo>
                <a:lnTo>
                  <a:pt x="15360" y="74815"/>
                </a:lnTo>
                <a:lnTo>
                  <a:pt x="15360" y="89028"/>
                </a:lnTo>
                <a:lnTo>
                  <a:pt x="16000" y="90100"/>
                </a:lnTo>
                <a:lnTo>
                  <a:pt x="16960" y="90100"/>
                </a:lnTo>
                <a:lnTo>
                  <a:pt x="18560" y="89095"/>
                </a:lnTo>
                <a:close/>
              </a:path>
              <a:path extrusionOk="0" h="120000" w="120000">
                <a:moveTo>
                  <a:pt x="27840" y="56313"/>
                </a:moveTo>
                <a:lnTo>
                  <a:pt x="25280" y="57922"/>
                </a:lnTo>
                <a:lnTo>
                  <a:pt x="21120" y="113430"/>
                </a:lnTo>
                <a:lnTo>
                  <a:pt x="23680" y="111821"/>
                </a:lnTo>
                <a:lnTo>
                  <a:pt x="27840" y="56313"/>
                </a:lnTo>
                <a:close/>
              </a:path>
              <a:path extrusionOk="0" h="120000" w="120000">
                <a:moveTo>
                  <a:pt x="36480" y="97341"/>
                </a:moveTo>
                <a:lnTo>
                  <a:pt x="36480" y="94123"/>
                </a:lnTo>
                <a:lnTo>
                  <a:pt x="36160" y="90100"/>
                </a:lnTo>
                <a:lnTo>
                  <a:pt x="35520" y="85274"/>
                </a:lnTo>
                <a:lnTo>
                  <a:pt x="34880" y="82860"/>
                </a:lnTo>
                <a:lnTo>
                  <a:pt x="32960" y="79642"/>
                </a:lnTo>
                <a:lnTo>
                  <a:pt x="32000" y="79642"/>
                </a:lnTo>
                <a:lnTo>
                  <a:pt x="29440" y="81251"/>
                </a:lnTo>
                <a:lnTo>
                  <a:pt x="28480" y="82860"/>
                </a:lnTo>
                <a:lnTo>
                  <a:pt x="28160" y="85274"/>
                </a:lnTo>
                <a:lnTo>
                  <a:pt x="27520" y="87687"/>
                </a:lnTo>
                <a:lnTo>
                  <a:pt x="27520" y="91709"/>
                </a:lnTo>
                <a:lnTo>
                  <a:pt x="27840" y="95732"/>
                </a:lnTo>
                <a:lnTo>
                  <a:pt x="28480" y="99754"/>
                </a:lnTo>
                <a:lnTo>
                  <a:pt x="29120" y="102168"/>
                </a:lnTo>
                <a:lnTo>
                  <a:pt x="30400" y="104313"/>
                </a:lnTo>
                <a:lnTo>
                  <a:pt x="30400" y="86883"/>
                </a:lnTo>
                <a:lnTo>
                  <a:pt x="30720" y="86078"/>
                </a:lnTo>
                <a:lnTo>
                  <a:pt x="31360" y="85274"/>
                </a:lnTo>
                <a:lnTo>
                  <a:pt x="32000" y="85274"/>
                </a:lnTo>
                <a:lnTo>
                  <a:pt x="32640" y="86883"/>
                </a:lnTo>
                <a:lnTo>
                  <a:pt x="32960" y="88492"/>
                </a:lnTo>
                <a:lnTo>
                  <a:pt x="33600" y="94927"/>
                </a:lnTo>
                <a:lnTo>
                  <a:pt x="33600" y="104380"/>
                </a:lnTo>
                <a:lnTo>
                  <a:pt x="34560" y="103776"/>
                </a:lnTo>
                <a:lnTo>
                  <a:pt x="35520" y="102168"/>
                </a:lnTo>
                <a:lnTo>
                  <a:pt x="36160" y="99754"/>
                </a:lnTo>
                <a:lnTo>
                  <a:pt x="36480" y="97341"/>
                </a:lnTo>
                <a:close/>
              </a:path>
              <a:path extrusionOk="0" h="120000" w="120000">
                <a:moveTo>
                  <a:pt x="33600" y="104380"/>
                </a:moveTo>
                <a:lnTo>
                  <a:pt x="33600" y="98145"/>
                </a:lnTo>
                <a:lnTo>
                  <a:pt x="33280" y="98950"/>
                </a:lnTo>
                <a:lnTo>
                  <a:pt x="33280" y="99754"/>
                </a:lnTo>
                <a:lnTo>
                  <a:pt x="32000" y="99754"/>
                </a:lnTo>
                <a:lnTo>
                  <a:pt x="31360" y="98145"/>
                </a:lnTo>
                <a:lnTo>
                  <a:pt x="31040" y="96536"/>
                </a:lnTo>
                <a:lnTo>
                  <a:pt x="30400" y="90100"/>
                </a:lnTo>
                <a:lnTo>
                  <a:pt x="30400" y="104313"/>
                </a:lnTo>
                <a:lnTo>
                  <a:pt x="31040" y="105385"/>
                </a:lnTo>
                <a:lnTo>
                  <a:pt x="32000" y="105385"/>
                </a:lnTo>
                <a:lnTo>
                  <a:pt x="33600" y="104380"/>
                </a:lnTo>
                <a:close/>
              </a:path>
              <a:path extrusionOk="0" h="120000" w="120000">
                <a:moveTo>
                  <a:pt x="58880" y="49072"/>
                </a:moveTo>
                <a:lnTo>
                  <a:pt x="58240" y="45050"/>
                </a:lnTo>
                <a:lnTo>
                  <a:pt x="57280" y="42637"/>
                </a:lnTo>
                <a:lnTo>
                  <a:pt x="56000" y="41832"/>
                </a:lnTo>
                <a:lnTo>
                  <a:pt x="54739" y="40336"/>
                </a:lnTo>
                <a:lnTo>
                  <a:pt x="53440" y="39566"/>
                </a:lnTo>
                <a:lnTo>
                  <a:pt x="51760" y="39504"/>
                </a:lnTo>
                <a:lnTo>
                  <a:pt x="50240" y="40223"/>
                </a:lnTo>
                <a:lnTo>
                  <a:pt x="43934" y="55407"/>
                </a:lnTo>
                <a:lnTo>
                  <a:pt x="43719" y="59933"/>
                </a:lnTo>
                <a:lnTo>
                  <a:pt x="43804" y="65061"/>
                </a:lnTo>
                <a:lnTo>
                  <a:pt x="47360" y="83765"/>
                </a:lnTo>
                <a:lnTo>
                  <a:pt x="47360" y="57922"/>
                </a:lnTo>
                <a:lnTo>
                  <a:pt x="48640" y="51486"/>
                </a:lnTo>
                <a:lnTo>
                  <a:pt x="49600" y="49877"/>
                </a:lnTo>
                <a:lnTo>
                  <a:pt x="50880" y="48268"/>
                </a:lnTo>
                <a:lnTo>
                  <a:pt x="51760" y="47530"/>
                </a:lnTo>
                <a:lnTo>
                  <a:pt x="51859" y="47480"/>
                </a:lnTo>
                <a:lnTo>
                  <a:pt x="52800" y="48268"/>
                </a:lnTo>
                <a:lnTo>
                  <a:pt x="53440" y="49072"/>
                </a:lnTo>
                <a:lnTo>
                  <a:pt x="54400" y="49877"/>
                </a:lnTo>
                <a:lnTo>
                  <a:pt x="55040" y="51486"/>
                </a:lnTo>
                <a:lnTo>
                  <a:pt x="55680" y="53899"/>
                </a:lnTo>
                <a:lnTo>
                  <a:pt x="58880" y="49072"/>
                </a:lnTo>
                <a:close/>
              </a:path>
              <a:path extrusionOk="0" h="120000" w="120000">
                <a:moveTo>
                  <a:pt x="61120" y="68380"/>
                </a:moveTo>
                <a:lnTo>
                  <a:pt x="57280" y="67575"/>
                </a:lnTo>
                <a:lnTo>
                  <a:pt x="57280" y="71598"/>
                </a:lnTo>
                <a:lnTo>
                  <a:pt x="56640" y="76424"/>
                </a:lnTo>
                <a:lnTo>
                  <a:pt x="55360" y="79642"/>
                </a:lnTo>
                <a:lnTo>
                  <a:pt x="54400" y="80447"/>
                </a:lnTo>
                <a:lnTo>
                  <a:pt x="52800" y="81251"/>
                </a:lnTo>
                <a:lnTo>
                  <a:pt x="51840" y="80447"/>
                </a:lnTo>
                <a:lnTo>
                  <a:pt x="50560" y="78838"/>
                </a:lnTo>
                <a:lnTo>
                  <a:pt x="49600" y="77229"/>
                </a:lnTo>
                <a:lnTo>
                  <a:pt x="48640" y="73207"/>
                </a:lnTo>
                <a:lnTo>
                  <a:pt x="47360" y="61944"/>
                </a:lnTo>
                <a:lnTo>
                  <a:pt x="47360" y="83765"/>
                </a:lnTo>
                <a:lnTo>
                  <a:pt x="48640" y="86078"/>
                </a:lnTo>
                <a:lnTo>
                  <a:pt x="50139" y="88039"/>
                </a:lnTo>
                <a:lnTo>
                  <a:pt x="51760" y="89095"/>
                </a:lnTo>
                <a:lnTo>
                  <a:pt x="53499" y="89245"/>
                </a:lnTo>
                <a:lnTo>
                  <a:pt x="55360" y="88492"/>
                </a:lnTo>
                <a:lnTo>
                  <a:pt x="61049" y="71974"/>
                </a:lnTo>
                <a:lnTo>
                  <a:pt x="61120" y="68380"/>
                </a:lnTo>
                <a:close/>
              </a:path>
              <a:path extrusionOk="0" h="120000" w="120000">
                <a:moveTo>
                  <a:pt x="82560" y="68380"/>
                </a:moveTo>
                <a:lnTo>
                  <a:pt x="70080" y="27352"/>
                </a:lnTo>
                <a:lnTo>
                  <a:pt x="65920" y="29765"/>
                </a:lnTo>
                <a:lnTo>
                  <a:pt x="64000" y="81251"/>
                </a:lnTo>
                <a:lnTo>
                  <a:pt x="67840" y="78033"/>
                </a:lnTo>
                <a:lnTo>
                  <a:pt x="68480" y="66771"/>
                </a:lnTo>
                <a:lnTo>
                  <a:pt x="68480" y="57922"/>
                </a:lnTo>
                <a:lnTo>
                  <a:pt x="69120" y="39419"/>
                </a:lnTo>
                <a:lnTo>
                  <a:pt x="73600" y="54704"/>
                </a:lnTo>
                <a:lnTo>
                  <a:pt x="73600" y="63260"/>
                </a:lnTo>
                <a:lnTo>
                  <a:pt x="75520" y="61944"/>
                </a:lnTo>
                <a:lnTo>
                  <a:pt x="78400" y="70793"/>
                </a:lnTo>
                <a:lnTo>
                  <a:pt x="82560" y="68380"/>
                </a:lnTo>
                <a:close/>
              </a:path>
              <a:path extrusionOk="0" h="120000" w="120000">
                <a:moveTo>
                  <a:pt x="73600" y="63260"/>
                </a:moveTo>
                <a:lnTo>
                  <a:pt x="73600" y="54704"/>
                </a:lnTo>
                <a:lnTo>
                  <a:pt x="68480" y="57922"/>
                </a:lnTo>
                <a:lnTo>
                  <a:pt x="68480" y="66771"/>
                </a:lnTo>
                <a:lnTo>
                  <a:pt x="73600" y="63260"/>
                </a:lnTo>
                <a:close/>
              </a:path>
              <a:path extrusionOk="0" h="120000" w="120000">
                <a:moveTo>
                  <a:pt x="96000" y="22525"/>
                </a:moveTo>
                <a:lnTo>
                  <a:pt x="89600" y="13321"/>
                </a:lnTo>
                <a:lnTo>
                  <a:pt x="88339" y="13575"/>
                </a:lnTo>
                <a:lnTo>
                  <a:pt x="81280" y="23329"/>
                </a:lnTo>
                <a:lnTo>
                  <a:pt x="79799" y="37910"/>
                </a:lnTo>
                <a:lnTo>
                  <a:pt x="79954" y="41442"/>
                </a:lnTo>
                <a:lnTo>
                  <a:pt x="80320" y="45050"/>
                </a:lnTo>
                <a:lnTo>
                  <a:pt x="80640" y="49072"/>
                </a:lnTo>
                <a:lnTo>
                  <a:pt x="81600" y="53095"/>
                </a:lnTo>
                <a:lnTo>
                  <a:pt x="82560" y="56313"/>
                </a:lnTo>
                <a:lnTo>
                  <a:pt x="83520" y="58726"/>
                </a:lnTo>
                <a:lnTo>
                  <a:pt x="83520" y="32178"/>
                </a:lnTo>
                <a:lnTo>
                  <a:pt x="84800" y="25743"/>
                </a:lnTo>
                <a:lnTo>
                  <a:pt x="86080" y="24134"/>
                </a:lnTo>
                <a:lnTo>
                  <a:pt x="87680" y="22525"/>
                </a:lnTo>
                <a:lnTo>
                  <a:pt x="88640" y="21720"/>
                </a:lnTo>
                <a:lnTo>
                  <a:pt x="89600" y="21720"/>
                </a:lnTo>
                <a:lnTo>
                  <a:pt x="90560" y="22525"/>
                </a:lnTo>
                <a:lnTo>
                  <a:pt x="91200" y="23329"/>
                </a:lnTo>
                <a:lnTo>
                  <a:pt x="92160" y="24938"/>
                </a:lnTo>
                <a:lnTo>
                  <a:pt x="92480" y="27352"/>
                </a:lnTo>
                <a:lnTo>
                  <a:pt x="96000" y="22525"/>
                </a:lnTo>
                <a:close/>
              </a:path>
              <a:path extrusionOk="0" h="120000" w="120000">
                <a:moveTo>
                  <a:pt x="95040" y="59530"/>
                </a:moveTo>
                <a:lnTo>
                  <a:pt x="95040" y="47463"/>
                </a:lnTo>
                <a:lnTo>
                  <a:pt x="93440" y="51486"/>
                </a:lnTo>
                <a:lnTo>
                  <a:pt x="92480" y="53095"/>
                </a:lnTo>
                <a:lnTo>
                  <a:pt x="91200" y="54704"/>
                </a:lnTo>
                <a:lnTo>
                  <a:pt x="89600" y="55508"/>
                </a:lnTo>
                <a:lnTo>
                  <a:pt x="88000" y="54704"/>
                </a:lnTo>
                <a:lnTo>
                  <a:pt x="86720" y="53095"/>
                </a:lnTo>
                <a:lnTo>
                  <a:pt x="85440" y="50681"/>
                </a:lnTo>
                <a:lnTo>
                  <a:pt x="84480" y="47463"/>
                </a:lnTo>
                <a:lnTo>
                  <a:pt x="84160" y="41832"/>
                </a:lnTo>
                <a:lnTo>
                  <a:pt x="83520" y="36201"/>
                </a:lnTo>
                <a:lnTo>
                  <a:pt x="83520" y="58726"/>
                </a:lnTo>
                <a:lnTo>
                  <a:pt x="83840" y="59530"/>
                </a:lnTo>
                <a:lnTo>
                  <a:pt x="85120" y="61944"/>
                </a:lnTo>
                <a:lnTo>
                  <a:pt x="86720" y="62748"/>
                </a:lnTo>
                <a:lnTo>
                  <a:pt x="88000" y="63153"/>
                </a:lnTo>
                <a:lnTo>
                  <a:pt x="88640" y="63213"/>
                </a:lnTo>
                <a:lnTo>
                  <a:pt x="89600" y="63204"/>
                </a:lnTo>
                <a:lnTo>
                  <a:pt x="90769" y="62861"/>
                </a:lnTo>
                <a:lnTo>
                  <a:pt x="92160" y="61944"/>
                </a:lnTo>
                <a:lnTo>
                  <a:pt x="93760" y="61139"/>
                </a:lnTo>
                <a:lnTo>
                  <a:pt x="95040" y="59530"/>
                </a:lnTo>
                <a:close/>
              </a:path>
              <a:path extrusionOk="0" h="120000" w="120000">
                <a:moveTo>
                  <a:pt x="99200" y="49877"/>
                </a:moveTo>
                <a:lnTo>
                  <a:pt x="97280" y="31374"/>
                </a:lnTo>
                <a:lnTo>
                  <a:pt x="89280" y="37005"/>
                </a:lnTo>
                <a:lnTo>
                  <a:pt x="90240" y="44246"/>
                </a:lnTo>
                <a:lnTo>
                  <a:pt x="94400" y="41832"/>
                </a:lnTo>
                <a:lnTo>
                  <a:pt x="95040" y="47463"/>
                </a:lnTo>
                <a:lnTo>
                  <a:pt x="95040" y="59530"/>
                </a:lnTo>
                <a:lnTo>
                  <a:pt x="97600" y="54704"/>
                </a:lnTo>
                <a:lnTo>
                  <a:pt x="98560" y="52290"/>
                </a:lnTo>
                <a:lnTo>
                  <a:pt x="99200" y="49877"/>
                </a:lnTo>
                <a:close/>
              </a:path>
              <a:path extrusionOk="0" h="120000" w="120000">
                <a:moveTo>
                  <a:pt x="115200" y="16089"/>
                </a:moveTo>
                <a:lnTo>
                  <a:pt x="115200" y="12871"/>
                </a:lnTo>
                <a:lnTo>
                  <a:pt x="114880" y="9653"/>
                </a:lnTo>
                <a:lnTo>
                  <a:pt x="114560" y="7240"/>
                </a:lnTo>
                <a:lnTo>
                  <a:pt x="113920" y="4826"/>
                </a:lnTo>
                <a:lnTo>
                  <a:pt x="113280" y="3217"/>
                </a:lnTo>
                <a:lnTo>
                  <a:pt x="112320" y="1608"/>
                </a:lnTo>
                <a:lnTo>
                  <a:pt x="111680" y="0"/>
                </a:lnTo>
                <a:lnTo>
                  <a:pt x="109440" y="0"/>
                </a:lnTo>
                <a:lnTo>
                  <a:pt x="108160" y="804"/>
                </a:lnTo>
                <a:lnTo>
                  <a:pt x="106240" y="1608"/>
                </a:lnTo>
                <a:lnTo>
                  <a:pt x="98240" y="7240"/>
                </a:lnTo>
                <a:lnTo>
                  <a:pt x="103040" y="47700"/>
                </a:lnTo>
                <a:lnTo>
                  <a:pt x="103040" y="12067"/>
                </a:lnTo>
                <a:lnTo>
                  <a:pt x="105920" y="10458"/>
                </a:lnTo>
                <a:lnTo>
                  <a:pt x="107200" y="9653"/>
                </a:lnTo>
                <a:lnTo>
                  <a:pt x="108160" y="8849"/>
                </a:lnTo>
                <a:lnTo>
                  <a:pt x="109760" y="8849"/>
                </a:lnTo>
                <a:lnTo>
                  <a:pt x="110080" y="9653"/>
                </a:lnTo>
                <a:lnTo>
                  <a:pt x="110720" y="10458"/>
                </a:lnTo>
                <a:lnTo>
                  <a:pt x="111040" y="11262"/>
                </a:lnTo>
                <a:lnTo>
                  <a:pt x="111040" y="12871"/>
                </a:lnTo>
                <a:lnTo>
                  <a:pt x="111360" y="14480"/>
                </a:lnTo>
                <a:lnTo>
                  <a:pt x="111360" y="25743"/>
                </a:lnTo>
                <a:lnTo>
                  <a:pt x="112960" y="24134"/>
                </a:lnTo>
                <a:lnTo>
                  <a:pt x="113920" y="21720"/>
                </a:lnTo>
                <a:lnTo>
                  <a:pt x="114560" y="19307"/>
                </a:lnTo>
                <a:lnTo>
                  <a:pt x="115200" y="16089"/>
                </a:lnTo>
                <a:close/>
              </a:path>
              <a:path extrusionOk="0" h="120000" w="120000">
                <a:moveTo>
                  <a:pt x="120000" y="41832"/>
                </a:moveTo>
                <a:lnTo>
                  <a:pt x="116800" y="34592"/>
                </a:lnTo>
                <a:lnTo>
                  <a:pt x="114560" y="28961"/>
                </a:lnTo>
                <a:lnTo>
                  <a:pt x="113280" y="27352"/>
                </a:lnTo>
                <a:lnTo>
                  <a:pt x="111360" y="25743"/>
                </a:lnTo>
                <a:lnTo>
                  <a:pt x="111360" y="15284"/>
                </a:lnTo>
                <a:lnTo>
                  <a:pt x="111040" y="16893"/>
                </a:lnTo>
                <a:lnTo>
                  <a:pt x="111040" y="17698"/>
                </a:lnTo>
                <a:lnTo>
                  <a:pt x="110400" y="19307"/>
                </a:lnTo>
                <a:lnTo>
                  <a:pt x="109760" y="20111"/>
                </a:lnTo>
                <a:lnTo>
                  <a:pt x="106880" y="22525"/>
                </a:lnTo>
                <a:lnTo>
                  <a:pt x="104320" y="24134"/>
                </a:lnTo>
                <a:lnTo>
                  <a:pt x="103040" y="12067"/>
                </a:lnTo>
                <a:lnTo>
                  <a:pt x="103040" y="47700"/>
                </a:lnTo>
                <a:lnTo>
                  <a:pt x="103680" y="53095"/>
                </a:lnTo>
                <a:lnTo>
                  <a:pt x="104960" y="52217"/>
                </a:lnTo>
                <a:lnTo>
                  <a:pt x="104960" y="31374"/>
                </a:lnTo>
                <a:lnTo>
                  <a:pt x="105920" y="30569"/>
                </a:lnTo>
                <a:lnTo>
                  <a:pt x="106560" y="30569"/>
                </a:lnTo>
                <a:lnTo>
                  <a:pt x="107200" y="29765"/>
                </a:lnTo>
                <a:lnTo>
                  <a:pt x="107840" y="30569"/>
                </a:lnTo>
                <a:lnTo>
                  <a:pt x="108480" y="30569"/>
                </a:lnTo>
                <a:lnTo>
                  <a:pt x="109120" y="31374"/>
                </a:lnTo>
                <a:lnTo>
                  <a:pt x="109440" y="32178"/>
                </a:lnTo>
                <a:lnTo>
                  <a:pt x="110400" y="33787"/>
                </a:lnTo>
                <a:lnTo>
                  <a:pt x="111680" y="37005"/>
                </a:lnTo>
                <a:lnTo>
                  <a:pt x="115520" y="45050"/>
                </a:lnTo>
                <a:lnTo>
                  <a:pt x="120000" y="41832"/>
                </a:lnTo>
                <a:close/>
              </a:path>
              <a:path extrusionOk="0" h="120000" w="120000">
                <a:moveTo>
                  <a:pt x="107200" y="50681"/>
                </a:moveTo>
                <a:lnTo>
                  <a:pt x="104960" y="31374"/>
                </a:lnTo>
                <a:lnTo>
                  <a:pt x="104960" y="52217"/>
                </a:lnTo>
                <a:lnTo>
                  <a:pt x="107200" y="50681"/>
                </a:lnTo>
                <a:close/>
              </a:path>
            </a:pathLst>
          </a:custGeom>
          <a:solidFill>
            <a:srgbClr val="002F6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6" name="Google Shape;816;p16"/>
          <p:cNvSpPr txBox="1"/>
          <p:nvPr/>
        </p:nvSpPr>
        <p:spPr>
          <a:xfrm>
            <a:off x="1194307" y="6718805"/>
            <a:ext cx="106426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Pro Forma 2010 </a:t>
            </a:r>
            <a:r>
              <a:rPr baseline="30000" lang="en-US" sz="975">
                <a:solidFill>
                  <a:schemeClr val="dk1"/>
                </a:solidFill>
                <a:latin typeface="Arial"/>
                <a:ea typeface="Arial"/>
                <a:cs typeface="Arial"/>
                <a:sym typeface="Arial"/>
              </a:rPr>
              <a:t>(2)</a:t>
            </a:r>
            <a:endParaRPr baseline="30000" sz="975">
              <a:solidFill>
                <a:schemeClr val="dk1"/>
              </a:solidFill>
              <a:latin typeface="Arial"/>
              <a:ea typeface="Arial"/>
              <a:cs typeface="Arial"/>
              <a:sym typeface="Arial"/>
            </a:endParaRPr>
          </a:p>
        </p:txBody>
      </p:sp>
      <p:sp>
        <p:nvSpPr>
          <p:cNvPr id="817" name="Google Shape;817;p16"/>
          <p:cNvSpPr/>
          <p:nvPr/>
        </p:nvSpPr>
        <p:spPr>
          <a:xfrm>
            <a:off x="4181855" y="6292596"/>
            <a:ext cx="452755" cy="372110"/>
          </a:xfrm>
          <a:custGeom>
            <a:rect b="b" l="l" r="r" t="t"/>
            <a:pathLst>
              <a:path extrusionOk="0" h="120000" w="120000">
                <a:moveTo>
                  <a:pt x="119966" y="119918"/>
                </a:moveTo>
                <a:lnTo>
                  <a:pt x="119966" y="0"/>
                </a:lnTo>
                <a:lnTo>
                  <a:pt x="0" y="0"/>
                </a:lnTo>
                <a:lnTo>
                  <a:pt x="0" y="119918"/>
                </a:lnTo>
                <a:lnTo>
                  <a:pt x="119966" y="119918"/>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8" name="Google Shape;818;p16"/>
          <p:cNvSpPr/>
          <p:nvPr/>
        </p:nvSpPr>
        <p:spPr>
          <a:xfrm>
            <a:off x="5312664" y="5457444"/>
            <a:ext cx="452755" cy="1207135"/>
          </a:xfrm>
          <a:custGeom>
            <a:rect b="b" l="l" r="r" t="t"/>
            <a:pathLst>
              <a:path extrusionOk="0" h="120000" w="120000">
                <a:moveTo>
                  <a:pt x="119966" y="119987"/>
                </a:moveTo>
                <a:lnTo>
                  <a:pt x="119966" y="0"/>
                </a:lnTo>
                <a:lnTo>
                  <a:pt x="0" y="0"/>
                </a:lnTo>
                <a:lnTo>
                  <a:pt x="0" y="119987"/>
                </a:lnTo>
                <a:lnTo>
                  <a:pt x="119966" y="119987"/>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9" name="Google Shape;819;p16"/>
          <p:cNvSpPr/>
          <p:nvPr/>
        </p:nvSpPr>
        <p:spPr>
          <a:xfrm>
            <a:off x="3843528" y="6664452"/>
            <a:ext cx="2261870" cy="0"/>
          </a:xfrm>
          <a:custGeom>
            <a:rect b="b" l="l" r="r" t="t"/>
            <a:pathLst>
              <a:path extrusionOk="0" h="120000" w="120000">
                <a:moveTo>
                  <a:pt x="0" y="0"/>
                </a:moveTo>
                <a:lnTo>
                  <a:pt x="119986"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0" name="Google Shape;820;p16"/>
          <p:cNvSpPr txBox="1"/>
          <p:nvPr/>
        </p:nvSpPr>
        <p:spPr>
          <a:xfrm>
            <a:off x="4307838" y="6068057"/>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1.1</a:t>
            </a:r>
            <a:endParaRPr sz="1000">
              <a:solidFill>
                <a:schemeClr val="dk1"/>
              </a:solidFill>
              <a:latin typeface="Arial"/>
              <a:ea typeface="Arial"/>
              <a:cs typeface="Arial"/>
              <a:sym typeface="Arial"/>
            </a:endParaRPr>
          </a:p>
        </p:txBody>
      </p:sp>
      <p:sp>
        <p:nvSpPr>
          <p:cNvPr id="821" name="Google Shape;821;p16"/>
          <p:cNvSpPr txBox="1"/>
          <p:nvPr/>
        </p:nvSpPr>
        <p:spPr>
          <a:xfrm>
            <a:off x="5438645" y="5234429"/>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3.4</a:t>
            </a:r>
            <a:endParaRPr sz="1000">
              <a:solidFill>
                <a:schemeClr val="dk1"/>
              </a:solidFill>
              <a:latin typeface="Arial"/>
              <a:ea typeface="Arial"/>
              <a:cs typeface="Arial"/>
              <a:sym typeface="Arial"/>
            </a:endParaRPr>
          </a:p>
        </p:txBody>
      </p:sp>
      <p:sp>
        <p:nvSpPr>
          <p:cNvPr id="822" name="Google Shape;822;p16"/>
          <p:cNvSpPr txBox="1"/>
          <p:nvPr/>
        </p:nvSpPr>
        <p:spPr>
          <a:xfrm>
            <a:off x="5385381" y="6715757"/>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823" name="Google Shape;823;p16"/>
          <p:cNvSpPr/>
          <p:nvPr/>
        </p:nvSpPr>
        <p:spPr>
          <a:xfrm>
            <a:off x="4006596" y="4721352"/>
            <a:ext cx="1937385" cy="257810"/>
          </a:xfrm>
          <a:custGeom>
            <a:rect b="b" l="l" r="r" t="t"/>
            <a:pathLst>
              <a:path extrusionOk="0" h="120000" w="120000">
                <a:moveTo>
                  <a:pt x="119976" y="117753"/>
                </a:moveTo>
                <a:lnTo>
                  <a:pt x="119976" y="2128"/>
                </a:lnTo>
                <a:lnTo>
                  <a:pt x="119693" y="0"/>
                </a:lnTo>
                <a:lnTo>
                  <a:pt x="188" y="0"/>
                </a:lnTo>
                <a:lnTo>
                  <a:pt x="0" y="2128"/>
                </a:lnTo>
                <a:lnTo>
                  <a:pt x="0" y="117753"/>
                </a:lnTo>
                <a:lnTo>
                  <a:pt x="188" y="119881"/>
                </a:lnTo>
                <a:lnTo>
                  <a:pt x="566" y="119881"/>
                </a:lnTo>
                <a:lnTo>
                  <a:pt x="566" y="9221"/>
                </a:lnTo>
                <a:lnTo>
                  <a:pt x="1132" y="4256"/>
                </a:lnTo>
                <a:lnTo>
                  <a:pt x="1132" y="9221"/>
                </a:lnTo>
                <a:lnTo>
                  <a:pt x="118749" y="9221"/>
                </a:lnTo>
                <a:lnTo>
                  <a:pt x="118749" y="4256"/>
                </a:lnTo>
                <a:lnTo>
                  <a:pt x="119410" y="9221"/>
                </a:lnTo>
                <a:lnTo>
                  <a:pt x="119410" y="119881"/>
                </a:lnTo>
                <a:lnTo>
                  <a:pt x="119693" y="119881"/>
                </a:lnTo>
                <a:lnTo>
                  <a:pt x="119976" y="117753"/>
                </a:lnTo>
                <a:close/>
              </a:path>
              <a:path extrusionOk="0" h="120000" w="120000">
                <a:moveTo>
                  <a:pt x="1132" y="9221"/>
                </a:moveTo>
                <a:lnTo>
                  <a:pt x="1132" y="4256"/>
                </a:lnTo>
                <a:lnTo>
                  <a:pt x="566" y="9221"/>
                </a:lnTo>
                <a:lnTo>
                  <a:pt x="1132" y="9221"/>
                </a:lnTo>
                <a:close/>
              </a:path>
              <a:path extrusionOk="0" h="120000" w="120000">
                <a:moveTo>
                  <a:pt x="1132" y="110660"/>
                </a:moveTo>
                <a:lnTo>
                  <a:pt x="1132" y="9221"/>
                </a:lnTo>
                <a:lnTo>
                  <a:pt x="566" y="9221"/>
                </a:lnTo>
                <a:lnTo>
                  <a:pt x="566" y="110660"/>
                </a:lnTo>
                <a:lnTo>
                  <a:pt x="1132" y="110660"/>
                </a:lnTo>
                <a:close/>
              </a:path>
              <a:path extrusionOk="0" h="120000" w="120000">
                <a:moveTo>
                  <a:pt x="119410" y="110660"/>
                </a:moveTo>
                <a:lnTo>
                  <a:pt x="566" y="110660"/>
                </a:lnTo>
                <a:lnTo>
                  <a:pt x="1132" y="114916"/>
                </a:lnTo>
                <a:lnTo>
                  <a:pt x="1132" y="119881"/>
                </a:lnTo>
                <a:lnTo>
                  <a:pt x="118749" y="119881"/>
                </a:lnTo>
                <a:lnTo>
                  <a:pt x="118749" y="114916"/>
                </a:lnTo>
                <a:lnTo>
                  <a:pt x="119410" y="110660"/>
                </a:lnTo>
                <a:close/>
              </a:path>
              <a:path extrusionOk="0" h="120000" w="120000">
                <a:moveTo>
                  <a:pt x="1132" y="119881"/>
                </a:moveTo>
                <a:lnTo>
                  <a:pt x="1132" y="114916"/>
                </a:lnTo>
                <a:lnTo>
                  <a:pt x="566" y="110660"/>
                </a:lnTo>
                <a:lnTo>
                  <a:pt x="566" y="119881"/>
                </a:lnTo>
                <a:lnTo>
                  <a:pt x="1132" y="119881"/>
                </a:lnTo>
                <a:close/>
              </a:path>
              <a:path extrusionOk="0" h="120000" w="120000">
                <a:moveTo>
                  <a:pt x="119410" y="9221"/>
                </a:moveTo>
                <a:lnTo>
                  <a:pt x="118749" y="4256"/>
                </a:lnTo>
                <a:lnTo>
                  <a:pt x="118749" y="9221"/>
                </a:lnTo>
                <a:lnTo>
                  <a:pt x="119410" y="9221"/>
                </a:lnTo>
                <a:close/>
              </a:path>
              <a:path extrusionOk="0" h="120000" w="120000">
                <a:moveTo>
                  <a:pt x="119410" y="110660"/>
                </a:moveTo>
                <a:lnTo>
                  <a:pt x="119410" y="9221"/>
                </a:lnTo>
                <a:lnTo>
                  <a:pt x="118749" y="9221"/>
                </a:lnTo>
                <a:lnTo>
                  <a:pt x="118749" y="110660"/>
                </a:lnTo>
                <a:lnTo>
                  <a:pt x="119410" y="110660"/>
                </a:lnTo>
                <a:close/>
              </a:path>
              <a:path extrusionOk="0" h="120000" w="120000">
                <a:moveTo>
                  <a:pt x="119410" y="119881"/>
                </a:moveTo>
                <a:lnTo>
                  <a:pt x="119410" y="110660"/>
                </a:lnTo>
                <a:lnTo>
                  <a:pt x="118749" y="114916"/>
                </a:lnTo>
                <a:lnTo>
                  <a:pt x="118749" y="119881"/>
                </a:lnTo>
                <a:lnTo>
                  <a:pt x="119410" y="119881"/>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4" name="Google Shape;824;p16"/>
          <p:cNvSpPr txBox="1"/>
          <p:nvPr/>
        </p:nvSpPr>
        <p:spPr>
          <a:xfrm>
            <a:off x="1691131" y="4748274"/>
            <a:ext cx="667004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Revenues ($Bn)			</a:t>
            </a:r>
            <a:r>
              <a:rPr b="1" lang="en-US" sz="1100">
                <a:solidFill>
                  <a:schemeClr val="dk1"/>
                </a:solidFill>
              </a:rPr>
              <a:t>     </a:t>
            </a:r>
            <a:r>
              <a:rPr b="1" lang="en-US" sz="1100">
                <a:solidFill>
                  <a:schemeClr val="dk1"/>
                </a:solidFill>
                <a:latin typeface="Arial"/>
                <a:ea typeface="Arial"/>
                <a:cs typeface="Arial"/>
                <a:sym typeface="Arial"/>
              </a:rPr>
              <a:t>Pre-Tax Earnings ($Bn)			         Pre-Tax Margin (%)</a:t>
            </a:r>
            <a:endParaRPr sz="1100">
              <a:solidFill>
                <a:schemeClr val="dk1"/>
              </a:solidFill>
              <a:latin typeface="Arial"/>
              <a:ea typeface="Arial"/>
              <a:cs typeface="Arial"/>
              <a:sym typeface="Arial"/>
            </a:endParaRPr>
          </a:p>
        </p:txBody>
      </p:sp>
      <p:sp>
        <p:nvSpPr>
          <p:cNvPr id="825" name="Google Shape;825;p16"/>
          <p:cNvSpPr/>
          <p:nvPr/>
        </p:nvSpPr>
        <p:spPr>
          <a:xfrm>
            <a:off x="4422648" y="5155692"/>
            <a:ext cx="1039494" cy="885825"/>
          </a:xfrm>
          <a:custGeom>
            <a:rect b="b" l="l" r="r" t="t"/>
            <a:pathLst>
              <a:path extrusionOk="0" h="120000" w="120000">
                <a:moveTo>
                  <a:pt x="118267" y="1653"/>
                </a:moveTo>
                <a:lnTo>
                  <a:pt x="117059" y="1902"/>
                </a:lnTo>
                <a:lnTo>
                  <a:pt x="0" y="119122"/>
                </a:lnTo>
                <a:lnTo>
                  <a:pt x="703" y="119948"/>
                </a:lnTo>
                <a:lnTo>
                  <a:pt x="117936" y="2759"/>
                </a:lnTo>
                <a:lnTo>
                  <a:pt x="118267" y="1653"/>
                </a:lnTo>
                <a:close/>
              </a:path>
              <a:path extrusionOk="0" h="120000" w="120000">
                <a:moveTo>
                  <a:pt x="118690" y="269"/>
                </a:moveTo>
                <a:lnTo>
                  <a:pt x="109077" y="2270"/>
                </a:lnTo>
                <a:lnTo>
                  <a:pt x="108725" y="2270"/>
                </a:lnTo>
                <a:lnTo>
                  <a:pt x="108549" y="2683"/>
                </a:lnTo>
                <a:lnTo>
                  <a:pt x="108549" y="3303"/>
                </a:lnTo>
                <a:lnTo>
                  <a:pt x="108901" y="3509"/>
                </a:lnTo>
                <a:lnTo>
                  <a:pt x="109253" y="3509"/>
                </a:lnTo>
                <a:lnTo>
                  <a:pt x="117059" y="1902"/>
                </a:lnTo>
                <a:lnTo>
                  <a:pt x="118690" y="269"/>
                </a:lnTo>
                <a:close/>
              </a:path>
              <a:path extrusionOk="0" h="120000" w="120000">
                <a:moveTo>
                  <a:pt x="119281" y="2320"/>
                </a:moveTo>
                <a:lnTo>
                  <a:pt x="119281" y="1445"/>
                </a:lnTo>
                <a:lnTo>
                  <a:pt x="119243" y="1453"/>
                </a:lnTo>
                <a:lnTo>
                  <a:pt x="117936" y="2759"/>
                </a:lnTo>
                <a:lnTo>
                  <a:pt x="115235" y="11767"/>
                </a:lnTo>
                <a:lnTo>
                  <a:pt x="115235" y="12593"/>
                </a:lnTo>
                <a:lnTo>
                  <a:pt x="115587" y="12593"/>
                </a:lnTo>
                <a:lnTo>
                  <a:pt x="115938" y="12800"/>
                </a:lnTo>
                <a:lnTo>
                  <a:pt x="116114" y="12593"/>
                </a:lnTo>
                <a:lnTo>
                  <a:pt x="116290" y="12180"/>
                </a:lnTo>
                <a:lnTo>
                  <a:pt x="119281" y="2320"/>
                </a:lnTo>
                <a:close/>
              </a:path>
              <a:path extrusionOk="0" h="120000" w="120000">
                <a:moveTo>
                  <a:pt x="119457" y="1238"/>
                </a:moveTo>
                <a:lnTo>
                  <a:pt x="118783" y="250"/>
                </a:lnTo>
                <a:lnTo>
                  <a:pt x="118690" y="269"/>
                </a:lnTo>
                <a:lnTo>
                  <a:pt x="117059" y="1902"/>
                </a:lnTo>
                <a:lnTo>
                  <a:pt x="118267" y="1653"/>
                </a:lnTo>
                <a:lnTo>
                  <a:pt x="118577" y="619"/>
                </a:lnTo>
                <a:lnTo>
                  <a:pt x="119267" y="1428"/>
                </a:lnTo>
                <a:lnTo>
                  <a:pt x="119457" y="1238"/>
                </a:lnTo>
                <a:close/>
              </a:path>
              <a:path extrusionOk="0" h="120000" w="120000">
                <a:moveTo>
                  <a:pt x="119243" y="1453"/>
                </a:moveTo>
                <a:lnTo>
                  <a:pt x="118267" y="1653"/>
                </a:lnTo>
                <a:lnTo>
                  <a:pt x="117936" y="2759"/>
                </a:lnTo>
                <a:lnTo>
                  <a:pt x="119243" y="1453"/>
                </a:lnTo>
                <a:close/>
              </a:path>
              <a:path extrusionOk="0" h="120000" w="120000">
                <a:moveTo>
                  <a:pt x="119267" y="1428"/>
                </a:moveTo>
                <a:lnTo>
                  <a:pt x="118577" y="619"/>
                </a:lnTo>
                <a:lnTo>
                  <a:pt x="118267" y="1653"/>
                </a:lnTo>
                <a:lnTo>
                  <a:pt x="119243" y="1453"/>
                </a:lnTo>
                <a:lnTo>
                  <a:pt x="119267" y="1428"/>
                </a:lnTo>
                <a:close/>
              </a:path>
              <a:path extrusionOk="0" h="120000" w="120000">
                <a:moveTo>
                  <a:pt x="118783" y="250"/>
                </a:moveTo>
                <a:lnTo>
                  <a:pt x="118753" y="206"/>
                </a:lnTo>
                <a:lnTo>
                  <a:pt x="118690" y="269"/>
                </a:lnTo>
                <a:lnTo>
                  <a:pt x="118783" y="250"/>
                </a:lnTo>
                <a:close/>
              </a:path>
              <a:path extrusionOk="0" h="120000" w="120000">
                <a:moveTo>
                  <a:pt x="119985" y="0"/>
                </a:moveTo>
                <a:lnTo>
                  <a:pt x="118783" y="250"/>
                </a:lnTo>
                <a:lnTo>
                  <a:pt x="119457" y="1238"/>
                </a:lnTo>
                <a:lnTo>
                  <a:pt x="119457" y="1740"/>
                </a:lnTo>
                <a:lnTo>
                  <a:pt x="119985" y="0"/>
                </a:lnTo>
                <a:close/>
              </a:path>
              <a:path extrusionOk="0" h="120000" w="120000">
                <a:moveTo>
                  <a:pt x="119281" y="1445"/>
                </a:moveTo>
                <a:lnTo>
                  <a:pt x="119243" y="1453"/>
                </a:lnTo>
                <a:lnTo>
                  <a:pt x="119281" y="1445"/>
                </a:lnTo>
                <a:close/>
              </a:path>
              <a:path extrusionOk="0" h="120000" w="120000">
                <a:moveTo>
                  <a:pt x="119457" y="1740"/>
                </a:moveTo>
                <a:lnTo>
                  <a:pt x="119457" y="1238"/>
                </a:lnTo>
                <a:lnTo>
                  <a:pt x="119267" y="1428"/>
                </a:lnTo>
                <a:lnTo>
                  <a:pt x="119281" y="2320"/>
                </a:lnTo>
                <a:lnTo>
                  <a:pt x="119457" y="1740"/>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6"/>
          <p:cNvSpPr/>
          <p:nvPr/>
        </p:nvSpPr>
        <p:spPr>
          <a:xfrm>
            <a:off x="4559808" y="5311140"/>
            <a:ext cx="539750" cy="481965"/>
          </a:xfrm>
          <a:custGeom>
            <a:rect b="b" l="l" r="r" t="t"/>
            <a:pathLst>
              <a:path extrusionOk="0" h="120000" w="120000">
                <a:moveTo>
                  <a:pt x="20894" y="110039"/>
                </a:moveTo>
                <a:lnTo>
                  <a:pt x="18352" y="107004"/>
                </a:lnTo>
                <a:lnTo>
                  <a:pt x="12705" y="112695"/>
                </a:lnTo>
                <a:lnTo>
                  <a:pt x="12423" y="112316"/>
                </a:lnTo>
                <a:lnTo>
                  <a:pt x="12423" y="99415"/>
                </a:lnTo>
                <a:lnTo>
                  <a:pt x="11011" y="97897"/>
                </a:lnTo>
                <a:lnTo>
                  <a:pt x="9882" y="96379"/>
                </a:lnTo>
                <a:lnTo>
                  <a:pt x="9035" y="95620"/>
                </a:lnTo>
                <a:lnTo>
                  <a:pt x="5647" y="95620"/>
                </a:lnTo>
                <a:lnTo>
                  <a:pt x="4235" y="96379"/>
                </a:lnTo>
                <a:lnTo>
                  <a:pt x="2541" y="97897"/>
                </a:lnTo>
                <a:lnTo>
                  <a:pt x="1129" y="99035"/>
                </a:lnTo>
                <a:lnTo>
                  <a:pt x="564" y="100553"/>
                </a:lnTo>
                <a:lnTo>
                  <a:pt x="282" y="102071"/>
                </a:lnTo>
                <a:lnTo>
                  <a:pt x="0" y="103968"/>
                </a:lnTo>
                <a:lnTo>
                  <a:pt x="282" y="105865"/>
                </a:lnTo>
                <a:lnTo>
                  <a:pt x="1411" y="107763"/>
                </a:lnTo>
                <a:lnTo>
                  <a:pt x="3670" y="105831"/>
                </a:lnTo>
                <a:lnTo>
                  <a:pt x="3670" y="102450"/>
                </a:lnTo>
                <a:lnTo>
                  <a:pt x="4235" y="100933"/>
                </a:lnTo>
                <a:lnTo>
                  <a:pt x="5364" y="99794"/>
                </a:lnTo>
                <a:lnTo>
                  <a:pt x="7341" y="99794"/>
                </a:lnTo>
                <a:lnTo>
                  <a:pt x="7905" y="100174"/>
                </a:lnTo>
                <a:lnTo>
                  <a:pt x="8188" y="100933"/>
                </a:lnTo>
                <a:lnTo>
                  <a:pt x="9035" y="101691"/>
                </a:lnTo>
                <a:lnTo>
                  <a:pt x="9317" y="102450"/>
                </a:lnTo>
                <a:lnTo>
                  <a:pt x="9317" y="117249"/>
                </a:lnTo>
                <a:lnTo>
                  <a:pt x="9600" y="118767"/>
                </a:lnTo>
                <a:lnTo>
                  <a:pt x="10729" y="119905"/>
                </a:lnTo>
                <a:lnTo>
                  <a:pt x="20894" y="110039"/>
                </a:lnTo>
                <a:close/>
              </a:path>
              <a:path extrusionOk="0" h="120000" w="120000">
                <a:moveTo>
                  <a:pt x="4517" y="105106"/>
                </a:moveTo>
                <a:lnTo>
                  <a:pt x="3952" y="104348"/>
                </a:lnTo>
                <a:lnTo>
                  <a:pt x="3670" y="103209"/>
                </a:lnTo>
                <a:lnTo>
                  <a:pt x="3670" y="105831"/>
                </a:lnTo>
                <a:lnTo>
                  <a:pt x="4517" y="105106"/>
                </a:lnTo>
                <a:close/>
              </a:path>
              <a:path extrusionOk="0" h="120000" w="120000">
                <a:moveTo>
                  <a:pt x="9317" y="117249"/>
                </a:moveTo>
                <a:lnTo>
                  <a:pt x="9317" y="105865"/>
                </a:lnTo>
                <a:lnTo>
                  <a:pt x="9035" y="108521"/>
                </a:lnTo>
                <a:lnTo>
                  <a:pt x="8752" y="110875"/>
                </a:lnTo>
                <a:lnTo>
                  <a:pt x="8752" y="114444"/>
                </a:lnTo>
                <a:lnTo>
                  <a:pt x="9035" y="115731"/>
                </a:lnTo>
                <a:lnTo>
                  <a:pt x="9317" y="117249"/>
                </a:lnTo>
                <a:close/>
              </a:path>
              <a:path extrusionOk="0" h="120000" w="120000">
                <a:moveTo>
                  <a:pt x="24847" y="94482"/>
                </a:moveTo>
                <a:lnTo>
                  <a:pt x="24847" y="92205"/>
                </a:lnTo>
                <a:lnTo>
                  <a:pt x="24564" y="91067"/>
                </a:lnTo>
                <a:lnTo>
                  <a:pt x="24564" y="89929"/>
                </a:lnTo>
                <a:lnTo>
                  <a:pt x="24282" y="88790"/>
                </a:lnTo>
                <a:lnTo>
                  <a:pt x="23435" y="87272"/>
                </a:lnTo>
                <a:lnTo>
                  <a:pt x="21741" y="84996"/>
                </a:lnTo>
                <a:lnTo>
                  <a:pt x="20611" y="84237"/>
                </a:lnTo>
                <a:lnTo>
                  <a:pt x="17505" y="84237"/>
                </a:lnTo>
                <a:lnTo>
                  <a:pt x="12141" y="90687"/>
                </a:lnTo>
                <a:lnTo>
                  <a:pt x="11576" y="92585"/>
                </a:lnTo>
                <a:lnTo>
                  <a:pt x="12141" y="94482"/>
                </a:lnTo>
                <a:lnTo>
                  <a:pt x="13270" y="96379"/>
                </a:lnTo>
                <a:lnTo>
                  <a:pt x="15529" y="94447"/>
                </a:lnTo>
                <a:lnTo>
                  <a:pt x="15529" y="90308"/>
                </a:lnTo>
                <a:lnTo>
                  <a:pt x="15811" y="89549"/>
                </a:lnTo>
                <a:lnTo>
                  <a:pt x="16376" y="89170"/>
                </a:lnTo>
                <a:lnTo>
                  <a:pt x="17223" y="88411"/>
                </a:lnTo>
                <a:lnTo>
                  <a:pt x="17788" y="88031"/>
                </a:lnTo>
                <a:lnTo>
                  <a:pt x="18352" y="88411"/>
                </a:lnTo>
                <a:lnTo>
                  <a:pt x="19200" y="88411"/>
                </a:lnTo>
                <a:lnTo>
                  <a:pt x="20047" y="89549"/>
                </a:lnTo>
                <a:lnTo>
                  <a:pt x="20894" y="89929"/>
                </a:lnTo>
                <a:lnTo>
                  <a:pt x="21176" y="91067"/>
                </a:lnTo>
                <a:lnTo>
                  <a:pt x="21176" y="105865"/>
                </a:lnTo>
                <a:lnTo>
                  <a:pt x="21458" y="107383"/>
                </a:lnTo>
                <a:lnTo>
                  <a:pt x="22305" y="108521"/>
                </a:lnTo>
                <a:lnTo>
                  <a:pt x="24282" y="106603"/>
                </a:lnTo>
                <a:lnTo>
                  <a:pt x="24282" y="98276"/>
                </a:lnTo>
                <a:lnTo>
                  <a:pt x="24847" y="94482"/>
                </a:lnTo>
                <a:close/>
              </a:path>
              <a:path extrusionOk="0" h="120000" w="120000">
                <a:moveTo>
                  <a:pt x="12988" y="105865"/>
                </a:moveTo>
                <a:lnTo>
                  <a:pt x="12988" y="102450"/>
                </a:lnTo>
                <a:lnTo>
                  <a:pt x="12423" y="100174"/>
                </a:lnTo>
                <a:lnTo>
                  <a:pt x="12423" y="110798"/>
                </a:lnTo>
                <a:lnTo>
                  <a:pt x="12705" y="109660"/>
                </a:lnTo>
                <a:lnTo>
                  <a:pt x="12705" y="107763"/>
                </a:lnTo>
                <a:lnTo>
                  <a:pt x="12988" y="105865"/>
                </a:lnTo>
                <a:close/>
              </a:path>
              <a:path extrusionOk="0" h="120000" w="120000">
                <a:moveTo>
                  <a:pt x="16376" y="93723"/>
                </a:moveTo>
                <a:lnTo>
                  <a:pt x="15811" y="92585"/>
                </a:lnTo>
                <a:lnTo>
                  <a:pt x="15529" y="91826"/>
                </a:lnTo>
                <a:lnTo>
                  <a:pt x="15529" y="94447"/>
                </a:lnTo>
                <a:lnTo>
                  <a:pt x="16376" y="93723"/>
                </a:lnTo>
                <a:close/>
              </a:path>
              <a:path extrusionOk="0" h="120000" w="120000">
                <a:moveTo>
                  <a:pt x="21176" y="105865"/>
                </a:moveTo>
                <a:lnTo>
                  <a:pt x="21176" y="94482"/>
                </a:lnTo>
                <a:lnTo>
                  <a:pt x="20894" y="97138"/>
                </a:lnTo>
                <a:lnTo>
                  <a:pt x="20611" y="99492"/>
                </a:lnTo>
                <a:lnTo>
                  <a:pt x="20611" y="103061"/>
                </a:lnTo>
                <a:lnTo>
                  <a:pt x="20894" y="104348"/>
                </a:lnTo>
                <a:lnTo>
                  <a:pt x="21176" y="105865"/>
                </a:lnTo>
                <a:close/>
              </a:path>
              <a:path extrusionOk="0" h="120000" w="120000">
                <a:moveTo>
                  <a:pt x="33035" y="83098"/>
                </a:moveTo>
                <a:lnTo>
                  <a:pt x="33035" y="80442"/>
                </a:lnTo>
                <a:lnTo>
                  <a:pt x="32470" y="78925"/>
                </a:lnTo>
                <a:lnTo>
                  <a:pt x="31341" y="77407"/>
                </a:lnTo>
                <a:lnTo>
                  <a:pt x="29929" y="75889"/>
                </a:lnTo>
                <a:lnTo>
                  <a:pt x="29082" y="75130"/>
                </a:lnTo>
                <a:lnTo>
                  <a:pt x="27670" y="75130"/>
                </a:lnTo>
                <a:lnTo>
                  <a:pt x="26541" y="74751"/>
                </a:lnTo>
                <a:lnTo>
                  <a:pt x="25694" y="75130"/>
                </a:lnTo>
                <a:lnTo>
                  <a:pt x="24282" y="76268"/>
                </a:lnTo>
                <a:lnTo>
                  <a:pt x="23152" y="77407"/>
                </a:lnTo>
                <a:lnTo>
                  <a:pt x="22870" y="78545"/>
                </a:lnTo>
                <a:lnTo>
                  <a:pt x="22870" y="81201"/>
                </a:lnTo>
                <a:lnTo>
                  <a:pt x="23152" y="82340"/>
                </a:lnTo>
                <a:lnTo>
                  <a:pt x="24564" y="83857"/>
                </a:lnTo>
                <a:lnTo>
                  <a:pt x="25129" y="84616"/>
                </a:lnTo>
                <a:lnTo>
                  <a:pt x="25129" y="78925"/>
                </a:lnTo>
                <a:lnTo>
                  <a:pt x="26258" y="77786"/>
                </a:lnTo>
                <a:lnTo>
                  <a:pt x="26823" y="77786"/>
                </a:lnTo>
                <a:lnTo>
                  <a:pt x="27952" y="78545"/>
                </a:lnTo>
                <a:lnTo>
                  <a:pt x="29082" y="79683"/>
                </a:lnTo>
                <a:lnTo>
                  <a:pt x="29647" y="80822"/>
                </a:lnTo>
                <a:lnTo>
                  <a:pt x="30211" y="81581"/>
                </a:lnTo>
                <a:lnTo>
                  <a:pt x="30211" y="86134"/>
                </a:lnTo>
                <a:lnTo>
                  <a:pt x="31341" y="85375"/>
                </a:lnTo>
                <a:lnTo>
                  <a:pt x="32470" y="84237"/>
                </a:lnTo>
                <a:lnTo>
                  <a:pt x="33035" y="83098"/>
                </a:lnTo>
                <a:close/>
              </a:path>
              <a:path extrusionOk="0" h="120000" w="120000">
                <a:moveTo>
                  <a:pt x="32470" y="98656"/>
                </a:moveTo>
                <a:lnTo>
                  <a:pt x="30211" y="95620"/>
                </a:lnTo>
                <a:lnTo>
                  <a:pt x="24282" y="101312"/>
                </a:lnTo>
                <a:lnTo>
                  <a:pt x="24282" y="106603"/>
                </a:lnTo>
                <a:lnTo>
                  <a:pt x="32470" y="98656"/>
                </a:lnTo>
                <a:close/>
              </a:path>
              <a:path extrusionOk="0" h="120000" w="120000">
                <a:moveTo>
                  <a:pt x="30211" y="86134"/>
                </a:moveTo>
                <a:lnTo>
                  <a:pt x="30211" y="83098"/>
                </a:lnTo>
                <a:lnTo>
                  <a:pt x="29647" y="83857"/>
                </a:lnTo>
                <a:lnTo>
                  <a:pt x="29082" y="83857"/>
                </a:lnTo>
                <a:lnTo>
                  <a:pt x="28235" y="83478"/>
                </a:lnTo>
                <a:lnTo>
                  <a:pt x="26823" y="81960"/>
                </a:lnTo>
                <a:lnTo>
                  <a:pt x="25976" y="80822"/>
                </a:lnTo>
                <a:lnTo>
                  <a:pt x="25694" y="79683"/>
                </a:lnTo>
                <a:lnTo>
                  <a:pt x="25129" y="79304"/>
                </a:lnTo>
                <a:lnTo>
                  <a:pt x="25129" y="84616"/>
                </a:lnTo>
                <a:lnTo>
                  <a:pt x="25694" y="85375"/>
                </a:lnTo>
                <a:lnTo>
                  <a:pt x="26823" y="86514"/>
                </a:lnTo>
                <a:lnTo>
                  <a:pt x="29364" y="86514"/>
                </a:lnTo>
                <a:lnTo>
                  <a:pt x="30211" y="86134"/>
                </a:lnTo>
                <a:close/>
              </a:path>
              <a:path extrusionOk="0" h="120000" w="120000">
                <a:moveTo>
                  <a:pt x="40376" y="92205"/>
                </a:moveTo>
                <a:lnTo>
                  <a:pt x="34729" y="66403"/>
                </a:lnTo>
                <a:lnTo>
                  <a:pt x="32752" y="68300"/>
                </a:lnTo>
                <a:lnTo>
                  <a:pt x="38400" y="94102"/>
                </a:lnTo>
                <a:lnTo>
                  <a:pt x="40376" y="92205"/>
                </a:lnTo>
                <a:close/>
              </a:path>
              <a:path extrusionOk="0" h="120000" w="120000">
                <a:moveTo>
                  <a:pt x="50258" y="81960"/>
                </a:moveTo>
                <a:lnTo>
                  <a:pt x="50258" y="79304"/>
                </a:lnTo>
                <a:lnTo>
                  <a:pt x="49694" y="78166"/>
                </a:lnTo>
                <a:lnTo>
                  <a:pt x="48564" y="76648"/>
                </a:lnTo>
                <a:lnTo>
                  <a:pt x="46305" y="73992"/>
                </a:lnTo>
                <a:lnTo>
                  <a:pt x="43764" y="73992"/>
                </a:lnTo>
                <a:lnTo>
                  <a:pt x="42635" y="74371"/>
                </a:lnTo>
                <a:lnTo>
                  <a:pt x="41505" y="75130"/>
                </a:lnTo>
                <a:lnTo>
                  <a:pt x="40376" y="76268"/>
                </a:lnTo>
                <a:lnTo>
                  <a:pt x="40094" y="77407"/>
                </a:lnTo>
                <a:lnTo>
                  <a:pt x="40094" y="80063"/>
                </a:lnTo>
                <a:lnTo>
                  <a:pt x="40376" y="81581"/>
                </a:lnTo>
                <a:lnTo>
                  <a:pt x="41788" y="83098"/>
                </a:lnTo>
                <a:lnTo>
                  <a:pt x="42635" y="84237"/>
                </a:lnTo>
                <a:lnTo>
                  <a:pt x="42635" y="77786"/>
                </a:lnTo>
                <a:lnTo>
                  <a:pt x="42917" y="77407"/>
                </a:lnTo>
                <a:lnTo>
                  <a:pt x="42917" y="77027"/>
                </a:lnTo>
                <a:lnTo>
                  <a:pt x="43200" y="77027"/>
                </a:lnTo>
                <a:lnTo>
                  <a:pt x="43482" y="76648"/>
                </a:lnTo>
                <a:lnTo>
                  <a:pt x="44329" y="77027"/>
                </a:lnTo>
                <a:lnTo>
                  <a:pt x="44611" y="77027"/>
                </a:lnTo>
                <a:lnTo>
                  <a:pt x="46305" y="78925"/>
                </a:lnTo>
                <a:lnTo>
                  <a:pt x="46870" y="80063"/>
                </a:lnTo>
                <a:lnTo>
                  <a:pt x="47717" y="80822"/>
                </a:lnTo>
                <a:lnTo>
                  <a:pt x="47717" y="85375"/>
                </a:lnTo>
                <a:lnTo>
                  <a:pt x="49694" y="83098"/>
                </a:lnTo>
                <a:lnTo>
                  <a:pt x="50258" y="81960"/>
                </a:lnTo>
                <a:close/>
              </a:path>
              <a:path extrusionOk="0" h="120000" w="120000">
                <a:moveTo>
                  <a:pt x="47717" y="85375"/>
                </a:moveTo>
                <a:lnTo>
                  <a:pt x="47717" y="81960"/>
                </a:lnTo>
                <a:lnTo>
                  <a:pt x="46870" y="82719"/>
                </a:lnTo>
                <a:lnTo>
                  <a:pt x="45458" y="82719"/>
                </a:lnTo>
                <a:lnTo>
                  <a:pt x="43764" y="80822"/>
                </a:lnTo>
                <a:lnTo>
                  <a:pt x="43200" y="79683"/>
                </a:lnTo>
                <a:lnTo>
                  <a:pt x="42635" y="78166"/>
                </a:lnTo>
                <a:lnTo>
                  <a:pt x="42635" y="84237"/>
                </a:lnTo>
                <a:lnTo>
                  <a:pt x="42917" y="84616"/>
                </a:lnTo>
                <a:lnTo>
                  <a:pt x="44329" y="85375"/>
                </a:lnTo>
                <a:lnTo>
                  <a:pt x="45176" y="85755"/>
                </a:lnTo>
                <a:lnTo>
                  <a:pt x="46588" y="85755"/>
                </a:lnTo>
                <a:lnTo>
                  <a:pt x="47717" y="85375"/>
                </a:lnTo>
                <a:close/>
              </a:path>
              <a:path extrusionOk="0" h="120000" w="120000">
                <a:moveTo>
                  <a:pt x="63247" y="47430"/>
                </a:moveTo>
                <a:lnTo>
                  <a:pt x="61552" y="46292"/>
                </a:lnTo>
                <a:lnTo>
                  <a:pt x="60141" y="45913"/>
                </a:lnTo>
                <a:lnTo>
                  <a:pt x="58729" y="45942"/>
                </a:lnTo>
                <a:lnTo>
                  <a:pt x="50823" y="51747"/>
                </a:lnTo>
                <a:lnTo>
                  <a:pt x="49694" y="55778"/>
                </a:lnTo>
                <a:lnTo>
                  <a:pt x="49976" y="57830"/>
                </a:lnTo>
                <a:lnTo>
                  <a:pt x="50541" y="59952"/>
                </a:lnTo>
                <a:lnTo>
                  <a:pt x="51388" y="62075"/>
                </a:lnTo>
                <a:lnTo>
                  <a:pt x="53082" y="64126"/>
                </a:lnTo>
                <a:lnTo>
                  <a:pt x="53364" y="64482"/>
                </a:lnTo>
                <a:lnTo>
                  <a:pt x="53364" y="53881"/>
                </a:lnTo>
                <a:lnTo>
                  <a:pt x="53929" y="52743"/>
                </a:lnTo>
                <a:lnTo>
                  <a:pt x="55058" y="51604"/>
                </a:lnTo>
                <a:lnTo>
                  <a:pt x="56752" y="50466"/>
                </a:lnTo>
                <a:lnTo>
                  <a:pt x="57882" y="50087"/>
                </a:lnTo>
                <a:lnTo>
                  <a:pt x="58729" y="50087"/>
                </a:lnTo>
                <a:lnTo>
                  <a:pt x="59858" y="50466"/>
                </a:lnTo>
                <a:lnTo>
                  <a:pt x="60423" y="51225"/>
                </a:lnTo>
                <a:lnTo>
                  <a:pt x="63247" y="47430"/>
                </a:lnTo>
                <a:close/>
              </a:path>
              <a:path extrusionOk="0" h="120000" w="120000">
                <a:moveTo>
                  <a:pt x="65788" y="66738"/>
                </a:moveTo>
                <a:lnTo>
                  <a:pt x="65788" y="59193"/>
                </a:lnTo>
                <a:lnTo>
                  <a:pt x="65505" y="60332"/>
                </a:lnTo>
                <a:lnTo>
                  <a:pt x="65505" y="61470"/>
                </a:lnTo>
                <a:lnTo>
                  <a:pt x="64941" y="62608"/>
                </a:lnTo>
                <a:lnTo>
                  <a:pt x="63247" y="64506"/>
                </a:lnTo>
                <a:lnTo>
                  <a:pt x="61835" y="64885"/>
                </a:lnTo>
                <a:lnTo>
                  <a:pt x="59011" y="64126"/>
                </a:lnTo>
                <a:lnTo>
                  <a:pt x="57317" y="62988"/>
                </a:lnTo>
                <a:lnTo>
                  <a:pt x="55623" y="61091"/>
                </a:lnTo>
                <a:lnTo>
                  <a:pt x="54494" y="58814"/>
                </a:lnTo>
                <a:lnTo>
                  <a:pt x="53364" y="56917"/>
                </a:lnTo>
                <a:lnTo>
                  <a:pt x="53364" y="64482"/>
                </a:lnTo>
                <a:lnTo>
                  <a:pt x="54494" y="65905"/>
                </a:lnTo>
                <a:lnTo>
                  <a:pt x="56188" y="67257"/>
                </a:lnTo>
                <a:lnTo>
                  <a:pt x="57882" y="68181"/>
                </a:lnTo>
                <a:lnTo>
                  <a:pt x="59858" y="68679"/>
                </a:lnTo>
                <a:lnTo>
                  <a:pt x="61552" y="68744"/>
                </a:lnTo>
                <a:lnTo>
                  <a:pt x="63247" y="68347"/>
                </a:lnTo>
                <a:lnTo>
                  <a:pt x="64941" y="67452"/>
                </a:lnTo>
                <a:lnTo>
                  <a:pt x="65788" y="66738"/>
                </a:lnTo>
                <a:close/>
              </a:path>
              <a:path extrusionOk="0" h="120000" w="120000">
                <a:moveTo>
                  <a:pt x="69741" y="61091"/>
                </a:moveTo>
                <a:lnTo>
                  <a:pt x="69741" y="57865"/>
                </a:lnTo>
                <a:lnTo>
                  <a:pt x="69176" y="56288"/>
                </a:lnTo>
                <a:lnTo>
                  <a:pt x="68611" y="54640"/>
                </a:lnTo>
                <a:lnTo>
                  <a:pt x="64941" y="56537"/>
                </a:lnTo>
                <a:lnTo>
                  <a:pt x="65505" y="58055"/>
                </a:lnTo>
                <a:lnTo>
                  <a:pt x="65788" y="59193"/>
                </a:lnTo>
                <a:lnTo>
                  <a:pt x="65788" y="66738"/>
                </a:lnTo>
                <a:lnTo>
                  <a:pt x="66635" y="66023"/>
                </a:lnTo>
                <a:lnTo>
                  <a:pt x="68329" y="64506"/>
                </a:lnTo>
                <a:lnTo>
                  <a:pt x="69176" y="62988"/>
                </a:lnTo>
                <a:lnTo>
                  <a:pt x="69741" y="61091"/>
                </a:lnTo>
                <a:close/>
              </a:path>
              <a:path extrusionOk="0" h="120000" w="120000">
                <a:moveTo>
                  <a:pt x="88941" y="44015"/>
                </a:moveTo>
                <a:lnTo>
                  <a:pt x="69741" y="32632"/>
                </a:lnTo>
                <a:lnTo>
                  <a:pt x="66635" y="36047"/>
                </a:lnTo>
                <a:lnTo>
                  <a:pt x="70870" y="49707"/>
                </a:lnTo>
                <a:lnTo>
                  <a:pt x="70870" y="38324"/>
                </a:lnTo>
                <a:lnTo>
                  <a:pt x="78211" y="42498"/>
                </a:lnTo>
                <a:lnTo>
                  <a:pt x="78211" y="47706"/>
                </a:lnTo>
                <a:lnTo>
                  <a:pt x="81600" y="44395"/>
                </a:lnTo>
                <a:lnTo>
                  <a:pt x="85552" y="47051"/>
                </a:lnTo>
                <a:lnTo>
                  <a:pt x="88941" y="44015"/>
                </a:lnTo>
                <a:close/>
              </a:path>
              <a:path extrusionOk="0" h="120000" w="120000">
                <a:moveTo>
                  <a:pt x="78211" y="47706"/>
                </a:moveTo>
                <a:lnTo>
                  <a:pt x="78211" y="42498"/>
                </a:lnTo>
                <a:lnTo>
                  <a:pt x="73976" y="46672"/>
                </a:lnTo>
                <a:lnTo>
                  <a:pt x="70870" y="38324"/>
                </a:lnTo>
                <a:lnTo>
                  <a:pt x="70870" y="49707"/>
                </a:lnTo>
                <a:lnTo>
                  <a:pt x="73694" y="58814"/>
                </a:lnTo>
                <a:lnTo>
                  <a:pt x="75388" y="57106"/>
                </a:lnTo>
                <a:lnTo>
                  <a:pt x="75388" y="50466"/>
                </a:lnTo>
                <a:lnTo>
                  <a:pt x="78211" y="47706"/>
                </a:lnTo>
                <a:close/>
              </a:path>
              <a:path extrusionOk="0" h="120000" w="120000">
                <a:moveTo>
                  <a:pt x="77082" y="55399"/>
                </a:moveTo>
                <a:lnTo>
                  <a:pt x="75388" y="50466"/>
                </a:lnTo>
                <a:lnTo>
                  <a:pt x="75388" y="57106"/>
                </a:lnTo>
                <a:lnTo>
                  <a:pt x="77082" y="55399"/>
                </a:lnTo>
                <a:close/>
              </a:path>
              <a:path extrusionOk="0" h="120000" w="120000">
                <a:moveTo>
                  <a:pt x="93741" y="17454"/>
                </a:moveTo>
                <a:lnTo>
                  <a:pt x="92329" y="16316"/>
                </a:lnTo>
                <a:lnTo>
                  <a:pt x="90635" y="15936"/>
                </a:lnTo>
                <a:lnTo>
                  <a:pt x="88941" y="15936"/>
                </a:lnTo>
                <a:lnTo>
                  <a:pt x="87529" y="16144"/>
                </a:lnTo>
                <a:lnTo>
                  <a:pt x="86117" y="16742"/>
                </a:lnTo>
                <a:lnTo>
                  <a:pt x="84988" y="17697"/>
                </a:lnTo>
                <a:lnTo>
                  <a:pt x="83576" y="18972"/>
                </a:lnTo>
                <a:lnTo>
                  <a:pt x="82164" y="20110"/>
                </a:lnTo>
                <a:lnTo>
                  <a:pt x="81035" y="21628"/>
                </a:lnTo>
                <a:lnTo>
                  <a:pt x="80470" y="23146"/>
                </a:lnTo>
                <a:lnTo>
                  <a:pt x="80188" y="24788"/>
                </a:lnTo>
                <a:lnTo>
                  <a:pt x="79905" y="26324"/>
                </a:lnTo>
                <a:lnTo>
                  <a:pt x="79905" y="27788"/>
                </a:lnTo>
                <a:lnTo>
                  <a:pt x="80470" y="30640"/>
                </a:lnTo>
                <a:lnTo>
                  <a:pt x="81035" y="32063"/>
                </a:lnTo>
                <a:lnTo>
                  <a:pt x="82729" y="34909"/>
                </a:lnTo>
                <a:lnTo>
                  <a:pt x="83576" y="36047"/>
                </a:lnTo>
                <a:lnTo>
                  <a:pt x="83576" y="26181"/>
                </a:lnTo>
                <a:lnTo>
                  <a:pt x="83858" y="24664"/>
                </a:lnTo>
                <a:lnTo>
                  <a:pt x="84423" y="23146"/>
                </a:lnTo>
                <a:lnTo>
                  <a:pt x="86682" y="20869"/>
                </a:lnTo>
                <a:lnTo>
                  <a:pt x="87529" y="20490"/>
                </a:lnTo>
                <a:lnTo>
                  <a:pt x="90352" y="20490"/>
                </a:lnTo>
                <a:lnTo>
                  <a:pt x="91200" y="21249"/>
                </a:lnTo>
                <a:lnTo>
                  <a:pt x="93741" y="17454"/>
                </a:lnTo>
                <a:close/>
              </a:path>
              <a:path extrusionOk="0" h="120000" w="120000">
                <a:moveTo>
                  <a:pt x="97411" y="36426"/>
                </a:moveTo>
                <a:lnTo>
                  <a:pt x="97411" y="28458"/>
                </a:lnTo>
                <a:lnTo>
                  <a:pt x="97129" y="29596"/>
                </a:lnTo>
                <a:lnTo>
                  <a:pt x="96282" y="31114"/>
                </a:lnTo>
                <a:lnTo>
                  <a:pt x="96000" y="32253"/>
                </a:lnTo>
                <a:lnTo>
                  <a:pt x="95435" y="33011"/>
                </a:lnTo>
                <a:lnTo>
                  <a:pt x="94588" y="33391"/>
                </a:lnTo>
                <a:lnTo>
                  <a:pt x="93458" y="34909"/>
                </a:lnTo>
                <a:lnTo>
                  <a:pt x="92047" y="35288"/>
                </a:lnTo>
                <a:lnTo>
                  <a:pt x="90635" y="35288"/>
                </a:lnTo>
                <a:lnTo>
                  <a:pt x="88941" y="34909"/>
                </a:lnTo>
                <a:lnTo>
                  <a:pt x="87247" y="33770"/>
                </a:lnTo>
                <a:lnTo>
                  <a:pt x="85835" y="31873"/>
                </a:lnTo>
                <a:lnTo>
                  <a:pt x="84141" y="29976"/>
                </a:lnTo>
                <a:lnTo>
                  <a:pt x="83576" y="28079"/>
                </a:lnTo>
                <a:lnTo>
                  <a:pt x="83576" y="36047"/>
                </a:lnTo>
                <a:lnTo>
                  <a:pt x="83858" y="36426"/>
                </a:lnTo>
                <a:lnTo>
                  <a:pt x="85552" y="37944"/>
                </a:lnTo>
                <a:lnTo>
                  <a:pt x="87247" y="38703"/>
                </a:lnTo>
                <a:lnTo>
                  <a:pt x="88658" y="39462"/>
                </a:lnTo>
                <a:lnTo>
                  <a:pt x="90635" y="39462"/>
                </a:lnTo>
                <a:lnTo>
                  <a:pt x="94023" y="38703"/>
                </a:lnTo>
                <a:lnTo>
                  <a:pt x="95717" y="37944"/>
                </a:lnTo>
                <a:lnTo>
                  <a:pt x="97411" y="36426"/>
                </a:lnTo>
                <a:close/>
              </a:path>
              <a:path extrusionOk="0" h="120000" w="120000">
                <a:moveTo>
                  <a:pt x="101929" y="27320"/>
                </a:moveTo>
                <a:lnTo>
                  <a:pt x="96282" y="20490"/>
                </a:lnTo>
                <a:lnTo>
                  <a:pt x="90070" y="26940"/>
                </a:lnTo>
                <a:lnTo>
                  <a:pt x="92047" y="29976"/>
                </a:lnTo>
                <a:lnTo>
                  <a:pt x="95717" y="26561"/>
                </a:lnTo>
                <a:lnTo>
                  <a:pt x="97411" y="28458"/>
                </a:lnTo>
                <a:lnTo>
                  <a:pt x="97411" y="36426"/>
                </a:lnTo>
                <a:lnTo>
                  <a:pt x="98541" y="35288"/>
                </a:lnTo>
                <a:lnTo>
                  <a:pt x="99388" y="33770"/>
                </a:lnTo>
                <a:lnTo>
                  <a:pt x="100517" y="31873"/>
                </a:lnTo>
                <a:lnTo>
                  <a:pt x="101082" y="30355"/>
                </a:lnTo>
                <a:lnTo>
                  <a:pt x="101929" y="27320"/>
                </a:lnTo>
                <a:close/>
              </a:path>
              <a:path extrusionOk="0" h="120000" w="120000">
                <a:moveTo>
                  <a:pt x="110964" y="7968"/>
                </a:moveTo>
                <a:lnTo>
                  <a:pt x="110964" y="5312"/>
                </a:lnTo>
                <a:lnTo>
                  <a:pt x="110400" y="3794"/>
                </a:lnTo>
                <a:lnTo>
                  <a:pt x="109552" y="2656"/>
                </a:lnTo>
                <a:lnTo>
                  <a:pt x="107858" y="758"/>
                </a:lnTo>
                <a:lnTo>
                  <a:pt x="106447" y="379"/>
                </a:lnTo>
                <a:lnTo>
                  <a:pt x="105600" y="0"/>
                </a:lnTo>
                <a:lnTo>
                  <a:pt x="104470" y="0"/>
                </a:lnTo>
                <a:lnTo>
                  <a:pt x="103623" y="379"/>
                </a:lnTo>
                <a:lnTo>
                  <a:pt x="102776" y="1138"/>
                </a:lnTo>
                <a:lnTo>
                  <a:pt x="101364" y="1897"/>
                </a:lnTo>
                <a:lnTo>
                  <a:pt x="99670" y="3415"/>
                </a:lnTo>
                <a:lnTo>
                  <a:pt x="93458" y="9865"/>
                </a:lnTo>
                <a:lnTo>
                  <a:pt x="98823" y="16918"/>
                </a:lnTo>
                <a:lnTo>
                  <a:pt x="98823" y="9865"/>
                </a:lnTo>
                <a:lnTo>
                  <a:pt x="102211" y="6071"/>
                </a:lnTo>
                <a:lnTo>
                  <a:pt x="103058" y="5312"/>
                </a:lnTo>
                <a:lnTo>
                  <a:pt x="104470" y="4553"/>
                </a:lnTo>
                <a:lnTo>
                  <a:pt x="104752" y="4932"/>
                </a:lnTo>
                <a:lnTo>
                  <a:pt x="105600" y="4932"/>
                </a:lnTo>
                <a:lnTo>
                  <a:pt x="105882" y="5312"/>
                </a:lnTo>
                <a:lnTo>
                  <a:pt x="106447" y="5691"/>
                </a:lnTo>
                <a:lnTo>
                  <a:pt x="107294" y="6830"/>
                </a:lnTo>
                <a:lnTo>
                  <a:pt x="107294" y="14419"/>
                </a:lnTo>
                <a:lnTo>
                  <a:pt x="107858" y="14798"/>
                </a:lnTo>
                <a:lnTo>
                  <a:pt x="108141" y="14798"/>
                </a:lnTo>
                <a:lnTo>
                  <a:pt x="109270" y="15101"/>
                </a:lnTo>
                <a:lnTo>
                  <a:pt x="109270" y="11003"/>
                </a:lnTo>
                <a:lnTo>
                  <a:pt x="110400" y="9486"/>
                </a:lnTo>
                <a:lnTo>
                  <a:pt x="110964" y="7968"/>
                </a:lnTo>
                <a:close/>
              </a:path>
              <a:path extrusionOk="0" h="120000" w="120000">
                <a:moveTo>
                  <a:pt x="107294" y="14419"/>
                </a:moveTo>
                <a:lnTo>
                  <a:pt x="107294" y="8347"/>
                </a:lnTo>
                <a:lnTo>
                  <a:pt x="107011" y="9106"/>
                </a:lnTo>
                <a:lnTo>
                  <a:pt x="106447" y="9486"/>
                </a:lnTo>
                <a:lnTo>
                  <a:pt x="105600" y="10245"/>
                </a:lnTo>
                <a:lnTo>
                  <a:pt x="104188" y="11762"/>
                </a:lnTo>
                <a:lnTo>
                  <a:pt x="101929" y="14039"/>
                </a:lnTo>
                <a:lnTo>
                  <a:pt x="98823" y="9865"/>
                </a:lnTo>
                <a:lnTo>
                  <a:pt x="98823" y="16918"/>
                </a:lnTo>
                <a:lnTo>
                  <a:pt x="104188" y="23971"/>
                </a:lnTo>
                <a:lnTo>
                  <a:pt x="104188" y="16695"/>
                </a:lnTo>
                <a:lnTo>
                  <a:pt x="104470" y="16316"/>
                </a:lnTo>
                <a:lnTo>
                  <a:pt x="105600" y="15557"/>
                </a:lnTo>
                <a:lnTo>
                  <a:pt x="106164" y="14798"/>
                </a:lnTo>
                <a:lnTo>
                  <a:pt x="107011" y="14798"/>
                </a:lnTo>
                <a:lnTo>
                  <a:pt x="107294" y="14419"/>
                </a:lnTo>
                <a:close/>
              </a:path>
              <a:path extrusionOk="0" h="120000" w="120000">
                <a:moveTo>
                  <a:pt x="109552" y="23905"/>
                </a:moveTo>
                <a:lnTo>
                  <a:pt x="104188" y="16695"/>
                </a:lnTo>
                <a:lnTo>
                  <a:pt x="104188" y="23971"/>
                </a:lnTo>
                <a:lnTo>
                  <a:pt x="106447" y="26940"/>
                </a:lnTo>
                <a:lnTo>
                  <a:pt x="109552" y="23905"/>
                </a:lnTo>
                <a:close/>
              </a:path>
              <a:path extrusionOk="0" h="120000" w="120000">
                <a:moveTo>
                  <a:pt x="120000" y="13660"/>
                </a:moveTo>
                <a:lnTo>
                  <a:pt x="115764" y="12142"/>
                </a:lnTo>
                <a:lnTo>
                  <a:pt x="114070" y="11383"/>
                </a:lnTo>
                <a:lnTo>
                  <a:pt x="112658" y="11003"/>
                </a:lnTo>
                <a:lnTo>
                  <a:pt x="109270" y="11003"/>
                </a:lnTo>
                <a:lnTo>
                  <a:pt x="109270" y="15101"/>
                </a:lnTo>
                <a:lnTo>
                  <a:pt x="109552" y="15177"/>
                </a:lnTo>
                <a:lnTo>
                  <a:pt x="111247" y="15557"/>
                </a:lnTo>
                <a:lnTo>
                  <a:pt x="116329" y="17075"/>
                </a:lnTo>
                <a:lnTo>
                  <a:pt x="120000" y="13660"/>
                </a:lnTo>
                <a:close/>
              </a:path>
            </a:pathLst>
          </a:custGeom>
          <a:solidFill>
            <a:srgbClr val="002F6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7" name="Google Shape;827;p16"/>
          <p:cNvSpPr txBox="1"/>
          <p:nvPr/>
        </p:nvSpPr>
        <p:spPr>
          <a:xfrm>
            <a:off x="3937506" y="6657845"/>
            <a:ext cx="1054100" cy="235585"/>
          </a:xfrm>
          <a:prstGeom prst="rect">
            <a:avLst/>
          </a:prstGeom>
          <a:noFill/>
          <a:ln>
            <a:noFill/>
          </a:ln>
        </p:spPr>
        <p:txBody>
          <a:bodyPr anchorCtr="0" anchor="t" bIns="0" lIns="0" spcFirstLastPara="1" rIns="0" wrap="square" tIns="15225">
            <a:noAutofit/>
          </a:bodyPr>
          <a:lstStyle/>
          <a:p>
            <a:pPr indent="0" lvl="0" marL="0" marR="5080" rtl="0" algn="r">
              <a:lnSpc>
                <a:spcPct val="93076"/>
              </a:lnSpc>
              <a:spcBef>
                <a:spcPts val="0"/>
              </a:spcBef>
              <a:spcAft>
                <a:spcPts val="0"/>
              </a:spcAft>
              <a:buNone/>
            </a:pPr>
            <a:r>
              <a:rPr lang="en-US" sz="650">
                <a:solidFill>
                  <a:schemeClr val="dk1"/>
                </a:solidFill>
                <a:latin typeface="Arial"/>
                <a:ea typeface="Arial"/>
                <a:cs typeface="Arial"/>
                <a:sym typeface="Arial"/>
              </a:rPr>
              <a:t>(2)</a:t>
            </a:r>
            <a:endParaRPr sz="650">
              <a:solidFill>
                <a:schemeClr val="dk1"/>
              </a:solidFill>
              <a:latin typeface="Arial"/>
              <a:ea typeface="Arial"/>
              <a:cs typeface="Arial"/>
              <a:sym typeface="Arial"/>
            </a:endParaRPr>
          </a:p>
          <a:p>
            <a:pPr indent="0" lvl="0" marL="12700" marR="0" rtl="0" algn="l">
              <a:lnSpc>
                <a:spcPct val="102500"/>
              </a:lnSpc>
              <a:spcBef>
                <a:spcPts val="0"/>
              </a:spcBef>
              <a:spcAft>
                <a:spcPts val="0"/>
              </a:spcAft>
              <a:buNone/>
            </a:pPr>
            <a:r>
              <a:rPr lang="en-US" sz="1000">
                <a:solidFill>
                  <a:schemeClr val="dk1"/>
                </a:solidFill>
                <a:latin typeface="Arial"/>
                <a:ea typeface="Arial"/>
                <a:cs typeface="Arial"/>
                <a:sym typeface="Arial"/>
              </a:rPr>
              <a:t>Pro Forma 2010</a:t>
            </a:r>
            <a:endParaRPr sz="1000">
              <a:solidFill>
                <a:schemeClr val="dk1"/>
              </a:solidFill>
              <a:latin typeface="Arial"/>
              <a:ea typeface="Arial"/>
              <a:cs typeface="Arial"/>
              <a:sym typeface="Arial"/>
            </a:endParaRPr>
          </a:p>
        </p:txBody>
      </p:sp>
      <p:sp>
        <p:nvSpPr>
          <p:cNvPr id="828" name="Google Shape;828;p16"/>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2" name="Shape 832"/>
        <p:cNvGrpSpPr/>
        <p:nvPr/>
      </p:nvGrpSpPr>
      <p:grpSpPr>
        <a:xfrm>
          <a:off x="0" y="0"/>
          <a:ext cx="0" cy="0"/>
          <a:chOff x="0" y="0"/>
          <a:chExt cx="0" cy="0"/>
        </a:xfrm>
      </p:grpSpPr>
      <p:sp>
        <p:nvSpPr>
          <p:cNvPr id="833" name="Google Shape;833;p17"/>
          <p:cNvSpPr/>
          <p:nvPr/>
        </p:nvSpPr>
        <p:spPr>
          <a:xfrm>
            <a:off x="5737860" y="4197096"/>
            <a:ext cx="498475" cy="2196465"/>
          </a:xfrm>
          <a:custGeom>
            <a:rect b="b" l="l" r="r" t="t"/>
            <a:pathLst>
              <a:path extrusionOk="0" h="120000" w="120000">
                <a:moveTo>
                  <a:pt x="119969" y="119979"/>
                </a:moveTo>
                <a:lnTo>
                  <a:pt x="119969" y="0"/>
                </a:lnTo>
                <a:lnTo>
                  <a:pt x="0" y="0"/>
                </a:lnTo>
                <a:lnTo>
                  <a:pt x="0" y="119979"/>
                </a:lnTo>
                <a:lnTo>
                  <a:pt x="119969" y="11997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4" name="Google Shape;834;p17"/>
          <p:cNvSpPr/>
          <p:nvPr/>
        </p:nvSpPr>
        <p:spPr>
          <a:xfrm>
            <a:off x="6984492" y="4255008"/>
            <a:ext cx="498475" cy="2138680"/>
          </a:xfrm>
          <a:custGeom>
            <a:rect b="b" l="l" r="r" t="t"/>
            <a:pathLst>
              <a:path extrusionOk="0" h="120000" w="120000">
                <a:moveTo>
                  <a:pt x="119969" y="119971"/>
                </a:moveTo>
                <a:lnTo>
                  <a:pt x="119969" y="0"/>
                </a:lnTo>
                <a:lnTo>
                  <a:pt x="0" y="0"/>
                </a:lnTo>
                <a:lnTo>
                  <a:pt x="0" y="119971"/>
                </a:lnTo>
                <a:lnTo>
                  <a:pt x="119969" y="11997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5" name="Google Shape;835;p17"/>
          <p:cNvSpPr/>
          <p:nvPr/>
        </p:nvSpPr>
        <p:spPr>
          <a:xfrm>
            <a:off x="8231123" y="4238244"/>
            <a:ext cx="498475" cy="2155190"/>
          </a:xfrm>
          <a:custGeom>
            <a:rect b="b" l="l" r="r" t="t"/>
            <a:pathLst>
              <a:path extrusionOk="0" h="120000" w="120000">
                <a:moveTo>
                  <a:pt x="119969" y="119985"/>
                </a:moveTo>
                <a:lnTo>
                  <a:pt x="119969" y="0"/>
                </a:lnTo>
                <a:lnTo>
                  <a:pt x="0" y="0"/>
                </a:lnTo>
                <a:lnTo>
                  <a:pt x="0" y="119985"/>
                </a:lnTo>
                <a:lnTo>
                  <a:pt x="119969" y="119985"/>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6" name="Google Shape;836;p17"/>
          <p:cNvSpPr/>
          <p:nvPr/>
        </p:nvSpPr>
        <p:spPr>
          <a:xfrm>
            <a:off x="5364480" y="6393180"/>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7" name="Google Shape;837;p17"/>
          <p:cNvSpPr txBox="1"/>
          <p:nvPr/>
        </p:nvSpPr>
        <p:spPr>
          <a:xfrm>
            <a:off x="5899401" y="4848857"/>
            <a:ext cx="188595"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lang="en-US" sz="1000">
                <a:solidFill>
                  <a:srgbClr val="FFFFFF"/>
                </a:solidFill>
                <a:latin typeface="Arial"/>
                <a:ea typeface="Arial"/>
                <a:cs typeface="Arial"/>
                <a:sym typeface="Arial"/>
              </a:rPr>
              <a:t>8.8</a:t>
            </a:r>
            <a:endParaRPr sz="1000">
              <a:solidFill>
                <a:schemeClr val="dk1"/>
              </a:solidFill>
              <a:latin typeface="Arial"/>
              <a:ea typeface="Arial"/>
              <a:cs typeface="Arial"/>
              <a:sym typeface="Arial"/>
            </a:endParaRPr>
          </a:p>
        </p:txBody>
      </p:sp>
      <p:sp>
        <p:nvSpPr>
          <p:cNvPr id="838" name="Google Shape;838;p17"/>
          <p:cNvSpPr txBox="1"/>
          <p:nvPr/>
        </p:nvSpPr>
        <p:spPr>
          <a:xfrm>
            <a:off x="7144508" y="4844286"/>
            <a:ext cx="188595"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lang="en-US" sz="1000">
                <a:solidFill>
                  <a:srgbClr val="FFFFFF"/>
                </a:solidFill>
                <a:latin typeface="Arial"/>
                <a:ea typeface="Arial"/>
                <a:cs typeface="Arial"/>
                <a:sym typeface="Arial"/>
              </a:rPr>
              <a:t>8.6</a:t>
            </a:r>
            <a:endParaRPr sz="1000">
              <a:solidFill>
                <a:schemeClr val="dk1"/>
              </a:solidFill>
              <a:latin typeface="Arial"/>
              <a:ea typeface="Arial"/>
              <a:cs typeface="Arial"/>
              <a:sym typeface="Arial"/>
            </a:endParaRPr>
          </a:p>
        </p:txBody>
      </p:sp>
      <p:sp>
        <p:nvSpPr>
          <p:cNvPr id="839" name="Google Shape;839;p17"/>
          <p:cNvSpPr txBox="1"/>
          <p:nvPr/>
        </p:nvSpPr>
        <p:spPr>
          <a:xfrm>
            <a:off x="8391140" y="4891530"/>
            <a:ext cx="188595"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lang="en-US" sz="1000">
                <a:solidFill>
                  <a:srgbClr val="FFFFFF"/>
                </a:solidFill>
                <a:latin typeface="Arial"/>
                <a:ea typeface="Arial"/>
                <a:cs typeface="Arial"/>
                <a:sym typeface="Arial"/>
              </a:rPr>
              <a:t>8.7</a:t>
            </a:r>
            <a:endParaRPr sz="1000">
              <a:solidFill>
                <a:schemeClr val="dk1"/>
              </a:solidFill>
              <a:latin typeface="Arial"/>
              <a:ea typeface="Arial"/>
              <a:cs typeface="Arial"/>
              <a:sym typeface="Arial"/>
            </a:endParaRPr>
          </a:p>
        </p:txBody>
      </p:sp>
      <p:sp>
        <p:nvSpPr>
          <p:cNvPr id="840" name="Google Shape;840;p17"/>
          <p:cNvSpPr txBox="1"/>
          <p:nvPr/>
        </p:nvSpPr>
        <p:spPr>
          <a:xfrm>
            <a:off x="5737860" y="3448050"/>
            <a:ext cx="498475" cy="749300"/>
          </a:xfrm>
          <a:prstGeom prst="rect">
            <a:avLst/>
          </a:prstGeom>
          <a:solidFill>
            <a:srgbClr val="96D0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solidFill>
                <a:schemeClr val="dk1"/>
              </a:solidFill>
              <a:latin typeface="Times New Roman"/>
              <a:ea typeface="Times New Roman"/>
              <a:cs typeface="Times New Roman"/>
              <a:sym typeface="Times New Roman"/>
            </a:endParaRPr>
          </a:p>
          <a:p>
            <a:pPr indent="-8889" lvl="0" marL="161290" marR="0" rtl="0" algn="l">
              <a:lnSpc>
                <a:spcPct val="100000"/>
              </a:lnSpc>
              <a:spcBef>
                <a:spcPts val="980"/>
              </a:spcBef>
              <a:spcAft>
                <a:spcPts val="0"/>
              </a:spcAft>
              <a:buNone/>
            </a:pPr>
            <a:r>
              <a:rPr lang="en-US" sz="1000">
                <a:solidFill>
                  <a:schemeClr val="dk1"/>
                </a:solidFill>
                <a:latin typeface="Arial"/>
                <a:ea typeface="Arial"/>
                <a:cs typeface="Arial"/>
                <a:sym typeface="Arial"/>
              </a:rPr>
              <a:t>3.1</a:t>
            </a:r>
            <a:endParaRPr sz="1000">
              <a:solidFill>
                <a:schemeClr val="dk1"/>
              </a:solidFill>
              <a:latin typeface="Arial"/>
              <a:ea typeface="Arial"/>
              <a:cs typeface="Arial"/>
              <a:sym typeface="Arial"/>
            </a:endParaRPr>
          </a:p>
        </p:txBody>
      </p:sp>
      <p:sp>
        <p:nvSpPr>
          <p:cNvPr id="841" name="Google Shape;841;p17"/>
          <p:cNvSpPr txBox="1"/>
          <p:nvPr/>
        </p:nvSpPr>
        <p:spPr>
          <a:xfrm>
            <a:off x="6984492" y="3448050"/>
            <a:ext cx="498475" cy="798830"/>
          </a:xfrm>
          <a:prstGeom prst="rect">
            <a:avLst/>
          </a:prstGeom>
          <a:solidFill>
            <a:srgbClr val="96D0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solidFill>
                <a:schemeClr val="dk1"/>
              </a:solidFill>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1150">
              <a:solidFill>
                <a:schemeClr val="dk1"/>
              </a:solidFill>
              <a:latin typeface="Times New Roman"/>
              <a:ea typeface="Times New Roman"/>
              <a:cs typeface="Times New Roman"/>
              <a:sym typeface="Times New Roman"/>
            </a:endParaRPr>
          </a:p>
          <a:p>
            <a:pPr indent="-6985" lvl="0" marL="159385" marR="0" rtl="0" algn="l">
              <a:lnSpc>
                <a:spcPct val="100000"/>
              </a:lnSpc>
              <a:spcBef>
                <a:spcPts val="0"/>
              </a:spcBef>
              <a:spcAft>
                <a:spcPts val="0"/>
              </a:spcAft>
              <a:buNone/>
            </a:pPr>
            <a:r>
              <a:rPr lang="en-US" sz="1000">
                <a:solidFill>
                  <a:schemeClr val="dk1"/>
                </a:solidFill>
                <a:latin typeface="Arial"/>
                <a:ea typeface="Arial"/>
                <a:cs typeface="Arial"/>
                <a:sym typeface="Arial"/>
              </a:rPr>
              <a:t>3.2</a:t>
            </a:r>
            <a:endParaRPr sz="1000">
              <a:solidFill>
                <a:schemeClr val="dk1"/>
              </a:solidFill>
              <a:latin typeface="Arial"/>
              <a:ea typeface="Arial"/>
              <a:cs typeface="Arial"/>
              <a:sym typeface="Arial"/>
            </a:endParaRPr>
          </a:p>
        </p:txBody>
      </p:sp>
      <p:sp>
        <p:nvSpPr>
          <p:cNvPr id="842" name="Google Shape;842;p17"/>
          <p:cNvSpPr txBox="1"/>
          <p:nvPr/>
        </p:nvSpPr>
        <p:spPr>
          <a:xfrm>
            <a:off x="8231123" y="3448050"/>
            <a:ext cx="498475" cy="798830"/>
          </a:xfrm>
          <a:prstGeom prst="rect">
            <a:avLst/>
          </a:prstGeom>
          <a:solidFill>
            <a:srgbClr val="96D0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solidFill>
                <a:schemeClr val="dk1"/>
              </a:solidFill>
              <a:latin typeface="Times New Roman"/>
              <a:ea typeface="Times New Roman"/>
              <a:cs typeface="Times New Roman"/>
              <a:sym typeface="Times New Roman"/>
            </a:endParaRPr>
          </a:p>
          <a:p>
            <a:pPr indent="0" lvl="0" marL="0" marR="0" rtl="0" algn="l">
              <a:lnSpc>
                <a:spcPct val="100000"/>
              </a:lnSpc>
              <a:spcBef>
                <a:spcPts val="30"/>
              </a:spcBef>
              <a:spcAft>
                <a:spcPts val="0"/>
              </a:spcAft>
              <a:buNone/>
            </a:pPr>
            <a:r>
              <a:t/>
            </a:r>
            <a:endParaRPr sz="950">
              <a:solidFill>
                <a:schemeClr val="dk1"/>
              </a:solidFill>
              <a:latin typeface="Times New Roman"/>
              <a:ea typeface="Times New Roman"/>
              <a:cs typeface="Times New Roman"/>
              <a:sym typeface="Times New Roman"/>
            </a:endParaRPr>
          </a:p>
          <a:p>
            <a:pPr indent="-6985" lvl="0" marL="159385" marR="0" rtl="0" algn="l">
              <a:lnSpc>
                <a:spcPct val="100000"/>
              </a:lnSpc>
              <a:spcBef>
                <a:spcPts val="0"/>
              </a:spcBef>
              <a:spcAft>
                <a:spcPts val="0"/>
              </a:spcAft>
              <a:buNone/>
            </a:pPr>
            <a:r>
              <a:rPr lang="en-US" sz="1000">
                <a:solidFill>
                  <a:schemeClr val="dk1"/>
                </a:solidFill>
                <a:latin typeface="Arial"/>
                <a:ea typeface="Arial"/>
                <a:cs typeface="Arial"/>
                <a:sym typeface="Arial"/>
              </a:rPr>
              <a:t>3.2</a:t>
            </a:r>
            <a:endParaRPr sz="1000">
              <a:solidFill>
                <a:schemeClr val="dk1"/>
              </a:solidFill>
              <a:latin typeface="Arial"/>
              <a:ea typeface="Arial"/>
              <a:cs typeface="Arial"/>
              <a:sym typeface="Arial"/>
            </a:endParaRPr>
          </a:p>
        </p:txBody>
      </p:sp>
      <p:sp>
        <p:nvSpPr>
          <p:cNvPr id="843" name="Google Shape;843;p17"/>
          <p:cNvSpPr txBox="1"/>
          <p:nvPr/>
        </p:nvSpPr>
        <p:spPr>
          <a:xfrm>
            <a:off x="5851649" y="3207510"/>
            <a:ext cx="27114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11.9</a:t>
            </a:r>
            <a:endParaRPr sz="1000">
              <a:solidFill>
                <a:schemeClr val="dk1"/>
              </a:solidFill>
              <a:latin typeface="Arial"/>
              <a:ea typeface="Arial"/>
              <a:cs typeface="Arial"/>
              <a:sym typeface="Arial"/>
            </a:endParaRPr>
          </a:p>
        </p:txBody>
      </p:sp>
      <p:sp>
        <p:nvSpPr>
          <p:cNvPr id="844" name="Google Shape;844;p17"/>
          <p:cNvSpPr txBox="1"/>
          <p:nvPr/>
        </p:nvSpPr>
        <p:spPr>
          <a:xfrm>
            <a:off x="7096757" y="3241038"/>
            <a:ext cx="27114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11.8</a:t>
            </a:r>
            <a:endParaRPr sz="1000">
              <a:solidFill>
                <a:schemeClr val="dk1"/>
              </a:solidFill>
              <a:latin typeface="Arial"/>
              <a:ea typeface="Arial"/>
              <a:cs typeface="Arial"/>
              <a:sym typeface="Arial"/>
            </a:endParaRPr>
          </a:p>
        </p:txBody>
      </p:sp>
      <p:sp>
        <p:nvSpPr>
          <p:cNvPr id="845" name="Google Shape;845;p17"/>
          <p:cNvSpPr txBox="1"/>
          <p:nvPr/>
        </p:nvSpPr>
        <p:spPr>
          <a:xfrm>
            <a:off x="8343388" y="3205986"/>
            <a:ext cx="27114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11.9</a:t>
            </a:r>
            <a:endParaRPr sz="1000">
              <a:solidFill>
                <a:schemeClr val="dk1"/>
              </a:solidFill>
              <a:latin typeface="Arial"/>
              <a:ea typeface="Arial"/>
              <a:cs typeface="Arial"/>
              <a:sym typeface="Arial"/>
            </a:endParaRPr>
          </a:p>
        </p:txBody>
      </p:sp>
      <p:sp>
        <p:nvSpPr>
          <p:cNvPr id="846" name="Google Shape;846;p17"/>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3</a:t>
            </a:r>
            <a:endParaRPr sz="1400">
              <a:solidFill>
                <a:schemeClr val="dk1"/>
              </a:solidFill>
              <a:latin typeface="Arial"/>
              <a:ea typeface="Arial"/>
              <a:cs typeface="Arial"/>
              <a:sym typeface="Arial"/>
            </a:endParaRPr>
          </a:p>
        </p:txBody>
      </p:sp>
      <p:sp>
        <p:nvSpPr>
          <p:cNvPr id="848" name="Google Shape;848;p17"/>
          <p:cNvSpPr/>
          <p:nvPr/>
        </p:nvSpPr>
        <p:spPr>
          <a:xfrm>
            <a:off x="1399032" y="3028188"/>
            <a:ext cx="498475" cy="988060"/>
          </a:xfrm>
          <a:custGeom>
            <a:rect b="b" l="l" r="r" t="t"/>
            <a:pathLst>
              <a:path extrusionOk="0" h="120000" w="120000">
                <a:moveTo>
                  <a:pt x="119969" y="119938"/>
                </a:moveTo>
                <a:lnTo>
                  <a:pt x="119969" y="0"/>
                </a:lnTo>
                <a:lnTo>
                  <a:pt x="0" y="0"/>
                </a:lnTo>
                <a:lnTo>
                  <a:pt x="0" y="119938"/>
                </a:lnTo>
                <a:lnTo>
                  <a:pt x="119969" y="11993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9" name="Google Shape;849;p17"/>
          <p:cNvSpPr/>
          <p:nvPr/>
        </p:nvSpPr>
        <p:spPr>
          <a:xfrm>
            <a:off x="2645664" y="3165348"/>
            <a:ext cx="498475" cy="850900"/>
          </a:xfrm>
          <a:custGeom>
            <a:rect b="b" l="l" r="r" t="t"/>
            <a:pathLst>
              <a:path extrusionOk="0" h="120000" w="120000">
                <a:moveTo>
                  <a:pt x="119969" y="119928"/>
                </a:moveTo>
                <a:lnTo>
                  <a:pt x="119969" y="0"/>
                </a:lnTo>
                <a:lnTo>
                  <a:pt x="0" y="0"/>
                </a:lnTo>
                <a:lnTo>
                  <a:pt x="0" y="119928"/>
                </a:lnTo>
                <a:lnTo>
                  <a:pt x="119969" y="11992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0" name="Google Shape;850;p17"/>
          <p:cNvSpPr/>
          <p:nvPr/>
        </p:nvSpPr>
        <p:spPr>
          <a:xfrm>
            <a:off x="3892296" y="3232404"/>
            <a:ext cx="498475" cy="783590"/>
          </a:xfrm>
          <a:custGeom>
            <a:rect b="b" l="l" r="r" t="t"/>
            <a:pathLst>
              <a:path extrusionOk="0" h="120000" w="120000">
                <a:moveTo>
                  <a:pt x="119969" y="119961"/>
                </a:moveTo>
                <a:lnTo>
                  <a:pt x="119969" y="0"/>
                </a:lnTo>
                <a:lnTo>
                  <a:pt x="0" y="0"/>
                </a:lnTo>
                <a:lnTo>
                  <a:pt x="0" y="119961"/>
                </a:lnTo>
                <a:lnTo>
                  <a:pt x="119969" y="11996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1025652" y="4015740"/>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txBox="1"/>
          <p:nvPr/>
        </p:nvSpPr>
        <p:spPr>
          <a:xfrm>
            <a:off x="1546351" y="2805174"/>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3.9</a:t>
            </a:r>
            <a:endParaRPr sz="1000">
              <a:solidFill>
                <a:schemeClr val="dk1"/>
              </a:solidFill>
              <a:latin typeface="Arial"/>
              <a:ea typeface="Arial"/>
              <a:cs typeface="Arial"/>
              <a:sym typeface="Arial"/>
            </a:endParaRPr>
          </a:p>
        </p:txBody>
      </p:sp>
      <p:sp>
        <p:nvSpPr>
          <p:cNvPr id="853" name="Google Shape;853;p17"/>
          <p:cNvSpPr txBox="1"/>
          <p:nvPr/>
        </p:nvSpPr>
        <p:spPr>
          <a:xfrm>
            <a:off x="2792982" y="294081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3.3</a:t>
            </a:r>
            <a:endParaRPr sz="1000">
              <a:solidFill>
                <a:schemeClr val="dk1"/>
              </a:solidFill>
              <a:latin typeface="Arial"/>
              <a:ea typeface="Arial"/>
              <a:cs typeface="Arial"/>
              <a:sym typeface="Arial"/>
            </a:endParaRPr>
          </a:p>
        </p:txBody>
      </p:sp>
      <p:sp>
        <p:nvSpPr>
          <p:cNvPr id="854" name="Google Shape;854;p17"/>
          <p:cNvSpPr txBox="1"/>
          <p:nvPr/>
        </p:nvSpPr>
        <p:spPr>
          <a:xfrm>
            <a:off x="4039614" y="300939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3.1</a:t>
            </a:r>
            <a:endParaRPr sz="1000">
              <a:solidFill>
                <a:schemeClr val="dk1"/>
              </a:solidFill>
              <a:latin typeface="Arial"/>
              <a:ea typeface="Arial"/>
              <a:cs typeface="Arial"/>
              <a:sym typeface="Arial"/>
            </a:endParaRPr>
          </a:p>
        </p:txBody>
      </p:sp>
      <p:sp>
        <p:nvSpPr>
          <p:cNvPr id="855" name="Google Shape;855;p17"/>
          <p:cNvSpPr txBox="1"/>
          <p:nvPr/>
        </p:nvSpPr>
        <p:spPr>
          <a:xfrm>
            <a:off x="1494535" y="4068570"/>
            <a:ext cx="279971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	2015	2016</a:t>
            </a:r>
            <a:endParaRPr sz="1000">
              <a:solidFill>
                <a:schemeClr val="dk1"/>
              </a:solidFill>
              <a:latin typeface="Arial"/>
              <a:ea typeface="Arial"/>
              <a:cs typeface="Arial"/>
              <a:sym typeface="Arial"/>
            </a:endParaRPr>
          </a:p>
        </p:txBody>
      </p:sp>
      <p:sp>
        <p:nvSpPr>
          <p:cNvPr id="856" name="Google Shape;856;p17"/>
          <p:cNvSpPr txBox="1"/>
          <p:nvPr/>
        </p:nvSpPr>
        <p:spPr>
          <a:xfrm>
            <a:off x="993139" y="2341879"/>
            <a:ext cx="206502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Transactional Revenue ($Bn)</a:t>
            </a:r>
            <a:r>
              <a:rPr b="1" baseline="30000" lang="en-US" sz="1050">
                <a:solidFill>
                  <a:schemeClr val="dk1"/>
                </a:solidFill>
                <a:latin typeface="Arial"/>
                <a:ea typeface="Arial"/>
                <a:cs typeface="Arial"/>
                <a:sym typeface="Arial"/>
              </a:rPr>
              <a:t>(1)</a:t>
            </a:r>
            <a:endParaRPr baseline="30000" sz="1050">
              <a:solidFill>
                <a:schemeClr val="dk1"/>
              </a:solidFill>
              <a:latin typeface="Arial"/>
              <a:ea typeface="Arial"/>
              <a:cs typeface="Arial"/>
              <a:sym typeface="Arial"/>
            </a:endParaRPr>
          </a:p>
        </p:txBody>
      </p:sp>
      <p:sp>
        <p:nvSpPr>
          <p:cNvPr id="857" name="Google Shape;857;p17"/>
          <p:cNvSpPr/>
          <p:nvPr/>
        </p:nvSpPr>
        <p:spPr>
          <a:xfrm>
            <a:off x="1810511" y="2781300"/>
            <a:ext cx="2209800" cy="264160"/>
          </a:xfrm>
          <a:custGeom>
            <a:rect b="b" l="l" r="r" t="t"/>
            <a:pathLst>
              <a:path extrusionOk="0" h="120000" w="120000">
                <a:moveTo>
                  <a:pt x="119017" y="99833"/>
                </a:moveTo>
                <a:lnTo>
                  <a:pt x="118649" y="97605"/>
                </a:lnTo>
                <a:lnTo>
                  <a:pt x="0" y="0"/>
                </a:lnTo>
                <a:lnTo>
                  <a:pt x="0" y="4153"/>
                </a:lnTo>
                <a:lnTo>
                  <a:pt x="118534" y="101664"/>
                </a:lnTo>
                <a:lnTo>
                  <a:pt x="119017" y="99833"/>
                </a:lnTo>
                <a:close/>
              </a:path>
              <a:path extrusionOk="0" h="120000" w="120000">
                <a:moveTo>
                  <a:pt x="119480" y="102442"/>
                </a:moveTo>
                <a:lnTo>
                  <a:pt x="118534" y="101664"/>
                </a:lnTo>
                <a:lnTo>
                  <a:pt x="115034" y="114923"/>
                </a:lnTo>
                <a:lnTo>
                  <a:pt x="114868" y="115615"/>
                </a:lnTo>
                <a:lnTo>
                  <a:pt x="114868" y="117692"/>
                </a:lnTo>
                <a:lnTo>
                  <a:pt x="114951" y="119076"/>
                </a:lnTo>
                <a:lnTo>
                  <a:pt x="115117" y="119769"/>
                </a:lnTo>
                <a:lnTo>
                  <a:pt x="115282" y="119076"/>
                </a:lnTo>
                <a:lnTo>
                  <a:pt x="119480" y="102442"/>
                </a:lnTo>
                <a:close/>
              </a:path>
              <a:path extrusionOk="0" h="120000" w="120000">
                <a:moveTo>
                  <a:pt x="120000" y="100384"/>
                </a:moveTo>
                <a:lnTo>
                  <a:pt x="115779" y="74769"/>
                </a:lnTo>
                <a:lnTo>
                  <a:pt x="115613" y="74076"/>
                </a:lnTo>
                <a:lnTo>
                  <a:pt x="115448" y="74769"/>
                </a:lnTo>
                <a:lnTo>
                  <a:pt x="115365" y="75461"/>
                </a:lnTo>
                <a:lnTo>
                  <a:pt x="115282" y="76846"/>
                </a:lnTo>
                <a:lnTo>
                  <a:pt x="115448" y="78230"/>
                </a:lnTo>
                <a:lnTo>
                  <a:pt x="118649" y="97605"/>
                </a:lnTo>
                <a:lnTo>
                  <a:pt x="119503" y="98307"/>
                </a:lnTo>
                <a:lnTo>
                  <a:pt x="119503" y="102352"/>
                </a:lnTo>
                <a:lnTo>
                  <a:pt x="120000" y="100384"/>
                </a:lnTo>
                <a:close/>
              </a:path>
              <a:path extrusionOk="0" h="120000" w="120000">
                <a:moveTo>
                  <a:pt x="119420" y="102393"/>
                </a:moveTo>
                <a:lnTo>
                  <a:pt x="119420" y="98307"/>
                </a:lnTo>
                <a:lnTo>
                  <a:pt x="119337" y="101769"/>
                </a:lnTo>
                <a:lnTo>
                  <a:pt x="119017" y="99833"/>
                </a:lnTo>
                <a:lnTo>
                  <a:pt x="118534" y="101664"/>
                </a:lnTo>
                <a:lnTo>
                  <a:pt x="119420" y="102393"/>
                </a:lnTo>
                <a:close/>
              </a:path>
              <a:path extrusionOk="0" h="120000" w="120000">
                <a:moveTo>
                  <a:pt x="119503" y="102352"/>
                </a:moveTo>
                <a:lnTo>
                  <a:pt x="119503" y="98307"/>
                </a:lnTo>
                <a:lnTo>
                  <a:pt x="118649" y="97605"/>
                </a:lnTo>
                <a:lnTo>
                  <a:pt x="119017" y="99833"/>
                </a:lnTo>
                <a:lnTo>
                  <a:pt x="119420" y="98307"/>
                </a:lnTo>
                <a:lnTo>
                  <a:pt x="119420" y="102393"/>
                </a:lnTo>
                <a:lnTo>
                  <a:pt x="119480" y="102442"/>
                </a:lnTo>
                <a:lnTo>
                  <a:pt x="119503" y="102352"/>
                </a:lnTo>
                <a:close/>
              </a:path>
              <a:path extrusionOk="0" h="120000" w="120000">
                <a:moveTo>
                  <a:pt x="119420" y="98307"/>
                </a:moveTo>
                <a:lnTo>
                  <a:pt x="119017" y="99833"/>
                </a:lnTo>
                <a:lnTo>
                  <a:pt x="119337" y="101769"/>
                </a:lnTo>
                <a:lnTo>
                  <a:pt x="119420" y="98307"/>
                </a:lnTo>
                <a:close/>
              </a:path>
              <a:path extrusionOk="0" h="120000" w="120000">
                <a:moveTo>
                  <a:pt x="119503" y="102461"/>
                </a:moveTo>
                <a:lnTo>
                  <a:pt x="119503" y="102352"/>
                </a:lnTo>
                <a:lnTo>
                  <a:pt x="119480" y="102442"/>
                </a:lnTo>
                <a:lnTo>
                  <a:pt x="119503" y="102461"/>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8" name="Google Shape;858;p17"/>
          <p:cNvSpPr txBox="1"/>
          <p:nvPr>
            <p:ph type="title"/>
          </p:nvPr>
        </p:nvSpPr>
        <p:spPr>
          <a:xfrm>
            <a:off x="1290319" y="1166875"/>
            <a:ext cx="663511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Wealth Management Revenue Headwinds Abating</a:t>
            </a:r>
            <a:endParaRPr b="1" i="0" sz="2200" u="none" cap="none" strike="noStrike">
              <a:solidFill>
                <a:schemeClr val="dk1"/>
              </a:solidFill>
              <a:latin typeface="Arial"/>
              <a:ea typeface="Arial"/>
              <a:cs typeface="Arial"/>
              <a:sym typeface="Arial"/>
            </a:endParaRPr>
          </a:p>
        </p:txBody>
      </p:sp>
      <p:sp>
        <p:nvSpPr>
          <p:cNvPr id="859" name="Google Shape;859;p17"/>
          <p:cNvSpPr txBox="1"/>
          <p:nvPr/>
        </p:nvSpPr>
        <p:spPr>
          <a:xfrm>
            <a:off x="914400" y="2013204"/>
            <a:ext cx="3886200" cy="302260"/>
          </a:xfrm>
          <a:prstGeom prst="rect">
            <a:avLst/>
          </a:prstGeom>
          <a:solidFill>
            <a:srgbClr val="3AC3A2"/>
          </a:solidFill>
          <a:ln>
            <a:noFill/>
          </a:ln>
        </p:spPr>
        <p:txBody>
          <a:bodyPr anchorCtr="0" anchor="t" bIns="0" lIns="0" spcFirstLastPara="1" rIns="0" wrap="square" tIns="46350">
            <a:noAutofit/>
          </a:bodyPr>
          <a:lstStyle/>
          <a:p>
            <a:pPr indent="-7620" lvl="0" marL="261620" marR="0" rtl="0" algn="l">
              <a:lnSpc>
                <a:spcPct val="100000"/>
              </a:lnSpc>
              <a:spcBef>
                <a:spcPts val="0"/>
              </a:spcBef>
              <a:spcAft>
                <a:spcPts val="0"/>
              </a:spcAft>
              <a:buNone/>
            </a:pPr>
            <a:r>
              <a:rPr b="1" lang="en-US" sz="1300">
                <a:solidFill>
                  <a:srgbClr val="FFFFFF"/>
                </a:solidFill>
                <a:latin typeface="Arial"/>
                <a:ea typeface="Arial"/>
                <a:cs typeface="Arial"/>
                <a:sym typeface="Arial"/>
              </a:rPr>
              <a:t>Upside From Increased Retail Engagement</a:t>
            </a:r>
            <a:endParaRPr sz="1300">
              <a:solidFill>
                <a:schemeClr val="dk1"/>
              </a:solidFill>
              <a:latin typeface="Arial"/>
              <a:ea typeface="Arial"/>
              <a:cs typeface="Arial"/>
              <a:sym typeface="Arial"/>
            </a:endParaRPr>
          </a:p>
        </p:txBody>
      </p:sp>
      <p:sp>
        <p:nvSpPr>
          <p:cNvPr id="860" name="Google Shape;860;p17"/>
          <p:cNvSpPr txBox="1"/>
          <p:nvPr/>
        </p:nvSpPr>
        <p:spPr>
          <a:xfrm>
            <a:off x="5205984" y="2013204"/>
            <a:ext cx="3938270" cy="302260"/>
          </a:xfrm>
          <a:prstGeom prst="rect">
            <a:avLst/>
          </a:prstGeom>
          <a:solidFill>
            <a:srgbClr val="3AC3A2"/>
          </a:solidFill>
          <a:ln>
            <a:noFill/>
          </a:ln>
        </p:spPr>
        <p:txBody>
          <a:bodyPr anchorCtr="0" anchor="t" bIns="0" lIns="0" spcFirstLastPara="1" rIns="0" wrap="square" tIns="46350">
            <a:noAutofit/>
          </a:bodyPr>
          <a:lstStyle/>
          <a:p>
            <a:pPr indent="-10159" lvl="0" marL="810260" marR="0" rtl="0" algn="l">
              <a:lnSpc>
                <a:spcPct val="100000"/>
              </a:lnSpc>
              <a:spcBef>
                <a:spcPts val="0"/>
              </a:spcBef>
              <a:spcAft>
                <a:spcPts val="0"/>
              </a:spcAft>
              <a:buNone/>
            </a:pPr>
            <a:r>
              <a:rPr b="1" lang="en-US" sz="1300">
                <a:solidFill>
                  <a:srgbClr val="FFFFFF"/>
                </a:solidFill>
                <a:latin typeface="Arial"/>
                <a:ea typeface="Arial"/>
                <a:cs typeface="Arial"/>
                <a:sym typeface="Arial"/>
              </a:rPr>
              <a:t>Continued Expense Leverage</a:t>
            </a:r>
            <a:endParaRPr sz="1300">
              <a:solidFill>
                <a:schemeClr val="dk1"/>
              </a:solidFill>
              <a:latin typeface="Arial"/>
              <a:ea typeface="Arial"/>
              <a:cs typeface="Arial"/>
              <a:sym typeface="Arial"/>
            </a:endParaRPr>
          </a:p>
        </p:txBody>
      </p:sp>
      <p:sp>
        <p:nvSpPr>
          <p:cNvPr id="861" name="Google Shape;861;p17"/>
          <p:cNvSpPr txBox="1"/>
          <p:nvPr/>
        </p:nvSpPr>
        <p:spPr>
          <a:xfrm>
            <a:off x="914400" y="4389120"/>
            <a:ext cx="3886200" cy="302260"/>
          </a:xfrm>
          <a:prstGeom prst="rect">
            <a:avLst/>
          </a:prstGeom>
          <a:solidFill>
            <a:srgbClr val="3AC3A2"/>
          </a:solidFill>
          <a:ln>
            <a:noFill/>
          </a:ln>
        </p:spPr>
        <p:txBody>
          <a:bodyPr anchorCtr="0" anchor="t" bIns="0" lIns="0" spcFirstLastPara="1" rIns="0" wrap="square" tIns="46350">
            <a:noAutofit/>
          </a:bodyPr>
          <a:lstStyle/>
          <a:p>
            <a:pPr indent="-1905" lvl="0" marL="433705" marR="0" rtl="0" algn="l">
              <a:lnSpc>
                <a:spcPct val="100000"/>
              </a:lnSpc>
              <a:spcBef>
                <a:spcPts val="0"/>
              </a:spcBef>
              <a:spcAft>
                <a:spcPts val="0"/>
              </a:spcAft>
              <a:buNone/>
            </a:pPr>
            <a:r>
              <a:rPr b="1" lang="en-US" sz="1300">
                <a:solidFill>
                  <a:srgbClr val="FFFFFF"/>
                </a:solidFill>
                <a:latin typeface="Arial"/>
                <a:ea typeface="Arial"/>
                <a:cs typeface="Arial"/>
                <a:sym typeface="Arial"/>
              </a:rPr>
              <a:t>Additional Tailwind From Rising Rates</a:t>
            </a:r>
            <a:endParaRPr sz="1300">
              <a:solidFill>
                <a:schemeClr val="dk1"/>
              </a:solidFill>
              <a:latin typeface="Arial"/>
              <a:ea typeface="Arial"/>
              <a:cs typeface="Arial"/>
              <a:sym typeface="Arial"/>
            </a:endParaRPr>
          </a:p>
        </p:txBody>
      </p:sp>
      <p:sp>
        <p:nvSpPr>
          <p:cNvPr id="862" name="Google Shape;862;p17"/>
          <p:cNvSpPr txBox="1"/>
          <p:nvPr/>
        </p:nvSpPr>
        <p:spPr>
          <a:xfrm>
            <a:off x="5333489" y="2341879"/>
            <a:ext cx="144716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Total Expenses ($Bn)</a:t>
            </a:r>
            <a:endParaRPr sz="1100">
              <a:solidFill>
                <a:schemeClr val="dk1"/>
              </a:solidFill>
              <a:latin typeface="Arial"/>
              <a:ea typeface="Arial"/>
              <a:cs typeface="Arial"/>
              <a:sym typeface="Arial"/>
            </a:endParaRPr>
          </a:p>
        </p:txBody>
      </p:sp>
      <p:sp>
        <p:nvSpPr>
          <p:cNvPr id="863" name="Google Shape;863;p17"/>
          <p:cNvSpPr/>
          <p:nvPr/>
        </p:nvSpPr>
        <p:spPr>
          <a:xfrm>
            <a:off x="6108192" y="3055620"/>
            <a:ext cx="2235835" cy="100965"/>
          </a:xfrm>
          <a:custGeom>
            <a:rect b="b" l="l" r="r" t="t"/>
            <a:pathLst>
              <a:path extrusionOk="0" h="120000" w="120000">
                <a:moveTo>
                  <a:pt x="118922" y="59865"/>
                </a:moveTo>
                <a:lnTo>
                  <a:pt x="118492" y="54340"/>
                </a:lnTo>
                <a:lnTo>
                  <a:pt x="0" y="54340"/>
                </a:lnTo>
                <a:lnTo>
                  <a:pt x="0" y="65208"/>
                </a:lnTo>
                <a:lnTo>
                  <a:pt x="118520" y="65208"/>
                </a:lnTo>
                <a:lnTo>
                  <a:pt x="118922" y="59865"/>
                </a:lnTo>
                <a:close/>
              </a:path>
              <a:path extrusionOk="0" h="120000" w="120000">
                <a:moveTo>
                  <a:pt x="119993" y="59774"/>
                </a:moveTo>
                <a:lnTo>
                  <a:pt x="115494" y="1811"/>
                </a:lnTo>
                <a:lnTo>
                  <a:pt x="115330" y="0"/>
                </a:lnTo>
                <a:lnTo>
                  <a:pt x="115167" y="1811"/>
                </a:lnTo>
                <a:lnTo>
                  <a:pt x="115167" y="3622"/>
                </a:lnTo>
                <a:lnTo>
                  <a:pt x="115085" y="7245"/>
                </a:lnTo>
                <a:lnTo>
                  <a:pt x="115085" y="10868"/>
                </a:lnTo>
                <a:lnTo>
                  <a:pt x="115249" y="12679"/>
                </a:lnTo>
                <a:lnTo>
                  <a:pt x="118492" y="54340"/>
                </a:lnTo>
                <a:lnTo>
                  <a:pt x="119420" y="54340"/>
                </a:lnTo>
                <a:lnTo>
                  <a:pt x="119420" y="67150"/>
                </a:lnTo>
                <a:lnTo>
                  <a:pt x="119993" y="59774"/>
                </a:lnTo>
                <a:close/>
              </a:path>
              <a:path extrusionOk="0" h="120000" w="120000">
                <a:moveTo>
                  <a:pt x="119420" y="67150"/>
                </a:moveTo>
                <a:lnTo>
                  <a:pt x="119420" y="65208"/>
                </a:lnTo>
                <a:lnTo>
                  <a:pt x="118520" y="65208"/>
                </a:lnTo>
                <a:lnTo>
                  <a:pt x="115249" y="108680"/>
                </a:lnTo>
                <a:lnTo>
                  <a:pt x="115085" y="108680"/>
                </a:lnTo>
                <a:lnTo>
                  <a:pt x="115085" y="112302"/>
                </a:lnTo>
                <a:lnTo>
                  <a:pt x="115167" y="115925"/>
                </a:lnTo>
                <a:lnTo>
                  <a:pt x="115167" y="117737"/>
                </a:lnTo>
                <a:lnTo>
                  <a:pt x="115330" y="119548"/>
                </a:lnTo>
                <a:lnTo>
                  <a:pt x="115494" y="117737"/>
                </a:lnTo>
                <a:lnTo>
                  <a:pt x="119420" y="67150"/>
                </a:lnTo>
                <a:close/>
              </a:path>
              <a:path extrusionOk="0" h="120000" w="120000">
                <a:moveTo>
                  <a:pt x="119338" y="54340"/>
                </a:moveTo>
                <a:lnTo>
                  <a:pt x="118492" y="54340"/>
                </a:lnTo>
                <a:lnTo>
                  <a:pt x="118922" y="59865"/>
                </a:lnTo>
                <a:lnTo>
                  <a:pt x="119338" y="54340"/>
                </a:lnTo>
                <a:close/>
              </a:path>
              <a:path extrusionOk="0" h="120000" w="120000">
                <a:moveTo>
                  <a:pt x="119338" y="65208"/>
                </a:moveTo>
                <a:lnTo>
                  <a:pt x="118922" y="59865"/>
                </a:lnTo>
                <a:lnTo>
                  <a:pt x="118520" y="65208"/>
                </a:lnTo>
                <a:lnTo>
                  <a:pt x="119338" y="65208"/>
                </a:lnTo>
                <a:close/>
              </a:path>
              <a:path extrusionOk="0" h="120000" w="120000">
                <a:moveTo>
                  <a:pt x="119420" y="65208"/>
                </a:moveTo>
                <a:lnTo>
                  <a:pt x="119420" y="54340"/>
                </a:lnTo>
                <a:lnTo>
                  <a:pt x="119338" y="54340"/>
                </a:lnTo>
                <a:lnTo>
                  <a:pt x="118922" y="59865"/>
                </a:lnTo>
                <a:lnTo>
                  <a:pt x="119338" y="65208"/>
                </a:lnTo>
                <a:lnTo>
                  <a:pt x="119420" y="6520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4" name="Google Shape;864;p17"/>
          <p:cNvSpPr/>
          <p:nvPr/>
        </p:nvSpPr>
        <p:spPr>
          <a:xfrm>
            <a:off x="1415796" y="5751576"/>
            <a:ext cx="498475" cy="649605"/>
          </a:xfrm>
          <a:custGeom>
            <a:rect b="b" l="l" r="r" t="t"/>
            <a:pathLst>
              <a:path extrusionOk="0" h="120000" w="120000">
                <a:moveTo>
                  <a:pt x="119969" y="119929"/>
                </a:moveTo>
                <a:lnTo>
                  <a:pt x="119969" y="0"/>
                </a:lnTo>
                <a:lnTo>
                  <a:pt x="0" y="0"/>
                </a:lnTo>
                <a:lnTo>
                  <a:pt x="0" y="119929"/>
                </a:lnTo>
                <a:lnTo>
                  <a:pt x="119969" y="119929"/>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5" name="Google Shape;865;p17"/>
          <p:cNvSpPr/>
          <p:nvPr/>
        </p:nvSpPr>
        <p:spPr>
          <a:xfrm>
            <a:off x="2662427" y="5570220"/>
            <a:ext cx="498475" cy="830580"/>
          </a:xfrm>
          <a:custGeom>
            <a:rect b="b" l="l" r="r" t="t"/>
            <a:pathLst>
              <a:path extrusionOk="0" h="120000" w="120000">
                <a:moveTo>
                  <a:pt x="119969" y="120000"/>
                </a:moveTo>
                <a:lnTo>
                  <a:pt x="119969" y="0"/>
                </a:lnTo>
                <a:lnTo>
                  <a:pt x="0" y="0"/>
                </a:lnTo>
                <a:lnTo>
                  <a:pt x="0" y="120000"/>
                </a:lnTo>
                <a:lnTo>
                  <a:pt x="119969" y="12000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6" name="Google Shape;866;p17"/>
          <p:cNvSpPr/>
          <p:nvPr/>
        </p:nvSpPr>
        <p:spPr>
          <a:xfrm>
            <a:off x="3909060" y="5428488"/>
            <a:ext cx="498475" cy="972819"/>
          </a:xfrm>
          <a:custGeom>
            <a:rect b="b" l="l" r="r" t="t"/>
            <a:pathLst>
              <a:path extrusionOk="0" h="120000" w="120000">
                <a:moveTo>
                  <a:pt x="119969" y="119937"/>
                </a:moveTo>
                <a:lnTo>
                  <a:pt x="119969" y="0"/>
                </a:lnTo>
                <a:lnTo>
                  <a:pt x="0" y="0"/>
                </a:lnTo>
                <a:lnTo>
                  <a:pt x="0" y="119937"/>
                </a:lnTo>
                <a:lnTo>
                  <a:pt x="119969" y="119937"/>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7" name="Google Shape;867;p17"/>
          <p:cNvSpPr/>
          <p:nvPr/>
        </p:nvSpPr>
        <p:spPr>
          <a:xfrm>
            <a:off x="1042416" y="6400800"/>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8" name="Google Shape;868;p17"/>
          <p:cNvSpPr txBox="1"/>
          <p:nvPr/>
        </p:nvSpPr>
        <p:spPr>
          <a:xfrm>
            <a:off x="1563115" y="5528561"/>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2.3</a:t>
            </a:r>
            <a:endParaRPr sz="1000">
              <a:solidFill>
                <a:schemeClr val="dk1"/>
              </a:solidFill>
              <a:latin typeface="Arial"/>
              <a:ea typeface="Arial"/>
              <a:cs typeface="Arial"/>
              <a:sym typeface="Arial"/>
            </a:endParaRPr>
          </a:p>
        </p:txBody>
      </p:sp>
      <p:sp>
        <p:nvSpPr>
          <p:cNvPr id="869" name="Google Shape;869;p17"/>
          <p:cNvSpPr txBox="1"/>
          <p:nvPr/>
        </p:nvSpPr>
        <p:spPr>
          <a:xfrm>
            <a:off x="2809746" y="5347205"/>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3.0</a:t>
            </a:r>
            <a:endParaRPr sz="1000">
              <a:solidFill>
                <a:schemeClr val="dk1"/>
              </a:solidFill>
              <a:latin typeface="Arial"/>
              <a:ea typeface="Arial"/>
              <a:cs typeface="Arial"/>
              <a:sym typeface="Arial"/>
            </a:endParaRPr>
          </a:p>
        </p:txBody>
      </p:sp>
      <p:sp>
        <p:nvSpPr>
          <p:cNvPr id="870" name="Google Shape;870;p17"/>
          <p:cNvSpPr txBox="1"/>
          <p:nvPr/>
        </p:nvSpPr>
        <p:spPr>
          <a:xfrm>
            <a:off x="4056378" y="5205473"/>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3.5</a:t>
            </a:r>
            <a:endParaRPr sz="1000">
              <a:solidFill>
                <a:schemeClr val="dk1"/>
              </a:solidFill>
              <a:latin typeface="Arial"/>
              <a:ea typeface="Arial"/>
              <a:cs typeface="Arial"/>
              <a:sym typeface="Arial"/>
            </a:endParaRPr>
          </a:p>
        </p:txBody>
      </p:sp>
      <p:sp>
        <p:nvSpPr>
          <p:cNvPr id="871" name="Google Shape;871;p17"/>
          <p:cNvSpPr txBox="1"/>
          <p:nvPr/>
        </p:nvSpPr>
        <p:spPr>
          <a:xfrm>
            <a:off x="1511299" y="645210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a:t>
            </a:r>
            <a:endParaRPr sz="1000">
              <a:solidFill>
                <a:schemeClr val="dk1"/>
              </a:solidFill>
              <a:latin typeface="Arial"/>
              <a:ea typeface="Arial"/>
              <a:cs typeface="Arial"/>
              <a:sym typeface="Arial"/>
            </a:endParaRPr>
          </a:p>
        </p:txBody>
      </p:sp>
      <p:sp>
        <p:nvSpPr>
          <p:cNvPr id="872" name="Google Shape;872;p17"/>
          <p:cNvSpPr txBox="1"/>
          <p:nvPr/>
        </p:nvSpPr>
        <p:spPr>
          <a:xfrm>
            <a:off x="2758007" y="645210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2015</a:t>
            </a:r>
            <a:endParaRPr sz="1000">
              <a:solidFill>
                <a:schemeClr val="dk1"/>
              </a:solidFill>
              <a:latin typeface="Arial"/>
              <a:ea typeface="Arial"/>
              <a:cs typeface="Arial"/>
              <a:sym typeface="Arial"/>
            </a:endParaRPr>
          </a:p>
        </p:txBody>
      </p:sp>
      <p:sp>
        <p:nvSpPr>
          <p:cNvPr id="873" name="Google Shape;873;p17"/>
          <p:cNvSpPr txBox="1"/>
          <p:nvPr/>
        </p:nvSpPr>
        <p:spPr>
          <a:xfrm>
            <a:off x="4003193" y="645210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874" name="Google Shape;874;p17"/>
          <p:cNvSpPr/>
          <p:nvPr/>
        </p:nvSpPr>
        <p:spPr>
          <a:xfrm>
            <a:off x="1731264" y="5106924"/>
            <a:ext cx="2318385" cy="332740"/>
          </a:xfrm>
          <a:custGeom>
            <a:rect b="b" l="l" r="r" t="t"/>
            <a:pathLst>
              <a:path extrusionOk="0" h="120000" w="120000">
                <a:moveTo>
                  <a:pt x="119013" y="14968"/>
                </a:moveTo>
                <a:lnTo>
                  <a:pt x="118490" y="13456"/>
                </a:lnTo>
                <a:lnTo>
                  <a:pt x="0" y="116519"/>
                </a:lnTo>
                <a:lnTo>
                  <a:pt x="78" y="119817"/>
                </a:lnTo>
                <a:lnTo>
                  <a:pt x="118575" y="17294"/>
                </a:lnTo>
                <a:lnTo>
                  <a:pt x="119013" y="14968"/>
                </a:lnTo>
                <a:close/>
              </a:path>
              <a:path extrusionOk="0" h="120000" w="120000">
                <a:moveTo>
                  <a:pt x="119980" y="14290"/>
                </a:moveTo>
                <a:lnTo>
                  <a:pt x="115405" y="549"/>
                </a:lnTo>
                <a:lnTo>
                  <a:pt x="115247" y="0"/>
                </a:lnTo>
                <a:lnTo>
                  <a:pt x="115089" y="549"/>
                </a:lnTo>
                <a:lnTo>
                  <a:pt x="115010" y="1099"/>
                </a:lnTo>
                <a:lnTo>
                  <a:pt x="115010" y="2198"/>
                </a:lnTo>
                <a:lnTo>
                  <a:pt x="115089" y="3297"/>
                </a:lnTo>
                <a:lnTo>
                  <a:pt x="115168" y="3847"/>
                </a:lnTo>
                <a:lnTo>
                  <a:pt x="118490" y="13456"/>
                </a:lnTo>
                <a:lnTo>
                  <a:pt x="119428" y="12641"/>
                </a:lnTo>
                <a:lnTo>
                  <a:pt x="119506" y="16488"/>
                </a:lnTo>
                <a:lnTo>
                  <a:pt x="119506" y="16747"/>
                </a:lnTo>
                <a:lnTo>
                  <a:pt x="119980" y="14290"/>
                </a:lnTo>
                <a:close/>
              </a:path>
              <a:path extrusionOk="0" h="120000" w="120000">
                <a:moveTo>
                  <a:pt x="119506" y="16747"/>
                </a:moveTo>
                <a:lnTo>
                  <a:pt x="119506" y="16488"/>
                </a:lnTo>
                <a:lnTo>
                  <a:pt x="118575" y="17294"/>
                </a:lnTo>
                <a:lnTo>
                  <a:pt x="115720" y="32427"/>
                </a:lnTo>
                <a:lnTo>
                  <a:pt x="115562" y="32977"/>
                </a:lnTo>
                <a:lnTo>
                  <a:pt x="115562" y="34076"/>
                </a:lnTo>
                <a:lnTo>
                  <a:pt x="115641" y="34626"/>
                </a:lnTo>
                <a:lnTo>
                  <a:pt x="115720" y="35725"/>
                </a:lnTo>
                <a:lnTo>
                  <a:pt x="115878" y="35725"/>
                </a:lnTo>
                <a:lnTo>
                  <a:pt x="115957" y="35175"/>
                </a:lnTo>
                <a:lnTo>
                  <a:pt x="119506" y="16747"/>
                </a:lnTo>
                <a:close/>
              </a:path>
              <a:path extrusionOk="0" h="120000" w="120000">
                <a:moveTo>
                  <a:pt x="119506" y="16488"/>
                </a:moveTo>
                <a:lnTo>
                  <a:pt x="119428" y="12641"/>
                </a:lnTo>
                <a:lnTo>
                  <a:pt x="118490" y="13456"/>
                </a:lnTo>
                <a:lnTo>
                  <a:pt x="119013" y="14968"/>
                </a:lnTo>
                <a:lnTo>
                  <a:pt x="119349" y="13190"/>
                </a:lnTo>
                <a:lnTo>
                  <a:pt x="119349" y="16624"/>
                </a:lnTo>
                <a:lnTo>
                  <a:pt x="119506" y="16488"/>
                </a:lnTo>
                <a:close/>
              </a:path>
              <a:path extrusionOk="0" h="120000" w="120000">
                <a:moveTo>
                  <a:pt x="119349" y="16624"/>
                </a:moveTo>
                <a:lnTo>
                  <a:pt x="119349" y="15938"/>
                </a:lnTo>
                <a:lnTo>
                  <a:pt x="119013" y="14968"/>
                </a:lnTo>
                <a:lnTo>
                  <a:pt x="118575" y="17294"/>
                </a:lnTo>
                <a:lnTo>
                  <a:pt x="119349" y="16624"/>
                </a:lnTo>
                <a:close/>
              </a:path>
              <a:path extrusionOk="0" h="120000" w="120000">
                <a:moveTo>
                  <a:pt x="119349" y="15938"/>
                </a:moveTo>
                <a:lnTo>
                  <a:pt x="119349" y="13190"/>
                </a:lnTo>
                <a:lnTo>
                  <a:pt x="119013" y="14968"/>
                </a:lnTo>
                <a:lnTo>
                  <a:pt x="119349" y="1593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5" name="Google Shape;875;p17"/>
          <p:cNvSpPr txBox="1"/>
          <p:nvPr/>
        </p:nvSpPr>
        <p:spPr>
          <a:xfrm>
            <a:off x="993139" y="4723889"/>
            <a:ext cx="171513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Net Interest Income ($Bn)</a:t>
            </a:r>
            <a:endParaRPr sz="1100">
              <a:solidFill>
                <a:schemeClr val="dk1"/>
              </a:solidFill>
              <a:latin typeface="Arial"/>
              <a:ea typeface="Arial"/>
              <a:cs typeface="Arial"/>
              <a:sym typeface="Arial"/>
            </a:endParaRPr>
          </a:p>
        </p:txBody>
      </p:sp>
      <p:sp>
        <p:nvSpPr>
          <p:cNvPr id="876" name="Google Shape;876;p17"/>
          <p:cNvSpPr/>
          <p:nvPr/>
        </p:nvSpPr>
        <p:spPr>
          <a:xfrm>
            <a:off x="5013960" y="2011680"/>
            <a:ext cx="0" cy="4814570"/>
          </a:xfrm>
          <a:custGeom>
            <a:rect b="b" l="l" r="r" t="t"/>
            <a:pathLst>
              <a:path extrusionOk="0" h="120000" w="120000">
                <a:moveTo>
                  <a:pt x="0" y="0"/>
                </a:moveTo>
                <a:lnTo>
                  <a:pt x="0" y="119993"/>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7" name="Google Shape;877;p17"/>
          <p:cNvSpPr/>
          <p:nvPr/>
        </p:nvSpPr>
        <p:spPr>
          <a:xfrm>
            <a:off x="5839968" y="6729984"/>
            <a:ext cx="158750" cy="128270"/>
          </a:xfrm>
          <a:custGeom>
            <a:rect b="b" l="l" r="r" t="t"/>
            <a:pathLst>
              <a:path extrusionOk="0" h="120000" w="120000">
                <a:moveTo>
                  <a:pt x="0" y="0"/>
                </a:moveTo>
                <a:lnTo>
                  <a:pt x="0" y="119762"/>
                </a:lnTo>
                <a:lnTo>
                  <a:pt x="119808" y="119762"/>
                </a:lnTo>
                <a:lnTo>
                  <a:pt x="119808"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8" name="Google Shape;878;p17"/>
          <p:cNvSpPr/>
          <p:nvPr/>
        </p:nvSpPr>
        <p:spPr>
          <a:xfrm>
            <a:off x="7356347" y="6729984"/>
            <a:ext cx="147955" cy="128270"/>
          </a:xfrm>
          <a:custGeom>
            <a:rect b="b" l="l" r="r" t="t"/>
            <a:pathLst>
              <a:path extrusionOk="0" h="120000" w="120000">
                <a:moveTo>
                  <a:pt x="0" y="0"/>
                </a:moveTo>
                <a:lnTo>
                  <a:pt x="0" y="119762"/>
                </a:lnTo>
                <a:lnTo>
                  <a:pt x="119897" y="119762"/>
                </a:lnTo>
                <a:lnTo>
                  <a:pt x="119897"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9" name="Google Shape;879;p17"/>
          <p:cNvSpPr txBox="1"/>
          <p:nvPr/>
        </p:nvSpPr>
        <p:spPr>
          <a:xfrm>
            <a:off x="5833361" y="6444485"/>
            <a:ext cx="1554480" cy="434975"/>
          </a:xfrm>
          <a:prstGeom prst="rect">
            <a:avLst/>
          </a:prstGeom>
          <a:noFill/>
          <a:ln>
            <a:noFill/>
          </a:ln>
        </p:spPr>
        <p:txBody>
          <a:bodyPr anchorCtr="0" anchor="t" bIns="0" lIns="0" spcFirstLastPara="1" rIns="0" wrap="square" tIns="12050">
            <a:noAutofit/>
          </a:bodyPr>
          <a:lstStyle/>
          <a:p>
            <a:pPr indent="0" lvl="0" marL="0" marR="0" rtl="0" algn="ctr">
              <a:lnSpc>
                <a:spcPct val="100000"/>
              </a:lnSpc>
              <a:spcBef>
                <a:spcPts val="0"/>
              </a:spcBef>
              <a:spcAft>
                <a:spcPts val="0"/>
              </a:spcAft>
              <a:buNone/>
            </a:pPr>
            <a:r>
              <a:rPr lang="en-US" sz="1000">
                <a:solidFill>
                  <a:schemeClr val="dk1"/>
                </a:solidFill>
                <a:latin typeface="Arial"/>
                <a:ea typeface="Arial"/>
                <a:cs typeface="Arial"/>
                <a:sym typeface="Arial"/>
              </a:rPr>
              <a:t>2014	2015</a:t>
            </a:r>
            <a:endParaRPr sz="1000">
              <a:solidFill>
                <a:schemeClr val="dk1"/>
              </a:solidFill>
              <a:latin typeface="Arial"/>
              <a:ea typeface="Arial"/>
              <a:cs typeface="Arial"/>
              <a:sym typeface="Arial"/>
            </a:endParaRPr>
          </a:p>
          <a:p>
            <a:pPr indent="-5080" lvl="0" marL="81280" marR="0" rtl="0" algn="ctr">
              <a:lnSpc>
                <a:spcPct val="100000"/>
              </a:lnSpc>
              <a:spcBef>
                <a:spcPts val="825"/>
              </a:spcBef>
              <a:spcAft>
                <a:spcPts val="0"/>
              </a:spcAft>
              <a:buNone/>
            </a:pPr>
            <a:r>
              <a:rPr lang="en-US" sz="1000">
                <a:solidFill>
                  <a:schemeClr val="dk1"/>
                </a:solidFill>
                <a:latin typeface="Arial"/>
                <a:ea typeface="Arial"/>
                <a:cs typeface="Arial"/>
                <a:sym typeface="Arial"/>
              </a:rPr>
              <a:t>Compensation/Ratio</a:t>
            </a:r>
            <a:r>
              <a:rPr baseline="30000" lang="en-US" sz="975">
                <a:solidFill>
                  <a:schemeClr val="dk1"/>
                </a:solidFill>
                <a:latin typeface="Arial"/>
                <a:ea typeface="Arial"/>
                <a:cs typeface="Arial"/>
                <a:sym typeface="Arial"/>
              </a:rPr>
              <a:t>(2)</a:t>
            </a:r>
            <a:endParaRPr baseline="30000" sz="975">
              <a:solidFill>
                <a:schemeClr val="dk1"/>
              </a:solidFill>
              <a:latin typeface="Arial"/>
              <a:ea typeface="Arial"/>
              <a:cs typeface="Arial"/>
              <a:sym typeface="Arial"/>
            </a:endParaRPr>
          </a:p>
        </p:txBody>
      </p:sp>
      <p:sp>
        <p:nvSpPr>
          <p:cNvPr id="880" name="Google Shape;880;p17"/>
          <p:cNvSpPr txBox="1"/>
          <p:nvPr/>
        </p:nvSpPr>
        <p:spPr>
          <a:xfrm>
            <a:off x="7517380" y="6444485"/>
            <a:ext cx="1117600" cy="434975"/>
          </a:xfrm>
          <a:prstGeom prst="rect">
            <a:avLst/>
          </a:prstGeom>
          <a:noFill/>
          <a:ln>
            <a:noFill/>
          </a:ln>
        </p:spPr>
        <p:txBody>
          <a:bodyPr anchorCtr="0" anchor="t" bIns="0" lIns="0" spcFirstLastPara="1" rIns="0" wrap="square" tIns="12050">
            <a:noAutofit/>
          </a:bodyPr>
          <a:lstStyle/>
          <a:p>
            <a:pPr indent="0" lvl="0" marL="0" marR="5080" rtl="0" algn="r">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a:p>
            <a:pPr indent="0" lvl="0" marL="0" marR="5080" rtl="0" algn="r">
              <a:lnSpc>
                <a:spcPct val="100000"/>
              </a:lnSpc>
              <a:spcBef>
                <a:spcPts val="825"/>
              </a:spcBef>
              <a:spcAft>
                <a:spcPts val="0"/>
              </a:spcAft>
              <a:buNone/>
            </a:pPr>
            <a:r>
              <a:rPr lang="en-US" sz="1000">
                <a:solidFill>
                  <a:schemeClr val="dk1"/>
                </a:solidFill>
                <a:latin typeface="Arial"/>
                <a:ea typeface="Arial"/>
                <a:cs typeface="Arial"/>
                <a:sym typeface="Arial"/>
              </a:rPr>
              <a:t>Non-Compensation</a:t>
            </a:r>
            <a:endParaRPr sz="1000">
              <a:solidFill>
                <a:schemeClr val="dk1"/>
              </a:solidFill>
              <a:latin typeface="Arial"/>
              <a:ea typeface="Arial"/>
              <a:cs typeface="Arial"/>
              <a:sym typeface="Arial"/>
            </a:endParaRPr>
          </a:p>
        </p:txBody>
      </p:sp>
      <p:sp>
        <p:nvSpPr>
          <p:cNvPr id="881" name="Google Shape;881;p17"/>
          <p:cNvSpPr/>
          <p:nvPr/>
        </p:nvSpPr>
        <p:spPr>
          <a:xfrm>
            <a:off x="5721096" y="6670547"/>
            <a:ext cx="3027045" cy="247015"/>
          </a:xfrm>
          <a:custGeom>
            <a:rect b="b" l="l" r="r" t="t"/>
            <a:pathLst>
              <a:path extrusionOk="0" h="120000" w="120000">
                <a:moveTo>
                  <a:pt x="119984" y="118457"/>
                </a:moveTo>
                <a:lnTo>
                  <a:pt x="119984" y="1480"/>
                </a:lnTo>
                <a:lnTo>
                  <a:pt x="119864" y="0"/>
                </a:lnTo>
                <a:lnTo>
                  <a:pt x="60" y="0"/>
                </a:lnTo>
                <a:lnTo>
                  <a:pt x="0" y="1480"/>
                </a:lnTo>
                <a:lnTo>
                  <a:pt x="0" y="118457"/>
                </a:lnTo>
                <a:lnTo>
                  <a:pt x="60" y="119938"/>
                </a:lnTo>
                <a:lnTo>
                  <a:pt x="181" y="119938"/>
                </a:lnTo>
                <a:lnTo>
                  <a:pt x="181" y="5182"/>
                </a:lnTo>
                <a:lnTo>
                  <a:pt x="362" y="2221"/>
                </a:lnTo>
                <a:lnTo>
                  <a:pt x="362" y="5182"/>
                </a:lnTo>
                <a:lnTo>
                  <a:pt x="119622" y="5182"/>
                </a:lnTo>
                <a:lnTo>
                  <a:pt x="119622" y="2221"/>
                </a:lnTo>
                <a:lnTo>
                  <a:pt x="119803" y="5182"/>
                </a:lnTo>
                <a:lnTo>
                  <a:pt x="119803" y="119938"/>
                </a:lnTo>
                <a:lnTo>
                  <a:pt x="119864" y="119938"/>
                </a:lnTo>
                <a:lnTo>
                  <a:pt x="119984" y="118457"/>
                </a:lnTo>
                <a:close/>
              </a:path>
              <a:path extrusionOk="0" h="120000" w="120000">
                <a:moveTo>
                  <a:pt x="362" y="5182"/>
                </a:moveTo>
                <a:lnTo>
                  <a:pt x="362" y="2221"/>
                </a:lnTo>
                <a:lnTo>
                  <a:pt x="181" y="5182"/>
                </a:lnTo>
                <a:lnTo>
                  <a:pt x="362" y="5182"/>
                </a:lnTo>
                <a:close/>
              </a:path>
              <a:path extrusionOk="0" h="120000" w="120000">
                <a:moveTo>
                  <a:pt x="362" y="114755"/>
                </a:moveTo>
                <a:lnTo>
                  <a:pt x="362" y="5182"/>
                </a:lnTo>
                <a:lnTo>
                  <a:pt x="181" y="5182"/>
                </a:lnTo>
                <a:lnTo>
                  <a:pt x="181" y="114755"/>
                </a:lnTo>
                <a:lnTo>
                  <a:pt x="362" y="114755"/>
                </a:lnTo>
                <a:close/>
              </a:path>
              <a:path extrusionOk="0" h="120000" w="120000">
                <a:moveTo>
                  <a:pt x="119803" y="114755"/>
                </a:moveTo>
                <a:lnTo>
                  <a:pt x="181" y="114755"/>
                </a:lnTo>
                <a:lnTo>
                  <a:pt x="362" y="116976"/>
                </a:lnTo>
                <a:lnTo>
                  <a:pt x="362" y="119938"/>
                </a:lnTo>
                <a:lnTo>
                  <a:pt x="119622" y="119938"/>
                </a:lnTo>
                <a:lnTo>
                  <a:pt x="119622" y="116976"/>
                </a:lnTo>
                <a:lnTo>
                  <a:pt x="119803" y="114755"/>
                </a:lnTo>
                <a:close/>
              </a:path>
              <a:path extrusionOk="0" h="120000" w="120000">
                <a:moveTo>
                  <a:pt x="362" y="119938"/>
                </a:moveTo>
                <a:lnTo>
                  <a:pt x="362" y="116976"/>
                </a:lnTo>
                <a:lnTo>
                  <a:pt x="181" y="114755"/>
                </a:lnTo>
                <a:lnTo>
                  <a:pt x="181" y="119938"/>
                </a:lnTo>
                <a:lnTo>
                  <a:pt x="362" y="119938"/>
                </a:lnTo>
                <a:close/>
              </a:path>
              <a:path extrusionOk="0" h="120000" w="120000">
                <a:moveTo>
                  <a:pt x="119803" y="5182"/>
                </a:moveTo>
                <a:lnTo>
                  <a:pt x="119622" y="2221"/>
                </a:lnTo>
                <a:lnTo>
                  <a:pt x="119622" y="5182"/>
                </a:lnTo>
                <a:lnTo>
                  <a:pt x="119803" y="5182"/>
                </a:lnTo>
                <a:close/>
              </a:path>
              <a:path extrusionOk="0" h="120000" w="120000">
                <a:moveTo>
                  <a:pt x="119803" y="114755"/>
                </a:moveTo>
                <a:lnTo>
                  <a:pt x="119803" y="5182"/>
                </a:lnTo>
                <a:lnTo>
                  <a:pt x="119622" y="5182"/>
                </a:lnTo>
                <a:lnTo>
                  <a:pt x="119622" y="114755"/>
                </a:lnTo>
                <a:lnTo>
                  <a:pt x="119803" y="114755"/>
                </a:lnTo>
                <a:close/>
              </a:path>
              <a:path extrusionOk="0" h="120000" w="120000">
                <a:moveTo>
                  <a:pt x="119803" y="119938"/>
                </a:moveTo>
                <a:lnTo>
                  <a:pt x="119803" y="114755"/>
                </a:lnTo>
                <a:lnTo>
                  <a:pt x="119622" y="116976"/>
                </a:lnTo>
                <a:lnTo>
                  <a:pt x="119622" y="119938"/>
                </a:lnTo>
                <a:lnTo>
                  <a:pt x="119803" y="11993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2" name="Google Shape;882;p17"/>
          <p:cNvSpPr txBox="1"/>
          <p:nvPr/>
        </p:nvSpPr>
        <p:spPr>
          <a:xfrm>
            <a:off x="7045449" y="5362445"/>
            <a:ext cx="370840"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i="1" lang="en-US" sz="1000">
                <a:solidFill>
                  <a:srgbClr val="FFFFFF"/>
                </a:solidFill>
                <a:latin typeface="Arial"/>
                <a:ea typeface="Arial"/>
                <a:cs typeface="Arial"/>
                <a:sym typeface="Arial"/>
              </a:rPr>
              <a:t>56.9%</a:t>
            </a:r>
            <a:endParaRPr sz="1000">
              <a:solidFill>
                <a:schemeClr val="dk1"/>
              </a:solidFill>
              <a:latin typeface="Arial"/>
              <a:ea typeface="Arial"/>
              <a:cs typeface="Arial"/>
              <a:sym typeface="Arial"/>
            </a:endParaRPr>
          </a:p>
        </p:txBody>
      </p:sp>
      <p:sp>
        <p:nvSpPr>
          <p:cNvPr id="883" name="Google Shape;883;p17"/>
          <p:cNvSpPr txBox="1"/>
          <p:nvPr/>
        </p:nvSpPr>
        <p:spPr>
          <a:xfrm>
            <a:off x="8289090" y="5362445"/>
            <a:ext cx="370840"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i="1" lang="en-US" sz="1000">
                <a:solidFill>
                  <a:srgbClr val="FFFFFF"/>
                </a:solidFill>
                <a:latin typeface="Arial"/>
                <a:ea typeface="Arial"/>
                <a:cs typeface="Arial"/>
                <a:sym typeface="Arial"/>
              </a:rPr>
              <a:t>56.5%</a:t>
            </a:r>
            <a:endParaRPr sz="1000">
              <a:solidFill>
                <a:schemeClr val="dk1"/>
              </a:solidFill>
              <a:latin typeface="Arial"/>
              <a:ea typeface="Arial"/>
              <a:cs typeface="Arial"/>
              <a:sym typeface="Arial"/>
            </a:endParaRPr>
          </a:p>
        </p:txBody>
      </p:sp>
      <p:sp>
        <p:nvSpPr>
          <p:cNvPr id="884" name="Google Shape;884;p17"/>
          <p:cNvSpPr txBox="1"/>
          <p:nvPr/>
        </p:nvSpPr>
        <p:spPr>
          <a:xfrm>
            <a:off x="5801865" y="5362445"/>
            <a:ext cx="370840" cy="177800"/>
          </a:xfrm>
          <a:prstGeom prst="rect">
            <a:avLst/>
          </a:prstGeom>
          <a:noFill/>
          <a:ln>
            <a:noFill/>
          </a:ln>
        </p:spPr>
        <p:txBody>
          <a:bodyPr anchorCtr="0" anchor="t" bIns="0" lIns="0" spcFirstLastPara="1" rIns="0" wrap="square" tIns="12050">
            <a:noAutofit/>
          </a:bodyPr>
          <a:lstStyle/>
          <a:p>
            <a:pPr indent="0" lvl="0" marL="0" marR="0" rtl="0" algn="l">
              <a:lnSpc>
                <a:spcPct val="100000"/>
              </a:lnSpc>
              <a:spcBef>
                <a:spcPts val="0"/>
              </a:spcBef>
              <a:spcAft>
                <a:spcPts val="0"/>
              </a:spcAft>
              <a:buNone/>
            </a:pPr>
            <a:r>
              <a:rPr i="1" lang="en-US" sz="1000">
                <a:solidFill>
                  <a:srgbClr val="FFFFFF"/>
                </a:solidFill>
                <a:latin typeface="Arial"/>
                <a:ea typeface="Arial"/>
                <a:cs typeface="Arial"/>
                <a:sym typeface="Arial"/>
              </a:rPr>
              <a:t>59.3%</a:t>
            </a:r>
            <a:endParaRPr sz="1000">
              <a:solidFill>
                <a:schemeClr val="dk1"/>
              </a:solidFill>
              <a:latin typeface="Arial"/>
              <a:ea typeface="Arial"/>
              <a:cs typeface="Arial"/>
              <a:sym typeface="Arial"/>
            </a:endParaRPr>
          </a:p>
        </p:txBody>
      </p:sp>
      <p:sp>
        <p:nvSpPr>
          <p:cNvPr id="885" name="Google Shape;885;p17"/>
          <p:cNvSpPr/>
          <p:nvPr/>
        </p:nvSpPr>
        <p:spPr>
          <a:xfrm>
            <a:off x="2257044" y="4936236"/>
            <a:ext cx="1248156" cy="387096"/>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6" name="Google Shape;886;p17"/>
          <p:cNvSpPr/>
          <p:nvPr/>
        </p:nvSpPr>
        <p:spPr>
          <a:xfrm>
            <a:off x="2124455" y="2662427"/>
            <a:ext cx="1685544" cy="246888"/>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7" name="Google Shape;887;p17"/>
          <p:cNvSpPr txBox="1"/>
          <p:nvPr/>
        </p:nvSpPr>
        <p:spPr>
          <a:xfrm>
            <a:off x="6214361" y="2715258"/>
            <a:ext cx="1869439" cy="330200"/>
          </a:xfrm>
          <a:prstGeom prst="rect">
            <a:avLst/>
          </a:prstGeom>
          <a:noFill/>
          <a:ln>
            <a:noFill/>
          </a:ln>
        </p:spPr>
        <p:txBody>
          <a:bodyPr anchorCtr="0" anchor="t" bIns="0" lIns="0" spcFirstLastPara="1" rIns="0" wrap="square" tIns="12050">
            <a:noAutofit/>
          </a:bodyPr>
          <a:lstStyle/>
          <a:p>
            <a:pPr indent="-360045" lvl="0" marL="360045" marR="5080" rtl="0" algn="l">
              <a:lnSpc>
                <a:spcPct val="100000"/>
              </a:lnSpc>
              <a:spcBef>
                <a:spcPts val="0"/>
              </a:spcBef>
              <a:spcAft>
                <a:spcPts val="0"/>
              </a:spcAft>
              <a:buNone/>
            </a:pPr>
            <a:r>
              <a:rPr b="1" lang="en-US" sz="1000">
                <a:solidFill>
                  <a:srgbClr val="002F63"/>
                </a:solidFill>
                <a:latin typeface="Arial"/>
                <a:ea typeface="Arial"/>
                <a:cs typeface="Arial"/>
                <a:sym typeface="Arial"/>
              </a:rPr>
              <a:t>Maintained Expense Base with  Growing Revenues</a:t>
            </a:r>
            <a:endParaRPr sz="1000">
              <a:solidFill>
                <a:schemeClr val="dk1"/>
              </a:solidFill>
              <a:latin typeface="Arial"/>
              <a:ea typeface="Arial"/>
              <a:cs typeface="Arial"/>
              <a:sym typeface="Arial"/>
            </a:endParaRPr>
          </a:p>
        </p:txBody>
      </p:sp>
      <p:sp>
        <p:nvSpPr>
          <p:cNvPr id="888" name="Google Shape;888;p17"/>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889" name="Google Shape;889;p17"/>
          <p:cNvSpPr txBox="1"/>
          <p:nvPr/>
        </p:nvSpPr>
        <p:spPr>
          <a:xfrm>
            <a:off x="901699" y="1537207"/>
            <a:ext cx="2781300"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rgbClr val="00A1E2"/>
                </a:solidFill>
                <a:latin typeface="Arial"/>
                <a:ea typeface="Arial"/>
                <a:cs typeface="Arial"/>
                <a:sym typeface="Arial"/>
              </a:rPr>
              <a:t>Operating Leverage Persists</a:t>
            </a:r>
            <a:endParaRPr sz="1600">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3" name="Shape 893"/>
        <p:cNvGrpSpPr/>
        <p:nvPr/>
      </p:nvGrpSpPr>
      <p:grpSpPr>
        <a:xfrm>
          <a:off x="0" y="0"/>
          <a:ext cx="0" cy="0"/>
          <a:chOff x="0" y="0"/>
          <a:chExt cx="0" cy="0"/>
        </a:xfrm>
      </p:grpSpPr>
      <p:sp>
        <p:nvSpPr>
          <p:cNvPr id="894" name="Google Shape;894;p18"/>
          <p:cNvSpPr txBox="1"/>
          <p:nvPr>
            <p:ph type="title"/>
          </p:nvPr>
        </p:nvSpPr>
        <p:spPr>
          <a:xfrm>
            <a:off x="1291843" y="1168399"/>
            <a:ext cx="485648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Wealth Management Digital Strategy</a:t>
            </a:r>
            <a:endParaRPr b="1" i="0" sz="2200" u="none" cap="none" strike="noStrike">
              <a:solidFill>
                <a:schemeClr val="dk1"/>
              </a:solidFill>
              <a:latin typeface="Arial"/>
              <a:ea typeface="Arial"/>
              <a:cs typeface="Arial"/>
              <a:sym typeface="Arial"/>
            </a:endParaRPr>
          </a:p>
        </p:txBody>
      </p:sp>
      <p:sp>
        <p:nvSpPr>
          <p:cNvPr id="895" name="Google Shape;895;p18"/>
          <p:cNvSpPr txBox="1"/>
          <p:nvPr/>
        </p:nvSpPr>
        <p:spPr>
          <a:xfrm>
            <a:off x="915924" y="2028444"/>
            <a:ext cx="4464050" cy="441959"/>
          </a:xfrm>
          <a:prstGeom prst="rect">
            <a:avLst/>
          </a:prstGeom>
          <a:solidFill>
            <a:srgbClr val="D4D5D7"/>
          </a:solidFill>
          <a:ln>
            <a:noFill/>
          </a:ln>
        </p:spPr>
        <p:txBody>
          <a:bodyPr anchorCtr="0" anchor="t" bIns="0" lIns="0" spcFirstLastPara="1" rIns="0" wrap="square" tIns="1900">
            <a:noAutofit/>
          </a:bodyPr>
          <a:lstStyle/>
          <a:p>
            <a:pPr indent="-100965" lvl="0" marL="545465" marR="447040" rtl="0" algn="l">
              <a:lnSpc>
                <a:spcPct val="100000"/>
              </a:lnSpc>
              <a:spcBef>
                <a:spcPts val="0"/>
              </a:spcBef>
              <a:spcAft>
                <a:spcPts val="0"/>
              </a:spcAft>
              <a:buNone/>
            </a:pPr>
            <a:r>
              <a:rPr b="1" lang="en-US" sz="1400">
                <a:solidFill>
                  <a:schemeClr val="dk1"/>
                </a:solidFill>
                <a:latin typeface="Arial"/>
                <a:ea typeface="Arial"/>
                <a:cs typeface="Arial"/>
                <a:sym typeface="Arial"/>
              </a:rPr>
              <a:t>Digital Tools Enhance Client Experience &amp;  Capabilities Attract New Customer Base</a:t>
            </a:r>
            <a:endParaRPr sz="1400">
              <a:solidFill>
                <a:schemeClr val="dk1"/>
              </a:solidFill>
              <a:latin typeface="Arial"/>
              <a:ea typeface="Arial"/>
              <a:cs typeface="Arial"/>
              <a:sym typeface="Arial"/>
            </a:endParaRPr>
          </a:p>
        </p:txBody>
      </p:sp>
      <p:sp>
        <p:nvSpPr>
          <p:cNvPr id="896" name="Google Shape;896;p18"/>
          <p:cNvSpPr txBox="1"/>
          <p:nvPr/>
        </p:nvSpPr>
        <p:spPr>
          <a:xfrm>
            <a:off x="5644896" y="2028444"/>
            <a:ext cx="3505200" cy="441959"/>
          </a:xfrm>
          <a:prstGeom prst="rect">
            <a:avLst/>
          </a:prstGeom>
          <a:solidFill>
            <a:srgbClr val="D4D5D7"/>
          </a:solidFill>
          <a:ln>
            <a:noFill/>
          </a:ln>
        </p:spPr>
        <p:txBody>
          <a:bodyPr anchorCtr="0" anchor="t" bIns="0" lIns="0" spcFirstLastPara="1" rIns="0" wrap="square" tIns="1900">
            <a:noAutofit/>
          </a:bodyPr>
          <a:lstStyle/>
          <a:p>
            <a:pPr indent="-254000" lvl="0" marL="596900" marR="337185" rtl="0" algn="l">
              <a:lnSpc>
                <a:spcPct val="100000"/>
              </a:lnSpc>
              <a:spcBef>
                <a:spcPts val="0"/>
              </a:spcBef>
              <a:spcAft>
                <a:spcPts val="0"/>
              </a:spcAft>
              <a:buNone/>
            </a:pPr>
            <a:r>
              <a:rPr b="1" lang="en-US" sz="1400">
                <a:solidFill>
                  <a:schemeClr val="dk1"/>
                </a:solidFill>
                <a:latin typeface="Arial"/>
                <a:ea typeface="Arial"/>
                <a:cs typeface="Arial"/>
                <a:sym typeface="Arial"/>
              </a:rPr>
              <a:t>Being Built Through a Network of  Best-of-Breed Partnerships</a:t>
            </a:r>
            <a:endParaRPr sz="1400">
              <a:solidFill>
                <a:schemeClr val="dk1"/>
              </a:solidFill>
              <a:latin typeface="Arial"/>
              <a:ea typeface="Arial"/>
              <a:cs typeface="Arial"/>
              <a:sym typeface="Arial"/>
            </a:endParaRPr>
          </a:p>
        </p:txBody>
      </p:sp>
      <p:sp>
        <p:nvSpPr>
          <p:cNvPr id="897" name="Google Shape;897;p18"/>
          <p:cNvSpPr/>
          <p:nvPr/>
        </p:nvSpPr>
        <p:spPr>
          <a:xfrm>
            <a:off x="2093976" y="2758440"/>
            <a:ext cx="3173095" cy="1134110"/>
          </a:xfrm>
          <a:custGeom>
            <a:rect b="b" l="l" r="r" t="t"/>
            <a:pathLst>
              <a:path extrusionOk="0" h="120000" w="120000">
                <a:moveTo>
                  <a:pt x="119995" y="119650"/>
                </a:moveTo>
                <a:lnTo>
                  <a:pt x="119995" y="161"/>
                </a:lnTo>
                <a:lnTo>
                  <a:pt x="119937" y="0"/>
                </a:lnTo>
                <a:lnTo>
                  <a:pt x="115" y="0"/>
                </a:lnTo>
                <a:lnTo>
                  <a:pt x="0" y="161"/>
                </a:lnTo>
                <a:lnTo>
                  <a:pt x="0" y="119650"/>
                </a:lnTo>
                <a:lnTo>
                  <a:pt x="115" y="119973"/>
                </a:lnTo>
                <a:lnTo>
                  <a:pt x="230" y="119973"/>
                </a:lnTo>
                <a:lnTo>
                  <a:pt x="230" y="967"/>
                </a:lnTo>
                <a:lnTo>
                  <a:pt x="403" y="483"/>
                </a:lnTo>
                <a:lnTo>
                  <a:pt x="403" y="967"/>
                </a:lnTo>
                <a:lnTo>
                  <a:pt x="119649" y="967"/>
                </a:lnTo>
                <a:lnTo>
                  <a:pt x="119649" y="483"/>
                </a:lnTo>
                <a:lnTo>
                  <a:pt x="119822" y="967"/>
                </a:lnTo>
                <a:lnTo>
                  <a:pt x="119822" y="119973"/>
                </a:lnTo>
                <a:lnTo>
                  <a:pt x="119937" y="119973"/>
                </a:lnTo>
                <a:lnTo>
                  <a:pt x="119995" y="119650"/>
                </a:lnTo>
                <a:close/>
              </a:path>
              <a:path extrusionOk="0" h="120000" w="120000">
                <a:moveTo>
                  <a:pt x="403" y="967"/>
                </a:moveTo>
                <a:lnTo>
                  <a:pt x="403" y="483"/>
                </a:lnTo>
                <a:lnTo>
                  <a:pt x="230" y="967"/>
                </a:lnTo>
                <a:lnTo>
                  <a:pt x="403" y="967"/>
                </a:lnTo>
                <a:close/>
              </a:path>
              <a:path extrusionOk="0" h="120000" w="120000">
                <a:moveTo>
                  <a:pt x="403" y="118844"/>
                </a:moveTo>
                <a:lnTo>
                  <a:pt x="403" y="967"/>
                </a:lnTo>
                <a:lnTo>
                  <a:pt x="230" y="967"/>
                </a:lnTo>
                <a:lnTo>
                  <a:pt x="230" y="118844"/>
                </a:lnTo>
                <a:lnTo>
                  <a:pt x="403" y="118844"/>
                </a:lnTo>
                <a:close/>
              </a:path>
              <a:path extrusionOk="0" h="120000" w="120000">
                <a:moveTo>
                  <a:pt x="119822" y="118844"/>
                </a:moveTo>
                <a:lnTo>
                  <a:pt x="230" y="118844"/>
                </a:lnTo>
                <a:lnTo>
                  <a:pt x="403" y="119328"/>
                </a:lnTo>
                <a:lnTo>
                  <a:pt x="403" y="119973"/>
                </a:lnTo>
                <a:lnTo>
                  <a:pt x="119649" y="119973"/>
                </a:lnTo>
                <a:lnTo>
                  <a:pt x="119649" y="119328"/>
                </a:lnTo>
                <a:lnTo>
                  <a:pt x="119822" y="118844"/>
                </a:lnTo>
                <a:close/>
              </a:path>
              <a:path extrusionOk="0" h="120000" w="120000">
                <a:moveTo>
                  <a:pt x="403" y="119973"/>
                </a:moveTo>
                <a:lnTo>
                  <a:pt x="403" y="119328"/>
                </a:lnTo>
                <a:lnTo>
                  <a:pt x="230" y="118844"/>
                </a:lnTo>
                <a:lnTo>
                  <a:pt x="230" y="119973"/>
                </a:lnTo>
                <a:lnTo>
                  <a:pt x="403" y="119973"/>
                </a:lnTo>
                <a:close/>
              </a:path>
              <a:path extrusionOk="0" h="120000" w="120000">
                <a:moveTo>
                  <a:pt x="119822" y="967"/>
                </a:moveTo>
                <a:lnTo>
                  <a:pt x="119649" y="483"/>
                </a:lnTo>
                <a:lnTo>
                  <a:pt x="119649" y="967"/>
                </a:lnTo>
                <a:lnTo>
                  <a:pt x="119822" y="967"/>
                </a:lnTo>
                <a:close/>
              </a:path>
              <a:path extrusionOk="0" h="120000" w="120000">
                <a:moveTo>
                  <a:pt x="119822" y="118844"/>
                </a:moveTo>
                <a:lnTo>
                  <a:pt x="119822" y="967"/>
                </a:lnTo>
                <a:lnTo>
                  <a:pt x="119649" y="967"/>
                </a:lnTo>
                <a:lnTo>
                  <a:pt x="119649" y="118844"/>
                </a:lnTo>
                <a:lnTo>
                  <a:pt x="119822" y="118844"/>
                </a:lnTo>
                <a:close/>
              </a:path>
              <a:path extrusionOk="0" h="120000" w="120000">
                <a:moveTo>
                  <a:pt x="119822" y="119973"/>
                </a:moveTo>
                <a:lnTo>
                  <a:pt x="119822" y="118844"/>
                </a:lnTo>
                <a:lnTo>
                  <a:pt x="119649" y="119328"/>
                </a:lnTo>
                <a:lnTo>
                  <a:pt x="119649" y="119973"/>
                </a:lnTo>
                <a:lnTo>
                  <a:pt x="119822" y="119973"/>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8" name="Google Shape;898;p18"/>
          <p:cNvSpPr txBox="1"/>
          <p:nvPr/>
        </p:nvSpPr>
        <p:spPr>
          <a:xfrm>
            <a:off x="2236723" y="3123690"/>
            <a:ext cx="2947670" cy="391160"/>
          </a:xfrm>
          <a:prstGeom prst="rect">
            <a:avLst/>
          </a:prstGeom>
          <a:noFill/>
          <a:ln>
            <a:noFill/>
          </a:ln>
        </p:spPr>
        <p:txBody>
          <a:bodyPr anchorCtr="0" anchor="t" bIns="0" lIns="0" spcFirstLastPara="1" rIns="0" wrap="square" tIns="12700">
            <a:noAutofit/>
          </a:bodyPr>
          <a:lstStyle/>
          <a:p>
            <a:pPr indent="-170180" lvl="0" marL="182880" marR="5080" rtl="0" algn="l">
              <a:lnSpc>
                <a:spcPct val="100000"/>
              </a:lnSpc>
              <a:spcBef>
                <a:spcPts val="0"/>
              </a:spcBef>
              <a:spcAft>
                <a:spcPts val="0"/>
              </a:spcAft>
              <a:buClr>
                <a:schemeClr val="dk1"/>
              </a:buClr>
              <a:buSzPts val="1200"/>
              <a:buFont typeface="Arial"/>
              <a:buChar char="•"/>
            </a:pPr>
            <a:r>
              <a:rPr b="1" lang="en-US" sz="1200">
                <a:solidFill>
                  <a:schemeClr val="dk1"/>
                </a:solidFill>
                <a:latin typeface="Arial"/>
                <a:ea typeface="Arial"/>
                <a:cs typeface="Arial"/>
                <a:sym typeface="Arial"/>
              </a:rPr>
              <a:t>Modernized Branch System </a:t>
            </a:r>
            <a:r>
              <a:rPr lang="en-US" sz="1200">
                <a:solidFill>
                  <a:schemeClr val="dk1"/>
                </a:solidFill>
                <a:latin typeface="Arial"/>
                <a:ea typeface="Arial"/>
                <a:cs typeface="Arial"/>
                <a:sym typeface="Arial"/>
              </a:rPr>
              <a:t>with digital  self-service to drive FA efficiency</a:t>
            </a:r>
            <a:endParaRPr sz="1200">
              <a:solidFill>
                <a:schemeClr val="dk1"/>
              </a:solidFill>
              <a:latin typeface="Arial"/>
              <a:ea typeface="Arial"/>
              <a:cs typeface="Arial"/>
              <a:sym typeface="Arial"/>
            </a:endParaRPr>
          </a:p>
        </p:txBody>
      </p:sp>
      <p:sp>
        <p:nvSpPr>
          <p:cNvPr id="899" name="Google Shape;899;p18"/>
          <p:cNvSpPr/>
          <p:nvPr/>
        </p:nvSpPr>
        <p:spPr>
          <a:xfrm>
            <a:off x="1098804" y="2763012"/>
            <a:ext cx="1061085" cy="1123315"/>
          </a:xfrm>
          <a:custGeom>
            <a:rect b="b" l="l" r="r" t="t"/>
            <a:pathLst>
              <a:path extrusionOk="0" h="120000" w="120000">
                <a:moveTo>
                  <a:pt x="0" y="0"/>
                </a:moveTo>
                <a:lnTo>
                  <a:pt x="0" y="119986"/>
                </a:lnTo>
                <a:lnTo>
                  <a:pt x="119956" y="119986"/>
                </a:lnTo>
                <a:lnTo>
                  <a:pt x="119956"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0" name="Google Shape;900;p18"/>
          <p:cNvSpPr/>
          <p:nvPr/>
        </p:nvSpPr>
        <p:spPr>
          <a:xfrm>
            <a:off x="1094232" y="2758440"/>
            <a:ext cx="1069975" cy="1134110"/>
          </a:xfrm>
          <a:custGeom>
            <a:rect b="b" l="l" r="r" t="t"/>
            <a:pathLst>
              <a:path extrusionOk="0" h="120000" w="120000">
                <a:moveTo>
                  <a:pt x="119985" y="119650"/>
                </a:moveTo>
                <a:lnTo>
                  <a:pt x="119985" y="161"/>
                </a:lnTo>
                <a:lnTo>
                  <a:pt x="119814" y="0"/>
                </a:lnTo>
                <a:lnTo>
                  <a:pt x="341" y="0"/>
                </a:lnTo>
                <a:lnTo>
                  <a:pt x="0" y="161"/>
                </a:lnTo>
                <a:lnTo>
                  <a:pt x="0" y="119650"/>
                </a:lnTo>
                <a:lnTo>
                  <a:pt x="341" y="119973"/>
                </a:lnTo>
                <a:lnTo>
                  <a:pt x="512" y="119973"/>
                </a:lnTo>
                <a:lnTo>
                  <a:pt x="512" y="967"/>
                </a:lnTo>
                <a:lnTo>
                  <a:pt x="1196" y="483"/>
                </a:lnTo>
                <a:lnTo>
                  <a:pt x="1196" y="967"/>
                </a:lnTo>
                <a:lnTo>
                  <a:pt x="118960" y="967"/>
                </a:lnTo>
                <a:lnTo>
                  <a:pt x="118960" y="483"/>
                </a:lnTo>
                <a:lnTo>
                  <a:pt x="119472" y="967"/>
                </a:lnTo>
                <a:lnTo>
                  <a:pt x="119472" y="119973"/>
                </a:lnTo>
                <a:lnTo>
                  <a:pt x="119814" y="119973"/>
                </a:lnTo>
                <a:lnTo>
                  <a:pt x="119985" y="119650"/>
                </a:lnTo>
                <a:close/>
              </a:path>
              <a:path extrusionOk="0" h="120000" w="120000">
                <a:moveTo>
                  <a:pt x="1196" y="967"/>
                </a:moveTo>
                <a:lnTo>
                  <a:pt x="1196" y="483"/>
                </a:lnTo>
                <a:lnTo>
                  <a:pt x="512" y="967"/>
                </a:lnTo>
                <a:lnTo>
                  <a:pt x="1196" y="967"/>
                </a:lnTo>
                <a:close/>
              </a:path>
              <a:path extrusionOk="0" h="120000" w="120000">
                <a:moveTo>
                  <a:pt x="1196" y="118844"/>
                </a:moveTo>
                <a:lnTo>
                  <a:pt x="1196" y="967"/>
                </a:lnTo>
                <a:lnTo>
                  <a:pt x="512" y="967"/>
                </a:lnTo>
                <a:lnTo>
                  <a:pt x="512" y="118844"/>
                </a:lnTo>
                <a:lnTo>
                  <a:pt x="1196" y="118844"/>
                </a:lnTo>
                <a:close/>
              </a:path>
              <a:path extrusionOk="0" h="120000" w="120000">
                <a:moveTo>
                  <a:pt x="119472" y="118844"/>
                </a:moveTo>
                <a:lnTo>
                  <a:pt x="512" y="118844"/>
                </a:lnTo>
                <a:lnTo>
                  <a:pt x="1196" y="119328"/>
                </a:lnTo>
                <a:lnTo>
                  <a:pt x="1196" y="119973"/>
                </a:lnTo>
                <a:lnTo>
                  <a:pt x="118960" y="119973"/>
                </a:lnTo>
                <a:lnTo>
                  <a:pt x="118960" y="119328"/>
                </a:lnTo>
                <a:lnTo>
                  <a:pt x="119472" y="118844"/>
                </a:lnTo>
                <a:close/>
              </a:path>
              <a:path extrusionOk="0" h="120000" w="120000">
                <a:moveTo>
                  <a:pt x="1196" y="119973"/>
                </a:moveTo>
                <a:lnTo>
                  <a:pt x="1196" y="119328"/>
                </a:lnTo>
                <a:lnTo>
                  <a:pt x="512" y="118844"/>
                </a:lnTo>
                <a:lnTo>
                  <a:pt x="512" y="119973"/>
                </a:lnTo>
                <a:lnTo>
                  <a:pt x="1196" y="119973"/>
                </a:lnTo>
                <a:close/>
              </a:path>
              <a:path extrusionOk="0" h="120000" w="120000">
                <a:moveTo>
                  <a:pt x="119472" y="967"/>
                </a:moveTo>
                <a:lnTo>
                  <a:pt x="118960" y="483"/>
                </a:lnTo>
                <a:lnTo>
                  <a:pt x="118960" y="967"/>
                </a:lnTo>
                <a:lnTo>
                  <a:pt x="119472" y="967"/>
                </a:lnTo>
                <a:close/>
              </a:path>
              <a:path extrusionOk="0" h="120000" w="120000">
                <a:moveTo>
                  <a:pt x="119472" y="118844"/>
                </a:moveTo>
                <a:lnTo>
                  <a:pt x="119472" y="967"/>
                </a:lnTo>
                <a:lnTo>
                  <a:pt x="118960" y="967"/>
                </a:lnTo>
                <a:lnTo>
                  <a:pt x="118960" y="118844"/>
                </a:lnTo>
                <a:lnTo>
                  <a:pt x="119472" y="118844"/>
                </a:lnTo>
                <a:close/>
              </a:path>
              <a:path extrusionOk="0" h="120000" w="120000">
                <a:moveTo>
                  <a:pt x="119472" y="119973"/>
                </a:moveTo>
                <a:lnTo>
                  <a:pt x="119472" y="118844"/>
                </a:lnTo>
                <a:lnTo>
                  <a:pt x="118960" y="119328"/>
                </a:lnTo>
                <a:lnTo>
                  <a:pt x="118960" y="119973"/>
                </a:lnTo>
                <a:lnTo>
                  <a:pt x="119472" y="119973"/>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1" name="Google Shape;901;p18"/>
          <p:cNvSpPr txBox="1"/>
          <p:nvPr/>
        </p:nvSpPr>
        <p:spPr>
          <a:xfrm>
            <a:off x="1157731" y="2940810"/>
            <a:ext cx="955675" cy="756920"/>
          </a:xfrm>
          <a:prstGeom prst="rect">
            <a:avLst/>
          </a:prstGeom>
          <a:noFill/>
          <a:ln>
            <a:noFill/>
          </a:ln>
        </p:spPr>
        <p:txBody>
          <a:bodyPr anchorCtr="0" anchor="t" bIns="0" lIns="0" spcFirstLastPara="1" rIns="0" wrap="square" tIns="12700">
            <a:noAutofit/>
          </a:bodyPr>
          <a:lstStyle/>
          <a:p>
            <a:pPr indent="-12700" lvl="0" marL="12700" marR="5080" rtl="0" algn="ctr">
              <a:lnSpc>
                <a:spcPct val="100000"/>
              </a:lnSpc>
              <a:spcBef>
                <a:spcPts val="0"/>
              </a:spcBef>
              <a:spcAft>
                <a:spcPts val="0"/>
              </a:spcAft>
              <a:buNone/>
            </a:pPr>
            <a:r>
              <a:rPr b="1" lang="en-US" sz="1200">
                <a:solidFill>
                  <a:srgbClr val="FFFFFF"/>
                </a:solidFill>
                <a:latin typeface="Arial"/>
                <a:ea typeface="Arial"/>
                <a:cs typeface="Arial"/>
                <a:sym typeface="Arial"/>
              </a:rPr>
              <a:t>Modernize  Branch  System &amp; FA  Operations</a:t>
            </a:r>
            <a:endParaRPr sz="1200">
              <a:solidFill>
                <a:schemeClr val="dk1"/>
              </a:solidFill>
              <a:latin typeface="Arial"/>
              <a:ea typeface="Arial"/>
              <a:cs typeface="Arial"/>
              <a:sym typeface="Arial"/>
            </a:endParaRPr>
          </a:p>
        </p:txBody>
      </p:sp>
      <p:sp>
        <p:nvSpPr>
          <p:cNvPr id="902" name="Google Shape;902;p18"/>
          <p:cNvSpPr/>
          <p:nvPr/>
        </p:nvSpPr>
        <p:spPr>
          <a:xfrm>
            <a:off x="970788" y="2703576"/>
            <a:ext cx="256540" cy="256540"/>
          </a:xfrm>
          <a:custGeom>
            <a:rect b="b" l="l" r="r" t="t"/>
            <a:pathLst>
              <a:path extrusionOk="0" h="120000" w="120000">
                <a:moveTo>
                  <a:pt x="119762" y="59881"/>
                </a:moveTo>
                <a:lnTo>
                  <a:pt x="115016" y="36389"/>
                </a:lnTo>
                <a:lnTo>
                  <a:pt x="102118" y="17376"/>
                </a:lnTo>
                <a:lnTo>
                  <a:pt x="83071" y="4644"/>
                </a:lnTo>
                <a:lnTo>
                  <a:pt x="59881" y="0"/>
                </a:lnTo>
                <a:lnTo>
                  <a:pt x="36389" y="4644"/>
                </a:lnTo>
                <a:lnTo>
                  <a:pt x="17376" y="17376"/>
                </a:lnTo>
                <a:lnTo>
                  <a:pt x="4644" y="36389"/>
                </a:lnTo>
                <a:lnTo>
                  <a:pt x="0" y="59881"/>
                </a:lnTo>
                <a:lnTo>
                  <a:pt x="4644" y="83071"/>
                </a:lnTo>
                <a:lnTo>
                  <a:pt x="17376" y="102119"/>
                </a:lnTo>
                <a:lnTo>
                  <a:pt x="36389" y="115017"/>
                </a:lnTo>
                <a:lnTo>
                  <a:pt x="59881" y="119762"/>
                </a:lnTo>
                <a:lnTo>
                  <a:pt x="83071" y="115017"/>
                </a:lnTo>
                <a:lnTo>
                  <a:pt x="102118" y="102119"/>
                </a:lnTo>
                <a:lnTo>
                  <a:pt x="115016" y="83071"/>
                </a:lnTo>
                <a:lnTo>
                  <a:pt x="119762" y="5988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3" name="Google Shape;903;p18"/>
          <p:cNvSpPr/>
          <p:nvPr/>
        </p:nvSpPr>
        <p:spPr>
          <a:xfrm>
            <a:off x="950976" y="2683764"/>
            <a:ext cx="294640" cy="294640"/>
          </a:xfrm>
          <a:custGeom>
            <a:rect b="b" l="l" r="r" t="t"/>
            <a:pathLst>
              <a:path extrusionOk="0" h="120000" w="120000">
                <a:moveTo>
                  <a:pt x="119793" y="65793"/>
                </a:moveTo>
                <a:lnTo>
                  <a:pt x="119793" y="53379"/>
                </a:lnTo>
                <a:lnTo>
                  <a:pt x="118551" y="47793"/>
                </a:lnTo>
                <a:lnTo>
                  <a:pt x="117310" y="41586"/>
                </a:lnTo>
                <a:lnTo>
                  <a:pt x="114827" y="36620"/>
                </a:lnTo>
                <a:lnTo>
                  <a:pt x="112344" y="31034"/>
                </a:lnTo>
                <a:lnTo>
                  <a:pt x="109241" y="26069"/>
                </a:lnTo>
                <a:lnTo>
                  <a:pt x="98068" y="13655"/>
                </a:lnTo>
                <a:lnTo>
                  <a:pt x="83172" y="4965"/>
                </a:lnTo>
                <a:lnTo>
                  <a:pt x="65793" y="620"/>
                </a:lnTo>
                <a:lnTo>
                  <a:pt x="59586" y="0"/>
                </a:lnTo>
                <a:lnTo>
                  <a:pt x="53379" y="620"/>
                </a:lnTo>
                <a:lnTo>
                  <a:pt x="36620" y="4965"/>
                </a:lnTo>
                <a:lnTo>
                  <a:pt x="17379" y="18000"/>
                </a:lnTo>
                <a:lnTo>
                  <a:pt x="6827" y="31655"/>
                </a:lnTo>
                <a:lnTo>
                  <a:pt x="4965" y="37241"/>
                </a:lnTo>
                <a:lnTo>
                  <a:pt x="2482" y="42827"/>
                </a:lnTo>
                <a:lnTo>
                  <a:pt x="1241" y="48413"/>
                </a:lnTo>
                <a:lnTo>
                  <a:pt x="620" y="54620"/>
                </a:lnTo>
                <a:lnTo>
                  <a:pt x="0" y="60207"/>
                </a:lnTo>
                <a:lnTo>
                  <a:pt x="4965" y="83793"/>
                </a:lnTo>
                <a:lnTo>
                  <a:pt x="14275" y="98689"/>
                </a:lnTo>
                <a:lnTo>
                  <a:pt x="15517" y="99931"/>
                </a:lnTo>
                <a:lnTo>
                  <a:pt x="15517" y="59586"/>
                </a:lnTo>
                <a:lnTo>
                  <a:pt x="16758" y="50896"/>
                </a:lnTo>
                <a:lnTo>
                  <a:pt x="23586" y="34758"/>
                </a:lnTo>
                <a:lnTo>
                  <a:pt x="35379" y="22965"/>
                </a:lnTo>
                <a:lnTo>
                  <a:pt x="60206" y="15517"/>
                </a:lnTo>
                <a:lnTo>
                  <a:pt x="65172" y="16137"/>
                </a:lnTo>
                <a:lnTo>
                  <a:pt x="81310" y="21103"/>
                </a:lnTo>
                <a:lnTo>
                  <a:pt x="96827" y="35379"/>
                </a:lnTo>
                <a:lnTo>
                  <a:pt x="103655" y="51517"/>
                </a:lnTo>
                <a:lnTo>
                  <a:pt x="104275" y="55862"/>
                </a:lnTo>
                <a:lnTo>
                  <a:pt x="104275" y="100241"/>
                </a:lnTo>
                <a:lnTo>
                  <a:pt x="106137" y="98069"/>
                </a:lnTo>
                <a:lnTo>
                  <a:pt x="115448" y="83172"/>
                </a:lnTo>
                <a:lnTo>
                  <a:pt x="118551" y="72000"/>
                </a:lnTo>
                <a:lnTo>
                  <a:pt x="119793" y="65793"/>
                </a:lnTo>
                <a:close/>
              </a:path>
              <a:path extrusionOk="0" h="120000" w="120000">
                <a:moveTo>
                  <a:pt x="104275" y="100241"/>
                </a:moveTo>
                <a:lnTo>
                  <a:pt x="104275" y="65172"/>
                </a:lnTo>
                <a:lnTo>
                  <a:pt x="103655" y="69517"/>
                </a:lnTo>
                <a:lnTo>
                  <a:pt x="102413" y="73862"/>
                </a:lnTo>
                <a:lnTo>
                  <a:pt x="100551" y="77586"/>
                </a:lnTo>
                <a:lnTo>
                  <a:pt x="98689" y="81931"/>
                </a:lnTo>
                <a:lnTo>
                  <a:pt x="96827" y="85034"/>
                </a:lnTo>
                <a:lnTo>
                  <a:pt x="93724" y="88758"/>
                </a:lnTo>
                <a:lnTo>
                  <a:pt x="91241" y="91862"/>
                </a:lnTo>
                <a:lnTo>
                  <a:pt x="88137" y="94345"/>
                </a:lnTo>
                <a:lnTo>
                  <a:pt x="80689" y="99310"/>
                </a:lnTo>
                <a:lnTo>
                  <a:pt x="76965" y="101172"/>
                </a:lnTo>
                <a:lnTo>
                  <a:pt x="68275" y="103655"/>
                </a:lnTo>
                <a:lnTo>
                  <a:pt x="63931" y="104276"/>
                </a:lnTo>
                <a:lnTo>
                  <a:pt x="55241" y="104276"/>
                </a:lnTo>
                <a:lnTo>
                  <a:pt x="50896" y="103655"/>
                </a:lnTo>
                <a:lnTo>
                  <a:pt x="42206" y="101172"/>
                </a:lnTo>
                <a:lnTo>
                  <a:pt x="38482" y="98689"/>
                </a:lnTo>
                <a:lnTo>
                  <a:pt x="34758" y="96827"/>
                </a:lnTo>
                <a:lnTo>
                  <a:pt x="31655" y="94345"/>
                </a:lnTo>
                <a:lnTo>
                  <a:pt x="25448" y="88138"/>
                </a:lnTo>
                <a:lnTo>
                  <a:pt x="20482" y="80689"/>
                </a:lnTo>
                <a:lnTo>
                  <a:pt x="19241" y="76965"/>
                </a:lnTo>
                <a:lnTo>
                  <a:pt x="17379" y="72620"/>
                </a:lnTo>
                <a:lnTo>
                  <a:pt x="16137" y="68896"/>
                </a:lnTo>
                <a:lnTo>
                  <a:pt x="15517" y="64551"/>
                </a:lnTo>
                <a:lnTo>
                  <a:pt x="15517" y="99931"/>
                </a:lnTo>
                <a:lnTo>
                  <a:pt x="31655" y="112965"/>
                </a:lnTo>
                <a:lnTo>
                  <a:pt x="48413" y="119172"/>
                </a:lnTo>
                <a:lnTo>
                  <a:pt x="54000" y="119793"/>
                </a:lnTo>
                <a:lnTo>
                  <a:pt x="66413" y="119793"/>
                </a:lnTo>
                <a:lnTo>
                  <a:pt x="83793" y="115448"/>
                </a:lnTo>
                <a:lnTo>
                  <a:pt x="98068" y="106138"/>
                </a:lnTo>
                <a:lnTo>
                  <a:pt x="102413" y="102414"/>
                </a:lnTo>
                <a:lnTo>
                  <a:pt x="104275" y="100241"/>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4" name="Google Shape;904;p18"/>
          <p:cNvSpPr txBox="1"/>
          <p:nvPr/>
        </p:nvSpPr>
        <p:spPr>
          <a:xfrm>
            <a:off x="1048003" y="2728974"/>
            <a:ext cx="103505" cy="19367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100">
                <a:solidFill>
                  <a:srgbClr val="FFFFFF"/>
                </a:solidFill>
                <a:latin typeface="Arial"/>
                <a:ea typeface="Arial"/>
                <a:cs typeface="Arial"/>
                <a:sym typeface="Arial"/>
              </a:rPr>
              <a:t>1</a:t>
            </a:r>
            <a:endParaRPr sz="1100">
              <a:solidFill>
                <a:schemeClr val="dk1"/>
              </a:solidFill>
              <a:latin typeface="Arial"/>
              <a:ea typeface="Arial"/>
              <a:cs typeface="Arial"/>
              <a:sym typeface="Arial"/>
            </a:endParaRPr>
          </a:p>
        </p:txBody>
      </p:sp>
      <p:sp>
        <p:nvSpPr>
          <p:cNvPr id="905" name="Google Shape;905;p18"/>
          <p:cNvSpPr/>
          <p:nvPr/>
        </p:nvSpPr>
        <p:spPr>
          <a:xfrm>
            <a:off x="2093976" y="4197096"/>
            <a:ext cx="3173095" cy="1135380"/>
          </a:xfrm>
          <a:custGeom>
            <a:rect b="b" l="l" r="r" t="t"/>
            <a:pathLst>
              <a:path extrusionOk="0" h="120000" w="120000">
                <a:moveTo>
                  <a:pt x="119995" y="119677"/>
                </a:moveTo>
                <a:lnTo>
                  <a:pt x="119995" y="322"/>
                </a:lnTo>
                <a:lnTo>
                  <a:pt x="119937" y="0"/>
                </a:lnTo>
                <a:lnTo>
                  <a:pt x="115" y="0"/>
                </a:lnTo>
                <a:lnTo>
                  <a:pt x="0" y="322"/>
                </a:lnTo>
                <a:lnTo>
                  <a:pt x="0" y="119677"/>
                </a:lnTo>
                <a:lnTo>
                  <a:pt x="115" y="120000"/>
                </a:lnTo>
                <a:lnTo>
                  <a:pt x="230" y="120000"/>
                </a:lnTo>
                <a:lnTo>
                  <a:pt x="230" y="1127"/>
                </a:lnTo>
                <a:lnTo>
                  <a:pt x="403" y="483"/>
                </a:lnTo>
                <a:lnTo>
                  <a:pt x="403" y="1127"/>
                </a:lnTo>
                <a:lnTo>
                  <a:pt x="119649" y="1127"/>
                </a:lnTo>
                <a:lnTo>
                  <a:pt x="119649" y="483"/>
                </a:lnTo>
                <a:lnTo>
                  <a:pt x="119822" y="1127"/>
                </a:lnTo>
                <a:lnTo>
                  <a:pt x="119822" y="120000"/>
                </a:lnTo>
                <a:lnTo>
                  <a:pt x="119937" y="120000"/>
                </a:lnTo>
                <a:lnTo>
                  <a:pt x="119995" y="119677"/>
                </a:lnTo>
                <a:close/>
              </a:path>
              <a:path extrusionOk="0" h="120000" w="120000">
                <a:moveTo>
                  <a:pt x="403" y="1127"/>
                </a:moveTo>
                <a:lnTo>
                  <a:pt x="403" y="483"/>
                </a:lnTo>
                <a:lnTo>
                  <a:pt x="230" y="1127"/>
                </a:lnTo>
                <a:lnTo>
                  <a:pt x="403" y="1127"/>
                </a:lnTo>
                <a:close/>
              </a:path>
              <a:path extrusionOk="0" h="120000" w="120000">
                <a:moveTo>
                  <a:pt x="403" y="118872"/>
                </a:moveTo>
                <a:lnTo>
                  <a:pt x="403" y="1127"/>
                </a:lnTo>
                <a:lnTo>
                  <a:pt x="230" y="1127"/>
                </a:lnTo>
                <a:lnTo>
                  <a:pt x="230" y="118872"/>
                </a:lnTo>
                <a:lnTo>
                  <a:pt x="403" y="118872"/>
                </a:lnTo>
                <a:close/>
              </a:path>
              <a:path extrusionOk="0" h="120000" w="120000">
                <a:moveTo>
                  <a:pt x="119822" y="118872"/>
                </a:moveTo>
                <a:lnTo>
                  <a:pt x="230" y="118872"/>
                </a:lnTo>
                <a:lnTo>
                  <a:pt x="403" y="119355"/>
                </a:lnTo>
                <a:lnTo>
                  <a:pt x="403" y="120000"/>
                </a:lnTo>
                <a:lnTo>
                  <a:pt x="119649" y="120000"/>
                </a:lnTo>
                <a:lnTo>
                  <a:pt x="119649" y="119355"/>
                </a:lnTo>
                <a:lnTo>
                  <a:pt x="119822" y="118872"/>
                </a:lnTo>
                <a:close/>
              </a:path>
              <a:path extrusionOk="0" h="120000" w="120000">
                <a:moveTo>
                  <a:pt x="403" y="120000"/>
                </a:moveTo>
                <a:lnTo>
                  <a:pt x="403" y="119355"/>
                </a:lnTo>
                <a:lnTo>
                  <a:pt x="230" y="118872"/>
                </a:lnTo>
                <a:lnTo>
                  <a:pt x="230" y="120000"/>
                </a:lnTo>
                <a:lnTo>
                  <a:pt x="403" y="120000"/>
                </a:lnTo>
                <a:close/>
              </a:path>
              <a:path extrusionOk="0" h="120000" w="120000">
                <a:moveTo>
                  <a:pt x="119822" y="1127"/>
                </a:moveTo>
                <a:lnTo>
                  <a:pt x="119649" y="483"/>
                </a:lnTo>
                <a:lnTo>
                  <a:pt x="119649" y="1127"/>
                </a:lnTo>
                <a:lnTo>
                  <a:pt x="119822" y="1127"/>
                </a:lnTo>
                <a:close/>
              </a:path>
              <a:path extrusionOk="0" h="120000" w="120000">
                <a:moveTo>
                  <a:pt x="119822" y="118872"/>
                </a:moveTo>
                <a:lnTo>
                  <a:pt x="119822" y="1127"/>
                </a:lnTo>
                <a:lnTo>
                  <a:pt x="119649" y="1127"/>
                </a:lnTo>
                <a:lnTo>
                  <a:pt x="119649" y="118872"/>
                </a:lnTo>
                <a:lnTo>
                  <a:pt x="119822" y="118872"/>
                </a:lnTo>
                <a:close/>
              </a:path>
              <a:path extrusionOk="0" h="120000" w="120000">
                <a:moveTo>
                  <a:pt x="119822" y="120000"/>
                </a:moveTo>
                <a:lnTo>
                  <a:pt x="119822" y="118872"/>
                </a:lnTo>
                <a:lnTo>
                  <a:pt x="119649" y="119355"/>
                </a:lnTo>
                <a:lnTo>
                  <a:pt x="119649" y="120000"/>
                </a:lnTo>
                <a:lnTo>
                  <a:pt x="119822" y="12000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6" name="Google Shape;906;p18"/>
          <p:cNvSpPr txBox="1"/>
          <p:nvPr/>
        </p:nvSpPr>
        <p:spPr>
          <a:xfrm>
            <a:off x="2236723" y="4289550"/>
            <a:ext cx="2884805" cy="939800"/>
          </a:xfrm>
          <a:prstGeom prst="rect">
            <a:avLst/>
          </a:prstGeom>
          <a:noFill/>
          <a:ln>
            <a:noFill/>
          </a:ln>
        </p:spPr>
        <p:txBody>
          <a:bodyPr anchorCtr="0" anchor="t" bIns="0" lIns="0" spcFirstLastPara="1" rIns="0" wrap="square" tIns="12700">
            <a:noAutofit/>
          </a:bodyPr>
          <a:lstStyle/>
          <a:p>
            <a:pPr indent="-170180" lvl="0" marL="182880" marR="5080" rtl="0" algn="l">
              <a:lnSpc>
                <a:spcPct val="100000"/>
              </a:lnSpc>
              <a:spcBef>
                <a:spcPts val="0"/>
              </a:spcBef>
              <a:spcAft>
                <a:spcPts val="0"/>
              </a:spcAft>
              <a:buClr>
                <a:schemeClr val="dk1"/>
              </a:buClr>
              <a:buSzPts val="1200"/>
              <a:buFont typeface="Arial"/>
              <a:buChar char="•"/>
            </a:pPr>
            <a:r>
              <a:rPr b="1" lang="en-US" sz="1200">
                <a:solidFill>
                  <a:schemeClr val="dk1"/>
                </a:solidFill>
                <a:latin typeface="Arial"/>
                <a:ea typeface="Arial"/>
                <a:cs typeface="Arial"/>
                <a:sym typeface="Arial"/>
              </a:rPr>
              <a:t>Predictive Analytics and Machine  Learning </a:t>
            </a:r>
            <a:r>
              <a:rPr lang="en-US" sz="1200">
                <a:solidFill>
                  <a:schemeClr val="dk1"/>
                </a:solidFill>
                <a:latin typeface="Arial"/>
                <a:ea typeface="Arial"/>
                <a:cs typeface="Arial"/>
                <a:sym typeface="Arial"/>
              </a:rPr>
              <a:t>to help deliver timely, relevant  communications through omni-channel  capabilities (mobile, social, video, text,  chat)</a:t>
            </a:r>
            <a:endParaRPr sz="1200">
              <a:solidFill>
                <a:schemeClr val="dk1"/>
              </a:solidFill>
              <a:latin typeface="Arial"/>
              <a:ea typeface="Arial"/>
              <a:cs typeface="Arial"/>
              <a:sym typeface="Arial"/>
            </a:endParaRPr>
          </a:p>
        </p:txBody>
      </p:sp>
      <p:sp>
        <p:nvSpPr>
          <p:cNvPr id="907" name="Google Shape;907;p18"/>
          <p:cNvSpPr/>
          <p:nvPr/>
        </p:nvSpPr>
        <p:spPr>
          <a:xfrm>
            <a:off x="1101852" y="4201667"/>
            <a:ext cx="1057910" cy="1125220"/>
          </a:xfrm>
          <a:custGeom>
            <a:rect b="b" l="l" r="r" t="t"/>
            <a:pathLst>
              <a:path extrusionOk="0" h="120000" w="120000">
                <a:moveTo>
                  <a:pt x="0" y="0"/>
                </a:moveTo>
                <a:lnTo>
                  <a:pt x="0" y="119945"/>
                </a:lnTo>
                <a:lnTo>
                  <a:pt x="119971" y="119945"/>
                </a:lnTo>
                <a:lnTo>
                  <a:pt x="119971" y="0"/>
                </a:lnTo>
                <a:lnTo>
                  <a:pt x="0" y="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a:off x="1097280" y="4197096"/>
            <a:ext cx="1066800" cy="1135380"/>
          </a:xfrm>
          <a:custGeom>
            <a:rect b="b" l="l" r="r" t="t"/>
            <a:pathLst>
              <a:path extrusionOk="0" h="120000" w="120000">
                <a:moveTo>
                  <a:pt x="120000" y="119677"/>
                </a:moveTo>
                <a:lnTo>
                  <a:pt x="120000" y="322"/>
                </a:lnTo>
                <a:lnTo>
                  <a:pt x="119828" y="0"/>
                </a:lnTo>
                <a:lnTo>
                  <a:pt x="171" y="0"/>
                </a:lnTo>
                <a:lnTo>
                  <a:pt x="0" y="322"/>
                </a:lnTo>
                <a:lnTo>
                  <a:pt x="0" y="119677"/>
                </a:lnTo>
                <a:lnTo>
                  <a:pt x="171" y="120000"/>
                </a:lnTo>
                <a:lnTo>
                  <a:pt x="514" y="120000"/>
                </a:lnTo>
                <a:lnTo>
                  <a:pt x="514" y="1127"/>
                </a:lnTo>
                <a:lnTo>
                  <a:pt x="1028" y="483"/>
                </a:lnTo>
                <a:lnTo>
                  <a:pt x="1028" y="1127"/>
                </a:lnTo>
                <a:lnTo>
                  <a:pt x="118971" y="1127"/>
                </a:lnTo>
                <a:lnTo>
                  <a:pt x="118971" y="483"/>
                </a:lnTo>
                <a:lnTo>
                  <a:pt x="119485" y="1127"/>
                </a:lnTo>
                <a:lnTo>
                  <a:pt x="119485" y="120000"/>
                </a:lnTo>
                <a:lnTo>
                  <a:pt x="119828" y="120000"/>
                </a:lnTo>
                <a:lnTo>
                  <a:pt x="120000" y="119677"/>
                </a:lnTo>
                <a:close/>
              </a:path>
              <a:path extrusionOk="0" h="120000" w="120000">
                <a:moveTo>
                  <a:pt x="1028" y="1127"/>
                </a:moveTo>
                <a:lnTo>
                  <a:pt x="1028" y="483"/>
                </a:lnTo>
                <a:lnTo>
                  <a:pt x="514" y="1127"/>
                </a:lnTo>
                <a:lnTo>
                  <a:pt x="1028" y="1127"/>
                </a:lnTo>
                <a:close/>
              </a:path>
              <a:path extrusionOk="0" h="120000" w="120000">
                <a:moveTo>
                  <a:pt x="1028" y="118872"/>
                </a:moveTo>
                <a:lnTo>
                  <a:pt x="1028" y="1127"/>
                </a:lnTo>
                <a:lnTo>
                  <a:pt x="514" y="1127"/>
                </a:lnTo>
                <a:lnTo>
                  <a:pt x="514" y="118872"/>
                </a:lnTo>
                <a:lnTo>
                  <a:pt x="1028" y="118872"/>
                </a:lnTo>
                <a:close/>
              </a:path>
              <a:path extrusionOk="0" h="120000" w="120000">
                <a:moveTo>
                  <a:pt x="119485" y="118872"/>
                </a:moveTo>
                <a:lnTo>
                  <a:pt x="514" y="118872"/>
                </a:lnTo>
                <a:lnTo>
                  <a:pt x="1028" y="119355"/>
                </a:lnTo>
                <a:lnTo>
                  <a:pt x="1028" y="120000"/>
                </a:lnTo>
                <a:lnTo>
                  <a:pt x="118971" y="120000"/>
                </a:lnTo>
                <a:lnTo>
                  <a:pt x="118971" y="119355"/>
                </a:lnTo>
                <a:lnTo>
                  <a:pt x="119485" y="118872"/>
                </a:lnTo>
                <a:close/>
              </a:path>
              <a:path extrusionOk="0" h="120000" w="120000">
                <a:moveTo>
                  <a:pt x="1028" y="120000"/>
                </a:moveTo>
                <a:lnTo>
                  <a:pt x="1028" y="119355"/>
                </a:lnTo>
                <a:lnTo>
                  <a:pt x="514" y="118872"/>
                </a:lnTo>
                <a:lnTo>
                  <a:pt x="514" y="120000"/>
                </a:lnTo>
                <a:lnTo>
                  <a:pt x="1028" y="120000"/>
                </a:lnTo>
                <a:close/>
              </a:path>
              <a:path extrusionOk="0" h="120000" w="120000">
                <a:moveTo>
                  <a:pt x="119485" y="1127"/>
                </a:moveTo>
                <a:lnTo>
                  <a:pt x="118971" y="483"/>
                </a:lnTo>
                <a:lnTo>
                  <a:pt x="118971" y="1127"/>
                </a:lnTo>
                <a:lnTo>
                  <a:pt x="119485" y="1127"/>
                </a:lnTo>
                <a:close/>
              </a:path>
              <a:path extrusionOk="0" h="120000" w="120000">
                <a:moveTo>
                  <a:pt x="119485" y="118872"/>
                </a:moveTo>
                <a:lnTo>
                  <a:pt x="119485" y="1127"/>
                </a:lnTo>
                <a:lnTo>
                  <a:pt x="118971" y="1127"/>
                </a:lnTo>
                <a:lnTo>
                  <a:pt x="118971" y="118872"/>
                </a:lnTo>
                <a:lnTo>
                  <a:pt x="119485" y="118872"/>
                </a:lnTo>
                <a:close/>
              </a:path>
              <a:path extrusionOk="0" h="120000" w="120000">
                <a:moveTo>
                  <a:pt x="119485" y="120000"/>
                </a:moveTo>
                <a:lnTo>
                  <a:pt x="119485" y="118872"/>
                </a:lnTo>
                <a:lnTo>
                  <a:pt x="118971" y="119355"/>
                </a:lnTo>
                <a:lnTo>
                  <a:pt x="118971" y="120000"/>
                </a:lnTo>
                <a:lnTo>
                  <a:pt x="119485" y="12000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9" name="Google Shape;909;p18"/>
          <p:cNvSpPr txBox="1"/>
          <p:nvPr/>
        </p:nvSpPr>
        <p:spPr>
          <a:xfrm>
            <a:off x="1160779" y="4563870"/>
            <a:ext cx="942340" cy="391160"/>
          </a:xfrm>
          <a:prstGeom prst="rect">
            <a:avLst/>
          </a:prstGeom>
          <a:noFill/>
          <a:ln>
            <a:noFill/>
          </a:ln>
        </p:spPr>
        <p:txBody>
          <a:bodyPr anchorCtr="0" anchor="t" bIns="0" lIns="0" spcFirstLastPara="1" rIns="0" wrap="square" tIns="12700">
            <a:noAutofit/>
          </a:bodyPr>
          <a:lstStyle/>
          <a:p>
            <a:pPr indent="25400" lvl="0" marL="12700" marR="5080" rtl="0" algn="l">
              <a:lnSpc>
                <a:spcPct val="100000"/>
              </a:lnSpc>
              <a:spcBef>
                <a:spcPts val="0"/>
              </a:spcBef>
              <a:spcAft>
                <a:spcPts val="0"/>
              </a:spcAft>
              <a:buNone/>
            </a:pPr>
            <a:r>
              <a:rPr b="1" lang="en-US" sz="1200">
                <a:solidFill>
                  <a:srgbClr val="FFFFFF"/>
                </a:solidFill>
                <a:latin typeface="Arial"/>
                <a:ea typeface="Arial"/>
                <a:cs typeface="Arial"/>
                <a:sym typeface="Arial"/>
              </a:rPr>
              <a:t>Drive Client  Engagement</a:t>
            </a:r>
            <a:endParaRPr sz="1200">
              <a:solidFill>
                <a:schemeClr val="dk1"/>
              </a:solidFill>
              <a:latin typeface="Arial"/>
              <a:ea typeface="Arial"/>
              <a:cs typeface="Arial"/>
              <a:sym typeface="Arial"/>
            </a:endParaRPr>
          </a:p>
        </p:txBody>
      </p:sp>
      <p:sp>
        <p:nvSpPr>
          <p:cNvPr id="910" name="Google Shape;910;p18"/>
          <p:cNvSpPr/>
          <p:nvPr/>
        </p:nvSpPr>
        <p:spPr>
          <a:xfrm>
            <a:off x="970788" y="4143755"/>
            <a:ext cx="256540" cy="256540"/>
          </a:xfrm>
          <a:custGeom>
            <a:rect b="b" l="l" r="r" t="t"/>
            <a:pathLst>
              <a:path extrusionOk="0" h="120000" w="120000">
                <a:moveTo>
                  <a:pt x="119762" y="59881"/>
                </a:moveTo>
                <a:lnTo>
                  <a:pt x="115016" y="36389"/>
                </a:lnTo>
                <a:lnTo>
                  <a:pt x="102118" y="17376"/>
                </a:lnTo>
                <a:lnTo>
                  <a:pt x="83071" y="4644"/>
                </a:lnTo>
                <a:lnTo>
                  <a:pt x="59881" y="0"/>
                </a:lnTo>
                <a:lnTo>
                  <a:pt x="36389" y="4644"/>
                </a:lnTo>
                <a:lnTo>
                  <a:pt x="17376" y="17376"/>
                </a:lnTo>
                <a:lnTo>
                  <a:pt x="4644" y="36389"/>
                </a:lnTo>
                <a:lnTo>
                  <a:pt x="0" y="59881"/>
                </a:lnTo>
                <a:lnTo>
                  <a:pt x="4644" y="83071"/>
                </a:lnTo>
                <a:lnTo>
                  <a:pt x="17376" y="102119"/>
                </a:lnTo>
                <a:lnTo>
                  <a:pt x="36389" y="115017"/>
                </a:lnTo>
                <a:lnTo>
                  <a:pt x="59881" y="119762"/>
                </a:lnTo>
                <a:lnTo>
                  <a:pt x="83071" y="115017"/>
                </a:lnTo>
                <a:lnTo>
                  <a:pt x="102118" y="102119"/>
                </a:lnTo>
                <a:lnTo>
                  <a:pt x="115016" y="83071"/>
                </a:lnTo>
                <a:lnTo>
                  <a:pt x="119762" y="59881"/>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1" name="Google Shape;911;p18"/>
          <p:cNvSpPr/>
          <p:nvPr/>
        </p:nvSpPr>
        <p:spPr>
          <a:xfrm>
            <a:off x="950976" y="4123944"/>
            <a:ext cx="294640" cy="294640"/>
          </a:xfrm>
          <a:custGeom>
            <a:rect b="b" l="l" r="r" t="t"/>
            <a:pathLst>
              <a:path extrusionOk="0" h="120000" w="120000">
                <a:moveTo>
                  <a:pt x="119793" y="65793"/>
                </a:moveTo>
                <a:lnTo>
                  <a:pt x="119793" y="53379"/>
                </a:lnTo>
                <a:lnTo>
                  <a:pt x="118551" y="47793"/>
                </a:lnTo>
                <a:lnTo>
                  <a:pt x="117310" y="41586"/>
                </a:lnTo>
                <a:lnTo>
                  <a:pt x="114827" y="36620"/>
                </a:lnTo>
                <a:lnTo>
                  <a:pt x="112344" y="31034"/>
                </a:lnTo>
                <a:lnTo>
                  <a:pt x="109241" y="26069"/>
                </a:lnTo>
                <a:lnTo>
                  <a:pt x="98068" y="13655"/>
                </a:lnTo>
                <a:lnTo>
                  <a:pt x="83172" y="4965"/>
                </a:lnTo>
                <a:lnTo>
                  <a:pt x="77586" y="2482"/>
                </a:lnTo>
                <a:lnTo>
                  <a:pt x="71379" y="1241"/>
                </a:lnTo>
                <a:lnTo>
                  <a:pt x="65793" y="620"/>
                </a:lnTo>
                <a:lnTo>
                  <a:pt x="59586" y="0"/>
                </a:lnTo>
                <a:lnTo>
                  <a:pt x="53379" y="620"/>
                </a:lnTo>
                <a:lnTo>
                  <a:pt x="36620" y="4965"/>
                </a:lnTo>
                <a:lnTo>
                  <a:pt x="17379" y="18000"/>
                </a:lnTo>
                <a:lnTo>
                  <a:pt x="6827" y="31655"/>
                </a:lnTo>
                <a:lnTo>
                  <a:pt x="4965" y="37241"/>
                </a:lnTo>
                <a:lnTo>
                  <a:pt x="2482" y="42827"/>
                </a:lnTo>
                <a:lnTo>
                  <a:pt x="1241" y="48413"/>
                </a:lnTo>
                <a:lnTo>
                  <a:pt x="620" y="54000"/>
                </a:lnTo>
                <a:lnTo>
                  <a:pt x="0" y="60207"/>
                </a:lnTo>
                <a:lnTo>
                  <a:pt x="1241" y="72620"/>
                </a:lnTo>
                <a:lnTo>
                  <a:pt x="7448" y="88758"/>
                </a:lnTo>
                <a:lnTo>
                  <a:pt x="15517" y="99931"/>
                </a:lnTo>
                <a:lnTo>
                  <a:pt x="15517" y="59586"/>
                </a:lnTo>
                <a:lnTo>
                  <a:pt x="16758" y="50896"/>
                </a:lnTo>
                <a:lnTo>
                  <a:pt x="23586" y="34758"/>
                </a:lnTo>
                <a:lnTo>
                  <a:pt x="35379" y="22965"/>
                </a:lnTo>
                <a:lnTo>
                  <a:pt x="42827" y="19241"/>
                </a:lnTo>
                <a:lnTo>
                  <a:pt x="47172" y="17379"/>
                </a:lnTo>
                <a:lnTo>
                  <a:pt x="51517" y="16137"/>
                </a:lnTo>
                <a:lnTo>
                  <a:pt x="55862" y="15517"/>
                </a:lnTo>
                <a:lnTo>
                  <a:pt x="60206" y="15517"/>
                </a:lnTo>
                <a:lnTo>
                  <a:pt x="77586" y="19241"/>
                </a:lnTo>
                <a:lnTo>
                  <a:pt x="91862" y="29172"/>
                </a:lnTo>
                <a:lnTo>
                  <a:pt x="101172" y="42827"/>
                </a:lnTo>
                <a:lnTo>
                  <a:pt x="104275" y="55862"/>
                </a:lnTo>
                <a:lnTo>
                  <a:pt x="104275" y="99931"/>
                </a:lnTo>
                <a:lnTo>
                  <a:pt x="106137" y="98069"/>
                </a:lnTo>
                <a:lnTo>
                  <a:pt x="115448" y="83172"/>
                </a:lnTo>
                <a:lnTo>
                  <a:pt x="118551" y="71379"/>
                </a:lnTo>
                <a:lnTo>
                  <a:pt x="119793" y="65793"/>
                </a:lnTo>
                <a:close/>
              </a:path>
              <a:path extrusionOk="0" h="120000" w="120000">
                <a:moveTo>
                  <a:pt x="104275" y="99931"/>
                </a:moveTo>
                <a:lnTo>
                  <a:pt x="104275" y="65172"/>
                </a:lnTo>
                <a:lnTo>
                  <a:pt x="103655" y="69517"/>
                </a:lnTo>
                <a:lnTo>
                  <a:pt x="102413" y="73862"/>
                </a:lnTo>
                <a:lnTo>
                  <a:pt x="96827" y="85034"/>
                </a:lnTo>
                <a:lnTo>
                  <a:pt x="93724" y="88758"/>
                </a:lnTo>
                <a:lnTo>
                  <a:pt x="91241" y="91862"/>
                </a:lnTo>
                <a:lnTo>
                  <a:pt x="76965" y="101172"/>
                </a:lnTo>
                <a:lnTo>
                  <a:pt x="63931" y="104276"/>
                </a:lnTo>
                <a:lnTo>
                  <a:pt x="55241" y="104276"/>
                </a:lnTo>
                <a:lnTo>
                  <a:pt x="34758" y="96827"/>
                </a:lnTo>
                <a:lnTo>
                  <a:pt x="31655" y="93724"/>
                </a:lnTo>
                <a:lnTo>
                  <a:pt x="28551" y="91241"/>
                </a:lnTo>
                <a:lnTo>
                  <a:pt x="25448" y="88138"/>
                </a:lnTo>
                <a:lnTo>
                  <a:pt x="20482" y="80689"/>
                </a:lnTo>
                <a:lnTo>
                  <a:pt x="19241" y="76965"/>
                </a:lnTo>
                <a:lnTo>
                  <a:pt x="17379" y="72620"/>
                </a:lnTo>
                <a:lnTo>
                  <a:pt x="16137" y="68276"/>
                </a:lnTo>
                <a:lnTo>
                  <a:pt x="15517" y="63931"/>
                </a:lnTo>
                <a:lnTo>
                  <a:pt x="15517" y="99931"/>
                </a:lnTo>
                <a:lnTo>
                  <a:pt x="31655" y="112965"/>
                </a:lnTo>
                <a:lnTo>
                  <a:pt x="54000" y="119793"/>
                </a:lnTo>
                <a:lnTo>
                  <a:pt x="66413" y="119793"/>
                </a:lnTo>
                <a:lnTo>
                  <a:pt x="83793" y="114827"/>
                </a:lnTo>
                <a:lnTo>
                  <a:pt x="98068" y="106138"/>
                </a:lnTo>
                <a:lnTo>
                  <a:pt x="104275" y="99931"/>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2" name="Google Shape;912;p18"/>
          <p:cNvSpPr txBox="1"/>
          <p:nvPr/>
        </p:nvSpPr>
        <p:spPr>
          <a:xfrm>
            <a:off x="1048003" y="4169154"/>
            <a:ext cx="10350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rgbClr val="FFFFFF"/>
                </a:solidFill>
                <a:latin typeface="Arial"/>
                <a:ea typeface="Arial"/>
                <a:cs typeface="Arial"/>
                <a:sym typeface="Arial"/>
              </a:rPr>
              <a:t>2</a:t>
            </a:r>
            <a:endParaRPr sz="1100">
              <a:solidFill>
                <a:schemeClr val="dk1"/>
              </a:solidFill>
              <a:latin typeface="Arial"/>
              <a:ea typeface="Arial"/>
              <a:cs typeface="Arial"/>
              <a:sym typeface="Arial"/>
            </a:endParaRPr>
          </a:p>
        </p:txBody>
      </p:sp>
      <p:sp>
        <p:nvSpPr>
          <p:cNvPr id="913" name="Google Shape;913;p18"/>
          <p:cNvSpPr/>
          <p:nvPr/>
        </p:nvSpPr>
        <p:spPr>
          <a:xfrm>
            <a:off x="2093976" y="5637276"/>
            <a:ext cx="3173095" cy="1135380"/>
          </a:xfrm>
          <a:custGeom>
            <a:rect b="b" l="l" r="r" t="t"/>
            <a:pathLst>
              <a:path extrusionOk="0" h="120000" w="120000">
                <a:moveTo>
                  <a:pt x="119995" y="119677"/>
                </a:moveTo>
                <a:lnTo>
                  <a:pt x="119995" y="322"/>
                </a:lnTo>
                <a:lnTo>
                  <a:pt x="119937" y="0"/>
                </a:lnTo>
                <a:lnTo>
                  <a:pt x="115" y="0"/>
                </a:lnTo>
                <a:lnTo>
                  <a:pt x="0" y="322"/>
                </a:lnTo>
                <a:lnTo>
                  <a:pt x="0" y="119677"/>
                </a:lnTo>
                <a:lnTo>
                  <a:pt x="115" y="120000"/>
                </a:lnTo>
                <a:lnTo>
                  <a:pt x="230" y="120000"/>
                </a:lnTo>
                <a:lnTo>
                  <a:pt x="230" y="1127"/>
                </a:lnTo>
                <a:lnTo>
                  <a:pt x="403" y="483"/>
                </a:lnTo>
                <a:lnTo>
                  <a:pt x="403" y="1127"/>
                </a:lnTo>
                <a:lnTo>
                  <a:pt x="119649" y="1127"/>
                </a:lnTo>
                <a:lnTo>
                  <a:pt x="119649" y="483"/>
                </a:lnTo>
                <a:lnTo>
                  <a:pt x="119822" y="1127"/>
                </a:lnTo>
                <a:lnTo>
                  <a:pt x="119822" y="120000"/>
                </a:lnTo>
                <a:lnTo>
                  <a:pt x="119937" y="120000"/>
                </a:lnTo>
                <a:lnTo>
                  <a:pt x="119995" y="119677"/>
                </a:lnTo>
                <a:close/>
              </a:path>
              <a:path extrusionOk="0" h="120000" w="120000">
                <a:moveTo>
                  <a:pt x="403" y="1127"/>
                </a:moveTo>
                <a:lnTo>
                  <a:pt x="403" y="483"/>
                </a:lnTo>
                <a:lnTo>
                  <a:pt x="230" y="1127"/>
                </a:lnTo>
                <a:lnTo>
                  <a:pt x="403" y="1127"/>
                </a:lnTo>
                <a:close/>
              </a:path>
              <a:path extrusionOk="0" h="120000" w="120000">
                <a:moveTo>
                  <a:pt x="403" y="118872"/>
                </a:moveTo>
                <a:lnTo>
                  <a:pt x="403" y="1127"/>
                </a:lnTo>
                <a:lnTo>
                  <a:pt x="230" y="1127"/>
                </a:lnTo>
                <a:lnTo>
                  <a:pt x="230" y="118872"/>
                </a:lnTo>
                <a:lnTo>
                  <a:pt x="403" y="118872"/>
                </a:lnTo>
                <a:close/>
              </a:path>
              <a:path extrusionOk="0" h="120000" w="120000">
                <a:moveTo>
                  <a:pt x="119822" y="118872"/>
                </a:moveTo>
                <a:lnTo>
                  <a:pt x="230" y="118872"/>
                </a:lnTo>
                <a:lnTo>
                  <a:pt x="403" y="119355"/>
                </a:lnTo>
                <a:lnTo>
                  <a:pt x="403" y="120000"/>
                </a:lnTo>
                <a:lnTo>
                  <a:pt x="119649" y="120000"/>
                </a:lnTo>
                <a:lnTo>
                  <a:pt x="119649" y="119355"/>
                </a:lnTo>
                <a:lnTo>
                  <a:pt x="119822" y="118872"/>
                </a:lnTo>
                <a:close/>
              </a:path>
              <a:path extrusionOk="0" h="120000" w="120000">
                <a:moveTo>
                  <a:pt x="403" y="120000"/>
                </a:moveTo>
                <a:lnTo>
                  <a:pt x="403" y="119355"/>
                </a:lnTo>
                <a:lnTo>
                  <a:pt x="230" y="118872"/>
                </a:lnTo>
                <a:lnTo>
                  <a:pt x="230" y="120000"/>
                </a:lnTo>
                <a:lnTo>
                  <a:pt x="403" y="120000"/>
                </a:lnTo>
                <a:close/>
              </a:path>
              <a:path extrusionOk="0" h="120000" w="120000">
                <a:moveTo>
                  <a:pt x="119822" y="1127"/>
                </a:moveTo>
                <a:lnTo>
                  <a:pt x="119649" y="483"/>
                </a:lnTo>
                <a:lnTo>
                  <a:pt x="119649" y="1127"/>
                </a:lnTo>
                <a:lnTo>
                  <a:pt x="119822" y="1127"/>
                </a:lnTo>
                <a:close/>
              </a:path>
              <a:path extrusionOk="0" h="120000" w="120000">
                <a:moveTo>
                  <a:pt x="119822" y="118872"/>
                </a:moveTo>
                <a:lnTo>
                  <a:pt x="119822" y="1127"/>
                </a:lnTo>
                <a:lnTo>
                  <a:pt x="119649" y="1127"/>
                </a:lnTo>
                <a:lnTo>
                  <a:pt x="119649" y="118872"/>
                </a:lnTo>
                <a:lnTo>
                  <a:pt x="119822" y="118872"/>
                </a:lnTo>
                <a:close/>
              </a:path>
              <a:path extrusionOk="0" h="120000" w="120000">
                <a:moveTo>
                  <a:pt x="119822" y="120000"/>
                </a:moveTo>
                <a:lnTo>
                  <a:pt x="119822" y="118872"/>
                </a:lnTo>
                <a:lnTo>
                  <a:pt x="119649" y="119355"/>
                </a:lnTo>
                <a:lnTo>
                  <a:pt x="119649" y="120000"/>
                </a:lnTo>
                <a:lnTo>
                  <a:pt x="119822" y="12000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4" name="Google Shape;914;p18"/>
          <p:cNvSpPr txBox="1"/>
          <p:nvPr/>
        </p:nvSpPr>
        <p:spPr>
          <a:xfrm>
            <a:off x="2236723" y="5912609"/>
            <a:ext cx="2977515" cy="574040"/>
          </a:xfrm>
          <a:prstGeom prst="rect">
            <a:avLst/>
          </a:prstGeom>
          <a:noFill/>
          <a:ln>
            <a:noFill/>
          </a:ln>
        </p:spPr>
        <p:txBody>
          <a:bodyPr anchorCtr="0" anchor="t" bIns="0" lIns="0" spcFirstLastPara="1" rIns="0" wrap="square" tIns="12700">
            <a:noAutofit/>
          </a:bodyPr>
          <a:lstStyle/>
          <a:p>
            <a:pPr indent="-170180" lvl="0" marL="182880" marR="5080" rtl="0" algn="l">
              <a:lnSpc>
                <a:spcPct val="100000"/>
              </a:lnSpc>
              <a:spcBef>
                <a:spcPts val="0"/>
              </a:spcBef>
              <a:spcAft>
                <a:spcPts val="0"/>
              </a:spcAft>
              <a:buClr>
                <a:schemeClr val="dk1"/>
              </a:buClr>
              <a:buSzPts val="1200"/>
              <a:buFont typeface="Arial"/>
              <a:buChar char="•"/>
            </a:pPr>
            <a:r>
              <a:rPr b="1" lang="en-US" sz="1200">
                <a:solidFill>
                  <a:schemeClr val="dk1"/>
                </a:solidFill>
                <a:latin typeface="Arial"/>
                <a:ea typeface="Arial"/>
                <a:cs typeface="Arial"/>
                <a:sym typeface="Arial"/>
              </a:rPr>
              <a:t>Digital Products and Channels </a:t>
            </a:r>
            <a:r>
              <a:rPr lang="en-US" sz="1200">
                <a:solidFill>
                  <a:schemeClr val="dk1"/>
                </a:solidFill>
                <a:latin typeface="Arial"/>
                <a:ea typeface="Arial"/>
                <a:cs typeface="Arial"/>
                <a:sym typeface="Arial"/>
              </a:rPr>
              <a:t>to  attract clients who prefer digital investing,  supported by Morgan Stanley’s platform</a:t>
            </a:r>
            <a:endParaRPr sz="1200">
              <a:solidFill>
                <a:schemeClr val="dk1"/>
              </a:solidFill>
              <a:latin typeface="Arial"/>
              <a:ea typeface="Arial"/>
              <a:cs typeface="Arial"/>
              <a:sym typeface="Arial"/>
            </a:endParaRPr>
          </a:p>
        </p:txBody>
      </p:sp>
      <p:sp>
        <p:nvSpPr>
          <p:cNvPr id="915" name="Google Shape;915;p18"/>
          <p:cNvSpPr/>
          <p:nvPr/>
        </p:nvSpPr>
        <p:spPr>
          <a:xfrm>
            <a:off x="1100327" y="5641848"/>
            <a:ext cx="1059180" cy="1125220"/>
          </a:xfrm>
          <a:custGeom>
            <a:rect b="b" l="l" r="r" t="t"/>
            <a:pathLst>
              <a:path extrusionOk="0" h="120000" w="120000">
                <a:moveTo>
                  <a:pt x="0" y="0"/>
                </a:moveTo>
                <a:lnTo>
                  <a:pt x="0" y="119945"/>
                </a:lnTo>
                <a:lnTo>
                  <a:pt x="120000" y="119945"/>
                </a:lnTo>
                <a:lnTo>
                  <a:pt x="120000" y="0"/>
                </a:lnTo>
                <a:lnTo>
                  <a:pt x="0" y="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6" name="Google Shape;916;p18"/>
          <p:cNvSpPr/>
          <p:nvPr/>
        </p:nvSpPr>
        <p:spPr>
          <a:xfrm>
            <a:off x="1095756" y="5637276"/>
            <a:ext cx="1068705" cy="1135380"/>
          </a:xfrm>
          <a:custGeom>
            <a:rect b="b" l="l" r="r" t="t"/>
            <a:pathLst>
              <a:path extrusionOk="0" h="120000" w="120000">
                <a:moveTo>
                  <a:pt x="119957" y="119677"/>
                </a:moveTo>
                <a:lnTo>
                  <a:pt x="119957" y="322"/>
                </a:lnTo>
                <a:lnTo>
                  <a:pt x="119786" y="0"/>
                </a:lnTo>
                <a:lnTo>
                  <a:pt x="171" y="0"/>
                </a:lnTo>
                <a:lnTo>
                  <a:pt x="0" y="322"/>
                </a:lnTo>
                <a:lnTo>
                  <a:pt x="0" y="119677"/>
                </a:lnTo>
                <a:lnTo>
                  <a:pt x="171" y="120000"/>
                </a:lnTo>
                <a:lnTo>
                  <a:pt x="513" y="120000"/>
                </a:lnTo>
                <a:lnTo>
                  <a:pt x="513" y="1127"/>
                </a:lnTo>
                <a:lnTo>
                  <a:pt x="1026" y="483"/>
                </a:lnTo>
                <a:lnTo>
                  <a:pt x="1026" y="1127"/>
                </a:lnTo>
                <a:lnTo>
                  <a:pt x="118930" y="1127"/>
                </a:lnTo>
                <a:lnTo>
                  <a:pt x="118930" y="483"/>
                </a:lnTo>
                <a:lnTo>
                  <a:pt x="119443" y="1127"/>
                </a:lnTo>
                <a:lnTo>
                  <a:pt x="119443" y="120000"/>
                </a:lnTo>
                <a:lnTo>
                  <a:pt x="119786" y="120000"/>
                </a:lnTo>
                <a:lnTo>
                  <a:pt x="119957" y="119677"/>
                </a:lnTo>
                <a:close/>
              </a:path>
              <a:path extrusionOk="0" h="120000" w="120000">
                <a:moveTo>
                  <a:pt x="1026" y="1127"/>
                </a:moveTo>
                <a:lnTo>
                  <a:pt x="1026" y="483"/>
                </a:lnTo>
                <a:lnTo>
                  <a:pt x="513" y="1127"/>
                </a:lnTo>
                <a:lnTo>
                  <a:pt x="1026" y="1127"/>
                </a:lnTo>
                <a:close/>
              </a:path>
              <a:path extrusionOk="0" h="120000" w="120000">
                <a:moveTo>
                  <a:pt x="1026" y="118872"/>
                </a:moveTo>
                <a:lnTo>
                  <a:pt x="1026" y="1127"/>
                </a:lnTo>
                <a:lnTo>
                  <a:pt x="513" y="1127"/>
                </a:lnTo>
                <a:lnTo>
                  <a:pt x="513" y="118872"/>
                </a:lnTo>
                <a:lnTo>
                  <a:pt x="1026" y="118872"/>
                </a:lnTo>
                <a:close/>
              </a:path>
              <a:path extrusionOk="0" h="120000" w="120000">
                <a:moveTo>
                  <a:pt x="119443" y="118872"/>
                </a:moveTo>
                <a:lnTo>
                  <a:pt x="513" y="118872"/>
                </a:lnTo>
                <a:lnTo>
                  <a:pt x="1026" y="119355"/>
                </a:lnTo>
                <a:lnTo>
                  <a:pt x="1026" y="120000"/>
                </a:lnTo>
                <a:lnTo>
                  <a:pt x="118930" y="120000"/>
                </a:lnTo>
                <a:lnTo>
                  <a:pt x="118930" y="119355"/>
                </a:lnTo>
                <a:lnTo>
                  <a:pt x="119443" y="118872"/>
                </a:lnTo>
                <a:close/>
              </a:path>
              <a:path extrusionOk="0" h="120000" w="120000">
                <a:moveTo>
                  <a:pt x="1026" y="120000"/>
                </a:moveTo>
                <a:lnTo>
                  <a:pt x="1026" y="119355"/>
                </a:lnTo>
                <a:lnTo>
                  <a:pt x="513" y="118872"/>
                </a:lnTo>
                <a:lnTo>
                  <a:pt x="513" y="120000"/>
                </a:lnTo>
                <a:lnTo>
                  <a:pt x="1026" y="120000"/>
                </a:lnTo>
                <a:close/>
              </a:path>
              <a:path extrusionOk="0" h="120000" w="120000">
                <a:moveTo>
                  <a:pt x="119443" y="1127"/>
                </a:moveTo>
                <a:lnTo>
                  <a:pt x="118930" y="483"/>
                </a:lnTo>
                <a:lnTo>
                  <a:pt x="118930" y="1127"/>
                </a:lnTo>
                <a:lnTo>
                  <a:pt x="119443" y="1127"/>
                </a:lnTo>
                <a:close/>
              </a:path>
              <a:path extrusionOk="0" h="120000" w="120000">
                <a:moveTo>
                  <a:pt x="119443" y="118872"/>
                </a:moveTo>
                <a:lnTo>
                  <a:pt x="119443" y="1127"/>
                </a:lnTo>
                <a:lnTo>
                  <a:pt x="118930" y="1127"/>
                </a:lnTo>
                <a:lnTo>
                  <a:pt x="118930" y="118872"/>
                </a:lnTo>
                <a:lnTo>
                  <a:pt x="119443" y="118872"/>
                </a:lnTo>
                <a:close/>
              </a:path>
              <a:path extrusionOk="0" h="120000" w="120000">
                <a:moveTo>
                  <a:pt x="119443" y="120000"/>
                </a:moveTo>
                <a:lnTo>
                  <a:pt x="119443" y="118872"/>
                </a:lnTo>
                <a:lnTo>
                  <a:pt x="118930" y="119355"/>
                </a:lnTo>
                <a:lnTo>
                  <a:pt x="118930" y="120000"/>
                </a:lnTo>
                <a:lnTo>
                  <a:pt x="119443" y="12000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7" name="Google Shape;917;p18"/>
          <p:cNvSpPr txBox="1"/>
          <p:nvPr/>
        </p:nvSpPr>
        <p:spPr>
          <a:xfrm>
            <a:off x="1211071" y="5912609"/>
            <a:ext cx="836294" cy="574040"/>
          </a:xfrm>
          <a:prstGeom prst="rect">
            <a:avLst/>
          </a:prstGeom>
          <a:noFill/>
          <a:ln>
            <a:noFill/>
          </a:ln>
        </p:spPr>
        <p:txBody>
          <a:bodyPr anchorCtr="0" anchor="t" bIns="0" lIns="0" spcFirstLastPara="1" rIns="0" wrap="square" tIns="12700">
            <a:noAutofit/>
          </a:bodyPr>
          <a:lstStyle/>
          <a:p>
            <a:pPr indent="-12065" lvl="0" marL="12065" marR="5080" rtl="0" algn="ctr">
              <a:lnSpc>
                <a:spcPct val="100000"/>
              </a:lnSpc>
              <a:spcBef>
                <a:spcPts val="0"/>
              </a:spcBef>
              <a:spcAft>
                <a:spcPts val="0"/>
              </a:spcAft>
              <a:buNone/>
            </a:pPr>
            <a:r>
              <a:rPr b="1" lang="en-US" sz="1200">
                <a:solidFill>
                  <a:srgbClr val="FFFFFF"/>
                </a:solidFill>
                <a:latin typeface="Arial"/>
                <a:ea typeface="Arial"/>
                <a:cs typeface="Arial"/>
                <a:sym typeface="Arial"/>
              </a:rPr>
              <a:t>Target New  Client  Segment</a:t>
            </a:r>
            <a:endParaRPr sz="1200">
              <a:solidFill>
                <a:schemeClr val="dk1"/>
              </a:solidFill>
              <a:latin typeface="Arial"/>
              <a:ea typeface="Arial"/>
              <a:cs typeface="Arial"/>
              <a:sym typeface="Arial"/>
            </a:endParaRPr>
          </a:p>
        </p:txBody>
      </p:sp>
      <p:sp>
        <p:nvSpPr>
          <p:cNvPr id="918" name="Google Shape;918;p18"/>
          <p:cNvSpPr/>
          <p:nvPr/>
        </p:nvSpPr>
        <p:spPr>
          <a:xfrm>
            <a:off x="970788" y="5583936"/>
            <a:ext cx="256540" cy="256540"/>
          </a:xfrm>
          <a:custGeom>
            <a:rect b="b" l="l" r="r" t="t"/>
            <a:pathLst>
              <a:path extrusionOk="0" h="120000" w="120000">
                <a:moveTo>
                  <a:pt x="119762" y="59881"/>
                </a:moveTo>
                <a:lnTo>
                  <a:pt x="115016" y="36389"/>
                </a:lnTo>
                <a:lnTo>
                  <a:pt x="102118" y="17376"/>
                </a:lnTo>
                <a:lnTo>
                  <a:pt x="83071" y="4644"/>
                </a:lnTo>
                <a:lnTo>
                  <a:pt x="59881" y="0"/>
                </a:lnTo>
                <a:lnTo>
                  <a:pt x="36389" y="4644"/>
                </a:lnTo>
                <a:lnTo>
                  <a:pt x="17376" y="17376"/>
                </a:lnTo>
                <a:lnTo>
                  <a:pt x="4644" y="36389"/>
                </a:lnTo>
                <a:lnTo>
                  <a:pt x="0" y="59881"/>
                </a:lnTo>
                <a:lnTo>
                  <a:pt x="4644" y="83071"/>
                </a:lnTo>
                <a:lnTo>
                  <a:pt x="17376" y="102119"/>
                </a:lnTo>
                <a:lnTo>
                  <a:pt x="36389" y="115017"/>
                </a:lnTo>
                <a:lnTo>
                  <a:pt x="59881" y="119762"/>
                </a:lnTo>
                <a:lnTo>
                  <a:pt x="83071" y="115017"/>
                </a:lnTo>
                <a:lnTo>
                  <a:pt x="102118" y="102119"/>
                </a:lnTo>
                <a:lnTo>
                  <a:pt x="115016" y="83071"/>
                </a:lnTo>
                <a:lnTo>
                  <a:pt x="119762" y="59881"/>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9" name="Google Shape;919;p18"/>
          <p:cNvSpPr/>
          <p:nvPr/>
        </p:nvSpPr>
        <p:spPr>
          <a:xfrm>
            <a:off x="950976" y="5564124"/>
            <a:ext cx="294640" cy="294640"/>
          </a:xfrm>
          <a:custGeom>
            <a:rect b="b" l="l" r="r" t="t"/>
            <a:pathLst>
              <a:path extrusionOk="0" h="120000" w="120000">
                <a:moveTo>
                  <a:pt x="119793" y="65793"/>
                </a:moveTo>
                <a:lnTo>
                  <a:pt x="119793" y="53379"/>
                </a:lnTo>
                <a:lnTo>
                  <a:pt x="118551" y="47793"/>
                </a:lnTo>
                <a:lnTo>
                  <a:pt x="117310" y="41586"/>
                </a:lnTo>
                <a:lnTo>
                  <a:pt x="114827" y="36620"/>
                </a:lnTo>
                <a:lnTo>
                  <a:pt x="112344" y="31034"/>
                </a:lnTo>
                <a:lnTo>
                  <a:pt x="109241" y="26069"/>
                </a:lnTo>
                <a:lnTo>
                  <a:pt x="98068" y="13655"/>
                </a:lnTo>
                <a:lnTo>
                  <a:pt x="83172" y="4965"/>
                </a:lnTo>
                <a:lnTo>
                  <a:pt x="77586" y="2482"/>
                </a:lnTo>
                <a:lnTo>
                  <a:pt x="71379" y="1241"/>
                </a:lnTo>
                <a:lnTo>
                  <a:pt x="65793" y="620"/>
                </a:lnTo>
                <a:lnTo>
                  <a:pt x="59586" y="0"/>
                </a:lnTo>
                <a:lnTo>
                  <a:pt x="53379" y="620"/>
                </a:lnTo>
                <a:lnTo>
                  <a:pt x="36620" y="4965"/>
                </a:lnTo>
                <a:lnTo>
                  <a:pt x="17379" y="18000"/>
                </a:lnTo>
                <a:lnTo>
                  <a:pt x="6827" y="31655"/>
                </a:lnTo>
                <a:lnTo>
                  <a:pt x="4965" y="37241"/>
                </a:lnTo>
                <a:lnTo>
                  <a:pt x="2482" y="42827"/>
                </a:lnTo>
                <a:lnTo>
                  <a:pt x="1241" y="48413"/>
                </a:lnTo>
                <a:lnTo>
                  <a:pt x="620" y="54000"/>
                </a:lnTo>
                <a:lnTo>
                  <a:pt x="0" y="60207"/>
                </a:lnTo>
                <a:lnTo>
                  <a:pt x="1241" y="72620"/>
                </a:lnTo>
                <a:lnTo>
                  <a:pt x="7448" y="88758"/>
                </a:lnTo>
                <a:lnTo>
                  <a:pt x="15517" y="99931"/>
                </a:lnTo>
                <a:lnTo>
                  <a:pt x="15517" y="59586"/>
                </a:lnTo>
                <a:lnTo>
                  <a:pt x="16758" y="50896"/>
                </a:lnTo>
                <a:lnTo>
                  <a:pt x="23586" y="34758"/>
                </a:lnTo>
                <a:lnTo>
                  <a:pt x="35379" y="22965"/>
                </a:lnTo>
                <a:lnTo>
                  <a:pt x="42827" y="19241"/>
                </a:lnTo>
                <a:lnTo>
                  <a:pt x="47172" y="17379"/>
                </a:lnTo>
                <a:lnTo>
                  <a:pt x="51517" y="16137"/>
                </a:lnTo>
                <a:lnTo>
                  <a:pt x="55862" y="15517"/>
                </a:lnTo>
                <a:lnTo>
                  <a:pt x="60206" y="15517"/>
                </a:lnTo>
                <a:lnTo>
                  <a:pt x="77586" y="19241"/>
                </a:lnTo>
                <a:lnTo>
                  <a:pt x="91862" y="29172"/>
                </a:lnTo>
                <a:lnTo>
                  <a:pt x="101172" y="42827"/>
                </a:lnTo>
                <a:lnTo>
                  <a:pt x="104275" y="55862"/>
                </a:lnTo>
                <a:lnTo>
                  <a:pt x="104275" y="99931"/>
                </a:lnTo>
                <a:lnTo>
                  <a:pt x="106137" y="98069"/>
                </a:lnTo>
                <a:lnTo>
                  <a:pt x="115448" y="83172"/>
                </a:lnTo>
                <a:lnTo>
                  <a:pt x="118551" y="71379"/>
                </a:lnTo>
                <a:lnTo>
                  <a:pt x="119793" y="65793"/>
                </a:lnTo>
                <a:close/>
              </a:path>
              <a:path extrusionOk="0" h="120000" w="120000">
                <a:moveTo>
                  <a:pt x="104275" y="99931"/>
                </a:moveTo>
                <a:lnTo>
                  <a:pt x="104275" y="65172"/>
                </a:lnTo>
                <a:lnTo>
                  <a:pt x="103655" y="69517"/>
                </a:lnTo>
                <a:lnTo>
                  <a:pt x="102413" y="73862"/>
                </a:lnTo>
                <a:lnTo>
                  <a:pt x="96827" y="85034"/>
                </a:lnTo>
                <a:lnTo>
                  <a:pt x="93724" y="88758"/>
                </a:lnTo>
                <a:lnTo>
                  <a:pt x="91241" y="91862"/>
                </a:lnTo>
                <a:lnTo>
                  <a:pt x="76965" y="101172"/>
                </a:lnTo>
                <a:lnTo>
                  <a:pt x="63931" y="104276"/>
                </a:lnTo>
                <a:lnTo>
                  <a:pt x="55241" y="104276"/>
                </a:lnTo>
                <a:lnTo>
                  <a:pt x="34758" y="96827"/>
                </a:lnTo>
                <a:lnTo>
                  <a:pt x="31655" y="93724"/>
                </a:lnTo>
                <a:lnTo>
                  <a:pt x="28551" y="91241"/>
                </a:lnTo>
                <a:lnTo>
                  <a:pt x="25448" y="88138"/>
                </a:lnTo>
                <a:lnTo>
                  <a:pt x="20482" y="80689"/>
                </a:lnTo>
                <a:lnTo>
                  <a:pt x="19241" y="76965"/>
                </a:lnTo>
                <a:lnTo>
                  <a:pt x="17379" y="72620"/>
                </a:lnTo>
                <a:lnTo>
                  <a:pt x="16137" y="68276"/>
                </a:lnTo>
                <a:lnTo>
                  <a:pt x="15517" y="63931"/>
                </a:lnTo>
                <a:lnTo>
                  <a:pt x="15517" y="99931"/>
                </a:lnTo>
                <a:lnTo>
                  <a:pt x="31655" y="112965"/>
                </a:lnTo>
                <a:lnTo>
                  <a:pt x="54000" y="119793"/>
                </a:lnTo>
                <a:lnTo>
                  <a:pt x="66413" y="119793"/>
                </a:lnTo>
                <a:lnTo>
                  <a:pt x="83793" y="114827"/>
                </a:lnTo>
                <a:lnTo>
                  <a:pt x="98068" y="106138"/>
                </a:lnTo>
                <a:lnTo>
                  <a:pt x="104275" y="99931"/>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txBox="1"/>
          <p:nvPr/>
        </p:nvSpPr>
        <p:spPr>
          <a:xfrm>
            <a:off x="1048003" y="5609333"/>
            <a:ext cx="10350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rgbClr val="FFFFFF"/>
                </a:solidFill>
                <a:latin typeface="Arial"/>
                <a:ea typeface="Arial"/>
                <a:cs typeface="Arial"/>
                <a:sym typeface="Arial"/>
              </a:rPr>
              <a:t>3</a:t>
            </a:r>
            <a:endParaRPr sz="1100">
              <a:solidFill>
                <a:schemeClr val="dk1"/>
              </a:solidFill>
              <a:latin typeface="Arial"/>
              <a:ea typeface="Arial"/>
              <a:cs typeface="Arial"/>
              <a:sym typeface="Arial"/>
            </a:endParaRPr>
          </a:p>
        </p:txBody>
      </p:sp>
      <p:sp>
        <p:nvSpPr>
          <p:cNvPr id="921" name="Google Shape;921;p18"/>
          <p:cNvSpPr/>
          <p:nvPr/>
        </p:nvSpPr>
        <p:spPr>
          <a:xfrm>
            <a:off x="5727192" y="2810256"/>
            <a:ext cx="3340735" cy="4017645"/>
          </a:xfrm>
          <a:custGeom>
            <a:rect b="b" l="l" r="r" t="t"/>
            <a:pathLst>
              <a:path extrusionOk="0" h="120000" w="120000">
                <a:moveTo>
                  <a:pt x="119995" y="119897"/>
                </a:moveTo>
                <a:lnTo>
                  <a:pt x="119995" y="45"/>
                </a:lnTo>
                <a:lnTo>
                  <a:pt x="119885" y="0"/>
                </a:lnTo>
                <a:lnTo>
                  <a:pt x="109" y="0"/>
                </a:lnTo>
                <a:lnTo>
                  <a:pt x="0" y="45"/>
                </a:lnTo>
                <a:lnTo>
                  <a:pt x="0" y="119897"/>
                </a:lnTo>
                <a:lnTo>
                  <a:pt x="109" y="119988"/>
                </a:lnTo>
                <a:lnTo>
                  <a:pt x="273" y="119988"/>
                </a:lnTo>
                <a:lnTo>
                  <a:pt x="273" y="364"/>
                </a:lnTo>
                <a:lnTo>
                  <a:pt x="492" y="182"/>
                </a:lnTo>
                <a:lnTo>
                  <a:pt x="492" y="364"/>
                </a:lnTo>
                <a:lnTo>
                  <a:pt x="119557" y="364"/>
                </a:lnTo>
                <a:lnTo>
                  <a:pt x="119557" y="182"/>
                </a:lnTo>
                <a:lnTo>
                  <a:pt x="119776" y="364"/>
                </a:lnTo>
                <a:lnTo>
                  <a:pt x="119776" y="119988"/>
                </a:lnTo>
                <a:lnTo>
                  <a:pt x="119885" y="119988"/>
                </a:lnTo>
                <a:lnTo>
                  <a:pt x="119995" y="119897"/>
                </a:lnTo>
                <a:close/>
              </a:path>
              <a:path extrusionOk="0" h="120000" w="120000">
                <a:moveTo>
                  <a:pt x="492" y="364"/>
                </a:moveTo>
                <a:lnTo>
                  <a:pt x="492" y="182"/>
                </a:lnTo>
                <a:lnTo>
                  <a:pt x="273" y="364"/>
                </a:lnTo>
                <a:lnTo>
                  <a:pt x="492" y="364"/>
                </a:lnTo>
                <a:close/>
              </a:path>
              <a:path extrusionOk="0" h="120000" w="120000">
                <a:moveTo>
                  <a:pt x="492" y="119578"/>
                </a:moveTo>
                <a:lnTo>
                  <a:pt x="492" y="364"/>
                </a:lnTo>
                <a:lnTo>
                  <a:pt x="273" y="364"/>
                </a:lnTo>
                <a:lnTo>
                  <a:pt x="273" y="119578"/>
                </a:lnTo>
                <a:lnTo>
                  <a:pt x="492" y="119578"/>
                </a:lnTo>
                <a:close/>
              </a:path>
              <a:path extrusionOk="0" h="120000" w="120000">
                <a:moveTo>
                  <a:pt x="119776" y="119578"/>
                </a:moveTo>
                <a:lnTo>
                  <a:pt x="273" y="119578"/>
                </a:lnTo>
                <a:lnTo>
                  <a:pt x="492" y="119761"/>
                </a:lnTo>
                <a:lnTo>
                  <a:pt x="492" y="119988"/>
                </a:lnTo>
                <a:lnTo>
                  <a:pt x="119557" y="119988"/>
                </a:lnTo>
                <a:lnTo>
                  <a:pt x="119557" y="119761"/>
                </a:lnTo>
                <a:lnTo>
                  <a:pt x="119776" y="119578"/>
                </a:lnTo>
                <a:close/>
              </a:path>
              <a:path extrusionOk="0" h="120000" w="120000">
                <a:moveTo>
                  <a:pt x="492" y="119988"/>
                </a:moveTo>
                <a:lnTo>
                  <a:pt x="492" y="119761"/>
                </a:lnTo>
                <a:lnTo>
                  <a:pt x="273" y="119578"/>
                </a:lnTo>
                <a:lnTo>
                  <a:pt x="273" y="119988"/>
                </a:lnTo>
                <a:lnTo>
                  <a:pt x="492" y="119988"/>
                </a:lnTo>
                <a:close/>
              </a:path>
              <a:path extrusionOk="0" h="120000" w="120000">
                <a:moveTo>
                  <a:pt x="119776" y="364"/>
                </a:moveTo>
                <a:lnTo>
                  <a:pt x="119557" y="182"/>
                </a:lnTo>
                <a:lnTo>
                  <a:pt x="119557" y="364"/>
                </a:lnTo>
                <a:lnTo>
                  <a:pt x="119776" y="364"/>
                </a:lnTo>
                <a:close/>
              </a:path>
              <a:path extrusionOk="0" h="120000" w="120000">
                <a:moveTo>
                  <a:pt x="119776" y="119578"/>
                </a:moveTo>
                <a:lnTo>
                  <a:pt x="119776" y="364"/>
                </a:lnTo>
                <a:lnTo>
                  <a:pt x="119557" y="364"/>
                </a:lnTo>
                <a:lnTo>
                  <a:pt x="119557" y="119578"/>
                </a:lnTo>
                <a:lnTo>
                  <a:pt x="119776" y="119578"/>
                </a:lnTo>
                <a:close/>
              </a:path>
              <a:path extrusionOk="0" h="120000" w="120000">
                <a:moveTo>
                  <a:pt x="119776" y="119988"/>
                </a:moveTo>
                <a:lnTo>
                  <a:pt x="119776" y="119578"/>
                </a:lnTo>
                <a:lnTo>
                  <a:pt x="119557" y="119761"/>
                </a:lnTo>
                <a:lnTo>
                  <a:pt x="119557" y="119988"/>
                </a:lnTo>
                <a:lnTo>
                  <a:pt x="119776" y="11998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2" name="Google Shape;922;p18"/>
          <p:cNvSpPr/>
          <p:nvPr/>
        </p:nvSpPr>
        <p:spPr>
          <a:xfrm>
            <a:off x="8295131" y="3000755"/>
            <a:ext cx="571500" cy="565404"/>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3" name="Google Shape;923;p18"/>
          <p:cNvSpPr/>
          <p:nvPr/>
        </p:nvSpPr>
        <p:spPr>
          <a:xfrm>
            <a:off x="5734811" y="5772911"/>
            <a:ext cx="1498091" cy="122681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4" name="Google Shape;924;p18"/>
          <p:cNvSpPr/>
          <p:nvPr/>
        </p:nvSpPr>
        <p:spPr>
          <a:xfrm>
            <a:off x="6262115" y="4163567"/>
            <a:ext cx="925067" cy="379475"/>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5" name="Google Shape;925;p18"/>
          <p:cNvSpPr/>
          <p:nvPr/>
        </p:nvSpPr>
        <p:spPr>
          <a:xfrm>
            <a:off x="8008619" y="5132832"/>
            <a:ext cx="934211" cy="417576"/>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6" name="Google Shape;926;p18"/>
          <p:cNvSpPr/>
          <p:nvPr/>
        </p:nvSpPr>
        <p:spPr>
          <a:xfrm>
            <a:off x="8078723" y="4305300"/>
            <a:ext cx="886967" cy="449580"/>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7" name="Google Shape;927;p18"/>
          <p:cNvSpPr/>
          <p:nvPr/>
        </p:nvSpPr>
        <p:spPr>
          <a:xfrm>
            <a:off x="5756147" y="3275076"/>
            <a:ext cx="918972" cy="915924"/>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8" name="Google Shape;928;p18"/>
          <p:cNvSpPr/>
          <p:nvPr/>
        </p:nvSpPr>
        <p:spPr>
          <a:xfrm>
            <a:off x="7734300" y="6384035"/>
            <a:ext cx="1139952" cy="350520"/>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9" name="Google Shape;929;p18"/>
          <p:cNvSpPr/>
          <p:nvPr/>
        </p:nvSpPr>
        <p:spPr>
          <a:xfrm>
            <a:off x="6882383" y="4675632"/>
            <a:ext cx="1048511" cy="329184"/>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0" name="Google Shape;930;p18"/>
          <p:cNvSpPr/>
          <p:nvPr/>
        </p:nvSpPr>
        <p:spPr>
          <a:xfrm>
            <a:off x="7555992" y="5718047"/>
            <a:ext cx="728472" cy="400811"/>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1" name="Google Shape;931;p18"/>
          <p:cNvSpPr/>
          <p:nvPr/>
        </p:nvSpPr>
        <p:spPr>
          <a:xfrm>
            <a:off x="5797296" y="2962655"/>
            <a:ext cx="1173480" cy="304800"/>
          </a:xfrm>
          <a:prstGeom prst="rect">
            <a:avLst/>
          </a:prstGeom>
          <a:blipFill rotWithShape="1">
            <a:blip r:embed="rId1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2" name="Google Shape;932;p18"/>
          <p:cNvSpPr/>
          <p:nvPr/>
        </p:nvSpPr>
        <p:spPr>
          <a:xfrm>
            <a:off x="6882383" y="3311652"/>
            <a:ext cx="995172" cy="246888"/>
          </a:xfrm>
          <a:prstGeom prst="rect">
            <a:avLst/>
          </a:prstGeom>
          <a:blipFill rotWithShape="1">
            <a:blip r:embed="rId1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3" name="Google Shape;933;p18"/>
          <p:cNvSpPr/>
          <p:nvPr/>
        </p:nvSpPr>
        <p:spPr>
          <a:xfrm>
            <a:off x="7592568" y="3831335"/>
            <a:ext cx="733044" cy="304800"/>
          </a:xfrm>
          <a:prstGeom prst="rect">
            <a:avLst/>
          </a:prstGeom>
          <a:blipFill rotWithShape="1">
            <a:blip r:embed="rId1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4" name="Google Shape;934;p18"/>
          <p:cNvSpPr/>
          <p:nvPr/>
        </p:nvSpPr>
        <p:spPr>
          <a:xfrm>
            <a:off x="5864352" y="5190744"/>
            <a:ext cx="1359408" cy="339851"/>
          </a:xfrm>
          <a:prstGeom prst="rect">
            <a:avLst/>
          </a:prstGeom>
          <a:blipFill rotWithShape="1">
            <a:blip r:embed="rId1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5" name="Google Shape;935;p18"/>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6" name="Google Shape;936;p18"/>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3</a:t>
            </a:r>
            <a:endParaRPr sz="1400">
              <a:solidFill>
                <a:schemeClr val="dk1"/>
              </a:solidFill>
              <a:latin typeface="Arial"/>
              <a:ea typeface="Arial"/>
              <a:cs typeface="Arial"/>
              <a:sym typeface="Arial"/>
            </a:endParaRPr>
          </a:p>
        </p:txBody>
      </p:sp>
      <p:sp>
        <p:nvSpPr>
          <p:cNvPr id="937" name="Google Shape;937;p18"/>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1" name="Shape 941"/>
        <p:cNvGrpSpPr/>
        <p:nvPr/>
      </p:nvGrpSpPr>
      <p:grpSpPr>
        <a:xfrm>
          <a:off x="0" y="0"/>
          <a:ext cx="0" cy="0"/>
          <a:chOff x="0" y="0"/>
          <a:chExt cx="0" cy="0"/>
        </a:xfrm>
      </p:grpSpPr>
      <p:sp>
        <p:nvSpPr>
          <p:cNvPr id="942" name="Google Shape;942;p19"/>
          <p:cNvSpPr/>
          <p:nvPr/>
        </p:nvSpPr>
        <p:spPr>
          <a:xfrm>
            <a:off x="6528816" y="25206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3" name="Google Shape;943;p19"/>
          <p:cNvSpPr/>
          <p:nvPr/>
        </p:nvSpPr>
        <p:spPr>
          <a:xfrm>
            <a:off x="6528816" y="26548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4" name="Google Shape;944;p19"/>
          <p:cNvSpPr/>
          <p:nvPr/>
        </p:nvSpPr>
        <p:spPr>
          <a:xfrm>
            <a:off x="6528816" y="27873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5" name="Google Shape;945;p19"/>
          <p:cNvSpPr/>
          <p:nvPr/>
        </p:nvSpPr>
        <p:spPr>
          <a:xfrm>
            <a:off x="6528816" y="29215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6" name="Google Shape;946;p19"/>
          <p:cNvSpPr/>
          <p:nvPr/>
        </p:nvSpPr>
        <p:spPr>
          <a:xfrm>
            <a:off x="6528816" y="30540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7" name="Google Shape;947;p19"/>
          <p:cNvSpPr/>
          <p:nvPr/>
        </p:nvSpPr>
        <p:spPr>
          <a:xfrm>
            <a:off x="6528816" y="31882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8" name="Google Shape;948;p19"/>
          <p:cNvSpPr/>
          <p:nvPr/>
        </p:nvSpPr>
        <p:spPr>
          <a:xfrm>
            <a:off x="6528816" y="33207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9" name="Google Shape;949;p19"/>
          <p:cNvSpPr/>
          <p:nvPr/>
        </p:nvSpPr>
        <p:spPr>
          <a:xfrm>
            <a:off x="6528816" y="34549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0" name="Google Shape;950;p19"/>
          <p:cNvSpPr/>
          <p:nvPr/>
        </p:nvSpPr>
        <p:spPr>
          <a:xfrm>
            <a:off x="6528816" y="35874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1" name="Google Shape;951;p19"/>
          <p:cNvSpPr/>
          <p:nvPr/>
        </p:nvSpPr>
        <p:spPr>
          <a:xfrm>
            <a:off x="6528816" y="37216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2" name="Google Shape;952;p19"/>
          <p:cNvSpPr/>
          <p:nvPr/>
        </p:nvSpPr>
        <p:spPr>
          <a:xfrm>
            <a:off x="6528816" y="38541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3" name="Google Shape;953;p19"/>
          <p:cNvSpPr/>
          <p:nvPr/>
        </p:nvSpPr>
        <p:spPr>
          <a:xfrm>
            <a:off x="6528816" y="39883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4" name="Google Shape;954;p19"/>
          <p:cNvSpPr/>
          <p:nvPr/>
        </p:nvSpPr>
        <p:spPr>
          <a:xfrm>
            <a:off x="6528816" y="41208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5" name="Google Shape;955;p19"/>
          <p:cNvSpPr/>
          <p:nvPr/>
        </p:nvSpPr>
        <p:spPr>
          <a:xfrm>
            <a:off x="6528816" y="42550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6" name="Google Shape;956;p19"/>
          <p:cNvSpPr/>
          <p:nvPr/>
        </p:nvSpPr>
        <p:spPr>
          <a:xfrm>
            <a:off x="6528816" y="43875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7" name="Google Shape;957;p19"/>
          <p:cNvSpPr/>
          <p:nvPr/>
        </p:nvSpPr>
        <p:spPr>
          <a:xfrm>
            <a:off x="6528816" y="45217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8" name="Google Shape;958;p19"/>
          <p:cNvSpPr/>
          <p:nvPr/>
        </p:nvSpPr>
        <p:spPr>
          <a:xfrm>
            <a:off x="6528816" y="46542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9" name="Google Shape;959;p19"/>
          <p:cNvSpPr/>
          <p:nvPr/>
        </p:nvSpPr>
        <p:spPr>
          <a:xfrm>
            <a:off x="6528816" y="47884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0" name="Google Shape;960;p19"/>
          <p:cNvSpPr/>
          <p:nvPr/>
        </p:nvSpPr>
        <p:spPr>
          <a:xfrm>
            <a:off x="6528816" y="49209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1" name="Google Shape;961;p19"/>
          <p:cNvSpPr/>
          <p:nvPr/>
        </p:nvSpPr>
        <p:spPr>
          <a:xfrm>
            <a:off x="6528816" y="50551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2" name="Google Shape;962;p19"/>
          <p:cNvSpPr/>
          <p:nvPr/>
        </p:nvSpPr>
        <p:spPr>
          <a:xfrm>
            <a:off x="6528816" y="51876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3" name="Google Shape;963;p19"/>
          <p:cNvSpPr/>
          <p:nvPr/>
        </p:nvSpPr>
        <p:spPr>
          <a:xfrm>
            <a:off x="6528816" y="53218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4" name="Google Shape;964;p19"/>
          <p:cNvSpPr/>
          <p:nvPr/>
        </p:nvSpPr>
        <p:spPr>
          <a:xfrm>
            <a:off x="6528816" y="54543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5" name="Google Shape;965;p19"/>
          <p:cNvSpPr/>
          <p:nvPr/>
        </p:nvSpPr>
        <p:spPr>
          <a:xfrm>
            <a:off x="6528816" y="55885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9"/>
          <p:cNvSpPr/>
          <p:nvPr/>
        </p:nvSpPr>
        <p:spPr>
          <a:xfrm>
            <a:off x="6528816" y="57210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7" name="Google Shape;967;p19"/>
          <p:cNvSpPr/>
          <p:nvPr/>
        </p:nvSpPr>
        <p:spPr>
          <a:xfrm>
            <a:off x="6528816" y="58552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8" name="Google Shape;968;p19"/>
          <p:cNvSpPr/>
          <p:nvPr/>
        </p:nvSpPr>
        <p:spPr>
          <a:xfrm>
            <a:off x="6528816" y="59877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9" name="Google Shape;969;p19"/>
          <p:cNvSpPr/>
          <p:nvPr/>
        </p:nvSpPr>
        <p:spPr>
          <a:xfrm>
            <a:off x="6528816" y="61219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0" name="Google Shape;970;p19"/>
          <p:cNvSpPr/>
          <p:nvPr/>
        </p:nvSpPr>
        <p:spPr>
          <a:xfrm>
            <a:off x="6528816" y="62544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1" name="Google Shape;971;p19"/>
          <p:cNvSpPr/>
          <p:nvPr/>
        </p:nvSpPr>
        <p:spPr>
          <a:xfrm>
            <a:off x="6528816" y="63886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2" name="Google Shape;972;p19"/>
          <p:cNvSpPr/>
          <p:nvPr/>
        </p:nvSpPr>
        <p:spPr>
          <a:xfrm>
            <a:off x="6528816" y="6521196"/>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3" name="Google Shape;973;p19"/>
          <p:cNvSpPr/>
          <p:nvPr/>
        </p:nvSpPr>
        <p:spPr>
          <a:xfrm>
            <a:off x="6528816" y="6655308"/>
            <a:ext cx="20320" cy="76200"/>
          </a:xfrm>
          <a:custGeom>
            <a:rect b="b" l="l" r="r" t="t"/>
            <a:pathLst>
              <a:path extrusionOk="0" h="120000" w="120000">
                <a:moveTo>
                  <a:pt x="117000" y="120000"/>
                </a:moveTo>
                <a:lnTo>
                  <a:pt x="117000" y="0"/>
                </a:lnTo>
                <a:lnTo>
                  <a:pt x="0" y="0"/>
                </a:lnTo>
                <a:lnTo>
                  <a:pt x="0" y="120000"/>
                </a:lnTo>
                <a:lnTo>
                  <a:pt x="117000" y="120000"/>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9"/>
          <p:cNvSpPr/>
          <p:nvPr/>
        </p:nvSpPr>
        <p:spPr>
          <a:xfrm>
            <a:off x="6528816" y="6787896"/>
            <a:ext cx="20320" cy="13970"/>
          </a:xfrm>
          <a:custGeom>
            <a:rect b="b" l="l" r="r" t="t"/>
            <a:pathLst>
              <a:path extrusionOk="0" h="120000" w="120000">
                <a:moveTo>
                  <a:pt x="117000" y="117818"/>
                </a:moveTo>
                <a:lnTo>
                  <a:pt x="117000" y="0"/>
                </a:lnTo>
                <a:lnTo>
                  <a:pt x="0" y="0"/>
                </a:lnTo>
                <a:lnTo>
                  <a:pt x="0" y="117818"/>
                </a:lnTo>
                <a:lnTo>
                  <a:pt x="117000" y="117818"/>
                </a:lnTo>
                <a:close/>
              </a:path>
            </a:pathLst>
          </a:custGeom>
          <a:solidFill>
            <a:srgbClr val="A8A8A8"/>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5" name="Google Shape;975;p19"/>
          <p:cNvSpPr txBox="1"/>
          <p:nvPr>
            <p:ph type="title"/>
          </p:nvPr>
        </p:nvSpPr>
        <p:spPr>
          <a:xfrm>
            <a:off x="1290319" y="1168399"/>
            <a:ext cx="732790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Summary Margin Expansion and Growth Opportunities</a:t>
            </a:r>
            <a:endParaRPr b="1" i="0" sz="2200" u="none" cap="none" strike="noStrike">
              <a:solidFill>
                <a:schemeClr val="dk1"/>
              </a:solidFill>
              <a:latin typeface="Arial"/>
              <a:ea typeface="Arial"/>
              <a:cs typeface="Arial"/>
              <a:sym typeface="Arial"/>
            </a:endParaRPr>
          </a:p>
        </p:txBody>
      </p:sp>
      <p:sp>
        <p:nvSpPr>
          <p:cNvPr id="976" name="Google Shape;976;p19"/>
          <p:cNvSpPr/>
          <p:nvPr/>
        </p:nvSpPr>
        <p:spPr>
          <a:xfrm>
            <a:off x="6667500" y="2624327"/>
            <a:ext cx="520065" cy="1390015"/>
          </a:xfrm>
          <a:custGeom>
            <a:rect b="b" l="l" r="r" t="t"/>
            <a:pathLst>
              <a:path extrusionOk="0" h="120000" w="120000">
                <a:moveTo>
                  <a:pt x="0" y="0"/>
                </a:moveTo>
                <a:lnTo>
                  <a:pt x="0" y="119989"/>
                </a:lnTo>
                <a:lnTo>
                  <a:pt x="119912" y="119989"/>
                </a:lnTo>
                <a:lnTo>
                  <a:pt x="119912" y="0"/>
                </a:lnTo>
                <a:lnTo>
                  <a:pt x="0" y="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9"/>
          <p:cNvSpPr/>
          <p:nvPr/>
        </p:nvSpPr>
        <p:spPr>
          <a:xfrm>
            <a:off x="7446264" y="2551176"/>
            <a:ext cx="520065" cy="1463040"/>
          </a:xfrm>
          <a:custGeom>
            <a:rect b="b" l="l" r="r" t="t"/>
            <a:pathLst>
              <a:path extrusionOk="0" h="120000" w="120000">
                <a:moveTo>
                  <a:pt x="0" y="0"/>
                </a:moveTo>
                <a:lnTo>
                  <a:pt x="0" y="120000"/>
                </a:lnTo>
                <a:lnTo>
                  <a:pt x="119912" y="120000"/>
                </a:lnTo>
                <a:lnTo>
                  <a:pt x="119912" y="0"/>
                </a:lnTo>
                <a:lnTo>
                  <a:pt x="0" y="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9"/>
          <p:cNvSpPr/>
          <p:nvPr/>
        </p:nvSpPr>
        <p:spPr>
          <a:xfrm>
            <a:off x="8226552" y="2478024"/>
            <a:ext cx="520065" cy="1536700"/>
          </a:xfrm>
          <a:custGeom>
            <a:rect b="b" l="l" r="r" t="t"/>
            <a:pathLst>
              <a:path extrusionOk="0" h="120000" w="120000">
                <a:moveTo>
                  <a:pt x="0" y="0"/>
                </a:moveTo>
                <a:lnTo>
                  <a:pt x="0" y="119960"/>
                </a:lnTo>
                <a:lnTo>
                  <a:pt x="119912" y="119960"/>
                </a:lnTo>
                <a:lnTo>
                  <a:pt x="119912" y="0"/>
                </a:lnTo>
                <a:lnTo>
                  <a:pt x="0" y="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9" name="Google Shape;979;p19"/>
          <p:cNvSpPr/>
          <p:nvPr/>
        </p:nvSpPr>
        <p:spPr>
          <a:xfrm>
            <a:off x="1213104" y="3727704"/>
            <a:ext cx="520065" cy="287020"/>
          </a:xfrm>
          <a:custGeom>
            <a:rect b="b" l="l" r="r" t="t"/>
            <a:pathLst>
              <a:path extrusionOk="0" h="120000" w="120000">
                <a:moveTo>
                  <a:pt x="119912" y="119787"/>
                </a:moveTo>
                <a:lnTo>
                  <a:pt x="119912" y="0"/>
                </a:lnTo>
                <a:lnTo>
                  <a:pt x="0" y="0"/>
                </a:lnTo>
                <a:lnTo>
                  <a:pt x="0" y="119787"/>
                </a:lnTo>
                <a:lnTo>
                  <a:pt x="119912" y="119787"/>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0" name="Google Shape;980;p19"/>
          <p:cNvSpPr/>
          <p:nvPr/>
        </p:nvSpPr>
        <p:spPr>
          <a:xfrm>
            <a:off x="1991868" y="3657600"/>
            <a:ext cx="520065" cy="356870"/>
          </a:xfrm>
          <a:custGeom>
            <a:rect b="b" l="l" r="r" t="t"/>
            <a:pathLst>
              <a:path extrusionOk="0" h="120000" w="120000">
                <a:moveTo>
                  <a:pt x="119912" y="119914"/>
                </a:moveTo>
                <a:lnTo>
                  <a:pt x="119912" y="0"/>
                </a:lnTo>
                <a:lnTo>
                  <a:pt x="0" y="0"/>
                </a:lnTo>
                <a:lnTo>
                  <a:pt x="0" y="119914"/>
                </a:lnTo>
                <a:lnTo>
                  <a:pt x="119912" y="119914"/>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1" name="Google Shape;981;p19"/>
          <p:cNvSpPr/>
          <p:nvPr/>
        </p:nvSpPr>
        <p:spPr>
          <a:xfrm>
            <a:off x="2770632" y="3383279"/>
            <a:ext cx="520065" cy="631190"/>
          </a:xfrm>
          <a:custGeom>
            <a:rect b="b" l="l" r="r" t="t"/>
            <a:pathLst>
              <a:path extrusionOk="0" h="120000" w="120000">
                <a:moveTo>
                  <a:pt x="119912" y="119951"/>
                </a:moveTo>
                <a:lnTo>
                  <a:pt x="119912" y="0"/>
                </a:lnTo>
                <a:lnTo>
                  <a:pt x="0" y="0"/>
                </a:lnTo>
                <a:lnTo>
                  <a:pt x="0" y="119951"/>
                </a:lnTo>
                <a:lnTo>
                  <a:pt x="119912" y="119951"/>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2" name="Google Shape;982;p19"/>
          <p:cNvSpPr/>
          <p:nvPr/>
        </p:nvSpPr>
        <p:spPr>
          <a:xfrm>
            <a:off x="3550920" y="3032760"/>
            <a:ext cx="520065" cy="981710"/>
          </a:xfrm>
          <a:custGeom>
            <a:rect b="b" l="l" r="r" t="t"/>
            <a:pathLst>
              <a:path extrusionOk="0" h="120000" w="120000">
                <a:moveTo>
                  <a:pt x="119912" y="119968"/>
                </a:moveTo>
                <a:lnTo>
                  <a:pt x="119912" y="0"/>
                </a:lnTo>
                <a:lnTo>
                  <a:pt x="0" y="0"/>
                </a:lnTo>
                <a:lnTo>
                  <a:pt x="0" y="119968"/>
                </a:lnTo>
                <a:lnTo>
                  <a:pt x="119912" y="119968"/>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3" name="Google Shape;983;p19"/>
          <p:cNvSpPr/>
          <p:nvPr/>
        </p:nvSpPr>
        <p:spPr>
          <a:xfrm>
            <a:off x="4329684" y="2913888"/>
            <a:ext cx="520065" cy="1100455"/>
          </a:xfrm>
          <a:custGeom>
            <a:rect b="b" l="l" r="r" t="t"/>
            <a:pathLst>
              <a:path extrusionOk="0" h="120000" w="120000">
                <a:moveTo>
                  <a:pt x="119912" y="119986"/>
                </a:moveTo>
                <a:lnTo>
                  <a:pt x="119912" y="0"/>
                </a:lnTo>
                <a:lnTo>
                  <a:pt x="0" y="0"/>
                </a:lnTo>
                <a:lnTo>
                  <a:pt x="0" y="119986"/>
                </a:lnTo>
                <a:lnTo>
                  <a:pt x="119912" y="119986"/>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4" name="Google Shape;984;p19"/>
          <p:cNvSpPr/>
          <p:nvPr/>
        </p:nvSpPr>
        <p:spPr>
          <a:xfrm>
            <a:off x="5108448" y="2766060"/>
            <a:ext cx="520065" cy="1248410"/>
          </a:xfrm>
          <a:custGeom>
            <a:rect b="b" l="l" r="r" t="t"/>
            <a:pathLst>
              <a:path extrusionOk="0" h="120000" w="120000">
                <a:moveTo>
                  <a:pt x="119912" y="119975"/>
                </a:moveTo>
                <a:lnTo>
                  <a:pt x="119912" y="0"/>
                </a:lnTo>
                <a:lnTo>
                  <a:pt x="0" y="0"/>
                </a:lnTo>
                <a:lnTo>
                  <a:pt x="0" y="119975"/>
                </a:lnTo>
                <a:lnTo>
                  <a:pt x="119912" y="11997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5" name="Google Shape;985;p19"/>
          <p:cNvSpPr/>
          <p:nvPr/>
        </p:nvSpPr>
        <p:spPr>
          <a:xfrm>
            <a:off x="5888736" y="2741676"/>
            <a:ext cx="520065" cy="1272540"/>
          </a:xfrm>
          <a:custGeom>
            <a:rect b="b" l="l" r="r" t="t"/>
            <a:pathLst>
              <a:path extrusionOk="0" h="120000" w="120000">
                <a:moveTo>
                  <a:pt x="119912" y="120000"/>
                </a:moveTo>
                <a:lnTo>
                  <a:pt x="119912" y="0"/>
                </a:lnTo>
                <a:lnTo>
                  <a:pt x="0" y="0"/>
                </a:lnTo>
                <a:lnTo>
                  <a:pt x="0" y="120000"/>
                </a:lnTo>
                <a:lnTo>
                  <a:pt x="119912" y="12000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6" name="Google Shape;986;p19"/>
          <p:cNvSpPr/>
          <p:nvPr/>
        </p:nvSpPr>
        <p:spPr>
          <a:xfrm>
            <a:off x="1083563" y="4014216"/>
            <a:ext cx="7792720" cy="0"/>
          </a:xfrm>
          <a:custGeom>
            <a:rect b="b" l="l" r="r" t="t"/>
            <a:pathLst>
              <a:path extrusionOk="0" h="120000" w="120000">
                <a:moveTo>
                  <a:pt x="0" y="0"/>
                </a:moveTo>
                <a:lnTo>
                  <a:pt x="119992"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7" name="Google Shape;987;p19"/>
          <p:cNvSpPr txBox="1"/>
          <p:nvPr/>
        </p:nvSpPr>
        <p:spPr>
          <a:xfrm>
            <a:off x="1369567" y="3503166"/>
            <a:ext cx="208279"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9%</a:t>
            </a:r>
            <a:endParaRPr sz="1000">
              <a:solidFill>
                <a:schemeClr val="dk1"/>
              </a:solidFill>
              <a:latin typeface="Arial"/>
              <a:ea typeface="Arial"/>
              <a:cs typeface="Arial"/>
              <a:sym typeface="Arial"/>
            </a:endParaRPr>
          </a:p>
        </p:txBody>
      </p:sp>
      <p:sp>
        <p:nvSpPr>
          <p:cNvPr id="988" name="Google Shape;988;p19"/>
          <p:cNvSpPr txBox="1"/>
          <p:nvPr/>
        </p:nvSpPr>
        <p:spPr>
          <a:xfrm>
            <a:off x="2113279" y="3434586"/>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10%</a:t>
            </a:r>
            <a:endParaRPr sz="1000">
              <a:solidFill>
                <a:schemeClr val="dk1"/>
              </a:solidFill>
              <a:latin typeface="Arial"/>
              <a:ea typeface="Arial"/>
              <a:cs typeface="Arial"/>
              <a:sym typeface="Arial"/>
            </a:endParaRPr>
          </a:p>
        </p:txBody>
      </p:sp>
      <p:sp>
        <p:nvSpPr>
          <p:cNvPr id="989" name="Google Shape;989;p19"/>
          <p:cNvSpPr txBox="1"/>
          <p:nvPr/>
        </p:nvSpPr>
        <p:spPr>
          <a:xfrm>
            <a:off x="2892042" y="2689350"/>
            <a:ext cx="1837689" cy="647065"/>
          </a:xfrm>
          <a:prstGeom prst="rect">
            <a:avLst/>
          </a:prstGeom>
          <a:noFill/>
          <a:ln>
            <a:noFill/>
          </a:ln>
        </p:spPr>
        <p:txBody>
          <a:bodyPr anchorCtr="0" anchor="t" bIns="0" lIns="0" spcFirstLastPara="1" rIns="0" wrap="square" tIns="12050">
            <a:noAutofit/>
          </a:bodyPr>
          <a:lstStyle/>
          <a:p>
            <a:pPr indent="0" lvl="0" marL="0" marR="5080" rtl="0" algn="r">
              <a:lnSpc>
                <a:spcPct val="107500"/>
              </a:lnSpc>
              <a:spcBef>
                <a:spcPts val="0"/>
              </a:spcBef>
              <a:spcAft>
                <a:spcPts val="0"/>
              </a:spcAft>
              <a:buNone/>
            </a:pPr>
            <a:r>
              <a:rPr b="1" lang="en-US" sz="1000">
                <a:solidFill>
                  <a:schemeClr val="dk1"/>
                </a:solidFill>
                <a:latin typeface="Arial"/>
                <a:ea typeface="Arial"/>
                <a:cs typeface="Arial"/>
                <a:sym typeface="Arial"/>
              </a:rPr>
              <a:t>20%</a:t>
            </a:r>
            <a:endParaRPr sz="1000">
              <a:solidFill>
                <a:schemeClr val="dk1"/>
              </a:solidFill>
              <a:latin typeface="Arial"/>
              <a:ea typeface="Arial"/>
              <a:cs typeface="Arial"/>
              <a:sym typeface="Arial"/>
            </a:endParaRPr>
          </a:p>
          <a:p>
            <a:pPr indent="-1270" lvl="0" marL="1270" marR="0" rtl="0" algn="ctr">
              <a:lnSpc>
                <a:spcPct val="107500"/>
              </a:lnSpc>
              <a:spcBef>
                <a:spcPts val="0"/>
              </a:spcBef>
              <a:spcAft>
                <a:spcPts val="0"/>
              </a:spcAft>
              <a:buNone/>
            </a:pPr>
            <a:r>
              <a:rPr b="1" lang="en-US" sz="1000">
                <a:solidFill>
                  <a:schemeClr val="dk1"/>
                </a:solidFill>
                <a:latin typeface="Arial"/>
                <a:ea typeface="Arial"/>
                <a:cs typeface="Arial"/>
                <a:sym typeface="Arial"/>
              </a:rPr>
              <a:t>18%</a:t>
            </a:r>
            <a:endParaRPr sz="1000">
              <a:solidFill>
                <a:schemeClr val="dk1"/>
              </a:solidFill>
              <a:latin typeface="Arial"/>
              <a:ea typeface="Arial"/>
              <a:cs typeface="Arial"/>
              <a:sym typeface="Arial"/>
            </a:endParaRPr>
          </a:p>
          <a:p>
            <a:pPr indent="0" lvl="0" marL="0" marR="0" rtl="0" algn="l">
              <a:lnSpc>
                <a:spcPct val="100000"/>
              </a:lnSpc>
              <a:spcBef>
                <a:spcPts val="50"/>
              </a:spcBef>
              <a:spcAft>
                <a:spcPts val="0"/>
              </a:spcAft>
              <a:buNone/>
            </a:pPr>
            <a:r>
              <a:t/>
            </a:r>
            <a:endParaRPr sz="1300">
              <a:solidFill>
                <a:schemeClr val="dk1"/>
              </a:solidFill>
              <a:latin typeface="Times New Roman"/>
              <a:ea typeface="Times New Roman"/>
              <a:cs typeface="Times New Roman"/>
              <a:sym typeface="Times New Roman"/>
            </a:endParaRPr>
          </a:p>
          <a:p>
            <a:pPr indent="0" lvl="0" marL="12700" marR="0" rtl="0" algn="l">
              <a:lnSpc>
                <a:spcPct val="100000"/>
              </a:lnSpc>
              <a:spcBef>
                <a:spcPts val="5"/>
              </a:spcBef>
              <a:spcAft>
                <a:spcPts val="0"/>
              </a:spcAft>
              <a:buNone/>
            </a:pPr>
            <a:r>
              <a:rPr b="1" lang="en-US" sz="1000">
                <a:solidFill>
                  <a:schemeClr val="dk1"/>
                </a:solidFill>
                <a:latin typeface="Arial"/>
                <a:ea typeface="Arial"/>
                <a:cs typeface="Arial"/>
                <a:sym typeface="Arial"/>
              </a:rPr>
              <a:t>14%</a:t>
            </a:r>
            <a:endParaRPr sz="1000">
              <a:solidFill>
                <a:schemeClr val="dk1"/>
              </a:solidFill>
              <a:latin typeface="Arial"/>
              <a:ea typeface="Arial"/>
              <a:cs typeface="Arial"/>
              <a:sym typeface="Arial"/>
            </a:endParaRPr>
          </a:p>
        </p:txBody>
      </p:sp>
      <p:sp>
        <p:nvSpPr>
          <p:cNvPr id="990" name="Google Shape;990;p19"/>
          <p:cNvSpPr txBox="1"/>
          <p:nvPr/>
        </p:nvSpPr>
        <p:spPr>
          <a:xfrm>
            <a:off x="5229857" y="2541522"/>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22%</a:t>
            </a:r>
            <a:endParaRPr sz="1000">
              <a:solidFill>
                <a:schemeClr val="dk1"/>
              </a:solidFill>
              <a:latin typeface="Arial"/>
              <a:ea typeface="Arial"/>
              <a:cs typeface="Arial"/>
              <a:sym typeface="Arial"/>
            </a:endParaRPr>
          </a:p>
        </p:txBody>
      </p:sp>
      <p:sp>
        <p:nvSpPr>
          <p:cNvPr id="991" name="Google Shape;991;p19"/>
          <p:cNvSpPr txBox="1"/>
          <p:nvPr/>
        </p:nvSpPr>
        <p:spPr>
          <a:xfrm>
            <a:off x="6010145" y="2518662"/>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22%</a:t>
            </a:r>
            <a:endParaRPr sz="1000">
              <a:solidFill>
                <a:schemeClr val="dk1"/>
              </a:solidFill>
              <a:latin typeface="Arial"/>
              <a:ea typeface="Arial"/>
              <a:cs typeface="Arial"/>
              <a:sym typeface="Arial"/>
            </a:endParaRPr>
          </a:p>
        </p:txBody>
      </p:sp>
      <p:sp>
        <p:nvSpPr>
          <p:cNvPr id="992" name="Google Shape;992;p19"/>
          <p:cNvSpPr txBox="1"/>
          <p:nvPr/>
        </p:nvSpPr>
        <p:spPr>
          <a:xfrm>
            <a:off x="6662417" y="2401315"/>
            <a:ext cx="53276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23 - 25%</a:t>
            </a:r>
            <a:endParaRPr sz="1000">
              <a:solidFill>
                <a:schemeClr val="dk1"/>
              </a:solidFill>
              <a:latin typeface="Arial"/>
              <a:ea typeface="Arial"/>
              <a:cs typeface="Arial"/>
              <a:sym typeface="Arial"/>
            </a:endParaRPr>
          </a:p>
        </p:txBody>
      </p:sp>
      <p:sp>
        <p:nvSpPr>
          <p:cNvPr id="993" name="Google Shape;993;p19"/>
          <p:cNvSpPr txBox="1"/>
          <p:nvPr/>
        </p:nvSpPr>
        <p:spPr>
          <a:xfrm>
            <a:off x="7654541" y="2326638"/>
            <a:ext cx="1028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a:t>
            </a:r>
            <a:endParaRPr sz="1000">
              <a:solidFill>
                <a:schemeClr val="dk1"/>
              </a:solidFill>
              <a:latin typeface="Arial"/>
              <a:ea typeface="Arial"/>
              <a:cs typeface="Arial"/>
              <a:sym typeface="Arial"/>
            </a:endParaRPr>
          </a:p>
        </p:txBody>
      </p:sp>
      <p:sp>
        <p:nvSpPr>
          <p:cNvPr id="994" name="Google Shape;994;p19"/>
          <p:cNvSpPr txBox="1"/>
          <p:nvPr/>
        </p:nvSpPr>
        <p:spPr>
          <a:xfrm>
            <a:off x="8433304" y="2305303"/>
            <a:ext cx="1028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a:t>
            </a:r>
            <a:endParaRPr sz="1000">
              <a:solidFill>
                <a:schemeClr val="dk1"/>
              </a:solidFill>
              <a:latin typeface="Arial"/>
              <a:ea typeface="Arial"/>
              <a:cs typeface="Arial"/>
              <a:sym typeface="Arial"/>
            </a:endParaRPr>
          </a:p>
        </p:txBody>
      </p:sp>
      <p:sp>
        <p:nvSpPr>
          <p:cNvPr id="995" name="Google Shape;995;p19"/>
          <p:cNvSpPr txBox="1"/>
          <p:nvPr/>
        </p:nvSpPr>
        <p:spPr>
          <a:xfrm>
            <a:off x="1319275" y="4065522"/>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2010</a:t>
            </a:r>
            <a:endParaRPr sz="1000">
              <a:solidFill>
                <a:schemeClr val="dk1"/>
              </a:solidFill>
              <a:latin typeface="Arial"/>
              <a:ea typeface="Arial"/>
              <a:cs typeface="Arial"/>
              <a:sym typeface="Arial"/>
            </a:endParaRPr>
          </a:p>
        </p:txBody>
      </p:sp>
      <p:sp>
        <p:nvSpPr>
          <p:cNvPr id="996" name="Google Shape;996;p19"/>
          <p:cNvSpPr txBox="1"/>
          <p:nvPr/>
        </p:nvSpPr>
        <p:spPr>
          <a:xfrm>
            <a:off x="5995371" y="4065522"/>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997" name="Google Shape;997;p19"/>
          <p:cNvSpPr txBox="1"/>
          <p:nvPr/>
        </p:nvSpPr>
        <p:spPr>
          <a:xfrm>
            <a:off x="6554756" y="4065522"/>
            <a:ext cx="208661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Target: 2017	2018	2019</a:t>
            </a:r>
            <a:endParaRPr sz="1000">
              <a:solidFill>
                <a:schemeClr val="dk1"/>
              </a:solidFill>
              <a:latin typeface="Arial"/>
              <a:ea typeface="Arial"/>
              <a:cs typeface="Arial"/>
              <a:sym typeface="Arial"/>
            </a:endParaRPr>
          </a:p>
        </p:txBody>
      </p:sp>
      <p:sp>
        <p:nvSpPr>
          <p:cNvPr id="998" name="Google Shape;998;p19"/>
          <p:cNvSpPr txBox="1"/>
          <p:nvPr/>
        </p:nvSpPr>
        <p:spPr>
          <a:xfrm>
            <a:off x="901699" y="1537207"/>
            <a:ext cx="6865620"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rgbClr val="00A1E2"/>
                </a:solidFill>
                <a:latin typeface="Arial"/>
                <a:ea typeface="Arial"/>
                <a:cs typeface="Arial"/>
                <a:sym typeface="Arial"/>
              </a:rPr>
              <a:t>Consistent Margin Improvement Since the Acquisition of Smith Barney</a:t>
            </a:r>
            <a:endParaRPr sz="1600">
              <a:solidFill>
                <a:schemeClr val="dk1"/>
              </a:solidFill>
              <a:latin typeface="Arial"/>
              <a:ea typeface="Arial"/>
              <a:cs typeface="Arial"/>
              <a:sym typeface="Arial"/>
            </a:endParaRPr>
          </a:p>
        </p:txBody>
      </p:sp>
      <p:sp>
        <p:nvSpPr>
          <p:cNvPr id="999" name="Google Shape;999;p19"/>
          <p:cNvSpPr txBox="1"/>
          <p:nvPr/>
        </p:nvSpPr>
        <p:spPr>
          <a:xfrm>
            <a:off x="2286000" y="4460748"/>
            <a:ext cx="3063240" cy="248920"/>
          </a:xfrm>
          <a:prstGeom prst="rect">
            <a:avLst/>
          </a:prstGeom>
          <a:solidFill>
            <a:srgbClr val="6668B4"/>
          </a:solidFill>
          <a:ln>
            <a:noFill/>
          </a:ln>
        </p:spPr>
        <p:txBody>
          <a:bodyPr anchorCtr="0" anchor="t" bIns="0" lIns="0" spcFirstLastPara="1" rIns="0" wrap="square" tIns="19050">
            <a:noAutofit/>
          </a:bodyPr>
          <a:lstStyle/>
          <a:p>
            <a:pPr indent="0" lvl="0" marL="0" marR="0" rtl="0" algn="ctr">
              <a:lnSpc>
                <a:spcPct val="100000"/>
              </a:lnSpc>
              <a:spcBef>
                <a:spcPts val="0"/>
              </a:spcBef>
              <a:spcAft>
                <a:spcPts val="0"/>
              </a:spcAft>
              <a:buNone/>
            </a:pPr>
            <a:r>
              <a:rPr b="1" lang="en-US" sz="1300">
                <a:solidFill>
                  <a:srgbClr val="FFFFFF"/>
                </a:solidFill>
                <a:latin typeface="Arial"/>
                <a:ea typeface="Arial"/>
                <a:cs typeface="Arial"/>
                <a:sym typeface="Arial"/>
              </a:rPr>
              <a:t>Key Drivers</a:t>
            </a:r>
            <a:endParaRPr sz="1300">
              <a:solidFill>
                <a:schemeClr val="dk1"/>
              </a:solidFill>
              <a:latin typeface="Arial"/>
              <a:ea typeface="Arial"/>
              <a:cs typeface="Arial"/>
              <a:sym typeface="Arial"/>
            </a:endParaRPr>
          </a:p>
        </p:txBody>
      </p:sp>
      <p:sp>
        <p:nvSpPr>
          <p:cNvPr id="1000" name="Google Shape;1000;p19"/>
          <p:cNvSpPr txBox="1"/>
          <p:nvPr/>
        </p:nvSpPr>
        <p:spPr>
          <a:xfrm>
            <a:off x="6659880" y="4460748"/>
            <a:ext cx="2095500" cy="248920"/>
          </a:xfrm>
          <a:prstGeom prst="rect">
            <a:avLst/>
          </a:prstGeom>
          <a:solidFill>
            <a:srgbClr val="3AC3A2"/>
          </a:solidFill>
          <a:ln>
            <a:noFill/>
          </a:ln>
        </p:spPr>
        <p:txBody>
          <a:bodyPr anchorCtr="0" anchor="t" bIns="0" lIns="0" spcFirstLastPara="1" rIns="0" wrap="square" tIns="19050">
            <a:noAutofit/>
          </a:bodyPr>
          <a:lstStyle/>
          <a:p>
            <a:pPr indent="-6350" lvl="0" marL="336550" marR="0" rtl="0" algn="l">
              <a:lnSpc>
                <a:spcPct val="100000"/>
              </a:lnSpc>
              <a:spcBef>
                <a:spcPts val="0"/>
              </a:spcBef>
              <a:spcAft>
                <a:spcPts val="0"/>
              </a:spcAft>
              <a:buNone/>
            </a:pPr>
            <a:r>
              <a:rPr b="1" lang="en-US" sz="1300">
                <a:solidFill>
                  <a:srgbClr val="FFFFFF"/>
                </a:solidFill>
                <a:latin typeface="Arial"/>
                <a:ea typeface="Arial"/>
                <a:cs typeface="Arial"/>
                <a:sym typeface="Arial"/>
              </a:rPr>
              <a:t>Additional Drivers</a:t>
            </a:r>
            <a:endParaRPr sz="1300">
              <a:solidFill>
                <a:schemeClr val="dk1"/>
              </a:solidFill>
              <a:latin typeface="Arial"/>
              <a:ea typeface="Arial"/>
              <a:cs typeface="Arial"/>
              <a:sym typeface="Arial"/>
            </a:endParaRPr>
          </a:p>
        </p:txBody>
      </p:sp>
      <p:sp>
        <p:nvSpPr>
          <p:cNvPr id="1001" name="Google Shape;1001;p19"/>
          <p:cNvSpPr/>
          <p:nvPr/>
        </p:nvSpPr>
        <p:spPr>
          <a:xfrm>
            <a:off x="1395984" y="2106168"/>
            <a:ext cx="5599430" cy="1088390"/>
          </a:xfrm>
          <a:custGeom>
            <a:rect b="b" l="l" r="r" t="t"/>
            <a:pathLst>
              <a:path extrusionOk="0" h="120000" w="120000">
                <a:moveTo>
                  <a:pt x="119464" y="4431"/>
                </a:moveTo>
                <a:lnTo>
                  <a:pt x="119237" y="4005"/>
                </a:lnTo>
                <a:lnTo>
                  <a:pt x="0" y="118627"/>
                </a:lnTo>
                <a:lnTo>
                  <a:pt x="65" y="119972"/>
                </a:lnTo>
                <a:lnTo>
                  <a:pt x="119254" y="5364"/>
                </a:lnTo>
                <a:lnTo>
                  <a:pt x="119464" y="4431"/>
                </a:lnTo>
                <a:close/>
              </a:path>
              <a:path extrusionOk="0" h="120000" w="120000">
                <a:moveTo>
                  <a:pt x="119994" y="3864"/>
                </a:moveTo>
                <a:lnTo>
                  <a:pt x="118002" y="168"/>
                </a:lnTo>
                <a:lnTo>
                  <a:pt x="117936" y="0"/>
                </a:lnTo>
                <a:lnTo>
                  <a:pt x="117871" y="336"/>
                </a:lnTo>
                <a:lnTo>
                  <a:pt x="117806" y="1008"/>
                </a:lnTo>
                <a:lnTo>
                  <a:pt x="117838" y="1344"/>
                </a:lnTo>
                <a:lnTo>
                  <a:pt x="117904" y="1512"/>
                </a:lnTo>
                <a:lnTo>
                  <a:pt x="119237" y="4005"/>
                </a:lnTo>
                <a:lnTo>
                  <a:pt x="119649" y="3608"/>
                </a:lnTo>
                <a:lnTo>
                  <a:pt x="119667" y="3528"/>
                </a:lnTo>
                <a:lnTo>
                  <a:pt x="119669" y="3589"/>
                </a:lnTo>
                <a:lnTo>
                  <a:pt x="119733" y="3528"/>
                </a:lnTo>
                <a:lnTo>
                  <a:pt x="119765" y="4872"/>
                </a:lnTo>
                <a:lnTo>
                  <a:pt x="119765" y="4896"/>
                </a:lnTo>
                <a:lnTo>
                  <a:pt x="119994" y="3864"/>
                </a:lnTo>
                <a:close/>
              </a:path>
              <a:path extrusionOk="0" h="120000" w="120000">
                <a:moveTo>
                  <a:pt x="119765" y="4896"/>
                </a:moveTo>
                <a:lnTo>
                  <a:pt x="119765" y="4872"/>
                </a:lnTo>
                <a:lnTo>
                  <a:pt x="119254" y="5364"/>
                </a:lnTo>
                <a:lnTo>
                  <a:pt x="118230" y="9913"/>
                </a:lnTo>
                <a:lnTo>
                  <a:pt x="118165" y="10249"/>
                </a:lnTo>
                <a:lnTo>
                  <a:pt x="118165" y="10585"/>
                </a:lnTo>
                <a:lnTo>
                  <a:pt x="118198" y="10921"/>
                </a:lnTo>
                <a:lnTo>
                  <a:pt x="118263" y="11257"/>
                </a:lnTo>
                <a:lnTo>
                  <a:pt x="118361" y="11257"/>
                </a:lnTo>
                <a:lnTo>
                  <a:pt x="118394" y="11089"/>
                </a:lnTo>
                <a:lnTo>
                  <a:pt x="119765" y="4896"/>
                </a:lnTo>
                <a:close/>
              </a:path>
              <a:path extrusionOk="0" h="120000" w="120000">
                <a:moveTo>
                  <a:pt x="119649" y="3608"/>
                </a:moveTo>
                <a:lnTo>
                  <a:pt x="119237" y="4005"/>
                </a:lnTo>
                <a:lnTo>
                  <a:pt x="119464" y="4431"/>
                </a:lnTo>
                <a:lnTo>
                  <a:pt x="119649" y="3608"/>
                </a:lnTo>
                <a:close/>
              </a:path>
              <a:path extrusionOk="0" h="120000" w="120000">
                <a:moveTo>
                  <a:pt x="119700" y="4935"/>
                </a:moveTo>
                <a:lnTo>
                  <a:pt x="119700" y="4872"/>
                </a:lnTo>
                <a:lnTo>
                  <a:pt x="119464" y="4431"/>
                </a:lnTo>
                <a:lnTo>
                  <a:pt x="119254" y="5364"/>
                </a:lnTo>
                <a:lnTo>
                  <a:pt x="119700" y="4935"/>
                </a:lnTo>
                <a:close/>
              </a:path>
              <a:path extrusionOk="0" h="120000" w="120000">
                <a:moveTo>
                  <a:pt x="119700" y="4872"/>
                </a:moveTo>
                <a:lnTo>
                  <a:pt x="119669" y="3589"/>
                </a:lnTo>
                <a:lnTo>
                  <a:pt x="119649" y="3608"/>
                </a:lnTo>
                <a:lnTo>
                  <a:pt x="119464" y="4431"/>
                </a:lnTo>
                <a:lnTo>
                  <a:pt x="119700" y="4872"/>
                </a:lnTo>
                <a:close/>
              </a:path>
              <a:path extrusionOk="0" h="120000" w="120000">
                <a:moveTo>
                  <a:pt x="119669" y="3589"/>
                </a:moveTo>
                <a:lnTo>
                  <a:pt x="119667" y="3528"/>
                </a:lnTo>
                <a:lnTo>
                  <a:pt x="119649" y="3608"/>
                </a:lnTo>
                <a:lnTo>
                  <a:pt x="119669" y="3589"/>
                </a:lnTo>
                <a:close/>
              </a:path>
              <a:path extrusionOk="0" h="120000" w="120000">
                <a:moveTo>
                  <a:pt x="119765" y="4872"/>
                </a:moveTo>
                <a:lnTo>
                  <a:pt x="119733" y="3528"/>
                </a:lnTo>
                <a:lnTo>
                  <a:pt x="119669" y="3589"/>
                </a:lnTo>
                <a:lnTo>
                  <a:pt x="119700" y="4872"/>
                </a:lnTo>
                <a:lnTo>
                  <a:pt x="119700" y="4935"/>
                </a:lnTo>
                <a:lnTo>
                  <a:pt x="119765" y="4872"/>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2" name="Google Shape;1002;p19"/>
          <p:cNvSpPr txBox="1"/>
          <p:nvPr/>
        </p:nvSpPr>
        <p:spPr>
          <a:xfrm>
            <a:off x="993139" y="2098039"/>
            <a:ext cx="151511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Pre-Tax Margin (%)</a:t>
            </a:r>
            <a:r>
              <a:rPr b="1" baseline="30000" lang="en-US" sz="1050">
                <a:solidFill>
                  <a:schemeClr val="dk1"/>
                </a:solidFill>
                <a:latin typeface="Arial"/>
                <a:ea typeface="Arial"/>
                <a:cs typeface="Arial"/>
                <a:sym typeface="Arial"/>
              </a:rPr>
              <a:t>(1)(2)</a:t>
            </a:r>
            <a:endParaRPr baseline="30000" sz="1050">
              <a:solidFill>
                <a:schemeClr val="dk1"/>
              </a:solidFill>
              <a:latin typeface="Arial"/>
              <a:ea typeface="Arial"/>
              <a:cs typeface="Arial"/>
              <a:sym typeface="Arial"/>
            </a:endParaRPr>
          </a:p>
        </p:txBody>
      </p:sp>
      <p:sp>
        <p:nvSpPr>
          <p:cNvPr id="1003" name="Google Shape;1003;p19"/>
          <p:cNvSpPr/>
          <p:nvPr/>
        </p:nvSpPr>
        <p:spPr>
          <a:xfrm>
            <a:off x="2286000" y="4852416"/>
            <a:ext cx="3063240" cy="384175"/>
          </a:xfrm>
          <a:custGeom>
            <a:rect b="b" l="l" r="r" t="t"/>
            <a:pathLst>
              <a:path extrusionOk="0" h="120000" w="120000">
                <a:moveTo>
                  <a:pt x="120000" y="108059"/>
                </a:moveTo>
                <a:lnTo>
                  <a:pt x="120000" y="12376"/>
                </a:lnTo>
                <a:lnTo>
                  <a:pt x="119768" y="7631"/>
                </a:lnTo>
                <a:lnTo>
                  <a:pt x="119134" y="3689"/>
                </a:lnTo>
                <a:lnTo>
                  <a:pt x="118186" y="996"/>
                </a:lnTo>
                <a:lnTo>
                  <a:pt x="117014" y="0"/>
                </a:lnTo>
                <a:lnTo>
                  <a:pt x="3044" y="0"/>
                </a:lnTo>
                <a:lnTo>
                  <a:pt x="1863" y="996"/>
                </a:lnTo>
                <a:lnTo>
                  <a:pt x="895" y="3689"/>
                </a:lnTo>
                <a:lnTo>
                  <a:pt x="240" y="7631"/>
                </a:lnTo>
                <a:lnTo>
                  <a:pt x="0" y="12376"/>
                </a:lnTo>
                <a:lnTo>
                  <a:pt x="0" y="108059"/>
                </a:lnTo>
                <a:lnTo>
                  <a:pt x="240" y="112730"/>
                </a:lnTo>
                <a:lnTo>
                  <a:pt x="895" y="116509"/>
                </a:lnTo>
                <a:lnTo>
                  <a:pt x="1863" y="119037"/>
                </a:lnTo>
                <a:lnTo>
                  <a:pt x="3044" y="119960"/>
                </a:lnTo>
                <a:lnTo>
                  <a:pt x="117014" y="119960"/>
                </a:lnTo>
                <a:lnTo>
                  <a:pt x="118186" y="119037"/>
                </a:lnTo>
                <a:lnTo>
                  <a:pt x="119134" y="116509"/>
                </a:lnTo>
                <a:lnTo>
                  <a:pt x="119768" y="112730"/>
                </a:lnTo>
                <a:lnTo>
                  <a:pt x="120000" y="108059"/>
                </a:lnTo>
                <a:close/>
              </a:path>
            </a:pathLst>
          </a:custGeom>
          <a:solidFill>
            <a:srgbClr val="E1E1F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4" name="Google Shape;1004;p19"/>
          <p:cNvSpPr/>
          <p:nvPr/>
        </p:nvSpPr>
        <p:spPr>
          <a:xfrm>
            <a:off x="2279904" y="4846320"/>
            <a:ext cx="3077210" cy="398145"/>
          </a:xfrm>
          <a:custGeom>
            <a:rect b="b" l="l" r="r" t="t"/>
            <a:pathLst>
              <a:path extrusionOk="0" h="120000" w="120000">
                <a:moveTo>
                  <a:pt x="59" y="107483"/>
                </a:moveTo>
                <a:lnTo>
                  <a:pt x="59" y="12401"/>
                </a:lnTo>
                <a:lnTo>
                  <a:pt x="0" y="13779"/>
                </a:lnTo>
                <a:lnTo>
                  <a:pt x="0" y="106564"/>
                </a:lnTo>
                <a:lnTo>
                  <a:pt x="59" y="107483"/>
                </a:lnTo>
                <a:close/>
              </a:path>
              <a:path extrusionOk="0" h="120000" w="120000">
                <a:moveTo>
                  <a:pt x="119930" y="107942"/>
                </a:moveTo>
                <a:lnTo>
                  <a:pt x="119930" y="11942"/>
                </a:lnTo>
                <a:lnTo>
                  <a:pt x="119811" y="9186"/>
                </a:lnTo>
                <a:lnTo>
                  <a:pt x="118444" y="2296"/>
                </a:lnTo>
                <a:lnTo>
                  <a:pt x="116721" y="0"/>
                </a:lnTo>
                <a:lnTo>
                  <a:pt x="3268" y="0"/>
                </a:lnTo>
                <a:lnTo>
                  <a:pt x="1485" y="2296"/>
                </a:lnTo>
                <a:lnTo>
                  <a:pt x="832" y="4593"/>
                </a:lnTo>
                <a:lnTo>
                  <a:pt x="594" y="5511"/>
                </a:lnTo>
                <a:lnTo>
                  <a:pt x="475" y="6889"/>
                </a:lnTo>
                <a:lnTo>
                  <a:pt x="297" y="7808"/>
                </a:lnTo>
                <a:lnTo>
                  <a:pt x="178" y="9186"/>
                </a:lnTo>
                <a:lnTo>
                  <a:pt x="118" y="10564"/>
                </a:lnTo>
                <a:lnTo>
                  <a:pt x="59" y="10564"/>
                </a:lnTo>
                <a:lnTo>
                  <a:pt x="59" y="108861"/>
                </a:lnTo>
                <a:lnTo>
                  <a:pt x="118" y="109320"/>
                </a:lnTo>
                <a:lnTo>
                  <a:pt x="178" y="110698"/>
                </a:lnTo>
                <a:lnTo>
                  <a:pt x="297" y="112076"/>
                </a:lnTo>
                <a:lnTo>
                  <a:pt x="475" y="112995"/>
                </a:lnTo>
                <a:lnTo>
                  <a:pt x="534" y="113454"/>
                </a:lnTo>
                <a:lnTo>
                  <a:pt x="534" y="11942"/>
                </a:lnTo>
                <a:lnTo>
                  <a:pt x="594" y="11023"/>
                </a:lnTo>
                <a:lnTo>
                  <a:pt x="594" y="11483"/>
                </a:lnTo>
                <a:lnTo>
                  <a:pt x="713" y="10105"/>
                </a:lnTo>
                <a:lnTo>
                  <a:pt x="832" y="9186"/>
                </a:lnTo>
                <a:lnTo>
                  <a:pt x="950" y="8727"/>
                </a:lnTo>
                <a:lnTo>
                  <a:pt x="1069" y="7808"/>
                </a:lnTo>
                <a:lnTo>
                  <a:pt x="1248" y="6889"/>
                </a:lnTo>
                <a:lnTo>
                  <a:pt x="1664" y="5971"/>
                </a:lnTo>
                <a:lnTo>
                  <a:pt x="2139" y="4593"/>
                </a:lnTo>
                <a:lnTo>
                  <a:pt x="2674" y="4133"/>
                </a:lnTo>
                <a:lnTo>
                  <a:pt x="117315" y="4133"/>
                </a:lnTo>
                <a:lnTo>
                  <a:pt x="117850" y="5052"/>
                </a:lnTo>
                <a:lnTo>
                  <a:pt x="118326" y="5971"/>
                </a:lnTo>
                <a:lnTo>
                  <a:pt x="118742" y="7349"/>
                </a:lnTo>
                <a:lnTo>
                  <a:pt x="118920" y="7808"/>
                </a:lnTo>
                <a:lnTo>
                  <a:pt x="119098" y="8727"/>
                </a:lnTo>
                <a:lnTo>
                  <a:pt x="119336" y="10564"/>
                </a:lnTo>
                <a:lnTo>
                  <a:pt x="119395" y="11483"/>
                </a:lnTo>
                <a:lnTo>
                  <a:pt x="119395" y="11023"/>
                </a:lnTo>
                <a:lnTo>
                  <a:pt x="119455" y="11942"/>
                </a:lnTo>
                <a:lnTo>
                  <a:pt x="119455" y="113684"/>
                </a:lnTo>
                <a:lnTo>
                  <a:pt x="119514" y="112995"/>
                </a:lnTo>
                <a:lnTo>
                  <a:pt x="119811" y="110698"/>
                </a:lnTo>
                <a:lnTo>
                  <a:pt x="119871" y="109320"/>
                </a:lnTo>
                <a:lnTo>
                  <a:pt x="119871" y="108861"/>
                </a:lnTo>
                <a:lnTo>
                  <a:pt x="119930" y="107942"/>
                </a:lnTo>
                <a:close/>
              </a:path>
              <a:path extrusionOk="0" h="120000" w="120000">
                <a:moveTo>
                  <a:pt x="119455" y="113684"/>
                </a:moveTo>
                <a:lnTo>
                  <a:pt x="119455" y="107483"/>
                </a:lnTo>
                <a:lnTo>
                  <a:pt x="119395" y="108861"/>
                </a:lnTo>
                <a:lnTo>
                  <a:pt x="119395" y="108401"/>
                </a:lnTo>
                <a:lnTo>
                  <a:pt x="119276" y="109779"/>
                </a:lnTo>
                <a:lnTo>
                  <a:pt x="119158" y="110239"/>
                </a:lnTo>
                <a:lnTo>
                  <a:pt x="118920" y="112076"/>
                </a:lnTo>
                <a:lnTo>
                  <a:pt x="118742" y="112535"/>
                </a:lnTo>
                <a:lnTo>
                  <a:pt x="118326" y="113913"/>
                </a:lnTo>
                <a:lnTo>
                  <a:pt x="117850" y="114832"/>
                </a:lnTo>
                <a:lnTo>
                  <a:pt x="117315" y="115751"/>
                </a:lnTo>
                <a:lnTo>
                  <a:pt x="2674" y="115751"/>
                </a:lnTo>
                <a:lnTo>
                  <a:pt x="2139" y="114832"/>
                </a:lnTo>
                <a:lnTo>
                  <a:pt x="1664" y="113913"/>
                </a:lnTo>
                <a:lnTo>
                  <a:pt x="1248" y="112535"/>
                </a:lnTo>
                <a:lnTo>
                  <a:pt x="1069" y="112076"/>
                </a:lnTo>
                <a:lnTo>
                  <a:pt x="891" y="111157"/>
                </a:lnTo>
                <a:lnTo>
                  <a:pt x="653" y="109320"/>
                </a:lnTo>
                <a:lnTo>
                  <a:pt x="594" y="108401"/>
                </a:lnTo>
                <a:lnTo>
                  <a:pt x="594" y="108861"/>
                </a:lnTo>
                <a:lnTo>
                  <a:pt x="534" y="107483"/>
                </a:lnTo>
                <a:lnTo>
                  <a:pt x="534" y="113454"/>
                </a:lnTo>
                <a:lnTo>
                  <a:pt x="2080" y="118966"/>
                </a:lnTo>
                <a:lnTo>
                  <a:pt x="3268" y="119885"/>
                </a:lnTo>
                <a:lnTo>
                  <a:pt x="116721" y="119885"/>
                </a:lnTo>
                <a:lnTo>
                  <a:pt x="118504" y="117588"/>
                </a:lnTo>
                <a:lnTo>
                  <a:pt x="119158" y="115291"/>
                </a:lnTo>
                <a:lnTo>
                  <a:pt x="119395" y="114373"/>
                </a:lnTo>
                <a:lnTo>
                  <a:pt x="119455" y="113684"/>
                </a:lnTo>
                <a:close/>
              </a:path>
              <a:path extrusionOk="0" h="120000" w="120000">
                <a:moveTo>
                  <a:pt x="119455" y="12861"/>
                </a:moveTo>
                <a:lnTo>
                  <a:pt x="119455" y="11942"/>
                </a:lnTo>
                <a:lnTo>
                  <a:pt x="119395" y="11942"/>
                </a:lnTo>
                <a:lnTo>
                  <a:pt x="119455" y="12861"/>
                </a:lnTo>
                <a:close/>
              </a:path>
              <a:path extrusionOk="0" h="120000" w="120000">
                <a:moveTo>
                  <a:pt x="119455" y="107483"/>
                </a:moveTo>
                <a:lnTo>
                  <a:pt x="119455" y="107023"/>
                </a:lnTo>
                <a:lnTo>
                  <a:pt x="119395" y="107942"/>
                </a:lnTo>
                <a:lnTo>
                  <a:pt x="119455" y="107483"/>
                </a:lnTo>
                <a:close/>
              </a:path>
              <a:path extrusionOk="0" h="120000" w="120000">
                <a:moveTo>
                  <a:pt x="119990" y="106105"/>
                </a:moveTo>
                <a:lnTo>
                  <a:pt x="119990" y="13320"/>
                </a:lnTo>
                <a:lnTo>
                  <a:pt x="119930" y="12401"/>
                </a:lnTo>
                <a:lnTo>
                  <a:pt x="119930" y="107483"/>
                </a:lnTo>
                <a:lnTo>
                  <a:pt x="119990" y="106105"/>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5" name="Google Shape;1005;p19"/>
          <p:cNvSpPr txBox="1"/>
          <p:nvPr/>
        </p:nvSpPr>
        <p:spPr>
          <a:xfrm>
            <a:off x="3219702" y="4934201"/>
            <a:ext cx="1195070" cy="19367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Merger Synergies</a:t>
            </a:r>
            <a:endParaRPr sz="1100">
              <a:solidFill>
                <a:schemeClr val="dk1"/>
              </a:solidFill>
              <a:latin typeface="Arial"/>
              <a:ea typeface="Arial"/>
              <a:cs typeface="Arial"/>
              <a:sym typeface="Arial"/>
            </a:endParaRPr>
          </a:p>
        </p:txBody>
      </p:sp>
      <p:sp>
        <p:nvSpPr>
          <p:cNvPr id="1006" name="Google Shape;1006;p19"/>
          <p:cNvSpPr/>
          <p:nvPr/>
        </p:nvSpPr>
        <p:spPr>
          <a:xfrm>
            <a:off x="2286000" y="5379720"/>
            <a:ext cx="3063240" cy="384175"/>
          </a:xfrm>
          <a:custGeom>
            <a:rect b="b" l="l" r="r" t="t"/>
            <a:pathLst>
              <a:path extrusionOk="0" h="120000" w="120000">
                <a:moveTo>
                  <a:pt x="120000" y="108059"/>
                </a:moveTo>
                <a:lnTo>
                  <a:pt x="120000" y="12376"/>
                </a:lnTo>
                <a:lnTo>
                  <a:pt x="119768" y="7631"/>
                </a:lnTo>
                <a:lnTo>
                  <a:pt x="119134" y="3689"/>
                </a:lnTo>
                <a:lnTo>
                  <a:pt x="118186" y="996"/>
                </a:lnTo>
                <a:lnTo>
                  <a:pt x="117014" y="0"/>
                </a:lnTo>
                <a:lnTo>
                  <a:pt x="3044" y="0"/>
                </a:lnTo>
                <a:lnTo>
                  <a:pt x="1863" y="996"/>
                </a:lnTo>
                <a:lnTo>
                  <a:pt x="895" y="3689"/>
                </a:lnTo>
                <a:lnTo>
                  <a:pt x="240" y="7631"/>
                </a:lnTo>
                <a:lnTo>
                  <a:pt x="0" y="12376"/>
                </a:lnTo>
                <a:lnTo>
                  <a:pt x="0" y="108059"/>
                </a:lnTo>
                <a:lnTo>
                  <a:pt x="240" y="112730"/>
                </a:lnTo>
                <a:lnTo>
                  <a:pt x="895" y="116509"/>
                </a:lnTo>
                <a:lnTo>
                  <a:pt x="1863" y="119037"/>
                </a:lnTo>
                <a:lnTo>
                  <a:pt x="3044" y="119960"/>
                </a:lnTo>
                <a:lnTo>
                  <a:pt x="117014" y="119960"/>
                </a:lnTo>
                <a:lnTo>
                  <a:pt x="118186" y="119037"/>
                </a:lnTo>
                <a:lnTo>
                  <a:pt x="119134" y="116509"/>
                </a:lnTo>
                <a:lnTo>
                  <a:pt x="119768" y="112730"/>
                </a:lnTo>
                <a:lnTo>
                  <a:pt x="120000" y="108059"/>
                </a:lnTo>
                <a:close/>
              </a:path>
            </a:pathLst>
          </a:custGeom>
          <a:solidFill>
            <a:srgbClr val="E1E1F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7" name="Google Shape;1007;p19"/>
          <p:cNvSpPr/>
          <p:nvPr/>
        </p:nvSpPr>
        <p:spPr>
          <a:xfrm>
            <a:off x="2279904" y="5373624"/>
            <a:ext cx="3077210" cy="398145"/>
          </a:xfrm>
          <a:custGeom>
            <a:rect b="b" l="l" r="r" t="t"/>
            <a:pathLst>
              <a:path extrusionOk="0" h="120000" w="120000">
                <a:moveTo>
                  <a:pt x="59" y="107483"/>
                </a:moveTo>
                <a:lnTo>
                  <a:pt x="59" y="12401"/>
                </a:lnTo>
                <a:lnTo>
                  <a:pt x="0" y="13779"/>
                </a:lnTo>
                <a:lnTo>
                  <a:pt x="0" y="106564"/>
                </a:lnTo>
                <a:lnTo>
                  <a:pt x="59" y="107483"/>
                </a:lnTo>
                <a:close/>
              </a:path>
              <a:path extrusionOk="0" h="120000" w="120000">
                <a:moveTo>
                  <a:pt x="119930" y="107942"/>
                </a:moveTo>
                <a:lnTo>
                  <a:pt x="119930" y="11942"/>
                </a:lnTo>
                <a:lnTo>
                  <a:pt x="119811" y="9186"/>
                </a:lnTo>
                <a:lnTo>
                  <a:pt x="118444" y="2296"/>
                </a:lnTo>
                <a:lnTo>
                  <a:pt x="116721" y="0"/>
                </a:lnTo>
                <a:lnTo>
                  <a:pt x="3268" y="0"/>
                </a:lnTo>
                <a:lnTo>
                  <a:pt x="1485" y="2296"/>
                </a:lnTo>
                <a:lnTo>
                  <a:pt x="832" y="4593"/>
                </a:lnTo>
                <a:lnTo>
                  <a:pt x="594" y="5511"/>
                </a:lnTo>
                <a:lnTo>
                  <a:pt x="475" y="6889"/>
                </a:lnTo>
                <a:lnTo>
                  <a:pt x="297" y="7808"/>
                </a:lnTo>
                <a:lnTo>
                  <a:pt x="178" y="9186"/>
                </a:lnTo>
                <a:lnTo>
                  <a:pt x="118" y="10564"/>
                </a:lnTo>
                <a:lnTo>
                  <a:pt x="59" y="10564"/>
                </a:lnTo>
                <a:lnTo>
                  <a:pt x="59" y="108861"/>
                </a:lnTo>
                <a:lnTo>
                  <a:pt x="118" y="109320"/>
                </a:lnTo>
                <a:lnTo>
                  <a:pt x="178" y="110698"/>
                </a:lnTo>
                <a:lnTo>
                  <a:pt x="297" y="112076"/>
                </a:lnTo>
                <a:lnTo>
                  <a:pt x="475" y="112995"/>
                </a:lnTo>
                <a:lnTo>
                  <a:pt x="534" y="113454"/>
                </a:lnTo>
                <a:lnTo>
                  <a:pt x="534" y="11942"/>
                </a:lnTo>
                <a:lnTo>
                  <a:pt x="594" y="11023"/>
                </a:lnTo>
                <a:lnTo>
                  <a:pt x="832" y="9186"/>
                </a:lnTo>
                <a:lnTo>
                  <a:pt x="950" y="8727"/>
                </a:lnTo>
                <a:lnTo>
                  <a:pt x="1069" y="7808"/>
                </a:lnTo>
                <a:lnTo>
                  <a:pt x="1248" y="6889"/>
                </a:lnTo>
                <a:lnTo>
                  <a:pt x="1664" y="5971"/>
                </a:lnTo>
                <a:lnTo>
                  <a:pt x="2139" y="4593"/>
                </a:lnTo>
                <a:lnTo>
                  <a:pt x="2674" y="4133"/>
                </a:lnTo>
                <a:lnTo>
                  <a:pt x="117315" y="4133"/>
                </a:lnTo>
                <a:lnTo>
                  <a:pt x="117850" y="4593"/>
                </a:lnTo>
                <a:lnTo>
                  <a:pt x="118326" y="5971"/>
                </a:lnTo>
                <a:lnTo>
                  <a:pt x="118742" y="7349"/>
                </a:lnTo>
                <a:lnTo>
                  <a:pt x="118920" y="7808"/>
                </a:lnTo>
                <a:lnTo>
                  <a:pt x="119098" y="8727"/>
                </a:lnTo>
                <a:lnTo>
                  <a:pt x="119395" y="11023"/>
                </a:lnTo>
                <a:lnTo>
                  <a:pt x="119455" y="11942"/>
                </a:lnTo>
                <a:lnTo>
                  <a:pt x="119455" y="113454"/>
                </a:lnTo>
                <a:lnTo>
                  <a:pt x="119811" y="110698"/>
                </a:lnTo>
                <a:lnTo>
                  <a:pt x="119871" y="109320"/>
                </a:lnTo>
                <a:lnTo>
                  <a:pt x="119871" y="108861"/>
                </a:lnTo>
                <a:lnTo>
                  <a:pt x="119930" y="107942"/>
                </a:lnTo>
                <a:close/>
              </a:path>
              <a:path extrusionOk="0" h="120000" w="120000">
                <a:moveTo>
                  <a:pt x="119455" y="113454"/>
                </a:moveTo>
                <a:lnTo>
                  <a:pt x="119455" y="107483"/>
                </a:lnTo>
                <a:lnTo>
                  <a:pt x="119395" y="108861"/>
                </a:lnTo>
                <a:lnTo>
                  <a:pt x="119395" y="108401"/>
                </a:lnTo>
                <a:lnTo>
                  <a:pt x="119276" y="109779"/>
                </a:lnTo>
                <a:lnTo>
                  <a:pt x="119158" y="110239"/>
                </a:lnTo>
                <a:lnTo>
                  <a:pt x="118920" y="112076"/>
                </a:lnTo>
                <a:lnTo>
                  <a:pt x="118742" y="112535"/>
                </a:lnTo>
                <a:lnTo>
                  <a:pt x="118326" y="113913"/>
                </a:lnTo>
                <a:lnTo>
                  <a:pt x="117850" y="114832"/>
                </a:lnTo>
                <a:lnTo>
                  <a:pt x="117315" y="115751"/>
                </a:lnTo>
                <a:lnTo>
                  <a:pt x="2674" y="115751"/>
                </a:lnTo>
                <a:lnTo>
                  <a:pt x="2139" y="114832"/>
                </a:lnTo>
                <a:lnTo>
                  <a:pt x="1664" y="113913"/>
                </a:lnTo>
                <a:lnTo>
                  <a:pt x="1248" y="112535"/>
                </a:lnTo>
                <a:lnTo>
                  <a:pt x="1069" y="112076"/>
                </a:lnTo>
                <a:lnTo>
                  <a:pt x="891" y="111157"/>
                </a:lnTo>
                <a:lnTo>
                  <a:pt x="653" y="109320"/>
                </a:lnTo>
                <a:lnTo>
                  <a:pt x="594" y="108401"/>
                </a:lnTo>
                <a:lnTo>
                  <a:pt x="594" y="108861"/>
                </a:lnTo>
                <a:lnTo>
                  <a:pt x="534" y="107483"/>
                </a:lnTo>
                <a:lnTo>
                  <a:pt x="534" y="113454"/>
                </a:lnTo>
                <a:lnTo>
                  <a:pt x="2614" y="119425"/>
                </a:lnTo>
                <a:lnTo>
                  <a:pt x="3268" y="119885"/>
                </a:lnTo>
                <a:lnTo>
                  <a:pt x="116721" y="119885"/>
                </a:lnTo>
                <a:lnTo>
                  <a:pt x="118504" y="117588"/>
                </a:lnTo>
                <a:lnTo>
                  <a:pt x="119395" y="113913"/>
                </a:lnTo>
                <a:lnTo>
                  <a:pt x="119455" y="113454"/>
                </a:lnTo>
                <a:close/>
              </a:path>
              <a:path extrusionOk="0" h="120000" w="120000">
                <a:moveTo>
                  <a:pt x="119455" y="12861"/>
                </a:moveTo>
                <a:lnTo>
                  <a:pt x="119455" y="11942"/>
                </a:lnTo>
                <a:lnTo>
                  <a:pt x="119395" y="11942"/>
                </a:lnTo>
                <a:lnTo>
                  <a:pt x="119455" y="12861"/>
                </a:lnTo>
                <a:close/>
              </a:path>
              <a:path extrusionOk="0" h="120000" w="120000">
                <a:moveTo>
                  <a:pt x="119455" y="107483"/>
                </a:moveTo>
                <a:lnTo>
                  <a:pt x="119455" y="107023"/>
                </a:lnTo>
                <a:lnTo>
                  <a:pt x="119395" y="107942"/>
                </a:lnTo>
                <a:lnTo>
                  <a:pt x="119455" y="107483"/>
                </a:lnTo>
                <a:close/>
              </a:path>
              <a:path extrusionOk="0" h="120000" w="120000">
                <a:moveTo>
                  <a:pt x="119990" y="106105"/>
                </a:moveTo>
                <a:lnTo>
                  <a:pt x="119990" y="13320"/>
                </a:lnTo>
                <a:lnTo>
                  <a:pt x="119930" y="12401"/>
                </a:lnTo>
                <a:lnTo>
                  <a:pt x="119930" y="107483"/>
                </a:lnTo>
                <a:lnTo>
                  <a:pt x="119990" y="106105"/>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8" name="Google Shape;1008;p19"/>
          <p:cNvSpPr txBox="1"/>
          <p:nvPr/>
        </p:nvSpPr>
        <p:spPr>
          <a:xfrm>
            <a:off x="3212082" y="5461505"/>
            <a:ext cx="121158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Building the Bank</a:t>
            </a:r>
            <a:endParaRPr sz="1100">
              <a:solidFill>
                <a:schemeClr val="dk1"/>
              </a:solidFill>
              <a:latin typeface="Arial"/>
              <a:ea typeface="Arial"/>
              <a:cs typeface="Arial"/>
              <a:sym typeface="Arial"/>
            </a:endParaRPr>
          </a:p>
        </p:txBody>
      </p:sp>
      <p:sp>
        <p:nvSpPr>
          <p:cNvPr id="1009" name="Google Shape;1009;p19"/>
          <p:cNvSpPr/>
          <p:nvPr/>
        </p:nvSpPr>
        <p:spPr>
          <a:xfrm>
            <a:off x="2286000" y="5907024"/>
            <a:ext cx="3063240" cy="384175"/>
          </a:xfrm>
          <a:custGeom>
            <a:rect b="b" l="l" r="r" t="t"/>
            <a:pathLst>
              <a:path extrusionOk="0" h="120000" w="120000">
                <a:moveTo>
                  <a:pt x="120000" y="108059"/>
                </a:moveTo>
                <a:lnTo>
                  <a:pt x="120000" y="11900"/>
                </a:lnTo>
                <a:lnTo>
                  <a:pt x="119768" y="7430"/>
                </a:lnTo>
                <a:lnTo>
                  <a:pt x="119134" y="3629"/>
                </a:lnTo>
                <a:lnTo>
                  <a:pt x="118186" y="989"/>
                </a:lnTo>
                <a:lnTo>
                  <a:pt x="117014" y="0"/>
                </a:lnTo>
                <a:lnTo>
                  <a:pt x="3044" y="0"/>
                </a:lnTo>
                <a:lnTo>
                  <a:pt x="1863" y="989"/>
                </a:lnTo>
                <a:lnTo>
                  <a:pt x="895" y="3629"/>
                </a:lnTo>
                <a:lnTo>
                  <a:pt x="240" y="7430"/>
                </a:lnTo>
                <a:lnTo>
                  <a:pt x="0" y="11900"/>
                </a:lnTo>
                <a:lnTo>
                  <a:pt x="0" y="108059"/>
                </a:lnTo>
                <a:lnTo>
                  <a:pt x="240" y="112730"/>
                </a:lnTo>
                <a:lnTo>
                  <a:pt x="895" y="116509"/>
                </a:lnTo>
                <a:lnTo>
                  <a:pt x="1863" y="119037"/>
                </a:lnTo>
                <a:lnTo>
                  <a:pt x="3044" y="119960"/>
                </a:lnTo>
                <a:lnTo>
                  <a:pt x="117014" y="119960"/>
                </a:lnTo>
                <a:lnTo>
                  <a:pt x="118186" y="119037"/>
                </a:lnTo>
                <a:lnTo>
                  <a:pt x="119134" y="116509"/>
                </a:lnTo>
                <a:lnTo>
                  <a:pt x="119768" y="112730"/>
                </a:lnTo>
                <a:lnTo>
                  <a:pt x="120000" y="108059"/>
                </a:lnTo>
                <a:close/>
              </a:path>
            </a:pathLst>
          </a:custGeom>
          <a:solidFill>
            <a:srgbClr val="E1E1F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0" name="Google Shape;1010;p19"/>
          <p:cNvSpPr/>
          <p:nvPr/>
        </p:nvSpPr>
        <p:spPr>
          <a:xfrm>
            <a:off x="2279904" y="5900928"/>
            <a:ext cx="3077210" cy="396240"/>
          </a:xfrm>
          <a:custGeom>
            <a:rect b="b" l="l" r="r" t="t"/>
            <a:pathLst>
              <a:path extrusionOk="0" h="120000" w="120000">
                <a:moveTo>
                  <a:pt x="59" y="108000"/>
                </a:moveTo>
                <a:lnTo>
                  <a:pt x="59" y="12461"/>
                </a:lnTo>
                <a:lnTo>
                  <a:pt x="0" y="13384"/>
                </a:lnTo>
                <a:lnTo>
                  <a:pt x="0" y="106615"/>
                </a:lnTo>
                <a:lnTo>
                  <a:pt x="59" y="108000"/>
                </a:lnTo>
                <a:close/>
              </a:path>
              <a:path extrusionOk="0" h="120000" w="120000">
                <a:moveTo>
                  <a:pt x="119930" y="108461"/>
                </a:moveTo>
                <a:lnTo>
                  <a:pt x="119930" y="12000"/>
                </a:lnTo>
                <a:lnTo>
                  <a:pt x="119811" y="9230"/>
                </a:lnTo>
                <a:lnTo>
                  <a:pt x="118444" y="2307"/>
                </a:lnTo>
                <a:lnTo>
                  <a:pt x="116721" y="0"/>
                </a:lnTo>
                <a:lnTo>
                  <a:pt x="3268" y="0"/>
                </a:lnTo>
                <a:lnTo>
                  <a:pt x="1485" y="2307"/>
                </a:lnTo>
                <a:lnTo>
                  <a:pt x="832" y="4615"/>
                </a:lnTo>
                <a:lnTo>
                  <a:pt x="594" y="5538"/>
                </a:lnTo>
                <a:lnTo>
                  <a:pt x="475" y="6923"/>
                </a:lnTo>
                <a:lnTo>
                  <a:pt x="297" y="7846"/>
                </a:lnTo>
                <a:lnTo>
                  <a:pt x="178" y="9230"/>
                </a:lnTo>
                <a:lnTo>
                  <a:pt x="118" y="10615"/>
                </a:lnTo>
                <a:lnTo>
                  <a:pt x="59" y="10615"/>
                </a:lnTo>
                <a:lnTo>
                  <a:pt x="59" y="109384"/>
                </a:lnTo>
                <a:lnTo>
                  <a:pt x="118" y="109846"/>
                </a:lnTo>
                <a:lnTo>
                  <a:pt x="178" y="110769"/>
                </a:lnTo>
                <a:lnTo>
                  <a:pt x="178" y="111231"/>
                </a:lnTo>
                <a:lnTo>
                  <a:pt x="297" y="112615"/>
                </a:lnTo>
                <a:lnTo>
                  <a:pt x="475" y="113538"/>
                </a:lnTo>
                <a:lnTo>
                  <a:pt x="534" y="114000"/>
                </a:lnTo>
                <a:lnTo>
                  <a:pt x="534" y="12000"/>
                </a:lnTo>
                <a:lnTo>
                  <a:pt x="594" y="11076"/>
                </a:lnTo>
                <a:lnTo>
                  <a:pt x="832" y="9230"/>
                </a:lnTo>
                <a:lnTo>
                  <a:pt x="950" y="8769"/>
                </a:lnTo>
                <a:lnTo>
                  <a:pt x="1069" y="7846"/>
                </a:lnTo>
                <a:lnTo>
                  <a:pt x="2674" y="4153"/>
                </a:lnTo>
                <a:lnTo>
                  <a:pt x="3268" y="3692"/>
                </a:lnTo>
                <a:lnTo>
                  <a:pt x="116721" y="3692"/>
                </a:lnTo>
                <a:lnTo>
                  <a:pt x="117315" y="4153"/>
                </a:lnTo>
                <a:lnTo>
                  <a:pt x="117850" y="4615"/>
                </a:lnTo>
                <a:lnTo>
                  <a:pt x="118326" y="6000"/>
                </a:lnTo>
                <a:lnTo>
                  <a:pt x="118742" y="7384"/>
                </a:lnTo>
                <a:lnTo>
                  <a:pt x="118920" y="7846"/>
                </a:lnTo>
                <a:lnTo>
                  <a:pt x="119098" y="8769"/>
                </a:lnTo>
                <a:lnTo>
                  <a:pt x="119395" y="11076"/>
                </a:lnTo>
                <a:lnTo>
                  <a:pt x="119455" y="12000"/>
                </a:lnTo>
                <a:lnTo>
                  <a:pt x="119455" y="114000"/>
                </a:lnTo>
                <a:lnTo>
                  <a:pt x="119811" y="111231"/>
                </a:lnTo>
                <a:lnTo>
                  <a:pt x="119811" y="110769"/>
                </a:lnTo>
                <a:lnTo>
                  <a:pt x="119871" y="109846"/>
                </a:lnTo>
                <a:lnTo>
                  <a:pt x="119871" y="109384"/>
                </a:lnTo>
                <a:lnTo>
                  <a:pt x="119930" y="108461"/>
                </a:lnTo>
                <a:close/>
              </a:path>
              <a:path extrusionOk="0" h="120000" w="120000">
                <a:moveTo>
                  <a:pt x="119455" y="114000"/>
                </a:moveTo>
                <a:lnTo>
                  <a:pt x="119455" y="108000"/>
                </a:lnTo>
                <a:lnTo>
                  <a:pt x="119395" y="109384"/>
                </a:lnTo>
                <a:lnTo>
                  <a:pt x="119395" y="108923"/>
                </a:lnTo>
                <a:lnTo>
                  <a:pt x="118920" y="112615"/>
                </a:lnTo>
                <a:lnTo>
                  <a:pt x="118742" y="113077"/>
                </a:lnTo>
                <a:lnTo>
                  <a:pt x="118326" y="114461"/>
                </a:lnTo>
                <a:lnTo>
                  <a:pt x="117850" y="115384"/>
                </a:lnTo>
                <a:lnTo>
                  <a:pt x="117315" y="116307"/>
                </a:lnTo>
                <a:lnTo>
                  <a:pt x="2674" y="116307"/>
                </a:lnTo>
                <a:lnTo>
                  <a:pt x="2139" y="115384"/>
                </a:lnTo>
                <a:lnTo>
                  <a:pt x="1664" y="114461"/>
                </a:lnTo>
                <a:lnTo>
                  <a:pt x="1248" y="113077"/>
                </a:lnTo>
                <a:lnTo>
                  <a:pt x="1069" y="112154"/>
                </a:lnTo>
                <a:lnTo>
                  <a:pt x="891" y="111692"/>
                </a:lnTo>
                <a:lnTo>
                  <a:pt x="653" y="109846"/>
                </a:lnTo>
                <a:lnTo>
                  <a:pt x="594" y="108923"/>
                </a:lnTo>
                <a:lnTo>
                  <a:pt x="594" y="109384"/>
                </a:lnTo>
                <a:lnTo>
                  <a:pt x="534" y="108000"/>
                </a:lnTo>
                <a:lnTo>
                  <a:pt x="534" y="114000"/>
                </a:lnTo>
                <a:lnTo>
                  <a:pt x="2614" y="120000"/>
                </a:lnTo>
                <a:lnTo>
                  <a:pt x="117375" y="120000"/>
                </a:lnTo>
                <a:lnTo>
                  <a:pt x="118979" y="116769"/>
                </a:lnTo>
                <a:lnTo>
                  <a:pt x="119395" y="114461"/>
                </a:lnTo>
                <a:lnTo>
                  <a:pt x="119455" y="114000"/>
                </a:lnTo>
                <a:close/>
              </a:path>
              <a:path extrusionOk="0" h="120000" w="120000">
                <a:moveTo>
                  <a:pt x="119455" y="12923"/>
                </a:moveTo>
                <a:lnTo>
                  <a:pt x="119455" y="12000"/>
                </a:lnTo>
                <a:lnTo>
                  <a:pt x="119395" y="12000"/>
                </a:lnTo>
                <a:lnTo>
                  <a:pt x="119455" y="12923"/>
                </a:lnTo>
                <a:close/>
              </a:path>
              <a:path extrusionOk="0" h="120000" w="120000">
                <a:moveTo>
                  <a:pt x="119455" y="108000"/>
                </a:moveTo>
                <a:lnTo>
                  <a:pt x="119455" y="107077"/>
                </a:lnTo>
                <a:lnTo>
                  <a:pt x="119395" y="108461"/>
                </a:lnTo>
                <a:lnTo>
                  <a:pt x="119455" y="108000"/>
                </a:lnTo>
                <a:close/>
              </a:path>
              <a:path extrusionOk="0" h="120000" w="120000">
                <a:moveTo>
                  <a:pt x="119990" y="106615"/>
                </a:moveTo>
                <a:lnTo>
                  <a:pt x="119990" y="13384"/>
                </a:lnTo>
                <a:lnTo>
                  <a:pt x="119930" y="12461"/>
                </a:lnTo>
                <a:lnTo>
                  <a:pt x="119930" y="108000"/>
                </a:lnTo>
                <a:lnTo>
                  <a:pt x="119990" y="106615"/>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1" name="Google Shape;1011;p19"/>
          <p:cNvSpPr txBox="1"/>
          <p:nvPr/>
        </p:nvSpPr>
        <p:spPr>
          <a:xfrm>
            <a:off x="3298950" y="5988809"/>
            <a:ext cx="103759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Cost Discipline</a:t>
            </a:r>
            <a:endParaRPr sz="1100">
              <a:solidFill>
                <a:schemeClr val="dk1"/>
              </a:solidFill>
              <a:latin typeface="Arial"/>
              <a:ea typeface="Arial"/>
              <a:cs typeface="Arial"/>
              <a:sym typeface="Arial"/>
            </a:endParaRPr>
          </a:p>
        </p:txBody>
      </p:sp>
      <p:sp>
        <p:nvSpPr>
          <p:cNvPr id="1012" name="Google Shape;1012;p19"/>
          <p:cNvSpPr/>
          <p:nvPr/>
        </p:nvSpPr>
        <p:spPr>
          <a:xfrm>
            <a:off x="2286000" y="6434328"/>
            <a:ext cx="3063240" cy="384175"/>
          </a:xfrm>
          <a:custGeom>
            <a:rect b="b" l="l" r="r" t="t"/>
            <a:pathLst>
              <a:path extrusionOk="0" h="120000" w="120000">
                <a:moveTo>
                  <a:pt x="120000" y="108059"/>
                </a:moveTo>
                <a:lnTo>
                  <a:pt x="120000" y="11900"/>
                </a:lnTo>
                <a:lnTo>
                  <a:pt x="119768" y="7229"/>
                </a:lnTo>
                <a:lnTo>
                  <a:pt x="119134" y="3451"/>
                </a:lnTo>
                <a:lnTo>
                  <a:pt x="118186" y="922"/>
                </a:lnTo>
                <a:lnTo>
                  <a:pt x="117014" y="0"/>
                </a:lnTo>
                <a:lnTo>
                  <a:pt x="3044" y="0"/>
                </a:lnTo>
                <a:lnTo>
                  <a:pt x="1863" y="922"/>
                </a:lnTo>
                <a:lnTo>
                  <a:pt x="895" y="3451"/>
                </a:lnTo>
                <a:lnTo>
                  <a:pt x="240" y="7229"/>
                </a:lnTo>
                <a:lnTo>
                  <a:pt x="0" y="11900"/>
                </a:lnTo>
                <a:lnTo>
                  <a:pt x="0" y="108059"/>
                </a:lnTo>
                <a:lnTo>
                  <a:pt x="240" y="112730"/>
                </a:lnTo>
                <a:lnTo>
                  <a:pt x="895" y="116509"/>
                </a:lnTo>
                <a:lnTo>
                  <a:pt x="1863" y="119037"/>
                </a:lnTo>
                <a:lnTo>
                  <a:pt x="3044" y="119960"/>
                </a:lnTo>
                <a:lnTo>
                  <a:pt x="117014" y="119960"/>
                </a:lnTo>
                <a:lnTo>
                  <a:pt x="118186" y="119037"/>
                </a:lnTo>
                <a:lnTo>
                  <a:pt x="119134" y="116509"/>
                </a:lnTo>
                <a:lnTo>
                  <a:pt x="119768" y="112730"/>
                </a:lnTo>
                <a:lnTo>
                  <a:pt x="120000" y="108059"/>
                </a:lnTo>
                <a:close/>
              </a:path>
            </a:pathLst>
          </a:custGeom>
          <a:solidFill>
            <a:srgbClr val="E1E1F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3" name="Google Shape;1013;p19"/>
          <p:cNvSpPr/>
          <p:nvPr/>
        </p:nvSpPr>
        <p:spPr>
          <a:xfrm>
            <a:off x="2279904" y="6428232"/>
            <a:ext cx="3077210" cy="396240"/>
          </a:xfrm>
          <a:custGeom>
            <a:rect b="b" l="l" r="r" t="t"/>
            <a:pathLst>
              <a:path extrusionOk="0" h="120000" w="120000">
                <a:moveTo>
                  <a:pt x="59" y="108000"/>
                </a:moveTo>
                <a:lnTo>
                  <a:pt x="59" y="12000"/>
                </a:lnTo>
                <a:lnTo>
                  <a:pt x="0" y="13384"/>
                </a:lnTo>
                <a:lnTo>
                  <a:pt x="0" y="106615"/>
                </a:lnTo>
                <a:lnTo>
                  <a:pt x="59" y="108000"/>
                </a:lnTo>
                <a:close/>
              </a:path>
              <a:path extrusionOk="0" h="120000" w="120000">
                <a:moveTo>
                  <a:pt x="118" y="109384"/>
                </a:moveTo>
                <a:lnTo>
                  <a:pt x="118" y="10615"/>
                </a:lnTo>
                <a:lnTo>
                  <a:pt x="59" y="10615"/>
                </a:lnTo>
                <a:lnTo>
                  <a:pt x="59" y="109384"/>
                </a:lnTo>
                <a:lnTo>
                  <a:pt x="118" y="109384"/>
                </a:lnTo>
                <a:close/>
              </a:path>
              <a:path extrusionOk="0" h="120000" w="120000">
                <a:moveTo>
                  <a:pt x="178" y="110769"/>
                </a:moveTo>
                <a:lnTo>
                  <a:pt x="178" y="9230"/>
                </a:lnTo>
                <a:lnTo>
                  <a:pt x="118" y="10153"/>
                </a:lnTo>
                <a:lnTo>
                  <a:pt x="118" y="109846"/>
                </a:lnTo>
                <a:lnTo>
                  <a:pt x="178" y="110769"/>
                </a:lnTo>
                <a:close/>
              </a:path>
              <a:path extrusionOk="0" h="120000" w="120000">
                <a:moveTo>
                  <a:pt x="119811" y="111230"/>
                </a:moveTo>
                <a:lnTo>
                  <a:pt x="119811" y="8769"/>
                </a:lnTo>
                <a:lnTo>
                  <a:pt x="119514" y="6461"/>
                </a:lnTo>
                <a:lnTo>
                  <a:pt x="117910" y="923"/>
                </a:lnTo>
                <a:lnTo>
                  <a:pt x="116721" y="0"/>
                </a:lnTo>
                <a:lnTo>
                  <a:pt x="3268" y="0"/>
                </a:lnTo>
                <a:lnTo>
                  <a:pt x="1485" y="2307"/>
                </a:lnTo>
                <a:lnTo>
                  <a:pt x="832" y="4615"/>
                </a:lnTo>
                <a:lnTo>
                  <a:pt x="594" y="5538"/>
                </a:lnTo>
                <a:lnTo>
                  <a:pt x="475" y="6923"/>
                </a:lnTo>
                <a:lnTo>
                  <a:pt x="297" y="7846"/>
                </a:lnTo>
                <a:lnTo>
                  <a:pt x="178" y="8769"/>
                </a:lnTo>
                <a:lnTo>
                  <a:pt x="178" y="111230"/>
                </a:lnTo>
                <a:lnTo>
                  <a:pt x="297" y="112615"/>
                </a:lnTo>
                <a:lnTo>
                  <a:pt x="475" y="113538"/>
                </a:lnTo>
                <a:lnTo>
                  <a:pt x="534" y="114000"/>
                </a:lnTo>
                <a:lnTo>
                  <a:pt x="534" y="12000"/>
                </a:lnTo>
                <a:lnTo>
                  <a:pt x="594" y="11076"/>
                </a:lnTo>
                <a:lnTo>
                  <a:pt x="950" y="8307"/>
                </a:lnTo>
                <a:lnTo>
                  <a:pt x="1069" y="7846"/>
                </a:lnTo>
                <a:lnTo>
                  <a:pt x="1248" y="6923"/>
                </a:lnTo>
                <a:lnTo>
                  <a:pt x="1664" y="5538"/>
                </a:lnTo>
                <a:lnTo>
                  <a:pt x="2139" y="4615"/>
                </a:lnTo>
                <a:lnTo>
                  <a:pt x="2674" y="4153"/>
                </a:lnTo>
                <a:lnTo>
                  <a:pt x="3268" y="3692"/>
                </a:lnTo>
                <a:lnTo>
                  <a:pt x="116721" y="3692"/>
                </a:lnTo>
                <a:lnTo>
                  <a:pt x="117315" y="4153"/>
                </a:lnTo>
                <a:lnTo>
                  <a:pt x="117850" y="4615"/>
                </a:lnTo>
                <a:lnTo>
                  <a:pt x="118326" y="6000"/>
                </a:lnTo>
                <a:lnTo>
                  <a:pt x="118742" y="6923"/>
                </a:lnTo>
                <a:lnTo>
                  <a:pt x="119098" y="8769"/>
                </a:lnTo>
                <a:lnTo>
                  <a:pt x="119217" y="9692"/>
                </a:lnTo>
                <a:lnTo>
                  <a:pt x="119336" y="10153"/>
                </a:lnTo>
                <a:lnTo>
                  <a:pt x="119455" y="12000"/>
                </a:lnTo>
                <a:lnTo>
                  <a:pt x="119455" y="114000"/>
                </a:lnTo>
                <a:lnTo>
                  <a:pt x="119811" y="111230"/>
                </a:lnTo>
                <a:close/>
              </a:path>
              <a:path extrusionOk="0" h="120000" w="120000">
                <a:moveTo>
                  <a:pt x="119455" y="114000"/>
                </a:moveTo>
                <a:lnTo>
                  <a:pt x="119455" y="108000"/>
                </a:lnTo>
                <a:lnTo>
                  <a:pt x="119395" y="109384"/>
                </a:lnTo>
                <a:lnTo>
                  <a:pt x="119395" y="108923"/>
                </a:lnTo>
                <a:lnTo>
                  <a:pt x="118920" y="112615"/>
                </a:lnTo>
                <a:lnTo>
                  <a:pt x="118742" y="113076"/>
                </a:lnTo>
                <a:lnTo>
                  <a:pt x="118326" y="114461"/>
                </a:lnTo>
                <a:lnTo>
                  <a:pt x="117850" y="115384"/>
                </a:lnTo>
                <a:lnTo>
                  <a:pt x="117315" y="116307"/>
                </a:lnTo>
                <a:lnTo>
                  <a:pt x="2674" y="116307"/>
                </a:lnTo>
                <a:lnTo>
                  <a:pt x="2139" y="115384"/>
                </a:lnTo>
                <a:lnTo>
                  <a:pt x="1664" y="114461"/>
                </a:lnTo>
                <a:lnTo>
                  <a:pt x="1248" y="113076"/>
                </a:lnTo>
                <a:lnTo>
                  <a:pt x="1069" y="112153"/>
                </a:lnTo>
                <a:lnTo>
                  <a:pt x="891" y="111692"/>
                </a:lnTo>
                <a:lnTo>
                  <a:pt x="653" y="109846"/>
                </a:lnTo>
                <a:lnTo>
                  <a:pt x="594" y="108923"/>
                </a:lnTo>
                <a:lnTo>
                  <a:pt x="594" y="109384"/>
                </a:lnTo>
                <a:lnTo>
                  <a:pt x="534" y="108000"/>
                </a:lnTo>
                <a:lnTo>
                  <a:pt x="534" y="114000"/>
                </a:lnTo>
                <a:lnTo>
                  <a:pt x="2614" y="120000"/>
                </a:lnTo>
                <a:lnTo>
                  <a:pt x="117375" y="120000"/>
                </a:lnTo>
                <a:lnTo>
                  <a:pt x="117969" y="119076"/>
                </a:lnTo>
                <a:lnTo>
                  <a:pt x="118504" y="118153"/>
                </a:lnTo>
                <a:lnTo>
                  <a:pt x="118979" y="116307"/>
                </a:lnTo>
                <a:lnTo>
                  <a:pt x="119158" y="115846"/>
                </a:lnTo>
                <a:lnTo>
                  <a:pt x="119395" y="114461"/>
                </a:lnTo>
                <a:lnTo>
                  <a:pt x="119455" y="114000"/>
                </a:lnTo>
                <a:close/>
              </a:path>
              <a:path extrusionOk="0" h="120000" w="120000">
                <a:moveTo>
                  <a:pt x="119455" y="12923"/>
                </a:moveTo>
                <a:lnTo>
                  <a:pt x="119455" y="12000"/>
                </a:lnTo>
                <a:lnTo>
                  <a:pt x="119395" y="12000"/>
                </a:lnTo>
                <a:lnTo>
                  <a:pt x="119455" y="12923"/>
                </a:lnTo>
                <a:close/>
              </a:path>
              <a:path extrusionOk="0" h="120000" w="120000">
                <a:moveTo>
                  <a:pt x="119455" y="108000"/>
                </a:moveTo>
                <a:lnTo>
                  <a:pt x="119455" y="107076"/>
                </a:lnTo>
                <a:lnTo>
                  <a:pt x="119395" y="108461"/>
                </a:lnTo>
                <a:lnTo>
                  <a:pt x="119455" y="108000"/>
                </a:lnTo>
                <a:close/>
              </a:path>
              <a:path extrusionOk="0" h="120000" w="120000">
                <a:moveTo>
                  <a:pt x="119871" y="109846"/>
                </a:moveTo>
                <a:lnTo>
                  <a:pt x="119871" y="10153"/>
                </a:lnTo>
                <a:lnTo>
                  <a:pt x="119811" y="9230"/>
                </a:lnTo>
                <a:lnTo>
                  <a:pt x="119811" y="110769"/>
                </a:lnTo>
                <a:lnTo>
                  <a:pt x="119871" y="109846"/>
                </a:lnTo>
                <a:close/>
              </a:path>
              <a:path extrusionOk="0" h="120000" w="120000">
                <a:moveTo>
                  <a:pt x="119990" y="106615"/>
                </a:moveTo>
                <a:lnTo>
                  <a:pt x="119990" y="13384"/>
                </a:lnTo>
                <a:lnTo>
                  <a:pt x="119871" y="10615"/>
                </a:lnTo>
                <a:lnTo>
                  <a:pt x="119871" y="109384"/>
                </a:lnTo>
                <a:lnTo>
                  <a:pt x="119930" y="108461"/>
                </a:lnTo>
                <a:lnTo>
                  <a:pt x="119930" y="108000"/>
                </a:lnTo>
                <a:lnTo>
                  <a:pt x="119990" y="106615"/>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4" name="Google Shape;1014;p19"/>
          <p:cNvSpPr txBox="1"/>
          <p:nvPr/>
        </p:nvSpPr>
        <p:spPr>
          <a:xfrm>
            <a:off x="3076446" y="6516113"/>
            <a:ext cx="148272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Annuitizing Revenues</a:t>
            </a:r>
            <a:endParaRPr sz="1100">
              <a:solidFill>
                <a:schemeClr val="dk1"/>
              </a:solidFill>
              <a:latin typeface="Arial"/>
              <a:ea typeface="Arial"/>
              <a:cs typeface="Arial"/>
              <a:sym typeface="Arial"/>
            </a:endParaRPr>
          </a:p>
        </p:txBody>
      </p:sp>
      <p:sp>
        <p:nvSpPr>
          <p:cNvPr id="1015" name="Google Shape;1015;p19"/>
          <p:cNvSpPr/>
          <p:nvPr/>
        </p:nvSpPr>
        <p:spPr>
          <a:xfrm>
            <a:off x="6659880" y="4799076"/>
            <a:ext cx="2094230" cy="332740"/>
          </a:xfrm>
          <a:custGeom>
            <a:rect b="b" l="l" r="r" t="t"/>
            <a:pathLst>
              <a:path extrusionOk="0" h="120000" w="120000">
                <a:moveTo>
                  <a:pt x="119985" y="107725"/>
                </a:moveTo>
                <a:lnTo>
                  <a:pt x="119985" y="12091"/>
                </a:lnTo>
                <a:lnTo>
                  <a:pt x="119754" y="7419"/>
                </a:lnTo>
                <a:lnTo>
                  <a:pt x="119123" y="3572"/>
                </a:lnTo>
                <a:lnTo>
                  <a:pt x="118180" y="961"/>
                </a:lnTo>
                <a:lnTo>
                  <a:pt x="117016" y="0"/>
                </a:lnTo>
                <a:lnTo>
                  <a:pt x="3056" y="0"/>
                </a:lnTo>
                <a:lnTo>
                  <a:pt x="1878" y="961"/>
                </a:lnTo>
                <a:lnTo>
                  <a:pt x="905" y="3572"/>
                </a:lnTo>
                <a:lnTo>
                  <a:pt x="244" y="7419"/>
                </a:lnTo>
                <a:lnTo>
                  <a:pt x="0" y="12091"/>
                </a:lnTo>
                <a:lnTo>
                  <a:pt x="0" y="107725"/>
                </a:lnTo>
                <a:lnTo>
                  <a:pt x="244" y="112397"/>
                </a:lnTo>
                <a:lnTo>
                  <a:pt x="905" y="116244"/>
                </a:lnTo>
                <a:lnTo>
                  <a:pt x="1878" y="118855"/>
                </a:lnTo>
                <a:lnTo>
                  <a:pt x="3056" y="119817"/>
                </a:lnTo>
                <a:lnTo>
                  <a:pt x="117016" y="119817"/>
                </a:lnTo>
                <a:lnTo>
                  <a:pt x="118180" y="118855"/>
                </a:lnTo>
                <a:lnTo>
                  <a:pt x="119123" y="116244"/>
                </a:lnTo>
                <a:lnTo>
                  <a:pt x="119754" y="112397"/>
                </a:lnTo>
                <a:lnTo>
                  <a:pt x="119985" y="107725"/>
                </a:lnTo>
                <a:close/>
              </a:path>
            </a:pathLst>
          </a:custGeom>
          <a:solidFill>
            <a:srgbClr val="EBF9F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6" name="Google Shape;1016;p19"/>
          <p:cNvSpPr/>
          <p:nvPr/>
        </p:nvSpPr>
        <p:spPr>
          <a:xfrm>
            <a:off x="6653784" y="4792980"/>
            <a:ext cx="2106295" cy="344805"/>
          </a:xfrm>
          <a:custGeom>
            <a:rect b="b" l="l" r="r" t="t"/>
            <a:pathLst>
              <a:path extrusionOk="0" h="120000" w="120000">
                <a:moveTo>
                  <a:pt x="86" y="108729"/>
                </a:moveTo>
                <a:lnTo>
                  <a:pt x="86" y="11138"/>
                </a:lnTo>
                <a:lnTo>
                  <a:pt x="0" y="13790"/>
                </a:lnTo>
                <a:lnTo>
                  <a:pt x="0" y="106608"/>
                </a:lnTo>
                <a:lnTo>
                  <a:pt x="86" y="108729"/>
                </a:lnTo>
                <a:close/>
              </a:path>
              <a:path extrusionOk="0" h="120000" w="120000">
                <a:moveTo>
                  <a:pt x="347" y="111911"/>
                </a:moveTo>
                <a:lnTo>
                  <a:pt x="347" y="8486"/>
                </a:lnTo>
                <a:lnTo>
                  <a:pt x="260" y="8486"/>
                </a:lnTo>
                <a:lnTo>
                  <a:pt x="86" y="10607"/>
                </a:lnTo>
                <a:lnTo>
                  <a:pt x="86" y="109790"/>
                </a:lnTo>
                <a:lnTo>
                  <a:pt x="260" y="111911"/>
                </a:lnTo>
                <a:lnTo>
                  <a:pt x="347" y="111911"/>
                </a:lnTo>
                <a:close/>
              </a:path>
              <a:path extrusionOk="0" h="120000" w="120000">
                <a:moveTo>
                  <a:pt x="119732" y="112442"/>
                </a:moveTo>
                <a:lnTo>
                  <a:pt x="119732" y="7955"/>
                </a:lnTo>
                <a:lnTo>
                  <a:pt x="119471" y="5834"/>
                </a:lnTo>
                <a:lnTo>
                  <a:pt x="119384" y="5834"/>
                </a:lnTo>
                <a:lnTo>
                  <a:pt x="119037" y="3712"/>
                </a:lnTo>
                <a:lnTo>
                  <a:pt x="118950" y="3712"/>
                </a:lnTo>
                <a:lnTo>
                  <a:pt x="118516" y="2121"/>
                </a:lnTo>
                <a:lnTo>
                  <a:pt x="117995" y="1060"/>
                </a:lnTo>
                <a:lnTo>
                  <a:pt x="117908" y="1060"/>
                </a:lnTo>
                <a:lnTo>
                  <a:pt x="116693" y="0"/>
                </a:lnTo>
                <a:lnTo>
                  <a:pt x="3386" y="0"/>
                </a:lnTo>
                <a:lnTo>
                  <a:pt x="2691" y="530"/>
                </a:lnTo>
                <a:lnTo>
                  <a:pt x="2170" y="1060"/>
                </a:lnTo>
                <a:lnTo>
                  <a:pt x="2083" y="1060"/>
                </a:lnTo>
                <a:lnTo>
                  <a:pt x="1562" y="2121"/>
                </a:lnTo>
                <a:lnTo>
                  <a:pt x="1128" y="3712"/>
                </a:lnTo>
                <a:lnTo>
                  <a:pt x="1041" y="3712"/>
                </a:lnTo>
                <a:lnTo>
                  <a:pt x="694" y="5834"/>
                </a:lnTo>
                <a:lnTo>
                  <a:pt x="607" y="5834"/>
                </a:lnTo>
                <a:lnTo>
                  <a:pt x="347" y="7955"/>
                </a:lnTo>
                <a:lnTo>
                  <a:pt x="347" y="112442"/>
                </a:lnTo>
                <a:lnTo>
                  <a:pt x="607" y="114033"/>
                </a:lnTo>
                <a:lnTo>
                  <a:pt x="607" y="114563"/>
                </a:lnTo>
                <a:lnTo>
                  <a:pt x="694" y="114563"/>
                </a:lnTo>
                <a:lnTo>
                  <a:pt x="781" y="114961"/>
                </a:lnTo>
                <a:lnTo>
                  <a:pt x="781" y="12729"/>
                </a:lnTo>
                <a:lnTo>
                  <a:pt x="868" y="11668"/>
                </a:lnTo>
                <a:lnTo>
                  <a:pt x="868" y="10607"/>
                </a:lnTo>
                <a:lnTo>
                  <a:pt x="1128" y="9016"/>
                </a:lnTo>
                <a:lnTo>
                  <a:pt x="1389" y="7823"/>
                </a:lnTo>
                <a:lnTo>
                  <a:pt x="1389" y="7425"/>
                </a:lnTo>
                <a:lnTo>
                  <a:pt x="1910" y="6364"/>
                </a:lnTo>
                <a:lnTo>
                  <a:pt x="2257" y="5515"/>
                </a:lnTo>
                <a:lnTo>
                  <a:pt x="2257" y="5303"/>
                </a:lnTo>
                <a:lnTo>
                  <a:pt x="2865" y="4773"/>
                </a:lnTo>
                <a:lnTo>
                  <a:pt x="117301" y="4773"/>
                </a:lnTo>
                <a:lnTo>
                  <a:pt x="117822" y="5303"/>
                </a:lnTo>
                <a:lnTo>
                  <a:pt x="117822" y="5480"/>
                </a:lnTo>
                <a:lnTo>
                  <a:pt x="118256" y="6364"/>
                </a:lnTo>
                <a:lnTo>
                  <a:pt x="118603" y="7425"/>
                </a:lnTo>
                <a:lnTo>
                  <a:pt x="118950" y="9016"/>
                </a:lnTo>
                <a:lnTo>
                  <a:pt x="118950" y="9546"/>
                </a:lnTo>
                <a:lnTo>
                  <a:pt x="119124" y="10607"/>
                </a:lnTo>
                <a:lnTo>
                  <a:pt x="119298" y="12729"/>
                </a:lnTo>
                <a:lnTo>
                  <a:pt x="119298" y="114961"/>
                </a:lnTo>
                <a:lnTo>
                  <a:pt x="119384" y="114563"/>
                </a:lnTo>
                <a:lnTo>
                  <a:pt x="119732" y="112442"/>
                </a:lnTo>
                <a:close/>
              </a:path>
              <a:path extrusionOk="0" h="120000" w="120000">
                <a:moveTo>
                  <a:pt x="955" y="109790"/>
                </a:moveTo>
                <a:lnTo>
                  <a:pt x="781" y="107668"/>
                </a:lnTo>
                <a:lnTo>
                  <a:pt x="781" y="114961"/>
                </a:lnTo>
                <a:lnTo>
                  <a:pt x="868" y="115359"/>
                </a:lnTo>
                <a:lnTo>
                  <a:pt x="868" y="109259"/>
                </a:lnTo>
                <a:lnTo>
                  <a:pt x="955" y="109790"/>
                </a:lnTo>
                <a:close/>
              </a:path>
              <a:path extrusionOk="0" h="120000" w="120000">
                <a:moveTo>
                  <a:pt x="955" y="10607"/>
                </a:moveTo>
                <a:lnTo>
                  <a:pt x="868" y="10607"/>
                </a:lnTo>
                <a:lnTo>
                  <a:pt x="868" y="11668"/>
                </a:lnTo>
                <a:lnTo>
                  <a:pt x="955" y="10607"/>
                </a:lnTo>
                <a:close/>
              </a:path>
              <a:path extrusionOk="0" h="120000" w="120000">
                <a:moveTo>
                  <a:pt x="1476" y="117533"/>
                </a:moveTo>
                <a:lnTo>
                  <a:pt x="1476" y="112972"/>
                </a:lnTo>
                <a:lnTo>
                  <a:pt x="1128" y="110851"/>
                </a:lnTo>
                <a:lnTo>
                  <a:pt x="1128" y="111381"/>
                </a:lnTo>
                <a:lnTo>
                  <a:pt x="868" y="109259"/>
                </a:lnTo>
                <a:lnTo>
                  <a:pt x="868" y="115359"/>
                </a:lnTo>
                <a:lnTo>
                  <a:pt x="1041" y="116155"/>
                </a:lnTo>
                <a:lnTo>
                  <a:pt x="1128" y="116685"/>
                </a:lnTo>
                <a:lnTo>
                  <a:pt x="1476" y="117533"/>
                </a:lnTo>
                <a:close/>
              </a:path>
              <a:path extrusionOk="0" h="120000" w="120000">
                <a:moveTo>
                  <a:pt x="1476" y="7425"/>
                </a:moveTo>
                <a:lnTo>
                  <a:pt x="1389" y="7425"/>
                </a:lnTo>
                <a:lnTo>
                  <a:pt x="1389" y="7823"/>
                </a:lnTo>
                <a:lnTo>
                  <a:pt x="1476" y="7425"/>
                </a:lnTo>
                <a:close/>
              </a:path>
              <a:path extrusionOk="0" h="120000" w="120000">
                <a:moveTo>
                  <a:pt x="1910" y="114033"/>
                </a:moveTo>
                <a:lnTo>
                  <a:pt x="1389" y="112442"/>
                </a:lnTo>
                <a:lnTo>
                  <a:pt x="1476" y="112972"/>
                </a:lnTo>
                <a:lnTo>
                  <a:pt x="1476" y="117533"/>
                </a:lnTo>
                <a:lnTo>
                  <a:pt x="1562" y="117746"/>
                </a:lnTo>
                <a:lnTo>
                  <a:pt x="1823" y="118427"/>
                </a:lnTo>
                <a:lnTo>
                  <a:pt x="1823" y="114033"/>
                </a:lnTo>
                <a:lnTo>
                  <a:pt x="1910" y="114033"/>
                </a:lnTo>
                <a:close/>
              </a:path>
              <a:path extrusionOk="0" h="120000" w="120000">
                <a:moveTo>
                  <a:pt x="118256" y="118276"/>
                </a:moveTo>
                <a:lnTo>
                  <a:pt x="118256" y="114033"/>
                </a:lnTo>
                <a:lnTo>
                  <a:pt x="117735" y="115094"/>
                </a:lnTo>
                <a:lnTo>
                  <a:pt x="117214" y="115624"/>
                </a:lnTo>
                <a:lnTo>
                  <a:pt x="2778" y="115624"/>
                </a:lnTo>
                <a:lnTo>
                  <a:pt x="2257" y="114563"/>
                </a:lnTo>
                <a:lnTo>
                  <a:pt x="1823" y="114033"/>
                </a:lnTo>
                <a:lnTo>
                  <a:pt x="1823" y="118427"/>
                </a:lnTo>
                <a:lnTo>
                  <a:pt x="2170" y="119337"/>
                </a:lnTo>
                <a:lnTo>
                  <a:pt x="2778" y="119867"/>
                </a:lnTo>
                <a:lnTo>
                  <a:pt x="117388" y="119867"/>
                </a:lnTo>
                <a:lnTo>
                  <a:pt x="117995" y="118806"/>
                </a:lnTo>
                <a:lnTo>
                  <a:pt x="118256" y="118276"/>
                </a:lnTo>
                <a:close/>
              </a:path>
              <a:path extrusionOk="0" h="120000" w="120000">
                <a:moveTo>
                  <a:pt x="2344" y="5303"/>
                </a:moveTo>
                <a:lnTo>
                  <a:pt x="2257" y="5303"/>
                </a:lnTo>
                <a:lnTo>
                  <a:pt x="2257" y="5515"/>
                </a:lnTo>
                <a:lnTo>
                  <a:pt x="2344" y="5303"/>
                </a:lnTo>
                <a:close/>
              </a:path>
              <a:path extrusionOk="0" h="120000" w="120000">
                <a:moveTo>
                  <a:pt x="117822" y="5480"/>
                </a:moveTo>
                <a:lnTo>
                  <a:pt x="117822" y="5303"/>
                </a:lnTo>
                <a:lnTo>
                  <a:pt x="117735" y="5303"/>
                </a:lnTo>
                <a:lnTo>
                  <a:pt x="117822" y="5480"/>
                </a:lnTo>
                <a:close/>
              </a:path>
              <a:path extrusionOk="0" h="120000" w="120000">
                <a:moveTo>
                  <a:pt x="118950" y="116685"/>
                </a:moveTo>
                <a:lnTo>
                  <a:pt x="118950" y="110851"/>
                </a:lnTo>
                <a:lnTo>
                  <a:pt x="118603" y="112972"/>
                </a:lnTo>
                <a:lnTo>
                  <a:pt x="118603" y="112442"/>
                </a:lnTo>
                <a:lnTo>
                  <a:pt x="118169" y="114033"/>
                </a:lnTo>
                <a:lnTo>
                  <a:pt x="118256" y="114033"/>
                </a:lnTo>
                <a:lnTo>
                  <a:pt x="118256" y="118276"/>
                </a:lnTo>
                <a:lnTo>
                  <a:pt x="118516" y="117746"/>
                </a:lnTo>
                <a:lnTo>
                  <a:pt x="118950" y="116685"/>
                </a:lnTo>
                <a:close/>
              </a:path>
              <a:path extrusionOk="0" h="120000" w="120000">
                <a:moveTo>
                  <a:pt x="118950" y="9546"/>
                </a:moveTo>
                <a:lnTo>
                  <a:pt x="118950" y="9016"/>
                </a:lnTo>
                <a:lnTo>
                  <a:pt x="118864" y="9016"/>
                </a:lnTo>
                <a:lnTo>
                  <a:pt x="118950" y="9546"/>
                </a:lnTo>
                <a:close/>
              </a:path>
              <a:path extrusionOk="0" h="120000" w="120000">
                <a:moveTo>
                  <a:pt x="119298" y="114961"/>
                </a:moveTo>
                <a:lnTo>
                  <a:pt x="119298" y="107668"/>
                </a:lnTo>
                <a:lnTo>
                  <a:pt x="119124" y="109790"/>
                </a:lnTo>
                <a:lnTo>
                  <a:pt x="119124" y="109259"/>
                </a:lnTo>
                <a:lnTo>
                  <a:pt x="118864" y="111381"/>
                </a:lnTo>
                <a:lnTo>
                  <a:pt x="118950" y="110851"/>
                </a:lnTo>
                <a:lnTo>
                  <a:pt x="118950" y="116155"/>
                </a:lnTo>
                <a:lnTo>
                  <a:pt x="119037" y="116155"/>
                </a:lnTo>
                <a:lnTo>
                  <a:pt x="119298" y="114961"/>
                </a:lnTo>
                <a:close/>
              </a:path>
              <a:path extrusionOk="0" h="120000" w="120000">
                <a:moveTo>
                  <a:pt x="119298" y="14320"/>
                </a:moveTo>
                <a:lnTo>
                  <a:pt x="119298" y="12729"/>
                </a:lnTo>
                <a:lnTo>
                  <a:pt x="119211" y="11668"/>
                </a:lnTo>
                <a:lnTo>
                  <a:pt x="119298" y="14320"/>
                </a:lnTo>
                <a:close/>
              </a:path>
              <a:path extrusionOk="0" h="120000" w="120000">
                <a:moveTo>
                  <a:pt x="119298" y="107668"/>
                </a:moveTo>
                <a:lnTo>
                  <a:pt x="119298" y="106077"/>
                </a:lnTo>
                <a:lnTo>
                  <a:pt x="119211" y="108199"/>
                </a:lnTo>
                <a:lnTo>
                  <a:pt x="119298" y="107668"/>
                </a:lnTo>
                <a:close/>
              </a:path>
              <a:path extrusionOk="0" h="120000" w="120000">
                <a:moveTo>
                  <a:pt x="119992" y="109259"/>
                </a:moveTo>
                <a:lnTo>
                  <a:pt x="119992" y="10607"/>
                </a:lnTo>
                <a:lnTo>
                  <a:pt x="119905" y="10607"/>
                </a:lnTo>
                <a:lnTo>
                  <a:pt x="119732" y="8486"/>
                </a:lnTo>
                <a:lnTo>
                  <a:pt x="119732" y="111911"/>
                </a:lnTo>
                <a:lnTo>
                  <a:pt x="119905" y="109790"/>
                </a:lnTo>
                <a:lnTo>
                  <a:pt x="119992" y="109259"/>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7" name="Google Shape;1017;p19"/>
          <p:cNvSpPr txBox="1"/>
          <p:nvPr/>
        </p:nvSpPr>
        <p:spPr>
          <a:xfrm>
            <a:off x="6775193" y="4854954"/>
            <a:ext cx="1863089"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Retail Investor Engagement</a:t>
            </a:r>
            <a:endParaRPr sz="1100">
              <a:solidFill>
                <a:schemeClr val="dk1"/>
              </a:solidFill>
              <a:latin typeface="Arial"/>
              <a:ea typeface="Arial"/>
              <a:cs typeface="Arial"/>
              <a:sym typeface="Arial"/>
            </a:endParaRPr>
          </a:p>
        </p:txBody>
      </p:sp>
      <p:sp>
        <p:nvSpPr>
          <p:cNvPr id="1018" name="Google Shape;1018;p19"/>
          <p:cNvSpPr/>
          <p:nvPr/>
        </p:nvSpPr>
        <p:spPr>
          <a:xfrm>
            <a:off x="6659880" y="5221224"/>
            <a:ext cx="2095500" cy="332740"/>
          </a:xfrm>
          <a:custGeom>
            <a:rect b="b" l="l" r="r" t="t"/>
            <a:pathLst>
              <a:path extrusionOk="0" h="120000" w="120000">
                <a:moveTo>
                  <a:pt x="120000" y="107725"/>
                </a:moveTo>
                <a:lnTo>
                  <a:pt x="120000" y="12091"/>
                </a:lnTo>
                <a:lnTo>
                  <a:pt x="119755" y="7419"/>
                </a:lnTo>
                <a:lnTo>
                  <a:pt x="119094" y="3572"/>
                </a:lnTo>
                <a:lnTo>
                  <a:pt x="118122" y="961"/>
                </a:lnTo>
                <a:lnTo>
                  <a:pt x="116945" y="0"/>
                </a:lnTo>
                <a:lnTo>
                  <a:pt x="2967" y="0"/>
                </a:lnTo>
                <a:lnTo>
                  <a:pt x="1804" y="961"/>
                </a:lnTo>
                <a:lnTo>
                  <a:pt x="861" y="3572"/>
                </a:lnTo>
                <a:lnTo>
                  <a:pt x="230" y="7419"/>
                </a:lnTo>
                <a:lnTo>
                  <a:pt x="0" y="12091"/>
                </a:lnTo>
                <a:lnTo>
                  <a:pt x="0" y="107725"/>
                </a:lnTo>
                <a:lnTo>
                  <a:pt x="230" y="112397"/>
                </a:lnTo>
                <a:lnTo>
                  <a:pt x="861" y="116244"/>
                </a:lnTo>
                <a:lnTo>
                  <a:pt x="1804" y="118855"/>
                </a:lnTo>
                <a:lnTo>
                  <a:pt x="2967" y="119817"/>
                </a:lnTo>
                <a:lnTo>
                  <a:pt x="116945" y="119817"/>
                </a:lnTo>
                <a:lnTo>
                  <a:pt x="118122" y="118855"/>
                </a:lnTo>
                <a:lnTo>
                  <a:pt x="119094" y="116244"/>
                </a:lnTo>
                <a:lnTo>
                  <a:pt x="119755" y="112397"/>
                </a:lnTo>
                <a:lnTo>
                  <a:pt x="120000" y="107725"/>
                </a:lnTo>
                <a:close/>
              </a:path>
            </a:pathLst>
          </a:custGeom>
          <a:solidFill>
            <a:srgbClr val="EBF9F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9" name="Google Shape;1019;p19"/>
          <p:cNvSpPr/>
          <p:nvPr/>
        </p:nvSpPr>
        <p:spPr>
          <a:xfrm>
            <a:off x="6653784" y="5215128"/>
            <a:ext cx="2108200" cy="344805"/>
          </a:xfrm>
          <a:custGeom>
            <a:rect b="b" l="l" r="r" t="t"/>
            <a:pathLst>
              <a:path extrusionOk="0" h="120000" w="120000">
                <a:moveTo>
                  <a:pt x="86" y="108729"/>
                </a:moveTo>
                <a:lnTo>
                  <a:pt x="86" y="11138"/>
                </a:lnTo>
                <a:lnTo>
                  <a:pt x="0" y="13259"/>
                </a:lnTo>
                <a:lnTo>
                  <a:pt x="0" y="106608"/>
                </a:lnTo>
                <a:lnTo>
                  <a:pt x="86" y="108729"/>
                </a:lnTo>
                <a:close/>
              </a:path>
              <a:path extrusionOk="0" h="120000" w="120000">
                <a:moveTo>
                  <a:pt x="260" y="111381"/>
                </a:moveTo>
                <a:lnTo>
                  <a:pt x="260" y="8486"/>
                </a:lnTo>
                <a:lnTo>
                  <a:pt x="86" y="10607"/>
                </a:lnTo>
                <a:lnTo>
                  <a:pt x="86" y="109259"/>
                </a:lnTo>
                <a:lnTo>
                  <a:pt x="260" y="111381"/>
                </a:lnTo>
                <a:close/>
              </a:path>
              <a:path extrusionOk="0" h="120000" w="120000">
                <a:moveTo>
                  <a:pt x="607" y="114033"/>
                </a:moveTo>
                <a:lnTo>
                  <a:pt x="607" y="5834"/>
                </a:lnTo>
                <a:lnTo>
                  <a:pt x="346" y="7955"/>
                </a:lnTo>
                <a:lnTo>
                  <a:pt x="260" y="7955"/>
                </a:lnTo>
                <a:lnTo>
                  <a:pt x="260" y="111911"/>
                </a:lnTo>
                <a:lnTo>
                  <a:pt x="346" y="111911"/>
                </a:lnTo>
                <a:lnTo>
                  <a:pt x="607" y="114033"/>
                </a:lnTo>
                <a:close/>
              </a:path>
              <a:path extrusionOk="0" h="120000" w="120000">
                <a:moveTo>
                  <a:pt x="119710" y="111911"/>
                </a:moveTo>
                <a:lnTo>
                  <a:pt x="119710" y="7955"/>
                </a:lnTo>
                <a:lnTo>
                  <a:pt x="119624" y="7955"/>
                </a:lnTo>
                <a:lnTo>
                  <a:pt x="119363" y="5834"/>
                </a:lnTo>
                <a:lnTo>
                  <a:pt x="119277" y="5303"/>
                </a:lnTo>
                <a:lnTo>
                  <a:pt x="118930" y="3712"/>
                </a:lnTo>
                <a:lnTo>
                  <a:pt x="118409" y="2121"/>
                </a:lnTo>
                <a:lnTo>
                  <a:pt x="117195" y="0"/>
                </a:lnTo>
                <a:lnTo>
                  <a:pt x="3296" y="0"/>
                </a:lnTo>
                <a:lnTo>
                  <a:pt x="2081" y="1060"/>
                </a:lnTo>
                <a:lnTo>
                  <a:pt x="1561" y="2121"/>
                </a:lnTo>
                <a:lnTo>
                  <a:pt x="1474" y="2121"/>
                </a:lnTo>
                <a:lnTo>
                  <a:pt x="607" y="5303"/>
                </a:lnTo>
                <a:lnTo>
                  <a:pt x="607" y="114563"/>
                </a:lnTo>
                <a:lnTo>
                  <a:pt x="693" y="114881"/>
                </a:lnTo>
                <a:lnTo>
                  <a:pt x="693" y="14320"/>
                </a:lnTo>
                <a:lnTo>
                  <a:pt x="780" y="11668"/>
                </a:lnTo>
                <a:lnTo>
                  <a:pt x="780" y="12198"/>
                </a:lnTo>
                <a:lnTo>
                  <a:pt x="867" y="11138"/>
                </a:lnTo>
                <a:lnTo>
                  <a:pt x="867" y="10607"/>
                </a:lnTo>
                <a:lnTo>
                  <a:pt x="1127" y="9016"/>
                </a:lnTo>
                <a:lnTo>
                  <a:pt x="1387" y="7823"/>
                </a:lnTo>
                <a:lnTo>
                  <a:pt x="1387" y="7425"/>
                </a:lnTo>
                <a:lnTo>
                  <a:pt x="2255" y="5303"/>
                </a:lnTo>
                <a:lnTo>
                  <a:pt x="2775" y="4773"/>
                </a:lnTo>
                <a:lnTo>
                  <a:pt x="3383" y="4243"/>
                </a:lnTo>
                <a:lnTo>
                  <a:pt x="116587" y="4243"/>
                </a:lnTo>
                <a:lnTo>
                  <a:pt x="117195" y="4773"/>
                </a:lnTo>
                <a:lnTo>
                  <a:pt x="117715" y="5303"/>
                </a:lnTo>
                <a:lnTo>
                  <a:pt x="118583" y="7425"/>
                </a:lnTo>
                <a:lnTo>
                  <a:pt x="118583" y="7823"/>
                </a:lnTo>
                <a:lnTo>
                  <a:pt x="118843" y="9016"/>
                </a:lnTo>
                <a:lnTo>
                  <a:pt x="119103" y="10607"/>
                </a:lnTo>
                <a:lnTo>
                  <a:pt x="119103" y="11138"/>
                </a:lnTo>
                <a:lnTo>
                  <a:pt x="119190" y="12198"/>
                </a:lnTo>
                <a:lnTo>
                  <a:pt x="119190" y="11668"/>
                </a:lnTo>
                <a:lnTo>
                  <a:pt x="119277" y="14320"/>
                </a:lnTo>
                <a:lnTo>
                  <a:pt x="119277" y="114563"/>
                </a:lnTo>
                <a:lnTo>
                  <a:pt x="119363" y="114033"/>
                </a:lnTo>
                <a:lnTo>
                  <a:pt x="119624" y="111911"/>
                </a:lnTo>
                <a:lnTo>
                  <a:pt x="119710" y="111911"/>
                </a:lnTo>
                <a:close/>
              </a:path>
              <a:path extrusionOk="0" h="120000" w="120000">
                <a:moveTo>
                  <a:pt x="954" y="109790"/>
                </a:moveTo>
                <a:lnTo>
                  <a:pt x="780" y="107668"/>
                </a:lnTo>
                <a:lnTo>
                  <a:pt x="780" y="108199"/>
                </a:lnTo>
                <a:lnTo>
                  <a:pt x="693" y="106077"/>
                </a:lnTo>
                <a:lnTo>
                  <a:pt x="693" y="114881"/>
                </a:lnTo>
                <a:lnTo>
                  <a:pt x="867" y="115518"/>
                </a:lnTo>
                <a:lnTo>
                  <a:pt x="867" y="109259"/>
                </a:lnTo>
                <a:lnTo>
                  <a:pt x="954" y="109790"/>
                </a:lnTo>
                <a:close/>
              </a:path>
              <a:path extrusionOk="0" h="120000" w="120000">
                <a:moveTo>
                  <a:pt x="954" y="10077"/>
                </a:moveTo>
                <a:lnTo>
                  <a:pt x="867" y="10607"/>
                </a:lnTo>
                <a:lnTo>
                  <a:pt x="867" y="11138"/>
                </a:lnTo>
                <a:lnTo>
                  <a:pt x="954" y="10077"/>
                </a:lnTo>
                <a:close/>
              </a:path>
              <a:path extrusionOk="0" h="120000" w="120000">
                <a:moveTo>
                  <a:pt x="1474" y="112442"/>
                </a:moveTo>
                <a:lnTo>
                  <a:pt x="1127" y="110851"/>
                </a:lnTo>
                <a:lnTo>
                  <a:pt x="1127" y="111381"/>
                </a:lnTo>
                <a:lnTo>
                  <a:pt x="867" y="109259"/>
                </a:lnTo>
                <a:lnTo>
                  <a:pt x="867" y="115518"/>
                </a:lnTo>
                <a:lnTo>
                  <a:pt x="1387" y="117427"/>
                </a:lnTo>
                <a:lnTo>
                  <a:pt x="1387" y="112442"/>
                </a:lnTo>
                <a:lnTo>
                  <a:pt x="1474" y="112442"/>
                </a:lnTo>
                <a:close/>
              </a:path>
              <a:path extrusionOk="0" h="120000" w="120000">
                <a:moveTo>
                  <a:pt x="1474" y="7425"/>
                </a:moveTo>
                <a:lnTo>
                  <a:pt x="1387" y="7425"/>
                </a:lnTo>
                <a:lnTo>
                  <a:pt x="1387" y="7823"/>
                </a:lnTo>
                <a:lnTo>
                  <a:pt x="1474" y="7425"/>
                </a:lnTo>
                <a:close/>
              </a:path>
              <a:path extrusionOk="0" h="120000" w="120000">
                <a:moveTo>
                  <a:pt x="118583" y="117215"/>
                </a:moveTo>
                <a:lnTo>
                  <a:pt x="118583" y="112442"/>
                </a:lnTo>
                <a:lnTo>
                  <a:pt x="118149" y="114033"/>
                </a:lnTo>
                <a:lnTo>
                  <a:pt x="118149" y="113503"/>
                </a:lnTo>
                <a:lnTo>
                  <a:pt x="117628" y="114563"/>
                </a:lnTo>
                <a:lnTo>
                  <a:pt x="116587" y="115624"/>
                </a:lnTo>
                <a:lnTo>
                  <a:pt x="3296" y="115624"/>
                </a:lnTo>
                <a:lnTo>
                  <a:pt x="2255" y="114563"/>
                </a:lnTo>
                <a:lnTo>
                  <a:pt x="1821" y="113503"/>
                </a:lnTo>
                <a:lnTo>
                  <a:pt x="1821" y="114033"/>
                </a:lnTo>
                <a:lnTo>
                  <a:pt x="1387" y="112442"/>
                </a:lnTo>
                <a:lnTo>
                  <a:pt x="1387" y="117427"/>
                </a:lnTo>
                <a:lnTo>
                  <a:pt x="1474" y="117746"/>
                </a:lnTo>
                <a:lnTo>
                  <a:pt x="1561" y="117746"/>
                </a:lnTo>
                <a:lnTo>
                  <a:pt x="2081" y="118806"/>
                </a:lnTo>
                <a:lnTo>
                  <a:pt x="2689" y="119867"/>
                </a:lnTo>
                <a:lnTo>
                  <a:pt x="117281" y="119867"/>
                </a:lnTo>
                <a:lnTo>
                  <a:pt x="117889" y="118806"/>
                </a:lnTo>
                <a:lnTo>
                  <a:pt x="118409" y="117746"/>
                </a:lnTo>
                <a:lnTo>
                  <a:pt x="118583" y="117215"/>
                </a:lnTo>
                <a:close/>
              </a:path>
              <a:path extrusionOk="0" h="120000" w="120000">
                <a:moveTo>
                  <a:pt x="118583" y="7823"/>
                </a:moveTo>
                <a:lnTo>
                  <a:pt x="118583" y="7425"/>
                </a:lnTo>
                <a:lnTo>
                  <a:pt x="118496" y="7425"/>
                </a:lnTo>
                <a:lnTo>
                  <a:pt x="118583" y="7823"/>
                </a:lnTo>
                <a:close/>
              </a:path>
              <a:path extrusionOk="0" h="120000" w="120000">
                <a:moveTo>
                  <a:pt x="119103" y="115359"/>
                </a:moveTo>
                <a:lnTo>
                  <a:pt x="119103" y="109259"/>
                </a:lnTo>
                <a:lnTo>
                  <a:pt x="118843" y="111381"/>
                </a:lnTo>
                <a:lnTo>
                  <a:pt x="118843" y="110851"/>
                </a:lnTo>
                <a:lnTo>
                  <a:pt x="118496" y="112442"/>
                </a:lnTo>
                <a:lnTo>
                  <a:pt x="118583" y="112442"/>
                </a:lnTo>
                <a:lnTo>
                  <a:pt x="118583" y="117215"/>
                </a:lnTo>
                <a:lnTo>
                  <a:pt x="118930" y="116155"/>
                </a:lnTo>
                <a:lnTo>
                  <a:pt x="119103" y="115359"/>
                </a:lnTo>
                <a:close/>
              </a:path>
              <a:path extrusionOk="0" h="120000" w="120000">
                <a:moveTo>
                  <a:pt x="119103" y="11138"/>
                </a:moveTo>
                <a:lnTo>
                  <a:pt x="119103" y="10607"/>
                </a:lnTo>
                <a:lnTo>
                  <a:pt x="119016" y="10077"/>
                </a:lnTo>
                <a:lnTo>
                  <a:pt x="119103" y="11138"/>
                </a:lnTo>
                <a:close/>
              </a:path>
              <a:path extrusionOk="0" h="120000" w="120000">
                <a:moveTo>
                  <a:pt x="119277" y="114563"/>
                </a:moveTo>
                <a:lnTo>
                  <a:pt x="119277" y="106077"/>
                </a:lnTo>
                <a:lnTo>
                  <a:pt x="119190" y="108199"/>
                </a:lnTo>
                <a:lnTo>
                  <a:pt x="119190" y="107668"/>
                </a:lnTo>
                <a:lnTo>
                  <a:pt x="119016" y="109790"/>
                </a:lnTo>
                <a:lnTo>
                  <a:pt x="119103" y="109259"/>
                </a:lnTo>
                <a:lnTo>
                  <a:pt x="119103" y="115359"/>
                </a:lnTo>
                <a:lnTo>
                  <a:pt x="119277" y="114563"/>
                </a:lnTo>
                <a:close/>
              </a:path>
              <a:path extrusionOk="0" h="120000" w="120000">
                <a:moveTo>
                  <a:pt x="119277" y="106077"/>
                </a:moveTo>
                <a:lnTo>
                  <a:pt x="119277" y="14320"/>
                </a:lnTo>
                <a:lnTo>
                  <a:pt x="119190" y="13790"/>
                </a:lnTo>
                <a:lnTo>
                  <a:pt x="119190" y="106077"/>
                </a:lnTo>
                <a:lnTo>
                  <a:pt x="119277" y="106077"/>
                </a:lnTo>
                <a:close/>
              </a:path>
              <a:path extrusionOk="0" h="120000" w="120000">
                <a:moveTo>
                  <a:pt x="119884" y="109259"/>
                </a:moveTo>
                <a:lnTo>
                  <a:pt x="119884" y="10607"/>
                </a:lnTo>
                <a:lnTo>
                  <a:pt x="119710" y="8486"/>
                </a:lnTo>
                <a:lnTo>
                  <a:pt x="119710" y="111381"/>
                </a:lnTo>
                <a:lnTo>
                  <a:pt x="119884" y="109259"/>
                </a:lnTo>
                <a:close/>
              </a:path>
              <a:path extrusionOk="0" h="120000" w="120000">
                <a:moveTo>
                  <a:pt x="119971" y="106608"/>
                </a:moveTo>
                <a:lnTo>
                  <a:pt x="119971" y="13259"/>
                </a:lnTo>
                <a:lnTo>
                  <a:pt x="119884" y="11138"/>
                </a:lnTo>
                <a:lnTo>
                  <a:pt x="119884" y="108729"/>
                </a:lnTo>
                <a:lnTo>
                  <a:pt x="119971" y="10660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0" name="Google Shape;1020;p19"/>
          <p:cNvSpPr txBox="1"/>
          <p:nvPr/>
        </p:nvSpPr>
        <p:spPr>
          <a:xfrm>
            <a:off x="7270493" y="5277101"/>
            <a:ext cx="87185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Rising Rates</a:t>
            </a:r>
            <a:endParaRPr sz="1100">
              <a:solidFill>
                <a:schemeClr val="dk1"/>
              </a:solidFill>
              <a:latin typeface="Arial"/>
              <a:ea typeface="Arial"/>
              <a:cs typeface="Arial"/>
              <a:sym typeface="Arial"/>
            </a:endParaRPr>
          </a:p>
        </p:txBody>
      </p:sp>
      <p:sp>
        <p:nvSpPr>
          <p:cNvPr id="1021" name="Google Shape;1021;p19"/>
          <p:cNvSpPr/>
          <p:nvPr/>
        </p:nvSpPr>
        <p:spPr>
          <a:xfrm>
            <a:off x="6659880" y="5643372"/>
            <a:ext cx="2095500" cy="332740"/>
          </a:xfrm>
          <a:custGeom>
            <a:rect b="b" l="l" r="r" t="t"/>
            <a:pathLst>
              <a:path extrusionOk="0" h="120000" w="120000">
                <a:moveTo>
                  <a:pt x="120000" y="107725"/>
                </a:moveTo>
                <a:lnTo>
                  <a:pt x="120000" y="12091"/>
                </a:lnTo>
                <a:lnTo>
                  <a:pt x="119755" y="7419"/>
                </a:lnTo>
                <a:lnTo>
                  <a:pt x="119094" y="3572"/>
                </a:lnTo>
                <a:lnTo>
                  <a:pt x="118122" y="961"/>
                </a:lnTo>
                <a:lnTo>
                  <a:pt x="116945" y="0"/>
                </a:lnTo>
                <a:lnTo>
                  <a:pt x="2967" y="0"/>
                </a:lnTo>
                <a:lnTo>
                  <a:pt x="1804" y="961"/>
                </a:lnTo>
                <a:lnTo>
                  <a:pt x="861" y="3572"/>
                </a:lnTo>
                <a:lnTo>
                  <a:pt x="230" y="7419"/>
                </a:lnTo>
                <a:lnTo>
                  <a:pt x="0" y="12091"/>
                </a:lnTo>
                <a:lnTo>
                  <a:pt x="0" y="107725"/>
                </a:lnTo>
                <a:lnTo>
                  <a:pt x="230" y="112397"/>
                </a:lnTo>
                <a:lnTo>
                  <a:pt x="861" y="116244"/>
                </a:lnTo>
                <a:lnTo>
                  <a:pt x="1804" y="118855"/>
                </a:lnTo>
                <a:lnTo>
                  <a:pt x="2967" y="119817"/>
                </a:lnTo>
                <a:lnTo>
                  <a:pt x="116945" y="119817"/>
                </a:lnTo>
                <a:lnTo>
                  <a:pt x="118122" y="118855"/>
                </a:lnTo>
                <a:lnTo>
                  <a:pt x="119094" y="116244"/>
                </a:lnTo>
                <a:lnTo>
                  <a:pt x="119755" y="112397"/>
                </a:lnTo>
                <a:lnTo>
                  <a:pt x="120000" y="107725"/>
                </a:lnTo>
                <a:close/>
              </a:path>
            </a:pathLst>
          </a:custGeom>
          <a:solidFill>
            <a:srgbClr val="EBF9F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2" name="Google Shape;1022;p19"/>
          <p:cNvSpPr/>
          <p:nvPr/>
        </p:nvSpPr>
        <p:spPr>
          <a:xfrm>
            <a:off x="6653784" y="5637276"/>
            <a:ext cx="2108200" cy="344805"/>
          </a:xfrm>
          <a:custGeom>
            <a:rect b="b" l="l" r="r" t="t"/>
            <a:pathLst>
              <a:path extrusionOk="0" h="120000" w="120000">
                <a:moveTo>
                  <a:pt x="86" y="108729"/>
                </a:moveTo>
                <a:lnTo>
                  <a:pt x="86" y="11138"/>
                </a:lnTo>
                <a:lnTo>
                  <a:pt x="0" y="13259"/>
                </a:lnTo>
                <a:lnTo>
                  <a:pt x="0" y="106608"/>
                </a:lnTo>
                <a:lnTo>
                  <a:pt x="86" y="108729"/>
                </a:lnTo>
                <a:close/>
              </a:path>
              <a:path extrusionOk="0" h="120000" w="120000">
                <a:moveTo>
                  <a:pt x="119884" y="109259"/>
                </a:moveTo>
                <a:lnTo>
                  <a:pt x="119884" y="10077"/>
                </a:lnTo>
                <a:lnTo>
                  <a:pt x="119710" y="7955"/>
                </a:lnTo>
                <a:lnTo>
                  <a:pt x="119624" y="7955"/>
                </a:lnTo>
                <a:lnTo>
                  <a:pt x="119624" y="7425"/>
                </a:lnTo>
                <a:lnTo>
                  <a:pt x="119363" y="5834"/>
                </a:lnTo>
                <a:lnTo>
                  <a:pt x="119363" y="5303"/>
                </a:lnTo>
                <a:lnTo>
                  <a:pt x="119277" y="5303"/>
                </a:lnTo>
                <a:lnTo>
                  <a:pt x="118930" y="3712"/>
                </a:lnTo>
                <a:lnTo>
                  <a:pt x="118409" y="2121"/>
                </a:lnTo>
                <a:lnTo>
                  <a:pt x="117195" y="0"/>
                </a:lnTo>
                <a:lnTo>
                  <a:pt x="2689" y="0"/>
                </a:lnTo>
                <a:lnTo>
                  <a:pt x="2081" y="1060"/>
                </a:lnTo>
                <a:lnTo>
                  <a:pt x="1561" y="2121"/>
                </a:lnTo>
                <a:lnTo>
                  <a:pt x="1474" y="2121"/>
                </a:lnTo>
                <a:lnTo>
                  <a:pt x="607" y="5303"/>
                </a:lnTo>
                <a:lnTo>
                  <a:pt x="607" y="5834"/>
                </a:lnTo>
                <a:lnTo>
                  <a:pt x="260" y="7955"/>
                </a:lnTo>
                <a:lnTo>
                  <a:pt x="86" y="10077"/>
                </a:lnTo>
                <a:lnTo>
                  <a:pt x="86" y="109259"/>
                </a:lnTo>
                <a:lnTo>
                  <a:pt x="260" y="111381"/>
                </a:lnTo>
                <a:lnTo>
                  <a:pt x="260" y="111911"/>
                </a:lnTo>
                <a:lnTo>
                  <a:pt x="346" y="111911"/>
                </a:lnTo>
                <a:lnTo>
                  <a:pt x="607" y="114033"/>
                </a:lnTo>
                <a:lnTo>
                  <a:pt x="693" y="114457"/>
                </a:lnTo>
                <a:lnTo>
                  <a:pt x="693" y="13790"/>
                </a:lnTo>
                <a:lnTo>
                  <a:pt x="780" y="11668"/>
                </a:lnTo>
                <a:lnTo>
                  <a:pt x="780" y="12198"/>
                </a:lnTo>
                <a:lnTo>
                  <a:pt x="867" y="11138"/>
                </a:lnTo>
                <a:lnTo>
                  <a:pt x="867" y="10607"/>
                </a:lnTo>
                <a:lnTo>
                  <a:pt x="1127" y="8486"/>
                </a:lnTo>
                <a:lnTo>
                  <a:pt x="1127" y="9016"/>
                </a:lnTo>
                <a:lnTo>
                  <a:pt x="1387" y="7823"/>
                </a:lnTo>
                <a:lnTo>
                  <a:pt x="1387" y="7425"/>
                </a:lnTo>
                <a:lnTo>
                  <a:pt x="1821" y="5834"/>
                </a:lnTo>
                <a:lnTo>
                  <a:pt x="1821" y="6364"/>
                </a:lnTo>
                <a:lnTo>
                  <a:pt x="2255" y="5303"/>
                </a:lnTo>
                <a:lnTo>
                  <a:pt x="2775" y="4243"/>
                </a:lnTo>
                <a:lnTo>
                  <a:pt x="116587" y="4243"/>
                </a:lnTo>
                <a:lnTo>
                  <a:pt x="117195" y="4773"/>
                </a:lnTo>
                <a:lnTo>
                  <a:pt x="117715" y="5303"/>
                </a:lnTo>
                <a:lnTo>
                  <a:pt x="118149" y="6364"/>
                </a:lnTo>
                <a:lnTo>
                  <a:pt x="118149" y="5834"/>
                </a:lnTo>
                <a:lnTo>
                  <a:pt x="118583" y="7425"/>
                </a:lnTo>
                <a:lnTo>
                  <a:pt x="118583" y="7823"/>
                </a:lnTo>
                <a:lnTo>
                  <a:pt x="118843" y="9016"/>
                </a:lnTo>
                <a:lnTo>
                  <a:pt x="118843" y="8486"/>
                </a:lnTo>
                <a:lnTo>
                  <a:pt x="119103" y="10607"/>
                </a:lnTo>
                <a:lnTo>
                  <a:pt x="119103" y="11138"/>
                </a:lnTo>
                <a:lnTo>
                  <a:pt x="119190" y="12198"/>
                </a:lnTo>
                <a:lnTo>
                  <a:pt x="119190" y="11668"/>
                </a:lnTo>
                <a:lnTo>
                  <a:pt x="119277" y="13790"/>
                </a:lnTo>
                <a:lnTo>
                  <a:pt x="119277" y="114033"/>
                </a:lnTo>
                <a:lnTo>
                  <a:pt x="119363" y="114033"/>
                </a:lnTo>
                <a:lnTo>
                  <a:pt x="119624" y="111911"/>
                </a:lnTo>
                <a:lnTo>
                  <a:pt x="119710" y="111911"/>
                </a:lnTo>
                <a:lnTo>
                  <a:pt x="119710" y="111381"/>
                </a:lnTo>
                <a:lnTo>
                  <a:pt x="119884" y="109259"/>
                </a:lnTo>
                <a:close/>
              </a:path>
              <a:path extrusionOk="0" h="120000" w="120000">
                <a:moveTo>
                  <a:pt x="954" y="109790"/>
                </a:moveTo>
                <a:lnTo>
                  <a:pt x="780" y="107138"/>
                </a:lnTo>
                <a:lnTo>
                  <a:pt x="780" y="108199"/>
                </a:lnTo>
                <a:lnTo>
                  <a:pt x="693" y="105547"/>
                </a:lnTo>
                <a:lnTo>
                  <a:pt x="693" y="114457"/>
                </a:lnTo>
                <a:lnTo>
                  <a:pt x="867" y="115306"/>
                </a:lnTo>
                <a:lnTo>
                  <a:pt x="867" y="109259"/>
                </a:lnTo>
                <a:lnTo>
                  <a:pt x="954" y="109790"/>
                </a:lnTo>
                <a:close/>
              </a:path>
              <a:path extrusionOk="0" h="120000" w="120000">
                <a:moveTo>
                  <a:pt x="954" y="10077"/>
                </a:moveTo>
                <a:lnTo>
                  <a:pt x="867" y="10607"/>
                </a:lnTo>
                <a:lnTo>
                  <a:pt x="867" y="11138"/>
                </a:lnTo>
                <a:lnTo>
                  <a:pt x="954" y="10077"/>
                </a:lnTo>
                <a:close/>
              </a:path>
              <a:path extrusionOk="0" h="120000" w="120000">
                <a:moveTo>
                  <a:pt x="1474" y="112442"/>
                </a:moveTo>
                <a:lnTo>
                  <a:pt x="1127" y="110851"/>
                </a:lnTo>
                <a:lnTo>
                  <a:pt x="867" y="109259"/>
                </a:lnTo>
                <a:lnTo>
                  <a:pt x="867" y="115306"/>
                </a:lnTo>
                <a:lnTo>
                  <a:pt x="1040" y="116155"/>
                </a:lnTo>
                <a:lnTo>
                  <a:pt x="1387" y="117215"/>
                </a:lnTo>
                <a:lnTo>
                  <a:pt x="1387" y="112442"/>
                </a:lnTo>
                <a:lnTo>
                  <a:pt x="1474" y="112442"/>
                </a:lnTo>
                <a:close/>
              </a:path>
              <a:path extrusionOk="0" h="120000" w="120000">
                <a:moveTo>
                  <a:pt x="1474" y="7425"/>
                </a:moveTo>
                <a:lnTo>
                  <a:pt x="1387" y="7425"/>
                </a:lnTo>
                <a:lnTo>
                  <a:pt x="1387" y="7823"/>
                </a:lnTo>
                <a:lnTo>
                  <a:pt x="1474" y="7425"/>
                </a:lnTo>
                <a:close/>
              </a:path>
              <a:path extrusionOk="0" h="120000" w="120000">
                <a:moveTo>
                  <a:pt x="117715" y="118895"/>
                </a:moveTo>
                <a:lnTo>
                  <a:pt x="117715" y="114563"/>
                </a:lnTo>
                <a:lnTo>
                  <a:pt x="117108" y="115094"/>
                </a:lnTo>
                <a:lnTo>
                  <a:pt x="116587" y="115624"/>
                </a:lnTo>
                <a:lnTo>
                  <a:pt x="3296" y="115624"/>
                </a:lnTo>
                <a:lnTo>
                  <a:pt x="2255" y="114563"/>
                </a:lnTo>
                <a:lnTo>
                  <a:pt x="1387" y="112442"/>
                </a:lnTo>
                <a:lnTo>
                  <a:pt x="1387" y="117215"/>
                </a:lnTo>
                <a:lnTo>
                  <a:pt x="1561" y="117746"/>
                </a:lnTo>
                <a:lnTo>
                  <a:pt x="2081" y="118806"/>
                </a:lnTo>
                <a:lnTo>
                  <a:pt x="3296" y="119867"/>
                </a:lnTo>
                <a:lnTo>
                  <a:pt x="116674" y="119867"/>
                </a:lnTo>
                <a:lnTo>
                  <a:pt x="117281" y="119337"/>
                </a:lnTo>
                <a:lnTo>
                  <a:pt x="117715" y="118895"/>
                </a:lnTo>
                <a:close/>
              </a:path>
              <a:path extrusionOk="0" h="120000" w="120000">
                <a:moveTo>
                  <a:pt x="118583" y="117215"/>
                </a:moveTo>
                <a:lnTo>
                  <a:pt x="118583" y="112442"/>
                </a:lnTo>
                <a:lnTo>
                  <a:pt x="118149" y="113503"/>
                </a:lnTo>
                <a:lnTo>
                  <a:pt x="117628" y="114563"/>
                </a:lnTo>
                <a:lnTo>
                  <a:pt x="117715" y="114563"/>
                </a:lnTo>
                <a:lnTo>
                  <a:pt x="117715" y="118895"/>
                </a:lnTo>
                <a:lnTo>
                  <a:pt x="117802" y="118806"/>
                </a:lnTo>
                <a:lnTo>
                  <a:pt x="117889" y="118806"/>
                </a:lnTo>
                <a:lnTo>
                  <a:pt x="118409" y="117746"/>
                </a:lnTo>
                <a:lnTo>
                  <a:pt x="118583" y="117215"/>
                </a:lnTo>
                <a:close/>
              </a:path>
              <a:path extrusionOk="0" h="120000" w="120000">
                <a:moveTo>
                  <a:pt x="118583" y="7823"/>
                </a:moveTo>
                <a:lnTo>
                  <a:pt x="118583" y="7425"/>
                </a:lnTo>
                <a:lnTo>
                  <a:pt x="118496" y="7425"/>
                </a:lnTo>
                <a:lnTo>
                  <a:pt x="118583" y="7823"/>
                </a:lnTo>
                <a:close/>
              </a:path>
              <a:path extrusionOk="0" h="120000" w="120000">
                <a:moveTo>
                  <a:pt x="119103" y="115094"/>
                </a:moveTo>
                <a:lnTo>
                  <a:pt x="119103" y="109259"/>
                </a:lnTo>
                <a:lnTo>
                  <a:pt x="118843" y="110851"/>
                </a:lnTo>
                <a:lnTo>
                  <a:pt x="118496" y="112442"/>
                </a:lnTo>
                <a:lnTo>
                  <a:pt x="118583" y="112442"/>
                </a:lnTo>
                <a:lnTo>
                  <a:pt x="118583" y="117215"/>
                </a:lnTo>
                <a:lnTo>
                  <a:pt x="118930" y="116155"/>
                </a:lnTo>
                <a:lnTo>
                  <a:pt x="119103" y="115094"/>
                </a:lnTo>
                <a:close/>
              </a:path>
              <a:path extrusionOk="0" h="120000" w="120000">
                <a:moveTo>
                  <a:pt x="119103" y="11138"/>
                </a:moveTo>
                <a:lnTo>
                  <a:pt x="119103" y="10607"/>
                </a:lnTo>
                <a:lnTo>
                  <a:pt x="119016" y="10077"/>
                </a:lnTo>
                <a:lnTo>
                  <a:pt x="119103" y="11138"/>
                </a:lnTo>
                <a:close/>
              </a:path>
              <a:path extrusionOk="0" h="120000" w="120000">
                <a:moveTo>
                  <a:pt x="119277" y="114033"/>
                </a:moveTo>
                <a:lnTo>
                  <a:pt x="119277" y="105547"/>
                </a:lnTo>
                <a:lnTo>
                  <a:pt x="119190" y="108199"/>
                </a:lnTo>
                <a:lnTo>
                  <a:pt x="119190" y="107138"/>
                </a:lnTo>
                <a:lnTo>
                  <a:pt x="119016" y="109790"/>
                </a:lnTo>
                <a:lnTo>
                  <a:pt x="119103" y="109259"/>
                </a:lnTo>
                <a:lnTo>
                  <a:pt x="119103" y="115094"/>
                </a:lnTo>
                <a:lnTo>
                  <a:pt x="119277" y="114033"/>
                </a:lnTo>
                <a:close/>
              </a:path>
              <a:path extrusionOk="0" h="120000" w="120000">
                <a:moveTo>
                  <a:pt x="119277" y="105547"/>
                </a:moveTo>
                <a:lnTo>
                  <a:pt x="119277" y="13790"/>
                </a:lnTo>
                <a:lnTo>
                  <a:pt x="119190" y="13790"/>
                </a:lnTo>
                <a:lnTo>
                  <a:pt x="119190" y="106077"/>
                </a:lnTo>
                <a:lnTo>
                  <a:pt x="119277" y="105547"/>
                </a:lnTo>
                <a:close/>
              </a:path>
              <a:path extrusionOk="0" h="120000" w="120000">
                <a:moveTo>
                  <a:pt x="119971" y="106608"/>
                </a:moveTo>
                <a:lnTo>
                  <a:pt x="119971" y="13259"/>
                </a:lnTo>
                <a:lnTo>
                  <a:pt x="119884" y="11138"/>
                </a:lnTo>
                <a:lnTo>
                  <a:pt x="119884" y="108729"/>
                </a:lnTo>
                <a:lnTo>
                  <a:pt x="119971" y="10660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3" name="Google Shape;1023;p19"/>
          <p:cNvSpPr txBox="1"/>
          <p:nvPr/>
        </p:nvSpPr>
        <p:spPr>
          <a:xfrm>
            <a:off x="7015984" y="5699249"/>
            <a:ext cx="137922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Lending Penetration</a:t>
            </a:r>
            <a:endParaRPr sz="1100">
              <a:solidFill>
                <a:schemeClr val="dk1"/>
              </a:solidFill>
              <a:latin typeface="Arial"/>
              <a:ea typeface="Arial"/>
              <a:cs typeface="Arial"/>
              <a:sym typeface="Arial"/>
            </a:endParaRPr>
          </a:p>
        </p:txBody>
      </p:sp>
      <p:sp>
        <p:nvSpPr>
          <p:cNvPr id="1024" name="Google Shape;1024;p19"/>
          <p:cNvSpPr/>
          <p:nvPr/>
        </p:nvSpPr>
        <p:spPr>
          <a:xfrm>
            <a:off x="6659880" y="6065520"/>
            <a:ext cx="2095500" cy="330835"/>
          </a:xfrm>
          <a:custGeom>
            <a:rect b="b" l="l" r="r" t="t"/>
            <a:pathLst>
              <a:path extrusionOk="0" h="120000" w="120000">
                <a:moveTo>
                  <a:pt x="120000" y="108345"/>
                </a:moveTo>
                <a:lnTo>
                  <a:pt x="120000" y="11608"/>
                </a:lnTo>
                <a:lnTo>
                  <a:pt x="119755" y="6996"/>
                </a:lnTo>
                <a:lnTo>
                  <a:pt x="119094" y="3316"/>
                </a:lnTo>
                <a:lnTo>
                  <a:pt x="118122" y="880"/>
                </a:lnTo>
                <a:lnTo>
                  <a:pt x="116945" y="0"/>
                </a:lnTo>
                <a:lnTo>
                  <a:pt x="2967" y="0"/>
                </a:lnTo>
                <a:lnTo>
                  <a:pt x="1804" y="880"/>
                </a:lnTo>
                <a:lnTo>
                  <a:pt x="861" y="3316"/>
                </a:lnTo>
                <a:lnTo>
                  <a:pt x="230" y="6996"/>
                </a:lnTo>
                <a:lnTo>
                  <a:pt x="0" y="11608"/>
                </a:lnTo>
                <a:lnTo>
                  <a:pt x="0" y="108345"/>
                </a:lnTo>
                <a:lnTo>
                  <a:pt x="230" y="112957"/>
                </a:lnTo>
                <a:lnTo>
                  <a:pt x="861" y="116637"/>
                </a:lnTo>
                <a:lnTo>
                  <a:pt x="1804" y="119072"/>
                </a:lnTo>
                <a:lnTo>
                  <a:pt x="2967" y="119953"/>
                </a:lnTo>
                <a:lnTo>
                  <a:pt x="116945" y="119953"/>
                </a:lnTo>
                <a:lnTo>
                  <a:pt x="118122" y="119072"/>
                </a:lnTo>
                <a:lnTo>
                  <a:pt x="119094" y="116637"/>
                </a:lnTo>
                <a:lnTo>
                  <a:pt x="119755" y="112957"/>
                </a:lnTo>
                <a:lnTo>
                  <a:pt x="120000" y="108345"/>
                </a:lnTo>
                <a:close/>
              </a:path>
            </a:pathLst>
          </a:custGeom>
          <a:solidFill>
            <a:srgbClr val="EBF9F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5" name="Google Shape;1025;p19"/>
          <p:cNvSpPr/>
          <p:nvPr/>
        </p:nvSpPr>
        <p:spPr>
          <a:xfrm>
            <a:off x="6653784" y="6057900"/>
            <a:ext cx="2108200" cy="346075"/>
          </a:xfrm>
          <a:custGeom>
            <a:rect b="b" l="l" r="r" t="t"/>
            <a:pathLst>
              <a:path extrusionOk="0" h="120000" w="120000">
                <a:moveTo>
                  <a:pt x="86" y="108858"/>
                </a:moveTo>
                <a:lnTo>
                  <a:pt x="86" y="11097"/>
                </a:lnTo>
                <a:lnTo>
                  <a:pt x="0" y="13739"/>
                </a:lnTo>
                <a:lnTo>
                  <a:pt x="0" y="106216"/>
                </a:lnTo>
                <a:lnTo>
                  <a:pt x="86" y="108858"/>
                </a:lnTo>
                <a:close/>
              </a:path>
              <a:path extrusionOk="0" h="120000" w="120000">
                <a:moveTo>
                  <a:pt x="260" y="111500"/>
                </a:moveTo>
                <a:lnTo>
                  <a:pt x="260" y="8455"/>
                </a:lnTo>
                <a:lnTo>
                  <a:pt x="86" y="10568"/>
                </a:lnTo>
                <a:lnTo>
                  <a:pt x="86" y="109387"/>
                </a:lnTo>
                <a:lnTo>
                  <a:pt x="260" y="111500"/>
                </a:lnTo>
                <a:close/>
              </a:path>
              <a:path extrusionOk="0" h="120000" w="120000">
                <a:moveTo>
                  <a:pt x="119884" y="109387"/>
                </a:moveTo>
                <a:lnTo>
                  <a:pt x="119884" y="10568"/>
                </a:lnTo>
                <a:lnTo>
                  <a:pt x="119710" y="8455"/>
                </a:lnTo>
                <a:lnTo>
                  <a:pt x="119624" y="7926"/>
                </a:lnTo>
                <a:lnTo>
                  <a:pt x="119363" y="5812"/>
                </a:lnTo>
                <a:lnTo>
                  <a:pt x="119277" y="5812"/>
                </a:lnTo>
                <a:lnTo>
                  <a:pt x="118930" y="4227"/>
                </a:lnTo>
                <a:lnTo>
                  <a:pt x="118930" y="3699"/>
                </a:lnTo>
                <a:lnTo>
                  <a:pt x="118409" y="2113"/>
                </a:lnTo>
                <a:lnTo>
                  <a:pt x="117889" y="1056"/>
                </a:lnTo>
                <a:lnTo>
                  <a:pt x="117802" y="1056"/>
                </a:lnTo>
                <a:lnTo>
                  <a:pt x="116587" y="0"/>
                </a:lnTo>
                <a:lnTo>
                  <a:pt x="3296" y="0"/>
                </a:lnTo>
                <a:lnTo>
                  <a:pt x="2081" y="1056"/>
                </a:lnTo>
                <a:lnTo>
                  <a:pt x="1474" y="2642"/>
                </a:lnTo>
                <a:lnTo>
                  <a:pt x="1040" y="3699"/>
                </a:lnTo>
                <a:lnTo>
                  <a:pt x="1040" y="4227"/>
                </a:lnTo>
                <a:lnTo>
                  <a:pt x="607" y="5812"/>
                </a:lnTo>
                <a:lnTo>
                  <a:pt x="346" y="7926"/>
                </a:lnTo>
                <a:lnTo>
                  <a:pt x="260" y="7926"/>
                </a:lnTo>
                <a:lnTo>
                  <a:pt x="260" y="112029"/>
                </a:lnTo>
                <a:lnTo>
                  <a:pt x="346" y="112029"/>
                </a:lnTo>
                <a:lnTo>
                  <a:pt x="607" y="114143"/>
                </a:lnTo>
                <a:lnTo>
                  <a:pt x="693" y="114460"/>
                </a:lnTo>
                <a:lnTo>
                  <a:pt x="693" y="14267"/>
                </a:lnTo>
                <a:lnTo>
                  <a:pt x="780" y="12154"/>
                </a:lnTo>
                <a:lnTo>
                  <a:pt x="780" y="12682"/>
                </a:lnTo>
                <a:lnTo>
                  <a:pt x="867" y="11625"/>
                </a:lnTo>
                <a:lnTo>
                  <a:pt x="867" y="11097"/>
                </a:lnTo>
                <a:lnTo>
                  <a:pt x="1127" y="8983"/>
                </a:lnTo>
                <a:lnTo>
                  <a:pt x="1127" y="9511"/>
                </a:lnTo>
                <a:lnTo>
                  <a:pt x="1474" y="7398"/>
                </a:lnTo>
                <a:lnTo>
                  <a:pt x="1474" y="7609"/>
                </a:lnTo>
                <a:lnTo>
                  <a:pt x="1821" y="6341"/>
                </a:lnTo>
                <a:lnTo>
                  <a:pt x="2255" y="5284"/>
                </a:lnTo>
                <a:lnTo>
                  <a:pt x="2775" y="4755"/>
                </a:lnTo>
                <a:lnTo>
                  <a:pt x="117195" y="4755"/>
                </a:lnTo>
                <a:lnTo>
                  <a:pt x="117715" y="5284"/>
                </a:lnTo>
                <a:lnTo>
                  <a:pt x="117715" y="5460"/>
                </a:lnTo>
                <a:lnTo>
                  <a:pt x="118149" y="6341"/>
                </a:lnTo>
                <a:lnTo>
                  <a:pt x="118496" y="7609"/>
                </a:lnTo>
                <a:lnTo>
                  <a:pt x="118496" y="7398"/>
                </a:lnTo>
                <a:lnTo>
                  <a:pt x="118843" y="9511"/>
                </a:lnTo>
                <a:lnTo>
                  <a:pt x="118843" y="8983"/>
                </a:lnTo>
                <a:lnTo>
                  <a:pt x="119103" y="11097"/>
                </a:lnTo>
                <a:lnTo>
                  <a:pt x="119103" y="11625"/>
                </a:lnTo>
                <a:lnTo>
                  <a:pt x="119190" y="12682"/>
                </a:lnTo>
                <a:lnTo>
                  <a:pt x="119190" y="12154"/>
                </a:lnTo>
                <a:lnTo>
                  <a:pt x="119277" y="14267"/>
                </a:lnTo>
                <a:lnTo>
                  <a:pt x="119277" y="114143"/>
                </a:lnTo>
                <a:lnTo>
                  <a:pt x="119363" y="114143"/>
                </a:lnTo>
                <a:lnTo>
                  <a:pt x="119624" y="112029"/>
                </a:lnTo>
                <a:lnTo>
                  <a:pt x="119710" y="111500"/>
                </a:lnTo>
                <a:lnTo>
                  <a:pt x="119884" y="109387"/>
                </a:lnTo>
                <a:close/>
              </a:path>
              <a:path extrusionOk="0" h="120000" w="120000">
                <a:moveTo>
                  <a:pt x="954" y="109387"/>
                </a:moveTo>
                <a:lnTo>
                  <a:pt x="780" y="107273"/>
                </a:lnTo>
                <a:lnTo>
                  <a:pt x="780" y="107801"/>
                </a:lnTo>
                <a:lnTo>
                  <a:pt x="693" y="105688"/>
                </a:lnTo>
                <a:lnTo>
                  <a:pt x="693" y="114460"/>
                </a:lnTo>
                <a:lnTo>
                  <a:pt x="867" y="115094"/>
                </a:lnTo>
                <a:lnTo>
                  <a:pt x="867" y="108858"/>
                </a:lnTo>
                <a:lnTo>
                  <a:pt x="954" y="109387"/>
                </a:lnTo>
                <a:close/>
              </a:path>
              <a:path extrusionOk="0" h="120000" w="120000">
                <a:moveTo>
                  <a:pt x="954" y="10568"/>
                </a:moveTo>
                <a:lnTo>
                  <a:pt x="867" y="11097"/>
                </a:lnTo>
                <a:lnTo>
                  <a:pt x="867" y="11625"/>
                </a:lnTo>
                <a:lnTo>
                  <a:pt x="954" y="10568"/>
                </a:lnTo>
                <a:close/>
              </a:path>
              <a:path extrusionOk="0" h="120000" w="120000">
                <a:moveTo>
                  <a:pt x="1474" y="117577"/>
                </a:moveTo>
                <a:lnTo>
                  <a:pt x="1474" y="112557"/>
                </a:lnTo>
                <a:lnTo>
                  <a:pt x="1127" y="110972"/>
                </a:lnTo>
                <a:lnTo>
                  <a:pt x="867" y="108858"/>
                </a:lnTo>
                <a:lnTo>
                  <a:pt x="867" y="115094"/>
                </a:lnTo>
                <a:lnTo>
                  <a:pt x="1040" y="115728"/>
                </a:lnTo>
                <a:lnTo>
                  <a:pt x="1040" y="116256"/>
                </a:lnTo>
                <a:lnTo>
                  <a:pt x="1474" y="117577"/>
                </a:lnTo>
                <a:close/>
              </a:path>
              <a:path extrusionOk="0" h="120000" w="120000">
                <a:moveTo>
                  <a:pt x="1474" y="7609"/>
                </a:moveTo>
                <a:lnTo>
                  <a:pt x="1474" y="7398"/>
                </a:lnTo>
                <a:lnTo>
                  <a:pt x="1387" y="7926"/>
                </a:lnTo>
                <a:lnTo>
                  <a:pt x="1474" y="7609"/>
                </a:lnTo>
                <a:close/>
              </a:path>
              <a:path extrusionOk="0" h="120000" w="120000">
                <a:moveTo>
                  <a:pt x="117715" y="118987"/>
                </a:moveTo>
                <a:lnTo>
                  <a:pt x="117715" y="114671"/>
                </a:lnTo>
                <a:lnTo>
                  <a:pt x="117108" y="115200"/>
                </a:lnTo>
                <a:lnTo>
                  <a:pt x="2775" y="115200"/>
                </a:lnTo>
                <a:lnTo>
                  <a:pt x="2255" y="114671"/>
                </a:lnTo>
                <a:lnTo>
                  <a:pt x="1821" y="113614"/>
                </a:lnTo>
                <a:lnTo>
                  <a:pt x="1387" y="112029"/>
                </a:lnTo>
                <a:lnTo>
                  <a:pt x="1474" y="112557"/>
                </a:lnTo>
                <a:lnTo>
                  <a:pt x="1474" y="117577"/>
                </a:lnTo>
                <a:lnTo>
                  <a:pt x="1561" y="117842"/>
                </a:lnTo>
                <a:lnTo>
                  <a:pt x="2081" y="118899"/>
                </a:lnTo>
                <a:lnTo>
                  <a:pt x="3296" y="119955"/>
                </a:lnTo>
                <a:lnTo>
                  <a:pt x="116674" y="119955"/>
                </a:lnTo>
                <a:lnTo>
                  <a:pt x="117281" y="119427"/>
                </a:lnTo>
                <a:lnTo>
                  <a:pt x="117715" y="118987"/>
                </a:lnTo>
                <a:close/>
              </a:path>
              <a:path extrusionOk="0" h="120000" w="120000">
                <a:moveTo>
                  <a:pt x="117715" y="5460"/>
                </a:moveTo>
                <a:lnTo>
                  <a:pt x="117715" y="5284"/>
                </a:lnTo>
                <a:lnTo>
                  <a:pt x="117628" y="5284"/>
                </a:lnTo>
                <a:lnTo>
                  <a:pt x="117715" y="5460"/>
                </a:lnTo>
                <a:close/>
              </a:path>
              <a:path extrusionOk="0" h="120000" w="120000">
                <a:moveTo>
                  <a:pt x="118583" y="112029"/>
                </a:moveTo>
                <a:lnTo>
                  <a:pt x="118149" y="113614"/>
                </a:lnTo>
                <a:lnTo>
                  <a:pt x="117628" y="114671"/>
                </a:lnTo>
                <a:lnTo>
                  <a:pt x="117715" y="114671"/>
                </a:lnTo>
                <a:lnTo>
                  <a:pt x="117715" y="118987"/>
                </a:lnTo>
                <a:lnTo>
                  <a:pt x="117802" y="118899"/>
                </a:lnTo>
                <a:lnTo>
                  <a:pt x="117889" y="118899"/>
                </a:lnTo>
                <a:lnTo>
                  <a:pt x="118409" y="117313"/>
                </a:lnTo>
                <a:lnTo>
                  <a:pt x="118496" y="117137"/>
                </a:lnTo>
                <a:lnTo>
                  <a:pt x="118496" y="112557"/>
                </a:lnTo>
                <a:lnTo>
                  <a:pt x="118583" y="112029"/>
                </a:lnTo>
                <a:close/>
              </a:path>
              <a:path extrusionOk="0" h="120000" w="120000">
                <a:moveTo>
                  <a:pt x="118583" y="7926"/>
                </a:moveTo>
                <a:lnTo>
                  <a:pt x="118496" y="7398"/>
                </a:lnTo>
                <a:lnTo>
                  <a:pt x="118496" y="7609"/>
                </a:lnTo>
                <a:lnTo>
                  <a:pt x="118583" y="7926"/>
                </a:lnTo>
                <a:close/>
              </a:path>
              <a:path extrusionOk="0" h="120000" w="120000">
                <a:moveTo>
                  <a:pt x="119103" y="114935"/>
                </a:moveTo>
                <a:lnTo>
                  <a:pt x="119103" y="108858"/>
                </a:lnTo>
                <a:lnTo>
                  <a:pt x="118843" y="110972"/>
                </a:lnTo>
                <a:lnTo>
                  <a:pt x="118496" y="112557"/>
                </a:lnTo>
                <a:lnTo>
                  <a:pt x="118496" y="117137"/>
                </a:lnTo>
                <a:lnTo>
                  <a:pt x="118930" y="116256"/>
                </a:lnTo>
                <a:lnTo>
                  <a:pt x="118930" y="115728"/>
                </a:lnTo>
                <a:lnTo>
                  <a:pt x="119103" y="114935"/>
                </a:lnTo>
                <a:close/>
              </a:path>
              <a:path extrusionOk="0" h="120000" w="120000">
                <a:moveTo>
                  <a:pt x="119103" y="11625"/>
                </a:moveTo>
                <a:lnTo>
                  <a:pt x="119103" y="11097"/>
                </a:lnTo>
                <a:lnTo>
                  <a:pt x="119016" y="10568"/>
                </a:lnTo>
                <a:lnTo>
                  <a:pt x="119103" y="11625"/>
                </a:lnTo>
                <a:close/>
              </a:path>
              <a:path extrusionOk="0" h="120000" w="120000">
                <a:moveTo>
                  <a:pt x="119277" y="114143"/>
                </a:moveTo>
                <a:lnTo>
                  <a:pt x="119277" y="105688"/>
                </a:lnTo>
                <a:lnTo>
                  <a:pt x="119190" y="107801"/>
                </a:lnTo>
                <a:lnTo>
                  <a:pt x="119190" y="107273"/>
                </a:lnTo>
                <a:lnTo>
                  <a:pt x="119016" y="109387"/>
                </a:lnTo>
                <a:lnTo>
                  <a:pt x="119103" y="108858"/>
                </a:lnTo>
                <a:lnTo>
                  <a:pt x="119103" y="114935"/>
                </a:lnTo>
                <a:lnTo>
                  <a:pt x="119277" y="114143"/>
                </a:lnTo>
                <a:close/>
              </a:path>
              <a:path extrusionOk="0" h="120000" w="120000">
                <a:moveTo>
                  <a:pt x="119277" y="105688"/>
                </a:moveTo>
                <a:lnTo>
                  <a:pt x="119277" y="14267"/>
                </a:lnTo>
                <a:lnTo>
                  <a:pt x="119190" y="13739"/>
                </a:lnTo>
                <a:lnTo>
                  <a:pt x="119190" y="106216"/>
                </a:lnTo>
                <a:lnTo>
                  <a:pt x="119277" y="105688"/>
                </a:lnTo>
                <a:close/>
              </a:path>
              <a:path extrusionOk="0" h="120000" w="120000">
                <a:moveTo>
                  <a:pt x="119971" y="106216"/>
                </a:moveTo>
                <a:lnTo>
                  <a:pt x="119971" y="13739"/>
                </a:lnTo>
                <a:lnTo>
                  <a:pt x="119884" y="11097"/>
                </a:lnTo>
                <a:lnTo>
                  <a:pt x="119884" y="108858"/>
                </a:lnTo>
                <a:lnTo>
                  <a:pt x="119971" y="106216"/>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6" name="Google Shape;1026;p19"/>
          <p:cNvSpPr txBox="1"/>
          <p:nvPr/>
        </p:nvSpPr>
        <p:spPr>
          <a:xfrm>
            <a:off x="6822437" y="6135113"/>
            <a:ext cx="1767839"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Continued Cost Discipline</a:t>
            </a:r>
            <a:endParaRPr sz="1100">
              <a:solidFill>
                <a:schemeClr val="dk1"/>
              </a:solidFill>
              <a:latin typeface="Arial"/>
              <a:ea typeface="Arial"/>
              <a:cs typeface="Arial"/>
              <a:sym typeface="Arial"/>
            </a:endParaRPr>
          </a:p>
        </p:txBody>
      </p:sp>
      <p:sp>
        <p:nvSpPr>
          <p:cNvPr id="1027" name="Google Shape;1027;p19"/>
          <p:cNvSpPr/>
          <p:nvPr/>
        </p:nvSpPr>
        <p:spPr>
          <a:xfrm>
            <a:off x="6659880" y="6486144"/>
            <a:ext cx="2095500" cy="332740"/>
          </a:xfrm>
          <a:custGeom>
            <a:rect b="b" l="l" r="r" t="t"/>
            <a:pathLst>
              <a:path extrusionOk="0" h="120000" w="120000">
                <a:moveTo>
                  <a:pt x="120000" y="107725"/>
                </a:moveTo>
                <a:lnTo>
                  <a:pt x="120000" y="12091"/>
                </a:lnTo>
                <a:lnTo>
                  <a:pt x="119755" y="7419"/>
                </a:lnTo>
                <a:lnTo>
                  <a:pt x="119094" y="3572"/>
                </a:lnTo>
                <a:lnTo>
                  <a:pt x="118122" y="961"/>
                </a:lnTo>
                <a:lnTo>
                  <a:pt x="116945" y="0"/>
                </a:lnTo>
                <a:lnTo>
                  <a:pt x="2967" y="0"/>
                </a:lnTo>
                <a:lnTo>
                  <a:pt x="1804" y="961"/>
                </a:lnTo>
                <a:lnTo>
                  <a:pt x="861" y="3572"/>
                </a:lnTo>
                <a:lnTo>
                  <a:pt x="230" y="7419"/>
                </a:lnTo>
                <a:lnTo>
                  <a:pt x="0" y="12091"/>
                </a:lnTo>
                <a:lnTo>
                  <a:pt x="0" y="107725"/>
                </a:lnTo>
                <a:lnTo>
                  <a:pt x="230" y="112396"/>
                </a:lnTo>
                <a:lnTo>
                  <a:pt x="861" y="116244"/>
                </a:lnTo>
                <a:lnTo>
                  <a:pt x="1804" y="118854"/>
                </a:lnTo>
                <a:lnTo>
                  <a:pt x="2967" y="119816"/>
                </a:lnTo>
                <a:lnTo>
                  <a:pt x="116945" y="119816"/>
                </a:lnTo>
                <a:lnTo>
                  <a:pt x="118122" y="118854"/>
                </a:lnTo>
                <a:lnTo>
                  <a:pt x="119094" y="116244"/>
                </a:lnTo>
                <a:lnTo>
                  <a:pt x="119755" y="112396"/>
                </a:lnTo>
                <a:lnTo>
                  <a:pt x="120000" y="107725"/>
                </a:lnTo>
                <a:close/>
              </a:path>
            </a:pathLst>
          </a:custGeom>
          <a:solidFill>
            <a:srgbClr val="EBF9F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8" name="Google Shape;1028;p19"/>
          <p:cNvSpPr/>
          <p:nvPr/>
        </p:nvSpPr>
        <p:spPr>
          <a:xfrm>
            <a:off x="6653784" y="6480048"/>
            <a:ext cx="2108200" cy="344805"/>
          </a:xfrm>
          <a:custGeom>
            <a:rect b="b" l="l" r="r" t="t"/>
            <a:pathLst>
              <a:path extrusionOk="0" h="120000" w="120000">
                <a:moveTo>
                  <a:pt x="86" y="108729"/>
                </a:moveTo>
                <a:lnTo>
                  <a:pt x="86" y="11138"/>
                </a:lnTo>
                <a:lnTo>
                  <a:pt x="0" y="13790"/>
                </a:lnTo>
                <a:lnTo>
                  <a:pt x="0" y="106608"/>
                </a:lnTo>
                <a:lnTo>
                  <a:pt x="86" y="108729"/>
                </a:lnTo>
                <a:close/>
              </a:path>
              <a:path extrusionOk="0" h="120000" w="120000">
                <a:moveTo>
                  <a:pt x="119884" y="109790"/>
                </a:moveTo>
                <a:lnTo>
                  <a:pt x="119884" y="10607"/>
                </a:lnTo>
                <a:lnTo>
                  <a:pt x="119710" y="8486"/>
                </a:lnTo>
                <a:lnTo>
                  <a:pt x="119624" y="7955"/>
                </a:lnTo>
                <a:lnTo>
                  <a:pt x="119363" y="5834"/>
                </a:lnTo>
                <a:lnTo>
                  <a:pt x="119277" y="5834"/>
                </a:lnTo>
                <a:lnTo>
                  <a:pt x="118930" y="3712"/>
                </a:lnTo>
                <a:lnTo>
                  <a:pt x="118409" y="2121"/>
                </a:lnTo>
                <a:lnTo>
                  <a:pt x="117889" y="1060"/>
                </a:lnTo>
                <a:lnTo>
                  <a:pt x="117802" y="1060"/>
                </a:lnTo>
                <a:lnTo>
                  <a:pt x="116587" y="0"/>
                </a:lnTo>
                <a:lnTo>
                  <a:pt x="3296" y="0"/>
                </a:lnTo>
                <a:lnTo>
                  <a:pt x="2081" y="1060"/>
                </a:lnTo>
                <a:lnTo>
                  <a:pt x="1474" y="2121"/>
                </a:lnTo>
                <a:lnTo>
                  <a:pt x="1040" y="3712"/>
                </a:lnTo>
                <a:lnTo>
                  <a:pt x="607" y="5834"/>
                </a:lnTo>
                <a:lnTo>
                  <a:pt x="346" y="7955"/>
                </a:lnTo>
                <a:lnTo>
                  <a:pt x="260" y="7955"/>
                </a:lnTo>
                <a:lnTo>
                  <a:pt x="260" y="8486"/>
                </a:lnTo>
                <a:lnTo>
                  <a:pt x="86" y="10607"/>
                </a:lnTo>
                <a:lnTo>
                  <a:pt x="86" y="109790"/>
                </a:lnTo>
                <a:lnTo>
                  <a:pt x="260" y="111911"/>
                </a:lnTo>
                <a:lnTo>
                  <a:pt x="607" y="114033"/>
                </a:lnTo>
                <a:lnTo>
                  <a:pt x="607" y="114563"/>
                </a:lnTo>
                <a:lnTo>
                  <a:pt x="693" y="114881"/>
                </a:lnTo>
                <a:lnTo>
                  <a:pt x="693" y="14320"/>
                </a:lnTo>
                <a:lnTo>
                  <a:pt x="780" y="11668"/>
                </a:lnTo>
                <a:lnTo>
                  <a:pt x="780" y="12729"/>
                </a:lnTo>
                <a:lnTo>
                  <a:pt x="867" y="11403"/>
                </a:lnTo>
                <a:lnTo>
                  <a:pt x="867" y="10607"/>
                </a:lnTo>
                <a:lnTo>
                  <a:pt x="1127" y="9016"/>
                </a:lnTo>
                <a:lnTo>
                  <a:pt x="1387" y="7823"/>
                </a:lnTo>
                <a:lnTo>
                  <a:pt x="1387" y="7425"/>
                </a:lnTo>
                <a:lnTo>
                  <a:pt x="2255" y="5303"/>
                </a:lnTo>
                <a:lnTo>
                  <a:pt x="2775" y="4773"/>
                </a:lnTo>
                <a:lnTo>
                  <a:pt x="117195" y="4773"/>
                </a:lnTo>
                <a:lnTo>
                  <a:pt x="117715" y="5303"/>
                </a:lnTo>
                <a:lnTo>
                  <a:pt x="117715" y="5480"/>
                </a:lnTo>
                <a:lnTo>
                  <a:pt x="118149" y="6364"/>
                </a:lnTo>
                <a:lnTo>
                  <a:pt x="118583" y="7425"/>
                </a:lnTo>
                <a:lnTo>
                  <a:pt x="118583" y="7823"/>
                </a:lnTo>
                <a:lnTo>
                  <a:pt x="118843" y="9016"/>
                </a:lnTo>
                <a:lnTo>
                  <a:pt x="119103" y="10607"/>
                </a:lnTo>
                <a:lnTo>
                  <a:pt x="119103" y="11403"/>
                </a:lnTo>
                <a:lnTo>
                  <a:pt x="119190" y="12729"/>
                </a:lnTo>
                <a:lnTo>
                  <a:pt x="119190" y="11668"/>
                </a:lnTo>
                <a:lnTo>
                  <a:pt x="119277" y="14320"/>
                </a:lnTo>
                <a:lnTo>
                  <a:pt x="119277" y="114563"/>
                </a:lnTo>
                <a:lnTo>
                  <a:pt x="119363" y="114563"/>
                </a:lnTo>
                <a:lnTo>
                  <a:pt x="119363" y="114033"/>
                </a:lnTo>
                <a:lnTo>
                  <a:pt x="119624" y="112442"/>
                </a:lnTo>
                <a:lnTo>
                  <a:pt x="119624" y="111911"/>
                </a:lnTo>
                <a:lnTo>
                  <a:pt x="119710" y="111911"/>
                </a:lnTo>
                <a:lnTo>
                  <a:pt x="119884" y="109790"/>
                </a:lnTo>
                <a:close/>
              </a:path>
              <a:path extrusionOk="0" h="120000" w="120000">
                <a:moveTo>
                  <a:pt x="954" y="109790"/>
                </a:moveTo>
                <a:lnTo>
                  <a:pt x="780" y="107668"/>
                </a:lnTo>
                <a:lnTo>
                  <a:pt x="780" y="108199"/>
                </a:lnTo>
                <a:lnTo>
                  <a:pt x="693" y="106077"/>
                </a:lnTo>
                <a:lnTo>
                  <a:pt x="693" y="114881"/>
                </a:lnTo>
                <a:lnTo>
                  <a:pt x="867" y="115518"/>
                </a:lnTo>
                <a:lnTo>
                  <a:pt x="867" y="109259"/>
                </a:lnTo>
                <a:lnTo>
                  <a:pt x="954" y="109790"/>
                </a:lnTo>
                <a:close/>
              </a:path>
              <a:path extrusionOk="0" h="120000" w="120000">
                <a:moveTo>
                  <a:pt x="954" y="10077"/>
                </a:moveTo>
                <a:lnTo>
                  <a:pt x="867" y="10607"/>
                </a:lnTo>
                <a:lnTo>
                  <a:pt x="867" y="11403"/>
                </a:lnTo>
                <a:lnTo>
                  <a:pt x="954" y="10077"/>
                </a:lnTo>
                <a:close/>
              </a:path>
              <a:path extrusionOk="0" h="120000" w="120000">
                <a:moveTo>
                  <a:pt x="1474" y="117746"/>
                </a:moveTo>
                <a:lnTo>
                  <a:pt x="1474" y="112972"/>
                </a:lnTo>
                <a:lnTo>
                  <a:pt x="1127" y="110851"/>
                </a:lnTo>
                <a:lnTo>
                  <a:pt x="1127" y="111381"/>
                </a:lnTo>
                <a:lnTo>
                  <a:pt x="867" y="109259"/>
                </a:lnTo>
                <a:lnTo>
                  <a:pt x="867" y="115518"/>
                </a:lnTo>
                <a:lnTo>
                  <a:pt x="1040" y="116155"/>
                </a:lnTo>
                <a:lnTo>
                  <a:pt x="1040" y="116685"/>
                </a:lnTo>
                <a:lnTo>
                  <a:pt x="1474" y="117746"/>
                </a:lnTo>
                <a:close/>
              </a:path>
              <a:path extrusionOk="0" h="120000" w="120000">
                <a:moveTo>
                  <a:pt x="1474" y="7425"/>
                </a:moveTo>
                <a:lnTo>
                  <a:pt x="1387" y="7425"/>
                </a:lnTo>
                <a:lnTo>
                  <a:pt x="1387" y="7823"/>
                </a:lnTo>
                <a:lnTo>
                  <a:pt x="1474" y="7425"/>
                </a:lnTo>
                <a:close/>
              </a:path>
              <a:path extrusionOk="0" h="120000" w="120000">
                <a:moveTo>
                  <a:pt x="118583" y="112442"/>
                </a:moveTo>
                <a:lnTo>
                  <a:pt x="118149" y="114033"/>
                </a:lnTo>
                <a:lnTo>
                  <a:pt x="117628" y="115094"/>
                </a:lnTo>
                <a:lnTo>
                  <a:pt x="117108" y="115624"/>
                </a:lnTo>
                <a:lnTo>
                  <a:pt x="2775" y="115624"/>
                </a:lnTo>
                <a:lnTo>
                  <a:pt x="2255" y="114563"/>
                </a:lnTo>
                <a:lnTo>
                  <a:pt x="1821" y="114033"/>
                </a:lnTo>
                <a:lnTo>
                  <a:pt x="1387" y="112442"/>
                </a:lnTo>
                <a:lnTo>
                  <a:pt x="1474" y="112972"/>
                </a:lnTo>
                <a:lnTo>
                  <a:pt x="1474" y="117746"/>
                </a:lnTo>
                <a:lnTo>
                  <a:pt x="1561" y="117746"/>
                </a:lnTo>
                <a:lnTo>
                  <a:pt x="2081" y="119337"/>
                </a:lnTo>
                <a:lnTo>
                  <a:pt x="2689" y="119867"/>
                </a:lnTo>
                <a:lnTo>
                  <a:pt x="117281" y="119867"/>
                </a:lnTo>
                <a:lnTo>
                  <a:pt x="117889" y="118806"/>
                </a:lnTo>
                <a:lnTo>
                  <a:pt x="118496" y="117569"/>
                </a:lnTo>
                <a:lnTo>
                  <a:pt x="118496" y="112972"/>
                </a:lnTo>
                <a:lnTo>
                  <a:pt x="118583" y="112442"/>
                </a:lnTo>
                <a:close/>
              </a:path>
              <a:path extrusionOk="0" h="120000" w="120000">
                <a:moveTo>
                  <a:pt x="117715" y="5480"/>
                </a:moveTo>
                <a:lnTo>
                  <a:pt x="117715" y="5303"/>
                </a:lnTo>
                <a:lnTo>
                  <a:pt x="117628" y="5303"/>
                </a:lnTo>
                <a:lnTo>
                  <a:pt x="117715" y="5480"/>
                </a:lnTo>
                <a:close/>
              </a:path>
              <a:path extrusionOk="0" h="120000" w="120000">
                <a:moveTo>
                  <a:pt x="118583" y="7823"/>
                </a:moveTo>
                <a:lnTo>
                  <a:pt x="118583" y="7425"/>
                </a:lnTo>
                <a:lnTo>
                  <a:pt x="118496" y="7425"/>
                </a:lnTo>
                <a:lnTo>
                  <a:pt x="118583" y="7823"/>
                </a:lnTo>
                <a:close/>
              </a:path>
              <a:path extrusionOk="0" h="120000" w="120000">
                <a:moveTo>
                  <a:pt x="119103" y="115359"/>
                </a:moveTo>
                <a:lnTo>
                  <a:pt x="119103" y="109259"/>
                </a:lnTo>
                <a:lnTo>
                  <a:pt x="118843" y="111381"/>
                </a:lnTo>
                <a:lnTo>
                  <a:pt x="118843" y="110851"/>
                </a:lnTo>
                <a:lnTo>
                  <a:pt x="118496" y="112972"/>
                </a:lnTo>
                <a:lnTo>
                  <a:pt x="118496" y="117569"/>
                </a:lnTo>
                <a:lnTo>
                  <a:pt x="118930" y="116685"/>
                </a:lnTo>
                <a:lnTo>
                  <a:pt x="118930" y="116155"/>
                </a:lnTo>
                <a:lnTo>
                  <a:pt x="119103" y="115359"/>
                </a:lnTo>
                <a:close/>
              </a:path>
              <a:path extrusionOk="0" h="120000" w="120000">
                <a:moveTo>
                  <a:pt x="119103" y="11403"/>
                </a:moveTo>
                <a:lnTo>
                  <a:pt x="119103" y="10607"/>
                </a:lnTo>
                <a:lnTo>
                  <a:pt x="119016" y="10077"/>
                </a:lnTo>
                <a:lnTo>
                  <a:pt x="119103" y="11403"/>
                </a:lnTo>
                <a:close/>
              </a:path>
              <a:path extrusionOk="0" h="120000" w="120000">
                <a:moveTo>
                  <a:pt x="119277" y="114563"/>
                </a:moveTo>
                <a:lnTo>
                  <a:pt x="119277" y="106077"/>
                </a:lnTo>
                <a:lnTo>
                  <a:pt x="119190" y="108199"/>
                </a:lnTo>
                <a:lnTo>
                  <a:pt x="119190" y="107668"/>
                </a:lnTo>
                <a:lnTo>
                  <a:pt x="119016" y="109790"/>
                </a:lnTo>
                <a:lnTo>
                  <a:pt x="119103" y="109259"/>
                </a:lnTo>
                <a:lnTo>
                  <a:pt x="119103" y="115359"/>
                </a:lnTo>
                <a:lnTo>
                  <a:pt x="119277" y="114563"/>
                </a:lnTo>
                <a:close/>
              </a:path>
              <a:path extrusionOk="0" h="120000" w="120000">
                <a:moveTo>
                  <a:pt x="119277" y="106077"/>
                </a:moveTo>
                <a:lnTo>
                  <a:pt x="119277" y="14320"/>
                </a:lnTo>
                <a:lnTo>
                  <a:pt x="119190" y="13790"/>
                </a:lnTo>
                <a:lnTo>
                  <a:pt x="119190" y="106077"/>
                </a:lnTo>
                <a:lnTo>
                  <a:pt x="119277" y="106077"/>
                </a:lnTo>
                <a:close/>
              </a:path>
              <a:path extrusionOk="0" h="120000" w="120000">
                <a:moveTo>
                  <a:pt x="119971" y="106608"/>
                </a:moveTo>
                <a:lnTo>
                  <a:pt x="119971" y="13790"/>
                </a:lnTo>
                <a:lnTo>
                  <a:pt x="119884" y="11138"/>
                </a:lnTo>
                <a:lnTo>
                  <a:pt x="119884" y="108729"/>
                </a:lnTo>
                <a:lnTo>
                  <a:pt x="119971" y="106608"/>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9" name="Google Shape;1029;p19"/>
          <p:cNvSpPr txBox="1"/>
          <p:nvPr/>
        </p:nvSpPr>
        <p:spPr>
          <a:xfrm>
            <a:off x="6796529" y="6542021"/>
            <a:ext cx="181927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Wallet Share Opportunities</a:t>
            </a:r>
            <a:endParaRPr sz="1100">
              <a:solidFill>
                <a:schemeClr val="dk1"/>
              </a:solidFill>
              <a:latin typeface="Arial"/>
              <a:ea typeface="Arial"/>
              <a:cs typeface="Arial"/>
              <a:sym typeface="Arial"/>
            </a:endParaRPr>
          </a:p>
        </p:txBody>
      </p:sp>
      <p:sp>
        <p:nvSpPr>
          <p:cNvPr id="1030" name="Google Shape;1030;p19"/>
          <p:cNvSpPr txBox="1"/>
          <p:nvPr/>
        </p:nvSpPr>
        <p:spPr>
          <a:xfrm>
            <a:off x="2098116" y="4065522"/>
            <a:ext cx="3424554"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2011	2012 </a:t>
            </a:r>
            <a:r>
              <a:rPr baseline="30000" lang="en-US" sz="975">
                <a:solidFill>
                  <a:schemeClr val="dk1"/>
                </a:solidFill>
                <a:latin typeface="Arial"/>
                <a:ea typeface="Arial"/>
                <a:cs typeface="Arial"/>
                <a:sym typeface="Arial"/>
              </a:rPr>
              <a:t>(3)	</a:t>
            </a:r>
            <a:r>
              <a:rPr lang="en-US" sz="1000">
                <a:solidFill>
                  <a:schemeClr val="dk1"/>
                </a:solidFill>
                <a:latin typeface="Arial"/>
                <a:ea typeface="Arial"/>
                <a:cs typeface="Arial"/>
                <a:sym typeface="Arial"/>
              </a:rPr>
              <a:t>2013	2014	2015</a:t>
            </a:r>
            <a:endParaRPr sz="1000">
              <a:solidFill>
                <a:schemeClr val="dk1"/>
              </a:solidFill>
              <a:latin typeface="Arial"/>
              <a:ea typeface="Arial"/>
              <a:cs typeface="Arial"/>
              <a:sym typeface="Arial"/>
            </a:endParaRPr>
          </a:p>
        </p:txBody>
      </p:sp>
      <p:sp>
        <p:nvSpPr>
          <p:cNvPr id="1031" name="Google Shape;1031;p19"/>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32" name="Google Shape;1032;p19"/>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3</a:t>
            </a:r>
            <a:endParaRPr sz="1400">
              <a:solidFill>
                <a:schemeClr val="dk1"/>
              </a:solidFill>
              <a:latin typeface="Arial"/>
              <a:ea typeface="Arial"/>
              <a:cs typeface="Arial"/>
              <a:sym typeface="Arial"/>
            </a:endParaRPr>
          </a:p>
        </p:txBody>
      </p:sp>
      <p:sp>
        <p:nvSpPr>
          <p:cNvPr id="1033" name="Google Shape;1033;p19"/>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7" name="Shape 1037"/>
        <p:cNvGrpSpPr/>
        <p:nvPr/>
      </p:nvGrpSpPr>
      <p:grpSpPr>
        <a:xfrm>
          <a:off x="0" y="0"/>
          <a:ext cx="0" cy="0"/>
          <a:chOff x="0" y="0"/>
          <a:chExt cx="0" cy="0"/>
        </a:xfrm>
      </p:grpSpPr>
      <p:sp>
        <p:nvSpPr>
          <p:cNvPr id="1038" name="Google Shape;1038;p20"/>
          <p:cNvSpPr txBox="1"/>
          <p:nvPr>
            <p:ph type="title"/>
          </p:nvPr>
        </p:nvSpPr>
        <p:spPr>
          <a:xfrm>
            <a:off x="1005840" y="1186687"/>
            <a:ext cx="8046718" cy="338455"/>
          </a:xfrm>
          <a:prstGeom prst="rect">
            <a:avLst/>
          </a:prstGeom>
          <a:noFill/>
          <a:ln>
            <a:noFill/>
          </a:ln>
        </p:spPr>
        <p:txBody>
          <a:bodyPr anchorCtr="0" anchor="t" bIns="0" lIns="0" spcFirstLastPara="1" rIns="0" wrap="square" tIns="12700">
            <a:noAutofit/>
          </a:bodyPr>
          <a:lstStyle/>
          <a:p>
            <a:pPr indent="-5079" lvl="0" marL="297180" marR="0" rtl="0" algn="l">
              <a:lnSpc>
                <a:spcPct val="100000"/>
              </a:lnSpc>
              <a:spcBef>
                <a:spcPts val="0"/>
              </a:spcBef>
              <a:spcAft>
                <a:spcPts val="0"/>
              </a:spcAft>
              <a:buNone/>
            </a:pPr>
            <a:r>
              <a:rPr b="1" i="0" lang="en-US" sz="2050" u="none" cap="none" strike="noStrike">
                <a:solidFill>
                  <a:schemeClr val="dk1"/>
                </a:solidFill>
                <a:latin typeface="Arial"/>
                <a:ea typeface="Arial"/>
                <a:cs typeface="Arial"/>
                <a:sym typeface="Arial"/>
              </a:rPr>
              <a:t>Investment Management Enters Period of Stability and Growth</a:t>
            </a:r>
            <a:endParaRPr/>
          </a:p>
        </p:txBody>
      </p:sp>
      <p:sp>
        <p:nvSpPr>
          <p:cNvPr id="1039" name="Google Shape;1039;p20"/>
          <p:cNvSpPr/>
          <p:nvPr/>
        </p:nvSpPr>
        <p:spPr>
          <a:xfrm>
            <a:off x="1743455" y="2878836"/>
            <a:ext cx="2130552" cy="213055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40" name="Google Shape;1040;p20"/>
          <p:cNvSpPr txBox="1"/>
          <p:nvPr/>
        </p:nvSpPr>
        <p:spPr>
          <a:xfrm>
            <a:off x="3330954" y="3436110"/>
            <a:ext cx="33210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rgbClr val="FFFFFF"/>
                </a:solidFill>
                <a:latin typeface="Arial"/>
                <a:ea typeface="Arial"/>
                <a:cs typeface="Arial"/>
                <a:sym typeface="Arial"/>
              </a:rPr>
              <a:t>33%</a:t>
            </a:r>
            <a:endParaRPr sz="1200">
              <a:solidFill>
                <a:schemeClr val="dk1"/>
              </a:solidFill>
              <a:latin typeface="Arial"/>
              <a:ea typeface="Arial"/>
              <a:cs typeface="Arial"/>
              <a:sym typeface="Arial"/>
            </a:endParaRPr>
          </a:p>
        </p:txBody>
      </p:sp>
      <p:sp>
        <p:nvSpPr>
          <p:cNvPr id="1041" name="Google Shape;1041;p20"/>
          <p:cNvSpPr txBox="1"/>
          <p:nvPr/>
        </p:nvSpPr>
        <p:spPr>
          <a:xfrm>
            <a:off x="2498850" y="4617210"/>
            <a:ext cx="33210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39%</a:t>
            </a:r>
            <a:endParaRPr sz="1200">
              <a:solidFill>
                <a:schemeClr val="dk1"/>
              </a:solidFill>
              <a:latin typeface="Arial"/>
              <a:ea typeface="Arial"/>
              <a:cs typeface="Arial"/>
              <a:sym typeface="Arial"/>
            </a:endParaRPr>
          </a:p>
        </p:txBody>
      </p:sp>
      <p:sp>
        <p:nvSpPr>
          <p:cNvPr id="1042" name="Google Shape;1042;p20"/>
          <p:cNvSpPr txBox="1"/>
          <p:nvPr/>
        </p:nvSpPr>
        <p:spPr>
          <a:xfrm>
            <a:off x="2035555" y="3318762"/>
            <a:ext cx="33210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rgbClr val="FFFFFF"/>
                </a:solidFill>
                <a:latin typeface="Arial"/>
                <a:ea typeface="Arial"/>
                <a:cs typeface="Arial"/>
                <a:sym typeface="Arial"/>
              </a:rPr>
              <a:t>28%</a:t>
            </a:r>
            <a:endParaRPr sz="1200">
              <a:solidFill>
                <a:schemeClr val="dk1"/>
              </a:solidFill>
              <a:latin typeface="Arial"/>
              <a:ea typeface="Arial"/>
              <a:cs typeface="Arial"/>
              <a:sym typeface="Arial"/>
            </a:endParaRPr>
          </a:p>
        </p:txBody>
      </p:sp>
      <p:sp>
        <p:nvSpPr>
          <p:cNvPr id="1043" name="Google Shape;1043;p20"/>
          <p:cNvSpPr txBox="1"/>
          <p:nvPr/>
        </p:nvSpPr>
        <p:spPr>
          <a:xfrm>
            <a:off x="2501899" y="3675378"/>
            <a:ext cx="610870" cy="421640"/>
          </a:xfrm>
          <a:prstGeom prst="rect">
            <a:avLst/>
          </a:prstGeom>
          <a:noFill/>
          <a:ln>
            <a:noFill/>
          </a:ln>
        </p:spPr>
        <p:txBody>
          <a:bodyPr anchorCtr="0" anchor="t" bIns="0" lIns="0" spcFirstLastPara="1" rIns="0" wrap="square" tIns="12050">
            <a:noAutofit/>
          </a:bodyPr>
          <a:lstStyle/>
          <a:p>
            <a:pPr indent="0" lvl="0" marL="0" marR="0" rtl="0" algn="ctr">
              <a:lnSpc>
                <a:spcPct val="100000"/>
              </a:lnSpc>
              <a:spcBef>
                <a:spcPts val="0"/>
              </a:spcBef>
              <a:spcAft>
                <a:spcPts val="0"/>
              </a:spcAft>
              <a:buNone/>
            </a:pPr>
            <a:r>
              <a:rPr b="1" lang="en-US" sz="1300">
                <a:solidFill>
                  <a:schemeClr val="dk1"/>
                </a:solidFill>
                <a:latin typeface="Arial"/>
                <a:ea typeface="Arial"/>
                <a:cs typeface="Arial"/>
                <a:sym typeface="Arial"/>
              </a:rPr>
              <a:t>AUM</a:t>
            </a:r>
            <a:endParaRPr sz="1300">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lang="en-US" sz="1300">
                <a:solidFill>
                  <a:schemeClr val="dk1"/>
                </a:solidFill>
                <a:latin typeface="Arial"/>
                <a:ea typeface="Arial"/>
                <a:cs typeface="Arial"/>
                <a:sym typeface="Arial"/>
              </a:rPr>
              <a:t>$417Bn</a:t>
            </a:r>
            <a:endParaRPr sz="1300">
              <a:solidFill>
                <a:schemeClr val="dk1"/>
              </a:solidFill>
              <a:latin typeface="Arial"/>
              <a:ea typeface="Arial"/>
              <a:cs typeface="Arial"/>
              <a:sym typeface="Arial"/>
            </a:endParaRPr>
          </a:p>
        </p:txBody>
      </p:sp>
      <p:sp>
        <p:nvSpPr>
          <p:cNvPr id="1044" name="Google Shape;1044;p20"/>
          <p:cNvSpPr txBox="1"/>
          <p:nvPr/>
        </p:nvSpPr>
        <p:spPr>
          <a:xfrm>
            <a:off x="5307581" y="2468371"/>
            <a:ext cx="2952115" cy="1021080"/>
          </a:xfrm>
          <a:prstGeom prst="rect">
            <a:avLst/>
          </a:prstGeom>
          <a:noFill/>
          <a:ln>
            <a:noFill/>
          </a:ln>
        </p:spPr>
        <p:txBody>
          <a:bodyPr anchorCtr="0" anchor="t" bIns="0" lIns="0" spcFirstLastPara="1" rIns="0" wrap="square" tIns="12700">
            <a:noAutofit/>
          </a:bodyPr>
          <a:lstStyle/>
          <a:p>
            <a:pPr indent="-172085" lvl="0" marL="184785" marR="0" rtl="0" algn="l">
              <a:lnSpc>
                <a:spcPct val="100000"/>
              </a:lnSpc>
              <a:spcBef>
                <a:spcPts val="0"/>
              </a:spcBef>
              <a:spcAft>
                <a:spcPts val="0"/>
              </a:spcAft>
              <a:buClr>
                <a:srgbClr val="3AC3A3"/>
              </a:buClr>
              <a:buSzPts val="1200"/>
              <a:buFont typeface="Noto Sans Symbols"/>
              <a:buChar char="✓"/>
            </a:pPr>
            <a:r>
              <a:rPr b="1" lang="en-US" sz="1200">
                <a:solidFill>
                  <a:schemeClr val="dk1"/>
                </a:solidFill>
                <a:latin typeface="Arial"/>
                <a:ea typeface="Arial"/>
                <a:cs typeface="Arial"/>
                <a:sym typeface="Arial"/>
              </a:rPr>
              <a:t>Organizational Realignment</a:t>
            </a:r>
            <a:endParaRPr sz="1200">
              <a:solidFill>
                <a:schemeClr val="dk1"/>
              </a:solidFill>
              <a:latin typeface="Arial"/>
              <a:ea typeface="Arial"/>
              <a:cs typeface="Arial"/>
              <a:sym typeface="Arial"/>
            </a:endParaRPr>
          </a:p>
          <a:p>
            <a:pPr indent="95250" lvl="0" marL="0" marR="0" rtl="0" algn="l">
              <a:lnSpc>
                <a:spcPct val="100000"/>
              </a:lnSpc>
              <a:spcBef>
                <a:spcPts val="35"/>
              </a:spcBef>
              <a:spcAft>
                <a:spcPts val="0"/>
              </a:spcAft>
              <a:buClr>
                <a:srgbClr val="3AC3A3"/>
              </a:buClr>
              <a:buSzPts val="1500"/>
              <a:buFont typeface="Noto Sans Symbols"/>
              <a:buNone/>
            </a:pPr>
            <a:r>
              <a:t/>
            </a:r>
            <a:endParaRPr sz="1500">
              <a:solidFill>
                <a:schemeClr val="dk1"/>
              </a:solidFill>
              <a:latin typeface="Times New Roman"/>
              <a:ea typeface="Times New Roman"/>
              <a:cs typeface="Times New Roman"/>
              <a:sym typeface="Times New Roman"/>
            </a:endParaRPr>
          </a:p>
          <a:p>
            <a:pPr indent="-172085" lvl="0" marL="184785" marR="0" rtl="0" algn="l">
              <a:lnSpc>
                <a:spcPct val="100000"/>
              </a:lnSpc>
              <a:spcBef>
                <a:spcPts val="5"/>
              </a:spcBef>
              <a:spcAft>
                <a:spcPts val="0"/>
              </a:spcAft>
              <a:buClr>
                <a:srgbClr val="3AC3A3"/>
              </a:buClr>
              <a:buSzPts val="1200"/>
              <a:buFont typeface="Noto Sans Symbols"/>
              <a:buChar char="✓"/>
            </a:pPr>
            <a:r>
              <a:rPr b="1" lang="en-US" sz="1200">
                <a:solidFill>
                  <a:schemeClr val="dk1"/>
                </a:solidFill>
                <a:latin typeface="Arial"/>
                <a:ea typeface="Arial"/>
                <a:cs typeface="Arial"/>
                <a:sym typeface="Arial"/>
              </a:rPr>
              <a:t>Rationalized Cost Base</a:t>
            </a:r>
            <a:endParaRPr sz="1200">
              <a:solidFill>
                <a:schemeClr val="dk1"/>
              </a:solidFill>
              <a:latin typeface="Arial"/>
              <a:ea typeface="Arial"/>
              <a:cs typeface="Arial"/>
              <a:sym typeface="Arial"/>
            </a:endParaRPr>
          </a:p>
          <a:p>
            <a:pPr indent="95250" lvl="0" marL="0" marR="0" rtl="0" algn="l">
              <a:lnSpc>
                <a:spcPct val="100000"/>
              </a:lnSpc>
              <a:spcBef>
                <a:spcPts val="25"/>
              </a:spcBef>
              <a:spcAft>
                <a:spcPts val="0"/>
              </a:spcAft>
              <a:buClr>
                <a:srgbClr val="3AC3A3"/>
              </a:buClr>
              <a:buSzPts val="1500"/>
              <a:buFont typeface="Noto Sans Symbols"/>
              <a:buNone/>
            </a:pPr>
            <a:r>
              <a:t/>
            </a:r>
            <a:endParaRPr sz="1500">
              <a:solidFill>
                <a:schemeClr val="dk1"/>
              </a:solidFill>
              <a:latin typeface="Times New Roman"/>
              <a:ea typeface="Times New Roman"/>
              <a:cs typeface="Times New Roman"/>
              <a:sym typeface="Times New Roman"/>
            </a:endParaRPr>
          </a:p>
          <a:p>
            <a:pPr indent="-172085" lvl="0" marL="184785" marR="0" rtl="0" algn="l">
              <a:lnSpc>
                <a:spcPct val="100000"/>
              </a:lnSpc>
              <a:spcBef>
                <a:spcPts val="0"/>
              </a:spcBef>
              <a:spcAft>
                <a:spcPts val="0"/>
              </a:spcAft>
              <a:buClr>
                <a:srgbClr val="3AC3A3"/>
              </a:buClr>
              <a:buSzPts val="1200"/>
              <a:buFont typeface="Noto Sans Symbols"/>
              <a:buChar char="✓"/>
            </a:pPr>
            <a:r>
              <a:rPr b="1" lang="en-US" sz="1200">
                <a:solidFill>
                  <a:schemeClr val="dk1"/>
                </a:solidFill>
                <a:latin typeface="Arial"/>
                <a:ea typeface="Arial"/>
                <a:cs typeface="Arial"/>
                <a:sym typeface="Arial"/>
              </a:rPr>
              <a:t>Legacy Third Party Fund LP Positions</a:t>
            </a:r>
            <a:endParaRPr sz="1200">
              <a:solidFill>
                <a:schemeClr val="dk1"/>
              </a:solidFill>
              <a:latin typeface="Arial"/>
              <a:ea typeface="Arial"/>
              <a:cs typeface="Arial"/>
              <a:sym typeface="Arial"/>
            </a:endParaRPr>
          </a:p>
        </p:txBody>
      </p:sp>
      <p:sp>
        <p:nvSpPr>
          <p:cNvPr id="1045" name="Google Shape;1045;p20"/>
          <p:cNvSpPr txBox="1"/>
          <p:nvPr/>
        </p:nvSpPr>
        <p:spPr>
          <a:xfrm>
            <a:off x="5310629" y="4054854"/>
            <a:ext cx="3554095" cy="2489835"/>
          </a:xfrm>
          <a:prstGeom prst="rect">
            <a:avLst/>
          </a:prstGeom>
          <a:noFill/>
          <a:ln>
            <a:noFill/>
          </a:ln>
        </p:spPr>
        <p:txBody>
          <a:bodyPr anchorCtr="0" anchor="t" bIns="0" lIns="0" spcFirstLastPara="1" rIns="0" wrap="square" tIns="584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Enhance Distribution Capabilities</a:t>
            </a:r>
            <a:endParaRPr sz="1200">
              <a:solidFill>
                <a:schemeClr val="dk1"/>
              </a:solidFill>
              <a:latin typeface="Arial"/>
              <a:ea typeface="Arial"/>
              <a:cs typeface="Arial"/>
              <a:sym typeface="Arial"/>
            </a:endParaRPr>
          </a:p>
          <a:p>
            <a:pPr indent="-172085" lvl="0" marL="184785" marR="0" rtl="0" algn="l">
              <a:lnSpc>
                <a:spcPct val="100000"/>
              </a:lnSpc>
              <a:spcBef>
                <a:spcPts val="360"/>
              </a:spcBef>
              <a:spcAft>
                <a:spcPts val="0"/>
              </a:spcAft>
              <a:buClr>
                <a:srgbClr val="3AC3A3"/>
              </a:buClr>
              <a:buSzPts val="1200"/>
              <a:buFont typeface="Arial"/>
              <a:buChar char="•"/>
            </a:pPr>
            <a:r>
              <a:rPr lang="en-US" sz="1200">
                <a:solidFill>
                  <a:schemeClr val="dk1"/>
                </a:solidFill>
                <a:latin typeface="Arial"/>
                <a:ea typeface="Arial"/>
                <a:cs typeface="Arial"/>
                <a:sym typeface="Arial"/>
              </a:rPr>
              <a:t>U.S. Intermediary and Asia</a:t>
            </a:r>
            <a:endParaRPr sz="1200">
              <a:solidFill>
                <a:schemeClr val="dk1"/>
              </a:solidFill>
              <a:latin typeface="Arial"/>
              <a:ea typeface="Arial"/>
              <a:cs typeface="Arial"/>
              <a:sym typeface="Arial"/>
            </a:endParaRPr>
          </a:p>
          <a:p>
            <a:pPr indent="-172085" lvl="0" marL="184785" marR="0" rtl="0" algn="l">
              <a:lnSpc>
                <a:spcPct val="100000"/>
              </a:lnSpc>
              <a:spcBef>
                <a:spcPts val="359"/>
              </a:spcBef>
              <a:spcAft>
                <a:spcPts val="0"/>
              </a:spcAft>
              <a:buClr>
                <a:srgbClr val="3AC3A3"/>
              </a:buClr>
              <a:buSzPts val="1200"/>
              <a:buFont typeface="Arial"/>
              <a:buChar char="•"/>
            </a:pPr>
            <a:r>
              <a:rPr lang="en-US" sz="1200">
                <a:solidFill>
                  <a:schemeClr val="dk1"/>
                </a:solidFill>
                <a:latin typeface="Arial"/>
                <a:ea typeface="Arial"/>
                <a:cs typeface="Arial"/>
                <a:sym typeface="Arial"/>
              </a:rPr>
              <a:t>Solutions &amp; Partnerships Focus</a:t>
            </a:r>
            <a:endParaRPr sz="1200">
              <a:solidFill>
                <a:schemeClr val="dk1"/>
              </a:solidFill>
              <a:latin typeface="Arial"/>
              <a:ea typeface="Arial"/>
              <a:cs typeface="Arial"/>
              <a:sym typeface="Arial"/>
            </a:endParaRPr>
          </a:p>
          <a:p>
            <a:pPr indent="117475" lvl="0" marL="0" marR="0" rtl="0" algn="l">
              <a:lnSpc>
                <a:spcPct val="100000"/>
              </a:lnSpc>
              <a:spcBef>
                <a:spcPts val="30"/>
              </a:spcBef>
              <a:spcAft>
                <a:spcPts val="0"/>
              </a:spcAft>
              <a:buClr>
                <a:srgbClr val="3AC3A3"/>
              </a:buClr>
              <a:buSzPts val="1850"/>
              <a:buFont typeface="Arial"/>
              <a:buNone/>
            </a:pPr>
            <a:r>
              <a:t/>
            </a:r>
            <a:endParaRPr sz="1850">
              <a:solidFill>
                <a:schemeClr val="dk1"/>
              </a:solidFill>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New Product Launches</a:t>
            </a:r>
            <a:endParaRPr sz="1200">
              <a:solidFill>
                <a:schemeClr val="dk1"/>
              </a:solidFill>
              <a:latin typeface="Arial"/>
              <a:ea typeface="Arial"/>
              <a:cs typeface="Arial"/>
              <a:sym typeface="Arial"/>
            </a:endParaRPr>
          </a:p>
          <a:p>
            <a:pPr indent="-172085" lvl="0" marL="184785" marR="0" rtl="0" algn="l">
              <a:lnSpc>
                <a:spcPct val="100000"/>
              </a:lnSpc>
              <a:spcBef>
                <a:spcPts val="355"/>
              </a:spcBef>
              <a:spcAft>
                <a:spcPts val="0"/>
              </a:spcAft>
              <a:buClr>
                <a:srgbClr val="3AC3A3"/>
              </a:buClr>
              <a:buSzPts val="1200"/>
              <a:buFont typeface="Arial"/>
              <a:buChar char="•"/>
            </a:pPr>
            <a:r>
              <a:rPr lang="en-US" sz="1200">
                <a:solidFill>
                  <a:schemeClr val="dk1"/>
                </a:solidFill>
                <a:latin typeface="Arial"/>
                <a:ea typeface="Arial"/>
                <a:cs typeface="Arial"/>
                <a:sym typeface="Arial"/>
              </a:rPr>
              <a:t>Differentiated Alternative Origination Platform</a:t>
            </a:r>
            <a:endParaRPr sz="1200">
              <a:solidFill>
                <a:schemeClr val="dk1"/>
              </a:solidFill>
              <a:latin typeface="Arial"/>
              <a:ea typeface="Arial"/>
              <a:cs typeface="Arial"/>
              <a:sym typeface="Arial"/>
            </a:endParaRPr>
          </a:p>
          <a:p>
            <a:pPr indent="-172085" lvl="0" marL="184785" marR="0" rtl="0" algn="l">
              <a:lnSpc>
                <a:spcPct val="100000"/>
              </a:lnSpc>
              <a:spcBef>
                <a:spcPts val="355"/>
              </a:spcBef>
              <a:spcAft>
                <a:spcPts val="0"/>
              </a:spcAft>
              <a:buClr>
                <a:srgbClr val="3AC3A3"/>
              </a:buClr>
              <a:buSzPts val="1200"/>
              <a:buFont typeface="Arial"/>
              <a:buChar char="•"/>
            </a:pPr>
            <a:r>
              <a:rPr lang="en-US" sz="1200">
                <a:solidFill>
                  <a:schemeClr val="dk1"/>
                </a:solidFill>
                <a:latin typeface="Arial"/>
                <a:ea typeface="Arial"/>
                <a:cs typeface="Arial"/>
                <a:sym typeface="Arial"/>
              </a:rPr>
              <a:t>Leverage Morgan Stanley Connectivity</a:t>
            </a:r>
            <a:endParaRPr sz="1200">
              <a:solidFill>
                <a:schemeClr val="dk1"/>
              </a:solidFill>
              <a:latin typeface="Arial"/>
              <a:ea typeface="Arial"/>
              <a:cs typeface="Arial"/>
              <a:sym typeface="Arial"/>
            </a:endParaRPr>
          </a:p>
          <a:p>
            <a:pPr indent="98425" lvl="0" marL="0" marR="0" rtl="0" algn="l">
              <a:lnSpc>
                <a:spcPct val="100000"/>
              </a:lnSpc>
              <a:spcBef>
                <a:spcPts val="0"/>
              </a:spcBef>
              <a:spcAft>
                <a:spcPts val="0"/>
              </a:spcAft>
              <a:buClr>
                <a:srgbClr val="3AC3A3"/>
              </a:buClr>
              <a:buSzPts val="1550"/>
              <a:buFont typeface="Arial"/>
              <a:buNone/>
            </a:pPr>
            <a:r>
              <a:t/>
            </a:r>
            <a:endParaRPr sz="1550">
              <a:solidFill>
                <a:schemeClr val="dk1"/>
              </a:solidFill>
              <a:latin typeface="Times New Roman"/>
              <a:ea typeface="Times New Roman"/>
              <a:cs typeface="Times New Roman"/>
              <a:sym typeface="Times New Roman"/>
            </a:endParaRPr>
          </a:p>
          <a:p>
            <a:pPr indent="0" lvl="0" marL="12700" marR="447040" rtl="0" algn="l">
              <a:lnSpc>
                <a:spcPct val="111700"/>
              </a:lnSpc>
              <a:spcBef>
                <a:spcPts val="0"/>
              </a:spcBef>
              <a:spcAft>
                <a:spcPts val="0"/>
              </a:spcAft>
              <a:buNone/>
            </a:pPr>
            <a:r>
              <a:rPr b="1" lang="en-US" sz="1200">
                <a:solidFill>
                  <a:schemeClr val="dk1"/>
                </a:solidFill>
                <a:latin typeface="Arial"/>
                <a:ea typeface="Arial"/>
                <a:cs typeface="Arial"/>
                <a:sym typeface="Arial"/>
              </a:rPr>
              <a:t>Growth with Limited Balance Sheet &amp; Cost  Requirements</a:t>
            </a:r>
            <a:endParaRPr sz="1200">
              <a:solidFill>
                <a:schemeClr val="dk1"/>
              </a:solidFill>
              <a:latin typeface="Arial"/>
              <a:ea typeface="Arial"/>
              <a:cs typeface="Arial"/>
              <a:sym typeface="Arial"/>
            </a:endParaRPr>
          </a:p>
          <a:p>
            <a:pPr indent="-172085" lvl="0" marL="184785" marR="0" rtl="0" algn="l">
              <a:lnSpc>
                <a:spcPct val="100000"/>
              </a:lnSpc>
              <a:spcBef>
                <a:spcPts val="355"/>
              </a:spcBef>
              <a:spcAft>
                <a:spcPts val="0"/>
              </a:spcAft>
              <a:buClr>
                <a:srgbClr val="3AC3A3"/>
              </a:buClr>
              <a:buSzPts val="1200"/>
              <a:buFont typeface="Arial"/>
              <a:buChar char="•"/>
            </a:pPr>
            <a:r>
              <a:rPr lang="en-US" sz="1200">
                <a:solidFill>
                  <a:schemeClr val="dk1"/>
                </a:solidFill>
                <a:latin typeface="Arial"/>
                <a:ea typeface="Arial"/>
                <a:cs typeface="Arial"/>
                <a:sym typeface="Arial"/>
              </a:rPr>
              <a:t>Synergies and Efficiencies with Existing Platforms</a:t>
            </a:r>
            <a:endParaRPr sz="1200">
              <a:solidFill>
                <a:schemeClr val="dk1"/>
              </a:solidFill>
              <a:latin typeface="Arial"/>
              <a:ea typeface="Arial"/>
              <a:cs typeface="Arial"/>
              <a:sym typeface="Arial"/>
            </a:endParaRPr>
          </a:p>
        </p:txBody>
      </p:sp>
      <p:sp>
        <p:nvSpPr>
          <p:cNvPr id="1046" name="Google Shape;1046;p20"/>
          <p:cNvSpPr txBox="1"/>
          <p:nvPr/>
        </p:nvSpPr>
        <p:spPr>
          <a:xfrm>
            <a:off x="914400" y="2039111"/>
            <a:ext cx="3893820" cy="329565"/>
          </a:xfrm>
          <a:prstGeom prst="rect">
            <a:avLst/>
          </a:prstGeom>
          <a:solidFill>
            <a:srgbClr val="3AC3A2"/>
          </a:solidFill>
          <a:ln>
            <a:noFill/>
          </a:ln>
        </p:spPr>
        <p:txBody>
          <a:bodyPr anchorCtr="0" anchor="t" bIns="0" lIns="0" spcFirstLastPara="1" rIns="0" wrap="square" tIns="40000">
            <a:noAutofit/>
          </a:bodyPr>
          <a:lstStyle/>
          <a:p>
            <a:pPr indent="-6985" lvl="0" marL="959485" marR="0" rtl="0" algn="l">
              <a:lnSpc>
                <a:spcPct val="100000"/>
              </a:lnSpc>
              <a:spcBef>
                <a:spcPts val="0"/>
              </a:spcBef>
              <a:spcAft>
                <a:spcPts val="0"/>
              </a:spcAft>
              <a:buNone/>
            </a:pPr>
            <a:r>
              <a:rPr b="1" lang="en-US" sz="1400">
                <a:solidFill>
                  <a:srgbClr val="FFFFFF"/>
                </a:solidFill>
                <a:latin typeface="Arial"/>
                <a:ea typeface="Arial"/>
                <a:cs typeface="Arial"/>
                <a:sym typeface="Arial"/>
              </a:rPr>
              <a:t>Balanced Business Mix</a:t>
            </a:r>
            <a:endParaRPr sz="1400">
              <a:solidFill>
                <a:schemeClr val="dk1"/>
              </a:solidFill>
              <a:latin typeface="Arial"/>
              <a:ea typeface="Arial"/>
              <a:cs typeface="Arial"/>
              <a:sym typeface="Arial"/>
            </a:endParaRPr>
          </a:p>
        </p:txBody>
      </p:sp>
      <p:sp>
        <p:nvSpPr>
          <p:cNvPr id="1047" name="Google Shape;1047;p20"/>
          <p:cNvSpPr txBox="1"/>
          <p:nvPr/>
        </p:nvSpPr>
        <p:spPr>
          <a:xfrm>
            <a:off x="5245608" y="2040636"/>
            <a:ext cx="3886200" cy="329565"/>
          </a:xfrm>
          <a:prstGeom prst="rect">
            <a:avLst/>
          </a:prstGeom>
          <a:solidFill>
            <a:srgbClr val="3AC3A2"/>
          </a:solidFill>
          <a:ln>
            <a:noFill/>
          </a:ln>
        </p:spPr>
        <p:txBody>
          <a:bodyPr anchorCtr="0" anchor="t" bIns="0" lIns="0" spcFirstLastPara="1" rIns="0" wrap="square" tIns="40000">
            <a:noAutofit/>
          </a:bodyPr>
          <a:lstStyle/>
          <a:p>
            <a:pPr indent="-6985" lvl="0" marL="1276985" marR="0" rtl="0" algn="l">
              <a:lnSpc>
                <a:spcPct val="100000"/>
              </a:lnSpc>
              <a:spcBef>
                <a:spcPts val="0"/>
              </a:spcBef>
              <a:spcAft>
                <a:spcPts val="0"/>
              </a:spcAft>
              <a:buNone/>
            </a:pPr>
            <a:r>
              <a:rPr b="1" lang="en-US" sz="1400">
                <a:solidFill>
                  <a:srgbClr val="FFFFFF"/>
                </a:solidFill>
                <a:latin typeface="Arial"/>
                <a:ea typeface="Arial"/>
                <a:cs typeface="Arial"/>
                <a:sym typeface="Arial"/>
              </a:rPr>
              <a:t>Strategic Focus</a:t>
            </a:r>
            <a:endParaRPr sz="1400">
              <a:solidFill>
                <a:schemeClr val="dk1"/>
              </a:solidFill>
              <a:latin typeface="Arial"/>
              <a:ea typeface="Arial"/>
              <a:cs typeface="Arial"/>
              <a:sym typeface="Arial"/>
            </a:endParaRPr>
          </a:p>
        </p:txBody>
      </p:sp>
      <p:sp>
        <p:nvSpPr>
          <p:cNvPr id="1048" name="Google Shape;1048;p20"/>
          <p:cNvSpPr txBox="1"/>
          <p:nvPr/>
        </p:nvSpPr>
        <p:spPr>
          <a:xfrm>
            <a:off x="5245608" y="3678936"/>
            <a:ext cx="3886200" cy="329565"/>
          </a:xfrm>
          <a:prstGeom prst="rect">
            <a:avLst/>
          </a:prstGeom>
          <a:solidFill>
            <a:srgbClr val="3AC3A2"/>
          </a:solidFill>
          <a:ln>
            <a:noFill/>
          </a:ln>
        </p:spPr>
        <p:txBody>
          <a:bodyPr anchorCtr="0" anchor="t" bIns="0" lIns="0" spcFirstLastPara="1" rIns="0" wrap="square" tIns="41275">
            <a:noAutofit/>
          </a:bodyPr>
          <a:lstStyle/>
          <a:p>
            <a:pPr indent="-7619" lvl="0" marL="1023619" marR="0" rtl="0" algn="l">
              <a:lnSpc>
                <a:spcPct val="100000"/>
              </a:lnSpc>
              <a:spcBef>
                <a:spcPts val="0"/>
              </a:spcBef>
              <a:spcAft>
                <a:spcPts val="0"/>
              </a:spcAft>
              <a:buNone/>
            </a:pPr>
            <a:r>
              <a:rPr b="1" lang="en-US" sz="1400">
                <a:solidFill>
                  <a:srgbClr val="FFFFFF"/>
                </a:solidFill>
                <a:latin typeface="Arial"/>
                <a:ea typeface="Arial"/>
                <a:cs typeface="Arial"/>
                <a:sym typeface="Arial"/>
              </a:rPr>
              <a:t>Growth Opportunities</a:t>
            </a:r>
            <a:endParaRPr sz="1400">
              <a:solidFill>
                <a:schemeClr val="dk1"/>
              </a:solidFill>
              <a:latin typeface="Arial"/>
              <a:ea typeface="Arial"/>
              <a:cs typeface="Arial"/>
              <a:sym typeface="Arial"/>
            </a:endParaRPr>
          </a:p>
        </p:txBody>
      </p:sp>
      <p:sp>
        <p:nvSpPr>
          <p:cNvPr id="1049" name="Google Shape;1049;p20"/>
          <p:cNvSpPr/>
          <p:nvPr/>
        </p:nvSpPr>
        <p:spPr>
          <a:xfrm>
            <a:off x="5018532" y="2011680"/>
            <a:ext cx="0" cy="4814570"/>
          </a:xfrm>
          <a:custGeom>
            <a:rect b="b" l="l" r="r" t="t"/>
            <a:pathLst>
              <a:path extrusionOk="0" h="120000" w="120000">
                <a:moveTo>
                  <a:pt x="0" y="0"/>
                </a:moveTo>
                <a:lnTo>
                  <a:pt x="0" y="119993"/>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0" name="Google Shape;1050;p20"/>
          <p:cNvSpPr/>
          <p:nvPr/>
        </p:nvSpPr>
        <p:spPr>
          <a:xfrm>
            <a:off x="1697736" y="5431536"/>
            <a:ext cx="2240280" cy="1089660"/>
          </a:xfrm>
          <a:custGeom>
            <a:rect b="b" l="l" r="r" t="t"/>
            <a:pathLst>
              <a:path extrusionOk="0" h="120000" w="120000">
                <a:moveTo>
                  <a:pt x="120000" y="119832"/>
                </a:moveTo>
                <a:lnTo>
                  <a:pt x="120000" y="167"/>
                </a:lnTo>
                <a:lnTo>
                  <a:pt x="119836" y="0"/>
                </a:lnTo>
                <a:lnTo>
                  <a:pt x="81" y="0"/>
                </a:lnTo>
                <a:lnTo>
                  <a:pt x="0" y="167"/>
                </a:lnTo>
                <a:lnTo>
                  <a:pt x="0" y="119832"/>
                </a:lnTo>
                <a:lnTo>
                  <a:pt x="81" y="120000"/>
                </a:lnTo>
                <a:lnTo>
                  <a:pt x="244" y="120000"/>
                </a:lnTo>
                <a:lnTo>
                  <a:pt x="244" y="1006"/>
                </a:lnTo>
                <a:lnTo>
                  <a:pt x="489" y="503"/>
                </a:lnTo>
                <a:lnTo>
                  <a:pt x="489" y="1006"/>
                </a:lnTo>
                <a:lnTo>
                  <a:pt x="119428" y="1006"/>
                </a:lnTo>
                <a:lnTo>
                  <a:pt x="119428" y="503"/>
                </a:lnTo>
                <a:lnTo>
                  <a:pt x="119673" y="1006"/>
                </a:lnTo>
                <a:lnTo>
                  <a:pt x="119673" y="120000"/>
                </a:lnTo>
                <a:lnTo>
                  <a:pt x="119836" y="120000"/>
                </a:lnTo>
                <a:lnTo>
                  <a:pt x="120000" y="119832"/>
                </a:lnTo>
                <a:close/>
              </a:path>
              <a:path extrusionOk="0" h="120000" w="120000">
                <a:moveTo>
                  <a:pt x="489" y="1006"/>
                </a:moveTo>
                <a:lnTo>
                  <a:pt x="489" y="503"/>
                </a:lnTo>
                <a:lnTo>
                  <a:pt x="244" y="1006"/>
                </a:lnTo>
                <a:lnTo>
                  <a:pt x="489" y="1006"/>
                </a:lnTo>
                <a:close/>
              </a:path>
              <a:path extrusionOk="0" h="120000" w="120000">
                <a:moveTo>
                  <a:pt x="489" y="118993"/>
                </a:moveTo>
                <a:lnTo>
                  <a:pt x="489" y="1006"/>
                </a:lnTo>
                <a:lnTo>
                  <a:pt x="244" y="1006"/>
                </a:lnTo>
                <a:lnTo>
                  <a:pt x="244" y="118993"/>
                </a:lnTo>
                <a:lnTo>
                  <a:pt x="489" y="118993"/>
                </a:lnTo>
                <a:close/>
              </a:path>
              <a:path extrusionOk="0" h="120000" w="120000">
                <a:moveTo>
                  <a:pt x="119673" y="118993"/>
                </a:moveTo>
                <a:lnTo>
                  <a:pt x="244" y="118993"/>
                </a:lnTo>
                <a:lnTo>
                  <a:pt x="489" y="119496"/>
                </a:lnTo>
                <a:lnTo>
                  <a:pt x="489" y="120000"/>
                </a:lnTo>
                <a:lnTo>
                  <a:pt x="119428" y="120000"/>
                </a:lnTo>
                <a:lnTo>
                  <a:pt x="119428" y="119496"/>
                </a:lnTo>
                <a:lnTo>
                  <a:pt x="119673" y="118993"/>
                </a:lnTo>
                <a:close/>
              </a:path>
              <a:path extrusionOk="0" h="120000" w="120000">
                <a:moveTo>
                  <a:pt x="489" y="120000"/>
                </a:moveTo>
                <a:lnTo>
                  <a:pt x="489" y="119496"/>
                </a:lnTo>
                <a:lnTo>
                  <a:pt x="244" y="118993"/>
                </a:lnTo>
                <a:lnTo>
                  <a:pt x="244" y="120000"/>
                </a:lnTo>
                <a:lnTo>
                  <a:pt x="489" y="120000"/>
                </a:lnTo>
                <a:close/>
              </a:path>
              <a:path extrusionOk="0" h="120000" w="120000">
                <a:moveTo>
                  <a:pt x="119673" y="1006"/>
                </a:moveTo>
                <a:lnTo>
                  <a:pt x="119428" y="503"/>
                </a:lnTo>
                <a:lnTo>
                  <a:pt x="119428" y="1006"/>
                </a:lnTo>
                <a:lnTo>
                  <a:pt x="119673" y="1006"/>
                </a:lnTo>
                <a:close/>
              </a:path>
              <a:path extrusionOk="0" h="120000" w="120000">
                <a:moveTo>
                  <a:pt x="119673" y="118993"/>
                </a:moveTo>
                <a:lnTo>
                  <a:pt x="119673" y="1006"/>
                </a:lnTo>
                <a:lnTo>
                  <a:pt x="119428" y="1006"/>
                </a:lnTo>
                <a:lnTo>
                  <a:pt x="119428" y="118993"/>
                </a:lnTo>
                <a:lnTo>
                  <a:pt x="119673" y="118993"/>
                </a:lnTo>
                <a:close/>
              </a:path>
              <a:path extrusionOk="0" h="120000" w="120000">
                <a:moveTo>
                  <a:pt x="119673" y="120000"/>
                </a:moveTo>
                <a:lnTo>
                  <a:pt x="119673" y="118993"/>
                </a:lnTo>
                <a:lnTo>
                  <a:pt x="119428" y="119496"/>
                </a:lnTo>
                <a:lnTo>
                  <a:pt x="119428" y="120000"/>
                </a:lnTo>
                <a:lnTo>
                  <a:pt x="119673" y="120000"/>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1" name="Google Shape;1051;p20"/>
          <p:cNvSpPr/>
          <p:nvPr/>
        </p:nvSpPr>
        <p:spPr>
          <a:xfrm>
            <a:off x="1808988" y="5554980"/>
            <a:ext cx="154305" cy="144780"/>
          </a:xfrm>
          <a:custGeom>
            <a:rect b="b" l="l" r="r" t="t"/>
            <a:pathLst>
              <a:path extrusionOk="0" h="120000" w="120000">
                <a:moveTo>
                  <a:pt x="0" y="0"/>
                </a:moveTo>
                <a:lnTo>
                  <a:pt x="0" y="120000"/>
                </a:lnTo>
                <a:lnTo>
                  <a:pt x="119703" y="120000"/>
                </a:lnTo>
                <a:lnTo>
                  <a:pt x="119703" y="0"/>
                </a:lnTo>
                <a:lnTo>
                  <a:pt x="0" y="0"/>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2" name="Google Shape;1052;p20"/>
          <p:cNvSpPr/>
          <p:nvPr/>
        </p:nvSpPr>
        <p:spPr>
          <a:xfrm>
            <a:off x="1808988" y="5948172"/>
            <a:ext cx="154305" cy="146685"/>
          </a:xfrm>
          <a:custGeom>
            <a:rect b="b" l="l" r="r" t="t"/>
            <a:pathLst>
              <a:path extrusionOk="0" h="120000" w="120000">
                <a:moveTo>
                  <a:pt x="0" y="0"/>
                </a:moveTo>
                <a:lnTo>
                  <a:pt x="0" y="119688"/>
                </a:lnTo>
                <a:lnTo>
                  <a:pt x="119703" y="119688"/>
                </a:lnTo>
                <a:lnTo>
                  <a:pt x="119703" y="0"/>
                </a:lnTo>
                <a:lnTo>
                  <a:pt x="0" y="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3" name="Google Shape;1053;p20"/>
          <p:cNvSpPr/>
          <p:nvPr/>
        </p:nvSpPr>
        <p:spPr>
          <a:xfrm>
            <a:off x="1808988" y="6341364"/>
            <a:ext cx="154305" cy="146685"/>
          </a:xfrm>
          <a:custGeom>
            <a:rect b="b" l="l" r="r" t="t"/>
            <a:pathLst>
              <a:path extrusionOk="0" h="120000" w="120000">
                <a:moveTo>
                  <a:pt x="0" y="0"/>
                </a:moveTo>
                <a:lnTo>
                  <a:pt x="0" y="119688"/>
                </a:lnTo>
                <a:lnTo>
                  <a:pt x="119703" y="119688"/>
                </a:lnTo>
                <a:lnTo>
                  <a:pt x="119703"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4" name="Google Shape;1054;p20"/>
          <p:cNvSpPr txBox="1"/>
          <p:nvPr/>
        </p:nvSpPr>
        <p:spPr>
          <a:xfrm>
            <a:off x="2059939" y="5458457"/>
            <a:ext cx="1725930" cy="1041400"/>
          </a:xfrm>
          <a:prstGeom prst="rect">
            <a:avLst/>
          </a:prstGeom>
          <a:noFill/>
          <a:ln>
            <a:noFill/>
          </a:ln>
        </p:spPr>
        <p:txBody>
          <a:bodyPr anchorCtr="0" anchor="t" bIns="0" lIns="0" spcFirstLastPara="1" rIns="0" wrap="square" tIns="12050">
            <a:noAutofit/>
          </a:bodyPr>
          <a:lstStyle/>
          <a:p>
            <a:pPr indent="0" lvl="0" marL="12700" marR="353695" rtl="0" algn="l">
              <a:lnSpc>
                <a:spcPct val="100000"/>
              </a:lnSpc>
              <a:spcBef>
                <a:spcPts val="0"/>
              </a:spcBef>
              <a:spcAft>
                <a:spcPts val="0"/>
              </a:spcAft>
              <a:buNone/>
            </a:pPr>
            <a:r>
              <a:rPr lang="en-US" sz="1000">
                <a:solidFill>
                  <a:schemeClr val="dk1"/>
                </a:solidFill>
                <a:latin typeface="Arial"/>
                <a:ea typeface="Arial"/>
                <a:cs typeface="Arial"/>
                <a:sym typeface="Arial"/>
              </a:rPr>
              <a:t>Traditional Public  (Equity &amp; Fixed Income)</a:t>
            </a:r>
            <a:endParaRPr sz="1000">
              <a:solidFill>
                <a:schemeClr val="dk1"/>
              </a:solidFill>
              <a:latin typeface="Arial"/>
              <a:ea typeface="Arial"/>
              <a:cs typeface="Arial"/>
              <a:sym typeface="Arial"/>
            </a:endParaRPr>
          </a:p>
          <a:p>
            <a:pPr indent="0" lvl="0" marL="12700" marR="5080" rtl="0" algn="l">
              <a:lnSpc>
                <a:spcPct val="100000"/>
              </a:lnSpc>
              <a:spcBef>
                <a:spcPts val="695"/>
              </a:spcBef>
              <a:spcAft>
                <a:spcPts val="0"/>
              </a:spcAft>
              <a:buNone/>
            </a:pPr>
            <a:r>
              <a:rPr lang="en-US" sz="1000">
                <a:solidFill>
                  <a:schemeClr val="dk1"/>
                </a:solidFill>
                <a:latin typeface="Arial"/>
                <a:ea typeface="Arial"/>
                <a:cs typeface="Arial"/>
                <a:sym typeface="Arial"/>
              </a:rPr>
              <a:t>Solutions &amp; Alternatives  (Alternatives / Other Products)</a:t>
            </a:r>
            <a:endParaRPr sz="1000">
              <a:solidFill>
                <a:schemeClr val="dk1"/>
              </a:solidFill>
              <a:latin typeface="Arial"/>
              <a:ea typeface="Arial"/>
              <a:cs typeface="Arial"/>
              <a:sym typeface="Arial"/>
            </a:endParaRPr>
          </a:p>
          <a:p>
            <a:pPr indent="0" lvl="0" marL="0" marR="0" rtl="0" algn="l">
              <a:lnSpc>
                <a:spcPct val="100000"/>
              </a:lnSpc>
              <a:spcBef>
                <a:spcPts val="40"/>
              </a:spcBef>
              <a:spcAft>
                <a:spcPts val="0"/>
              </a:spcAft>
              <a:buNone/>
            </a:pPr>
            <a:r>
              <a:t/>
            </a:r>
            <a:endParaRPr sz="1100">
              <a:solidFill>
                <a:schemeClr val="dk1"/>
              </a:solidFill>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Liquidity</a:t>
            </a:r>
            <a:endParaRPr sz="1000">
              <a:solidFill>
                <a:schemeClr val="dk1"/>
              </a:solidFill>
              <a:latin typeface="Arial"/>
              <a:ea typeface="Arial"/>
              <a:cs typeface="Arial"/>
              <a:sym typeface="Arial"/>
            </a:endParaRPr>
          </a:p>
        </p:txBody>
      </p:sp>
      <p:sp>
        <p:nvSpPr>
          <p:cNvPr id="1055" name="Google Shape;1055;p20"/>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6" name="Google Shape;1056;p20"/>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4</a:t>
            </a:r>
            <a:endParaRPr sz="1400">
              <a:solidFill>
                <a:schemeClr val="dk1"/>
              </a:solidFill>
              <a:latin typeface="Arial"/>
              <a:ea typeface="Arial"/>
              <a:cs typeface="Arial"/>
              <a:sym typeface="Arial"/>
            </a:endParaRPr>
          </a:p>
        </p:txBody>
      </p:sp>
      <p:sp>
        <p:nvSpPr>
          <p:cNvPr id="1057" name="Google Shape;1057;p20"/>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1" name="Shape 1061"/>
        <p:cNvGrpSpPr/>
        <p:nvPr/>
      </p:nvGrpSpPr>
      <p:grpSpPr>
        <a:xfrm>
          <a:off x="0" y="0"/>
          <a:ext cx="0" cy="0"/>
          <a:chOff x="0" y="0"/>
          <a:chExt cx="0" cy="0"/>
        </a:xfrm>
      </p:grpSpPr>
      <p:sp>
        <p:nvSpPr>
          <p:cNvPr id="1062" name="Google Shape;1062;p21"/>
          <p:cNvSpPr/>
          <p:nvPr/>
        </p:nvSpPr>
        <p:spPr>
          <a:xfrm>
            <a:off x="5433060" y="6094476"/>
            <a:ext cx="535305" cy="253365"/>
          </a:xfrm>
          <a:custGeom>
            <a:rect b="b" l="l" r="r" t="t"/>
            <a:pathLst>
              <a:path extrusionOk="0" h="120000" w="120000">
                <a:moveTo>
                  <a:pt x="119914" y="119820"/>
                </a:moveTo>
                <a:lnTo>
                  <a:pt x="119914" y="0"/>
                </a:lnTo>
                <a:lnTo>
                  <a:pt x="0" y="0"/>
                </a:lnTo>
                <a:lnTo>
                  <a:pt x="0" y="119820"/>
                </a:lnTo>
                <a:lnTo>
                  <a:pt x="119914" y="11982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3" name="Google Shape;1063;p21"/>
          <p:cNvSpPr/>
          <p:nvPr/>
        </p:nvSpPr>
        <p:spPr>
          <a:xfrm>
            <a:off x="6181344" y="6089904"/>
            <a:ext cx="533400" cy="257810"/>
          </a:xfrm>
          <a:custGeom>
            <a:rect b="b" l="l" r="r" t="t"/>
            <a:pathLst>
              <a:path extrusionOk="0" h="120000" w="120000">
                <a:moveTo>
                  <a:pt x="120000" y="119881"/>
                </a:moveTo>
                <a:lnTo>
                  <a:pt x="120000" y="0"/>
                </a:lnTo>
                <a:lnTo>
                  <a:pt x="0" y="0"/>
                </a:lnTo>
                <a:lnTo>
                  <a:pt x="0" y="119881"/>
                </a:lnTo>
                <a:lnTo>
                  <a:pt x="120000" y="11988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4" name="Google Shape;1064;p21"/>
          <p:cNvSpPr/>
          <p:nvPr/>
        </p:nvSpPr>
        <p:spPr>
          <a:xfrm>
            <a:off x="6929628" y="5896356"/>
            <a:ext cx="533400" cy="451484"/>
          </a:xfrm>
          <a:custGeom>
            <a:rect b="b" l="l" r="r" t="t"/>
            <a:pathLst>
              <a:path extrusionOk="0" h="120000" w="120000">
                <a:moveTo>
                  <a:pt x="120000" y="119898"/>
                </a:moveTo>
                <a:lnTo>
                  <a:pt x="120000" y="0"/>
                </a:lnTo>
                <a:lnTo>
                  <a:pt x="0" y="0"/>
                </a:lnTo>
                <a:lnTo>
                  <a:pt x="0" y="119898"/>
                </a:lnTo>
                <a:lnTo>
                  <a:pt x="120000" y="11989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5" name="Google Shape;1065;p21"/>
          <p:cNvSpPr/>
          <p:nvPr/>
        </p:nvSpPr>
        <p:spPr>
          <a:xfrm>
            <a:off x="7676388" y="5644896"/>
            <a:ext cx="535305" cy="702945"/>
          </a:xfrm>
          <a:custGeom>
            <a:rect b="b" l="l" r="r" t="t"/>
            <a:pathLst>
              <a:path extrusionOk="0" h="120000" w="120000">
                <a:moveTo>
                  <a:pt x="119914" y="119934"/>
                </a:moveTo>
                <a:lnTo>
                  <a:pt x="119914" y="0"/>
                </a:lnTo>
                <a:lnTo>
                  <a:pt x="0" y="0"/>
                </a:lnTo>
                <a:lnTo>
                  <a:pt x="0" y="119934"/>
                </a:lnTo>
                <a:lnTo>
                  <a:pt x="119914" y="11993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6" name="Google Shape;1066;p21"/>
          <p:cNvSpPr/>
          <p:nvPr/>
        </p:nvSpPr>
        <p:spPr>
          <a:xfrm>
            <a:off x="8424672" y="5483352"/>
            <a:ext cx="533400" cy="864235"/>
          </a:xfrm>
          <a:custGeom>
            <a:rect b="b" l="l" r="r" t="t"/>
            <a:pathLst>
              <a:path extrusionOk="0" h="120000" w="120000">
                <a:moveTo>
                  <a:pt x="120000" y="119982"/>
                </a:moveTo>
                <a:lnTo>
                  <a:pt x="120000" y="0"/>
                </a:lnTo>
                <a:lnTo>
                  <a:pt x="0" y="0"/>
                </a:lnTo>
                <a:lnTo>
                  <a:pt x="0" y="119982"/>
                </a:lnTo>
                <a:lnTo>
                  <a:pt x="120000" y="119982"/>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7" name="Google Shape;1067;p21"/>
          <p:cNvSpPr/>
          <p:nvPr/>
        </p:nvSpPr>
        <p:spPr>
          <a:xfrm>
            <a:off x="6181344" y="5864352"/>
            <a:ext cx="533400" cy="226060"/>
          </a:xfrm>
          <a:custGeom>
            <a:rect b="b" l="l" r="r" t="t"/>
            <a:pathLst>
              <a:path extrusionOk="0" h="120000" w="120000">
                <a:moveTo>
                  <a:pt x="120000" y="119730"/>
                </a:moveTo>
                <a:lnTo>
                  <a:pt x="120000" y="0"/>
                </a:lnTo>
                <a:lnTo>
                  <a:pt x="0" y="0"/>
                </a:lnTo>
                <a:lnTo>
                  <a:pt x="0" y="119730"/>
                </a:lnTo>
                <a:lnTo>
                  <a:pt x="120000" y="11973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8" name="Google Shape;1068;p21"/>
          <p:cNvSpPr/>
          <p:nvPr/>
        </p:nvSpPr>
        <p:spPr>
          <a:xfrm>
            <a:off x="6929628" y="5318760"/>
            <a:ext cx="533400" cy="577850"/>
          </a:xfrm>
          <a:custGeom>
            <a:rect b="b" l="l" r="r" t="t"/>
            <a:pathLst>
              <a:path extrusionOk="0" h="120000" w="120000">
                <a:moveTo>
                  <a:pt x="120000" y="119947"/>
                </a:moveTo>
                <a:lnTo>
                  <a:pt x="120000" y="0"/>
                </a:lnTo>
                <a:lnTo>
                  <a:pt x="0" y="0"/>
                </a:lnTo>
                <a:lnTo>
                  <a:pt x="0" y="119947"/>
                </a:lnTo>
                <a:lnTo>
                  <a:pt x="120000" y="119947"/>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9" name="Google Shape;1069;p21"/>
          <p:cNvSpPr/>
          <p:nvPr/>
        </p:nvSpPr>
        <p:spPr>
          <a:xfrm>
            <a:off x="7676388" y="4280916"/>
            <a:ext cx="535305" cy="1363980"/>
          </a:xfrm>
          <a:custGeom>
            <a:rect b="b" l="l" r="r" t="t"/>
            <a:pathLst>
              <a:path extrusionOk="0" h="120000" w="120000">
                <a:moveTo>
                  <a:pt x="119914" y="120000"/>
                </a:moveTo>
                <a:lnTo>
                  <a:pt x="119914" y="0"/>
                </a:lnTo>
                <a:lnTo>
                  <a:pt x="0" y="0"/>
                </a:lnTo>
                <a:lnTo>
                  <a:pt x="0" y="120000"/>
                </a:lnTo>
                <a:lnTo>
                  <a:pt x="119914" y="12000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70" name="Google Shape;1070;p21"/>
          <p:cNvSpPr/>
          <p:nvPr/>
        </p:nvSpPr>
        <p:spPr>
          <a:xfrm>
            <a:off x="8424672" y="3236976"/>
            <a:ext cx="533400" cy="2246630"/>
          </a:xfrm>
          <a:custGeom>
            <a:rect b="b" l="l" r="r" t="t"/>
            <a:pathLst>
              <a:path extrusionOk="0" h="120000" w="120000">
                <a:moveTo>
                  <a:pt x="120000" y="119986"/>
                </a:moveTo>
                <a:lnTo>
                  <a:pt x="120000" y="0"/>
                </a:lnTo>
                <a:lnTo>
                  <a:pt x="0" y="0"/>
                </a:lnTo>
                <a:lnTo>
                  <a:pt x="0" y="119986"/>
                </a:lnTo>
                <a:lnTo>
                  <a:pt x="120000" y="119986"/>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71" name="Google Shape;1071;p21"/>
          <p:cNvSpPr/>
          <p:nvPr/>
        </p:nvSpPr>
        <p:spPr>
          <a:xfrm>
            <a:off x="5326380" y="6347460"/>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72" name="Google Shape;1072;p21"/>
          <p:cNvSpPr txBox="1"/>
          <p:nvPr/>
        </p:nvSpPr>
        <p:spPr>
          <a:xfrm>
            <a:off x="5600189" y="5563004"/>
            <a:ext cx="948055" cy="485775"/>
          </a:xfrm>
          <a:prstGeom prst="rect">
            <a:avLst/>
          </a:prstGeom>
          <a:noFill/>
          <a:ln>
            <a:noFill/>
          </a:ln>
        </p:spPr>
        <p:txBody>
          <a:bodyPr anchorCtr="0" anchor="t" bIns="0" lIns="0" spcFirstLastPara="1" rIns="0" wrap="square" tIns="90150">
            <a:noAutofit/>
          </a:bodyPr>
          <a:lstStyle/>
          <a:p>
            <a:pPr indent="0" lvl="0" marL="0" marR="5080" rtl="0" algn="r">
              <a:lnSpc>
                <a:spcPct val="100000"/>
              </a:lnSpc>
              <a:spcBef>
                <a:spcPts val="0"/>
              </a:spcBef>
              <a:spcAft>
                <a:spcPts val="0"/>
              </a:spcAft>
              <a:buNone/>
            </a:pPr>
            <a:r>
              <a:rPr b="1" lang="en-US" sz="1000">
                <a:solidFill>
                  <a:schemeClr val="dk1"/>
                </a:solidFill>
                <a:latin typeface="Arial"/>
                <a:ea typeface="Arial"/>
                <a:cs typeface="Arial"/>
                <a:sym typeface="Arial"/>
              </a:rPr>
              <a:t>0.8</a:t>
            </a:r>
            <a:endParaRPr sz="1000">
              <a:solidFill>
                <a:schemeClr val="dk1"/>
              </a:solidFill>
              <a:latin typeface="Arial"/>
              <a:ea typeface="Arial"/>
              <a:cs typeface="Arial"/>
              <a:sym typeface="Arial"/>
            </a:endParaRPr>
          </a:p>
          <a:p>
            <a:pPr indent="0" lvl="0" marL="12700" marR="0" rtl="0" algn="l">
              <a:lnSpc>
                <a:spcPct val="100000"/>
              </a:lnSpc>
              <a:spcBef>
                <a:spcPts val="610"/>
              </a:spcBef>
              <a:spcAft>
                <a:spcPts val="0"/>
              </a:spcAft>
              <a:buNone/>
            </a:pPr>
            <a:r>
              <a:rPr b="1" lang="en-US" sz="1000">
                <a:solidFill>
                  <a:schemeClr val="dk1"/>
                </a:solidFill>
                <a:latin typeface="Arial"/>
                <a:ea typeface="Arial"/>
                <a:cs typeface="Arial"/>
                <a:sym typeface="Arial"/>
              </a:rPr>
              <a:t>0.4</a:t>
            </a:r>
            <a:endParaRPr sz="1000">
              <a:solidFill>
                <a:schemeClr val="dk1"/>
              </a:solidFill>
              <a:latin typeface="Arial"/>
              <a:ea typeface="Arial"/>
              <a:cs typeface="Arial"/>
              <a:sym typeface="Arial"/>
            </a:endParaRPr>
          </a:p>
        </p:txBody>
      </p:sp>
      <p:sp>
        <p:nvSpPr>
          <p:cNvPr id="1073" name="Google Shape;1073;p21"/>
          <p:cNvSpPr txBox="1"/>
          <p:nvPr/>
        </p:nvSpPr>
        <p:spPr>
          <a:xfrm>
            <a:off x="7095232" y="5095745"/>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1.6</a:t>
            </a:r>
            <a:endParaRPr sz="1000">
              <a:solidFill>
                <a:schemeClr val="dk1"/>
              </a:solidFill>
              <a:latin typeface="Arial"/>
              <a:ea typeface="Arial"/>
              <a:cs typeface="Arial"/>
              <a:sym typeface="Arial"/>
            </a:endParaRPr>
          </a:p>
        </p:txBody>
      </p:sp>
      <p:sp>
        <p:nvSpPr>
          <p:cNvPr id="1074" name="Google Shape;1074;p21"/>
          <p:cNvSpPr txBox="1"/>
          <p:nvPr/>
        </p:nvSpPr>
        <p:spPr>
          <a:xfrm>
            <a:off x="7843516" y="4057902"/>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3.2</a:t>
            </a:r>
            <a:endParaRPr sz="1000">
              <a:solidFill>
                <a:schemeClr val="dk1"/>
              </a:solidFill>
              <a:latin typeface="Arial"/>
              <a:ea typeface="Arial"/>
              <a:cs typeface="Arial"/>
              <a:sym typeface="Arial"/>
            </a:endParaRPr>
          </a:p>
        </p:txBody>
      </p:sp>
      <p:sp>
        <p:nvSpPr>
          <p:cNvPr id="1075" name="Google Shape;1075;p21"/>
          <p:cNvSpPr txBox="1"/>
          <p:nvPr/>
        </p:nvSpPr>
        <p:spPr>
          <a:xfrm>
            <a:off x="8590276" y="3013962"/>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4.8</a:t>
            </a:r>
            <a:endParaRPr sz="1000">
              <a:solidFill>
                <a:schemeClr val="dk1"/>
              </a:solidFill>
              <a:latin typeface="Arial"/>
              <a:ea typeface="Arial"/>
              <a:cs typeface="Arial"/>
              <a:sym typeface="Arial"/>
            </a:endParaRPr>
          </a:p>
        </p:txBody>
      </p:sp>
      <p:sp>
        <p:nvSpPr>
          <p:cNvPr id="1076" name="Google Shape;1076;p21"/>
          <p:cNvSpPr txBox="1"/>
          <p:nvPr/>
        </p:nvSpPr>
        <p:spPr>
          <a:xfrm>
            <a:off x="7043570" y="639876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a:t>
            </a:r>
            <a:endParaRPr sz="1000">
              <a:solidFill>
                <a:schemeClr val="dk1"/>
              </a:solidFill>
              <a:latin typeface="Arial"/>
              <a:ea typeface="Arial"/>
              <a:cs typeface="Arial"/>
              <a:sym typeface="Arial"/>
            </a:endParaRPr>
          </a:p>
        </p:txBody>
      </p:sp>
      <p:sp>
        <p:nvSpPr>
          <p:cNvPr id="1077" name="Google Shape;1077;p21"/>
          <p:cNvSpPr txBox="1"/>
          <p:nvPr/>
        </p:nvSpPr>
        <p:spPr>
          <a:xfrm>
            <a:off x="7790408" y="639876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2015</a:t>
            </a:r>
            <a:endParaRPr sz="1000">
              <a:solidFill>
                <a:schemeClr val="dk1"/>
              </a:solidFill>
              <a:latin typeface="Arial"/>
              <a:ea typeface="Arial"/>
              <a:cs typeface="Arial"/>
              <a:sym typeface="Arial"/>
            </a:endParaRPr>
          </a:p>
        </p:txBody>
      </p:sp>
      <p:sp>
        <p:nvSpPr>
          <p:cNvPr id="1078" name="Google Shape;1078;p21"/>
          <p:cNvSpPr txBox="1"/>
          <p:nvPr/>
        </p:nvSpPr>
        <p:spPr>
          <a:xfrm>
            <a:off x="8538768" y="6398765"/>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1079" name="Google Shape;1079;p21"/>
          <p:cNvSpPr/>
          <p:nvPr/>
        </p:nvSpPr>
        <p:spPr>
          <a:xfrm>
            <a:off x="3112008" y="3287267"/>
            <a:ext cx="589915" cy="3061970"/>
          </a:xfrm>
          <a:custGeom>
            <a:rect b="b" l="l" r="r" t="t"/>
            <a:pathLst>
              <a:path extrusionOk="0" h="120000" w="120000">
                <a:moveTo>
                  <a:pt x="0" y="0"/>
                </a:moveTo>
                <a:lnTo>
                  <a:pt x="0" y="119990"/>
                </a:lnTo>
                <a:lnTo>
                  <a:pt x="119974" y="119990"/>
                </a:lnTo>
                <a:lnTo>
                  <a:pt x="119974" y="0"/>
                </a:lnTo>
                <a:lnTo>
                  <a:pt x="0" y="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0" name="Google Shape;1080;p21"/>
          <p:cNvSpPr/>
          <p:nvPr/>
        </p:nvSpPr>
        <p:spPr>
          <a:xfrm>
            <a:off x="1280160" y="4913376"/>
            <a:ext cx="589915" cy="1435735"/>
          </a:xfrm>
          <a:custGeom>
            <a:rect b="b" l="l" r="r" t="t"/>
            <a:pathLst>
              <a:path extrusionOk="0" h="120000" w="120000">
                <a:moveTo>
                  <a:pt x="119974" y="119989"/>
                </a:moveTo>
                <a:lnTo>
                  <a:pt x="119974" y="0"/>
                </a:lnTo>
                <a:lnTo>
                  <a:pt x="0" y="0"/>
                </a:lnTo>
                <a:lnTo>
                  <a:pt x="0" y="119989"/>
                </a:lnTo>
                <a:lnTo>
                  <a:pt x="119974" y="119989"/>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1" name="Google Shape;1081;p21"/>
          <p:cNvSpPr/>
          <p:nvPr/>
        </p:nvSpPr>
        <p:spPr>
          <a:xfrm>
            <a:off x="2196083" y="3694176"/>
            <a:ext cx="589915" cy="2654935"/>
          </a:xfrm>
          <a:custGeom>
            <a:rect b="b" l="l" r="r" t="t"/>
            <a:pathLst>
              <a:path extrusionOk="0" h="120000" w="120000">
                <a:moveTo>
                  <a:pt x="119974" y="119994"/>
                </a:moveTo>
                <a:lnTo>
                  <a:pt x="119974" y="0"/>
                </a:lnTo>
                <a:lnTo>
                  <a:pt x="0" y="0"/>
                </a:lnTo>
                <a:lnTo>
                  <a:pt x="0" y="119994"/>
                </a:lnTo>
                <a:lnTo>
                  <a:pt x="119974" y="119994"/>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2" name="Google Shape;1082;p21"/>
          <p:cNvSpPr/>
          <p:nvPr/>
        </p:nvSpPr>
        <p:spPr>
          <a:xfrm>
            <a:off x="4027932" y="3108960"/>
            <a:ext cx="589915" cy="3240405"/>
          </a:xfrm>
          <a:custGeom>
            <a:rect b="b" l="l" r="r" t="t"/>
            <a:pathLst>
              <a:path extrusionOk="0" h="120000" w="120000">
                <a:moveTo>
                  <a:pt x="119974" y="119985"/>
                </a:moveTo>
                <a:lnTo>
                  <a:pt x="119974" y="0"/>
                </a:lnTo>
                <a:lnTo>
                  <a:pt x="0" y="0"/>
                </a:lnTo>
                <a:lnTo>
                  <a:pt x="0" y="119985"/>
                </a:lnTo>
                <a:lnTo>
                  <a:pt x="119974" y="11998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3" name="Google Shape;1083;p21"/>
          <p:cNvSpPr/>
          <p:nvPr/>
        </p:nvSpPr>
        <p:spPr>
          <a:xfrm>
            <a:off x="1117091" y="6348984"/>
            <a:ext cx="3663950" cy="0"/>
          </a:xfrm>
          <a:custGeom>
            <a:rect b="b" l="l" r="r" t="t"/>
            <a:pathLst>
              <a:path extrusionOk="0" h="120000" w="120000">
                <a:moveTo>
                  <a:pt x="0" y="0"/>
                </a:moveTo>
                <a:lnTo>
                  <a:pt x="119991"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4" name="Google Shape;1084;p21"/>
          <p:cNvSpPr txBox="1"/>
          <p:nvPr/>
        </p:nvSpPr>
        <p:spPr>
          <a:xfrm>
            <a:off x="1493011" y="4688838"/>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42</a:t>
            </a:r>
            <a:endParaRPr sz="1000">
              <a:solidFill>
                <a:schemeClr val="dk1"/>
              </a:solidFill>
              <a:latin typeface="Arial"/>
              <a:ea typeface="Arial"/>
              <a:cs typeface="Arial"/>
              <a:sym typeface="Arial"/>
            </a:endParaRPr>
          </a:p>
        </p:txBody>
      </p:sp>
      <p:sp>
        <p:nvSpPr>
          <p:cNvPr id="1085" name="Google Shape;1085;p21"/>
          <p:cNvSpPr txBox="1"/>
          <p:nvPr/>
        </p:nvSpPr>
        <p:spPr>
          <a:xfrm>
            <a:off x="2408934" y="3471162"/>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60</a:t>
            </a:r>
            <a:endParaRPr sz="1000">
              <a:solidFill>
                <a:schemeClr val="dk1"/>
              </a:solidFill>
              <a:latin typeface="Arial"/>
              <a:ea typeface="Arial"/>
              <a:cs typeface="Arial"/>
              <a:sym typeface="Arial"/>
            </a:endParaRPr>
          </a:p>
        </p:txBody>
      </p:sp>
      <p:sp>
        <p:nvSpPr>
          <p:cNvPr id="1086" name="Google Shape;1086;p21"/>
          <p:cNvSpPr txBox="1"/>
          <p:nvPr/>
        </p:nvSpPr>
        <p:spPr>
          <a:xfrm>
            <a:off x="3324858" y="3064254"/>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66</a:t>
            </a:r>
            <a:endParaRPr sz="1000">
              <a:solidFill>
                <a:schemeClr val="dk1"/>
              </a:solidFill>
              <a:latin typeface="Arial"/>
              <a:ea typeface="Arial"/>
              <a:cs typeface="Arial"/>
              <a:sym typeface="Arial"/>
            </a:endParaRPr>
          </a:p>
        </p:txBody>
      </p:sp>
      <p:sp>
        <p:nvSpPr>
          <p:cNvPr id="1087" name="Google Shape;1087;p21"/>
          <p:cNvSpPr txBox="1"/>
          <p:nvPr/>
        </p:nvSpPr>
        <p:spPr>
          <a:xfrm>
            <a:off x="4240782" y="2885946"/>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69</a:t>
            </a:r>
            <a:endParaRPr sz="1000">
              <a:solidFill>
                <a:schemeClr val="dk1"/>
              </a:solidFill>
              <a:latin typeface="Arial"/>
              <a:ea typeface="Arial"/>
              <a:cs typeface="Arial"/>
              <a:sym typeface="Arial"/>
            </a:endParaRPr>
          </a:p>
        </p:txBody>
      </p:sp>
      <p:sp>
        <p:nvSpPr>
          <p:cNvPr id="1088" name="Google Shape;1088;p21"/>
          <p:cNvSpPr txBox="1"/>
          <p:nvPr/>
        </p:nvSpPr>
        <p:spPr>
          <a:xfrm>
            <a:off x="1421383" y="6400289"/>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2010</a:t>
            </a:r>
            <a:endParaRPr sz="1000">
              <a:solidFill>
                <a:schemeClr val="dk1"/>
              </a:solidFill>
              <a:latin typeface="Arial"/>
              <a:ea typeface="Arial"/>
              <a:cs typeface="Arial"/>
              <a:sym typeface="Arial"/>
            </a:endParaRPr>
          </a:p>
        </p:txBody>
      </p:sp>
      <p:sp>
        <p:nvSpPr>
          <p:cNvPr id="1089" name="Google Shape;1089;p21"/>
          <p:cNvSpPr txBox="1"/>
          <p:nvPr/>
        </p:nvSpPr>
        <p:spPr>
          <a:xfrm>
            <a:off x="2337384" y="6400289"/>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2012</a:t>
            </a:r>
            <a:endParaRPr sz="1000">
              <a:solidFill>
                <a:schemeClr val="dk1"/>
              </a:solidFill>
              <a:latin typeface="Arial"/>
              <a:ea typeface="Arial"/>
              <a:cs typeface="Arial"/>
              <a:sym typeface="Arial"/>
            </a:endParaRPr>
          </a:p>
        </p:txBody>
      </p:sp>
      <p:sp>
        <p:nvSpPr>
          <p:cNvPr id="1090" name="Google Shape;1090;p21"/>
          <p:cNvSpPr txBox="1"/>
          <p:nvPr/>
        </p:nvSpPr>
        <p:spPr>
          <a:xfrm>
            <a:off x="3253386" y="6400289"/>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a:t>
            </a:r>
            <a:endParaRPr sz="1000">
              <a:solidFill>
                <a:schemeClr val="dk1"/>
              </a:solidFill>
              <a:latin typeface="Arial"/>
              <a:ea typeface="Arial"/>
              <a:cs typeface="Arial"/>
              <a:sym typeface="Arial"/>
            </a:endParaRPr>
          </a:p>
        </p:txBody>
      </p:sp>
      <p:sp>
        <p:nvSpPr>
          <p:cNvPr id="1091" name="Google Shape;1091;p21"/>
          <p:cNvSpPr txBox="1"/>
          <p:nvPr/>
        </p:nvSpPr>
        <p:spPr>
          <a:xfrm>
            <a:off x="4169388" y="6400289"/>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1092" name="Google Shape;1092;p21"/>
          <p:cNvSpPr txBox="1"/>
          <p:nvPr/>
        </p:nvSpPr>
        <p:spPr>
          <a:xfrm>
            <a:off x="917448" y="2055876"/>
            <a:ext cx="3952240" cy="332740"/>
          </a:xfrm>
          <a:prstGeom prst="rect">
            <a:avLst/>
          </a:prstGeom>
          <a:solidFill>
            <a:srgbClr val="3AC3A2"/>
          </a:solidFill>
          <a:ln>
            <a:noFill/>
          </a:ln>
        </p:spPr>
        <p:txBody>
          <a:bodyPr anchorCtr="0" anchor="t" bIns="0" lIns="0" spcFirstLastPara="1" rIns="0" wrap="square" tIns="53325">
            <a:noAutofit/>
          </a:bodyPr>
          <a:lstStyle/>
          <a:p>
            <a:pPr indent="-1905" lvl="0" marL="1094105" marR="0" rtl="0" algn="l">
              <a:lnSpc>
                <a:spcPct val="100000"/>
              </a:lnSpc>
              <a:spcBef>
                <a:spcPts val="0"/>
              </a:spcBef>
              <a:spcAft>
                <a:spcPts val="0"/>
              </a:spcAft>
              <a:buNone/>
            </a:pPr>
            <a:r>
              <a:rPr b="1" lang="en-US" sz="1400">
                <a:solidFill>
                  <a:srgbClr val="FFFFFF"/>
                </a:solidFill>
                <a:latin typeface="Arial"/>
                <a:ea typeface="Arial"/>
                <a:cs typeface="Arial"/>
                <a:sym typeface="Arial"/>
              </a:rPr>
              <a:t>Capital Sufficiency…</a:t>
            </a:r>
            <a:endParaRPr sz="1400">
              <a:solidFill>
                <a:schemeClr val="dk1"/>
              </a:solidFill>
              <a:latin typeface="Arial"/>
              <a:ea typeface="Arial"/>
              <a:cs typeface="Arial"/>
              <a:sym typeface="Arial"/>
            </a:endParaRPr>
          </a:p>
        </p:txBody>
      </p:sp>
      <p:sp>
        <p:nvSpPr>
          <p:cNvPr id="1093" name="Google Shape;1093;p21"/>
          <p:cNvSpPr txBox="1"/>
          <p:nvPr/>
        </p:nvSpPr>
        <p:spPr>
          <a:xfrm>
            <a:off x="5253228" y="2055876"/>
            <a:ext cx="3886200" cy="332740"/>
          </a:xfrm>
          <a:prstGeom prst="rect">
            <a:avLst/>
          </a:prstGeom>
          <a:solidFill>
            <a:srgbClr val="3AC3A2"/>
          </a:solidFill>
          <a:ln>
            <a:noFill/>
          </a:ln>
        </p:spPr>
        <p:txBody>
          <a:bodyPr anchorCtr="0" anchor="t" bIns="0" lIns="0" spcFirstLastPara="1" rIns="0" wrap="square" tIns="53325">
            <a:noAutofit/>
          </a:bodyPr>
          <a:lstStyle/>
          <a:p>
            <a:pPr indent="-8254" lvl="0" marL="325755" marR="0" rtl="0" algn="l">
              <a:lnSpc>
                <a:spcPct val="100000"/>
              </a:lnSpc>
              <a:spcBef>
                <a:spcPts val="0"/>
              </a:spcBef>
              <a:spcAft>
                <a:spcPts val="0"/>
              </a:spcAft>
              <a:buNone/>
            </a:pPr>
            <a:r>
              <a:rPr b="1" lang="en-US" sz="1400">
                <a:solidFill>
                  <a:srgbClr val="FFFFFF"/>
                </a:solidFill>
                <a:latin typeface="Arial"/>
                <a:ea typeface="Arial"/>
                <a:cs typeface="Arial"/>
                <a:sym typeface="Arial"/>
              </a:rPr>
              <a:t>...Supporting Growth in Capital Return</a:t>
            </a:r>
            <a:endParaRPr sz="1400">
              <a:solidFill>
                <a:schemeClr val="dk1"/>
              </a:solidFill>
              <a:latin typeface="Arial"/>
              <a:ea typeface="Arial"/>
              <a:cs typeface="Arial"/>
              <a:sym typeface="Arial"/>
            </a:endParaRPr>
          </a:p>
        </p:txBody>
      </p:sp>
      <p:sp>
        <p:nvSpPr>
          <p:cNvPr id="1094" name="Google Shape;1094;p21"/>
          <p:cNvSpPr txBox="1"/>
          <p:nvPr>
            <p:ph type="title"/>
          </p:nvPr>
        </p:nvSpPr>
        <p:spPr>
          <a:xfrm>
            <a:off x="1290319" y="1168399"/>
            <a:ext cx="589216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Continue To Return Capital To Shareholders</a:t>
            </a:r>
            <a:endParaRPr b="1" i="0" sz="2200" u="none" cap="none" strike="noStrike">
              <a:solidFill>
                <a:schemeClr val="dk1"/>
              </a:solidFill>
              <a:latin typeface="Arial"/>
              <a:ea typeface="Arial"/>
              <a:cs typeface="Arial"/>
              <a:sym typeface="Arial"/>
            </a:endParaRPr>
          </a:p>
        </p:txBody>
      </p:sp>
      <p:sp>
        <p:nvSpPr>
          <p:cNvPr id="1095" name="Google Shape;1095;p21"/>
          <p:cNvSpPr txBox="1"/>
          <p:nvPr/>
        </p:nvSpPr>
        <p:spPr>
          <a:xfrm>
            <a:off x="5325869" y="2443987"/>
            <a:ext cx="174752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Total Capital Return ($Bn)</a:t>
            </a:r>
            <a:endParaRPr sz="1100">
              <a:solidFill>
                <a:schemeClr val="dk1"/>
              </a:solidFill>
              <a:latin typeface="Arial"/>
              <a:ea typeface="Arial"/>
              <a:cs typeface="Arial"/>
              <a:sym typeface="Arial"/>
            </a:endParaRPr>
          </a:p>
        </p:txBody>
      </p:sp>
      <p:sp>
        <p:nvSpPr>
          <p:cNvPr id="1096" name="Google Shape;1096;p21"/>
          <p:cNvSpPr txBox="1"/>
          <p:nvPr/>
        </p:nvSpPr>
        <p:spPr>
          <a:xfrm>
            <a:off x="974851" y="2443987"/>
            <a:ext cx="277241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Average Common Equity, ex-DVA ($Bn)</a:t>
            </a:r>
            <a:r>
              <a:rPr b="1" baseline="30000" lang="en-US" sz="1050">
                <a:solidFill>
                  <a:schemeClr val="dk1"/>
                </a:solidFill>
                <a:latin typeface="Arial"/>
                <a:ea typeface="Arial"/>
                <a:cs typeface="Arial"/>
                <a:sym typeface="Arial"/>
              </a:rPr>
              <a:t>(1)</a:t>
            </a:r>
            <a:endParaRPr baseline="30000" sz="1050">
              <a:solidFill>
                <a:schemeClr val="dk1"/>
              </a:solidFill>
              <a:latin typeface="Arial"/>
              <a:ea typeface="Arial"/>
              <a:cs typeface="Arial"/>
              <a:sym typeface="Arial"/>
            </a:endParaRPr>
          </a:p>
        </p:txBody>
      </p:sp>
      <p:sp>
        <p:nvSpPr>
          <p:cNvPr id="1097" name="Google Shape;1097;p21"/>
          <p:cNvSpPr/>
          <p:nvPr/>
        </p:nvSpPr>
        <p:spPr>
          <a:xfrm>
            <a:off x="5036820" y="2052827"/>
            <a:ext cx="0" cy="4813300"/>
          </a:xfrm>
          <a:custGeom>
            <a:rect b="b" l="l" r="r" t="t"/>
            <a:pathLst>
              <a:path extrusionOk="0" h="120000" w="120000">
                <a:moveTo>
                  <a:pt x="0" y="0"/>
                </a:moveTo>
                <a:lnTo>
                  <a:pt x="0" y="119987"/>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98" name="Google Shape;1098;p21"/>
          <p:cNvSpPr/>
          <p:nvPr/>
        </p:nvSpPr>
        <p:spPr>
          <a:xfrm>
            <a:off x="5509260" y="6656832"/>
            <a:ext cx="146685" cy="128270"/>
          </a:xfrm>
          <a:custGeom>
            <a:rect b="b" l="l" r="r" t="t"/>
            <a:pathLst>
              <a:path extrusionOk="0" h="120000" w="120000">
                <a:moveTo>
                  <a:pt x="0" y="0"/>
                </a:moveTo>
                <a:lnTo>
                  <a:pt x="0" y="119762"/>
                </a:lnTo>
                <a:lnTo>
                  <a:pt x="119688" y="119762"/>
                </a:lnTo>
                <a:lnTo>
                  <a:pt x="119688"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21"/>
          <p:cNvSpPr txBox="1"/>
          <p:nvPr/>
        </p:nvSpPr>
        <p:spPr>
          <a:xfrm>
            <a:off x="5546849" y="6320432"/>
            <a:ext cx="1305560" cy="485775"/>
          </a:xfrm>
          <a:prstGeom prst="rect">
            <a:avLst/>
          </a:prstGeom>
          <a:noFill/>
          <a:ln>
            <a:noFill/>
          </a:ln>
        </p:spPr>
        <p:txBody>
          <a:bodyPr anchorCtr="0" anchor="t" bIns="0" lIns="0" spcFirstLastPara="1" rIns="0" wrap="square" tIns="901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2012	2013</a:t>
            </a:r>
            <a:endParaRPr sz="1000">
              <a:solidFill>
                <a:schemeClr val="dk1"/>
              </a:solidFill>
              <a:latin typeface="Arial"/>
              <a:ea typeface="Arial"/>
              <a:cs typeface="Arial"/>
              <a:sym typeface="Arial"/>
            </a:endParaRPr>
          </a:p>
          <a:p>
            <a:pPr indent="0" lvl="0" marL="190500" marR="0" rtl="0" algn="l">
              <a:lnSpc>
                <a:spcPct val="100000"/>
              </a:lnSpc>
              <a:spcBef>
                <a:spcPts val="610"/>
              </a:spcBef>
              <a:spcAft>
                <a:spcPts val="0"/>
              </a:spcAft>
              <a:buNone/>
            </a:pPr>
            <a:r>
              <a:rPr lang="en-US" sz="1000">
                <a:solidFill>
                  <a:schemeClr val="dk1"/>
                </a:solidFill>
                <a:latin typeface="Arial"/>
                <a:ea typeface="Arial"/>
                <a:cs typeface="Arial"/>
                <a:sym typeface="Arial"/>
              </a:rPr>
              <a:t>Common Dividends</a:t>
            </a:r>
            <a:endParaRPr sz="1000">
              <a:solidFill>
                <a:schemeClr val="dk1"/>
              </a:solidFill>
              <a:latin typeface="Arial"/>
              <a:ea typeface="Arial"/>
              <a:cs typeface="Arial"/>
              <a:sym typeface="Arial"/>
            </a:endParaRPr>
          </a:p>
        </p:txBody>
      </p:sp>
      <p:sp>
        <p:nvSpPr>
          <p:cNvPr id="1100" name="Google Shape;1100;p21"/>
          <p:cNvSpPr/>
          <p:nvPr/>
        </p:nvSpPr>
        <p:spPr>
          <a:xfrm>
            <a:off x="7801356" y="6659880"/>
            <a:ext cx="177165" cy="121920"/>
          </a:xfrm>
          <a:custGeom>
            <a:rect b="b" l="l" r="r" t="t"/>
            <a:pathLst>
              <a:path extrusionOk="0" h="120000" w="120000">
                <a:moveTo>
                  <a:pt x="0" y="0"/>
                </a:moveTo>
                <a:lnTo>
                  <a:pt x="0" y="120000"/>
                </a:lnTo>
                <a:lnTo>
                  <a:pt x="119741" y="120000"/>
                </a:lnTo>
                <a:lnTo>
                  <a:pt x="119741"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01" name="Google Shape;1101;p21"/>
          <p:cNvSpPr txBox="1"/>
          <p:nvPr/>
        </p:nvSpPr>
        <p:spPr>
          <a:xfrm>
            <a:off x="8047732" y="6628889"/>
            <a:ext cx="57213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Buybacks</a:t>
            </a:r>
            <a:endParaRPr sz="1000">
              <a:solidFill>
                <a:schemeClr val="dk1"/>
              </a:solidFill>
              <a:latin typeface="Arial"/>
              <a:ea typeface="Arial"/>
              <a:cs typeface="Arial"/>
              <a:sym typeface="Arial"/>
            </a:endParaRPr>
          </a:p>
        </p:txBody>
      </p:sp>
      <p:sp>
        <p:nvSpPr>
          <p:cNvPr id="1102" name="Google Shape;1102;p21"/>
          <p:cNvSpPr/>
          <p:nvPr/>
        </p:nvSpPr>
        <p:spPr>
          <a:xfrm>
            <a:off x="5347716" y="6601968"/>
            <a:ext cx="3728085" cy="245745"/>
          </a:xfrm>
          <a:custGeom>
            <a:rect b="b" l="l" r="r" t="t"/>
            <a:pathLst>
              <a:path extrusionOk="0" h="120000" w="120000">
                <a:moveTo>
                  <a:pt x="119987" y="119069"/>
                </a:moveTo>
                <a:lnTo>
                  <a:pt x="119987" y="1488"/>
                </a:lnTo>
                <a:lnTo>
                  <a:pt x="119889" y="0"/>
                </a:lnTo>
                <a:lnTo>
                  <a:pt x="98" y="0"/>
                </a:lnTo>
                <a:lnTo>
                  <a:pt x="0" y="1488"/>
                </a:lnTo>
                <a:lnTo>
                  <a:pt x="0" y="119069"/>
                </a:lnTo>
                <a:lnTo>
                  <a:pt x="98" y="119813"/>
                </a:lnTo>
                <a:lnTo>
                  <a:pt x="196" y="119813"/>
                </a:lnTo>
                <a:lnTo>
                  <a:pt x="196" y="5209"/>
                </a:lnTo>
                <a:lnTo>
                  <a:pt x="343" y="2976"/>
                </a:lnTo>
                <a:lnTo>
                  <a:pt x="343" y="5209"/>
                </a:lnTo>
                <a:lnTo>
                  <a:pt x="119693" y="5209"/>
                </a:lnTo>
                <a:lnTo>
                  <a:pt x="119693" y="2976"/>
                </a:lnTo>
                <a:lnTo>
                  <a:pt x="119840" y="5209"/>
                </a:lnTo>
                <a:lnTo>
                  <a:pt x="119840" y="119813"/>
                </a:lnTo>
                <a:lnTo>
                  <a:pt x="119889" y="119813"/>
                </a:lnTo>
                <a:lnTo>
                  <a:pt x="119987" y="119069"/>
                </a:lnTo>
                <a:close/>
              </a:path>
              <a:path extrusionOk="0" h="120000" w="120000">
                <a:moveTo>
                  <a:pt x="343" y="5209"/>
                </a:moveTo>
                <a:lnTo>
                  <a:pt x="343" y="2976"/>
                </a:lnTo>
                <a:lnTo>
                  <a:pt x="196" y="5209"/>
                </a:lnTo>
                <a:lnTo>
                  <a:pt x="343" y="5209"/>
                </a:lnTo>
                <a:close/>
              </a:path>
              <a:path extrusionOk="0" h="120000" w="120000">
                <a:moveTo>
                  <a:pt x="343" y="115348"/>
                </a:moveTo>
                <a:lnTo>
                  <a:pt x="343" y="5209"/>
                </a:lnTo>
                <a:lnTo>
                  <a:pt x="196" y="5209"/>
                </a:lnTo>
                <a:lnTo>
                  <a:pt x="196" y="115348"/>
                </a:lnTo>
                <a:lnTo>
                  <a:pt x="343" y="115348"/>
                </a:lnTo>
                <a:close/>
              </a:path>
              <a:path extrusionOk="0" h="120000" w="120000">
                <a:moveTo>
                  <a:pt x="119840" y="115348"/>
                </a:moveTo>
                <a:lnTo>
                  <a:pt x="196" y="115348"/>
                </a:lnTo>
                <a:lnTo>
                  <a:pt x="343" y="117581"/>
                </a:lnTo>
                <a:lnTo>
                  <a:pt x="343" y="119813"/>
                </a:lnTo>
                <a:lnTo>
                  <a:pt x="119693" y="119813"/>
                </a:lnTo>
                <a:lnTo>
                  <a:pt x="119693" y="117581"/>
                </a:lnTo>
                <a:lnTo>
                  <a:pt x="119840" y="115348"/>
                </a:lnTo>
                <a:close/>
              </a:path>
              <a:path extrusionOk="0" h="120000" w="120000">
                <a:moveTo>
                  <a:pt x="343" y="119813"/>
                </a:moveTo>
                <a:lnTo>
                  <a:pt x="343" y="117581"/>
                </a:lnTo>
                <a:lnTo>
                  <a:pt x="196" y="115348"/>
                </a:lnTo>
                <a:lnTo>
                  <a:pt x="196" y="119813"/>
                </a:lnTo>
                <a:lnTo>
                  <a:pt x="343" y="119813"/>
                </a:lnTo>
                <a:close/>
              </a:path>
              <a:path extrusionOk="0" h="120000" w="120000">
                <a:moveTo>
                  <a:pt x="119840" y="5209"/>
                </a:moveTo>
                <a:lnTo>
                  <a:pt x="119693" y="2976"/>
                </a:lnTo>
                <a:lnTo>
                  <a:pt x="119693" y="5209"/>
                </a:lnTo>
                <a:lnTo>
                  <a:pt x="119840" y="5209"/>
                </a:lnTo>
                <a:close/>
              </a:path>
              <a:path extrusionOk="0" h="120000" w="120000">
                <a:moveTo>
                  <a:pt x="119840" y="115348"/>
                </a:moveTo>
                <a:lnTo>
                  <a:pt x="119840" y="5209"/>
                </a:lnTo>
                <a:lnTo>
                  <a:pt x="119693" y="5209"/>
                </a:lnTo>
                <a:lnTo>
                  <a:pt x="119693" y="115348"/>
                </a:lnTo>
                <a:lnTo>
                  <a:pt x="119840" y="115348"/>
                </a:lnTo>
                <a:close/>
              </a:path>
              <a:path extrusionOk="0" h="120000" w="120000">
                <a:moveTo>
                  <a:pt x="119840" y="119813"/>
                </a:moveTo>
                <a:lnTo>
                  <a:pt x="119840" y="115348"/>
                </a:lnTo>
                <a:lnTo>
                  <a:pt x="119693" y="117581"/>
                </a:lnTo>
                <a:lnTo>
                  <a:pt x="119693" y="119813"/>
                </a:lnTo>
                <a:lnTo>
                  <a:pt x="119840" y="119813"/>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03" name="Google Shape;1103;p21"/>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04" name="Google Shape;1104;p21"/>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5</a:t>
            </a:r>
            <a:endParaRPr sz="1400">
              <a:solidFill>
                <a:schemeClr val="dk1"/>
              </a:solidFill>
              <a:latin typeface="Arial"/>
              <a:ea typeface="Arial"/>
              <a:cs typeface="Arial"/>
              <a:sym typeface="Arial"/>
            </a:endParaRPr>
          </a:p>
        </p:txBody>
      </p:sp>
      <p:sp>
        <p:nvSpPr>
          <p:cNvPr id="1105" name="Google Shape;1105;p21"/>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9" name="Shape 1109"/>
        <p:cNvGrpSpPr/>
        <p:nvPr/>
      </p:nvGrpSpPr>
      <p:grpSpPr>
        <a:xfrm>
          <a:off x="0" y="0"/>
          <a:ext cx="0" cy="0"/>
          <a:chOff x="0" y="0"/>
          <a:chExt cx="0" cy="0"/>
        </a:xfrm>
      </p:grpSpPr>
      <p:sp>
        <p:nvSpPr>
          <p:cNvPr id="1110" name="Google Shape;1110;p22"/>
          <p:cNvSpPr txBox="1"/>
          <p:nvPr>
            <p:ph type="title"/>
          </p:nvPr>
        </p:nvSpPr>
        <p:spPr>
          <a:xfrm>
            <a:off x="901699" y="1168399"/>
            <a:ext cx="140779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End Notes</a:t>
            </a:r>
            <a:endParaRPr b="1" i="0" sz="2200" u="none" cap="none" strike="noStrike">
              <a:solidFill>
                <a:schemeClr val="dk1"/>
              </a:solidFill>
              <a:latin typeface="Arial"/>
              <a:ea typeface="Arial"/>
              <a:cs typeface="Arial"/>
              <a:sym typeface="Arial"/>
            </a:endParaRPr>
          </a:p>
        </p:txBody>
      </p:sp>
      <p:sp>
        <p:nvSpPr>
          <p:cNvPr id="1111" name="Google Shape;1111;p22"/>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112" name="Google Shape;1112;p22"/>
          <p:cNvSpPr txBox="1"/>
          <p:nvPr/>
        </p:nvSpPr>
        <p:spPr>
          <a:xfrm>
            <a:off x="948943" y="1973071"/>
            <a:ext cx="8034020" cy="45370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800">
                <a:solidFill>
                  <a:schemeClr val="dk1"/>
                </a:solidFill>
                <a:latin typeface="Arial"/>
                <a:ea typeface="Arial"/>
                <a:cs typeface="Arial"/>
                <a:sym typeface="Arial"/>
              </a:rPr>
              <a:t>These notes refer to the financial metrics presented on Slide 3.</a:t>
            </a:r>
            <a:endParaRPr sz="800">
              <a:solidFill>
                <a:schemeClr val="dk1"/>
              </a:solidFill>
              <a:latin typeface="Arial"/>
              <a:ea typeface="Arial"/>
              <a:cs typeface="Arial"/>
              <a:sym typeface="Arial"/>
            </a:endParaRPr>
          </a:p>
          <a:p>
            <a:pPr indent="-245744" lvl="0" marL="474344" marR="0" rtl="0" algn="l">
              <a:lnSpc>
                <a:spcPct val="113750"/>
              </a:lnSpc>
              <a:spcBef>
                <a:spcPts val="7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Represents progress during the current calendar year against the 2017 Strategic Objectives established at the beginning of 2016.</a:t>
            </a:r>
            <a:endParaRPr sz="800">
              <a:solidFill>
                <a:schemeClr val="dk1"/>
              </a:solidFill>
              <a:latin typeface="Arial"/>
              <a:ea typeface="Arial"/>
              <a:cs typeface="Arial"/>
              <a:sym typeface="Arial"/>
            </a:endParaRPr>
          </a:p>
          <a:p>
            <a:pPr indent="-245744" lvl="0" marL="474344" marR="48260" rtl="0" algn="l">
              <a:lnSpc>
                <a:spcPct val="107500"/>
              </a:lnSpc>
              <a:spcBef>
                <a:spcPts val="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Pre-tax margin is a non-GAAP financial measure that the Company considers useful for investors to assess operating performance. Pre-tax margin represents income  (loss) from continuing operations before taxes divided by Net Revenues.</a:t>
            </a:r>
            <a:endParaRPr sz="800">
              <a:solidFill>
                <a:schemeClr val="dk1"/>
              </a:solidFill>
              <a:latin typeface="Arial"/>
              <a:ea typeface="Arial"/>
              <a:cs typeface="Arial"/>
              <a:sym typeface="Arial"/>
            </a:endParaRPr>
          </a:p>
          <a:p>
            <a:pPr indent="-245744" lvl="0" marL="474344" marR="508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In June 2016, we received a conditional non-objection from the Federal Reserve to our 2016 capital plan. Pursuant to the conditional non-objection, we are able to  execute the capital actions set forth in our 2016 capital plan, which include increasing our common stock dividend to $0.20 per share beginning in the third quarter of  2016 and executing share repurchases of $3.5 billion during the period July 1, 2016 through June 30, 2017. The Federal Reserve Board also asked us to submit an  additional capital plan by December 29, 2016 addressing weaknesses identified in our capital planning process. Future capital distributions may be restricted if these  identified weaknesses are not satisfactorily addressed when the Federal Reserve reviews our resubmitted capital plan. Our 2015 capital plan approved by the Federal  Reserve was for share repurchases of $3,125 million for the periods 2Q15 through 2Q16 (for comparative purposes the percent change of buyback is based on 80% of  the total 2015 approval representing 4 of the 5 approved quarters).</a:t>
            </a:r>
            <a:endParaRPr sz="800">
              <a:solidFill>
                <a:schemeClr val="dk1"/>
              </a:solidFill>
              <a:latin typeface="Arial"/>
              <a:ea typeface="Arial"/>
              <a:cs typeface="Arial"/>
              <a:sym typeface="Arial"/>
            </a:endParaRPr>
          </a:p>
          <a:p>
            <a:pPr indent="0" lvl="0" marL="12700" marR="0" rtl="0" algn="l">
              <a:lnSpc>
                <a:spcPct val="100000"/>
              </a:lnSpc>
              <a:spcBef>
                <a:spcPts val="750"/>
              </a:spcBef>
              <a:spcAft>
                <a:spcPts val="0"/>
              </a:spcAft>
              <a:buNone/>
            </a:pPr>
            <a:r>
              <a:rPr lang="en-US" sz="800">
                <a:solidFill>
                  <a:schemeClr val="dk1"/>
                </a:solidFill>
                <a:latin typeface="Arial"/>
                <a:ea typeface="Arial"/>
                <a:cs typeface="Arial"/>
                <a:sym typeface="Arial"/>
              </a:rPr>
              <a:t>These notes refer to the financial metrics presented on Slide 4.</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129539"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The calculation of return on equity (‘ROE’) uses net income applicable to Morgan Stanley less preferred dividends as a percentage of average common equity (‘Avg.  CE’).</a:t>
            </a:r>
            <a:endParaRPr sz="800">
              <a:solidFill>
                <a:schemeClr val="dk1"/>
              </a:solidFill>
              <a:latin typeface="Arial"/>
              <a:ea typeface="Arial"/>
              <a:cs typeface="Arial"/>
              <a:sym typeface="Arial"/>
            </a:endParaRPr>
          </a:p>
          <a:p>
            <a:pPr indent="-245744" lvl="0" marL="474344" marR="0" rtl="0" algn="l">
              <a:lnSpc>
                <a:spcPct val="100625"/>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ROE, and ROE, ex DVA and Discrete Tax Benefits are non-GAAP financial measures that the Firm considers useful for investors to assess operating performance.</a:t>
            </a:r>
            <a:endParaRPr sz="800">
              <a:solidFill>
                <a:schemeClr val="dk1"/>
              </a:solidFill>
              <a:latin typeface="Arial"/>
              <a:ea typeface="Arial"/>
              <a:cs typeface="Arial"/>
              <a:sym typeface="Arial"/>
            </a:endParaRPr>
          </a:p>
          <a:p>
            <a:pPr indent="-245744" lvl="0" marL="474344" marR="128270" rtl="0" algn="l">
              <a:lnSpc>
                <a:spcPct val="107500"/>
              </a:lnSpc>
              <a:spcBef>
                <a:spcPts val="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The 7% ROE for 2015 represents ROE excluding DVA and net discrete tax benefits (‘Discrete Tax Benefits’). To determine ROE, ex DVA and Discrete Tax Benefits  both the numerator and denominator were adjusted to exclude these items.</a:t>
            </a:r>
            <a:endParaRPr sz="800">
              <a:solidFill>
                <a:schemeClr val="dk1"/>
              </a:solidFill>
              <a:latin typeface="Arial"/>
              <a:ea typeface="Arial"/>
              <a:cs typeface="Arial"/>
              <a:sym typeface="Arial"/>
            </a:endParaRPr>
          </a:p>
          <a:p>
            <a:pPr indent="-245744" lvl="0" marL="474344" marR="71120" rtl="0" algn="l">
              <a:lnSpc>
                <a:spcPct val="107500"/>
              </a:lnSpc>
              <a:spcBef>
                <a:spcPts val="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The 8% ROE for 2016 is unadjusted for DVA and net discrete tax benefits as those amounts had no impact on the ROE calculation. Effective January 1, 2016,  pursuant to new accounting guidance that the Firm adopted, gains and losses from DVA are presented in other comprehensive income (i.e., a component of common  equity) as opposed to net revenues and net income.</a:t>
            </a:r>
            <a:endParaRPr sz="800">
              <a:solidFill>
                <a:schemeClr val="dk1"/>
              </a:solidFill>
              <a:latin typeface="Arial"/>
              <a:ea typeface="Arial"/>
              <a:cs typeface="Arial"/>
              <a:sym typeface="Arial"/>
            </a:endParaRPr>
          </a:p>
          <a:p>
            <a:pPr indent="0" lvl="0" marL="12700" marR="0" rtl="0" algn="l">
              <a:lnSpc>
                <a:spcPct val="100000"/>
              </a:lnSpc>
              <a:spcBef>
                <a:spcPts val="755"/>
              </a:spcBef>
              <a:spcAft>
                <a:spcPts val="0"/>
              </a:spcAft>
              <a:buNone/>
            </a:pPr>
            <a:r>
              <a:rPr lang="en-US" sz="800">
                <a:solidFill>
                  <a:schemeClr val="dk1"/>
                </a:solidFill>
                <a:latin typeface="Arial"/>
                <a:ea typeface="Arial"/>
                <a:cs typeface="Arial"/>
                <a:sym typeface="Arial"/>
              </a:rPr>
              <a:t>These notes refer to the financial metrics presented on Slide 6.</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39370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2015 Net Revenues were $34,537 million, excluding the positive impact of $618 million from DVA. Net Revenue, ex-DVA is a non-GAAP financial measure the  Company considers useful for investors to allow better comparability of period to period operating performance.</a:t>
            </a:r>
            <a:endParaRPr sz="800">
              <a:solidFill>
                <a:schemeClr val="dk1"/>
              </a:solidFill>
              <a:latin typeface="Arial"/>
              <a:ea typeface="Arial"/>
              <a:cs typeface="Arial"/>
              <a:sym typeface="Arial"/>
            </a:endParaRPr>
          </a:p>
          <a:p>
            <a:pPr indent="-245744" lvl="0" marL="474344" marR="12446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Firm Expense Efficiency ratio represents total non-interest expenses as a percentage of Net Revenues (or in 2015, Net Revenues, ex-DVA). For 2015, the Expense  Efficiency ratio was calculated as non-interest expenses of $26,660 million, divided by Net Revenues of $34,537, which excludes the positive impact of $618 million  from DVA for 2015. The Expense Efficiency ratio, ex-DVA is a non-GAAP financial measure the Company considers useful for investors to assess operating  performance.</a:t>
            </a:r>
            <a:endParaRPr sz="800">
              <a:solidFill>
                <a:schemeClr val="dk1"/>
              </a:solidFill>
              <a:latin typeface="Arial"/>
              <a:ea typeface="Arial"/>
              <a:cs typeface="Arial"/>
              <a:sym typeface="Arial"/>
            </a:endParaRPr>
          </a:p>
          <a:p>
            <a:pPr indent="0" lvl="0" marL="12700" marR="0" rtl="0" algn="l">
              <a:lnSpc>
                <a:spcPct val="100000"/>
              </a:lnSpc>
              <a:spcBef>
                <a:spcPts val="750"/>
              </a:spcBef>
              <a:spcAft>
                <a:spcPts val="0"/>
              </a:spcAft>
              <a:buNone/>
            </a:pPr>
            <a:r>
              <a:rPr lang="en-US" sz="800">
                <a:solidFill>
                  <a:schemeClr val="dk1"/>
                </a:solidFill>
                <a:latin typeface="Arial"/>
                <a:ea typeface="Arial"/>
                <a:cs typeface="Arial"/>
                <a:sym typeface="Arial"/>
              </a:rPr>
              <a:t>These notes refer to the financial metrics presented on Slide 7.</a:t>
            </a:r>
            <a:endParaRPr sz="800">
              <a:solidFill>
                <a:schemeClr val="dk1"/>
              </a:solidFill>
              <a:latin typeface="Arial"/>
              <a:ea typeface="Arial"/>
              <a:cs typeface="Arial"/>
              <a:sym typeface="Arial"/>
            </a:endParaRPr>
          </a:p>
          <a:p>
            <a:pPr indent="0" lvl="0" marL="0" marR="0" rtl="0" algn="l">
              <a:lnSpc>
                <a:spcPct val="100000"/>
              </a:lnSpc>
              <a:spcBef>
                <a:spcPts val="10"/>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179070" rtl="0" algn="just">
              <a:lnSpc>
                <a:spcPct val="107500"/>
              </a:lnSpc>
              <a:spcBef>
                <a:spcPts val="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M&amp;A Completed Industry volumes, M&amp;A Completed Market Shares and M&amp;A Completed and Announced League Table Rankings are from Thomson Reuters as of  January 9, 2017. Market Share is calculated as the percentage of Morgan Stanley’s volume to the Industry volume. M&amp;A Completed and Announced League Table  Rankings are for the period of January 1, 2016 to December 31, 2016.</a:t>
            </a:r>
            <a:endParaRPr sz="800">
              <a:solidFill>
                <a:schemeClr val="dk1"/>
              </a:solidFill>
              <a:latin typeface="Arial"/>
              <a:ea typeface="Arial"/>
              <a:cs typeface="Arial"/>
              <a:sym typeface="Arial"/>
            </a:endParaRPr>
          </a:p>
          <a:p>
            <a:pPr indent="-245744" lvl="0" marL="474344" marR="86360" rtl="0" algn="l">
              <a:lnSpc>
                <a:spcPct val="107500"/>
              </a:lnSpc>
              <a:spcBef>
                <a:spcPts val="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Equity Underwriting Industry volumes, Equity Underwriting Market Shares and Equity Underwriting League Table Rankings are from Thomson Reuters. Each periods’  data is as of January of the following calendar year. Market Share is calculated as the percentage of Morgan Stanley’s volume to the Industry volume. Equity  Underwriting League Table Rankings are for the period of January 1, 2016 to December 31, 2016.</a:t>
            </a:r>
            <a:endParaRPr sz="80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6" name="Shape 1116"/>
        <p:cNvGrpSpPr/>
        <p:nvPr/>
      </p:nvGrpSpPr>
      <p:grpSpPr>
        <a:xfrm>
          <a:off x="0" y="0"/>
          <a:ext cx="0" cy="0"/>
          <a:chOff x="0" y="0"/>
          <a:chExt cx="0" cy="0"/>
        </a:xfrm>
      </p:grpSpPr>
      <p:sp>
        <p:nvSpPr>
          <p:cNvPr id="1117" name="Google Shape;1117;p23"/>
          <p:cNvSpPr txBox="1"/>
          <p:nvPr>
            <p:ph type="title"/>
          </p:nvPr>
        </p:nvSpPr>
        <p:spPr>
          <a:xfrm>
            <a:off x="901699" y="1168399"/>
            <a:ext cx="140779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End Notes</a:t>
            </a:r>
            <a:endParaRPr b="1" i="0" sz="2200" u="none" cap="none" strike="noStrike">
              <a:solidFill>
                <a:schemeClr val="dk1"/>
              </a:solidFill>
              <a:latin typeface="Arial"/>
              <a:ea typeface="Arial"/>
              <a:cs typeface="Arial"/>
              <a:sym typeface="Arial"/>
            </a:endParaRPr>
          </a:p>
        </p:txBody>
      </p:sp>
      <p:sp>
        <p:nvSpPr>
          <p:cNvPr id="1118" name="Google Shape;1118;p23"/>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119" name="Google Shape;1119;p23"/>
          <p:cNvSpPr txBox="1"/>
          <p:nvPr/>
        </p:nvSpPr>
        <p:spPr>
          <a:xfrm>
            <a:off x="956563" y="1971547"/>
            <a:ext cx="8036559" cy="311086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lang="en-US" sz="800">
                <a:solidFill>
                  <a:schemeClr val="dk1"/>
                </a:solidFill>
                <a:latin typeface="Arial"/>
                <a:ea typeface="Arial"/>
                <a:cs typeface="Arial"/>
                <a:sym typeface="Arial"/>
              </a:rPr>
              <a:t>These notes refer to the financial metrics presented on Slide 9.</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635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Total Wallet represents the aggregated reported net revenues for the following peers: Goldman Sachs, JP Morgan, Bank of America, Citigroup, UBS, Deutsche Bank,  Credit Suisse, and Barclays. Morgan Stanley’s wallet share calculated as the percentage of Morgan Stanley’s Net Revenues, ex-DVA to Total Wallet. Equity Sales &amp;  Trading Net Revenues, ex DVA is a non-GAAP financial measure the Company considers useful for investors to allow better comparability of period to period operating  performance.</a:t>
            </a:r>
            <a:endParaRPr sz="800">
              <a:solidFill>
                <a:schemeClr val="dk1"/>
              </a:solidFill>
              <a:latin typeface="Arial"/>
              <a:ea typeface="Arial"/>
              <a:cs typeface="Arial"/>
              <a:sym typeface="Arial"/>
            </a:endParaRPr>
          </a:p>
          <a:p>
            <a:pPr indent="-245744" lvl="0" marL="474344" marR="0" rtl="0" algn="l">
              <a:lnSpc>
                <a:spcPct val="100625"/>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European peer results were translated to USD using average exchange rates for the appropriate period; sourced from S&amp;P Capital IQ.</a:t>
            </a:r>
            <a:endParaRPr sz="800">
              <a:solidFill>
                <a:schemeClr val="dk1"/>
              </a:solidFill>
              <a:latin typeface="Arial"/>
              <a:ea typeface="Arial"/>
              <a:cs typeface="Arial"/>
              <a:sym typeface="Arial"/>
            </a:endParaRPr>
          </a:p>
          <a:p>
            <a:pPr indent="-245744" lvl="0" marL="474344" marR="5080" rtl="0" algn="l">
              <a:lnSpc>
                <a:spcPct val="107500"/>
              </a:lnSpc>
              <a:spcBef>
                <a:spcPts val="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Peer data has been adjusted for DVA, where it is reported and where applicable. Goldman Sachs results also exclude the Americas Reinsurance business in 2012 and  2013 and the gain on sale of a hedge fund administration business in 2012.</a:t>
            </a:r>
            <a:endParaRPr sz="800">
              <a:solidFill>
                <a:schemeClr val="dk1"/>
              </a:solidFill>
              <a:latin typeface="Arial"/>
              <a:ea typeface="Arial"/>
              <a:cs typeface="Arial"/>
              <a:sym typeface="Arial"/>
            </a:endParaRPr>
          </a:p>
          <a:p>
            <a:pPr indent="-245744" lvl="0" marL="474344" marR="0" rtl="0" algn="l">
              <a:lnSpc>
                <a:spcPct val="100625"/>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Represents 2016 nine months Total Wallet annualized since not all peers have reported as of January 17, 2016.</a:t>
            </a:r>
            <a:endParaRPr sz="800">
              <a:solidFill>
                <a:schemeClr val="dk1"/>
              </a:solidFill>
              <a:latin typeface="Arial"/>
              <a:ea typeface="Arial"/>
              <a:cs typeface="Arial"/>
              <a:sym typeface="Arial"/>
            </a:endParaRPr>
          </a:p>
          <a:p>
            <a:pPr indent="-245744" lvl="0" marL="474344" marR="37465" rtl="0" algn="l">
              <a:lnSpc>
                <a:spcPct val="107500"/>
              </a:lnSpc>
              <a:spcBef>
                <a:spcPts val="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Fixed Income Sales &amp; Trading Net Revenues, ex-DVA for the quarter ending December 31, 2015 were $550 million, excluding a $90 million negative impact from DVA  in the quarter. Fixed Income Sales and Trading Net Revenues, ex-DVA is a non-GAAP financial measure the Company considers useful for investors to allow better  comparability of period to period operating performance.</a:t>
            </a:r>
            <a:endParaRPr sz="800">
              <a:solidFill>
                <a:schemeClr val="dk1"/>
              </a:solidFill>
              <a:latin typeface="Arial"/>
              <a:ea typeface="Arial"/>
              <a:cs typeface="Arial"/>
              <a:sym typeface="Arial"/>
            </a:endParaRPr>
          </a:p>
          <a:p>
            <a:pPr indent="-245744" lvl="0" marL="474344" marR="0" rtl="0" algn="l">
              <a:lnSpc>
                <a:spcPct val="100625"/>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All figures presented exclude RWAs and leverage exposure associated with lending activities.</a:t>
            </a:r>
            <a:endParaRPr sz="800">
              <a:solidFill>
                <a:schemeClr val="dk1"/>
              </a:solidFill>
              <a:latin typeface="Arial"/>
              <a:ea typeface="Arial"/>
              <a:cs typeface="Arial"/>
              <a:sym typeface="Arial"/>
            </a:endParaRPr>
          </a:p>
          <a:p>
            <a:pPr indent="-245744" lvl="0" marL="474344" marR="99060" rtl="0" algn="l">
              <a:lnSpc>
                <a:spcPct val="107500"/>
              </a:lnSpc>
              <a:spcBef>
                <a:spcPts val="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The Company estimates its pro forma fully phased-in Advanced risk-weighted assets (‘RWA’) and pro forma fully phased-in Supplementary Leverage Ratio (‘SLR’)  exposure based on the Company’s current assessment of the Basel III final rules and other factors, including the Company’s expectations and interpretations of the  proposed requirements, which may be subject to change as the Company receives additional clarification and guidance from the Federal Reserve. These pro forma  computations are preliminary estimates as of January 17, 2016 and could be subject to revision in Morgan Stanley’s Annual Report on Form 10-K for the year ended  December 31, 2016.</a:t>
            </a:r>
            <a:endParaRPr sz="800">
              <a:solidFill>
                <a:schemeClr val="dk1"/>
              </a:solidFill>
              <a:latin typeface="Arial"/>
              <a:ea typeface="Arial"/>
              <a:cs typeface="Arial"/>
              <a:sym typeface="Arial"/>
            </a:endParaRPr>
          </a:p>
          <a:p>
            <a:pPr indent="-245744" lvl="0" marL="474344" marR="13970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Pro forma fully phased-in Advanced RWA and pro forma fully phased-in SLR Exposure, are non-GAAP financial measures that the Company considers to be useful  measures to the Company and investors to evaluate compliance with future regulatory capital requirements.</a:t>
            </a:r>
            <a:endParaRPr sz="800">
              <a:solidFill>
                <a:schemeClr val="dk1"/>
              </a:solidFill>
              <a:latin typeface="Arial"/>
              <a:ea typeface="Arial"/>
              <a:cs typeface="Arial"/>
              <a:sym typeface="Arial"/>
            </a:endParaRPr>
          </a:p>
          <a:p>
            <a:pPr indent="0" lvl="0" marL="12700" marR="0" rtl="0" algn="l">
              <a:lnSpc>
                <a:spcPct val="100000"/>
              </a:lnSpc>
              <a:spcBef>
                <a:spcPts val="750"/>
              </a:spcBef>
              <a:spcAft>
                <a:spcPts val="0"/>
              </a:spcAft>
              <a:buNone/>
            </a:pPr>
            <a:r>
              <a:rPr lang="en-US" sz="800">
                <a:solidFill>
                  <a:schemeClr val="dk1"/>
                </a:solidFill>
                <a:latin typeface="Arial"/>
                <a:ea typeface="Arial"/>
                <a:cs typeface="Arial"/>
                <a:sym typeface="Arial"/>
              </a:rPr>
              <a:t>These notes refer to the financial metrics presented on Slide 10.</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9144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Pre-tax margin represents income (loss) from continuing operations before taxes divided by Net Revenues. Pre-tax margin is a non-GAAP financial measure that the  Company considers useful for investors to assess operating performance.</a:t>
            </a:r>
            <a:endParaRPr sz="800">
              <a:solidFill>
                <a:schemeClr val="dk1"/>
              </a:solidFill>
              <a:latin typeface="Arial"/>
              <a:ea typeface="Arial"/>
              <a:cs typeface="Arial"/>
              <a:sym typeface="Arial"/>
            </a:endParaRPr>
          </a:p>
          <a:p>
            <a:pPr indent="-245744" lvl="0" marL="474344" marR="101600" rtl="0" algn="l">
              <a:lnSpc>
                <a:spcPct val="107500"/>
              </a:lnSpc>
              <a:spcBef>
                <a:spcPts val="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Pro Forma 2010 data has been recast to exclude the Managed Futures and International Wealth Management businesses, which are now reported in the Investment  Management and the Institutional Securities business segments, respectively.</a:t>
            </a:r>
            <a:endParaRPr sz="800">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3" name="Shape 1123"/>
        <p:cNvGrpSpPr/>
        <p:nvPr/>
      </p:nvGrpSpPr>
      <p:grpSpPr>
        <a:xfrm>
          <a:off x="0" y="0"/>
          <a:ext cx="0" cy="0"/>
          <a:chOff x="0" y="0"/>
          <a:chExt cx="0" cy="0"/>
        </a:xfrm>
      </p:grpSpPr>
      <p:sp>
        <p:nvSpPr>
          <p:cNvPr id="1124" name="Google Shape;1124;p24"/>
          <p:cNvSpPr txBox="1"/>
          <p:nvPr>
            <p:ph type="title"/>
          </p:nvPr>
        </p:nvSpPr>
        <p:spPr>
          <a:xfrm>
            <a:off x="901699" y="1168399"/>
            <a:ext cx="140779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End Notes</a:t>
            </a:r>
            <a:endParaRPr b="1" i="0" sz="2200" u="none" cap="none" strike="noStrike">
              <a:solidFill>
                <a:schemeClr val="dk1"/>
              </a:solidFill>
              <a:latin typeface="Arial"/>
              <a:ea typeface="Arial"/>
              <a:cs typeface="Arial"/>
              <a:sym typeface="Arial"/>
            </a:endParaRPr>
          </a:p>
        </p:txBody>
      </p:sp>
      <p:sp>
        <p:nvSpPr>
          <p:cNvPr id="1125" name="Google Shape;1125;p24"/>
          <p:cNvSpPr txBox="1"/>
          <p:nvPr/>
        </p:nvSpPr>
        <p:spPr>
          <a:xfrm>
            <a:off x="9008868" y="7050041"/>
            <a:ext cx="165735" cy="139700"/>
          </a:xfrm>
          <a:prstGeom prst="rect">
            <a:avLst/>
          </a:prstGeom>
          <a:noFill/>
          <a:ln>
            <a:noFill/>
          </a:ln>
        </p:spPr>
        <p:txBody>
          <a:bodyPr anchorCtr="0" anchor="t" bIns="0" lIns="0" spcFirstLastPara="1" rIns="0" wrap="square" tIns="3175">
            <a:noAutofit/>
          </a:bodyPr>
          <a:lstStyle/>
          <a:p>
            <a:pPr indent="0" lvl="0" marL="25400" marR="0" rtl="0" algn="l">
              <a:lnSpc>
                <a:spcPct val="100000"/>
              </a:lnSpc>
              <a:spcBef>
                <a:spcPts val="0"/>
              </a:spcBef>
              <a:spcAft>
                <a:spcPts val="0"/>
              </a:spcAft>
              <a:buNone/>
            </a:pPr>
            <a:fld id="{00000000-1234-1234-1234-123412341234}" type="slidenum">
              <a:rPr lang="en-US" sz="800">
                <a:solidFill>
                  <a:srgbClr val="868686"/>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126" name="Google Shape;1126;p24"/>
          <p:cNvSpPr txBox="1"/>
          <p:nvPr/>
        </p:nvSpPr>
        <p:spPr>
          <a:xfrm>
            <a:off x="945895" y="1973071"/>
            <a:ext cx="8024495" cy="212344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800">
                <a:solidFill>
                  <a:schemeClr val="dk1"/>
                </a:solidFill>
                <a:latin typeface="Arial"/>
                <a:ea typeface="Arial"/>
                <a:cs typeface="Arial"/>
                <a:sym typeface="Arial"/>
              </a:rPr>
              <a:t>These notes refer to the financial metrics presented on Slide 11.</a:t>
            </a:r>
            <a:endParaRPr sz="800">
              <a:solidFill>
                <a:schemeClr val="dk1"/>
              </a:solidFill>
              <a:latin typeface="Arial"/>
              <a:ea typeface="Arial"/>
              <a:cs typeface="Arial"/>
              <a:sym typeface="Arial"/>
            </a:endParaRPr>
          </a:p>
          <a:p>
            <a:pPr indent="-245744" lvl="0" marL="474344" marR="0" rtl="0" algn="l">
              <a:lnSpc>
                <a:spcPct val="113750"/>
              </a:lnSpc>
              <a:spcBef>
                <a:spcPts val="765"/>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Transactional revenues include investment banking, trading, and commissions and fee revenues.</a:t>
            </a:r>
            <a:endParaRPr sz="800">
              <a:solidFill>
                <a:schemeClr val="dk1"/>
              </a:solidFill>
              <a:latin typeface="Arial"/>
              <a:ea typeface="Arial"/>
              <a:cs typeface="Arial"/>
              <a:sym typeface="Arial"/>
            </a:endParaRPr>
          </a:p>
          <a:p>
            <a:pPr indent="-245744" lvl="0" marL="474344" marR="0" rtl="0" algn="l">
              <a:lnSpc>
                <a:spcPct val="11375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Compensation ratio is calculated as compensation and benefits expense as a percentage of Net Revenues.</a:t>
            </a:r>
            <a:endParaRPr sz="800">
              <a:solidFill>
                <a:schemeClr val="dk1"/>
              </a:solidFill>
              <a:latin typeface="Arial"/>
              <a:ea typeface="Arial"/>
              <a:cs typeface="Arial"/>
              <a:sym typeface="Arial"/>
            </a:endParaRPr>
          </a:p>
          <a:p>
            <a:pPr indent="0" lvl="0" marL="12700" marR="0" rtl="0" algn="l">
              <a:lnSpc>
                <a:spcPct val="100000"/>
              </a:lnSpc>
              <a:spcBef>
                <a:spcPts val="765"/>
              </a:spcBef>
              <a:spcAft>
                <a:spcPts val="0"/>
              </a:spcAft>
              <a:buNone/>
            </a:pPr>
            <a:r>
              <a:rPr lang="en-US" sz="800">
                <a:solidFill>
                  <a:schemeClr val="dk1"/>
                </a:solidFill>
                <a:latin typeface="Arial"/>
                <a:ea typeface="Arial"/>
                <a:cs typeface="Arial"/>
                <a:sym typeface="Arial"/>
              </a:rPr>
              <a:t>These notes refer to the financial metrics presented on Slide 13.</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8001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Pre-tax margin represents income (loss) from continuing operations before taxes divided by Net Revenues. Pre-tax margin is a non-GAAP financial measure that the  Company considers useful for investors to assess operating performance. The attainment of margins in 2017 and beyond may be impacted by external factors that  cannot be predicted at this time, including macroeconomic and market conditions and future regulations.</a:t>
            </a:r>
            <a:endParaRPr sz="800">
              <a:solidFill>
                <a:schemeClr val="dk1"/>
              </a:solidFill>
              <a:latin typeface="Arial"/>
              <a:ea typeface="Arial"/>
              <a:cs typeface="Arial"/>
              <a:sym typeface="Arial"/>
            </a:endParaRPr>
          </a:p>
          <a:p>
            <a:pPr indent="-245744" lvl="0" marL="474344" marR="170815"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All periods have been recast to exclude the Managed Futures business, which is now reported in the Investment Management business segment. Additionally, the  periods 2010-2013 have been recast to exclude the International Wealth Management business, currently reported in the Institutional Securities business segment.</a:t>
            </a:r>
            <a:endParaRPr sz="800">
              <a:solidFill>
                <a:schemeClr val="dk1"/>
              </a:solidFill>
              <a:latin typeface="Arial"/>
              <a:ea typeface="Arial"/>
              <a:cs typeface="Arial"/>
              <a:sym typeface="Arial"/>
            </a:endParaRPr>
          </a:p>
          <a:p>
            <a:pPr indent="-245744" lvl="0" marL="474344" marR="5080" rtl="0" algn="l">
              <a:lnSpc>
                <a:spcPct val="107500"/>
              </a:lnSpc>
              <a:spcBef>
                <a:spcPts val="0"/>
              </a:spcBef>
              <a:spcAft>
                <a:spcPts val="0"/>
              </a:spcAft>
              <a:buClr>
                <a:schemeClr val="dk1"/>
              </a:buClr>
              <a:buSzPts val="800"/>
              <a:buFont typeface="Arial"/>
              <a:buAutoNum type="arabicPeriod"/>
            </a:pPr>
            <a:r>
              <a:rPr lang="en-US" sz="800">
                <a:solidFill>
                  <a:schemeClr val="dk1"/>
                </a:solidFill>
                <a:latin typeface="Arial"/>
                <a:ea typeface="Arial"/>
                <a:cs typeface="Arial"/>
                <a:sym typeface="Arial"/>
              </a:rPr>
              <a:t>Pre-tax margin for 2012 excludes $193 million of non-recurring costs in 3Q12 associated with the Morgan Stanley Wealth Management integration and the purchase of  an additional 14% stake in the joint venture.</a:t>
            </a:r>
            <a:endParaRPr sz="800">
              <a:solidFill>
                <a:schemeClr val="dk1"/>
              </a:solidFill>
              <a:latin typeface="Arial"/>
              <a:ea typeface="Arial"/>
              <a:cs typeface="Arial"/>
              <a:sym typeface="Arial"/>
            </a:endParaRPr>
          </a:p>
          <a:p>
            <a:pPr indent="0" lvl="0" marL="12700" marR="0" rtl="0" algn="l">
              <a:lnSpc>
                <a:spcPct val="100000"/>
              </a:lnSpc>
              <a:spcBef>
                <a:spcPts val="755"/>
              </a:spcBef>
              <a:spcAft>
                <a:spcPts val="0"/>
              </a:spcAft>
              <a:buNone/>
            </a:pPr>
            <a:r>
              <a:rPr lang="en-US" sz="800">
                <a:solidFill>
                  <a:schemeClr val="dk1"/>
                </a:solidFill>
                <a:latin typeface="Arial"/>
                <a:ea typeface="Arial"/>
                <a:cs typeface="Arial"/>
                <a:sym typeface="Arial"/>
              </a:rPr>
              <a:t>These notes refer to the financial metrics presented on Slide 15.</a:t>
            </a:r>
            <a:endParaRPr sz="800">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750">
              <a:solidFill>
                <a:schemeClr val="dk1"/>
              </a:solidFill>
              <a:latin typeface="Times New Roman"/>
              <a:ea typeface="Times New Roman"/>
              <a:cs typeface="Times New Roman"/>
              <a:sym typeface="Times New Roman"/>
            </a:endParaRPr>
          </a:p>
          <a:p>
            <a:pPr indent="-245744" lvl="0" marL="474344" marR="40005" rtl="0" algn="l">
              <a:lnSpc>
                <a:spcPct val="107500"/>
              </a:lnSpc>
              <a:spcBef>
                <a:spcPts val="0"/>
              </a:spcBef>
              <a:spcAft>
                <a:spcPts val="0"/>
              </a:spcAft>
              <a:buNone/>
            </a:pPr>
            <a:r>
              <a:rPr lang="en-US" sz="800">
                <a:solidFill>
                  <a:schemeClr val="dk1"/>
                </a:solidFill>
                <a:latin typeface="Arial"/>
                <a:ea typeface="Arial"/>
                <a:cs typeface="Arial"/>
                <a:sym typeface="Arial"/>
              </a:rPr>
              <a:t>1.	Represents the Firm’s average common equity excluding DVA for all periods prior to 2016. Average common equity excluding DVA is a non-GAAP financial measures  that the Firm considers useful for investors to assess capital adequacy and capital returns.</a:t>
            </a:r>
            <a:endParaRPr sz="800">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0" name="Shape 1130"/>
        <p:cNvGrpSpPr/>
        <p:nvPr/>
      </p:nvGrpSpPr>
      <p:grpSpPr>
        <a:xfrm>
          <a:off x="0" y="0"/>
          <a:ext cx="0" cy="0"/>
          <a:chOff x="0" y="0"/>
          <a:chExt cx="0" cy="0"/>
        </a:xfrm>
      </p:grpSpPr>
      <p:sp>
        <p:nvSpPr>
          <p:cNvPr id="1131" name="Google Shape;1131;p25"/>
          <p:cNvSpPr txBox="1"/>
          <p:nvPr/>
        </p:nvSpPr>
        <p:spPr>
          <a:xfrm>
            <a:off x="901699" y="4640070"/>
            <a:ext cx="3053715" cy="4826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3000">
                <a:solidFill>
                  <a:schemeClr val="dk1"/>
                </a:solidFill>
                <a:latin typeface="Arial"/>
                <a:ea typeface="Arial"/>
                <a:cs typeface="Arial"/>
                <a:sym typeface="Arial"/>
              </a:rPr>
              <a:t>Strategic Update</a:t>
            </a:r>
            <a:endParaRPr sz="3000">
              <a:solidFill>
                <a:schemeClr val="dk1"/>
              </a:solidFill>
              <a:latin typeface="Arial"/>
              <a:ea typeface="Arial"/>
              <a:cs typeface="Arial"/>
              <a:sym typeface="Arial"/>
            </a:endParaRPr>
          </a:p>
        </p:txBody>
      </p:sp>
      <p:sp>
        <p:nvSpPr>
          <p:cNvPr id="1132" name="Google Shape;1132;p25"/>
          <p:cNvSpPr txBox="1"/>
          <p:nvPr/>
        </p:nvSpPr>
        <p:spPr>
          <a:xfrm>
            <a:off x="901699" y="5290818"/>
            <a:ext cx="6143625" cy="683895"/>
          </a:xfrm>
          <a:prstGeom prst="rect">
            <a:avLst/>
          </a:prstGeom>
          <a:noFill/>
          <a:ln>
            <a:noFill/>
          </a:ln>
        </p:spPr>
        <p:txBody>
          <a:bodyPr anchorCtr="0" anchor="t" bIns="0" lIns="0" spcFirstLastPara="1" rIns="0" wrap="square" tIns="12700">
            <a:noAutofit/>
          </a:bodyPr>
          <a:lstStyle/>
          <a:p>
            <a:pPr indent="0" lvl="0" marL="12700" marR="5080" rtl="0" algn="l">
              <a:lnSpc>
                <a:spcPct val="120000"/>
              </a:lnSpc>
              <a:spcBef>
                <a:spcPts val="0"/>
              </a:spcBef>
              <a:spcAft>
                <a:spcPts val="0"/>
              </a:spcAft>
              <a:buNone/>
            </a:pPr>
            <a:r>
              <a:rPr b="1" lang="en-US" sz="1800">
                <a:solidFill>
                  <a:srgbClr val="00A1E2"/>
                </a:solidFill>
                <a:latin typeface="Arial"/>
                <a:ea typeface="Arial"/>
                <a:cs typeface="Arial"/>
                <a:sym typeface="Arial"/>
              </a:rPr>
              <a:t>James P. Gorman, Chairman and Chief Executive Officer  January 17, 2017</a:t>
            </a:r>
            <a:endParaRPr sz="18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8"/>
          <p:cNvSpPr txBox="1"/>
          <p:nvPr>
            <p:ph type="title"/>
          </p:nvPr>
        </p:nvSpPr>
        <p:spPr>
          <a:xfrm>
            <a:off x="901699" y="1168399"/>
            <a:ext cx="87884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Notice</a:t>
            </a:r>
            <a:endParaRPr b="1" i="0" sz="2200" u="none" cap="none" strike="noStrike">
              <a:solidFill>
                <a:schemeClr val="dk1"/>
              </a:solidFill>
              <a:latin typeface="Arial"/>
              <a:ea typeface="Arial"/>
              <a:cs typeface="Arial"/>
              <a:sym typeface="Arial"/>
            </a:endParaRPr>
          </a:p>
        </p:txBody>
      </p:sp>
      <p:sp>
        <p:nvSpPr>
          <p:cNvPr id="65" name="Google Shape;65;p8"/>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
        <p:nvSpPr>
          <p:cNvPr id="66" name="Google Shape;66;p8"/>
          <p:cNvSpPr txBox="1"/>
          <p:nvPr/>
        </p:nvSpPr>
        <p:spPr>
          <a:xfrm>
            <a:off x="901699" y="1537207"/>
            <a:ext cx="8233409" cy="5374640"/>
          </a:xfrm>
          <a:prstGeom prst="rect">
            <a:avLst/>
          </a:prstGeom>
          <a:noFill/>
          <a:ln>
            <a:noFill/>
          </a:ln>
        </p:spPr>
        <p:txBody>
          <a:bodyPr anchorCtr="0" anchor="t" bIns="0" lIns="0" spcFirstLastPara="1" rIns="0" wrap="square" tIns="12050">
            <a:noAutofit/>
          </a:bodyPr>
          <a:lstStyle/>
          <a:p>
            <a:pPr indent="0" lvl="0" marL="12700" marR="305435" rtl="0" algn="l">
              <a:lnSpc>
                <a:spcPct val="100000"/>
              </a:lnSpc>
              <a:spcBef>
                <a:spcPts val="0"/>
              </a:spcBef>
              <a:spcAft>
                <a:spcPts val="0"/>
              </a:spcAft>
              <a:buNone/>
            </a:pPr>
            <a:r>
              <a:rPr lang="en-US" sz="1600">
                <a:solidFill>
                  <a:schemeClr val="dk1"/>
                </a:solidFill>
                <a:latin typeface="Arial"/>
                <a:ea typeface="Arial"/>
                <a:cs typeface="Arial"/>
                <a:sym typeface="Arial"/>
              </a:rPr>
              <a:t>The information provided herein may include certain non-GAAP financial measures. The  reconciliation of such measures to the comparable GAAP figures are included in this  presentation, or in Company’s Annual Report on Form 10-K, Definitive Proxy Statement,  Quarterly Reports on Form 10-Q and the Company’s Current Reports on Form 8-K, as  applicable, including any amendments thereto, which are available on  </a:t>
            </a:r>
            <a:r>
              <a:rPr lang="en-US" sz="1600" u="sng">
                <a:solidFill>
                  <a:schemeClr val="hlink"/>
                </a:solidFill>
                <a:latin typeface="Arial"/>
                <a:ea typeface="Arial"/>
                <a:cs typeface="Arial"/>
                <a:sym typeface="Arial"/>
                <a:hlinkClick r:id="rId3"/>
              </a:rPr>
              <a:t>www.morganstanley.com.</a:t>
            </a:r>
            <a:endParaRPr sz="1600">
              <a:solidFill>
                <a:schemeClr val="dk1"/>
              </a:solidFill>
              <a:latin typeface="Arial"/>
              <a:ea typeface="Arial"/>
              <a:cs typeface="Arial"/>
              <a:sym typeface="Arial"/>
            </a:endParaRPr>
          </a:p>
          <a:p>
            <a:pPr indent="0" lvl="0" marL="12700" marR="5080" rtl="0" algn="l">
              <a:lnSpc>
                <a:spcPct val="100000"/>
              </a:lnSpc>
              <a:spcBef>
                <a:spcPts val="595"/>
              </a:spcBef>
              <a:spcAft>
                <a:spcPts val="0"/>
              </a:spcAft>
              <a:buNone/>
            </a:pPr>
            <a:r>
              <a:rPr lang="en-US" sz="1600">
                <a:solidFill>
                  <a:schemeClr val="dk1"/>
                </a:solidFill>
                <a:latin typeface="Arial"/>
                <a:ea typeface="Arial"/>
                <a:cs typeface="Arial"/>
                <a:sym typeface="Arial"/>
              </a:rPr>
              <a:t>This presentation may contain forward-looking statements including the attainment of  certain financial and other targets and goals. You are cautioned not to place undue reliance  on forward-looking statements, which speak only as of the date on which they are made,  which reflect management’s current estimates, projections, expectations or beliefs and  which are subject to risks and uncertainties that may cause actual results to differ  materially. The Company does not undertake to update the forward-looking statements to  reflect the impact of circumstances or events that may arise after the date of forward-  looking statements. For a discussion of risks and uncertainties that may affect the future  results of the Company, please see the Company’s most recent Annual Report on Form 10-  K, Quarterly Reports on Form 10-Q and Current Reports on Form 8-K, as applicable, which  are available on </a:t>
            </a:r>
            <a:r>
              <a:rPr lang="en-US" sz="1600" u="sng">
                <a:solidFill>
                  <a:schemeClr val="hlink"/>
                </a:solidFill>
                <a:latin typeface="Arial"/>
                <a:ea typeface="Arial"/>
                <a:cs typeface="Arial"/>
                <a:sym typeface="Arial"/>
                <a:hlinkClick r:id="rId4"/>
              </a:rPr>
              <a:t>www.morganstanley.com. </a:t>
            </a:r>
            <a:r>
              <a:rPr lang="en-US" sz="1600">
                <a:solidFill>
                  <a:schemeClr val="dk1"/>
                </a:solidFill>
                <a:latin typeface="Arial"/>
                <a:ea typeface="Arial"/>
                <a:cs typeface="Arial"/>
                <a:sym typeface="Arial"/>
              </a:rPr>
              <a:t>This presentation is not an offer to buy or sell  any security.</a:t>
            </a:r>
            <a:endParaRPr sz="1600">
              <a:solidFill>
                <a:schemeClr val="dk1"/>
              </a:solidFill>
              <a:latin typeface="Arial"/>
              <a:ea typeface="Arial"/>
              <a:cs typeface="Arial"/>
              <a:sym typeface="Arial"/>
            </a:endParaRPr>
          </a:p>
          <a:p>
            <a:pPr indent="0" lvl="0" marL="12700" marR="314325" rtl="0" algn="l">
              <a:lnSpc>
                <a:spcPct val="100000"/>
              </a:lnSpc>
              <a:spcBef>
                <a:spcPts val="595"/>
              </a:spcBef>
              <a:spcAft>
                <a:spcPts val="0"/>
              </a:spcAft>
              <a:buNone/>
            </a:pPr>
            <a:r>
              <a:rPr lang="en-US" sz="1600">
                <a:solidFill>
                  <a:schemeClr val="dk1"/>
                </a:solidFill>
                <a:latin typeface="Arial"/>
                <a:ea typeface="Arial"/>
                <a:cs typeface="Arial"/>
                <a:sym typeface="Arial"/>
              </a:rPr>
              <a:t>The End Notes are an integral part of this Presentation. See slides 16-18 for information  related to the financial metrics in this presentation.</a:t>
            </a:r>
            <a:endParaRPr sz="1600">
              <a:solidFill>
                <a:schemeClr val="dk1"/>
              </a:solidFill>
              <a:latin typeface="Arial"/>
              <a:ea typeface="Arial"/>
              <a:cs typeface="Arial"/>
              <a:sym typeface="Arial"/>
            </a:endParaRPr>
          </a:p>
          <a:p>
            <a:pPr indent="0" lvl="0" marL="12700" marR="0" rtl="0" algn="l">
              <a:lnSpc>
                <a:spcPct val="100000"/>
              </a:lnSpc>
              <a:spcBef>
                <a:spcPts val="595"/>
              </a:spcBef>
              <a:spcAft>
                <a:spcPts val="0"/>
              </a:spcAft>
              <a:buNone/>
            </a:pPr>
            <a:r>
              <a:rPr lang="en-US" sz="1600">
                <a:solidFill>
                  <a:schemeClr val="dk1"/>
                </a:solidFill>
                <a:latin typeface="Arial"/>
                <a:ea typeface="Arial"/>
                <a:cs typeface="Arial"/>
                <a:sym typeface="Arial"/>
              </a:rPr>
              <a:t>Please note this presentation is available at </a:t>
            </a:r>
            <a:r>
              <a:rPr lang="en-US" sz="1600" u="sng">
                <a:solidFill>
                  <a:schemeClr val="hlink"/>
                </a:solidFill>
                <a:latin typeface="Arial"/>
                <a:ea typeface="Arial"/>
                <a:cs typeface="Arial"/>
                <a:sym typeface="Arial"/>
                <a:hlinkClick r:id="rId5"/>
              </a:rPr>
              <a:t>www.morganstanley.com.</a:t>
            </a:r>
            <a:endParaRPr sz="16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9"/>
          <p:cNvSpPr txBox="1"/>
          <p:nvPr>
            <p:ph type="title"/>
          </p:nvPr>
        </p:nvSpPr>
        <p:spPr>
          <a:xfrm>
            <a:off x="901699" y="1168399"/>
            <a:ext cx="578739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Mark to Market: 2017 Strategic Objectives</a:t>
            </a:r>
            <a:r>
              <a:rPr b="1" baseline="30000" i="0" lang="en-US" sz="2175" u="none" cap="none" strike="noStrike">
                <a:solidFill>
                  <a:schemeClr val="dk1"/>
                </a:solidFill>
                <a:latin typeface="Arial"/>
                <a:ea typeface="Arial"/>
                <a:cs typeface="Arial"/>
                <a:sym typeface="Arial"/>
              </a:rPr>
              <a:t>(1)</a:t>
            </a:r>
            <a:endParaRPr b="1" baseline="30000" i="0" sz="2175" u="none" cap="none" strike="noStrike">
              <a:solidFill>
                <a:schemeClr val="dk1"/>
              </a:solidFill>
              <a:latin typeface="Arial"/>
              <a:ea typeface="Arial"/>
              <a:cs typeface="Arial"/>
              <a:sym typeface="Arial"/>
            </a:endParaRPr>
          </a:p>
        </p:txBody>
      </p:sp>
      <p:sp>
        <p:nvSpPr>
          <p:cNvPr id="72" name="Google Shape;72;p9"/>
          <p:cNvSpPr/>
          <p:nvPr/>
        </p:nvSpPr>
        <p:spPr>
          <a:xfrm>
            <a:off x="1143000" y="2598420"/>
            <a:ext cx="365760" cy="365760"/>
          </a:xfrm>
          <a:custGeom>
            <a:rect b="b" l="l" r="r" t="t"/>
            <a:pathLst>
              <a:path extrusionOk="0" h="120000" w="120000">
                <a:moveTo>
                  <a:pt x="120000" y="60000"/>
                </a:moveTo>
                <a:lnTo>
                  <a:pt x="117882" y="44097"/>
                </a:lnTo>
                <a:lnTo>
                  <a:pt x="111889" y="29777"/>
                </a:lnTo>
                <a:lnTo>
                  <a:pt x="102562" y="17625"/>
                </a:lnTo>
                <a:lnTo>
                  <a:pt x="90444" y="8222"/>
                </a:lnTo>
                <a:lnTo>
                  <a:pt x="76076" y="2152"/>
                </a:lnTo>
                <a:lnTo>
                  <a:pt x="60000" y="0"/>
                </a:lnTo>
                <a:lnTo>
                  <a:pt x="44097" y="2152"/>
                </a:lnTo>
                <a:lnTo>
                  <a:pt x="29777" y="8222"/>
                </a:lnTo>
                <a:lnTo>
                  <a:pt x="17625" y="17625"/>
                </a:lnTo>
                <a:lnTo>
                  <a:pt x="8222" y="29777"/>
                </a:lnTo>
                <a:lnTo>
                  <a:pt x="2152" y="44097"/>
                </a:lnTo>
                <a:lnTo>
                  <a:pt x="0" y="60000"/>
                </a:lnTo>
                <a:lnTo>
                  <a:pt x="2152" y="75902"/>
                </a:lnTo>
                <a:lnTo>
                  <a:pt x="8222" y="90222"/>
                </a:lnTo>
                <a:lnTo>
                  <a:pt x="17625" y="102375"/>
                </a:lnTo>
                <a:lnTo>
                  <a:pt x="29777" y="111777"/>
                </a:lnTo>
                <a:lnTo>
                  <a:pt x="44097" y="117847"/>
                </a:lnTo>
                <a:lnTo>
                  <a:pt x="60000" y="120000"/>
                </a:lnTo>
                <a:lnTo>
                  <a:pt x="76076" y="117847"/>
                </a:lnTo>
                <a:lnTo>
                  <a:pt x="90444" y="111777"/>
                </a:lnTo>
                <a:lnTo>
                  <a:pt x="102562" y="102375"/>
                </a:lnTo>
                <a:lnTo>
                  <a:pt x="111889" y="90222"/>
                </a:lnTo>
                <a:lnTo>
                  <a:pt x="117882" y="75902"/>
                </a:lnTo>
                <a:lnTo>
                  <a:pt x="120000" y="60000"/>
                </a:lnTo>
                <a:close/>
              </a:path>
            </a:pathLst>
          </a:custGeom>
          <a:solidFill>
            <a:srgbClr val="6774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 name="Google Shape;73;p9"/>
          <p:cNvSpPr txBox="1"/>
          <p:nvPr/>
        </p:nvSpPr>
        <p:spPr>
          <a:xfrm>
            <a:off x="1259839" y="2649727"/>
            <a:ext cx="131445"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1</a:t>
            </a:r>
            <a:endParaRPr sz="1500">
              <a:solidFill>
                <a:schemeClr val="dk1"/>
              </a:solidFill>
              <a:latin typeface="Arial"/>
              <a:ea typeface="Arial"/>
              <a:cs typeface="Arial"/>
              <a:sym typeface="Arial"/>
            </a:endParaRPr>
          </a:p>
        </p:txBody>
      </p:sp>
      <p:sp>
        <p:nvSpPr>
          <p:cNvPr id="74" name="Google Shape;74;p9"/>
          <p:cNvSpPr txBox="1"/>
          <p:nvPr/>
        </p:nvSpPr>
        <p:spPr>
          <a:xfrm>
            <a:off x="1645411" y="2629914"/>
            <a:ext cx="3403600"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chemeClr val="dk1"/>
                </a:solidFill>
                <a:latin typeface="Arial"/>
                <a:ea typeface="Arial"/>
                <a:cs typeface="Arial"/>
                <a:sym typeface="Arial"/>
              </a:rPr>
              <a:t>Streamline: $1Bn Expense Reduction</a:t>
            </a:r>
            <a:endParaRPr sz="1500">
              <a:solidFill>
                <a:schemeClr val="dk1"/>
              </a:solidFill>
              <a:latin typeface="Arial"/>
              <a:ea typeface="Arial"/>
              <a:cs typeface="Arial"/>
              <a:sym typeface="Arial"/>
            </a:endParaRPr>
          </a:p>
        </p:txBody>
      </p:sp>
      <p:sp>
        <p:nvSpPr>
          <p:cNvPr id="75" name="Google Shape;75;p9"/>
          <p:cNvSpPr/>
          <p:nvPr/>
        </p:nvSpPr>
        <p:spPr>
          <a:xfrm>
            <a:off x="1022604" y="2368296"/>
            <a:ext cx="4802505" cy="788035"/>
          </a:xfrm>
          <a:custGeom>
            <a:rect b="b" l="l" r="r" t="t"/>
            <a:pathLst>
              <a:path extrusionOk="0" h="120000" w="120000">
                <a:moveTo>
                  <a:pt x="119990" y="99094"/>
                </a:moveTo>
                <a:lnTo>
                  <a:pt x="119990" y="20886"/>
                </a:lnTo>
                <a:lnTo>
                  <a:pt x="119914" y="16709"/>
                </a:lnTo>
                <a:lnTo>
                  <a:pt x="119838" y="14620"/>
                </a:lnTo>
                <a:lnTo>
                  <a:pt x="119685" y="12763"/>
                </a:lnTo>
                <a:lnTo>
                  <a:pt x="119571" y="10907"/>
                </a:lnTo>
                <a:lnTo>
                  <a:pt x="118733" y="4873"/>
                </a:lnTo>
                <a:lnTo>
                  <a:pt x="117857" y="1624"/>
                </a:lnTo>
                <a:lnTo>
                  <a:pt x="116525" y="0"/>
                </a:lnTo>
                <a:lnTo>
                  <a:pt x="3427" y="0"/>
                </a:lnTo>
                <a:lnTo>
                  <a:pt x="2741" y="464"/>
                </a:lnTo>
                <a:lnTo>
                  <a:pt x="2399" y="928"/>
                </a:lnTo>
                <a:lnTo>
                  <a:pt x="2094" y="1856"/>
                </a:lnTo>
                <a:lnTo>
                  <a:pt x="1789" y="2552"/>
                </a:lnTo>
                <a:lnTo>
                  <a:pt x="761" y="7658"/>
                </a:lnTo>
                <a:lnTo>
                  <a:pt x="266" y="12995"/>
                </a:lnTo>
                <a:lnTo>
                  <a:pt x="0" y="19029"/>
                </a:lnTo>
                <a:lnTo>
                  <a:pt x="0" y="101182"/>
                </a:lnTo>
                <a:lnTo>
                  <a:pt x="152" y="105360"/>
                </a:lnTo>
                <a:lnTo>
                  <a:pt x="266" y="107216"/>
                </a:lnTo>
                <a:lnTo>
                  <a:pt x="418" y="109073"/>
                </a:lnTo>
                <a:lnTo>
                  <a:pt x="456" y="109479"/>
                </a:lnTo>
                <a:lnTo>
                  <a:pt x="456" y="21118"/>
                </a:lnTo>
                <a:lnTo>
                  <a:pt x="495" y="19029"/>
                </a:lnTo>
                <a:lnTo>
                  <a:pt x="837" y="12299"/>
                </a:lnTo>
                <a:lnTo>
                  <a:pt x="1561" y="6962"/>
                </a:lnTo>
                <a:lnTo>
                  <a:pt x="2551" y="3713"/>
                </a:lnTo>
                <a:lnTo>
                  <a:pt x="116867" y="3016"/>
                </a:lnTo>
                <a:lnTo>
                  <a:pt x="117134" y="3248"/>
                </a:lnTo>
                <a:lnTo>
                  <a:pt x="118200" y="6033"/>
                </a:lnTo>
                <a:lnTo>
                  <a:pt x="119000" y="10907"/>
                </a:lnTo>
                <a:lnTo>
                  <a:pt x="119457" y="17405"/>
                </a:lnTo>
                <a:lnTo>
                  <a:pt x="119495" y="19261"/>
                </a:lnTo>
                <a:lnTo>
                  <a:pt x="119495" y="109769"/>
                </a:lnTo>
                <a:lnTo>
                  <a:pt x="119571" y="108841"/>
                </a:lnTo>
                <a:lnTo>
                  <a:pt x="119723" y="107216"/>
                </a:lnTo>
                <a:lnTo>
                  <a:pt x="119838" y="105128"/>
                </a:lnTo>
                <a:lnTo>
                  <a:pt x="119914" y="103271"/>
                </a:lnTo>
                <a:lnTo>
                  <a:pt x="119990" y="99094"/>
                </a:lnTo>
                <a:close/>
              </a:path>
              <a:path extrusionOk="0" h="120000" w="120000">
                <a:moveTo>
                  <a:pt x="119495" y="109769"/>
                </a:moveTo>
                <a:lnTo>
                  <a:pt x="119495" y="100950"/>
                </a:lnTo>
                <a:lnTo>
                  <a:pt x="119457" y="102807"/>
                </a:lnTo>
                <a:lnTo>
                  <a:pt x="119381" y="104431"/>
                </a:lnTo>
                <a:lnTo>
                  <a:pt x="118619" y="111858"/>
                </a:lnTo>
                <a:lnTo>
                  <a:pt x="117401" y="116267"/>
                </a:lnTo>
                <a:lnTo>
                  <a:pt x="3122" y="116963"/>
                </a:lnTo>
                <a:lnTo>
                  <a:pt x="2817" y="116731"/>
                </a:lnTo>
                <a:lnTo>
                  <a:pt x="1751" y="113946"/>
                </a:lnTo>
                <a:lnTo>
                  <a:pt x="1332" y="111626"/>
                </a:lnTo>
                <a:lnTo>
                  <a:pt x="1142" y="110465"/>
                </a:lnTo>
                <a:lnTo>
                  <a:pt x="952" y="109073"/>
                </a:lnTo>
                <a:lnTo>
                  <a:pt x="799" y="107448"/>
                </a:lnTo>
                <a:lnTo>
                  <a:pt x="685" y="106056"/>
                </a:lnTo>
                <a:lnTo>
                  <a:pt x="609" y="104199"/>
                </a:lnTo>
                <a:lnTo>
                  <a:pt x="533" y="102575"/>
                </a:lnTo>
                <a:lnTo>
                  <a:pt x="456" y="98862"/>
                </a:lnTo>
                <a:lnTo>
                  <a:pt x="456" y="109479"/>
                </a:lnTo>
                <a:lnTo>
                  <a:pt x="571" y="110697"/>
                </a:lnTo>
                <a:lnTo>
                  <a:pt x="799" y="112322"/>
                </a:lnTo>
                <a:lnTo>
                  <a:pt x="990" y="113946"/>
                </a:lnTo>
                <a:lnTo>
                  <a:pt x="1789" y="117427"/>
                </a:lnTo>
                <a:lnTo>
                  <a:pt x="3084" y="119980"/>
                </a:lnTo>
                <a:lnTo>
                  <a:pt x="116563" y="119980"/>
                </a:lnTo>
                <a:lnTo>
                  <a:pt x="117591" y="119052"/>
                </a:lnTo>
                <a:lnTo>
                  <a:pt x="118733" y="115107"/>
                </a:lnTo>
                <a:lnTo>
                  <a:pt x="119190" y="112322"/>
                </a:lnTo>
                <a:lnTo>
                  <a:pt x="119419" y="110697"/>
                </a:lnTo>
                <a:lnTo>
                  <a:pt x="119495" y="109769"/>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6" name="Google Shape;76;p9"/>
          <p:cNvSpPr/>
          <p:nvPr/>
        </p:nvSpPr>
        <p:spPr>
          <a:xfrm>
            <a:off x="5983224" y="2368296"/>
            <a:ext cx="3115310" cy="788035"/>
          </a:xfrm>
          <a:custGeom>
            <a:rect b="b" l="l" r="r" t="t"/>
            <a:pathLst>
              <a:path extrusionOk="0" h="120000" w="120000">
                <a:moveTo>
                  <a:pt x="119990" y="101182"/>
                </a:moveTo>
                <a:lnTo>
                  <a:pt x="119990" y="18797"/>
                </a:lnTo>
                <a:lnTo>
                  <a:pt x="119755" y="14620"/>
                </a:lnTo>
                <a:lnTo>
                  <a:pt x="118757" y="7658"/>
                </a:lnTo>
                <a:lnTo>
                  <a:pt x="117231" y="2552"/>
                </a:lnTo>
                <a:lnTo>
                  <a:pt x="115763" y="464"/>
                </a:lnTo>
                <a:lnTo>
                  <a:pt x="114706" y="0"/>
                </a:lnTo>
                <a:lnTo>
                  <a:pt x="5283" y="0"/>
                </a:lnTo>
                <a:lnTo>
                  <a:pt x="4226" y="464"/>
                </a:lnTo>
                <a:lnTo>
                  <a:pt x="3698" y="928"/>
                </a:lnTo>
                <a:lnTo>
                  <a:pt x="3228" y="1856"/>
                </a:lnTo>
                <a:lnTo>
                  <a:pt x="2759" y="2552"/>
                </a:lnTo>
                <a:lnTo>
                  <a:pt x="1232" y="7658"/>
                </a:lnTo>
                <a:lnTo>
                  <a:pt x="410" y="12995"/>
                </a:lnTo>
                <a:lnTo>
                  <a:pt x="0" y="21118"/>
                </a:lnTo>
                <a:lnTo>
                  <a:pt x="0" y="99094"/>
                </a:lnTo>
                <a:lnTo>
                  <a:pt x="117" y="103271"/>
                </a:lnTo>
                <a:lnTo>
                  <a:pt x="234" y="105360"/>
                </a:lnTo>
                <a:lnTo>
                  <a:pt x="469" y="107216"/>
                </a:lnTo>
                <a:lnTo>
                  <a:pt x="645" y="109073"/>
                </a:lnTo>
                <a:lnTo>
                  <a:pt x="763" y="109723"/>
                </a:lnTo>
                <a:lnTo>
                  <a:pt x="763" y="19029"/>
                </a:lnTo>
                <a:lnTo>
                  <a:pt x="821" y="17405"/>
                </a:lnTo>
                <a:lnTo>
                  <a:pt x="1526" y="10907"/>
                </a:lnTo>
                <a:lnTo>
                  <a:pt x="2759" y="6033"/>
                </a:lnTo>
                <a:lnTo>
                  <a:pt x="4402" y="3248"/>
                </a:lnTo>
                <a:lnTo>
                  <a:pt x="115176" y="3016"/>
                </a:lnTo>
                <a:lnTo>
                  <a:pt x="115646" y="3248"/>
                </a:lnTo>
                <a:lnTo>
                  <a:pt x="116057" y="3713"/>
                </a:lnTo>
                <a:lnTo>
                  <a:pt x="116878" y="5105"/>
                </a:lnTo>
                <a:lnTo>
                  <a:pt x="117289" y="6033"/>
                </a:lnTo>
                <a:lnTo>
                  <a:pt x="117583" y="7194"/>
                </a:lnTo>
                <a:lnTo>
                  <a:pt x="117935" y="8354"/>
                </a:lnTo>
                <a:lnTo>
                  <a:pt x="118933" y="14156"/>
                </a:lnTo>
                <a:lnTo>
                  <a:pt x="119285" y="21118"/>
                </a:lnTo>
                <a:lnTo>
                  <a:pt x="119285" y="109305"/>
                </a:lnTo>
                <a:lnTo>
                  <a:pt x="119344" y="108841"/>
                </a:lnTo>
                <a:lnTo>
                  <a:pt x="119579" y="107216"/>
                </a:lnTo>
                <a:lnTo>
                  <a:pt x="119755" y="105128"/>
                </a:lnTo>
                <a:lnTo>
                  <a:pt x="119872" y="103271"/>
                </a:lnTo>
                <a:lnTo>
                  <a:pt x="119990" y="101182"/>
                </a:lnTo>
                <a:close/>
              </a:path>
              <a:path extrusionOk="0" h="120000" w="120000">
                <a:moveTo>
                  <a:pt x="119285" y="109305"/>
                </a:moveTo>
                <a:lnTo>
                  <a:pt x="119285" y="99094"/>
                </a:lnTo>
                <a:lnTo>
                  <a:pt x="119168" y="102807"/>
                </a:lnTo>
                <a:lnTo>
                  <a:pt x="119050" y="104431"/>
                </a:lnTo>
                <a:lnTo>
                  <a:pt x="118229" y="110465"/>
                </a:lnTo>
                <a:lnTo>
                  <a:pt x="116878" y="114875"/>
                </a:lnTo>
                <a:lnTo>
                  <a:pt x="115117" y="116963"/>
                </a:lnTo>
                <a:lnTo>
                  <a:pt x="4813" y="116963"/>
                </a:lnTo>
                <a:lnTo>
                  <a:pt x="4402" y="116731"/>
                </a:lnTo>
                <a:lnTo>
                  <a:pt x="2406" y="113018"/>
                </a:lnTo>
                <a:lnTo>
                  <a:pt x="1291" y="107448"/>
                </a:lnTo>
                <a:lnTo>
                  <a:pt x="763" y="100718"/>
                </a:lnTo>
                <a:lnTo>
                  <a:pt x="763" y="109723"/>
                </a:lnTo>
                <a:lnTo>
                  <a:pt x="1937" y="115339"/>
                </a:lnTo>
                <a:lnTo>
                  <a:pt x="3287" y="118356"/>
                </a:lnTo>
                <a:lnTo>
                  <a:pt x="4813" y="119980"/>
                </a:lnTo>
                <a:lnTo>
                  <a:pt x="114706" y="119980"/>
                </a:lnTo>
                <a:lnTo>
                  <a:pt x="116291" y="119052"/>
                </a:lnTo>
                <a:lnTo>
                  <a:pt x="117700" y="116267"/>
                </a:lnTo>
                <a:lnTo>
                  <a:pt x="118816" y="112322"/>
                </a:lnTo>
                <a:lnTo>
                  <a:pt x="119109" y="110697"/>
                </a:lnTo>
                <a:lnTo>
                  <a:pt x="119285" y="10930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7" name="Google Shape;77;p9"/>
          <p:cNvSpPr/>
          <p:nvPr/>
        </p:nvSpPr>
        <p:spPr>
          <a:xfrm>
            <a:off x="1143000" y="3496055"/>
            <a:ext cx="365760" cy="365760"/>
          </a:xfrm>
          <a:custGeom>
            <a:rect b="b" l="l" r="r" t="t"/>
            <a:pathLst>
              <a:path extrusionOk="0" h="120000" w="120000">
                <a:moveTo>
                  <a:pt x="120000" y="60000"/>
                </a:moveTo>
                <a:lnTo>
                  <a:pt x="117882" y="43923"/>
                </a:lnTo>
                <a:lnTo>
                  <a:pt x="111889" y="29555"/>
                </a:lnTo>
                <a:lnTo>
                  <a:pt x="102562" y="17437"/>
                </a:lnTo>
                <a:lnTo>
                  <a:pt x="90444" y="8110"/>
                </a:lnTo>
                <a:lnTo>
                  <a:pt x="76076" y="2117"/>
                </a:lnTo>
                <a:lnTo>
                  <a:pt x="60000" y="0"/>
                </a:lnTo>
                <a:lnTo>
                  <a:pt x="44097" y="2117"/>
                </a:lnTo>
                <a:lnTo>
                  <a:pt x="29777" y="8110"/>
                </a:lnTo>
                <a:lnTo>
                  <a:pt x="17625" y="17437"/>
                </a:lnTo>
                <a:lnTo>
                  <a:pt x="8222" y="29555"/>
                </a:lnTo>
                <a:lnTo>
                  <a:pt x="2152" y="43923"/>
                </a:lnTo>
                <a:lnTo>
                  <a:pt x="0" y="60000"/>
                </a:lnTo>
                <a:lnTo>
                  <a:pt x="2152" y="75902"/>
                </a:lnTo>
                <a:lnTo>
                  <a:pt x="8222" y="90222"/>
                </a:lnTo>
                <a:lnTo>
                  <a:pt x="17625" y="102375"/>
                </a:lnTo>
                <a:lnTo>
                  <a:pt x="29777" y="111777"/>
                </a:lnTo>
                <a:lnTo>
                  <a:pt x="44097" y="117847"/>
                </a:lnTo>
                <a:lnTo>
                  <a:pt x="60000" y="120000"/>
                </a:lnTo>
                <a:lnTo>
                  <a:pt x="76076" y="117847"/>
                </a:lnTo>
                <a:lnTo>
                  <a:pt x="90444" y="111777"/>
                </a:lnTo>
                <a:lnTo>
                  <a:pt x="102562" y="102375"/>
                </a:lnTo>
                <a:lnTo>
                  <a:pt x="111889" y="90222"/>
                </a:lnTo>
                <a:lnTo>
                  <a:pt x="117882" y="75902"/>
                </a:lnTo>
                <a:lnTo>
                  <a:pt x="120000" y="60000"/>
                </a:lnTo>
                <a:close/>
              </a:path>
            </a:pathLst>
          </a:custGeom>
          <a:solidFill>
            <a:srgbClr val="6774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 name="Google Shape;78;p9"/>
          <p:cNvSpPr txBox="1"/>
          <p:nvPr/>
        </p:nvSpPr>
        <p:spPr>
          <a:xfrm>
            <a:off x="1259839" y="3545838"/>
            <a:ext cx="131445"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2</a:t>
            </a:r>
            <a:endParaRPr sz="1500">
              <a:solidFill>
                <a:schemeClr val="dk1"/>
              </a:solidFill>
              <a:latin typeface="Arial"/>
              <a:ea typeface="Arial"/>
              <a:cs typeface="Arial"/>
              <a:sym typeface="Arial"/>
            </a:endParaRPr>
          </a:p>
        </p:txBody>
      </p:sp>
      <p:sp>
        <p:nvSpPr>
          <p:cNvPr id="79" name="Google Shape;79;p9"/>
          <p:cNvSpPr txBox="1"/>
          <p:nvPr/>
        </p:nvSpPr>
        <p:spPr>
          <a:xfrm>
            <a:off x="1614931" y="3440682"/>
            <a:ext cx="3855720" cy="482600"/>
          </a:xfrm>
          <a:prstGeom prst="rect">
            <a:avLst/>
          </a:prstGeom>
          <a:noFill/>
          <a:ln>
            <a:noFill/>
          </a:ln>
        </p:spPr>
        <p:txBody>
          <a:bodyPr anchorCtr="0" anchor="t" bIns="0" lIns="0" spcFirstLastPara="1" rIns="0" wrap="square" tIns="12700">
            <a:noAutofit/>
          </a:bodyPr>
          <a:lstStyle/>
          <a:p>
            <a:pPr indent="0" lvl="0" marL="12700" marR="5080" rtl="0" algn="l">
              <a:lnSpc>
                <a:spcPct val="100000"/>
              </a:lnSpc>
              <a:spcBef>
                <a:spcPts val="0"/>
              </a:spcBef>
              <a:spcAft>
                <a:spcPts val="0"/>
              </a:spcAft>
              <a:buNone/>
            </a:pPr>
            <a:r>
              <a:rPr b="1" lang="en-US" sz="1500">
                <a:solidFill>
                  <a:schemeClr val="dk1"/>
                </a:solidFill>
                <a:latin typeface="Arial"/>
                <a:ea typeface="Arial"/>
                <a:cs typeface="Arial"/>
                <a:sym typeface="Arial"/>
              </a:rPr>
              <a:t>Complete Fixed Income Restructuring and  Maintain Revenue Footprint</a:t>
            </a:r>
            <a:endParaRPr sz="1500">
              <a:solidFill>
                <a:schemeClr val="dk1"/>
              </a:solidFill>
              <a:latin typeface="Arial"/>
              <a:ea typeface="Arial"/>
              <a:cs typeface="Arial"/>
              <a:sym typeface="Arial"/>
            </a:endParaRPr>
          </a:p>
        </p:txBody>
      </p:sp>
      <p:sp>
        <p:nvSpPr>
          <p:cNvPr id="80" name="Google Shape;80;p9"/>
          <p:cNvSpPr/>
          <p:nvPr/>
        </p:nvSpPr>
        <p:spPr>
          <a:xfrm>
            <a:off x="1014984" y="3293364"/>
            <a:ext cx="4802505" cy="786765"/>
          </a:xfrm>
          <a:custGeom>
            <a:rect b="b" l="l" r="r" t="t"/>
            <a:pathLst>
              <a:path extrusionOk="0" h="120000" w="120000">
                <a:moveTo>
                  <a:pt x="119990" y="101113"/>
                </a:moveTo>
                <a:lnTo>
                  <a:pt x="119990" y="20920"/>
                </a:lnTo>
                <a:lnTo>
                  <a:pt x="119952" y="18595"/>
                </a:lnTo>
                <a:lnTo>
                  <a:pt x="119723" y="12784"/>
                </a:lnTo>
                <a:lnTo>
                  <a:pt x="119190" y="7438"/>
                </a:lnTo>
                <a:lnTo>
                  <a:pt x="118467" y="3486"/>
                </a:lnTo>
                <a:lnTo>
                  <a:pt x="117553" y="929"/>
                </a:lnTo>
                <a:lnTo>
                  <a:pt x="117248" y="232"/>
                </a:lnTo>
                <a:lnTo>
                  <a:pt x="116905" y="0"/>
                </a:lnTo>
                <a:lnTo>
                  <a:pt x="3084" y="0"/>
                </a:lnTo>
                <a:lnTo>
                  <a:pt x="2094" y="1627"/>
                </a:lnTo>
                <a:lnTo>
                  <a:pt x="1256" y="4881"/>
                </a:lnTo>
                <a:lnTo>
                  <a:pt x="990" y="6043"/>
                </a:lnTo>
                <a:lnTo>
                  <a:pt x="418" y="10924"/>
                </a:lnTo>
                <a:lnTo>
                  <a:pt x="0" y="18828"/>
                </a:lnTo>
                <a:lnTo>
                  <a:pt x="0" y="99021"/>
                </a:lnTo>
                <a:lnTo>
                  <a:pt x="152" y="105297"/>
                </a:lnTo>
                <a:lnTo>
                  <a:pt x="495" y="109760"/>
                </a:lnTo>
                <a:lnTo>
                  <a:pt x="495" y="19060"/>
                </a:lnTo>
                <a:lnTo>
                  <a:pt x="533" y="17200"/>
                </a:lnTo>
                <a:lnTo>
                  <a:pt x="990" y="10692"/>
                </a:lnTo>
                <a:lnTo>
                  <a:pt x="1789" y="5811"/>
                </a:lnTo>
                <a:lnTo>
                  <a:pt x="2856" y="3254"/>
                </a:lnTo>
                <a:lnTo>
                  <a:pt x="3465" y="2789"/>
                </a:lnTo>
                <a:lnTo>
                  <a:pt x="116563" y="2789"/>
                </a:lnTo>
                <a:lnTo>
                  <a:pt x="117705" y="4184"/>
                </a:lnTo>
                <a:lnTo>
                  <a:pt x="118657" y="8135"/>
                </a:lnTo>
                <a:lnTo>
                  <a:pt x="119381" y="15573"/>
                </a:lnTo>
                <a:lnTo>
                  <a:pt x="119495" y="19060"/>
                </a:lnTo>
                <a:lnTo>
                  <a:pt x="119495" y="109830"/>
                </a:lnTo>
                <a:lnTo>
                  <a:pt x="119571" y="109017"/>
                </a:lnTo>
                <a:lnTo>
                  <a:pt x="119723" y="107157"/>
                </a:lnTo>
                <a:lnTo>
                  <a:pt x="119838" y="105297"/>
                </a:lnTo>
                <a:lnTo>
                  <a:pt x="119990" y="101113"/>
                </a:lnTo>
                <a:close/>
              </a:path>
              <a:path extrusionOk="0" h="120000" w="120000">
                <a:moveTo>
                  <a:pt x="119495" y="109830"/>
                </a:moveTo>
                <a:lnTo>
                  <a:pt x="119495" y="100881"/>
                </a:lnTo>
                <a:lnTo>
                  <a:pt x="119457" y="102741"/>
                </a:lnTo>
                <a:lnTo>
                  <a:pt x="119381" y="104368"/>
                </a:lnTo>
                <a:lnTo>
                  <a:pt x="118848" y="110644"/>
                </a:lnTo>
                <a:lnTo>
                  <a:pt x="118619" y="111806"/>
                </a:lnTo>
                <a:lnTo>
                  <a:pt x="118429" y="112968"/>
                </a:lnTo>
                <a:lnTo>
                  <a:pt x="117439" y="116222"/>
                </a:lnTo>
                <a:lnTo>
                  <a:pt x="116525" y="117152"/>
                </a:lnTo>
                <a:lnTo>
                  <a:pt x="3427" y="117152"/>
                </a:lnTo>
                <a:lnTo>
                  <a:pt x="2284" y="115758"/>
                </a:lnTo>
                <a:lnTo>
                  <a:pt x="1332" y="111806"/>
                </a:lnTo>
                <a:lnTo>
                  <a:pt x="609" y="104368"/>
                </a:lnTo>
                <a:lnTo>
                  <a:pt x="495" y="100881"/>
                </a:lnTo>
                <a:lnTo>
                  <a:pt x="495" y="109760"/>
                </a:lnTo>
                <a:lnTo>
                  <a:pt x="1256" y="115293"/>
                </a:lnTo>
                <a:lnTo>
                  <a:pt x="2094" y="118314"/>
                </a:lnTo>
                <a:lnTo>
                  <a:pt x="2437" y="119012"/>
                </a:lnTo>
                <a:lnTo>
                  <a:pt x="2741" y="119709"/>
                </a:lnTo>
                <a:lnTo>
                  <a:pt x="3084" y="119942"/>
                </a:lnTo>
                <a:lnTo>
                  <a:pt x="116905" y="119942"/>
                </a:lnTo>
                <a:lnTo>
                  <a:pt x="117896" y="118314"/>
                </a:lnTo>
                <a:lnTo>
                  <a:pt x="118733" y="115293"/>
                </a:lnTo>
                <a:lnTo>
                  <a:pt x="119419" y="110644"/>
                </a:lnTo>
                <a:lnTo>
                  <a:pt x="119495" y="109830"/>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 name="Google Shape;81;p9"/>
          <p:cNvSpPr/>
          <p:nvPr/>
        </p:nvSpPr>
        <p:spPr>
          <a:xfrm>
            <a:off x="5983224" y="3293364"/>
            <a:ext cx="3115310" cy="786765"/>
          </a:xfrm>
          <a:custGeom>
            <a:rect b="b" l="l" r="r" t="t"/>
            <a:pathLst>
              <a:path extrusionOk="0" h="120000" w="120000">
                <a:moveTo>
                  <a:pt x="119990" y="101113"/>
                </a:moveTo>
                <a:lnTo>
                  <a:pt x="119990" y="18595"/>
                </a:lnTo>
                <a:lnTo>
                  <a:pt x="119872" y="16503"/>
                </a:lnTo>
                <a:lnTo>
                  <a:pt x="119344" y="10924"/>
                </a:lnTo>
                <a:lnTo>
                  <a:pt x="118053" y="4648"/>
                </a:lnTo>
                <a:lnTo>
                  <a:pt x="116761" y="1627"/>
                </a:lnTo>
                <a:lnTo>
                  <a:pt x="116233" y="929"/>
                </a:lnTo>
                <a:lnTo>
                  <a:pt x="115763" y="232"/>
                </a:lnTo>
                <a:lnTo>
                  <a:pt x="115235" y="0"/>
                </a:lnTo>
                <a:lnTo>
                  <a:pt x="4754" y="0"/>
                </a:lnTo>
                <a:lnTo>
                  <a:pt x="3228" y="1627"/>
                </a:lnTo>
                <a:lnTo>
                  <a:pt x="1937" y="4881"/>
                </a:lnTo>
                <a:lnTo>
                  <a:pt x="1584" y="6043"/>
                </a:lnTo>
                <a:lnTo>
                  <a:pt x="645" y="10924"/>
                </a:lnTo>
                <a:lnTo>
                  <a:pt x="117" y="16736"/>
                </a:lnTo>
                <a:lnTo>
                  <a:pt x="0" y="20920"/>
                </a:lnTo>
                <a:lnTo>
                  <a:pt x="0" y="99021"/>
                </a:lnTo>
                <a:lnTo>
                  <a:pt x="58" y="101346"/>
                </a:lnTo>
                <a:lnTo>
                  <a:pt x="117" y="103438"/>
                </a:lnTo>
                <a:lnTo>
                  <a:pt x="234" y="105297"/>
                </a:lnTo>
                <a:lnTo>
                  <a:pt x="469" y="107157"/>
                </a:lnTo>
                <a:lnTo>
                  <a:pt x="645" y="109017"/>
                </a:lnTo>
                <a:lnTo>
                  <a:pt x="763" y="109760"/>
                </a:lnTo>
                <a:lnTo>
                  <a:pt x="763" y="19060"/>
                </a:lnTo>
                <a:lnTo>
                  <a:pt x="821" y="17200"/>
                </a:lnTo>
                <a:lnTo>
                  <a:pt x="1526" y="10692"/>
                </a:lnTo>
                <a:lnTo>
                  <a:pt x="2759" y="5811"/>
                </a:lnTo>
                <a:lnTo>
                  <a:pt x="4402" y="3254"/>
                </a:lnTo>
                <a:lnTo>
                  <a:pt x="5342" y="2789"/>
                </a:lnTo>
                <a:lnTo>
                  <a:pt x="114706" y="2789"/>
                </a:lnTo>
                <a:lnTo>
                  <a:pt x="116468" y="4184"/>
                </a:lnTo>
                <a:lnTo>
                  <a:pt x="117935" y="8135"/>
                </a:lnTo>
                <a:lnTo>
                  <a:pt x="118933" y="13946"/>
                </a:lnTo>
                <a:lnTo>
                  <a:pt x="119285" y="20920"/>
                </a:lnTo>
                <a:lnTo>
                  <a:pt x="119285" y="109423"/>
                </a:lnTo>
                <a:lnTo>
                  <a:pt x="119344" y="109017"/>
                </a:lnTo>
                <a:lnTo>
                  <a:pt x="119579" y="107157"/>
                </a:lnTo>
                <a:lnTo>
                  <a:pt x="119755" y="105297"/>
                </a:lnTo>
                <a:lnTo>
                  <a:pt x="119990" y="101113"/>
                </a:lnTo>
                <a:close/>
              </a:path>
              <a:path extrusionOk="0" h="120000" w="120000">
                <a:moveTo>
                  <a:pt x="119285" y="109423"/>
                </a:moveTo>
                <a:lnTo>
                  <a:pt x="119285" y="99021"/>
                </a:lnTo>
                <a:lnTo>
                  <a:pt x="119168" y="102741"/>
                </a:lnTo>
                <a:lnTo>
                  <a:pt x="119050" y="104368"/>
                </a:lnTo>
                <a:lnTo>
                  <a:pt x="118229" y="110644"/>
                </a:lnTo>
                <a:lnTo>
                  <a:pt x="116878" y="115060"/>
                </a:lnTo>
                <a:lnTo>
                  <a:pt x="114648" y="117152"/>
                </a:lnTo>
                <a:lnTo>
                  <a:pt x="5342" y="117152"/>
                </a:lnTo>
                <a:lnTo>
                  <a:pt x="3522" y="115758"/>
                </a:lnTo>
                <a:lnTo>
                  <a:pt x="2054" y="111806"/>
                </a:lnTo>
                <a:lnTo>
                  <a:pt x="939" y="104368"/>
                </a:lnTo>
                <a:lnTo>
                  <a:pt x="763" y="100881"/>
                </a:lnTo>
                <a:lnTo>
                  <a:pt x="763" y="109760"/>
                </a:lnTo>
                <a:lnTo>
                  <a:pt x="1937" y="115293"/>
                </a:lnTo>
                <a:lnTo>
                  <a:pt x="3757" y="119012"/>
                </a:lnTo>
                <a:lnTo>
                  <a:pt x="4813" y="119942"/>
                </a:lnTo>
                <a:lnTo>
                  <a:pt x="115235" y="119942"/>
                </a:lnTo>
                <a:lnTo>
                  <a:pt x="116761" y="118314"/>
                </a:lnTo>
                <a:lnTo>
                  <a:pt x="118053" y="115293"/>
                </a:lnTo>
                <a:lnTo>
                  <a:pt x="119109" y="110644"/>
                </a:lnTo>
                <a:lnTo>
                  <a:pt x="119285" y="109423"/>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 name="Google Shape;82;p9"/>
          <p:cNvSpPr/>
          <p:nvPr/>
        </p:nvSpPr>
        <p:spPr>
          <a:xfrm>
            <a:off x="1143000" y="4427220"/>
            <a:ext cx="365760" cy="365760"/>
          </a:xfrm>
          <a:custGeom>
            <a:rect b="b" l="l" r="r" t="t"/>
            <a:pathLst>
              <a:path extrusionOk="0" h="120000" w="120000">
                <a:moveTo>
                  <a:pt x="120000" y="60000"/>
                </a:moveTo>
                <a:lnTo>
                  <a:pt x="117882" y="44097"/>
                </a:lnTo>
                <a:lnTo>
                  <a:pt x="111889" y="29777"/>
                </a:lnTo>
                <a:lnTo>
                  <a:pt x="102562" y="17625"/>
                </a:lnTo>
                <a:lnTo>
                  <a:pt x="90444" y="8222"/>
                </a:lnTo>
                <a:lnTo>
                  <a:pt x="76076" y="2152"/>
                </a:lnTo>
                <a:lnTo>
                  <a:pt x="60000" y="0"/>
                </a:lnTo>
                <a:lnTo>
                  <a:pt x="44097" y="2152"/>
                </a:lnTo>
                <a:lnTo>
                  <a:pt x="29777" y="8222"/>
                </a:lnTo>
                <a:lnTo>
                  <a:pt x="17625" y="17625"/>
                </a:lnTo>
                <a:lnTo>
                  <a:pt x="8222" y="29777"/>
                </a:lnTo>
                <a:lnTo>
                  <a:pt x="2152" y="44097"/>
                </a:lnTo>
                <a:lnTo>
                  <a:pt x="0" y="60000"/>
                </a:lnTo>
                <a:lnTo>
                  <a:pt x="2152" y="76076"/>
                </a:lnTo>
                <a:lnTo>
                  <a:pt x="8222" y="90444"/>
                </a:lnTo>
                <a:lnTo>
                  <a:pt x="17625" y="102562"/>
                </a:lnTo>
                <a:lnTo>
                  <a:pt x="29777" y="111888"/>
                </a:lnTo>
                <a:lnTo>
                  <a:pt x="44097" y="117881"/>
                </a:lnTo>
                <a:lnTo>
                  <a:pt x="60000" y="120000"/>
                </a:lnTo>
                <a:lnTo>
                  <a:pt x="76076" y="117881"/>
                </a:lnTo>
                <a:lnTo>
                  <a:pt x="90444" y="111888"/>
                </a:lnTo>
                <a:lnTo>
                  <a:pt x="102562" y="102562"/>
                </a:lnTo>
                <a:lnTo>
                  <a:pt x="111889" y="90444"/>
                </a:lnTo>
                <a:lnTo>
                  <a:pt x="117882" y="76076"/>
                </a:lnTo>
                <a:lnTo>
                  <a:pt x="120000" y="60000"/>
                </a:lnTo>
                <a:close/>
              </a:path>
            </a:pathLst>
          </a:custGeom>
          <a:solidFill>
            <a:srgbClr val="6774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 name="Google Shape;83;p9"/>
          <p:cNvSpPr txBox="1"/>
          <p:nvPr/>
        </p:nvSpPr>
        <p:spPr>
          <a:xfrm>
            <a:off x="1259839" y="4478526"/>
            <a:ext cx="4119245"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3	</a:t>
            </a:r>
            <a:r>
              <a:rPr b="1" lang="en-US" sz="1500">
                <a:solidFill>
                  <a:schemeClr val="dk1"/>
                </a:solidFill>
                <a:latin typeface="Arial"/>
                <a:ea typeface="Arial"/>
                <a:cs typeface="Arial"/>
                <a:sym typeface="Arial"/>
              </a:rPr>
              <a:t>Wealth Mgmt. Pre-Tax Margin</a:t>
            </a:r>
            <a:r>
              <a:rPr b="1" baseline="30000" lang="en-US" sz="1500">
                <a:solidFill>
                  <a:schemeClr val="dk1"/>
                </a:solidFill>
                <a:latin typeface="Arial"/>
                <a:ea typeface="Arial"/>
                <a:cs typeface="Arial"/>
                <a:sym typeface="Arial"/>
              </a:rPr>
              <a:t>(2)</a:t>
            </a:r>
            <a:r>
              <a:rPr b="1" lang="en-US" sz="1500">
                <a:solidFill>
                  <a:schemeClr val="dk1"/>
                </a:solidFill>
                <a:latin typeface="Arial"/>
                <a:ea typeface="Arial"/>
                <a:cs typeface="Arial"/>
                <a:sym typeface="Arial"/>
              </a:rPr>
              <a:t>: 23 – 25%</a:t>
            </a:r>
            <a:endParaRPr sz="1500">
              <a:solidFill>
                <a:schemeClr val="dk1"/>
              </a:solidFill>
              <a:latin typeface="Arial"/>
              <a:ea typeface="Arial"/>
              <a:cs typeface="Arial"/>
              <a:sym typeface="Arial"/>
            </a:endParaRPr>
          </a:p>
        </p:txBody>
      </p:sp>
      <p:sp>
        <p:nvSpPr>
          <p:cNvPr id="84" name="Google Shape;84;p9"/>
          <p:cNvSpPr/>
          <p:nvPr/>
        </p:nvSpPr>
        <p:spPr>
          <a:xfrm>
            <a:off x="999744" y="4216908"/>
            <a:ext cx="4802505" cy="788035"/>
          </a:xfrm>
          <a:custGeom>
            <a:rect b="b" l="l" r="r" t="t"/>
            <a:pathLst>
              <a:path extrusionOk="0" h="120000" w="120000">
                <a:moveTo>
                  <a:pt x="119990" y="98862"/>
                </a:moveTo>
                <a:lnTo>
                  <a:pt x="119990" y="20886"/>
                </a:lnTo>
                <a:lnTo>
                  <a:pt x="119914" y="16709"/>
                </a:lnTo>
                <a:lnTo>
                  <a:pt x="119533" y="10907"/>
                </a:lnTo>
                <a:lnTo>
                  <a:pt x="118962" y="6033"/>
                </a:lnTo>
                <a:lnTo>
                  <a:pt x="118695" y="4873"/>
                </a:lnTo>
                <a:lnTo>
                  <a:pt x="118429" y="3481"/>
                </a:lnTo>
                <a:lnTo>
                  <a:pt x="117553" y="928"/>
                </a:lnTo>
                <a:lnTo>
                  <a:pt x="116525" y="0"/>
                </a:lnTo>
                <a:lnTo>
                  <a:pt x="3389" y="0"/>
                </a:lnTo>
                <a:lnTo>
                  <a:pt x="2399" y="928"/>
                </a:lnTo>
                <a:lnTo>
                  <a:pt x="1218" y="4873"/>
                </a:lnTo>
                <a:lnTo>
                  <a:pt x="571" y="9282"/>
                </a:lnTo>
                <a:lnTo>
                  <a:pt x="266" y="12763"/>
                </a:lnTo>
                <a:lnTo>
                  <a:pt x="114" y="14852"/>
                </a:lnTo>
                <a:lnTo>
                  <a:pt x="38" y="16709"/>
                </a:lnTo>
                <a:lnTo>
                  <a:pt x="0" y="18797"/>
                </a:lnTo>
                <a:lnTo>
                  <a:pt x="0" y="101182"/>
                </a:lnTo>
                <a:lnTo>
                  <a:pt x="266" y="107216"/>
                </a:lnTo>
                <a:lnTo>
                  <a:pt x="456" y="109479"/>
                </a:lnTo>
                <a:lnTo>
                  <a:pt x="456" y="19029"/>
                </a:lnTo>
                <a:lnTo>
                  <a:pt x="533" y="17173"/>
                </a:lnTo>
                <a:lnTo>
                  <a:pt x="685" y="13924"/>
                </a:lnTo>
                <a:lnTo>
                  <a:pt x="837" y="12299"/>
                </a:lnTo>
                <a:lnTo>
                  <a:pt x="952" y="10907"/>
                </a:lnTo>
                <a:lnTo>
                  <a:pt x="2018" y="5105"/>
                </a:lnTo>
                <a:lnTo>
                  <a:pt x="3122" y="3016"/>
                </a:lnTo>
                <a:lnTo>
                  <a:pt x="116867" y="3016"/>
                </a:lnTo>
                <a:lnTo>
                  <a:pt x="117972" y="5105"/>
                </a:lnTo>
                <a:lnTo>
                  <a:pt x="118809" y="9514"/>
                </a:lnTo>
                <a:lnTo>
                  <a:pt x="119381" y="15780"/>
                </a:lnTo>
                <a:lnTo>
                  <a:pt x="119495" y="19261"/>
                </a:lnTo>
                <a:lnTo>
                  <a:pt x="119495" y="109583"/>
                </a:lnTo>
                <a:lnTo>
                  <a:pt x="119571" y="108841"/>
                </a:lnTo>
                <a:lnTo>
                  <a:pt x="119723" y="106984"/>
                </a:lnTo>
                <a:lnTo>
                  <a:pt x="119838" y="105128"/>
                </a:lnTo>
                <a:lnTo>
                  <a:pt x="119914" y="103039"/>
                </a:lnTo>
                <a:lnTo>
                  <a:pt x="119990" y="98862"/>
                </a:lnTo>
                <a:close/>
              </a:path>
              <a:path extrusionOk="0" h="120000" w="120000">
                <a:moveTo>
                  <a:pt x="119495" y="109583"/>
                </a:moveTo>
                <a:lnTo>
                  <a:pt x="119495" y="100950"/>
                </a:lnTo>
                <a:lnTo>
                  <a:pt x="119419" y="102575"/>
                </a:lnTo>
                <a:lnTo>
                  <a:pt x="119343" y="104431"/>
                </a:lnTo>
                <a:lnTo>
                  <a:pt x="119266" y="106056"/>
                </a:lnTo>
                <a:lnTo>
                  <a:pt x="118619" y="111858"/>
                </a:lnTo>
                <a:lnTo>
                  <a:pt x="117401" y="116267"/>
                </a:lnTo>
                <a:lnTo>
                  <a:pt x="116829" y="116963"/>
                </a:lnTo>
                <a:lnTo>
                  <a:pt x="3122" y="116963"/>
                </a:lnTo>
                <a:lnTo>
                  <a:pt x="1980" y="114875"/>
                </a:lnTo>
                <a:lnTo>
                  <a:pt x="1142" y="110465"/>
                </a:lnTo>
                <a:lnTo>
                  <a:pt x="571" y="104199"/>
                </a:lnTo>
                <a:lnTo>
                  <a:pt x="533" y="102575"/>
                </a:lnTo>
                <a:lnTo>
                  <a:pt x="456" y="100718"/>
                </a:lnTo>
                <a:lnTo>
                  <a:pt x="456" y="109479"/>
                </a:lnTo>
                <a:lnTo>
                  <a:pt x="571" y="110697"/>
                </a:lnTo>
                <a:lnTo>
                  <a:pt x="1256" y="115107"/>
                </a:lnTo>
                <a:lnTo>
                  <a:pt x="2094" y="118356"/>
                </a:lnTo>
                <a:lnTo>
                  <a:pt x="3427" y="119980"/>
                </a:lnTo>
                <a:lnTo>
                  <a:pt x="116563" y="119980"/>
                </a:lnTo>
                <a:lnTo>
                  <a:pt x="117248" y="119516"/>
                </a:lnTo>
                <a:lnTo>
                  <a:pt x="117553" y="119052"/>
                </a:lnTo>
                <a:lnTo>
                  <a:pt x="117896" y="118124"/>
                </a:lnTo>
                <a:lnTo>
                  <a:pt x="118200" y="117427"/>
                </a:lnTo>
                <a:lnTo>
                  <a:pt x="118733" y="115107"/>
                </a:lnTo>
                <a:lnTo>
                  <a:pt x="119190" y="112322"/>
                </a:lnTo>
                <a:lnTo>
                  <a:pt x="119381" y="110697"/>
                </a:lnTo>
                <a:lnTo>
                  <a:pt x="119495" y="109583"/>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 name="Google Shape;85;p9"/>
          <p:cNvSpPr/>
          <p:nvPr/>
        </p:nvSpPr>
        <p:spPr>
          <a:xfrm>
            <a:off x="5983224" y="4216908"/>
            <a:ext cx="3115310" cy="788035"/>
          </a:xfrm>
          <a:custGeom>
            <a:rect b="b" l="l" r="r" t="t"/>
            <a:pathLst>
              <a:path extrusionOk="0" h="120000" w="120000">
                <a:moveTo>
                  <a:pt x="119990" y="100950"/>
                </a:moveTo>
                <a:lnTo>
                  <a:pt x="119990" y="18797"/>
                </a:lnTo>
                <a:lnTo>
                  <a:pt x="119755" y="14620"/>
                </a:lnTo>
                <a:lnTo>
                  <a:pt x="118757" y="7658"/>
                </a:lnTo>
                <a:lnTo>
                  <a:pt x="118053" y="4873"/>
                </a:lnTo>
                <a:lnTo>
                  <a:pt x="117642" y="3481"/>
                </a:lnTo>
                <a:lnTo>
                  <a:pt x="116233" y="928"/>
                </a:lnTo>
                <a:lnTo>
                  <a:pt x="114706" y="0"/>
                </a:lnTo>
                <a:lnTo>
                  <a:pt x="5283" y="0"/>
                </a:lnTo>
                <a:lnTo>
                  <a:pt x="3698" y="928"/>
                </a:lnTo>
                <a:lnTo>
                  <a:pt x="1937" y="4873"/>
                </a:lnTo>
                <a:lnTo>
                  <a:pt x="939" y="9282"/>
                </a:lnTo>
                <a:lnTo>
                  <a:pt x="234" y="14852"/>
                </a:lnTo>
                <a:lnTo>
                  <a:pt x="0" y="20886"/>
                </a:lnTo>
                <a:lnTo>
                  <a:pt x="0" y="99094"/>
                </a:lnTo>
                <a:lnTo>
                  <a:pt x="117" y="103271"/>
                </a:lnTo>
                <a:lnTo>
                  <a:pt x="234" y="105360"/>
                </a:lnTo>
                <a:lnTo>
                  <a:pt x="469" y="107216"/>
                </a:lnTo>
                <a:lnTo>
                  <a:pt x="645" y="109073"/>
                </a:lnTo>
                <a:lnTo>
                  <a:pt x="763" y="109723"/>
                </a:lnTo>
                <a:lnTo>
                  <a:pt x="763" y="19029"/>
                </a:lnTo>
                <a:lnTo>
                  <a:pt x="821" y="17173"/>
                </a:lnTo>
                <a:lnTo>
                  <a:pt x="1526" y="10907"/>
                </a:lnTo>
                <a:lnTo>
                  <a:pt x="2759" y="6033"/>
                </a:lnTo>
                <a:lnTo>
                  <a:pt x="4402" y="3248"/>
                </a:lnTo>
                <a:lnTo>
                  <a:pt x="4872" y="3016"/>
                </a:lnTo>
                <a:lnTo>
                  <a:pt x="115176" y="3016"/>
                </a:lnTo>
                <a:lnTo>
                  <a:pt x="116878" y="5105"/>
                </a:lnTo>
                <a:lnTo>
                  <a:pt x="117583" y="7194"/>
                </a:lnTo>
                <a:lnTo>
                  <a:pt x="117935" y="8354"/>
                </a:lnTo>
                <a:lnTo>
                  <a:pt x="118229" y="9514"/>
                </a:lnTo>
                <a:lnTo>
                  <a:pt x="118463" y="10907"/>
                </a:lnTo>
                <a:lnTo>
                  <a:pt x="118698" y="12531"/>
                </a:lnTo>
                <a:lnTo>
                  <a:pt x="118933" y="13924"/>
                </a:lnTo>
                <a:lnTo>
                  <a:pt x="119050" y="15780"/>
                </a:lnTo>
                <a:lnTo>
                  <a:pt x="119168" y="17405"/>
                </a:lnTo>
                <a:lnTo>
                  <a:pt x="119285" y="21118"/>
                </a:lnTo>
                <a:lnTo>
                  <a:pt x="119285" y="109305"/>
                </a:lnTo>
                <a:lnTo>
                  <a:pt x="119579" y="106984"/>
                </a:lnTo>
                <a:lnTo>
                  <a:pt x="119755" y="105128"/>
                </a:lnTo>
                <a:lnTo>
                  <a:pt x="119990" y="100950"/>
                </a:lnTo>
                <a:close/>
              </a:path>
              <a:path extrusionOk="0" h="120000" w="120000">
                <a:moveTo>
                  <a:pt x="119285" y="109305"/>
                </a:moveTo>
                <a:lnTo>
                  <a:pt x="119285" y="98862"/>
                </a:lnTo>
                <a:lnTo>
                  <a:pt x="119227" y="100950"/>
                </a:lnTo>
                <a:lnTo>
                  <a:pt x="119168" y="102575"/>
                </a:lnTo>
                <a:lnTo>
                  <a:pt x="118229" y="110465"/>
                </a:lnTo>
                <a:lnTo>
                  <a:pt x="116878" y="114875"/>
                </a:lnTo>
                <a:lnTo>
                  <a:pt x="115117" y="116963"/>
                </a:lnTo>
                <a:lnTo>
                  <a:pt x="4813" y="116963"/>
                </a:lnTo>
                <a:lnTo>
                  <a:pt x="3111" y="114875"/>
                </a:lnTo>
                <a:lnTo>
                  <a:pt x="1761" y="110465"/>
                </a:lnTo>
                <a:lnTo>
                  <a:pt x="939" y="104199"/>
                </a:lnTo>
                <a:lnTo>
                  <a:pt x="763" y="100718"/>
                </a:lnTo>
                <a:lnTo>
                  <a:pt x="763" y="109723"/>
                </a:lnTo>
                <a:lnTo>
                  <a:pt x="1937" y="115107"/>
                </a:lnTo>
                <a:lnTo>
                  <a:pt x="3287" y="118356"/>
                </a:lnTo>
                <a:lnTo>
                  <a:pt x="5342" y="119980"/>
                </a:lnTo>
                <a:lnTo>
                  <a:pt x="114706" y="119980"/>
                </a:lnTo>
                <a:lnTo>
                  <a:pt x="115763" y="119516"/>
                </a:lnTo>
                <a:lnTo>
                  <a:pt x="116291" y="119052"/>
                </a:lnTo>
                <a:lnTo>
                  <a:pt x="116761" y="118124"/>
                </a:lnTo>
                <a:lnTo>
                  <a:pt x="117231" y="117427"/>
                </a:lnTo>
                <a:lnTo>
                  <a:pt x="118463" y="113714"/>
                </a:lnTo>
                <a:lnTo>
                  <a:pt x="119109" y="110697"/>
                </a:lnTo>
                <a:lnTo>
                  <a:pt x="119285" y="10930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 name="Google Shape;86;p9"/>
          <p:cNvSpPr/>
          <p:nvPr/>
        </p:nvSpPr>
        <p:spPr>
          <a:xfrm>
            <a:off x="1143000" y="5352288"/>
            <a:ext cx="365760" cy="365760"/>
          </a:xfrm>
          <a:custGeom>
            <a:rect b="b" l="l" r="r" t="t"/>
            <a:pathLst>
              <a:path extrusionOk="0" h="120000" w="120000">
                <a:moveTo>
                  <a:pt x="120000" y="60000"/>
                </a:moveTo>
                <a:lnTo>
                  <a:pt x="117882" y="44097"/>
                </a:lnTo>
                <a:lnTo>
                  <a:pt x="111889" y="29777"/>
                </a:lnTo>
                <a:lnTo>
                  <a:pt x="102562" y="17625"/>
                </a:lnTo>
                <a:lnTo>
                  <a:pt x="90444" y="8222"/>
                </a:lnTo>
                <a:lnTo>
                  <a:pt x="76076" y="2152"/>
                </a:lnTo>
                <a:lnTo>
                  <a:pt x="60000" y="0"/>
                </a:lnTo>
                <a:lnTo>
                  <a:pt x="44097" y="2152"/>
                </a:lnTo>
                <a:lnTo>
                  <a:pt x="29777" y="8222"/>
                </a:lnTo>
                <a:lnTo>
                  <a:pt x="17625" y="17625"/>
                </a:lnTo>
                <a:lnTo>
                  <a:pt x="8222" y="29777"/>
                </a:lnTo>
                <a:lnTo>
                  <a:pt x="2152" y="44097"/>
                </a:lnTo>
                <a:lnTo>
                  <a:pt x="0" y="60000"/>
                </a:lnTo>
                <a:lnTo>
                  <a:pt x="2152" y="75902"/>
                </a:lnTo>
                <a:lnTo>
                  <a:pt x="8222" y="90222"/>
                </a:lnTo>
                <a:lnTo>
                  <a:pt x="17625" y="102375"/>
                </a:lnTo>
                <a:lnTo>
                  <a:pt x="29777" y="111777"/>
                </a:lnTo>
                <a:lnTo>
                  <a:pt x="44097" y="117847"/>
                </a:lnTo>
                <a:lnTo>
                  <a:pt x="60000" y="120000"/>
                </a:lnTo>
                <a:lnTo>
                  <a:pt x="76076" y="117847"/>
                </a:lnTo>
                <a:lnTo>
                  <a:pt x="90444" y="111777"/>
                </a:lnTo>
                <a:lnTo>
                  <a:pt x="102562" y="102375"/>
                </a:lnTo>
                <a:lnTo>
                  <a:pt x="111889" y="90222"/>
                </a:lnTo>
                <a:lnTo>
                  <a:pt x="117882" y="75902"/>
                </a:lnTo>
                <a:lnTo>
                  <a:pt x="120000" y="60000"/>
                </a:lnTo>
                <a:close/>
              </a:path>
            </a:pathLst>
          </a:custGeom>
          <a:solidFill>
            <a:srgbClr val="6774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 name="Google Shape;87;p9"/>
          <p:cNvSpPr txBox="1"/>
          <p:nvPr/>
        </p:nvSpPr>
        <p:spPr>
          <a:xfrm>
            <a:off x="1259839" y="5402069"/>
            <a:ext cx="4011929"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4	</a:t>
            </a:r>
            <a:r>
              <a:rPr b="1" lang="en-US" sz="1500">
                <a:solidFill>
                  <a:schemeClr val="dk1"/>
                </a:solidFill>
                <a:latin typeface="Arial"/>
                <a:ea typeface="Arial"/>
                <a:cs typeface="Arial"/>
                <a:sym typeface="Arial"/>
              </a:rPr>
              <a:t>Increase Capital Return to Shareholders</a:t>
            </a:r>
            <a:endParaRPr sz="1500">
              <a:solidFill>
                <a:schemeClr val="dk1"/>
              </a:solidFill>
              <a:latin typeface="Arial"/>
              <a:ea typeface="Arial"/>
              <a:cs typeface="Arial"/>
              <a:sym typeface="Arial"/>
            </a:endParaRPr>
          </a:p>
        </p:txBody>
      </p:sp>
      <p:sp>
        <p:nvSpPr>
          <p:cNvPr id="88" name="Google Shape;88;p9"/>
          <p:cNvSpPr/>
          <p:nvPr/>
        </p:nvSpPr>
        <p:spPr>
          <a:xfrm>
            <a:off x="1007363" y="5140452"/>
            <a:ext cx="4802505" cy="788035"/>
          </a:xfrm>
          <a:custGeom>
            <a:rect b="b" l="l" r="r" t="t"/>
            <a:pathLst>
              <a:path extrusionOk="0" h="120000" w="120000">
                <a:moveTo>
                  <a:pt x="119990" y="99094"/>
                </a:moveTo>
                <a:lnTo>
                  <a:pt x="119990" y="20886"/>
                </a:lnTo>
                <a:lnTo>
                  <a:pt x="119914" y="16709"/>
                </a:lnTo>
                <a:lnTo>
                  <a:pt x="119571" y="10907"/>
                </a:lnTo>
                <a:lnTo>
                  <a:pt x="118733" y="4873"/>
                </a:lnTo>
                <a:lnTo>
                  <a:pt x="117857" y="1624"/>
                </a:lnTo>
                <a:lnTo>
                  <a:pt x="116867" y="232"/>
                </a:lnTo>
                <a:lnTo>
                  <a:pt x="116563" y="0"/>
                </a:lnTo>
                <a:lnTo>
                  <a:pt x="3427" y="0"/>
                </a:lnTo>
                <a:lnTo>
                  <a:pt x="2741" y="464"/>
                </a:lnTo>
                <a:lnTo>
                  <a:pt x="1485" y="3713"/>
                </a:lnTo>
                <a:lnTo>
                  <a:pt x="761" y="7890"/>
                </a:lnTo>
                <a:lnTo>
                  <a:pt x="266" y="12995"/>
                </a:lnTo>
                <a:lnTo>
                  <a:pt x="0" y="19029"/>
                </a:lnTo>
                <a:lnTo>
                  <a:pt x="0" y="101182"/>
                </a:lnTo>
                <a:lnTo>
                  <a:pt x="152" y="105360"/>
                </a:lnTo>
                <a:lnTo>
                  <a:pt x="266" y="107216"/>
                </a:lnTo>
                <a:lnTo>
                  <a:pt x="456" y="109537"/>
                </a:lnTo>
                <a:lnTo>
                  <a:pt x="456" y="21118"/>
                </a:lnTo>
                <a:lnTo>
                  <a:pt x="495" y="19029"/>
                </a:lnTo>
                <a:lnTo>
                  <a:pt x="837" y="12299"/>
                </a:lnTo>
                <a:lnTo>
                  <a:pt x="1789" y="6033"/>
                </a:lnTo>
                <a:lnTo>
                  <a:pt x="2856" y="3248"/>
                </a:lnTo>
                <a:lnTo>
                  <a:pt x="3122" y="3016"/>
                </a:lnTo>
                <a:lnTo>
                  <a:pt x="116867" y="3016"/>
                </a:lnTo>
                <a:lnTo>
                  <a:pt x="117972" y="5105"/>
                </a:lnTo>
                <a:lnTo>
                  <a:pt x="118848" y="9746"/>
                </a:lnTo>
                <a:lnTo>
                  <a:pt x="119381" y="15780"/>
                </a:lnTo>
                <a:lnTo>
                  <a:pt x="119495" y="19261"/>
                </a:lnTo>
                <a:lnTo>
                  <a:pt x="119495" y="109885"/>
                </a:lnTo>
                <a:lnTo>
                  <a:pt x="119571" y="109073"/>
                </a:lnTo>
                <a:lnTo>
                  <a:pt x="119723" y="107216"/>
                </a:lnTo>
                <a:lnTo>
                  <a:pt x="119838" y="105128"/>
                </a:lnTo>
                <a:lnTo>
                  <a:pt x="119914" y="103271"/>
                </a:lnTo>
                <a:lnTo>
                  <a:pt x="119990" y="99094"/>
                </a:lnTo>
                <a:close/>
              </a:path>
              <a:path extrusionOk="0" h="120000" w="120000">
                <a:moveTo>
                  <a:pt x="119495" y="109885"/>
                </a:moveTo>
                <a:lnTo>
                  <a:pt x="119495" y="100950"/>
                </a:lnTo>
                <a:lnTo>
                  <a:pt x="119457" y="102807"/>
                </a:lnTo>
                <a:lnTo>
                  <a:pt x="119381" y="104431"/>
                </a:lnTo>
                <a:lnTo>
                  <a:pt x="118809" y="110697"/>
                </a:lnTo>
                <a:lnTo>
                  <a:pt x="117934" y="114875"/>
                </a:lnTo>
                <a:lnTo>
                  <a:pt x="117705" y="115803"/>
                </a:lnTo>
                <a:lnTo>
                  <a:pt x="117401" y="116267"/>
                </a:lnTo>
                <a:lnTo>
                  <a:pt x="117134" y="116731"/>
                </a:lnTo>
                <a:lnTo>
                  <a:pt x="116525" y="117195"/>
                </a:lnTo>
                <a:lnTo>
                  <a:pt x="3427" y="117195"/>
                </a:lnTo>
                <a:lnTo>
                  <a:pt x="2817" y="116731"/>
                </a:lnTo>
                <a:lnTo>
                  <a:pt x="1751" y="113946"/>
                </a:lnTo>
                <a:lnTo>
                  <a:pt x="952" y="109073"/>
                </a:lnTo>
                <a:lnTo>
                  <a:pt x="837" y="107680"/>
                </a:lnTo>
                <a:lnTo>
                  <a:pt x="685" y="106056"/>
                </a:lnTo>
                <a:lnTo>
                  <a:pt x="609" y="104431"/>
                </a:lnTo>
                <a:lnTo>
                  <a:pt x="533" y="102575"/>
                </a:lnTo>
                <a:lnTo>
                  <a:pt x="495" y="100950"/>
                </a:lnTo>
                <a:lnTo>
                  <a:pt x="456" y="99094"/>
                </a:lnTo>
                <a:lnTo>
                  <a:pt x="456" y="109537"/>
                </a:lnTo>
                <a:lnTo>
                  <a:pt x="571" y="110929"/>
                </a:lnTo>
                <a:lnTo>
                  <a:pt x="799" y="112554"/>
                </a:lnTo>
                <a:lnTo>
                  <a:pt x="990" y="113946"/>
                </a:lnTo>
                <a:lnTo>
                  <a:pt x="1789" y="117427"/>
                </a:lnTo>
                <a:lnTo>
                  <a:pt x="2741" y="119516"/>
                </a:lnTo>
                <a:lnTo>
                  <a:pt x="3084" y="119980"/>
                </a:lnTo>
                <a:lnTo>
                  <a:pt x="116905" y="119980"/>
                </a:lnTo>
                <a:lnTo>
                  <a:pt x="117896" y="118356"/>
                </a:lnTo>
                <a:lnTo>
                  <a:pt x="118733" y="115107"/>
                </a:lnTo>
                <a:lnTo>
                  <a:pt x="119000" y="113946"/>
                </a:lnTo>
                <a:lnTo>
                  <a:pt x="119190" y="112322"/>
                </a:lnTo>
                <a:lnTo>
                  <a:pt x="119419" y="110697"/>
                </a:lnTo>
                <a:lnTo>
                  <a:pt x="119495" y="10988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 name="Google Shape;89;p9"/>
          <p:cNvSpPr/>
          <p:nvPr/>
        </p:nvSpPr>
        <p:spPr>
          <a:xfrm>
            <a:off x="5983224" y="5140452"/>
            <a:ext cx="3115310" cy="788035"/>
          </a:xfrm>
          <a:custGeom>
            <a:rect b="b" l="l" r="r" t="t"/>
            <a:pathLst>
              <a:path extrusionOk="0" h="120000" w="120000">
                <a:moveTo>
                  <a:pt x="119990" y="101182"/>
                </a:moveTo>
                <a:lnTo>
                  <a:pt x="119990" y="18797"/>
                </a:lnTo>
                <a:lnTo>
                  <a:pt x="119872" y="16709"/>
                </a:lnTo>
                <a:lnTo>
                  <a:pt x="119344" y="10907"/>
                </a:lnTo>
                <a:lnTo>
                  <a:pt x="118053" y="4873"/>
                </a:lnTo>
                <a:lnTo>
                  <a:pt x="116761" y="1624"/>
                </a:lnTo>
                <a:lnTo>
                  <a:pt x="114706" y="0"/>
                </a:lnTo>
                <a:lnTo>
                  <a:pt x="5283" y="0"/>
                </a:lnTo>
                <a:lnTo>
                  <a:pt x="3698" y="1160"/>
                </a:lnTo>
                <a:lnTo>
                  <a:pt x="2348" y="3713"/>
                </a:lnTo>
                <a:lnTo>
                  <a:pt x="1232" y="7890"/>
                </a:lnTo>
                <a:lnTo>
                  <a:pt x="410" y="12995"/>
                </a:lnTo>
                <a:lnTo>
                  <a:pt x="0" y="21118"/>
                </a:lnTo>
                <a:lnTo>
                  <a:pt x="0" y="99094"/>
                </a:lnTo>
                <a:lnTo>
                  <a:pt x="117" y="103271"/>
                </a:lnTo>
                <a:lnTo>
                  <a:pt x="234" y="105360"/>
                </a:lnTo>
                <a:lnTo>
                  <a:pt x="469" y="107216"/>
                </a:lnTo>
                <a:lnTo>
                  <a:pt x="645" y="109073"/>
                </a:lnTo>
                <a:lnTo>
                  <a:pt x="763" y="109815"/>
                </a:lnTo>
                <a:lnTo>
                  <a:pt x="763" y="19029"/>
                </a:lnTo>
                <a:lnTo>
                  <a:pt x="821" y="17405"/>
                </a:lnTo>
                <a:lnTo>
                  <a:pt x="1526" y="10907"/>
                </a:lnTo>
                <a:lnTo>
                  <a:pt x="2759" y="6033"/>
                </a:lnTo>
                <a:lnTo>
                  <a:pt x="4402" y="3248"/>
                </a:lnTo>
                <a:lnTo>
                  <a:pt x="4872" y="3016"/>
                </a:lnTo>
                <a:lnTo>
                  <a:pt x="115176" y="3016"/>
                </a:lnTo>
                <a:lnTo>
                  <a:pt x="116878" y="5105"/>
                </a:lnTo>
                <a:lnTo>
                  <a:pt x="117583" y="7194"/>
                </a:lnTo>
                <a:lnTo>
                  <a:pt x="117935" y="8354"/>
                </a:lnTo>
                <a:lnTo>
                  <a:pt x="118229" y="9514"/>
                </a:lnTo>
                <a:lnTo>
                  <a:pt x="118463" y="11139"/>
                </a:lnTo>
                <a:lnTo>
                  <a:pt x="118698" y="12531"/>
                </a:lnTo>
                <a:lnTo>
                  <a:pt x="118933" y="14156"/>
                </a:lnTo>
                <a:lnTo>
                  <a:pt x="119168" y="17405"/>
                </a:lnTo>
                <a:lnTo>
                  <a:pt x="119285" y="21118"/>
                </a:lnTo>
                <a:lnTo>
                  <a:pt x="119285" y="109479"/>
                </a:lnTo>
                <a:lnTo>
                  <a:pt x="119344" y="109073"/>
                </a:lnTo>
                <a:lnTo>
                  <a:pt x="119579" y="107216"/>
                </a:lnTo>
                <a:lnTo>
                  <a:pt x="119755" y="105128"/>
                </a:lnTo>
                <a:lnTo>
                  <a:pt x="119872" y="103271"/>
                </a:lnTo>
                <a:lnTo>
                  <a:pt x="119990" y="101182"/>
                </a:lnTo>
                <a:close/>
              </a:path>
              <a:path extrusionOk="0" h="120000" w="120000">
                <a:moveTo>
                  <a:pt x="119285" y="109479"/>
                </a:moveTo>
                <a:lnTo>
                  <a:pt x="119285" y="99094"/>
                </a:lnTo>
                <a:lnTo>
                  <a:pt x="119168" y="102807"/>
                </a:lnTo>
                <a:lnTo>
                  <a:pt x="119050" y="104431"/>
                </a:lnTo>
                <a:lnTo>
                  <a:pt x="118229" y="110697"/>
                </a:lnTo>
                <a:lnTo>
                  <a:pt x="116878" y="114875"/>
                </a:lnTo>
                <a:lnTo>
                  <a:pt x="116468" y="115803"/>
                </a:lnTo>
                <a:lnTo>
                  <a:pt x="116057" y="116267"/>
                </a:lnTo>
                <a:lnTo>
                  <a:pt x="115587" y="116731"/>
                </a:lnTo>
                <a:lnTo>
                  <a:pt x="114648" y="117195"/>
                </a:lnTo>
                <a:lnTo>
                  <a:pt x="5342" y="117195"/>
                </a:lnTo>
                <a:lnTo>
                  <a:pt x="3111" y="114875"/>
                </a:lnTo>
                <a:lnTo>
                  <a:pt x="1761" y="110465"/>
                </a:lnTo>
                <a:lnTo>
                  <a:pt x="939" y="104431"/>
                </a:lnTo>
                <a:lnTo>
                  <a:pt x="763" y="100950"/>
                </a:lnTo>
                <a:lnTo>
                  <a:pt x="763" y="109815"/>
                </a:lnTo>
                <a:lnTo>
                  <a:pt x="1937" y="115339"/>
                </a:lnTo>
                <a:lnTo>
                  <a:pt x="3287" y="118356"/>
                </a:lnTo>
                <a:lnTo>
                  <a:pt x="4813" y="119980"/>
                </a:lnTo>
                <a:lnTo>
                  <a:pt x="115235" y="119980"/>
                </a:lnTo>
                <a:lnTo>
                  <a:pt x="116291" y="119052"/>
                </a:lnTo>
                <a:lnTo>
                  <a:pt x="116761" y="118356"/>
                </a:lnTo>
                <a:lnTo>
                  <a:pt x="117700" y="116499"/>
                </a:lnTo>
                <a:lnTo>
                  <a:pt x="118053" y="115107"/>
                </a:lnTo>
                <a:lnTo>
                  <a:pt x="118463" y="113714"/>
                </a:lnTo>
                <a:lnTo>
                  <a:pt x="118816" y="112322"/>
                </a:lnTo>
                <a:lnTo>
                  <a:pt x="119109" y="110697"/>
                </a:lnTo>
                <a:lnTo>
                  <a:pt x="119285" y="109479"/>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9"/>
          <p:cNvSpPr/>
          <p:nvPr/>
        </p:nvSpPr>
        <p:spPr>
          <a:xfrm>
            <a:off x="1143000" y="6275832"/>
            <a:ext cx="365760" cy="365760"/>
          </a:xfrm>
          <a:custGeom>
            <a:rect b="b" l="l" r="r" t="t"/>
            <a:pathLst>
              <a:path extrusionOk="0" h="120000" w="120000">
                <a:moveTo>
                  <a:pt x="120000" y="60000"/>
                </a:moveTo>
                <a:lnTo>
                  <a:pt x="117882" y="44097"/>
                </a:lnTo>
                <a:lnTo>
                  <a:pt x="111889" y="29777"/>
                </a:lnTo>
                <a:lnTo>
                  <a:pt x="102562" y="17625"/>
                </a:lnTo>
                <a:lnTo>
                  <a:pt x="90444" y="8222"/>
                </a:lnTo>
                <a:lnTo>
                  <a:pt x="76076" y="2152"/>
                </a:lnTo>
                <a:lnTo>
                  <a:pt x="60000" y="0"/>
                </a:lnTo>
                <a:lnTo>
                  <a:pt x="44097" y="2152"/>
                </a:lnTo>
                <a:lnTo>
                  <a:pt x="29777" y="8222"/>
                </a:lnTo>
                <a:lnTo>
                  <a:pt x="17625" y="17625"/>
                </a:lnTo>
                <a:lnTo>
                  <a:pt x="8222" y="29777"/>
                </a:lnTo>
                <a:lnTo>
                  <a:pt x="2152" y="44097"/>
                </a:lnTo>
                <a:lnTo>
                  <a:pt x="0" y="60000"/>
                </a:lnTo>
                <a:lnTo>
                  <a:pt x="2152" y="75902"/>
                </a:lnTo>
                <a:lnTo>
                  <a:pt x="8222" y="90222"/>
                </a:lnTo>
                <a:lnTo>
                  <a:pt x="17625" y="102375"/>
                </a:lnTo>
                <a:lnTo>
                  <a:pt x="29777" y="111777"/>
                </a:lnTo>
                <a:lnTo>
                  <a:pt x="44097" y="117847"/>
                </a:lnTo>
                <a:lnTo>
                  <a:pt x="60000" y="120000"/>
                </a:lnTo>
                <a:lnTo>
                  <a:pt x="76076" y="117847"/>
                </a:lnTo>
                <a:lnTo>
                  <a:pt x="90444" y="111777"/>
                </a:lnTo>
                <a:lnTo>
                  <a:pt x="102562" y="102375"/>
                </a:lnTo>
                <a:lnTo>
                  <a:pt x="111889" y="90222"/>
                </a:lnTo>
                <a:lnTo>
                  <a:pt x="117882" y="75902"/>
                </a:lnTo>
                <a:lnTo>
                  <a:pt x="120000" y="60000"/>
                </a:lnTo>
                <a:close/>
              </a:path>
            </a:pathLst>
          </a:custGeom>
          <a:solidFill>
            <a:srgbClr val="6774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9"/>
          <p:cNvSpPr txBox="1"/>
          <p:nvPr/>
        </p:nvSpPr>
        <p:spPr>
          <a:xfrm>
            <a:off x="1259839" y="6327137"/>
            <a:ext cx="1610995"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5	</a:t>
            </a:r>
            <a:r>
              <a:rPr b="1" lang="en-US" sz="1500">
                <a:solidFill>
                  <a:schemeClr val="dk1"/>
                </a:solidFill>
                <a:latin typeface="Arial"/>
                <a:ea typeface="Arial"/>
                <a:cs typeface="Arial"/>
                <a:sym typeface="Arial"/>
              </a:rPr>
              <a:t>ROE: 9 – 11%</a:t>
            </a:r>
            <a:endParaRPr sz="1500">
              <a:solidFill>
                <a:schemeClr val="dk1"/>
              </a:solidFill>
              <a:latin typeface="Arial"/>
              <a:ea typeface="Arial"/>
              <a:cs typeface="Arial"/>
              <a:sym typeface="Arial"/>
            </a:endParaRPr>
          </a:p>
        </p:txBody>
      </p:sp>
      <p:sp>
        <p:nvSpPr>
          <p:cNvPr id="92" name="Google Shape;92;p9"/>
          <p:cNvSpPr/>
          <p:nvPr/>
        </p:nvSpPr>
        <p:spPr>
          <a:xfrm>
            <a:off x="1013460" y="6065520"/>
            <a:ext cx="4802505" cy="788035"/>
          </a:xfrm>
          <a:custGeom>
            <a:rect b="b" l="l" r="r" t="t"/>
            <a:pathLst>
              <a:path extrusionOk="0" h="120000" w="120000">
                <a:moveTo>
                  <a:pt x="119990" y="100950"/>
                </a:moveTo>
                <a:lnTo>
                  <a:pt x="119990" y="18797"/>
                </a:lnTo>
                <a:lnTo>
                  <a:pt x="119838" y="14620"/>
                </a:lnTo>
                <a:lnTo>
                  <a:pt x="119419" y="9050"/>
                </a:lnTo>
                <a:lnTo>
                  <a:pt x="118733" y="4641"/>
                </a:lnTo>
                <a:lnTo>
                  <a:pt x="117896" y="1624"/>
                </a:lnTo>
                <a:lnTo>
                  <a:pt x="116905" y="0"/>
                </a:lnTo>
                <a:lnTo>
                  <a:pt x="3084" y="0"/>
                </a:lnTo>
                <a:lnTo>
                  <a:pt x="2094" y="1624"/>
                </a:lnTo>
                <a:lnTo>
                  <a:pt x="1256" y="4873"/>
                </a:lnTo>
                <a:lnTo>
                  <a:pt x="418" y="10907"/>
                </a:lnTo>
                <a:lnTo>
                  <a:pt x="76" y="16709"/>
                </a:lnTo>
                <a:lnTo>
                  <a:pt x="0" y="20886"/>
                </a:lnTo>
                <a:lnTo>
                  <a:pt x="0" y="99094"/>
                </a:lnTo>
                <a:lnTo>
                  <a:pt x="76" y="103271"/>
                </a:lnTo>
                <a:lnTo>
                  <a:pt x="152" y="105128"/>
                </a:lnTo>
                <a:lnTo>
                  <a:pt x="304" y="107216"/>
                </a:lnTo>
                <a:lnTo>
                  <a:pt x="418" y="109073"/>
                </a:lnTo>
                <a:lnTo>
                  <a:pt x="495" y="109723"/>
                </a:lnTo>
                <a:lnTo>
                  <a:pt x="495" y="19029"/>
                </a:lnTo>
                <a:lnTo>
                  <a:pt x="533" y="17173"/>
                </a:lnTo>
                <a:lnTo>
                  <a:pt x="990" y="10907"/>
                </a:lnTo>
                <a:lnTo>
                  <a:pt x="1789" y="6033"/>
                </a:lnTo>
                <a:lnTo>
                  <a:pt x="2856" y="3248"/>
                </a:lnTo>
                <a:lnTo>
                  <a:pt x="3465" y="2784"/>
                </a:lnTo>
                <a:lnTo>
                  <a:pt x="116563" y="2784"/>
                </a:lnTo>
                <a:lnTo>
                  <a:pt x="117743" y="4409"/>
                </a:lnTo>
                <a:lnTo>
                  <a:pt x="118657" y="8122"/>
                </a:lnTo>
                <a:lnTo>
                  <a:pt x="119305" y="13924"/>
                </a:lnTo>
                <a:lnTo>
                  <a:pt x="119495" y="19261"/>
                </a:lnTo>
                <a:lnTo>
                  <a:pt x="119533" y="20886"/>
                </a:lnTo>
                <a:lnTo>
                  <a:pt x="119533" y="109583"/>
                </a:lnTo>
                <a:lnTo>
                  <a:pt x="119609" y="108841"/>
                </a:lnTo>
                <a:lnTo>
                  <a:pt x="119838" y="105128"/>
                </a:lnTo>
                <a:lnTo>
                  <a:pt x="119952" y="103039"/>
                </a:lnTo>
                <a:lnTo>
                  <a:pt x="119990" y="100950"/>
                </a:lnTo>
                <a:close/>
              </a:path>
              <a:path extrusionOk="0" h="120000" w="120000">
                <a:moveTo>
                  <a:pt x="119533" y="109583"/>
                </a:moveTo>
                <a:lnTo>
                  <a:pt x="119533" y="98862"/>
                </a:lnTo>
                <a:lnTo>
                  <a:pt x="119495" y="100950"/>
                </a:lnTo>
                <a:lnTo>
                  <a:pt x="119457" y="102575"/>
                </a:lnTo>
                <a:lnTo>
                  <a:pt x="118848" y="110465"/>
                </a:lnTo>
                <a:lnTo>
                  <a:pt x="117972" y="114875"/>
                </a:lnTo>
                <a:lnTo>
                  <a:pt x="116867" y="116963"/>
                </a:lnTo>
                <a:lnTo>
                  <a:pt x="3122" y="116963"/>
                </a:lnTo>
                <a:lnTo>
                  <a:pt x="2856" y="116499"/>
                </a:lnTo>
                <a:lnTo>
                  <a:pt x="2551" y="116035"/>
                </a:lnTo>
                <a:lnTo>
                  <a:pt x="1332" y="111626"/>
                </a:lnTo>
                <a:lnTo>
                  <a:pt x="609" y="104199"/>
                </a:lnTo>
                <a:lnTo>
                  <a:pt x="495" y="100718"/>
                </a:lnTo>
                <a:lnTo>
                  <a:pt x="495" y="109723"/>
                </a:lnTo>
                <a:lnTo>
                  <a:pt x="1256" y="115107"/>
                </a:lnTo>
                <a:lnTo>
                  <a:pt x="2132" y="118356"/>
                </a:lnTo>
                <a:lnTo>
                  <a:pt x="3465" y="119980"/>
                </a:lnTo>
                <a:lnTo>
                  <a:pt x="116563" y="119980"/>
                </a:lnTo>
                <a:lnTo>
                  <a:pt x="117896" y="118124"/>
                </a:lnTo>
                <a:lnTo>
                  <a:pt x="118771" y="115107"/>
                </a:lnTo>
                <a:lnTo>
                  <a:pt x="119419" y="110697"/>
                </a:lnTo>
                <a:lnTo>
                  <a:pt x="119533" y="109583"/>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9"/>
          <p:cNvSpPr/>
          <p:nvPr/>
        </p:nvSpPr>
        <p:spPr>
          <a:xfrm>
            <a:off x="5983224" y="6065520"/>
            <a:ext cx="3115310" cy="788035"/>
          </a:xfrm>
          <a:custGeom>
            <a:rect b="b" l="l" r="r" t="t"/>
            <a:pathLst>
              <a:path extrusionOk="0" h="120000" w="120000">
                <a:moveTo>
                  <a:pt x="119990" y="100950"/>
                </a:moveTo>
                <a:lnTo>
                  <a:pt x="119990" y="18797"/>
                </a:lnTo>
                <a:lnTo>
                  <a:pt x="119755" y="14620"/>
                </a:lnTo>
                <a:lnTo>
                  <a:pt x="119050" y="9050"/>
                </a:lnTo>
                <a:lnTo>
                  <a:pt x="118053" y="4641"/>
                </a:lnTo>
                <a:lnTo>
                  <a:pt x="116761" y="1624"/>
                </a:lnTo>
                <a:lnTo>
                  <a:pt x="115235" y="0"/>
                </a:lnTo>
                <a:lnTo>
                  <a:pt x="4754" y="0"/>
                </a:lnTo>
                <a:lnTo>
                  <a:pt x="3228" y="1624"/>
                </a:lnTo>
                <a:lnTo>
                  <a:pt x="1937" y="4873"/>
                </a:lnTo>
                <a:lnTo>
                  <a:pt x="645" y="10907"/>
                </a:lnTo>
                <a:lnTo>
                  <a:pt x="117" y="16709"/>
                </a:lnTo>
                <a:lnTo>
                  <a:pt x="0" y="20886"/>
                </a:lnTo>
                <a:lnTo>
                  <a:pt x="0" y="99094"/>
                </a:lnTo>
                <a:lnTo>
                  <a:pt x="117" y="103271"/>
                </a:lnTo>
                <a:lnTo>
                  <a:pt x="234" y="105128"/>
                </a:lnTo>
                <a:lnTo>
                  <a:pt x="469" y="107216"/>
                </a:lnTo>
                <a:lnTo>
                  <a:pt x="645" y="109073"/>
                </a:lnTo>
                <a:lnTo>
                  <a:pt x="763" y="109723"/>
                </a:lnTo>
                <a:lnTo>
                  <a:pt x="763" y="19029"/>
                </a:lnTo>
                <a:lnTo>
                  <a:pt x="821" y="17173"/>
                </a:lnTo>
                <a:lnTo>
                  <a:pt x="1526" y="10907"/>
                </a:lnTo>
                <a:lnTo>
                  <a:pt x="2759" y="6033"/>
                </a:lnTo>
                <a:lnTo>
                  <a:pt x="4402" y="3248"/>
                </a:lnTo>
                <a:lnTo>
                  <a:pt x="5342" y="2784"/>
                </a:lnTo>
                <a:lnTo>
                  <a:pt x="114706" y="2784"/>
                </a:lnTo>
                <a:lnTo>
                  <a:pt x="116878" y="5105"/>
                </a:lnTo>
                <a:lnTo>
                  <a:pt x="118229" y="9514"/>
                </a:lnTo>
                <a:lnTo>
                  <a:pt x="119050" y="15548"/>
                </a:lnTo>
                <a:lnTo>
                  <a:pt x="119227" y="19261"/>
                </a:lnTo>
                <a:lnTo>
                  <a:pt x="119285" y="20886"/>
                </a:lnTo>
                <a:lnTo>
                  <a:pt x="119285" y="109247"/>
                </a:lnTo>
                <a:lnTo>
                  <a:pt x="119344" y="108841"/>
                </a:lnTo>
                <a:lnTo>
                  <a:pt x="119579" y="106984"/>
                </a:lnTo>
                <a:lnTo>
                  <a:pt x="119755" y="105128"/>
                </a:lnTo>
                <a:lnTo>
                  <a:pt x="119990" y="100950"/>
                </a:lnTo>
                <a:close/>
              </a:path>
              <a:path extrusionOk="0" h="120000" w="120000">
                <a:moveTo>
                  <a:pt x="119285" y="109247"/>
                </a:moveTo>
                <a:lnTo>
                  <a:pt x="119285" y="98862"/>
                </a:lnTo>
                <a:lnTo>
                  <a:pt x="119227" y="100950"/>
                </a:lnTo>
                <a:lnTo>
                  <a:pt x="119168" y="102575"/>
                </a:lnTo>
                <a:lnTo>
                  <a:pt x="118229" y="110465"/>
                </a:lnTo>
                <a:lnTo>
                  <a:pt x="116878" y="114875"/>
                </a:lnTo>
                <a:lnTo>
                  <a:pt x="115117" y="116963"/>
                </a:lnTo>
                <a:lnTo>
                  <a:pt x="4813" y="116963"/>
                </a:lnTo>
                <a:lnTo>
                  <a:pt x="4402" y="116499"/>
                </a:lnTo>
                <a:lnTo>
                  <a:pt x="3933" y="116035"/>
                </a:lnTo>
                <a:lnTo>
                  <a:pt x="2054" y="111626"/>
                </a:lnTo>
                <a:lnTo>
                  <a:pt x="939" y="104199"/>
                </a:lnTo>
                <a:lnTo>
                  <a:pt x="763" y="100718"/>
                </a:lnTo>
                <a:lnTo>
                  <a:pt x="763" y="109723"/>
                </a:lnTo>
                <a:lnTo>
                  <a:pt x="1937" y="115107"/>
                </a:lnTo>
                <a:lnTo>
                  <a:pt x="3287" y="118356"/>
                </a:lnTo>
                <a:lnTo>
                  <a:pt x="5342" y="119980"/>
                </a:lnTo>
                <a:lnTo>
                  <a:pt x="114706" y="119980"/>
                </a:lnTo>
                <a:lnTo>
                  <a:pt x="116291" y="118820"/>
                </a:lnTo>
                <a:lnTo>
                  <a:pt x="117700" y="116267"/>
                </a:lnTo>
                <a:lnTo>
                  <a:pt x="118816" y="112090"/>
                </a:lnTo>
                <a:lnTo>
                  <a:pt x="119109" y="110465"/>
                </a:lnTo>
                <a:lnTo>
                  <a:pt x="119285" y="109247"/>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 name="Google Shape;94;p9"/>
          <p:cNvSpPr/>
          <p:nvPr/>
        </p:nvSpPr>
        <p:spPr>
          <a:xfrm>
            <a:off x="5992368" y="2019300"/>
            <a:ext cx="3096895" cy="268605"/>
          </a:xfrm>
          <a:custGeom>
            <a:rect b="b" l="l" r="r" t="t"/>
            <a:pathLst>
              <a:path extrusionOk="0" h="120000" w="120000">
                <a:moveTo>
                  <a:pt x="119995" y="100085"/>
                </a:moveTo>
                <a:lnTo>
                  <a:pt x="119995" y="20425"/>
                </a:lnTo>
                <a:lnTo>
                  <a:pt x="119860" y="12638"/>
                </a:lnTo>
                <a:lnTo>
                  <a:pt x="119493" y="6127"/>
                </a:lnTo>
                <a:lnTo>
                  <a:pt x="118948" y="1659"/>
                </a:lnTo>
                <a:lnTo>
                  <a:pt x="118282" y="0"/>
                </a:lnTo>
                <a:lnTo>
                  <a:pt x="1771" y="0"/>
                </a:lnTo>
                <a:lnTo>
                  <a:pt x="1096" y="1659"/>
                </a:lnTo>
                <a:lnTo>
                  <a:pt x="531" y="6127"/>
                </a:lnTo>
                <a:lnTo>
                  <a:pt x="143" y="12638"/>
                </a:lnTo>
                <a:lnTo>
                  <a:pt x="0" y="20425"/>
                </a:lnTo>
                <a:lnTo>
                  <a:pt x="0" y="100085"/>
                </a:lnTo>
                <a:lnTo>
                  <a:pt x="143" y="107765"/>
                </a:lnTo>
                <a:lnTo>
                  <a:pt x="531" y="114042"/>
                </a:lnTo>
                <a:lnTo>
                  <a:pt x="1096" y="118276"/>
                </a:lnTo>
                <a:lnTo>
                  <a:pt x="1771" y="119829"/>
                </a:lnTo>
                <a:lnTo>
                  <a:pt x="118282" y="119829"/>
                </a:lnTo>
                <a:lnTo>
                  <a:pt x="118948" y="118276"/>
                </a:lnTo>
                <a:lnTo>
                  <a:pt x="119493" y="114042"/>
                </a:lnTo>
                <a:lnTo>
                  <a:pt x="119860" y="107765"/>
                </a:lnTo>
                <a:lnTo>
                  <a:pt x="119995" y="10008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 name="Google Shape;95;p9"/>
          <p:cNvSpPr/>
          <p:nvPr/>
        </p:nvSpPr>
        <p:spPr>
          <a:xfrm>
            <a:off x="5983224" y="2010155"/>
            <a:ext cx="3115310" cy="287020"/>
          </a:xfrm>
          <a:custGeom>
            <a:rect b="b" l="l" r="r" t="t"/>
            <a:pathLst>
              <a:path extrusionOk="0" h="120000" w="120000">
                <a:moveTo>
                  <a:pt x="58" y="101310"/>
                </a:moveTo>
                <a:lnTo>
                  <a:pt x="58" y="18477"/>
                </a:lnTo>
                <a:lnTo>
                  <a:pt x="0" y="22938"/>
                </a:lnTo>
                <a:lnTo>
                  <a:pt x="0" y="97487"/>
                </a:lnTo>
                <a:lnTo>
                  <a:pt x="58" y="101310"/>
                </a:lnTo>
                <a:close/>
              </a:path>
              <a:path extrusionOk="0" h="120000" w="120000">
                <a:moveTo>
                  <a:pt x="176" y="105770"/>
                </a:moveTo>
                <a:lnTo>
                  <a:pt x="176" y="14017"/>
                </a:lnTo>
                <a:lnTo>
                  <a:pt x="58" y="17840"/>
                </a:lnTo>
                <a:lnTo>
                  <a:pt x="58" y="101947"/>
                </a:lnTo>
                <a:lnTo>
                  <a:pt x="176" y="105770"/>
                </a:lnTo>
                <a:close/>
              </a:path>
              <a:path extrusionOk="0" h="120000" w="120000">
                <a:moveTo>
                  <a:pt x="119638" y="110230"/>
                </a:moveTo>
                <a:lnTo>
                  <a:pt x="119638" y="9557"/>
                </a:lnTo>
                <a:lnTo>
                  <a:pt x="119344" y="6371"/>
                </a:lnTo>
                <a:lnTo>
                  <a:pt x="119109" y="4460"/>
                </a:lnTo>
                <a:lnTo>
                  <a:pt x="119109" y="3823"/>
                </a:lnTo>
                <a:lnTo>
                  <a:pt x="119050" y="3823"/>
                </a:lnTo>
                <a:lnTo>
                  <a:pt x="118757" y="1911"/>
                </a:lnTo>
                <a:lnTo>
                  <a:pt x="118698" y="1911"/>
                </a:lnTo>
                <a:lnTo>
                  <a:pt x="118346" y="637"/>
                </a:lnTo>
                <a:lnTo>
                  <a:pt x="118287" y="637"/>
                </a:lnTo>
                <a:lnTo>
                  <a:pt x="117935" y="0"/>
                </a:lnTo>
                <a:lnTo>
                  <a:pt x="2054" y="0"/>
                </a:lnTo>
                <a:lnTo>
                  <a:pt x="1702" y="637"/>
                </a:lnTo>
                <a:lnTo>
                  <a:pt x="1643" y="637"/>
                </a:lnTo>
                <a:lnTo>
                  <a:pt x="1291" y="1911"/>
                </a:lnTo>
                <a:lnTo>
                  <a:pt x="1232" y="1911"/>
                </a:lnTo>
                <a:lnTo>
                  <a:pt x="939" y="3823"/>
                </a:lnTo>
                <a:lnTo>
                  <a:pt x="880" y="4460"/>
                </a:lnTo>
                <a:lnTo>
                  <a:pt x="645" y="6371"/>
                </a:lnTo>
                <a:lnTo>
                  <a:pt x="645" y="7008"/>
                </a:lnTo>
                <a:lnTo>
                  <a:pt x="587" y="7008"/>
                </a:lnTo>
                <a:lnTo>
                  <a:pt x="410" y="9557"/>
                </a:lnTo>
                <a:lnTo>
                  <a:pt x="352" y="10194"/>
                </a:lnTo>
                <a:lnTo>
                  <a:pt x="176" y="13380"/>
                </a:lnTo>
                <a:lnTo>
                  <a:pt x="176" y="106407"/>
                </a:lnTo>
                <a:lnTo>
                  <a:pt x="352" y="109593"/>
                </a:lnTo>
                <a:lnTo>
                  <a:pt x="352" y="110230"/>
                </a:lnTo>
                <a:lnTo>
                  <a:pt x="410" y="110230"/>
                </a:lnTo>
                <a:lnTo>
                  <a:pt x="587" y="112779"/>
                </a:lnTo>
                <a:lnTo>
                  <a:pt x="763" y="114690"/>
                </a:lnTo>
                <a:lnTo>
                  <a:pt x="763" y="20389"/>
                </a:lnTo>
                <a:lnTo>
                  <a:pt x="821" y="18477"/>
                </a:lnTo>
                <a:lnTo>
                  <a:pt x="821" y="17203"/>
                </a:lnTo>
                <a:lnTo>
                  <a:pt x="939" y="15079"/>
                </a:lnTo>
                <a:lnTo>
                  <a:pt x="939" y="14654"/>
                </a:lnTo>
                <a:lnTo>
                  <a:pt x="1350" y="10194"/>
                </a:lnTo>
                <a:lnTo>
                  <a:pt x="1350" y="10449"/>
                </a:lnTo>
                <a:lnTo>
                  <a:pt x="1584" y="8920"/>
                </a:lnTo>
                <a:lnTo>
                  <a:pt x="1584" y="9345"/>
                </a:lnTo>
                <a:lnTo>
                  <a:pt x="1761" y="8707"/>
                </a:lnTo>
                <a:lnTo>
                  <a:pt x="1761" y="8283"/>
                </a:lnTo>
                <a:lnTo>
                  <a:pt x="118229" y="8283"/>
                </a:lnTo>
                <a:lnTo>
                  <a:pt x="118229" y="8537"/>
                </a:lnTo>
                <a:lnTo>
                  <a:pt x="118405" y="9302"/>
                </a:lnTo>
                <a:lnTo>
                  <a:pt x="118405" y="8920"/>
                </a:lnTo>
                <a:lnTo>
                  <a:pt x="118640" y="10449"/>
                </a:lnTo>
                <a:lnTo>
                  <a:pt x="118640" y="10194"/>
                </a:lnTo>
                <a:lnTo>
                  <a:pt x="119050" y="14654"/>
                </a:lnTo>
                <a:lnTo>
                  <a:pt x="119050" y="15079"/>
                </a:lnTo>
                <a:lnTo>
                  <a:pt x="119168" y="17203"/>
                </a:lnTo>
                <a:lnTo>
                  <a:pt x="119168" y="16566"/>
                </a:lnTo>
                <a:lnTo>
                  <a:pt x="119227" y="20389"/>
                </a:lnTo>
                <a:lnTo>
                  <a:pt x="119227" y="19115"/>
                </a:lnTo>
                <a:lnTo>
                  <a:pt x="119285" y="22938"/>
                </a:lnTo>
                <a:lnTo>
                  <a:pt x="119285" y="114053"/>
                </a:lnTo>
                <a:lnTo>
                  <a:pt x="119344" y="113416"/>
                </a:lnTo>
                <a:lnTo>
                  <a:pt x="119403" y="113416"/>
                </a:lnTo>
                <a:lnTo>
                  <a:pt x="119403" y="112779"/>
                </a:lnTo>
                <a:lnTo>
                  <a:pt x="119638" y="110230"/>
                </a:lnTo>
                <a:close/>
              </a:path>
              <a:path extrusionOk="0" h="120000" w="120000">
                <a:moveTo>
                  <a:pt x="880" y="103221"/>
                </a:moveTo>
                <a:lnTo>
                  <a:pt x="763" y="100035"/>
                </a:lnTo>
                <a:lnTo>
                  <a:pt x="763" y="114690"/>
                </a:lnTo>
                <a:lnTo>
                  <a:pt x="821" y="115327"/>
                </a:lnTo>
                <a:lnTo>
                  <a:pt x="821" y="102584"/>
                </a:lnTo>
                <a:lnTo>
                  <a:pt x="880" y="103221"/>
                </a:lnTo>
                <a:close/>
              </a:path>
              <a:path extrusionOk="0" h="120000" w="120000">
                <a:moveTo>
                  <a:pt x="880" y="16566"/>
                </a:moveTo>
                <a:lnTo>
                  <a:pt x="821" y="17203"/>
                </a:lnTo>
                <a:lnTo>
                  <a:pt x="821" y="18477"/>
                </a:lnTo>
                <a:lnTo>
                  <a:pt x="880" y="16566"/>
                </a:lnTo>
                <a:close/>
              </a:path>
              <a:path extrusionOk="0" h="120000" w="120000">
                <a:moveTo>
                  <a:pt x="997" y="105770"/>
                </a:moveTo>
                <a:lnTo>
                  <a:pt x="821" y="102584"/>
                </a:lnTo>
                <a:lnTo>
                  <a:pt x="821" y="115327"/>
                </a:lnTo>
                <a:lnTo>
                  <a:pt x="880" y="115965"/>
                </a:lnTo>
                <a:lnTo>
                  <a:pt x="939" y="115965"/>
                </a:lnTo>
                <a:lnTo>
                  <a:pt x="939" y="105133"/>
                </a:lnTo>
                <a:lnTo>
                  <a:pt x="997" y="105770"/>
                </a:lnTo>
                <a:close/>
              </a:path>
              <a:path extrusionOk="0" h="120000" w="120000">
                <a:moveTo>
                  <a:pt x="997" y="14017"/>
                </a:moveTo>
                <a:lnTo>
                  <a:pt x="939" y="14654"/>
                </a:lnTo>
                <a:lnTo>
                  <a:pt x="939" y="15079"/>
                </a:lnTo>
                <a:lnTo>
                  <a:pt x="997" y="14017"/>
                </a:lnTo>
                <a:close/>
              </a:path>
              <a:path extrusionOk="0" h="120000" w="120000">
                <a:moveTo>
                  <a:pt x="1350" y="118088"/>
                </a:moveTo>
                <a:lnTo>
                  <a:pt x="1350" y="109593"/>
                </a:lnTo>
                <a:lnTo>
                  <a:pt x="939" y="105133"/>
                </a:lnTo>
                <a:lnTo>
                  <a:pt x="939" y="115965"/>
                </a:lnTo>
                <a:lnTo>
                  <a:pt x="1232" y="117876"/>
                </a:lnTo>
                <a:lnTo>
                  <a:pt x="1291" y="117876"/>
                </a:lnTo>
                <a:lnTo>
                  <a:pt x="1350" y="118088"/>
                </a:lnTo>
                <a:close/>
              </a:path>
              <a:path extrusionOk="0" h="120000" w="120000">
                <a:moveTo>
                  <a:pt x="1350" y="10449"/>
                </a:moveTo>
                <a:lnTo>
                  <a:pt x="1350" y="10194"/>
                </a:lnTo>
                <a:lnTo>
                  <a:pt x="1291" y="10831"/>
                </a:lnTo>
                <a:lnTo>
                  <a:pt x="1350" y="10449"/>
                </a:lnTo>
                <a:close/>
              </a:path>
              <a:path extrusionOk="0" h="120000" w="120000">
                <a:moveTo>
                  <a:pt x="1584" y="110867"/>
                </a:moveTo>
                <a:lnTo>
                  <a:pt x="1291" y="108956"/>
                </a:lnTo>
                <a:lnTo>
                  <a:pt x="1350" y="109593"/>
                </a:lnTo>
                <a:lnTo>
                  <a:pt x="1350" y="118088"/>
                </a:lnTo>
                <a:lnTo>
                  <a:pt x="1526" y="118726"/>
                </a:lnTo>
                <a:lnTo>
                  <a:pt x="1526" y="110867"/>
                </a:lnTo>
                <a:lnTo>
                  <a:pt x="1584" y="110867"/>
                </a:lnTo>
                <a:close/>
              </a:path>
              <a:path extrusionOk="0" h="120000" w="120000">
                <a:moveTo>
                  <a:pt x="1584" y="9345"/>
                </a:moveTo>
                <a:lnTo>
                  <a:pt x="1584" y="8920"/>
                </a:lnTo>
                <a:lnTo>
                  <a:pt x="1526" y="9557"/>
                </a:lnTo>
                <a:lnTo>
                  <a:pt x="1584" y="9345"/>
                </a:lnTo>
                <a:close/>
              </a:path>
              <a:path extrusionOk="0" h="120000" w="120000">
                <a:moveTo>
                  <a:pt x="1878" y="111504"/>
                </a:moveTo>
                <a:lnTo>
                  <a:pt x="1526" y="110867"/>
                </a:lnTo>
                <a:lnTo>
                  <a:pt x="1526" y="118726"/>
                </a:lnTo>
                <a:lnTo>
                  <a:pt x="1643" y="119150"/>
                </a:lnTo>
                <a:lnTo>
                  <a:pt x="1702" y="119150"/>
                </a:lnTo>
                <a:lnTo>
                  <a:pt x="1761" y="119241"/>
                </a:lnTo>
                <a:lnTo>
                  <a:pt x="1761" y="111504"/>
                </a:lnTo>
                <a:lnTo>
                  <a:pt x="1878" y="111504"/>
                </a:lnTo>
                <a:close/>
              </a:path>
              <a:path extrusionOk="0" h="120000" w="120000">
                <a:moveTo>
                  <a:pt x="1878" y="8283"/>
                </a:moveTo>
                <a:lnTo>
                  <a:pt x="1761" y="8283"/>
                </a:lnTo>
                <a:lnTo>
                  <a:pt x="1761" y="8707"/>
                </a:lnTo>
                <a:lnTo>
                  <a:pt x="1878" y="8283"/>
                </a:lnTo>
                <a:close/>
              </a:path>
              <a:path extrusionOk="0" h="120000" w="120000">
                <a:moveTo>
                  <a:pt x="118229" y="119257"/>
                </a:moveTo>
                <a:lnTo>
                  <a:pt x="118229" y="111504"/>
                </a:lnTo>
                <a:lnTo>
                  <a:pt x="117876" y="112141"/>
                </a:lnTo>
                <a:lnTo>
                  <a:pt x="2113" y="112141"/>
                </a:lnTo>
                <a:lnTo>
                  <a:pt x="1761" y="111504"/>
                </a:lnTo>
                <a:lnTo>
                  <a:pt x="1761" y="119241"/>
                </a:lnTo>
                <a:lnTo>
                  <a:pt x="2113" y="119788"/>
                </a:lnTo>
                <a:lnTo>
                  <a:pt x="117935" y="119788"/>
                </a:lnTo>
                <a:lnTo>
                  <a:pt x="118229" y="119257"/>
                </a:lnTo>
                <a:close/>
              </a:path>
              <a:path extrusionOk="0" h="120000" w="120000">
                <a:moveTo>
                  <a:pt x="118229" y="8537"/>
                </a:moveTo>
                <a:lnTo>
                  <a:pt x="118229" y="8283"/>
                </a:lnTo>
                <a:lnTo>
                  <a:pt x="118170" y="8283"/>
                </a:lnTo>
                <a:lnTo>
                  <a:pt x="118229" y="8537"/>
                </a:lnTo>
                <a:close/>
              </a:path>
              <a:path extrusionOk="0" h="120000" w="120000">
                <a:moveTo>
                  <a:pt x="118463" y="118726"/>
                </a:moveTo>
                <a:lnTo>
                  <a:pt x="118463" y="110867"/>
                </a:lnTo>
                <a:lnTo>
                  <a:pt x="118170" y="111504"/>
                </a:lnTo>
                <a:lnTo>
                  <a:pt x="118229" y="111504"/>
                </a:lnTo>
                <a:lnTo>
                  <a:pt x="118229" y="119257"/>
                </a:lnTo>
                <a:lnTo>
                  <a:pt x="118287" y="119150"/>
                </a:lnTo>
                <a:lnTo>
                  <a:pt x="118346" y="119150"/>
                </a:lnTo>
                <a:lnTo>
                  <a:pt x="118463" y="118726"/>
                </a:lnTo>
                <a:close/>
              </a:path>
              <a:path extrusionOk="0" h="120000" w="120000">
                <a:moveTo>
                  <a:pt x="118463" y="9557"/>
                </a:moveTo>
                <a:lnTo>
                  <a:pt x="118405" y="8920"/>
                </a:lnTo>
                <a:lnTo>
                  <a:pt x="118405" y="9302"/>
                </a:lnTo>
                <a:lnTo>
                  <a:pt x="118463" y="9557"/>
                </a:lnTo>
                <a:close/>
              </a:path>
              <a:path extrusionOk="0" h="120000" w="120000">
                <a:moveTo>
                  <a:pt x="118698" y="108956"/>
                </a:moveTo>
                <a:lnTo>
                  <a:pt x="118405" y="110867"/>
                </a:lnTo>
                <a:lnTo>
                  <a:pt x="118463" y="110867"/>
                </a:lnTo>
                <a:lnTo>
                  <a:pt x="118463" y="118726"/>
                </a:lnTo>
                <a:lnTo>
                  <a:pt x="118640" y="118088"/>
                </a:lnTo>
                <a:lnTo>
                  <a:pt x="118640" y="109593"/>
                </a:lnTo>
                <a:lnTo>
                  <a:pt x="118698" y="108956"/>
                </a:lnTo>
                <a:close/>
              </a:path>
              <a:path extrusionOk="0" h="120000" w="120000">
                <a:moveTo>
                  <a:pt x="118698" y="10831"/>
                </a:moveTo>
                <a:lnTo>
                  <a:pt x="118640" y="10194"/>
                </a:lnTo>
                <a:lnTo>
                  <a:pt x="118640" y="10449"/>
                </a:lnTo>
                <a:lnTo>
                  <a:pt x="118698" y="10831"/>
                </a:lnTo>
                <a:close/>
              </a:path>
              <a:path extrusionOk="0" h="120000" w="120000">
                <a:moveTo>
                  <a:pt x="119050" y="115965"/>
                </a:moveTo>
                <a:lnTo>
                  <a:pt x="119050" y="105133"/>
                </a:lnTo>
                <a:lnTo>
                  <a:pt x="118640" y="109593"/>
                </a:lnTo>
                <a:lnTo>
                  <a:pt x="118640" y="118088"/>
                </a:lnTo>
                <a:lnTo>
                  <a:pt x="118698" y="117876"/>
                </a:lnTo>
                <a:lnTo>
                  <a:pt x="118757" y="117876"/>
                </a:lnTo>
                <a:lnTo>
                  <a:pt x="119050" y="115965"/>
                </a:lnTo>
                <a:close/>
              </a:path>
              <a:path extrusionOk="0" h="120000" w="120000">
                <a:moveTo>
                  <a:pt x="119050" y="15079"/>
                </a:moveTo>
                <a:lnTo>
                  <a:pt x="119050" y="14654"/>
                </a:lnTo>
                <a:lnTo>
                  <a:pt x="118992" y="14017"/>
                </a:lnTo>
                <a:lnTo>
                  <a:pt x="119050" y="15079"/>
                </a:lnTo>
                <a:close/>
              </a:path>
              <a:path extrusionOk="0" h="120000" w="120000">
                <a:moveTo>
                  <a:pt x="119285" y="114053"/>
                </a:moveTo>
                <a:lnTo>
                  <a:pt x="119285" y="97487"/>
                </a:lnTo>
                <a:lnTo>
                  <a:pt x="119227" y="100672"/>
                </a:lnTo>
                <a:lnTo>
                  <a:pt x="119227" y="100035"/>
                </a:lnTo>
                <a:lnTo>
                  <a:pt x="119168" y="103221"/>
                </a:lnTo>
                <a:lnTo>
                  <a:pt x="119168" y="102584"/>
                </a:lnTo>
                <a:lnTo>
                  <a:pt x="118992" y="105770"/>
                </a:lnTo>
                <a:lnTo>
                  <a:pt x="119050" y="105133"/>
                </a:lnTo>
                <a:lnTo>
                  <a:pt x="119050" y="115965"/>
                </a:lnTo>
                <a:lnTo>
                  <a:pt x="119109" y="115965"/>
                </a:lnTo>
                <a:lnTo>
                  <a:pt x="119285" y="114053"/>
                </a:lnTo>
                <a:close/>
              </a:path>
              <a:path extrusionOk="0" h="120000" w="120000">
                <a:moveTo>
                  <a:pt x="119814" y="106407"/>
                </a:moveTo>
                <a:lnTo>
                  <a:pt x="119814" y="13380"/>
                </a:lnTo>
                <a:lnTo>
                  <a:pt x="119638" y="10194"/>
                </a:lnTo>
                <a:lnTo>
                  <a:pt x="119638" y="109593"/>
                </a:lnTo>
                <a:lnTo>
                  <a:pt x="119814" y="106407"/>
                </a:lnTo>
                <a:close/>
              </a:path>
              <a:path extrusionOk="0" h="120000" w="120000">
                <a:moveTo>
                  <a:pt x="119931" y="101947"/>
                </a:moveTo>
                <a:lnTo>
                  <a:pt x="119931" y="17840"/>
                </a:lnTo>
                <a:lnTo>
                  <a:pt x="119814" y="14017"/>
                </a:lnTo>
                <a:lnTo>
                  <a:pt x="119814" y="105770"/>
                </a:lnTo>
                <a:lnTo>
                  <a:pt x="119931" y="101947"/>
                </a:lnTo>
                <a:close/>
              </a:path>
              <a:path extrusionOk="0" h="120000" w="120000">
                <a:moveTo>
                  <a:pt x="119990" y="97487"/>
                </a:moveTo>
                <a:lnTo>
                  <a:pt x="119990" y="22300"/>
                </a:lnTo>
                <a:lnTo>
                  <a:pt x="119931" y="18477"/>
                </a:lnTo>
                <a:lnTo>
                  <a:pt x="119931" y="101310"/>
                </a:lnTo>
                <a:lnTo>
                  <a:pt x="119990" y="97487"/>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 name="Google Shape;96;p9"/>
          <p:cNvSpPr txBox="1"/>
          <p:nvPr>
            <p:ph idx="2" type="body"/>
          </p:nvPr>
        </p:nvSpPr>
        <p:spPr>
          <a:xfrm>
            <a:off x="6112253" y="2021839"/>
            <a:ext cx="2855595" cy="4559300"/>
          </a:xfrm>
          <a:prstGeom prst="rect">
            <a:avLst/>
          </a:prstGeom>
          <a:noFill/>
          <a:ln>
            <a:noFill/>
          </a:ln>
        </p:spPr>
        <p:txBody>
          <a:bodyPr anchorCtr="0" anchor="t" bIns="0" lIns="0" spcFirstLastPara="1" rIns="0" wrap="square" tIns="12700">
            <a:noAutofit/>
          </a:bodyPr>
          <a:lstStyle/>
          <a:p>
            <a:pPr indent="0" lvl="0" marL="0" marR="0" rtl="0" algn="ctr">
              <a:lnSpc>
                <a:spcPct val="100000"/>
              </a:lnSpc>
              <a:spcBef>
                <a:spcPts val="0"/>
              </a:spcBef>
              <a:spcAft>
                <a:spcPts val="0"/>
              </a:spcAft>
              <a:buNone/>
            </a:pPr>
            <a:r>
              <a:rPr b="1" i="0" lang="en-US" sz="1500" u="none" cap="none" strike="noStrike">
                <a:solidFill>
                  <a:schemeClr val="lt1"/>
                </a:solidFill>
                <a:latin typeface="Arial"/>
                <a:ea typeface="Arial"/>
                <a:cs typeface="Arial"/>
                <a:sym typeface="Arial"/>
              </a:rPr>
              <a:t>2016 Status</a:t>
            </a:r>
            <a:endParaRPr/>
          </a:p>
          <a:p>
            <a:pPr indent="0" lvl="0" marL="0" marR="0" rtl="0" algn="l">
              <a:lnSpc>
                <a:spcPct val="100000"/>
              </a:lnSpc>
              <a:spcBef>
                <a:spcPts val="15"/>
              </a:spcBef>
              <a:spcAft>
                <a:spcPts val="0"/>
              </a:spcAft>
              <a:buNone/>
            </a:pPr>
            <a:r>
              <a:t/>
            </a:r>
            <a:endParaRPr b="1" i="0" sz="1800" u="none" cap="none" strike="noStrike">
              <a:solidFill>
                <a:schemeClr val="lt1"/>
              </a:solidFill>
              <a:latin typeface="Times New Roman"/>
              <a:ea typeface="Times New Roman"/>
              <a:cs typeface="Times New Roman"/>
              <a:sym typeface="Times New Roman"/>
            </a:endParaRPr>
          </a:p>
          <a:p>
            <a:pPr indent="-4445" lvl="0" marL="156845" marR="147955" rtl="0" algn="ctr">
              <a:lnSpc>
                <a:spcPct val="100000"/>
              </a:lnSpc>
              <a:spcBef>
                <a:spcPts val="0"/>
              </a:spcBef>
              <a:spcAft>
                <a:spcPts val="0"/>
              </a:spcAft>
              <a:buNone/>
            </a:pPr>
            <a:r>
              <a:rPr b="0" i="0" lang="en-US" sz="1500" u="none" cap="none" strike="noStrike">
                <a:solidFill>
                  <a:srgbClr val="000000"/>
                </a:solidFill>
                <a:latin typeface="Arial"/>
                <a:ea typeface="Arial"/>
                <a:cs typeface="Arial"/>
                <a:sym typeface="Arial"/>
              </a:rPr>
              <a:t>On Track for $1Bn in Expense  Reduction by 2017</a:t>
            </a:r>
            <a:endParaRPr/>
          </a:p>
          <a:p>
            <a:pPr indent="0" lvl="0" marL="0" marR="0" rtl="0" algn="l">
              <a:lnSpc>
                <a:spcPct val="100000"/>
              </a:lnSpc>
              <a:spcBef>
                <a:spcPts val="20"/>
              </a:spcBef>
              <a:spcAft>
                <a:spcPts val="0"/>
              </a:spcAft>
              <a:buNone/>
            </a:pPr>
            <a:r>
              <a:t/>
            </a:r>
            <a:endParaRPr b="1" i="0" sz="2400" u="none" cap="none" strike="noStrike">
              <a:solidFill>
                <a:schemeClr val="lt1"/>
              </a:solidFill>
              <a:latin typeface="Times New Roman"/>
              <a:ea typeface="Times New Roman"/>
              <a:cs typeface="Times New Roman"/>
              <a:sym typeface="Times New Roman"/>
            </a:endParaRPr>
          </a:p>
          <a:p>
            <a:pPr indent="0" lvl="0" marL="12700" marR="5080" rtl="0" algn="ctr">
              <a:lnSpc>
                <a:spcPct val="100000"/>
              </a:lnSpc>
              <a:spcBef>
                <a:spcPts val="0"/>
              </a:spcBef>
              <a:spcAft>
                <a:spcPts val="0"/>
              </a:spcAft>
              <a:buNone/>
            </a:pPr>
            <a:r>
              <a:rPr b="0" i="0" lang="en-US" sz="1500" u="none" cap="none" strike="noStrike">
                <a:solidFill>
                  <a:srgbClr val="000000"/>
                </a:solidFill>
                <a:latin typeface="Arial"/>
                <a:ea typeface="Arial"/>
                <a:cs typeface="Arial"/>
                <a:sym typeface="Arial"/>
              </a:rPr>
              <a:t>Retained Revenue Footprint, with  25% Headcount Reduction and  Reduced Resources</a:t>
            </a:r>
            <a:endParaRPr/>
          </a:p>
          <a:p>
            <a:pPr indent="0" lvl="0" marL="0" marR="0" rtl="0" algn="l">
              <a:lnSpc>
                <a:spcPct val="100000"/>
              </a:lnSpc>
              <a:spcBef>
                <a:spcPts val="30"/>
              </a:spcBef>
              <a:spcAft>
                <a:spcPts val="0"/>
              </a:spcAft>
              <a:buNone/>
            </a:pPr>
            <a:r>
              <a:t/>
            </a:r>
            <a:endParaRPr b="1" i="0" sz="1600" u="none" cap="none" strike="noStrike">
              <a:solidFill>
                <a:schemeClr val="lt1"/>
              </a:solidFill>
              <a:latin typeface="Times New Roman"/>
              <a:ea typeface="Times New Roman"/>
              <a:cs typeface="Times New Roman"/>
              <a:sym typeface="Times New Roman"/>
            </a:endParaRPr>
          </a:p>
          <a:p>
            <a:pPr indent="-7620" lvl="0" marL="121920" marR="113029" rtl="0" algn="ctr">
              <a:lnSpc>
                <a:spcPct val="100000"/>
              </a:lnSpc>
              <a:spcBef>
                <a:spcPts val="0"/>
              </a:spcBef>
              <a:spcAft>
                <a:spcPts val="0"/>
              </a:spcAft>
              <a:buNone/>
            </a:pPr>
            <a:r>
              <a:rPr b="0" i="0" lang="en-US" sz="1500" u="none" cap="none" strike="noStrike">
                <a:solidFill>
                  <a:srgbClr val="000000"/>
                </a:solidFill>
                <a:latin typeface="Arial"/>
                <a:ea typeface="Arial"/>
                <a:cs typeface="Arial"/>
                <a:sym typeface="Arial"/>
              </a:rPr>
              <a:t>Achieved 22% Margin, Despite  Transactional Revenue  Headwinds</a:t>
            </a:r>
            <a:endParaRPr/>
          </a:p>
          <a:p>
            <a:pPr indent="0" lvl="0" marL="0" marR="0" rtl="0" algn="l">
              <a:lnSpc>
                <a:spcPct val="100000"/>
              </a:lnSpc>
              <a:spcBef>
                <a:spcPts val="30"/>
              </a:spcBef>
              <a:spcAft>
                <a:spcPts val="0"/>
              </a:spcAft>
              <a:buNone/>
            </a:pPr>
            <a:r>
              <a:t/>
            </a:r>
            <a:endParaRPr b="1" i="0" sz="1600" u="none" cap="none" strike="noStrike">
              <a:solidFill>
                <a:schemeClr val="lt1"/>
              </a:solidFill>
              <a:latin typeface="Times New Roman"/>
              <a:ea typeface="Times New Roman"/>
              <a:cs typeface="Times New Roman"/>
              <a:sym typeface="Times New Roman"/>
            </a:endParaRPr>
          </a:p>
          <a:p>
            <a:pPr indent="-635" lvl="0" marL="140335" marR="132715" rtl="0" algn="ctr">
              <a:lnSpc>
                <a:spcPct val="100000"/>
              </a:lnSpc>
              <a:spcBef>
                <a:spcPts val="0"/>
              </a:spcBef>
              <a:spcAft>
                <a:spcPts val="0"/>
              </a:spcAft>
              <a:buNone/>
            </a:pPr>
            <a:r>
              <a:rPr b="0" i="0" lang="en-US" sz="1500" u="none" cap="none" strike="noStrike">
                <a:solidFill>
                  <a:srgbClr val="000000"/>
                </a:solidFill>
                <a:latin typeface="Arial"/>
                <a:ea typeface="Arial"/>
                <a:cs typeface="Arial"/>
                <a:sym typeface="Arial"/>
              </a:rPr>
              <a:t>Received Non-Objection to  Increase Dividend (+33%) and  Buyback (+40%)</a:t>
            </a:r>
            <a:r>
              <a:rPr b="0" baseline="30000" i="0" lang="en-US" sz="1500" u="none" cap="none" strike="noStrike">
                <a:solidFill>
                  <a:srgbClr val="000000"/>
                </a:solidFill>
                <a:latin typeface="Arial"/>
                <a:ea typeface="Arial"/>
                <a:cs typeface="Arial"/>
                <a:sym typeface="Arial"/>
              </a:rPr>
              <a:t>(3)</a:t>
            </a:r>
            <a:endParaRPr b="1" baseline="30000" i="0" sz="15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700" u="none" cap="none" strike="noStrike">
              <a:solidFill>
                <a:schemeClr val="lt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b="1" i="0" sz="1700" u="none" cap="none" strike="noStrike">
              <a:solidFill>
                <a:schemeClr val="lt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b="0" i="0" lang="en-US" sz="1500" u="none" cap="none" strike="noStrike">
                <a:solidFill>
                  <a:srgbClr val="000000"/>
                </a:solidFill>
                <a:latin typeface="Arial"/>
                <a:ea typeface="Arial"/>
                <a:cs typeface="Arial"/>
                <a:sym typeface="Arial"/>
              </a:rPr>
              <a:t>Ongoing</a:t>
            </a:r>
            <a:endParaRPr/>
          </a:p>
        </p:txBody>
      </p:sp>
      <p:sp>
        <p:nvSpPr>
          <p:cNvPr id="97" name="Google Shape;97;p9"/>
          <p:cNvSpPr/>
          <p:nvPr/>
        </p:nvSpPr>
        <p:spPr>
          <a:xfrm>
            <a:off x="1016508" y="2019300"/>
            <a:ext cx="4798060" cy="268605"/>
          </a:xfrm>
          <a:custGeom>
            <a:rect b="b" l="l" r="r" t="t"/>
            <a:pathLst>
              <a:path extrusionOk="0" h="120000" w="120000">
                <a:moveTo>
                  <a:pt x="119987" y="100085"/>
                </a:moveTo>
                <a:lnTo>
                  <a:pt x="119987" y="20425"/>
                </a:lnTo>
                <a:lnTo>
                  <a:pt x="119900" y="12638"/>
                </a:lnTo>
                <a:lnTo>
                  <a:pt x="119663" y="6127"/>
                </a:lnTo>
                <a:lnTo>
                  <a:pt x="119311" y="1659"/>
                </a:lnTo>
                <a:lnTo>
                  <a:pt x="118881" y="0"/>
                </a:lnTo>
                <a:lnTo>
                  <a:pt x="1105" y="0"/>
                </a:lnTo>
                <a:lnTo>
                  <a:pt x="675" y="1659"/>
                </a:lnTo>
                <a:lnTo>
                  <a:pt x="323" y="6127"/>
                </a:lnTo>
                <a:lnTo>
                  <a:pt x="86" y="12638"/>
                </a:lnTo>
                <a:lnTo>
                  <a:pt x="0" y="20425"/>
                </a:lnTo>
                <a:lnTo>
                  <a:pt x="0" y="100085"/>
                </a:lnTo>
                <a:lnTo>
                  <a:pt x="86" y="107765"/>
                </a:lnTo>
                <a:lnTo>
                  <a:pt x="323" y="114042"/>
                </a:lnTo>
                <a:lnTo>
                  <a:pt x="675" y="118276"/>
                </a:lnTo>
                <a:lnTo>
                  <a:pt x="1105" y="119829"/>
                </a:lnTo>
                <a:lnTo>
                  <a:pt x="118881" y="119829"/>
                </a:lnTo>
                <a:lnTo>
                  <a:pt x="119311" y="118276"/>
                </a:lnTo>
                <a:lnTo>
                  <a:pt x="119663" y="114042"/>
                </a:lnTo>
                <a:lnTo>
                  <a:pt x="119900" y="107765"/>
                </a:lnTo>
                <a:lnTo>
                  <a:pt x="119987" y="100085"/>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 name="Google Shape;98;p9"/>
          <p:cNvSpPr/>
          <p:nvPr/>
        </p:nvSpPr>
        <p:spPr>
          <a:xfrm>
            <a:off x="1007363" y="2010155"/>
            <a:ext cx="4817745" cy="287020"/>
          </a:xfrm>
          <a:custGeom>
            <a:rect b="b" l="l" r="r" t="t"/>
            <a:pathLst>
              <a:path extrusionOk="0" h="120000" w="120000">
                <a:moveTo>
                  <a:pt x="113" y="105770"/>
                </a:moveTo>
                <a:lnTo>
                  <a:pt x="113" y="14017"/>
                </a:lnTo>
                <a:lnTo>
                  <a:pt x="75" y="14017"/>
                </a:lnTo>
                <a:lnTo>
                  <a:pt x="37" y="17840"/>
                </a:lnTo>
                <a:lnTo>
                  <a:pt x="0" y="18477"/>
                </a:lnTo>
                <a:lnTo>
                  <a:pt x="0" y="101310"/>
                </a:lnTo>
                <a:lnTo>
                  <a:pt x="37" y="101947"/>
                </a:lnTo>
                <a:lnTo>
                  <a:pt x="75" y="105770"/>
                </a:lnTo>
                <a:lnTo>
                  <a:pt x="113" y="105770"/>
                </a:lnTo>
                <a:close/>
              </a:path>
              <a:path extrusionOk="0" h="120000" w="120000">
                <a:moveTo>
                  <a:pt x="227" y="109593"/>
                </a:moveTo>
                <a:lnTo>
                  <a:pt x="227" y="10194"/>
                </a:lnTo>
                <a:lnTo>
                  <a:pt x="113" y="13380"/>
                </a:lnTo>
                <a:lnTo>
                  <a:pt x="113" y="106407"/>
                </a:lnTo>
                <a:lnTo>
                  <a:pt x="227" y="109593"/>
                </a:lnTo>
                <a:close/>
              </a:path>
              <a:path extrusionOk="0" h="120000" w="120000">
                <a:moveTo>
                  <a:pt x="119876" y="106407"/>
                </a:moveTo>
                <a:lnTo>
                  <a:pt x="119876" y="13380"/>
                </a:lnTo>
                <a:lnTo>
                  <a:pt x="119762" y="10194"/>
                </a:lnTo>
                <a:lnTo>
                  <a:pt x="119724" y="9557"/>
                </a:lnTo>
                <a:lnTo>
                  <a:pt x="119610" y="7008"/>
                </a:lnTo>
                <a:lnTo>
                  <a:pt x="119572" y="7008"/>
                </a:lnTo>
                <a:lnTo>
                  <a:pt x="119572" y="6371"/>
                </a:lnTo>
                <a:lnTo>
                  <a:pt x="119421" y="4460"/>
                </a:lnTo>
                <a:lnTo>
                  <a:pt x="119383" y="3823"/>
                </a:lnTo>
                <a:lnTo>
                  <a:pt x="119193" y="1911"/>
                </a:lnTo>
                <a:lnTo>
                  <a:pt x="119155" y="1911"/>
                </a:lnTo>
                <a:lnTo>
                  <a:pt x="118927" y="637"/>
                </a:lnTo>
                <a:lnTo>
                  <a:pt x="118889" y="637"/>
                </a:lnTo>
                <a:lnTo>
                  <a:pt x="118623" y="0"/>
                </a:lnTo>
                <a:lnTo>
                  <a:pt x="1328" y="0"/>
                </a:lnTo>
                <a:lnTo>
                  <a:pt x="1100" y="637"/>
                </a:lnTo>
                <a:lnTo>
                  <a:pt x="1024" y="637"/>
                </a:lnTo>
                <a:lnTo>
                  <a:pt x="835" y="1911"/>
                </a:lnTo>
                <a:lnTo>
                  <a:pt x="797" y="1911"/>
                </a:lnTo>
                <a:lnTo>
                  <a:pt x="607" y="3823"/>
                </a:lnTo>
                <a:lnTo>
                  <a:pt x="569" y="3823"/>
                </a:lnTo>
                <a:lnTo>
                  <a:pt x="569" y="4460"/>
                </a:lnTo>
                <a:lnTo>
                  <a:pt x="417" y="6371"/>
                </a:lnTo>
                <a:lnTo>
                  <a:pt x="227" y="9557"/>
                </a:lnTo>
                <a:lnTo>
                  <a:pt x="227" y="110230"/>
                </a:lnTo>
                <a:lnTo>
                  <a:pt x="379" y="112779"/>
                </a:lnTo>
                <a:lnTo>
                  <a:pt x="379" y="113416"/>
                </a:lnTo>
                <a:lnTo>
                  <a:pt x="417" y="113416"/>
                </a:lnTo>
                <a:lnTo>
                  <a:pt x="455" y="114053"/>
                </a:lnTo>
                <a:lnTo>
                  <a:pt x="455" y="22938"/>
                </a:lnTo>
                <a:lnTo>
                  <a:pt x="493" y="19115"/>
                </a:lnTo>
                <a:lnTo>
                  <a:pt x="493" y="20389"/>
                </a:lnTo>
                <a:lnTo>
                  <a:pt x="531" y="16566"/>
                </a:lnTo>
                <a:lnTo>
                  <a:pt x="531" y="17203"/>
                </a:lnTo>
                <a:lnTo>
                  <a:pt x="607" y="15079"/>
                </a:lnTo>
                <a:lnTo>
                  <a:pt x="607" y="14654"/>
                </a:lnTo>
                <a:lnTo>
                  <a:pt x="721" y="12106"/>
                </a:lnTo>
                <a:lnTo>
                  <a:pt x="721" y="12743"/>
                </a:lnTo>
                <a:lnTo>
                  <a:pt x="873" y="10194"/>
                </a:lnTo>
                <a:lnTo>
                  <a:pt x="873" y="10449"/>
                </a:lnTo>
                <a:lnTo>
                  <a:pt x="1024" y="8920"/>
                </a:lnTo>
                <a:lnTo>
                  <a:pt x="1024" y="9302"/>
                </a:lnTo>
                <a:lnTo>
                  <a:pt x="1138" y="8537"/>
                </a:lnTo>
                <a:lnTo>
                  <a:pt x="1138" y="8283"/>
                </a:lnTo>
                <a:lnTo>
                  <a:pt x="118851" y="8283"/>
                </a:lnTo>
                <a:lnTo>
                  <a:pt x="118851" y="8707"/>
                </a:lnTo>
                <a:lnTo>
                  <a:pt x="118965" y="9345"/>
                </a:lnTo>
                <a:lnTo>
                  <a:pt x="118965" y="8920"/>
                </a:lnTo>
                <a:lnTo>
                  <a:pt x="119117" y="10449"/>
                </a:lnTo>
                <a:lnTo>
                  <a:pt x="119117" y="10194"/>
                </a:lnTo>
                <a:lnTo>
                  <a:pt x="119383" y="14654"/>
                </a:lnTo>
                <a:lnTo>
                  <a:pt x="119383" y="15079"/>
                </a:lnTo>
                <a:lnTo>
                  <a:pt x="119459" y="17203"/>
                </a:lnTo>
                <a:lnTo>
                  <a:pt x="119459" y="18477"/>
                </a:lnTo>
                <a:lnTo>
                  <a:pt x="119497" y="20389"/>
                </a:lnTo>
                <a:lnTo>
                  <a:pt x="119497" y="114690"/>
                </a:lnTo>
                <a:lnTo>
                  <a:pt x="119610" y="112779"/>
                </a:lnTo>
                <a:lnTo>
                  <a:pt x="119724" y="110230"/>
                </a:lnTo>
                <a:lnTo>
                  <a:pt x="119762" y="110230"/>
                </a:lnTo>
                <a:lnTo>
                  <a:pt x="119762" y="109593"/>
                </a:lnTo>
                <a:lnTo>
                  <a:pt x="119876" y="106407"/>
                </a:lnTo>
                <a:close/>
              </a:path>
              <a:path extrusionOk="0" h="120000" w="120000">
                <a:moveTo>
                  <a:pt x="645" y="105770"/>
                </a:moveTo>
                <a:lnTo>
                  <a:pt x="531" y="102584"/>
                </a:lnTo>
                <a:lnTo>
                  <a:pt x="531" y="103221"/>
                </a:lnTo>
                <a:lnTo>
                  <a:pt x="493" y="100035"/>
                </a:lnTo>
                <a:lnTo>
                  <a:pt x="493" y="100672"/>
                </a:lnTo>
                <a:lnTo>
                  <a:pt x="455" y="96849"/>
                </a:lnTo>
                <a:lnTo>
                  <a:pt x="455" y="114053"/>
                </a:lnTo>
                <a:lnTo>
                  <a:pt x="569" y="115965"/>
                </a:lnTo>
                <a:lnTo>
                  <a:pt x="607" y="115965"/>
                </a:lnTo>
                <a:lnTo>
                  <a:pt x="607" y="105133"/>
                </a:lnTo>
                <a:lnTo>
                  <a:pt x="645" y="105770"/>
                </a:lnTo>
                <a:close/>
              </a:path>
              <a:path extrusionOk="0" h="120000" w="120000">
                <a:moveTo>
                  <a:pt x="645" y="14017"/>
                </a:moveTo>
                <a:lnTo>
                  <a:pt x="607" y="14654"/>
                </a:lnTo>
                <a:lnTo>
                  <a:pt x="607" y="15079"/>
                </a:lnTo>
                <a:lnTo>
                  <a:pt x="645" y="14017"/>
                </a:lnTo>
                <a:close/>
              </a:path>
              <a:path extrusionOk="0" h="120000" w="120000">
                <a:moveTo>
                  <a:pt x="873" y="118131"/>
                </a:moveTo>
                <a:lnTo>
                  <a:pt x="873" y="109593"/>
                </a:lnTo>
                <a:lnTo>
                  <a:pt x="721" y="107044"/>
                </a:lnTo>
                <a:lnTo>
                  <a:pt x="721" y="107681"/>
                </a:lnTo>
                <a:lnTo>
                  <a:pt x="607" y="105133"/>
                </a:lnTo>
                <a:lnTo>
                  <a:pt x="607" y="115965"/>
                </a:lnTo>
                <a:lnTo>
                  <a:pt x="797" y="117876"/>
                </a:lnTo>
                <a:lnTo>
                  <a:pt x="835" y="117876"/>
                </a:lnTo>
                <a:lnTo>
                  <a:pt x="873" y="118131"/>
                </a:lnTo>
                <a:close/>
              </a:path>
              <a:path extrusionOk="0" h="120000" w="120000">
                <a:moveTo>
                  <a:pt x="873" y="10449"/>
                </a:moveTo>
                <a:lnTo>
                  <a:pt x="873" y="10194"/>
                </a:lnTo>
                <a:lnTo>
                  <a:pt x="835" y="10831"/>
                </a:lnTo>
                <a:lnTo>
                  <a:pt x="873" y="10449"/>
                </a:lnTo>
                <a:close/>
              </a:path>
              <a:path extrusionOk="0" h="120000" w="120000">
                <a:moveTo>
                  <a:pt x="1024" y="110867"/>
                </a:moveTo>
                <a:lnTo>
                  <a:pt x="835" y="108956"/>
                </a:lnTo>
                <a:lnTo>
                  <a:pt x="873" y="109593"/>
                </a:lnTo>
                <a:lnTo>
                  <a:pt x="873" y="118131"/>
                </a:lnTo>
                <a:lnTo>
                  <a:pt x="986" y="118895"/>
                </a:lnTo>
                <a:lnTo>
                  <a:pt x="986" y="110867"/>
                </a:lnTo>
                <a:lnTo>
                  <a:pt x="1024" y="110867"/>
                </a:lnTo>
                <a:close/>
              </a:path>
              <a:path extrusionOk="0" h="120000" w="120000">
                <a:moveTo>
                  <a:pt x="1024" y="9302"/>
                </a:moveTo>
                <a:lnTo>
                  <a:pt x="1024" y="8920"/>
                </a:lnTo>
                <a:lnTo>
                  <a:pt x="986" y="9557"/>
                </a:lnTo>
                <a:lnTo>
                  <a:pt x="1024" y="9302"/>
                </a:lnTo>
                <a:close/>
              </a:path>
              <a:path extrusionOk="0" h="120000" w="120000">
                <a:moveTo>
                  <a:pt x="1176" y="111504"/>
                </a:moveTo>
                <a:lnTo>
                  <a:pt x="986" y="110867"/>
                </a:lnTo>
                <a:lnTo>
                  <a:pt x="986" y="118895"/>
                </a:lnTo>
                <a:lnTo>
                  <a:pt x="1024" y="119150"/>
                </a:lnTo>
                <a:lnTo>
                  <a:pt x="1100" y="119150"/>
                </a:lnTo>
                <a:lnTo>
                  <a:pt x="1138" y="119257"/>
                </a:lnTo>
                <a:lnTo>
                  <a:pt x="1138" y="111504"/>
                </a:lnTo>
                <a:lnTo>
                  <a:pt x="1176" y="111504"/>
                </a:lnTo>
                <a:close/>
              </a:path>
              <a:path extrusionOk="0" h="120000" w="120000">
                <a:moveTo>
                  <a:pt x="1176" y="8283"/>
                </a:moveTo>
                <a:lnTo>
                  <a:pt x="1138" y="8283"/>
                </a:lnTo>
                <a:lnTo>
                  <a:pt x="1138" y="8537"/>
                </a:lnTo>
                <a:lnTo>
                  <a:pt x="1176" y="8283"/>
                </a:lnTo>
                <a:close/>
              </a:path>
              <a:path extrusionOk="0" h="120000" w="120000">
                <a:moveTo>
                  <a:pt x="118851" y="119257"/>
                </a:moveTo>
                <a:lnTo>
                  <a:pt x="118851" y="111504"/>
                </a:lnTo>
                <a:lnTo>
                  <a:pt x="118623" y="112141"/>
                </a:lnTo>
                <a:lnTo>
                  <a:pt x="1328" y="112141"/>
                </a:lnTo>
                <a:lnTo>
                  <a:pt x="1138" y="111504"/>
                </a:lnTo>
                <a:lnTo>
                  <a:pt x="1138" y="119257"/>
                </a:lnTo>
                <a:lnTo>
                  <a:pt x="1328" y="119788"/>
                </a:lnTo>
                <a:lnTo>
                  <a:pt x="118661" y="119788"/>
                </a:lnTo>
                <a:lnTo>
                  <a:pt x="118851" y="119257"/>
                </a:lnTo>
                <a:close/>
              </a:path>
              <a:path extrusionOk="0" h="120000" w="120000">
                <a:moveTo>
                  <a:pt x="118851" y="8707"/>
                </a:moveTo>
                <a:lnTo>
                  <a:pt x="118851" y="8283"/>
                </a:lnTo>
                <a:lnTo>
                  <a:pt x="118775" y="8283"/>
                </a:lnTo>
                <a:lnTo>
                  <a:pt x="118851" y="8707"/>
                </a:lnTo>
                <a:close/>
              </a:path>
              <a:path extrusionOk="0" h="120000" w="120000">
                <a:moveTo>
                  <a:pt x="119003" y="118726"/>
                </a:moveTo>
                <a:lnTo>
                  <a:pt x="119003" y="110867"/>
                </a:lnTo>
                <a:lnTo>
                  <a:pt x="118775" y="111504"/>
                </a:lnTo>
                <a:lnTo>
                  <a:pt x="118851" y="111504"/>
                </a:lnTo>
                <a:lnTo>
                  <a:pt x="118851" y="119257"/>
                </a:lnTo>
                <a:lnTo>
                  <a:pt x="118889" y="119150"/>
                </a:lnTo>
                <a:lnTo>
                  <a:pt x="118927" y="119150"/>
                </a:lnTo>
                <a:lnTo>
                  <a:pt x="119003" y="118726"/>
                </a:lnTo>
                <a:close/>
              </a:path>
              <a:path extrusionOk="0" h="120000" w="120000">
                <a:moveTo>
                  <a:pt x="119003" y="9557"/>
                </a:moveTo>
                <a:lnTo>
                  <a:pt x="118965" y="8920"/>
                </a:lnTo>
                <a:lnTo>
                  <a:pt x="118965" y="9345"/>
                </a:lnTo>
                <a:lnTo>
                  <a:pt x="119003" y="9557"/>
                </a:lnTo>
                <a:close/>
              </a:path>
              <a:path extrusionOk="0" h="120000" w="120000">
                <a:moveTo>
                  <a:pt x="119155" y="108956"/>
                </a:moveTo>
                <a:lnTo>
                  <a:pt x="118965" y="110867"/>
                </a:lnTo>
                <a:lnTo>
                  <a:pt x="119003" y="110867"/>
                </a:lnTo>
                <a:lnTo>
                  <a:pt x="119003" y="118726"/>
                </a:lnTo>
                <a:lnTo>
                  <a:pt x="119117" y="118088"/>
                </a:lnTo>
                <a:lnTo>
                  <a:pt x="119117" y="109593"/>
                </a:lnTo>
                <a:lnTo>
                  <a:pt x="119155" y="108956"/>
                </a:lnTo>
                <a:close/>
              </a:path>
              <a:path extrusionOk="0" h="120000" w="120000">
                <a:moveTo>
                  <a:pt x="119155" y="10831"/>
                </a:moveTo>
                <a:lnTo>
                  <a:pt x="119117" y="10194"/>
                </a:lnTo>
                <a:lnTo>
                  <a:pt x="119117" y="10449"/>
                </a:lnTo>
                <a:lnTo>
                  <a:pt x="119155" y="10831"/>
                </a:lnTo>
                <a:close/>
              </a:path>
              <a:path extrusionOk="0" h="120000" w="120000">
                <a:moveTo>
                  <a:pt x="119383" y="115965"/>
                </a:moveTo>
                <a:lnTo>
                  <a:pt x="119383" y="105133"/>
                </a:lnTo>
                <a:lnTo>
                  <a:pt x="119117" y="109593"/>
                </a:lnTo>
                <a:lnTo>
                  <a:pt x="119117" y="118088"/>
                </a:lnTo>
                <a:lnTo>
                  <a:pt x="119155" y="117876"/>
                </a:lnTo>
                <a:lnTo>
                  <a:pt x="119193" y="117876"/>
                </a:lnTo>
                <a:lnTo>
                  <a:pt x="119383" y="115965"/>
                </a:lnTo>
                <a:close/>
              </a:path>
              <a:path extrusionOk="0" h="120000" w="120000">
                <a:moveTo>
                  <a:pt x="119383" y="15079"/>
                </a:moveTo>
                <a:lnTo>
                  <a:pt x="119383" y="14654"/>
                </a:lnTo>
                <a:lnTo>
                  <a:pt x="119345" y="14017"/>
                </a:lnTo>
                <a:lnTo>
                  <a:pt x="119383" y="15079"/>
                </a:lnTo>
                <a:close/>
              </a:path>
              <a:path extrusionOk="0" h="120000" w="120000">
                <a:moveTo>
                  <a:pt x="119459" y="115327"/>
                </a:moveTo>
                <a:lnTo>
                  <a:pt x="119459" y="102584"/>
                </a:lnTo>
                <a:lnTo>
                  <a:pt x="119345" y="105770"/>
                </a:lnTo>
                <a:lnTo>
                  <a:pt x="119383" y="105133"/>
                </a:lnTo>
                <a:lnTo>
                  <a:pt x="119383" y="115965"/>
                </a:lnTo>
                <a:lnTo>
                  <a:pt x="119421" y="115965"/>
                </a:lnTo>
                <a:lnTo>
                  <a:pt x="119459" y="115327"/>
                </a:lnTo>
                <a:close/>
              </a:path>
              <a:path extrusionOk="0" h="120000" w="120000">
                <a:moveTo>
                  <a:pt x="119459" y="18477"/>
                </a:moveTo>
                <a:lnTo>
                  <a:pt x="119459" y="17203"/>
                </a:lnTo>
                <a:lnTo>
                  <a:pt x="119421" y="16566"/>
                </a:lnTo>
                <a:lnTo>
                  <a:pt x="119459" y="18477"/>
                </a:lnTo>
                <a:close/>
              </a:path>
              <a:path extrusionOk="0" h="120000" w="120000">
                <a:moveTo>
                  <a:pt x="119497" y="114690"/>
                </a:moveTo>
                <a:lnTo>
                  <a:pt x="119497" y="100035"/>
                </a:lnTo>
                <a:lnTo>
                  <a:pt x="119421" y="103221"/>
                </a:lnTo>
                <a:lnTo>
                  <a:pt x="119459" y="102584"/>
                </a:lnTo>
                <a:lnTo>
                  <a:pt x="119459" y="115327"/>
                </a:lnTo>
                <a:lnTo>
                  <a:pt x="119497" y="114690"/>
                </a:lnTo>
                <a:close/>
              </a:path>
              <a:path extrusionOk="0" h="120000" w="120000">
                <a:moveTo>
                  <a:pt x="119952" y="101947"/>
                </a:moveTo>
                <a:lnTo>
                  <a:pt x="119952" y="17840"/>
                </a:lnTo>
                <a:lnTo>
                  <a:pt x="119876" y="14017"/>
                </a:lnTo>
                <a:lnTo>
                  <a:pt x="119876" y="105770"/>
                </a:lnTo>
                <a:lnTo>
                  <a:pt x="119952" y="101947"/>
                </a:lnTo>
                <a:close/>
              </a:path>
              <a:path extrusionOk="0" h="120000" w="120000">
                <a:moveTo>
                  <a:pt x="119990" y="97487"/>
                </a:moveTo>
                <a:lnTo>
                  <a:pt x="119990" y="22300"/>
                </a:lnTo>
                <a:lnTo>
                  <a:pt x="119952" y="18477"/>
                </a:lnTo>
                <a:lnTo>
                  <a:pt x="119952" y="101310"/>
                </a:lnTo>
                <a:lnTo>
                  <a:pt x="119990" y="97487"/>
                </a:lnTo>
                <a:close/>
              </a:path>
            </a:pathLst>
          </a:custGeom>
          <a:solidFill>
            <a:srgbClr val="6668B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 name="Google Shape;99;p9"/>
          <p:cNvSpPr txBox="1"/>
          <p:nvPr/>
        </p:nvSpPr>
        <p:spPr>
          <a:xfrm>
            <a:off x="3000246" y="2021839"/>
            <a:ext cx="881380" cy="25400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500">
                <a:solidFill>
                  <a:srgbClr val="FFFFFF"/>
                </a:solidFill>
                <a:latin typeface="Arial"/>
                <a:ea typeface="Arial"/>
                <a:cs typeface="Arial"/>
                <a:sym typeface="Arial"/>
              </a:rPr>
              <a:t>Objective</a:t>
            </a:r>
            <a:endParaRPr sz="1500">
              <a:solidFill>
                <a:schemeClr val="dk1"/>
              </a:solidFill>
              <a:latin typeface="Arial"/>
              <a:ea typeface="Arial"/>
              <a:cs typeface="Arial"/>
              <a:sym typeface="Arial"/>
            </a:endParaRPr>
          </a:p>
        </p:txBody>
      </p:sp>
      <p:sp>
        <p:nvSpPr>
          <p:cNvPr id="100" name="Google Shape;100;p9"/>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901699" y="1168399"/>
            <a:ext cx="7250430"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2016 Performance: Progress Towards 9 – 11% ROE</a:t>
            </a:r>
            <a:r>
              <a:rPr b="1" baseline="30000" i="0" lang="en-US" sz="2175" u="none" cap="none" strike="noStrike">
                <a:solidFill>
                  <a:schemeClr val="dk1"/>
                </a:solidFill>
                <a:latin typeface="Arial"/>
                <a:ea typeface="Arial"/>
                <a:cs typeface="Arial"/>
                <a:sym typeface="Arial"/>
              </a:rPr>
              <a:t>(1)(2)</a:t>
            </a:r>
            <a:endParaRPr b="1" baseline="30000" i="0" sz="2175" u="none" cap="none" strike="noStrike">
              <a:solidFill>
                <a:schemeClr val="dk1"/>
              </a:solidFill>
              <a:latin typeface="Arial"/>
              <a:ea typeface="Arial"/>
              <a:cs typeface="Arial"/>
              <a:sym typeface="Arial"/>
            </a:endParaRPr>
          </a:p>
        </p:txBody>
      </p:sp>
      <p:sp>
        <p:nvSpPr>
          <p:cNvPr id="106" name="Google Shape;106;p10"/>
          <p:cNvSpPr/>
          <p:nvPr/>
        </p:nvSpPr>
        <p:spPr>
          <a:xfrm>
            <a:off x="1371600" y="2401824"/>
            <a:ext cx="1237615" cy="1767839"/>
          </a:xfrm>
          <a:custGeom>
            <a:rect b="b" l="l" r="r" t="t"/>
            <a:pathLst>
              <a:path extrusionOk="0" h="120000" w="120000">
                <a:moveTo>
                  <a:pt x="119987" y="78000"/>
                </a:moveTo>
                <a:lnTo>
                  <a:pt x="119987" y="0"/>
                </a:lnTo>
                <a:lnTo>
                  <a:pt x="59993" y="42000"/>
                </a:lnTo>
                <a:lnTo>
                  <a:pt x="0" y="0"/>
                </a:lnTo>
                <a:lnTo>
                  <a:pt x="0" y="78000"/>
                </a:lnTo>
                <a:lnTo>
                  <a:pt x="59993" y="120000"/>
                </a:lnTo>
                <a:lnTo>
                  <a:pt x="119987" y="78000"/>
                </a:lnTo>
                <a:close/>
              </a:path>
            </a:pathLst>
          </a:custGeom>
          <a:solidFill>
            <a:srgbClr val="D4D5D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7" name="Google Shape;107;p10"/>
          <p:cNvSpPr txBox="1"/>
          <p:nvPr/>
        </p:nvSpPr>
        <p:spPr>
          <a:xfrm>
            <a:off x="1752091" y="3131310"/>
            <a:ext cx="476884"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chemeClr val="dk1"/>
                </a:solidFill>
                <a:latin typeface="Arial"/>
                <a:ea typeface="Arial"/>
                <a:cs typeface="Arial"/>
                <a:sym typeface="Arial"/>
              </a:rPr>
              <a:t>2015</a:t>
            </a:r>
            <a:endParaRPr sz="1600">
              <a:solidFill>
                <a:schemeClr val="dk1"/>
              </a:solidFill>
              <a:latin typeface="Arial"/>
              <a:ea typeface="Arial"/>
              <a:cs typeface="Arial"/>
              <a:sym typeface="Arial"/>
            </a:endParaRPr>
          </a:p>
        </p:txBody>
      </p:sp>
      <p:sp>
        <p:nvSpPr>
          <p:cNvPr id="108" name="Google Shape;108;p10"/>
          <p:cNvSpPr/>
          <p:nvPr/>
        </p:nvSpPr>
        <p:spPr>
          <a:xfrm>
            <a:off x="2609088" y="2400300"/>
            <a:ext cx="6138671" cy="1149095"/>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9" name="Google Shape;109;p10"/>
          <p:cNvSpPr/>
          <p:nvPr/>
        </p:nvSpPr>
        <p:spPr>
          <a:xfrm>
            <a:off x="2599944" y="2391155"/>
            <a:ext cx="6158865" cy="1167765"/>
          </a:xfrm>
          <a:custGeom>
            <a:rect b="b" l="l" r="r" t="t"/>
            <a:pathLst>
              <a:path extrusionOk="0" h="120000" w="120000">
                <a:moveTo>
                  <a:pt x="119992" y="99288"/>
                </a:moveTo>
                <a:lnTo>
                  <a:pt x="119992" y="20515"/>
                </a:lnTo>
                <a:lnTo>
                  <a:pt x="119962" y="18479"/>
                </a:lnTo>
                <a:lnTo>
                  <a:pt x="119814" y="14407"/>
                </a:lnTo>
                <a:lnTo>
                  <a:pt x="119517" y="10649"/>
                </a:lnTo>
                <a:lnTo>
                  <a:pt x="119072" y="7360"/>
                </a:lnTo>
                <a:lnTo>
                  <a:pt x="118240" y="3445"/>
                </a:lnTo>
                <a:lnTo>
                  <a:pt x="117587" y="1566"/>
                </a:lnTo>
                <a:lnTo>
                  <a:pt x="116845" y="313"/>
                </a:lnTo>
                <a:lnTo>
                  <a:pt x="116459" y="0"/>
                </a:lnTo>
                <a:lnTo>
                  <a:pt x="89" y="0"/>
                </a:lnTo>
                <a:lnTo>
                  <a:pt x="0" y="469"/>
                </a:lnTo>
                <a:lnTo>
                  <a:pt x="0" y="119491"/>
                </a:lnTo>
                <a:lnTo>
                  <a:pt x="89" y="119960"/>
                </a:lnTo>
                <a:lnTo>
                  <a:pt x="178" y="119960"/>
                </a:lnTo>
                <a:lnTo>
                  <a:pt x="178" y="1879"/>
                </a:lnTo>
                <a:lnTo>
                  <a:pt x="356" y="939"/>
                </a:lnTo>
                <a:lnTo>
                  <a:pt x="356" y="1879"/>
                </a:lnTo>
                <a:lnTo>
                  <a:pt x="116072" y="1879"/>
                </a:lnTo>
                <a:lnTo>
                  <a:pt x="116429" y="2035"/>
                </a:lnTo>
                <a:lnTo>
                  <a:pt x="117468" y="3445"/>
                </a:lnTo>
                <a:lnTo>
                  <a:pt x="118596" y="7360"/>
                </a:lnTo>
                <a:lnTo>
                  <a:pt x="119190" y="11745"/>
                </a:lnTo>
                <a:lnTo>
                  <a:pt x="119547" y="16913"/>
                </a:lnTo>
                <a:lnTo>
                  <a:pt x="119606" y="18792"/>
                </a:lnTo>
                <a:lnTo>
                  <a:pt x="119606" y="108027"/>
                </a:lnTo>
                <a:lnTo>
                  <a:pt x="119814" y="105396"/>
                </a:lnTo>
                <a:lnTo>
                  <a:pt x="119903" y="103360"/>
                </a:lnTo>
                <a:lnTo>
                  <a:pt x="119962" y="101324"/>
                </a:lnTo>
                <a:lnTo>
                  <a:pt x="119992" y="99288"/>
                </a:lnTo>
                <a:close/>
              </a:path>
              <a:path extrusionOk="0" h="120000" w="120000">
                <a:moveTo>
                  <a:pt x="356" y="1879"/>
                </a:moveTo>
                <a:lnTo>
                  <a:pt x="356" y="939"/>
                </a:lnTo>
                <a:lnTo>
                  <a:pt x="178" y="1879"/>
                </a:lnTo>
                <a:lnTo>
                  <a:pt x="356" y="1879"/>
                </a:lnTo>
                <a:close/>
              </a:path>
              <a:path extrusionOk="0" h="120000" w="120000">
                <a:moveTo>
                  <a:pt x="356" y="117925"/>
                </a:moveTo>
                <a:lnTo>
                  <a:pt x="356" y="1879"/>
                </a:lnTo>
                <a:lnTo>
                  <a:pt x="178" y="1879"/>
                </a:lnTo>
                <a:lnTo>
                  <a:pt x="178" y="117925"/>
                </a:lnTo>
                <a:lnTo>
                  <a:pt x="356" y="117925"/>
                </a:lnTo>
                <a:close/>
              </a:path>
              <a:path extrusionOk="0" h="120000" w="120000">
                <a:moveTo>
                  <a:pt x="119606" y="108027"/>
                </a:moveTo>
                <a:lnTo>
                  <a:pt x="119606" y="101324"/>
                </a:lnTo>
                <a:lnTo>
                  <a:pt x="119547" y="103047"/>
                </a:lnTo>
                <a:lnTo>
                  <a:pt x="119458" y="104926"/>
                </a:lnTo>
                <a:lnTo>
                  <a:pt x="119012" y="109781"/>
                </a:lnTo>
                <a:lnTo>
                  <a:pt x="118329" y="113696"/>
                </a:lnTo>
                <a:lnTo>
                  <a:pt x="117438" y="116515"/>
                </a:lnTo>
                <a:lnTo>
                  <a:pt x="116429" y="117925"/>
                </a:lnTo>
                <a:lnTo>
                  <a:pt x="178" y="117925"/>
                </a:lnTo>
                <a:lnTo>
                  <a:pt x="356" y="119021"/>
                </a:lnTo>
                <a:lnTo>
                  <a:pt x="356" y="119960"/>
                </a:lnTo>
                <a:lnTo>
                  <a:pt x="116072" y="119960"/>
                </a:lnTo>
                <a:lnTo>
                  <a:pt x="116874" y="119491"/>
                </a:lnTo>
                <a:lnTo>
                  <a:pt x="117617" y="118238"/>
                </a:lnTo>
                <a:lnTo>
                  <a:pt x="118270" y="116358"/>
                </a:lnTo>
                <a:lnTo>
                  <a:pt x="119101" y="112443"/>
                </a:lnTo>
                <a:lnTo>
                  <a:pt x="119517" y="109155"/>
                </a:lnTo>
                <a:lnTo>
                  <a:pt x="119606" y="108027"/>
                </a:lnTo>
                <a:close/>
              </a:path>
              <a:path extrusionOk="0" h="120000" w="120000">
                <a:moveTo>
                  <a:pt x="356" y="119960"/>
                </a:moveTo>
                <a:lnTo>
                  <a:pt x="356" y="119021"/>
                </a:lnTo>
                <a:lnTo>
                  <a:pt x="178" y="117925"/>
                </a:lnTo>
                <a:lnTo>
                  <a:pt x="178" y="119960"/>
                </a:lnTo>
                <a:lnTo>
                  <a:pt x="356" y="119960"/>
                </a:lnTo>
                <a:close/>
              </a:path>
            </a:pathLst>
          </a:custGeom>
          <a:solidFill>
            <a:srgbClr val="BDBEC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0" name="Google Shape;110;p10"/>
          <p:cNvSpPr/>
          <p:nvPr/>
        </p:nvSpPr>
        <p:spPr>
          <a:xfrm>
            <a:off x="1371600" y="3686555"/>
            <a:ext cx="1237615" cy="1767839"/>
          </a:xfrm>
          <a:custGeom>
            <a:rect b="b" l="l" r="r" t="t"/>
            <a:pathLst>
              <a:path extrusionOk="0" h="120000" w="120000">
                <a:moveTo>
                  <a:pt x="119987" y="78000"/>
                </a:moveTo>
                <a:lnTo>
                  <a:pt x="119987" y="0"/>
                </a:lnTo>
                <a:lnTo>
                  <a:pt x="59993" y="42000"/>
                </a:lnTo>
                <a:lnTo>
                  <a:pt x="0" y="0"/>
                </a:lnTo>
                <a:lnTo>
                  <a:pt x="0" y="78000"/>
                </a:lnTo>
                <a:lnTo>
                  <a:pt x="59993" y="120000"/>
                </a:lnTo>
                <a:lnTo>
                  <a:pt x="119987" y="78000"/>
                </a:lnTo>
                <a:close/>
              </a:path>
            </a:pathLst>
          </a:custGeom>
          <a:solidFill>
            <a:srgbClr val="D4D5D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1" name="Google Shape;111;p10"/>
          <p:cNvSpPr txBox="1"/>
          <p:nvPr/>
        </p:nvSpPr>
        <p:spPr>
          <a:xfrm>
            <a:off x="1752091" y="4417566"/>
            <a:ext cx="476884"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chemeClr val="dk1"/>
                </a:solidFill>
                <a:latin typeface="Arial"/>
                <a:ea typeface="Arial"/>
                <a:cs typeface="Arial"/>
                <a:sym typeface="Arial"/>
              </a:rPr>
              <a:t>2016</a:t>
            </a:r>
            <a:endParaRPr sz="1600">
              <a:solidFill>
                <a:schemeClr val="dk1"/>
              </a:solidFill>
              <a:latin typeface="Arial"/>
              <a:ea typeface="Arial"/>
              <a:cs typeface="Arial"/>
              <a:sym typeface="Arial"/>
            </a:endParaRPr>
          </a:p>
        </p:txBody>
      </p:sp>
      <p:sp>
        <p:nvSpPr>
          <p:cNvPr id="112" name="Google Shape;112;p10"/>
          <p:cNvSpPr/>
          <p:nvPr/>
        </p:nvSpPr>
        <p:spPr>
          <a:xfrm>
            <a:off x="2609088" y="3686555"/>
            <a:ext cx="6138671" cy="1149095"/>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3" name="Google Shape;113;p10"/>
          <p:cNvSpPr/>
          <p:nvPr/>
        </p:nvSpPr>
        <p:spPr>
          <a:xfrm>
            <a:off x="2599944" y="3677411"/>
            <a:ext cx="6158865" cy="1167765"/>
          </a:xfrm>
          <a:custGeom>
            <a:rect b="b" l="l" r="r" t="t"/>
            <a:pathLst>
              <a:path extrusionOk="0" h="120000" w="120000">
                <a:moveTo>
                  <a:pt x="119992" y="99288"/>
                </a:moveTo>
                <a:lnTo>
                  <a:pt x="119992" y="20672"/>
                </a:lnTo>
                <a:lnTo>
                  <a:pt x="119962" y="18479"/>
                </a:lnTo>
                <a:lnTo>
                  <a:pt x="119814" y="14407"/>
                </a:lnTo>
                <a:lnTo>
                  <a:pt x="119517" y="10805"/>
                </a:lnTo>
                <a:lnTo>
                  <a:pt x="118834" y="5951"/>
                </a:lnTo>
                <a:lnTo>
                  <a:pt x="118240" y="3445"/>
                </a:lnTo>
                <a:lnTo>
                  <a:pt x="117587" y="1566"/>
                </a:lnTo>
                <a:lnTo>
                  <a:pt x="116845" y="469"/>
                </a:lnTo>
                <a:lnTo>
                  <a:pt x="116072" y="0"/>
                </a:lnTo>
                <a:lnTo>
                  <a:pt x="89" y="0"/>
                </a:lnTo>
                <a:lnTo>
                  <a:pt x="0" y="469"/>
                </a:lnTo>
                <a:lnTo>
                  <a:pt x="0" y="119491"/>
                </a:lnTo>
                <a:lnTo>
                  <a:pt x="89" y="119960"/>
                </a:lnTo>
                <a:lnTo>
                  <a:pt x="178" y="119960"/>
                </a:lnTo>
                <a:lnTo>
                  <a:pt x="178" y="2035"/>
                </a:lnTo>
                <a:lnTo>
                  <a:pt x="356" y="939"/>
                </a:lnTo>
                <a:lnTo>
                  <a:pt x="356" y="2035"/>
                </a:lnTo>
                <a:lnTo>
                  <a:pt x="116429" y="2035"/>
                </a:lnTo>
                <a:lnTo>
                  <a:pt x="116785" y="2349"/>
                </a:lnTo>
                <a:lnTo>
                  <a:pt x="117765" y="4228"/>
                </a:lnTo>
                <a:lnTo>
                  <a:pt x="118596" y="7517"/>
                </a:lnTo>
                <a:lnTo>
                  <a:pt x="119190" y="11745"/>
                </a:lnTo>
                <a:lnTo>
                  <a:pt x="119547" y="16913"/>
                </a:lnTo>
                <a:lnTo>
                  <a:pt x="119606" y="18792"/>
                </a:lnTo>
                <a:lnTo>
                  <a:pt x="119606" y="108027"/>
                </a:lnTo>
                <a:lnTo>
                  <a:pt x="119814" y="105396"/>
                </a:lnTo>
                <a:lnTo>
                  <a:pt x="119903" y="103517"/>
                </a:lnTo>
                <a:lnTo>
                  <a:pt x="119962" y="101481"/>
                </a:lnTo>
                <a:lnTo>
                  <a:pt x="119992" y="99288"/>
                </a:lnTo>
                <a:close/>
              </a:path>
              <a:path extrusionOk="0" h="120000" w="120000">
                <a:moveTo>
                  <a:pt x="356" y="2035"/>
                </a:moveTo>
                <a:lnTo>
                  <a:pt x="356" y="939"/>
                </a:lnTo>
                <a:lnTo>
                  <a:pt x="178" y="2035"/>
                </a:lnTo>
                <a:lnTo>
                  <a:pt x="356" y="2035"/>
                </a:lnTo>
                <a:close/>
              </a:path>
              <a:path extrusionOk="0" h="120000" w="120000">
                <a:moveTo>
                  <a:pt x="356" y="118081"/>
                </a:moveTo>
                <a:lnTo>
                  <a:pt x="356" y="2035"/>
                </a:lnTo>
                <a:lnTo>
                  <a:pt x="178" y="2035"/>
                </a:lnTo>
                <a:lnTo>
                  <a:pt x="178" y="118081"/>
                </a:lnTo>
                <a:lnTo>
                  <a:pt x="356" y="118081"/>
                </a:lnTo>
                <a:close/>
              </a:path>
              <a:path extrusionOk="0" h="120000" w="120000">
                <a:moveTo>
                  <a:pt x="119606" y="108027"/>
                </a:moveTo>
                <a:lnTo>
                  <a:pt x="119606" y="101324"/>
                </a:lnTo>
                <a:lnTo>
                  <a:pt x="119547" y="103204"/>
                </a:lnTo>
                <a:lnTo>
                  <a:pt x="119458" y="104926"/>
                </a:lnTo>
                <a:lnTo>
                  <a:pt x="119012" y="109781"/>
                </a:lnTo>
                <a:lnTo>
                  <a:pt x="118329" y="113853"/>
                </a:lnTo>
                <a:lnTo>
                  <a:pt x="117735" y="115732"/>
                </a:lnTo>
                <a:lnTo>
                  <a:pt x="117438" y="116672"/>
                </a:lnTo>
                <a:lnTo>
                  <a:pt x="116429" y="117925"/>
                </a:lnTo>
                <a:lnTo>
                  <a:pt x="178" y="118081"/>
                </a:lnTo>
                <a:lnTo>
                  <a:pt x="356" y="119021"/>
                </a:lnTo>
                <a:lnTo>
                  <a:pt x="356" y="119960"/>
                </a:lnTo>
                <a:lnTo>
                  <a:pt x="116488" y="119960"/>
                </a:lnTo>
                <a:lnTo>
                  <a:pt x="116874" y="119647"/>
                </a:lnTo>
                <a:lnTo>
                  <a:pt x="117231" y="119021"/>
                </a:lnTo>
                <a:lnTo>
                  <a:pt x="117617" y="118394"/>
                </a:lnTo>
                <a:lnTo>
                  <a:pt x="118270" y="116515"/>
                </a:lnTo>
                <a:lnTo>
                  <a:pt x="119101" y="112443"/>
                </a:lnTo>
                <a:lnTo>
                  <a:pt x="119517" y="109155"/>
                </a:lnTo>
                <a:lnTo>
                  <a:pt x="119606" y="108027"/>
                </a:lnTo>
                <a:close/>
              </a:path>
              <a:path extrusionOk="0" h="120000" w="120000">
                <a:moveTo>
                  <a:pt x="356" y="119960"/>
                </a:moveTo>
                <a:lnTo>
                  <a:pt x="356" y="119021"/>
                </a:lnTo>
                <a:lnTo>
                  <a:pt x="178" y="118081"/>
                </a:lnTo>
                <a:lnTo>
                  <a:pt x="178" y="119960"/>
                </a:lnTo>
                <a:lnTo>
                  <a:pt x="356" y="119960"/>
                </a:lnTo>
                <a:close/>
              </a:path>
            </a:pathLst>
          </a:custGeom>
          <a:solidFill>
            <a:srgbClr val="BDBEC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4" name="Google Shape;114;p10"/>
          <p:cNvSpPr/>
          <p:nvPr/>
        </p:nvSpPr>
        <p:spPr>
          <a:xfrm>
            <a:off x="1371600" y="4946904"/>
            <a:ext cx="1237615" cy="1766570"/>
          </a:xfrm>
          <a:custGeom>
            <a:rect b="b" l="l" r="r" t="t"/>
            <a:pathLst>
              <a:path extrusionOk="0" h="120000" w="120000">
                <a:moveTo>
                  <a:pt x="119987" y="77952"/>
                </a:moveTo>
                <a:lnTo>
                  <a:pt x="119987" y="0"/>
                </a:lnTo>
                <a:lnTo>
                  <a:pt x="59993" y="42030"/>
                </a:lnTo>
                <a:lnTo>
                  <a:pt x="0" y="0"/>
                </a:lnTo>
                <a:lnTo>
                  <a:pt x="0" y="77952"/>
                </a:lnTo>
                <a:lnTo>
                  <a:pt x="59993" y="119982"/>
                </a:lnTo>
                <a:lnTo>
                  <a:pt x="119987" y="77952"/>
                </a:lnTo>
                <a:close/>
              </a:path>
            </a:pathLst>
          </a:custGeom>
          <a:solidFill>
            <a:srgbClr val="D4D5D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5" name="Google Shape;115;p10"/>
          <p:cNvSpPr/>
          <p:nvPr/>
        </p:nvSpPr>
        <p:spPr>
          <a:xfrm>
            <a:off x="2609088" y="4946903"/>
            <a:ext cx="6138671" cy="1147571"/>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6" name="Google Shape;116;p10"/>
          <p:cNvSpPr/>
          <p:nvPr/>
        </p:nvSpPr>
        <p:spPr>
          <a:xfrm>
            <a:off x="2599944" y="4936236"/>
            <a:ext cx="6158865" cy="1169035"/>
          </a:xfrm>
          <a:custGeom>
            <a:rect b="b" l="l" r="r" t="t"/>
            <a:pathLst>
              <a:path extrusionOk="0" h="120000" w="120000">
                <a:moveTo>
                  <a:pt x="119992" y="99337"/>
                </a:moveTo>
                <a:lnTo>
                  <a:pt x="119992" y="20649"/>
                </a:lnTo>
                <a:lnTo>
                  <a:pt x="119962" y="18615"/>
                </a:lnTo>
                <a:lnTo>
                  <a:pt x="119814" y="14548"/>
                </a:lnTo>
                <a:lnTo>
                  <a:pt x="119517" y="10794"/>
                </a:lnTo>
                <a:lnTo>
                  <a:pt x="119072" y="7508"/>
                </a:lnTo>
                <a:lnTo>
                  <a:pt x="117914" y="2502"/>
                </a:lnTo>
                <a:lnTo>
                  <a:pt x="117231" y="938"/>
                </a:lnTo>
                <a:lnTo>
                  <a:pt x="116459" y="156"/>
                </a:lnTo>
                <a:lnTo>
                  <a:pt x="116072" y="0"/>
                </a:lnTo>
                <a:lnTo>
                  <a:pt x="89" y="0"/>
                </a:lnTo>
                <a:lnTo>
                  <a:pt x="0" y="469"/>
                </a:lnTo>
                <a:lnTo>
                  <a:pt x="0" y="119517"/>
                </a:lnTo>
                <a:lnTo>
                  <a:pt x="89" y="119986"/>
                </a:lnTo>
                <a:lnTo>
                  <a:pt x="178" y="119986"/>
                </a:lnTo>
                <a:lnTo>
                  <a:pt x="178" y="2033"/>
                </a:lnTo>
                <a:lnTo>
                  <a:pt x="356" y="1095"/>
                </a:lnTo>
                <a:lnTo>
                  <a:pt x="356" y="2033"/>
                </a:lnTo>
                <a:lnTo>
                  <a:pt x="116072" y="2033"/>
                </a:lnTo>
                <a:lnTo>
                  <a:pt x="116785" y="2346"/>
                </a:lnTo>
                <a:lnTo>
                  <a:pt x="118062" y="5318"/>
                </a:lnTo>
                <a:lnTo>
                  <a:pt x="119012" y="10324"/>
                </a:lnTo>
                <a:lnTo>
                  <a:pt x="119458" y="15174"/>
                </a:lnTo>
                <a:lnTo>
                  <a:pt x="119606" y="18772"/>
                </a:lnTo>
                <a:lnTo>
                  <a:pt x="119606" y="108003"/>
                </a:lnTo>
                <a:lnTo>
                  <a:pt x="119665" y="107315"/>
                </a:lnTo>
                <a:lnTo>
                  <a:pt x="119814" y="105438"/>
                </a:lnTo>
                <a:lnTo>
                  <a:pt x="119903" y="103404"/>
                </a:lnTo>
                <a:lnTo>
                  <a:pt x="119962" y="101370"/>
                </a:lnTo>
                <a:lnTo>
                  <a:pt x="119992" y="99337"/>
                </a:lnTo>
                <a:close/>
              </a:path>
              <a:path extrusionOk="0" h="120000" w="120000">
                <a:moveTo>
                  <a:pt x="356" y="2033"/>
                </a:moveTo>
                <a:lnTo>
                  <a:pt x="356" y="1095"/>
                </a:lnTo>
                <a:lnTo>
                  <a:pt x="178" y="2033"/>
                </a:lnTo>
                <a:lnTo>
                  <a:pt x="356" y="2033"/>
                </a:lnTo>
                <a:close/>
              </a:path>
              <a:path extrusionOk="0" h="120000" w="120000">
                <a:moveTo>
                  <a:pt x="356" y="117953"/>
                </a:moveTo>
                <a:lnTo>
                  <a:pt x="356" y="2033"/>
                </a:lnTo>
                <a:lnTo>
                  <a:pt x="178" y="2033"/>
                </a:lnTo>
                <a:lnTo>
                  <a:pt x="178" y="117953"/>
                </a:lnTo>
                <a:lnTo>
                  <a:pt x="356" y="117953"/>
                </a:lnTo>
                <a:close/>
              </a:path>
              <a:path extrusionOk="0" h="120000" w="120000">
                <a:moveTo>
                  <a:pt x="119606" y="108003"/>
                </a:moveTo>
                <a:lnTo>
                  <a:pt x="119606" y="101214"/>
                </a:lnTo>
                <a:lnTo>
                  <a:pt x="119547" y="103091"/>
                </a:lnTo>
                <a:lnTo>
                  <a:pt x="119458" y="104969"/>
                </a:lnTo>
                <a:lnTo>
                  <a:pt x="119012" y="109818"/>
                </a:lnTo>
                <a:lnTo>
                  <a:pt x="118329" y="113729"/>
                </a:lnTo>
                <a:lnTo>
                  <a:pt x="117438" y="116545"/>
                </a:lnTo>
                <a:lnTo>
                  <a:pt x="116429" y="117953"/>
                </a:lnTo>
                <a:lnTo>
                  <a:pt x="178" y="117953"/>
                </a:lnTo>
                <a:lnTo>
                  <a:pt x="356" y="118891"/>
                </a:lnTo>
                <a:lnTo>
                  <a:pt x="356" y="119986"/>
                </a:lnTo>
                <a:lnTo>
                  <a:pt x="116072" y="119986"/>
                </a:lnTo>
                <a:lnTo>
                  <a:pt x="116874" y="119517"/>
                </a:lnTo>
                <a:lnTo>
                  <a:pt x="117617" y="118266"/>
                </a:lnTo>
                <a:lnTo>
                  <a:pt x="118270" y="116388"/>
                </a:lnTo>
                <a:lnTo>
                  <a:pt x="119101" y="112478"/>
                </a:lnTo>
                <a:lnTo>
                  <a:pt x="119517" y="109036"/>
                </a:lnTo>
                <a:lnTo>
                  <a:pt x="119606" y="108003"/>
                </a:lnTo>
                <a:close/>
              </a:path>
              <a:path extrusionOk="0" h="120000" w="120000">
                <a:moveTo>
                  <a:pt x="356" y="119986"/>
                </a:moveTo>
                <a:lnTo>
                  <a:pt x="356" y="118891"/>
                </a:lnTo>
                <a:lnTo>
                  <a:pt x="178" y="117953"/>
                </a:lnTo>
                <a:lnTo>
                  <a:pt x="178" y="119986"/>
                </a:lnTo>
                <a:lnTo>
                  <a:pt x="356" y="119986"/>
                </a:lnTo>
                <a:close/>
              </a:path>
            </a:pathLst>
          </a:custGeom>
          <a:solidFill>
            <a:srgbClr val="BDBEC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7" name="Google Shape;117;p10"/>
          <p:cNvSpPr txBox="1"/>
          <p:nvPr/>
        </p:nvSpPr>
        <p:spPr>
          <a:xfrm>
            <a:off x="3836922" y="2578099"/>
            <a:ext cx="1793239" cy="28511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Earnings: $4.7Bn</a:t>
            </a:r>
            <a:endParaRPr sz="1700">
              <a:solidFill>
                <a:schemeClr val="dk1"/>
              </a:solidFill>
              <a:latin typeface="Arial"/>
              <a:ea typeface="Arial"/>
              <a:cs typeface="Arial"/>
              <a:sym typeface="Arial"/>
            </a:endParaRPr>
          </a:p>
        </p:txBody>
      </p:sp>
      <p:sp>
        <p:nvSpPr>
          <p:cNvPr id="118" name="Google Shape;118;p10"/>
          <p:cNvSpPr txBox="1"/>
          <p:nvPr/>
        </p:nvSpPr>
        <p:spPr>
          <a:xfrm>
            <a:off x="3919218" y="3081018"/>
            <a:ext cx="1628775" cy="28511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Avg. CE: $67Bn</a:t>
            </a:r>
            <a:endParaRPr sz="1700">
              <a:solidFill>
                <a:schemeClr val="dk1"/>
              </a:solidFill>
              <a:latin typeface="Arial"/>
              <a:ea typeface="Arial"/>
              <a:cs typeface="Arial"/>
              <a:sym typeface="Arial"/>
            </a:endParaRPr>
          </a:p>
        </p:txBody>
      </p:sp>
      <p:sp>
        <p:nvSpPr>
          <p:cNvPr id="119" name="Google Shape;119;p10"/>
          <p:cNvSpPr txBox="1"/>
          <p:nvPr/>
        </p:nvSpPr>
        <p:spPr>
          <a:xfrm>
            <a:off x="5804405" y="2826510"/>
            <a:ext cx="1469390" cy="28511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 7.0% ROE</a:t>
            </a:r>
            <a:r>
              <a:rPr b="1" baseline="30000" lang="en-US" sz="1650">
                <a:solidFill>
                  <a:srgbClr val="FFFFFF"/>
                </a:solidFill>
                <a:latin typeface="Arial"/>
                <a:ea typeface="Arial"/>
                <a:cs typeface="Arial"/>
                <a:sym typeface="Arial"/>
              </a:rPr>
              <a:t>(3)</a:t>
            </a:r>
            <a:endParaRPr baseline="30000" sz="1650">
              <a:solidFill>
                <a:schemeClr val="dk1"/>
              </a:solidFill>
              <a:latin typeface="Arial"/>
              <a:ea typeface="Arial"/>
              <a:cs typeface="Arial"/>
              <a:sym typeface="Arial"/>
            </a:endParaRPr>
          </a:p>
        </p:txBody>
      </p:sp>
      <p:sp>
        <p:nvSpPr>
          <p:cNvPr id="120" name="Google Shape;120;p10"/>
          <p:cNvSpPr/>
          <p:nvPr/>
        </p:nvSpPr>
        <p:spPr>
          <a:xfrm>
            <a:off x="3787140" y="2987802"/>
            <a:ext cx="1894839" cy="0"/>
          </a:xfrm>
          <a:custGeom>
            <a:rect b="b" l="l" r="r" t="t"/>
            <a:pathLst>
              <a:path extrusionOk="0" h="120000" w="120000">
                <a:moveTo>
                  <a:pt x="0" y="0"/>
                </a:moveTo>
                <a:lnTo>
                  <a:pt x="119967" y="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1" name="Google Shape;121;p10"/>
          <p:cNvSpPr txBox="1"/>
          <p:nvPr/>
        </p:nvSpPr>
        <p:spPr>
          <a:xfrm>
            <a:off x="3836922" y="3856734"/>
            <a:ext cx="1793239" cy="28511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Earnings: $5.5Bn</a:t>
            </a:r>
            <a:endParaRPr sz="1700">
              <a:solidFill>
                <a:schemeClr val="dk1"/>
              </a:solidFill>
              <a:latin typeface="Arial"/>
              <a:ea typeface="Arial"/>
              <a:cs typeface="Arial"/>
              <a:sym typeface="Arial"/>
            </a:endParaRPr>
          </a:p>
        </p:txBody>
      </p:sp>
      <p:sp>
        <p:nvSpPr>
          <p:cNvPr id="122" name="Google Shape;122;p10"/>
          <p:cNvSpPr txBox="1"/>
          <p:nvPr/>
        </p:nvSpPr>
        <p:spPr>
          <a:xfrm>
            <a:off x="3919218" y="4359654"/>
            <a:ext cx="1628775" cy="28511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Avg. CE: $69Bn</a:t>
            </a:r>
            <a:endParaRPr sz="1700">
              <a:solidFill>
                <a:schemeClr val="dk1"/>
              </a:solidFill>
              <a:latin typeface="Arial"/>
              <a:ea typeface="Arial"/>
              <a:cs typeface="Arial"/>
              <a:sym typeface="Arial"/>
            </a:endParaRPr>
          </a:p>
        </p:txBody>
      </p:sp>
      <p:sp>
        <p:nvSpPr>
          <p:cNvPr id="123" name="Google Shape;123;p10"/>
          <p:cNvSpPr txBox="1"/>
          <p:nvPr/>
        </p:nvSpPr>
        <p:spPr>
          <a:xfrm>
            <a:off x="5804405" y="4105146"/>
            <a:ext cx="1469390" cy="28511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 8.0% ROE</a:t>
            </a:r>
            <a:r>
              <a:rPr b="1" baseline="30000" lang="en-US" sz="1650">
                <a:solidFill>
                  <a:srgbClr val="FFFFFF"/>
                </a:solidFill>
                <a:latin typeface="Arial"/>
                <a:ea typeface="Arial"/>
                <a:cs typeface="Arial"/>
                <a:sym typeface="Arial"/>
              </a:rPr>
              <a:t>(4)</a:t>
            </a:r>
            <a:endParaRPr baseline="30000" sz="1650">
              <a:solidFill>
                <a:schemeClr val="dk1"/>
              </a:solidFill>
              <a:latin typeface="Arial"/>
              <a:ea typeface="Arial"/>
              <a:cs typeface="Arial"/>
              <a:sym typeface="Arial"/>
            </a:endParaRPr>
          </a:p>
        </p:txBody>
      </p:sp>
      <p:sp>
        <p:nvSpPr>
          <p:cNvPr id="124" name="Google Shape;124;p10"/>
          <p:cNvSpPr/>
          <p:nvPr/>
        </p:nvSpPr>
        <p:spPr>
          <a:xfrm>
            <a:off x="3787140" y="4265676"/>
            <a:ext cx="1894839" cy="0"/>
          </a:xfrm>
          <a:custGeom>
            <a:rect b="b" l="l" r="r" t="t"/>
            <a:pathLst>
              <a:path extrusionOk="0" h="120000" w="120000">
                <a:moveTo>
                  <a:pt x="0" y="0"/>
                </a:moveTo>
                <a:lnTo>
                  <a:pt x="119967" y="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5" name="Google Shape;125;p10"/>
          <p:cNvSpPr txBox="1"/>
          <p:nvPr/>
        </p:nvSpPr>
        <p:spPr>
          <a:xfrm>
            <a:off x="4774182" y="5336537"/>
            <a:ext cx="1407160" cy="28511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700">
                <a:solidFill>
                  <a:srgbClr val="FFFFFF"/>
                </a:solidFill>
                <a:latin typeface="Arial"/>
                <a:ea typeface="Arial"/>
                <a:cs typeface="Arial"/>
                <a:sym typeface="Arial"/>
              </a:rPr>
              <a:t>ROE: 9 </a:t>
            </a:r>
            <a:r>
              <a:rPr lang="en-US" sz="1700">
                <a:solidFill>
                  <a:srgbClr val="FFFFFF"/>
                </a:solidFill>
                <a:latin typeface="Noto Sans Symbols"/>
                <a:ea typeface="Noto Sans Symbols"/>
                <a:cs typeface="Noto Sans Symbols"/>
                <a:sym typeface="Noto Sans Symbols"/>
              </a:rPr>
              <a:t>−</a:t>
            </a:r>
            <a:r>
              <a:rPr lang="en-US" sz="1700">
                <a:solidFill>
                  <a:srgbClr val="FFFFFF"/>
                </a:solidFill>
                <a:latin typeface="Times New Roman"/>
                <a:ea typeface="Times New Roman"/>
                <a:cs typeface="Times New Roman"/>
                <a:sym typeface="Times New Roman"/>
              </a:rPr>
              <a:t> </a:t>
            </a:r>
            <a:r>
              <a:rPr b="1" lang="en-US" sz="1700">
                <a:solidFill>
                  <a:srgbClr val="FFFFFF"/>
                </a:solidFill>
                <a:latin typeface="Arial"/>
                <a:ea typeface="Arial"/>
                <a:cs typeface="Arial"/>
                <a:sym typeface="Arial"/>
              </a:rPr>
              <a:t>11%</a:t>
            </a:r>
            <a:endParaRPr sz="1700">
              <a:solidFill>
                <a:schemeClr val="dk1"/>
              </a:solidFill>
              <a:latin typeface="Arial"/>
              <a:ea typeface="Arial"/>
              <a:cs typeface="Arial"/>
              <a:sym typeface="Arial"/>
            </a:endParaRPr>
          </a:p>
        </p:txBody>
      </p:sp>
      <p:sp>
        <p:nvSpPr>
          <p:cNvPr id="126" name="Google Shape;126;p10"/>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
        <p:nvSpPr>
          <p:cNvPr id="127" name="Google Shape;127;p10"/>
          <p:cNvSpPr txBox="1"/>
          <p:nvPr/>
        </p:nvSpPr>
        <p:spPr>
          <a:xfrm>
            <a:off x="1421383" y="5725157"/>
            <a:ext cx="1137285"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chemeClr val="dk1"/>
                </a:solidFill>
                <a:latin typeface="Arial"/>
                <a:ea typeface="Arial"/>
                <a:cs typeface="Arial"/>
                <a:sym typeface="Arial"/>
              </a:rPr>
              <a:t>2017 Target</a:t>
            </a:r>
            <a:endParaRPr sz="16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1"/>
          <p:cNvSpPr/>
          <p:nvPr/>
        </p:nvSpPr>
        <p:spPr>
          <a:xfrm>
            <a:off x="952500" y="1938527"/>
            <a:ext cx="843280" cy="3896995"/>
          </a:xfrm>
          <a:custGeom>
            <a:rect b="b" l="l" r="r" t="t"/>
            <a:pathLst>
              <a:path extrusionOk="0" h="120000" w="120000">
                <a:moveTo>
                  <a:pt x="119927" y="62039"/>
                </a:moveTo>
                <a:lnTo>
                  <a:pt x="119927" y="57956"/>
                </a:lnTo>
                <a:lnTo>
                  <a:pt x="119493" y="55938"/>
                </a:lnTo>
                <a:lnTo>
                  <a:pt x="118192" y="51855"/>
                </a:lnTo>
                <a:lnTo>
                  <a:pt x="116024" y="47820"/>
                </a:lnTo>
                <a:lnTo>
                  <a:pt x="114506" y="45849"/>
                </a:lnTo>
                <a:lnTo>
                  <a:pt x="112771" y="43831"/>
                </a:lnTo>
                <a:lnTo>
                  <a:pt x="108867" y="39842"/>
                </a:lnTo>
                <a:lnTo>
                  <a:pt x="106481" y="37871"/>
                </a:lnTo>
                <a:lnTo>
                  <a:pt x="103879" y="35900"/>
                </a:lnTo>
                <a:lnTo>
                  <a:pt x="101060" y="33929"/>
                </a:lnTo>
                <a:lnTo>
                  <a:pt x="98024" y="32005"/>
                </a:lnTo>
                <a:lnTo>
                  <a:pt x="94771" y="30034"/>
                </a:lnTo>
                <a:lnTo>
                  <a:pt x="91301" y="28157"/>
                </a:lnTo>
                <a:lnTo>
                  <a:pt x="87614" y="26233"/>
                </a:lnTo>
                <a:lnTo>
                  <a:pt x="83710" y="24355"/>
                </a:lnTo>
                <a:lnTo>
                  <a:pt x="79590" y="22478"/>
                </a:lnTo>
                <a:lnTo>
                  <a:pt x="75253" y="20648"/>
                </a:lnTo>
                <a:lnTo>
                  <a:pt x="70698" y="18771"/>
                </a:lnTo>
                <a:lnTo>
                  <a:pt x="60722" y="15204"/>
                </a:lnTo>
                <a:lnTo>
                  <a:pt x="55518" y="13421"/>
                </a:lnTo>
                <a:lnTo>
                  <a:pt x="50096" y="11685"/>
                </a:lnTo>
                <a:lnTo>
                  <a:pt x="44240" y="9948"/>
                </a:lnTo>
                <a:lnTo>
                  <a:pt x="38385" y="8259"/>
                </a:lnTo>
                <a:lnTo>
                  <a:pt x="32313" y="6569"/>
                </a:lnTo>
                <a:lnTo>
                  <a:pt x="19301" y="3284"/>
                </a:lnTo>
                <a:lnTo>
                  <a:pt x="12361" y="1689"/>
                </a:lnTo>
                <a:lnTo>
                  <a:pt x="5421" y="140"/>
                </a:lnTo>
                <a:lnTo>
                  <a:pt x="4100" y="44"/>
                </a:lnTo>
                <a:lnTo>
                  <a:pt x="3686" y="0"/>
                </a:lnTo>
                <a:lnTo>
                  <a:pt x="3253" y="46"/>
                </a:lnTo>
                <a:lnTo>
                  <a:pt x="0" y="750"/>
                </a:lnTo>
                <a:lnTo>
                  <a:pt x="0" y="985"/>
                </a:lnTo>
                <a:lnTo>
                  <a:pt x="650" y="1173"/>
                </a:lnTo>
                <a:lnTo>
                  <a:pt x="2819" y="1657"/>
                </a:lnTo>
                <a:lnTo>
                  <a:pt x="2819" y="703"/>
                </a:lnTo>
                <a:lnTo>
                  <a:pt x="3253" y="703"/>
                </a:lnTo>
                <a:lnTo>
                  <a:pt x="3253" y="610"/>
                </a:lnTo>
                <a:lnTo>
                  <a:pt x="3673" y="703"/>
                </a:lnTo>
                <a:lnTo>
                  <a:pt x="5421" y="703"/>
                </a:lnTo>
                <a:lnTo>
                  <a:pt x="5421" y="1094"/>
                </a:lnTo>
                <a:lnTo>
                  <a:pt x="10192" y="2158"/>
                </a:lnTo>
                <a:lnTo>
                  <a:pt x="16915" y="3754"/>
                </a:lnTo>
                <a:lnTo>
                  <a:pt x="23421" y="5349"/>
                </a:lnTo>
                <a:lnTo>
                  <a:pt x="29927" y="6992"/>
                </a:lnTo>
                <a:lnTo>
                  <a:pt x="36000" y="8634"/>
                </a:lnTo>
                <a:lnTo>
                  <a:pt x="41855" y="10324"/>
                </a:lnTo>
                <a:lnTo>
                  <a:pt x="47493" y="12060"/>
                </a:lnTo>
                <a:lnTo>
                  <a:pt x="52915" y="13796"/>
                </a:lnTo>
                <a:lnTo>
                  <a:pt x="58120" y="15533"/>
                </a:lnTo>
                <a:lnTo>
                  <a:pt x="63108" y="17316"/>
                </a:lnTo>
                <a:lnTo>
                  <a:pt x="67879" y="19146"/>
                </a:lnTo>
                <a:lnTo>
                  <a:pt x="72433" y="20930"/>
                </a:lnTo>
                <a:lnTo>
                  <a:pt x="76771" y="22760"/>
                </a:lnTo>
                <a:lnTo>
                  <a:pt x="80891" y="24637"/>
                </a:lnTo>
                <a:lnTo>
                  <a:pt x="84795" y="26514"/>
                </a:lnTo>
                <a:lnTo>
                  <a:pt x="88481" y="28391"/>
                </a:lnTo>
                <a:lnTo>
                  <a:pt x="91951" y="30315"/>
                </a:lnTo>
                <a:lnTo>
                  <a:pt x="95204" y="32239"/>
                </a:lnTo>
                <a:lnTo>
                  <a:pt x="100843" y="36087"/>
                </a:lnTo>
                <a:lnTo>
                  <a:pt x="103445" y="38058"/>
                </a:lnTo>
                <a:lnTo>
                  <a:pt x="105831" y="40029"/>
                </a:lnTo>
                <a:lnTo>
                  <a:pt x="108000" y="42000"/>
                </a:lnTo>
                <a:lnTo>
                  <a:pt x="111469" y="45942"/>
                </a:lnTo>
                <a:lnTo>
                  <a:pt x="112987" y="47960"/>
                </a:lnTo>
                <a:lnTo>
                  <a:pt x="115156" y="51949"/>
                </a:lnTo>
                <a:lnTo>
                  <a:pt x="116457" y="55985"/>
                </a:lnTo>
                <a:lnTo>
                  <a:pt x="116891" y="60021"/>
                </a:lnTo>
                <a:lnTo>
                  <a:pt x="116891" y="70514"/>
                </a:lnTo>
                <a:lnTo>
                  <a:pt x="118192" y="68093"/>
                </a:lnTo>
                <a:lnTo>
                  <a:pt x="119493" y="64057"/>
                </a:lnTo>
                <a:lnTo>
                  <a:pt x="119927" y="62039"/>
                </a:lnTo>
                <a:close/>
              </a:path>
              <a:path extrusionOk="0" h="120000" w="120000">
                <a:moveTo>
                  <a:pt x="113204" y="70721"/>
                </a:moveTo>
                <a:lnTo>
                  <a:pt x="113204" y="61992"/>
                </a:lnTo>
                <a:lnTo>
                  <a:pt x="112337" y="65981"/>
                </a:lnTo>
                <a:lnTo>
                  <a:pt x="110602" y="69970"/>
                </a:lnTo>
                <a:lnTo>
                  <a:pt x="109301" y="71941"/>
                </a:lnTo>
                <a:lnTo>
                  <a:pt x="106265" y="75883"/>
                </a:lnTo>
                <a:lnTo>
                  <a:pt x="102361" y="79825"/>
                </a:lnTo>
                <a:lnTo>
                  <a:pt x="99975" y="81749"/>
                </a:lnTo>
                <a:lnTo>
                  <a:pt x="94771" y="85597"/>
                </a:lnTo>
                <a:lnTo>
                  <a:pt x="91734" y="87521"/>
                </a:lnTo>
                <a:lnTo>
                  <a:pt x="88481" y="89398"/>
                </a:lnTo>
                <a:lnTo>
                  <a:pt x="85012" y="91322"/>
                </a:lnTo>
                <a:lnTo>
                  <a:pt x="81542" y="93153"/>
                </a:lnTo>
                <a:lnTo>
                  <a:pt x="77638" y="95030"/>
                </a:lnTo>
                <a:lnTo>
                  <a:pt x="73518" y="96860"/>
                </a:lnTo>
                <a:lnTo>
                  <a:pt x="69180" y="98690"/>
                </a:lnTo>
                <a:lnTo>
                  <a:pt x="64843" y="100473"/>
                </a:lnTo>
                <a:lnTo>
                  <a:pt x="60072" y="102257"/>
                </a:lnTo>
                <a:lnTo>
                  <a:pt x="55084" y="104040"/>
                </a:lnTo>
                <a:lnTo>
                  <a:pt x="49879" y="105776"/>
                </a:lnTo>
                <a:lnTo>
                  <a:pt x="44457" y="107513"/>
                </a:lnTo>
                <a:lnTo>
                  <a:pt x="39036" y="109202"/>
                </a:lnTo>
                <a:lnTo>
                  <a:pt x="33180" y="110845"/>
                </a:lnTo>
                <a:lnTo>
                  <a:pt x="27108" y="112487"/>
                </a:lnTo>
                <a:lnTo>
                  <a:pt x="20819" y="114130"/>
                </a:lnTo>
                <a:lnTo>
                  <a:pt x="14313" y="115725"/>
                </a:lnTo>
                <a:lnTo>
                  <a:pt x="7590" y="117274"/>
                </a:lnTo>
                <a:lnTo>
                  <a:pt x="650" y="118822"/>
                </a:lnTo>
                <a:lnTo>
                  <a:pt x="0" y="119010"/>
                </a:lnTo>
                <a:lnTo>
                  <a:pt x="0" y="119245"/>
                </a:lnTo>
                <a:lnTo>
                  <a:pt x="2819" y="119855"/>
                </a:lnTo>
                <a:lnTo>
                  <a:pt x="2819" y="119292"/>
                </a:lnTo>
                <a:lnTo>
                  <a:pt x="3253" y="119195"/>
                </a:lnTo>
                <a:lnTo>
                  <a:pt x="3253" y="118822"/>
                </a:lnTo>
                <a:lnTo>
                  <a:pt x="4100" y="119006"/>
                </a:lnTo>
                <a:lnTo>
                  <a:pt x="9759" y="117743"/>
                </a:lnTo>
                <a:lnTo>
                  <a:pt x="16481" y="116194"/>
                </a:lnTo>
                <a:lnTo>
                  <a:pt x="23204" y="114552"/>
                </a:lnTo>
                <a:lnTo>
                  <a:pt x="29493" y="112956"/>
                </a:lnTo>
                <a:lnTo>
                  <a:pt x="35566" y="111267"/>
                </a:lnTo>
                <a:lnTo>
                  <a:pt x="41421" y="109577"/>
                </a:lnTo>
                <a:lnTo>
                  <a:pt x="47060" y="107888"/>
                </a:lnTo>
                <a:lnTo>
                  <a:pt x="52481" y="106152"/>
                </a:lnTo>
                <a:lnTo>
                  <a:pt x="57686" y="104415"/>
                </a:lnTo>
                <a:lnTo>
                  <a:pt x="62674" y="102632"/>
                </a:lnTo>
                <a:lnTo>
                  <a:pt x="67445" y="100802"/>
                </a:lnTo>
                <a:lnTo>
                  <a:pt x="72000" y="99019"/>
                </a:lnTo>
                <a:lnTo>
                  <a:pt x="76337" y="97188"/>
                </a:lnTo>
                <a:lnTo>
                  <a:pt x="80457" y="95311"/>
                </a:lnTo>
                <a:lnTo>
                  <a:pt x="84361" y="93434"/>
                </a:lnTo>
                <a:lnTo>
                  <a:pt x="88048" y="91557"/>
                </a:lnTo>
                <a:lnTo>
                  <a:pt x="94554" y="87756"/>
                </a:lnTo>
                <a:lnTo>
                  <a:pt x="97590" y="85832"/>
                </a:lnTo>
                <a:lnTo>
                  <a:pt x="100409" y="83861"/>
                </a:lnTo>
                <a:lnTo>
                  <a:pt x="103012" y="81937"/>
                </a:lnTo>
                <a:lnTo>
                  <a:pt x="107349" y="77995"/>
                </a:lnTo>
                <a:lnTo>
                  <a:pt x="109301" y="76024"/>
                </a:lnTo>
                <a:lnTo>
                  <a:pt x="112337" y="72035"/>
                </a:lnTo>
                <a:lnTo>
                  <a:pt x="113204" y="70721"/>
                </a:lnTo>
                <a:close/>
              </a:path>
              <a:path extrusionOk="0" h="120000" w="120000">
                <a:moveTo>
                  <a:pt x="4534" y="895"/>
                </a:moveTo>
                <a:lnTo>
                  <a:pt x="3686" y="706"/>
                </a:lnTo>
                <a:lnTo>
                  <a:pt x="2819" y="703"/>
                </a:lnTo>
                <a:lnTo>
                  <a:pt x="4100" y="989"/>
                </a:lnTo>
                <a:lnTo>
                  <a:pt x="4534" y="895"/>
                </a:lnTo>
                <a:close/>
              </a:path>
              <a:path extrusionOk="0" h="120000" w="120000">
                <a:moveTo>
                  <a:pt x="4100" y="989"/>
                </a:moveTo>
                <a:lnTo>
                  <a:pt x="2819" y="703"/>
                </a:lnTo>
                <a:lnTo>
                  <a:pt x="2819" y="1657"/>
                </a:lnTo>
                <a:lnTo>
                  <a:pt x="3253" y="1753"/>
                </a:lnTo>
                <a:lnTo>
                  <a:pt x="3253" y="1173"/>
                </a:lnTo>
                <a:lnTo>
                  <a:pt x="4100" y="989"/>
                </a:lnTo>
                <a:close/>
              </a:path>
              <a:path extrusionOk="0" h="120000" w="120000">
                <a:moveTo>
                  <a:pt x="4534" y="119100"/>
                </a:moveTo>
                <a:lnTo>
                  <a:pt x="4100" y="119006"/>
                </a:lnTo>
                <a:lnTo>
                  <a:pt x="2819" y="119292"/>
                </a:lnTo>
                <a:lnTo>
                  <a:pt x="3686" y="119289"/>
                </a:lnTo>
                <a:lnTo>
                  <a:pt x="4534" y="119100"/>
                </a:lnTo>
                <a:close/>
              </a:path>
              <a:path extrusionOk="0" h="120000" w="120000">
                <a:moveTo>
                  <a:pt x="3673" y="119292"/>
                </a:moveTo>
                <a:lnTo>
                  <a:pt x="2819" y="119292"/>
                </a:lnTo>
                <a:lnTo>
                  <a:pt x="2819" y="119855"/>
                </a:lnTo>
                <a:lnTo>
                  <a:pt x="3253" y="119949"/>
                </a:lnTo>
                <a:lnTo>
                  <a:pt x="3253" y="119386"/>
                </a:lnTo>
                <a:lnTo>
                  <a:pt x="3673" y="119292"/>
                </a:lnTo>
                <a:close/>
              </a:path>
              <a:path extrusionOk="0" h="120000" w="120000">
                <a:moveTo>
                  <a:pt x="3673" y="703"/>
                </a:moveTo>
                <a:lnTo>
                  <a:pt x="3253" y="610"/>
                </a:lnTo>
                <a:lnTo>
                  <a:pt x="3253" y="703"/>
                </a:lnTo>
                <a:lnTo>
                  <a:pt x="3673" y="703"/>
                </a:lnTo>
                <a:close/>
              </a:path>
              <a:path extrusionOk="0" h="120000" w="120000">
                <a:moveTo>
                  <a:pt x="116240" y="61992"/>
                </a:moveTo>
                <a:lnTo>
                  <a:pt x="116240" y="58003"/>
                </a:lnTo>
                <a:lnTo>
                  <a:pt x="115373" y="53967"/>
                </a:lnTo>
                <a:lnTo>
                  <a:pt x="113638" y="49978"/>
                </a:lnTo>
                <a:lnTo>
                  <a:pt x="112337" y="47960"/>
                </a:lnTo>
                <a:lnTo>
                  <a:pt x="109301" y="43971"/>
                </a:lnTo>
                <a:lnTo>
                  <a:pt x="107349" y="42000"/>
                </a:lnTo>
                <a:lnTo>
                  <a:pt x="103012" y="38058"/>
                </a:lnTo>
                <a:lnTo>
                  <a:pt x="100409" y="36134"/>
                </a:lnTo>
                <a:lnTo>
                  <a:pt x="97590" y="34163"/>
                </a:lnTo>
                <a:lnTo>
                  <a:pt x="94554" y="32239"/>
                </a:lnTo>
                <a:lnTo>
                  <a:pt x="88048" y="28438"/>
                </a:lnTo>
                <a:lnTo>
                  <a:pt x="84361" y="26561"/>
                </a:lnTo>
                <a:lnTo>
                  <a:pt x="80457" y="24684"/>
                </a:lnTo>
                <a:lnTo>
                  <a:pt x="76337" y="22854"/>
                </a:lnTo>
                <a:lnTo>
                  <a:pt x="72000" y="20977"/>
                </a:lnTo>
                <a:lnTo>
                  <a:pt x="67445" y="19193"/>
                </a:lnTo>
                <a:lnTo>
                  <a:pt x="62674" y="17363"/>
                </a:lnTo>
                <a:lnTo>
                  <a:pt x="52481" y="13843"/>
                </a:lnTo>
                <a:lnTo>
                  <a:pt x="47060" y="12107"/>
                </a:lnTo>
                <a:lnTo>
                  <a:pt x="41421" y="10418"/>
                </a:lnTo>
                <a:lnTo>
                  <a:pt x="35566" y="8728"/>
                </a:lnTo>
                <a:lnTo>
                  <a:pt x="29493" y="7086"/>
                </a:lnTo>
                <a:lnTo>
                  <a:pt x="23204" y="5443"/>
                </a:lnTo>
                <a:lnTo>
                  <a:pt x="9759" y="2252"/>
                </a:lnTo>
                <a:lnTo>
                  <a:pt x="4100" y="989"/>
                </a:lnTo>
                <a:lnTo>
                  <a:pt x="3253" y="1173"/>
                </a:lnTo>
                <a:lnTo>
                  <a:pt x="3253" y="1753"/>
                </a:lnTo>
                <a:lnTo>
                  <a:pt x="7590" y="2721"/>
                </a:lnTo>
                <a:lnTo>
                  <a:pt x="14313" y="4270"/>
                </a:lnTo>
                <a:lnTo>
                  <a:pt x="20819" y="5866"/>
                </a:lnTo>
                <a:lnTo>
                  <a:pt x="27108" y="7461"/>
                </a:lnTo>
                <a:lnTo>
                  <a:pt x="33180" y="9104"/>
                </a:lnTo>
                <a:lnTo>
                  <a:pt x="44457" y="12482"/>
                </a:lnTo>
                <a:lnTo>
                  <a:pt x="49879" y="14219"/>
                </a:lnTo>
                <a:lnTo>
                  <a:pt x="55084" y="15955"/>
                </a:lnTo>
                <a:lnTo>
                  <a:pt x="60072" y="17692"/>
                </a:lnTo>
                <a:lnTo>
                  <a:pt x="64843" y="19475"/>
                </a:lnTo>
                <a:lnTo>
                  <a:pt x="73518" y="23135"/>
                </a:lnTo>
                <a:lnTo>
                  <a:pt x="77638" y="24965"/>
                </a:lnTo>
                <a:lnTo>
                  <a:pt x="81542" y="26796"/>
                </a:lnTo>
                <a:lnTo>
                  <a:pt x="88481" y="30550"/>
                </a:lnTo>
                <a:lnTo>
                  <a:pt x="91734" y="32474"/>
                </a:lnTo>
                <a:lnTo>
                  <a:pt x="94771" y="34398"/>
                </a:lnTo>
                <a:lnTo>
                  <a:pt x="99975" y="38246"/>
                </a:lnTo>
                <a:lnTo>
                  <a:pt x="102361" y="40170"/>
                </a:lnTo>
                <a:lnTo>
                  <a:pt x="106265" y="44112"/>
                </a:lnTo>
                <a:lnTo>
                  <a:pt x="109301" y="48054"/>
                </a:lnTo>
                <a:lnTo>
                  <a:pt x="110602" y="50025"/>
                </a:lnTo>
                <a:lnTo>
                  <a:pt x="112337" y="54014"/>
                </a:lnTo>
                <a:lnTo>
                  <a:pt x="113204" y="58003"/>
                </a:lnTo>
                <a:lnTo>
                  <a:pt x="113204" y="70721"/>
                </a:lnTo>
                <a:lnTo>
                  <a:pt x="113638" y="70064"/>
                </a:lnTo>
                <a:lnTo>
                  <a:pt x="115373" y="66028"/>
                </a:lnTo>
                <a:lnTo>
                  <a:pt x="116240" y="61992"/>
                </a:lnTo>
                <a:close/>
              </a:path>
              <a:path extrusionOk="0" h="120000" w="120000">
                <a:moveTo>
                  <a:pt x="4100" y="119006"/>
                </a:moveTo>
                <a:lnTo>
                  <a:pt x="3253" y="118822"/>
                </a:lnTo>
                <a:lnTo>
                  <a:pt x="3253" y="119195"/>
                </a:lnTo>
                <a:lnTo>
                  <a:pt x="4100" y="119006"/>
                </a:lnTo>
                <a:close/>
              </a:path>
              <a:path extrusionOk="0" h="120000" w="120000">
                <a:moveTo>
                  <a:pt x="5421" y="119855"/>
                </a:moveTo>
                <a:lnTo>
                  <a:pt x="5421" y="119292"/>
                </a:lnTo>
                <a:lnTo>
                  <a:pt x="3673" y="119292"/>
                </a:lnTo>
                <a:lnTo>
                  <a:pt x="3253" y="119386"/>
                </a:lnTo>
                <a:lnTo>
                  <a:pt x="3253" y="119949"/>
                </a:lnTo>
                <a:lnTo>
                  <a:pt x="3686" y="119996"/>
                </a:lnTo>
                <a:lnTo>
                  <a:pt x="4100" y="119951"/>
                </a:lnTo>
                <a:lnTo>
                  <a:pt x="4987" y="119949"/>
                </a:lnTo>
                <a:lnTo>
                  <a:pt x="5421" y="119855"/>
                </a:lnTo>
                <a:close/>
              </a:path>
              <a:path extrusionOk="0" h="120000" w="120000">
                <a:moveTo>
                  <a:pt x="5421" y="703"/>
                </a:moveTo>
                <a:lnTo>
                  <a:pt x="3673" y="703"/>
                </a:lnTo>
                <a:lnTo>
                  <a:pt x="4534" y="895"/>
                </a:lnTo>
                <a:lnTo>
                  <a:pt x="5421" y="703"/>
                </a:lnTo>
                <a:close/>
              </a:path>
              <a:path extrusionOk="0" h="120000" w="120000">
                <a:moveTo>
                  <a:pt x="5421" y="119292"/>
                </a:moveTo>
                <a:lnTo>
                  <a:pt x="4534" y="119100"/>
                </a:lnTo>
                <a:lnTo>
                  <a:pt x="3673" y="119292"/>
                </a:lnTo>
                <a:lnTo>
                  <a:pt x="5421" y="119292"/>
                </a:lnTo>
                <a:close/>
              </a:path>
              <a:path extrusionOk="0" h="120000" w="120000">
                <a:moveTo>
                  <a:pt x="116891" y="60021"/>
                </a:moveTo>
                <a:lnTo>
                  <a:pt x="116457" y="55985"/>
                </a:lnTo>
                <a:lnTo>
                  <a:pt x="115156" y="51949"/>
                </a:lnTo>
                <a:lnTo>
                  <a:pt x="112987" y="47960"/>
                </a:lnTo>
                <a:lnTo>
                  <a:pt x="111469" y="45942"/>
                </a:lnTo>
                <a:lnTo>
                  <a:pt x="108000" y="42000"/>
                </a:lnTo>
                <a:lnTo>
                  <a:pt x="105831" y="40029"/>
                </a:lnTo>
                <a:lnTo>
                  <a:pt x="103445" y="38058"/>
                </a:lnTo>
                <a:lnTo>
                  <a:pt x="100843" y="36087"/>
                </a:lnTo>
                <a:lnTo>
                  <a:pt x="95204" y="32239"/>
                </a:lnTo>
                <a:lnTo>
                  <a:pt x="91951" y="30315"/>
                </a:lnTo>
                <a:lnTo>
                  <a:pt x="88481" y="28391"/>
                </a:lnTo>
                <a:lnTo>
                  <a:pt x="84795" y="26514"/>
                </a:lnTo>
                <a:lnTo>
                  <a:pt x="80891" y="24637"/>
                </a:lnTo>
                <a:lnTo>
                  <a:pt x="76771" y="22760"/>
                </a:lnTo>
                <a:lnTo>
                  <a:pt x="72433" y="20930"/>
                </a:lnTo>
                <a:lnTo>
                  <a:pt x="67879" y="19146"/>
                </a:lnTo>
                <a:lnTo>
                  <a:pt x="63108" y="17316"/>
                </a:lnTo>
                <a:lnTo>
                  <a:pt x="58120" y="15533"/>
                </a:lnTo>
                <a:lnTo>
                  <a:pt x="52915" y="13796"/>
                </a:lnTo>
                <a:lnTo>
                  <a:pt x="47493" y="12060"/>
                </a:lnTo>
                <a:lnTo>
                  <a:pt x="41855" y="10324"/>
                </a:lnTo>
                <a:lnTo>
                  <a:pt x="36000" y="8634"/>
                </a:lnTo>
                <a:lnTo>
                  <a:pt x="29927" y="6992"/>
                </a:lnTo>
                <a:lnTo>
                  <a:pt x="23421" y="5349"/>
                </a:lnTo>
                <a:lnTo>
                  <a:pt x="16915" y="3754"/>
                </a:lnTo>
                <a:lnTo>
                  <a:pt x="10192" y="2158"/>
                </a:lnTo>
                <a:lnTo>
                  <a:pt x="4534" y="895"/>
                </a:lnTo>
                <a:lnTo>
                  <a:pt x="4100" y="989"/>
                </a:lnTo>
                <a:lnTo>
                  <a:pt x="9759" y="2252"/>
                </a:lnTo>
                <a:lnTo>
                  <a:pt x="23204" y="5443"/>
                </a:lnTo>
                <a:lnTo>
                  <a:pt x="29493" y="7086"/>
                </a:lnTo>
                <a:lnTo>
                  <a:pt x="35566" y="8728"/>
                </a:lnTo>
                <a:lnTo>
                  <a:pt x="41421" y="10418"/>
                </a:lnTo>
                <a:lnTo>
                  <a:pt x="47060" y="12107"/>
                </a:lnTo>
                <a:lnTo>
                  <a:pt x="52481" y="13843"/>
                </a:lnTo>
                <a:lnTo>
                  <a:pt x="62674" y="17363"/>
                </a:lnTo>
                <a:lnTo>
                  <a:pt x="67445" y="19193"/>
                </a:lnTo>
                <a:lnTo>
                  <a:pt x="72000" y="20977"/>
                </a:lnTo>
                <a:lnTo>
                  <a:pt x="76337" y="22854"/>
                </a:lnTo>
                <a:lnTo>
                  <a:pt x="80457" y="24684"/>
                </a:lnTo>
                <a:lnTo>
                  <a:pt x="84361" y="26561"/>
                </a:lnTo>
                <a:lnTo>
                  <a:pt x="88048" y="28438"/>
                </a:lnTo>
                <a:lnTo>
                  <a:pt x="94554" y="32239"/>
                </a:lnTo>
                <a:lnTo>
                  <a:pt x="97590" y="34163"/>
                </a:lnTo>
                <a:lnTo>
                  <a:pt x="100409" y="36134"/>
                </a:lnTo>
                <a:lnTo>
                  <a:pt x="103012" y="38058"/>
                </a:lnTo>
                <a:lnTo>
                  <a:pt x="107349" y="42000"/>
                </a:lnTo>
                <a:lnTo>
                  <a:pt x="109301" y="43971"/>
                </a:lnTo>
                <a:lnTo>
                  <a:pt x="112337" y="47960"/>
                </a:lnTo>
                <a:lnTo>
                  <a:pt x="113638" y="49978"/>
                </a:lnTo>
                <a:lnTo>
                  <a:pt x="115373" y="53967"/>
                </a:lnTo>
                <a:lnTo>
                  <a:pt x="116240" y="58003"/>
                </a:lnTo>
                <a:lnTo>
                  <a:pt x="116240" y="64683"/>
                </a:lnTo>
                <a:lnTo>
                  <a:pt x="116457" y="64010"/>
                </a:lnTo>
                <a:lnTo>
                  <a:pt x="116891" y="60021"/>
                </a:lnTo>
                <a:close/>
              </a:path>
              <a:path extrusionOk="0" h="120000" w="120000">
                <a:moveTo>
                  <a:pt x="116240" y="64683"/>
                </a:moveTo>
                <a:lnTo>
                  <a:pt x="116240" y="61992"/>
                </a:lnTo>
                <a:lnTo>
                  <a:pt x="115373" y="66028"/>
                </a:lnTo>
                <a:lnTo>
                  <a:pt x="113638" y="70064"/>
                </a:lnTo>
                <a:lnTo>
                  <a:pt x="112337" y="72035"/>
                </a:lnTo>
                <a:lnTo>
                  <a:pt x="109301" y="76024"/>
                </a:lnTo>
                <a:lnTo>
                  <a:pt x="107349" y="77995"/>
                </a:lnTo>
                <a:lnTo>
                  <a:pt x="103012" y="81937"/>
                </a:lnTo>
                <a:lnTo>
                  <a:pt x="100409" y="83861"/>
                </a:lnTo>
                <a:lnTo>
                  <a:pt x="97590" y="85832"/>
                </a:lnTo>
                <a:lnTo>
                  <a:pt x="94554" y="87756"/>
                </a:lnTo>
                <a:lnTo>
                  <a:pt x="88048" y="91557"/>
                </a:lnTo>
                <a:lnTo>
                  <a:pt x="84361" y="93434"/>
                </a:lnTo>
                <a:lnTo>
                  <a:pt x="80457" y="95311"/>
                </a:lnTo>
                <a:lnTo>
                  <a:pt x="76337" y="97188"/>
                </a:lnTo>
                <a:lnTo>
                  <a:pt x="72000" y="99019"/>
                </a:lnTo>
                <a:lnTo>
                  <a:pt x="67445" y="100802"/>
                </a:lnTo>
                <a:lnTo>
                  <a:pt x="62674" y="102632"/>
                </a:lnTo>
                <a:lnTo>
                  <a:pt x="57686" y="104415"/>
                </a:lnTo>
                <a:lnTo>
                  <a:pt x="52481" y="106152"/>
                </a:lnTo>
                <a:lnTo>
                  <a:pt x="47060" y="107888"/>
                </a:lnTo>
                <a:lnTo>
                  <a:pt x="41421" y="109577"/>
                </a:lnTo>
                <a:lnTo>
                  <a:pt x="35566" y="111267"/>
                </a:lnTo>
                <a:lnTo>
                  <a:pt x="29493" y="112956"/>
                </a:lnTo>
                <a:lnTo>
                  <a:pt x="23204" y="114552"/>
                </a:lnTo>
                <a:lnTo>
                  <a:pt x="16481" y="116194"/>
                </a:lnTo>
                <a:lnTo>
                  <a:pt x="9759" y="117743"/>
                </a:lnTo>
                <a:lnTo>
                  <a:pt x="4100" y="119006"/>
                </a:lnTo>
                <a:lnTo>
                  <a:pt x="4534" y="119100"/>
                </a:lnTo>
                <a:lnTo>
                  <a:pt x="10192" y="117837"/>
                </a:lnTo>
                <a:lnTo>
                  <a:pt x="16915" y="116241"/>
                </a:lnTo>
                <a:lnTo>
                  <a:pt x="23421" y="114646"/>
                </a:lnTo>
                <a:lnTo>
                  <a:pt x="29927" y="113003"/>
                </a:lnTo>
                <a:lnTo>
                  <a:pt x="36000" y="111361"/>
                </a:lnTo>
                <a:lnTo>
                  <a:pt x="41855" y="109671"/>
                </a:lnTo>
                <a:lnTo>
                  <a:pt x="47493" y="107935"/>
                </a:lnTo>
                <a:lnTo>
                  <a:pt x="52915" y="106199"/>
                </a:lnTo>
                <a:lnTo>
                  <a:pt x="58120" y="104462"/>
                </a:lnTo>
                <a:lnTo>
                  <a:pt x="63108" y="102679"/>
                </a:lnTo>
                <a:lnTo>
                  <a:pt x="67879" y="100896"/>
                </a:lnTo>
                <a:lnTo>
                  <a:pt x="72433" y="99065"/>
                </a:lnTo>
                <a:lnTo>
                  <a:pt x="76771" y="97235"/>
                </a:lnTo>
                <a:lnTo>
                  <a:pt x="80891" y="95358"/>
                </a:lnTo>
                <a:lnTo>
                  <a:pt x="84795" y="93481"/>
                </a:lnTo>
                <a:lnTo>
                  <a:pt x="88481" y="91604"/>
                </a:lnTo>
                <a:lnTo>
                  <a:pt x="91951" y="89727"/>
                </a:lnTo>
                <a:lnTo>
                  <a:pt x="95204" y="87803"/>
                </a:lnTo>
                <a:lnTo>
                  <a:pt x="100843" y="83908"/>
                </a:lnTo>
                <a:lnTo>
                  <a:pt x="103445" y="81937"/>
                </a:lnTo>
                <a:lnTo>
                  <a:pt x="105831" y="80013"/>
                </a:lnTo>
                <a:lnTo>
                  <a:pt x="109734" y="76024"/>
                </a:lnTo>
                <a:lnTo>
                  <a:pt x="111469" y="74053"/>
                </a:lnTo>
                <a:lnTo>
                  <a:pt x="112987" y="72082"/>
                </a:lnTo>
                <a:lnTo>
                  <a:pt x="115156" y="68046"/>
                </a:lnTo>
                <a:lnTo>
                  <a:pt x="116240" y="64683"/>
                </a:lnTo>
                <a:close/>
              </a:path>
              <a:path extrusionOk="0" h="120000" w="120000">
                <a:moveTo>
                  <a:pt x="5421" y="1094"/>
                </a:moveTo>
                <a:lnTo>
                  <a:pt x="5421" y="703"/>
                </a:lnTo>
                <a:lnTo>
                  <a:pt x="4534" y="895"/>
                </a:lnTo>
                <a:lnTo>
                  <a:pt x="5421" y="1094"/>
                </a:lnTo>
                <a:close/>
              </a:path>
              <a:path extrusionOk="0" h="120000" w="120000">
                <a:moveTo>
                  <a:pt x="116891" y="70514"/>
                </a:moveTo>
                <a:lnTo>
                  <a:pt x="116891" y="60021"/>
                </a:lnTo>
                <a:lnTo>
                  <a:pt x="116457" y="64010"/>
                </a:lnTo>
                <a:lnTo>
                  <a:pt x="115156" y="68046"/>
                </a:lnTo>
                <a:lnTo>
                  <a:pt x="112987" y="72082"/>
                </a:lnTo>
                <a:lnTo>
                  <a:pt x="111469" y="74053"/>
                </a:lnTo>
                <a:lnTo>
                  <a:pt x="109734" y="76024"/>
                </a:lnTo>
                <a:lnTo>
                  <a:pt x="105831" y="80013"/>
                </a:lnTo>
                <a:lnTo>
                  <a:pt x="103445" y="81937"/>
                </a:lnTo>
                <a:lnTo>
                  <a:pt x="100843" y="83908"/>
                </a:lnTo>
                <a:lnTo>
                  <a:pt x="95204" y="87803"/>
                </a:lnTo>
                <a:lnTo>
                  <a:pt x="91951" y="89727"/>
                </a:lnTo>
                <a:lnTo>
                  <a:pt x="88481" y="91604"/>
                </a:lnTo>
                <a:lnTo>
                  <a:pt x="84795" y="93481"/>
                </a:lnTo>
                <a:lnTo>
                  <a:pt x="80891" y="95358"/>
                </a:lnTo>
                <a:lnTo>
                  <a:pt x="76771" y="97235"/>
                </a:lnTo>
                <a:lnTo>
                  <a:pt x="72433" y="99065"/>
                </a:lnTo>
                <a:lnTo>
                  <a:pt x="67879" y="100896"/>
                </a:lnTo>
                <a:lnTo>
                  <a:pt x="63108" y="102679"/>
                </a:lnTo>
                <a:lnTo>
                  <a:pt x="58120" y="104462"/>
                </a:lnTo>
                <a:lnTo>
                  <a:pt x="52915" y="106199"/>
                </a:lnTo>
                <a:lnTo>
                  <a:pt x="47493" y="107935"/>
                </a:lnTo>
                <a:lnTo>
                  <a:pt x="41855" y="109671"/>
                </a:lnTo>
                <a:lnTo>
                  <a:pt x="36000" y="111361"/>
                </a:lnTo>
                <a:lnTo>
                  <a:pt x="29927" y="113003"/>
                </a:lnTo>
                <a:lnTo>
                  <a:pt x="23421" y="114646"/>
                </a:lnTo>
                <a:lnTo>
                  <a:pt x="16915" y="116241"/>
                </a:lnTo>
                <a:lnTo>
                  <a:pt x="10192" y="117837"/>
                </a:lnTo>
                <a:lnTo>
                  <a:pt x="4534" y="119100"/>
                </a:lnTo>
                <a:lnTo>
                  <a:pt x="5421" y="119292"/>
                </a:lnTo>
                <a:lnTo>
                  <a:pt x="5421" y="119855"/>
                </a:lnTo>
                <a:lnTo>
                  <a:pt x="12361" y="118306"/>
                </a:lnTo>
                <a:lnTo>
                  <a:pt x="19301" y="116711"/>
                </a:lnTo>
                <a:lnTo>
                  <a:pt x="32313" y="113426"/>
                </a:lnTo>
                <a:lnTo>
                  <a:pt x="38385" y="111736"/>
                </a:lnTo>
                <a:lnTo>
                  <a:pt x="44240" y="110047"/>
                </a:lnTo>
                <a:lnTo>
                  <a:pt x="50096" y="108310"/>
                </a:lnTo>
                <a:lnTo>
                  <a:pt x="55518" y="106574"/>
                </a:lnTo>
                <a:lnTo>
                  <a:pt x="60722" y="104791"/>
                </a:lnTo>
                <a:lnTo>
                  <a:pt x="65710" y="103007"/>
                </a:lnTo>
                <a:lnTo>
                  <a:pt x="70698" y="101177"/>
                </a:lnTo>
                <a:lnTo>
                  <a:pt x="75253" y="99347"/>
                </a:lnTo>
                <a:lnTo>
                  <a:pt x="79590" y="97517"/>
                </a:lnTo>
                <a:lnTo>
                  <a:pt x="83710" y="95640"/>
                </a:lnTo>
                <a:lnTo>
                  <a:pt x="87614" y="93763"/>
                </a:lnTo>
                <a:lnTo>
                  <a:pt x="91301" y="91839"/>
                </a:lnTo>
                <a:lnTo>
                  <a:pt x="94771" y="89914"/>
                </a:lnTo>
                <a:lnTo>
                  <a:pt x="98024" y="87990"/>
                </a:lnTo>
                <a:lnTo>
                  <a:pt x="101060" y="86066"/>
                </a:lnTo>
                <a:lnTo>
                  <a:pt x="103879" y="84095"/>
                </a:lnTo>
                <a:lnTo>
                  <a:pt x="106481" y="82124"/>
                </a:lnTo>
                <a:lnTo>
                  <a:pt x="108867" y="80153"/>
                </a:lnTo>
                <a:lnTo>
                  <a:pt x="112771" y="76164"/>
                </a:lnTo>
                <a:lnTo>
                  <a:pt x="114506" y="74146"/>
                </a:lnTo>
                <a:lnTo>
                  <a:pt x="116024" y="72129"/>
                </a:lnTo>
                <a:lnTo>
                  <a:pt x="116891" y="70514"/>
                </a:lnTo>
                <a:close/>
              </a:path>
            </a:pathLst>
          </a:custGeom>
          <a:solidFill>
            <a:srgbClr val="0045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3" name="Google Shape;133;p11"/>
          <p:cNvSpPr/>
          <p:nvPr/>
        </p:nvSpPr>
        <p:spPr>
          <a:xfrm>
            <a:off x="1289304" y="2109216"/>
            <a:ext cx="7515225" cy="508000"/>
          </a:xfrm>
          <a:custGeom>
            <a:rect b="b" l="l" r="r" t="t"/>
            <a:pathLst>
              <a:path extrusionOk="0" h="120000" w="120000">
                <a:moveTo>
                  <a:pt x="0" y="0"/>
                </a:moveTo>
                <a:lnTo>
                  <a:pt x="0" y="119880"/>
                </a:lnTo>
                <a:lnTo>
                  <a:pt x="119993" y="119880"/>
                </a:lnTo>
                <a:lnTo>
                  <a:pt x="119993"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4" name="Google Shape;134;p11"/>
          <p:cNvSpPr/>
          <p:nvPr/>
        </p:nvSpPr>
        <p:spPr>
          <a:xfrm>
            <a:off x="1269492" y="2089404"/>
            <a:ext cx="7554595" cy="547370"/>
          </a:xfrm>
          <a:custGeom>
            <a:rect b="b" l="l" r="r" t="t"/>
            <a:pathLst>
              <a:path extrusionOk="0" h="120000" w="120000">
                <a:moveTo>
                  <a:pt x="119997" y="115601"/>
                </a:moveTo>
                <a:lnTo>
                  <a:pt x="119997" y="4343"/>
                </a:lnTo>
                <a:lnTo>
                  <a:pt x="119972" y="2677"/>
                </a:lnTo>
                <a:lnTo>
                  <a:pt x="119904" y="1294"/>
                </a:lnTo>
                <a:lnTo>
                  <a:pt x="119803" y="349"/>
                </a:lnTo>
                <a:lnTo>
                  <a:pt x="119683" y="0"/>
                </a:lnTo>
                <a:lnTo>
                  <a:pt x="314" y="0"/>
                </a:lnTo>
                <a:lnTo>
                  <a:pt x="194" y="349"/>
                </a:lnTo>
                <a:lnTo>
                  <a:pt x="93" y="1294"/>
                </a:lnTo>
                <a:lnTo>
                  <a:pt x="25" y="2677"/>
                </a:lnTo>
                <a:lnTo>
                  <a:pt x="0" y="4343"/>
                </a:lnTo>
                <a:lnTo>
                  <a:pt x="0" y="115601"/>
                </a:lnTo>
                <a:lnTo>
                  <a:pt x="25" y="117266"/>
                </a:lnTo>
                <a:lnTo>
                  <a:pt x="93" y="118649"/>
                </a:lnTo>
                <a:lnTo>
                  <a:pt x="194" y="119594"/>
                </a:lnTo>
                <a:lnTo>
                  <a:pt x="314" y="119944"/>
                </a:lnTo>
                <a:lnTo>
                  <a:pt x="314" y="8352"/>
                </a:lnTo>
                <a:lnTo>
                  <a:pt x="605" y="4343"/>
                </a:lnTo>
                <a:lnTo>
                  <a:pt x="605" y="8352"/>
                </a:lnTo>
                <a:lnTo>
                  <a:pt x="119392" y="8352"/>
                </a:lnTo>
                <a:lnTo>
                  <a:pt x="119392" y="4343"/>
                </a:lnTo>
                <a:lnTo>
                  <a:pt x="119683" y="8352"/>
                </a:lnTo>
                <a:lnTo>
                  <a:pt x="119683" y="119944"/>
                </a:lnTo>
                <a:lnTo>
                  <a:pt x="119803" y="119594"/>
                </a:lnTo>
                <a:lnTo>
                  <a:pt x="119904" y="118649"/>
                </a:lnTo>
                <a:lnTo>
                  <a:pt x="119972" y="117266"/>
                </a:lnTo>
                <a:lnTo>
                  <a:pt x="119997" y="115601"/>
                </a:lnTo>
                <a:close/>
              </a:path>
              <a:path extrusionOk="0" h="120000" w="120000">
                <a:moveTo>
                  <a:pt x="605" y="8352"/>
                </a:moveTo>
                <a:lnTo>
                  <a:pt x="605" y="4343"/>
                </a:lnTo>
                <a:lnTo>
                  <a:pt x="314" y="8352"/>
                </a:lnTo>
                <a:lnTo>
                  <a:pt x="605" y="8352"/>
                </a:lnTo>
                <a:close/>
              </a:path>
              <a:path extrusionOk="0" h="120000" w="120000">
                <a:moveTo>
                  <a:pt x="605" y="111591"/>
                </a:moveTo>
                <a:lnTo>
                  <a:pt x="605" y="8352"/>
                </a:lnTo>
                <a:lnTo>
                  <a:pt x="314" y="8352"/>
                </a:lnTo>
                <a:lnTo>
                  <a:pt x="314" y="111591"/>
                </a:lnTo>
                <a:lnTo>
                  <a:pt x="605" y="111591"/>
                </a:lnTo>
                <a:close/>
              </a:path>
              <a:path extrusionOk="0" h="120000" w="120000">
                <a:moveTo>
                  <a:pt x="119683" y="111591"/>
                </a:moveTo>
                <a:lnTo>
                  <a:pt x="314" y="111591"/>
                </a:lnTo>
                <a:lnTo>
                  <a:pt x="605" y="115601"/>
                </a:lnTo>
                <a:lnTo>
                  <a:pt x="605" y="119944"/>
                </a:lnTo>
                <a:lnTo>
                  <a:pt x="119392" y="119944"/>
                </a:lnTo>
                <a:lnTo>
                  <a:pt x="119392" y="115601"/>
                </a:lnTo>
                <a:lnTo>
                  <a:pt x="119683" y="111591"/>
                </a:lnTo>
                <a:close/>
              </a:path>
              <a:path extrusionOk="0" h="120000" w="120000">
                <a:moveTo>
                  <a:pt x="605" y="119944"/>
                </a:moveTo>
                <a:lnTo>
                  <a:pt x="605" y="115601"/>
                </a:lnTo>
                <a:lnTo>
                  <a:pt x="314" y="111591"/>
                </a:lnTo>
                <a:lnTo>
                  <a:pt x="314" y="119944"/>
                </a:lnTo>
                <a:lnTo>
                  <a:pt x="605" y="119944"/>
                </a:lnTo>
                <a:close/>
              </a:path>
              <a:path extrusionOk="0" h="120000" w="120000">
                <a:moveTo>
                  <a:pt x="119683" y="8352"/>
                </a:moveTo>
                <a:lnTo>
                  <a:pt x="119392" y="4343"/>
                </a:lnTo>
                <a:lnTo>
                  <a:pt x="119392" y="8352"/>
                </a:lnTo>
                <a:lnTo>
                  <a:pt x="119683" y="8352"/>
                </a:lnTo>
                <a:close/>
              </a:path>
              <a:path extrusionOk="0" h="120000" w="120000">
                <a:moveTo>
                  <a:pt x="119683" y="111591"/>
                </a:moveTo>
                <a:lnTo>
                  <a:pt x="119683" y="8352"/>
                </a:lnTo>
                <a:lnTo>
                  <a:pt x="119392" y="8352"/>
                </a:lnTo>
                <a:lnTo>
                  <a:pt x="119392" y="111591"/>
                </a:lnTo>
                <a:lnTo>
                  <a:pt x="119683" y="111591"/>
                </a:lnTo>
                <a:close/>
              </a:path>
              <a:path extrusionOk="0" h="120000" w="120000">
                <a:moveTo>
                  <a:pt x="119683" y="119944"/>
                </a:moveTo>
                <a:lnTo>
                  <a:pt x="119683" y="111591"/>
                </a:lnTo>
                <a:lnTo>
                  <a:pt x="119392" y="115601"/>
                </a:lnTo>
                <a:lnTo>
                  <a:pt x="119392" y="119944"/>
                </a:lnTo>
                <a:lnTo>
                  <a:pt x="119683" y="119944"/>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5" name="Google Shape;135;p11"/>
          <p:cNvSpPr/>
          <p:nvPr/>
        </p:nvSpPr>
        <p:spPr>
          <a:xfrm>
            <a:off x="1025652" y="2100072"/>
            <a:ext cx="525780" cy="525780"/>
          </a:xfrm>
          <a:custGeom>
            <a:rect b="b" l="l" r="r" t="t"/>
            <a:pathLst>
              <a:path extrusionOk="0" h="120000" w="120000">
                <a:moveTo>
                  <a:pt x="120000" y="59826"/>
                </a:moveTo>
                <a:lnTo>
                  <a:pt x="119036" y="49071"/>
                </a:lnTo>
                <a:lnTo>
                  <a:pt x="116257" y="38949"/>
                </a:lnTo>
                <a:lnTo>
                  <a:pt x="111832" y="29629"/>
                </a:lnTo>
                <a:lnTo>
                  <a:pt x="105930" y="21279"/>
                </a:lnTo>
                <a:lnTo>
                  <a:pt x="98720" y="14069"/>
                </a:lnTo>
                <a:lnTo>
                  <a:pt x="90370" y="8167"/>
                </a:lnTo>
                <a:lnTo>
                  <a:pt x="81050" y="3742"/>
                </a:lnTo>
                <a:lnTo>
                  <a:pt x="70928" y="963"/>
                </a:lnTo>
                <a:lnTo>
                  <a:pt x="60173" y="0"/>
                </a:lnTo>
                <a:lnTo>
                  <a:pt x="49407" y="963"/>
                </a:lnTo>
                <a:lnTo>
                  <a:pt x="39253" y="3742"/>
                </a:lnTo>
                <a:lnTo>
                  <a:pt x="29887" y="8167"/>
                </a:lnTo>
                <a:lnTo>
                  <a:pt x="21482" y="14069"/>
                </a:lnTo>
                <a:lnTo>
                  <a:pt x="14214" y="21279"/>
                </a:lnTo>
                <a:lnTo>
                  <a:pt x="8257" y="29629"/>
                </a:lnTo>
                <a:lnTo>
                  <a:pt x="3786" y="38949"/>
                </a:lnTo>
                <a:lnTo>
                  <a:pt x="975" y="49071"/>
                </a:lnTo>
                <a:lnTo>
                  <a:pt x="0" y="59826"/>
                </a:lnTo>
                <a:lnTo>
                  <a:pt x="975" y="70684"/>
                </a:lnTo>
                <a:lnTo>
                  <a:pt x="3786" y="80886"/>
                </a:lnTo>
                <a:lnTo>
                  <a:pt x="8257" y="90267"/>
                </a:lnTo>
                <a:lnTo>
                  <a:pt x="14214" y="98660"/>
                </a:lnTo>
                <a:lnTo>
                  <a:pt x="21482" y="105899"/>
                </a:lnTo>
                <a:lnTo>
                  <a:pt x="29887" y="111819"/>
                </a:lnTo>
                <a:lnTo>
                  <a:pt x="39253" y="116253"/>
                </a:lnTo>
                <a:lnTo>
                  <a:pt x="49407" y="119035"/>
                </a:lnTo>
                <a:lnTo>
                  <a:pt x="60173" y="120000"/>
                </a:lnTo>
                <a:lnTo>
                  <a:pt x="70928" y="119035"/>
                </a:lnTo>
                <a:lnTo>
                  <a:pt x="81050" y="116253"/>
                </a:lnTo>
                <a:lnTo>
                  <a:pt x="90370" y="111819"/>
                </a:lnTo>
                <a:lnTo>
                  <a:pt x="98720" y="105899"/>
                </a:lnTo>
                <a:lnTo>
                  <a:pt x="105930" y="98660"/>
                </a:lnTo>
                <a:lnTo>
                  <a:pt x="111832" y="90267"/>
                </a:lnTo>
                <a:lnTo>
                  <a:pt x="116257" y="80886"/>
                </a:lnTo>
                <a:lnTo>
                  <a:pt x="119036" y="70684"/>
                </a:lnTo>
                <a:lnTo>
                  <a:pt x="120000" y="59826"/>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6" name="Google Shape;136;p11"/>
          <p:cNvSpPr/>
          <p:nvPr/>
        </p:nvSpPr>
        <p:spPr>
          <a:xfrm>
            <a:off x="1011936" y="2086355"/>
            <a:ext cx="553720" cy="553720"/>
          </a:xfrm>
          <a:custGeom>
            <a:rect b="b" l="l" r="r" t="t"/>
            <a:pathLst>
              <a:path extrusionOk="0" h="120000" w="120000">
                <a:moveTo>
                  <a:pt x="119890" y="63082"/>
                </a:moveTo>
                <a:lnTo>
                  <a:pt x="119890" y="56807"/>
                </a:lnTo>
                <a:lnTo>
                  <a:pt x="118899" y="47889"/>
                </a:lnTo>
                <a:lnTo>
                  <a:pt x="117908" y="44917"/>
                </a:lnTo>
                <a:lnTo>
                  <a:pt x="117247" y="41945"/>
                </a:lnTo>
                <a:lnTo>
                  <a:pt x="116257" y="39302"/>
                </a:lnTo>
                <a:lnTo>
                  <a:pt x="115266" y="36330"/>
                </a:lnTo>
                <a:lnTo>
                  <a:pt x="112624" y="31376"/>
                </a:lnTo>
                <a:lnTo>
                  <a:pt x="106348" y="21798"/>
                </a:lnTo>
                <a:lnTo>
                  <a:pt x="98091" y="13541"/>
                </a:lnTo>
                <a:lnTo>
                  <a:pt x="88513" y="7266"/>
                </a:lnTo>
                <a:lnTo>
                  <a:pt x="80587" y="3633"/>
                </a:lnTo>
                <a:lnTo>
                  <a:pt x="69027" y="660"/>
                </a:lnTo>
                <a:lnTo>
                  <a:pt x="63082" y="0"/>
                </a:lnTo>
                <a:lnTo>
                  <a:pt x="56807" y="0"/>
                </a:lnTo>
                <a:lnTo>
                  <a:pt x="50862" y="660"/>
                </a:lnTo>
                <a:lnTo>
                  <a:pt x="41945" y="2642"/>
                </a:lnTo>
                <a:lnTo>
                  <a:pt x="39302" y="3633"/>
                </a:lnTo>
                <a:lnTo>
                  <a:pt x="36330" y="4623"/>
                </a:lnTo>
                <a:lnTo>
                  <a:pt x="26422" y="10238"/>
                </a:lnTo>
                <a:lnTo>
                  <a:pt x="17504" y="17504"/>
                </a:lnTo>
                <a:lnTo>
                  <a:pt x="10238" y="26422"/>
                </a:lnTo>
                <a:lnTo>
                  <a:pt x="4623" y="36660"/>
                </a:lnTo>
                <a:lnTo>
                  <a:pt x="1981" y="44917"/>
                </a:lnTo>
                <a:lnTo>
                  <a:pt x="0" y="56807"/>
                </a:lnTo>
                <a:lnTo>
                  <a:pt x="0" y="63082"/>
                </a:lnTo>
                <a:lnTo>
                  <a:pt x="2642" y="77945"/>
                </a:lnTo>
                <a:lnTo>
                  <a:pt x="6275" y="86390"/>
                </a:lnTo>
                <a:lnTo>
                  <a:pt x="6275" y="57137"/>
                </a:lnTo>
                <a:lnTo>
                  <a:pt x="6935" y="51853"/>
                </a:lnTo>
                <a:lnTo>
                  <a:pt x="7266" y="48880"/>
                </a:lnTo>
                <a:lnTo>
                  <a:pt x="7926" y="46568"/>
                </a:lnTo>
                <a:lnTo>
                  <a:pt x="8587" y="43926"/>
                </a:lnTo>
                <a:lnTo>
                  <a:pt x="12880" y="34018"/>
                </a:lnTo>
                <a:lnTo>
                  <a:pt x="18495" y="25761"/>
                </a:lnTo>
                <a:lnTo>
                  <a:pt x="25761" y="18495"/>
                </a:lnTo>
                <a:lnTo>
                  <a:pt x="34348" y="12550"/>
                </a:lnTo>
                <a:lnTo>
                  <a:pt x="43926" y="8587"/>
                </a:lnTo>
                <a:lnTo>
                  <a:pt x="51853" y="6935"/>
                </a:lnTo>
                <a:lnTo>
                  <a:pt x="54495" y="6275"/>
                </a:lnTo>
                <a:lnTo>
                  <a:pt x="62752" y="6275"/>
                </a:lnTo>
                <a:lnTo>
                  <a:pt x="65724" y="6605"/>
                </a:lnTo>
                <a:lnTo>
                  <a:pt x="75963" y="8587"/>
                </a:lnTo>
                <a:lnTo>
                  <a:pt x="85871" y="12880"/>
                </a:lnTo>
                <a:lnTo>
                  <a:pt x="94458" y="18495"/>
                </a:lnTo>
                <a:lnTo>
                  <a:pt x="101724" y="25761"/>
                </a:lnTo>
                <a:lnTo>
                  <a:pt x="107339" y="34348"/>
                </a:lnTo>
                <a:lnTo>
                  <a:pt x="111302" y="43926"/>
                </a:lnTo>
                <a:lnTo>
                  <a:pt x="113614" y="54495"/>
                </a:lnTo>
                <a:lnTo>
                  <a:pt x="113614" y="57137"/>
                </a:lnTo>
                <a:lnTo>
                  <a:pt x="113945" y="60110"/>
                </a:lnTo>
                <a:lnTo>
                  <a:pt x="113945" y="86249"/>
                </a:lnTo>
                <a:lnTo>
                  <a:pt x="115266" y="83229"/>
                </a:lnTo>
                <a:lnTo>
                  <a:pt x="116257" y="80587"/>
                </a:lnTo>
                <a:lnTo>
                  <a:pt x="117247" y="77614"/>
                </a:lnTo>
                <a:lnTo>
                  <a:pt x="118238" y="74972"/>
                </a:lnTo>
                <a:lnTo>
                  <a:pt x="118899" y="72000"/>
                </a:lnTo>
                <a:lnTo>
                  <a:pt x="119890" y="63082"/>
                </a:lnTo>
                <a:close/>
              </a:path>
              <a:path extrusionOk="0" h="120000" w="120000">
                <a:moveTo>
                  <a:pt x="113945" y="86249"/>
                </a:moveTo>
                <a:lnTo>
                  <a:pt x="113945" y="60110"/>
                </a:lnTo>
                <a:lnTo>
                  <a:pt x="113614" y="62752"/>
                </a:lnTo>
                <a:lnTo>
                  <a:pt x="113614" y="65394"/>
                </a:lnTo>
                <a:lnTo>
                  <a:pt x="113284" y="68367"/>
                </a:lnTo>
                <a:lnTo>
                  <a:pt x="112624" y="71009"/>
                </a:lnTo>
                <a:lnTo>
                  <a:pt x="111963" y="73321"/>
                </a:lnTo>
                <a:lnTo>
                  <a:pt x="110642" y="78605"/>
                </a:lnTo>
                <a:lnTo>
                  <a:pt x="104367" y="90165"/>
                </a:lnTo>
                <a:lnTo>
                  <a:pt x="98091" y="98091"/>
                </a:lnTo>
                <a:lnTo>
                  <a:pt x="89835" y="104697"/>
                </a:lnTo>
                <a:lnTo>
                  <a:pt x="80917" y="109651"/>
                </a:lnTo>
                <a:lnTo>
                  <a:pt x="70679" y="112624"/>
                </a:lnTo>
                <a:lnTo>
                  <a:pt x="68036" y="112954"/>
                </a:lnTo>
                <a:lnTo>
                  <a:pt x="65394" y="113614"/>
                </a:lnTo>
                <a:lnTo>
                  <a:pt x="57137" y="113614"/>
                </a:lnTo>
                <a:lnTo>
                  <a:pt x="49211" y="112624"/>
                </a:lnTo>
                <a:lnTo>
                  <a:pt x="41284" y="110312"/>
                </a:lnTo>
                <a:lnTo>
                  <a:pt x="29724" y="104367"/>
                </a:lnTo>
                <a:lnTo>
                  <a:pt x="21798" y="97761"/>
                </a:lnTo>
                <a:lnTo>
                  <a:pt x="15192" y="89835"/>
                </a:lnTo>
                <a:lnTo>
                  <a:pt x="10238" y="80587"/>
                </a:lnTo>
                <a:lnTo>
                  <a:pt x="9577" y="78275"/>
                </a:lnTo>
                <a:lnTo>
                  <a:pt x="8587" y="75963"/>
                </a:lnTo>
                <a:lnTo>
                  <a:pt x="7266" y="70679"/>
                </a:lnTo>
                <a:lnTo>
                  <a:pt x="6275" y="62752"/>
                </a:lnTo>
                <a:lnTo>
                  <a:pt x="6275" y="86390"/>
                </a:lnTo>
                <a:lnTo>
                  <a:pt x="13871" y="98091"/>
                </a:lnTo>
                <a:lnTo>
                  <a:pt x="21798" y="106348"/>
                </a:lnTo>
                <a:lnTo>
                  <a:pt x="31706" y="112624"/>
                </a:lnTo>
                <a:lnTo>
                  <a:pt x="39302" y="116257"/>
                </a:lnTo>
                <a:lnTo>
                  <a:pt x="50862" y="119229"/>
                </a:lnTo>
                <a:lnTo>
                  <a:pt x="57137" y="119890"/>
                </a:lnTo>
                <a:lnTo>
                  <a:pt x="63082" y="119890"/>
                </a:lnTo>
                <a:lnTo>
                  <a:pt x="66055" y="119559"/>
                </a:lnTo>
                <a:lnTo>
                  <a:pt x="69357" y="119229"/>
                </a:lnTo>
                <a:lnTo>
                  <a:pt x="72000" y="118569"/>
                </a:lnTo>
                <a:lnTo>
                  <a:pt x="77945" y="117247"/>
                </a:lnTo>
                <a:lnTo>
                  <a:pt x="80587" y="116257"/>
                </a:lnTo>
                <a:lnTo>
                  <a:pt x="88844" y="112624"/>
                </a:lnTo>
                <a:lnTo>
                  <a:pt x="98422" y="106018"/>
                </a:lnTo>
                <a:lnTo>
                  <a:pt x="106348" y="98091"/>
                </a:lnTo>
                <a:lnTo>
                  <a:pt x="112954" y="88513"/>
                </a:lnTo>
                <a:lnTo>
                  <a:pt x="113945" y="8624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7" name="Google Shape;137;p11"/>
          <p:cNvSpPr/>
          <p:nvPr/>
        </p:nvSpPr>
        <p:spPr>
          <a:xfrm>
            <a:off x="1653539" y="2871216"/>
            <a:ext cx="7150734" cy="508000"/>
          </a:xfrm>
          <a:custGeom>
            <a:rect b="b" l="l" r="r" t="t"/>
            <a:pathLst>
              <a:path extrusionOk="0" h="120000" w="120000">
                <a:moveTo>
                  <a:pt x="0" y="0"/>
                </a:moveTo>
                <a:lnTo>
                  <a:pt x="0" y="119880"/>
                </a:lnTo>
                <a:lnTo>
                  <a:pt x="119997" y="119880"/>
                </a:lnTo>
                <a:lnTo>
                  <a:pt x="119997"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8" name="Google Shape;138;p11"/>
          <p:cNvSpPr/>
          <p:nvPr/>
        </p:nvSpPr>
        <p:spPr>
          <a:xfrm>
            <a:off x="1633727" y="2851404"/>
            <a:ext cx="7190740" cy="547370"/>
          </a:xfrm>
          <a:custGeom>
            <a:rect b="b" l="l" r="r" t="t"/>
            <a:pathLst>
              <a:path extrusionOk="0" h="120000" w="120000">
                <a:moveTo>
                  <a:pt x="119991" y="115600"/>
                </a:moveTo>
                <a:lnTo>
                  <a:pt x="119991" y="4343"/>
                </a:lnTo>
                <a:lnTo>
                  <a:pt x="119964" y="2677"/>
                </a:lnTo>
                <a:lnTo>
                  <a:pt x="119892" y="1294"/>
                </a:lnTo>
                <a:lnTo>
                  <a:pt x="119787" y="349"/>
                </a:lnTo>
                <a:lnTo>
                  <a:pt x="119660" y="0"/>
                </a:lnTo>
                <a:lnTo>
                  <a:pt x="330" y="0"/>
                </a:lnTo>
                <a:lnTo>
                  <a:pt x="203" y="349"/>
                </a:lnTo>
                <a:lnTo>
                  <a:pt x="98" y="1294"/>
                </a:lnTo>
                <a:lnTo>
                  <a:pt x="26" y="2677"/>
                </a:lnTo>
                <a:lnTo>
                  <a:pt x="0" y="4343"/>
                </a:lnTo>
                <a:lnTo>
                  <a:pt x="0" y="115600"/>
                </a:lnTo>
                <a:lnTo>
                  <a:pt x="26" y="117266"/>
                </a:lnTo>
                <a:lnTo>
                  <a:pt x="98" y="118649"/>
                </a:lnTo>
                <a:lnTo>
                  <a:pt x="203" y="119594"/>
                </a:lnTo>
                <a:lnTo>
                  <a:pt x="330" y="119944"/>
                </a:lnTo>
                <a:lnTo>
                  <a:pt x="330" y="8352"/>
                </a:lnTo>
                <a:lnTo>
                  <a:pt x="635" y="4343"/>
                </a:lnTo>
                <a:lnTo>
                  <a:pt x="635" y="8352"/>
                </a:lnTo>
                <a:lnTo>
                  <a:pt x="119355" y="8352"/>
                </a:lnTo>
                <a:lnTo>
                  <a:pt x="119355" y="4343"/>
                </a:lnTo>
                <a:lnTo>
                  <a:pt x="119660" y="8352"/>
                </a:lnTo>
                <a:lnTo>
                  <a:pt x="119660" y="119944"/>
                </a:lnTo>
                <a:lnTo>
                  <a:pt x="119787" y="119594"/>
                </a:lnTo>
                <a:lnTo>
                  <a:pt x="119892" y="118649"/>
                </a:lnTo>
                <a:lnTo>
                  <a:pt x="119964" y="117266"/>
                </a:lnTo>
                <a:lnTo>
                  <a:pt x="119991" y="115600"/>
                </a:lnTo>
                <a:close/>
              </a:path>
              <a:path extrusionOk="0" h="120000" w="120000">
                <a:moveTo>
                  <a:pt x="635" y="8352"/>
                </a:moveTo>
                <a:lnTo>
                  <a:pt x="635" y="4343"/>
                </a:lnTo>
                <a:lnTo>
                  <a:pt x="330" y="8352"/>
                </a:lnTo>
                <a:lnTo>
                  <a:pt x="635" y="8352"/>
                </a:lnTo>
                <a:close/>
              </a:path>
              <a:path extrusionOk="0" h="120000" w="120000">
                <a:moveTo>
                  <a:pt x="635" y="111591"/>
                </a:moveTo>
                <a:lnTo>
                  <a:pt x="635" y="8352"/>
                </a:lnTo>
                <a:lnTo>
                  <a:pt x="330" y="8352"/>
                </a:lnTo>
                <a:lnTo>
                  <a:pt x="330" y="111591"/>
                </a:lnTo>
                <a:lnTo>
                  <a:pt x="635" y="111591"/>
                </a:lnTo>
                <a:close/>
              </a:path>
              <a:path extrusionOk="0" h="120000" w="120000">
                <a:moveTo>
                  <a:pt x="119660" y="111591"/>
                </a:moveTo>
                <a:lnTo>
                  <a:pt x="330" y="111591"/>
                </a:lnTo>
                <a:lnTo>
                  <a:pt x="635" y="115600"/>
                </a:lnTo>
                <a:lnTo>
                  <a:pt x="635" y="119944"/>
                </a:lnTo>
                <a:lnTo>
                  <a:pt x="119355" y="119944"/>
                </a:lnTo>
                <a:lnTo>
                  <a:pt x="119355" y="115600"/>
                </a:lnTo>
                <a:lnTo>
                  <a:pt x="119660" y="111591"/>
                </a:lnTo>
                <a:close/>
              </a:path>
              <a:path extrusionOk="0" h="120000" w="120000">
                <a:moveTo>
                  <a:pt x="635" y="119944"/>
                </a:moveTo>
                <a:lnTo>
                  <a:pt x="635" y="115600"/>
                </a:lnTo>
                <a:lnTo>
                  <a:pt x="330" y="111591"/>
                </a:lnTo>
                <a:lnTo>
                  <a:pt x="330" y="119944"/>
                </a:lnTo>
                <a:lnTo>
                  <a:pt x="635" y="119944"/>
                </a:lnTo>
                <a:close/>
              </a:path>
              <a:path extrusionOk="0" h="120000" w="120000">
                <a:moveTo>
                  <a:pt x="119660" y="8352"/>
                </a:moveTo>
                <a:lnTo>
                  <a:pt x="119355" y="4343"/>
                </a:lnTo>
                <a:lnTo>
                  <a:pt x="119355" y="8352"/>
                </a:lnTo>
                <a:lnTo>
                  <a:pt x="119660" y="8352"/>
                </a:lnTo>
                <a:close/>
              </a:path>
              <a:path extrusionOk="0" h="120000" w="120000">
                <a:moveTo>
                  <a:pt x="119660" y="111591"/>
                </a:moveTo>
                <a:lnTo>
                  <a:pt x="119660" y="8352"/>
                </a:lnTo>
                <a:lnTo>
                  <a:pt x="119355" y="8352"/>
                </a:lnTo>
                <a:lnTo>
                  <a:pt x="119355" y="111591"/>
                </a:lnTo>
                <a:lnTo>
                  <a:pt x="119660" y="111591"/>
                </a:lnTo>
                <a:close/>
              </a:path>
              <a:path extrusionOk="0" h="120000" w="120000">
                <a:moveTo>
                  <a:pt x="119660" y="119944"/>
                </a:moveTo>
                <a:lnTo>
                  <a:pt x="119660" y="111591"/>
                </a:lnTo>
                <a:lnTo>
                  <a:pt x="119355" y="115600"/>
                </a:lnTo>
                <a:lnTo>
                  <a:pt x="119355" y="119944"/>
                </a:lnTo>
                <a:lnTo>
                  <a:pt x="119660" y="119944"/>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9" name="Google Shape;139;p11"/>
          <p:cNvSpPr txBox="1"/>
          <p:nvPr/>
        </p:nvSpPr>
        <p:spPr>
          <a:xfrm>
            <a:off x="2043175" y="2951478"/>
            <a:ext cx="5641340"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800">
                <a:solidFill>
                  <a:srgbClr val="FFFFFF"/>
                </a:solidFill>
                <a:latin typeface="Arial"/>
                <a:ea typeface="Arial"/>
                <a:cs typeface="Arial"/>
                <a:sym typeface="Arial"/>
              </a:rPr>
              <a:t>Press Advantages in Businesses of Traditional Strength</a:t>
            </a:r>
            <a:endParaRPr sz="1800">
              <a:solidFill>
                <a:schemeClr val="dk1"/>
              </a:solidFill>
              <a:latin typeface="Arial"/>
              <a:ea typeface="Arial"/>
              <a:cs typeface="Arial"/>
              <a:sym typeface="Arial"/>
            </a:endParaRPr>
          </a:p>
        </p:txBody>
      </p:sp>
      <p:sp>
        <p:nvSpPr>
          <p:cNvPr id="140" name="Google Shape;140;p11"/>
          <p:cNvSpPr/>
          <p:nvPr/>
        </p:nvSpPr>
        <p:spPr>
          <a:xfrm>
            <a:off x="1389888" y="2862072"/>
            <a:ext cx="525780" cy="525780"/>
          </a:xfrm>
          <a:custGeom>
            <a:rect b="b" l="l" r="r" t="t"/>
            <a:pathLst>
              <a:path extrusionOk="0" h="120000" w="120000">
                <a:moveTo>
                  <a:pt x="120000" y="59826"/>
                </a:moveTo>
                <a:lnTo>
                  <a:pt x="119036" y="49071"/>
                </a:lnTo>
                <a:lnTo>
                  <a:pt x="116257" y="38949"/>
                </a:lnTo>
                <a:lnTo>
                  <a:pt x="111832" y="29629"/>
                </a:lnTo>
                <a:lnTo>
                  <a:pt x="105930" y="21279"/>
                </a:lnTo>
                <a:lnTo>
                  <a:pt x="98720" y="14069"/>
                </a:lnTo>
                <a:lnTo>
                  <a:pt x="90370" y="8167"/>
                </a:lnTo>
                <a:lnTo>
                  <a:pt x="81050" y="3742"/>
                </a:lnTo>
                <a:lnTo>
                  <a:pt x="70928" y="963"/>
                </a:lnTo>
                <a:lnTo>
                  <a:pt x="60173" y="0"/>
                </a:lnTo>
                <a:lnTo>
                  <a:pt x="49315" y="963"/>
                </a:lnTo>
                <a:lnTo>
                  <a:pt x="39113" y="3742"/>
                </a:lnTo>
                <a:lnTo>
                  <a:pt x="29732" y="8167"/>
                </a:lnTo>
                <a:lnTo>
                  <a:pt x="21339" y="14069"/>
                </a:lnTo>
                <a:lnTo>
                  <a:pt x="14099" y="21279"/>
                </a:lnTo>
                <a:lnTo>
                  <a:pt x="8180" y="29629"/>
                </a:lnTo>
                <a:lnTo>
                  <a:pt x="3746" y="38949"/>
                </a:lnTo>
                <a:lnTo>
                  <a:pt x="964" y="49071"/>
                </a:lnTo>
                <a:lnTo>
                  <a:pt x="0" y="59826"/>
                </a:lnTo>
                <a:lnTo>
                  <a:pt x="964" y="70684"/>
                </a:lnTo>
                <a:lnTo>
                  <a:pt x="3746" y="80886"/>
                </a:lnTo>
                <a:lnTo>
                  <a:pt x="8180" y="90267"/>
                </a:lnTo>
                <a:lnTo>
                  <a:pt x="14099" y="98660"/>
                </a:lnTo>
                <a:lnTo>
                  <a:pt x="21339" y="105900"/>
                </a:lnTo>
                <a:lnTo>
                  <a:pt x="29732" y="111819"/>
                </a:lnTo>
                <a:lnTo>
                  <a:pt x="39113" y="116253"/>
                </a:lnTo>
                <a:lnTo>
                  <a:pt x="49315" y="119035"/>
                </a:lnTo>
                <a:lnTo>
                  <a:pt x="60173" y="120000"/>
                </a:lnTo>
                <a:lnTo>
                  <a:pt x="70928" y="119035"/>
                </a:lnTo>
                <a:lnTo>
                  <a:pt x="81050" y="116253"/>
                </a:lnTo>
                <a:lnTo>
                  <a:pt x="90370" y="111819"/>
                </a:lnTo>
                <a:lnTo>
                  <a:pt x="98720" y="105900"/>
                </a:lnTo>
                <a:lnTo>
                  <a:pt x="105930" y="98660"/>
                </a:lnTo>
                <a:lnTo>
                  <a:pt x="111832" y="90267"/>
                </a:lnTo>
                <a:lnTo>
                  <a:pt x="116257" y="80886"/>
                </a:lnTo>
                <a:lnTo>
                  <a:pt x="119036" y="70684"/>
                </a:lnTo>
                <a:lnTo>
                  <a:pt x="120000" y="59826"/>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1" name="Google Shape;141;p11"/>
          <p:cNvSpPr/>
          <p:nvPr/>
        </p:nvSpPr>
        <p:spPr>
          <a:xfrm>
            <a:off x="1376172" y="2848356"/>
            <a:ext cx="553720" cy="553720"/>
          </a:xfrm>
          <a:custGeom>
            <a:rect b="b" l="l" r="r" t="t"/>
            <a:pathLst>
              <a:path extrusionOk="0" h="120000" w="120000">
                <a:moveTo>
                  <a:pt x="119890" y="63082"/>
                </a:moveTo>
                <a:lnTo>
                  <a:pt x="119890" y="56807"/>
                </a:lnTo>
                <a:lnTo>
                  <a:pt x="119229" y="50862"/>
                </a:lnTo>
                <a:lnTo>
                  <a:pt x="117247" y="41944"/>
                </a:lnTo>
                <a:lnTo>
                  <a:pt x="116257" y="39302"/>
                </a:lnTo>
                <a:lnTo>
                  <a:pt x="115266" y="36330"/>
                </a:lnTo>
                <a:lnTo>
                  <a:pt x="109651" y="26422"/>
                </a:lnTo>
                <a:lnTo>
                  <a:pt x="102385" y="17504"/>
                </a:lnTo>
                <a:lnTo>
                  <a:pt x="93468" y="10238"/>
                </a:lnTo>
                <a:lnTo>
                  <a:pt x="83229" y="4623"/>
                </a:lnTo>
                <a:lnTo>
                  <a:pt x="74972" y="1981"/>
                </a:lnTo>
                <a:lnTo>
                  <a:pt x="63082" y="0"/>
                </a:lnTo>
                <a:lnTo>
                  <a:pt x="56807" y="0"/>
                </a:lnTo>
                <a:lnTo>
                  <a:pt x="50862" y="660"/>
                </a:lnTo>
                <a:lnTo>
                  <a:pt x="41945" y="2642"/>
                </a:lnTo>
                <a:lnTo>
                  <a:pt x="39302" y="3633"/>
                </a:lnTo>
                <a:lnTo>
                  <a:pt x="36330" y="4623"/>
                </a:lnTo>
                <a:lnTo>
                  <a:pt x="26422" y="10238"/>
                </a:lnTo>
                <a:lnTo>
                  <a:pt x="17504" y="17504"/>
                </a:lnTo>
                <a:lnTo>
                  <a:pt x="10238" y="26422"/>
                </a:lnTo>
                <a:lnTo>
                  <a:pt x="4623" y="36660"/>
                </a:lnTo>
                <a:lnTo>
                  <a:pt x="1981" y="44917"/>
                </a:lnTo>
                <a:lnTo>
                  <a:pt x="0" y="56807"/>
                </a:lnTo>
                <a:lnTo>
                  <a:pt x="0" y="63082"/>
                </a:lnTo>
                <a:lnTo>
                  <a:pt x="660" y="69027"/>
                </a:lnTo>
                <a:lnTo>
                  <a:pt x="2642" y="77944"/>
                </a:lnTo>
                <a:lnTo>
                  <a:pt x="3633" y="80587"/>
                </a:lnTo>
                <a:lnTo>
                  <a:pt x="4623" y="83559"/>
                </a:lnTo>
                <a:lnTo>
                  <a:pt x="6275" y="86655"/>
                </a:lnTo>
                <a:lnTo>
                  <a:pt x="6275" y="57137"/>
                </a:lnTo>
                <a:lnTo>
                  <a:pt x="6935" y="51853"/>
                </a:lnTo>
                <a:lnTo>
                  <a:pt x="7266" y="48880"/>
                </a:lnTo>
                <a:lnTo>
                  <a:pt x="7926" y="46568"/>
                </a:lnTo>
                <a:lnTo>
                  <a:pt x="8587" y="43926"/>
                </a:lnTo>
                <a:lnTo>
                  <a:pt x="12880" y="34018"/>
                </a:lnTo>
                <a:lnTo>
                  <a:pt x="18495" y="25761"/>
                </a:lnTo>
                <a:lnTo>
                  <a:pt x="25761" y="18495"/>
                </a:lnTo>
                <a:lnTo>
                  <a:pt x="34348" y="12550"/>
                </a:lnTo>
                <a:lnTo>
                  <a:pt x="43926" y="8587"/>
                </a:lnTo>
                <a:lnTo>
                  <a:pt x="51853" y="6935"/>
                </a:lnTo>
                <a:lnTo>
                  <a:pt x="54495" y="6275"/>
                </a:lnTo>
                <a:lnTo>
                  <a:pt x="62752" y="6275"/>
                </a:lnTo>
                <a:lnTo>
                  <a:pt x="65724" y="6605"/>
                </a:lnTo>
                <a:lnTo>
                  <a:pt x="75963" y="8587"/>
                </a:lnTo>
                <a:lnTo>
                  <a:pt x="85871" y="12880"/>
                </a:lnTo>
                <a:lnTo>
                  <a:pt x="94458" y="18495"/>
                </a:lnTo>
                <a:lnTo>
                  <a:pt x="101724" y="25761"/>
                </a:lnTo>
                <a:lnTo>
                  <a:pt x="107339" y="34348"/>
                </a:lnTo>
                <a:lnTo>
                  <a:pt x="111302" y="43926"/>
                </a:lnTo>
                <a:lnTo>
                  <a:pt x="113614" y="54495"/>
                </a:lnTo>
                <a:lnTo>
                  <a:pt x="113614" y="86532"/>
                </a:lnTo>
                <a:lnTo>
                  <a:pt x="115266" y="83229"/>
                </a:lnTo>
                <a:lnTo>
                  <a:pt x="116257" y="80587"/>
                </a:lnTo>
                <a:lnTo>
                  <a:pt x="117247" y="77614"/>
                </a:lnTo>
                <a:lnTo>
                  <a:pt x="118238" y="74972"/>
                </a:lnTo>
                <a:lnTo>
                  <a:pt x="118899" y="72000"/>
                </a:lnTo>
                <a:lnTo>
                  <a:pt x="119890" y="63082"/>
                </a:lnTo>
                <a:close/>
              </a:path>
              <a:path extrusionOk="0" h="120000" w="120000">
                <a:moveTo>
                  <a:pt x="113614" y="86532"/>
                </a:moveTo>
                <a:lnTo>
                  <a:pt x="113614" y="65394"/>
                </a:lnTo>
                <a:lnTo>
                  <a:pt x="113284" y="68366"/>
                </a:lnTo>
                <a:lnTo>
                  <a:pt x="112624" y="71009"/>
                </a:lnTo>
                <a:lnTo>
                  <a:pt x="111963" y="73321"/>
                </a:lnTo>
                <a:lnTo>
                  <a:pt x="110642" y="78605"/>
                </a:lnTo>
                <a:lnTo>
                  <a:pt x="109651" y="80917"/>
                </a:lnTo>
                <a:lnTo>
                  <a:pt x="104367" y="90165"/>
                </a:lnTo>
                <a:lnTo>
                  <a:pt x="97761" y="98091"/>
                </a:lnTo>
                <a:lnTo>
                  <a:pt x="89835" y="104697"/>
                </a:lnTo>
                <a:lnTo>
                  <a:pt x="80917" y="109651"/>
                </a:lnTo>
                <a:lnTo>
                  <a:pt x="70679" y="112623"/>
                </a:lnTo>
                <a:lnTo>
                  <a:pt x="68036" y="112954"/>
                </a:lnTo>
                <a:lnTo>
                  <a:pt x="65394" y="113614"/>
                </a:lnTo>
                <a:lnTo>
                  <a:pt x="57137" y="113614"/>
                </a:lnTo>
                <a:lnTo>
                  <a:pt x="49211" y="112623"/>
                </a:lnTo>
                <a:lnTo>
                  <a:pt x="41284" y="110311"/>
                </a:lnTo>
                <a:lnTo>
                  <a:pt x="29724" y="104366"/>
                </a:lnTo>
                <a:lnTo>
                  <a:pt x="21798" y="97761"/>
                </a:lnTo>
                <a:lnTo>
                  <a:pt x="15192" y="89834"/>
                </a:lnTo>
                <a:lnTo>
                  <a:pt x="10238" y="80587"/>
                </a:lnTo>
                <a:lnTo>
                  <a:pt x="9577" y="78275"/>
                </a:lnTo>
                <a:lnTo>
                  <a:pt x="8587" y="75963"/>
                </a:lnTo>
                <a:lnTo>
                  <a:pt x="7266" y="70678"/>
                </a:lnTo>
                <a:lnTo>
                  <a:pt x="6275" y="62752"/>
                </a:lnTo>
                <a:lnTo>
                  <a:pt x="6275" y="86655"/>
                </a:lnTo>
                <a:lnTo>
                  <a:pt x="13871" y="98091"/>
                </a:lnTo>
                <a:lnTo>
                  <a:pt x="21798" y="106348"/>
                </a:lnTo>
                <a:lnTo>
                  <a:pt x="31376" y="112623"/>
                </a:lnTo>
                <a:lnTo>
                  <a:pt x="39302" y="116256"/>
                </a:lnTo>
                <a:lnTo>
                  <a:pt x="50862" y="119229"/>
                </a:lnTo>
                <a:lnTo>
                  <a:pt x="56807" y="119889"/>
                </a:lnTo>
                <a:lnTo>
                  <a:pt x="63082" y="119889"/>
                </a:lnTo>
                <a:lnTo>
                  <a:pt x="69027" y="119229"/>
                </a:lnTo>
                <a:lnTo>
                  <a:pt x="77945" y="117247"/>
                </a:lnTo>
                <a:lnTo>
                  <a:pt x="80587" y="116256"/>
                </a:lnTo>
                <a:lnTo>
                  <a:pt x="83559" y="115266"/>
                </a:lnTo>
                <a:lnTo>
                  <a:pt x="93798" y="109651"/>
                </a:lnTo>
                <a:lnTo>
                  <a:pt x="102385" y="102385"/>
                </a:lnTo>
                <a:lnTo>
                  <a:pt x="109651" y="93467"/>
                </a:lnTo>
                <a:lnTo>
                  <a:pt x="112624" y="88513"/>
                </a:lnTo>
                <a:lnTo>
                  <a:pt x="113614" y="86532"/>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11"/>
          <p:cNvSpPr/>
          <p:nvPr/>
        </p:nvSpPr>
        <p:spPr>
          <a:xfrm>
            <a:off x="1764792" y="3633216"/>
            <a:ext cx="7039609" cy="508000"/>
          </a:xfrm>
          <a:custGeom>
            <a:rect b="b" l="l" r="r" t="t"/>
            <a:pathLst>
              <a:path extrusionOk="0" h="120000" w="120000">
                <a:moveTo>
                  <a:pt x="0" y="0"/>
                </a:moveTo>
                <a:lnTo>
                  <a:pt x="0" y="119880"/>
                </a:lnTo>
                <a:lnTo>
                  <a:pt x="119995" y="119880"/>
                </a:lnTo>
                <a:lnTo>
                  <a:pt x="119995"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3" name="Google Shape;143;p11"/>
          <p:cNvSpPr/>
          <p:nvPr/>
        </p:nvSpPr>
        <p:spPr>
          <a:xfrm>
            <a:off x="1744980" y="3613404"/>
            <a:ext cx="7078980" cy="547370"/>
          </a:xfrm>
          <a:custGeom>
            <a:rect b="b" l="l" r="r" t="t"/>
            <a:pathLst>
              <a:path extrusionOk="0" h="120000" w="120000">
                <a:moveTo>
                  <a:pt x="119999" y="115600"/>
                </a:moveTo>
                <a:lnTo>
                  <a:pt x="119999" y="4343"/>
                </a:lnTo>
                <a:lnTo>
                  <a:pt x="119972" y="2677"/>
                </a:lnTo>
                <a:lnTo>
                  <a:pt x="119899" y="1294"/>
                </a:lnTo>
                <a:lnTo>
                  <a:pt x="119792" y="349"/>
                </a:lnTo>
                <a:lnTo>
                  <a:pt x="119664" y="0"/>
                </a:lnTo>
                <a:lnTo>
                  <a:pt x="335" y="0"/>
                </a:lnTo>
                <a:lnTo>
                  <a:pt x="207" y="349"/>
                </a:lnTo>
                <a:lnTo>
                  <a:pt x="100" y="1294"/>
                </a:lnTo>
                <a:lnTo>
                  <a:pt x="27" y="2677"/>
                </a:lnTo>
                <a:lnTo>
                  <a:pt x="0" y="4343"/>
                </a:lnTo>
                <a:lnTo>
                  <a:pt x="0" y="115600"/>
                </a:lnTo>
                <a:lnTo>
                  <a:pt x="27" y="117266"/>
                </a:lnTo>
                <a:lnTo>
                  <a:pt x="100" y="118649"/>
                </a:lnTo>
                <a:lnTo>
                  <a:pt x="207" y="119594"/>
                </a:lnTo>
                <a:lnTo>
                  <a:pt x="335" y="119944"/>
                </a:lnTo>
                <a:lnTo>
                  <a:pt x="335" y="8352"/>
                </a:lnTo>
                <a:lnTo>
                  <a:pt x="645" y="4343"/>
                </a:lnTo>
                <a:lnTo>
                  <a:pt x="645" y="8352"/>
                </a:lnTo>
                <a:lnTo>
                  <a:pt x="119354" y="8352"/>
                </a:lnTo>
                <a:lnTo>
                  <a:pt x="119354" y="4343"/>
                </a:lnTo>
                <a:lnTo>
                  <a:pt x="119664" y="8352"/>
                </a:lnTo>
                <a:lnTo>
                  <a:pt x="119664" y="119944"/>
                </a:lnTo>
                <a:lnTo>
                  <a:pt x="119792" y="119594"/>
                </a:lnTo>
                <a:lnTo>
                  <a:pt x="119899" y="118649"/>
                </a:lnTo>
                <a:lnTo>
                  <a:pt x="119972" y="117266"/>
                </a:lnTo>
                <a:lnTo>
                  <a:pt x="119999" y="115600"/>
                </a:lnTo>
                <a:close/>
              </a:path>
              <a:path extrusionOk="0" h="120000" w="120000">
                <a:moveTo>
                  <a:pt x="645" y="8352"/>
                </a:moveTo>
                <a:lnTo>
                  <a:pt x="645" y="4343"/>
                </a:lnTo>
                <a:lnTo>
                  <a:pt x="335" y="8352"/>
                </a:lnTo>
                <a:lnTo>
                  <a:pt x="645" y="8352"/>
                </a:lnTo>
                <a:close/>
              </a:path>
              <a:path extrusionOk="0" h="120000" w="120000">
                <a:moveTo>
                  <a:pt x="645" y="111591"/>
                </a:moveTo>
                <a:lnTo>
                  <a:pt x="645" y="8352"/>
                </a:lnTo>
                <a:lnTo>
                  <a:pt x="335" y="8352"/>
                </a:lnTo>
                <a:lnTo>
                  <a:pt x="335" y="111591"/>
                </a:lnTo>
                <a:lnTo>
                  <a:pt x="645" y="111591"/>
                </a:lnTo>
                <a:close/>
              </a:path>
              <a:path extrusionOk="0" h="120000" w="120000">
                <a:moveTo>
                  <a:pt x="119664" y="111591"/>
                </a:moveTo>
                <a:lnTo>
                  <a:pt x="335" y="111591"/>
                </a:lnTo>
                <a:lnTo>
                  <a:pt x="645" y="115600"/>
                </a:lnTo>
                <a:lnTo>
                  <a:pt x="645" y="119944"/>
                </a:lnTo>
                <a:lnTo>
                  <a:pt x="119354" y="119944"/>
                </a:lnTo>
                <a:lnTo>
                  <a:pt x="119354" y="115600"/>
                </a:lnTo>
                <a:lnTo>
                  <a:pt x="119664" y="111591"/>
                </a:lnTo>
                <a:close/>
              </a:path>
              <a:path extrusionOk="0" h="120000" w="120000">
                <a:moveTo>
                  <a:pt x="645" y="119944"/>
                </a:moveTo>
                <a:lnTo>
                  <a:pt x="645" y="115600"/>
                </a:lnTo>
                <a:lnTo>
                  <a:pt x="335" y="111591"/>
                </a:lnTo>
                <a:lnTo>
                  <a:pt x="335" y="119944"/>
                </a:lnTo>
                <a:lnTo>
                  <a:pt x="645" y="119944"/>
                </a:lnTo>
                <a:close/>
              </a:path>
              <a:path extrusionOk="0" h="120000" w="120000">
                <a:moveTo>
                  <a:pt x="119664" y="8352"/>
                </a:moveTo>
                <a:lnTo>
                  <a:pt x="119354" y="4343"/>
                </a:lnTo>
                <a:lnTo>
                  <a:pt x="119354" y="8352"/>
                </a:lnTo>
                <a:lnTo>
                  <a:pt x="119664" y="8352"/>
                </a:lnTo>
                <a:close/>
              </a:path>
              <a:path extrusionOk="0" h="120000" w="120000">
                <a:moveTo>
                  <a:pt x="119664" y="111591"/>
                </a:moveTo>
                <a:lnTo>
                  <a:pt x="119664" y="8352"/>
                </a:lnTo>
                <a:lnTo>
                  <a:pt x="119354" y="8352"/>
                </a:lnTo>
                <a:lnTo>
                  <a:pt x="119354" y="111591"/>
                </a:lnTo>
                <a:lnTo>
                  <a:pt x="119664" y="111591"/>
                </a:lnTo>
                <a:close/>
              </a:path>
              <a:path extrusionOk="0" h="120000" w="120000">
                <a:moveTo>
                  <a:pt x="119664" y="119944"/>
                </a:moveTo>
                <a:lnTo>
                  <a:pt x="119664" y="111591"/>
                </a:lnTo>
                <a:lnTo>
                  <a:pt x="119354" y="115600"/>
                </a:lnTo>
                <a:lnTo>
                  <a:pt x="119354" y="119944"/>
                </a:lnTo>
                <a:lnTo>
                  <a:pt x="119664" y="119944"/>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4" name="Google Shape;144;p11"/>
          <p:cNvSpPr txBox="1"/>
          <p:nvPr/>
        </p:nvSpPr>
        <p:spPr>
          <a:xfrm>
            <a:off x="2154427" y="3713478"/>
            <a:ext cx="529145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800">
                <a:solidFill>
                  <a:srgbClr val="FFFFFF"/>
                </a:solidFill>
                <a:latin typeface="Arial"/>
                <a:ea typeface="Arial"/>
                <a:cs typeface="Arial"/>
                <a:sym typeface="Arial"/>
              </a:rPr>
              <a:t>Deepen Relationships to Grow Wealth Management</a:t>
            </a:r>
            <a:endParaRPr sz="1800">
              <a:solidFill>
                <a:schemeClr val="dk1"/>
              </a:solidFill>
              <a:latin typeface="Arial"/>
              <a:ea typeface="Arial"/>
              <a:cs typeface="Arial"/>
              <a:sym typeface="Arial"/>
            </a:endParaRPr>
          </a:p>
        </p:txBody>
      </p:sp>
      <p:sp>
        <p:nvSpPr>
          <p:cNvPr id="145" name="Google Shape;145;p11"/>
          <p:cNvSpPr/>
          <p:nvPr/>
        </p:nvSpPr>
        <p:spPr>
          <a:xfrm>
            <a:off x="1502664" y="3624072"/>
            <a:ext cx="524510" cy="525780"/>
          </a:xfrm>
          <a:custGeom>
            <a:rect b="b" l="l" r="r" t="t"/>
            <a:pathLst>
              <a:path extrusionOk="0" h="120000" w="120000">
                <a:moveTo>
                  <a:pt x="119941" y="59826"/>
                </a:moveTo>
                <a:lnTo>
                  <a:pt x="118975" y="49071"/>
                </a:lnTo>
                <a:lnTo>
                  <a:pt x="116190" y="38949"/>
                </a:lnTo>
                <a:lnTo>
                  <a:pt x="111754" y="29629"/>
                </a:lnTo>
                <a:lnTo>
                  <a:pt x="105838" y="21279"/>
                </a:lnTo>
                <a:lnTo>
                  <a:pt x="98610" y="14069"/>
                </a:lnTo>
                <a:lnTo>
                  <a:pt x="90240" y="8167"/>
                </a:lnTo>
                <a:lnTo>
                  <a:pt x="80897" y="3742"/>
                </a:lnTo>
                <a:lnTo>
                  <a:pt x="70751" y="963"/>
                </a:lnTo>
                <a:lnTo>
                  <a:pt x="59970" y="0"/>
                </a:lnTo>
                <a:lnTo>
                  <a:pt x="49190" y="963"/>
                </a:lnTo>
                <a:lnTo>
                  <a:pt x="39043" y="3742"/>
                </a:lnTo>
                <a:lnTo>
                  <a:pt x="29701" y="8167"/>
                </a:lnTo>
                <a:lnTo>
                  <a:pt x="21331" y="14069"/>
                </a:lnTo>
                <a:lnTo>
                  <a:pt x="14103" y="21279"/>
                </a:lnTo>
                <a:lnTo>
                  <a:pt x="8187" y="29629"/>
                </a:lnTo>
                <a:lnTo>
                  <a:pt x="3751" y="38949"/>
                </a:lnTo>
                <a:lnTo>
                  <a:pt x="965" y="49071"/>
                </a:lnTo>
                <a:lnTo>
                  <a:pt x="0" y="59826"/>
                </a:lnTo>
                <a:lnTo>
                  <a:pt x="965" y="70684"/>
                </a:lnTo>
                <a:lnTo>
                  <a:pt x="3751" y="80886"/>
                </a:lnTo>
                <a:lnTo>
                  <a:pt x="8187" y="90267"/>
                </a:lnTo>
                <a:lnTo>
                  <a:pt x="14103" y="98660"/>
                </a:lnTo>
                <a:lnTo>
                  <a:pt x="21331" y="105900"/>
                </a:lnTo>
                <a:lnTo>
                  <a:pt x="29701" y="111819"/>
                </a:lnTo>
                <a:lnTo>
                  <a:pt x="39043" y="116253"/>
                </a:lnTo>
                <a:lnTo>
                  <a:pt x="49190" y="119035"/>
                </a:lnTo>
                <a:lnTo>
                  <a:pt x="59970" y="120000"/>
                </a:lnTo>
                <a:lnTo>
                  <a:pt x="70751" y="119035"/>
                </a:lnTo>
                <a:lnTo>
                  <a:pt x="80897" y="116253"/>
                </a:lnTo>
                <a:lnTo>
                  <a:pt x="90240" y="111819"/>
                </a:lnTo>
                <a:lnTo>
                  <a:pt x="98610" y="105900"/>
                </a:lnTo>
                <a:lnTo>
                  <a:pt x="105838" y="98660"/>
                </a:lnTo>
                <a:lnTo>
                  <a:pt x="111754" y="90267"/>
                </a:lnTo>
                <a:lnTo>
                  <a:pt x="116190" y="80886"/>
                </a:lnTo>
                <a:lnTo>
                  <a:pt x="118975" y="70684"/>
                </a:lnTo>
                <a:lnTo>
                  <a:pt x="119941" y="59826"/>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6" name="Google Shape;146;p11"/>
          <p:cNvSpPr/>
          <p:nvPr/>
        </p:nvSpPr>
        <p:spPr>
          <a:xfrm>
            <a:off x="1487424" y="3610355"/>
            <a:ext cx="554990" cy="553720"/>
          </a:xfrm>
          <a:custGeom>
            <a:rect b="b" l="l" r="r" t="t"/>
            <a:pathLst>
              <a:path extrusionOk="0" h="120000" w="120000">
                <a:moveTo>
                  <a:pt x="329" y="63082"/>
                </a:moveTo>
                <a:lnTo>
                  <a:pt x="329" y="56807"/>
                </a:lnTo>
                <a:lnTo>
                  <a:pt x="0" y="60110"/>
                </a:lnTo>
                <a:lnTo>
                  <a:pt x="329" y="63082"/>
                </a:lnTo>
                <a:close/>
              </a:path>
              <a:path extrusionOk="0" h="120000" w="120000">
                <a:moveTo>
                  <a:pt x="119615" y="66055"/>
                </a:moveTo>
                <a:lnTo>
                  <a:pt x="119615" y="53834"/>
                </a:lnTo>
                <a:lnTo>
                  <a:pt x="118956" y="50862"/>
                </a:lnTo>
                <a:lnTo>
                  <a:pt x="118627" y="47889"/>
                </a:lnTo>
                <a:lnTo>
                  <a:pt x="117968" y="44917"/>
                </a:lnTo>
                <a:lnTo>
                  <a:pt x="116979" y="41944"/>
                </a:lnTo>
                <a:lnTo>
                  <a:pt x="115991" y="39302"/>
                </a:lnTo>
                <a:lnTo>
                  <a:pt x="115002" y="36330"/>
                </a:lnTo>
                <a:lnTo>
                  <a:pt x="109400" y="26422"/>
                </a:lnTo>
                <a:lnTo>
                  <a:pt x="102151" y="17504"/>
                </a:lnTo>
                <a:lnTo>
                  <a:pt x="93254" y="10238"/>
                </a:lnTo>
                <a:lnTo>
                  <a:pt x="83039" y="4623"/>
                </a:lnTo>
                <a:lnTo>
                  <a:pt x="68869" y="660"/>
                </a:lnTo>
                <a:lnTo>
                  <a:pt x="62938" y="0"/>
                </a:lnTo>
                <a:lnTo>
                  <a:pt x="56677" y="0"/>
                </a:lnTo>
                <a:lnTo>
                  <a:pt x="44814" y="1981"/>
                </a:lnTo>
                <a:lnTo>
                  <a:pt x="36576" y="4623"/>
                </a:lnTo>
                <a:lnTo>
                  <a:pt x="26361" y="10238"/>
                </a:lnTo>
                <a:lnTo>
                  <a:pt x="17464" y="17504"/>
                </a:lnTo>
                <a:lnTo>
                  <a:pt x="10215" y="26422"/>
                </a:lnTo>
                <a:lnTo>
                  <a:pt x="4942" y="36660"/>
                </a:lnTo>
                <a:lnTo>
                  <a:pt x="3624" y="39302"/>
                </a:lnTo>
                <a:lnTo>
                  <a:pt x="2636" y="42275"/>
                </a:lnTo>
                <a:lnTo>
                  <a:pt x="1977" y="44917"/>
                </a:lnTo>
                <a:lnTo>
                  <a:pt x="659" y="50862"/>
                </a:lnTo>
                <a:lnTo>
                  <a:pt x="329" y="53834"/>
                </a:lnTo>
                <a:lnTo>
                  <a:pt x="329" y="66055"/>
                </a:lnTo>
                <a:lnTo>
                  <a:pt x="659" y="69027"/>
                </a:lnTo>
                <a:lnTo>
                  <a:pt x="1977" y="74972"/>
                </a:lnTo>
                <a:lnTo>
                  <a:pt x="2965" y="77944"/>
                </a:lnTo>
                <a:lnTo>
                  <a:pt x="3624" y="80587"/>
                </a:lnTo>
                <a:lnTo>
                  <a:pt x="4942" y="83559"/>
                </a:lnTo>
                <a:lnTo>
                  <a:pt x="6260" y="86036"/>
                </a:lnTo>
                <a:lnTo>
                  <a:pt x="6260" y="57137"/>
                </a:lnTo>
                <a:lnTo>
                  <a:pt x="6919" y="51853"/>
                </a:lnTo>
                <a:lnTo>
                  <a:pt x="7249" y="48880"/>
                </a:lnTo>
                <a:lnTo>
                  <a:pt x="7908" y="46568"/>
                </a:lnTo>
                <a:lnTo>
                  <a:pt x="8567" y="43926"/>
                </a:lnTo>
                <a:lnTo>
                  <a:pt x="12851" y="34018"/>
                </a:lnTo>
                <a:lnTo>
                  <a:pt x="22077" y="21798"/>
                </a:lnTo>
                <a:lnTo>
                  <a:pt x="29986" y="15192"/>
                </a:lnTo>
                <a:lnTo>
                  <a:pt x="39212" y="10238"/>
                </a:lnTo>
                <a:lnTo>
                  <a:pt x="44155" y="8587"/>
                </a:lnTo>
                <a:lnTo>
                  <a:pt x="46462" y="7926"/>
                </a:lnTo>
                <a:lnTo>
                  <a:pt x="49098" y="7266"/>
                </a:lnTo>
                <a:lnTo>
                  <a:pt x="51734" y="6935"/>
                </a:lnTo>
                <a:lnTo>
                  <a:pt x="54700" y="6275"/>
                </a:lnTo>
                <a:lnTo>
                  <a:pt x="62938" y="6275"/>
                </a:lnTo>
                <a:lnTo>
                  <a:pt x="70846" y="7266"/>
                </a:lnTo>
                <a:lnTo>
                  <a:pt x="76119" y="8587"/>
                </a:lnTo>
                <a:lnTo>
                  <a:pt x="78425" y="9577"/>
                </a:lnTo>
                <a:lnTo>
                  <a:pt x="81061" y="10568"/>
                </a:lnTo>
                <a:lnTo>
                  <a:pt x="89958" y="15522"/>
                </a:lnTo>
                <a:lnTo>
                  <a:pt x="101492" y="25761"/>
                </a:lnTo>
                <a:lnTo>
                  <a:pt x="107094" y="34348"/>
                </a:lnTo>
                <a:lnTo>
                  <a:pt x="111377" y="43926"/>
                </a:lnTo>
                <a:lnTo>
                  <a:pt x="113684" y="57137"/>
                </a:lnTo>
                <a:lnTo>
                  <a:pt x="113684" y="86248"/>
                </a:lnTo>
                <a:lnTo>
                  <a:pt x="115002" y="83229"/>
                </a:lnTo>
                <a:lnTo>
                  <a:pt x="116320" y="80587"/>
                </a:lnTo>
                <a:lnTo>
                  <a:pt x="116979" y="77614"/>
                </a:lnTo>
                <a:lnTo>
                  <a:pt x="117968" y="74972"/>
                </a:lnTo>
                <a:lnTo>
                  <a:pt x="118627" y="72000"/>
                </a:lnTo>
                <a:lnTo>
                  <a:pt x="118956" y="69027"/>
                </a:lnTo>
                <a:lnTo>
                  <a:pt x="119615" y="66055"/>
                </a:lnTo>
                <a:close/>
              </a:path>
              <a:path extrusionOk="0" h="120000" w="120000">
                <a:moveTo>
                  <a:pt x="113684" y="86248"/>
                </a:moveTo>
                <a:lnTo>
                  <a:pt x="113684" y="62752"/>
                </a:lnTo>
                <a:lnTo>
                  <a:pt x="113354" y="65394"/>
                </a:lnTo>
                <a:lnTo>
                  <a:pt x="113025" y="68366"/>
                </a:lnTo>
                <a:lnTo>
                  <a:pt x="112366" y="71009"/>
                </a:lnTo>
                <a:lnTo>
                  <a:pt x="112036" y="73321"/>
                </a:lnTo>
                <a:lnTo>
                  <a:pt x="111048" y="75963"/>
                </a:lnTo>
                <a:lnTo>
                  <a:pt x="110389" y="78605"/>
                </a:lnTo>
                <a:lnTo>
                  <a:pt x="104457" y="90165"/>
                </a:lnTo>
                <a:lnTo>
                  <a:pt x="97867" y="98091"/>
                </a:lnTo>
                <a:lnTo>
                  <a:pt x="89958" y="104697"/>
                </a:lnTo>
                <a:lnTo>
                  <a:pt x="80732" y="109651"/>
                </a:lnTo>
                <a:lnTo>
                  <a:pt x="73153" y="111963"/>
                </a:lnTo>
                <a:lnTo>
                  <a:pt x="70846" y="112623"/>
                </a:lnTo>
                <a:lnTo>
                  <a:pt x="68210" y="112954"/>
                </a:lnTo>
                <a:lnTo>
                  <a:pt x="65244" y="113614"/>
                </a:lnTo>
                <a:lnTo>
                  <a:pt x="57006" y="113614"/>
                </a:lnTo>
                <a:lnTo>
                  <a:pt x="49098" y="112623"/>
                </a:lnTo>
                <a:lnTo>
                  <a:pt x="43826" y="111302"/>
                </a:lnTo>
                <a:lnTo>
                  <a:pt x="41519" y="110311"/>
                </a:lnTo>
                <a:lnTo>
                  <a:pt x="38883" y="109321"/>
                </a:lnTo>
                <a:lnTo>
                  <a:pt x="29986" y="104366"/>
                </a:lnTo>
                <a:lnTo>
                  <a:pt x="21748" y="97761"/>
                </a:lnTo>
                <a:lnTo>
                  <a:pt x="15487" y="89834"/>
                </a:lnTo>
                <a:lnTo>
                  <a:pt x="10544" y="80587"/>
                </a:lnTo>
                <a:lnTo>
                  <a:pt x="7249" y="70678"/>
                </a:lnTo>
                <a:lnTo>
                  <a:pt x="6260" y="62752"/>
                </a:lnTo>
                <a:lnTo>
                  <a:pt x="6260" y="86036"/>
                </a:lnTo>
                <a:lnTo>
                  <a:pt x="10544" y="93467"/>
                </a:lnTo>
                <a:lnTo>
                  <a:pt x="17794" y="102385"/>
                </a:lnTo>
                <a:lnTo>
                  <a:pt x="26691" y="109651"/>
                </a:lnTo>
                <a:lnTo>
                  <a:pt x="36576" y="115266"/>
                </a:lnTo>
                <a:lnTo>
                  <a:pt x="39542" y="116256"/>
                </a:lnTo>
                <a:lnTo>
                  <a:pt x="42178" y="117247"/>
                </a:lnTo>
                <a:lnTo>
                  <a:pt x="51075" y="119229"/>
                </a:lnTo>
                <a:lnTo>
                  <a:pt x="57006" y="119889"/>
                </a:lnTo>
                <a:lnTo>
                  <a:pt x="63267" y="119889"/>
                </a:lnTo>
                <a:lnTo>
                  <a:pt x="75130" y="117908"/>
                </a:lnTo>
                <a:lnTo>
                  <a:pt x="83368" y="115266"/>
                </a:lnTo>
                <a:lnTo>
                  <a:pt x="93583" y="109651"/>
                </a:lnTo>
                <a:lnTo>
                  <a:pt x="102480" y="102385"/>
                </a:lnTo>
                <a:lnTo>
                  <a:pt x="109730" y="93467"/>
                </a:lnTo>
                <a:lnTo>
                  <a:pt x="112695" y="88513"/>
                </a:lnTo>
                <a:lnTo>
                  <a:pt x="113684" y="86248"/>
                </a:lnTo>
                <a:close/>
              </a:path>
              <a:path extrusionOk="0" h="120000" w="120000">
                <a:moveTo>
                  <a:pt x="119945" y="59779"/>
                </a:moveTo>
                <a:lnTo>
                  <a:pt x="119615" y="56807"/>
                </a:lnTo>
                <a:lnTo>
                  <a:pt x="119615" y="63082"/>
                </a:lnTo>
                <a:lnTo>
                  <a:pt x="119945" y="5977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7" name="Google Shape;147;p11"/>
          <p:cNvSpPr/>
          <p:nvPr/>
        </p:nvSpPr>
        <p:spPr>
          <a:xfrm>
            <a:off x="1653539" y="4395216"/>
            <a:ext cx="7150734" cy="508000"/>
          </a:xfrm>
          <a:custGeom>
            <a:rect b="b" l="l" r="r" t="t"/>
            <a:pathLst>
              <a:path extrusionOk="0" h="120000" w="120000">
                <a:moveTo>
                  <a:pt x="0" y="0"/>
                </a:moveTo>
                <a:lnTo>
                  <a:pt x="0" y="119880"/>
                </a:lnTo>
                <a:lnTo>
                  <a:pt x="119997" y="119880"/>
                </a:lnTo>
                <a:lnTo>
                  <a:pt x="119997"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8" name="Google Shape;148;p11"/>
          <p:cNvSpPr/>
          <p:nvPr/>
        </p:nvSpPr>
        <p:spPr>
          <a:xfrm>
            <a:off x="1633727" y="4375404"/>
            <a:ext cx="7190740" cy="547370"/>
          </a:xfrm>
          <a:custGeom>
            <a:rect b="b" l="l" r="r" t="t"/>
            <a:pathLst>
              <a:path extrusionOk="0" h="120000" w="120000">
                <a:moveTo>
                  <a:pt x="119991" y="115600"/>
                </a:moveTo>
                <a:lnTo>
                  <a:pt x="119991" y="4343"/>
                </a:lnTo>
                <a:lnTo>
                  <a:pt x="119964" y="2677"/>
                </a:lnTo>
                <a:lnTo>
                  <a:pt x="119892" y="1294"/>
                </a:lnTo>
                <a:lnTo>
                  <a:pt x="119787" y="349"/>
                </a:lnTo>
                <a:lnTo>
                  <a:pt x="119660" y="0"/>
                </a:lnTo>
                <a:lnTo>
                  <a:pt x="330" y="0"/>
                </a:lnTo>
                <a:lnTo>
                  <a:pt x="203" y="349"/>
                </a:lnTo>
                <a:lnTo>
                  <a:pt x="98" y="1294"/>
                </a:lnTo>
                <a:lnTo>
                  <a:pt x="26" y="2677"/>
                </a:lnTo>
                <a:lnTo>
                  <a:pt x="0" y="4343"/>
                </a:lnTo>
                <a:lnTo>
                  <a:pt x="0" y="115600"/>
                </a:lnTo>
                <a:lnTo>
                  <a:pt x="26" y="117266"/>
                </a:lnTo>
                <a:lnTo>
                  <a:pt x="98" y="118649"/>
                </a:lnTo>
                <a:lnTo>
                  <a:pt x="203" y="119594"/>
                </a:lnTo>
                <a:lnTo>
                  <a:pt x="330" y="119944"/>
                </a:lnTo>
                <a:lnTo>
                  <a:pt x="330" y="8352"/>
                </a:lnTo>
                <a:lnTo>
                  <a:pt x="635" y="4343"/>
                </a:lnTo>
                <a:lnTo>
                  <a:pt x="635" y="8352"/>
                </a:lnTo>
                <a:lnTo>
                  <a:pt x="119355" y="8352"/>
                </a:lnTo>
                <a:lnTo>
                  <a:pt x="119355" y="4343"/>
                </a:lnTo>
                <a:lnTo>
                  <a:pt x="119660" y="8352"/>
                </a:lnTo>
                <a:lnTo>
                  <a:pt x="119660" y="119944"/>
                </a:lnTo>
                <a:lnTo>
                  <a:pt x="119787" y="119594"/>
                </a:lnTo>
                <a:lnTo>
                  <a:pt x="119892" y="118649"/>
                </a:lnTo>
                <a:lnTo>
                  <a:pt x="119964" y="117266"/>
                </a:lnTo>
                <a:lnTo>
                  <a:pt x="119991" y="115600"/>
                </a:lnTo>
                <a:close/>
              </a:path>
              <a:path extrusionOk="0" h="120000" w="120000">
                <a:moveTo>
                  <a:pt x="635" y="8352"/>
                </a:moveTo>
                <a:lnTo>
                  <a:pt x="635" y="4343"/>
                </a:lnTo>
                <a:lnTo>
                  <a:pt x="330" y="8352"/>
                </a:lnTo>
                <a:lnTo>
                  <a:pt x="635" y="8352"/>
                </a:lnTo>
                <a:close/>
              </a:path>
              <a:path extrusionOk="0" h="120000" w="120000">
                <a:moveTo>
                  <a:pt x="635" y="111591"/>
                </a:moveTo>
                <a:lnTo>
                  <a:pt x="635" y="8352"/>
                </a:lnTo>
                <a:lnTo>
                  <a:pt x="330" y="8352"/>
                </a:lnTo>
                <a:lnTo>
                  <a:pt x="330" y="111591"/>
                </a:lnTo>
                <a:lnTo>
                  <a:pt x="635" y="111591"/>
                </a:lnTo>
                <a:close/>
              </a:path>
              <a:path extrusionOk="0" h="120000" w="120000">
                <a:moveTo>
                  <a:pt x="119660" y="111591"/>
                </a:moveTo>
                <a:lnTo>
                  <a:pt x="330" y="111591"/>
                </a:lnTo>
                <a:lnTo>
                  <a:pt x="635" y="115600"/>
                </a:lnTo>
                <a:lnTo>
                  <a:pt x="635" y="119944"/>
                </a:lnTo>
                <a:lnTo>
                  <a:pt x="119355" y="119944"/>
                </a:lnTo>
                <a:lnTo>
                  <a:pt x="119355" y="115600"/>
                </a:lnTo>
                <a:lnTo>
                  <a:pt x="119660" y="111591"/>
                </a:lnTo>
                <a:close/>
              </a:path>
              <a:path extrusionOk="0" h="120000" w="120000">
                <a:moveTo>
                  <a:pt x="635" y="119944"/>
                </a:moveTo>
                <a:lnTo>
                  <a:pt x="635" y="115600"/>
                </a:lnTo>
                <a:lnTo>
                  <a:pt x="330" y="111591"/>
                </a:lnTo>
                <a:lnTo>
                  <a:pt x="330" y="119944"/>
                </a:lnTo>
                <a:lnTo>
                  <a:pt x="635" y="119944"/>
                </a:lnTo>
                <a:close/>
              </a:path>
              <a:path extrusionOk="0" h="120000" w="120000">
                <a:moveTo>
                  <a:pt x="119660" y="8352"/>
                </a:moveTo>
                <a:lnTo>
                  <a:pt x="119355" y="4343"/>
                </a:lnTo>
                <a:lnTo>
                  <a:pt x="119355" y="8352"/>
                </a:lnTo>
                <a:lnTo>
                  <a:pt x="119660" y="8352"/>
                </a:lnTo>
                <a:close/>
              </a:path>
              <a:path extrusionOk="0" h="120000" w="120000">
                <a:moveTo>
                  <a:pt x="119660" y="111591"/>
                </a:moveTo>
                <a:lnTo>
                  <a:pt x="119660" y="8352"/>
                </a:lnTo>
                <a:lnTo>
                  <a:pt x="119355" y="8352"/>
                </a:lnTo>
                <a:lnTo>
                  <a:pt x="119355" y="111591"/>
                </a:lnTo>
                <a:lnTo>
                  <a:pt x="119660" y="111591"/>
                </a:lnTo>
                <a:close/>
              </a:path>
              <a:path extrusionOk="0" h="120000" w="120000">
                <a:moveTo>
                  <a:pt x="119660" y="119944"/>
                </a:moveTo>
                <a:lnTo>
                  <a:pt x="119660" y="111591"/>
                </a:lnTo>
                <a:lnTo>
                  <a:pt x="119355" y="115600"/>
                </a:lnTo>
                <a:lnTo>
                  <a:pt x="119355" y="119944"/>
                </a:lnTo>
                <a:lnTo>
                  <a:pt x="119660" y="119944"/>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9" name="Google Shape;149;p11"/>
          <p:cNvSpPr txBox="1"/>
          <p:nvPr/>
        </p:nvSpPr>
        <p:spPr>
          <a:xfrm>
            <a:off x="2043175" y="4475478"/>
            <a:ext cx="591756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800">
                <a:solidFill>
                  <a:srgbClr val="FFFFFF"/>
                </a:solidFill>
                <a:latin typeface="Arial"/>
                <a:ea typeface="Arial"/>
                <a:cs typeface="Arial"/>
                <a:sym typeface="Arial"/>
              </a:rPr>
              <a:t>Drive Consistent Profit Growth in Investment Management</a:t>
            </a:r>
            <a:endParaRPr sz="1800">
              <a:solidFill>
                <a:schemeClr val="dk1"/>
              </a:solidFill>
              <a:latin typeface="Arial"/>
              <a:ea typeface="Arial"/>
              <a:cs typeface="Arial"/>
              <a:sym typeface="Arial"/>
            </a:endParaRPr>
          </a:p>
        </p:txBody>
      </p:sp>
      <p:sp>
        <p:nvSpPr>
          <p:cNvPr id="150" name="Google Shape;150;p11"/>
          <p:cNvSpPr/>
          <p:nvPr/>
        </p:nvSpPr>
        <p:spPr>
          <a:xfrm>
            <a:off x="1389888" y="4386072"/>
            <a:ext cx="525780" cy="525780"/>
          </a:xfrm>
          <a:custGeom>
            <a:rect b="b" l="l" r="r" t="t"/>
            <a:pathLst>
              <a:path extrusionOk="0" h="120000" w="120000">
                <a:moveTo>
                  <a:pt x="120000" y="59826"/>
                </a:moveTo>
                <a:lnTo>
                  <a:pt x="119036" y="49071"/>
                </a:lnTo>
                <a:lnTo>
                  <a:pt x="116257" y="38949"/>
                </a:lnTo>
                <a:lnTo>
                  <a:pt x="111832" y="29629"/>
                </a:lnTo>
                <a:lnTo>
                  <a:pt x="105930" y="21279"/>
                </a:lnTo>
                <a:lnTo>
                  <a:pt x="98720" y="14069"/>
                </a:lnTo>
                <a:lnTo>
                  <a:pt x="90370" y="8167"/>
                </a:lnTo>
                <a:lnTo>
                  <a:pt x="81050" y="3742"/>
                </a:lnTo>
                <a:lnTo>
                  <a:pt x="70928" y="963"/>
                </a:lnTo>
                <a:lnTo>
                  <a:pt x="60173" y="0"/>
                </a:lnTo>
                <a:lnTo>
                  <a:pt x="49315" y="963"/>
                </a:lnTo>
                <a:lnTo>
                  <a:pt x="39113" y="3742"/>
                </a:lnTo>
                <a:lnTo>
                  <a:pt x="29732" y="8167"/>
                </a:lnTo>
                <a:lnTo>
                  <a:pt x="21339" y="14069"/>
                </a:lnTo>
                <a:lnTo>
                  <a:pt x="14099" y="21279"/>
                </a:lnTo>
                <a:lnTo>
                  <a:pt x="8180" y="29629"/>
                </a:lnTo>
                <a:lnTo>
                  <a:pt x="3746" y="38949"/>
                </a:lnTo>
                <a:lnTo>
                  <a:pt x="964" y="49071"/>
                </a:lnTo>
                <a:lnTo>
                  <a:pt x="0" y="59826"/>
                </a:lnTo>
                <a:lnTo>
                  <a:pt x="964" y="70684"/>
                </a:lnTo>
                <a:lnTo>
                  <a:pt x="3746" y="80886"/>
                </a:lnTo>
                <a:lnTo>
                  <a:pt x="8180" y="90267"/>
                </a:lnTo>
                <a:lnTo>
                  <a:pt x="14099" y="98660"/>
                </a:lnTo>
                <a:lnTo>
                  <a:pt x="21339" y="105900"/>
                </a:lnTo>
                <a:lnTo>
                  <a:pt x="29732" y="111819"/>
                </a:lnTo>
                <a:lnTo>
                  <a:pt x="39113" y="116253"/>
                </a:lnTo>
                <a:lnTo>
                  <a:pt x="49315" y="119035"/>
                </a:lnTo>
                <a:lnTo>
                  <a:pt x="60173" y="120000"/>
                </a:lnTo>
                <a:lnTo>
                  <a:pt x="70928" y="119035"/>
                </a:lnTo>
                <a:lnTo>
                  <a:pt x="81050" y="116253"/>
                </a:lnTo>
                <a:lnTo>
                  <a:pt x="90370" y="111819"/>
                </a:lnTo>
                <a:lnTo>
                  <a:pt x="98720" y="105900"/>
                </a:lnTo>
                <a:lnTo>
                  <a:pt x="105930" y="98660"/>
                </a:lnTo>
                <a:lnTo>
                  <a:pt x="111832" y="90267"/>
                </a:lnTo>
                <a:lnTo>
                  <a:pt x="116257" y="80886"/>
                </a:lnTo>
                <a:lnTo>
                  <a:pt x="119036" y="70684"/>
                </a:lnTo>
                <a:lnTo>
                  <a:pt x="120000" y="59826"/>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1" name="Google Shape;151;p11"/>
          <p:cNvSpPr/>
          <p:nvPr/>
        </p:nvSpPr>
        <p:spPr>
          <a:xfrm>
            <a:off x="1376172" y="4372355"/>
            <a:ext cx="553720" cy="553720"/>
          </a:xfrm>
          <a:custGeom>
            <a:rect b="b" l="l" r="r" t="t"/>
            <a:pathLst>
              <a:path extrusionOk="0" h="120000" w="120000">
                <a:moveTo>
                  <a:pt x="119890" y="63082"/>
                </a:moveTo>
                <a:lnTo>
                  <a:pt x="119890" y="56807"/>
                </a:lnTo>
                <a:lnTo>
                  <a:pt x="119229" y="50862"/>
                </a:lnTo>
                <a:lnTo>
                  <a:pt x="117247" y="41944"/>
                </a:lnTo>
                <a:lnTo>
                  <a:pt x="116257" y="39302"/>
                </a:lnTo>
                <a:lnTo>
                  <a:pt x="115266" y="36330"/>
                </a:lnTo>
                <a:lnTo>
                  <a:pt x="109651" y="26422"/>
                </a:lnTo>
                <a:lnTo>
                  <a:pt x="102385" y="17504"/>
                </a:lnTo>
                <a:lnTo>
                  <a:pt x="93468" y="10238"/>
                </a:lnTo>
                <a:lnTo>
                  <a:pt x="83229" y="4623"/>
                </a:lnTo>
                <a:lnTo>
                  <a:pt x="74972" y="1981"/>
                </a:lnTo>
                <a:lnTo>
                  <a:pt x="63082" y="0"/>
                </a:lnTo>
                <a:lnTo>
                  <a:pt x="56807" y="0"/>
                </a:lnTo>
                <a:lnTo>
                  <a:pt x="50862" y="660"/>
                </a:lnTo>
                <a:lnTo>
                  <a:pt x="41945" y="2642"/>
                </a:lnTo>
                <a:lnTo>
                  <a:pt x="39302" y="3633"/>
                </a:lnTo>
                <a:lnTo>
                  <a:pt x="36330" y="4623"/>
                </a:lnTo>
                <a:lnTo>
                  <a:pt x="26422" y="10238"/>
                </a:lnTo>
                <a:lnTo>
                  <a:pt x="17504" y="17504"/>
                </a:lnTo>
                <a:lnTo>
                  <a:pt x="10238" y="26422"/>
                </a:lnTo>
                <a:lnTo>
                  <a:pt x="4623" y="36660"/>
                </a:lnTo>
                <a:lnTo>
                  <a:pt x="1981" y="44917"/>
                </a:lnTo>
                <a:lnTo>
                  <a:pt x="0" y="56807"/>
                </a:lnTo>
                <a:lnTo>
                  <a:pt x="0" y="63082"/>
                </a:lnTo>
                <a:lnTo>
                  <a:pt x="660" y="69027"/>
                </a:lnTo>
                <a:lnTo>
                  <a:pt x="2642" y="77944"/>
                </a:lnTo>
                <a:lnTo>
                  <a:pt x="3633" y="80587"/>
                </a:lnTo>
                <a:lnTo>
                  <a:pt x="4623" y="83559"/>
                </a:lnTo>
                <a:lnTo>
                  <a:pt x="6275" y="86655"/>
                </a:lnTo>
                <a:lnTo>
                  <a:pt x="6275" y="57137"/>
                </a:lnTo>
                <a:lnTo>
                  <a:pt x="6935" y="51853"/>
                </a:lnTo>
                <a:lnTo>
                  <a:pt x="7266" y="48880"/>
                </a:lnTo>
                <a:lnTo>
                  <a:pt x="7926" y="46568"/>
                </a:lnTo>
                <a:lnTo>
                  <a:pt x="8587" y="43926"/>
                </a:lnTo>
                <a:lnTo>
                  <a:pt x="12880" y="34018"/>
                </a:lnTo>
                <a:lnTo>
                  <a:pt x="18495" y="25761"/>
                </a:lnTo>
                <a:lnTo>
                  <a:pt x="25761" y="18495"/>
                </a:lnTo>
                <a:lnTo>
                  <a:pt x="34348" y="12550"/>
                </a:lnTo>
                <a:lnTo>
                  <a:pt x="43926" y="8587"/>
                </a:lnTo>
                <a:lnTo>
                  <a:pt x="51853" y="6935"/>
                </a:lnTo>
                <a:lnTo>
                  <a:pt x="54495" y="6275"/>
                </a:lnTo>
                <a:lnTo>
                  <a:pt x="62752" y="6275"/>
                </a:lnTo>
                <a:lnTo>
                  <a:pt x="65724" y="6605"/>
                </a:lnTo>
                <a:lnTo>
                  <a:pt x="75963" y="8587"/>
                </a:lnTo>
                <a:lnTo>
                  <a:pt x="85871" y="12880"/>
                </a:lnTo>
                <a:lnTo>
                  <a:pt x="94458" y="18495"/>
                </a:lnTo>
                <a:lnTo>
                  <a:pt x="101724" y="25761"/>
                </a:lnTo>
                <a:lnTo>
                  <a:pt x="107339" y="34348"/>
                </a:lnTo>
                <a:lnTo>
                  <a:pt x="111302" y="43926"/>
                </a:lnTo>
                <a:lnTo>
                  <a:pt x="113614" y="54495"/>
                </a:lnTo>
                <a:lnTo>
                  <a:pt x="113614" y="86532"/>
                </a:lnTo>
                <a:lnTo>
                  <a:pt x="115266" y="83229"/>
                </a:lnTo>
                <a:lnTo>
                  <a:pt x="116257" y="80587"/>
                </a:lnTo>
                <a:lnTo>
                  <a:pt x="117247" y="77614"/>
                </a:lnTo>
                <a:lnTo>
                  <a:pt x="118238" y="74972"/>
                </a:lnTo>
                <a:lnTo>
                  <a:pt x="118899" y="72000"/>
                </a:lnTo>
                <a:lnTo>
                  <a:pt x="119890" y="63082"/>
                </a:lnTo>
                <a:close/>
              </a:path>
              <a:path extrusionOk="0" h="120000" w="120000">
                <a:moveTo>
                  <a:pt x="113614" y="86532"/>
                </a:moveTo>
                <a:lnTo>
                  <a:pt x="113614" y="65394"/>
                </a:lnTo>
                <a:lnTo>
                  <a:pt x="113284" y="68366"/>
                </a:lnTo>
                <a:lnTo>
                  <a:pt x="112624" y="71009"/>
                </a:lnTo>
                <a:lnTo>
                  <a:pt x="111963" y="73321"/>
                </a:lnTo>
                <a:lnTo>
                  <a:pt x="110642" y="78605"/>
                </a:lnTo>
                <a:lnTo>
                  <a:pt x="109651" y="80917"/>
                </a:lnTo>
                <a:lnTo>
                  <a:pt x="104367" y="90165"/>
                </a:lnTo>
                <a:lnTo>
                  <a:pt x="97761" y="98091"/>
                </a:lnTo>
                <a:lnTo>
                  <a:pt x="89835" y="104697"/>
                </a:lnTo>
                <a:lnTo>
                  <a:pt x="80917" y="109651"/>
                </a:lnTo>
                <a:lnTo>
                  <a:pt x="70679" y="112623"/>
                </a:lnTo>
                <a:lnTo>
                  <a:pt x="68036" y="112954"/>
                </a:lnTo>
                <a:lnTo>
                  <a:pt x="65394" y="113614"/>
                </a:lnTo>
                <a:lnTo>
                  <a:pt x="57137" y="113614"/>
                </a:lnTo>
                <a:lnTo>
                  <a:pt x="49211" y="112623"/>
                </a:lnTo>
                <a:lnTo>
                  <a:pt x="41284" y="110311"/>
                </a:lnTo>
                <a:lnTo>
                  <a:pt x="29724" y="104366"/>
                </a:lnTo>
                <a:lnTo>
                  <a:pt x="21798" y="97761"/>
                </a:lnTo>
                <a:lnTo>
                  <a:pt x="15192" y="89834"/>
                </a:lnTo>
                <a:lnTo>
                  <a:pt x="10238" y="80587"/>
                </a:lnTo>
                <a:lnTo>
                  <a:pt x="9577" y="78275"/>
                </a:lnTo>
                <a:lnTo>
                  <a:pt x="8587" y="75963"/>
                </a:lnTo>
                <a:lnTo>
                  <a:pt x="7266" y="70678"/>
                </a:lnTo>
                <a:lnTo>
                  <a:pt x="6275" y="62752"/>
                </a:lnTo>
                <a:lnTo>
                  <a:pt x="6275" y="86655"/>
                </a:lnTo>
                <a:lnTo>
                  <a:pt x="13871" y="98091"/>
                </a:lnTo>
                <a:lnTo>
                  <a:pt x="21798" y="106348"/>
                </a:lnTo>
                <a:lnTo>
                  <a:pt x="31376" y="112623"/>
                </a:lnTo>
                <a:lnTo>
                  <a:pt x="39302" y="116256"/>
                </a:lnTo>
                <a:lnTo>
                  <a:pt x="50862" y="119229"/>
                </a:lnTo>
                <a:lnTo>
                  <a:pt x="56807" y="119889"/>
                </a:lnTo>
                <a:lnTo>
                  <a:pt x="63082" y="119889"/>
                </a:lnTo>
                <a:lnTo>
                  <a:pt x="69027" y="119229"/>
                </a:lnTo>
                <a:lnTo>
                  <a:pt x="77945" y="117247"/>
                </a:lnTo>
                <a:lnTo>
                  <a:pt x="80587" y="116256"/>
                </a:lnTo>
                <a:lnTo>
                  <a:pt x="83559" y="115266"/>
                </a:lnTo>
                <a:lnTo>
                  <a:pt x="93798" y="109651"/>
                </a:lnTo>
                <a:lnTo>
                  <a:pt x="102385" y="102385"/>
                </a:lnTo>
                <a:lnTo>
                  <a:pt x="109651" y="93467"/>
                </a:lnTo>
                <a:lnTo>
                  <a:pt x="112624" y="88513"/>
                </a:lnTo>
                <a:lnTo>
                  <a:pt x="113614" y="86532"/>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2" name="Google Shape;152;p11"/>
          <p:cNvSpPr/>
          <p:nvPr/>
        </p:nvSpPr>
        <p:spPr>
          <a:xfrm>
            <a:off x="1289304" y="5157216"/>
            <a:ext cx="7515225" cy="508000"/>
          </a:xfrm>
          <a:custGeom>
            <a:rect b="b" l="l" r="r" t="t"/>
            <a:pathLst>
              <a:path extrusionOk="0" h="120000" w="120000">
                <a:moveTo>
                  <a:pt x="0" y="0"/>
                </a:moveTo>
                <a:lnTo>
                  <a:pt x="0" y="119880"/>
                </a:lnTo>
                <a:lnTo>
                  <a:pt x="119993" y="119880"/>
                </a:lnTo>
                <a:lnTo>
                  <a:pt x="119993"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3" name="Google Shape;153;p11"/>
          <p:cNvSpPr/>
          <p:nvPr/>
        </p:nvSpPr>
        <p:spPr>
          <a:xfrm>
            <a:off x="1269492" y="5137404"/>
            <a:ext cx="7554595" cy="547370"/>
          </a:xfrm>
          <a:custGeom>
            <a:rect b="b" l="l" r="r" t="t"/>
            <a:pathLst>
              <a:path extrusionOk="0" h="120000" w="120000">
                <a:moveTo>
                  <a:pt x="119997" y="115600"/>
                </a:moveTo>
                <a:lnTo>
                  <a:pt x="119997" y="4343"/>
                </a:lnTo>
                <a:lnTo>
                  <a:pt x="119972" y="2677"/>
                </a:lnTo>
                <a:lnTo>
                  <a:pt x="119904" y="1294"/>
                </a:lnTo>
                <a:lnTo>
                  <a:pt x="119803" y="349"/>
                </a:lnTo>
                <a:lnTo>
                  <a:pt x="119683" y="0"/>
                </a:lnTo>
                <a:lnTo>
                  <a:pt x="314" y="0"/>
                </a:lnTo>
                <a:lnTo>
                  <a:pt x="194" y="349"/>
                </a:lnTo>
                <a:lnTo>
                  <a:pt x="93" y="1294"/>
                </a:lnTo>
                <a:lnTo>
                  <a:pt x="25" y="2677"/>
                </a:lnTo>
                <a:lnTo>
                  <a:pt x="0" y="4343"/>
                </a:lnTo>
                <a:lnTo>
                  <a:pt x="0" y="115600"/>
                </a:lnTo>
                <a:lnTo>
                  <a:pt x="25" y="117266"/>
                </a:lnTo>
                <a:lnTo>
                  <a:pt x="93" y="118649"/>
                </a:lnTo>
                <a:lnTo>
                  <a:pt x="194" y="119594"/>
                </a:lnTo>
                <a:lnTo>
                  <a:pt x="314" y="119944"/>
                </a:lnTo>
                <a:lnTo>
                  <a:pt x="314" y="8352"/>
                </a:lnTo>
                <a:lnTo>
                  <a:pt x="605" y="4343"/>
                </a:lnTo>
                <a:lnTo>
                  <a:pt x="605" y="8352"/>
                </a:lnTo>
                <a:lnTo>
                  <a:pt x="119392" y="8352"/>
                </a:lnTo>
                <a:lnTo>
                  <a:pt x="119392" y="4343"/>
                </a:lnTo>
                <a:lnTo>
                  <a:pt x="119683" y="8352"/>
                </a:lnTo>
                <a:lnTo>
                  <a:pt x="119683" y="119944"/>
                </a:lnTo>
                <a:lnTo>
                  <a:pt x="119803" y="119594"/>
                </a:lnTo>
                <a:lnTo>
                  <a:pt x="119904" y="118649"/>
                </a:lnTo>
                <a:lnTo>
                  <a:pt x="119972" y="117266"/>
                </a:lnTo>
                <a:lnTo>
                  <a:pt x="119997" y="115600"/>
                </a:lnTo>
                <a:close/>
              </a:path>
              <a:path extrusionOk="0" h="120000" w="120000">
                <a:moveTo>
                  <a:pt x="605" y="8352"/>
                </a:moveTo>
                <a:lnTo>
                  <a:pt x="605" y="4343"/>
                </a:lnTo>
                <a:lnTo>
                  <a:pt x="314" y="8352"/>
                </a:lnTo>
                <a:lnTo>
                  <a:pt x="605" y="8352"/>
                </a:lnTo>
                <a:close/>
              </a:path>
              <a:path extrusionOk="0" h="120000" w="120000">
                <a:moveTo>
                  <a:pt x="605" y="111591"/>
                </a:moveTo>
                <a:lnTo>
                  <a:pt x="605" y="8352"/>
                </a:lnTo>
                <a:lnTo>
                  <a:pt x="314" y="8352"/>
                </a:lnTo>
                <a:lnTo>
                  <a:pt x="314" y="111591"/>
                </a:lnTo>
                <a:lnTo>
                  <a:pt x="605" y="111591"/>
                </a:lnTo>
                <a:close/>
              </a:path>
              <a:path extrusionOk="0" h="120000" w="120000">
                <a:moveTo>
                  <a:pt x="119683" y="111591"/>
                </a:moveTo>
                <a:lnTo>
                  <a:pt x="314" y="111591"/>
                </a:lnTo>
                <a:lnTo>
                  <a:pt x="605" y="115600"/>
                </a:lnTo>
                <a:lnTo>
                  <a:pt x="605" y="119944"/>
                </a:lnTo>
                <a:lnTo>
                  <a:pt x="119392" y="119944"/>
                </a:lnTo>
                <a:lnTo>
                  <a:pt x="119392" y="115600"/>
                </a:lnTo>
                <a:lnTo>
                  <a:pt x="119683" y="111591"/>
                </a:lnTo>
                <a:close/>
              </a:path>
              <a:path extrusionOk="0" h="120000" w="120000">
                <a:moveTo>
                  <a:pt x="605" y="119944"/>
                </a:moveTo>
                <a:lnTo>
                  <a:pt x="605" y="115600"/>
                </a:lnTo>
                <a:lnTo>
                  <a:pt x="314" y="111591"/>
                </a:lnTo>
                <a:lnTo>
                  <a:pt x="314" y="119944"/>
                </a:lnTo>
                <a:lnTo>
                  <a:pt x="605" y="119944"/>
                </a:lnTo>
                <a:close/>
              </a:path>
              <a:path extrusionOk="0" h="120000" w="120000">
                <a:moveTo>
                  <a:pt x="119683" y="8352"/>
                </a:moveTo>
                <a:lnTo>
                  <a:pt x="119392" y="4343"/>
                </a:lnTo>
                <a:lnTo>
                  <a:pt x="119392" y="8352"/>
                </a:lnTo>
                <a:lnTo>
                  <a:pt x="119683" y="8352"/>
                </a:lnTo>
                <a:close/>
              </a:path>
              <a:path extrusionOk="0" h="120000" w="120000">
                <a:moveTo>
                  <a:pt x="119683" y="111591"/>
                </a:moveTo>
                <a:lnTo>
                  <a:pt x="119683" y="8352"/>
                </a:lnTo>
                <a:lnTo>
                  <a:pt x="119392" y="8352"/>
                </a:lnTo>
                <a:lnTo>
                  <a:pt x="119392" y="111591"/>
                </a:lnTo>
                <a:lnTo>
                  <a:pt x="119683" y="111591"/>
                </a:lnTo>
                <a:close/>
              </a:path>
              <a:path extrusionOk="0" h="120000" w="120000">
                <a:moveTo>
                  <a:pt x="119683" y="119944"/>
                </a:moveTo>
                <a:lnTo>
                  <a:pt x="119683" y="111591"/>
                </a:lnTo>
                <a:lnTo>
                  <a:pt x="119392" y="115600"/>
                </a:lnTo>
                <a:lnTo>
                  <a:pt x="119392" y="119944"/>
                </a:lnTo>
                <a:lnTo>
                  <a:pt x="119683" y="119944"/>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4" name="Google Shape;154;p11"/>
          <p:cNvSpPr txBox="1"/>
          <p:nvPr/>
        </p:nvSpPr>
        <p:spPr>
          <a:xfrm>
            <a:off x="1678939" y="5237477"/>
            <a:ext cx="439229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800">
                <a:solidFill>
                  <a:srgbClr val="FFFFFF"/>
                </a:solidFill>
                <a:latin typeface="Arial"/>
                <a:ea typeface="Arial"/>
                <a:cs typeface="Arial"/>
                <a:sym typeface="Arial"/>
              </a:rPr>
              <a:t>Continue to Return Capital to Shareholders</a:t>
            </a:r>
            <a:endParaRPr sz="1800">
              <a:solidFill>
                <a:schemeClr val="dk1"/>
              </a:solidFill>
              <a:latin typeface="Arial"/>
              <a:ea typeface="Arial"/>
              <a:cs typeface="Arial"/>
              <a:sym typeface="Arial"/>
            </a:endParaRPr>
          </a:p>
        </p:txBody>
      </p:sp>
      <p:sp>
        <p:nvSpPr>
          <p:cNvPr id="155" name="Google Shape;155;p11"/>
          <p:cNvSpPr/>
          <p:nvPr/>
        </p:nvSpPr>
        <p:spPr>
          <a:xfrm>
            <a:off x="1025652" y="5148072"/>
            <a:ext cx="525780" cy="525780"/>
          </a:xfrm>
          <a:custGeom>
            <a:rect b="b" l="l" r="r" t="t"/>
            <a:pathLst>
              <a:path extrusionOk="0" h="120000" w="120000">
                <a:moveTo>
                  <a:pt x="120000" y="59826"/>
                </a:moveTo>
                <a:lnTo>
                  <a:pt x="119036" y="49071"/>
                </a:lnTo>
                <a:lnTo>
                  <a:pt x="116257" y="38949"/>
                </a:lnTo>
                <a:lnTo>
                  <a:pt x="111832" y="29629"/>
                </a:lnTo>
                <a:lnTo>
                  <a:pt x="105930" y="21279"/>
                </a:lnTo>
                <a:lnTo>
                  <a:pt x="98720" y="14069"/>
                </a:lnTo>
                <a:lnTo>
                  <a:pt x="90370" y="8167"/>
                </a:lnTo>
                <a:lnTo>
                  <a:pt x="81050" y="3742"/>
                </a:lnTo>
                <a:lnTo>
                  <a:pt x="70928" y="963"/>
                </a:lnTo>
                <a:lnTo>
                  <a:pt x="60173" y="0"/>
                </a:lnTo>
                <a:lnTo>
                  <a:pt x="49407" y="963"/>
                </a:lnTo>
                <a:lnTo>
                  <a:pt x="39253" y="3742"/>
                </a:lnTo>
                <a:lnTo>
                  <a:pt x="29887" y="8167"/>
                </a:lnTo>
                <a:lnTo>
                  <a:pt x="21482" y="14069"/>
                </a:lnTo>
                <a:lnTo>
                  <a:pt x="14214" y="21279"/>
                </a:lnTo>
                <a:lnTo>
                  <a:pt x="8257" y="29629"/>
                </a:lnTo>
                <a:lnTo>
                  <a:pt x="3786" y="38949"/>
                </a:lnTo>
                <a:lnTo>
                  <a:pt x="975" y="49071"/>
                </a:lnTo>
                <a:lnTo>
                  <a:pt x="0" y="59826"/>
                </a:lnTo>
                <a:lnTo>
                  <a:pt x="975" y="70684"/>
                </a:lnTo>
                <a:lnTo>
                  <a:pt x="3786" y="80886"/>
                </a:lnTo>
                <a:lnTo>
                  <a:pt x="8257" y="90267"/>
                </a:lnTo>
                <a:lnTo>
                  <a:pt x="14214" y="98660"/>
                </a:lnTo>
                <a:lnTo>
                  <a:pt x="21482" y="105900"/>
                </a:lnTo>
                <a:lnTo>
                  <a:pt x="29887" y="111819"/>
                </a:lnTo>
                <a:lnTo>
                  <a:pt x="39253" y="116253"/>
                </a:lnTo>
                <a:lnTo>
                  <a:pt x="49407" y="119035"/>
                </a:lnTo>
                <a:lnTo>
                  <a:pt x="60173" y="120000"/>
                </a:lnTo>
                <a:lnTo>
                  <a:pt x="70928" y="119035"/>
                </a:lnTo>
                <a:lnTo>
                  <a:pt x="81050" y="116253"/>
                </a:lnTo>
                <a:lnTo>
                  <a:pt x="90370" y="111819"/>
                </a:lnTo>
                <a:lnTo>
                  <a:pt x="98720" y="105900"/>
                </a:lnTo>
                <a:lnTo>
                  <a:pt x="105930" y="98660"/>
                </a:lnTo>
                <a:lnTo>
                  <a:pt x="111832" y="90267"/>
                </a:lnTo>
                <a:lnTo>
                  <a:pt x="116257" y="80886"/>
                </a:lnTo>
                <a:lnTo>
                  <a:pt x="119036" y="70684"/>
                </a:lnTo>
                <a:lnTo>
                  <a:pt x="120000" y="59826"/>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6" name="Google Shape;156;p11"/>
          <p:cNvSpPr/>
          <p:nvPr/>
        </p:nvSpPr>
        <p:spPr>
          <a:xfrm>
            <a:off x="1011936" y="5134355"/>
            <a:ext cx="553720" cy="553720"/>
          </a:xfrm>
          <a:custGeom>
            <a:rect b="b" l="l" r="r" t="t"/>
            <a:pathLst>
              <a:path extrusionOk="0" h="120000" w="120000">
                <a:moveTo>
                  <a:pt x="119890" y="63082"/>
                </a:moveTo>
                <a:lnTo>
                  <a:pt x="119890" y="56807"/>
                </a:lnTo>
                <a:lnTo>
                  <a:pt x="118899" y="47889"/>
                </a:lnTo>
                <a:lnTo>
                  <a:pt x="117908" y="44917"/>
                </a:lnTo>
                <a:lnTo>
                  <a:pt x="117247" y="41944"/>
                </a:lnTo>
                <a:lnTo>
                  <a:pt x="116257" y="39302"/>
                </a:lnTo>
                <a:lnTo>
                  <a:pt x="115266" y="36330"/>
                </a:lnTo>
                <a:lnTo>
                  <a:pt x="112624" y="31376"/>
                </a:lnTo>
                <a:lnTo>
                  <a:pt x="106348" y="21798"/>
                </a:lnTo>
                <a:lnTo>
                  <a:pt x="98091" y="13541"/>
                </a:lnTo>
                <a:lnTo>
                  <a:pt x="88513" y="7266"/>
                </a:lnTo>
                <a:lnTo>
                  <a:pt x="80587" y="3633"/>
                </a:lnTo>
                <a:lnTo>
                  <a:pt x="69027" y="660"/>
                </a:lnTo>
                <a:lnTo>
                  <a:pt x="63082" y="0"/>
                </a:lnTo>
                <a:lnTo>
                  <a:pt x="56807" y="0"/>
                </a:lnTo>
                <a:lnTo>
                  <a:pt x="50862" y="660"/>
                </a:lnTo>
                <a:lnTo>
                  <a:pt x="41945" y="2642"/>
                </a:lnTo>
                <a:lnTo>
                  <a:pt x="39302" y="3633"/>
                </a:lnTo>
                <a:lnTo>
                  <a:pt x="36330" y="4623"/>
                </a:lnTo>
                <a:lnTo>
                  <a:pt x="26422" y="10238"/>
                </a:lnTo>
                <a:lnTo>
                  <a:pt x="17504" y="17504"/>
                </a:lnTo>
                <a:lnTo>
                  <a:pt x="10238" y="26422"/>
                </a:lnTo>
                <a:lnTo>
                  <a:pt x="4623" y="36660"/>
                </a:lnTo>
                <a:lnTo>
                  <a:pt x="1981" y="44917"/>
                </a:lnTo>
                <a:lnTo>
                  <a:pt x="0" y="56807"/>
                </a:lnTo>
                <a:lnTo>
                  <a:pt x="0" y="63082"/>
                </a:lnTo>
                <a:lnTo>
                  <a:pt x="2642" y="77944"/>
                </a:lnTo>
                <a:lnTo>
                  <a:pt x="6275" y="86390"/>
                </a:lnTo>
                <a:lnTo>
                  <a:pt x="6275" y="57137"/>
                </a:lnTo>
                <a:lnTo>
                  <a:pt x="6935" y="51853"/>
                </a:lnTo>
                <a:lnTo>
                  <a:pt x="7266" y="48880"/>
                </a:lnTo>
                <a:lnTo>
                  <a:pt x="7926" y="46568"/>
                </a:lnTo>
                <a:lnTo>
                  <a:pt x="8587" y="43926"/>
                </a:lnTo>
                <a:lnTo>
                  <a:pt x="12880" y="34018"/>
                </a:lnTo>
                <a:lnTo>
                  <a:pt x="18495" y="25761"/>
                </a:lnTo>
                <a:lnTo>
                  <a:pt x="25761" y="18495"/>
                </a:lnTo>
                <a:lnTo>
                  <a:pt x="34348" y="12550"/>
                </a:lnTo>
                <a:lnTo>
                  <a:pt x="43926" y="8587"/>
                </a:lnTo>
                <a:lnTo>
                  <a:pt x="51853" y="6935"/>
                </a:lnTo>
                <a:lnTo>
                  <a:pt x="54495" y="6275"/>
                </a:lnTo>
                <a:lnTo>
                  <a:pt x="62752" y="6275"/>
                </a:lnTo>
                <a:lnTo>
                  <a:pt x="65724" y="6605"/>
                </a:lnTo>
                <a:lnTo>
                  <a:pt x="75963" y="8587"/>
                </a:lnTo>
                <a:lnTo>
                  <a:pt x="85871" y="12880"/>
                </a:lnTo>
                <a:lnTo>
                  <a:pt x="94458" y="18495"/>
                </a:lnTo>
                <a:lnTo>
                  <a:pt x="101724" y="25761"/>
                </a:lnTo>
                <a:lnTo>
                  <a:pt x="107339" y="34348"/>
                </a:lnTo>
                <a:lnTo>
                  <a:pt x="111302" y="43926"/>
                </a:lnTo>
                <a:lnTo>
                  <a:pt x="113614" y="54495"/>
                </a:lnTo>
                <a:lnTo>
                  <a:pt x="113614" y="57137"/>
                </a:lnTo>
                <a:lnTo>
                  <a:pt x="113945" y="60110"/>
                </a:lnTo>
                <a:lnTo>
                  <a:pt x="113945" y="86248"/>
                </a:lnTo>
                <a:lnTo>
                  <a:pt x="115266" y="83229"/>
                </a:lnTo>
                <a:lnTo>
                  <a:pt x="116257" y="80587"/>
                </a:lnTo>
                <a:lnTo>
                  <a:pt x="117247" y="77614"/>
                </a:lnTo>
                <a:lnTo>
                  <a:pt x="118238" y="74972"/>
                </a:lnTo>
                <a:lnTo>
                  <a:pt x="118899" y="72000"/>
                </a:lnTo>
                <a:lnTo>
                  <a:pt x="119890" y="63082"/>
                </a:lnTo>
                <a:close/>
              </a:path>
              <a:path extrusionOk="0" h="120000" w="120000">
                <a:moveTo>
                  <a:pt x="113945" y="86248"/>
                </a:moveTo>
                <a:lnTo>
                  <a:pt x="113945" y="60110"/>
                </a:lnTo>
                <a:lnTo>
                  <a:pt x="113614" y="62752"/>
                </a:lnTo>
                <a:lnTo>
                  <a:pt x="113614" y="65394"/>
                </a:lnTo>
                <a:lnTo>
                  <a:pt x="113284" y="68366"/>
                </a:lnTo>
                <a:lnTo>
                  <a:pt x="112624" y="71009"/>
                </a:lnTo>
                <a:lnTo>
                  <a:pt x="111963" y="73321"/>
                </a:lnTo>
                <a:lnTo>
                  <a:pt x="110642" y="78605"/>
                </a:lnTo>
                <a:lnTo>
                  <a:pt x="104367" y="90165"/>
                </a:lnTo>
                <a:lnTo>
                  <a:pt x="98091" y="98091"/>
                </a:lnTo>
                <a:lnTo>
                  <a:pt x="89835" y="104697"/>
                </a:lnTo>
                <a:lnTo>
                  <a:pt x="80917" y="109651"/>
                </a:lnTo>
                <a:lnTo>
                  <a:pt x="70679" y="112623"/>
                </a:lnTo>
                <a:lnTo>
                  <a:pt x="68036" y="112954"/>
                </a:lnTo>
                <a:lnTo>
                  <a:pt x="65394" y="113614"/>
                </a:lnTo>
                <a:lnTo>
                  <a:pt x="57137" y="113614"/>
                </a:lnTo>
                <a:lnTo>
                  <a:pt x="49211" y="112623"/>
                </a:lnTo>
                <a:lnTo>
                  <a:pt x="41284" y="110311"/>
                </a:lnTo>
                <a:lnTo>
                  <a:pt x="29724" y="104366"/>
                </a:lnTo>
                <a:lnTo>
                  <a:pt x="21798" y="97761"/>
                </a:lnTo>
                <a:lnTo>
                  <a:pt x="15192" y="89834"/>
                </a:lnTo>
                <a:lnTo>
                  <a:pt x="10238" y="80587"/>
                </a:lnTo>
                <a:lnTo>
                  <a:pt x="9577" y="78275"/>
                </a:lnTo>
                <a:lnTo>
                  <a:pt x="8587" y="75963"/>
                </a:lnTo>
                <a:lnTo>
                  <a:pt x="7266" y="70678"/>
                </a:lnTo>
                <a:lnTo>
                  <a:pt x="6275" y="62752"/>
                </a:lnTo>
                <a:lnTo>
                  <a:pt x="6275" y="86390"/>
                </a:lnTo>
                <a:lnTo>
                  <a:pt x="13871" y="98091"/>
                </a:lnTo>
                <a:lnTo>
                  <a:pt x="21798" y="106348"/>
                </a:lnTo>
                <a:lnTo>
                  <a:pt x="31706" y="112623"/>
                </a:lnTo>
                <a:lnTo>
                  <a:pt x="39302" y="116256"/>
                </a:lnTo>
                <a:lnTo>
                  <a:pt x="50862" y="119229"/>
                </a:lnTo>
                <a:lnTo>
                  <a:pt x="57137" y="119889"/>
                </a:lnTo>
                <a:lnTo>
                  <a:pt x="63082" y="119889"/>
                </a:lnTo>
                <a:lnTo>
                  <a:pt x="66055" y="119559"/>
                </a:lnTo>
                <a:lnTo>
                  <a:pt x="69357" y="119229"/>
                </a:lnTo>
                <a:lnTo>
                  <a:pt x="72000" y="118568"/>
                </a:lnTo>
                <a:lnTo>
                  <a:pt x="77945" y="117247"/>
                </a:lnTo>
                <a:lnTo>
                  <a:pt x="80587" y="116256"/>
                </a:lnTo>
                <a:lnTo>
                  <a:pt x="88844" y="112623"/>
                </a:lnTo>
                <a:lnTo>
                  <a:pt x="98422" y="106018"/>
                </a:lnTo>
                <a:lnTo>
                  <a:pt x="106348" y="98091"/>
                </a:lnTo>
                <a:lnTo>
                  <a:pt x="112954" y="88513"/>
                </a:lnTo>
                <a:lnTo>
                  <a:pt x="113945" y="8624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7" name="Google Shape;157;p11"/>
          <p:cNvSpPr txBox="1"/>
          <p:nvPr>
            <p:ph type="title"/>
          </p:nvPr>
        </p:nvSpPr>
        <p:spPr>
          <a:xfrm>
            <a:off x="901699" y="1176019"/>
            <a:ext cx="688276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Opportunities for Future Operational Improvements</a:t>
            </a:r>
            <a:endParaRPr b="1" i="0" sz="2200" u="none" cap="none" strike="noStrike">
              <a:solidFill>
                <a:schemeClr val="dk1"/>
              </a:solidFill>
              <a:latin typeface="Arial"/>
              <a:ea typeface="Arial"/>
              <a:cs typeface="Arial"/>
              <a:sym typeface="Arial"/>
            </a:endParaRPr>
          </a:p>
        </p:txBody>
      </p:sp>
      <p:sp>
        <p:nvSpPr>
          <p:cNvPr id="158" name="Google Shape;158;p11"/>
          <p:cNvSpPr txBox="1"/>
          <p:nvPr/>
        </p:nvSpPr>
        <p:spPr>
          <a:xfrm>
            <a:off x="1208023" y="2197098"/>
            <a:ext cx="7202170"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800">
                <a:solidFill>
                  <a:srgbClr val="0059A4"/>
                </a:solidFill>
                <a:latin typeface="Arial"/>
                <a:ea typeface="Arial"/>
                <a:cs typeface="Arial"/>
                <a:sym typeface="Arial"/>
              </a:rPr>
              <a:t>1	</a:t>
            </a:r>
            <a:r>
              <a:rPr baseline="30000" lang="en-US" sz="2700">
                <a:solidFill>
                  <a:srgbClr val="FFFFFF"/>
                </a:solidFill>
                <a:latin typeface="Arial"/>
                <a:ea typeface="Arial"/>
                <a:cs typeface="Arial"/>
                <a:sym typeface="Arial"/>
              </a:rPr>
              <a:t>Maintain Expense Discipline and Fully Realize Streamline Savings</a:t>
            </a:r>
            <a:endParaRPr baseline="30000" sz="2700">
              <a:solidFill>
                <a:schemeClr val="dk1"/>
              </a:solidFill>
              <a:latin typeface="Arial"/>
              <a:ea typeface="Arial"/>
              <a:cs typeface="Arial"/>
              <a:sym typeface="Arial"/>
            </a:endParaRPr>
          </a:p>
        </p:txBody>
      </p:sp>
      <p:sp>
        <p:nvSpPr>
          <p:cNvPr id="159" name="Google Shape;159;p11"/>
          <p:cNvSpPr txBox="1"/>
          <p:nvPr/>
        </p:nvSpPr>
        <p:spPr>
          <a:xfrm>
            <a:off x="1560067" y="2968242"/>
            <a:ext cx="15303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800">
                <a:solidFill>
                  <a:srgbClr val="0059A4"/>
                </a:solidFill>
                <a:latin typeface="Arial"/>
                <a:ea typeface="Arial"/>
                <a:cs typeface="Arial"/>
                <a:sym typeface="Arial"/>
              </a:rPr>
              <a:t>2</a:t>
            </a:r>
            <a:endParaRPr sz="1800">
              <a:solidFill>
                <a:schemeClr val="dk1"/>
              </a:solidFill>
              <a:latin typeface="Arial"/>
              <a:ea typeface="Arial"/>
              <a:cs typeface="Arial"/>
              <a:sym typeface="Arial"/>
            </a:endParaRPr>
          </a:p>
        </p:txBody>
      </p:sp>
      <p:sp>
        <p:nvSpPr>
          <p:cNvPr id="160" name="Google Shape;160;p11"/>
          <p:cNvSpPr txBox="1"/>
          <p:nvPr/>
        </p:nvSpPr>
        <p:spPr>
          <a:xfrm>
            <a:off x="1685035" y="3731766"/>
            <a:ext cx="15303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800">
                <a:solidFill>
                  <a:srgbClr val="0059A4"/>
                </a:solidFill>
                <a:latin typeface="Arial"/>
                <a:ea typeface="Arial"/>
                <a:cs typeface="Arial"/>
                <a:sym typeface="Arial"/>
              </a:rPr>
              <a:t>3</a:t>
            </a:r>
            <a:endParaRPr sz="1800">
              <a:solidFill>
                <a:schemeClr val="dk1"/>
              </a:solidFill>
              <a:latin typeface="Arial"/>
              <a:ea typeface="Arial"/>
              <a:cs typeface="Arial"/>
              <a:sym typeface="Arial"/>
            </a:endParaRPr>
          </a:p>
        </p:txBody>
      </p:sp>
      <p:sp>
        <p:nvSpPr>
          <p:cNvPr id="161" name="Google Shape;161;p11"/>
          <p:cNvSpPr txBox="1"/>
          <p:nvPr/>
        </p:nvSpPr>
        <p:spPr>
          <a:xfrm>
            <a:off x="1560067" y="4486146"/>
            <a:ext cx="15303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800">
                <a:solidFill>
                  <a:srgbClr val="0059A4"/>
                </a:solidFill>
                <a:latin typeface="Arial"/>
                <a:ea typeface="Arial"/>
                <a:cs typeface="Arial"/>
                <a:sym typeface="Arial"/>
              </a:rPr>
              <a:t>4</a:t>
            </a:r>
            <a:endParaRPr sz="1800">
              <a:solidFill>
                <a:schemeClr val="dk1"/>
              </a:solidFill>
              <a:latin typeface="Arial"/>
              <a:ea typeface="Arial"/>
              <a:cs typeface="Arial"/>
              <a:sym typeface="Arial"/>
            </a:endParaRPr>
          </a:p>
        </p:txBody>
      </p:sp>
      <p:sp>
        <p:nvSpPr>
          <p:cNvPr id="162" name="Google Shape;162;p11"/>
          <p:cNvSpPr txBox="1"/>
          <p:nvPr/>
        </p:nvSpPr>
        <p:spPr>
          <a:xfrm>
            <a:off x="1215643" y="5254242"/>
            <a:ext cx="153035"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800">
                <a:solidFill>
                  <a:srgbClr val="0059A4"/>
                </a:solidFill>
                <a:latin typeface="Arial"/>
                <a:ea typeface="Arial"/>
                <a:cs typeface="Arial"/>
                <a:sym typeface="Arial"/>
              </a:rPr>
              <a:t>5</a:t>
            </a:r>
            <a:endParaRPr sz="1800">
              <a:solidFill>
                <a:schemeClr val="dk1"/>
              </a:solidFill>
              <a:latin typeface="Arial"/>
              <a:ea typeface="Arial"/>
              <a:cs typeface="Arial"/>
              <a:sym typeface="Arial"/>
            </a:endParaRPr>
          </a:p>
        </p:txBody>
      </p:sp>
      <p:sp>
        <p:nvSpPr>
          <p:cNvPr id="163" name="Google Shape;163;p11"/>
          <p:cNvSpPr/>
          <p:nvPr/>
        </p:nvSpPr>
        <p:spPr>
          <a:xfrm>
            <a:off x="1246632" y="6291072"/>
            <a:ext cx="7571740" cy="429895"/>
          </a:xfrm>
          <a:custGeom>
            <a:rect b="b" l="l" r="r" t="t"/>
            <a:pathLst>
              <a:path extrusionOk="0" h="120000" w="120000">
                <a:moveTo>
                  <a:pt x="0" y="0"/>
                </a:moveTo>
                <a:lnTo>
                  <a:pt x="0" y="119964"/>
                </a:lnTo>
                <a:lnTo>
                  <a:pt x="119991" y="119964"/>
                </a:lnTo>
                <a:lnTo>
                  <a:pt x="119991"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4" name="Google Shape;164;p11"/>
          <p:cNvSpPr/>
          <p:nvPr/>
        </p:nvSpPr>
        <p:spPr>
          <a:xfrm>
            <a:off x="1226820" y="6272784"/>
            <a:ext cx="7609840" cy="467995"/>
          </a:xfrm>
          <a:custGeom>
            <a:rect b="b" l="l" r="r" t="t"/>
            <a:pathLst>
              <a:path extrusionOk="0" h="120000" w="120000">
                <a:moveTo>
                  <a:pt x="119991" y="119967"/>
                </a:moveTo>
                <a:lnTo>
                  <a:pt x="119991" y="0"/>
                </a:lnTo>
                <a:lnTo>
                  <a:pt x="0" y="0"/>
                </a:lnTo>
                <a:lnTo>
                  <a:pt x="0" y="119967"/>
                </a:lnTo>
                <a:lnTo>
                  <a:pt x="312" y="119967"/>
                </a:lnTo>
                <a:lnTo>
                  <a:pt x="312" y="9769"/>
                </a:lnTo>
                <a:lnTo>
                  <a:pt x="600" y="4689"/>
                </a:lnTo>
                <a:lnTo>
                  <a:pt x="600" y="9769"/>
                </a:lnTo>
                <a:lnTo>
                  <a:pt x="119391" y="9769"/>
                </a:lnTo>
                <a:lnTo>
                  <a:pt x="119391" y="4689"/>
                </a:lnTo>
                <a:lnTo>
                  <a:pt x="119703" y="9769"/>
                </a:lnTo>
                <a:lnTo>
                  <a:pt x="119703" y="119967"/>
                </a:lnTo>
                <a:lnTo>
                  <a:pt x="119991" y="119967"/>
                </a:lnTo>
                <a:close/>
              </a:path>
              <a:path extrusionOk="0" h="120000" w="120000">
                <a:moveTo>
                  <a:pt x="600" y="9769"/>
                </a:moveTo>
                <a:lnTo>
                  <a:pt x="600" y="4689"/>
                </a:lnTo>
                <a:lnTo>
                  <a:pt x="312" y="9769"/>
                </a:lnTo>
                <a:lnTo>
                  <a:pt x="600" y="9769"/>
                </a:lnTo>
                <a:close/>
              </a:path>
              <a:path extrusionOk="0" h="120000" w="120000">
                <a:moveTo>
                  <a:pt x="600" y="110198"/>
                </a:moveTo>
                <a:lnTo>
                  <a:pt x="600" y="9769"/>
                </a:lnTo>
                <a:lnTo>
                  <a:pt x="312" y="9769"/>
                </a:lnTo>
                <a:lnTo>
                  <a:pt x="312" y="110198"/>
                </a:lnTo>
                <a:lnTo>
                  <a:pt x="600" y="110198"/>
                </a:lnTo>
                <a:close/>
              </a:path>
              <a:path extrusionOk="0" h="120000" w="120000">
                <a:moveTo>
                  <a:pt x="119703" y="110198"/>
                </a:moveTo>
                <a:lnTo>
                  <a:pt x="312" y="110198"/>
                </a:lnTo>
                <a:lnTo>
                  <a:pt x="600" y="114887"/>
                </a:lnTo>
                <a:lnTo>
                  <a:pt x="600" y="119967"/>
                </a:lnTo>
                <a:lnTo>
                  <a:pt x="119391" y="119967"/>
                </a:lnTo>
                <a:lnTo>
                  <a:pt x="119391" y="114887"/>
                </a:lnTo>
                <a:lnTo>
                  <a:pt x="119703" y="110198"/>
                </a:lnTo>
                <a:close/>
              </a:path>
              <a:path extrusionOk="0" h="120000" w="120000">
                <a:moveTo>
                  <a:pt x="600" y="119967"/>
                </a:moveTo>
                <a:lnTo>
                  <a:pt x="600" y="114887"/>
                </a:lnTo>
                <a:lnTo>
                  <a:pt x="312" y="110198"/>
                </a:lnTo>
                <a:lnTo>
                  <a:pt x="312" y="119967"/>
                </a:lnTo>
                <a:lnTo>
                  <a:pt x="600" y="119967"/>
                </a:lnTo>
                <a:close/>
              </a:path>
              <a:path extrusionOk="0" h="120000" w="120000">
                <a:moveTo>
                  <a:pt x="119703" y="9769"/>
                </a:moveTo>
                <a:lnTo>
                  <a:pt x="119391" y="4689"/>
                </a:lnTo>
                <a:lnTo>
                  <a:pt x="119391" y="9769"/>
                </a:lnTo>
                <a:lnTo>
                  <a:pt x="119703" y="9769"/>
                </a:lnTo>
                <a:close/>
              </a:path>
              <a:path extrusionOk="0" h="120000" w="120000">
                <a:moveTo>
                  <a:pt x="119703" y="110198"/>
                </a:moveTo>
                <a:lnTo>
                  <a:pt x="119703" y="9769"/>
                </a:lnTo>
                <a:lnTo>
                  <a:pt x="119391" y="9769"/>
                </a:lnTo>
                <a:lnTo>
                  <a:pt x="119391" y="110198"/>
                </a:lnTo>
                <a:lnTo>
                  <a:pt x="119703" y="110198"/>
                </a:lnTo>
                <a:close/>
              </a:path>
              <a:path extrusionOk="0" h="120000" w="120000">
                <a:moveTo>
                  <a:pt x="119703" y="119967"/>
                </a:moveTo>
                <a:lnTo>
                  <a:pt x="119703" y="110198"/>
                </a:lnTo>
                <a:lnTo>
                  <a:pt x="119391" y="114887"/>
                </a:lnTo>
                <a:lnTo>
                  <a:pt x="119391" y="119967"/>
                </a:lnTo>
                <a:lnTo>
                  <a:pt x="119703" y="119967"/>
                </a:lnTo>
                <a:close/>
              </a:path>
            </a:pathLst>
          </a:custGeom>
          <a:solidFill>
            <a:srgbClr val="DEE1E6"/>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5" name="Google Shape;165;p11"/>
          <p:cNvSpPr txBox="1"/>
          <p:nvPr/>
        </p:nvSpPr>
        <p:spPr>
          <a:xfrm>
            <a:off x="1246632" y="6354569"/>
            <a:ext cx="7571740" cy="269240"/>
          </a:xfrm>
          <a:prstGeom prst="rect">
            <a:avLst/>
          </a:prstGeom>
          <a:noFill/>
          <a:ln>
            <a:noFill/>
          </a:ln>
        </p:spPr>
        <p:txBody>
          <a:bodyPr anchorCtr="0" anchor="t" bIns="0" lIns="0" spcFirstLastPara="1" rIns="0" wrap="square" tIns="12050">
            <a:noAutofit/>
          </a:bodyPr>
          <a:lstStyle/>
          <a:p>
            <a:pPr indent="0" lvl="0" marL="0" marR="0" rtl="0" algn="ctr">
              <a:lnSpc>
                <a:spcPct val="100000"/>
              </a:lnSpc>
              <a:spcBef>
                <a:spcPts val="0"/>
              </a:spcBef>
              <a:spcAft>
                <a:spcPts val="0"/>
              </a:spcAft>
              <a:buNone/>
            </a:pPr>
            <a:r>
              <a:rPr b="1" lang="en-US" sz="1600">
                <a:solidFill>
                  <a:srgbClr val="FFFFFF"/>
                </a:solidFill>
                <a:latin typeface="Arial"/>
                <a:ea typeface="Arial"/>
                <a:cs typeface="Arial"/>
                <a:sym typeface="Arial"/>
              </a:rPr>
              <a:t>Deliver on Target ROE</a:t>
            </a:r>
            <a:endParaRPr sz="1600">
              <a:solidFill>
                <a:schemeClr val="dk1"/>
              </a:solidFill>
              <a:latin typeface="Arial"/>
              <a:ea typeface="Arial"/>
              <a:cs typeface="Arial"/>
              <a:sym typeface="Arial"/>
            </a:endParaRPr>
          </a:p>
        </p:txBody>
      </p:sp>
      <p:sp>
        <p:nvSpPr>
          <p:cNvPr id="166" name="Google Shape;166;p11"/>
          <p:cNvSpPr/>
          <p:nvPr/>
        </p:nvSpPr>
        <p:spPr>
          <a:xfrm>
            <a:off x="4806696" y="5779008"/>
            <a:ext cx="451484" cy="410209"/>
          </a:xfrm>
          <a:custGeom>
            <a:rect b="b" l="l" r="r" t="t"/>
            <a:pathLst>
              <a:path extrusionOk="0" h="120000" w="120000">
                <a:moveTo>
                  <a:pt x="119898" y="65981"/>
                </a:moveTo>
                <a:lnTo>
                  <a:pt x="84658" y="65981"/>
                </a:lnTo>
                <a:lnTo>
                  <a:pt x="84658" y="0"/>
                </a:lnTo>
                <a:lnTo>
                  <a:pt x="35240" y="0"/>
                </a:lnTo>
                <a:lnTo>
                  <a:pt x="35240" y="65981"/>
                </a:lnTo>
                <a:lnTo>
                  <a:pt x="0" y="65981"/>
                </a:lnTo>
                <a:lnTo>
                  <a:pt x="59949" y="119925"/>
                </a:lnTo>
                <a:lnTo>
                  <a:pt x="119898" y="65981"/>
                </a:lnTo>
                <a:close/>
              </a:path>
            </a:pathLst>
          </a:custGeom>
          <a:solidFill>
            <a:srgbClr val="7F818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7" name="Google Shape;167;p11"/>
          <p:cNvSpPr/>
          <p:nvPr/>
        </p:nvSpPr>
        <p:spPr>
          <a:xfrm>
            <a:off x="4792980" y="5774436"/>
            <a:ext cx="477520" cy="421005"/>
          </a:xfrm>
          <a:custGeom>
            <a:rect b="b" l="l" r="r" t="t"/>
            <a:pathLst>
              <a:path extrusionOk="0" h="120000" w="120000">
                <a:moveTo>
                  <a:pt x="4212" y="64289"/>
                </a:moveTo>
                <a:lnTo>
                  <a:pt x="0" y="64289"/>
                </a:lnTo>
                <a:lnTo>
                  <a:pt x="3446" y="67476"/>
                </a:lnTo>
                <a:lnTo>
                  <a:pt x="3446" y="66896"/>
                </a:lnTo>
                <a:lnTo>
                  <a:pt x="4212" y="64289"/>
                </a:lnTo>
                <a:close/>
              </a:path>
              <a:path extrusionOk="0" h="120000" w="120000">
                <a:moveTo>
                  <a:pt x="7023" y="66896"/>
                </a:moveTo>
                <a:lnTo>
                  <a:pt x="4212" y="64289"/>
                </a:lnTo>
                <a:lnTo>
                  <a:pt x="3446" y="66896"/>
                </a:lnTo>
                <a:lnTo>
                  <a:pt x="7023" y="66896"/>
                </a:lnTo>
                <a:close/>
              </a:path>
              <a:path extrusionOk="0" h="120000" w="120000">
                <a:moveTo>
                  <a:pt x="60127" y="116140"/>
                </a:moveTo>
                <a:lnTo>
                  <a:pt x="7023" y="66896"/>
                </a:lnTo>
                <a:lnTo>
                  <a:pt x="3446" y="66896"/>
                </a:lnTo>
                <a:lnTo>
                  <a:pt x="3446" y="67476"/>
                </a:lnTo>
                <a:lnTo>
                  <a:pt x="59361" y="119183"/>
                </a:lnTo>
                <a:lnTo>
                  <a:pt x="59361" y="116850"/>
                </a:lnTo>
                <a:lnTo>
                  <a:pt x="60127" y="116140"/>
                </a:lnTo>
                <a:close/>
              </a:path>
              <a:path extrusionOk="0" h="120000" w="120000">
                <a:moveTo>
                  <a:pt x="36765" y="64289"/>
                </a:moveTo>
                <a:lnTo>
                  <a:pt x="4212" y="64289"/>
                </a:lnTo>
                <a:lnTo>
                  <a:pt x="7023" y="66896"/>
                </a:lnTo>
                <a:lnTo>
                  <a:pt x="35617" y="66896"/>
                </a:lnTo>
                <a:lnTo>
                  <a:pt x="35617" y="65592"/>
                </a:lnTo>
                <a:lnTo>
                  <a:pt x="36765" y="64289"/>
                </a:lnTo>
                <a:close/>
              </a:path>
              <a:path extrusionOk="0" h="120000" w="120000">
                <a:moveTo>
                  <a:pt x="84638" y="64289"/>
                </a:moveTo>
                <a:lnTo>
                  <a:pt x="84638" y="0"/>
                </a:lnTo>
                <a:lnTo>
                  <a:pt x="35617" y="0"/>
                </a:lnTo>
                <a:lnTo>
                  <a:pt x="35617" y="64289"/>
                </a:lnTo>
                <a:lnTo>
                  <a:pt x="36765" y="64289"/>
                </a:lnTo>
                <a:lnTo>
                  <a:pt x="36765" y="2606"/>
                </a:lnTo>
                <a:lnTo>
                  <a:pt x="37914" y="1303"/>
                </a:lnTo>
                <a:lnTo>
                  <a:pt x="37914" y="2606"/>
                </a:lnTo>
                <a:lnTo>
                  <a:pt x="82340" y="2606"/>
                </a:lnTo>
                <a:lnTo>
                  <a:pt x="82340" y="1303"/>
                </a:lnTo>
                <a:lnTo>
                  <a:pt x="83489" y="2606"/>
                </a:lnTo>
                <a:lnTo>
                  <a:pt x="83489" y="64289"/>
                </a:lnTo>
                <a:lnTo>
                  <a:pt x="84638" y="64289"/>
                </a:lnTo>
                <a:close/>
              </a:path>
              <a:path extrusionOk="0" h="120000" w="120000">
                <a:moveTo>
                  <a:pt x="37914" y="66896"/>
                </a:moveTo>
                <a:lnTo>
                  <a:pt x="37914" y="2606"/>
                </a:lnTo>
                <a:lnTo>
                  <a:pt x="36765" y="2606"/>
                </a:lnTo>
                <a:lnTo>
                  <a:pt x="36765" y="64289"/>
                </a:lnTo>
                <a:lnTo>
                  <a:pt x="35617" y="65592"/>
                </a:lnTo>
                <a:lnTo>
                  <a:pt x="35617" y="66896"/>
                </a:lnTo>
                <a:lnTo>
                  <a:pt x="37914" y="66896"/>
                </a:lnTo>
                <a:close/>
              </a:path>
              <a:path extrusionOk="0" h="120000" w="120000">
                <a:moveTo>
                  <a:pt x="37914" y="2606"/>
                </a:moveTo>
                <a:lnTo>
                  <a:pt x="37914" y="1303"/>
                </a:lnTo>
                <a:lnTo>
                  <a:pt x="36765" y="2606"/>
                </a:lnTo>
                <a:lnTo>
                  <a:pt x="37914" y="2606"/>
                </a:lnTo>
                <a:close/>
              </a:path>
              <a:path extrusionOk="0" h="120000" w="120000">
                <a:moveTo>
                  <a:pt x="60893" y="116850"/>
                </a:moveTo>
                <a:lnTo>
                  <a:pt x="60127" y="116140"/>
                </a:lnTo>
                <a:lnTo>
                  <a:pt x="59361" y="116850"/>
                </a:lnTo>
                <a:lnTo>
                  <a:pt x="60893" y="116850"/>
                </a:lnTo>
                <a:close/>
              </a:path>
              <a:path extrusionOk="0" h="120000" w="120000">
                <a:moveTo>
                  <a:pt x="60893" y="119178"/>
                </a:moveTo>
                <a:lnTo>
                  <a:pt x="60893" y="116850"/>
                </a:lnTo>
                <a:lnTo>
                  <a:pt x="59361" y="116850"/>
                </a:lnTo>
                <a:lnTo>
                  <a:pt x="59361" y="119183"/>
                </a:lnTo>
                <a:lnTo>
                  <a:pt x="60127" y="119891"/>
                </a:lnTo>
                <a:lnTo>
                  <a:pt x="60893" y="119178"/>
                </a:lnTo>
                <a:close/>
              </a:path>
              <a:path extrusionOk="0" h="120000" w="120000">
                <a:moveTo>
                  <a:pt x="116808" y="67140"/>
                </a:moveTo>
                <a:lnTo>
                  <a:pt x="116808" y="66896"/>
                </a:lnTo>
                <a:lnTo>
                  <a:pt x="113231" y="66896"/>
                </a:lnTo>
                <a:lnTo>
                  <a:pt x="60127" y="116140"/>
                </a:lnTo>
                <a:lnTo>
                  <a:pt x="60893" y="116850"/>
                </a:lnTo>
                <a:lnTo>
                  <a:pt x="60893" y="119178"/>
                </a:lnTo>
                <a:lnTo>
                  <a:pt x="116808" y="67140"/>
                </a:lnTo>
                <a:close/>
              </a:path>
              <a:path extrusionOk="0" h="120000" w="120000">
                <a:moveTo>
                  <a:pt x="83489" y="2606"/>
                </a:moveTo>
                <a:lnTo>
                  <a:pt x="82340" y="1303"/>
                </a:lnTo>
                <a:lnTo>
                  <a:pt x="82340" y="2606"/>
                </a:lnTo>
                <a:lnTo>
                  <a:pt x="83489" y="2606"/>
                </a:lnTo>
                <a:close/>
              </a:path>
              <a:path extrusionOk="0" h="120000" w="120000">
                <a:moveTo>
                  <a:pt x="84638" y="66896"/>
                </a:moveTo>
                <a:lnTo>
                  <a:pt x="84638" y="65592"/>
                </a:lnTo>
                <a:lnTo>
                  <a:pt x="83489" y="64289"/>
                </a:lnTo>
                <a:lnTo>
                  <a:pt x="83489" y="2606"/>
                </a:lnTo>
                <a:lnTo>
                  <a:pt x="82340" y="2606"/>
                </a:lnTo>
                <a:lnTo>
                  <a:pt x="82340" y="66896"/>
                </a:lnTo>
                <a:lnTo>
                  <a:pt x="84638" y="66896"/>
                </a:lnTo>
                <a:close/>
              </a:path>
              <a:path extrusionOk="0" h="120000" w="120000">
                <a:moveTo>
                  <a:pt x="116042" y="64289"/>
                </a:moveTo>
                <a:lnTo>
                  <a:pt x="83489" y="64289"/>
                </a:lnTo>
                <a:lnTo>
                  <a:pt x="84638" y="65592"/>
                </a:lnTo>
                <a:lnTo>
                  <a:pt x="84638" y="66896"/>
                </a:lnTo>
                <a:lnTo>
                  <a:pt x="113231" y="66896"/>
                </a:lnTo>
                <a:lnTo>
                  <a:pt x="116042" y="64289"/>
                </a:lnTo>
                <a:close/>
              </a:path>
              <a:path extrusionOk="0" h="120000" w="120000">
                <a:moveTo>
                  <a:pt x="116808" y="66896"/>
                </a:moveTo>
                <a:lnTo>
                  <a:pt x="116042" y="64289"/>
                </a:lnTo>
                <a:lnTo>
                  <a:pt x="113231" y="66896"/>
                </a:lnTo>
                <a:lnTo>
                  <a:pt x="116808" y="66896"/>
                </a:lnTo>
                <a:close/>
              </a:path>
              <a:path extrusionOk="0" h="120000" w="120000">
                <a:moveTo>
                  <a:pt x="119872" y="64289"/>
                </a:moveTo>
                <a:lnTo>
                  <a:pt x="116042" y="64289"/>
                </a:lnTo>
                <a:lnTo>
                  <a:pt x="116808" y="66896"/>
                </a:lnTo>
                <a:lnTo>
                  <a:pt x="116808" y="67140"/>
                </a:lnTo>
                <a:lnTo>
                  <a:pt x="119872" y="64289"/>
                </a:lnTo>
                <a:close/>
              </a:path>
            </a:pathLst>
          </a:custGeom>
          <a:solidFill>
            <a:srgbClr val="F2F3F5"/>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8" name="Google Shape;168;p11"/>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2"/>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4" name="Google Shape;174;p12"/>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1</a:t>
            </a:r>
            <a:endParaRPr sz="1400">
              <a:solidFill>
                <a:schemeClr val="dk1"/>
              </a:solidFill>
              <a:latin typeface="Arial"/>
              <a:ea typeface="Arial"/>
              <a:cs typeface="Arial"/>
              <a:sym typeface="Arial"/>
            </a:endParaRPr>
          </a:p>
        </p:txBody>
      </p:sp>
      <p:sp>
        <p:nvSpPr>
          <p:cNvPr id="175" name="Google Shape;175;p12"/>
          <p:cNvSpPr txBox="1"/>
          <p:nvPr/>
        </p:nvSpPr>
        <p:spPr>
          <a:xfrm>
            <a:off x="7719060" y="3459479"/>
            <a:ext cx="1259205" cy="295910"/>
          </a:xfrm>
          <a:prstGeom prst="rect">
            <a:avLst/>
          </a:prstGeom>
          <a:solidFill>
            <a:srgbClr val="B9E0FF"/>
          </a:solidFill>
          <a:ln>
            <a:noFill/>
          </a:ln>
        </p:spPr>
        <p:txBody>
          <a:bodyPr anchorCtr="0" anchor="t" bIns="0" lIns="0" spcFirstLastPara="1" rIns="0" wrap="square" tIns="62850">
            <a:noAutofit/>
          </a:bodyPr>
          <a:lstStyle/>
          <a:p>
            <a:pPr indent="-9525" lvl="0" marL="149225" marR="0" rtl="0" algn="l">
              <a:lnSpc>
                <a:spcPct val="100000"/>
              </a:lnSpc>
              <a:spcBef>
                <a:spcPts val="0"/>
              </a:spcBef>
              <a:spcAft>
                <a:spcPts val="0"/>
              </a:spcAft>
              <a:buNone/>
            </a:pPr>
            <a:r>
              <a:rPr b="1" lang="en-US" sz="1050">
                <a:solidFill>
                  <a:srgbClr val="0059A4"/>
                </a:solidFill>
                <a:latin typeface="Arial"/>
                <a:ea typeface="Arial"/>
                <a:cs typeface="Arial"/>
                <a:sym typeface="Arial"/>
              </a:rPr>
              <a:t>2017 &amp; Beyond</a:t>
            </a:r>
            <a:endParaRPr sz="1050">
              <a:solidFill>
                <a:schemeClr val="dk1"/>
              </a:solidFill>
              <a:latin typeface="Arial"/>
              <a:ea typeface="Arial"/>
              <a:cs typeface="Arial"/>
              <a:sym typeface="Arial"/>
            </a:endParaRPr>
          </a:p>
        </p:txBody>
      </p:sp>
      <p:sp>
        <p:nvSpPr>
          <p:cNvPr id="176" name="Google Shape;176;p12"/>
          <p:cNvSpPr/>
          <p:nvPr/>
        </p:nvSpPr>
        <p:spPr>
          <a:xfrm>
            <a:off x="7717535" y="3457955"/>
            <a:ext cx="1262380" cy="1788160"/>
          </a:xfrm>
          <a:custGeom>
            <a:rect b="b" l="l" r="r" t="t"/>
            <a:pathLst>
              <a:path extrusionOk="0" h="120000" w="120000">
                <a:moveTo>
                  <a:pt x="289" y="119761"/>
                </a:moveTo>
                <a:lnTo>
                  <a:pt x="289" y="118943"/>
                </a:lnTo>
                <a:lnTo>
                  <a:pt x="0" y="118943"/>
                </a:lnTo>
                <a:lnTo>
                  <a:pt x="0" y="119761"/>
                </a:lnTo>
                <a:lnTo>
                  <a:pt x="289" y="119761"/>
                </a:lnTo>
                <a:close/>
              </a:path>
              <a:path extrusionOk="0" h="120000" w="120000">
                <a:moveTo>
                  <a:pt x="289" y="118329"/>
                </a:moveTo>
                <a:lnTo>
                  <a:pt x="289" y="117511"/>
                </a:lnTo>
                <a:lnTo>
                  <a:pt x="0" y="117511"/>
                </a:lnTo>
                <a:lnTo>
                  <a:pt x="0" y="118329"/>
                </a:lnTo>
                <a:lnTo>
                  <a:pt x="289" y="118329"/>
                </a:lnTo>
                <a:close/>
              </a:path>
              <a:path extrusionOk="0" h="120000" w="120000">
                <a:moveTo>
                  <a:pt x="289" y="116795"/>
                </a:moveTo>
                <a:lnTo>
                  <a:pt x="289" y="115977"/>
                </a:lnTo>
                <a:lnTo>
                  <a:pt x="0" y="115977"/>
                </a:lnTo>
                <a:lnTo>
                  <a:pt x="0" y="116795"/>
                </a:lnTo>
                <a:lnTo>
                  <a:pt x="289" y="116795"/>
                </a:lnTo>
                <a:close/>
              </a:path>
              <a:path extrusionOk="0" h="120000" w="120000">
                <a:moveTo>
                  <a:pt x="289" y="115363"/>
                </a:moveTo>
                <a:lnTo>
                  <a:pt x="289" y="114443"/>
                </a:lnTo>
                <a:lnTo>
                  <a:pt x="0" y="114443"/>
                </a:lnTo>
                <a:lnTo>
                  <a:pt x="0" y="115363"/>
                </a:lnTo>
                <a:lnTo>
                  <a:pt x="289" y="115363"/>
                </a:lnTo>
                <a:close/>
              </a:path>
              <a:path extrusionOk="0" h="120000" w="120000">
                <a:moveTo>
                  <a:pt x="289" y="113829"/>
                </a:moveTo>
                <a:lnTo>
                  <a:pt x="289" y="113011"/>
                </a:lnTo>
                <a:lnTo>
                  <a:pt x="0" y="113011"/>
                </a:lnTo>
                <a:lnTo>
                  <a:pt x="0" y="113829"/>
                </a:lnTo>
                <a:lnTo>
                  <a:pt x="289" y="113829"/>
                </a:lnTo>
                <a:close/>
              </a:path>
              <a:path extrusionOk="0" h="120000" w="120000">
                <a:moveTo>
                  <a:pt x="289" y="112397"/>
                </a:moveTo>
                <a:lnTo>
                  <a:pt x="289" y="111477"/>
                </a:lnTo>
                <a:lnTo>
                  <a:pt x="0" y="111477"/>
                </a:lnTo>
                <a:lnTo>
                  <a:pt x="0" y="112397"/>
                </a:lnTo>
                <a:lnTo>
                  <a:pt x="289" y="112397"/>
                </a:lnTo>
                <a:close/>
              </a:path>
              <a:path extrusionOk="0" h="120000" w="120000">
                <a:moveTo>
                  <a:pt x="289" y="110863"/>
                </a:moveTo>
                <a:lnTo>
                  <a:pt x="289" y="110045"/>
                </a:lnTo>
                <a:lnTo>
                  <a:pt x="0" y="110045"/>
                </a:lnTo>
                <a:lnTo>
                  <a:pt x="0" y="110863"/>
                </a:lnTo>
                <a:lnTo>
                  <a:pt x="289" y="110863"/>
                </a:lnTo>
                <a:close/>
              </a:path>
              <a:path extrusionOk="0" h="120000" w="120000">
                <a:moveTo>
                  <a:pt x="289" y="109329"/>
                </a:moveTo>
                <a:lnTo>
                  <a:pt x="289" y="108511"/>
                </a:lnTo>
                <a:lnTo>
                  <a:pt x="0" y="108511"/>
                </a:lnTo>
                <a:lnTo>
                  <a:pt x="0" y="109329"/>
                </a:lnTo>
                <a:lnTo>
                  <a:pt x="289" y="109329"/>
                </a:lnTo>
                <a:close/>
              </a:path>
              <a:path extrusionOk="0" h="120000" w="120000">
                <a:moveTo>
                  <a:pt x="289" y="107897"/>
                </a:moveTo>
                <a:lnTo>
                  <a:pt x="289" y="106977"/>
                </a:lnTo>
                <a:lnTo>
                  <a:pt x="0" y="106977"/>
                </a:lnTo>
                <a:lnTo>
                  <a:pt x="0" y="107897"/>
                </a:lnTo>
                <a:lnTo>
                  <a:pt x="289" y="107897"/>
                </a:lnTo>
                <a:close/>
              </a:path>
              <a:path extrusionOk="0" h="120000" w="120000">
                <a:moveTo>
                  <a:pt x="289" y="106363"/>
                </a:moveTo>
                <a:lnTo>
                  <a:pt x="289" y="105545"/>
                </a:lnTo>
                <a:lnTo>
                  <a:pt x="0" y="105545"/>
                </a:lnTo>
                <a:lnTo>
                  <a:pt x="0" y="106363"/>
                </a:lnTo>
                <a:lnTo>
                  <a:pt x="289" y="106363"/>
                </a:lnTo>
                <a:close/>
              </a:path>
              <a:path extrusionOk="0" h="120000" w="120000">
                <a:moveTo>
                  <a:pt x="289" y="104931"/>
                </a:moveTo>
                <a:lnTo>
                  <a:pt x="289" y="104011"/>
                </a:lnTo>
                <a:lnTo>
                  <a:pt x="0" y="104011"/>
                </a:lnTo>
                <a:lnTo>
                  <a:pt x="0" y="104931"/>
                </a:lnTo>
                <a:lnTo>
                  <a:pt x="289" y="104931"/>
                </a:lnTo>
                <a:close/>
              </a:path>
              <a:path extrusionOk="0" h="120000" w="120000">
                <a:moveTo>
                  <a:pt x="289" y="103397"/>
                </a:moveTo>
                <a:lnTo>
                  <a:pt x="289" y="102579"/>
                </a:lnTo>
                <a:lnTo>
                  <a:pt x="0" y="102579"/>
                </a:lnTo>
                <a:lnTo>
                  <a:pt x="0" y="103397"/>
                </a:lnTo>
                <a:lnTo>
                  <a:pt x="289" y="103397"/>
                </a:lnTo>
                <a:close/>
              </a:path>
              <a:path extrusionOk="0" h="120000" w="120000">
                <a:moveTo>
                  <a:pt x="289" y="101863"/>
                </a:moveTo>
                <a:lnTo>
                  <a:pt x="289" y="101045"/>
                </a:lnTo>
                <a:lnTo>
                  <a:pt x="0" y="101045"/>
                </a:lnTo>
                <a:lnTo>
                  <a:pt x="0" y="101863"/>
                </a:lnTo>
                <a:lnTo>
                  <a:pt x="289" y="101863"/>
                </a:lnTo>
                <a:close/>
              </a:path>
              <a:path extrusionOk="0" h="120000" w="120000">
                <a:moveTo>
                  <a:pt x="289" y="100431"/>
                </a:moveTo>
                <a:lnTo>
                  <a:pt x="289" y="99613"/>
                </a:lnTo>
                <a:lnTo>
                  <a:pt x="0" y="99613"/>
                </a:lnTo>
                <a:lnTo>
                  <a:pt x="0" y="100431"/>
                </a:lnTo>
                <a:lnTo>
                  <a:pt x="289" y="100431"/>
                </a:lnTo>
                <a:close/>
              </a:path>
              <a:path extrusionOk="0" h="120000" w="120000">
                <a:moveTo>
                  <a:pt x="289" y="98897"/>
                </a:moveTo>
                <a:lnTo>
                  <a:pt x="289" y="98079"/>
                </a:lnTo>
                <a:lnTo>
                  <a:pt x="0" y="98079"/>
                </a:lnTo>
                <a:lnTo>
                  <a:pt x="0" y="98897"/>
                </a:lnTo>
                <a:lnTo>
                  <a:pt x="289" y="98897"/>
                </a:lnTo>
                <a:close/>
              </a:path>
              <a:path extrusionOk="0" h="120000" w="120000">
                <a:moveTo>
                  <a:pt x="289" y="97465"/>
                </a:moveTo>
                <a:lnTo>
                  <a:pt x="289" y="96545"/>
                </a:lnTo>
                <a:lnTo>
                  <a:pt x="0" y="96545"/>
                </a:lnTo>
                <a:lnTo>
                  <a:pt x="0" y="97465"/>
                </a:lnTo>
                <a:lnTo>
                  <a:pt x="289" y="97465"/>
                </a:lnTo>
                <a:close/>
              </a:path>
              <a:path extrusionOk="0" h="120000" w="120000">
                <a:moveTo>
                  <a:pt x="289" y="95931"/>
                </a:moveTo>
                <a:lnTo>
                  <a:pt x="289" y="95113"/>
                </a:lnTo>
                <a:lnTo>
                  <a:pt x="0" y="95113"/>
                </a:lnTo>
                <a:lnTo>
                  <a:pt x="0" y="95931"/>
                </a:lnTo>
                <a:lnTo>
                  <a:pt x="289" y="95931"/>
                </a:lnTo>
                <a:close/>
              </a:path>
              <a:path extrusionOk="0" h="120000" w="120000">
                <a:moveTo>
                  <a:pt x="289" y="94500"/>
                </a:moveTo>
                <a:lnTo>
                  <a:pt x="289" y="93579"/>
                </a:lnTo>
                <a:lnTo>
                  <a:pt x="0" y="93579"/>
                </a:lnTo>
                <a:lnTo>
                  <a:pt x="0" y="94500"/>
                </a:lnTo>
                <a:lnTo>
                  <a:pt x="289" y="94500"/>
                </a:lnTo>
                <a:close/>
              </a:path>
              <a:path extrusionOk="0" h="120000" w="120000">
                <a:moveTo>
                  <a:pt x="289" y="92965"/>
                </a:moveTo>
                <a:lnTo>
                  <a:pt x="289" y="92147"/>
                </a:lnTo>
                <a:lnTo>
                  <a:pt x="0" y="92147"/>
                </a:lnTo>
                <a:lnTo>
                  <a:pt x="0" y="92965"/>
                </a:lnTo>
                <a:lnTo>
                  <a:pt x="289" y="92965"/>
                </a:lnTo>
                <a:close/>
              </a:path>
              <a:path extrusionOk="0" h="120000" w="120000">
                <a:moveTo>
                  <a:pt x="289" y="91431"/>
                </a:moveTo>
                <a:lnTo>
                  <a:pt x="289" y="90613"/>
                </a:lnTo>
                <a:lnTo>
                  <a:pt x="0" y="90613"/>
                </a:lnTo>
                <a:lnTo>
                  <a:pt x="0" y="91431"/>
                </a:lnTo>
                <a:lnTo>
                  <a:pt x="289" y="91431"/>
                </a:lnTo>
                <a:close/>
              </a:path>
              <a:path extrusionOk="0" h="120000" w="120000">
                <a:moveTo>
                  <a:pt x="289" y="90000"/>
                </a:moveTo>
                <a:lnTo>
                  <a:pt x="289" y="89079"/>
                </a:lnTo>
                <a:lnTo>
                  <a:pt x="0" y="89079"/>
                </a:lnTo>
                <a:lnTo>
                  <a:pt x="0" y="90000"/>
                </a:lnTo>
                <a:lnTo>
                  <a:pt x="289" y="90000"/>
                </a:lnTo>
                <a:close/>
              </a:path>
              <a:path extrusionOk="0" h="120000" w="120000">
                <a:moveTo>
                  <a:pt x="289" y="88465"/>
                </a:moveTo>
                <a:lnTo>
                  <a:pt x="289" y="87647"/>
                </a:lnTo>
                <a:lnTo>
                  <a:pt x="0" y="87647"/>
                </a:lnTo>
                <a:lnTo>
                  <a:pt x="0" y="88465"/>
                </a:lnTo>
                <a:lnTo>
                  <a:pt x="289" y="88465"/>
                </a:lnTo>
                <a:close/>
              </a:path>
              <a:path extrusionOk="0" h="120000" w="120000">
                <a:moveTo>
                  <a:pt x="289" y="87034"/>
                </a:moveTo>
                <a:lnTo>
                  <a:pt x="289" y="86113"/>
                </a:lnTo>
                <a:lnTo>
                  <a:pt x="0" y="86113"/>
                </a:lnTo>
                <a:lnTo>
                  <a:pt x="0" y="87034"/>
                </a:lnTo>
                <a:lnTo>
                  <a:pt x="289" y="87034"/>
                </a:lnTo>
                <a:close/>
              </a:path>
              <a:path extrusionOk="0" h="120000" w="120000">
                <a:moveTo>
                  <a:pt x="289" y="85500"/>
                </a:moveTo>
                <a:lnTo>
                  <a:pt x="289" y="84681"/>
                </a:lnTo>
                <a:lnTo>
                  <a:pt x="0" y="84681"/>
                </a:lnTo>
                <a:lnTo>
                  <a:pt x="0" y="85500"/>
                </a:lnTo>
                <a:lnTo>
                  <a:pt x="289" y="85500"/>
                </a:lnTo>
                <a:close/>
              </a:path>
              <a:path extrusionOk="0" h="120000" w="120000">
                <a:moveTo>
                  <a:pt x="289" y="83965"/>
                </a:moveTo>
                <a:lnTo>
                  <a:pt x="289" y="83147"/>
                </a:lnTo>
                <a:lnTo>
                  <a:pt x="0" y="83147"/>
                </a:lnTo>
                <a:lnTo>
                  <a:pt x="0" y="83965"/>
                </a:lnTo>
                <a:lnTo>
                  <a:pt x="289" y="83965"/>
                </a:lnTo>
                <a:close/>
              </a:path>
              <a:path extrusionOk="0" h="120000" w="120000">
                <a:moveTo>
                  <a:pt x="289" y="82534"/>
                </a:moveTo>
                <a:lnTo>
                  <a:pt x="289" y="81715"/>
                </a:lnTo>
                <a:lnTo>
                  <a:pt x="0" y="81715"/>
                </a:lnTo>
                <a:lnTo>
                  <a:pt x="0" y="82534"/>
                </a:lnTo>
                <a:lnTo>
                  <a:pt x="289" y="82534"/>
                </a:lnTo>
                <a:close/>
              </a:path>
              <a:path extrusionOk="0" h="120000" w="120000">
                <a:moveTo>
                  <a:pt x="289" y="81000"/>
                </a:moveTo>
                <a:lnTo>
                  <a:pt x="289" y="80181"/>
                </a:lnTo>
                <a:lnTo>
                  <a:pt x="0" y="80181"/>
                </a:lnTo>
                <a:lnTo>
                  <a:pt x="0" y="81000"/>
                </a:lnTo>
                <a:lnTo>
                  <a:pt x="289" y="81000"/>
                </a:lnTo>
                <a:close/>
              </a:path>
              <a:path extrusionOk="0" h="120000" w="120000">
                <a:moveTo>
                  <a:pt x="289" y="79568"/>
                </a:moveTo>
                <a:lnTo>
                  <a:pt x="289" y="78647"/>
                </a:lnTo>
                <a:lnTo>
                  <a:pt x="0" y="78647"/>
                </a:lnTo>
                <a:lnTo>
                  <a:pt x="0" y="79568"/>
                </a:lnTo>
                <a:lnTo>
                  <a:pt x="289" y="79568"/>
                </a:lnTo>
                <a:close/>
              </a:path>
              <a:path extrusionOk="0" h="120000" w="120000">
                <a:moveTo>
                  <a:pt x="289" y="78034"/>
                </a:moveTo>
                <a:lnTo>
                  <a:pt x="289" y="77215"/>
                </a:lnTo>
                <a:lnTo>
                  <a:pt x="0" y="77215"/>
                </a:lnTo>
                <a:lnTo>
                  <a:pt x="0" y="78034"/>
                </a:lnTo>
                <a:lnTo>
                  <a:pt x="289" y="78034"/>
                </a:lnTo>
                <a:close/>
              </a:path>
              <a:path extrusionOk="0" h="120000" w="120000">
                <a:moveTo>
                  <a:pt x="289" y="76602"/>
                </a:moveTo>
                <a:lnTo>
                  <a:pt x="289" y="75681"/>
                </a:lnTo>
                <a:lnTo>
                  <a:pt x="0" y="75681"/>
                </a:lnTo>
                <a:lnTo>
                  <a:pt x="0" y="76602"/>
                </a:lnTo>
                <a:lnTo>
                  <a:pt x="289" y="76602"/>
                </a:lnTo>
                <a:close/>
              </a:path>
              <a:path extrusionOk="0" h="120000" w="120000">
                <a:moveTo>
                  <a:pt x="289" y="75068"/>
                </a:moveTo>
                <a:lnTo>
                  <a:pt x="289" y="74250"/>
                </a:lnTo>
                <a:lnTo>
                  <a:pt x="0" y="74250"/>
                </a:lnTo>
                <a:lnTo>
                  <a:pt x="0" y="75068"/>
                </a:lnTo>
                <a:lnTo>
                  <a:pt x="289" y="75068"/>
                </a:lnTo>
                <a:close/>
              </a:path>
              <a:path extrusionOk="0" h="120000" w="120000">
                <a:moveTo>
                  <a:pt x="289" y="73534"/>
                </a:moveTo>
                <a:lnTo>
                  <a:pt x="289" y="72715"/>
                </a:lnTo>
                <a:lnTo>
                  <a:pt x="0" y="72715"/>
                </a:lnTo>
                <a:lnTo>
                  <a:pt x="0" y="73534"/>
                </a:lnTo>
                <a:lnTo>
                  <a:pt x="289" y="73534"/>
                </a:lnTo>
                <a:close/>
              </a:path>
              <a:path extrusionOk="0" h="120000" w="120000">
                <a:moveTo>
                  <a:pt x="289" y="72102"/>
                </a:moveTo>
                <a:lnTo>
                  <a:pt x="289" y="71181"/>
                </a:lnTo>
                <a:lnTo>
                  <a:pt x="0" y="71181"/>
                </a:lnTo>
                <a:lnTo>
                  <a:pt x="0" y="72102"/>
                </a:lnTo>
                <a:lnTo>
                  <a:pt x="289" y="72102"/>
                </a:lnTo>
                <a:close/>
              </a:path>
              <a:path extrusionOk="0" h="120000" w="120000">
                <a:moveTo>
                  <a:pt x="289" y="70568"/>
                </a:moveTo>
                <a:lnTo>
                  <a:pt x="289" y="69750"/>
                </a:lnTo>
                <a:lnTo>
                  <a:pt x="0" y="69750"/>
                </a:lnTo>
                <a:lnTo>
                  <a:pt x="0" y="70568"/>
                </a:lnTo>
                <a:lnTo>
                  <a:pt x="289" y="70568"/>
                </a:lnTo>
                <a:close/>
              </a:path>
              <a:path extrusionOk="0" h="120000" w="120000">
                <a:moveTo>
                  <a:pt x="289" y="69136"/>
                </a:moveTo>
                <a:lnTo>
                  <a:pt x="289" y="68215"/>
                </a:lnTo>
                <a:lnTo>
                  <a:pt x="0" y="68215"/>
                </a:lnTo>
                <a:lnTo>
                  <a:pt x="0" y="69136"/>
                </a:lnTo>
                <a:lnTo>
                  <a:pt x="289" y="69136"/>
                </a:lnTo>
                <a:close/>
              </a:path>
              <a:path extrusionOk="0" h="120000" w="120000">
                <a:moveTo>
                  <a:pt x="289" y="67602"/>
                </a:moveTo>
                <a:lnTo>
                  <a:pt x="289" y="66784"/>
                </a:lnTo>
                <a:lnTo>
                  <a:pt x="0" y="66784"/>
                </a:lnTo>
                <a:lnTo>
                  <a:pt x="0" y="67602"/>
                </a:lnTo>
                <a:lnTo>
                  <a:pt x="289" y="67602"/>
                </a:lnTo>
                <a:close/>
              </a:path>
              <a:path extrusionOk="0" h="120000" w="120000">
                <a:moveTo>
                  <a:pt x="289" y="66068"/>
                </a:moveTo>
                <a:lnTo>
                  <a:pt x="289" y="65250"/>
                </a:lnTo>
                <a:lnTo>
                  <a:pt x="0" y="65250"/>
                </a:lnTo>
                <a:lnTo>
                  <a:pt x="0" y="66068"/>
                </a:lnTo>
                <a:lnTo>
                  <a:pt x="289" y="66068"/>
                </a:lnTo>
                <a:close/>
              </a:path>
              <a:path extrusionOk="0" h="120000" w="120000">
                <a:moveTo>
                  <a:pt x="289" y="64636"/>
                </a:moveTo>
                <a:lnTo>
                  <a:pt x="289" y="63818"/>
                </a:lnTo>
                <a:lnTo>
                  <a:pt x="0" y="63818"/>
                </a:lnTo>
                <a:lnTo>
                  <a:pt x="0" y="64636"/>
                </a:lnTo>
                <a:lnTo>
                  <a:pt x="289" y="64636"/>
                </a:lnTo>
                <a:close/>
              </a:path>
              <a:path extrusionOk="0" h="120000" w="120000">
                <a:moveTo>
                  <a:pt x="289" y="63102"/>
                </a:moveTo>
                <a:lnTo>
                  <a:pt x="289" y="62284"/>
                </a:lnTo>
                <a:lnTo>
                  <a:pt x="0" y="62284"/>
                </a:lnTo>
                <a:lnTo>
                  <a:pt x="0" y="63102"/>
                </a:lnTo>
                <a:lnTo>
                  <a:pt x="289" y="63102"/>
                </a:lnTo>
                <a:close/>
              </a:path>
              <a:path extrusionOk="0" h="120000" w="120000">
                <a:moveTo>
                  <a:pt x="289" y="61670"/>
                </a:moveTo>
                <a:lnTo>
                  <a:pt x="289" y="60750"/>
                </a:lnTo>
                <a:lnTo>
                  <a:pt x="0" y="60750"/>
                </a:lnTo>
                <a:lnTo>
                  <a:pt x="0" y="61670"/>
                </a:lnTo>
                <a:lnTo>
                  <a:pt x="289" y="61670"/>
                </a:lnTo>
                <a:close/>
              </a:path>
              <a:path extrusionOk="0" h="120000" w="120000">
                <a:moveTo>
                  <a:pt x="289" y="60136"/>
                </a:moveTo>
                <a:lnTo>
                  <a:pt x="289" y="59318"/>
                </a:lnTo>
                <a:lnTo>
                  <a:pt x="0" y="59318"/>
                </a:lnTo>
                <a:lnTo>
                  <a:pt x="0" y="60136"/>
                </a:lnTo>
                <a:lnTo>
                  <a:pt x="289" y="60136"/>
                </a:lnTo>
                <a:close/>
              </a:path>
              <a:path extrusionOk="0" h="120000" w="120000">
                <a:moveTo>
                  <a:pt x="289" y="58704"/>
                </a:moveTo>
                <a:lnTo>
                  <a:pt x="289" y="57784"/>
                </a:lnTo>
                <a:lnTo>
                  <a:pt x="0" y="57784"/>
                </a:lnTo>
                <a:lnTo>
                  <a:pt x="0" y="58704"/>
                </a:lnTo>
                <a:lnTo>
                  <a:pt x="289" y="58704"/>
                </a:lnTo>
                <a:close/>
              </a:path>
              <a:path extrusionOk="0" h="120000" w="120000">
                <a:moveTo>
                  <a:pt x="289" y="57170"/>
                </a:moveTo>
                <a:lnTo>
                  <a:pt x="289" y="56352"/>
                </a:lnTo>
                <a:lnTo>
                  <a:pt x="0" y="56352"/>
                </a:lnTo>
                <a:lnTo>
                  <a:pt x="0" y="57170"/>
                </a:lnTo>
                <a:lnTo>
                  <a:pt x="289" y="57170"/>
                </a:lnTo>
                <a:close/>
              </a:path>
              <a:path extrusionOk="0" h="120000" w="120000">
                <a:moveTo>
                  <a:pt x="289" y="55636"/>
                </a:moveTo>
                <a:lnTo>
                  <a:pt x="289" y="54818"/>
                </a:lnTo>
                <a:lnTo>
                  <a:pt x="0" y="54818"/>
                </a:lnTo>
                <a:lnTo>
                  <a:pt x="0" y="55636"/>
                </a:lnTo>
                <a:lnTo>
                  <a:pt x="289" y="55636"/>
                </a:lnTo>
                <a:close/>
              </a:path>
              <a:path extrusionOk="0" h="120000" w="120000">
                <a:moveTo>
                  <a:pt x="289" y="54204"/>
                </a:moveTo>
                <a:lnTo>
                  <a:pt x="289" y="53284"/>
                </a:lnTo>
                <a:lnTo>
                  <a:pt x="0" y="53284"/>
                </a:lnTo>
                <a:lnTo>
                  <a:pt x="0" y="54204"/>
                </a:lnTo>
                <a:lnTo>
                  <a:pt x="289" y="54204"/>
                </a:lnTo>
                <a:close/>
              </a:path>
              <a:path extrusionOk="0" h="120000" w="120000">
                <a:moveTo>
                  <a:pt x="289" y="52670"/>
                </a:moveTo>
                <a:lnTo>
                  <a:pt x="289" y="51852"/>
                </a:lnTo>
                <a:lnTo>
                  <a:pt x="0" y="51852"/>
                </a:lnTo>
                <a:lnTo>
                  <a:pt x="0" y="52670"/>
                </a:lnTo>
                <a:lnTo>
                  <a:pt x="289" y="52670"/>
                </a:lnTo>
                <a:close/>
              </a:path>
              <a:path extrusionOk="0" h="120000" w="120000">
                <a:moveTo>
                  <a:pt x="289" y="51238"/>
                </a:moveTo>
                <a:lnTo>
                  <a:pt x="289" y="50318"/>
                </a:lnTo>
                <a:lnTo>
                  <a:pt x="0" y="50318"/>
                </a:lnTo>
                <a:lnTo>
                  <a:pt x="0" y="51238"/>
                </a:lnTo>
                <a:lnTo>
                  <a:pt x="289" y="51238"/>
                </a:lnTo>
                <a:close/>
              </a:path>
              <a:path extrusionOk="0" h="120000" w="120000">
                <a:moveTo>
                  <a:pt x="289" y="49704"/>
                </a:moveTo>
                <a:lnTo>
                  <a:pt x="289" y="48886"/>
                </a:lnTo>
                <a:lnTo>
                  <a:pt x="0" y="48886"/>
                </a:lnTo>
                <a:lnTo>
                  <a:pt x="0" y="49704"/>
                </a:lnTo>
                <a:lnTo>
                  <a:pt x="289" y="49704"/>
                </a:lnTo>
                <a:close/>
              </a:path>
              <a:path extrusionOk="0" h="120000" w="120000">
                <a:moveTo>
                  <a:pt x="289" y="48170"/>
                </a:moveTo>
                <a:lnTo>
                  <a:pt x="289" y="47352"/>
                </a:lnTo>
                <a:lnTo>
                  <a:pt x="0" y="47352"/>
                </a:lnTo>
                <a:lnTo>
                  <a:pt x="0" y="48170"/>
                </a:lnTo>
                <a:lnTo>
                  <a:pt x="289" y="48170"/>
                </a:lnTo>
                <a:close/>
              </a:path>
              <a:path extrusionOk="0" h="120000" w="120000">
                <a:moveTo>
                  <a:pt x="289" y="46738"/>
                </a:moveTo>
                <a:lnTo>
                  <a:pt x="289" y="45920"/>
                </a:lnTo>
                <a:lnTo>
                  <a:pt x="0" y="45920"/>
                </a:lnTo>
                <a:lnTo>
                  <a:pt x="0" y="46738"/>
                </a:lnTo>
                <a:lnTo>
                  <a:pt x="289" y="46738"/>
                </a:lnTo>
                <a:close/>
              </a:path>
              <a:path extrusionOk="0" h="120000" w="120000">
                <a:moveTo>
                  <a:pt x="289" y="45204"/>
                </a:moveTo>
                <a:lnTo>
                  <a:pt x="289" y="44386"/>
                </a:lnTo>
                <a:lnTo>
                  <a:pt x="0" y="44386"/>
                </a:lnTo>
                <a:lnTo>
                  <a:pt x="0" y="45204"/>
                </a:lnTo>
                <a:lnTo>
                  <a:pt x="289" y="45204"/>
                </a:lnTo>
                <a:close/>
              </a:path>
              <a:path extrusionOk="0" h="120000" w="120000">
                <a:moveTo>
                  <a:pt x="289" y="43772"/>
                </a:moveTo>
                <a:lnTo>
                  <a:pt x="289" y="42852"/>
                </a:lnTo>
                <a:lnTo>
                  <a:pt x="0" y="42852"/>
                </a:lnTo>
                <a:lnTo>
                  <a:pt x="0" y="43772"/>
                </a:lnTo>
                <a:lnTo>
                  <a:pt x="289" y="43772"/>
                </a:lnTo>
                <a:close/>
              </a:path>
              <a:path extrusionOk="0" h="120000" w="120000">
                <a:moveTo>
                  <a:pt x="289" y="42238"/>
                </a:moveTo>
                <a:lnTo>
                  <a:pt x="289" y="41420"/>
                </a:lnTo>
                <a:lnTo>
                  <a:pt x="0" y="41420"/>
                </a:lnTo>
                <a:lnTo>
                  <a:pt x="0" y="42238"/>
                </a:lnTo>
                <a:lnTo>
                  <a:pt x="289" y="42238"/>
                </a:lnTo>
                <a:close/>
              </a:path>
              <a:path extrusionOk="0" h="120000" w="120000">
                <a:moveTo>
                  <a:pt x="289" y="40806"/>
                </a:moveTo>
                <a:lnTo>
                  <a:pt x="289" y="39886"/>
                </a:lnTo>
                <a:lnTo>
                  <a:pt x="0" y="39886"/>
                </a:lnTo>
                <a:lnTo>
                  <a:pt x="0" y="40806"/>
                </a:lnTo>
                <a:lnTo>
                  <a:pt x="289" y="40806"/>
                </a:lnTo>
                <a:close/>
              </a:path>
              <a:path extrusionOk="0" h="120000" w="120000">
                <a:moveTo>
                  <a:pt x="289" y="39272"/>
                </a:moveTo>
                <a:lnTo>
                  <a:pt x="289" y="38454"/>
                </a:lnTo>
                <a:lnTo>
                  <a:pt x="0" y="38454"/>
                </a:lnTo>
                <a:lnTo>
                  <a:pt x="0" y="39272"/>
                </a:lnTo>
                <a:lnTo>
                  <a:pt x="289" y="39272"/>
                </a:lnTo>
                <a:close/>
              </a:path>
              <a:path extrusionOk="0" h="120000" w="120000">
                <a:moveTo>
                  <a:pt x="289" y="37738"/>
                </a:moveTo>
                <a:lnTo>
                  <a:pt x="289" y="36920"/>
                </a:lnTo>
                <a:lnTo>
                  <a:pt x="0" y="36920"/>
                </a:lnTo>
                <a:lnTo>
                  <a:pt x="0" y="37738"/>
                </a:lnTo>
                <a:lnTo>
                  <a:pt x="289" y="37738"/>
                </a:lnTo>
                <a:close/>
              </a:path>
              <a:path extrusionOk="0" h="120000" w="120000">
                <a:moveTo>
                  <a:pt x="289" y="36306"/>
                </a:moveTo>
                <a:lnTo>
                  <a:pt x="289" y="35386"/>
                </a:lnTo>
                <a:lnTo>
                  <a:pt x="0" y="35386"/>
                </a:lnTo>
                <a:lnTo>
                  <a:pt x="0" y="36306"/>
                </a:lnTo>
                <a:lnTo>
                  <a:pt x="289" y="36306"/>
                </a:lnTo>
                <a:close/>
              </a:path>
              <a:path extrusionOk="0" h="120000" w="120000">
                <a:moveTo>
                  <a:pt x="289" y="34772"/>
                </a:moveTo>
                <a:lnTo>
                  <a:pt x="289" y="33954"/>
                </a:lnTo>
                <a:lnTo>
                  <a:pt x="0" y="33954"/>
                </a:lnTo>
                <a:lnTo>
                  <a:pt x="0" y="34772"/>
                </a:lnTo>
                <a:lnTo>
                  <a:pt x="289" y="34772"/>
                </a:lnTo>
                <a:close/>
              </a:path>
              <a:path extrusionOk="0" h="120000" w="120000">
                <a:moveTo>
                  <a:pt x="289" y="33340"/>
                </a:moveTo>
                <a:lnTo>
                  <a:pt x="289" y="32420"/>
                </a:lnTo>
                <a:lnTo>
                  <a:pt x="0" y="32420"/>
                </a:lnTo>
                <a:lnTo>
                  <a:pt x="0" y="33340"/>
                </a:lnTo>
                <a:lnTo>
                  <a:pt x="289" y="33340"/>
                </a:lnTo>
                <a:close/>
              </a:path>
              <a:path extrusionOk="0" h="120000" w="120000">
                <a:moveTo>
                  <a:pt x="289" y="31806"/>
                </a:moveTo>
                <a:lnTo>
                  <a:pt x="289" y="30988"/>
                </a:lnTo>
                <a:lnTo>
                  <a:pt x="0" y="30988"/>
                </a:lnTo>
                <a:lnTo>
                  <a:pt x="0" y="31806"/>
                </a:lnTo>
                <a:lnTo>
                  <a:pt x="289" y="31806"/>
                </a:lnTo>
                <a:close/>
              </a:path>
              <a:path extrusionOk="0" h="120000" w="120000">
                <a:moveTo>
                  <a:pt x="289" y="30272"/>
                </a:moveTo>
                <a:lnTo>
                  <a:pt x="289" y="29454"/>
                </a:lnTo>
                <a:lnTo>
                  <a:pt x="0" y="29454"/>
                </a:lnTo>
                <a:lnTo>
                  <a:pt x="0" y="30272"/>
                </a:lnTo>
                <a:lnTo>
                  <a:pt x="289" y="30272"/>
                </a:lnTo>
                <a:close/>
              </a:path>
              <a:path extrusionOk="0" h="120000" w="120000">
                <a:moveTo>
                  <a:pt x="289" y="28840"/>
                </a:moveTo>
                <a:lnTo>
                  <a:pt x="289" y="28022"/>
                </a:lnTo>
                <a:lnTo>
                  <a:pt x="0" y="28022"/>
                </a:lnTo>
                <a:lnTo>
                  <a:pt x="0" y="28840"/>
                </a:lnTo>
                <a:lnTo>
                  <a:pt x="289" y="28840"/>
                </a:lnTo>
                <a:close/>
              </a:path>
              <a:path extrusionOk="0" h="120000" w="120000">
                <a:moveTo>
                  <a:pt x="289" y="27306"/>
                </a:moveTo>
                <a:lnTo>
                  <a:pt x="289" y="26488"/>
                </a:lnTo>
                <a:lnTo>
                  <a:pt x="0" y="26488"/>
                </a:lnTo>
                <a:lnTo>
                  <a:pt x="0" y="27306"/>
                </a:lnTo>
                <a:lnTo>
                  <a:pt x="289" y="27306"/>
                </a:lnTo>
                <a:close/>
              </a:path>
              <a:path extrusionOk="0" h="120000" w="120000">
                <a:moveTo>
                  <a:pt x="289" y="25875"/>
                </a:moveTo>
                <a:lnTo>
                  <a:pt x="289" y="24954"/>
                </a:lnTo>
                <a:lnTo>
                  <a:pt x="0" y="24954"/>
                </a:lnTo>
                <a:lnTo>
                  <a:pt x="0" y="25875"/>
                </a:lnTo>
                <a:lnTo>
                  <a:pt x="289" y="25875"/>
                </a:lnTo>
                <a:close/>
              </a:path>
              <a:path extrusionOk="0" h="120000" w="120000">
                <a:moveTo>
                  <a:pt x="289" y="24340"/>
                </a:moveTo>
                <a:lnTo>
                  <a:pt x="289" y="23522"/>
                </a:lnTo>
                <a:lnTo>
                  <a:pt x="0" y="23522"/>
                </a:lnTo>
                <a:lnTo>
                  <a:pt x="0" y="24340"/>
                </a:lnTo>
                <a:lnTo>
                  <a:pt x="289" y="24340"/>
                </a:lnTo>
                <a:close/>
              </a:path>
              <a:path extrusionOk="0" h="120000" w="120000">
                <a:moveTo>
                  <a:pt x="289" y="22909"/>
                </a:moveTo>
                <a:lnTo>
                  <a:pt x="289" y="21988"/>
                </a:lnTo>
                <a:lnTo>
                  <a:pt x="0" y="21988"/>
                </a:lnTo>
                <a:lnTo>
                  <a:pt x="0" y="22909"/>
                </a:lnTo>
                <a:lnTo>
                  <a:pt x="289" y="22909"/>
                </a:lnTo>
                <a:close/>
              </a:path>
              <a:path extrusionOk="0" h="120000" w="120000">
                <a:moveTo>
                  <a:pt x="289" y="21375"/>
                </a:moveTo>
                <a:lnTo>
                  <a:pt x="289" y="20556"/>
                </a:lnTo>
                <a:lnTo>
                  <a:pt x="0" y="20556"/>
                </a:lnTo>
                <a:lnTo>
                  <a:pt x="0" y="21375"/>
                </a:lnTo>
                <a:lnTo>
                  <a:pt x="289" y="21375"/>
                </a:lnTo>
                <a:close/>
              </a:path>
              <a:path extrusionOk="0" h="120000" w="120000">
                <a:moveTo>
                  <a:pt x="289" y="19840"/>
                </a:moveTo>
                <a:lnTo>
                  <a:pt x="289" y="19022"/>
                </a:lnTo>
                <a:lnTo>
                  <a:pt x="0" y="19022"/>
                </a:lnTo>
                <a:lnTo>
                  <a:pt x="0" y="19840"/>
                </a:lnTo>
                <a:lnTo>
                  <a:pt x="289" y="19840"/>
                </a:lnTo>
                <a:close/>
              </a:path>
              <a:path extrusionOk="0" h="120000" w="120000">
                <a:moveTo>
                  <a:pt x="289" y="18409"/>
                </a:moveTo>
                <a:lnTo>
                  <a:pt x="289" y="17488"/>
                </a:lnTo>
                <a:lnTo>
                  <a:pt x="0" y="17488"/>
                </a:lnTo>
                <a:lnTo>
                  <a:pt x="0" y="18409"/>
                </a:lnTo>
                <a:lnTo>
                  <a:pt x="289" y="18409"/>
                </a:lnTo>
                <a:close/>
              </a:path>
              <a:path extrusionOk="0" h="120000" w="120000">
                <a:moveTo>
                  <a:pt x="289" y="16875"/>
                </a:moveTo>
                <a:lnTo>
                  <a:pt x="289" y="16056"/>
                </a:lnTo>
                <a:lnTo>
                  <a:pt x="0" y="16056"/>
                </a:lnTo>
                <a:lnTo>
                  <a:pt x="0" y="16875"/>
                </a:lnTo>
                <a:lnTo>
                  <a:pt x="289" y="16875"/>
                </a:lnTo>
                <a:close/>
              </a:path>
              <a:path extrusionOk="0" h="120000" w="120000">
                <a:moveTo>
                  <a:pt x="289" y="15443"/>
                </a:moveTo>
                <a:lnTo>
                  <a:pt x="289" y="14522"/>
                </a:lnTo>
                <a:lnTo>
                  <a:pt x="0" y="14522"/>
                </a:lnTo>
                <a:lnTo>
                  <a:pt x="0" y="15443"/>
                </a:lnTo>
                <a:lnTo>
                  <a:pt x="289" y="15443"/>
                </a:lnTo>
                <a:close/>
              </a:path>
              <a:path extrusionOk="0" h="120000" w="120000">
                <a:moveTo>
                  <a:pt x="289" y="13909"/>
                </a:moveTo>
                <a:lnTo>
                  <a:pt x="289" y="13090"/>
                </a:lnTo>
                <a:lnTo>
                  <a:pt x="0" y="13090"/>
                </a:lnTo>
                <a:lnTo>
                  <a:pt x="0" y="13909"/>
                </a:lnTo>
                <a:lnTo>
                  <a:pt x="289" y="13909"/>
                </a:lnTo>
                <a:close/>
              </a:path>
              <a:path extrusionOk="0" h="120000" w="120000">
                <a:moveTo>
                  <a:pt x="289" y="12375"/>
                </a:moveTo>
                <a:lnTo>
                  <a:pt x="289" y="11556"/>
                </a:lnTo>
                <a:lnTo>
                  <a:pt x="0" y="11556"/>
                </a:lnTo>
                <a:lnTo>
                  <a:pt x="0" y="12375"/>
                </a:lnTo>
                <a:lnTo>
                  <a:pt x="289" y="12375"/>
                </a:lnTo>
                <a:close/>
              </a:path>
              <a:path extrusionOk="0" h="120000" w="120000">
                <a:moveTo>
                  <a:pt x="289" y="10943"/>
                </a:moveTo>
                <a:lnTo>
                  <a:pt x="289" y="10125"/>
                </a:lnTo>
                <a:lnTo>
                  <a:pt x="0" y="10125"/>
                </a:lnTo>
                <a:lnTo>
                  <a:pt x="0" y="10943"/>
                </a:lnTo>
                <a:lnTo>
                  <a:pt x="289" y="10943"/>
                </a:lnTo>
                <a:close/>
              </a:path>
              <a:path extrusionOk="0" h="120000" w="120000">
                <a:moveTo>
                  <a:pt x="289" y="9409"/>
                </a:moveTo>
                <a:lnTo>
                  <a:pt x="289" y="8590"/>
                </a:lnTo>
                <a:lnTo>
                  <a:pt x="0" y="8590"/>
                </a:lnTo>
                <a:lnTo>
                  <a:pt x="0" y="9409"/>
                </a:lnTo>
                <a:lnTo>
                  <a:pt x="289" y="9409"/>
                </a:lnTo>
                <a:close/>
              </a:path>
              <a:path extrusionOk="0" h="120000" w="120000">
                <a:moveTo>
                  <a:pt x="289" y="7977"/>
                </a:moveTo>
                <a:lnTo>
                  <a:pt x="289" y="7056"/>
                </a:lnTo>
                <a:lnTo>
                  <a:pt x="0" y="7056"/>
                </a:lnTo>
                <a:lnTo>
                  <a:pt x="0" y="7977"/>
                </a:lnTo>
                <a:lnTo>
                  <a:pt x="289" y="7977"/>
                </a:lnTo>
                <a:close/>
              </a:path>
              <a:path extrusionOk="0" h="120000" w="120000">
                <a:moveTo>
                  <a:pt x="289" y="6443"/>
                </a:moveTo>
                <a:lnTo>
                  <a:pt x="289" y="5625"/>
                </a:lnTo>
                <a:lnTo>
                  <a:pt x="0" y="5625"/>
                </a:lnTo>
                <a:lnTo>
                  <a:pt x="0" y="6443"/>
                </a:lnTo>
                <a:lnTo>
                  <a:pt x="289" y="6443"/>
                </a:lnTo>
                <a:close/>
              </a:path>
              <a:path extrusionOk="0" h="120000" w="120000">
                <a:moveTo>
                  <a:pt x="289" y="5011"/>
                </a:moveTo>
                <a:lnTo>
                  <a:pt x="289" y="4090"/>
                </a:lnTo>
                <a:lnTo>
                  <a:pt x="0" y="4090"/>
                </a:lnTo>
                <a:lnTo>
                  <a:pt x="0" y="5011"/>
                </a:lnTo>
                <a:lnTo>
                  <a:pt x="289" y="5011"/>
                </a:lnTo>
                <a:close/>
              </a:path>
              <a:path extrusionOk="0" h="120000" w="120000">
                <a:moveTo>
                  <a:pt x="289" y="3477"/>
                </a:moveTo>
                <a:lnTo>
                  <a:pt x="289" y="2659"/>
                </a:lnTo>
                <a:lnTo>
                  <a:pt x="0" y="2659"/>
                </a:lnTo>
                <a:lnTo>
                  <a:pt x="0" y="3477"/>
                </a:lnTo>
                <a:lnTo>
                  <a:pt x="289" y="3477"/>
                </a:lnTo>
                <a:close/>
              </a:path>
              <a:path extrusionOk="0" h="120000" w="120000">
                <a:moveTo>
                  <a:pt x="289" y="1943"/>
                </a:moveTo>
                <a:lnTo>
                  <a:pt x="289" y="1125"/>
                </a:lnTo>
                <a:lnTo>
                  <a:pt x="0" y="1125"/>
                </a:lnTo>
                <a:lnTo>
                  <a:pt x="0" y="1943"/>
                </a:lnTo>
                <a:lnTo>
                  <a:pt x="289" y="1943"/>
                </a:lnTo>
                <a:close/>
              </a:path>
              <a:path extrusionOk="0" h="120000" w="120000">
                <a:moveTo>
                  <a:pt x="869" y="204"/>
                </a:moveTo>
                <a:lnTo>
                  <a:pt x="869" y="0"/>
                </a:lnTo>
                <a:lnTo>
                  <a:pt x="0" y="0"/>
                </a:lnTo>
                <a:lnTo>
                  <a:pt x="0" y="511"/>
                </a:lnTo>
                <a:lnTo>
                  <a:pt x="144" y="511"/>
                </a:lnTo>
                <a:lnTo>
                  <a:pt x="144" y="204"/>
                </a:lnTo>
                <a:lnTo>
                  <a:pt x="289" y="102"/>
                </a:lnTo>
                <a:lnTo>
                  <a:pt x="289" y="204"/>
                </a:lnTo>
                <a:lnTo>
                  <a:pt x="869" y="204"/>
                </a:lnTo>
                <a:close/>
              </a:path>
              <a:path extrusionOk="0" h="120000" w="120000">
                <a:moveTo>
                  <a:pt x="289" y="204"/>
                </a:moveTo>
                <a:lnTo>
                  <a:pt x="289" y="102"/>
                </a:lnTo>
                <a:lnTo>
                  <a:pt x="144" y="204"/>
                </a:lnTo>
                <a:lnTo>
                  <a:pt x="289" y="204"/>
                </a:lnTo>
                <a:close/>
              </a:path>
              <a:path extrusionOk="0" h="120000" w="120000">
                <a:moveTo>
                  <a:pt x="289" y="511"/>
                </a:moveTo>
                <a:lnTo>
                  <a:pt x="289" y="204"/>
                </a:lnTo>
                <a:lnTo>
                  <a:pt x="144" y="204"/>
                </a:lnTo>
                <a:lnTo>
                  <a:pt x="144" y="511"/>
                </a:lnTo>
                <a:lnTo>
                  <a:pt x="289" y="511"/>
                </a:lnTo>
                <a:close/>
              </a:path>
              <a:path extrusionOk="0" h="120000" w="120000">
                <a:moveTo>
                  <a:pt x="2897" y="204"/>
                </a:moveTo>
                <a:lnTo>
                  <a:pt x="2897" y="0"/>
                </a:lnTo>
                <a:lnTo>
                  <a:pt x="1738" y="0"/>
                </a:lnTo>
                <a:lnTo>
                  <a:pt x="1738" y="204"/>
                </a:lnTo>
                <a:lnTo>
                  <a:pt x="2897" y="204"/>
                </a:lnTo>
                <a:close/>
              </a:path>
              <a:path extrusionOk="0" h="120000" w="120000">
                <a:moveTo>
                  <a:pt x="5070" y="204"/>
                </a:moveTo>
                <a:lnTo>
                  <a:pt x="5070" y="0"/>
                </a:lnTo>
                <a:lnTo>
                  <a:pt x="3766" y="0"/>
                </a:lnTo>
                <a:lnTo>
                  <a:pt x="3766" y="204"/>
                </a:lnTo>
                <a:lnTo>
                  <a:pt x="5070" y="204"/>
                </a:lnTo>
                <a:close/>
              </a:path>
              <a:path extrusionOk="0" h="120000" w="120000">
                <a:moveTo>
                  <a:pt x="7098" y="204"/>
                </a:moveTo>
                <a:lnTo>
                  <a:pt x="7098" y="0"/>
                </a:lnTo>
                <a:lnTo>
                  <a:pt x="5939" y="0"/>
                </a:lnTo>
                <a:lnTo>
                  <a:pt x="5939" y="204"/>
                </a:lnTo>
                <a:lnTo>
                  <a:pt x="7098" y="204"/>
                </a:lnTo>
                <a:close/>
              </a:path>
              <a:path extrusionOk="0" h="120000" w="120000">
                <a:moveTo>
                  <a:pt x="9271" y="204"/>
                </a:moveTo>
                <a:lnTo>
                  <a:pt x="9271" y="0"/>
                </a:lnTo>
                <a:lnTo>
                  <a:pt x="8112" y="0"/>
                </a:lnTo>
                <a:lnTo>
                  <a:pt x="8112" y="204"/>
                </a:lnTo>
                <a:lnTo>
                  <a:pt x="9271" y="204"/>
                </a:lnTo>
                <a:close/>
              </a:path>
              <a:path extrusionOk="0" h="120000" w="120000">
                <a:moveTo>
                  <a:pt x="11444" y="204"/>
                </a:moveTo>
                <a:lnTo>
                  <a:pt x="11444" y="0"/>
                </a:lnTo>
                <a:lnTo>
                  <a:pt x="10140" y="0"/>
                </a:lnTo>
                <a:lnTo>
                  <a:pt x="10140" y="204"/>
                </a:lnTo>
                <a:lnTo>
                  <a:pt x="11444" y="204"/>
                </a:lnTo>
                <a:close/>
              </a:path>
              <a:path extrusionOk="0" h="120000" w="120000">
                <a:moveTo>
                  <a:pt x="13472" y="204"/>
                </a:moveTo>
                <a:lnTo>
                  <a:pt x="13472" y="0"/>
                </a:lnTo>
                <a:lnTo>
                  <a:pt x="12313" y="0"/>
                </a:lnTo>
                <a:lnTo>
                  <a:pt x="12313" y="204"/>
                </a:lnTo>
                <a:lnTo>
                  <a:pt x="13472" y="204"/>
                </a:lnTo>
                <a:close/>
              </a:path>
              <a:path extrusionOk="0" h="120000" w="120000">
                <a:moveTo>
                  <a:pt x="15645" y="204"/>
                </a:moveTo>
                <a:lnTo>
                  <a:pt x="15645" y="0"/>
                </a:lnTo>
                <a:lnTo>
                  <a:pt x="14342" y="0"/>
                </a:lnTo>
                <a:lnTo>
                  <a:pt x="14342" y="204"/>
                </a:lnTo>
                <a:lnTo>
                  <a:pt x="15645" y="204"/>
                </a:lnTo>
                <a:close/>
              </a:path>
              <a:path extrusionOk="0" h="120000" w="120000">
                <a:moveTo>
                  <a:pt x="17674" y="204"/>
                </a:moveTo>
                <a:lnTo>
                  <a:pt x="17674" y="0"/>
                </a:lnTo>
                <a:lnTo>
                  <a:pt x="16515" y="0"/>
                </a:lnTo>
                <a:lnTo>
                  <a:pt x="16515" y="204"/>
                </a:lnTo>
                <a:lnTo>
                  <a:pt x="17674" y="204"/>
                </a:lnTo>
                <a:close/>
              </a:path>
              <a:path extrusionOk="0" h="120000" w="120000">
                <a:moveTo>
                  <a:pt x="19847" y="204"/>
                </a:moveTo>
                <a:lnTo>
                  <a:pt x="19847" y="0"/>
                </a:lnTo>
                <a:lnTo>
                  <a:pt x="18688" y="0"/>
                </a:lnTo>
                <a:lnTo>
                  <a:pt x="18688" y="204"/>
                </a:lnTo>
                <a:lnTo>
                  <a:pt x="19847" y="204"/>
                </a:lnTo>
                <a:close/>
              </a:path>
              <a:path extrusionOk="0" h="120000" w="120000">
                <a:moveTo>
                  <a:pt x="21875" y="204"/>
                </a:moveTo>
                <a:lnTo>
                  <a:pt x="21875" y="0"/>
                </a:lnTo>
                <a:lnTo>
                  <a:pt x="20716" y="0"/>
                </a:lnTo>
                <a:lnTo>
                  <a:pt x="20716" y="204"/>
                </a:lnTo>
                <a:lnTo>
                  <a:pt x="21875" y="204"/>
                </a:lnTo>
                <a:close/>
              </a:path>
              <a:path extrusionOk="0" h="120000" w="120000">
                <a:moveTo>
                  <a:pt x="24048" y="204"/>
                </a:moveTo>
                <a:lnTo>
                  <a:pt x="24048" y="0"/>
                </a:lnTo>
                <a:lnTo>
                  <a:pt x="22889" y="0"/>
                </a:lnTo>
                <a:lnTo>
                  <a:pt x="22889" y="204"/>
                </a:lnTo>
                <a:lnTo>
                  <a:pt x="24048" y="204"/>
                </a:lnTo>
                <a:close/>
              </a:path>
              <a:path extrusionOk="0" h="120000" w="120000">
                <a:moveTo>
                  <a:pt x="26221" y="204"/>
                </a:moveTo>
                <a:lnTo>
                  <a:pt x="26221" y="0"/>
                </a:lnTo>
                <a:lnTo>
                  <a:pt x="24917" y="0"/>
                </a:lnTo>
                <a:lnTo>
                  <a:pt x="24917" y="204"/>
                </a:lnTo>
                <a:lnTo>
                  <a:pt x="26221" y="204"/>
                </a:lnTo>
                <a:close/>
              </a:path>
              <a:path extrusionOk="0" h="120000" w="120000">
                <a:moveTo>
                  <a:pt x="28249" y="204"/>
                </a:moveTo>
                <a:lnTo>
                  <a:pt x="28249" y="0"/>
                </a:lnTo>
                <a:lnTo>
                  <a:pt x="27090" y="0"/>
                </a:lnTo>
                <a:lnTo>
                  <a:pt x="27090" y="204"/>
                </a:lnTo>
                <a:lnTo>
                  <a:pt x="28249" y="204"/>
                </a:lnTo>
                <a:close/>
              </a:path>
              <a:path extrusionOk="0" h="120000" w="120000">
                <a:moveTo>
                  <a:pt x="30422" y="204"/>
                </a:moveTo>
                <a:lnTo>
                  <a:pt x="30422" y="0"/>
                </a:lnTo>
                <a:lnTo>
                  <a:pt x="29118" y="0"/>
                </a:lnTo>
                <a:lnTo>
                  <a:pt x="29118" y="204"/>
                </a:lnTo>
                <a:lnTo>
                  <a:pt x="30422" y="204"/>
                </a:lnTo>
                <a:close/>
              </a:path>
              <a:path extrusionOk="0" h="120000" w="120000">
                <a:moveTo>
                  <a:pt x="32450" y="204"/>
                </a:moveTo>
                <a:lnTo>
                  <a:pt x="32450" y="0"/>
                </a:lnTo>
                <a:lnTo>
                  <a:pt x="31291" y="0"/>
                </a:lnTo>
                <a:lnTo>
                  <a:pt x="31291" y="204"/>
                </a:lnTo>
                <a:lnTo>
                  <a:pt x="32450" y="204"/>
                </a:lnTo>
                <a:close/>
              </a:path>
              <a:path extrusionOk="0" h="120000" w="120000">
                <a:moveTo>
                  <a:pt x="34623" y="204"/>
                </a:moveTo>
                <a:lnTo>
                  <a:pt x="34623" y="0"/>
                </a:lnTo>
                <a:lnTo>
                  <a:pt x="33464" y="0"/>
                </a:lnTo>
                <a:lnTo>
                  <a:pt x="33464" y="204"/>
                </a:lnTo>
                <a:lnTo>
                  <a:pt x="34623" y="204"/>
                </a:lnTo>
                <a:close/>
              </a:path>
              <a:path extrusionOk="0" h="120000" w="120000">
                <a:moveTo>
                  <a:pt x="36796" y="204"/>
                </a:moveTo>
                <a:lnTo>
                  <a:pt x="36796" y="0"/>
                </a:lnTo>
                <a:lnTo>
                  <a:pt x="35492" y="0"/>
                </a:lnTo>
                <a:lnTo>
                  <a:pt x="35492" y="204"/>
                </a:lnTo>
                <a:lnTo>
                  <a:pt x="36796" y="204"/>
                </a:lnTo>
                <a:close/>
              </a:path>
              <a:path extrusionOk="0" h="120000" w="120000">
                <a:moveTo>
                  <a:pt x="38824" y="204"/>
                </a:moveTo>
                <a:lnTo>
                  <a:pt x="38824" y="0"/>
                </a:lnTo>
                <a:lnTo>
                  <a:pt x="37666" y="0"/>
                </a:lnTo>
                <a:lnTo>
                  <a:pt x="37666" y="204"/>
                </a:lnTo>
                <a:lnTo>
                  <a:pt x="38824" y="204"/>
                </a:lnTo>
                <a:close/>
              </a:path>
              <a:path extrusionOk="0" h="120000" w="120000">
                <a:moveTo>
                  <a:pt x="40998" y="204"/>
                </a:moveTo>
                <a:lnTo>
                  <a:pt x="40998" y="0"/>
                </a:lnTo>
                <a:lnTo>
                  <a:pt x="39694" y="0"/>
                </a:lnTo>
                <a:lnTo>
                  <a:pt x="39694" y="204"/>
                </a:lnTo>
                <a:lnTo>
                  <a:pt x="40998" y="204"/>
                </a:lnTo>
                <a:close/>
              </a:path>
              <a:path extrusionOk="0" h="120000" w="120000">
                <a:moveTo>
                  <a:pt x="43026" y="204"/>
                </a:moveTo>
                <a:lnTo>
                  <a:pt x="43026" y="0"/>
                </a:lnTo>
                <a:lnTo>
                  <a:pt x="41867" y="0"/>
                </a:lnTo>
                <a:lnTo>
                  <a:pt x="41867" y="204"/>
                </a:lnTo>
                <a:lnTo>
                  <a:pt x="43026" y="204"/>
                </a:lnTo>
                <a:close/>
              </a:path>
              <a:path extrusionOk="0" h="120000" w="120000">
                <a:moveTo>
                  <a:pt x="45199" y="204"/>
                </a:moveTo>
                <a:lnTo>
                  <a:pt x="45199" y="0"/>
                </a:lnTo>
                <a:lnTo>
                  <a:pt x="44040" y="0"/>
                </a:lnTo>
                <a:lnTo>
                  <a:pt x="44040" y="204"/>
                </a:lnTo>
                <a:lnTo>
                  <a:pt x="45199" y="204"/>
                </a:lnTo>
                <a:close/>
              </a:path>
              <a:path extrusionOk="0" h="120000" w="120000">
                <a:moveTo>
                  <a:pt x="47227" y="204"/>
                </a:moveTo>
                <a:lnTo>
                  <a:pt x="47227" y="0"/>
                </a:lnTo>
                <a:lnTo>
                  <a:pt x="46068" y="0"/>
                </a:lnTo>
                <a:lnTo>
                  <a:pt x="46068" y="204"/>
                </a:lnTo>
                <a:lnTo>
                  <a:pt x="47227" y="204"/>
                </a:lnTo>
                <a:close/>
              </a:path>
              <a:path extrusionOk="0" h="120000" w="120000">
                <a:moveTo>
                  <a:pt x="49400" y="204"/>
                </a:moveTo>
                <a:lnTo>
                  <a:pt x="49400" y="0"/>
                </a:lnTo>
                <a:lnTo>
                  <a:pt x="48241" y="0"/>
                </a:lnTo>
                <a:lnTo>
                  <a:pt x="48241" y="204"/>
                </a:lnTo>
                <a:lnTo>
                  <a:pt x="49400" y="204"/>
                </a:lnTo>
                <a:close/>
              </a:path>
              <a:path extrusionOk="0" h="120000" w="120000">
                <a:moveTo>
                  <a:pt x="51573" y="204"/>
                </a:moveTo>
                <a:lnTo>
                  <a:pt x="51573" y="0"/>
                </a:lnTo>
                <a:lnTo>
                  <a:pt x="50269" y="0"/>
                </a:lnTo>
                <a:lnTo>
                  <a:pt x="50269" y="204"/>
                </a:lnTo>
                <a:lnTo>
                  <a:pt x="51573" y="204"/>
                </a:lnTo>
                <a:close/>
              </a:path>
              <a:path extrusionOk="0" h="120000" w="120000">
                <a:moveTo>
                  <a:pt x="53601" y="204"/>
                </a:moveTo>
                <a:lnTo>
                  <a:pt x="53601" y="0"/>
                </a:lnTo>
                <a:lnTo>
                  <a:pt x="52442" y="0"/>
                </a:lnTo>
                <a:lnTo>
                  <a:pt x="52442" y="204"/>
                </a:lnTo>
                <a:lnTo>
                  <a:pt x="53601" y="204"/>
                </a:lnTo>
                <a:close/>
              </a:path>
              <a:path extrusionOk="0" h="120000" w="120000">
                <a:moveTo>
                  <a:pt x="55774" y="204"/>
                </a:moveTo>
                <a:lnTo>
                  <a:pt x="55774" y="0"/>
                </a:lnTo>
                <a:lnTo>
                  <a:pt x="54470" y="0"/>
                </a:lnTo>
                <a:lnTo>
                  <a:pt x="54470" y="204"/>
                </a:lnTo>
                <a:lnTo>
                  <a:pt x="55774" y="204"/>
                </a:lnTo>
                <a:close/>
              </a:path>
              <a:path extrusionOk="0" h="120000" w="120000">
                <a:moveTo>
                  <a:pt x="57802" y="204"/>
                </a:moveTo>
                <a:lnTo>
                  <a:pt x="57802" y="0"/>
                </a:lnTo>
                <a:lnTo>
                  <a:pt x="56643" y="0"/>
                </a:lnTo>
                <a:lnTo>
                  <a:pt x="56643" y="204"/>
                </a:lnTo>
                <a:lnTo>
                  <a:pt x="57802" y="204"/>
                </a:lnTo>
                <a:close/>
              </a:path>
              <a:path extrusionOk="0" h="120000" w="120000">
                <a:moveTo>
                  <a:pt x="59975" y="204"/>
                </a:moveTo>
                <a:lnTo>
                  <a:pt x="59975" y="0"/>
                </a:lnTo>
                <a:lnTo>
                  <a:pt x="58816" y="0"/>
                </a:lnTo>
                <a:lnTo>
                  <a:pt x="58816" y="204"/>
                </a:lnTo>
                <a:lnTo>
                  <a:pt x="59975" y="204"/>
                </a:lnTo>
                <a:close/>
              </a:path>
              <a:path extrusionOk="0" h="120000" w="120000">
                <a:moveTo>
                  <a:pt x="62148" y="204"/>
                </a:moveTo>
                <a:lnTo>
                  <a:pt x="62148" y="0"/>
                </a:lnTo>
                <a:lnTo>
                  <a:pt x="60845" y="0"/>
                </a:lnTo>
                <a:lnTo>
                  <a:pt x="60845" y="204"/>
                </a:lnTo>
                <a:lnTo>
                  <a:pt x="62148" y="204"/>
                </a:lnTo>
                <a:close/>
              </a:path>
              <a:path extrusionOk="0" h="120000" w="120000">
                <a:moveTo>
                  <a:pt x="64177" y="204"/>
                </a:moveTo>
                <a:lnTo>
                  <a:pt x="64177" y="0"/>
                </a:lnTo>
                <a:lnTo>
                  <a:pt x="63018" y="0"/>
                </a:lnTo>
                <a:lnTo>
                  <a:pt x="63018" y="204"/>
                </a:lnTo>
                <a:lnTo>
                  <a:pt x="64177" y="204"/>
                </a:lnTo>
                <a:close/>
              </a:path>
              <a:path extrusionOk="0" h="120000" w="120000">
                <a:moveTo>
                  <a:pt x="66350" y="204"/>
                </a:moveTo>
                <a:lnTo>
                  <a:pt x="66350" y="0"/>
                </a:lnTo>
                <a:lnTo>
                  <a:pt x="65046" y="0"/>
                </a:lnTo>
                <a:lnTo>
                  <a:pt x="65046" y="204"/>
                </a:lnTo>
                <a:lnTo>
                  <a:pt x="66350" y="204"/>
                </a:lnTo>
                <a:close/>
              </a:path>
              <a:path extrusionOk="0" h="120000" w="120000">
                <a:moveTo>
                  <a:pt x="68378" y="204"/>
                </a:moveTo>
                <a:lnTo>
                  <a:pt x="68378" y="0"/>
                </a:lnTo>
                <a:lnTo>
                  <a:pt x="67219" y="0"/>
                </a:lnTo>
                <a:lnTo>
                  <a:pt x="67219" y="204"/>
                </a:lnTo>
                <a:lnTo>
                  <a:pt x="68378" y="204"/>
                </a:lnTo>
                <a:close/>
              </a:path>
              <a:path extrusionOk="0" h="120000" w="120000">
                <a:moveTo>
                  <a:pt x="70551" y="204"/>
                </a:moveTo>
                <a:lnTo>
                  <a:pt x="70551" y="0"/>
                </a:lnTo>
                <a:lnTo>
                  <a:pt x="69392" y="0"/>
                </a:lnTo>
                <a:lnTo>
                  <a:pt x="69392" y="204"/>
                </a:lnTo>
                <a:lnTo>
                  <a:pt x="70551" y="204"/>
                </a:lnTo>
                <a:close/>
              </a:path>
              <a:path extrusionOk="0" h="120000" w="120000">
                <a:moveTo>
                  <a:pt x="72579" y="204"/>
                </a:moveTo>
                <a:lnTo>
                  <a:pt x="72579" y="0"/>
                </a:lnTo>
                <a:lnTo>
                  <a:pt x="71420" y="0"/>
                </a:lnTo>
                <a:lnTo>
                  <a:pt x="71420" y="204"/>
                </a:lnTo>
                <a:lnTo>
                  <a:pt x="72579" y="204"/>
                </a:lnTo>
                <a:close/>
              </a:path>
              <a:path extrusionOk="0" h="120000" w="120000">
                <a:moveTo>
                  <a:pt x="74752" y="204"/>
                </a:moveTo>
                <a:lnTo>
                  <a:pt x="74752" y="0"/>
                </a:lnTo>
                <a:lnTo>
                  <a:pt x="73593" y="0"/>
                </a:lnTo>
                <a:lnTo>
                  <a:pt x="73593" y="204"/>
                </a:lnTo>
                <a:lnTo>
                  <a:pt x="74752" y="204"/>
                </a:lnTo>
                <a:close/>
              </a:path>
              <a:path extrusionOk="0" h="120000" w="120000">
                <a:moveTo>
                  <a:pt x="76925" y="204"/>
                </a:moveTo>
                <a:lnTo>
                  <a:pt x="76925" y="0"/>
                </a:lnTo>
                <a:lnTo>
                  <a:pt x="75621" y="0"/>
                </a:lnTo>
                <a:lnTo>
                  <a:pt x="75621" y="204"/>
                </a:lnTo>
                <a:lnTo>
                  <a:pt x="76925" y="204"/>
                </a:lnTo>
                <a:close/>
              </a:path>
              <a:path extrusionOk="0" h="120000" w="120000">
                <a:moveTo>
                  <a:pt x="78953" y="204"/>
                </a:moveTo>
                <a:lnTo>
                  <a:pt x="78953" y="0"/>
                </a:lnTo>
                <a:lnTo>
                  <a:pt x="77794" y="0"/>
                </a:lnTo>
                <a:lnTo>
                  <a:pt x="77794" y="204"/>
                </a:lnTo>
                <a:lnTo>
                  <a:pt x="78953" y="204"/>
                </a:lnTo>
                <a:close/>
              </a:path>
              <a:path extrusionOk="0" h="120000" w="120000">
                <a:moveTo>
                  <a:pt x="81126" y="204"/>
                </a:moveTo>
                <a:lnTo>
                  <a:pt x="81126" y="0"/>
                </a:lnTo>
                <a:lnTo>
                  <a:pt x="79823" y="0"/>
                </a:lnTo>
                <a:lnTo>
                  <a:pt x="79823" y="204"/>
                </a:lnTo>
                <a:lnTo>
                  <a:pt x="81126" y="204"/>
                </a:lnTo>
                <a:close/>
              </a:path>
              <a:path extrusionOk="0" h="120000" w="120000">
                <a:moveTo>
                  <a:pt x="83154" y="204"/>
                </a:moveTo>
                <a:lnTo>
                  <a:pt x="83154" y="0"/>
                </a:lnTo>
                <a:lnTo>
                  <a:pt x="81996" y="0"/>
                </a:lnTo>
                <a:lnTo>
                  <a:pt x="81996" y="204"/>
                </a:lnTo>
                <a:lnTo>
                  <a:pt x="83154" y="204"/>
                </a:lnTo>
                <a:close/>
              </a:path>
              <a:path extrusionOk="0" h="120000" w="120000">
                <a:moveTo>
                  <a:pt x="85328" y="204"/>
                </a:moveTo>
                <a:lnTo>
                  <a:pt x="85328" y="0"/>
                </a:lnTo>
                <a:lnTo>
                  <a:pt x="84169" y="0"/>
                </a:lnTo>
                <a:lnTo>
                  <a:pt x="84169" y="204"/>
                </a:lnTo>
                <a:lnTo>
                  <a:pt x="85328" y="204"/>
                </a:lnTo>
                <a:close/>
              </a:path>
              <a:path extrusionOk="0" h="120000" w="120000">
                <a:moveTo>
                  <a:pt x="87501" y="204"/>
                </a:moveTo>
                <a:lnTo>
                  <a:pt x="87501" y="0"/>
                </a:lnTo>
                <a:lnTo>
                  <a:pt x="86197" y="0"/>
                </a:lnTo>
                <a:lnTo>
                  <a:pt x="86197" y="204"/>
                </a:lnTo>
                <a:lnTo>
                  <a:pt x="87501" y="204"/>
                </a:lnTo>
                <a:close/>
              </a:path>
              <a:path extrusionOk="0" h="120000" w="120000">
                <a:moveTo>
                  <a:pt x="89529" y="204"/>
                </a:moveTo>
                <a:lnTo>
                  <a:pt x="89529" y="0"/>
                </a:lnTo>
                <a:lnTo>
                  <a:pt x="88370" y="0"/>
                </a:lnTo>
                <a:lnTo>
                  <a:pt x="88370" y="204"/>
                </a:lnTo>
                <a:lnTo>
                  <a:pt x="89529" y="204"/>
                </a:lnTo>
                <a:close/>
              </a:path>
              <a:path extrusionOk="0" h="120000" w="120000">
                <a:moveTo>
                  <a:pt x="91702" y="204"/>
                </a:moveTo>
                <a:lnTo>
                  <a:pt x="91702" y="0"/>
                </a:lnTo>
                <a:lnTo>
                  <a:pt x="90398" y="0"/>
                </a:lnTo>
                <a:lnTo>
                  <a:pt x="90398" y="204"/>
                </a:lnTo>
                <a:lnTo>
                  <a:pt x="91702" y="204"/>
                </a:lnTo>
                <a:close/>
              </a:path>
              <a:path extrusionOk="0" h="120000" w="120000">
                <a:moveTo>
                  <a:pt x="93730" y="204"/>
                </a:moveTo>
                <a:lnTo>
                  <a:pt x="93730" y="0"/>
                </a:lnTo>
                <a:lnTo>
                  <a:pt x="92571" y="0"/>
                </a:lnTo>
                <a:lnTo>
                  <a:pt x="92571" y="204"/>
                </a:lnTo>
                <a:lnTo>
                  <a:pt x="93730" y="204"/>
                </a:lnTo>
                <a:close/>
              </a:path>
              <a:path extrusionOk="0" h="120000" w="120000">
                <a:moveTo>
                  <a:pt x="95903" y="204"/>
                </a:moveTo>
                <a:lnTo>
                  <a:pt x="95903" y="0"/>
                </a:lnTo>
                <a:lnTo>
                  <a:pt x="94744" y="0"/>
                </a:lnTo>
                <a:lnTo>
                  <a:pt x="94744" y="204"/>
                </a:lnTo>
                <a:lnTo>
                  <a:pt x="95903" y="204"/>
                </a:lnTo>
                <a:close/>
              </a:path>
              <a:path extrusionOk="0" h="120000" w="120000">
                <a:moveTo>
                  <a:pt x="97931" y="204"/>
                </a:moveTo>
                <a:lnTo>
                  <a:pt x="97931" y="0"/>
                </a:lnTo>
                <a:lnTo>
                  <a:pt x="96772" y="0"/>
                </a:lnTo>
                <a:lnTo>
                  <a:pt x="96772" y="204"/>
                </a:lnTo>
                <a:lnTo>
                  <a:pt x="97931" y="204"/>
                </a:lnTo>
                <a:close/>
              </a:path>
              <a:path extrusionOk="0" h="120000" w="120000">
                <a:moveTo>
                  <a:pt x="100104" y="204"/>
                </a:moveTo>
                <a:lnTo>
                  <a:pt x="100104" y="0"/>
                </a:lnTo>
                <a:lnTo>
                  <a:pt x="98945" y="0"/>
                </a:lnTo>
                <a:lnTo>
                  <a:pt x="98945" y="204"/>
                </a:lnTo>
                <a:lnTo>
                  <a:pt x="100104" y="204"/>
                </a:lnTo>
                <a:close/>
              </a:path>
              <a:path extrusionOk="0" h="120000" w="120000">
                <a:moveTo>
                  <a:pt x="102277" y="204"/>
                </a:moveTo>
                <a:lnTo>
                  <a:pt x="102277" y="0"/>
                </a:lnTo>
                <a:lnTo>
                  <a:pt x="100973" y="0"/>
                </a:lnTo>
                <a:lnTo>
                  <a:pt x="100973" y="204"/>
                </a:lnTo>
                <a:lnTo>
                  <a:pt x="102277" y="204"/>
                </a:lnTo>
                <a:close/>
              </a:path>
              <a:path extrusionOk="0" h="120000" w="120000">
                <a:moveTo>
                  <a:pt x="104305" y="204"/>
                </a:moveTo>
                <a:lnTo>
                  <a:pt x="104305" y="0"/>
                </a:lnTo>
                <a:lnTo>
                  <a:pt x="103146" y="0"/>
                </a:lnTo>
                <a:lnTo>
                  <a:pt x="103146" y="204"/>
                </a:lnTo>
                <a:lnTo>
                  <a:pt x="104305" y="204"/>
                </a:lnTo>
                <a:close/>
              </a:path>
              <a:path extrusionOk="0" h="120000" w="120000">
                <a:moveTo>
                  <a:pt x="106478" y="204"/>
                </a:moveTo>
                <a:lnTo>
                  <a:pt x="106478" y="0"/>
                </a:lnTo>
                <a:lnTo>
                  <a:pt x="105175" y="0"/>
                </a:lnTo>
                <a:lnTo>
                  <a:pt x="105175" y="204"/>
                </a:lnTo>
                <a:lnTo>
                  <a:pt x="106478" y="204"/>
                </a:lnTo>
                <a:close/>
              </a:path>
              <a:path extrusionOk="0" h="120000" w="120000">
                <a:moveTo>
                  <a:pt x="108507" y="204"/>
                </a:moveTo>
                <a:lnTo>
                  <a:pt x="108507" y="0"/>
                </a:lnTo>
                <a:lnTo>
                  <a:pt x="107348" y="0"/>
                </a:lnTo>
                <a:lnTo>
                  <a:pt x="107348" y="204"/>
                </a:lnTo>
                <a:lnTo>
                  <a:pt x="108507" y="204"/>
                </a:lnTo>
                <a:close/>
              </a:path>
              <a:path extrusionOk="0" h="120000" w="120000">
                <a:moveTo>
                  <a:pt x="110680" y="204"/>
                </a:moveTo>
                <a:lnTo>
                  <a:pt x="110680" y="0"/>
                </a:lnTo>
                <a:lnTo>
                  <a:pt x="109521" y="0"/>
                </a:lnTo>
                <a:lnTo>
                  <a:pt x="109521" y="204"/>
                </a:lnTo>
                <a:lnTo>
                  <a:pt x="110680" y="204"/>
                </a:lnTo>
                <a:close/>
              </a:path>
              <a:path extrusionOk="0" h="120000" w="120000">
                <a:moveTo>
                  <a:pt x="112853" y="204"/>
                </a:moveTo>
                <a:lnTo>
                  <a:pt x="112853" y="0"/>
                </a:lnTo>
                <a:lnTo>
                  <a:pt x="111549" y="0"/>
                </a:lnTo>
                <a:lnTo>
                  <a:pt x="111549" y="204"/>
                </a:lnTo>
                <a:lnTo>
                  <a:pt x="112853" y="204"/>
                </a:lnTo>
                <a:close/>
              </a:path>
              <a:path extrusionOk="0" h="120000" w="120000">
                <a:moveTo>
                  <a:pt x="114881" y="204"/>
                </a:moveTo>
                <a:lnTo>
                  <a:pt x="114881" y="0"/>
                </a:lnTo>
                <a:lnTo>
                  <a:pt x="113722" y="0"/>
                </a:lnTo>
                <a:lnTo>
                  <a:pt x="113722" y="204"/>
                </a:lnTo>
                <a:lnTo>
                  <a:pt x="114881" y="204"/>
                </a:lnTo>
                <a:close/>
              </a:path>
              <a:path extrusionOk="0" h="120000" w="120000">
                <a:moveTo>
                  <a:pt x="117054" y="204"/>
                </a:moveTo>
                <a:lnTo>
                  <a:pt x="117054" y="0"/>
                </a:lnTo>
                <a:lnTo>
                  <a:pt x="115750" y="0"/>
                </a:lnTo>
                <a:lnTo>
                  <a:pt x="115750" y="204"/>
                </a:lnTo>
                <a:lnTo>
                  <a:pt x="117054" y="204"/>
                </a:lnTo>
                <a:close/>
              </a:path>
              <a:path extrusionOk="0" h="120000" w="120000">
                <a:moveTo>
                  <a:pt x="119082" y="204"/>
                </a:moveTo>
                <a:lnTo>
                  <a:pt x="119082" y="0"/>
                </a:lnTo>
                <a:lnTo>
                  <a:pt x="117923" y="0"/>
                </a:lnTo>
                <a:lnTo>
                  <a:pt x="117923" y="204"/>
                </a:lnTo>
                <a:lnTo>
                  <a:pt x="119082" y="204"/>
                </a:lnTo>
                <a:close/>
              </a:path>
              <a:path extrusionOk="0" h="120000" w="120000">
                <a:moveTo>
                  <a:pt x="119951" y="1125"/>
                </a:moveTo>
                <a:lnTo>
                  <a:pt x="119951" y="204"/>
                </a:lnTo>
                <a:lnTo>
                  <a:pt x="119662" y="204"/>
                </a:lnTo>
                <a:lnTo>
                  <a:pt x="119662" y="1125"/>
                </a:lnTo>
                <a:lnTo>
                  <a:pt x="119951" y="1125"/>
                </a:lnTo>
                <a:close/>
              </a:path>
              <a:path extrusionOk="0" h="120000" w="120000">
                <a:moveTo>
                  <a:pt x="119951" y="2556"/>
                </a:moveTo>
                <a:lnTo>
                  <a:pt x="119951" y="1738"/>
                </a:lnTo>
                <a:lnTo>
                  <a:pt x="119662" y="1738"/>
                </a:lnTo>
                <a:lnTo>
                  <a:pt x="119662" y="2556"/>
                </a:lnTo>
                <a:lnTo>
                  <a:pt x="119951" y="2556"/>
                </a:lnTo>
                <a:close/>
              </a:path>
              <a:path extrusionOk="0" h="120000" w="120000">
                <a:moveTo>
                  <a:pt x="119951" y="4090"/>
                </a:moveTo>
                <a:lnTo>
                  <a:pt x="119951" y="3272"/>
                </a:lnTo>
                <a:lnTo>
                  <a:pt x="119662" y="3272"/>
                </a:lnTo>
                <a:lnTo>
                  <a:pt x="119662" y="4090"/>
                </a:lnTo>
                <a:lnTo>
                  <a:pt x="119951" y="4090"/>
                </a:lnTo>
                <a:close/>
              </a:path>
              <a:path extrusionOk="0" h="120000" w="120000">
                <a:moveTo>
                  <a:pt x="119951" y="5625"/>
                </a:moveTo>
                <a:lnTo>
                  <a:pt x="119951" y="4704"/>
                </a:lnTo>
                <a:lnTo>
                  <a:pt x="119662" y="4704"/>
                </a:lnTo>
                <a:lnTo>
                  <a:pt x="119662" y="5625"/>
                </a:lnTo>
                <a:lnTo>
                  <a:pt x="119951" y="5625"/>
                </a:lnTo>
                <a:close/>
              </a:path>
              <a:path extrusionOk="0" h="120000" w="120000">
                <a:moveTo>
                  <a:pt x="119951" y="7056"/>
                </a:moveTo>
                <a:lnTo>
                  <a:pt x="119951" y="6238"/>
                </a:lnTo>
                <a:lnTo>
                  <a:pt x="119662" y="6238"/>
                </a:lnTo>
                <a:lnTo>
                  <a:pt x="119662" y="7056"/>
                </a:lnTo>
                <a:lnTo>
                  <a:pt x="119951" y="7056"/>
                </a:lnTo>
                <a:close/>
              </a:path>
              <a:path extrusionOk="0" h="120000" w="120000">
                <a:moveTo>
                  <a:pt x="119951" y="8590"/>
                </a:moveTo>
                <a:lnTo>
                  <a:pt x="119951" y="7670"/>
                </a:lnTo>
                <a:lnTo>
                  <a:pt x="119662" y="7670"/>
                </a:lnTo>
                <a:lnTo>
                  <a:pt x="119662" y="8590"/>
                </a:lnTo>
                <a:lnTo>
                  <a:pt x="119951" y="8590"/>
                </a:lnTo>
                <a:close/>
              </a:path>
              <a:path extrusionOk="0" h="120000" w="120000">
                <a:moveTo>
                  <a:pt x="119951" y="10022"/>
                </a:moveTo>
                <a:lnTo>
                  <a:pt x="119951" y="9204"/>
                </a:lnTo>
                <a:lnTo>
                  <a:pt x="119662" y="9204"/>
                </a:lnTo>
                <a:lnTo>
                  <a:pt x="119662" y="10022"/>
                </a:lnTo>
                <a:lnTo>
                  <a:pt x="119951" y="10022"/>
                </a:lnTo>
                <a:close/>
              </a:path>
              <a:path extrusionOk="0" h="120000" w="120000">
                <a:moveTo>
                  <a:pt x="119951" y="11556"/>
                </a:moveTo>
                <a:lnTo>
                  <a:pt x="119951" y="10738"/>
                </a:lnTo>
                <a:lnTo>
                  <a:pt x="119662" y="10738"/>
                </a:lnTo>
                <a:lnTo>
                  <a:pt x="119662" y="11556"/>
                </a:lnTo>
                <a:lnTo>
                  <a:pt x="119951" y="11556"/>
                </a:lnTo>
                <a:close/>
              </a:path>
              <a:path extrusionOk="0" h="120000" w="120000">
                <a:moveTo>
                  <a:pt x="119951" y="12988"/>
                </a:moveTo>
                <a:lnTo>
                  <a:pt x="119951" y="12170"/>
                </a:lnTo>
                <a:lnTo>
                  <a:pt x="119662" y="12170"/>
                </a:lnTo>
                <a:lnTo>
                  <a:pt x="119662" y="12988"/>
                </a:lnTo>
                <a:lnTo>
                  <a:pt x="119951" y="12988"/>
                </a:lnTo>
                <a:close/>
              </a:path>
              <a:path extrusionOk="0" h="120000" w="120000">
                <a:moveTo>
                  <a:pt x="119951" y="14522"/>
                </a:moveTo>
                <a:lnTo>
                  <a:pt x="119951" y="13704"/>
                </a:lnTo>
                <a:lnTo>
                  <a:pt x="119662" y="13704"/>
                </a:lnTo>
                <a:lnTo>
                  <a:pt x="119662" y="14522"/>
                </a:lnTo>
                <a:lnTo>
                  <a:pt x="119951" y="14522"/>
                </a:lnTo>
                <a:close/>
              </a:path>
              <a:path extrusionOk="0" h="120000" w="120000">
                <a:moveTo>
                  <a:pt x="119951" y="16056"/>
                </a:moveTo>
                <a:lnTo>
                  <a:pt x="119951" y="15136"/>
                </a:lnTo>
                <a:lnTo>
                  <a:pt x="119662" y="15136"/>
                </a:lnTo>
                <a:lnTo>
                  <a:pt x="119662" y="16056"/>
                </a:lnTo>
                <a:lnTo>
                  <a:pt x="119951" y="16056"/>
                </a:lnTo>
                <a:close/>
              </a:path>
              <a:path extrusionOk="0" h="120000" w="120000">
                <a:moveTo>
                  <a:pt x="119951" y="17488"/>
                </a:moveTo>
                <a:lnTo>
                  <a:pt x="119951" y="16670"/>
                </a:lnTo>
                <a:lnTo>
                  <a:pt x="119662" y="16670"/>
                </a:lnTo>
                <a:lnTo>
                  <a:pt x="119662" y="17488"/>
                </a:lnTo>
                <a:lnTo>
                  <a:pt x="119951" y="17488"/>
                </a:lnTo>
                <a:close/>
              </a:path>
              <a:path extrusionOk="0" h="120000" w="120000">
                <a:moveTo>
                  <a:pt x="119951" y="19022"/>
                </a:moveTo>
                <a:lnTo>
                  <a:pt x="119951" y="18102"/>
                </a:lnTo>
                <a:lnTo>
                  <a:pt x="119662" y="18102"/>
                </a:lnTo>
                <a:lnTo>
                  <a:pt x="119662" y="19022"/>
                </a:lnTo>
                <a:lnTo>
                  <a:pt x="119951" y="19022"/>
                </a:lnTo>
                <a:close/>
              </a:path>
              <a:path extrusionOk="0" h="120000" w="120000">
                <a:moveTo>
                  <a:pt x="119951" y="20454"/>
                </a:moveTo>
                <a:lnTo>
                  <a:pt x="119951" y="19636"/>
                </a:lnTo>
                <a:lnTo>
                  <a:pt x="119662" y="19636"/>
                </a:lnTo>
                <a:lnTo>
                  <a:pt x="119662" y="20454"/>
                </a:lnTo>
                <a:lnTo>
                  <a:pt x="119951" y="20454"/>
                </a:lnTo>
                <a:close/>
              </a:path>
              <a:path extrusionOk="0" h="120000" w="120000">
                <a:moveTo>
                  <a:pt x="119951" y="21988"/>
                </a:moveTo>
                <a:lnTo>
                  <a:pt x="119951" y="21170"/>
                </a:lnTo>
                <a:lnTo>
                  <a:pt x="119662" y="21170"/>
                </a:lnTo>
                <a:lnTo>
                  <a:pt x="119662" y="21988"/>
                </a:lnTo>
                <a:lnTo>
                  <a:pt x="119951" y="21988"/>
                </a:lnTo>
                <a:close/>
              </a:path>
              <a:path extrusionOk="0" h="120000" w="120000">
                <a:moveTo>
                  <a:pt x="119951" y="23522"/>
                </a:moveTo>
                <a:lnTo>
                  <a:pt x="119951" y="22602"/>
                </a:lnTo>
                <a:lnTo>
                  <a:pt x="119662" y="22602"/>
                </a:lnTo>
                <a:lnTo>
                  <a:pt x="119662" y="23522"/>
                </a:lnTo>
                <a:lnTo>
                  <a:pt x="119951" y="23522"/>
                </a:lnTo>
                <a:close/>
              </a:path>
              <a:path extrusionOk="0" h="120000" w="120000">
                <a:moveTo>
                  <a:pt x="119951" y="24954"/>
                </a:moveTo>
                <a:lnTo>
                  <a:pt x="119951" y="24136"/>
                </a:lnTo>
                <a:lnTo>
                  <a:pt x="119662" y="24136"/>
                </a:lnTo>
                <a:lnTo>
                  <a:pt x="119662" y="24954"/>
                </a:lnTo>
                <a:lnTo>
                  <a:pt x="119951" y="24954"/>
                </a:lnTo>
                <a:close/>
              </a:path>
              <a:path extrusionOk="0" h="120000" w="120000">
                <a:moveTo>
                  <a:pt x="119951" y="26488"/>
                </a:moveTo>
                <a:lnTo>
                  <a:pt x="119951" y="25568"/>
                </a:lnTo>
                <a:lnTo>
                  <a:pt x="119662" y="25568"/>
                </a:lnTo>
                <a:lnTo>
                  <a:pt x="119662" y="26488"/>
                </a:lnTo>
                <a:lnTo>
                  <a:pt x="119951" y="26488"/>
                </a:lnTo>
                <a:close/>
              </a:path>
              <a:path extrusionOk="0" h="120000" w="120000">
                <a:moveTo>
                  <a:pt x="119951" y="27920"/>
                </a:moveTo>
                <a:lnTo>
                  <a:pt x="119951" y="27102"/>
                </a:lnTo>
                <a:lnTo>
                  <a:pt x="119662" y="27102"/>
                </a:lnTo>
                <a:lnTo>
                  <a:pt x="119662" y="27920"/>
                </a:lnTo>
                <a:lnTo>
                  <a:pt x="119951" y="27920"/>
                </a:lnTo>
                <a:close/>
              </a:path>
              <a:path extrusionOk="0" h="120000" w="120000">
                <a:moveTo>
                  <a:pt x="119951" y="29454"/>
                </a:moveTo>
                <a:lnTo>
                  <a:pt x="119951" y="28636"/>
                </a:lnTo>
                <a:lnTo>
                  <a:pt x="119662" y="28636"/>
                </a:lnTo>
                <a:lnTo>
                  <a:pt x="119662" y="29454"/>
                </a:lnTo>
                <a:lnTo>
                  <a:pt x="119951" y="29454"/>
                </a:lnTo>
                <a:close/>
              </a:path>
              <a:path extrusionOk="0" h="120000" w="120000">
                <a:moveTo>
                  <a:pt x="119951" y="30886"/>
                </a:moveTo>
                <a:lnTo>
                  <a:pt x="119951" y="30068"/>
                </a:lnTo>
                <a:lnTo>
                  <a:pt x="119662" y="30068"/>
                </a:lnTo>
                <a:lnTo>
                  <a:pt x="119662" y="30886"/>
                </a:lnTo>
                <a:lnTo>
                  <a:pt x="119951" y="30886"/>
                </a:lnTo>
                <a:close/>
              </a:path>
              <a:path extrusionOk="0" h="120000" w="120000">
                <a:moveTo>
                  <a:pt x="119951" y="32420"/>
                </a:moveTo>
                <a:lnTo>
                  <a:pt x="119951" y="31602"/>
                </a:lnTo>
                <a:lnTo>
                  <a:pt x="119662" y="31602"/>
                </a:lnTo>
                <a:lnTo>
                  <a:pt x="119662" y="32420"/>
                </a:lnTo>
                <a:lnTo>
                  <a:pt x="119951" y="32420"/>
                </a:lnTo>
                <a:close/>
              </a:path>
              <a:path extrusionOk="0" h="120000" w="120000">
                <a:moveTo>
                  <a:pt x="119951" y="33954"/>
                </a:moveTo>
                <a:lnTo>
                  <a:pt x="119951" y="33034"/>
                </a:lnTo>
                <a:lnTo>
                  <a:pt x="119662" y="33034"/>
                </a:lnTo>
                <a:lnTo>
                  <a:pt x="119662" y="33954"/>
                </a:lnTo>
                <a:lnTo>
                  <a:pt x="119951" y="33954"/>
                </a:lnTo>
                <a:close/>
              </a:path>
              <a:path extrusionOk="0" h="120000" w="120000">
                <a:moveTo>
                  <a:pt x="119951" y="35386"/>
                </a:moveTo>
                <a:lnTo>
                  <a:pt x="119951" y="34568"/>
                </a:lnTo>
                <a:lnTo>
                  <a:pt x="119662" y="34568"/>
                </a:lnTo>
                <a:lnTo>
                  <a:pt x="119662" y="35386"/>
                </a:lnTo>
                <a:lnTo>
                  <a:pt x="119951" y="35386"/>
                </a:lnTo>
                <a:close/>
              </a:path>
              <a:path extrusionOk="0" h="120000" w="120000">
                <a:moveTo>
                  <a:pt x="119951" y="36920"/>
                </a:moveTo>
                <a:lnTo>
                  <a:pt x="119951" y="36000"/>
                </a:lnTo>
                <a:lnTo>
                  <a:pt x="119662" y="36000"/>
                </a:lnTo>
                <a:lnTo>
                  <a:pt x="119662" y="36920"/>
                </a:lnTo>
                <a:lnTo>
                  <a:pt x="119951" y="36920"/>
                </a:lnTo>
                <a:close/>
              </a:path>
              <a:path extrusionOk="0" h="120000" w="120000">
                <a:moveTo>
                  <a:pt x="119951" y="38352"/>
                </a:moveTo>
                <a:lnTo>
                  <a:pt x="119951" y="37534"/>
                </a:lnTo>
                <a:lnTo>
                  <a:pt x="119662" y="37534"/>
                </a:lnTo>
                <a:lnTo>
                  <a:pt x="119662" y="38352"/>
                </a:lnTo>
                <a:lnTo>
                  <a:pt x="119951" y="38352"/>
                </a:lnTo>
                <a:close/>
              </a:path>
              <a:path extrusionOk="0" h="120000" w="120000">
                <a:moveTo>
                  <a:pt x="119951" y="39886"/>
                </a:moveTo>
                <a:lnTo>
                  <a:pt x="119951" y="39068"/>
                </a:lnTo>
                <a:lnTo>
                  <a:pt x="119662" y="39068"/>
                </a:lnTo>
                <a:lnTo>
                  <a:pt x="119662" y="39886"/>
                </a:lnTo>
                <a:lnTo>
                  <a:pt x="119951" y="39886"/>
                </a:lnTo>
                <a:close/>
              </a:path>
              <a:path extrusionOk="0" h="120000" w="120000">
                <a:moveTo>
                  <a:pt x="119951" y="41420"/>
                </a:moveTo>
                <a:lnTo>
                  <a:pt x="119951" y="40500"/>
                </a:lnTo>
                <a:lnTo>
                  <a:pt x="119662" y="40500"/>
                </a:lnTo>
                <a:lnTo>
                  <a:pt x="119662" y="41420"/>
                </a:lnTo>
                <a:lnTo>
                  <a:pt x="119951" y="41420"/>
                </a:lnTo>
                <a:close/>
              </a:path>
              <a:path extrusionOk="0" h="120000" w="120000">
                <a:moveTo>
                  <a:pt x="119951" y="42852"/>
                </a:moveTo>
                <a:lnTo>
                  <a:pt x="119951" y="42034"/>
                </a:lnTo>
                <a:lnTo>
                  <a:pt x="119662" y="42034"/>
                </a:lnTo>
                <a:lnTo>
                  <a:pt x="119662" y="42852"/>
                </a:lnTo>
                <a:lnTo>
                  <a:pt x="119951" y="42852"/>
                </a:lnTo>
                <a:close/>
              </a:path>
              <a:path extrusionOk="0" h="120000" w="120000">
                <a:moveTo>
                  <a:pt x="119951" y="44386"/>
                </a:moveTo>
                <a:lnTo>
                  <a:pt x="119951" y="43465"/>
                </a:lnTo>
                <a:lnTo>
                  <a:pt x="119662" y="43465"/>
                </a:lnTo>
                <a:lnTo>
                  <a:pt x="119662" y="44386"/>
                </a:lnTo>
                <a:lnTo>
                  <a:pt x="119951" y="44386"/>
                </a:lnTo>
                <a:close/>
              </a:path>
              <a:path extrusionOk="0" h="120000" w="120000">
                <a:moveTo>
                  <a:pt x="119951" y="45818"/>
                </a:moveTo>
                <a:lnTo>
                  <a:pt x="119951" y="45000"/>
                </a:lnTo>
                <a:lnTo>
                  <a:pt x="119662" y="45000"/>
                </a:lnTo>
                <a:lnTo>
                  <a:pt x="119662" y="45818"/>
                </a:lnTo>
                <a:lnTo>
                  <a:pt x="119951" y="45818"/>
                </a:lnTo>
                <a:close/>
              </a:path>
              <a:path extrusionOk="0" h="120000" w="120000">
                <a:moveTo>
                  <a:pt x="119951" y="47352"/>
                </a:moveTo>
                <a:lnTo>
                  <a:pt x="119951" y="46534"/>
                </a:lnTo>
                <a:lnTo>
                  <a:pt x="119662" y="46534"/>
                </a:lnTo>
                <a:lnTo>
                  <a:pt x="119662" y="47352"/>
                </a:lnTo>
                <a:lnTo>
                  <a:pt x="119951" y="47352"/>
                </a:lnTo>
                <a:close/>
              </a:path>
              <a:path extrusionOk="0" h="120000" w="120000">
                <a:moveTo>
                  <a:pt x="119951" y="48784"/>
                </a:moveTo>
                <a:lnTo>
                  <a:pt x="119951" y="47965"/>
                </a:lnTo>
                <a:lnTo>
                  <a:pt x="119662" y="47965"/>
                </a:lnTo>
                <a:lnTo>
                  <a:pt x="119662" y="48784"/>
                </a:lnTo>
                <a:lnTo>
                  <a:pt x="119951" y="48784"/>
                </a:lnTo>
                <a:close/>
              </a:path>
              <a:path extrusionOk="0" h="120000" w="120000">
                <a:moveTo>
                  <a:pt x="119951" y="50318"/>
                </a:moveTo>
                <a:lnTo>
                  <a:pt x="119951" y="49500"/>
                </a:lnTo>
                <a:lnTo>
                  <a:pt x="119662" y="49500"/>
                </a:lnTo>
                <a:lnTo>
                  <a:pt x="119662" y="50318"/>
                </a:lnTo>
                <a:lnTo>
                  <a:pt x="119951" y="50318"/>
                </a:lnTo>
                <a:close/>
              </a:path>
              <a:path extrusionOk="0" h="120000" w="120000">
                <a:moveTo>
                  <a:pt x="119951" y="51852"/>
                </a:moveTo>
                <a:lnTo>
                  <a:pt x="119951" y="50931"/>
                </a:lnTo>
                <a:lnTo>
                  <a:pt x="119662" y="50931"/>
                </a:lnTo>
                <a:lnTo>
                  <a:pt x="119662" y="51852"/>
                </a:lnTo>
                <a:lnTo>
                  <a:pt x="119951" y="51852"/>
                </a:lnTo>
                <a:close/>
              </a:path>
              <a:path extrusionOk="0" h="120000" w="120000">
                <a:moveTo>
                  <a:pt x="119951" y="53284"/>
                </a:moveTo>
                <a:lnTo>
                  <a:pt x="119951" y="52465"/>
                </a:lnTo>
                <a:lnTo>
                  <a:pt x="119662" y="52465"/>
                </a:lnTo>
                <a:lnTo>
                  <a:pt x="119662" y="53284"/>
                </a:lnTo>
                <a:lnTo>
                  <a:pt x="119951" y="53284"/>
                </a:lnTo>
                <a:close/>
              </a:path>
              <a:path extrusionOk="0" h="120000" w="120000">
                <a:moveTo>
                  <a:pt x="119951" y="54818"/>
                </a:moveTo>
                <a:lnTo>
                  <a:pt x="119951" y="53897"/>
                </a:lnTo>
                <a:lnTo>
                  <a:pt x="119662" y="53897"/>
                </a:lnTo>
                <a:lnTo>
                  <a:pt x="119662" y="54818"/>
                </a:lnTo>
                <a:lnTo>
                  <a:pt x="119951" y="54818"/>
                </a:lnTo>
                <a:close/>
              </a:path>
              <a:path extrusionOk="0" h="120000" w="120000">
                <a:moveTo>
                  <a:pt x="119951" y="56250"/>
                </a:moveTo>
                <a:lnTo>
                  <a:pt x="119951" y="55431"/>
                </a:lnTo>
                <a:lnTo>
                  <a:pt x="119662" y="55431"/>
                </a:lnTo>
                <a:lnTo>
                  <a:pt x="119662" y="56250"/>
                </a:lnTo>
                <a:lnTo>
                  <a:pt x="119951" y="56250"/>
                </a:lnTo>
                <a:close/>
              </a:path>
              <a:path extrusionOk="0" h="120000" w="120000">
                <a:moveTo>
                  <a:pt x="119951" y="57784"/>
                </a:moveTo>
                <a:lnTo>
                  <a:pt x="119951" y="56965"/>
                </a:lnTo>
                <a:lnTo>
                  <a:pt x="119662" y="56965"/>
                </a:lnTo>
                <a:lnTo>
                  <a:pt x="119662" y="57784"/>
                </a:lnTo>
                <a:lnTo>
                  <a:pt x="119951" y="57784"/>
                </a:lnTo>
                <a:close/>
              </a:path>
              <a:path extrusionOk="0" h="120000" w="120000">
                <a:moveTo>
                  <a:pt x="119951" y="59318"/>
                </a:moveTo>
                <a:lnTo>
                  <a:pt x="119951" y="58397"/>
                </a:lnTo>
                <a:lnTo>
                  <a:pt x="119662" y="58397"/>
                </a:lnTo>
                <a:lnTo>
                  <a:pt x="119662" y="59318"/>
                </a:lnTo>
                <a:lnTo>
                  <a:pt x="119951" y="59318"/>
                </a:lnTo>
                <a:close/>
              </a:path>
              <a:path extrusionOk="0" h="120000" w="120000">
                <a:moveTo>
                  <a:pt x="119951" y="60750"/>
                </a:moveTo>
                <a:lnTo>
                  <a:pt x="119951" y="59931"/>
                </a:lnTo>
                <a:lnTo>
                  <a:pt x="119662" y="59931"/>
                </a:lnTo>
                <a:lnTo>
                  <a:pt x="119662" y="60750"/>
                </a:lnTo>
                <a:lnTo>
                  <a:pt x="119951" y="60750"/>
                </a:lnTo>
                <a:close/>
              </a:path>
              <a:path extrusionOk="0" h="120000" w="120000">
                <a:moveTo>
                  <a:pt x="119951" y="62284"/>
                </a:moveTo>
                <a:lnTo>
                  <a:pt x="119951" y="61363"/>
                </a:lnTo>
                <a:lnTo>
                  <a:pt x="119662" y="61363"/>
                </a:lnTo>
                <a:lnTo>
                  <a:pt x="119662" y="62284"/>
                </a:lnTo>
                <a:lnTo>
                  <a:pt x="119951" y="62284"/>
                </a:lnTo>
                <a:close/>
              </a:path>
              <a:path extrusionOk="0" h="120000" w="120000">
                <a:moveTo>
                  <a:pt x="119951" y="63715"/>
                </a:moveTo>
                <a:lnTo>
                  <a:pt x="119951" y="62897"/>
                </a:lnTo>
                <a:lnTo>
                  <a:pt x="119662" y="62897"/>
                </a:lnTo>
                <a:lnTo>
                  <a:pt x="119662" y="63715"/>
                </a:lnTo>
                <a:lnTo>
                  <a:pt x="119951" y="63715"/>
                </a:lnTo>
                <a:close/>
              </a:path>
              <a:path extrusionOk="0" h="120000" w="120000">
                <a:moveTo>
                  <a:pt x="119951" y="65250"/>
                </a:moveTo>
                <a:lnTo>
                  <a:pt x="119951" y="64431"/>
                </a:lnTo>
                <a:lnTo>
                  <a:pt x="119662" y="64431"/>
                </a:lnTo>
                <a:lnTo>
                  <a:pt x="119662" y="65250"/>
                </a:lnTo>
                <a:lnTo>
                  <a:pt x="119951" y="65250"/>
                </a:lnTo>
                <a:close/>
              </a:path>
              <a:path extrusionOk="0" h="120000" w="120000">
                <a:moveTo>
                  <a:pt x="119951" y="66681"/>
                </a:moveTo>
                <a:lnTo>
                  <a:pt x="119951" y="65863"/>
                </a:lnTo>
                <a:lnTo>
                  <a:pt x="119662" y="65863"/>
                </a:lnTo>
                <a:lnTo>
                  <a:pt x="119662" y="66681"/>
                </a:lnTo>
                <a:lnTo>
                  <a:pt x="119951" y="66681"/>
                </a:lnTo>
                <a:close/>
              </a:path>
              <a:path extrusionOk="0" h="120000" w="120000">
                <a:moveTo>
                  <a:pt x="119951" y="68215"/>
                </a:moveTo>
                <a:lnTo>
                  <a:pt x="119951" y="67397"/>
                </a:lnTo>
                <a:lnTo>
                  <a:pt x="119662" y="67397"/>
                </a:lnTo>
                <a:lnTo>
                  <a:pt x="119662" y="68215"/>
                </a:lnTo>
                <a:lnTo>
                  <a:pt x="119951" y="68215"/>
                </a:lnTo>
                <a:close/>
              </a:path>
              <a:path extrusionOk="0" h="120000" w="120000">
                <a:moveTo>
                  <a:pt x="119951" y="69750"/>
                </a:moveTo>
                <a:lnTo>
                  <a:pt x="119951" y="68829"/>
                </a:lnTo>
                <a:lnTo>
                  <a:pt x="119662" y="68829"/>
                </a:lnTo>
                <a:lnTo>
                  <a:pt x="119662" y="69750"/>
                </a:lnTo>
                <a:lnTo>
                  <a:pt x="119951" y="69750"/>
                </a:lnTo>
                <a:close/>
              </a:path>
              <a:path extrusionOk="0" h="120000" w="120000">
                <a:moveTo>
                  <a:pt x="119951" y="71181"/>
                </a:moveTo>
                <a:lnTo>
                  <a:pt x="119951" y="70363"/>
                </a:lnTo>
                <a:lnTo>
                  <a:pt x="119662" y="70363"/>
                </a:lnTo>
                <a:lnTo>
                  <a:pt x="119662" y="71181"/>
                </a:lnTo>
                <a:lnTo>
                  <a:pt x="119951" y="71181"/>
                </a:lnTo>
                <a:close/>
              </a:path>
              <a:path extrusionOk="0" h="120000" w="120000">
                <a:moveTo>
                  <a:pt x="119951" y="72715"/>
                </a:moveTo>
                <a:lnTo>
                  <a:pt x="119951" y="71795"/>
                </a:lnTo>
                <a:lnTo>
                  <a:pt x="119662" y="71795"/>
                </a:lnTo>
                <a:lnTo>
                  <a:pt x="119662" y="72715"/>
                </a:lnTo>
                <a:lnTo>
                  <a:pt x="119951" y="72715"/>
                </a:lnTo>
                <a:close/>
              </a:path>
              <a:path extrusionOk="0" h="120000" w="120000">
                <a:moveTo>
                  <a:pt x="119951" y="74147"/>
                </a:moveTo>
                <a:lnTo>
                  <a:pt x="119951" y="73329"/>
                </a:lnTo>
                <a:lnTo>
                  <a:pt x="119662" y="73329"/>
                </a:lnTo>
                <a:lnTo>
                  <a:pt x="119662" y="74147"/>
                </a:lnTo>
                <a:lnTo>
                  <a:pt x="119951" y="74147"/>
                </a:lnTo>
                <a:close/>
              </a:path>
              <a:path extrusionOk="0" h="120000" w="120000">
                <a:moveTo>
                  <a:pt x="119951" y="75681"/>
                </a:moveTo>
                <a:lnTo>
                  <a:pt x="119951" y="74863"/>
                </a:lnTo>
                <a:lnTo>
                  <a:pt x="119662" y="74863"/>
                </a:lnTo>
                <a:lnTo>
                  <a:pt x="119662" y="75681"/>
                </a:lnTo>
                <a:lnTo>
                  <a:pt x="119951" y="75681"/>
                </a:lnTo>
                <a:close/>
              </a:path>
              <a:path extrusionOk="0" h="120000" w="120000">
                <a:moveTo>
                  <a:pt x="119951" y="77215"/>
                </a:moveTo>
                <a:lnTo>
                  <a:pt x="119951" y="76295"/>
                </a:lnTo>
                <a:lnTo>
                  <a:pt x="119662" y="76295"/>
                </a:lnTo>
                <a:lnTo>
                  <a:pt x="119662" y="77215"/>
                </a:lnTo>
                <a:lnTo>
                  <a:pt x="119951" y="77215"/>
                </a:lnTo>
                <a:close/>
              </a:path>
              <a:path extrusionOk="0" h="120000" w="120000">
                <a:moveTo>
                  <a:pt x="119951" y="78647"/>
                </a:moveTo>
                <a:lnTo>
                  <a:pt x="119951" y="77829"/>
                </a:lnTo>
                <a:lnTo>
                  <a:pt x="119662" y="77829"/>
                </a:lnTo>
                <a:lnTo>
                  <a:pt x="119662" y="78647"/>
                </a:lnTo>
                <a:lnTo>
                  <a:pt x="119951" y="78647"/>
                </a:lnTo>
                <a:close/>
              </a:path>
              <a:path extrusionOk="0" h="120000" w="120000">
                <a:moveTo>
                  <a:pt x="119951" y="80181"/>
                </a:moveTo>
                <a:lnTo>
                  <a:pt x="119951" y="79261"/>
                </a:lnTo>
                <a:lnTo>
                  <a:pt x="119662" y="79261"/>
                </a:lnTo>
                <a:lnTo>
                  <a:pt x="119662" y="80181"/>
                </a:lnTo>
                <a:lnTo>
                  <a:pt x="119951" y="80181"/>
                </a:lnTo>
                <a:close/>
              </a:path>
              <a:path extrusionOk="0" h="120000" w="120000">
                <a:moveTo>
                  <a:pt x="119951" y="81613"/>
                </a:moveTo>
                <a:lnTo>
                  <a:pt x="119951" y="80795"/>
                </a:lnTo>
                <a:lnTo>
                  <a:pt x="119662" y="80795"/>
                </a:lnTo>
                <a:lnTo>
                  <a:pt x="119662" y="81613"/>
                </a:lnTo>
                <a:lnTo>
                  <a:pt x="119951" y="81613"/>
                </a:lnTo>
                <a:close/>
              </a:path>
              <a:path extrusionOk="0" h="120000" w="120000">
                <a:moveTo>
                  <a:pt x="119951" y="83147"/>
                </a:moveTo>
                <a:lnTo>
                  <a:pt x="119951" y="82329"/>
                </a:lnTo>
                <a:lnTo>
                  <a:pt x="119662" y="82329"/>
                </a:lnTo>
                <a:lnTo>
                  <a:pt x="119662" y="83147"/>
                </a:lnTo>
                <a:lnTo>
                  <a:pt x="119951" y="83147"/>
                </a:lnTo>
                <a:close/>
              </a:path>
              <a:path extrusionOk="0" h="120000" w="120000">
                <a:moveTo>
                  <a:pt x="119951" y="84579"/>
                </a:moveTo>
                <a:lnTo>
                  <a:pt x="119951" y="83761"/>
                </a:lnTo>
                <a:lnTo>
                  <a:pt x="119662" y="83761"/>
                </a:lnTo>
                <a:lnTo>
                  <a:pt x="119662" y="84579"/>
                </a:lnTo>
                <a:lnTo>
                  <a:pt x="119951" y="84579"/>
                </a:lnTo>
                <a:close/>
              </a:path>
              <a:path extrusionOk="0" h="120000" w="120000">
                <a:moveTo>
                  <a:pt x="119951" y="86113"/>
                </a:moveTo>
                <a:lnTo>
                  <a:pt x="119951" y="85295"/>
                </a:lnTo>
                <a:lnTo>
                  <a:pt x="119662" y="85295"/>
                </a:lnTo>
                <a:lnTo>
                  <a:pt x="119662" y="86113"/>
                </a:lnTo>
                <a:lnTo>
                  <a:pt x="119951" y="86113"/>
                </a:lnTo>
                <a:close/>
              </a:path>
              <a:path extrusionOk="0" h="120000" w="120000">
                <a:moveTo>
                  <a:pt x="119951" y="87647"/>
                </a:moveTo>
                <a:lnTo>
                  <a:pt x="119951" y="86727"/>
                </a:lnTo>
                <a:lnTo>
                  <a:pt x="119662" y="86727"/>
                </a:lnTo>
                <a:lnTo>
                  <a:pt x="119662" y="87647"/>
                </a:lnTo>
                <a:lnTo>
                  <a:pt x="119951" y="87647"/>
                </a:lnTo>
                <a:close/>
              </a:path>
              <a:path extrusionOk="0" h="120000" w="120000">
                <a:moveTo>
                  <a:pt x="119951" y="89079"/>
                </a:moveTo>
                <a:lnTo>
                  <a:pt x="119951" y="88261"/>
                </a:lnTo>
                <a:lnTo>
                  <a:pt x="119662" y="88261"/>
                </a:lnTo>
                <a:lnTo>
                  <a:pt x="119662" y="89079"/>
                </a:lnTo>
                <a:lnTo>
                  <a:pt x="119951" y="89079"/>
                </a:lnTo>
                <a:close/>
              </a:path>
              <a:path extrusionOk="0" h="120000" w="120000">
                <a:moveTo>
                  <a:pt x="119951" y="90613"/>
                </a:moveTo>
                <a:lnTo>
                  <a:pt x="119951" y="89693"/>
                </a:lnTo>
                <a:lnTo>
                  <a:pt x="119662" y="89693"/>
                </a:lnTo>
                <a:lnTo>
                  <a:pt x="119662" y="90613"/>
                </a:lnTo>
                <a:lnTo>
                  <a:pt x="119951" y="90613"/>
                </a:lnTo>
                <a:close/>
              </a:path>
              <a:path extrusionOk="0" h="120000" w="120000">
                <a:moveTo>
                  <a:pt x="119951" y="92045"/>
                </a:moveTo>
                <a:lnTo>
                  <a:pt x="119951" y="91227"/>
                </a:lnTo>
                <a:lnTo>
                  <a:pt x="119662" y="91227"/>
                </a:lnTo>
                <a:lnTo>
                  <a:pt x="119662" y="92045"/>
                </a:lnTo>
                <a:lnTo>
                  <a:pt x="119951" y="92045"/>
                </a:lnTo>
                <a:close/>
              </a:path>
              <a:path extrusionOk="0" h="120000" w="120000">
                <a:moveTo>
                  <a:pt x="119951" y="93579"/>
                </a:moveTo>
                <a:lnTo>
                  <a:pt x="119951" y="92761"/>
                </a:lnTo>
                <a:lnTo>
                  <a:pt x="119662" y="92761"/>
                </a:lnTo>
                <a:lnTo>
                  <a:pt x="119662" y="93579"/>
                </a:lnTo>
                <a:lnTo>
                  <a:pt x="119951" y="93579"/>
                </a:lnTo>
                <a:close/>
              </a:path>
              <a:path extrusionOk="0" h="120000" w="120000">
                <a:moveTo>
                  <a:pt x="119951" y="95113"/>
                </a:moveTo>
                <a:lnTo>
                  <a:pt x="119951" y="94193"/>
                </a:lnTo>
                <a:lnTo>
                  <a:pt x="119662" y="94193"/>
                </a:lnTo>
                <a:lnTo>
                  <a:pt x="119662" y="95113"/>
                </a:lnTo>
                <a:lnTo>
                  <a:pt x="119951" y="95113"/>
                </a:lnTo>
                <a:close/>
              </a:path>
              <a:path extrusionOk="0" h="120000" w="120000">
                <a:moveTo>
                  <a:pt x="119951" y="96545"/>
                </a:moveTo>
                <a:lnTo>
                  <a:pt x="119951" y="95727"/>
                </a:lnTo>
                <a:lnTo>
                  <a:pt x="119662" y="95727"/>
                </a:lnTo>
                <a:lnTo>
                  <a:pt x="119662" y="96545"/>
                </a:lnTo>
                <a:lnTo>
                  <a:pt x="119951" y="96545"/>
                </a:lnTo>
                <a:close/>
              </a:path>
              <a:path extrusionOk="0" h="120000" w="120000">
                <a:moveTo>
                  <a:pt x="119951" y="98079"/>
                </a:moveTo>
                <a:lnTo>
                  <a:pt x="119951" y="97159"/>
                </a:lnTo>
                <a:lnTo>
                  <a:pt x="119662" y="97159"/>
                </a:lnTo>
                <a:lnTo>
                  <a:pt x="119662" y="98079"/>
                </a:lnTo>
                <a:lnTo>
                  <a:pt x="119951" y="98079"/>
                </a:lnTo>
                <a:close/>
              </a:path>
              <a:path extrusionOk="0" h="120000" w="120000">
                <a:moveTo>
                  <a:pt x="119951" y="99511"/>
                </a:moveTo>
                <a:lnTo>
                  <a:pt x="119951" y="98693"/>
                </a:lnTo>
                <a:lnTo>
                  <a:pt x="119662" y="98693"/>
                </a:lnTo>
                <a:lnTo>
                  <a:pt x="119662" y="99511"/>
                </a:lnTo>
                <a:lnTo>
                  <a:pt x="119951" y="99511"/>
                </a:lnTo>
                <a:close/>
              </a:path>
              <a:path extrusionOk="0" h="120000" w="120000">
                <a:moveTo>
                  <a:pt x="119951" y="101045"/>
                </a:moveTo>
                <a:lnTo>
                  <a:pt x="119951" y="100227"/>
                </a:lnTo>
                <a:lnTo>
                  <a:pt x="119662" y="100227"/>
                </a:lnTo>
                <a:lnTo>
                  <a:pt x="119662" y="101045"/>
                </a:lnTo>
                <a:lnTo>
                  <a:pt x="119951" y="101045"/>
                </a:lnTo>
                <a:close/>
              </a:path>
              <a:path extrusionOk="0" h="120000" w="120000">
                <a:moveTo>
                  <a:pt x="119951" y="102477"/>
                </a:moveTo>
                <a:lnTo>
                  <a:pt x="119951" y="101659"/>
                </a:lnTo>
                <a:lnTo>
                  <a:pt x="119662" y="101659"/>
                </a:lnTo>
                <a:lnTo>
                  <a:pt x="119662" y="102477"/>
                </a:lnTo>
                <a:lnTo>
                  <a:pt x="119951" y="102477"/>
                </a:lnTo>
                <a:close/>
              </a:path>
              <a:path extrusionOk="0" h="120000" w="120000">
                <a:moveTo>
                  <a:pt x="119951" y="104011"/>
                </a:moveTo>
                <a:lnTo>
                  <a:pt x="119951" y="103193"/>
                </a:lnTo>
                <a:lnTo>
                  <a:pt x="119662" y="103193"/>
                </a:lnTo>
                <a:lnTo>
                  <a:pt x="119662" y="104011"/>
                </a:lnTo>
                <a:lnTo>
                  <a:pt x="119951" y="104011"/>
                </a:lnTo>
                <a:close/>
              </a:path>
              <a:path extrusionOk="0" h="120000" w="120000">
                <a:moveTo>
                  <a:pt x="119951" y="105545"/>
                </a:moveTo>
                <a:lnTo>
                  <a:pt x="119951" y="104625"/>
                </a:lnTo>
                <a:lnTo>
                  <a:pt x="119662" y="104625"/>
                </a:lnTo>
                <a:lnTo>
                  <a:pt x="119662" y="105545"/>
                </a:lnTo>
                <a:lnTo>
                  <a:pt x="119951" y="105545"/>
                </a:lnTo>
                <a:close/>
              </a:path>
              <a:path extrusionOk="0" h="120000" w="120000">
                <a:moveTo>
                  <a:pt x="119951" y="106977"/>
                </a:moveTo>
                <a:lnTo>
                  <a:pt x="119951" y="106159"/>
                </a:lnTo>
                <a:lnTo>
                  <a:pt x="119662" y="106159"/>
                </a:lnTo>
                <a:lnTo>
                  <a:pt x="119662" y="106977"/>
                </a:lnTo>
                <a:lnTo>
                  <a:pt x="119951" y="106977"/>
                </a:lnTo>
                <a:close/>
              </a:path>
              <a:path extrusionOk="0" h="120000" w="120000">
                <a:moveTo>
                  <a:pt x="119951" y="108511"/>
                </a:moveTo>
                <a:lnTo>
                  <a:pt x="119951" y="107590"/>
                </a:lnTo>
                <a:lnTo>
                  <a:pt x="119662" y="107590"/>
                </a:lnTo>
                <a:lnTo>
                  <a:pt x="119662" y="108511"/>
                </a:lnTo>
                <a:lnTo>
                  <a:pt x="119951" y="108511"/>
                </a:lnTo>
                <a:close/>
              </a:path>
              <a:path extrusionOk="0" h="120000" w="120000">
                <a:moveTo>
                  <a:pt x="119951" y="109943"/>
                </a:moveTo>
                <a:lnTo>
                  <a:pt x="119951" y="109125"/>
                </a:lnTo>
                <a:lnTo>
                  <a:pt x="119662" y="109125"/>
                </a:lnTo>
                <a:lnTo>
                  <a:pt x="119662" y="109943"/>
                </a:lnTo>
                <a:lnTo>
                  <a:pt x="119951" y="109943"/>
                </a:lnTo>
                <a:close/>
              </a:path>
              <a:path extrusionOk="0" h="120000" w="120000">
                <a:moveTo>
                  <a:pt x="119951" y="111477"/>
                </a:moveTo>
                <a:lnTo>
                  <a:pt x="119951" y="110659"/>
                </a:lnTo>
                <a:lnTo>
                  <a:pt x="119662" y="110659"/>
                </a:lnTo>
                <a:lnTo>
                  <a:pt x="119662" y="111477"/>
                </a:lnTo>
                <a:lnTo>
                  <a:pt x="119951" y="111477"/>
                </a:lnTo>
                <a:close/>
              </a:path>
              <a:path extrusionOk="0" h="120000" w="120000">
                <a:moveTo>
                  <a:pt x="119951" y="113011"/>
                </a:moveTo>
                <a:lnTo>
                  <a:pt x="119951" y="112090"/>
                </a:lnTo>
                <a:lnTo>
                  <a:pt x="119662" y="112090"/>
                </a:lnTo>
                <a:lnTo>
                  <a:pt x="119662" y="113011"/>
                </a:lnTo>
                <a:lnTo>
                  <a:pt x="119951" y="113011"/>
                </a:lnTo>
                <a:close/>
              </a:path>
              <a:path extrusionOk="0" h="120000" w="120000">
                <a:moveTo>
                  <a:pt x="119951" y="114443"/>
                </a:moveTo>
                <a:lnTo>
                  <a:pt x="119951" y="113625"/>
                </a:lnTo>
                <a:lnTo>
                  <a:pt x="119662" y="113625"/>
                </a:lnTo>
                <a:lnTo>
                  <a:pt x="119662" y="114443"/>
                </a:lnTo>
                <a:lnTo>
                  <a:pt x="119951" y="114443"/>
                </a:lnTo>
                <a:close/>
              </a:path>
              <a:path extrusionOk="0" h="120000" w="120000">
                <a:moveTo>
                  <a:pt x="119951" y="115977"/>
                </a:moveTo>
                <a:lnTo>
                  <a:pt x="119951" y="115056"/>
                </a:lnTo>
                <a:lnTo>
                  <a:pt x="119662" y="115056"/>
                </a:lnTo>
                <a:lnTo>
                  <a:pt x="119662" y="115977"/>
                </a:lnTo>
                <a:lnTo>
                  <a:pt x="119951" y="115977"/>
                </a:lnTo>
                <a:close/>
              </a:path>
              <a:path extrusionOk="0" h="120000" w="120000">
                <a:moveTo>
                  <a:pt x="119951" y="117409"/>
                </a:moveTo>
                <a:lnTo>
                  <a:pt x="119951" y="116590"/>
                </a:lnTo>
                <a:lnTo>
                  <a:pt x="119662" y="116590"/>
                </a:lnTo>
                <a:lnTo>
                  <a:pt x="119662" y="117409"/>
                </a:lnTo>
                <a:lnTo>
                  <a:pt x="119951" y="117409"/>
                </a:lnTo>
                <a:close/>
              </a:path>
              <a:path extrusionOk="0" h="120000" w="120000">
                <a:moveTo>
                  <a:pt x="119951" y="118943"/>
                </a:moveTo>
                <a:lnTo>
                  <a:pt x="119951" y="118125"/>
                </a:lnTo>
                <a:lnTo>
                  <a:pt x="119662" y="118125"/>
                </a:lnTo>
                <a:lnTo>
                  <a:pt x="119662" y="118943"/>
                </a:lnTo>
                <a:lnTo>
                  <a:pt x="119951" y="118943"/>
                </a:lnTo>
                <a:close/>
              </a:path>
              <a:path extrusionOk="0" h="120000" w="120000">
                <a:moveTo>
                  <a:pt x="119806" y="119659"/>
                </a:moveTo>
                <a:lnTo>
                  <a:pt x="118937" y="119659"/>
                </a:lnTo>
                <a:lnTo>
                  <a:pt x="118937" y="119965"/>
                </a:lnTo>
                <a:lnTo>
                  <a:pt x="119662" y="119965"/>
                </a:lnTo>
                <a:lnTo>
                  <a:pt x="119662" y="119761"/>
                </a:lnTo>
                <a:lnTo>
                  <a:pt x="119806" y="119659"/>
                </a:lnTo>
                <a:close/>
              </a:path>
              <a:path extrusionOk="0" h="120000" w="120000">
                <a:moveTo>
                  <a:pt x="119951" y="119863"/>
                </a:moveTo>
                <a:lnTo>
                  <a:pt x="119951" y="119556"/>
                </a:lnTo>
                <a:lnTo>
                  <a:pt x="119662" y="119556"/>
                </a:lnTo>
                <a:lnTo>
                  <a:pt x="119662" y="119659"/>
                </a:lnTo>
                <a:lnTo>
                  <a:pt x="119806" y="119659"/>
                </a:lnTo>
                <a:lnTo>
                  <a:pt x="119806" y="119965"/>
                </a:lnTo>
                <a:lnTo>
                  <a:pt x="119951" y="119863"/>
                </a:lnTo>
                <a:close/>
              </a:path>
              <a:path extrusionOk="0" h="120000" w="120000">
                <a:moveTo>
                  <a:pt x="119806" y="119965"/>
                </a:moveTo>
                <a:lnTo>
                  <a:pt x="119806" y="119659"/>
                </a:lnTo>
                <a:lnTo>
                  <a:pt x="119662" y="119761"/>
                </a:lnTo>
                <a:lnTo>
                  <a:pt x="119662" y="119965"/>
                </a:lnTo>
                <a:lnTo>
                  <a:pt x="119806" y="119965"/>
                </a:lnTo>
                <a:close/>
              </a:path>
              <a:path extrusionOk="0" h="120000" w="120000">
                <a:moveTo>
                  <a:pt x="118068" y="119965"/>
                </a:moveTo>
                <a:lnTo>
                  <a:pt x="118068" y="119659"/>
                </a:lnTo>
                <a:lnTo>
                  <a:pt x="116764" y="119659"/>
                </a:lnTo>
                <a:lnTo>
                  <a:pt x="116764" y="119965"/>
                </a:lnTo>
                <a:lnTo>
                  <a:pt x="118068" y="119965"/>
                </a:lnTo>
                <a:close/>
              </a:path>
              <a:path extrusionOk="0" h="120000" w="120000">
                <a:moveTo>
                  <a:pt x="115895" y="119965"/>
                </a:moveTo>
                <a:lnTo>
                  <a:pt x="115895" y="119659"/>
                </a:lnTo>
                <a:lnTo>
                  <a:pt x="114736" y="119659"/>
                </a:lnTo>
                <a:lnTo>
                  <a:pt x="114736" y="119965"/>
                </a:lnTo>
                <a:lnTo>
                  <a:pt x="115895" y="119965"/>
                </a:lnTo>
                <a:close/>
              </a:path>
              <a:path extrusionOk="0" h="120000" w="120000">
                <a:moveTo>
                  <a:pt x="113722" y="119965"/>
                </a:moveTo>
                <a:lnTo>
                  <a:pt x="113722" y="119659"/>
                </a:lnTo>
                <a:lnTo>
                  <a:pt x="112563" y="119659"/>
                </a:lnTo>
                <a:lnTo>
                  <a:pt x="112563" y="119965"/>
                </a:lnTo>
                <a:lnTo>
                  <a:pt x="113722" y="119965"/>
                </a:lnTo>
                <a:close/>
              </a:path>
              <a:path extrusionOk="0" h="120000" w="120000">
                <a:moveTo>
                  <a:pt x="111694" y="119965"/>
                </a:moveTo>
                <a:lnTo>
                  <a:pt x="111694" y="119659"/>
                </a:lnTo>
                <a:lnTo>
                  <a:pt x="110535" y="119659"/>
                </a:lnTo>
                <a:lnTo>
                  <a:pt x="110535" y="119965"/>
                </a:lnTo>
                <a:lnTo>
                  <a:pt x="111694" y="119965"/>
                </a:lnTo>
                <a:close/>
              </a:path>
              <a:path extrusionOk="0" h="120000" w="120000">
                <a:moveTo>
                  <a:pt x="109521" y="119965"/>
                </a:moveTo>
                <a:lnTo>
                  <a:pt x="109521" y="119659"/>
                </a:lnTo>
                <a:lnTo>
                  <a:pt x="108362" y="119659"/>
                </a:lnTo>
                <a:lnTo>
                  <a:pt x="108362" y="119965"/>
                </a:lnTo>
                <a:lnTo>
                  <a:pt x="109521" y="119965"/>
                </a:lnTo>
                <a:close/>
              </a:path>
              <a:path extrusionOk="0" h="120000" w="120000">
                <a:moveTo>
                  <a:pt x="107493" y="119965"/>
                </a:moveTo>
                <a:lnTo>
                  <a:pt x="107493" y="119659"/>
                </a:lnTo>
                <a:lnTo>
                  <a:pt x="106189" y="119659"/>
                </a:lnTo>
                <a:lnTo>
                  <a:pt x="106189" y="119965"/>
                </a:lnTo>
                <a:lnTo>
                  <a:pt x="107493" y="119965"/>
                </a:lnTo>
                <a:close/>
              </a:path>
              <a:path extrusionOk="0" h="120000" w="120000">
                <a:moveTo>
                  <a:pt x="105320" y="119965"/>
                </a:moveTo>
                <a:lnTo>
                  <a:pt x="105320" y="119659"/>
                </a:lnTo>
                <a:lnTo>
                  <a:pt x="104161" y="119659"/>
                </a:lnTo>
                <a:lnTo>
                  <a:pt x="104161" y="119965"/>
                </a:lnTo>
                <a:lnTo>
                  <a:pt x="105320" y="119965"/>
                </a:lnTo>
                <a:close/>
              </a:path>
              <a:path extrusionOk="0" h="120000" w="120000">
                <a:moveTo>
                  <a:pt x="103291" y="119965"/>
                </a:moveTo>
                <a:lnTo>
                  <a:pt x="103291" y="119659"/>
                </a:lnTo>
                <a:lnTo>
                  <a:pt x="101988" y="119659"/>
                </a:lnTo>
                <a:lnTo>
                  <a:pt x="101988" y="119965"/>
                </a:lnTo>
                <a:lnTo>
                  <a:pt x="103291" y="119965"/>
                </a:lnTo>
                <a:close/>
              </a:path>
              <a:path extrusionOk="0" h="120000" w="120000">
                <a:moveTo>
                  <a:pt x="101118" y="119965"/>
                </a:moveTo>
                <a:lnTo>
                  <a:pt x="101118" y="119659"/>
                </a:lnTo>
                <a:lnTo>
                  <a:pt x="99959" y="119659"/>
                </a:lnTo>
                <a:lnTo>
                  <a:pt x="99959" y="119965"/>
                </a:lnTo>
                <a:lnTo>
                  <a:pt x="101118" y="119965"/>
                </a:lnTo>
                <a:close/>
              </a:path>
              <a:path extrusionOk="0" h="120000" w="120000">
                <a:moveTo>
                  <a:pt x="98945" y="119965"/>
                </a:moveTo>
                <a:lnTo>
                  <a:pt x="98945" y="119659"/>
                </a:lnTo>
                <a:lnTo>
                  <a:pt x="97786" y="119659"/>
                </a:lnTo>
                <a:lnTo>
                  <a:pt x="97786" y="119965"/>
                </a:lnTo>
                <a:lnTo>
                  <a:pt x="98945" y="119965"/>
                </a:lnTo>
                <a:close/>
              </a:path>
              <a:path extrusionOk="0" h="120000" w="120000">
                <a:moveTo>
                  <a:pt x="96917" y="119965"/>
                </a:moveTo>
                <a:lnTo>
                  <a:pt x="96917" y="119659"/>
                </a:lnTo>
                <a:lnTo>
                  <a:pt x="95613" y="119659"/>
                </a:lnTo>
                <a:lnTo>
                  <a:pt x="95613" y="119965"/>
                </a:lnTo>
                <a:lnTo>
                  <a:pt x="96917" y="119965"/>
                </a:lnTo>
                <a:close/>
              </a:path>
              <a:path extrusionOk="0" h="120000" w="120000">
                <a:moveTo>
                  <a:pt x="94744" y="119965"/>
                </a:moveTo>
                <a:lnTo>
                  <a:pt x="94744" y="119659"/>
                </a:lnTo>
                <a:lnTo>
                  <a:pt x="93585" y="119659"/>
                </a:lnTo>
                <a:lnTo>
                  <a:pt x="93585" y="119965"/>
                </a:lnTo>
                <a:lnTo>
                  <a:pt x="94744" y="119965"/>
                </a:lnTo>
                <a:close/>
              </a:path>
              <a:path extrusionOk="0" h="120000" w="120000">
                <a:moveTo>
                  <a:pt x="92716" y="119965"/>
                </a:moveTo>
                <a:lnTo>
                  <a:pt x="92716" y="119659"/>
                </a:lnTo>
                <a:lnTo>
                  <a:pt x="91412" y="119659"/>
                </a:lnTo>
                <a:lnTo>
                  <a:pt x="91412" y="119965"/>
                </a:lnTo>
                <a:lnTo>
                  <a:pt x="92716" y="119965"/>
                </a:lnTo>
                <a:close/>
              </a:path>
              <a:path extrusionOk="0" h="120000" w="120000">
                <a:moveTo>
                  <a:pt x="90543" y="119965"/>
                </a:moveTo>
                <a:lnTo>
                  <a:pt x="90543" y="119659"/>
                </a:lnTo>
                <a:lnTo>
                  <a:pt x="89384" y="119659"/>
                </a:lnTo>
                <a:lnTo>
                  <a:pt x="89384" y="119965"/>
                </a:lnTo>
                <a:lnTo>
                  <a:pt x="90543" y="119965"/>
                </a:lnTo>
                <a:close/>
              </a:path>
              <a:path extrusionOk="0" h="120000" w="120000">
                <a:moveTo>
                  <a:pt x="88370" y="119965"/>
                </a:moveTo>
                <a:lnTo>
                  <a:pt x="88370" y="119659"/>
                </a:lnTo>
                <a:lnTo>
                  <a:pt x="87211" y="119659"/>
                </a:lnTo>
                <a:lnTo>
                  <a:pt x="87211" y="119965"/>
                </a:lnTo>
                <a:lnTo>
                  <a:pt x="88370" y="119965"/>
                </a:lnTo>
                <a:close/>
              </a:path>
              <a:path extrusionOk="0" h="120000" w="120000">
                <a:moveTo>
                  <a:pt x="86342" y="119965"/>
                </a:moveTo>
                <a:lnTo>
                  <a:pt x="86342" y="119659"/>
                </a:lnTo>
                <a:lnTo>
                  <a:pt x="85183" y="119659"/>
                </a:lnTo>
                <a:lnTo>
                  <a:pt x="85183" y="119965"/>
                </a:lnTo>
                <a:lnTo>
                  <a:pt x="86342" y="119965"/>
                </a:lnTo>
                <a:close/>
              </a:path>
              <a:path extrusionOk="0" h="120000" w="120000">
                <a:moveTo>
                  <a:pt x="84169" y="119965"/>
                </a:moveTo>
                <a:lnTo>
                  <a:pt x="84169" y="119659"/>
                </a:lnTo>
                <a:lnTo>
                  <a:pt x="83010" y="119659"/>
                </a:lnTo>
                <a:lnTo>
                  <a:pt x="83010" y="119965"/>
                </a:lnTo>
                <a:lnTo>
                  <a:pt x="84169" y="119965"/>
                </a:lnTo>
                <a:close/>
              </a:path>
              <a:path extrusionOk="0" h="120000" w="120000">
                <a:moveTo>
                  <a:pt x="82140" y="119965"/>
                </a:moveTo>
                <a:lnTo>
                  <a:pt x="82140" y="119659"/>
                </a:lnTo>
                <a:lnTo>
                  <a:pt x="80837" y="119659"/>
                </a:lnTo>
                <a:lnTo>
                  <a:pt x="80837" y="119965"/>
                </a:lnTo>
                <a:lnTo>
                  <a:pt x="82140" y="119965"/>
                </a:lnTo>
                <a:close/>
              </a:path>
              <a:path extrusionOk="0" h="120000" w="120000">
                <a:moveTo>
                  <a:pt x="79967" y="119965"/>
                </a:moveTo>
                <a:lnTo>
                  <a:pt x="79967" y="119659"/>
                </a:lnTo>
                <a:lnTo>
                  <a:pt x="78808" y="119659"/>
                </a:lnTo>
                <a:lnTo>
                  <a:pt x="78808" y="119965"/>
                </a:lnTo>
                <a:lnTo>
                  <a:pt x="79967" y="119965"/>
                </a:lnTo>
                <a:close/>
              </a:path>
              <a:path extrusionOk="0" h="120000" w="120000">
                <a:moveTo>
                  <a:pt x="77939" y="119965"/>
                </a:moveTo>
                <a:lnTo>
                  <a:pt x="77939" y="119659"/>
                </a:lnTo>
                <a:lnTo>
                  <a:pt x="76635" y="119659"/>
                </a:lnTo>
                <a:lnTo>
                  <a:pt x="76635" y="119965"/>
                </a:lnTo>
                <a:lnTo>
                  <a:pt x="77939" y="119965"/>
                </a:lnTo>
                <a:close/>
              </a:path>
              <a:path extrusionOk="0" h="120000" w="120000">
                <a:moveTo>
                  <a:pt x="75766" y="119965"/>
                </a:moveTo>
                <a:lnTo>
                  <a:pt x="75766" y="119659"/>
                </a:lnTo>
                <a:lnTo>
                  <a:pt x="74607" y="119659"/>
                </a:lnTo>
                <a:lnTo>
                  <a:pt x="74607" y="119965"/>
                </a:lnTo>
                <a:lnTo>
                  <a:pt x="75766" y="119965"/>
                </a:lnTo>
                <a:close/>
              </a:path>
              <a:path extrusionOk="0" h="120000" w="120000">
                <a:moveTo>
                  <a:pt x="73593" y="119965"/>
                </a:moveTo>
                <a:lnTo>
                  <a:pt x="73593" y="119659"/>
                </a:lnTo>
                <a:lnTo>
                  <a:pt x="72434" y="119659"/>
                </a:lnTo>
                <a:lnTo>
                  <a:pt x="72434" y="119965"/>
                </a:lnTo>
                <a:lnTo>
                  <a:pt x="73593" y="119965"/>
                </a:lnTo>
                <a:close/>
              </a:path>
              <a:path extrusionOk="0" h="120000" w="120000">
                <a:moveTo>
                  <a:pt x="71565" y="119965"/>
                </a:moveTo>
                <a:lnTo>
                  <a:pt x="71565" y="119659"/>
                </a:lnTo>
                <a:lnTo>
                  <a:pt x="70261" y="119659"/>
                </a:lnTo>
                <a:lnTo>
                  <a:pt x="70261" y="119965"/>
                </a:lnTo>
                <a:lnTo>
                  <a:pt x="71565" y="119965"/>
                </a:lnTo>
                <a:close/>
              </a:path>
              <a:path extrusionOk="0" h="120000" w="120000">
                <a:moveTo>
                  <a:pt x="69392" y="119965"/>
                </a:moveTo>
                <a:lnTo>
                  <a:pt x="69392" y="119659"/>
                </a:lnTo>
                <a:lnTo>
                  <a:pt x="68233" y="119659"/>
                </a:lnTo>
                <a:lnTo>
                  <a:pt x="68233" y="119965"/>
                </a:lnTo>
                <a:lnTo>
                  <a:pt x="69392" y="119965"/>
                </a:lnTo>
                <a:close/>
              </a:path>
              <a:path extrusionOk="0" h="120000" w="120000">
                <a:moveTo>
                  <a:pt x="67364" y="119965"/>
                </a:moveTo>
                <a:lnTo>
                  <a:pt x="67364" y="119659"/>
                </a:lnTo>
                <a:lnTo>
                  <a:pt x="66060" y="119659"/>
                </a:lnTo>
                <a:lnTo>
                  <a:pt x="66060" y="119965"/>
                </a:lnTo>
                <a:lnTo>
                  <a:pt x="67364" y="119965"/>
                </a:lnTo>
                <a:close/>
              </a:path>
              <a:path extrusionOk="0" h="120000" w="120000">
                <a:moveTo>
                  <a:pt x="65191" y="119965"/>
                </a:moveTo>
                <a:lnTo>
                  <a:pt x="65191" y="119659"/>
                </a:lnTo>
                <a:lnTo>
                  <a:pt x="64032" y="119659"/>
                </a:lnTo>
                <a:lnTo>
                  <a:pt x="64032" y="119965"/>
                </a:lnTo>
                <a:lnTo>
                  <a:pt x="65191" y="119965"/>
                </a:lnTo>
                <a:close/>
              </a:path>
              <a:path extrusionOk="0" h="120000" w="120000">
                <a:moveTo>
                  <a:pt x="63018" y="119965"/>
                </a:moveTo>
                <a:lnTo>
                  <a:pt x="63018" y="119659"/>
                </a:lnTo>
                <a:lnTo>
                  <a:pt x="61859" y="119659"/>
                </a:lnTo>
                <a:lnTo>
                  <a:pt x="61859" y="119965"/>
                </a:lnTo>
                <a:lnTo>
                  <a:pt x="63018" y="119965"/>
                </a:lnTo>
                <a:close/>
              </a:path>
              <a:path extrusionOk="0" h="120000" w="120000">
                <a:moveTo>
                  <a:pt x="60989" y="119965"/>
                </a:moveTo>
                <a:lnTo>
                  <a:pt x="60989" y="119659"/>
                </a:lnTo>
                <a:lnTo>
                  <a:pt x="59831" y="119659"/>
                </a:lnTo>
                <a:lnTo>
                  <a:pt x="59831" y="119965"/>
                </a:lnTo>
                <a:lnTo>
                  <a:pt x="60989" y="119965"/>
                </a:lnTo>
                <a:close/>
              </a:path>
              <a:path extrusionOk="0" h="120000" w="120000">
                <a:moveTo>
                  <a:pt x="58816" y="119965"/>
                </a:moveTo>
                <a:lnTo>
                  <a:pt x="58816" y="119659"/>
                </a:lnTo>
                <a:lnTo>
                  <a:pt x="57657" y="119659"/>
                </a:lnTo>
                <a:lnTo>
                  <a:pt x="57657" y="119965"/>
                </a:lnTo>
                <a:lnTo>
                  <a:pt x="58816" y="119965"/>
                </a:lnTo>
                <a:close/>
              </a:path>
              <a:path extrusionOk="0" h="120000" w="120000">
                <a:moveTo>
                  <a:pt x="56788" y="119965"/>
                </a:moveTo>
                <a:lnTo>
                  <a:pt x="56788" y="119659"/>
                </a:lnTo>
                <a:lnTo>
                  <a:pt x="55484" y="119659"/>
                </a:lnTo>
                <a:lnTo>
                  <a:pt x="55484" y="119965"/>
                </a:lnTo>
                <a:lnTo>
                  <a:pt x="56788" y="119965"/>
                </a:lnTo>
                <a:close/>
              </a:path>
              <a:path extrusionOk="0" h="120000" w="120000">
                <a:moveTo>
                  <a:pt x="54615" y="119965"/>
                </a:moveTo>
                <a:lnTo>
                  <a:pt x="54615" y="119659"/>
                </a:lnTo>
                <a:lnTo>
                  <a:pt x="53456" y="119659"/>
                </a:lnTo>
                <a:lnTo>
                  <a:pt x="53456" y="119965"/>
                </a:lnTo>
                <a:lnTo>
                  <a:pt x="54615" y="119965"/>
                </a:lnTo>
                <a:close/>
              </a:path>
              <a:path extrusionOk="0" h="120000" w="120000">
                <a:moveTo>
                  <a:pt x="52587" y="119965"/>
                </a:moveTo>
                <a:lnTo>
                  <a:pt x="52587" y="119659"/>
                </a:lnTo>
                <a:lnTo>
                  <a:pt x="51283" y="119659"/>
                </a:lnTo>
                <a:lnTo>
                  <a:pt x="51283" y="119965"/>
                </a:lnTo>
                <a:lnTo>
                  <a:pt x="52587" y="119965"/>
                </a:lnTo>
                <a:close/>
              </a:path>
              <a:path extrusionOk="0" h="120000" w="120000">
                <a:moveTo>
                  <a:pt x="50414" y="119965"/>
                </a:moveTo>
                <a:lnTo>
                  <a:pt x="50414" y="119659"/>
                </a:lnTo>
                <a:lnTo>
                  <a:pt x="49255" y="119659"/>
                </a:lnTo>
                <a:lnTo>
                  <a:pt x="49255" y="119965"/>
                </a:lnTo>
                <a:lnTo>
                  <a:pt x="50414" y="119965"/>
                </a:lnTo>
                <a:close/>
              </a:path>
              <a:path extrusionOk="0" h="120000" w="120000">
                <a:moveTo>
                  <a:pt x="48241" y="119965"/>
                </a:moveTo>
                <a:lnTo>
                  <a:pt x="48241" y="119659"/>
                </a:lnTo>
                <a:lnTo>
                  <a:pt x="47082" y="119659"/>
                </a:lnTo>
                <a:lnTo>
                  <a:pt x="47082" y="119965"/>
                </a:lnTo>
                <a:lnTo>
                  <a:pt x="48241" y="119965"/>
                </a:lnTo>
                <a:close/>
              </a:path>
              <a:path extrusionOk="0" h="120000" w="120000">
                <a:moveTo>
                  <a:pt x="46213" y="119965"/>
                </a:moveTo>
                <a:lnTo>
                  <a:pt x="46213" y="119659"/>
                </a:lnTo>
                <a:lnTo>
                  <a:pt x="44909" y="119659"/>
                </a:lnTo>
                <a:lnTo>
                  <a:pt x="44909" y="119965"/>
                </a:lnTo>
                <a:lnTo>
                  <a:pt x="46213" y="119965"/>
                </a:lnTo>
                <a:close/>
              </a:path>
              <a:path extrusionOk="0" h="120000" w="120000">
                <a:moveTo>
                  <a:pt x="44040" y="119965"/>
                </a:moveTo>
                <a:lnTo>
                  <a:pt x="44040" y="119659"/>
                </a:lnTo>
                <a:lnTo>
                  <a:pt x="42881" y="119659"/>
                </a:lnTo>
                <a:lnTo>
                  <a:pt x="42881" y="119965"/>
                </a:lnTo>
                <a:lnTo>
                  <a:pt x="44040" y="119965"/>
                </a:lnTo>
                <a:close/>
              </a:path>
              <a:path extrusionOk="0" h="120000" w="120000">
                <a:moveTo>
                  <a:pt x="42012" y="119965"/>
                </a:moveTo>
                <a:lnTo>
                  <a:pt x="42012" y="119659"/>
                </a:lnTo>
                <a:lnTo>
                  <a:pt x="40708" y="119659"/>
                </a:lnTo>
                <a:lnTo>
                  <a:pt x="40708" y="119965"/>
                </a:lnTo>
                <a:lnTo>
                  <a:pt x="42012" y="119965"/>
                </a:lnTo>
                <a:close/>
              </a:path>
              <a:path extrusionOk="0" h="120000" w="120000">
                <a:moveTo>
                  <a:pt x="39839" y="119965"/>
                </a:moveTo>
                <a:lnTo>
                  <a:pt x="39839" y="119659"/>
                </a:lnTo>
                <a:lnTo>
                  <a:pt x="38680" y="119659"/>
                </a:lnTo>
                <a:lnTo>
                  <a:pt x="38680" y="119965"/>
                </a:lnTo>
                <a:lnTo>
                  <a:pt x="39839" y="119965"/>
                </a:lnTo>
                <a:close/>
              </a:path>
              <a:path extrusionOk="0" h="120000" w="120000">
                <a:moveTo>
                  <a:pt x="37666" y="119965"/>
                </a:moveTo>
                <a:lnTo>
                  <a:pt x="37666" y="119659"/>
                </a:lnTo>
                <a:lnTo>
                  <a:pt x="36507" y="119659"/>
                </a:lnTo>
                <a:lnTo>
                  <a:pt x="36507" y="119965"/>
                </a:lnTo>
                <a:lnTo>
                  <a:pt x="37666" y="119965"/>
                </a:lnTo>
                <a:close/>
              </a:path>
              <a:path extrusionOk="0" h="120000" w="120000">
                <a:moveTo>
                  <a:pt x="35637" y="119965"/>
                </a:moveTo>
                <a:lnTo>
                  <a:pt x="35637" y="119659"/>
                </a:lnTo>
                <a:lnTo>
                  <a:pt x="34478" y="119659"/>
                </a:lnTo>
                <a:lnTo>
                  <a:pt x="34478" y="119965"/>
                </a:lnTo>
                <a:lnTo>
                  <a:pt x="35637" y="119965"/>
                </a:lnTo>
                <a:close/>
              </a:path>
              <a:path extrusionOk="0" h="120000" w="120000">
                <a:moveTo>
                  <a:pt x="33464" y="119965"/>
                </a:moveTo>
                <a:lnTo>
                  <a:pt x="33464" y="119659"/>
                </a:lnTo>
                <a:lnTo>
                  <a:pt x="32305" y="119659"/>
                </a:lnTo>
                <a:lnTo>
                  <a:pt x="32305" y="119965"/>
                </a:lnTo>
                <a:lnTo>
                  <a:pt x="33464" y="119965"/>
                </a:lnTo>
                <a:close/>
              </a:path>
              <a:path extrusionOk="0" h="120000" w="120000">
                <a:moveTo>
                  <a:pt x="31436" y="119965"/>
                </a:moveTo>
                <a:lnTo>
                  <a:pt x="31436" y="119659"/>
                </a:lnTo>
                <a:lnTo>
                  <a:pt x="30132" y="119659"/>
                </a:lnTo>
                <a:lnTo>
                  <a:pt x="30132" y="119965"/>
                </a:lnTo>
                <a:lnTo>
                  <a:pt x="31436" y="119965"/>
                </a:lnTo>
                <a:close/>
              </a:path>
              <a:path extrusionOk="0" h="120000" w="120000">
                <a:moveTo>
                  <a:pt x="29263" y="119965"/>
                </a:moveTo>
                <a:lnTo>
                  <a:pt x="29263" y="119659"/>
                </a:lnTo>
                <a:lnTo>
                  <a:pt x="28104" y="119659"/>
                </a:lnTo>
                <a:lnTo>
                  <a:pt x="28104" y="119965"/>
                </a:lnTo>
                <a:lnTo>
                  <a:pt x="29263" y="119965"/>
                </a:lnTo>
                <a:close/>
              </a:path>
              <a:path extrusionOk="0" h="120000" w="120000">
                <a:moveTo>
                  <a:pt x="27235" y="119965"/>
                </a:moveTo>
                <a:lnTo>
                  <a:pt x="27235" y="119659"/>
                </a:lnTo>
                <a:lnTo>
                  <a:pt x="25931" y="119659"/>
                </a:lnTo>
                <a:lnTo>
                  <a:pt x="25931" y="119965"/>
                </a:lnTo>
                <a:lnTo>
                  <a:pt x="27235" y="119965"/>
                </a:lnTo>
                <a:close/>
              </a:path>
              <a:path extrusionOk="0" h="120000" w="120000">
                <a:moveTo>
                  <a:pt x="25062" y="119965"/>
                </a:moveTo>
                <a:lnTo>
                  <a:pt x="25062" y="119659"/>
                </a:lnTo>
                <a:lnTo>
                  <a:pt x="23903" y="119659"/>
                </a:lnTo>
                <a:lnTo>
                  <a:pt x="23903" y="119965"/>
                </a:lnTo>
                <a:lnTo>
                  <a:pt x="25062" y="119965"/>
                </a:lnTo>
                <a:close/>
              </a:path>
              <a:path extrusionOk="0" h="120000" w="120000">
                <a:moveTo>
                  <a:pt x="22889" y="119965"/>
                </a:moveTo>
                <a:lnTo>
                  <a:pt x="22889" y="119659"/>
                </a:lnTo>
                <a:lnTo>
                  <a:pt x="21730" y="119659"/>
                </a:lnTo>
                <a:lnTo>
                  <a:pt x="21730" y="119965"/>
                </a:lnTo>
                <a:lnTo>
                  <a:pt x="22889" y="119965"/>
                </a:lnTo>
                <a:close/>
              </a:path>
              <a:path extrusionOk="0" h="120000" w="120000">
                <a:moveTo>
                  <a:pt x="20861" y="119965"/>
                </a:moveTo>
                <a:lnTo>
                  <a:pt x="20861" y="119659"/>
                </a:lnTo>
                <a:lnTo>
                  <a:pt x="19557" y="119659"/>
                </a:lnTo>
                <a:lnTo>
                  <a:pt x="19557" y="119965"/>
                </a:lnTo>
                <a:lnTo>
                  <a:pt x="20861" y="119965"/>
                </a:lnTo>
                <a:close/>
              </a:path>
              <a:path extrusionOk="0" h="120000" w="120000">
                <a:moveTo>
                  <a:pt x="18688" y="119965"/>
                </a:moveTo>
                <a:lnTo>
                  <a:pt x="18688" y="119659"/>
                </a:lnTo>
                <a:lnTo>
                  <a:pt x="17529" y="119659"/>
                </a:lnTo>
                <a:lnTo>
                  <a:pt x="17529" y="119965"/>
                </a:lnTo>
                <a:lnTo>
                  <a:pt x="18688" y="119965"/>
                </a:lnTo>
                <a:close/>
              </a:path>
              <a:path extrusionOk="0" h="120000" w="120000">
                <a:moveTo>
                  <a:pt x="16659" y="119965"/>
                </a:moveTo>
                <a:lnTo>
                  <a:pt x="16659" y="119659"/>
                </a:lnTo>
                <a:lnTo>
                  <a:pt x="15356" y="119659"/>
                </a:lnTo>
                <a:lnTo>
                  <a:pt x="15356" y="119965"/>
                </a:lnTo>
                <a:lnTo>
                  <a:pt x="16659" y="119965"/>
                </a:lnTo>
                <a:close/>
              </a:path>
              <a:path extrusionOk="0" h="120000" w="120000">
                <a:moveTo>
                  <a:pt x="14486" y="119965"/>
                </a:moveTo>
                <a:lnTo>
                  <a:pt x="14486" y="119659"/>
                </a:lnTo>
                <a:lnTo>
                  <a:pt x="13327" y="119659"/>
                </a:lnTo>
                <a:lnTo>
                  <a:pt x="13327" y="119965"/>
                </a:lnTo>
                <a:lnTo>
                  <a:pt x="14486" y="119965"/>
                </a:lnTo>
                <a:close/>
              </a:path>
              <a:path extrusionOk="0" h="120000" w="120000">
                <a:moveTo>
                  <a:pt x="12313" y="119965"/>
                </a:moveTo>
                <a:lnTo>
                  <a:pt x="12313" y="119659"/>
                </a:lnTo>
                <a:lnTo>
                  <a:pt x="11154" y="119659"/>
                </a:lnTo>
                <a:lnTo>
                  <a:pt x="11154" y="119965"/>
                </a:lnTo>
                <a:lnTo>
                  <a:pt x="12313" y="119965"/>
                </a:lnTo>
                <a:close/>
              </a:path>
              <a:path extrusionOk="0" h="120000" w="120000">
                <a:moveTo>
                  <a:pt x="10285" y="119965"/>
                </a:moveTo>
                <a:lnTo>
                  <a:pt x="10285" y="119659"/>
                </a:lnTo>
                <a:lnTo>
                  <a:pt x="9126" y="119659"/>
                </a:lnTo>
                <a:lnTo>
                  <a:pt x="9126" y="119965"/>
                </a:lnTo>
                <a:lnTo>
                  <a:pt x="10285" y="119965"/>
                </a:lnTo>
                <a:close/>
              </a:path>
              <a:path extrusionOk="0" h="120000" w="120000">
                <a:moveTo>
                  <a:pt x="8112" y="119965"/>
                </a:moveTo>
                <a:lnTo>
                  <a:pt x="8112" y="119659"/>
                </a:lnTo>
                <a:lnTo>
                  <a:pt x="6953" y="119659"/>
                </a:lnTo>
                <a:lnTo>
                  <a:pt x="6953" y="119965"/>
                </a:lnTo>
                <a:lnTo>
                  <a:pt x="8112" y="119965"/>
                </a:lnTo>
                <a:close/>
              </a:path>
              <a:path extrusionOk="0" h="120000" w="120000">
                <a:moveTo>
                  <a:pt x="6084" y="119965"/>
                </a:moveTo>
                <a:lnTo>
                  <a:pt x="6084" y="119659"/>
                </a:lnTo>
                <a:lnTo>
                  <a:pt x="4780" y="119659"/>
                </a:lnTo>
                <a:lnTo>
                  <a:pt x="4780" y="119965"/>
                </a:lnTo>
                <a:lnTo>
                  <a:pt x="6084" y="119965"/>
                </a:lnTo>
                <a:close/>
              </a:path>
              <a:path extrusionOk="0" h="120000" w="120000">
                <a:moveTo>
                  <a:pt x="3911" y="119965"/>
                </a:moveTo>
                <a:lnTo>
                  <a:pt x="3911" y="119659"/>
                </a:lnTo>
                <a:lnTo>
                  <a:pt x="2752" y="119659"/>
                </a:lnTo>
                <a:lnTo>
                  <a:pt x="2752" y="119965"/>
                </a:lnTo>
                <a:lnTo>
                  <a:pt x="3911" y="119965"/>
                </a:lnTo>
                <a:close/>
              </a:path>
              <a:path extrusionOk="0" h="120000" w="120000">
                <a:moveTo>
                  <a:pt x="1883" y="119965"/>
                </a:moveTo>
                <a:lnTo>
                  <a:pt x="1883" y="119659"/>
                </a:lnTo>
                <a:lnTo>
                  <a:pt x="579" y="119659"/>
                </a:lnTo>
                <a:lnTo>
                  <a:pt x="579" y="119965"/>
                </a:lnTo>
                <a:lnTo>
                  <a:pt x="1883" y="119965"/>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7" name="Google Shape;177;p12"/>
          <p:cNvSpPr txBox="1"/>
          <p:nvPr/>
        </p:nvSpPr>
        <p:spPr>
          <a:xfrm>
            <a:off x="7765792" y="3932934"/>
            <a:ext cx="1163955" cy="1146810"/>
          </a:xfrm>
          <a:prstGeom prst="rect">
            <a:avLst/>
          </a:prstGeom>
          <a:noFill/>
          <a:ln>
            <a:noFill/>
          </a:ln>
        </p:spPr>
        <p:txBody>
          <a:bodyPr anchorCtr="0" anchor="t" bIns="0" lIns="0" spcFirstLastPara="1" rIns="0" wrap="square" tIns="13325">
            <a:noAutofit/>
          </a:bodyPr>
          <a:lstStyle/>
          <a:p>
            <a:pPr indent="-12065" lvl="0" marL="12065" marR="5080" rtl="0" algn="ctr">
              <a:lnSpc>
                <a:spcPct val="100000"/>
              </a:lnSpc>
              <a:spcBef>
                <a:spcPts val="0"/>
              </a:spcBef>
              <a:spcAft>
                <a:spcPts val="0"/>
              </a:spcAft>
              <a:buNone/>
            </a:pPr>
            <a:r>
              <a:rPr b="1" lang="en-US" sz="1050">
                <a:solidFill>
                  <a:schemeClr val="dk1"/>
                </a:solidFill>
                <a:latin typeface="Arial"/>
                <a:ea typeface="Arial"/>
                <a:cs typeface="Arial"/>
                <a:sym typeface="Arial"/>
              </a:rPr>
              <a:t>Expect Continued  Operating  Leverage to  Achieve 2017  Expense  Efficiency Ratio  Target of 74.0%</a:t>
            </a:r>
            <a:endParaRPr sz="1050">
              <a:solidFill>
                <a:schemeClr val="dk1"/>
              </a:solidFill>
              <a:latin typeface="Arial"/>
              <a:ea typeface="Arial"/>
              <a:cs typeface="Arial"/>
              <a:sym typeface="Arial"/>
            </a:endParaRPr>
          </a:p>
        </p:txBody>
      </p:sp>
      <p:sp>
        <p:nvSpPr>
          <p:cNvPr id="178" name="Google Shape;178;p12"/>
          <p:cNvSpPr txBox="1"/>
          <p:nvPr>
            <p:ph type="title"/>
          </p:nvPr>
        </p:nvSpPr>
        <p:spPr>
          <a:xfrm>
            <a:off x="1290319" y="1198879"/>
            <a:ext cx="7781925" cy="323850"/>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i="0" lang="en-US" sz="1950" u="none" cap="none" strike="noStrike">
                <a:solidFill>
                  <a:schemeClr val="dk1"/>
                </a:solidFill>
                <a:latin typeface="Arial"/>
                <a:ea typeface="Arial"/>
                <a:cs typeface="Arial"/>
                <a:sym typeface="Arial"/>
              </a:rPr>
              <a:t>Maintain Expense Discipline and Fully Realize Streamline Savings</a:t>
            </a:r>
            <a:endParaRPr b="1" i="0" sz="1950" u="none" cap="none" strike="noStrike">
              <a:solidFill>
                <a:schemeClr val="dk1"/>
              </a:solidFill>
              <a:latin typeface="Arial"/>
              <a:ea typeface="Arial"/>
              <a:cs typeface="Arial"/>
              <a:sym typeface="Arial"/>
            </a:endParaRPr>
          </a:p>
        </p:txBody>
      </p:sp>
      <p:sp>
        <p:nvSpPr>
          <p:cNvPr id="179" name="Google Shape;179;p12"/>
          <p:cNvSpPr txBox="1"/>
          <p:nvPr/>
        </p:nvSpPr>
        <p:spPr>
          <a:xfrm>
            <a:off x="898651" y="1581403"/>
            <a:ext cx="3123565"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600">
                <a:solidFill>
                  <a:srgbClr val="00A1E2"/>
                </a:solidFill>
                <a:latin typeface="Arial"/>
                <a:ea typeface="Arial"/>
                <a:cs typeface="Arial"/>
                <a:sym typeface="Arial"/>
              </a:rPr>
              <a:t>Focused on Operating Leverage</a:t>
            </a:r>
            <a:endParaRPr sz="1600">
              <a:solidFill>
                <a:schemeClr val="dk1"/>
              </a:solidFill>
              <a:latin typeface="Arial"/>
              <a:ea typeface="Arial"/>
              <a:cs typeface="Arial"/>
              <a:sym typeface="Arial"/>
            </a:endParaRPr>
          </a:p>
        </p:txBody>
      </p:sp>
      <p:sp>
        <p:nvSpPr>
          <p:cNvPr id="180" name="Google Shape;180;p12"/>
          <p:cNvSpPr txBox="1"/>
          <p:nvPr/>
        </p:nvSpPr>
        <p:spPr>
          <a:xfrm>
            <a:off x="1023619" y="2047747"/>
            <a:ext cx="2110740" cy="19367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Firm Revenues, ex-DVA ($Bn)</a:t>
            </a:r>
            <a:r>
              <a:rPr b="1" baseline="30000" lang="en-US" sz="1050">
                <a:solidFill>
                  <a:schemeClr val="dk1"/>
                </a:solidFill>
                <a:latin typeface="Arial"/>
                <a:ea typeface="Arial"/>
                <a:cs typeface="Arial"/>
                <a:sym typeface="Arial"/>
              </a:rPr>
              <a:t>(1)</a:t>
            </a:r>
            <a:endParaRPr baseline="30000" sz="1050">
              <a:solidFill>
                <a:schemeClr val="dk1"/>
              </a:solidFill>
              <a:latin typeface="Arial"/>
              <a:ea typeface="Arial"/>
              <a:cs typeface="Arial"/>
              <a:sym typeface="Arial"/>
            </a:endParaRPr>
          </a:p>
        </p:txBody>
      </p:sp>
      <p:sp>
        <p:nvSpPr>
          <p:cNvPr id="181" name="Google Shape;181;p12"/>
          <p:cNvSpPr txBox="1"/>
          <p:nvPr/>
        </p:nvSpPr>
        <p:spPr>
          <a:xfrm>
            <a:off x="3422394" y="2713734"/>
            <a:ext cx="323850"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34.5</a:t>
            </a:r>
            <a:endParaRPr sz="1200">
              <a:solidFill>
                <a:schemeClr val="dk1"/>
              </a:solidFill>
              <a:latin typeface="Arial"/>
              <a:ea typeface="Arial"/>
              <a:cs typeface="Arial"/>
              <a:sym typeface="Arial"/>
            </a:endParaRPr>
          </a:p>
        </p:txBody>
      </p:sp>
      <p:sp>
        <p:nvSpPr>
          <p:cNvPr id="182" name="Google Shape;182;p12"/>
          <p:cNvSpPr txBox="1"/>
          <p:nvPr/>
        </p:nvSpPr>
        <p:spPr>
          <a:xfrm>
            <a:off x="6014717" y="2709162"/>
            <a:ext cx="323850"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34.6</a:t>
            </a:r>
            <a:endParaRPr sz="1200">
              <a:solidFill>
                <a:schemeClr val="dk1"/>
              </a:solidFill>
              <a:latin typeface="Arial"/>
              <a:ea typeface="Arial"/>
              <a:cs typeface="Arial"/>
              <a:sym typeface="Arial"/>
            </a:endParaRPr>
          </a:p>
        </p:txBody>
      </p:sp>
      <p:sp>
        <p:nvSpPr>
          <p:cNvPr id="183" name="Google Shape;183;p12"/>
          <p:cNvSpPr txBox="1"/>
          <p:nvPr/>
        </p:nvSpPr>
        <p:spPr>
          <a:xfrm>
            <a:off x="3416298" y="5981189"/>
            <a:ext cx="33718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2015</a:t>
            </a:r>
            <a:endParaRPr sz="1100">
              <a:solidFill>
                <a:schemeClr val="dk1"/>
              </a:solidFill>
              <a:latin typeface="Arial"/>
              <a:ea typeface="Arial"/>
              <a:cs typeface="Arial"/>
              <a:sym typeface="Arial"/>
            </a:endParaRPr>
          </a:p>
        </p:txBody>
      </p:sp>
      <p:sp>
        <p:nvSpPr>
          <p:cNvPr id="184" name="Google Shape;184;p12"/>
          <p:cNvSpPr txBox="1"/>
          <p:nvPr/>
        </p:nvSpPr>
        <p:spPr>
          <a:xfrm>
            <a:off x="6008621" y="5981189"/>
            <a:ext cx="33718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2016</a:t>
            </a:r>
            <a:endParaRPr sz="1100">
              <a:solidFill>
                <a:schemeClr val="dk1"/>
              </a:solidFill>
              <a:latin typeface="Arial"/>
              <a:ea typeface="Arial"/>
              <a:cs typeface="Arial"/>
              <a:sym typeface="Arial"/>
            </a:endParaRPr>
          </a:p>
        </p:txBody>
      </p:sp>
      <p:sp>
        <p:nvSpPr>
          <p:cNvPr id="185" name="Google Shape;185;p12"/>
          <p:cNvSpPr/>
          <p:nvPr/>
        </p:nvSpPr>
        <p:spPr>
          <a:xfrm>
            <a:off x="4305300" y="5725668"/>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6" name="Google Shape;186;p12"/>
          <p:cNvSpPr/>
          <p:nvPr/>
        </p:nvSpPr>
        <p:spPr>
          <a:xfrm>
            <a:off x="4305300" y="5702808"/>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7" name="Google Shape;187;p12"/>
          <p:cNvSpPr/>
          <p:nvPr/>
        </p:nvSpPr>
        <p:spPr>
          <a:xfrm>
            <a:off x="4305300" y="568147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8" name="Google Shape;188;p12"/>
          <p:cNvSpPr/>
          <p:nvPr/>
        </p:nvSpPr>
        <p:spPr>
          <a:xfrm>
            <a:off x="4305300" y="565861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9" name="Google Shape;189;p12"/>
          <p:cNvSpPr/>
          <p:nvPr/>
        </p:nvSpPr>
        <p:spPr>
          <a:xfrm>
            <a:off x="4305300" y="563727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0" name="Google Shape;190;p12"/>
          <p:cNvSpPr/>
          <p:nvPr/>
        </p:nvSpPr>
        <p:spPr>
          <a:xfrm>
            <a:off x="4305300" y="561441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1" name="Google Shape;191;p12"/>
          <p:cNvSpPr/>
          <p:nvPr/>
        </p:nvSpPr>
        <p:spPr>
          <a:xfrm>
            <a:off x="4305300" y="5591555"/>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2" name="Google Shape;192;p12"/>
          <p:cNvSpPr/>
          <p:nvPr/>
        </p:nvSpPr>
        <p:spPr>
          <a:xfrm>
            <a:off x="4305300" y="557022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3" name="Google Shape;193;p12"/>
          <p:cNvSpPr/>
          <p:nvPr/>
        </p:nvSpPr>
        <p:spPr>
          <a:xfrm>
            <a:off x="4305300" y="5547360"/>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4" name="Google Shape;194;p12"/>
          <p:cNvSpPr/>
          <p:nvPr/>
        </p:nvSpPr>
        <p:spPr>
          <a:xfrm>
            <a:off x="4305300" y="552602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5" name="Google Shape;195;p12"/>
          <p:cNvSpPr/>
          <p:nvPr/>
        </p:nvSpPr>
        <p:spPr>
          <a:xfrm>
            <a:off x="4305300" y="550316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6" name="Google Shape;196;p12"/>
          <p:cNvSpPr/>
          <p:nvPr/>
        </p:nvSpPr>
        <p:spPr>
          <a:xfrm>
            <a:off x="4305300" y="5480304"/>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7" name="Google Shape;197;p12"/>
          <p:cNvSpPr/>
          <p:nvPr/>
        </p:nvSpPr>
        <p:spPr>
          <a:xfrm>
            <a:off x="4305300" y="5458968"/>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8" name="Google Shape;198;p12"/>
          <p:cNvSpPr/>
          <p:nvPr/>
        </p:nvSpPr>
        <p:spPr>
          <a:xfrm>
            <a:off x="4305300" y="5436108"/>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9" name="Google Shape;199;p12"/>
          <p:cNvSpPr/>
          <p:nvPr/>
        </p:nvSpPr>
        <p:spPr>
          <a:xfrm>
            <a:off x="4305300" y="541477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0" name="Google Shape;200;p12"/>
          <p:cNvSpPr/>
          <p:nvPr/>
        </p:nvSpPr>
        <p:spPr>
          <a:xfrm>
            <a:off x="4305300" y="539191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1" name="Google Shape;201;p12"/>
          <p:cNvSpPr/>
          <p:nvPr/>
        </p:nvSpPr>
        <p:spPr>
          <a:xfrm>
            <a:off x="4305300" y="537057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2" name="Google Shape;202;p12"/>
          <p:cNvSpPr/>
          <p:nvPr/>
        </p:nvSpPr>
        <p:spPr>
          <a:xfrm>
            <a:off x="4305300" y="534771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3" name="Google Shape;203;p12"/>
          <p:cNvSpPr/>
          <p:nvPr/>
        </p:nvSpPr>
        <p:spPr>
          <a:xfrm>
            <a:off x="4305300" y="5324855"/>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4" name="Google Shape;204;p12"/>
          <p:cNvSpPr/>
          <p:nvPr/>
        </p:nvSpPr>
        <p:spPr>
          <a:xfrm>
            <a:off x="4305300" y="530352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5" name="Google Shape;205;p12"/>
          <p:cNvSpPr/>
          <p:nvPr/>
        </p:nvSpPr>
        <p:spPr>
          <a:xfrm>
            <a:off x="4305300" y="5280660"/>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6" name="Google Shape;206;p12"/>
          <p:cNvSpPr/>
          <p:nvPr/>
        </p:nvSpPr>
        <p:spPr>
          <a:xfrm>
            <a:off x="4305300" y="525932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7" name="Google Shape;207;p12"/>
          <p:cNvSpPr/>
          <p:nvPr/>
        </p:nvSpPr>
        <p:spPr>
          <a:xfrm>
            <a:off x="4305300" y="523646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8" name="Google Shape;208;p12"/>
          <p:cNvSpPr/>
          <p:nvPr/>
        </p:nvSpPr>
        <p:spPr>
          <a:xfrm>
            <a:off x="4305300" y="5213604"/>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9" name="Google Shape;209;p12"/>
          <p:cNvSpPr/>
          <p:nvPr/>
        </p:nvSpPr>
        <p:spPr>
          <a:xfrm>
            <a:off x="4305300" y="5192268"/>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0" name="Google Shape;210;p12"/>
          <p:cNvSpPr/>
          <p:nvPr/>
        </p:nvSpPr>
        <p:spPr>
          <a:xfrm>
            <a:off x="4305300" y="5169408"/>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1" name="Google Shape;211;p12"/>
          <p:cNvSpPr/>
          <p:nvPr/>
        </p:nvSpPr>
        <p:spPr>
          <a:xfrm>
            <a:off x="4305300" y="514807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2" name="Google Shape;212;p12"/>
          <p:cNvSpPr/>
          <p:nvPr/>
        </p:nvSpPr>
        <p:spPr>
          <a:xfrm>
            <a:off x="4305300" y="5125211"/>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3" name="Google Shape;213;p12"/>
          <p:cNvSpPr/>
          <p:nvPr/>
        </p:nvSpPr>
        <p:spPr>
          <a:xfrm>
            <a:off x="4305300" y="510387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4" name="Google Shape;214;p12"/>
          <p:cNvSpPr/>
          <p:nvPr/>
        </p:nvSpPr>
        <p:spPr>
          <a:xfrm>
            <a:off x="4305300" y="508101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5" name="Google Shape;215;p12"/>
          <p:cNvSpPr/>
          <p:nvPr/>
        </p:nvSpPr>
        <p:spPr>
          <a:xfrm>
            <a:off x="4305300" y="5058155"/>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6" name="Google Shape;216;p12"/>
          <p:cNvSpPr/>
          <p:nvPr/>
        </p:nvSpPr>
        <p:spPr>
          <a:xfrm>
            <a:off x="4305300" y="503682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7" name="Google Shape;217;p12"/>
          <p:cNvSpPr/>
          <p:nvPr/>
        </p:nvSpPr>
        <p:spPr>
          <a:xfrm>
            <a:off x="4311396"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8" name="Google Shape;218;p12"/>
          <p:cNvSpPr/>
          <p:nvPr/>
        </p:nvSpPr>
        <p:spPr>
          <a:xfrm>
            <a:off x="4334255"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9" name="Google Shape;219;p12"/>
          <p:cNvSpPr/>
          <p:nvPr/>
        </p:nvSpPr>
        <p:spPr>
          <a:xfrm>
            <a:off x="4355592"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0" name="Google Shape;220;p12"/>
          <p:cNvSpPr/>
          <p:nvPr/>
        </p:nvSpPr>
        <p:spPr>
          <a:xfrm>
            <a:off x="437845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1" name="Google Shape;221;p12"/>
          <p:cNvSpPr/>
          <p:nvPr/>
        </p:nvSpPr>
        <p:spPr>
          <a:xfrm>
            <a:off x="4401311"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2" name="Google Shape;222;p12"/>
          <p:cNvSpPr/>
          <p:nvPr/>
        </p:nvSpPr>
        <p:spPr>
          <a:xfrm>
            <a:off x="442264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12"/>
          <p:cNvSpPr/>
          <p:nvPr/>
        </p:nvSpPr>
        <p:spPr>
          <a:xfrm>
            <a:off x="444550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4" name="Google Shape;224;p12"/>
          <p:cNvSpPr/>
          <p:nvPr/>
        </p:nvSpPr>
        <p:spPr>
          <a:xfrm>
            <a:off x="4466844"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5" name="Google Shape;225;p12"/>
          <p:cNvSpPr/>
          <p:nvPr/>
        </p:nvSpPr>
        <p:spPr>
          <a:xfrm>
            <a:off x="4489704"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6" name="Google Shape;226;p12"/>
          <p:cNvSpPr/>
          <p:nvPr/>
        </p:nvSpPr>
        <p:spPr>
          <a:xfrm>
            <a:off x="4511040"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7" name="Google Shape;227;p12"/>
          <p:cNvSpPr/>
          <p:nvPr/>
        </p:nvSpPr>
        <p:spPr>
          <a:xfrm>
            <a:off x="453390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8" name="Google Shape;228;p12"/>
          <p:cNvSpPr/>
          <p:nvPr/>
        </p:nvSpPr>
        <p:spPr>
          <a:xfrm>
            <a:off x="455676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9" name="Google Shape;229;p12"/>
          <p:cNvSpPr/>
          <p:nvPr/>
        </p:nvSpPr>
        <p:spPr>
          <a:xfrm>
            <a:off x="4578096"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0" name="Google Shape;230;p12"/>
          <p:cNvSpPr/>
          <p:nvPr/>
        </p:nvSpPr>
        <p:spPr>
          <a:xfrm>
            <a:off x="4600955"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1" name="Google Shape;231;p12"/>
          <p:cNvSpPr/>
          <p:nvPr/>
        </p:nvSpPr>
        <p:spPr>
          <a:xfrm>
            <a:off x="4622292"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2" name="Google Shape;232;p12"/>
          <p:cNvSpPr/>
          <p:nvPr/>
        </p:nvSpPr>
        <p:spPr>
          <a:xfrm>
            <a:off x="464515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3" name="Google Shape;233;p12"/>
          <p:cNvSpPr/>
          <p:nvPr/>
        </p:nvSpPr>
        <p:spPr>
          <a:xfrm>
            <a:off x="4668011"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4" name="Google Shape;234;p12"/>
          <p:cNvSpPr/>
          <p:nvPr/>
        </p:nvSpPr>
        <p:spPr>
          <a:xfrm>
            <a:off x="468934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5" name="Google Shape;235;p12"/>
          <p:cNvSpPr/>
          <p:nvPr/>
        </p:nvSpPr>
        <p:spPr>
          <a:xfrm>
            <a:off x="471220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6" name="Google Shape;236;p12"/>
          <p:cNvSpPr/>
          <p:nvPr/>
        </p:nvSpPr>
        <p:spPr>
          <a:xfrm>
            <a:off x="4733544"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7" name="Google Shape;237;p12"/>
          <p:cNvSpPr/>
          <p:nvPr/>
        </p:nvSpPr>
        <p:spPr>
          <a:xfrm>
            <a:off x="4756404"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8" name="Google Shape;238;p12"/>
          <p:cNvSpPr/>
          <p:nvPr/>
        </p:nvSpPr>
        <p:spPr>
          <a:xfrm>
            <a:off x="4777740"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9" name="Google Shape;239;p12"/>
          <p:cNvSpPr/>
          <p:nvPr/>
        </p:nvSpPr>
        <p:spPr>
          <a:xfrm>
            <a:off x="480060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0" name="Google Shape;240;p12"/>
          <p:cNvSpPr/>
          <p:nvPr/>
        </p:nvSpPr>
        <p:spPr>
          <a:xfrm>
            <a:off x="482346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1" name="Google Shape;241;p12"/>
          <p:cNvSpPr/>
          <p:nvPr/>
        </p:nvSpPr>
        <p:spPr>
          <a:xfrm>
            <a:off x="4844796"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2" name="Google Shape;242;p12"/>
          <p:cNvSpPr/>
          <p:nvPr/>
        </p:nvSpPr>
        <p:spPr>
          <a:xfrm>
            <a:off x="4867655"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3" name="Google Shape;243;p12"/>
          <p:cNvSpPr/>
          <p:nvPr/>
        </p:nvSpPr>
        <p:spPr>
          <a:xfrm>
            <a:off x="4888992"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4" name="Google Shape;244;p12"/>
          <p:cNvSpPr/>
          <p:nvPr/>
        </p:nvSpPr>
        <p:spPr>
          <a:xfrm>
            <a:off x="491185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5" name="Google Shape;245;p12"/>
          <p:cNvSpPr/>
          <p:nvPr/>
        </p:nvSpPr>
        <p:spPr>
          <a:xfrm>
            <a:off x="4934711"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6" name="Google Shape;246;p12"/>
          <p:cNvSpPr/>
          <p:nvPr/>
        </p:nvSpPr>
        <p:spPr>
          <a:xfrm>
            <a:off x="495604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7" name="Google Shape;247;p12"/>
          <p:cNvSpPr/>
          <p:nvPr/>
        </p:nvSpPr>
        <p:spPr>
          <a:xfrm>
            <a:off x="497890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8" name="Google Shape;248;p12"/>
          <p:cNvSpPr/>
          <p:nvPr/>
        </p:nvSpPr>
        <p:spPr>
          <a:xfrm>
            <a:off x="5000244"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9" name="Google Shape;249;p12"/>
          <p:cNvSpPr/>
          <p:nvPr/>
        </p:nvSpPr>
        <p:spPr>
          <a:xfrm>
            <a:off x="5023104"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0" name="Google Shape;250;p12"/>
          <p:cNvSpPr/>
          <p:nvPr/>
        </p:nvSpPr>
        <p:spPr>
          <a:xfrm>
            <a:off x="5044440"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1" name="Google Shape;251;p12"/>
          <p:cNvSpPr/>
          <p:nvPr/>
        </p:nvSpPr>
        <p:spPr>
          <a:xfrm>
            <a:off x="506730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2" name="Google Shape;252;p12"/>
          <p:cNvSpPr/>
          <p:nvPr/>
        </p:nvSpPr>
        <p:spPr>
          <a:xfrm>
            <a:off x="509016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3" name="Google Shape;253;p12"/>
          <p:cNvSpPr/>
          <p:nvPr/>
        </p:nvSpPr>
        <p:spPr>
          <a:xfrm>
            <a:off x="5111496"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4" name="Google Shape;254;p12"/>
          <p:cNvSpPr/>
          <p:nvPr/>
        </p:nvSpPr>
        <p:spPr>
          <a:xfrm>
            <a:off x="5134355"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5" name="Google Shape;255;p12"/>
          <p:cNvSpPr/>
          <p:nvPr/>
        </p:nvSpPr>
        <p:spPr>
          <a:xfrm>
            <a:off x="5155692"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6" name="Google Shape;256;p12"/>
          <p:cNvSpPr/>
          <p:nvPr/>
        </p:nvSpPr>
        <p:spPr>
          <a:xfrm>
            <a:off x="517855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7" name="Google Shape;257;p12"/>
          <p:cNvSpPr/>
          <p:nvPr/>
        </p:nvSpPr>
        <p:spPr>
          <a:xfrm>
            <a:off x="520141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8" name="Google Shape;258;p12"/>
          <p:cNvSpPr/>
          <p:nvPr/>
        </p:nvSpPr>
        <p:spPr>
          <a:xfrm>
            <a:off x="522274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9" name="Google Shape;259;p12"/>
          <p:cNvSpPr/>
          <p:nvPr/>
        </p:nvSpPr>
        <p:spPr>
          <a:xfrm>
            <a:off x="524560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0" name="Google Shape;260;p12"/>
          <p:cNvSpPr/>
          <p:nvPr/>
        </p:nvSpPr>
        <p:spPr>
          <a:xfrm>
            <a:off x="5266944"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1" name="Google Shape;261;p12"/>
          <p:cNvSpPr/>
          <p:nvPr/>
        </p:nvSpPr>
        <p:spPr>
          <a:xfrm>
            <a:off x="5289804"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2" name="Google Shape;262;p12"/>
          <p:cNvSpPr/>
          <p:nvPr/>
        </p:nvSpPr>
        <p:spPr>
          <a:xfrm>
            <a:off x="5311140"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3" name="Google Shape;263;p12"/>
          <p:cNvSpPr/>
          <p:nvPr/>
        </p:nvSpPr>
        <p:spPr>
          <a:xfrm>
            <a:off x="533400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4" name="Google Shape;264;p12"/>
          <p:cNvSpPr/>
          <p:nvPr/>
        </p:nvSpPr>
        <p:spPr>
          <a:xfrm>
            <a:off x="5356860"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5" name="Google Shape;265;p12"/>
          <p:cNvSpPr/>
          <p:nvPr/>
        </p:nvSpPr>
        <p:spPr>
          <a:xfrm>
            <a:off x="5378196"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6" name="Google Shape;266;p12"/>
          <p:cNvSpPr/>
          <p:nvPr/>
        </p:nvSpPr>
        <p:spPr>
          <a:xfrm>
            <a:off x="5401055"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7" name="Google Shape;267;p12"/>
          <p:cNvSpPr/>
          <p:nvPr/>
        </p:nvSpPr>
        <p:spPr>
          <a:xfrm>
            <a:off x="5422392" y="5030724"/>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8" name="Google Shape;268;p12"/>
          <p:cNvSpPr/>
          <p:nvPr/>
        </p:nvSpPr>
        <p:spPr>
          <a:xfrm>
            <a:off x="544525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9" name="Google Shape;269;p12"/>
          <p:cNvSpPr/>
          <p:nvPr/>
        </p:nvSpPr>
        <p:spPr>
          <a:xfrm>
            <a:off x="5468112"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0" name="Google Shape;270;p12"/>
          <p:cNvSpPr/>
          <p:nvPr/>
        </p:nvSpPr>
        <p:spPr>
          <a:xfrm>
            <a:off x="548944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1" name="Google Shape;271;p12"/>
          <p:cNvSpPr/>
          <p:nvPr/>
        </p:nvSpPr>
        <p:spPr>
          <a:xfrm>
            <a:off x="5512308" y="5030724"/>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2" name="Google Shape;272;p12"/>
          <p:cNvSpPr/>
          <p:nvPr/>
        </p:nvSpPr>
        <p:spPr>
          <a:xfrm>
            <a:off x="5530596" y="5032248"/>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3" name="Google Shape;273;p12"/>
          <p:cNvSpPr/>
          <p:nvPr/>
        </p:nvSpPr>
        <p:spPr>
          <a:xfrm>
            <a:off x="5530596" y="505510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4" name="Google Shape;274;p12"/>
          <p:cNvSpPr/>
          <p:nvPr/>
        </p:nvSpPr>
        <p:spPr>
          <a:xfrm>
            <a:off x="5530596" y="507796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5" name="Google Shape;275;p12"/>
          <p:cNvSpPr/>
          <p:nvPr/>
        </p:nvSpPr>
        <p:spPr>
          <a:xfrm>
            <a:off x="5530596" y="509930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6" name="Google Shape;276;p12"/>
          <p:cNvSpPr/>
          <p:nvPr/>
        </p:nvSpPr>
        <p:spPr>
          <a:xfrm>
            <a:off x="5530596" y="512216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7" name="Google Shape;277;p12"/>
          <p:cNvSpPr/>
          <p:nvPr/>
        </p:nvSpPr>
        <p:spPr>
          <a:xfrm>
            <a:off x="5530596" y="514350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8" name="Google Shape;278;p12"/>
          <p:cNvSpPr/>
          <p:nvPr/>
        </p:nvSpPr>
        <p:spPr>
          <a:xfrm>
            <a:off x="5530596" y="5166360"/>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9" name="Google Shape;279;p12"/>
          <p:cNvSpPr/>
          <p:nvPr/>
        </p:nvSpPr>
        <p:spPr>
          <a:xfrm>
            <a:off x="5530596" y="5187696"/>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0" name="Google Shape;280;p12"/>
          <p:cNvSpPr/>
          <p:nvPr/>
        </p:nvSpPr>
        <p:spPr>
          <a:xfrm>
            <a:off x="5530596" y="5210555"/>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1" name="Google Shape;281;p12"/>
          <p:cNvSpPr/>
          <p:nvPr/>
        </p:nvSpPr>
        <p:spPr>
          <a:xfrm>
            <a:off x="5530596" y="523341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2" name="Google Shape;282;p12"/>
          <p:cNvSpPr/>
          <p:nvPr/>
        </p:nvSpPr>
        <p:spPr>
          <a:xfrm>
            <a:off x="5530596" y="5254752"/>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3" name="Google Shape;283;p12"/>
          <p:cNvSpPr/>
          <p:nvPr/>
        </p:nvSpPr>
        <p:spPr>
          <a:xfrm>
            <a:off x="5530596" y="527761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4" name="Google Shape;284;p12"/>
          <p:cNvSpPr/>
          <p:nvPr/>
        </p:nvSpPr>
        <p:spPr>
          <a:xfrm>
            <a:off x="5530596" y="5298948"/>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5" name="Google Shape;285;p12"/>
          <p:cNvSpPr/>
          <p:nvPr/>
        </p:nvSpPr>
        <p:spPr>
          <a:xfrm>
            <a:off x="5530596" y="532180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6" name="Google Shape;286;p12"/>
          <p:cNvSpPr/>
          <p:nvPr/>
        </p:nvSpPr>
        <p:spPr>
          <a:xfrm>
            <a:off x="5530596" y="534466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7" name="Google Shape;287;p12"/>
          <p:cNvSpPr/>
          <p:nvPr/>
        </p:nvSpPr>
        <p:spPr>
          <a:xfrm>
            <a:off x="5530596" y="536600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8" name="Google Shape;288;p12"/>
          <p:cNvSpPr/>
          <p:nvPr/>
        </p:nvSpPr>
        <p:spPr>
          <a:xfrm>
            <a:off x="5530596" y="538886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9" name="Google Shape;289;p12"/>
          <p:cNvSpPr/>
          <p:nvPr/>
        </p:nvSpPr>
        <p:spPr>
          <a:xfrm>
            <a:off x="5530596" y="541020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0" name="Google Shape;290;p12"/>
          <p:cNvSpPr/>
          <p:nvPr/>
        </p:nvSpPr>
        <p:spPr>
          <a:xfrm>
            <a:off x="5530596" y="5433060"/>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1" name="Google Shape;291;p12"/>
          <p:cNvSpPr/>
          <p:nvPr/>
        </p:nvSpPr>
        <p:spPr>
          <a:xfrm>
            <a:off x="5530596" y="5454396"/>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2" name="Google Shape;292;p12"/>
          <p:cNvSpPr/>
          <p:nvPr/>
        </p:nvSpPr>
        <p:spPr>
          <a:xfrm>
            <a:off x="5530596" y="5477255"/>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3" name="Google Shape;293;p12"/>
          <p:cNvSpPr/>
          <p:nvPr/>
        </p:nvSpPr>
        <p:spPr>
          <a:xfrm>
            <a:off x="5530596" y="550011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4" name="Google Shape;294;p12"/>
          <p:cNvSpPr/>
          <p:nvPr/>
        </p:nvSpPr>
        <p:spPr>
          <a:xfrm>
            <a:off x="5530596" y="5521452"/>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5" name="Google Shape;295;p12"/>
          <p:cNvSpPr/>
          <p:nvPr/>
        </p:nvSpPr>
        <p:spPr>
          <a:xfrm>
            <a:off x="5530596" y="554431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6" name="Google Shape;296;p12"/>
          <p:cNvSpPr/>
          <p:nvPr/>
        </p:nvSpPr>
        <p:spPr>
          <a:xfrm>
            <a:off x="5530596" y="5565648"/>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7" name="Google Shape;297;p12"/>
          <p:cNvSpPr/>
          <p:nvPr/>
        </p:nvSpPr>
        <p:spPr>
          <a:xfrm>
            <a:off x="5530596" y="558850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8" name="Google Shape;298;p12"/>
          <p:cNvSpPr/>
          <p:nvPr/>
        </p:nvSpPr>
        <p:spPr>
          <a:xfrm>
            <a:off x="5530596" y="561136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9" name="Google Shape;299;p12"/>
          <p:cNvSpPr/>
          <p:nvPr/>
        </p:nvSpPr>
        <p:spPr>
          <a:xfrm>
            <a:off x="5530596" y="563270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0" name="Google Shape;300;p12"/>
          <p:cNvSpPr/>
          <p:nvPr/>
        </p:nvSpPr>
        <p:spPr>
          <a:xfrm>
            <a:off x="5530596" y="565556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1" name="Google Shape;301;p12"/>
          <p:cNvSpPr/>
          <p:nvPr/>
        </p:nvSpPr>
        <p:spPr>
          <a:xfrm>
            <a:off x="5530596" y="567690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2" name="Google Shape;302;p12"/>
          <p:cNvSpPr/>
          <p:nvPr/>
        </p:nvSpPr>
        <p:spPr>
          <a:xfrm>
            <a:off x="5530596" y="5699760"/>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3" name="Google Shape;303;p12"/>
          <p:cNvSpPr/>
          <p:nvPr/>
        </p:nvSpPr>
        <p:spPr>
          <a:xfrm>
            <a:off x="5530596" y="5721096"/>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4" name="Google Shape;304;p12"/>
          <p:cNvSpPr/>
          <p:nvPr/>
        </p:nvSpPr>
        <p:spPr>
          <a:xfrm>
            <a:off x="5513832"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5" name="Google Shape;305;p12"/>
          <p:cNvSpPr/>
          <p:nvPr/>
        </p:nvSpPr>
        <p:spPr>
          <a:xfrm>
            <a:off x="549249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6" name="Google Shape;306;p12"/>
          <p:cNvSpPr/>
          <p:nvPr/>
        </p:nvSpPr>
        <p:spPr>
          <a:xfrm>
            <a:off x="546963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7" name="Google Shape;307;p12"/>
          <p:cNvSpPr/>
          <p:nvPr/>
        </p:nvSpPr>
        <p:spPr>
          <a:xfrm>
            <a:off x="544830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8" name="Google Shape;308;p12"/>
          <p:cNvSpPr/>
          <p:nvPr/>
        </p:nvSpPr>
        <p:spPr>
          <a:xfrm>
            <a:off x="542544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9" name="Google Shape;309;p12"/>
          <p:cNvSpPr/>
          <p:nvPr/>
        </p:nvSpPr>
        <p:spPr>
          <a:xfrm>
            <a:off x="5402580"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0" name="Google Shape;310;p12"/>
          <p:cNvSpPr/>
          <p:nvPr/>
        </p:nvSpPr>
        <p:spPr>
          <a:xfrm>
            <a:off x="5381244"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1" name="Google Shape;311;p12"/>
          <p:cNvSpPr/>
          <p:nvPr/>
        </p:nvSpPr>
        <p:spPr>
          <a:xfrm>
            <a:off x="5358384"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2" name="Google Shape;312;p12"/>
          <p:cNvSpPr/>
          <p:nvPr/>
        </p:nvSpPr>
        <p:spPr>
          <a:xfrm>
            <a:off x="533704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3" name="Google Shape;313;p12"/>
          <p:cNvSpPr/>
          <p:nvPr/>
        </p:nvSpPr>
        <p:spPr>
          <a:xfrm>
            <a:off x="531418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4" name="Google Shape;314;p12"/>
          <p:cNvSpPr/>
          <p:nvPr/>
        </p:nvSpPr>
        <p:spPr>
          <a:xfrm>
            <a:off x="5291328"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5" name="Google Shape;315;p12"/>
          <p:cNvSpPr/>
          <p:nvPr/>
        </p:nvSpPr>
        <p:spPr>
          <a:xfrm>
            <a:off x="5269992"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6" name="Google Shape;316;p12"/>
          <p:cNvSpPr/>
          <p:nvPr/>
        </p:nvSpPr>
        <p:spPr>
          <a:xfrm>
            <a:off x="5247132"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7" name="Google Shape;317;p12"/>
          <p:cNvSpPr/>
          <p:nvPr/>
        </p:nvSpPr>
        <p:spPr>
          <a:xfrm>
            <a:off x="522579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8" name="Google Shape;318;p12"/>
          <p:cNvSpPr/>
          <p:nvPr/>
        </p:nvSpPr>
        <p:spPr>
          <a:xfrm>
            <a:off x="520293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9" name="Google Shape;319;p12"/>
          <p:cNvSpPr/>
          <p:nvPr/>
        </p:nvSpPr>
        <p:spPr>
          <a:xfrm>
            <a:off x="518160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0" name="Google Shape;320;p12"/>
          <p:cNvSpPr/>
          <p:nvPr/>
        </p:nvSpPr>
        <p:spPr>
          <a:xfrm>
            <a:off x="515874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1" name="Google Shape;321;p12"/>
          <p:cNvSpPr/>
          <p:nvPr/>
        </p:nvSpPr>
        <p:spPr>
          <a:xfrm>
            <a:off x="5135880"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2" name="Google Shape;322;p12"/>
          <p:cNvSpPr/>
          <p:nvPr/>
        </p:nvSpPr>
        <p:spPr>
          <a:xfrm>
            <a:off x="5114544"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3" name="Google Shape;323;p12"/>
          <p:cNvSpPr/>
          <p:nvPr/>
        </p:nvSpPr>
        <p:spPr>
          <a:xfrm>
            <a:off x="5091684"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4" name="Google Shape;324;p12"/>
          <p:cNvSpPr/>
          <p:nvPr/>
        </p:nvSpPr>
        <p:spPr>
          <a:xfrm>
            <a:off x="507034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5" name="Google Shape;325;p12"/>
          <p:cNvSpPr/>
          <p:nvPr/>
        </p:nvSpPr>
        <p:spPr>
          <a:xfrm>
            <a:off x="504748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6" name="Google Shape;326;p12"/>
          <p:cNvSpPr/>
          <p:nvPr/>
        </p:nvSpPr>
        <p:spPr>
          <a:xfrm>
            <a:off x="5024628"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7" name="Google Shape;327;p12"/>
          <p:cNvSpPr/>
          <p:nvPr/>
        </p:nvSpPr>
        <p:spPr>
          <a:xfrm>
            <a:off x="5003292"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8" name="Google Shape;328;p12"/>
          <p:cNvSpPr/>
          <p:nvPr/>
        </p:nvSpPr>
        <p:spPr>
          <a:xfrm>
            <a:off x="4980432"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9" name="Google Shape;329;p12"/>
          <p:cNvSpPr/>
          <p:nvPr/>
        </p:nvSpPr>
        <p:spPr>
          <a:xfrm>
            <a:off x="495909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0" name="Google Shape;330;p12"/>
          <p:cNvSpPr/>
          <p:nvPr/>
        </p:nvSpPr>
        <p:spPr>
          <a:xfrm>
            <a:off x="493623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1" name="Google Shape;331;p12"/>
          <p:cNvSpPr/>
          <p:nvPr/>
        </p:nvSpPr>
        <p:spPr>
          <a:xfrm>
            <a:off x="491490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2" name="Google Shape;332;p12"/>
          <p:cNvSpPr/>
          <p:nvPr/>
        </p:nvSpPr>
        <p:spPr>
          <a:xfrm>
            <a:off x="489204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3" name="Google Shape;333;p12"/>
          <p:cNvSpPr/>
          <p:nvPr/>
        </p:nvSpPr>
        <p:spPr>
          <a:xfrm>
            <a:off x="4869180"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4" name="Google Shape;334;p12"/>
          <p:cNvSpPr/>
          <p:nvPr/>
        </p:nvSpPr>
        <p:spPr>
          <a:xfrm>
            <a:off x="4847844"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5" name="Google Shape;335;p12"/>
          <p:cNvSpPr/>
          <p:nvPr/>
        </p:nvSpPr>
        <p:spPr>
          <a:xfrm>
            <a:off x="4824984"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6" name="Google Shape;336;p12"/>
          <p:cNvSpPr/>
          <p:nvPr/>
        </p:nvSpPr>
        <p:spPr>
          <a:xfrm>
            <a:off x="480364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7" name="Google Shape;337;p12"/>
          <p:cNvSpPr/>
          <p:nvPr/>
        </p:nvSpPr>
        <p:spPr>
          <a:xfrm>
            <a:off x="478078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8" name="Google Shape;338;p12"/>
          <p:cNvSpPr/>
          <p:nvPr/>
        </p:nvSpPr>
        <p:spPr>
          <a:xfrm>
            <a:off x="4757928"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9" name="Google Shape;339;p12"/>
          <p:cNvSpPr/>
          <p:nvPr/>
        </p:nvSpPr>
        <p:spPr>
          <a:xfrm>
            <a:off x="4736592"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0" name="Google Shape;340;p12"/>
          <p:cNvSpPr/>
          <p:nvPr/>
        </p:nvSpPr>
        <p:spPr>
          <a:xfrm>
            <a:off x="4713732"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1" name="Google Shape;341;p12"/>
          <p:cNvSpPr/>
          <p:nvPr/>
        </p:nvSpPr>
        <p:spPr>
          <a:xfrm>
            <a:off x="469239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2" name="Google Shape;342;p12"/>
          <p:cNvSpPr/>
          <p:nvPr/>
        </p:nvSpPr>
        <p:spPr>
          <a:xfrm>
            <a:off x="466953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3" name="Google Shape;343;p12"/>
          <p:cNvSpPr/>
          <p:nvPr/>
        </p:nvSpPr>
        <p:spPr>
          <a:xfrm>
            <a:off x="464820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4" name="Google Shape;344;p12"/>
          <p:cNvSpPr/>
          <p:nvPr/>
        </p:nvSpPr>
        <p:spPr>
          <a:xfrm>
            <a:off x="462534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5" name="Google Shape;345;p12"/>
          <p:cNvSpPr/>
          <p:nvPr/>
        </p:nvSpPr>
        <p:spPr>
          <a:xfrm>
            <a:off x="4602480"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6" name="Google Shape;346;p12"/>
          <p:cNvSpPr/>
          <p:nvPr/>
        </p:nvSpPr>
        <p:spPr>
          <a:xfrm>
            <a:off x="4581144"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7" name="Google Shape;347;p12"/>
          <p:cNvSpPr/>
          <p:nvPr/>
        </p:nvSpPr>
        <p:spPr>
          <a:xfrm>
            <a:off x="4558284"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8" name="Google Shape;348;p12"/>
          <p:cNvSpPr/>
          <p:nvPr/>
        </p:nvSpPr>
        <p:spPr>
          <a:xfrm>
            <a:off x="453694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9" name="Google Shape;349;p12"/>
          <p:cNvSpPr/>
          <p:nvPr/>
        </p:nvSpPr>
        <p:spPr>
          <a:xfrm>
            <a:off x="4514088"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0" name="Google Shape;350;p12"/>
          <p:cNvSpPr/>
          <p:nvPr/>
        </p:nvSpPr>
        <p:spPr>
          <a:xfrm>
            <a:off x="4491228"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1" name="Google Shape;351;p12"/>
          <p:cNvSpPr/>
          <p:nvPr/>
        </p:nvSpPr>
        <p:spPr>
          <a:xfrm>
            <a:off x="4469892"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2" name="Google Shape;352;p12"/>
          <p:cNvSpPr/>
          <p:nvPr/>
        </p:nvSpPr>
        <p:spPr>
          <a:xfrm>
            <a:off x="4447032"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3" name="Google Shape;353;p12"/>
          <p:cNvSpPr/>
          <p:nvPr/>
        </p:nvSpPr>
        <p:spPr>
          <a:xfrm>
            <a:off x="442569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4" name="Google Shape;354;p12"/>
          <p:cNvSpPr/>
          <p:nvPr/>
        </p:nvSpPr>
        <p:spPr>
          <a:xfrm>
            <a:off x="4402836"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5" name="Google Shape;355;p12"/>
          <p:cNvSpPr/>
          <p:nvPr/>
        </p:nvSpPr>
        <p:spPr>
          <a:xfrm>
            <a:off x="438150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6" name="Google Shape;356;p12"/>
          <p:cNvSpPr/>
          <p:nvPr/>
        </p:nvSpPr>
        <p:spPr>
          <a:xfrm>
            <a:off x="4358640"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7" name="Google Shape;357;p12"/>
          <p:cNvSpPr/>
          <p:nvPr/>
        </p:nvSpPr>
        <p:spPr>
          <a:xfrm>
            <a:off x="4335780" y="5736336"/>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8" name="Google Shape;358;p12"/>
          <p:cNvSpPr/>
          <p:nvPr/>
        </p:nvSpPr>
        <p:spPr>
          <a:xfrm>
            <a:off x="4314444" y="5736336"/>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9" name="Google Shape;359;p12"/>
          <p:cNvSpPr/>
          <p:nvPr/>
        </p:nvSpPr>
        <p:spPr>
          <a:xfrm>
            <a:off x="4305300" y="462229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0" name="Google Shape;360;p12"/>
          <p:cNvSpPr/>
          <p:nvPr/>
        </p:nvSpPr>
        <p:spPr>
          <a:xfrm>
            <a:off x="4305300" y="459943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1" name="Google Shape;361;p12"/>
          <p:cNvSpPr/>
          <p:nvPr/>
        </p:nvSpPr>
        <p:spPr>
          <a:xfrm>
            <a:off x="4305300" y="4576572"/>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2" name="Google Shape;362;p12"/>
          <p:cNvSpPr/>
          <p:nvPr/>
        </p:nvSpPr>
        <p:spPr>
          <a:xfrm>
            <a:off x="4305300" y="455523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3" name="Google Shape;363;p12"/>
          <p:cNvSpPr/>
          <p:nvPr/>
        </p:nvSpPr>
        <p:spPr>
          <a:xfrm>
            <a:off x="4305300" y="4532376"/>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4" name="Google Shape;364;p12"/>
          <p:cNvSpPr/>
          <p:nvPr/>
        </p:nvSpPr>
        <p:spPr>
          <a:xfrm>
            <a:off x="4305300" y="451104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5" name="Google Shape;365;p12"/>
          <p:cNvSpPr/>
          <p:nvPr/>
        </p:nvSpPr>
        <p:spPr>
          <a:xfrm>
            <a:off x="4305300" y="448818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6" name="Google Shape;366;p12"/>
          <p:cNvSpPr/>
          <p:nvPr/>
        </p:nvSpPr>
        <p:spPr>
          <a:xfrm>
            <a:off x="4305300" y="446684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7" name="Google Shape;367;p12"/>
          <p:cNvSpPr/>
          <p:nvPr/>
        </p:nvSpPr>
        <p:spPr>
          <a:xfrm>
            <a:off x="4305300" y="444398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8" name="Google Shape;368;p12"/>
          <p:cNvSpPr/>
          <p:nvPr/>
        </p:nvSpPr>
        <p:spPr>
          <a:xfrm>
            <a:off x="4305300" y="4421124"/>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9" name="Google Shape;369;p12"/>
          <p:cNvSpPr/>
          <p:nvPr/>
        </p:nvSpPr>
        <p:spPr>
          <a:xfrm>
            <a:off x="4305300" y="4399788"/>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0" name="Google Shape;370;p12"/>
          <p:cNvSpPr/>
          <p:nvPr/>
        </p:nvSpPr>
        <p:spPr>
          <a:xfrm>
            <a:off x="4305300" y="4376928"/>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1" name="Google Shape;371;p12"/>
          <p:cNvSpPr/>
          <p:nvPr/>
        </p:nvSpPr>
        <p:spPr>
          <a:xfrm>
            <a:off x="4305300" y="435559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2" name="Google Shape;372;p12"/>
          <p:cNvSpPr/>
          <p:nvPr/>
        </p:nvSpPr>
        <p:spPr>
          <a:xfrm>
            <a:off x="4305300" y="433273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3" name="Google Shape;373;p12"/>
          <p:cNvSpPr/>
          <p:nvPr/>
        </p:nvSpPr>
        <p:spPr>
          <a:xfrm>
            <a:off x="4305300" y="4309872"/>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4" name="Google Shape;374;p12"/>
          <p:cNvSpPr/>
          <p:nvPr/>
        </p:nvSpPr>
        <p:spPr>
          <a:xfrm>
            <a:off x="4305300" y="428853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5" name="Google Shape;375;p12"/>
          <p:cNvSpPr/>
          <p:nvPr/>
        </p:nvSpPr>
        <p:spPr>
          <a:xfrm>
            <a:off x="4305300" y="4265676"/>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6" name="Google Shape;376;p12"/>
          <p:cNvSpPr/>
          <p:nvPr/>
        </p:nvSpPr>
        <p:spPr>
          <a:xfrm>
            <a:off x="4305300" y="424434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12"/>
          <p:cNvSpPr/>
          <p:nvPr/>
        </p:nvSpPr>
        <p:spPr>
          <a:xfrm>
            <a:off x="4305300" y="422148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8" name="Google Shape;378;p12"/>
          <p:cNvSpPr/>
          <p:nvPr/>
        </p:nvSpPr>
        <p:spPr>
          <a:xfrm>
            <a:off x="4305300" y="420014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9" name="Google Shape;379;p12"/>
          <p:cNvSpPr/>
          <p:nvPr/>
        </p:nvSpPr>
        <p:spPr>
          <a:xfrm>
            <a:off x="4305300" y="417728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0" name="Google Shape;380;p12"/>
          <p:cNvSpPr/>
          <p:nvPr/>
        </p:nvSpPr>
        <p:spPr>
          <a:xfrm>
            <a:off x="4305300" y="4154423"/>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1" name="Google Shape;381;p12"/>
          <p:cNvSpPr/>
          <p:nvPr/>
        </p:nvSpPr>
        <p:spPr>
          <a:xfrm>
            <a:off x="4305300" y="4133088"/>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2" name="Google Shape;382;p12"/>
          <p:cNvSpPr/>
          <p:nvPr/>
        </p:nvSpPr>
        <p:spPr>
          <a:xfrm>
            <a:off x="4305300" y="4110228"/>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3" name="Google Shape;383;p12"/>
          <p:cNvSpPr/>
          <p:nvPr/>
        </p:nvSpPr>
        <p:spPr>
          <a:xfrm>
            <a:off x="4305300" y="408889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4" name="Google Shape;384;p12"/>
          <p:cNvSpPr/>
          <p:nvPr/>
        </p:nvSpPr>
        <p:spPr>
          <a:xfrm>
            <a:off x="4305300" y="4066032"/>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5" name="Google Shape;385;p12"/>
          <p:cNvSpPr/>
          <p:nvPr/>
        </p:nvSpPr>
        <p:spPr>
          <a:xfrm>
            <a:off x="4305300" y="4043172"/>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6" name="Google Shape;386;p12"/>
          <p:cNvSpPr/>
          <p:nvPr/>
        </p:nvSpPr>
        <p:spPr>
          <a:xfrm>
            <a:off x="4305300" y="4021836"/>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7" name="Google Shape;387;p12"/>
          <p:cNvSpPr/>
          <p:nvPr/>
        </p:nvSpPr>
        <p:spPr>
          <a:xfrm>
            <a:off x="4305300" y="3998976"/>
            <a:ext cx="3175" cy="13970"/>
          </a:xfrm>
          <a:custGeom>
            <a:rect b="b" l="l" r="r" t="t"/>
            <a:pathLst>
              <a:path extrusionOk="0" h="120000" w="120000">
                <a:moveTo>
                  <a:pt x="115199" y="117818"/>
                </a:moveTo>
                <a:lnTo>
                  <a:pt x="115199" y="0"/>
                </a:lnTo>
                <a:lnTo>
                  <a:pt x="0" y="0"/>
                </a:lnTo>
                <a:lnTo>
                  <a:pt x="0" y="117818"/>
                </a:lnTo>
                <a:lnTo>
                  <a:pt x="115199"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8" name="Google Shape;388;p12"/>
          <p:cNvSpPr/>
          <p:nvPr/>
        </p:nvSpPr>
        <p:spPr>
          <a:xfrm>
            <a:off x="4305300" y="397764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9" name="Google Shape;389;p12"/>
          <p:cNvSpPr/>
          <p:nvPr/>
        </p:nvSpPr>
        <p:spPr>
          <a:xfrm>
            <a:off x="4305300" y="3954780"/>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0" name="Google Shape;390;p12"/>
          <p:cNvSpPr/>
          <p:nvPr/>
        </p:nvSpPr>
        <p:spPr>
          <a:xfrm>
            <a:off x="4305300" y="3933444"/>
            <a:ext cx="3175" cy="12700"/>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1" name="Google Shape;391;p12"/>
          <p:cNvSpPr/>
          <p:nvPr/>
        </p:nvSpPr>
        <p:spPr>
          <a:xfrm>
            <a:off x="4311396"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2" name="Google Shape;392;p12"/>
          <p:cNvSpPr/>
          <p:nvPr/>
        </p:nvSpPr>
        <p:spPr>
          <a:xfrm>
            <a:off x="4334255"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3" name="Google Shape;393;p12"/>
          <p:cNvSpPr/>
          <p:nvPr/>
        </p:nvSpPr>
        <p:spPr>
          <a:xfrm>
            <a:off x="4355592"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4" name="Google Shape;394;p12"/>
          <p:cNvSpPr/>
          <p:nvPr/>
        </p:nvSpPr>
        <p:spPr>
          <a:xfrm>
            <a:off x="437845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5" name="Google Shape;395;p12"/>
          <p:cNvSpPr/>
          <p:nvPr/>
        </p:nvSpPr>
        <p:spPr>
          <a:xfrm>
            <a:off x="4401311"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6" name="Google Shape;396;p12"/>
          <p:cNvSpPr/>
          <p:nvPr/>
        </p:nvSpPr>
        <p:spPr>
          <a:xfrm>
            <a:off x="442264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7" name="Google Shape;397;p12"/>
          <p:cNvSpPr/>
          <p:nvPr/>
        </p:nvSpPr>
        <p:spPr>
          <a:xfrm>
            <a:off x="444550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8" name="Google Shape;398;p12"/>
          <p:cNvSpPr/>
          <p:nvPr/>
        </p:nvSpPr>
        <p:spPr>
          <a:xfrm>
            <a:off x="4466844"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9" name="Google Shape;399;p12"/>
          <p:cNvSpPr/>
          <p:nvPr/>
        </p:nvSpPr>
        <p:spPr>
          <a:xfrm>
            <a:off x="4489704"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0" name="Google Shape;400;p12"/>
          <p:cNvSpPr/>
          <p:nvPr/>
        </p:nvSpPr>
        <p:spPr>
          <a:xfrm>
            <a:off x="4511040"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1" name="Google Shape;401;p12"/>
          <p:cNvSpPr/>
          <p:nvPr/>
        </p:nvSpPr>
        <p:spPr>
          <a:xfrm>
            <a:off x="453390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2" name="Google Shape;402;p12"/>
          <p:cNvSpPr/>
          <p:nvPr/>
        </p:nvSpPr>
        <p:spPr>
          <a:xfrm>
            <a:off x="455676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3" name="Google Shape;403;p12"/>
          <p:cNvSpPr/>
          <p:nvPr/>
        </p:nvSpPr>
        <p:spPr>
          <a:xfrm>
            <a:off x="4578096"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4" name="Google Shape;404;p12"/>
          <p:cNvSpPr/>
          <p:nvPr/>
        </p:nvSpPr>
        <p:spPr>
          <a:xfrm>
            <a:off x="4600955"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5" name="Google Shape;405;p12"/>
          <p:cNvSpPr/>
          <p:nvPr/>
        </p:nvSpPr>
        <p:spPr>
          <a:xfrm>
            <a:off x="4622292"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6" name="Google Shape;406;p12"/>
          <p:cNvSpPr/>
          <p:nvPr/>
        </p:nvSpPr>
        <p:spPr>
          <a:xfrm>
            <a:off x="464515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7" name="Google Shape;407;p12"/>
          <p:cNvSpPr/>
          <p:nvPr/>
        </p:nvSpPr>
        <p:spPr>
          <a:xfrm>
            <a:off x="4668011"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8" name="Google Shape;408;p12"/>
          <p:cNvSpPr/>
          <p:nvPr/>
        </p:nvSpPr>
        <p:spPr>
          <a:xfrm>
            <a:off x="468934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9" name="Google Shape;409;p12"/>
          <p:cNvSpPr/>
          <p:nvPr/>
        </p:nvSpPr>
        <p:spPr>
          <a:xfrm>
            <a:off x="471220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0" name="Google Shape;410;p12"/>
          <p:cNvSpPr/>
          <p:nvPr/>
        </p:nvSpPr>
        <p:spPr>
          <a:xfrm>
            <a:off x="4733544"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1" name="Google Shape;411;p12"/>
          <p:cNvSpPr/>
          <p:nvPr/>
        </p:nvSpPr>
        <p:spPr>
          <a:xfrm>
            <a:off x="4756404"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2" name="Google Shape;412;p12"/>
          <p:cNvSpPr/>
          <p:nvPr/>
        </p:nvSpPr>
        <p:spPr>
          <a:xfrm>
            <a:off x="4777740"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3" name="Google Shape;413;p12"/>
          <p:cNvSpPr/>
          <p:nvPr/>
        </p:nvSpPr>
        <p:spPr>
          <a:xfrm>
            <a:off x="480060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4" name="Google Shape;414;p12"/>
          <p:cNvSpPr/>
          <p:nvPr/>
        </p:nvSpPr>
        <p:spPr>
          <a:xfrm>
            <a:off x="482346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5" name="Google Shape;415;p12"/>
          <p:cNvSpPr/>
          <p:nvPr/>
        </p:nvSpPr>
        <p:spPr>
          <a:xfrm>
            <a:off x="4844796"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6" name="Google Shape;416;p12"/>
          <p:cNvSpPr/>
          <p:nvPr/>
        </p:nvSpPr>
        <p:spPr>
          <a:xfrm>
            <a:off x="4867655"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7" name="Google Shape;417;p12"/>
          <p:cNvSpPr/>
          <p:nvPr/>
        </p:nvSpPr>
        <p:spPr>
          <a:xfrm>
            <a:off x="4888992"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8" name="Google Shape;418;p12"/>
          <p:cNvSpPr/>
          <p:nvPr/>
        </p:nvSpPr>
        <p:spPr>
          <a:xfrm>
            <a:off x="491185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9" name="Google Shape;419;p12"/>
          <p:cNvSpPr/>
          <p:nvPr/>
        </p:nvSpPr>
        <p:spPr>
          <a:xfrm>
            <a:off x="4934711"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0" name="Google Shape;420;p12"/>
          <p:cNvSpPr/>
          <p:nvPr/>
        </p:nvSpPr>
        <p:spPr>
          <a:xfrm>
            <a:off x="495604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1" name="Google Shape;421;p12"/>
          <p:cNvSpPr/>
          <p:nvPr/>
        </p:nvSpPr>
        <p:spPr>
          <a:xfrm>
            <a:off x="497890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2" name="Google Shape;422;p12"/>
          <p:cNvSpPr/>
          <p:nvPr/>
        </p:nvSpPr>
        <p:spPr>
          <a:xfrm>
            <a:off x="5000244"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3" name="Google Shape;423;p12"/>
          <p:cNvSpPr/>
          <p:nvPr/>
        </p:nvSpPr>
        <p:spPr>
          <a:xfrm>
            <a:off x="5023104"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4" name="Google Shape;424;p12"/>
          <p:cNvSpPr/>
          <p:nvPr/>
        </p:nvSpPr>
        <p:spPr>
          <a:xfrm>
            <a:off x="5044440"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5" name="Google Shape;425;p12"/>
          <p:cNvSpPr/>
          <p:nvPr/>
        </p:nvSpPr>
        <p:spPr>
          <a:xfrm>
            <a:off x="506730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6" name="Google Shape;426;p12"/>
          <p:cNvSpPr/>
          <p:nvPr/>
        </p:nvSpPr>
        <p:spPr>
          <a:xfrm>
            <a:off x="509016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7" name="Google Shape;427;p12"/>
          <p:cNvSpPr/>
          <p:nvPr/>
        </p:nvSpPr>
        <p:spPr>
          <a:xfrm>
            <a:off x="5111496"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8" name="Google Shape;428;p12"/>
          <p:cNvSpPr/>
          <p:nvPr/>
        </p:nvSpPr>
        <p:spPr>
          <a:xfrm>
            <a:off x="5134355"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9" name="Google Shape;429;p12"/>
          <p:cNvSpPr/>
          <p:nvPr/>
        </p:nvSpPr>
        <p:spPr>
          <a:xfrm>
            <a:off x="5155692"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0" name="Google Shape;430;p12"/>
          <p:cNvSpPr/>
          <p:nvPr/>
        </p:nvSpPr>
        <p:spPr>
          <a:xfrm>
            <a:off x="517855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1" name="Google Shape;431;p12"/>
          <p:cNvSpPr/>
          <p:nvPr/>
        </p:nvSpPr>
        <p:spPr>
          <a:xfrm>
            <a:off x="520141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2" name="Google Shape;432;p12"/>
          <p:cNvSpPr/>
          <p:nvPr/>
        </p:nvSpPr>
        <p:spPr>
          <a:xfrm>
            <a:off x="522274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3" name="Google Shape;433;p12"/>
          <p:cNvSpPr/>
          <p:nvPr/>
        </p:nvSpPr>
        <p:spPr>
          <a:xfrm>
            <a:off x="524560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4" name="Google Shape;434;p12"/>
          <p:cNvSpPr/>
          <p:nvPr/>
        </p:nvSpPr>
        <p:spPr>
          <a:xfrm>
            <a:off x="5266944"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5" name="Google Shape;435;p12"/>
          <p:cNvSpPr/>
          <p:nvPr/>
        </p:nvSpPr>
        <p:spPr>
          <a:xfrm>
            <a:off x="5289804"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6" name="Google Shape;436;p12"/>
          <p:cNvSpPr/>
          <p:nvPr/>
        </p:nvSpPr>
        <p:spPr>
          <a:xfrm>
            <a:off x="5311140"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7" name="Google Shape;437;p12"/>
          <p:cNvSpPr/>
          <p:nvPr/>
        </p:nvSpPr>
        <p:spPr>
          <a:xfrm>
            <a:off x="533400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8" name="Google Shape;438;p12"/>
          <p:cNvSpPr/>
          <p:nvPr/>
        </p:nvSpPr>
        <p:spPr>
          <a:xfrm>
            <a:off x="5356860"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9" name="Google Shape;439;p12"/>
          <p:cNvSpPr/>
          <p:nvPr/>
        </p:nvSpPr>
        <p:spPr>
          <a:xfrm>
            <a:off x="5378196"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0" name="Google Shape;440;p12"/>
          <p:cNvSpPr/>
          <p:nvPr/>
        </p:nvSpPr>
        <p:spPr>
          <a:xfrm>
            <a:off x="5401055"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1" name="Google Shape;441;p12"/>
          <p:cNvSpPr/>
          <p:nvPr/>
        </p:nvSpPr>
        <p:spPr>
          <a:xfrm>
            <a:off x="5422392" y="3925823"/>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2" name="Google Shape;442;p12"/>
          <p:cNvSpPr/>
          <p:nvPr/>
        </p:nvSpPr>
        <p:spPr>
          <a:xfrm>
            <a:off x="544525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3" name="Google Shape;443;p12"/>
          <p:cNvSpPr/>
          <p:nvPr/>
        </p:nvSpPr>
        <p:spPr>
          <a:xfrm>
            <a:off x="5468112"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4" name="Google Shape;444;p12"/>
          <p:cNvSpPr/>
          <p:nvPr/>
        </p:nvSpPr>
        <p:spPr>
          <a:xfrm>
            <a:off x="548944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5" name="Google Shape;445;p12"/>
          <p:cNvSpPr/>
          <p:nvPr/>
        </p:nvSpPr>
        <p:spPr>
          <a:xfrm>
            <a:off x="5512308" y="3925823"/>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6" name="Google Shape;446;p12"/>
          <p:cNvSpPr/>
          <p:nvPr/>
        </p:nvSpPr>
        <p:spPr>
          <a:xfrm>
            <a:off x="5530596" y="392887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7" name="Google Shape;447;p12"/>
          <p:cNvSpPr/>
          <p:nvPr/>
        </p:nvSpPr>
        <p:spPr>
          <a:xfrm>
            <a:off x="5530596" y="395173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8" name="Google Shape;448;p12"/>
          <p:cNvSpPr/>
          <p:nvPr/>
        </p:nvSpPr>
        <p:spPr>
          <a:xfrm>
            <a:off x="5530596" y="3973067"/>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9" name="Google Shape;449;p12"/>
          <p:cNvSpPr/>
          <p:nvPr/>
        </p:nvSpPr>
        <p:spPr>
          <a:xfrm>
            <a:off x="5530596" y="399592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0" name="Google Shape;450;p12"/>
          <p:cNvSpPr/>
          <p:nvPr/>
        </p:nvSpPr>
        <p:spPr>
          <a:xfrm>
            <a:off x="5530596" y="4017264"/>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1" name="Google Shape;451;p12"/>
          <p:cNvSpPr/>
          <p:nvPr/>
        </p:nvSpPr>
        <p:spPr>
          <a:xfrm>
            <a:off x="5530596" y="4040123"/>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2" name="Google Shape;452;p12"/>
          <p:cNvSpPr/>
          <p:nvPr/>
        </p:nvSpPr>
        <p:spPr>
          <a:xfrm>
            <a:off x="5530596" y="406298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3" name="Google Shape;453;p12"/>
          <p:cNvSpPr/>
          <p:nvPr/>
        </p:nvSpPr>
        <p:spPr>
          <a:xfrm>
            <a:off x="5530596" y="408432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4" name="Google Shape;454;p12"/>
          <p:cNvSpPr/>
          <p:nvPr/>
        </p:nvSpPr>
        <p:spPr>
          <a:xfrm>
            <a:off x="5530596" y="4107180"/>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5" name="Google Shape;455;p12"/>
          <p:cNvSpPr/>
          <p:nvPr/>
        </p:nvSpPr>
        <p:spPr>
          <a:xfrm>
            <a:off x="5530596" y="4128516"/>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2"/>
          <p:cNvSpPr/>
          <p:nvPr/>
        </p:nvSpPr>
        <p:spPr>
          <a:xfrm>
            <a:off x="5530596" y="415137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7" name="Google Shape;457;p12"/>
          <p:cNvSpPr/>
          <p:nvPr/>
        </p:nvSpPr>
        <p:spPr>
          <a:xfrm>
            <a:off x="5530596" y="417423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8" name="Google Shape;458;p12"/>
          <p:cNvSpPr/>
          <p:nvPr/>
        </p:nvSpPr>
        <p:spPr>
          <a:xfrm>
            <a:off x="5530596" y="419557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9" name="Google Shape;459;p12"/>
          <p:cNvSpPr/>
          <p:nvPr/>
        </p:nvSpPr>
        <p:spPr>
          <a:xfrm>
            <a:off x="5530596" y="421843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0" name="Google Shape;460;p12"/>
          <p:cNvSpPr/>
          <p:nvPr/>
        </p:nvSpPr>
        <p:spPr>
          <a:xfrm>
            <a:off x="5530596" y="4239767"/>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1" name="Google Shape;461;p12"/>
          <p:cNvSpPr/>
          <p:nvPr/>
        </p:nvSpPr>
        <p:spPr>
          <a:xfrm>
            <a:off x="5530596" y="426262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2" name="Google Shape;462;p12"/>
          <p:cNvSpPr/>
          <p:nvPr/>
        </p:nvSpPr>
        <p:spPr>
          <a:xfrm>
            <a:off x="5530596" y="4283964"/>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3" name="Google Shape;463;p12"/>
          <p:cNvSpPr/>
          <p:nvPr/>
        </p:nvSpPr>
        <p:spPr>
          <a:xfrm>
            <a:off x="5530596" y="430682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2"/>
          <p:cNvSpPr/>
          <p:nvPr/>
        </p:nvSpPr>
        <p:spPr>
          <a:xfrm>
            <a:off x="5530596" y="432968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5" name="Google Shape;465;p12"/>
          <p:cNvSpPr/>
          <p:nvPr/>
        </p:nvSpPr>
        <p:spPr>
          <a:xfrm>
            <a:off x="5530596" y="435102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6" name="Google Shape;466;p12"/>
          <p:cNvSpPr/>
          <p:nvPr/>
        </p:nvSpPr>
        <p:spPr>
          <a:xfrm>
            <a:off x="5530596" y="4373880"/>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2"/>
          <p:cNvSpPr/>
          <p:nvPr/>
        </p:nvSpPr>
        <p:spPr>
          <a:xfrm>
            <a:off x="5530596" y="4395216"/>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2"/>
          <p:cNvSpPr/>
          <p:nvPr/>
        </p:nvSpPr>
        <p:spPr>
          <a:xfrm>
            <a:off x="5530596" y="441807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9" name="Google Shape;469;p12"/>
          <p:cNvSpPr/>
          <p:nvPr/>
        </p:nvSpPr>
        <p:spPr>
          <a:xfrm>
            <a:off x="5530596" y="4440936"/>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0" name="Google Shape;470;p12"/>
          <p:cNvSpPr/>
          <p:nvPr/>
        </p:nvSpPr>
        <p:spPr>
          <a:xfrm>
            <a:off x="5530596" y="446227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1" name="Google Shape;471;p12"/>
          <p:cNvSpPr/>
          <p:nvPr/>
        </p:nvSpPr>
        <p:spPr>
          <a:xfrm>
            <a:off x="5530596" y="4485132"/>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2" name="Google Shape;472;p12"/>
          <p:cNvSpPr/>
          <p:nvPr/>
        </p:nvSpPr>
        <p:spPr>
          <a:xfrm>
            <a:off x="5530596" y="4506467"/>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3" name="Google Shape;473;p12"/>
          <p:cNvSpPr/>
          <p:nvPr/>
        </p:nvSpPr>
        <p:spPr>
          <a:xfrm>
            <a:off x="5530596" y="4529328"/>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4" name="Google Shape;474;p12"/>
          <p:cNvSpPr/>
          <p:nvPr/>
        </p:nvSpPr>
        <p:spPr>
          <a:xfrm>
            <a:off x="5530596" y="4550664"/>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5" name="Google Shape;475;p12"/>
          <p:cNvSpPr/>
          <p:nvPr/>
        </p:nvSpPr>
        <p:spPr>
          <a:xfrm>
            <a:off x="5530596" y="457352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6" name="Google Shape;476;p12"/>
          <p:cNvSpPr/>
          <p:nvPr/>
        </p:nvSpPr>
        <p:spPr>
          <a:xfrm>
            <a:off x="5530596" y="4596384"/>
            <a:ext cx="5080" cy="12700"/>
          </a:xfrm>
          <a:custGeom>
            <a:rect b="b" l="l" r="r" t="t"/>
            <a:pathLst>
              <a:path extrusionOk="0" h="120000" w="120000">
                <a:moveTo>
                  <a:pt x="108021" y="115199"/>
                </a:moveTo>
                <a:lnTo>
                  <a:pt x="108021" y="0"/>
                </a:lnTo>
                <a:lnTo>
                  <a:pt x="0" y="0"/>
                </a:lnTo>
                <a:lnTo>
                  <a:pt x="0" y="115199"/>
                </a:lnTo>
                <a:lnTo>
                  <a:pt x="108021"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7" name="Google Shape;477;p12"/>
          <p:cNvSpPr/>
          <p:nvPr/>
        </p:nvSpPr>
        <p:spPr>
          <a:xfrm>
            <a:off x="5530596" y="4617720"/>
            <a:ext cx="5080" cy="13970"/>
          </a:xfrm>
          <a:custGeom>
            <a:rect b="b" l="l" r="r" t="t"/>
            <a:pathLst>
              <a:path extrusionOk="0" h="120000" w="120000">
                <a:moveTo>
                  <a:pt x="108021" y="117818"/>
                </a:moveTo>
                <a:lnTo>
                  <a:pt x="108021" y="0"/>
                </a:lnTo>
                <a:lnTo>
                  <a:pt x="0" y="0"/>
                </a:lnTo>
                <a:lnTo>
                  <a:pt x="0" y="117818"/>
                </a:lnTo>
                <a:lnTo>
                  <a:pt x="108021" y="117818"/>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8" name="Google Shape;478;p12"/>
          <p:cNvSpPr/>
          <p:nvPr/>
        </p:nvSpPr>
        <p:spPr>
          <a:xfrm>
            <a:off x="5513832"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9" name="Google Shape;479;p12"/>
          <p:cNvSpPr/>
          <p:nvPr/>
        </p:nvSpPr>
        <p:spPr>
          <a:xfrm>
            <a:off x="549249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0" name="Google Shape;480;p12"/>
          <p:cNvSpPr/>
          <p:nvPr/>
        </p:nvSpPr>
        <p:spPr>
          <a:xfrm>
            <a:off x="546963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1" name="Google Shape;481;p12"/>
          <p:cNvSpPr/>
          <p:nvPr/>
        </p:nvSpPr>
        <p:spPr>
          <a:xfrm>
            <a:off x="544830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2" name="Google Shape;482;p12"/>
          <p:cNvSpPr/>
          <p:nvPr/>
        </p:nvSpPr>
        <p:spPr>
          <a:xfrm>
            <a:off x="542544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3" name="Google Shape;483;p12"/>
          <p:cNvSpPr/>
          <p:nvPr/>
        </p:nvSpPr>
        <p:spPr>
          <a:xfrm>
            <a:off x="5402580"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4" name="Google Shape;484;p12"/>
          <p:cNvSpPr/>
          <p:nvPr/>
        </p:nvSpPr>
        <p:spPr>
          <a:xfrm>
            <a:off x="5381244"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5" name="Google Shape;485;p12"/>
          <p:cNvSpPr/>
          <p:nvPr/>
        </p:nvSpPr>
        <p:spPr>
          <a:xfrm>
            <a:off x="5358384"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6" name="Google Shape;486;p12"/>
          <p:cNvSpPr/>
          <p:nvPr/>
        </p:nvSpPr>
        <p:spPr>
          <a:xfrm>
            <a:off x="533704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7" name="Google Shape;487;p12"/>
          <p:cNvSpPr/>
          <p:nvPr/>
        </p:nvSpPr>
        <p:spPr>
          <a:xfrm>
            <a:off x="531418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8" name="Google Shape;488;p12"/>
          <p:cNvSpPr/>
          <p:nvPr/>
        </p:nvSpPr>
        <p:spPr>
          <a:xfrm>
            <a:off x="5291328"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5269992"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0" name="Google Shape;490;p12"/>
          <p:cNvSpPr/>
          <p:nvPr/>
        </p:nvSpPr>
        <p:spPr>
          <a:xfrm>
            <a:off x="5247132"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1" name="Google Shape;491;p12"/>
          <p:cNvSpPr/>
          <p:nvPr/>
        </p:nvSpPr>
        <p:spPr>
          <a:xfrm>
            <a:off x="522579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2" name="Google Shape;492;p12"/>
          <p:cNvSpPr/>
          <p:nvPr/>
        </p:nvSpPr>
        <p:spPr>
          <a:xfrm>
            <a:off x="520293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3" name="Google Shape;493;p12"/>
          <p:cNvSpPr/>
          <p:nvPr/>
        </p:nvSpPr>
        <p:spPr>
          <a:xfrm>
            <a:off x="518160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4" name="Google Shape;494;p12"/>
          <p:cNvSpPr/>
          <p:nvPr/>
        </p:nvSpPr>
        <p:spPr>
          <a:xfrm>
            <a:off x="515874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5" name="Google Shape;495;p12"/>
          <p:cNvSpPr/>
          <p:nvPr/>
        </p:nvSpPr>
        <p:spPr>
          <a:xfrm>
            <a:off x="5135880"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6" name="Google Shape;496;p12"/>
          <p:cNvSpPr/>
          <p:nvPr/>
        </p:nvSpPr>
        <p:spPr>
          <a:xfrm>
            <a:off x="5114544"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7" name="Google Shape;497;p12"/>
          <p:cNvSpPr/>
          <p:nvPr/>
        </p:nvSpPr>
        <p:spPr>
          <a:xfrm>
            <a:off x="5091684"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8" name="Google Shape;498;p12"/>
          <p:cNvSpPr/>
          <p:nvPr/>
        </p:nvSpPr>
        <p:spPr>
          <a:xfrm>
            <a:off x="507034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9" name="Google Shape;499;p12"/>
          <p:cNvSpPr/>
          <p:nvPr/>
        </p:nvSpPr>
        <p:spPr>
          <a:xfrm>
            <a:off x="504748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0" name="Google Shape;500;p12"/>
          <p:cNvSpPr/>
          <p:nvPr/>
        </p:nvSpPr>
        <p:spPr>
          <a:xfrm>
            <a:off x="5024628"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1" name="Google Shape;501;p12"/>
          <p:cNvSpPr/>
          <p:nvPr/>
        </p:nvSpPr>
        <p:spPr>
          <a:xfrm>
            <a:off x="5003292"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2" name="Google Shape;502;p12"/>
          <p:cNvSpPr/>
          <p:nvPr/>
        </p:nvSpPr>
        <p:spPr>
          <a:xfrm>
            <a:off x="4980432"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3" name="Google Shape;503;p12"/>
          <p:cNvSpPr/>
          <p:nvPr/>
        </p:nvSpPr>
        <p:spPr>
          <a:xfrm>
            <a:off x="495909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4" name="Google Shape;504;p12"/>
          <p:cNvSpPr/>
          <p:nvPr/>
        </p:nvSpPr>
        <p:spPr>
          <a:xfrm>
            <a:off x="493623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5" name="Google Shape;505;p12"/>
          <p:cNvSpPr/>
          <p:nvPr/>
        </p:nvSpPr>
        <p:spPr>
          <a:xfrm>
            <a:off x="491490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6" name="Google Shape;506;p12"/>
          <p:cNvSpPr/>
          <p:nvPr/>
        </p:nvSpPr>
        <p:spPr>
          <a:xfrm>
            <a:off x="489204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7" name="Google Shape;507;p12"/>
          <p:cNvSpPr/>
          <p:nvPr/>
        </p:nvSpPr>
        <p:spPr>
          <a:xfrm>
            <a:off x="4869180"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8" name="Google Shape;508;p12"/>
          <p:cNvSpPr/>
          <p:nvPr/>
        </p:nvSpPr>
        <p:spPr>
          <a:xfrm>
            <a:off x="4847844"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9" name="Google Shape;509;p12"/>
          <p:cNvSpPr/>
          <p:nvPr/>
        </p:nvSpPr>
        <p:spPr>
          <a:xfrm>
            <a:off x="4824984"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0" name="Google Shape;510;p12"/>
          <p:cNvSpPr/>
          <p:nvPr/>
        </p:nvSpPr>
        <p:spPr>
          <a:xfrm>
            <a:off x="480364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1" name="Google Shape;511;p12"/>
          <p:cNvSpPr/>
          <p:nvPr/>
        </p:nvSpPr>
        <p:spPr>
          <a:xfrm>
            <a:off x="478078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2" name="Google Shape;512;p12"/>
          <p:cNvSpPr/>
          <p:nvPr/>
        </p:nvSpPr>
        <p:spPr>
          <a:xfrm>
            <a:off x="4757928"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3" name="Google Shape;513;p12"/>
          <p:cNvSpPr/>
          <p:nvPr/>
        </p:nvSpPr>
        <p:spPr>
          <a:xfrm>
            <a:off x="4736592"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4" name="Google Shape;514;p12"/>
          <p:cNvSpPr/>
          <p:nvPr/>
        </p:nvSpPr>
        <p:spPr>
          <a:xfrm>
            <a:off x="4713732"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5" name="Google Shape;515;p12"/>
          <p:cNvSpPr/>
          <p:nvPr/>
        </p:nvSpPr>
        <p:spPr>
          <a:xfrm>
            <a:off x="469239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6" name="Google Shape;516;p12"/>
          <p:cNvSpPr/>
          <p:nvPr/>
        </p:nvSpPr>
        <p:spPr>
          <a:xfrm>
            <a:off x="466953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7" name="Google Shape;517;p12"/>
          <p:cNvSpPr/>
          <p:nvPr/>
        </p:nvSpPr>
        <p:spPr>
          <a:xfrm>
            <a:off x="464820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8" name="Google Shape;518;p12"/>
          <p:cNvSpPr/>
          <p:nvPr/>
        </p:nvSpPr>
        <p:spPr>
          <a:xfrm>
            <a:off x="462534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9" name="Google Shape;519;p12"/>
          <p:cNvSpPr/>
          <p:nvPr/>
        </p:nvSpPr>
        <p:spPr>
          <a:xfrm>
            <a:off x="4602480"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0" name="Google Shape;520;p12"/>
          <p:cNvSpPr/>
          <p:nvPr/>
        </p:nvSpPr>
        <p:spPr>
          <a:xfrm>
            <a:off x="4581144"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1" name="Google Shape;521;p12"/>
          <p:cNvSpPr/>
          <p:nvPr/>
        </p:nvSpPr>
        <p:spPr>
          <a:xfrm>
            <a:off x="4558284"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2" name="Google Shape;522;p12"/>
          <p:cNvSpPr/>
          <p:nvPr/>
        </p:nvSpPr>
        <p:spPr>
          <a:xfrm>
            <a:off x="453694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3" name="Google Shape;523;p12"/>
          <p:cNvSpPr/>
          <p:nvPr/>
        </p:nvSpPr>
        <p:spPr>
          <a:xfrm>
            <a:off x="4514088"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4" name="Google Shape;524;p12"/>
          <p:cNvSpPr/>
          <p:nvPr/>
        </p:nvSpPr>
        <p:spPr>
          <a:xfrm>
            <a:off x="4491228"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5" name="Google Shape;525;p12"/>
          <p:cNvSpPr/>
          <p:nvPr/>
        </p:nvSpPr>
        <p:spPr>
          <a:xfrm>
            <a:off x="4469892"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6" name="Google Shape;526;p12"/>
          <p:cNvSpPr/>
          <p:nvPr/>
        </p:nvSpPr>
        <p:spPr>
          <a:xfrm>
            <a:off x="4447032"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7" name="Google Shape;527;p12"/>
          <p:cNvSpPr/>
          <p:nvPr/>
        </p:nvSpPr>
        <p:spPr>
          <a:xfrm>
            <a:off x="442569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8" name="Google Shape;528;p12"/>
          <p:cNvSpPr/>
          <p:nvPr/>
        </p:nvSpPr>
        <p:spPr>
          <a:xfrm>
            <a:off x="4402836"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29" name="Google Shape;529;p12"/>
          <p:cNvSpPr/>
          <p:nvPr/>
        </p:nvSpPr>
        <p:spPr>
          <a:xfrm>
            <a:off x="438150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0" name="Google Shape;530;p12"/>
          <p:cNvSpPr/>
          <p:nvPr/>
        </p:nvSpPr>
        <p:spPr>
          <a:xfrm>
            <a:off x="4358640"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1" name="Google Shape;531;p12"/>
          <p:cNvSpPr/>
          <p:nvPr/>
        </p:nvSpPr>
        <p:spPr>
          <a:xfrm>
            <a:off x="4335780" y="4632960"/>
            <a:ext cx="13970" cy="3175"/>
          </a:xfrm>
          <a:custGeom>
            <a:rect b="b" l="l" r="r" t="t"/>
            <a:pathLst>
              <a:path extrusionOk="0" h="120000" w="120000">
                <a:moveTo>
                  <a:pt x="117818" y="115199"/>
                </a:moveTo>
                <a:lnTo>
                  <a:pt x="117818" y="0"/>
                </a:lnTo>
                <a:lnTo>
                  <a:pt x="0" y="0"/>
                </a:lnTo>
                <a:lnTo>
                  <a:pt x="0" y="115199"/>
                </a:lnTo>
                <a:lnTo>
                  <a:pt x="117818"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2" name="Google Shape;532;p12"/>
          <p:cNvSpPr/>
          <p:nvPr/>
        </p:nvSpPr>
        <p:spPr>
          <a:xfrm>
            <a:off x="4314444" y="4632960"/>
            <a:ext cx="12700" cy="3175"/>
          </a:xfrm>
          <a:custGeom>
            <a:rect b="b" l="l" r="r" t="t"/>
            <a:pathLst>
              <a:path extrusionOk="0" h="120000" w="120000">
                <a:moveTo>
                  <a:pt x="115199" y="115199"/>
                </a:moveTo>
                <a:lnTo>
                  <a:pt x="115199" y="0"/>
                </a:lnTo>
                <a:lnTo>
                  <a:pt x="0" y="0"/>
                </a:lnTo>
                <a:lnTo>
                  <a:pt x="0" y="115199"/>
                </a:lnTo>
                <a:lnTo>
                  <a:pt x="115199" y="115199"/>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3" name="Google Shape;533;p12"/>
          <p:cNvSpPr/>
          <p:nvPr/>
        </p:nvSpPr>
        <p:spPr>
          <a:xfrm>
            <a:off x="4305300" y="2825496"/>
            <a:ext cx="1229868" cy="707136"/>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aphicFrame>
        <p:nvGraphicFramePr>
          <p:cNvPr id="534" name="Google Shape;534;p12"/>
          <p:cNvGraphicFramePr/>
          <p:nvPr/>
        </p:nvGraphicFramePr>
        <p:xfrm>
          <a:off x="2284476" y="2959608"/>
          <a:ext cx="3000000" cy="3000000"/>
        </p:xfrm>
        <a:graphic>
          <a:graphicData uri="http://schemas.openxmlformats.org/drawingml/2006/table">
            <a:tbl>
              <a:tblPr bandRow="1" firstRow="1">
                <a:noFill/>
                <a:tableStyleId>{583C995F-4A28-4048-9B52-CD31970C5A56}</a:tableStyleId>
              </a:tblPr>
              <a:tblGrid>
                <a:gridCol w="929650"/>
                <a:gridCol w="732800"/>
                <a:gridCol w="1859275"/>
                <a:gridCol w="732800"/>
                <a:gridCol w="929650"/>
              </a:tblGrid>
              <a:tr h="215900">
                <a:tc rowSpan="11">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B cap="flat" cmpd="sng" w="9525">
                      <a:solidFill>
                        <a:srgbClr val="858585"/>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solidFill>
                      <a:srgbClr val="3AC3A2"/>
                    </a:solidFill>
                  </a:tcPr>
                </a:tc>
                <a:tc>
                  <a:txBody>
                    <a:bodyPr/>
                    <a:lstStyle/>
                    <a:p>
                      <a:pPr indent="0" lvl="0" marL="88900" marR="0" rtl="0" algn="ctr">
                        <a:lnSpc>
                          <a:spcPct val="115714"/>
                        </a:lnSpc>
                        <a:spcBef>
                          <a:spcPts val="0"/>
                        </a:spcBef>
                        <a:spcAft>
                          <a:spcPts val="0"/>
                        </a:spcAft>
                        <a:buNone/>
                      </a:pPr>
                      <a:r>
                        <a:rPr b="1" lang="en-US" sz="1050" u="none" cap="none" strike="noStrike">
                          <a:latin typeface="Arial"/>
                          <a:ea typeface="Arial"/>
                          <a:cs typeface="Arial"/>
                          <a:sym typeface="Arial"/>
                        </a:rPr>
                        <a:t>Grew PBT by 12%</a:t>
                      </a:r>
                      <a:endParaRPr sz="1050" u="none" cap="none" strike="noStrike">
                        <a:latin typeface="Arial"/>
                        <a:ea typeface="Arial"/>
                        <a:cs typeface="Arial"/>
                        <a:sym typeface="Arial"/>
                      </a:endParaRPr>
                    </a:p>
                  </a:txBody>
                  <a:tcPr marT="47000" marB="0" marR="0" marL="0"/>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solidFill>
                      <a:srgbClr val="3AC3A2"/>
                    </a:solidFill>
                  </a:tcPr>
                </a:tc>
                <a:tc rowSpan="11">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B cap="flat" cmpd="sng" w="9525">
                      <a:solidFill>
                        <a:srgbClr val="858585"/>
                      </a:solidFill>
                      <a:prstDash val="solid"/>
                      <a:round/>
                      <a:headEnd len="sm" w="sm" type="none"/>
                      <a:tailEnd len="sm" w="sm" type="none"/>
                    </a:lnB>
                  </a:tcPr>
                </a:tc>
              </a:tr>
              <a:tr h="459100">
                <a:tc vMerge="1"/>
                <a:tc>
                  <a:txBody>
                    <a:bodyPr/>
                    <a:lstStyle/>
                    <a:p>
                      <a:pPr indent="-6985" lvl="0" marL="6985" marR="0" rtl="0" algn="ctr">
                        <a:lnSpc>
                          <a:spcPct val="100000"/>
                        </a:lnSpc>
                        <a:spcBef>
                          <a:spcPts val="0"/>
                        </a:spcBef>
                        <a:spcAft>
                          <a:spcPts val="0"/>
                        </a:spcAft>
                        <a:buNone/>
                      </a:pPr>
                      <a:r>
                        <a:rPr b="1" lang="en-US" sz="1200" u="none" cap="none" strike="noStrike">
                          <a:solidFill>
                            <a:srgbClr val="FFFFFF"/>
                          </a:solidFill>
                          <a:latin typeface="Arial"/>
                          <a:ea typeface="Arial"/>
                          <a:cs typeface="Arial"/>
                          <a:sym typeface="Arial"/>
                        </a:rPr>
                        <a:t>7.9</a:t>
                      </a:r>
                      <a:endParaRPr sz="1200" u="none" cap="none" strike="noStrike">
                        <a:latin typeface="Arial"/>
                        <a:ea typeface="Arial"/>
                        <a:cs typeface="Arial"/>
                        <a:sym typeface="Arial"/>
                      </a:endParaRPr>
                    </a:p>
                  </a:txBody>
                  <a:tcPr marT="27300" marB="0" marR="0" marL="0">
                    <a:solidFill>
                      <a:srgbClr val="3AC3A2"/>
                    </a:solidFill>
                  </a:tcPr>
                </a:tc>
                <a:tc>
                  <a:txBody>
                    <a:bodyPr/>
                    <a:lstStyle/>
                    <a:p>
                      <a:pPr indent="-7619" lvl="0" marL="83820" marR="0" rtl="0" algn="ctr">
                        <a:lnSpc>
                          <a:spcPct val="114761"/>
                        </a:lnSpc>
                        <a:spcBef>
                          <a:spcPts val="0"/>
                        </a:spcBef>
                        <a:spcAft>
                          <a:spcPts val="0"/>
                        </a:spcAft>
                        <a:buNone/>
                      </a:pPr>
                      <a:r>
                        <a:rPr b="1" lang="en-US" sz="1050" u="none" cap="none" strike="noStrike">
                          <a:latin typeface="Arial"/>
                          <a:ea typeface="Arial"/>
                          <a:cs typeface="Arial"/>
                          <a:sym typeface="Arial"/>
                        </a:rPr>
                        <a:t>on Flat Revenues</a:t>
                      </a:r>
                      <a:endParaRPr sz="1050" u="none" cap="none" strike="noStrike">
                        <a:latin typeface="Arial"/>
                        <a:ea typeface="Arial"/>
                        <a:cs typeface="Arial"/>
                        <a:sym typeface="Arial"/>
                      </a:endParaRPr>
                    </a:p>
                  </a:txBody>
                  <a:tcPr marT="0" marB="0" marR="0" marL="0"/>
                </a:tc>
                <a:tc>
                  <a:txBody>
                    <a:bodyPr/>
                    <a:lstStyle/>
                    <a:p>
                      <a:pPr indent="-7620" lvl="0" marL="7620" marR="0" rtl="0" algn="ctr">
                        <a:lnSpc>
                          <a:spcPct val="100000"/>
                        </a:lnSpc>
                        <a:spcBef>
                          <a:spcPts val="0"/>
                        </a:spcBef>
                        <a:spcAft>
                          <a:spcPts val="0"/>
                        </a:spcAft>
                        <a:buNone/>
                      </a:pPr>
                      <a:r>
                        <a:rPr b="1" lang="en-US" sz="1200" u="none" cap="none" strike="noStrike">
                          <a:solidFill>
                            <a:srgbClr val="FFFFFF"/>
                          </a:solidFill>
                          <a:latin typeface="Arial"/>
                          <a:ea typeface="Arial"/>
                          <a:cs typeface="Arial"/>
                          <a:sym typeface="Arial"/>
                        </a:rPr>
                        <a:t>8.8</a:t>
                      </a:r>
                      <a:endParaRPr sz="1200" u="none" cap="none" strike="noStrike">
                        <a:latin typeface="Arial"/>
                        <a:ea typeface="Arial"/>
                        <a:cs typeface="Arial"/>
                        <a:sym typeface="Arial"/>
                      </a:endParaRPr>
                    </a:p>
                  </a:txBody>
                  <a:tcPr marT="62225" marB="0" marR="0" marL="0">
                    <a:solidFill>
                      <a:srgbClr val="3AC3A2"/>
                    </a:solidFill>
                  </a:tcPr>
                </a:tc>
                <a:tc vMerge="1"/>
              </a:tr>
              <a:tr h="74300">
                <a:tc vMerge="1"/>
                <a:tc rowSpan="4">
                  <a:txBody>
                    <a:bodyPr/>
                    <a:lstStyle/>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0" lvl="0" marL="0" marR="0" rtl="0" algn="l">
                        <a:lnSpc>
                          <a:spcPct val="100000"/>
                        </a:lnSpc>
                        <a:spcBef>
                          <a:spcPts val="30"/>
                        </a:spcBef>
                        <a:spcAft>
                          <a:spcPts val="0"/>
                        </a:spcAft>
                        <a:buNone/>
                      </a:pPr>
                      <a:r>
                        <a:t/>
                      </a:r>
                      <a:endParaRPr sz="1400" u="none" cap="none" strike="noStrike">
                        <a:latin typeface="Times New Roman"/>
                        <a:ea typeface="Times New Roman"/>
                        <a:cs typeface="Times New Roman"/>
                        <a:sym typeface="Times New Roman"/>
                      </a:endParaRPr>
                    </a:p>
                    <a:p>
                      <a:pPr indent="-4445" lvl="0" marL="220345" marR="0" rtl="0" algn="l">
                        <a:lnSpc>
                          <a:spcPct val="100000"/>
                        </a:lnSpc>
                        <a:spcBef>
                          <a:spcPts val="0"/>
                        </a:spcBef>
                        <a:spcAft>
                          <a:spcPts val="0"/>
                        </a:spcAft>
                        <a:buNone/>
                      </a:pPr>
                      <a:r>
                        <a:rPr b="1" lang="en-US" sz="1200" u="none" cap="none" strike="noStrike">
                          <a:solidFill>
                            <a:srgbClr val="FFFFFF"/>
                          </a:solidFill>
                          <a:latin typeface="Arial"/>
                          <a:ea typeface="Arial"/>
                          <a:cs typeface="Arial"/>
                          <a:sym typeface="Arial"/>
                        </a:rPr>
                        <a:t>16.0</a:t>
                      </a:r>
                      <a:endParaRPr sz="1200" u="none" cap="none" strike="noStrike">
                        <a:latin typeface="Arial"/>
                        <a:ea typeface="Arial"/>
                        <a:cs typeface="Arial"/>
                        <a:sym typeface="Arial"/>
                      </a:endParaRPr>
                    </a:p>
                  </a:txBody>
                  <a:tcPr marT="0" marB="0" marR="0" marL="0">
                    <a:solidFill>
                      <a:srgbClr val="00A0E2"/>
                    </a:solidFill>
                  </a:tcPr>
                </a:tc>
                <a:tc rowSpan="2">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5"/>
                        </a:spcBef>
                        <a:spcAft>
                          <a:spcPts val="0"/>
                        </a:spcAft>
                        <a:buNone/>
                      </a:pPr>
                      <a:r>
                        <a:t/>
                      </a:r>
                      <a:endParaRPr sz="1500" u="none" cap="none" strike="noStrike">
                        <a:latin typeface="Times New Roman"/>
                        <a:ea typeface="Times New Roman"/>
                        <a:cs typeface="Times New Roman"/>
                        <a:sym typeface="Times New Roman"/>
                      </a:endParaRPr>
                    </a:p>
                    <a:p>
                      <a:pPr indent="-12065" lvl="0" marL="621665" marR="0" rtl="0" algn="l">
                        <a:lnSpc>
                          <a:spcPct val="115714"/>
                        </a:lnSpc>
                        <a:spcBef>
                          <a:spcPts val="0"/>
                        </a:spcBef>
                        <a:spcAft>
                          <a:spcPts val="0"/>
                        </a:spcAft>
                        <a:buNone/>
                      </a:pPr>
                      <a:r>
                        <a:rPr b="1" lang="en-US" sz="1050" u="none" cap="none" strike="noStrike">
                          <a:latin typeface="Arial"/>
                          <a:ea typeface="Arial"/>
                          <a:cs typeface="Arial"/>
                          <a:sym typeface="Arial"/>
                        </a:rPr>
                        <a:t>Maintained</a:t>
                      </a:r>
                      <a:endParaRPr sz="1050" u="none" cap="none" strike="noStrike">
                        <a:latin typeface="Arial"/>
                        <a:ea typeface="Arial"/>
                        <a:cs typeface="Arial"/>
                        <a:sym typeface="Arial"/>
                      </a:endParaRPr>
                    </a:p>
                  </a:txBody>
                  <a:tcPr marT="0" marB="0" marR="0" marL="0"/>
                </a:tc>
                <a:tc>
                  <a:txBody>
                    <a:bodyPr/>
                    <a:lstStyle/>
                    <a:p>
                      <a:pPr indent="0" lvl="0" marL="0" marR="0" rtl="0" algn="l">
                        <a:lnSpc>
                          <a:spcPct val="100000"/>
                        </a:lnSpc>
                        <a:spcBef>
                          <a:spcPts val="0"/>
                        </a:spcBef>
                        <a:spcAft>
                          <a:spcPts val="0"/>
                        </a:spcAft>
                        <a:buNone/>
                      </a:pPr>
                      <a:r>
                        <a:t/>
                      </a:r>
                      <a:endParaRPr sz="300" u="none" cap="none" strike="noStrike">
                        <a:latin typeface="Times New Roman"/>
                        <a:ea typeface="Times New Roman"/>
                        <a:cs typeface="Times New Roman"/>
                        <a:sym typeface="Times New Roman"/>
                      </a:endParaRPr>
                    </a:p>
                  </a:txBody>
                  <a:tcPr marT="0" marB="0" marR="0" marL="0">
                    <a:solidFill>
                      <a:srgbClr val="3AC3A2"/>
                    </a:solidFill>
                  </a:tcPr>
                </a:tc>
                <a:tc vMerge="1"/>
              </a:tr>
              <a:tr h="488325">
                <a:tc vMerge="1"/>
                <a:tc vMerge="1"/>
                <a:tc vMerge="1"/>
                <a:tc rowSpan="4">
                  <a:txBody>
                    <a:bodyPr/>
                    <a:lstStyle/>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0" lvl="0" marL="0" marR="0" rtl="0" algn="l">
                        <a:lnSpc>
                          <a:spcPct val="100000"/>
                        </a:lnSpc>
                        <a:spcBef>
                          <a:spcPts val="40"/>
                        </a:spcBef>
                        <a:spcAft>
                          <a:spcPts val="0"/>
                        </a:spcAft>
                        <a:buNone/>
                      </a:pPr>
                      <a:r>
                        <a:t/>
                      </a:r>
                      <a:endParaRPr sz="1350" u="none" cap="none" strike="noStrike">
                        <a:latin typeface="Times New Roman"/>
                        <a:ea typeface="Times New Roman"/>
                        <a:cs typeface="Times New Roman"/>
                        <a:sym typeface="Times New Roman"/>
                      </a:endParaRPr>
                    </a:p>
                    <a:p>
                      <a:pPr indent="-5079" lvl="0" marL="220979" marR="0" rtl="0" algn="l">
                        <a:lnSpc>
                          <a:spcPct val="100000"/>
                        </a:lnSpc>
                        <a:spcBef>
                          <a:spcPts val="0"/>
                        </a:spcBef>
                        <a:spcAft>
                          <a:spcPts val="0"/>
                        </a:spcAft>
                        <a:buNone/>
                      </a:pPr>
                      <a:r>
                        <a:rPr b="1" lang="en-US" sz="1200" u="none" cap="none" strike="noStrike">
                          <a:solidFill>
                            <a:srgbClr val="FFFFFF"/>
                          </a:solidFill>
                          <a:latin typeface="Arial"/>
                          <a:ea typeface="Arial"/>
                          <a:cs typeface="Arial"/>
                          <a:sym typeface="Arial"/>
                        </a:rPr>
                        <a:t>15.9</a:t>
                      </a:r>
                      <a:endParaRPr sz="1200" u="none" cap="none" strike="noStrike">
                        <a:latin typeface="Arial"/>
                        <a:ea typeface="Arial"/>
                        <a:cs typeface="Arial"/>
                        <a:sym typeface="Arial"/>
                      </a:endParaRPr>
                    </a:p>
                  </a:txBody>
                  <a:tcPr marT="0" marB="0" marR="0" marL="0">
                    <a:solidFill>
                      <a:srgbClr val="00A0E2"/>
                    </a:solidFill>
                  </a:tcPr>
                </a:tc>
                <a:tc vMerge="1"/>
              </a:tr>
              <a:tr h="159375">
                <a:tc vMerge="1"/>
                <a:tc vMerge="1"/>
                <a:tc>
                  <a:txBody>
                    <a:bodyPr/>
                    <a:lstStyle/>
                    <a:p>
                      <a:pPr indent="-10160" lvl="0" marL="86360" marR="0" rtl="0" algn="ctr">
                        <a:lnSpc>
                          <a:spcPct val="110476"/>
                        </a:lnSpc>
                        <a:spcBef>
                          <a:spcPts val="0"/>
                        </a:spcBef>
                        <a:spcAft>
                          <a:spcPts val="0"/>
                        </a:spcAft>
                        <a:buNone/>
                      </a:pPr>
                      <a:r>
                        <a:rPr b="1" lang="en-US" sz="1050" u="none" cap="none" strike="noStrike">
                          <a:latin typeface="Arial"/>
                          <a:ea typeface="Arial"/>
                          <a:cs typeface="Arial"/>
                          <a:sym typeface="Arial"/>
                        </a:rPr>
                        <a:t>Compensation</a:t>
                      </a:r>
                      <a:endParaRPr sz="1050" u="none" cap="none" strike="noStrike">
                        <a:latin typeface="Arial"/>
                        <a:ea typeface="Arial"/>
                        <a:cs typeface="Arial"/>
                        <a:sym typeface="Arial"/>
                      </a:endParaRPr>
                    </a:p>
                  </a:txBody>
                  <a:tcPr marT="0" marB="0" marR="0" marL="0"/>
                </a:tc>
                <a:tc vMerge="1"/>
                <a:tc vMerge="1"/>
              </a:tr>
              <a:tr h="646425">
                <a:tc vMerge="1"/>
                <a:tc vMerge="1"/>
                <a:tc>
                  <a:txBody>
                    <a:bodyPr/>
                    <a:lstStyle/>
                    <a:p>
                      <a:pPr indent="-7619" lvl="0" marL="83820" marR="0" rtl="0" algn="ctr">
                        <a:lnSpc>
                          <a:spcPct val="114761"/>
                        </a:lnSpc>
                        <a:spcBef>
                          <a:spcPts val="0"/>
                        </a:spcBef>
                        <a:spcAft>
                          <a:spcPts val="0"/>
                        </a:spcAft>
                        <a:buNone/>
                      </a:pPr>
                      <a:r>
                        <a:rPr b="1" lang="en-US" sz="1050" u="none" cap="none" strike="noStrike">
                          <a:latin typeface="Arial"/>
                          <a:ea typeface="Arial"/>
                          <a:cs typeface="Arial"/>
                          <a:sym typeface="Arial"/>
                        </a:rPr>
                        <a:t>Discipline</a:t>
                      </a:r>
                      <a:endParaRPr sz="1050" u="none" cap="none" strike="noStrike">
                        <a:latin typeface="Arial"/>
                        <a:ea typeface="Arial"/>
                        <a:cs typeface="Arial"/>
                        <a:sym typeface="Arial"/>
                      </a:endParaRPr>
                    </a:p>
                  </a:txBody>
                  <a:tcPr marT="0" marB="0" marR="0" marL="0"/>
                </a:tc>
                <a:tc vMerge="1"/>
                <a:tc vMerge="1"/>
              </a:tr>
              <a:tr h="152400">
                <a:tc vMerge="1"/>
                <a:tc rowSpan="5">
                  <a:txBody>
                    <a:bodyPr/>
                    <a:lstStyle/>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150" u="none" cap="none" strike="noStrike">
                        <a:latin typeface="Times New Roman"/>
                        <a:ea typeface="Times New Roman"/>
                        <a:cs typeface="Times New Roman"/>
                        <a:sym typeface="Times New Roman"/>
                      </a:endParaRPr>
                    </a:p>
                    <a:p>
                      <a:pPr indent="-4445" lvl="0" marL="220345" marR="0" rtl="0" algn="l">
                        <a:lnSpc>
                          <a:spcPct val="100000"/>
                        </a:lnSpc>
                        <a:spcBef>
                          <a:spcPts val="0"/>
                        </a:spcBef>
                        <a:spcAft>
                          <a:spcPts val="0"/>
                        </a:spcAft>
                        <a:buNone/>
                      </a:pPr>
                      <a:r>
                        <a:rPr b="1" lang="en-US" sz="1200" u="none" cap="none" strike="noStrike">
                          <a:solidFill>
                            <a:srgbClr val="FFFFFF"/>
                          </a:solidFill>
                          <a:latin typeface="Arial"/>
                          <a:ea typeface="Arial"/>
                          <a:cs typeface="Arial"/>
                          <a:sym typeface="Arial"/>
                        </a:rPr>
                        <a:t>10.6</a:t>
                      </a:r>
                      <a:endParaRPr sz="1200" u="none" cap="none" strike="noStrike">
                        <a:latin typeface="Arial"/>
                        <a:ea typeface="Arial"/>
                        <a:cs typeface="Arial"/>
                        <a:sym typeface="Arial"/>
                      </a:endParaRPr>
                    </a:p>
                  </a:txBody>
                  <a:tcPr marT="0" marB="0" marR="0" marL="0">
                    <a:lnB cap="flat" cmpd="sng" w="9525">
                      <a:solidFill>
                        <a:srgbClr val="858585"/>
                      </a:solidFill>
                      <a:prstDash val="solid"/>
                      <a:round/>
                      <a:headEnd len="sm" w="sm" type="none"/>
                      <a:tailEnd len="sm" w="sm" type="none"/>
                    </a:lnB>
                    <a:solidFill>
                      <a:srgbClr val="0059A3"/>
                    </a:solidFill>
                  </a:tcPr>
                </a:tc>
                <a:tc rowSpan="2">
                  <a:txBody>
                    <a:bodyPr/>
                    <a:lstStyle/>
                    <a:p>
                      <a:pPr indent="-10159" lvl="0" marL="518159" marR="0" rtl="0" algn="l">
                        <a:lnSpc>
                          <a:spcPct val="115714"/>
                        </a:lnSpc>
                        <a:spcBef>
                          <a:spcPts val="0"/>
                        </a:spcBef>
                        <a:spcAft>
                          <a:spcPts val="0"/>
                        </a:spcAft>
                        <a:buNone/>
                      </a:pPr>
                      <a:r>
                        <a:rPr b="1" lang="en-US" sz="1050" u="none" cap="none" strike="noStrike">
                          <a:latin typeface="Arial"/>
                          <a:ea typeface="Arial"/>
                          <a:cs typeface="Arial"/>
                          <a:sym typeface="Arial"/>
                        </a:rPr>
                        <a:t>Reduced Non-</a:t>
                      </a:r>
                      <a:endParaRPr sz="1050" u="none" cap="none" strike="noStrike">
                        <a:latin typeface="Arial"/>
                        <a:ea typeface="Arial"/>
                        <a:cs typeface="Arial"/>
                        <a:sym typeface="Arial"/>
                      </a:endParaRPr>
                    </a:p>
                  </a:txBody>
                  <a:tcPr marT="50175" marB="0" marR="0" marL="0"/>
                </a:tc>
                <a:tc vMerge="1"/>
                <a:tc vMerge="1"/>
              </a:tr>
              <a:tr h="153025">
                <a:tc vMerge="1"/>
                <a:tc vMerge="1"/>
                <a:tc vMerge="1"/>
                <a:tc rowSpan="4">
                  <a:txBody>
                    <a:bodyPr/>
                    <a:lstStyle/>
                    <a:p>
                      <a:pPr indent="0" lvl="0" marL="0" marR="0" rtl="0" algn="l">
                        <a:lnSpc>
                          <a:spcPct val="100000"/>
                        </a:lnSpc>
                        <a:spcBef>
                          <a:spcPts val="0"/>
                        </a:spcBef>
                        <a:spcAft>
                          <a:spcPts val="0"/>
                        </a:spcAft>
                        <a:buNone/>
                      </a:pPr>
                      <a:r>
                        <a:t/>
                      </a:r>
                      <a:endParaRPr sz="1300" u="none" cap="none" strike="noStrike">
                        <a:latin typeface="Times New Roman"/>
                        <a:ea typeface="Times New Roman"/>
                        <a:cs typeface="Times New Roman"/>
                        <a:sym typeface="Times New Roman"/>
                      </a:endParaRPr>
                    </a:p>
                    <a:p>
                      <a:pPr indent="-7620" lvl="0" marL="7620" marR="0" rtl="0" algn="ctr">
                        <a:lnSpc>
                          <a:spcPct val="100000"/>
                        </a:lnSpc>
                        <a:spcBef>
                          <a:spcPts val="1070"/>
                        </a:spcBef>
                        <a:spcAft>
                          <a:spcPts val="0"/>
                        </a:spcAft>
                        <a:buNone/>
                      </a:pPr>
                      <a:r>
                        <a:rPr b="1" lang="en-US" sz="1200" u="none" cap="none" strike="noStrike">
                          <a:solidFill>
                            <a:srgbClr val="FFFFFF"/>
                          </a:solidFill>
                          <a:latin typeface="Arial"/>
                          <a:ea typeface="Arial"/>
                          <a:cs typeface="Arial"/>
                          <a:sym typeface="Arial"/>
                        </a:rPr>
                        <a:t>9.9</a:t>
                      </a:r>
                      <a:endParaRPr sz="1200" u="none" cap="none" strike="noStrike">
                        <a:latin typeface="Arial"/>
                        <a:ea typeface="Arial"/>
                        <a:cs typeface="Arial"/>
                        <a:sym typeface="Arial"/>
                      </a:endParaRPr>
                    </a:p>
                  </a:txBody>
                  <a:tcPr marT="0" marB="0" marR="0" marL="0">
                    <a:lnB cap="flat" cmpd="sng" w="9525">
                      <a:solidFill>
                        <a:srgbClr val="858585"/>
                      </a:solidFill>
                      <a:prstDash val="solid"/>
                      <a:round/>
                      <a:headEnd len="sm" w="sm" type="none"/>
                      <a:tailEnd len="sm" w="sm" type="none"/>
                    </a:lnB>
                    <a:solidFill>
                      <a:srgbClr val="0059A3"/>
                    </a:solidFill>
                  </a:tcPr>
                </a:tc>
                <a:tc vMerge="1"/>
              </a:tr>
              <a:tr h="159375">
                <a:tc vMerge="1"/>
                <a:tc vMerge="1"/>
                <a:tc>
                  <a:txBody>
                    <a:bodyPr/>
                    <a:lstStyle/>
                    <a:p>
                      <a:pPr indent="-10160" lvl="0" marL="86360" marR="0" rtl="0" algn="ctr">
                        <a:lnSpc>
                          <a:spcPct val="110476"/>
                        </a:lnSpc>
                        <a:spcBef>
                          <a:spcPts val="0"/>
                        </a:spcBef>
                        <a:spcAft>
                          <a:spcPts val="0"/>
                        </a:spcAft>
                        <a:buNone/>
                      </a:pPr>
                      <a:r>
                        <a:rPr b="1" lang="en-US" sz="1050" u="none" cap="none" strike="noStrike">
                          <a:latin typeface="Arial"/>
                          <a:ea typeface="Arial"/>
                          <a:cs typeface="Arial"/>
                          <a:sym typeface="Arial"/>
                        </a:rPr>
                        <a:t>Compensation</a:t>
                      </a:r>
                      <a:endParaRPr sz="1050" u="none" cap="none" strike="noStrike">
                        <a:latin typeface="Arial"/>
                        <a:ea typeface="Arial"/>
                        <a:cs typeface="Arial"/>
                        <a:sym typeface="Arial"/>
                      </a:endParaRPr>
                    </a:p>
                  </a:txBody>
                  <a:tcPr marT="0" marB="0" marR="0" marL="0"/>
                </a:tc>
                <a:tc vMerge="1"/>
                <a:tc vMerge="1"/>
              </a:tr>
              <a:tr h="159375">
                <a:tc vMerge="1"/>
                <a:tc vMerge="1"/>
                <a:tc>
                  <a:txBody>
                    <a:bodyPr/>
                    <a:lstStyle/>
                    <a:p>
                      <a:pPr indent="-12064" lvl="0" marL="88265" marR="0" rtl="0" algn="ctr">
                        <a:lnSpc>
                          <a:spcPct val="110476"/>
                        </a:lnSpc>
                        <a:spcBef>
                          <a:spcPts val="0"/>
                        </a:spcBef>
                        <a:spcAft>
                          <a:spcPts val="0"/>
                        </a:spcAft>
                        <a:buNone/>
                      </a:pPr>
                      <a:r>
                        <a:rPr b="1" lang="en-US" sz="1050" u="none" cap="none" strike="noStrike">
                          <a:latin typeface="Arial"/>
                          <a:ea typeface="Arial"/>
                          <a:cs typeface="Arial"/>
                          <a:sym typeface="Arial"/>
                        </a:rPr>
                        <a:t>Expenses by</a:t>
                      </a:r>
                      <a:endParaRPr sz="1050" u="none" cap="none" strike="noStrike">
                        <a:latin typeface="Arial"/>
                        <a:ea typeface="Arial"/>
                        <a:cs typeface="Arial"/>
                        <a:sym typeface="Arial"/>
                      </a:endParaRPr>
                    </a:p>
                  </a:txBody>
                  <a:tcPr marT="0" marB="0" marR="0" marL="0"/>
                </a:tc>
                <a:tc vMerge="1"/>
                <a:tc vMerge="1"/>
              </a:tr>
              <a:tr h="374025">
                <a:tc vMerge="1"/>
                <a:tc vMerge="1"/>
                <a:tc>
                  <a:txBody>
                    <a:bodyPr/>
                    <a:lstStyle/>
                    <a:p>
                      <a:pPr indent="-8255" lvl="0" marL="84455" marR="0" rtl="0" algn="ctr">
                        <a:lnSpc>
                          <a:spcPct val="114761"/>
                        </a:lnSpc>
                        <a:spcBef>
                          <a:spcPts val="0"/>
                        </a:spcBef>
                        <a:spcAft>
                          <a:spcPts val="0"/>
                        </a:spcAft>
                        <a:buNone/>
                      </a:pPr>
                      <a:r>
                        <a:rPr b="1" lang="en-US" sz="1050" u="none" cap="none" strike="noStrike">
                          <a:latin typeface="Arial"/>
                          <a:ea typeface="Arial"/>
                          <a:cs typeface="Arial"/>
                          <a:sym typeface="Arial"/>
                        </a:rPr>
                        <a:t>~$700MM</a:t>
                      </a:r>
                      <a:endParaRPr sz="1050" u="none" cap="none" strike="noStrike">
                        <a:latin typeface="Arial"/>
                        <a:ea typeface="Arial"/>
                        <a:cs typeface="Arial"/>
                        <a:sym typeface="Arial"/>
                      </a:endParaRPr>
                    </a:p>
                  </a:txBody>
                  <a:tcPr marT="0" marB="0" marR="0" marL="0">
                    <a:lnB cap="flat" cmpd="sng" w="9525">
                      <a:solidFill>
                        <a:srgbClr val="858585"/>
                      </a:solidFill>
                      <a:prstDash val="solid"/>
                      <a:round/>
                      <a:headEnd len="sm" w="sm" type="none"/>
                      <a:tailEnd len="sm" w="sm" type="none"/>
                    </a:lnB>
                  </a:tcPr>
                </a:tc>
                <a:tc vMerge="1"/>
                <a:tc vMerge="1"/>
              </a:tr>
            </a:tbl>
          </a:graphicData>
        </a:graphic>
      </p:graphicFrame>
      <p:sp>
        <p:nvSpPr>
          <p:cNvPr id="535" name="Google Shape;535;p12"/>
          <p:cNvSpPr txBox="1"/>
          <p:nvPr/>
        </p:nvSpPr>
        <p:spPr>
          <a:xfrm>
            <a:off x="3398010" y="6353045"/>
            <a:ext cx="422909"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77.2%</a:t>
            </a:r>
            <a:endParaRPr sz="1100">
              <a:solidFill>
                <a:schemeClr val="dk1"/>
              </a:solidFill>
              <a:latin typeface="Arial"/>
              <a:ea typeface="Arial"/>
              <a:cs typeface="Arial"/>
              <a:sym typeface="Arial"/>
            </a:endParaRPr>
          </a:p>
        </p:txBody>
      </p:sp>
      <p:sp>
        <p:nvSpPr>
          <p:cNvPr id="536" name="Google Shape;536;p12"/>
          <p:cNvSpPr txBox="1"/>
          <p:nvPr/>
        </p:nvSpPr>
        <p:spPr>
          <a:xfrm>
            <a:off x="5997953" y="6353045"/>
            <a:ext cx="422909"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74.5%</a:t>
            </a:r>
            <a:endParaRPr sz="1100">
              <a:solidFill>
                <a:schemeClr val="dk1"/>
              </a:solidFill>
              <a:latin typeface="Arial"/>
              <a:ea typeface="Arial"/>
              <a:cs typeface="Arial"/>
              <a:sym typeface="Arial"/>
            </a:endParaRPr>
          </a:p>
        </p:txBody>
      </p:sp>
      <p:sp>
        <p:nvSpPr>
          <p:cNvPr id="537" name="Google Shape;537;p12"/>
          <p:cNvSpPr txBox="1"/>
          <p:nvPr/>
        </p:nvSpPr>
        <p:spPr>
          <a:xfrm>
            <a:off x="1023619" y="6261605"/>
            <a:ext cx="1725930" cy="361315"/>
          </a:xfrm>
          <a:prstGeom prst="rect">
            <a:avLst/>
          </a:prstGeom>
          <a:noFill/>
          <a:ln>
            <a:noFill/>
          </a:ln>
        </p:spPr>
        <p:txBody>
          <a:bodyPr anchorCtr="0" anchor="t" bIns="0" lIns="0" spcFirstLastPara="1" rIns="0" wrap="square" tIns="12700">
            <a:noAutofit/>
          </a:bodyPr>
          <a:lstStyle/>
          <a:p>
            <a:pPr indent="0" lvl="0" marL="12700" marR="5080" rtl="0" algn="l">
              <a:lnSpc>
                <a:spcPct val="100000"/>
              </a:lnSpc>
              <a:spcBef>
                <a:spcPts val="0"/>
              </a:spcBef>
              <a:spcAft>
                <a:spcPts val="0"/>
              </a:spcAft>
              <a:buNone/>
            </a:pPr>
            <a:r>
              <a:rPr b="1" lang="en-US" sz="1100">
                <a:solidFill>
                  <a:schemeClr val="dk1"/>
                </a:solidFill>
                <a:latin typeface="Arial"/>
                <a:ea typeface="Arial"/>
                <a:cs typeface="Arial"/>
                <a:sym typeface="Arial"/>
              </a:rPr>
              <a:t>Expense Efficiency Ratio,  ex-DVA</a:t>
            </a:r>
            <a:r>
              <a:rPr b="1" baseline="30000" lang="en-US" sz="1050">
                <a:solidFill>
                  <a:schemeClr val="dk1"/>
                </a:solidFill>
                <a:latin typeface="Arial"/>
                <a:ea typeface="Arial"/>
                <a:cs typeface="Arial"/>
                <a:sym typeface="Arial"/>
              </a:rPr>
              <a:t>(2)</a:t>
            </a:r>
            <a:r>
              <a:rPr b="1" lang="en-US" sz="1100">
                <a:solidFill>
                  <a:schemeClr val="dk1"/>
                </a:solidFill>
                <a:latin typeface="Arial"/>
                <a:ea typeface="Arial"/>
                <a:cs typeface="Arial"/>
                <a:sym typeface="Arial"/>
              </a:rPr>
              <a:t>:</a:t>
            </a:r>
            <a:endParaRPr sz="1100">
              <a:solidFill>
                <a:schemeClr val="dk1"/>
              </a:solidFill>
              <a:latin typeface="Arial"/>
              <a:ea typeface="Arial"/>
              <a:cs typeface="Arial"/>
              <a:sym typeface="Arial"/>
            </a:endParaRPr>
          </a:p>
        </p:txBody>
      </p:sp>
      <p:sp>
        <p:nvSpPr>
          <p:cNvPr id="538" name="Google Shape;538;p12"/>
          <p:cNvSpPr/>
          <p:nvPr/>
        </p:nvSpPr>
        <p:spPr>
          <a:xfrm>
            <a:off x="964691" y="6240780"/>
            <a:ext cx="6469380" cy="454659"/>
          </a:xfrm>
          <a:custGeom>
            <a:rect b="b" l="l" r="r" t="t"/>
            <a:pathLst>
              <a:path extrusionOk="0" h="120000" w="120000">
                <a:moveTo>
                  <a:pt x="226" y="116648"/>
                </a:moveTo>
                <a:lnTo>
                  <a:pt x="226" y="104983"/>
                </a:lnTo>
                <a:lnTo>
                  <a:pt x="0" y="104983"/>
                </a:lnTo>
                <a:lnTo>
                  <a:pt x="0" y="118257"/>
                </a:lnTo>
                <a:lnTo>
                  <a:pt x="113" y="118257"/>
                </a:lnTo>
                <a:lnTo>
                  <a:pt x="113" y="116648"/>
                </a:lnTo>
                <a:lnTo>
                  <a:pt x="226" y="116648"/>
                </a:lnTo>
                <a:close/>
              </a:path>
              <a:path extrusionOk="0" h="120000" w="120000">
                <a:moveTo>
                  <a:pt x="452" y="119866"/>
                </a:moveTo>
                <a:lnTo>
                  <a:pt x="452" y="116648"/>
                </a:lnTo>
                <a:lnTo>
                  <a:pt x="113" y="116648"/>
                </a:lnTo>
                <a:lnTo>
                  <a:pt x="113" y="118257"/>
                </a:lnTo>
                <a:lnTo>
                  <a:pt x="226" y="118257"/>
                </a:lnTo>
                <a:lnTo>
                  <a:pt x="226" y="119866"/>
                </a:lnTo>
                <a:lnTo>
                  <a:pt x="452" y="119866"/>
                </a:lnTo>
                <a:close/>
              </a:path>
              <a:path extrusionOk="0" h="120000" w="120000">
                <a:moveTo>
                  <a:pt x="226" y="119866"/>
                </a:moveTo>
                <a:lnTo>
                  <a:pt x="226" y="118257"/>
                </a:lnTo>
                <a:lnTo>
                  <a:pt x="113" y="118257"/>
                </a:lnTo>
                <a:lnTo>
                  <a:pt x="113" y="119866"/>
                </a:lnTo>
                <a:lnTo>
                  <a:pt x="226" y="119866"/>
                </a:lnTo>
                <a:close/>
              </a:path>
              <a:path extrusionOk="0" h="120000" w="120000">
                <a:moveTo>
                  <a:pt x="226" y="94927"/>
                </a:moveTo>
                <a:lnTo>
                  <a:pt x="226" y="81251"/>
                </a:lnTo>
                <a:lnTo>
                  <a:pt x="0" y="81251"/>
                </a:lnTo>
                <a:lnTo>
                  <a:pt x="0" y="94927"/>
                </a:lnTo>
                <a:lnTo>
                  <a:pt x="226" y="94927"/>
                </a:lnTo>
                <a:close/>
              </a:path>
              <a:path extrusionOk="0" h="120000" w="120000">
                <a:moveTo>
                  <a:pt x="226" y="71195"/>
                </a:moveTo>
                <a:lnTo>
                  <a:pt x="226" y="57921"/>
                </a:lnTo>
                <a:lnTo>
                  <a:pt x="0" y="57921"/>
                </a:lnTo>
                <a:lnTo>
                  <a:pt x="0" y="71195"/>
                </a:lnTo>
                <a:lnTo>
                  <a:pt x="226" y="71195"/>
                </a:lnTo>
                <a:close/>
              </a:path>
              <a:path extrusionOk="0" h="120000" w="120000">
                <a:moveTo>
                  <a:pt x="226" y="47866"/>
                </a:moveTo>
                <a:lnTo>
                  <a:pt x="226" y="34592"/>
                </a:lnTo>
                <a:lnTo>
                  <a:pt x="0" y="34592"/>
                </a:lnTo>
                <a:lnTo>
                  <a:pt x="0" y="47866"/>
                </a:lnTo>
                <a:lnTo>
                  <a:pt x="226" y="47866"/>
                </a:lnTo>
                <a:close/>
              </a:path>
              <a:path extrusionOk="0" h="120000" w="120000">
                <a:moveTo>
                  <a:pt x="226" y="24536"/>
                </a:moveTo>
                <a:lnTo>
                  <a:pt x="226" y="10860"/>
                </a:lnTo>
                <a:lnTo>
                  <a:pt x="0" y="10860"/>
                </a:lnTo>
                <a:lnTo>
                  <a:pt x="0" y="24536"/>
                </a:lnTo>
                <a:lnTo>
                  <a:pt x="226" y="24536"/>
                </a:lnTo>
                <a:close/>
              </a:path>
              <a:path extrusionOk="0" h="120000" w="120000">
                <a:moveTo>
                  <a:pt x="1102" y="3217"/>
                </a:moveTo>
                <a:lnTo>
                  <a:pt x="1102" y="0"/>
                </a:lnTo>
                <a:lnTo>
                  <a:pt x="169" y="0"/>
                </a:lnTo>
                <a:lnTo>
                  <a:pt x="169" y="3217"/>
                </a:lnTo>
                <a:lnTo>
                  <a:pt x="1102" y="3217"/>
                </a:lnTo>
                <a:close/>
              </a:path>
              <a:path extrusionOk="0" h="120000" w="120000">
                <a:moveTo>
                  <a:pt x="2742" y="3217"/>
                </a:moveTo>
                <a:lnTo>
                  <a:pt x="2742" y="0"/>
                </a:lnTo>
                <a:lnTo>
                  <a:pt x="1809" y="0"/>
                </a:lnTo>
                <a:lnTo>
                  <a:pt x="1809" y="3217"/>
                </a:lnTo>
                <a:lnTo>
                  <a:pt x="2742" y="3217"/>
                </a:lnTo>
                <a:close/>
              </a:path>
              <a:path extrusionOk="0" h="120000" w="120000">
                <a:moveTo>
                  <a:pt x="4409" y="3217"/>
                </a:moveTo>
                <a:lnTo>
                  <a:pt x="4409" y="0"/>
                </a:lnTo>
                <a:lnTo>
                  <a:pt x="3448" y="0"/>
                </a:lnTo>
                <a:lnTo>
                  <a:pt x="3448" y="3217"/>
                </a:lnTo>
                <a:lnTo>
                  <a:pt x="4409" y="3217"/>
                </a:lnTo>
                <a:close/>
              </a:path>
              <a:path extrusionOk="0" h="120000" w="120000">
                <a:moveTo>
                  <a:pt x="6049" y="3217"/>
                </a:moveTo>
                <a:lnTo>
                  <a:pt x="6049" y="0"/>
                </a:lnTo>
                <a:lnTo>
                  <a:pt x="5116" y="0"/>
                </a:lnTo>
                <a:lnTo>
                  <a:pt x="5116" y="3217"/>
                </a:lnTo>
                <a:lnTo>
                  <a:pt x="6049" y="3217"/>
                </a:lnTo>
                <a:close/>
              </a:path>
              <a:path extrusionOk="0" h="120000" w="120000">
                <a:moveTo>
                  <a:pt x="7689" y="3217"/>
                </a:moveTo>
                <a:lnTo>
                  <a:pt x="7689" y="0"/>
                </a:lnTo>
                <a:lnTo>
                  <a:pt x="6756" y="0"/>
                </a:lnTo>
                <a:lnTo>
                  <a:pt x="6756" y="3217"/>
                </a:lnTo>
                <a:lnTo>
                  <a:pt x="7689" y="3217"/>
                </a:lnTo>
                <a:close/>
              </a:path>
              <a:path extrusionOk="0" h="120000" w="120000">
                <a:moveTo>
                  <a:pt x="9356" y="3217"/>
                </a:moveTo>
                <a:lnTo>
                  <a:pt x="9356" y="0"/>
                </a:lnTo>
                <a:lnTo>
                  <a:pt x="8395" y="0"/>
                </a:lnTo>
                <a:lnTo>
                  <a:pt x="8395" y="3217"/>
                </a:lnTo>
                <a:lnTo>
                  <a:pt x="9356" y="3217"/>
                </a:lnTo>
                <a:close/>
              </a:path>
              <a:path extrusionOk="0" h="120000" w="120000">
                <a:moveTo>
                  <a:pt x="10996" y="3217"/>
                </a:moveTo>
                <a:lnTo>
                  <a:pt x="10996" y="0"/>
                </a:lnTo>
                <a:lnTo>
                  <a:pt x="10063" y="0"/>
                </a:lnTo>
                <a:lnTo>
                  <a:pt x="10063" y="3217"/>
                </a:lnTo>
                <a:lnTo>
                  <a:pt x="10996" y="3217"/>
                </a:lnTo>
                <a:close/>
              </a:path>
              <a:path extrusionOk="0" h="120000" w="120000">
                <a:moveTo>
                  <a:pt x="12636" y="3217"/>
                </a:moveTo>
                <a:lnTo>
                  <a:pt x="12636" y="0"/>
                </a:lnTo>
                <a:lnTo>
                  <a:pt x="11703" y="0"/>
                </a:lnTo>
                <a:lnTo>
                  <a:pt x="11703" y="3217"/>
                </a:lnTo>
                <a:lnTo>
                  <a:pt x="12636" y="3217"/>
                </a:lnTo>
                <a:close/>
              </a:path>
              <a:path extrusionOk="0" h="120000" w="120000">
                <a:moveTo>
                  <a:pt x="14303" y="3217"/>
                </a:moveTo>
                <a:lnTo>
                  <a:pt x="14303" y="0"/>
                </a:lnTo>
                <a:lnTo>
                  <a:pt x="13342" y="0"/>
                </a:lnTo>
                <a:lnTo>
                  <a:pt x="13342" y="3217"/>
                </a:lnTo>
                <a:lnTo>
                  <a:pt x="14303" y="3217"/>
                </a:lnTo>
                <a:close/>
              </a:path>
              <a:path extrusionOk="0" h="120000" w="120000">
                <a:moveTo>
                  <a:pt x="15943" y="3217"/>
                </a:moveTo>
                <a:lnTo>
                  <a:pt x="15943" y="0"/>
                </a:lnTo>
                <a:lnTo>
                  <a:pt x="15010" y="0"/>
                </a:lnTo>
                <a:lnTo>
                  <a:pt x="15010" y="3217"/>
                </a:lnTo>
                <a:lnTo>
                  <a:pt x="15943" y="3217"/>
                </a:lnTo>
                <a:close/>
              </a:path>
              <a:path extrusionOk="0" h="120000" w="120000">
                <a:moveTo>
                  <a:pt x="17583" y="3217"/>
                </a:moveTo>
                <a:lnTo>
                  <a:pt x="17583" y="0"/>
                </a:lnTo>
                <a:lnTo>
                  <a:pt x="16650" y="0"/>
                </a:lnTo>
                <a:lnTo>
                  <a:pt x="16650" y="3217"/>
                </a:lnTo>
                <a:lnTo>
                  <a:pt x="17583" y="3217"/>
                </a:lnTo>
                <a:close/>
              </a:path>
              <a:path extrusionOk="0" h="120000" w="120000">
                <a:moveTo>
                  <a:pt x="19250" y="3217"/>
                </a:moveTo>
                <a:lnTo>
                  <a:pt x="19250" y="0"/>
                </a:lnTo>
                <a:lnTo>
                  <a:pt x="18289" y="0"/>
                </a:lnTo>
                <a:lnTo>
                  <a:pt x="18289" y="3217"/>
                </a:lnTo>
                <a:lnTo>
                  <a:pt x="19250" y="3217"/>
                </a:lnTo>
                <a:close/>
              </a:path>
              <a:path extrusionOk="0" h="120000" w="120000">
                <a:moveTo>
                  <a:pt x="20890" y="3217"/>
                </a:moveTo>
                <a:lnTo>
                  <a:pt x="20890" y="0"/>
                </a:lnTo>
                <a:lnTo>
                  <a:pt x="19957" y="0"/>
                </a:lnTo>
                <a:lnTo>
                  <a:pt x="19957" y="3217"/>
                </a:lnTo>
                <a:lnTo>
                  <a:pt x="20890" y="3217"/>
                </a:lnTo>
                <a:close/>
              </a:path>
              <a:path extrusionOk="0" h="120000" w="120000">
                <a:moveTo>
                  <a:pt x="22530" y="3217"/>
                </a:moveTo>
                <a:lnTo>
                  <a:pt x="22530" y="0"/>
                </a:lnTo>
                <a:lnTo>
                  <a:pt x="21597" y="0"/>
                </a:lnTo>
                <a:lnTo>
                  <a:pt x="21597" y="3217"/>
                </a:lnTo>
                <a:lnTo>
                  <a:pt x="22530" y="3217"/>
                </a:lnTo>
                <a:close/>
              </a:path>
              <a:path extrusionOk="0" h="120000" w="120000">
                <a:moveTo>
                  <a:pt x="24197" y="3217"/>
                </a:moveTo>
                <a:lnTo>
                  <a:pt x="24197" y="0"/>
                </a:lnTo>
                <a:lnTo>
                  <a:pt x="23236" y="0"/>
                </a:lnTo>
                <a:lnTo>
                  <a:pt x="23236" y="3217"/>
                </a:lnTo>
                <a:lnTo>
                  <a:pt x="24197" y="3217"/>
                </a:lnTo>
                <a:close/>
              </a:path>
              <a:path extrusionOk="0" h="120000" w="120000">
                <a:moveTo>
                  <a:pt x="25837" y="3217"/>
                </a:moveTo>
                <a:lnTo>
                  <a:pt x="25837" y="0"/>
                </a:lnTo>
                <a:lnTo>
                  <a:pt x="24904" y="0"/>
                </a:lnTo>
                <a:lnTo>
                  <a:pt x="24904" y="3217"/>
                </a:lnTo>
                <a:lnTo>
                  <a:pt x="25837" y="3217"/>
                </a:lnTo>
                <a:close/>
              </a:path>
              <a:path extrusionOk="0" h="120000" w="120000">
                <a:moveTo>
                  <a:pt x="27477" y="3217"/>
                </a:moveTo>
                <a:lnTo>
                  <a:pt x="27477" y="0"/>
                </a:lnTo>
                <a:lnTo>
                  <a:pt x="26544" y="0"/>
                </a:lnTo>
                <a:lnTo>
                  <a:pt x="26544" y="3217"/>
                </a:lnTo>
                <a:lnTo>
                  <a:pt x="27477" y="3217"/>
                </a:lnTo>
                <a:close/>
              </a:path>
              <a:path extrusionOk="0" h="120000" w="120000">
                <a:moveTo>
                  <a:pt x="29144" y="3217"/>
                </a:moveTo>
                <a:lnTo>
                  <a:pt x="29144" y="0"/>
                </a:lnTo>
                <a:lnTo>
                  <a:pt x="28183" y="0"/>
                </a:lnTo>
                <a:lnTo>
                  <a:pt x="28183" y="3217"/>
                </a:lnTo>
                <a:lnTo>
                  <a:pt x="29144" y="3217"/>
                </a:lnTo>
                <a:close/>
              </a:path>
              <a:path extrusionOk="0" h="120000" w="120000">
                <a:moveTo>
                  <a:pt x="30784" y="3217"/>
                </a:moveTo>
                <a:lnTo>
                  <a:pt x="30784" y="0"/>
                </a:lnTo>
                <a:lnTo>
                  <a:pt x="29851" y="0"/>
                </a:lnTo>
                <a:lnTo>
                  <a:pt x="29851" y="3217"/>
                </a:lnTo>
                <a:lnTo>
                  <a:pt x="30784" y="3217"/>
                </a:lnTo>
                <a:close/>
              </a:path>
              <a:path extrusionOk="0" h="120000" w="120000">
                <a:moveTo>
                  <a:pt x="32424" y="3217"/>
                </a:moveTo>
                <a:lnTo>
                  <a:pt x="32424" y="0"/>
                </a:lnTo>
                <a:lnTo>
                  <a:pt x="31491" y="0"/>
                </a:lnTo>
                <a:lnTo>
                  <a:pt x="31491" y="3217"/>
                </a:lnTo>
                <a:lnTo>
                  <a:pt x="32424" y="3217"/>
                </a:lnTo>
                <a:close/>
              </a:path>
              <a:path extrusionOk="0" h="120000" w="120000">
                <a:moveTo>
                  <a:pt x="34091" y="3217"/>
                </a:moveTo>
                <a:lnTo>
                  <a:pt x="34091" y="0"/>
                </a:lnTo>
                <a:lnTo>
                  <a:pt x="33130" y="0"/>
                </a:lnTo>
                <a:lnTo>
                  <a:pt x="33130" y="3217"/>
                </a:lnTo>
                <a:lnTo>
                  <a:pt x="34091" y="3217"/>
                </a:lnTo>
                <a:close/>
              </a:path>
              <a:path extrusionOk="0" h="120000" w="120000">
                <a:moveTo>
                  <a:pt x="35731" y="3217"/>
                </a:moveTo>
                <a:lnTo>
                  <a:pt x="35731" y="0"/>
                </a:lnTo>
                <a:lnTo>
                  <a:pt x="34798" y="0"/>
                </a:lnTo>
                <a:lnTo>
                  <a:pt x="34798" y="3217"/>
                </a:lnTo>
                <a:lnTo>
                  <a:pt x="35731" y="3217"/>
                </a:lnTo>
                <a:close/>
              </a:path>
              <a:path extrusionOk="0" h="120000" w="120000">
                <a:moveTo>
                  <a:pt x="37371" y="3217"/>
                </a:moveTo>
                <a:lnTo>
                  <a:pt x="37371" y="0"/>
                </a:lnTo>
                <a:lnTo>
                  <a:pt x="36438" y="0"/>
                </a:lnTo>
                <a:lnTo>
                  <a:pt x="36438" y="3217"/>
                </a:lnTo>
                <a:lnTo>
                  <a:pt x="37371" y="3217"/>
                </a:lnTo>
                <a:close/>
              </a:path>
              <a:path extrusionOk="0" h="120000" w="120000">
                <a:moveTo>
                  <a:pt x="39038" y="3217"/>
                </a:moveTo>
                <a:lnTo>
                  <a:pt x="39038" y="0"/>
                </a:lnTo>
                <a:lnTo>
                  <a:pt x="38077" y="0"/>
                </a:lnTo>
                <a:lnTo>
                  <a:pt x="38077" y="3217"/>
                </a:lnTo>
                <a:lnTo>
                  <a:pt x="39038" y="3217"/>
                </a:lnTo>
                <a:close/>
              </a:path>
              <a:path extrusionOk="0" h="120000" w="120000">
                <a:moveTo>
                  <a:pt x="40678" y="3217"/>
                </a:moveTo>
                <a:lnTo>
                  <a:pt x="40678" y="0"/>
                </a:lnTo>
                <a:lnTo>
                  <a:pt x="39745" y="0"/>
                </a:lnTo>
                <a:lnTo>
                  <a:pt x="39745" y="3217"/>
                </a:lnTo>
                <a:lnTo>
                  <a:pt x="40678" y="3217"/>
                </a:lnTo>
                <a:close/>
              </a:path>
              <a:path extrusionOk="0" h="120000" w="120000">
                <a:moveTo>
                  <a:pt x="42318" y="3217"/>
                </a:moveTo>
                <a:lnTo>
                  <a:pt x="42318" y="0"/>
                </a:lnTo>
                <a:lnTo>
                  <a:pt x="41385" y="0"/>
                </a:lnTo>
                <a:lnTo>
                  <a:pt x="41385" y="3217"/>
                </a:lnTo>
                <a:lnTo>
                  <a:pt x="42318" y="3217"/>
                </a:lnTo>
                <a:close/>
              </a:path>
              <a:path extrusionOk="0" h="120000" w="120000">
                <a:moveTo>
                  <a:pt x="43985" y="3217"/>
                </a:moveTo>
                <a:lnTo>
                  <a:pt x="43985" y="0"/>
                </a:lnTo>
                <a:lnTo>
                  <a:pt x="43024" y="0"/>
                </a:lnTo>
                <a:lnTo>
                  <a:pt x="43024" y="3217"/>
                </a:lnTo>
                <a:lnTo>
                  <a:pt x="43985" y="3217"/>
                </a:lnTo>
                <a:close/>
              </a:path>
              <a:path extrusionOk="0" h="120000" w="120000">
                <a:moveTo>
                  <a:pt x="45625" y="3217"/>
                </a:moveTo>
                <a:lnTo>
                  <a:pt x="45625" y="0"/>
                </a:lnTo>
                <a:lnTo>
                  <a:pt x="44692" y="0"/>
                </a:lnTo>
                <a:lnTo>
                  <a:pt x="44692" y="3217"/>
                </a:lnTo>
                <a:lnTo>
                  <a:pt x="45625" y="3217"/>
                </a:lnTo>
                <a:close/>
              </a:path>
              <a:path extrusionOk="0" h="120000" w="120000">
                <a:moveTo>
                  <a:pt x="47265" y="3217"/>
                </a:moveTo>
                <a:lnTo>
                  <a:pt x="47265" y="0"/>
                </a:lnTo>
                <a:lnTo>
                  <a:pt x="46332" y="0"/>
                </a:lnTo>
                <a:lnTo>
                  <a:pt x="46332" y="3217"/>
                </a:lnTo>
                <a:lnTo>
                  <a:pt x="47265" y="3217"/>
                </a:lnTo>
                <a:close/>
              </a:path>
              <a:path extrusionOk="0" h="120000" w="120000">
                <a:moveTo>
                  <a:pt x="48932" y="3217"/>
                </a:moveTo>
                <a:lnTo>
                  <a:pt x="48932" y="0"/>
                </a:lnTo>
                <a:lnTo>
                  <a:pt x="47971" y="0"/>
                </a:lnTo>
                <a:lnTo>
                  <a:pt x="47971" y="3217"/>
                </a:lnTo>
                <a:lnTo>
                  <a:pt x="48932" y="3217"/>
                </a:lnTo>
                <a:close/>
              </a:path>
              <a:path extrusionOk="0" h="120000" w="120000">
                <a:moveTo>
                  <a:pt x="50572" y="3217"/>
                </a:moveTo>
                <a:lnTo>
                  <a:pt x="50572" y="0"/>
                </a:lnTo>
                <a:lnTo>
                  <a:pt x="49639" y="0"/>
                </a:lnTo>
                <a:lnTo>
                  <a:pt x="49639" y="3217"/>
                </a:lnTo>
                <a:lnTo>
                  <a:pt x="50572" y="3217"/>
                </a:lnTo>
                <a:close/>
              </a:path>
              <a:path extrusionOk="0" h="120000" w="120000">
                <a:moveTo>
                  <a:pt x="52212" y="3217"/>
                </a:moveTo>
                <a:lnTo>
                  <a:pt x="52212" y="0"/>
                </a:lnTo>
                <a:lnTo>
                  <a:pt x="51279" y="0"/>
                </a:lnTo>
                <a:lnTo>
                  <a:pt x="51279" y="3217"/>
                </a:lnTo>
                <a:lnTo>
                  <a:pt x="52212" y="3217"/>
                </a:lnTo>
                <a:close/>
              </a:path>
              <a:path extrusionOk="0" h="120000" w="120000">
                <a:moveTo>
                  <a:pt x="53879" y="3217"/>
                </a:moveTo>
                <a:lnTo>
                  <a:pt x="53879" y="0"/>
                </a:lnTo>
                <a:lnTo>
                  <a:pt x="52918" y="0"/>
                </a:lnTo>
                <a:lnTo>
                  <a:pt x="52918" y="3217"/>
                </a:lnTo>
                <a:lnTo>
                  <a:pt x="53879" y="3217"/>
                </a:lnTo>
                <a:close/>
              </a:path>
              <a:path extrusionOk="0" h="120000" w="120000">
                <a:moveTo>
                  <a:pt x="55519" y="3217"/>
                </a:moveTo>
                <a:lnTo>
                  <a:pt x="55519" y="0"/>
                </a:lnTo>
                <a:lnTo>
                  <a:pt x="54586" y="0"/>
                </a:lnTo>
                <a:lnTo>
                  <a:pt x="54586" y="3217"/>
                </a:lnTo>
                <a:lnTo>
                  <a:pt x="55519" y="3217"/>
                </a:lnTo>
                <a:close/>
              </a:path>
              <a:path extrusionOk="0" h="120000" w="120000">
                <a:moveTo>
                  <a:pt x="57159" y="3217"/>
                </a:moveTo>
                <a:lnTo>
                  <a:pt x="57159" y="0"/>
                </a:lnTo>
                <a:lnTo>
                  <a:pt x="56226" y="0"/>
                </a:lnTo>
                <a:lnTo>
                  <a:pt x="56226" y="3217"/>
                </a:lnTo>
                <a:lnTo>
                  <a:pt x="57159" y="3217"/>
                </a:lnTo>
                <a:close/>
              </a:path>
              <a:path extrusionOk="0" h="120000" w="120000">
                <a:moveTo>
                  <a:pt x="58826" y="3217"/>
                </a:moveTo>
                <a:lnTo>
                  <a:pt x="58826" y="0"/>
                </a:lnTo>
                <a:lnTo>
                  <a:pt x="57865" y="0"/>
                </a:lnTo>
                <a:lnTo>
                  <a:pt x="57865" y="3217"/>
                </a:lnTo>
                <a:lnTo>
                  <a:pt x="58826" y="3217"/>
                </a:lnTo>
                <a:close/>
              </a:path>
              <a:path extrusionOk="0" h="120000" w="120000">
                <a:moveTo>
                  <a:pt x="60466" y="3217"/>
                </a:moveTo>
                <a:lnTo>
                  <a:pt x="60466" y="0"/>
                </a:lnTo>
                <a:lnTo>
                  <a:pt x="59533" y="0"/>
                </a:lnTo>
                <a:lnTo>
                  <a:pt x="59533" y="3217"/>
                </a:lnTo>
                <a:lnTo>
                  <a:pt x="60466" y="3217"/>
                </a:lnTo>
                <a:close/>
              </a:path>
              <a:path extrusionOk="0" h="120000" w="120000">
                <a:moveTo>
                  <a:pt x="62106" y="3217"/>
                </a:moveTo>
                <a:lnTo>
                  <a:pt x="62106" y="0"/>
                </a:lnTo>
                <a:lnTo>
                  <a:pt x="61173" y="0"/>
                </a:lnTo>
                <a:lnTo>
                  <a:pt x="61173" y="3217"/>
                </a:lnTo>
                <a:lnTo>
                  <a:pt x="62106" y="3217"/>
                </a:lnTo>
                <a:close/>
              </a:path>
              <a:path extrusionOk="0" h="120000" w="120000">
                <a:moveTo>
                  <a:pt x="63773" y="3217"/>
                </a:moveTo>
                <a:lnTo>
                  <a:pt x="63773" y="0"/>
                </a:lnTo>
                <a:lnTo>
                  <a:pt x="62812" y="0"/>
                </a:lnTo>
                <a:lnTo>
                  <a:pt x="62812" y="3217"/>
                </a:lnTo>
                <a:lnTo>
                  <a:pt x="63773" y="3217"/>
                </a:lnTo>
                <a:close/>
              </a:path>
              <a:path extrusionOk="0" h="120000" w="120000">
                <a:moveTo>
                  <a:pt x="65413" y="3217"/>
                </a:moveTo>
                <a:lnTo>
                  <a:pt x="65413" y="0"/>
                </a:lnTo>
                <a:lnTo>
                  <a:pt x="64480" y="0"/>
                </a:lnTo>
                <a:lnTo>
                  <a:pt x="64480" y="3217"/>
                </a:lnTo>
                <a:lnTo>
                  <a:pt x="65413" y="3217"/>
                </a:lnTo>
                <a:close/>
              </a:path>
              <a:path extrusionOk="0" h="120000" w="120000">
                <a:moveTo>
                  <a:pt x="67053" y="3217"/>
                </a:moveTo>
                <a:lnTo>
                  <a:pt x="67053" y="0"/>
                </a:lnTo>
                <a:lnTo>
                  <a:pt x="66120" y="0"/>
                </a:lnTo>
                <a:lnTo>
                  <a:pt x="66120" y="3217"/>
                </a:lnTo>
                <a:lnTo>
                  <a:pt x="67053" y="3217"/>
                </a:lnTo>
                <a:close/>
              </a:path>
              <a:path extrusionOk="0" h="120000" w="120000">
                <a:moveTo>
                  <a:pt x="68720" y="3217"/>
                </a:moveTo>
                <a:lnTo>
                  <a:pt x="68720" y="0"/>
                </a:lnTo>
                <a:lnTo>
                  <a:pt x="67759" y="0"/>
                </a:lnTo>
                <a:lnTo>
                  <a:pt x="67759" y="3217"/>
                </a:lnTo>
                <a:lnTo>
                  <a:pt x="68720" y="3217"/>
                </a:lnTo>
                <a:close/>
              </a:path>
              <a:path extrusionOk="0" h="120000" w="120000">
                <a:moveTo>
                  <a:pt x="70360" y="3217"/>
                </a:moveTo>
                <a:lnTo>
                  <a:pt x="70360" y="0"/>
                </a:lnTo>
                <a:lnTo>
                  <a:pt x="69427" y="0"/>
                </a:lnTo>
                <a:lnTo>
                  <a:pt x="69427" y="3217"/>
                </a:lnTo>
                <a:lnTo>
                  <a:pt x="70360" y="3217"/>
                </a:lnTo>
                <a:close/>
              </a:path>
              <a:path extrusionOk="0" h="120000" w="120000">
                <a:moveTo>
                  <a:pt x="72000" y="3217"/>
                </a:moveTo>
                <a:lnTo>
                  <a:pt x="72000" y="0"/>
                </a:lnTo>
                <a:lnTo>
                  <a:pt x="71067" y="0"/>
                </a:lnTo>
                <a:lnTo>
                  <a:pt x="71067" y="3217"/>
                </a:lnTo>
                <a:lnTo>
                  <a:pt x="72000" y="3217"/>
                </a:lnTo>
                <a:close/>
              </a:path>
              <a:path extrusionOk="0" h="120000" w="120000">
                <a:moveTo>
                  <a:pt x="73667" y="3217"/>
                </a:moveTo>
                <a:lnTo>
                  <a:pt x="73667" y="0"/>
                </a:lnTo>
                <a:lnTo>
                  <a:pt x="72706" y="0"/>
                </a:lnTo>
                <a:lnTo>
                  <a:pt x="72706" y="3217"/>
                </a:lnTo>
                <a:lnTo>
                  <a:pt x="73667" y="3217"/>
                </a:lnTo>
                <a:close/>
              </a:path>
              <a:path extrusionOk="0" h="120000" w="120000">
                <a:moveTo>
                  <a:pt x="75307" y="3217"/>
                </a:moveTo>
                <a:lnTo>
                  <a:pt x="75307" y="0"/>
                </a:lnTo>
                <a:lnTo>
                  <a:pt x="74374" y="0"/>
                </a:lnTo>
                <a:lnTo>
                  <a:pt x="74374" y="3217"/>
                </a:lnTo>
                <a:lnTo>
                  <a:pt x="75307" y="3217"/>
                </a:lnTo>
                <a:close/>
              </a:path>
              <a:path extrusionOk="0" h="120000" w="120000">
                <a:moveTo>
                  <a:pt x="76946" y="3217"/>
                </a:moveTo>
                <a:lnTo>
                  <a:pt x="76946" y="0"/>
                </a:lnTo>
                <a:lnTo>
                  <a:pt x="76014" y="0"/>
                </a:lnTo>
                <a:lnTo>
                  <a:pt x="76014" y="3217"/>
                </a:lnTo>
                <a:lnTo>
                  <a:pt x="76946" y="3217"/>
                </a:lnTo>
                <a:close/>
              </a:path>
              <a:path extrusionOk="0" h="120000" w="120000">
                <a:moveTo>
                  <a:pt x="78614" y="3217"/>
                </a:moveTo>
                <a:lnTo>
                  <a:pt x="78614" y="0"/>
                </a:lnTo>
                <a:lnTo>
                  <a:pt x="77653" y="0"/>
                </a:lnTo>
                <a:lnTo>
                  <a:pt x="77653" y="3217"/>
                </a:lnTo>
                <a:lnTo>
                  <a:pt x="78614" y="3217"/>
                </a:lnTo>
                <a:close/>
              </a:path>
              <a:path extrusionOk="0" h="120000" w="120000">
                <a:moveTo>
                  <a:pt x="80254" y="3217"/>
                </a:moveTo>
                <a:lnTo>
                  <a:pt x="80254" y="0"/>
                </a:lnTo>
                <a:lnTo>
                  <a:pt x="79321" y="0"/>
                </a:lnTo>
                <a:lnTo>
                  <a:pt x="79321" y="3217"/>
                </a:lnTo>
                <a:lnTo>
                  <a:pt x="80254" y="3217"/>
                </a:lnTo>
                <a:close/>
              </a:path>
              <a:path extrusionOk="0" h="120000" w="120000">
                <a:moveTo>
                  <a:pt x="81893" y="3217"/>
                </a:moveTo>
                <a:lnTo>
                  <a:pt x="81893" y="0"/>
                </a:lnTo>
                <a:lnTo>
                  <a:pt x="80961" y="0"/>
                </a:lnTo>
                <a:lnTo>
                  <a:pt x="80961" y="3217"/>
                </a:lnTo>
                <a:lnTo>
                  <a:pt x="81893" y="3217"/>
                </a:lnTo>
                <a:close/>
              </a:path>
              <a:path extrusionOk="0" h="120000" w="120000">
                <a:moveTo>
                  <a:pt x="83561" y="3217"/>
                </a:moveTo>
                <a:lnTo>
                  <a:pt x="83561" y="0"/>
                </a:lnTo>
                <a:lnTo>
                  <a:pt x="82600" y="0"/>
                </a:lnTo>
                <a:lnTo>
                  <a:pt x="82600" y="3217"/>
                </a:lnTo>
                <a:lnTo>
                  <a:pt x="83561" y="3217"/>
                </a:lnTo>
                <a:close/>
              </a:path>
              <a:path extrusionOk="0" h="120000" w="120000">
                <a:moveTo>
                  <a:pt x="85201" y="3217"/>
                </a:moveTo>
                <a:lnTo>
                  <a:pt x="85201" y="0"/>
                </a:lnTo>
                <a:lnTo>
                  <a:pt x="84268" y="0"/>
                </a:lnTo>
                <a:lnTo>
                  <a:pt x="84268" y="3217"/>
                </a:lnTo>
                <a:lnTo>
                  <a:pt x="85201" y="3217"/>
                </a:lnTo>
                <a:close/>
              </a:path>
              <a:path extrusionOk="0" h="120000" w="120000">
                <a:moveTo>
                  <a:pt x="86840" y="3217"/>
                </a:moveTo>
                <a:lnTo>
                  <a:pt x="86840" y="0"/>
                </a:lnTo>
                <a:lnTo>
                  <a:pt x="85908" y="0"/>
                </a:lnTo>
                <a:lnTo>
                  <a:pt x="85908" y="3217"/>
                </a:lnTo>
                <a:lnTo>
                  <a:pt x="86840" y="3217"/>
                </a:lnTo>
                <a:close/>
              </a:path>
              <a:path extrusionOk="0" h="120000" w="120000">
                <a:moveTo>
                  <a:pt x="88508" y="3217"/>
                </a:moveTo>
                <a:lnTo>
                  <a:pt x="88508" y="0"/>
                </a:lnTo>
                <a:lnTo>
                  <a:pt x="87547" y="0"/>
                </a:lnTo>
                <a:lnTo>
                  <a:pt x="87547" y="3217"/>
                </a:lnTo>
                <a:lnTo>
                  <a:pt x="88508" y="3217"/>
                </a:lnTo>
                <a:close/>
              </a:path>
              <a:path extrusionOk="0" h="120000" w="120000">
                <a:moveTo>
                  <a:pt x="90148" y="3217"/>
                </a:moveTo>
                <a:lnTo>
                  <a:pt x="90148" y="0"/>
                </a:lnTo>
                <a:lnTo>
                  <a:pt x="89215" y="0"/>
                </a:lnTo>
                <a:lnTo>
                  <a:pt x="89215" y="3217"/>
                </a:lnTo>
                <a:lnTo>
                  <a:pt x="90148" y="3217"/>
                </a:lnTo>
                <a:close/>
              </a:path>
              <a:path extrusionOk="0" h="120000" w="120000">
                <a:moveTo>
                  <a:pt x="91787" y="3217"/>
                </a:moveTo>
                <a:lnTo>
                  <a:pt x="91787" y="0"/>
                </a:lnTo>
                <a:lnTo>
                  <a:pt x="90855" y="0"/>
                </a:lnTo>
                <a:lnTo>
                  <a:pt x="90855" y="3217"/>
                </a:lnTo>
                <a:lnTo>
                  <a:pt x="91787" y="3217"/>
                </a:lnTo>
                <a:close/>
              </a:path>
              <a:path extrusionOk="0" h="120000" w="120000">
                <a:moveTo>
                  <a:pt x="93455" y="3217"/>
                </a:moveTo>
                <a:lnTo>
                  <a:pt x="93455" y="0"/>
                </a:lnTo>
                <a:lnTo>
                  <a:pt x="92494" y="0"/>
                </a:lnTo>
                <a:lnTo>
                  <a:pt x="92494" y="3217"/>
                </a:lnTo>
                <a:lnTo>
                  <a:pt x="93455" y="3217"/>
                </a:lnTo>
                <a:close/>
              </a:path>
              <a:path extrusionOk="0" h="120000" w="120000">
                <a:moveTo>
                  <a:pt x="95095" y="3217"/>
                </a:moveTo>
                <a:lnTo>
                  <a:pt x="95095" y="0"/>
                </a:lnTo>
                <a:lnTo>
                  <a:pt x="94162" y="0"/>
                </a:lnTo>
                <a:lnTo>
                  <a:pt x="94162" y="3217"/>
                </a:lnTo>
                <a:lnTo>
                  <a:pt x="95095" y="3217"/>
                </a:lnTo>
                <a:close/>
              </a:path>
              <a:path extrusionOk="0" h="120000" w="120000">
                <a:moveTo>
                  <a:pt x="96734" y="3217"/>
                </a:moveTo>
                <a:lnTo>
                  <a:pt x="96734" y="0"/>
                </a:lnTo>
                <a:lnTo>
                  <a:pt x="95802" y="0"/>
                </a:lnTo>
                <a:lnTo>
                  <a:pt x="95802" y="3217"/>
                </a:lnTo>
                <a:lnTo>
                  <a:pt x="96734" y="3217"/>
                </a:lnTo>
                <a:close/>
              </a:path>
              <a:path extrusionOk="0" h="120000" w="120000">
                <a:moveTo>
                  <a:pt x="98402" y="3217"/>
                </a:moveTo>
                <a:lnTo>
                  <a:pt x="98402" y="0"/>
                </a:lnTo>
                <a:lnTo>
                  <a:pt x="97441" y="0"/>
                </a:lnTo>
                <a:lnTo>
                  <a:pt x="97441" y="3217"/>
                </a:lnTo>
                <a:lnTo>
                  <a:pt x="98402" y="3217"/>
                </a:lnTo>
                <a:close/>
              </a:path>
              <a:path extrusionOk="0" h="120000" w="120000">
                <a:moveTo>
                  <a:pt x="100042" y="3217"/>
                </a:moveTo>
                <a:lnTo>
                  <a:pt x="100042" y="0"/>
                </a:lnTo>
                <a:lnTo>
                  <a:pt x="99109" y="0"/>
                </a:lnTo>
                <a:lnTo>
                  <a:pt x="99109" y="3217"/>
                </a:lnTo>
                <a:lnTo>
                  <a:pt x="100042" y="3217"/>
                </a:lnTo>
                <a:close/>
              </a:path>
              <a:path extrusionOk="0" h="120000" w="120000">
                <a:moveTo>
                  <a:pt x="101681" y="3217"/>
                </a:moveTo>
                <a:lnTo>
                  <a:pt x="101681" y="0"/>
                </a:lnTo>
                <a:lnTo>
                  <a:pt x="100749" y="0"/>
                </a:lnTo>
                <a:lnTo>
                  <a:pt x="100749" y="3217"/>
                </a:lnTo>
                <a:lnTo>
                  <a:pt x="101681" y="3217"/>
                </a:lnTo>
                <a:close/>
              </a:path>
              <a:path extrusionOk="0" h="120000" w="120000">
                <a:moveTo>
                  <a:pt x="103349" y="3217"/>
                </a:moveTo>
                <a:lnTo>
                  <a:pt x="103349" y="0"/>
                </a:lnTo>
                <a:lnTo>
                  <a:pt x="102388" y="0"/>
                </a:lnTo>
                <a:lnTo>
                  <a:pt x="102388" y="3217"/>
                </a:lnTo>
                <a:lnTo>
                  <a:pt x="103349" y="3217"/>
                </a:lnTo>
                <a:close/>
              </a:path>
              <a:path extrusionOk="0" h="120000" w="120000">
                <a:moveTo>
                  <a:pt x="104989" y="3217"/>
                </a:moveTo>
                <a:lnTo>
                  <a:pt x="104989" y="0"/>
                </a:lnTo>
                <a:lnTo>
                  <a:pt x="104056" y="0"/>
                </a:lnTo>
                <a:lnTo>
                  <a:pt x="104056" y="3217"/>
                </a:lnTo>
                <a:lnTo>
                  <a:pt x="104989" y="3217"/>
                </a:lnTo>
                <a:close/>
              </a:path>
              <a:path extrusionOk="0" h="120000" w="120000">
                <a:moveTo>
                  <a:pt x="106628" y="3217"/>
                </a:moveTo>
                <a:lnTo>
                  <a:pt x="106628" y="0"/>
                </a:lnTo>
                <a:lnTo>
                  <a:pt x="105696" y="0"/>
                </a:lnTo>
                <a:lnTo>
                  <a:pt x="105696" y="3217"/>
                </a:lnTo>
                <a:lnTo>
                  <a:pt x="106628" y="3217"/>
                </a:lnTo>
                <a:close/>
              </a:path>
              <a:path extrusionOk="0" h="120000" w="120000">
                <a:moveTo>
                  <a:pt x="108296" y="3217"/>
                </a:moveTo>
                <a:lnTo>
                  <a:pt x="108296" y="0"/>
                </a:lnTo>
                <a:lnTo>
                  <a:pt x="107335" y="0"/>
                </a:lnTo>
                <a:lnTo>
                  <a:pt x="107335" y="3217"/>
                </a:lnTo>
                <a:lnTo>
                  <a:pt x="108296" y="3217"/>
                </a:lnTo>
                <a:close/>
              </a:path>
              <a:path extrusionOk="0" h="120000" w="120000">
                <a:moveTo>
                  <a:pt x="109936" y="3217"/>
                </a:moveTo>
                <a:lnTo>
                  <a:pt x="109936" y="0"/>
                </a:lnTo>
                <a:lnTo>
                  <a:pt x="109003" y="0"/>
                </a:lnTo>
                <a:lnTo>
                  <a:pt x="109003" y="3217"/>
                </a:lnTo>
                <a:lnTo>
                  <a:pt x="109936" y="3217"/>
                </a:lnTo>
                <a:close/>
              </a:path>
              <a:path extrusionOk="0" h="120000" w="120000">
                <a:moveTo>
                  <a:pt x="111575" y="3217"/>
                </a:moveTo>
                <a:lnTo>
                  <a:pt x="111575" y="0"/>
                </a:lnTo>
                <a:lnTo>
                  <a:pt x="110643" y="0"/>
                </a:lnTo>
                <a:lnTo>
                  <a:pt x="110643" y="3217"/>
                </a:lnTo>
                <a:lnTo>
                  <a:pt x="111575" y="3217"/>
                </a:lnTo>
                <a:close/>
              </a:path>
              <a:path extrusionOk="0" h="120000" w="120000">
                <a:moveTo>
                  <a:pt x="113243" y="3217"/>
                </a:moveTo>
                <a:lnTo>
                  <a:pt x="113243" y="0"/>
                </a:lnTo>
                <a:lnTo>
                  <a:pt x="112282" y="0"/>
                </a:lnTo>
                <a:lnTo>
                  <a:pt x="112282" y="3217"/>
                </a:lnTo>
                <a:lnTo>
                  <a:pt x="113243" y="3217"/>
                </a:lnTo>
                <a:close/>
              </a:path>
              <a:path extrusionOk="0" h="120000" w="120000">
                <a:moveTo>
                  <a:pt x="114883" y="3217"/>
                </a:moveTo>
                <a:lnTo>
                  <a:pt x="114883" y="0"/>
                </a:lnTo>
                <a:lnTo>
                  <a:pt x="113950" y="0"/>
                </a:lnTo>
                <a:lnTo>
                  <a:pt x="113950" y="3217"/>
                </a:lnTo>
                <a:lnTo>
                  <a:pt x="114883" y="3217"/>
                </a:lnTo>
                <a:close/>
              </a:path>
              <a:path extrusionOk="0" h="120000" w="120000">
                <a:moveTo>
                  <a:pt x="116522" y="3217"/>
                </a:moveTo>
                <a:lnTo>
                  <a:pt x="116522" y="0"/>
                </a:lnTo>
                <a:lnTo>
                  <a:pt x="115590" y="0"/>
                </a:lnTo>
                <a:lnTo>
                  <a:pt x="115590" y="3217"/>
                </a:lnTo>
                <a:lnTo>
                  <a:pt x="116522" y="3217"/>
                </a:lnTo>
                <a:close/>
              </a:path>
              <a:path extrusionOk="0" h="120000" w="120000">
                <a:moveTo>
                  <a:pt x="118190" y="3217"/>
                </a:moveTo>
                <a:lnTo>
                  <a:pt x="118190" y="0"/>
                </a:lnTo>
                <a:lnTo>
                  <a:pt x="117229" y="0"/>
                </a:lnTo>
                <a:lnTo>
                  <a:pt x="117229" y="3217"/>
                </a:lnTo>
                <a:lnTo>
                  <a:pt x="118190" y="3217"/>
                </a:lnTo>
                <a:close/>
              </a:path>
              <a:path extrusionOk="0" h="120000" w="120000">
                <a:moveTo>
                  <a:pt x="119830" y="3217"/>
                </a:moveTo>
                <a:lnTo>
                  <a:pt x="119830" y="0"/>
                </a:lnTo>
                <a:lnTo>
                  <a:pt x="118897" y="0"/>
                </a:lnTo>
                <a:lnTo>
                  <a:pt x="118897" y="3217"/>
                </a:lnTo>
                <a:lnTo>
                  <a:pt x="119830" y="3217"/>
                </a:lnTo>
                <a:close/>
              </a:path>
              <a:path extrusionOk="0" h="120000" w="120000">
                <a:moveTo>
                  <a:pt x="120000" y="24536"/>
                </a:moveTo>
                <a:lnTo>
                  <a:pt x="120000" y="10860"/>
                </a:lnTo>
                <a:lnTo>
                  <a:pt x="119773" y="10860"/>
                </a:lnTo>
                <a:lnTo>
                  <a:pt x="119773" y="24536"/>
                </a:lnTo>
                <a:lnTo>
                  <a:pt x="120000" y="24536"/>
                </a:lnTo>
                <a:close/>
              </a:path>
              <a:path extrusionOk="0" h="120000" w="120000">
                <a:moveTo>
                  <a:pt x="120000" y="47866"/>
                </a:moveTo>
                <a:lnTo>
                  <a:pt x="120000" y="34592"/>
                </a:lnTo>
                <a:lnTo>
                  <a:pt x="119773" y="34592"/>
                </a:lnTo>
                <a:lnTo>
                  <a:pt x="119773" y="47866"/>
                </a:lnTo>
                <a:lnTo>
                  <a:pt x="120000" y="47866"/>
                </a:lnTo>
                <a:close/>
              </a:path>
              <a:path extrusionOk="0" h="120000" w="120000">
                <a:moveTo>
                  <a:pt x="120000" y="71195"/>
                </a:moveTo>
                <a:lnTo>
                  <a:pt x="120000" y="57921"/>
                </a:lnTo>
                <a:lnTo>
                  <a:pt x="119773" y="57921"/>
                </a:lnTo>
                <a:lnTo>
                  <a:pt x="119773" y="71195"/>
                </a:lnTo>
                <a:lnTo>
                  <a:pt x="120000" y="71195"/>
                </a:lnTo>
                <a:close/>
              </a:path>
              <a:path extrusionOk="0" h="120000" w="120000">
                <a:moveTo>
                  <a:pt x="120000" y="94927"/>
                </a:moveTo>
                <a:lnTo>
                  <a:pt x="120000" y="81251"/>
                </a:lnTo>
                <a:lnTo>
                  <a:pt x="119773" y="81251"/>
                </a:lnTo>
                <a:lnTo>
                  <a:pt x="119773" y="94927"/>
                </a:lnTo>
                <a:lnTo>
                  <a:pt x="120000" y="94927"/>
                </a:lnTo>
                <a:close/>
              </a:path>
              <a:path extrusionOk="0" h="120000" w="120000">
                <a:moveTo>
                  <a:pt x="120000" y="119061"/>
                </a:moveTo>
                <a:lnTo>
                  <a:pt x="120000" y="104983"/>
                </a:lnTo>
                <a:lnTo>
                  <a:pt x="119773" y="104983"/>
                </a:lnTo>
                <a:lnTo>
                  <a:pt x="119773" y="118257"/>
                </a:lnTo>
                <a:lnTo>
                  <a:pt x="119886" y="116648"/>
                </a:lnTo>
                <a:lnTo>
                  <a:pt x="119886" y="119866"/>
                </a:lnTo>
                <a:lnTo>
                  <a:pt x="119943" y="119866"/>
                </a:lnTo>
                <a:lnTo>
                  <a:pt x="120000" y="119061"/>
                </a:lnTo>
                <a:close/>
              </a:path>
              <a:path extrusionOk="0" h="120000" w="120000">
                <a:moveTo>
                  <a:pt x="119180" y="119866"/>
                </a:moveTo>
                <a:lnTo>
                  <a:pt x="119180" y="116648"/>
                </a:lnTo>
                <a:lnTo>
                  <a:pt x="118219" y="116648"/>
                </a:lnTo>
                <a:lnTo>
                  <a:pt x="118219" y="119866"/>
                </a:lnTo>
                <a:lnTo>
                  <a:pt x="119180" y="119866"/>
                </a:lnTo>
                <a:close/>
              </a:path>
              <a:path extrusionOk="0" h="120000" w="120000">
                <a:moveTo>
                  <a:pt x="117512" y="119866"/>
                </a:moveTo>
                <a:lnTo>
                  <a:pt x="117512" y="116648"/>
                </a:lnTo>
                <a:lnTo>
                  <a:pt x="116579" y="116648"/>
                </a:lnTo>
                <a:lnTo>
                  <a:pt x="116579" y="119866"/>
                </a:lnTo>
                <a:lnTo>
                  <a:pt x="117512" y="119866"/>
                </a:lnTo>
                <a:close/>
              </a:path>
              <a:path extrusionOk="0" h="120000" w="120000">
                <a:moveTo>
                  <a:pt x="115872" y="119866"/>
                </a:moveTo>
                <a:lnTo>
                  <a:pt x="115872" y="116648"/>
                </a:lnTo>
                <a:lnTo>
                  <a:pt x="114939" y="116648"/>
                </a:lnTo>
                <a:lnTo>
                  <a:pt x="114939" y="119866"/>
                </a:lnTo>
                <a:lnTo>
                  <a:pt x="115872" y="119866"/>
                </a:lnTo>
                <a:close/>
              </a:path>
              <a:path extrusionOk="0" h="120000" w="120000">
                <a:moveTo>
                  <a:pt x="114233" y="119866"/>
                </a:moveTo>
                <a:lnTo>
                  <a:pt x="114233" y="116648"/>
                </a:lnTo>
                <a:lnTo>
                  <a:pt x="113272" y="116648"/>
                </a:lnTo>
                <a:lnTo>
                  <a:pt x="113272" y="119866"/>
                </a:lnTo>
                <a:lnTo>
                  <a:pt x="114233" y="119866"/>
                </a:lnTo>
                <a:close/>
              </a:path>
              <a:path extrusionOk="0" h="120000" w="120000">
                <a:moveTo>
                  <a:pt x="112565" y="119866"/>
                </a:moveTo>
                <a:lnTo>
                  <a:pt x="112565" y="116648"/>
                </a:lnTo>
                <a:lnTo>
                  <a:pt x="111632" y="116648"/>
                </a:lnTo>
                <a:lnTo>
                  <a:pt x="111632" y="119866"/>
                </a:lnTo>
                <a:lnTo>
                  <a:pt x="112565" y="119866"/>
                </a:lnTo>
                <a:close/>
              </a:path>
              <a:path extrusionOk="0" h="120000" w="120000">
                <a:moveTo>
                  <a:pt x="110925" y="119866"/>
                </a:moveTo>
                <a:lnTo>
                  <a:pt x="110925" y="116648"/>
                </a:lnTo>
                <a:lnTo>
                  <a:pt x="109992" y="116648"/>
                </a:lnTo>
                <a:lnTo>
                  <a:pt x="109992" y="119866"/>
                </a:lnTo>
                <a:lnTo>
                  <a:pt x="110925" y="119866"/>
                </a:lnTo>
                <a:close/>
              </a:path>
              <a:path extrusionOk="0" h="120000" w="120000">
                <a:moveTo>
                  <a:pt x="109286" y="119866"/>
                </a:moveTo>
                <a:lnTo>
                  <a:pt x="109286" y="116648"/>
                </a:lnTo>
                <a:lnTo>
                  <a:pt x="108325" y="116648"/>
                </a:lnTo>
                <a:lnTo>
                  <a:pt x="108325" y="119866"/>
                </a:lnTo>
                <a:lnTo>
                  <a:pt x="109286" y="119866"/>
                </a:lnTo>
                <a:close/>
              </a:path>
              <a:path extrusionOk="0" h="120000" w="120000">
                <a:moveTo>
                  <a:pt x="107618" y="119866"/>
                </a:moveTo>
                <a:lnTo>
                  <a:pt x="107618" y="116648"/>
                </a:lnTo>
                <a:lnTo>
                  <a:pt x="106685" y="116648"/>
                </a:lnTo>
                <a:lnTo>
                  <a:pt x="106685" y="119866"/>
                </a:lnTo>
                <a:lnTo>
                  <a:pt x="107618" y="119866"/>
                </a:lnTo>
                <a:close/>
              </a:path>
              <a:path extrusionOk="0" h="120000" w="120000">
                <a:moveTo>
                  <a:pt x="105978" y="119866"/>
                </a:moveTo>
                <a:lnTo>
                  <a:pt x="105978" y="116648"/>
                </a:lnTo>
                <a:lnTo>
                  <a:pt x="105045" y="116648"/>
                </a:lnTo>
                <a:lnTo>
                  <a:pt x="105045" y="119866"/>
                </a:lnTo>
                <a:lnTo>
                  <a:pt x="105978" y="119866"/>
                </a:lnTo>
                <a:close/>
              </a:path>
              <a:path extrusionOk="0" h="120000" w="120000">
                <a:moveTo>
                  <a:pt x="104339" y="119866"/>
                </a:moveTo>
                <a:lnTo>
                  <a:pt x="104339" y="116648"/>
                </a:lnTo>
                <a:lnTo>
                  <a:pt x="103378" y="116648"/>
                </a:lnTo>
                <a:lnTo>
                  <a:pt x="103378" y="119866"/>
                </a:lnTo>
                <a:lnTo>
                  <a:pt x="104339" y="119866"/>
                </a:lnTo>
                <a:close/>
              </a:path>
              <a:path extrusionOk="0" h="120000" w="120000">
                <a:moveTo>
                  <a:pt x="102671" y="119866"/>
                </a:moveTo>
                <a:lnTo>
                  <a:pt x="102671" y="116648"/>
                </a:lnTo>
                <a:lnTo>
                  <a:pt x="101738" y="116648"/>
                </a:lnTo>
                <a:lnTo>
                  <a:pt x="101738" y="119866"/>
                </a:lnTo>
                <a:lnTo>
                  <a:pt x="102671" y="119866"/>
                </a:lnTo>
                <a:close/>
              </a:path>
              <a:path extrusionOk="0" h="120000" w="120000">
                <a:moveTo>
                  <a:pt x="101031" y="119866"/>
                </a:moveTo>
                <a:lnTo>
                  <a:pt x="101031" y="116648"/>
                </a:lnTo>
                <a:lnTo>
                  <a:pt x="100098" y="116648"/>
                </a:lnTo>
                <a:lnTo>
                  <a:pt x="100098" y="119866"/>
                </a:lnTo>
                <a:lnTo>
                  <a:pt x="101031" y="119866"/>
                </a:lnTo>
                <a:close/>
              </a:path>
              <a:path extrusionOk="0" h="120000" w="120000">
                <a:moveTo>
                  <a:pt x="99392" y="119866"/>
                </a:moveTo>
                <a:lnTo>
                  <a:pt x="99392" y="116648"/>
                </a:lnTo>
                <a:lnTo>
                  <a:pt x="98431" y="116648"/>
                </a:lnTo>
                <a:lnTo>
                  <a:pt x="98431" y="119866"/>
                </a:lnTo>
                <a:lnTo>
                  <a:pt x="99392" y="119866"/>
                </a:lnTo>
                <a:close/>
              </a:path>
              <a:path extrusionOk="0" h="120000" w="120000">
                <a:moveTo>
                  <a:pt x="97724" y="119866"/>
                </a:moveTo>
                <a:lnTo>
                  <a:pt x="97724" y="116648"/>
                </a:lnTo>
                <a:lnTo>
                  <a:pt x="96791" y="116648"/>
                </a:lnTo>
                <a:lnTo>
                  <a:pt x="96791" y="119866"/>
                </a:lnTo>
                <a:lnTo>
                  <a:pt x="97724" y="119866"/>
                </a:lnTo>
                <a:close/>
              </a:path>
              <a:path extrusionOk="0" h="120000" w="120000">
                <a:moveTo>
                  <a:pt x="96084" y="119866"/>
                </a:moveTo>
                <a:lnTo>
                  <a:pt x="96084" y="116648"/>
                </a:lnTo>
                <a:lnTo>
                  <a:pt x="95151" y="116648"/>
                </a:lnTo>
                <a:lnTo>
                  <a:pt x="95151" y="119866"/>
                </a:lnTo>
                <a:lnTo>
                  <a:pt x="96084" y="119866"/>
                </a:lnTo>
                <a:close/>
              </a:path>
              <a:path extrusionOk="0" h="120000" w="120000">
                <a:moveTo>
                  <a:pt x="94445" y="119866"/>
                </a:moveTo>
                <a:lnTo>
                  <a:pt x="94445" y="116648"/>
                </a:lnTo>
                <a:lnTo>
                  <a:pt x="93484" y="116648"/>
                </a:lnTo>
                <a:lnTo>
                  <a:pt x="93484" y="119866"/>
                </a:lnTo>
                <a:lnTo>
                  <a:pt x="94445" y="119866"/>
                </a:lnTo>
                <a:close/>
              </a:path>
              <a:path extrusionOk="0" h="120000" w="120000">
                <a:moveTo>
                  <a:pt x="92777" y="119866"/>
                </a:moveTo>
                <a:lnTo>
                  <a:pt x="92777" y="116648"/>
                </a:lnTo>
                <a:lnTo>
                  <a:pt x="91844" y="116648"/>
                </a:lnTo>
                <a:lnTo>
                  <a:pt x="91844" y="119866"/>
                </a:lnTo>
                <a:lnTo>
                  <a:pt x="92777" y="119866"/>
                </a:lnTo>
                <a:close/>
              </a:path>
              <a:path extrusionOk="0" h="120000" w="120000">
                <a:moveTo>
                  <a:pt x="91137" y="119866"/>
                </a:moveTo>
                <a:lnTo>
                  <a:pt x="91137" y="116648"/>
                </a:lnTo>
                <a:lnTo>
                  <a:pt x="90204" y="116648"/>
                </a:lnTo>
                <a:lnTo>
                  <a:pt x="90204" y="119866"/>
                </a:lnTo>
                <a:lnTo>
                  <a:pt x="91137" y="119866"/>
                </a:lnTo>
                <a:close/>
              </a:path>
              <a:path extrusionOk="0" h="120000" w="120000">
                <a:moveTo>
                  <a:pt x="89498" y="119866"/>
                </a:moveTo>
                <a:lnTo>
                  <a:pt x="89498" y="116648"/>
                </a:lnTo>
                <a:lnTo>
                  <a:pt x="88537" y="116648"/>
                </a:lnTo>
                <a:lnTo>
                  <a:pt x="88537" y="119866"/>
                </a:lnTo>
                <a:lnTo>
                  <a:pt x="89498" y="119866"/>
                </a:lnTo>
                <a:close/>
              </a:path>
              <a:path extrusionOk="0" h="120000" w="120000">
                <a:moveTo>
                  <a:pt x="87830" y="119866"/>
                </a:moveTo>
                <a:lnTo>
                  <a:pt x="87830" y="116648"/>
                </a:lnTo>
                <a:lnTo>
                  <a:pt x="86897" y="116648"/>
                </a:lnTo>
                <a:lnTo>
                  <a:pt x="86897" y="119866"/>
                </a:lnTo>
                <a:lnTo>
                  <a:pt x="87830" y="119866"/>
                </a:lnTo>
                <a:close/>
              </a:path>
              <a:path extrusionOk="0" h="120000" w="120000">
                <a:moveTo>
                  <a:pt x="86190" y="119866"/>
                </a:moveTo>
                <a:lnTo>
                  <a:pt x="86190" y="116648"/>
                </a:lnTo>
                <a:lnTo>
                  <a:pt x="85257" y="116648"/>
                </a:lnTo>
                <a:lnTo>
                  <a:pt x="85257" y="119866"/>
                </a:lnTo>
                <a:lnTo>
                  <a:pt x="86190" y="119866"/>
                </a:lnTo>
                <a:close/>
              </a:path>
              <a:path extrusionOk="0" h="120000" w="120000">
                <a:moveTo>
                  <a:pt x="84551" y="119866"/>
                </a:moveTo>
                <a:lnTo>
                  <a:pt x="84551" y="116648"/>
                </a:lnTo>
                <a:lnTo>
                  <a:pt x="83590" y="116648"/>
                </a:lnTo>
                <a:lnTo>
                  <a:pt x="83590" y="119866"/>
                </a:lnTo>
                <a:lnTo>
                  <a:pt x="84551" y="119866"/>
                </a:lnTo>
                <a:close/>
              </a:path>
              <a:path extrusionOk="0" h="120000" w="120000">
                <a:moveTo>
                  <a:pt x="82883" y="119866"/>
                </a:moveTo>
                <a:lnTo>
                  <a:pt x="82883" y="116648"/>
                </a:lnTo>
                <a:lnTo>
                  <a:pt x="81950" y="116648"/>
                </a:lnTo>
                <a:lnTo>
                  <a:pt x="81950" y="119866"/>
                </a:lnTo>
                <a:lnTo>
                  <a:pt x="82883" y="119866"/>
                </a:lnTo>
                <a:close/>
              </a:path>
              <a:path extrusionOk="0" h="120000" w="120000">
                <a:moveTo>
                  <a:pt x="81243" y="119866"/>
                </a:moveTo>
                <a:lnTo>
                  <a:pt x="81243" y="116648"/>
                </a:lnTo>
                <a:lnTo>
                  <a:pt x="80310" y="116648"/>
                </a:lnTo>
                <a:lnTo>
                  <a:pt x="80310" y="119866"/>
                </a:lnTo>
                <a:lnTo>
                  <a:pt x="81243" y="119866"/>
                </a:lnTo>
                <a:close/>
              </a:path>
              <a:path extrusionOk="0" h="120000" w="120000">
                <a:moveTo>
                  <a:pt x="79604" y="119866"/>
                </a:moveTo>
                <a:lnTo>
                  <a:pt x="79604" y="116648"/>
                </a:lnTo>
                <a:lnTo>
                  <a:pt x="78643" y="116648"/>
                </a:lnTo>
                <a:lnTo>
                  <a:pt x="78643" y="119866"/>
                </a:lnTo>
                <a:lnTo>
                  <a:pt x="79604" y="119866"/>
                </a:lnTo>
                <a:close/>
              </a:path>
              <a:path extrusionOk="0" h="120000" w="120000">
                <a:moveTo>
                  <a:pt x="77936" y="119866"/>
                </a:moveTo>
                <a:lnTo>
                  <a:pt x="77936" y="116648"/>
                </a:lnTo>
                <a:lnTo>
                  <a:pt x="77003" y="116648"/>
                </a:lnTo>
                <a:lnTo>
                  <a:pt x="77003" y="119866"/>
                </a:lnTo>
                <a:lnTo>
                  <a:pt x="77936" y="119866"/>
                </a:lnTo>
                <a:close/>
              </a:path>
              <a:path extrusionOk="0" h="120000" w="120000">
                <a:moveTo>
                  <a:pt x="76296" y="119866"/>
                </a:moveTo>
                <a:lnTo>
                  <a:pt x="76296" y="116648"/>
                </a:lnTo>
                <a:lnTo>
                  <a:pt x="75363" y="116648"/>
                </a:lnTo>
                <a:lnTo>
                  <a:pt x="75363" y="119866"/>
                </a:lnTo>
                <a:lnTo>
                  <a:pt x="76296" y="119866"/>
                </a:lnTo>
                <a:close/>
              </a:path>
              <a:path extrusionOk="0" h="120000" w="120000">
                <a:moveTo>
                  <a:pt x="74657" y="119866"/>
                </a:moveTo>
                <a:lnTo>
                  <a:pt x="74657" y="116648"/>
                </a:lnTo>
                <a:lnTo>
                  <a:pt x="73696" y="116648"/>
                </a:lnTo>
                <a:lnTo>
                  <a:pt x="73696" y="119866"/>
                </a:lnTo>
                <a:lnTo>
                  <a:pt x="74657" y="119866"/>
                </a:lnTo>
                <a:close/>
              </a:path>
              <a:path extrusionOk="0" h="120000" w="120000">
                <a:moveTo>
                  <a:pt x="72989" y="119866"/>
                </a:moveTo>
                <a:lnTo>
                  <a:pt x="72989" y="116648"/>
                </a:lnTo>
                <a:lnTo>
                  <a:pt x="72056" y="116648"/>
                </a:lnTo>
                <a:lnTo>
                  <a:pt x="72056" y="119866"/>
                </a:lnTo>
                <a:lnTo>
                  <a:pt x="72989" y="119866"/>
                </a:lnTo>
                <a:close/>
              </a:path>
              <a:path extrusionOk="0" h="120000" w="120000">
                <a:moveTo>
                  <a:pt x="71349" y="119866"/>
                </a:moveTo>
                <a:lnTo>
                  <a:pt x="71349" y="116648"/>
                </a:lnTo>
                <a:lnTo>
                  <a:pt x="70416" y="116648"/>
                </a:lnTo>
                <a:lnTo>
                  <a:pt x="70416" y="119866"/>
                </a:lnTo>
                <a:lnTo>
                  <a:pt x="71349" y="119866"/>
                </a:lnTo>
                <a:close/>
              </a:path>
              <a:path extrusionOk="0" h="120000" w="120000">
                <a:moveTo>
                  <a:pt x="69710" y="119866"/>
                </a:moveTo>
                <a:lnTo>
                  <a:pt x="69710" y="116648"/>
                </a:lnTo>
                <a:lnTo>
                  <a:pt x="68749" y="116648"/>
                </a:lnTo>
                <a:lnTo>
                  <a:pt x="68749" y="119866"/>
                </a:lnTo>
                <a:lnTo>
                  <a:pt x="69710" y="119866"/>
                </a:lnTo>
                <a:close/>
              </a:path>
              <a:path extrusionOk="0" h="120000" w="120000">
                <a:moveTo>
                  <a:pt x="68042" y="119866"/>
                </a:moveTo>
                <a:lnTo>
                  <a:pt x="68042" y="116648"/>
                </a:lnTo>
                <a:lnTo>
                  <a:pt x="67109" y="116648"/>
                </a:lnTo>
                <a:lnTo>
                  <a:pt x="67109" y="119866"/>
                </a:lnTo>
                <a:lnTo>
                  <a:pt x="68042" y="119866"/>
                </a:lnTo>
                <a:close/>
              </a:path>
              <a:path extrusionOk="0" h="120000" w="120000">
                <a:moveTo>
                  <a:pt x="66402" y="119866"/>
                </a:moveTo>
                <a:lnTo>
                  <a:pt x="66402" y="116648"/>
                </a:lnTo>
                <a:lnTo>
                  <a:pt x="65469" y="116648"/>
                </a:lnTo>
                <a:lnTo>
                  <a:pt x="65469" y="119866"/>
                </a:lnTo>
                <a:lnTo>
                  <a:pt x="66402" y="119866"/>
                </a:lnTo>
                <a:close/>
              </a:path>
              <a:path extrusionOk="0" h="120000" w="120000">
                <a:moveTo>
                  <a:pt x="64763" y="119866"/>
                </a:moveTo>
                <a:lnTo>
                  <a:pt x="64763" y="116648"/>
                </a:lnTo>
                <a:lnTo>
                  <a:pt x="63802" y="116648"/>
                </a:lnTo>
                <a:lnTo>
                  <a:pt x="63802" y="119866"/>
                </a:lnTo>
                <a:lnTo>
                  <a:pt x="64763" y="119866"/>
                </a:lnTo>
                <a:close/>
              </a:path>
              <a:path extrusionOk="0" h="120000" w="120000">
                <a:moveTo>
                  <a:pt x="63095" y="119866"/>
                </a:moveTo>
                <a:lnTo>
                  <a:pt x="63095" y="116648"/>
                </a:lnTo>
                <a:lnTo>
                  <a:pt x="62162" y="116648"/>
                </a:lnTo>
                <a:lnTo>
                  <a:pt x="62162" y="119866"/>
                </a:lnTo>
                <a:lnTo>
                  <a:pt x="63095" y="119866"/>
                </a:lnTo>
                <a:close/>
              </a:path>
              <a:path extrusionOk="0" h="120000" w="120000">
                <a:moveTo>
                  <a:pt x="61455" y="119866"/>
                </a:moveTo>
                <a:lnTo>
                  <a:pt x="61455" y="116648"/>
                </a:lnTo>
                <a:lnTo>
                  <a:pt x="60522" y="116648"/>
                </a:lnTo>
                <a:lnTo>
                  <a:pt x="60522" y="119866"/>
                </a:lnTo>
                <a:lnTo>
                  <a:pt x="61455" y="119866"/>
                </a:lnTo>
                <a:close/>
              </a:path>
              <a:path extrusionOk="0" h="120000" w="120000">
                <a:moveTo>
                  <a:pt x="59816" y="119866"/>
                </a:moveTo>
                <a:lnTo>
                  <a:pt x="59816" y="116648"/>
                </a:lnTo>
                <a:lnTo>
                  <a:pt x="58855" y="116648"/>
                </a:lnTo>
                <a:lnTo>
                  <a:pt x="58855" y="119866"/>
                </a:lnTo>
                <a:lnTo>
                  <a:pt x="59816" y="119866"/>
                </a:lnTo>
                <a:close/>
              </a:path>
              <a:path extrusionOk="0" h="120000" w="120000">
                <a:moveTo>
                  <a:pt x="58148" y="119866"/>
                </a:moveTo>
                <a:lnTo>
                  <a:pt x="58148" y="116648"/>
                </a:lnTo>
                <a:lnTo>
                  <a:pt x="57215" y="116648"/>
                </a:lnTo>
                <a:lnTo>
                  <a:pt x="57215" y="119866"/>
                </a:lnTo>
                <a:lnTo>
                  <a:pt x="58148" y="119866"/>
                </a:lnTo>
                <a:close/>
              </a:path>
              <a:path extrusionOk="0" h="120000" w="120000">
                <a:moveTo>
                  <a:pt x="56508" y="119866"/>
                </a:moveTo>
                <a:lnTo>
                  <a:pt x="56508" y="116648"/>
                </a:lnTo>
                <a:lnTo>
                  <a:pt x="55575" y="116648"/>
                </a:lnTo>
                <a:lnTo>
                  <a:pt x="55575" y="119866"/>
                </a:lnTo>
                <a:lnTo>
                  <a:pt x="56508" y="119866"/>
                </a:lnTo>
                <a:close/>
              </a:path>
              <a:path extrusionOk="0" h="120000" w="120000">
                <a:moveTo>
                  <a:pt x="54869" y="119866"/>
                </a:moveTo>
                <a:lnTo>
                  <a:pt x="54869" y="116648"/>
                </a:lnTo>
                <a:lnTo>
                  <a:pt x="53908" y="116648"/>
                </a:lnTo>
                <a:lnTo>
                  <a:pt x="53908" y="119866"/>
                </a:lnTo>
                <a:lnTo>
                  <a:pt x="54869" y="119866"/>
                </a:lnTo>
                <a:close/>
              </a:path>
              <a:path extrusionOk="0" h="120000" w="120000">
                <a:moveTo>
                  <a:pt x="53201" y="119866"/>
                </a:moveTo>
                <a:lnTo>
                  <a:pt x="53201" y="116648"/>
                </a:lnTo>
                <a:lnTo>
                  <a:pt x="52268" y="116648"/>
                </a:lnTo>
                <a:lnTo>
                  <a:pt x="52268" y="119866"/>
                </a:lnTo>
                <a:lnTo>
                  <a:pt x="53201" y="119866"/>
                </a:lnTo>
                <a:close/>
              </a:path>
              <a:path extrusionOk="0" h="120000" w="120000">
                <a:moveTo>
                  <a:pt x="51561" y="119866"/>
                </a:moveTo>
                <a:lnTo>
                  <a:pt x="51561" y="116648"/>
                </a:lnTo>
                <a:lnTo>
                  <a:pt x="50628" y="116648"/>
                </a:lnTo>
                <a:lnTo>
                  <a:pt x="50628" y="119866"/>
                </a:lnTo>
                <a:lnTo>
                  <a:pt x="51561" y="119866"/>
                </a:lnTo>
                <a:close/>
              </a:path>
              <a:path extrusionOk="0" h="120000" w="120000">
                <a:moveTo>
                  <a:pt x="49922" y="119866"/>
                </a:moveTo>
                <a:lnTo>
                  <a:pt x="49922" y="116648"/>
                </a:lnTo>
                <a:lnTo>
                  <a:pt x="48961" y="116648"/>
                </a:lnTo>
                <a:lnTo>
                  <a:pt x="48961" y="119866"/>
                </a:lnTo>
                <a:lnTo>
                  <a:pt x="49922" y="119866"/>
                </a:lnTo>
                <a:close/>
              </a:path>
              <a:path extrusionOk="0" h="120000" w="120000">
                <a:moveTo>
                  <a:pt x="48254" y="119866"/>
                </a:moveTo>
                <a:lnTo>
                  <a:pt x="48254" y="116648"/>
                </a:lnTo>
                <a:lnTo>
                  <a:pt x="47321" y="116648"/>
                </a:lnTo>
                <a:lnTo>
                  <a:pt x="47321" y="119866"/>
                </a:lnTo>
                <a:lnTo>
                  <a:pt x="48254" y="119866"/>
                </a:lnTo>
                <a:close/>
              </a:path>
              <a:path extrusionOk="0" h="120000" w="120000">
                <a:moveTo>
                  <a:pt x="46614" y="119866"/>
                </a:moveTo>
                <a:lnTo>
                  <a:pt x="46614" y="116648"/>
                </a:lnTo>
                <a:lnTo>
                  <a:pt x="45681" y="116648"/>
                </a:lnTo>
                <a:lnTo>
                  <a:pt x="45681" y="119866"/>
                </a:lnTo>
                <a:lnTo>
                  <a:pt x="46614" y="119866"/>
                </a:lnTo>
                <a:close/>
              </a:path>
              <a:path extrusionOk="0" h="120000" w="120000">
                <a:moveTo>
                  <a:pt x="44975" y="119866"/>
                </a:moveTo>
                <a:lnTo>
                  <a:pt x="44975" y="116648"/>
                </a:lnTo>
                <a:lnTo>
                  <a:pt x="44014" y="116648"/>
                </a:lnTo>
                <a:lnTo>
                  <a:pt x="44014" y="119866"/>
                </a:lnTo>
                <a:lnTo>
                  <a:pt x="44975" y="119866"/>
                </a:lnTo>
                <a:close/>
              </a:path>
              <a:path extrusionOk="0" h="120000" w="120000">
                <a:moveTo>
                  <a:pt x="43307" y="119866"/>
                </a:moveTo>
                <a:lnTo>
                  <a:pt x="43307" y="116648"/>
                </a:lnTo>
                <a:lnTo>
                  <a:pt x="42374" y="116648"/>
                </a:lnTo>
                <a:lnTo>
                  <a:pt x="42374" y="119866"/>
                </a:lnTo>
                <a:lnTo>
                  <a:pt x="43307" y="119866"/>
                </a:lnTo>
                <a:close/>
              </a:path>
              <a:path extrusionOk="0" h="120000" w="120000">
                <a:moveTo>
                  <a:pt x="41667" y="119866"/>
                </a:moveTo>
                <a:lnTo>
                  <a:pt x="41667" y="116648"/>
                </a:lnTo>
                <a:lnTo>
                  <a:pt x="40734" y="116648"/>
                </a:lnTo>
                <a:lnTo>
                  <a:pt x="40734" y="119866"/>
                </a:lnTo>
                <a:lnTo>
                  <a:pt x="41667" y="119866"/>
                </a:lnTo>
                <a:close/>
              </a:path>
              <a:path extrusionOk="0" h="120000" w="120000">
                <a:moveTo>
                  <a:pt x="40028" y="119866"/>
                </a:moveTo>
                <a:lnTo>
                  <a:pt x="40028" y="116648"/>
                </a:lnTo>
                <a:lnTo>
                  <a:pt x="39067" y="116648"/>
                </a:lnTo>
                <a:lnTo>
                  <a:pt x="39067" y="119866"/>
                </a:lnTo>
                <a:lnTo>
                  <a:pt x="40028" y="119866"/>
                </a:lnTo>
                <a:close/>
              </a:path>
              <a:path extrusionOk="0" h="120000" w="120000">
                <a:moveTo>
                  <a:pt x="38360" y="119866"/>
                </a:moveTo>
                <a:lnTo>
                  <a:pt x="38360" y="116648"/>
                </a:lnTo>
                <a:lnTo>
                  <a:pt x="37427" y="116648"/>
                </a:lnTo>
                <a:lnTo>
                  <a:pt x="37427" y="119866"/>
                </a:lnTo>
                <a:lnTo>
                  <a:pt x="38360" y="119866"/>
                </a:lnTo>
                <a:close/>
              </a:path>
              <a:path extrusionOk="0" h="120000" w="120000">
                <a:moveTo>
                  <a:pt x="36720" y="119866"/>
                </a:moveTo>
                <a:lnTo>
                  <a:pt x="36720" y="116648"/>
                </a:lnTo>
                <a:lnTo>
                  <a:pt x="35787" y="116648"/>
                </a:lnTo>
                <a:lnTo>
                  <a:pt x="35787" y="119866"/>
                </a:lnTo>
                <a:lnTo>
                  <a:pt x="36720" y="119866"/>
                </a:lnTo>
                <a:close/>
              </a:path>
              <a:path extrusionOk="0" h="120000" w="120000">
                <a:moveTo>
                  <a:pt x="35081" y="119866"/>
                </a:moveTo>
                <a:lnTo>
                  <a:pt x="35081" y="116648"/>
                </a:lnTo>
                <a:lnTo>
                  <a:pt x="34120" y="116648"/>
                </a:lnTo>
                <a:lnTo>
                  <a:pt x="34120" y="119866"/>
                </a:lnTo>
                <a:lnTo>
                  <a:pt x="35081" y="119866"/>
                </a:lnTo>
                <a:close/>
              </a:path>
              <a:path extrusionOk="0" h="120000" w="120000">
                <a:moveTo>
                  <a:pt x="33413" y="119866"/>
                </a:moveTo>
                <a:lnTo>
                  <a:pt x="33413" y="116648"/>
                </a:lnTo>
                <a:lnTo>
                  <a:pt x="32480" y="116648"/>
                </a:lnTo>
                <a:lnTo>
                  <a:pt x="32480" y="119866"/>
                </a:lnTo>
                <a:lnTo>
                  <a:pt x="33413" y="119866"/>
                </a:lnTo>
                <a:close/>
              </a:path>
              <a:path extrusionOk="0" h="120000" w="120000">
                <a:moveTo>
                  <a:pt x="31773" y="119866"/>
                </a:moveTo>
                <a:lnTo>
                  <a:pt x="31773" y="116648"/>
                </a:lnTo>
                <a:lnTo>
                  <a:pt x="30840" y="116648"/>
                </a:lnTo>
                <a:lnTo>
                  <a:pt x="30840" y="119866"/>
                </a:lnTo>
                <a:lnTo>
                  <a:pt x="31773" y="119866"/>
                </a:lnTo>
                <a:close/>
              </a:path>
              <a:path extrusionOk="0" h="120000" w="120000">
                <a:moveTo>
                  <a:pt x="30134" y="119866"/>
                </a:moveTo>
                <a:lnTo>
                  <a:pt x="30134" y="116648"/>
                </a:lnTo>
                <a:lnTo>
                  <a:pt x="29173" y="116648"/>
                </a:lnTo>
                <a:lnTo>
                  <a:pt x="29173" y="119866"/>
                </a:lnTo>
                <a:lnTo>
                  <a:pt x="30134" y="119866"/>
                </a:lnTo>
                <a:close/>
              </a:path>
              <a:path extrusionOk="0" h="120000" w="120000">
                <a:moveTo>
                  <a:pt x="28466" y="119866"/>
                </a:moveTo>
                <a:lnTo>
                  <a:pt x="28466" y="116648"/>
                </a:lnTo>
                <a:lnTo>
                  <a:pt x="27533" y="116648"/>
                </a:lnTo>
                <a:lnTo>
                  <a:pt x="27533" y="119866"/>
                </a:lnTo>
                <a:lnTo>
                  <a:pt x="28466" y="119866"/>
                </a:lnTo>
                <a:close/>
              </a:path>
              <a:path extrusionOk="0" h="120000" w="120000">
                <a:moveTo>
                  <a:pt x="26826" y="119866"/>
                </a:moveTo>
                <a:lnTo>
                  <a:pt x="26826" y="116648"/>
                </a:lnTo>
                <a:lnTo>
                  <a:pt x="25893" y="116648"/>
                </a:lnTo>
                <a:lnTo>
                  <a:pt x="25893" y="119866"/>
                </a:lnTo>
                <a:lnTo>
                  <a:pt x="26826" y="119866"/>
                </a:lnTo>
                <a:close/>
              </a:path>
              <a:path extrusionOk="0" h="120000" w="120000">
                <a:moveTo>
                  <a:pt x="25187" y="119866"/>
                </a:moveTo>
                <a:lnTo>
                  <a:pt x="25187" y="116648"/>
                </a:lnTo>
                <a:lnTo>
                  <a:pt x="24226" y="116648"/>
                </a:lnTo>
                <a:lnTo>
                  <a:pt x="24226" y="119866"/>
                </a:lnTo>
                <a:lnTo>
                  <a:pt x="25187" y="119866"/>
                </a:lnTo>
                <a:close/>
              </a:path>
              <a:path extrusionOk="0" h="120000" w="120000">
                <a:moveTo>
                  <a:pt x="23519" y="119866"/>
                </a:moveTo>
                <a:lnTo>
                  <a:pt x="23519" y="116648"/>
                </a:lnTo>
                <a:lnTo>
                  <a:pt x="22586" y="116648"/>
                </a:lnTo>
                <a:lnTo>
                  <a:pt x="22586" y="119866"/>
                </a:lnTo>
                <a:lnTo>
                  <a:pt x="23519" y="119866"/>
                </a:lnTo>
                <a:close/>
              </a:path>
              <a:path extrusionOk="0" h="120000" w="120000">
                <a:moveTo>
                  <a:pt x="21879" y="119866"/>
                </a:moveTo>
                <a:lnTo>
                  <a:pt x="21879" y="116648"/>
                </a:lnTo>
                <a:lnTo>
                  <a:pt x="20946" y="116648"/>
                </a:lnTo>
                <a:lnTo>
                  <a:pt x="20946" y="119866"/>
                </a:lnTo>
                <a:lnTo>
                  <a:pt x="21879" y="119866"/>
                </a:lnTo>
                <a:close/>
              </a:path>
              <a:path extrusionOk="0" h="120000" w="120000">
                <a:moveTo>
                  <a:pt x="20240" y="119866"/>
                </a:moveTo>
                <a:lnTo>
                  <a:pt x="20240" y="116648"/>
                </a:lnTo>
                <a:lnTo>
                  <a:pt x="19279" y="116648"/>
                </a:lnTo>
                <a:lnTo>
                  <a:pt x="19279" y="119866"/>
                </a:lnTo>
                <a:lnTo>
                  <a:pt x="20240" y="119866"/>
                </a:lnTo>
                <a:close/>
              </a:path>
              <a:path extrusionOk="0" h="120000" w="120000">
                <a:moveTo>
                  <a:pt x="18572" y="119866"/>
                </a:moveTo>
                <a:lnTo>
                  <a:pt x="18572" y="116648"/>
                </a:lnTo>
                <a:lnTo>
                  <a:pt x="17639" y="116648"/>
                </a:lnTo>
                <a:lnTo>
                  <a:pt x="17639" y="119866"/>
                </a:lnTo>
                <a:lnTo>
                  <a:pt x="18572" y="119866"/>
                </a:lnTo>
                <a:close/>
              </a:path>
              <a:path extrusionOk="0" h="120000" w="120000">
                <a:moveTo>
                  <a:pt x="16932" y="119866"/>
                </a:moveTo>
                <a:lnTo>
                  <a:pt x="16932" y="116648"/>
                </a:lnTo>
                <a:lnTo>
                  <a:pt x="16000" y="116648"/>
                </a:lnTo>
                <a:lnTo>
                  <a:pt x="16000" y="119866"/>
                </a:lnTo>
                <a:lnTo>
                  <a:pt x="16932" y="119866"/>
                </a:lnTo>
                <a:close/>
              </a:path>
              <a:path extrusionOk="0" h="120000" w="120000">
                <a:moveTo>
                  <a:pt x="15293" y="119866"/>
                </a:moveTo>
                <a:lnTo>
                  <a:pt x="15293" y="116648"/>
                </a:lnTo>
                <a:lnTo>
                  <a:pt x="14332" y="116648"/>
                </a:lnTo>
                <a:lnTo>
                  <a:pt x="14332" y="119866"/>
                </a:lnTo>
                <a:lnTo>
                  <a:pt x="15293" y="119866"/>
                </a:lnTo>
                <a:close/>
              </a:path>
              <a:path extrusionOk="0" h="120000" w="120000">
                <a:moveTo>
                  <a:pt x="13625" y="119866"/>
                </a:moveTo>
                <a:lnTo>
                  <a:pt x="13625" y="116648"/>
                </a:lnTo>
                <a:lnTo>
                  <a:pt x="12692" y="116648"/>
                </a:lnTo>
                <a:lnTo>
                  <a:pt x="12692" y="119866"/>
                </a:lnTo>
                <a:lnTo>
                  <a:pt x="13625" y="119866"/>
                </a:lnTo>
                <a:close/>
              </a:path>
              <a:path extrusionOk="0" h="120000" w="120000">
                <a:moveTo>
                  <a:pt x="11985" y="119866"/>
                </a:moveTo>
                <a:lnTo>
                  <a:pt x="11985" y="116648"/>
                </a:lnTo>
                <a:lnTo>
                  <a:pt x="11053" y="116648"/>
                </a:lnTo>
                <a:lnTo>
                  <a:pt x="11053" y="119866"/>
                </a:lnTo>
                <a:lnTo>
                  <a:pt x="11985" y="119866"/>
                </a:lnTo>
                <a:close/>
              </a:path>
              <a:path extrusionOk="0" h="120000" w="120000">
                <a:moveTo>
                  <a:pt x="10346" y="119866"/>
                </a:moveTo>
                <a:lnTo>
                  <a:pt x="10346" y="116648"/>
                </a:lnTo>
                <a:lnTo>
                  <a:pt x="9385" y="116648"/>
                </a:lnTo>
                <a:lnTo>
                  <a:pt x="9385" y="119866"/>
                </a:lnTo>
                <a:lnTo>
                  <a:pt x="10346" y="119866"/>
                </a:lnTo>
                <a:close/>
              </a:path>
              <a:path extrusionOk="0" h="120000" w="120000">
                <a:moveTo>
                  <a:pt x="8678" y="119866"/>
                </a:moveTo>
                <a:lnTo>
                  <a:pt x="8678" y="116648"/>
                </a:lnTo>
                <a:lnTo>
                  <a:pt x="7745" y="116648"/>
                </a:lnTo>
                <a:lnTo>
                  <a:pt x="7745" y="119866"/>
                </a:lnTo>
                <a:lnTo>
                  <a:pt x="8678" y="119866"/>
                </a:lnTo>
                <a:close/>
              </a:path>
              <a:path extrusionOk="0" h="120000" w="120000">
                <a:moveTo>
                  <a:pt x="7038" y="119866"/>
                </a:moveTo>
                <a:lnTo>
                  <a:pt x="7038" y="116648"/>
                </a:lnTo>
                <a:lnTo>
                  <a:pt x="6106" y="116648"/>
                </a:lnTo>
                <a:lnTo>
                  <a:pt x="6106" y="119866"/>
                </a:lnTo>
                <a:lnTo>
                  <a:pt x="7038" y="119866"/>
                </a:lnTo>
                <a:close/>
              </a:path>
              <a:path extrusionOk="0" h="120000" w="120000">
                <a:moveTo>
                  <a:pt x="5399" y="119866"/>
                </a:moveTo>
                <a:lnTo>
                  <a:pt x="5399" y="116648"/>
                </a:lnTo>
                <a:lnTo>
                  <a:pt x="4438" y="116648"/>
                </a:lnTo>
                <a:lnTo>
                  <a:pt x="4438" y="119866"/>
                </a:lnTo>
                <a:lnTo>
                  <a:pt x="5399" y="119866"/>
                </a:lnTo>
                <a:close/>
              </a:path>
              <a:path extrusionOk="0" h="120000" w="120000">
                <a:moveTo>
                  <a:pt x="3731" y="119866"/>
                </a:moveTo>
                <a:lnTo>
                  <a:pt x="3731" y="116648"/>
                </a:lnTo>
                <a:lnTo>
                  <a:pt x="2798" y="116648"/>
                </a:lnTo>
                <a:lnTo>
                  <a:pt x="2798" y="119866"/>
                </a:lnTo>
                <a:lnTo>
                  <a:pt x="3731" y="119866"/>
                </a:lnTo>
                <a:close/>
              </a:path>
              <a:path extrusionOk="0" h="120000" w="120000">
                <a:moveTo>
                  <a:pt x="2091" y="119866"/>
                </a:moveTo>
                <a:lnTo>
                  <a:pt x="2091" y="116648"/>
                </a:lnTo>
                <a:lnTo>
                  <a:pt x="1159" y="116648"/>
                </a:lnTo>
                <a:lnTo>
                  <a:pt x="1159" y="119866"/>
                </a:lnTo>
                <a:lnTo>
                  <a:pt x="2091" y="119866"/>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9" name="Google Shape;539;p12"/>
          <p:cNvSpPr/>
          <p:nvPr/>
        </p:nvSpPr>
        <p:spPr>
          <a:xfrm>
            <a:off x="1091184" y="2973324"/>
            <a:ext cx="1546860" cy="410209"/>
          </a:xfrm>
          <a:custGeom>
            <a:rect b="b" l="l" r="r" t="t"/>
            <a:pathLst>
              <a:path extrusionOk="0" h="120000" w="120000">
                <a:moveTo>
                  <a:pt x="120000" y="119034"/>
                </a:moveTo>
                <a:lnTo>
                  <a:pt x="120000" y="891"/>
                </a:lnTo>
                <a:lnTo>
                  <a:pt x="119763" y="0"/>
                </a:lnTo>
                <a:lnTo>
                  <a:pt x="236" y="0"/>
                </a:lnTo>
                <a:lnTo>
                  <a:pt x="0" y="891"/>
                </a:lnTo>
                <a:lnTo>
                  <a:pt x="0" y="119034"/>
                </a:lnTo>
                <a:lnTo>
                  <a:pt x="236" y="119925"/>
                </a:lnTo>
                <a:lnTo>
                  <a:pt x="472" y="119925"/>
                </a:lnTo>
                <a:lnTo>
                  <a:pt x="472" y="3566"/>
                </a:lnTo>
                <a:lnTo>
                  <a:pt x="1064" y="1783"/>
                </a:lnTo>
                <a:lnTo>
                  <a:pt x="1064" y="3566"/>
                </a:lnTo>
                <a:lnTo>
                  <a:pt x="119054" y="3566"/>
                </a:lnTo>
                <a:lnTo>
                  <a:pt x="119054" y="1783"/>
                </a:lnTo>
                <a:lnTo>
                  <a:pt x="119527" y="3566"/>
                </a:lnTo>
                <a:lnTo>
                  <a:pt x="119527" y="119925"/>
                </a:lnTo>
                <a:lnTo>
                  <a:pt x="119763" y="119925"/>
                </a:lnTo>
                <a:lnTo>
                  <a:pt x="120000" y="119034"/>
                </a:lnTo>
                <a:close/>
              </a:path>
              <a:path extrusionOk="0" h="120000" w="120000">
                <a:moveTo>
                  <a:pt x="1064" y="3566"/>
                </a:moveTo>
                <a:lnTo>
                  <a:pt x="1064" y="1783"/>
                </a:lnTo>
                <a:lnTo>
                  <a:pt x="472" y="3566"/>
                </a:lnTo>
                <a:lnTo>
                  <a:pt x="1064" y="3566"/>
                </a:lnTo>
                <a:close/>
              </a:path>
              <a:path extrusionOk="0" h="120000" w="120000">
                <a:moveTo>
                  <a:pt x="1064" y="116359"/>
                </a:moveTo>
                <a:lnTo>
                  <a:pt x="1064" y="3566"/>
                </a:lnTo>
                <a:lnTo>
                  <a:pt x="472" y="3566"/>
                </a:lnTo>
                <a:lnTo>
                  <a:pt x="472" y="116359"/>
                </a:lnTo>
                <a:lnTo>
                  <a:pt x="1064" y="116359"/>
                </a:lnTo>
                <a:close/>
              </a:path>
              <a:path extrusionOk="0" h="120000" w="120000">
                <a:moveTo>
                  <a:pt x="119527" y="116359"/>
                </a:moveTo>
                <a:lnTo>
                  <a:pt x="472" y="116359"/>
                </a:lnTo>
                <a:lnTo>
                  <a:pt x="1064" y="118142"/>
                </a:lnTo>
                <a:lnTo>
                  <a:pt x="1064" y="119925"/>
                </a:lnTo>
                <a:lnTo>
                  <a:pt x="119054" y="119925"/>
                </a:lnTo>
                <a:lnTo>
                  <a:pt x="119054" y="118142"/>
                </a:lnTo>
                <a:lnTo>
                  <a:pt x="119527" y="116359"/>
                </a:lnTo>
                <a:close/>
              </a:path>
              <a:path extrusionOk="0" h="120000" w="120000">
                <a:moveTo>
                  <a:pt x="1064" y="119925"/>
                </a:moveTo>
                <a:lnTo>
                  <a:pt x="1064" y="118142"/>
                </a:lnTo>
                <a:lnTo>
                  <a:pt x="472" y="116359"/>
                </a:lnTo>
                <a:lnTo>
                  <a:pt x="472" y="119925"/>
                </a:lnTo>
                <a:lnTo>
                  <a:pt x="1064" y="119925"/>
                </a:lnTo>
                <a:close/>
              </a:path>
              <a:path extrusionOk="0" h="120000" w="120000">
                <a:moveTo>
                  <a:pt x="119527" y="3566"/>
                </a:moveTo>
                <a:lnTo>
                  <a:pt x="119054" y="1783"/>
                </a:lnTo>
                <a:lnTo>
                  <a:pt x="119054" y="3566"/>
                </a:lnTo>
                <a:lnTo>
                  <a:pt x="119527" y="3566"/>
                </a:lnTo>
                <a:close/>
              </a:path>
              <a:path extrusionOk="0" h="120000" w="120000">
                <a:moveTo>
                  <a:pt x="119527" y="116359"/>
                </a:moveTo>
                <a:lnTo>
                  <a:pt x="119527" y="3566"/>
                </a:lnTo>
                <a:lnTo>
                  <a:pt x="119054" y="3566"/>
                </a:lnTo>
                <a:lnTo>
                  <a:pt x="119054" y="116359"/>
                </a:lnTo>
                <a:lnTo>
                  <a:pt x="119527" y="116359"/>
                </a:lnTo>
                <a:close/>
              </a:path>
              <a:path extrusionOk="0" h="120000" w="120000">
                <a:moveTo>
                  <a:pt x="119527" y="119925"/>
                </a:moveTo>
                <a:lnTo>
                  <a:pt x="119527" y="116359"/>
                </a:lnTo>
                <a:lnTo>
                  <a:pt x="119054" y="118142"/>
                </a:lnTo>
                <a:lnTo>
                  <a:pt x="119054" y="119925"/>
                </a:lnTo>
                <a:lnTo>
                  <a:pt x="119527" y="119925"/>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0" name="Google Shape;540;p12"/>
          <p:cNvSpPr txBox="1"/>
          <p:nvPr/>
        </p:nvSpPr>
        <p:spPr>
          <a:xfrm>
            <a:off x="1436623" y="3085590"/>
            <a:ext cx="8540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rgbClr val="3AC3A3"/>
                </a:solidFill>
                <a:latin typeface="Arial"/>
                <a:ea typeface="Arial"/>
                <a:cs typeface="Arial"/>
                <a:sym typeface="Arial"/>
              </a:rPr>
              <a:t>Pre-Tax Profit</a:t>
            </a:r>
            <a:endParaRPr sz="1000">
              <a:solidFill>
                <a:schemeClr val="dk1"/>
              </a:solidFill>
              <a:latin typeface="Arial"/>
              <a:ea typeface="Arial"/>
              <a:cs typeface="Arial"/>
              <a:sym typeface="Arial"/>
            </a:endParaRPr>
          </a:p>
        </p:txBody>
      </p:sp>
      <p:sp>
        <p:nvSpPr>
          <p:cNvPr id="541" name="Google Shape;541;p12"/>
          <p:cNvSpPr/>
          <p:nvPr/>
        </p:nvSpPr>
        <p:spPr>
          <a:xfrm>
            <a:off x="1091184" y="4076700"/>
            <a:ext cx="1546860" cy="410209"/>
          </a:xfrm>
          <a:custGeom>
            <a:rect b="b" l="l" r="r" t="t"/>
            <a:pathLst>
              <a:path extrusionOk="0" h="120000" w="120000">
                <a:moveTo>
                  <a:pt x="120000" y="119034"/>
                </a:moveTo>
                <a:lnTo>
                  <a:pt x="120000" y="445"/>
                </a:lnTo>
                <a:lnTo>
                  <a:pt x="119763" y="0"/>
                </a:lnTo>
                <a:lnTo>
                  <a:pt x="236" y="0"/>
                </a:lnTo>
                <a:lnTo>
                  <a:pt x="0" y="445"/>
                </a:lnTo>
                <a:lnTo>
                  <a:pt x="0" y="119034"/>
                </a:lnTo>
                <a:lnTo>
                  <a:pt x="236" y="119925"/>
                </a:lnTo>
                <a:lnTo>
                  <a:pt x="472" y="119925"/>
                </a:lnTo>
                <a:lnTo>
                  <a:pt x="472" y="3566"/>
                </a:lnTo>
                <a:lnTo>
                  <a:pt x="1064" y="1783"/>
                </a:lnTo>
                <a:lnTo>
                  <a:pt x="1064" y="3566"/>
                </a:lnTo>
                <a:lnTo>
                  <a:pt x="119054" y="3566"/>
                </a:lnTo>
                <a:lnTo>
                  <a:pt x="119054" y="1783"/>
                </a:lnTo>
                <a:lnTo>
                  <a:pt x="119527" y="3566"/>
                </a:lnTo>
                <a:lnTo>
                  <a:pt x="119527" y="119925"/>
                </a:lnTo>
                <a:lnTo>
                  <a:pt x="119763" y="119925"/>
                </a:lnTo>
                <a:lnTo>
                  <a:pt x="120000" y="119034"/>
                </a:lnTo>
                <a:close/>
              </a:path>
              <a:path extrusionOk="0" h="120000" w="120000">
                <a:moveTo>
                  <a:pt x="1064" y="3566"/>
                </a:moveTo>
                <a:lnTo>
                  <a:pt x="1064" y="1783"/>
                </a:lnTo>
                <a:lnTo>
                  <a:pt x="472" y="3566"/>
                </a:lnTo>
                <a:lnTo>
                  <a:pt x="1064" y="3566"/>
                </a:lnTo>
                <a:close/>
              </a:path>
              <a:path extrusionOk="0" h="120000" w="120000">
                <a:moveTo>
                  <a:pt x="1064" y="115913"/>
                </a:moveTo>
                <a:lnTo>
                  <a:pt x="1064" y="3566"/>
                </a:lnTo>
                <a:lnTo>
                  <a:pt x="472" y="3566"/>
                </a:lnTo>
                <a:lnTo>
                  <a:pt x="472" y="115913"/>
                </a:lnTo>
                <a:lnTo>
                  <a:pt x="1064" y="115913"/>
                </a:lnTo>
                <a:close/>
              </a:path>
              <a:path extrusionOk="0" h="120000" w="120000">
                <a:moveTo>
                  <a:pt x="119527" y="115913"/>
                </a:moveTo>
                <a:lnTo>
                  <a:pt x="472" y="115913"/>
                </a:lnTo>
                <a:lnTo>
                  <a:pt x="1064" y="118142"/>
                </a:lnTo>
                <a:lnTo>
                  <a:pt x="1064" y="119925"/>
                </a:lnTo>
                <a:lnTo>
                  <a:pt x="119054" y="119925"/>
                </a:lnTo>
                <a:lnTo>
                  <a:pt x="119054" y="118142"/>
                </a:lnTo>
                <a:lnTo>
                  <a:pt x="119527" y="115913"/>
                </a:lnTo>
                <a:close/>
              </a:path>
              <a:path extrusionOk="0" h="120000" w="120000">
                <a:moveTo>
                  <a:pt x="1064" y="119925"/>
                </a:moveTo>
                <a:lnTo>
                  <a:pt x="1064" y="118142"/>
                </a:lnTo>
                <a:lnTo>
                  <a:pt x="472" y="115913"/>
                </a:lnTo>
                <a:lnTo>
                  <a:pt x="472" y="119925"/>
                </a:lnTo>
                <a:lnTo>
                  <a:pt x="1064" y="119925"/>
                </a:lnTo>
                <a:close/>
              </a:path>
              <a:path extrusionOk="0" h="120000" w="120000">
                <a:moveTo>
                  <a:pt x="119527" y="3566"/>
                </a:moveTo>
                <a:lnTo>
                  <a:pt x="119054" y="1783"/>
                </a:lnTo>
                <a:lnTo>
                  <a:pt x="119054" y="3566"/>
                </a:lnTo>
                <a:lnTo>
                  <a:pt x="119527" y="3566"/>
                </a:lnTo>
                <a:close/>
              </a:path>
              <a:path extrusionOk="0" h="120000" w="120000">
                <a:moveTo>
                  <a:pt x="119527" y="115913"/>
                </a:moveTo>
                <a:lnTo>
                  <a:pt x="119527" y="3566"/>
                </a:lnTo>
                <a:lnTo>
                  <a:pt x="119054" y="3566"/>
                </a:lnTo>
                <a:lnTo>
                  <a:pt x="119054" y="115913"/>
                </a:lnTo>
                <a:lnTo>
                  <a:pt x="119527" y="115913"/>
                </a:lnTo>
                <a:close/>
              </a:path>
              <a:path extrusionOk="0" h="120000" w="120000">
                <a:moveTo>
                  <a:pt x="119527" y="119925"/>
                </a:moveTo>
                <a:lnTo>
                  <a:pt x="119527" y="115913"/>
                </a:lnTo>
                <a:lnTo>
                  <a:pt x="119054" y="118142"/>
                </a:lnTo>
                <a:lnTo>
                  <a:pt x="119054" y="119925"/>
                </a:lnTo>
                <a:lnTo>
                  <a:pt x="119527" y="119925"/>
                </a:lnTo>
                <a:close/>
              </a:path>
            </a:pathLst>
          </a:custGeom>
          <a:solidFill>
            <a:srgbClr val="00A0E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2" name="Google Shape;542;p12"/>
          <p:cNvSpPr txBox="1"/>
          <p:nvPr/>
        </p:nvSpPr>
        <p:spPr>
          <a:xfrm>
            <a:off x="1410715" y="4112766"/>
            <a:ext cx="906144" cy="330200"/>
          </a:xfrm>
          <a:prstGeom prst="rect">
            <a:avLst/>
          </a:prstGeom>
          <a:noFill/>
          <a:ln>
            <a:noFill/>
          </a:ln>
        </p:spPr>
        <p:txBody>
          <a:bodyPr anchorCtr="0" anchor="t" bIns="0" lIns="0" spcFirstLastPara="1" rIns="0" wrap="square" tIns="12050">
            <a:noAutofit/>
          </a:bodyPr>
          <a:lstStyle/>
          <a:p>
            <a:pPr indent="-192405" lvl="0" marL="192405" marR="5080" rtl="0" algn="l">
              <a:lnSpc>
                <a:spcPct val="100000"/>
              </a:lnSpc>
              <a:spcBef>
                <a:spcPts val="0"/>
              </a:spcBef>
              <a:spcAft>
                <a:spcPts val="0"/>
              </a:spcAft>
              <a:buNone/>
            </a:pPr>
            <a:r>
              <a:rPr b="1" lang="en-US" sz="1000">
                <a:solidFill>
                  <a:srgbClr val="00A1E2"/>
                </a:solidFill>
                <a:latin typeface="Arial"/>
                <a:ea typeface="Arial"/>
                <a:cs typeface="Arial"/>
                <a:sym typeface="Arial"/>
              </a:rPr>
              <a:t>Compensation  Expense</a:t>
            </a:r>
            <a:endParaRPr sz="1000">
              <a:solidFill>
                <a:schemeClr val="dk1"/>
              </a:solidFill>
              <a:latin typeface="Arial"/>
              <a:ea typeface="Arial"/>
              <a:cs typeface="Arial"/>
              <a:sym typeface="Arial"/>
            </a:endParaRPr>
          </a:p>
        </p:txBody>
      </p:sp>
      <p:sp>
        <p:nvSpPr>
          <p:cNvPr id="543" name="Google Shape;543;p12"/>
          <p:cNvSpPr/>
          <p:nvPr/>
        </p:nvSpPr>
        <p:spPr>
          <a:xfrm>
            <a:off x="1091184" y="5180076"/>
            <a:ext cx="1546860" cy="410209"/>
          </a:xfrm>
          <a:custGeom>
            <a:rect b="b" l="l" r="r" t="t"/>
            <a:pathLst>
              <a:path extrusionOk="0" h="120000" w="120000">
                <a:moveTo>
                  <a:pt x="120000" y="119034"/>
                </a:moveTo>
                <a:lnTo>
                  <a:pt x="120000" y="891"/>
                </a:lnTo>
                <a:lnTo>
                  <a:pt x="119763" y="0"/>
                </a:lnTo>
                <a:lnTo>
                  <a:pt x="236" y="0"/>
                </a:lnTo>
                <a:lnTo>
                  <a:pt x="0" y="891"/>
                </a:lnTo>
                <a:lnTo>
                  <a:pt x="0" y="119034"/>
                </a:lnTo>
                <a:lnTo>
                  <a:pt x="236" y="119925"/>
                </a:lnTo>
                <a:lnTo>
                  <a:pt x="472" y="119925"/>
                </a:lnTo>
                <a:lnTo>
                  <a:pt x="472" y="3566"/>
                </a:lnTo>
                <a:lnTo>
                  <a:pt x="1064" y="1783"/>
                </a:lnTo>
                <a:lnTo>
                  <a:pt x="1064" y="3566"/>
                </a:lnTo>
                <a:lnTo>
                  <a:pt x="119054" y="3566"/>
                </a:lnTo>
                <a:lnTo>
                  <a:pt x="119054" y="1783"/>
                </a:lnTo>
                <a:lnTo>
                  <a:pt x="119527" y="3566"/>
                </a:lnTo>
                <a:lnTo>
                  <a:pt x="119527" y="119925"/>
                </a:lnTo>
                <a:lnTo>
                  <a:pt x="119763" y="119925"/>
                </a:lnTo>
                <a:lnTo>
                  <a:pt x="120000" y="119034"/>
                </a:lnTo>
                <a:close/>
              </a:path>
              <a:path extrusionOk="0" h="120000" w="120000">
                <a:moveTo>
                  <a:pt x="1064" y="3566"/>
                </a:moveTo>
                <a:lnTo>
                  <a:pt x="1064" y="1783"/>
                </a:lnTo>
                <a:lnTo>
                  <a:pt x="472" y="3566"/>
                </a:lnTo>
                <a:lnTo>
                  <a:pt x="1064" y="3566"/>
                </a:lnTo>
                <a:close/>
              </a:path>
              <a:path extrusionOk="0" h="120000" w="120000">
                <a:moveTo>
                  <a:pt x="1064" y="116359"/>
                </a:moveTo>
                <a:lnTo>
                  <a:pt x="1064" y="3566"/>
                </a:lnTo>
                <a:lnTo>
                  <a:pt x="472" y="3566"/>
                </a:lnTo>
                <a:lnTo>
                  <a:pt x="472" y="116359"/>
                </a:lnTo>
                <a:lnTo>
                  <a:pt x="1064" y="116359"/>
                </a:lnTo>
                <a:close/>
              </a:path>
              <a:path extrusionOk="0" h="120000" w="120000">
                <a:moveTo>
                  <a:pt x="119527" y="116359"/>
                </a:moveTo>
                <a:lnTo>
                  <a:pt x="472" y="116359"/>
                </a:lnTo>
                <a:lnTo>
                  <a:pt x="1064" y="118142"/>
                </a:lnTo>
                <a:lnTo>
                  <a:pt x="1064" y="119925"/>
                </a:lnTo>
                <a:lnTo>
                  <a:pt x="119054" y="119925"/>
                </a:lnTo>
                <a:lnTo>
                  <a:pt x="119054" y="118142"/>
                </a:lnTo>
                <a:lnTo>
                  <a:pt x="119527" y="116359"/>
                </a:lnTo>
                <a:close/>
              </a:path>
              <a:path extrusionOk="0" h="120000" w="120000">
                <a:moveTo>
                  <a:pt x="1064" y="119925"/>
                </a:moveTo>
                <a:lnTo>
                  <a:pt x="1064" y="118142"/>
                </a:lnTo>
                <a:lnTo>
                  <a:pt x="472" y="116359"/>
                </a:lnTo>
                <a:lnTo>
                  <a:pt x="472" y="119925"/>
                </a:lnTo>
                <a:lnTo>
                  <a:pt x="1064" y="119925"/>
                </a:lnTo>
                <a:close/>
              </a:path>
              <a:path extrusionOk="0" h="120000" w="120000">
                <a:moveTo>
                  <a:pt x="119527" y="3566"/>
                </a:moveTo>
                <a:lnTo>
                  <a:pt x="119054" y="1783"/>
                </a:lnTo>
                <a:lnTo>
                  <a:pt x="119054" y="3566"/>
                </a:lnTo>
                <a:lnTo>
                  <a:pt x="119527" y="3566"/>
                </a:lnTo>
                <a:close/>
              </a:path>
              <a:path extrusionOk="0" h="120000" w="120000">
                <a:moveTo>
                  <a:pt x="119527" y="116359"/>
                </a:moveTo>
                <a:lnTo>
                  <a:pt x="119527" y="3566"/>
                </a:lnTo>
                <a:lnTo>
                  <a:pt x="119054" y="3566"/>
                </a:lnTo>
                <a:lnTo>
                  <a:pt x="119054" y="116359"/>
                </a:lnTo>
                <a:lnTo>
                  <a:pt x="119527" y="116359"/>
                </a:lnTo>
                <a:close/>
              </a:path>
              <a:path extrusionOk="0" h="120000" w="120000">
                <a:moveTo>
                  <a:pt x="119527" y="119925"/>
                </a:moveTo>
                <a:lnTo>
                  <a:pt x="119527" y="116359"/>
                </a:lnTo>
                <a:lnTo>
                  <a:pt x="119054" y="118142"/>
                </a:lnTo>
                <a:lnTo>
                  <a:pt x="119054" y="119925"/>
                </a:lnTo>
                <a:lnTo>
                  <a:pt x="119527" y="119925"/>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4" name="Google Shape;544;p12"/>
          <p:cNvSpPr txBox="1"/>
          <p:nvPr/>
        </p:nvSpPr>
        <p:spPr>
          <a:xfrm>
            <a:off x="1265935" y="5216142"/>
            <a:ext cx="1195705" cy="330200"/>
          </a:xfrm>
          <a:prstGeom prst="rect">
            <a:avLst/>
          </a:prstGeom>
          <a:noFill/>
          <a:ln>
            <a:noFill/>
          </a:ln>
        </p:spPr>
        <p:txBody>
          <a:bodyPr anchorCtr="0" anchor="t" bIns="0" lIns="0" spcFirstLastPara="1" rIns="0" wrap="square" tIns="12050">
            <a:noAutofit/>
          </a:bodyPr>
          <a:lstStyle/>
          <a:p>
            <a:pPr indent="-337185" lvl="0" marL="337185" marR="5080" rtl="0" algn="l">
              <a:lnSpc>
                <a:spcPct val="100000"/>
              </a:lnSpc>
              <a:spcBef>
                <a:spcPts val="0"/>
              </a:spcBef>
              <a:spcAft>
                <a:spcPts val="0"/>
              </a:spcAft>
              <a:buNone/>
            </a:pPr>
            <a:r>
              <a:rPr b="1" lang="en-US" sz="1000">
                <a:solidFill>
                  <a:srgbClr val="0059A4"/>
                </a:solidFill>
                <a:latin typeface="Arial"/>
                <a:ea typeface="Arial"/>
                <a:cs typeface="Arial"/>
                <a:sym typeface="Arial"/>
              </a:rPr>
              <a:t>Non-Compensation  Expense</a:t>
            </a:r>
            <a:endParaRPr sz="1000">
              <a:solidFill>
                <a:schemeClr val="dk1"/>
              </a:solidFill>
              <a:latin typeface="Arial"/>
              <a:ea typeface="Arial"/>
              <a:cs typeface="Arial"/>
              <a:sym typeface="Arial"/>
            </a:endParaRPr>
          </a:p>
        </p:txBody>
      </p:sp>
      <p:sp>
        <p:nvSpPr>
          <p:cNvPr id="545" name="Google Shape;545;p12"/>
          <p:cNvSpPr/>
          <p:nvPr/>
        </p:nvSpPr>
        <p:spPr>
          <a:xfrm>
            <a:off x="6998208" y="3051048"/>
            <a:ext cx="439420" cy="2580640"/>
          </a:xfrm>
          <a:custGeom>
            <a:rect b="b" l="l" r="r" t="t"/>
            <a:pathLst>
              <a:path extrusionOk="0" h="120000" w="120000">
                <a:moveTo>
                  <a:pt x="117364" y="59527"/>
                </a:moveTo>
                <a:lnTo>
                  <a:pt x="114450" y="59527"/>
                </a:lnTo>
                <a:lnTo>
                  <a:pt x="111953" y="59456"/>
                </a:lnTo>
                <a:lnTo>
                  <a:pt x="109040" y="59385"/>
                </a:lnTo>
                <a:lnTo>
                  <a:pt x="106543" y="59244"/>
                </a:lnTo>
                <a:lnTo>
                  <a:pt x="103620" y="59030"/>
                </a:lnTo>
                <a:lnTo>
                  <a:pt x="98635" y="58606"/>
                </a:lnTo>
                <a:lnTo>
                  <a:pt x="96138" y="58251"/>
                </a:lnTo>
                <a:lnTo>
                  <a:pt x="93641" y="57968"/>
                </a:lnTo>
                <a:lnTo>
                  <a:pt x="91144" y="57614"/>
                </a:lnTo>
                <a:lnTo>
                  <a:pt x="88647" y="57188"/>
                </a:lnTo>
                <a:lnTo>
                  <a:pt x="86566" y="56763"/>
                </a:lnTo>
                <a:lnTo>
                  <a:pt x="84485" y="56267"/>
                </a:lnTo>
                <a:lnTo>
                  <a:pt x="81988" y="55771"/>
                </a:lnTo>
                <a:lnTo>
                  <a:pt x="79907" y="55275"/>
                </a:lnTo>
                <a:lnTo>
                  <a:pt x="78242" y="54708"/>
                </a:lnTo>
                <a:lnTo>
                  <a:pt x="76161" y="54070"/>
                </a:lnTo>
                <a:lnTo>
                  <a:pt x="71167" y="52157"/>
                </a:lnTo>
                <a:lnTo>
                  <a:pt x="65757" y="49251"/>
                </a:lnTo>
                <a:lnTo>
                  <a:pt x="62427" y="45992"/>
                </a:lnTo>
                <a:lnTo>
                  <a:pt x="61179" y="42519"/>
                </a:lnTo>
                <a:lnTo>
                  <a:pt x="61179" y="17929"/>
                </a:lnTo>
                <a:lnTo>
                  <a:pt x="60763" y="16086"/>
                </a:lnTo>
                <a:lnTo>
                  <a:pt x="59930" y="14314"/>
                </a:lnTo>
                <a:lnTo>
                  <a:pt x="56601" y="10984"/>
                </a:lnTo>
                <a:lnTo>
                  <a:pt x="51190" y="8007"/>
                </a:lnTo>
                <a:lnTo>
                  <a:pt x="45780" y="5952"/>
                </a:lnTo>
                <a:lnTo>
                  <a:pt x="39537" y="4181"/>
                </a:lnTo>
                <a:lnTo>
                  <a:pt x="27052" y="1842"/>
                </a:lnTo>
                <a:lnTo>
                  <a:pt x="24138" y="1488"/>
                </a:lnTo>
                <a:lnTo>
                  <a:pt x="21641" y="1133"/>
                </a:lnTo>
                <a:lnTo>
                  <a:pt x="18728" y="850"/>
                </a:lnTo>
                <a:lnTo>
                  <a:pt x="15398" y="566"/>
                </a:lnTo>
                <a:lnTo>
                  <a:pt x="12485" y="425"/>
                </a:lnTo>
                <a:lnTo>
                  <a:pt x="9572" y="212"/>
                </a:lnTo>
                <a:lnTo>
                  <a:pt x="2913" y="70"/>
                </a:lnTo>
                <a:lnTo>
                  <a:pt x="0" y="0"/>
                </a:lnTo>
                <a:lnTo>
                  <a:pt x="0" y="921"/>
                </a:lnTo>
                <a:lnTo>
                  <a:pt x="2913" y="921"/>
                </a:lnTo>
                <a:lnTo>
                  <a:pt x="5826" y="992"/>
                </a:lnTo>
                <a:lnTo>
                  <a:pt x="16231" y="1629"/>
                </a:lnTo>
                <a:lnTo>
                  <a:pt x="26219" y="2905"/>
                </a:lnTo>
                <a:lnTo>
                  <a:pt x="32878" y="4181"/>
                </a:lnTo>
                <a:lnTo>
                  <a:pt x="35375" y="4677"/>
                </a:lnTo>
                <a:lnTo>
                  <a:pt x="37456" y="5244"/>
                </a:lnTo>
                <a:lnTo>
                  <a:pt x="39121" y="5811"/>
                </a:lnTo>
                <a:lnTo>
                  <a:pt x="41202" y="6377"/>
                </a:lnTo>
                <a:lnTo>
                  <a:pt x="46196" y="8291"/>
                </a:lnTo>
                <a:lnTo>
                  <a:pt x="51606" y="11267"/>
                </a:lnTo>
                <a:lnTo>
                  <a:pt x="54936" y="14456"/>
                </a:lnTo>
                <a:lnTo>
                  <a:pt x="56184" y="17929"/>
                </a:lnTo>
                <a:lnTo>
                  <a:pt x="56184" y="44362"/>
                </a:lnTo>
                <a:lnTo>
                  <a:pt x="57433" y="46133"/>
                </a:lnTo>
                <a:lnTo>
                  <a:pt x="60763" y="49464"/>
                </a:lnTo>
                <a:lnTo>
                  <a:pt x="66173" y="52440"/>
                </a:lnTo>
                <a:lnTo>
                  <a:pt x="71583" y="54496"/>
                </a:lnTo>
                <a:lnTo>
                  <a:pt x="77826" y="56267"/>
                </a:lnTo>
                <a:lnTo>
                  <a:pt x="87398" y="58181"/>
                </a:lnTo>
                <a:lnTo>
                  <a:pt x="95722" y="59314"/>
                </a:lnTo>
                <a:lnTo>
                  <a:pt x="103620" y="60033"/>
                </a:lnTo>
                <a:lnTo>
                  <a:pt x="104878" y="59952"/>
                </a:lnTo>
                <a:lnTo>
                  <a:pt x="107791" y="59740"/>
                </a:lnTo>
                <a:lnTo>
                  <a:pt x="111121" y="59669"/>
                </a:lnTo>
                <a:lnTo>
                  <a:pt x="114034" y="59598"/>
                </a:lnTo>
                <a:lnTo>
                  <a:pt x="117364" y="59527"/>
                </a:lnTo>
                <a:close/>
              </a:path>
              <a:path extrusionOk="0" h="120000" w="120000">
                <a:moveTo>
                  <a:pt x="114450" y="60448"/>
                </a:moveTo>
                <a:lnTo>
                  <a:pt x="114034" y="60448"/>
                </a:lnTo>
                <a:lnTo>
                  <a:pt x="110705" y="60377"/>
                </a:lnTo>
                <a:lnTo>
                  <a:pt x="107791" y="60236"/>
                </a:lnTo>
                <a:lnTo>
                  <a:pt x="104462" y="60094"/>
                </a:lnTo>
                <a:lnTo>
                  <a:pt x="92809" y="61015"/>
                </a:lnTo>
                <a:lnTo>
                  <a:pt x="87815" y="61795"/>
                </a:lnTo>
                <a:lnTo>
                  <a:pt x="84901" y="62220"/>
                </a:lnTo>
                <a:lnTo>
                  <a:pt x="82404" y="62716"/>
                </a:lnTo>
                <a:lnTo>
                  <a:pt x="80323" y="63212"/>
                </a:lnTo>
                <a:lnTo>
                  <a:pt x="77826" y="63708"/>
                </a:lnTo>
                <a:lnTo>
                  <a:pt x="75745" y="64275"/>
                </a:lnTo>
                <a:lnTo>
                  <a:pt x="73664" y="64913"/>
                </a:lnTo>
                <a:lnTo>
                  <a:pt x="71583" y="65480"/>
                </a:lnTo>
                <a:lnTo>
                  <a:pt x="66173" y="67535"/>
                </a:lnTo>
                <a:lnTo>
                  <a:pt x="60763" y="70511"/>
                </a:lnTo>
                <a:lnTo>
                  <a:pt x="56184" y="75614"/>
                </a:lnTo>
                <a:lnTo>
                  <a:pt x="56184" y="102118"/>
                </a:lnTo>
                <a:lnTo>
                  <a:pt x="55768" y="103889"/>
                </a:lnTo>
                <a:lnTo>
                  <a:pt x="51606" y="108779"/>
                </a:lnTo>
                <a:lnTo>
                  <a:pt x="46196" y="111685"/>
                </a:lnTo>
                <a:lnTo>
                  <a:pt x="41202" y="113598"/>
                </a:lnTo>
                <a:lnTo>
                  <a:pt x="30797" y="116291"/>
                </a:lnTo>
                <a:lnTo>
                  <a:pt x="28300" y="116716"/>
                </a:lnTo>
                <a:lnTo>
                  <a:pt x="26219" y="117141"/>
                </a:lnTo>
                <a:lnTo>
                  <a:pt x="16231" y="118417"/>
                </a:lnTo>
                <a:lnTo>
                  <a:pt x="5410" y="119055"/>
                </a:lnTo>
                <a:lnTo>
                  <a:pt x="2497" y="119055"/>
                </a:lnTo>
                <a:lnTo>
                  <a:pt x="0" y="119125"/>
                </a:lnTo>
                <a:lnTo>
                  <a:pt x="0" y="119976"/>
                </a:lnTo>
                <a:lnTo>
                  <a:pt x="3329" y="119976"/>
                </a:lnTo>
                <a:lnTo>
                  <a:pt x="6658" y="119905"/>
                </a:lnTo>
                <a:lnTo>
                  <a:pt x="9572" y="119763"/>
                </a:lnTo>
                <a:lnTo>
                  <a:pt x="12901" y="119622"/>
                </a:lnTo>
                <a:lnTo>
                  <a:pt x="15815" y="119409"/>
                </a:lnTo>
                <a:lnTo>
                  <a:pt x="21641" y="118842"/>
                </a:lnTo>
                <a:lnTo>
                  <a:pt x="24554" y="118488"/>
                </a:lnTo>
                <a:lnTo>
                  <a:pt x="27052" y="118133"/>
                </a:lnTo>
                <a:lnTo>
                  <a:pt x="29965" y="117779"/>
                </a:lnTo>
                <a:lnTo>
                  <a:pt x="32462" y="117283"/>
                </a:lnTo>
                <a:lnTo>
                  <a:pt x="34959" y="116858"/>
                </a:lnTo>
                <a:lnTo>
                  <a:pt x="37040" y="116362"/>
                </a:lnTo>
                <a:lnTo>
                  <a:pt x="43699" y="114661"/>
                </a:lnTo>
                <a:lnTo>
                  <a:pt x="51190" y="111968"/>
                </a:lnTo>
                <a:lnTo>
                  <a:pt x="56601" y="108992"/>
                </a:lnTo>
                <a:lnTo>
                  <a:pt x="59930" y="105661"/>
                </a:lnTo>
                <a:lnTo>
                  <a:pt x="60763" y="103889"/>
                </a:lnTo>
                <a:lnTo>
                  <a:pt x="61179" y="102118"/>
                </a:lnTo>
                <a:lnTo>
                  <a:pt x="61179" y="77456"/>
                </a:lnTo>
                <a:lnTo>
                  <a:pt x="61595" y="75685"/>
                </a:lnTo>
                <a:lnTo>
                  <a:pt x="63676" y="72354"/>
                </a:lnTo>
                <a:lnTo>
                  <a:pt x="68254" y="69307"/>
                </a:lnTo>
                <a:lnTo>
                  <a:pt x="74497" y="66543"/>
                </a:lnTo>
                <a:lnTo>
                  <a:pt x="78242" y="65338"/>
                </a:lnTo>
                <a:lnTo>
                  <a:pt x="79907" y="64771"/>
                </a:lnTo>
                <a:lnTo>
                  <a:pt x="84069" y="63779"/>
                </a:lnTo>
                <a:lnTo>
                  <a:pt x="86566" y="63283"/>
                </a:lnTo>
                <a:lnTo>
                  <a:pt x="88647" y="62858"/>
                </a:lnTo>
                <a:lnTo>
                  <a:pt x="101132" y="61157"/>
                </a:lnTo>
                <a:lnTo>
                  <a:pt x="109040" y="60661"/>
                </a:lnTo>
                <a:lnTo>
                  <a:pt x="111537" y="60519"/>
                </a:lnTo>
                <a:lnTo>
                  <a:pt x="114450" y="60448"/>
                </a:lnTo>
                <a:close/>
              </a:path>
              <a:path extrusionOk="0" h="120000" w="120000">
                <a:moveTo>
                  <a:pt x="119861" y="60236"/>
                </a:moveTo>
                <a:lnTo>
                  <a:pt x="119861" y="59740"/>
                </a:lnTo>
                <a:lnTo>
                  <a:pt x="118612" y="59598"/>
                </a:lnTo>
                <a:lnTo>
                  <a:pt x="117364" y="59527"/>
                </a:lnTo>
                <a:lnTo>
                  <a:pt x="114034" y="59598"/>
                </a:lnTo>
                <a:lnTo>
                  <a:pt x="111121" y="59669"/>
                </a:lnTo>
                <a:lnTo>
                  <a:pt x="107791" y="59740"/>
                </a:lnTo>
                <a:lnTo>
                  <a:pt x="104878" y="59952"/>
                </a:lnTo>
                <a:lnTo>
                  <a:pt x="103620" y="60033"/>
                </a:lnTo>
                <a:lnTo>
                  <a:pt x="104462" y="60094"/>
                </a:lnTo>
                <a:lnTo>
                  <a:pt x="107791" y="60236"/>
                </a:lnTo>
                <a:lnTo>
                  <a:pt x="110705" y="60377"/>
                </a:lnTo>
                <a:lnTo>
                  <a:pt x="114034" y="60448"/>
                </a:lnTo>
                <a:lnTo>
                  <a:pt x="118612" y="60448"/>
                </a:lnTo>
                <a:lnTo>
                  <a:pt x="119861" y="60236"/>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6" name="Google Shape;546;p12"/>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13"/>
          <p:cNvSpPr/>
          <p:nvPr/>
        </p:nvSpPr>
        <p:spPr>
          <a:xfrm>
            <a:off x="5926836" y="3284220"/>
            <a:ext cx="2557780" cy="99060"/>
          </a:xfrm>
          <a:custGeom>
            <a:rect b="b" l="l" r="r" t="t"/>
            <a:pathLst>
              <a:path extrusionOk="0" h="120000" w="120000">
                <a:moveTo>
                  <a:pt x="119096" y="60000"/>
                </a:moveTo>
                <a:lnTo>
                  <a:pt x="118664" y="53538"/>
                </a:lnTo>
                <a:lnTo>
                  <a:pt x="0" y="53538"/>
                </a:lnTo>
                <a:lnTo>
                  <a:pt x="0" y="66461"/>
                </a:lnTo>
                <a:lnTo>
                  <a:pt x="118664" y="66461"/>
                </a:lnTo>
                <a:lnTo>
                  <a:pt x="119096" y="60000"/>
                </a:lnTo>
                <a:close/>
              </a:path>
              <a:path extrusionOk="0" h="120000" w="120000">
                <a:moveTo>
                  <a:pt x="119976" y="59076"/>
                </a:moveTo>
                <a:lnTo>
                  <a:pt x="116043" y="1846"/>
                </a:lnTo>
                <a:lnTo>
                  <a:pt x="115972" y="0"/>
                </a:lnTo>
                <a:lnTo>
                  <a:pt x="115829" y="0"/>
                </a:lnTo>
                <a:lnTo>
                  <a:pt x="115757" y="3692"/>
                </a:lnTo>
                <a:lnTo>
                  <a:pt x="115686" y="5538"/>
                </a:lnTo>
                <a:lnTo>
                  <a:pt x="115757" y="9230"/>
                </a:lnTo>
                <a:lnTo>
                  <a:pt x="115829" y="11076"/>
                </a:lnTo>
                <a:lnTo>
                  <a:pt x="118664" y="53538"/>
                </a:lnTo>
                <a:lnTo>
                  <a:pt x="119547" y="53538"/>
                </a:lnTo>
                <a:lnTo>
                  <a:pt x="119547" y="65521"/>
                </a:lnTo>
                <a:lnTo>
                  <a:pt x="119976" y="59076"/>
                </a:lnTo>
                <a:close/>
              </a:path>
              <a:path extrusionOk="0" h="120000" w="120000">
                <a:moveTo>
                  <a:pt x="119484" y="66461"/>
                </a:moveTo>
                <a:lnTo>
                  <a:pt x="118664" y="66461"/>
                </a:lnTo>
                <a:lnTo>
                  <a:pt x="115829" y="108923"/>
                </a:lnTo>
                <a:lnTo>
                  <a:pt x="115757" y="110769"/>
                </a:lnTo>
                <a:lnTo>
                  <a:pt x="115686" y="114461"/>
                </a:lnTo>
                <a:lnTo>
                  <a:pt x="115757" y="116307"/>
                </a:lnTo>
                <a:lnTo>
                  <a:pt x="115829" y="120000"/>
                </a:lnTo>
                <a:lnTo>
                  <a:pt x="115972" y="120000"/>
                </a:lnTo>
                <a:lnTo>
                  <a:pt x="116043" y="118153"/>
                </a:lnTo>
                <a:lnTo>
                  <a:pt x="119484" y="66461"/>
                </a:lnTo>
                <a:close/>
              </a:path>
              <a:path extrusionOk="0" h="120000" w="120000">
                <a:moveTo>
                  <a:pt x="119547" y="65521"/>
                </a:moveTo>
                <a:lnTo>
                  <a:pt x="119547" y="53538"/>
                </a:lnTo>
                <a:lnTo>
                  <a:pt x="118664" y="53538"/>
                </a:lnTo>
                <a:lnTo>
                  <a:pt x="119096" y="60000"/>
                </a:lnTo>
                <a:lnTo>
                  <a:pt x="119404" y="55384"/>
                </a:lnTo>
                <a:lnTo>
                  <a:pt x="119404" y="66461"/>
                </a:lnTo>
                <a:lnTo>
                  <a:pt x="119484" y="66461"/>
                </a:lnTo>
                <a:lnTo>
                  <a:pt x="119547" y="65521"/>
                </a:lnTo>
                <a:close/>
              </a:path>
              <a:path extrusionOk="0" h="120000" w="120000">
                <a:moveTo>
                  <a:pt x="119404" y="66461"/>
                </a:moveTo>
                <a:lnTo>
                  <a:pt x="119404" y="64615"/>
                </a:lnTo>
                <a:lnTo>
                  <a:pt x="119096" y="60000"/>
                </a:lnTo>
                <a:lnTo>
                  <a:pt x="118664" y="66461"/>
                </a:lnTo>
                <a:lnTo>
                  <a:pt x="119404" y="66461"/>
                </a:lnTo>
                <a:close/>
              </a:path>
              <a:path extrusionOk="0" h="120000" w="120000">
                <a:moveTo>
                  <a:pt x="119404" y="64615"/>
                </a:moveTo>
                <a:lnTo>
                  <a:pt x="119404" y="55384"/>
                </a:lnTo>
                <a:lnTo>
                  <a:pt x="119096" y="60000"/>
                </a:lnTo>
                <a:lnTo>
                  <a:pt x="119404" y="64615"/>
                </a:lnTo>
                <a:close/>
              </a:path>
              <a:path extrusionOk="0" h="120000" w="120000">
                <a:moveTo>
                  <a:pt x="119547" y="66461"/>
                </a:moveTo>
                <a:lnTo>
                  <a:pt x="119547" y="65521"/>
                </a:lnTo>
                <a:lnTo>
                  <a:pt x="119484" y="66461"/>
                </a:lnTo>
                <a:lnTo>
                  <a:pt x="119547" y="66461"/>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2" name="Google Shape;552;p13"/>
          <p:cNvSpPr/>
          <p:nvPr/>
        </p:nvSpPr>
        <p:spPr>
          <a:xfrm>
            <a:off x="5483352" y="5518404"/>
            <a:ext cx="414655" cy="231775"/>
          </a:xfrm>
          <a:custGeom>
            <a:rect b="b" l="l" r="r" t="t"/>
            <a:pathLst>
              <a:path extrusionOk="0" h="120000" w="120000">
                <a:moveTo>
                  <a:pt x="119963" y="119934"/>
                </a:moveTo>
                <a:lnTo>
                  <a:pt x="119963" y="0"/>
                </a:lnTo>
                <a:lnTo>
                  <a:pt x="0" y="0"/>
                </a:lnTo>
                <a:lnTo>
                  <a:pt x="0" y="119934"/>
                </a:lnTo>
                <a:lnTo>
                  <a:pt x="119963" y="119934"/>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3" name="Google Shape;553;p13"/>
          <p:cNvSpPr/>
          <p:nvPr/>
        </p:nvSpPr>
        <p:spPr>
          <a:xfrm>
            <a:off x="6230112" y="5378196"/>
            <a:ext cx="416559" cy="372110"/>
          </a:xfrm>
          <a:custGeom>
            <a:rect b="b" l="l" r="r" t="t"/>
            <a:pathLst>
              <a:path extrusionOk="0" h="120000" w="120000">
                <a:moveTo>
                  <a:pt x="119853" y="119918"/>
                </a:moveTo>
                <a:lnTo>
                  <a:pt x="119853" y="0"/>
                </a:lnTo>
                <a:lnTo>
                  <a:pt x="0" y="0"/>
                </a:lnTo>
                <a:lnTo>
                  <a:pt x="0" y="119918"/>
                </a:lnTo>
                <a:lnTo>
                  <a:pt x="119853" y="119918"/>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4" name="Google Shape;554;p13"/>
          <p:cNvSpPr/>
          <p:nvPr/>
        </p:nvSpPr>
        <p:spPr>
          <a:xfrm>
            <a:off x="6978396" y="5213604"/>
            <a:ext cx="416559" cy="536575"/>
          </a:xfrm>
          <a:custGeom>
            <a:rect b="b" l="l" r="r" t="t"/>
            <a:pathLst>
              <a:path extrusionOk="0" h="120000" w="120000">
                <a:moveTo>
                  <a:pt x="119853" y="119971"/>
                </a:moveTo>
                <a:lnTo>
                  <a:pt x="119853" y="0"/>
                </a:lnTo>
                <a:lnTo>
                  <a:pt x="0" y="0"/>
                </a:lnTo>
                <a:lnTo>
                  <a:pt x="0" y="119971"/>
                </a:lnTo>
                <a:lnTo>
                  <a:pt x="119853" y="119971"/>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5" name="Google Shape;555;p13"/>
          <p:cNvSpPr/>
          <p:nvPr/>
        </p:nvSpPr>
        <p:spPr>
          <a:xfrm>
            <a:off x="7726680" y="5381244"/>
            <a:ext cx="414655" cy="368935"/>
          </a:xfrm>
          <a:custGeom>
            <a:rect b="b" l="l" r="r" t="t"/>
            <a:pathLst>
              <a:path extrusionOk="0" h="120000" w="120000">
                <a:moveTo>
                  <a:pt x="119963" y="119958"/>
                </a:moveTo>
                <a:lnTo>
                  <a:pt x="119963" y="0"/>
                </a:lnTo>
                <a:lnTo>
                  <a:pt x="0" y="0"/>
                </a:lnTo>
                <a:lnTo>
                  <a:pt x="0" y="119958"/>
                </a:lnTo>
                <a:lnTo>
                  <a:pt x="119963" y="119958"/>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6" name="Google Shape;556;p13"/>
          <p:cNvSpPr/>
          <p:nvPr/>
        </p:nvSpPr>
        <p:spPr>
          <a:xfrm>
            <a:off x="8473440" y="5509260"/>
            <a:ext cx="416559" cy="241300"/>
          </a:xfrm>
          <a:custGeom>
            <a:rect b="b" l="l" r="r" t="t"/>
            <a:pathLst>
              <a:path extrusionOk="0" h="120000" w="120000">
                <a:moveTo>
                  <a:pt x="119853" y="119747"/>
                </a:moveTo>
                <a:lnTo>
                  <a:pt x="119853" y="0"/>
                </a:lnTo>
                <a:lnTo>
                  <a:pt x="0" y="0"/>
                </a:lnTo>
                <a:lnTo>
                  <a:pt x="0" y="119747"/>
                </a:lnTo>
                <a:lnTo>
                  <a:pt x="119853" y="119747"/>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7" name="Google Shape;557;p13"/>
          <p:cNvSpPr/>
          <p:nvPr/>
        </p:nvSpPr>
        <p:spPr>
          <a:xfrm>
            <a:off x="5483352" y="4413504"/>
            <a:ext cx="414655" cy="1104900"/>
          </a:xfrm>
          <a:custGeom>
            <a:rect b="b" l="l" r="r" t="t"/>
            <a:pathLst>
              <a:path extrusionOk="0" h="120000" w="120000">
                <a:moveTo>
                  <a:pt x="119963" y="120000"/>
                </a:moveTo>
                <a:lnTo>
                  <a:pt x="119963" y="0"/>
                </a:lnTo>
                <a:lnTo>
                  <a:pt x="0" y="0"/>
                </a:lnTo>
                <a:lnTo>
                  <a:pt x="0" y="120000"/>
                </a:lnTo>
                <a:lnTo>
                  <a:pt x="119963"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8" name="Google Shape;558;p13"/>
          <p:cNvSpPr/>
          <p:nvPr/>
        </p:nvSpPr>
        <p:spPr>
          <a:xfrm>
            <a:off x="6230112" y="4049267"/>
            <a:ext cx="416559" cy="1329055"/>
          </a:xfrm>
          <a:custGeom>
            <a:rect b="b" l="l" r="r" t="t"/>
            <a:pathLst>
              <a:path extrusionOk="0" h="120000" w="120000">
                <a:moveTo>
                  <a:pt x="119853" y="119988"/>
                </a:moveTo>
                <a:lnTo>
                  <a:pt x="119853" y="0"/>
                </a:lnTo>
                <a:lnTo>
                  <a:pt x="0" y="0"/>
                </a:lnTo>
                <a:lnTo>
                  <a:pt x="0" y="119988"/>
                </a:lnTo>
                <a:lnTo>
                  <a:pt x="119853" y="11998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9" name="Google Shape;559;p13"/>
          <p:cNvSpPr/>
          <p:nvPr/>
        </p:nvSpPr>
        <p:spPr>
          <a:xfrm>
            <a:off x="6978396" y="3875532"/>
            <a:ext cx="416559" cy="1338580"/>
          </a:xfrm>
          <a:custGeom>
            <a:rect b="b" l="l" r="r" t="t"/>
            <a:pathLst>
              <a:path extrusionOk="0" h="120000" w="120000">
                <a:moveTo>
                  <a:pt x="119853" y="119954"/>
                </a:moveTo>
                <a:lnTo>
                  <a:pt x="119853" y="0"/>
                </a:lnTo>
                <a:lnTo>
                  <a:pt x="0" y="0"/>
                </a:lnTo>
                <a:lnTo>
                  <a:pt x="0" y="119954"/>
                </a:lnTo>
                <a:lnTo>
                  <a:pt x="119853" y="11995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0" name="Google Shape;560;p13"/>
          <p:cNvSpPr/>
          <p:nvPr/>
        </p:nvSpPr>
        <p:spPr>
          <a:xfrm>
            <a:off x="7726680" y="4000500"/>
            <a:ext cx="414655" cy="1381125"/>
          </a:xfrm>
          <a:custGeom>
            <a:rect b="b" l="l" r="r" t="t"/>
            <a:pathLst>
              <a:path extrusionOk="0" h="120000" w="120000">
                <a:moveTo>
                  <a:pt x="119963" y="119966"/>
                </a:moveTo>
                <a:lnTo>
                  <a:pt x="119963" y="0"/>
                </a:lnTo>
                <a:lnTo>
                  <a:pt x="0" y="0"/>
                </a:lnTo>
                <a:lnTo>
                  <a:pt x="0" y="119966"/>
                </a:lnTo>
                <a:lnTo>
                  <a:pt x="119963" y="119966"/>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1" name="Google Shape;561;p13"/>
          <p:cNvSpPr/>
          <p:nvPr/>
        </p:nvSpPr>
        <p:spPr>
          <a:xfrm>
            <a:off x="8473440" y="4530852"/>
            <a:ext cx="416559" cy="978535"/>
          </a:xfrm>
          <a:custGeom>
            <a:rect b="b" l="l" r="r" t="t"/>
            <a:pathLst>
              <a:path extrusionOk="0" h="120000" w="120000">
                <a:moveTo>
                  <a:pt x="119853" y="119984"/>
                </a:moveTo>
                <a:lnTo>
                  <a:pt x="119853" y="0"/>
                </a:lnTo>
                <a:lnTo>
                  <a:pt x="0" y="0"/>
                </a:lnTo>
                <a:lnTo>
                  <a:pt x="0" y="119984"/>
                </a:lnTo>
                <a:lnTo>
                  <a:pt x="119853" y="11998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2" name="Google Shape;562;p13"/>
          <p:cNvSpPr/>
          <p:nvPr/>
        </p:nvSpPr>
        <p:spPr>
          <a:xfrm>
            <a:off x="5317236" y="5750052"/>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3" name="Google Shape;563;p13"/>
          <p:cNvSpPr txBox="1"/>
          <p:nvPr/>
        </p:nvSpPr>
        <p:spPr>
          <a:xfrm>
            <a:off x="5589521" y="419049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0.6</a:t>
            </a:r>
            <a:endParaRPr sz="1000">
              <a:solidFill>
                <a:schemeClr val="dk1"/>
              </a:solidFill>
              <a:latin typeface="Arial"/>
              <a:ea typeface="Arial"/>
              <a:cs typeface="Arial"/>
              <a:sym typeface="Arial"/>
            </a:endParaRPr>
          </a:p>
        </p:txBody>
      </p:sp>
      <p:sp>
        <p:nvSpPr>
          <p:cNvPr id="564" name="Google Shape;564;p13"/>
          <p:cNvSpPr txBox="1"/>
          <p:nvPr/>
        </p:nvSpPr>
        <p:spPr>
          <a:xfrm>
            <a:off x="6337805" y="3826254"/>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0.8</a:t>
            </a:r>
            <a:endParaRPr sz="1000">
              <a:solidFill>
                <a:schemeClr val="dk1"/>
              </a:solidFill>
              <a:latin typeface="Arial"/>
              <a:ea typeface="Arial"/>
              <a:cs typeface="Arial"/>
              <a:sym typeface="Arial"/>
            </a:endParaRPr>
          </a:p>
        </p:txBody>
      </p:sp>
      <p:sp>
        <p:nvSpPr>
          <p:cNvPr id="565" name="Google Shape;565;p13"/>
          <p:cNvSpPr txBox="1"/>
          <p:nvPr/>
        </p:nvSpPr>
        <p:spPr>
          <a:xfrm>
            <a:off x="7084565" y="3652518"/>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0.8</a:t>
            </a:r>
            <a:endParaRPr sz="1000">
              <a:solidFill>
                <a:schemeClr val="dk1"/>
              </a:solidFill>
              <a:latin typeface="Arial"/>
              <a:ea typeface="Arial"/>
              <a:cs typeface="Arial"/>
              <a:sym typeface="Arial"/>
            </a:endParaRPr>
          </a:p>
        </p:txBody>
      </p:sp>
      <p:sp>
        <p:nvSpPr>
          <p:cNvPr id="566" name="Google Shape;566;p13"/>
          <p:cNvSpPr txBox="1"/>
          <p:nvPr/>
        </p:nvSpPr>
        <p:spPr>
          <a:xfrm>
            <a:off x="7832849" y="3777486"/>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0.8</a:t>
            </a:r>
            <a:endParaRPr sz="1000">
              <a:solidFill>
                <a:schemeClr val="dk1"/>
              </a:solidFill>
              <a:latin typeface="Arial"/>
              <a:ea typeface="Arial"/>
              <a:cs typeface="Arial"/>
              <a:sym typeface="Arial"/>
            </a:endParaRPr>
          </a:p>
        </p:txBody>
      </p:sp>
      <p:sp>
        <p:nvSpPr>
          <p:cNvPr id="567" name="Google Shape;567;p13"/>
          <p:cNvSpPr txBox="1"/>
          <p:nvPr/>
        </p:nvSpPr>
        <p:spPr>
          <a:xfrm>
            <a:off x="8581132" y="4306314"/>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0.5</a:t>
            </a:r>
            <a:endParaRPr sz="1000">
              <a:solidFill>
                <a:schemeClr val="dk1"/>
              </a:solidFill>
              <a:latin typeface="Arial"/>
              <a:ea typeface="Arial"/>
              <a:cs typeface="Arial"/>
              <a:sym typeface="Arial"/>
            </a:endParaRPr>
          </a:p>
        </p:txBody>
      </p:sp>
      <p:sp>
        <p:nvSpPr>
          <p:cNvPr id="568" name="Google Shape;568;p13"/>
          <p:cNvSpPr txBox="1"/>
          <p:nvPr/>
        </p:nvSpPr>
        <p:spPr>
          <a:xfrm>
            <a:off x="5536181" y="5801357"/>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2012</a:t>
            </a:r>
            <a:endParaRPr sz="1000">
              <a:solidFill>
                <a:schemeClr val="dk1"/>
              </a:solidFill>
              <a:latin typeface="Arial"/>
              <a:ea typeface="Arial"/>
              <a:cs typeface="Arial"/>
              <a:sym typeface="Arial"/>
            </a:endParaRPr>
          </a:p>
        </p:txBody>
      </p:sp>
      <p:sp>
        <p:nvSpPr>
          <p:cNvPr id="569" name="Google Shape;569;p13"/>
          <p:cNvSpPr txBox="1"/>
          <p:nvPr/>
        </p:nvSpPr>
        <p:spPr>
          <a:xfrm>
            <a:off x="6284542" y="5801357"/>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2013</a:t>
            </a:r>
            <a:endParaRPr sz="1000">
              <a:solidFill>
                <a:schemeClr val="dk1"/>
              </a:solidFill>
              <a:latin typeface="Arial"/>
              <a:ea typeface="Arial"/>
              <a:cs typeface="Arial"/>
              <a:sym typeface="Arial"/>
            </a:endParaRPr>
          </a:p>
        </p:txBody>
      </p:sp>
      <p:sp>
        <p:nvSpPr>
          <p:cNvPr id="570" name="Google Shape;570;p13"/>
          <p:cNvSpPr txBox="1"/>
          <p:nvPr/>
        </p:nvSpPr>
        <p:spPr>
          <a:xfrm>
            <a:off x="8528101" y="5801357"/>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571" name="Google Shape;571;p13"/>
          <p:cNvSpPr txBox="1"/>
          <p:nvPr>
            <p:ph type="title"/>
          </p:nvPr>
        </p:nvSpPr>
        <p:spPr>
          <a:xfrm>
            <a:off x="1290319" y="1168399"/>
            <a:ext cx="523557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Leading Investment Banking Franchise</a:t>
            </a:r>
            <a:endParaRPr b="1" i="0" sz="2200" u="none" cap="none" strike="noStrike">
              <a:solidFill>
                <a:schemeClr val="dk1"/>
              </a:solidFill>
              <a:latin typeface="Arial"/>
              <a:ea typeface="Arial"/>
              <a:cs typeface="Arial"/>
              <a:sym typeface="Arial"/>
            </a:endParaRPr>
          </a:p>
        </p:txBody>
      </p:sp>
      <p:sp>
        <p:nvSpPr>
          <p:cNvPr id="572" name="Google Shape;572;p13"/>
          <p:cNvSpPr txBox="1"/>
          <p:nvPr/>
        </p:nvSpPr>
        <p:spPr>
          <a:xfrm>
            <a:off x="989076" y="2055876"/>
            <a:ext cx="3886200" cy="332740"/>
          </a:xfrm>
          <a:prstGeom prst="rect">
            <a:avLst/>
          </a:prstGeom>
          <a:solidFill>
            <a:srgbClr val="3AC3A2"/>
          </a:solidFill>
          <a:ln>
            <a:noFill/>
          </a:ln>
        </p:spPr>
        <p:txBody>
          <a:bodyPr anchorCtr="0" anchor="t" bIns="0" lIns="0" spcFirstLastPara="1" rIns="0" wrap="square" tIns="61575">
            <a:noAutofit/>
          </a:bodyPr>
          <a:lstStyle/>
          <a:p>
            <a:pPr indent="-1905" lvl="0" marL="700405" marR="0" rtl="0" algn="l">
              <a:lnSpc>
                <a:spcPct val="100000"/>
              </a:lnSpc>
              <a:spcBef>
                <a:spcPts val="0"/>
              </a:spcBef>
              <a:spcAft>
                <a:spcPts val="0"/>
              </a:spcAft>
              <a:buNone/>
            </a:pPr>
            <a:r>
              <a:rPr b="1" lang="en-US" sz="1300">
                <a:solidFill>
                  <a:srgbClr val="FFFFFF"/>
                </a:solidFill>
                <a:latin typeface="Arial"/>
                <a:ea typeface="Arial"/>
                <a:cs typeface="Arial"/>
                <a:sym typeface="Arial"/>
              </a:rPr>
              <a:t>Continued Strength in Advisory</a:t>
            </a:r>
            <a:endParaRPr sz="1300">
              <a:solidFill>
                <a:schemeClr val="dk1"/>
              </a:solidFill>
              <a:latin typeface="Arial"/>
              <a:ea typeface="Arial"/>
              <a:cs typeface="Arial"/>
              <a:sym typeface="Arial"/>
            </a:endParaRPr>
          </a:p>
        </p:txBody>
      </p:sp>
      <p:sp>
        <p:nvSpPr>
          <p:cNvPr id="573" name="Google Shape;573;p13"/>
          <p:cNvSpPr txBox="1"/>
          <p:nvPr/>
        </p:nvSpPr>
        <p:spPr>
          <a:xfrm>
            <a:off x="5244084" y="2055876"/>
            <a:ext cx="3886200" cy="332740"/>
          </a:xfrm>
          <a:prstGeom prst="rect">
            <a:avLst/>
          </a:prstGeom>
          <a:solidFill>
            <a:srgbClr val="3AC3A2"/>
          </a:solidFill>
          <a:ln>
            <a:noFill/>
          </a:ln>
        </p:spPr>
        <p:txBody>
          <a:bodyPr anchorCtr="0" anchor="t" bIns="0" lIns="0" spcFirstLastPara="1" rIns="0" wrap="square" tIns="61575">
            <a:noAutofit/>
          </a:bodyPr>
          <a:lstStyle/>
          <a:p>
            <a:pPr indent="-1904" lvl="0" marL="255904" marR="0" rtl="0" algn="l">
              <a:lnSpc>
                <a:spcPct val="100000"/>
              </a:lnSpc>
              <a:spcBef>
                <a:spcPts val="0"/>
              </a:spcBef>
              <a:spcAft>
                <a:spcPts val="0"/>
              </a:spcAft>
              <a:buNone/>
            </a:pPr>
            <a:r>
              <a:rPr b="1" lang="en-US" sz="1300">
                <a:solidFill>
                  <a:srgbClr val="FFFFFF"/>
                </a:solidFill>
                <a:latin typeface="Arial"/>
                <a:ea typeface="Arial"/>
                <a:cs typeface="Arial"/>
                <a:sym typeface="Arial"/>
              </a:rPr>
              <a:t>Upside from Normalization of Underwriting</a:t>
            </a:r>
            <a:endParaRPr sz="1300">
              <a:solidFill>
                <a:schemeClr val="dk1"/>
              </a:solidFill>
              <a:latin typeface="Arial"/>
              <a:ea typeface="Arial"/>
              <a:cs typeface="Arial"/>
              <a:sym typeface="Arial"/>
            </a:endParaRPr>
          </a:p>
        </p:txBody>
      </p:sp>
      <p:sp>
        <p:nvSpPr>
          <p:cNvPr id="574" name="Google Shape;574;p13"/>
          <p:cNvSpPr/>
          <p:nvPr/>
        </p:nvSpPr>
        <p:spPr>
          <a:xfrm>
            <a:off x="1229868" y="4373880"/>
            <a:ext cx="414655" cy="1374775"/>
          </a:xfrm>
          <a:custGeom>
            <a:rect b="b" l="l" r="r" t="t"/>
            <a:pathLst>
              <a:path extrusionOk="0" h="120000" w="120000">
                <a:moveTo>
                  <a:pt x="119963" y="119988"/>
                </a:moveTo>
                <a:lnTo>
                  <a:pt x="119963" y="0"/>
                </a:lnTo>
                <a:lnTo>
                  <a:pt x="0" y="0"/>
                </a:lnTo>
                <a:lnTo>
                  <a:pt x="0" y="119988"/>
                </a:lnTo>
                <a:lnTo>
                  <a:pt x="119963" y="11998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75" name="Google Shape;575;p13"/>
          <p:cNvSpPr/>
          <p:nvPr/>
        </p:nvSpPr>
        <p:spPr>
          <a:xfrm>
            <a:off x="1976627" y="4346448"/>
            <a:ext cx="416559" cy="1402080"/>
          </a:xfrm>
          <a:custGeom>
            <a:rect b="b" l="l" r="r" t="t"/>
            <a:pathLst>
              <a:path extrusionOk="0" h="120000" w="120000">
                <a:moveTo>
                  <a:pt x="119853" y="120000"/>
                </a:moveTo>
                <a:lnTo>
                  <a:pt x="119853" y="0"/>
                </a:lnTo>
                <a:lnTo>
                  <a:pt x="0" y="0"/>
                </a:lnTo>
                <a:lnTo>
                  <a:pt x="0" y="120000"/>
                </a:lnTo>
                <a:lnTo>
                  <a:pt x="119853"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76" name="Google Shape;576;p13"/>
          <p:cNvSpPr/>
          <p:nvPr/>
        </p:nvSpPr>
        <p:spPr>
          <a:xfrm>
            <a:off x="2724912" y="4111752"/>
            <a:ext cx="416559" cy="1637030"/>
          </a:xfrm>
          <a:custGeom>
            <a:rect b="b" l="l" r="r" t="t"/>
            <a:pathLst>
              <a:path extrusionOk="0" h="120000" w="120000">
                <a:moveTo>
                  <a:pt x="119853" y="119981"/>
                </a:moveTo>
                <a:lnTo>
                  <a:pt x="119853" y="0"/>
                </a:lnTo>
                <a:lnTo>
                  <a:pt x="0" y="0"/>
                </a:lnTo>
                <a:lnTo>
                  <a:pt x="0" y="119981"/>
                </a:lnTo>
                <a:lnTo>
                  <a:pt x="119853" y="11998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77" name="Google Shape;577;p13"/>
          <p:cNvSpPr/>
          <p:nvPr/>
        </p:nvSpPr>
        <p:spPr>
          <a:xfrm>
            <a:off x="3473196" y="3619500"/>
            <a:ext cx="414655" cy="2129155"/>
          </a:xfrm>
          <a:custGeom>
            <a:rect b="b" l="l" r="r" t="t"/>
            <a:pathLst>
              <a:path extrusionOk="0" h="120000" w="120000">
                <a:moveTo>
                  <a:pt x="119963" y="119992"/>
                </a:moveTo>
                <a:lnTo>
                  <a:pt x="119963" y="0"/>
                </a:lnTo>
                <a:lnTo>
                  <a:pt x="0" y="0"/>
                </a:lnTo>
                <a:lnTo>
                  <a:pt x="0" y="119992"/>
                </a:lnTo>
                <a:lnTo>
                  <a:pt x="119963" y="119992"/>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78" name="Google Shape;578;p13"/>
          <p:cNvSpPr/>
          <p:nvPr/>
        </p:nvSpPr>
        <p:spPr>
          <a:xfrm>
            <a:off x="4219955" y="3668267"/>
            <a:ext cx="416559" cy="2080260"/>
          </a:xfrm>
          <a:custGeom>
            <a:rect b="b" l="l" r="r" t="t"/>
            <a:pathLst>
              <a:path extrusionOk="0" h="120000" w="120000">
                <a:moveTo>
                  <a:pt x="119853" y="120000"/>
                </a:moveTo>
                <a:lnTo>
                  <a:pt x="119853" y="0"/>
                </a:lnTo>
                <a:lnTo>
                  <a:pt x="0" y="0"/>
                </a:lnTo>
                <a:lnTo>
                  <a:pt x="0" y="120000"/>
                </a:lnTo>
                <a:lnTo>
                  <a:pt x="119853" y="12000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79" name="Google Shape;579;p13"/>
          <p:cNvSpPr/>
          <p:nvPr/>
        </p:nvSpPr>
        <p:spPr>
          <a:xfrm>
            <a:off x="1063752" y="5748528"/>
            <a:ext cx="3738879"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3"/>
          <p:cNvSpPr txBox="1"/>
          <p:nvPr/>
        </p:nvSpPr>
        <p:spPr>
          <a:xfrm>
            <a:off x="1336039" y="4150866"/>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2.0</a:t>
            </a:r>
            <a:endParaRPr sz="1000">
              <a:solidFill>
                <a:schemeClr val="dk1"/>
              </a:solidFill>
              <a:latin typeface="Arial"/>
              <a:ea typeface="Arial"/>
              <a:cs typeface="Arial"/>
              <a:sym typeface="Arial"/>
            </a:endParaRPr>
          </a:p>
        </p:txBody>
      </p:sp>
      <p:sp>
        <p:nvSpPr>
          <p:cNvPr id="581" name="Google Shape;581;p13"/>
          <p:cNvSpPr txBox="1"/>
          <p:nvPr/>
        </p:nvSpPr>
        <p:spPr>
          <a:xfrm>
            <a:off x="2082799" y="412191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2.1</a:t>
            </a:r>
            <a:endParaRPr sz="1000">
              <a:solidFill>
                <a:schemeClr val="dk1"/>
              </a:solidFill>
              <a:latin typeface="Arial"/>
              <a:ea typeface="Arial"/>
              <a:cs typeface="Arial"/>
              <a:sym typeface="Arial"/>
            </a:endParaRPr>
          </a:p>
        </p:txBody>
      </p:sp>
      <p:sp>
        <p:nvSpPr>
          <p:cNvPr id="582" name="Google Shape;582;p13"/>
          <p:cNvSpPr txBox="1"/>
          <p:nvPr/>
        </p:nvSpPr>
        <p:spPr>
          <a:xfrm>
            <a:off x="2831082" y="3887214"/>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2.4</a:t>
            </a:r>
            <a:endParaRPr sz="1000">
              <a:solidFill>
                <a:schemeClr val="dk1"/>
              </a:solidFill>
              <a:latin typeface="Arial"/>
              <a:ea typeface="Arial"/>
              <a:cs typeface="Arial"/>
              <a:sym typeface="Arial"/>
            </a:endParaRPr>
          </a:p>
        </p:txBody>
      </p:sp>
      <p:sp>
        <p:nvSpPr>
          <p:cNvPr id="583" name="Google Shape;583;p13"/>
          <p:cNvSpPr txBox="1"/>
          <p:nvPr/>
        </p:nvSpPr>
        <p:spPr>
          <a:xfrm>
            <a:off x="3579366" y="3396486"/>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3.1</a:t>
            </a:r>
            <a:endParaRPr sz="1000">
              <a:solidFill>
                <a:schemeClr val="dk1"/>
              </a:solidFill>
              <a:latin typeface="Arial"/>
              <a:ea typeface="Arial"/>
              <a:cs typeface="Arial"/>
              <a:sym typeface="Arial"/>
            </a:endParaRPr>
          </a:p>
        </p:txBody>
      </p:sp>
      <p:sp>
        <p:nvSpPr>
          <p:cNvPr id="584" name="Google Shape;584;p13"/>
          <p:cNvSpPr txBox="1"/>
          <p:nvPr/>
        </p:nvSpPr>
        <p:spPr>
          <a:xfrm>
            <a:off x="4326126" y="344373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3.1</a:t>
            </a:r>
            <a:endParaRPr sz="1000">
              <a:solidFill>
                <a:schemeClr val="dk1"/>
              </a:solidFill>
              <a:latin typeface="Arial"/>
              <a:ea typeface="Arial"/>
              <a:cs typeface="Arial"/>
              <a:sym typeface="Arial"/>
            </a:endParaRPr>
          </a:p>
        </p:txBody>
      </p:sp>
      <p:sp>
        <p:nvSpPr>
          <p:cNvPr id="585" name="Google Shape;585;p13"/>
          <p:cNvSpPr txBox="1"/>
          <p:nvPr/>
        </p:nvSpPr>
        <p:spPr>
          <a:xfrm>
            <a:off x="1282699" y="5799833"/>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2012</a:t>
            </a:r>
            <a:endParaRPr sz="1000">
              <a:solidFill>
                <a:schemeClr val="dk1"/>
              </a:solidFill>
              <a:latin typeface="Arial"/>
              <a:ea typeface="Arial"/>
              <a:cs typeface="Arial"/>
              <a:sym typeface="Arial"/>
            </a:endParaRPr>
          </a:p>
        </p:txBody>
      </p:sp>
      <p:sp>
        <p:nvSpPr>
          <p:cNvPr id="586" name="Google Shape;586;p13"/>
          <p:cNvSpPr txBox="1"/>
          <p:nvPr/>
        </p:nvSpPr>
        <p:spPr>
          <a:xfrm>
            <a:off x="2031059" y="5799833"/>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2013</a:t>
            </a:r>
            <a:endParaRPr sz="1000">
              <a:solidFill>
                <a:schemeClr val="dk1"/>
              </a:solidFill>
              <a:latin typeface="Arial"/>
              <a:ea typeface="Arial"/>
              <a:cs typeface="Arial"/>
              <a:sym typeface="Arial"/>
            </a:endParaRPr>
          </a:p>
        </p:txBody>
      </p:sp>
      <p:sp>
        <p:nvSpPr>
          <p:cNvPr id="587" name="Google Shape;587;p13"/>
          <p:cNvSpPr txBox="1"/>
          <p:nvPr/>
        </p:nvSpPr>
        <p:spPr>
          <a:xfrm>
            <a:off x="2779420" y="5799833"/>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a:t>
            </a:r>
            <a:endParaRPr sz="1000">
              <a:solidFill>
                <a:schemeClr val="dk1"/>
              </a:solidFill>
              <a:latin typeface="Arial"/>
              <a:ea typeface="Arial"/>
              <a:cs typeface="Arial"/>
              <a:sym typeface="Arial"/>
            </a:endParaRPr>
          </a:p>
        </p:txBody>
      </p:sp>
      <p:sp>
        <p:nvSpPr>
          <p:cNvPr id="588" name="Google Shape;588;p13"/>
          <p:cNvSpPr txBox="1"/>
          <p:nvPr/>
        </p:nvSpPr>
        <p:spPr>
          <a:xfrm>
            <a:off x="3526258" y="5799833"/>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2015</a:t>
            </a:r>
            <a:endParaRPr sz="1000">
              <a:solidFill>
                <a:schemeClr val="dk1"/>
              </a:solidFill>
              <a:latin typeface="Arial"/>
              <a:ea typeface="Arial"/>
              <a:cs typeface="Arial"/>
              <a:sym typeface="Arial"/>
            </a:endParaRPr>
          </a:p>
        </p:txBody>
      </p:sp>
      <p:sp>
        <p:nvSpPr>
          <p:cNvPr id="589" name="Google Shape;589;p13"/>
          <p:cNvSpPr txBox="1"/>
          <p:nvPr/>
        </p:nvSpPr>
        <p:spPr>
          <a:xfrm>
            <a:off x="4274618" y="5799833"/>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2016</a:t>
            </a:r>
            <a:endParaRPr sz="1000">
              <a:solidFill>
                <a:schemeClr val="dk1"/>
              </a:solidFill>
              <a:latin typeface="Arial"/>
              <a:ea typeface="Arial"/>
              <a:cs typeface="Arial"/>
              <a:sym typeface="Arial"/>
            </a:endParaRPr>
          </a:p>
        </p:txBody>
      </p:sp>
      <p:sp>
        <p:nvSpPr>
          <p:cNvPr id="590" name="Google Shape;590;p13"/>
          <p:cNvSpPr txBox="1"/>
          <p:nvPr/>
        </p:nvSpPr>
        <p:spPr>
          <a:xfrm>
            <a:off x="1067815" y="2498850"/>
            <a:ext cx="2807335" cy="19367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Industry Completed M&amp;A Volumes ($Tn)</a:t>
            </a:r>
            <a:r>
              <a:rPr b="1" baseline="30000" lang="en-US" sz="1050">
                <a:solidFill>
                  <a:schemeClr val="dk1"/>
                </a:solidFill>
                <a:latin typeface="Arial"/>
                <a:ea typeface="Arial"/>
                <a:cs typeface="Arial"/>
                <a:sym typeface="Arial"/>
              </a:rPr>
              <a:t>(1)</a:t>
            </a:r>
            <a:endParaRPr baseline="30000" sz="1050">
              <a:solidFill>
                <a:schemeClr val="dk1"/>
              </a:solidFill>
              <a:latin typeface="Arial"/>
              <a:ea typeface="Arial"/>
              <a:cs typeface="Arial"/>
              <a:sym typeface="Arial"/>
            </a:endParaRPr>
          </a:p>
        </p:txBody>
      </p:sp>
      <p:sp>
        <p:nvSpPr>
          <p:cNvPr id="591" name="Google Shape;591;p13"/>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2" name="Google Shape;592;p13"/>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2</a:t>
            </a:r>
            <a:endParaRPr sz="1400">
              <a:solidFill>
                <a:schemeClr val="dk1"/>
              </a:solidFill>
              <a:latin typeface="Arial"/>
              <a:ea typeface="Arial"/>
              <a:cs typeface="Arial"/>
              <a:sym typeface="Arial"/>
            </a:endParaRPr>
          </a:p>
        </p:txBody>
      </p:sp>
      <p:sp>
        <p:nvSpPr>
          <p:cNvPr id="593" name="Google Shape;593;p13"/>
          <p:cNvSpPr/>
          <p:nvPr/>
        </p:nvSpPr>
        <p:spPr>
          <a:xfrm>
            <a:off x="5975604" y="6117336"/>
            <a:ext cx="111760" cy="91440"/>
          </a:xfrm>
          <a:custGeom>
            <a:rect b="b" l="l" r="r" t="t"/>
            <a:pathLst>
              <a:path extrusionOk="0" h="120000" w="120000">
                <a:moveTo>
                  <a:pt x="0" y="0"/>
                </a:moveTo>
                <a:lnTo>
                  <a:pt x="0" y="120001"/>
                </a:lnTo>
                <a:lnTo>
                  <a:pt x="119454" y="120001"/>
                </a:lnTo>
                <a:lnTo>
                  <a:pt x="119454"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4" name="Google Shape;594;p13"/>
          <p:cNvSpPr/>
          <p:nvPr/>
        </p:nvSpPr>
        <p:spPr>
          <a:xfrm>
            <a:off x="6565392" y="6114288"/>
            <a:ext cx="102235" cy="91440"/>
          </a:xfrm>
          <a:custGeom>
            <a:rect b="b" l="l" r="r" t="t"/>
            <a:pathLst>
              <a:path extrusionOk="0" h="120000" w="120000">
                <a:moveTo>
                  <a:pt x="0" y="0"/>
                </a:moveTo>
                <a:lnTo>
                  <a:pt x="0" y="120001"/>
                </a:lnTo>
                <a:lnTo>
                  <a:pt x="119852" y="120001"/>
                </a:lnTo>
                <a:lnTo>
                  <a:pt x="119852"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5" name="Google Shape;595;p13"/>
          <p:cNvSpPr txBox="1"/>
          <p:nvPr/>
        </p:nvSpPr>
        <p:spPr>
          <a:xfrm>
            <a:off x="6119873" y="6071105"/>
            <a:ext cx="30670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IPOs</a:t>
            </a:r>
            <a:endParaRPr sz="1000">
              <a:solidFill>
                <a:schemeClr val="dk1"/>
              </a:solidFill>
              <a:latin typeface="Arial"/>
              <a:ea typeface="Arial"/>
              <a:cs typeface="Arial"/>
              <a:sym typeface="Arial"/>
            </a:endParaRPr>
          </a:p>
        </p:txBody>
      </p:sp>
      <p:sp>
        <p:nvSpPr>
          <p:cNvPr id="596" name="Google Shape;596;p13"/>
          <p:cNvSpPr txBox="1"/>
          <p:nvPr/>
        </p:nvSpPr>
        <p:spPr>
          <a:xfrm>
            <a:off x="6701997" y="5801357"/>
            <a:ext cx="1642745" cy="447040"/>
          </a:xfrm>
          <a:prstGeom prst="rect">
            <a:avLst/>
          </a:prstGeom>
          <a:noFill/>
          <a:ln>
            <a:noFill/>
          </a:ln>
        </p:spPr>
        <p:txBody>
          <a:bodyPr anchorCtr="0" anchor="t" bIns="0" lIns="0" spcFirstLastPara="1" rIns="0" wrap="square" tIns="12050">
            <a:noAutofit/>
          </a:bodyPr>
          <a:lstStyle/>
          <a:p>
            <a:pPr indent="-9525" lvl="0" marL="73025" marR="0" rtl="0" algn="ctr">
              <a:lnSpc>
                <a:spcPct val="100000"/>
              </a:lnSpc>
              <a:spcBef>
                <a:spcPts val="0"/>
              </a:spcBef>
              <a:spcAft>
                <a:spcPts val="0"/>
              </a:spcAft>
              <a:buNone/>
            </a:pPr>
            <a:r>
              <a:rPr lang="en-US" sz="1000">
                <a:solidFill>
                  <a:schemeClr val="dk1"/>
                </a:solidFill>
                <a:latin typeface="Arial"/>
                <a:ea typeface="Arial"/>
                <a:cs typeface="Arial"/>
                <a:sym typeface="Arial"/>
              </a:rPr>
              <a:t>2014	2015</a:t>
            </a:r>
            <a:endParaRPr sz="1000">
              <a:solidFill>
                <a:schemeClr val="dk1"/>
              </a:solidFill>
              <a:latin typeface="Arial"/>
              <a:ea typeface="Arial"/>
              <a:cs typeface="Arial"/>
              <a:sym typeface="Arial"/>
            </a:endParaRPr>
          </a:p>
          <a:p>
            <a:pPr indent="0" lvl="0" marL="0" marR="0" rtl="0" algn="ctr">
              <a:lnSpc>
                <a:spcPct val="100000"/>
              </a:lnSpc>
              <a:spcBef>
                <a:spcPts val="919"/>
              </a:spcBef>
              <a:spcAft>
                <a:spcPts val="0"/>
              </a:spcAft>
              <a:buNone/>
            </a:pPr>
            <a:r>
              <a:rPr lang="en-US" sz="1000">
                <a:solidFill>
                  <a:schemeClr val="dk1"/>
                </a:solidFill>
                <a:latin typeface="Arial"/>
                <a:ea typeface="Arial"/>
                <a:cs typeface="Arial"/>
                <a:sym typeface="Arial"/>
              </a:rPr>
              <a:t>Other Equity &amp; Equity-Linked</a:t>
            </a:r>
            <a:endParaRPr sz="1000">
              <a:solidFill>
                <a:schemeClr val="dk1"/>
              </a:solidFill>
              <a:latin typeface="Arial"/>
              <a:ea typeface="Arial"/>
              <a:cs typeface="Arial"/>
              <a:sym typeface="Arial"/>
            </a:endParaRPr>
          </a:p>
        </p:txBody>
      </p:sp>
      <p:sp>
        <p:nvSpPr>
          <p:cNvPr id="597" name="Google Shape;597;p13"/>
          <p:cNvSpPr/>
          <p:nvPr/>
        </p:nvSpPr>
        <p:spPr>
          <a:xfrm>
            <a:off x="5858256" y="6067044"/>
            <a:ext cx="2565400" cy="192405"/>
          </a:xfrm>
          <a:custGeom>
            <a:rect b="b" l="l" r="r" t="t"/>
            <a:pathLst>
              <a:path extrusionOk="0" h="120000" w="120000">
                <a:moveTo>
                  <a:pt x="119976" y="118812"/>
                </a:moveTo>
                <a:lnTo>
                  <a:pt x="119976" y="950"/>
                </a:lnTo>
                <a:lnTo>
                  <a:pt x="119904" y="0"/>
                </a:lnTo>
                <a:lnTo>
                  <a:pt x="71" y="0"/>
                </a:lnTo>
                <a:lnTo>
                  <a:pt x="0" y="950"/>
                </a:lnTo>
                <a:lnTo>
                  <a:pt x="0" y="118812"/>
                </a:lnTo>
                <a:lnTo>
                  <a:pt x="71" y="119762"/>
                </a:lnTo>
                <a:lnTo>
                  <a:pt x="213" y="119762"/>
                </a:lnTo>
                <a:lnTo>
                  <a:pt x="213" y="5702"/>
                </a:lnTo>
                <a:lnTo>
                  <a:pt x="427" y="2851"/>
                </a:lnTo>
                <a:lnTo>
                  <a:pt x="427" y="5702"/>
                </a:lnTo>
                <a:lnTo>
                  <a:pt x="119548" y="5702"/>
                </a:lnTo>
                <a:lnTo>
                  <a:pt x="119548" y="2851"/>
                </a:lnTo>
                <a:lnTo>
                  <a:pt x="119762" y="5702"/>
                </a:lnTo>
                <a:lnTo>
                  <a:pt x="119762" y="119762"/>
                </a:lnTo>
                <a:lnTo>
                  <a:pt x="119904" y="119762"/>
                </a:lnTo>
                <a:lnTo>
                  <a:pt x="119976" y="118812"/>
                </a:lnTo>
                <a:close/>
              </a:path>
              <a:path extrusionOk="0" h="120000" w="120000">
                <a:moveTo>
                  <a:pt x="427" y="5702"/>
                </a:moveTo>
                <a:lnTo>
                  <a:pt x="427" y="2851"/>
                </a:lnTo>
                <a:lnTo>
                  <a:pt x="213" y="5702"/>
                </a:lnTo>
                <a:lnTo>
                  <a:pt x="427" y="5702"/>
                </a:lnTo>
                <a:close/>
              </a:path>
              <a:path extrusionOk="0" h="120000" w="120000">
                <a:moveTo>
                  <a:pt x="427" y="114059"/>
                </a:moveTo>
                <a:lnTo>
                  <a:pt x="427" y="5702"/>
                </a:lnTo>
                <a:lnTo>
                  <a:pt x="213" y="5702"/>
                </a:lnTo>
                <a:lnTo>
                  <a:pt x="213" y="114059"/>
                </a:lnTo>
                <a:lnTo>
                  <a:pt x="427" y="114059"/>
                </a:lnTo>
                <a:close/>
              </a:path>
              <a:path extrusionOk="0" h="120000" w="120000">
                <a:moveTo>
                  <a:pt x="119762" y="114059"/>
                </a:moveTo>
                <a:lnTo>
                  <a:pt x="213" y="114059"/>
                </a:lnTo>
                <a:lnTo>
                  <a:pt x="427" y="116911"/>
                </a:lnTo>
                <a:lnTo>
                  <a:pt x="427" y="119762"/>
                </a:lnTo>
                <a:lnTo>
                  <a:pt x="119548" y="119762"/>
                </a:lnTo>
                <a:lnTo>
                  <a:pt x="119548" y="116911"/>
                </a:lnTo>
                <a:lnTo>
                  <a:pt x="119762" y="114059"/>
                </a:lnTo>
                <a:close/>
              </a:path>
              <a:path extrusionOk="0" h="120000" w="120000">
                <a:moveTo>
                  <a:pt x="427" y="119762"/>
                </a:moveTo>
                <a:lnTo>
                  <a:pt x="427" y="116911"/>
                </a:lnTo>
                <a:lnTo>
                  <a:pt x="213" y="114059"/>
                </a:lnTo>
                <a:lnTo>
                  <a:pt x="213" y="119762"/>
                </a:lnTo>
                <a:lnTo>
                  <a:pt x="427" y="119762"/>
                </a:lnTo>
                <a:close/>
              </a:path>
              <a:path extrusionOk="0" h="120000" w="120000">
                <a:moveTo>
                  <a:pt x="119762" y="5702"/>
                </a:moveTo>
                <a:lnTo>
                  <a:pt x="119548" y="2851"/>
                </a:lnTo>
                <a:lnTo>
                  <a:pt x="119548" y="5702"/>
                </a:lnTo>
                <a:lnTo>
                  <a:pt x="119762" y="5702"/>
                </a:lnTo>
                <a:close/>
              </a:path>
              <a:path extrusionOk="0" h="120000" w="120000">
                <a:moveTo>
                  <a:pt x="119762" y="114059"/>
                </a:moveTo>
                <a:lnTo>
                  <a:pt x="119762" y="5702"/>
                </a:lnTo>
                <a:lnTo>
                  <a:pt x="119548" y="5702"/>
                </a:lnTo>
                <a:lnTo>
                  <a:pt x="119548" y="114059"/>
                </a:lnTo>
                <a:lnTo>
                  <a:pt x="119762" y="114059"/>
                </a:lnTo>
                <a:close/>
              </a:path>
              <a:path extrusionOk="0" h="120000" w="120000">
                <a:moveTo>
                  <a:pt x="119762" y="119762"/>
                </a:moveTo>
                <a:lnTo>
                  <a:pt x="119762" y="114059"/>
                </a:lnTo>
                <a:lnTo>
                  <a:pt x="119548" y="116911"/>
                </a:lnTo>
                <a:lnTo>
                  <a:pt x="119548" y="119762"/>
                </a:lnTo>
                <a:lnTo>
                  <a:pt x="119762" y="119762"/>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8" name="Google Shape;598;p13"/>
          <p:cNvSpPr/>
          <p:nvPr/>
        </p:nvSpPr>
        <p:spPr>
          <a:xfrm>
            <a:off x="5044440" y="2016252"/>
            <a:ext cx="0" cy="4831080"/>
          </a:xfrm>
          <a:custGeom>
            <a:rect b="b" l="l" r="r" t="t"/>
            <a:pathLst>
              <a:path extrusionOk="0" h="120000" w="120000">
                <a:moveTo>
                  <a:pt x="0" y="0"/>
                </a:moveTo>
                <a:lnTo>
                  <a:pt x="0" y="120000"/>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9" name="Google Shape;599;p13"/>
          <p:cNvSpPr txBox="1"/>
          <p:nvPr/>
        </p:nvSpPr>
        <p:spPr>
          <a:xfrm>
            <a:off x="5321297" y="2498850"/>
            <a:ext cx="3054350" cy="19367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Industry Equity Underwriting Volumes ($Tn)</a:t>
            </a:r>
            <a:r>
              <a:rPr b="1" baseline="30000" lang="en-US" sz="1050">
                <a:solidFill>
                  <a:schemeClr val="dk1"/>
                </a:solidFill>
                <a:latin typeface="Arial"/>
                <a:ea typeface="Arial"/>
                <a:cs typeface="Arial"/>
                <a:sym typeface="Arial"/>
              </a:rPr>
              <a:t>(2)</a:t>
            </a:r>
            <a:endParaRPr baseline="30000" sz="1050">
              <a:solidFill>
                <a:schemeClr val="dk1"/>
              </a:solidFill>
              <a:latin typeface="Arial"/>
              <a:ea typeface="Arial"/>
              <a:cs typeface="Arial"/>
              <a:sym typeface="Arial"/>
            </a:endParaRPr>
          </a:p>
        </p:txBody>
      </p:sp>
      <p:sp>
        <p:nvSpPr>
          <p:cNvPr id="600" name="Google Shape;600;p13"/>
          <p:cNvSpPr/>
          <p:nvPr/>
        </p:nvSpPr>
        <p:spPr>
          <a:xfrm>
            <a:off x="1149096" y="3598164"/>
            <a:ext cx="502920" cy="502920"/>
          </a:xfrm>
          <a:custGeom>
            <a:rect b="b" l="l" r="r" t="t"/>
            <a:pathLst>
              <a:path extrusionOk="0" h="120000" w="120000">
                <a:moveTo>
                  <a:pt x="120000" y="60000"/>
                </a:moveTo>
                <a:lnTo>
                  <a:pt x="119031" y="49226"/>
                </a:lnTo>
                <a:lnTo>
                  <a:pt x="116240" y="39082"/>
                </a:lnTo>
                <a:lnTo>
                  <a:pt x="111798" y="29737"/>
                </a:lnTo>
                <a:lnTo>
                  <a:pt x="105873" y="21361"/>
                </a:lnTo>
                <a:lnTo>
                  <a:pt x="98638" y="14126"/>
                </a:lnTo>
                <a:lnTo>
                  <a:pt x="90262" y="8201"/>
                </a:lnTo>
                <a:lnTo>
                  <a:pt x="80917" y="3759"/>
                </a:lnTo>
                <a:lnTo>
                  <a:pt x="70772" y="968"/>
                </a:lnTo>
                <a:lnTo>
                  <a:pt x="60000" y="0"/>
                </a:lnTo>
                <a:lnTo>
                  <a:pt x="49227" y="968"/>
                </a:lnTo>
                <a:lnTo>
                  <a:pt x="39082" y="3759"/>
                </a:lnTo>
                <a:lnTo>
                  <a:pt x="29737" y="8201"/>
                </a:lnTo>
                <a:lnTo>
                  <a:pt x="21361" y="14126"/>
                </a:lnTo>
                <a:lnTo>
                  <a:pt x="14126" y="21361"/>
                </a:lnTo>
                <a:lnTo>
                  <a:pt x="8201" y="29737"/>
                </a:lnTo>
                <a:lnTo>
                  <a:pt x="3759" y="39082"/>
                </a:lnTo>
                <a:lnTo>
                  <a:pt x="968" y="49226"/>
                </a:lnTo>
                <a:lnTo>
                  <a:pt x="0" y="60000"/>
                </a:lnTo>
                <a:lnTo>
                  <a:pt x="968" y="70772"/>
                </a:lnTo>
                <a:lnTo>
                  <a:pt x="3759" y="80917"/>
                </a:lnTo>
                <a:lnTo>
                  <a:pt x="8201" y="90262"/>
                </a:lnTo>
                <a:lnTo>
                  <a:pt x="14126" y="98638"/>
                </a:lnTo>
                <a:lnTo>
                  <a:pt x="21361" y="105873"/>
                </a:lnTo>
                <a:lnTo>
                  <a:pt x="29737" y="111797"/>
                </a:lnTo>
                <a:lnTo>
                  <a:pt x="39082" y="116240"/>
                </a:lnTo>
                <a:lnTo>
                  <a:pt x="49227" y="119031"/>
                </a:lnTo>
                <a:lnTo>
                  <a:pt x="60000" y="120000"/>
                </a:lnTo>
                <a:lnTo>
                  <a:pt x="70772" y="119031"/>
                </a:lnTo>
                <a:lnTo>
                  <a:pt x="80917" y="116240"/>
                </a:lnTo>
                <a:lnTo>
                  <a:pt x="90262" y="111797"/>
                </a:lnTo>
                <a:lnTo>
                  <a:pt x="98638" y="105873"/>
                </a:lnTo>
                <a:lnTo>
                  <a:pt x="105873" y="98638"/>
                </a:lnTo>
                <a:lnTo>
                  <a:pt x="111798" y="90262"/>
                </a:lnTo>
                <a:lnTo>
                  <a:pt x="116240" y="80917"/>
                </a:lnTo>
                <a:lnTo>
                  <a:pt x="119031" y="70772"/>
                </a:lnTo>
                <a:lnTo>
                  <a:pt x="120000" y="60000"/>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1" name="Google Shape;601;p13"/>
          <p:cNvSpPr txBox="1"/>
          <p:nvPr/>
        </p:nvSpPr>
        <p:spPr>
          <a:xfrm>
            <a:off x="1209547" y="3757674"/>
            <a:ext cx="382270" cy="175895"/>
          </a:xfrm>
          <a:prstGeom prst="rect">
            <a:avLst/>
          </a:prstGeom>
          <a:noFill/>
          <a:ln>
            <a:noFill/>
          </a:ln>
        </p:spPr>
        <p:txBody>
          <a:bodyPr anchorCtr="0" anchor="t" bIns="0" lIns="0" spcFirstLastPara="1" rIns="0" wrap="square" tIns="16500">
            <a:noAutofit/>
          </a:bodyPr>
          <a:lstStyle/>
          <a:p>
            <a:pPr indent="0" lvl="0" marL="12700" marR="0" rtl="0" algn="l">
              <a:lnSpc>
                <a:spcPct val="100000"/>
              </a:lnSpc>
              <a:spcBef>
                <a:spcPts val="0"/>
              </a:spcBef>
              <a:spcAft>
                <a:spcPts val="0"/>
              </a:spcAft>
              <a:buNone/>
            </a:pPr>
            <a:r>
              <a:rPr b="1" lang="en-US" sz="950">
                <a:solidFill>
                  <a:srgbClr val="FFFFFF"/>
                </a:solidFill>
                <a:latin typeface="Arial"/>
                <a:ea typeface="Arial"/>
                <a:cs typeface="Arial"/>
                <a:sym typeface="Arial"/>
              </a:rPr>
              <a:t>19.4%</a:t>
            </a:r>
            <a:endParaRPr sz="950">
              <a:solidFill>
                <a:schemeClr val="dk1"/>
              </a:solidFill>
              <a:latin typeface="Arial"/>
              <a:ea typeface="Arial"/>
              <a:cs typeface="Arial"/>
              <a:sym typeface="Arial"/>
            </a:endParaRPr>
          </a:p>
        </p:txBody>
      </p:sp>
      <p:sp>
        <p:nvSpPr>
          <p:cNvPr id="602" name="Google Shape;602;p13"/>
          <p:cNvSpPr/>
          <p:nvPr/>
        </p:nvSpPr>
        <p:spPr>
          <a:xfrm>
            <a:off x="4136136" y="2909316"/>
            <a:ext cx="502920" cy="502920"/>
          </a:xfrm>
          <a:custGeom>
            <a:rect b="b" l="l" r="r" t="t"/>
            <a:pathLst>
              <a:path extrusionOk="0" h="120000" w="120000">
                <a:moveTo>
                  <a:pt x="120000" y="60000"/>
                </a:moveTo>
                <a:lnTo>
                  <a:pt x="119031" y="49226"/>
                </a:lnTo>
                <a:lnTo>
                  <a:pt x="116240" y="39082"/>
                </a:lnTo>
                <a:lnTo>
                  <a:pt x="111797" y="29737"/>
                </a:lnTo>
                <a:lnTo>
                  <a:pt x="105873" y="21361"/>
                </a:lnTo>
                <a:lnTo>
                  <a:pt x="98638" y="14126"/>
                </a:lnTo>
                <a:lnTo>
                  <a:pt x="90262" y="8201"/>
                </a:lnTo>
                <a:lnTo>
                  <a:pt x="80917" y="3759"/>
                </a:lnTo>
                <a:lnTo>
                  <a:pt x="70772" y="968"/>
                </a:lnTo>
                <a:lnTo>
                  <a:pt x="60000" y="0"/>
                </a:lnTo>
                <a:lnTo>
                  <a:pt x="49226" y="968"/>
                </a:lnTo>
                <a:lnTo>
                  <a:pt x="39082" y="3759"/>
                </a:lnTo>
                <a:lnTo>
                  <a:pt x="29737" y="8201"/>
                </a:lnTo>
                <a:lnTo>
                  <a:pt x="21361" y="14126"/>
                </a:lnTo>
                <a:lnTo>
                  <a:pt x="14126" y="21361"/>
                </a:lnTo>
                <a:lnTo>
                  <a:pt x="8201" y="29737"/>
                </a:lnTo>
                <a:lnTo>
                  <a:pt x="3759" y="39082"/>
                </a:lnTo>
                <a:lnTo>
                  <a:pt x="968" y="49226"/>
                </a:lnTo>
                <a:lnTo>
                  <a:pt x="0" y="60000"/>
                </a:lnTo>
                <a:lnTo>
                  <a:pt x="968" y="70772"/>
                </a:lnTo>
                <a:lnTo>
                  <a:pt x="3759" y="80917"/>
                </a:lnTo>
                <a:lnTo>
                  <a:pt x="8201" y="90262"/>
                </a:lnTo>
                <a:lnTo>
                  <a:pt x="14126" y="98638"/>
                </a:lnTo>
                <a:lnTo>
                  <a:pt x="21361" y="105873"/>
                </a:lnTo>
                <a:lnTo>
                  <a:pt x="29737" y="111797"/>
                </a:lnTo>
                <a:lnTo>
                  <a:pt x="39082" y="116240"/>
                </a:lnTo>
                <a:lnTo>
                  <a:pt x="49226" y="119031"/>
                </a:lnTo>
                <a:lnTo>
                  <a:pt x="60000" y="120000"/>
                </a:lnTo>
                <a:lnTo>
                  <a:pt x="70772" y="119031"/>
                </a:lnTo>
                <a:lnTo>
                  <a:pt x="80917" y="116240"/>
                </a:lnTo>
                <a:lnTo>
                  <a:pt x="90262" y="111797"/>
                </a:lnTo>
                <a:lnTo>
                  <a:pt x="98638" y="105873"/>
                </a:lnTo>
                <a:lnTo>
                  <a:pt x="105873" y="98638"/>
                </a:lnTo>
                <a:lnTo>
                  <a:pt x="111797" y="90262"/>
                </a:lnTo>
                <a:lnTo>
                  <a:pt x="116240" y="80917"/>
                </a:lnTo>
                <a:lnTo>
                  <a:pt x="119031" y="70772"/>
                </a:lnTo>
                <a:lnTo>
                  <a:pt x="120000" y="60000"/>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3" name="Google Shape;603;p13"/>
          <p:cNvSpPr txBox="1"/>
          <p:nvPr/>
        </p:nvSpPr>
        <p:spPr>
          <a:xfrm>
            <a:off x="4196586" y="3068826"/>
            <a:ext cx="382270" cy="175895"/>
          </a:xfrm>
          <a:prstGeom prst="rect">
            <a:avLst/>
          </a:prstGeom>
          <a:noFill/>
          <a:ln>
            <a:noFill/>
          </a:ln>
        </p:spPr>
        <p:txBody>
          <a:bodyPr anchorCtr="0" anchor="t" bIns="0" lIns="0" spcFirstLastPara="1" rIns="0" wrap="square" tIns="16500">
            <a:noAutofit/>
          </a:bodyPr>
          <a:lstStyle/>
          <a:p>
            <a:pPr indent="0" lvl="0" marL="12700" marR="0" rtl="0" algn="l">
              <a:lnSpc>
                <a:spcPct val="100000"/>
              </a:lnSpc>
              <a:spcBef>
                <a:spcPts val="0"/>
              </a:spcBef>
              <a:spcAft>
                <a:spcPts val="0"/>
              </a:spcAft>
              <a:buNone/>
            </a:pPr>
            <a:r>
              <a:rPr b="1" lang="en-US" sz="950">
                <a:solidFill>
                  <a:srgbClr val="FFFFFF"/>
                </a:solidFill>
                <a:latin typeface="Arial"/>
                <a:ea typeface="Arial"/>
                <a:cs typeface="Arial"/>
                <a:sym typeface="Arial"/>
              </a:rPr>
              <a:t>32.9%</a:t>
            </a:r>
            <a:endParaRPr sz="950">
              <a:solidFill>
                <a:schemeClr val="dk1"/>
              </a:solidFill>
              <a:latin typeface="Arial"/>
              <a:ea typeface="Arial"/>
              <a:cs typeface="Arial"/>
              <a:sym typeface="Arial"/>
            </a:endParaRPr>
          </a:p>
        </p:txBody>
      </p:sp>
      <p:sp>
        <p:nvSpPr>
          <p:cNvPr id="604" name="Google Shape;604;p13"/>
          <p:cNvSpPr/>
          <p:nvPr/>
        </p:nvSpPr>
        <p:spPr>
          <a:xfrm>
            <a:off x="1652016" y="3136392"/>
            <a:ext cx="2484120" cy="718185"/>
          </a:xfrm>
          <a:custGeom>
            <a:rect b="b" l="l" r="r" t="t"/>
            <a:pathLst>
              <a:path extrusionOk="0" h="120000" w="120000">
                <a:moveTo>
                  <a:pt x="119156" y="4975"/>
                </a:moveTo>
                <a:lnTo>
                  <a:pt x="118747" y="4596"/>
                </a:lnTo>
                <a:lnTo>
                  <a:pt x="0" y="118408"/>
                </a:lnTo>
                <a:lnTo>
                  <a:pt x="73" y="119936"/>
                </a:lnTo>
                <a:lnTo>
                  <a:pt x="118837" y="6109"/>
                </a:lnTo>
                <a:lnTo>
                  <a:pt x="119156" y="4975"/>
                </a:lnTo>
                <a:close/>
              </a:path>
              <a:path extrusionOk="0" h="120000" w="120000">
                <a:moveTo>
                  <a:pt x="120000" y="4074"/>
                </a:moveTo>
                <a:lnTo>
                  <a:pt x="115509" y="0"/>
                </a:lnTo>
                <a:lnTo>
                  <a:pt x="115435" y="0"/>
                </a:lnTo>
                <a:lnTo>
                  <a:pt x="115288" y="254"/>
                </a:lnTo>
                <a:lnTo>
                  <a:pt x="115214" y="509"/>
                </a:lnTo>
                <a:lnTo>
                  <a:pt x="115214" y="1018"/>
                </a:lnTo>
                <a:lnTo>
                  <a:pt x="115288" y="1527"/>
                </a:lnTo>
                <a:lnTo>
                  <a:pt x="115435" y="1527"/>
                </a:lnTo>
                <a:lnTo>
                  <a:pt x="118747" y="4596"/>
                </a:lnTo>
                <a:lnTo>
                  <a:pt x="119558" y="3819"/>
                </a:lnTo>
                <a:lnTo>
                  <a:pt x="119631" y="5347"/>
                </a:lnTo>
                <a:lnTo>
                  <a:pt x="119631" y="5405"/>
                </a:lnTo>
                <a:lnTo>
                  <a:pt x="120000" y="4074"/>
                </a:lnTo>
                <a:close/>
              </a:path>
              <a:path extrusionOk="0" h="120000" w="120000">
                <a:moveTo>
                  <a:pt x="119631" y="5405"/>
                </a:moveTo>
                <a:lnTo>
                  <a:pt x="119631" y="5347"/>
                </a:lnTo>
                <a:lnTo>
                  <a:pt x="118837" y="6109"/>
                </a:lnTo>
                <a:lnTo>
                  <a:pt x="116466" y="14514"/>
                </a:lnTo>
                <a:lnTo>
                  <a:pt x="116392" y="14769"/>
                </a:lnTo>
                <a:lnTo>
                  <a:pt x="116392" y="15278"/>
                </a:lnTo>
                <a:lnTo>
                  <a:pt x="116466" y="15787"/>
                </a:lnTo>
                <a:lnTo>
                  <a:pt x="116539" y="16042"/>
                </a:lnTo>
                <a:lnTo>
                  <a:pt x="116687" y="16042"/>
                </a:lnTo>
                <a:lnTo>
                  <a:pt x="116760" y="15787"/>
                </a:lnTo>
                <a:lnTo>
                  <a:pt x="119631" y="5405"/>
                </a:lnTo>
                <a:close/>
              </a:path>
              <a:path extrusionOk="0" h="120000" w="120000">
                <a:moveTo>
                  <a:pt x="119631" y="5347"/>
                </a:moveTo>
                <a:lnTo>
                  <a:pt x="119558" y="3819"/>
                </a:lnTo>
                <a:lnTo>
                  <a:pt x="118747" y="4596"/>
                </a:lnTo>
                <a:lnTo>
                  <a:pt x="119156" y="4975"/>
                </a:lnTo>
                <a:lnTo>
                  <a:pt x="119411" y="4074"/>
                </a:lnTo>
                <a:lnTo>
                  <a:pt x="119558" y="5347"/>
                </a:lnTo>
                <a:lnTo>
                  <a:pt x="119558" y="5417"/>
                </a:lnTo>
                <a:lnTo>
                  <a:pt x="119631" y="5347"/>
                </a:lnTo>
                <a:close/>
              </a:path>
              <a:path extrusionOk="0" h="120000" w="120000">
                <a:moveTo>
                  <a:pt x="119558" y="5417"/>
                </a:moveTo>
                <a:lnTo>
                  <a:pt x="119558" y="5347"/>
                </a:lnTo>
                <a:lnTo>
                  <a:pt x="119156" y="4975"/>
                </a:lnTo>
                <a:lnTo>
                  <a:pt x="118837" y="6109"/>
                </a:lnTo>
                <a:lnTo>
                  <a:pt x="119558" y="5417"/>
                </a:lnTo>
                <a:close/>
              </a:path>
              <a:path extrusionOk="0" h="120000" w="120000">
                <a:moveTo>
                  <a:pt x="119558" y="5347"/>
                </a:moveTo>
                <a:lnTo>
                  <a:pt x="119411" y="4074"/>
                </a:lnTo>
                <a:lnTo>
                  <a:pt x="119156" y="4975"/>
                </a:lnTo>
                <a:lnTo>
                  <a:pt x="119558" y="5347"/>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5" name="Google Shape;605;p13"/>
          <p:cNvSpPr/>
          <p:nvPr/>
        </p:nvSpPr>
        <p:spPr>
          <a:xfrm>
            <a:off x="2042160" y="2996184"/>
            <a:ext cx="1560576" cy="527304"/>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6" name="Google Shape;606;p13"/>
          <p:cNvSpPr/>
          <p:nvPr/>
        </p:nvSpPr>
        <p:spPr>
          <a:xfrm>
            <a:off x="5423916" y="3081528"/>
            <a:ext cx="502920" cy="502920"/>
          </a:xfrm>
          <a:custGeom>
            <a:rect b="b" l="l" r="r" t="t"/>
            <a:pathLst>
              <a:path extrusionOk="0" h="120000" w="120000">
                <a:moveTo>
                  <a:pt x="120000" y="60000"/>
                </a:moveTo>
                <a:lnTo>
                  <a:pt x="119031" y="49226"/>
                </a:lnTo>
                <a:lnTo>
                  <a:pt x="116240" y="39082"/>
                </a:lnTo>
                <a:lnTo>
                  <a:pt x="111797" y="29737"/>
                </a:lnTo>
                <a:lnTo>
                  <a:pt x="105873" y="21361"/>
                </a:lnTo>
                <a:lnTo>
                  <a:pt x="98638" y="14126"/>
                </a:lnTo>
                <a:lnTo>
                  <a:pt x="90262" y="8201"/>
                </a:lnTo>
                <a:lnTo>
                  <a:pt x="80917" y="3759"/>
                </a:lnTo>
                <a:lnTo>
                  <a:pt x="70772" y="968"/>
                </a:lnTo>
                <a:lnTo>
                  <a:pt x="60000" y="0"/>
                </a:lnTo>
                <a:lnTo>
                  <a:pt x="49226" y="968"/>
                </a:lnTo>
                <a:lnTo>
                  <a:pt x="39082" y="3759"/>
                </a:lnTo>
                <a:lnTo>
                  <a:pt x="29737" y="8201"/>
                </a:lnTo>
                <a:lnTo>
                  <a:pt x="21361" y="14126"/>
                </a:lnTo>
                <a:lnTo>
                  <a:pt x="14126" y="21361"/>
                </a:lnTo>
                <a:lnTo>
                  <a:pt x="8201" y="29737"/>
                </a:lnTo>
                <a:lnTo>
                  <a:pt x="3759" y="39082"/>
                </a:lnTo>
                <a:lnTo>
                  <a:pt x="968" y="49226"/>
                </a:lnTo>
                <a:lnTo>
                  <a:pt x="0" y="60000"/>
                </a:lnTo>
                <a:lnTo>
                  <a:pt x="968" y="70868"/>
                </a:lnTo>
                <a:lnTo>
                  <a:pt x="3759" y="81063"/>
                </a:lnTo>
                <a:lnTo>
                  <a:pt x="8201" y="90424"/>
                </a:lnTo>
                <a:lnTo>
                  <a:pt x="14126" y="98787"/>
                </a:lnTo>
                <a:lnTo>
                  <a:pt x="21361" y="105993"/>
                </a:lnTo>
                <a:lnTo>
                  <a:pt x="29737" y="111878"/>
                </a:lnTo>
                <a:lnTo>
                  <a:pt x="39082" y="116282"/>
                </a:lnTo>
                <a:lnTo>
                  <a:pt x="49226" y="119043"/>
                </a:lnTo>
                <a:lnTo>
                  <a:pt x="60000" y="120000"/>
                </a:lnTo>
                <a:lnTo>
                  <a:pt x="70772" y="119043"/>
                </a:lnTo>
                <a:lnTo>
                  <a:pt x="80917" y="116282"/>
                </a:lnTo>
                <a:lnTo>
                  <a:pt x="90262" y="111878"/>
                </a:lnTo>
                <a:lnTo>
                  <a:pt x="98638" y="105993"/>
                </a:lnTo>
                <a:lnTo>
                  <a:pt x="105873" y="98787"/>
                </a:lnTo>
                <a:lnTo>
                  <a:pt x="111797" y="90424"/>
                </a:lnTo>
                <a:lnTo>
                  <a:pt x="116240" y="81063"/>
                </a:lnTo>
                <a:lnTo>
                  <a:pt x="119031" y="70868"/>
                </a:lnTo>
                <a:lnTo>
                  <a:pt x="120000" y="60000"/>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7" name="Google Shape;607;p13"/>
          <p:cNvSpPr txBox="1"/>
          <p:nvPr/>
        </p:nvSpPr>
        <p:spPr>
          <a:xfrm>
            <a:off x="5519417" y="3241038"/>
            <a:ext cx="312420" cy="175895"/>
          </a:xfrm>
          <a:prstGeom prst="rect">
            <a:avLst/>
          </a:prstGeom>
          <a:noFill/>
          <a:ln>
            <a:noFill/>
          </a:ln>
        </p:spPr>
        <p:txBody>
          <a:bodyPr anchorCtr="0" anchor="t" bIns="0" lIns="0" spcFirstLastPara="1" rIns="0" wrap="square" tIns="16500">
            <a:noAutofit/>
          </a:bodyPr>
          <a:lstStyle/>
          <a:p>
            <a:pPr indent="0" lvl="0" marL="12700" marR="0" rtl="0" algn="l">
              <a:lnSpc>
                <a:spcPct val="100000"/>
              </a:lnSpc>
              <a:spcBef>
                <a:spcPts val="0"/>
              </a:spcBef>
              <a:spcAft>
                <a:spcPts val="0"/>
              </a:spcAft>
              <a:buNone/>
            </a:pPr>
            <a:r>
              <a:rPr b="1" lang="en-US" sz="950">
                <a:solidFill>
                  <a:srgbClr val="FFFFFF"/>
                </a:solidFill>
                <a:latin typeface="Arial"/>
                <a:ea typeface="Arial"/>
                <a:cs typeface="Arial"/>
                <a:sym typeface="Arial"/>
              </a:rPr>
              <a:t>8.8%</a:t>
            </a:r>
            <a:endParaRPr sz="950">
              <a:solidFill>
                <a:schemeClr val="dk1"/>
              </a:solidFill>
              <a:latin typeface="Arial"/>
              <a:ea typeface="Arial"/>
              <a:cs typeface="Arial"/>
              <a:sym typeface="Arial"/>
            </a:endParaRPr>
          </a:p>
        </p:txBody>
      </p:sp>
      <p:sp>
        <p:nvSpPr>
          <p:cNvPr id="608" name="Google Shape;608;p13"/>
          <p:cNvSpPr/>
          <p:nvPr/>
        </p:nvSpPr>
        <p:spPr>
          <a:xfrm>
            <a:off x="8484108" y="3081528"/>
            <a:ext cx="502920" cy="502920"/>
          </a:xfrm>
          <a:custGeom>
            <a:rect b="b" l="l" r="r" t="t"/>
            <a:pathLst>
              <a:path extrusionOk="0" h="120000" w="120000">
                <a:moveTo>
                  <a:pt x="120000" y="60000"/>
                </a:moveTo>
                <a:lnTo>
                  <a:pt x="119031" y="49226"/>
                </a:lnTo>
                <a:lnTo>
                  <a:pt x="116240" y="39082"/>
                </a:lnTo>
                <a:lnTo>
                  <a:pt x="111797" y="29737"/>
                </a:lnTo>
                <a:lnTo>
                  <a:pt x="105873" y="21361"/>
                </a:lnTo>
                <a:lnTo>
                  <a:pt x="98638" y="14126"/>
                </a:lnTo>
                <a:lnTo>
                  <a:pt x="90262" y="8201"/>
                </a:lnTo>
                <a:lnTo>
                  <a:pt x="80917" y="3759"/>
                </a:lnTo>
                <a:lnTo>
                  <a:pt x="70772" y="968"/>
                </a:lnTo>
                <a:lnTo>
                  <a:pt x="60000" y="0"/>
                </a:lnTo>
                <a:lnTo>
                  <a:pt x="49226" y="968"/>
                </a:lnTo>
                <a:lnTo>
                  <a:pt x="39082" y="3759"/>
                </a:lnTo>
                <a:lnTo>
                  <a:pt x="29737" y="8201"/>
                </a:lnTo>
                <a:lnTo>
                  <a:pt x="21361" y="14126"/>
                </a:lnTo>
                <a:lnTo>
                  <a:pt x="14126" y="21361"/>
                </a:lnTo>
                <a:lnTo>
                  <a:pt x="8201" y="29737"/>
                </a:lnTo>
                <a:lnTo>
                  <a:pt x="3759" y="39082"/>
                </a:lnTo>
                <a:lnTo>
                  <a:pt x="968" y="49226"/>
                </a:lnTo>
                <a:lnTo>
                  <a:pt x="0" y="60000"/>
                </a:lnTo>
                <a:lnTo>
                  <a:pt x="968" y="70868"/>
                </a:lnTo>
                <a:lnTo>
                  <a:pt x="3759" y="81063"/>
                </a:lnTo>
                <a:lnTo>
                  <a:pt x="8201" y="90424"/>
                </a:lnTo>
                <a:lnTo>
                  <a:pt x="14126" y="98787"/>
                </a:lnTo>
                <a:lnTo>
                  <a:pt x="21361" y="105993"/>
                </a:lnTo>
                <a:lnTo>
                  <a:pt x="29737" y="111878"/>
                </a:lnTo>
                <a:lnTo>
                  <a:pt x="39082" y="116282"/>
                </a:lnTo>
                <a:lnTo>
                  <a:pt x="49226" y="119043"/>
                </a:lnTo>
                <a:lnTo>
                  <a:pt x="60000" y="120000"/>
                </a:lnTo>
                <a:lnTo>
                  <a:pt x="70772" y="119043"/>
                </a:lnTo>
                <a:lnTo>
                  <a:pt x="80917" y="116282"/>
                </a:lnTo>
                <a:lnTo>
                  <a:pt x="90262" y="111878"/>
                </a:lnTo>
                <a:lnTo>
                  <a:pt x="98638" y="105993"/>
                </a:lnTo>
                <a:lnTo>
                  <a:pt x="105873" y="98787"/>
                </a:lnTo>
                <a:lnTo>
                  <a:pt x="111797" y="90424"/>
                </a:lnTo>
                <a:lnTo>
                  <a:pt x="116240" y="81063"/>
                </a:lnTo>
                <a:lnTo>
                  <a:pt x="119031" y="70868"/>
                </a:lnTo>
                <a:lnTo>
                  <a:pt x="120000" y="60000"/>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9" name="Google Shape;609;p13"/>
          <p:cNvSpPr txBox="1"/>
          <p:nvPr/>
        </p:nvSpPr>
        <p:spPr>
          <a:xfrm>
            <a:off x="8579608" y="3241038"/>
            <a:ext cx="312420" cy="175895"/>
          </a:xfrm>
          <a:prstGeom prst="rect">
            <a:avLst/>
          </a:prstGeom>
          <a:noFill/>
          <a:ln>
            <a:noFill/>
          </a:ln>
        </p:spPr>
        <p:txBody>
          <a:bodyPr anchorCtr="0" anchor="t" bIns="0" lIns="0" spcFirstLastPara="1" rIns="0" wrap="square" tIns="16500">
            <a:noAutofit/>
          </a:bodyPr>
          <a:lstStyle/>
          <a:p>
            <a:pPr indent="0" lvl="0" marL="12700" marR="0" rtl="0" algn="l">
              <a:lnSpc>
                <a:spcPct val="100000"/>
              </a:lnSpc>
              <a:spcBef>
                <a:spcPts val="0"/>
              </a:spcBef>
              <a:spcAft>
                <a:spcPts val="0"/>
              </a:spcAft>
              <a:buNone/>
            </a:pPr>
            <a:r>
              <a:rPr b="1" lang="en-US" sz="950">
                <a:solidFill>
                  <a:srgbClr val="FFFFFF"/>
                </a:solidFill>
                <a:latin typeface="Arial"/>
                <a:ea typeface="Arial"/>
                <a:cs typeface="Arial"/>
                <a:sym typeface="Arial"/>
              </a:rPr>
              <a:t>8.3%</a:t>
            </a:r>
            <a:endParaRPr sz="950">
              <a:solidFill>
                <a:schemeClr val="dk1"/>
              </a:solidFill>
              <a:latin typeface="Arial"/>
              <a:ea typeface="Arial"/>
              <a:cs typeface="Arial"/>
              <a:sym typeface="Arial"/>
            </a:endParaRPr>
          </a:p>
        </p:txBody>
      </p:sp>
      <p:sp>
        <p:nvSpPr>
          <p:cNvPr id="610" name="Google Shape;610;p13"/>
          <p:cNvSpPr txBox="1"/>
          <p:nvPr/>
        </p:nvSpPr>
        <p:spPr>
          <a:xfrm>
            <a:off x="6356093" y="2936238"/>
            <a:ext cx="1581150" cy="330200"/>
          </a:xfrm>
          <a:prstGeom prst="rect">
            <a:avLst/>
          </a:prstGeom>
          <a:noFill/>
          <a:ln>
            <a:noFill/>
          </a:ln>
        </p:spPr>
        <p:txBody>
          <a:bodyPr anchorCtr="0" anchor="t" bIns="0" lIns="0" spcFirstLastPara="1" rIns="0" wrap="square" tIns="12050">
            <a:noAutofit/>
          </a:bodyPr>
          <a:lstStyle/>
          <a:p>
            <a:pPr indent="-393065" lvl="0" marL="393065" marR="5080" rtl="0" algn="l">
              <a:lnSpc>
                <a:spcPct val="100000"/>
              </a:lnSpc>
              <a:spcBef>
                <a:spcPts val="0"/>
              </a:spcBef>
              <a:spcAft>
                <a:spcPts val="0"/>
              </a:spcAft>
              <a:buNone/>
            </a:pPr>
            <a:r>
              <a:rPr b="1" lang="en-US" sz="1000">
                <a:solidFill>
                  <a:srgbClr val="002F63"/>
                </a:solidFill>
                <a:latin typeface="Arial"/>
                <a:ea typeface="Arial"/>
                <a:cs typeface="Arial"/>
                <a:sym typeface="Arial"/>
              </a:rPr>
              <a:t>Morgan Stanley Retaining  Market Share</a:t>
            </a:r>
            <a:endParaRPr sz="1000">
              <a:solidFill>
                <a:schemeClr val="dk1"/>
              </a:solidFill>
              <a:latin typeface="Arial"/>
              <a:ea typeface="Arial"/>
              <a:cs typeface="Arial"/>
              <a:sym typeface="Arial"/>
            </a:endParaRPr>
          </a:p>
        </p:txBody>
      </p:sp>
      <p:sp>
        <p:nvSpPr>
          <p:cNvPr id="611" name="Google Shape;611;p13"/>
          <p:cNvSpPr/>
          <p:nvPr/>
        </p:nvSpPr>
        <p:spPr>
          <a:xfrm>
            <a:off x="1155191" y="6390132"/>
            <a:ext cx="3556000" cy="463550"/>
          </a:xfrm>
          <a:custGeom>
            <a:rect b="b" l="l" r="r" t="t"/>
            <a:pathLst>
              <a:path extrusionOk="0" h="120000" w="120000">
                <a:moveTo>
                  <a:pt x="411" y="118356"/>
                </a:moveTo>
                <a:lnTo>
                  <a:pt x="411" y="105336"/>
                </a:lnTo>
                <a:lnTo>
                  <a:pt x="0" y="105336"/>
                </a:lnTo>
                <a:lnTo>
                  <a:pt x="0" y="118356"/>
                </a:lnTo>
                <a:lnTo>
                  <a:pt x="411" y="118356"/>
                </a:lnTo>
                <a:close/>
              </a:path>
              <a:path extrusionOk="0" h="120000" w="120000">
                <a:moveTo>
                  <a:pt x="411" y="95473"/>
                </a:moveTo>
                <a:lnTo>
                  <a:pt x="411" y="82060"/>
                </a:lnTo>
                <a:lnTo>
                  <a:pt x="0" y="82060"/>
                </a:lnTo>
                <a:lnTo>
                  <a:pt x="0" y="95473"/>
                </a:lnTo>
                <a:lnTo>
                  <a:pt x="411" y="95473"/>
                </a:lnTo>
                <a:close/>
              </a:path>
              <a:path extrusionOk="0" h="120000" w="120000">
                <a:moveTo>
                  <a:pt x="411" y="72197"/>
                </a:moveTo>
                <a:lnTo>
                  <a:pt x="411" y="59178"/>
                </a:lnTo>
                <a:lnTo>
                  <a:pt x="0" y="59178"/>
                </a:lnTo>
                <a:lnTo>
                  <a:pt x="0" y="72197"/>
                </a:lnTo>
                <a:lnTo>
                  <a:pt x="411" y="72197"/>
                </a:lnTo>
                <a:close/>
              </a:path>
              <a:path extrusionOk="0" h="120000" w="120000">
                <a:moveTo>
                  <a:pt x="411" y="49315"/>
                </a:moveTo>
                <a:lnTo>
                  <a:pt x="411" y="36295"/>
                </a:lnTo>
                <a:lnTo>
                  <a:pt x="0" y="36295"/>
                </a:lnTo>
                <a:lnTo>
                  <a:pt x="0" y="49315"/>
                </a:lnTo>
                <a:lnTo>
                  <a:pt x="411" y="49315"/>
                </a:lnTo>
                <a:close/>
              </a:path>
              <a:path extrusionOk="0" h="120000" w="120000">
                <a:moveTo>
                  <a:pt x="411" y="26432"/>
                </a:moveTo>
                <a:lnTo>
                  <a:pt x="411" y="13019"/>
                </a:lnTo>
                <a:lnTo>
                  <a:pt x="0" y="13019"/>
                </a:lnTo>
                <a:lnTo>
                  <a:pt x="0" y="26432"/>
                </a:lnTo>
                <a:lnTo>
                  <a:pt x="411" y="26432"/>
                </a:lnTo>
                <a:close/>
              </a:path>
              <a:path extrusionOk="0" h="120000" w="120000">
                <a:moveTo>
                  <a:pt x="1697" y="3156"/>
                </a:moveTo>
                <a:lnTo>
                  <a:pt x="1697" y="0"/>
                </a:lnTo>
                <a:lnTo>
                  <a:pt x="102" y="0"/>
                </a:lnTo>
                <a:lnTo>
                  <a:pt x="0" y="789"/>
                </a:lnTo>
                <a:lnTo>
                  <a:pt x="0" y="3156"/>
                </a:lnTo>
                <a:lnTo>
                  <a:pt x="205" y="3156"/>
                </a:lnTo>
                <a:lnTo>
                  <a:pt x="411" y="1578"/>
                </a:lnTo>
                <a:lnTo>
                  <a:pt x="411" y="3156"/>
                </a:lnTo>
                <a:lnTo>
                  <a:pt x="1697" y="3156"/>
                </a:lnTo>
                <a:close/>
              </a:path>
              <a:path extrusionOk="0" h="120000" w="120000">
                <a:moveTo>
                  <a:pt x="411" y="3156"/>
                </a:moveTo>
                <a:lnTo>
                  <a:pt x="411" y="1578"/>
                </a:lnTo>
                <a:lnTo>
                  <a:pt x="205" y="3156"/>
                </a:lnTo>
                <a:lnTo>
                  <a:pt x="411" y="3156"/>
                </a:lnTo>
                <a:close/>
              </a:path>
              <a:path extrusionOk="0" h="120000" w="120000">
                <a:moveTo>
                  <a:pt x="4680" y="3156"/>
                </a:moveTo>
                <a:lnTo>
                  <a:pt x="4680" y="0"/>
                </a:lnTo>
                <a:lnTo>
                  <a:pt x="2982" y="0"/>
                </a:lnTo>
                <a:lnTo>
                  <a:pt x="2982" y="3156"/>
                </a:lnTo>
                <a:lnTo>
                  <a:pt x="4680" y="3156"/>
                </a:lnTo>
                <a:close/>
              </a:path>
              <a:path extrusionOk="0" h="120000" w="120000">
                <a:moveTo>
                  <a:pt x="7714" y="3156"/>
                </a:moveTo>
                <a:lnTo>
                  <a:pt x="7714" y="0"/>
                </a:lnTo>
                <a:lnTo>
                  <a:pt x="5965" y="0"/>
                </a:lnTo>
                <a:lnTo>
                  <a:pt x="5965" y="3156"/>
                </a:lnTo>
                <a:lnTo>
                  <a:pt x="7714" y="3156"/>
                </a:lnTo>
                <a:close/>
              </a:path>
              <a:path extrusionOk="0" h="120000" w="120000">
                <a:moveTo>
                  <a:pt x="10697" y="3156"/>
                </a:moveTo>
                <a:lnTo>
                  <a:pt x="10697" y="0"/>
                </a:lnTo>
                <a:lnTo>
                  <a:pt x="9000" y="0"/>
                </a:lnTo>
                <a:lnTo>
                  <a:pt x="9000" y="3156"/>
                </a:lnTo>
                <a:lnTo>
                  <a:pt x="10697" y="3156"/>
                </a:lnTo>
                <a:close/>
              </a:path>
              <a:path extrusionOk="0" h="120000" w="120000">
                <a:moveTo>
                  <a:pt x="13680" y="3156"/>
                </a:moveTo>
                <a:lnTo>
                  <a:pt x="13680" y="0"/>
                </a:lnTo>
                <a:lnTo>
                  <a:pt x="11982" y="0"/>
                </a:lnTo>
                <a:lnTo>
                  <a:pt x="11982" y="3156"/>
                </a:lnTo>
                <a:lnTo>
                  <a:pt x="13680" y="3156"/>
                </a:lnTo>
                <a:close/>
              </a:path>
              <a:path extrusionOk="0" h="120000" w="120000">
                <a:moveTo>
                  <a:pt x="16714" y="3156"/>
                </a:moveTo>
                <a:lnTo>
                  <a:pt x="16714" y="0"/>
                </a:lnTo>
                <a:lnTo>
                  <a:pt x="14965" y="0"/>
                </a:lnTo>
                <a:lnTo>
                  <a:pt x="14965" y="3156"/>
                </a:lnTo>
                <a:lnTo>
                  <a:pt x="16714" y="3156"/>
                </a:lnTo>
                <a:close/>
              </a:path>
              <a:path extrusionOk="0" h="120000" w="120000">
                <a:moveTo>
                  <a:pt x="19697" y="3156"/>
                </a:moveTo>
                <a:lnTo>
                  <a:pt x="19697" y="0"/>
                </a:lnTo>
                <a:lnTo>
                  <a:pt x="18000" y="0"/>
                </a:lnTo>
                <a:lnTo>
                  <a:pt x="18000" y="3156"/>
                </a:lnTo>
                <a:lnTo>
                  <a:pt x="19697" y="3156"/>
                </a:lnTo>
                <a:close/>
              </a:path>
              <a:path extrusionOk="0" h="120000" w="120000">
                <a:moveTo>
                  <a:pt x="22680" y="3156"/>
                </a:moveTo>
                <a:lnTo>
                  <a:pt x="22680" y="0"/>
                </a:lnTo>
                <a:lnTo>
                  <a:pt x="20982" y="0"/>
                </a:lnTo>
                <a:lnTo>
                  <a:pt x="20982" y="3156"/>
                </a:lnTo>
                <a:lnTo>
                  <a:pt x="22680" y="3156"/>
                </a:lnTo>
                <a:close/>
              </a:path>
              <a:path extrusionOk="0" h="120000" w="120000">
                <a:moveTo>
                  <a:pt x="25714" y="3156"/>
                </a:moveTo>
                <a:lnTo>
                  <a:pt x="25714" y="0"/>
                </a:lnTo>
                <a:lnTo>
                  <a:pt x="23965" y="0"/>
                </a:lnTo>
                <a:lnTo>
                  <a:pt x="23965" y="3156"/>
                </a:lnTo>
                <a:lnTo>
                  <a:pt x="25714" y="3156"/>
                </a:lnTo>
                <a:close/>
              </a:path>
              <a:path extrusionOk="0" h="120000" w="120000">
                <a:moveTo>
                  <a:pt x="28697" y="3156"/>
                </a:moveTo>
                <a:lnTo>
                  <a:pt x="28697" y="0"/>
                </a:lnTo>
                <a:lnTo>
                  <a:pt x="27000" y="0"/>
                </a:lnTo>
                <a:lnTo>
                  <a:pt x="27000" y="3156"/>
                </a:lnTo>
                <a:lnTo>
                  <a:pt x="28697" y="3156"/>
                </a:lnTo>
                <a:close/>
              </a:path>
              <a:path extrusionOk="0" h="120000" w="120000">
                <a:moveTo>
                  <a:pt x="31680" y="3156"/>
                </a:moveTo>
                <a:lnTo>
                  <a:pt x="31680" y="0"/>
                </a:lnTo>
                <a:lnTo>
                  <a:pt x="29982" y="0"/>
                </a:lnTo>
                <a:lnTo>
                  <a:pt x="29982" y="3156"/>
                </a:lnTo>
                <a:lnTo>
                  <a:pt x="31680" y="3156"/>
                </a:lnTo>
                <a:close/>
              </a:path>
              <a:path extrusionOk="0" h="120000" w="120000">
                <a:moveTo>
                  <a:pt x="34714" y="3156"/>
                </a:moveTo>
                <a:lnTo>
                  <a:pt x="34714" y="0"/>
                </a:lnTo>
                <a:lnTo>
                  <a:pt x="32965" y="0"/>
                </a:lnTo>
                <a:lnTo>
                  <a:pt x="32965" y="3156"/>
                </a:lnTo>
                <a:lnTo>
                  <a:pt x="34714" y="3156"/>
                </a:lnTo>
                <a:close/>
              </a:path>
              <a:path extrusionOk="0" h="120000" w="120000">
                <a:moveTo>
                  <a:pt x="37697" y="3156"/>
                </a:moveTo>
                <a:lnTo>
                  <a:pt x="37697" y="0"/>
                </a:lnTo>
                <a:lnTo>
                  <a:pt x="36000" y="0"/>
                </a:lnTo>
                <a:lnTo>
                  <a:pt x="36000" y="3156"/>
                </a:lnTo>
                <a:lnTo>
                  <a:pt x="37697" y="3156"/>
                </a:lnTo>
                <a:close/>
              </a:path>
              <a:path extrusionOk="0" h="120000" w="120000">
                <a:moveTo>
                  <a:pt x="40680" y="3156"/>
                </a:moveTo>
                <a:lnTo>
                  <a:pt x="40680" y="0"/>
                </a:lnTo>
                <a:lnTo>
                  <a:pt x="38982" y="0"/>
                </a:lnTo>
                <a:lnTo>
                  <a:pt x="38982" y="3156"/>
                </a:lnTo>
                <a:lnTo>
                  <a:pt x="40680" y="3156"/>
                </a:lnTo>
                <a:close/>
              </a:path>
              <a:path extrusionOk="0" h="120000" w="120000">
                <a:moveTo>
                  <a:pt x="43714" y="3156"/>
                </a:moveTo>
                <a:lnTo>
                  <a:pt x="43714" y="0"/>
                </a:lnTo>
                <a:lnTo>
                  <a:pt x="41965" y="0"/>
                </a:lnTo>
                <a:lnTo>
                  <a:pt x="41965" y="3156"/>
                </a:lnTo>
                <a:lnTo>
                  <a:pt x="43714" y="3156"/>
                </a:lnTo>
                <a:close/>
              </a:path>
              <a:path extrusionOk="0" h="120000" w="120000">
                <a:moveTo>
                  <a:pt x="46697" y="3156"/>
                </a:moveTo>
                <a:lnTo>
                  <a:pt x="46697" y="0"/>
                </a:lnTo>
                <a:lnTo>
                  <a:pt x="45000" y="0"/>
                </a:lnTo>
                <a:lnTo>
                  <a:pt x="45000" y="3156"/>
                </a:lnTo>
                <a:lnTo>
                  <a:pt x="46697" y="3156"/>
                </a:lnTo>
                <a:close/>
              </a:path>
              <a:path extrusionOk="0" h="120000" w="120000">
                <a:moveTo>
                  <a:pt x="49680" y="3156"/>
                </a:moveTo>
                <a:lnTo>
                  <a:pt x="49680" y="0"/>
                </a:lnTo>
                <a:lnTo>
                  <a:pt x="47982" y="0"/>
                </a:lnTo>
                <a:lnTo>
                  <a:pt x="47982" y="3156"/>
                </a:lnTo>
                <a:lnTo>
                  <a:pt x="49680" y="3156"/>
                </a:lnTo>
                <a:close/>
              </a:path>
              <a:path extrusionOk="0" h="120000" w="120000">
                <a:moveTo>
                  <a:pt x="52714" y="3156"/>
                </a:moveTo>
                <a:lnTo>
                  <a:pt x="52714" y="0"/>
                </a:lnTo>
                <a:lnTo>
                  <a:pt x="50965" y="0"/>
                </a:lnTo>
                <a:lnTo>
                  <a:pt x="50965" y="3156"/>
                </a:lnTo>
                <a:lnTo>
                  <a:pt x="52714" y="3156"/>
                </a:lnTo>
                <a:close/>
              </a:path>
              <a:path extrusionOk="0" h="120000" w="120000">
                <a:moveTo>
                  <a:pt x="55697" y="3156"/>
                </a:moveTo>
                <a:lnTo>
                  <a:pt x="55697" y="0"/>
                </a:lnTo>
                <a:lnTo>
                  <a:pt x="54000" y="0"/>
                </a:lnTo>
                <a:lnTo>
                  <a:pt x="54000" y="3156"/>
                </a:lnTo>
                <a:lnTo>
                  <a:pt x="55697" y="3156"/>
                </a:lnTo>
                <a:close/>
              </a:path>
              <a:path extrusionOk="0" h="120000" w="120000">
                <a:moveTo>
                  <a:pt x="58680" y="3156"/>
                </a:moveTo>
                <a:lnTo>
                  <a:pt x="58680" y="0"/>
                </a:lnTo>
                <a:lnTo>
                  <a:pt x="56982" y="0"/>
                </a:lnTo>
                <a:lnTo>
                  <a:pt x="56982" y="3156"/>
                </a:lnTo>
                <a:lnTo>
                  <a:pt x="58680" y="3156"/>
                </a:lnTo>
                <a:close/>
              </a:path>
              <a:path extrusionOk="0" h="120000" w="120000">
                <a:moveTo>
                  <a:pt x="61714" y="3156"/>
                </a:moveTo>
                <a:lnTo>
                  <a:pt x="61714" y="0"/>
                </a:lnTo>
                <a:lnTo>
                  <a:pt x="59965" y="0"/>
                </a:lnTo>
                <a:lnTo>
                  <a:pt x="59965" y="3156"/>
                </a:lnTo>
                <a:lnTo>
                  <a:pt x="61714" y="3156"/>
                </a:lnTo>
                <a:close/>
              </a:path>
              <a:path extrusionOk="0" h="120000" w="120000">
                <a:moveTo>
                  <a:pt x="64697" y="3156"/>
                </a:moveTo>
                <a:lnTo>
                  <a:pt x="64697" y="0"/>
                </a:lnTo>
                <a:lnTo>
                  <a:pt x="63000" y="0"/>
                </a:lnTo>
                <a:lnTo>
                  <a:pt x="63000" y="3156"/>
                </a:lnTo>
                <a:lnTo>
                  <a:pt x="64697" y="3156"/>
                </a:lnTo>
                <a:close/>
              </a:path>
              <a:path extrusionOk="0" h="120000" w="120000">
                <a:moveTo>
                  <a:pt x="67680" y="3156"/>
                </a:moveTo>
                <a:lnTo>
                  <a:pt x="67680" y="0"/>
                </a:lnTo>
                <a:lnTo>
                  <a:pt x="65982" y="0"/>
                </a:lnTo>
                <a:lnTo>
                  <a:pt x="65982" y="3156"/>
                </a:lnTo>
                <a:lnTo>
                  <a:pt x="67680" y="3156"/>
                </a:lnTo>
                <a:close/>
              </a:path>
              <a:path extrusionOk="0" h="120000" w="120000">
                <a:moveTo>
                  <a:pt x="70714" y="3156"/>
                </a:moveTo>
                <a:lnTo>
                  <a:pt x="70714" y="0"/>
                </a:lnTo>
                <a:lnTo>
                  <a:pt x="68965" y="0"/>
                </a:lnTo>
                <a:lnTo>
                  <a:pt x="68965" y="3156"/>
                </a:lnTo>
                <a:lnTo>
                  <a:pt x="70714" y="3156"/>
                </a:lnTo>
                <a:close/>
              </a:path>
              <a:path extrusionOk="0" h="120000" w="120000">
                <a:moveTo>
                  <a:pt x="73697" y="3156"/>
                </a:moveTo>
                <a:lnTo>
                  <a:pt x="73697" y="0"/>
                </a:lnTo>
                <a:lnTo>
                  <a:pt x="72000" y="0"/>
                </a:lnTo>
                <a:lnTo>
                  <a:pt x="72000" y="3156"/>
                </a:lnTo>
                <a:lnTo>
                  <a:pt x="73697" y="3156"/>
                </a:lnTo>
                <a:close/>
              </a:path>
              <a:path extrusionOk="0" h="120000" w="120000">
                <a:moveTo>
                  <a:pt x="76680" y="3156"/>
                </a:moveTo>
                <a:lnTo>
                  <a:pt x="76680" y="0"/>
                </a:lnTo>
                <a:lnTo>
                  <a:pt x="74982" y="0"/>
                </a:lnTo>
                <a:lnTo>
                  <a:pt x="74982" y="3156"/>
                </a:lnTo>
                <a:lnTo>
                  <a:pt x="76680" y="3156"/>
                </a:lnTo>
                <a:close/>
              </a:path>
              <a:path extrusionOk="0" h="120000" w="120000">
                <a:moveTo>
                  <a:pt x="79714" y="3156"/>
                </a:moveTo>
                <a:lnTo>
                  <a:pt x="79714" y="0"/>
                </a:lnTo>
                <a:lnTo>
                  <a:pt x="77965" y="0"/>
                </a:lnTo>
                <a:lnTo>
                  <a:pt x="77965" y="3156"/>
                </a:lnTo>
                <a:lnTo>
                  <a:pt x="79714" y="3156"/>
                </a:lnTo>
                <a:close/>
              </a:path>
              <a:path extrusionOk="0" h="120000" w="120000">
                <a:moveTo>
                  <a:pt x="82697" y="3156"/>
                </a:moveTo>
                <a:lnTo>
                  <a:pt x="82697" y="0"/>
                </a:lnTo>
                <a:lnTo>
                  <a:pt x="81000" y="0"/>
                </a:lnTo>
                <a:lnTo>
                  <a:pt x="81000" y="3156"/>
                </a:lnTo>
                <a:lnTo>
                  <a:pt x="82697" y="3156"/>
                </a:lnTo>
                <a:close/>
              </a:path>
              <a:path extrusionOk="0" h="120000" w="120000">
                <a:moveTo>
                  <a:pt x="85680" y="3156"/>
                </a:moveTo>
                <a:lnTo>
                  <a:pt x="85680" y="0"/>
                </a:lnTo>
                <a:lnTo>
                  <a:pt x="83982" y="0"/>
                </a:lnTo>
                <a:lnTo>
                  <a:pt x="83982" y="3156"/>
                </a:lnTo>
                <a:lnTo>
                  <a:pt x="85680" y="3156"/>
                </a:lnTo>
                <a:close/>
              </a:path>
              <a:path extrusionOk="0" h="120000" w="120000">
                <a:moveTo>
                  <a:pt x="88714" y="3156"/>
                </a:moveTo>
                <a:lnTo>
                  <a:pt x="88714" y="0"/>
                </a:lnTo>
                <a:lnTo>
                  <a:pt x="86965" y="0"/>
                </a:lnTo>
                <a:lnTo>
                  <a:pt x="86965" y="3156"/>
                </a:lnTo>
                <a:lnTo>
                  <a:pt x="88714" y="3156"/>
                </a:lnTo>
                <a:close/>
              </a:path>
              <a:path extrusionOk="0" h="120000" w="120000">
                <a:moveTo>
                  <a:pt x="91697" y="3156"/>
                </a:moveTo>
                <a:lnTo>
                  <a:pt x="91697" y="0"/>
                </a:lnTo>
                <a:lnTo>
                  <a:pt x="90000" y="0"/>
                </a:lnTo>
                <a:lnTo>
                  <a:pt x="90000" y="3156"/>
                </a:lnTo>
                <a:lnTo>
                  <a:pt x="91697" y="3156"/>
                </a:lnTo>
                <a:close/>
              </a:path>
              <a:path extrusionOk="0" h="120000" w="120000">
                <a:moveTo>
                  <a:pt x="94680" y="3156"/>
                </a:moveTo>
                <a:lnTo>
                  <a:pt x="94680" y="0"/>
                </a:lnTo>
                <a:lnTo>
                  <a:pt x="92982" y="0"/>
                </a:lnTo>
                <a:lnTo>
                  <a:pt x="92982" y="3156"/>
                </a:lnTo>
                <a:lnTo>
                  <a:pt x="94680" y="3156"/>
                </a:lnTo>
                <a:close/>
              </a:path>
              <a:path extrusionOk="0" h="120000" w="120000">
                <a:moveTo>
                  <a:pt x="97714" y="3156"/>
                </a:moveTo>
                <a:lnTo>
                  <a:pt x="97714" y="0"/>
                </a:lnTo>
                <a:lnTo>
                  <a:pt x="95965" y="0"/>
                </a:lnTo>
                <a:lnTo>
                  <a:pt x="95965" y="3156"/>
                </a:lnTo>
                <a:lnTo>
                  <a:pt x="97714" y="3156"/>
                </a:lnTo>
                <a:close/>
              </a:path>
              <a:path extrusionOk="0" h="120000" w="120000">
                <a:moveTo>
                  <a:pt x="100697" y="3156"/>
                </a:moveTo>
                <a:lnTo>
                  <a:pt x="100697" y="0"/>
                </a:lnTo>
                <a:lnTo>
                  <a:pt x="99000" y="0"/>
                </a:lnTo>
                <a:lnTo>
                  <a:pt x="99000" y="3156"/>
                </a:lnTo>
                <a:lnTo>
                  <a:pt x="100697" y="3156"/>
                </a:lnTo>
                <a:close/>
              </a:path>
              <a:path extrusionOk="0" h="120000" w="120000">
                <a:moveTo>
                  <a:pt x="103680" y="3156"/>
                </a:moveTo>
                <a:lnTo>
                  <a:pt x="103680" y="0"/>
                </a:lnTo>
                <a:lnTo>
                  <a:pt x="101982" y="0"/>
                </a:lnTo>
                <a:lnTo>
                  <a:pt x="101982" y="3156"/>
                </a:lnTo>
                <a:lnTo>
                  <a:pt x="103680" y="3156"/>
                </a:lnTo>
                <a:close/>
              </a:path>
              <a:path extrusionOk="0" h="120000" w="120000">
                <a:moveTo>
                  <a:pt x="106714" y="3156"/>
                </a:moveTo>
                <a:lnTo>
                  <a:pt x="106714" y="0"/>
                </a:lnTo>
                <a:lnTo>
                  <a:pt x="104965" y="0"/>
                </a:lnTo>
                <a:lnTo>
                  <a:pt x="104965" y="3156"/>
                </a:lnTo>
                <a:lnTo>
                  <a:pt x="106714" y="3156"/>
                </a:lnTo>
                <a:close/>
              </a:path>
              <a:path extrusionOk="0" h="120000" w="120000">
                <a:moveTo>
                  <a:pt x="109697" y="3156"/>
                </a:moveTo>
                <a:lnTo>
                  <a:pt x="109697" y="0"/>
                </a:lnTo>
                <a:lnTo>
                  <a:pt x="108000" y="0"/>
                </a:lnTo>
                <a:lnTo>
                  <a:pt x="108000" y="3156"/>
                </a:lnTo>
                <a:lnTo>
                  <a:pt x="109697" y="3156"/>
                </a:lnTo>
                <a:close/>
              </a:path>
              <a:path extrusionOk="0" h="120000" w="120000">
                <a:moveTo>
                  <a:pt x="112680" y="3156"/>
                </a:moveTo>
                <a:lnTo>
                  <a:pt x="112680" y="0"/>
                </a:lnTo>
                <a:lnTo>
                  <a:pt x="110982" y="0"/>
                </a:lnTo>
                <a:lnTo>
                  <a:pt x="110982" y="3156"/>
                </a:lnTo>
                <a:lnTo>
                  <a:pt x="112680" y="3156"/>
                </a:lnTo>
                <a:close/>
              </a:path>
              <a:path extrusionOk="0" h="120000" w="120000">
                <a:moveTo>
                  <a:pt x="115714" y="3156"/>
                </a:moveTo>
                <a:lnTo>
                  <a:pt x="115714" y="0"/>
                </a:lnTo>
                <a:lnTo>
                  <a:pt x="113965" y="0"/>
                </a:lnTo>
                <a:lnTo>
                  <a:pt x="113965" y="3156"/>
                </a:lnTo>
                <a:lnTo>
                  <a:pt x="115714" y="3156"/>
                </a:lnTo>
                <a:close/>
              </a:path>
              <a:path extrusionOk="0" h="120000" w="120000">
                <a:moveTo>
                  <a:pt x="118697" y="3156"/>
                </a:moveTo>
                <a:lnTo>
                  <a:pt x="118697" y="0"/>
                </a:lnTo>
                <a:lnTo>
                  <a:pt x="117000" y="0"/>
                </a:lnTo>
                <a:lnTo>
                  <a:pt x="117000" y="3156"/>
                </a:lnTo>
                <a:lnTo>
                  <a:pt x="118697" y="3156"/>
                </a:lnTo>
                <a:close/>
              </a:path>
              <a:path extrusionOk="0" h="120000" w="120000">
                <a:moveTo>
                  <a:pt x="119982" y="16569"/>
                </a:moveTo>
                <a:lnTo>
                  <a:pt x="119982" y="3156"/>
                </a:lnTo>
                <a:lnTo>
                  <a:pt x="119571" y="3156"/>
                </a:lnTo>
                <a:lnTo>
                  <a:pt x="119571" y="16569"/>
                </a:lnTo>
                <a:lnTo>
                  <a:pt x="119982" y="16569"/>
                </a:lnTo>
                <a:close/>
              </a:path>
              <a:path extrusionOk="0" h="120000" w="120000">
                <a:moveTo>
                  <a:pt x="119982" y="39452"/>
                </a:moveTo>
                <a:lnTo>
                  <a:pt x="119982" y="26432"/>
                </a:lnTo>
                <a:lnTo>
                  <a:pt x="119571" y="26432"/>
                </a:lnTo>
                <a:lnTo>
                  <a:pt x="119571" y="39452"/>
                </a:lnTo>
                <a:lnTo>
                  <a:pt x="119982" y="39452"/>
                </a:lnTo>
                <a:close/>
              </a:path>
              <a:path extrusionOk="0" h="120000" w="120000">
                <a:moveTo>
                  <a:pt x="119982" y="62334"/>
                </a:moveTo>
                <a:lnTo>
                  <a:pt x="119982" y="49315"/>
                </a:lnTo>
                <a:lnTo>
                  <a:pt x="119571" y="49315"/>
                </a:lnTo>
                <a:lnTo>
                  <a:pt x="119571" y="62334"/>
                </a:lnTo>
                <a:lnTo>
                  <a:pt x="119982" y="62334"/>
                </a:lnTo>
                <a:close/>
              </a:path>
              <a:path extrusionOk="0" h="120000" w="120000">
                <a:moveTo>
                  <a:pt x="119982" y="85610"/>
                </a:moveTo>
                <a:lnTo>
                  <a:pt x="119982" y="72197"/>
                </a:lnTo>
                <a:lnTo>
                  <a:pt x="119571" y="72197"/>
                </a:lnTo>
                <a:lnTo>
                  <a:pt x="119571" y="85610"/>
                </a:lnTo>
                <a:lnTo>
                  <a:pt x="119982" y="85610"/>
                </a:lnTo>
                <a:close/>
              </a:path>
              <a:path extrusionOk="0" h="120000" w="120000">
                <a:moveTo>
                  <a:pt x="119982" y="108493"/>
                </a:moveTo>
                <a:lnTo>
                  <a:pt x="119982" y="95473"/>
                </a:lnTo>
                <a:lnTo>
                  <a:pt x="119571" y="95473"/>
                </a:lnTo>
                <a:lnTo>
                  <a:pt x="119571" y="108493"/>
                </a:lnTo>
                <a:lnTo>
                  <a:pt x="119982" y="108493"/>
                </a:lnTo>
                <a:close/>
              </a:path>
              <a:path extrusionOk="0" h="120000" w="120000">
                <a:moveTo>
                  <a:pt x="119777" y="116778"/>
                </a:moveTo>
                <a:lnTo>
                  <a:pt x="118080" y="116778"/>
                </a:lnTo>
                <a:lnTo>
                  <a:pt x="118080" y="119934"/>
                </a:lnTo>
                <a:lnTo>
                  <a:pt x="119571" y="119934"/>
                </a:lnTo>
                <a:lnTo>
                  <a:pt x="119571" y="118356"/>
                </a:lnTo>
                <a:lnTo>
                  <a:pt x="119777" y="116778"/>
                </a:lnTo>
                <a:close/>
              </a:path>
              <a:path extrusionOk="0" h="120000" w="120000">
                <a:moveTo>
                  <a:pt x="119982" y="119145"/>
                </a:moveTo>
                <a:lnTo>
                  <a:pt x="119982" y="118356"/>
                </a:lnTo>
                <a:lnTo>
                  <a:pt x="119571" y="118356"/>
                </a:lnTo>
                <a:lnTo>
                  <a:pt x="119571" y="119934"/>
                </a:lnTo>
                <a:lnTo>
                  <a:pt x="119880" y="119934"/>
                </a:lnTo>
                <a:lnTo>
                  <a:pt x="119982" y="119145"/>
                </a:lnTo>
                <a:close/>
              </a:path>
              <a:path extrusionOk="0" h="120000" w="120000">
                <a:moveTo>
                  <a:pt x="116794" y="119934"/>
                </a:moveTo>
                <a:lnTo>
                  <a:pt x="116794" y="116778"/>
                </a:lnTo>
                <a:lnTo>
                  <a:pt x="115045" y="116778"/>
                </a:lnTo>
                <a:lnTo>
                  <a:pt x="115045" y="119934"/>
                </a:lnTo>
                <a:lnTo>
                  <a:pt x="116794" y="119934"/>
                </a:lnTo>
                <a:close/>
              </a:path>
              <a:path extrusionOk="0" h="120000" w="120000">
                <a:moveTo>
                  <a:pt x="113760" y="119934"/>
                </a:moveTo>
                <a:lnTo>
                  <a:pt x="113760" y="116778"/>
                </a:lnTo>
                <a:lnTo>
                  <a:pt x="112062" y="116778"/>
                </a:lnTo>
                <a:lnTo>
                  <a:pt x="112062" y="119934"/>
                </a:lnTo>
                <a:lnTo>
                  <a:pt x="113760" y="119934"/>
                </a:lnTo>
                <a:close/>
              </a:path>
              <a:path extrusionOk="0" h="120000" w="120000">
                <a:moveTo>
                  <a:pt x="110777" y="119934"/>
                </a:moveTo>
                <a:lnTo>
                  <a:pt x="110777" y="116778"/>
                </a:lnTo>
                <a:lnTo>
                  <a:pt x="109080" y="116778"/>
                </a:lnTo>
                <a:lnTo>
                  <a:pt x="109080" y="119934"/>
                </a:lnTo>
                <a:lnTo>
                  <a:pt x="110777" y="119934"/>
                </a:lnTo>
                <a:close/>
              </a:path>
              <a:path extrusionOk="0" h="120000" w="120000">
                <a:moveTo>
                  <a:pt x="107794" y="119934"/>
                </a:moveTo>
                <a:lnTo>
                  <a:pt x="107794" y="116778"/>
                </a:lnTo>
                <a:lnTo>
                  <a:pt x="106045" y="116778"/>
                </a:lnTo>
                <a:lnTo>
                  <a:pt x="106045" y="119934"/>
                </a:lnTo>
                <a:lnTo>
                  <a:pt x="107794" y="119934"/>
                </a:lnTo>
                <a:close/>
              </a:path>
              <a:path extrusionOk="0" h="120000" w="120000">
                <a:moveTo>
                  <a:pt x="104760" y="119934"/>
                </a:moveTo>
                <a:lnTo>
                  <a:pt x="104760" y="116778"/>
                </a:lnTo>
                <a:lnTo>
                  <a:pt x="103062" y="116778"/>
                </a:lnTo>
                <a:lnTo>
                  <a:pt x="103062" y="119934"/>
                </a:lnTo>
                <a:lnTo>
                  <a:pt x="104760" y="119934"/>
                </a:lnTo>
                <a:close/>
              </a:path>
              <a:path extrusionOk="0" h="120000" w="120000">
                <a:moveTo>
                  <a:pt x="101777" y="119934"/>
                </a:moveTo>
                <a:lnTo>
                  <a:pt x="101777" y="116778"/>
                </a:lnTo>
                <a:lnTo>
                  <a:pt x="100080" y="116778"/>
                </a:lnTo>
                <a:lnTo>
                  <a:pt x="100080" y="119934"/>
                </a:lnTo>
                <a:lnTo>
                  <a:pt x="101777" y="119934"/>
                </a:lnTo>
                <a:close/>
              </a:path>
              <a:path extrusionOk="0" h="120000" w="120000">
                <a:moveTo>
                  <a:pt x="98794" y="119934"/>
                </a:moveTo>
                <a:lnTo>
                  <a:pt x="98794" y="116778"/>
                </a:lnTo>
                <a:lnTo>
                  <a:pt x="97045" y="116778"/>
                </a:lnTo>
                <a:lnTo>
                  <a:pt x="97045" y="119934"/>
                </a:lnTo>
                <a:lnTo>
                  <a:pt x="98794" y="119934"/>
                </a:lnTo>
                <a:close/>
              </a:path>
              <a:path extrusionOk="0" h="120000" w="120000">
                <a:moveTo>
                  <a:pt x="95760" y="119934"/>
                </a:moveTo>
                <a:lnTo>
                  <a:pt x="95760" y="116778"/>
                </a:lnTo>
                <a:lnTo>
                  <a:pt x="94062" y="116778"/>
                </a:lnTo>
                <a:lnTo>
                  <a:pt x="94062" y="119934"/>
                </a:lnTo>
                <a:lnTo>
                  <a:pt x="95760" y="119934"/>
                </a:lnTo>
                <a:close/>
              </a:path>
              <a:path extrusionOk="0" h="120000" w="120000">
                <a:moveTo>
                  <a:pt x="92777" y="119934"/>
                </a:moveTo>
                <a:lnTo>
                  <a:pt x="92777" y="116778"/>
                </a:lnTo>
                <a:lnTo>
                  <a:pt x="91080" y="116778"/>
                </a:lnTo>
                <a:lnTo>
                  <a:pt x="91080" y="119934"/>
                </a:lnTo>
                <a:lnTo>
                  <a:pt x="92777" y="119934"/>
                </a:lnTo>
                <a:close/>
              </a:path>
              <a:path extrusionOk="0" h="120000" w="120000">
                <a:moveTo>
                  <a:pt x="89794" y="119934"/>
                </a:moveTo>
                <a:lnTo>
                  <a:pt x="89794" y="116778"/>
                </a:lnTo>
                <a:lnTo>
                  <a:pt x="88045" y="116778"/>
                </a:lnTo>
                <a:lnTo>
                  <a:pt x="88045" y="119934"/>
                </a:lnTo>
                <a:lnTo>
                  <a:pt x="89794" y="119934"/>
                </a:lnTo>
                <a:close/>
              </a:path>
              <a:path extrusionOk="0" h="120000" w="120000">
                <a:moveTo>
                  <a:pt x="86760" y="119934"/>
                </a:moveTo>
                <a:lnTo>
                  <a:pt x="86760" y="116778"/>
                </a:lnTo>
                <a:lnTo>
                  <a:pt x="85062" y="116778"/>
                </a:lnTo>
                <a:lnTo>
                  <a:pt x="85062" y="119934"/>
                </a:lnTo>
                <a:lnTo>
                  <a:pt x="86760" y="119934"/>
                </a:lnTo>
                <a:close/>
              </a:path>
              <a:path extrusionOk="0" h="120000" w="120000">
                <a:moveTo>
                  <a:pt x="83777" y="119934"/>
                </a:moveTo>
                <a:lnTo>
                  <a:pt x="83777" y="116778"/>
                </a:lnTo>
                <a:lnTo>
                  <a:pt x="82080" y="116778"/>
                </a:lnTo>
                <a:lnTo>
                  <a:pt x="82080" y="119934"/>
                </a:lnTo>
                <a:lnTo>
                  <a:pt x="83777" y="119934"/>
                </a:lnTo>
                <a:close/>
              </a:path>
              <a:path extrusionOk="0" h="120000" w="120000">
                <a:moveTo>
                  <a:pt x="80794" y="119934"/>
                </a:moveTo>
                <a:lnTo>
                  <a:pt x="80794" y="116778"/>
                </a:lnTo>
                <a:lnTo>
                  <a:pt x="79045" y="116778"/>
                </a:lnTo>
                <a:lnTo>
                  <a:pt x="79045" y="119934"/>
                </a:lnTo>
                <a:lnTo>
                  <a:pt x="80794" y="119934"/>
                </a:lnTo>
                <a:close/>
              </a:path>
              <a:path extrusionOk="0" h="120000" w="120000">
                <a:moveTo>
                  <a:pt x="77760" y="119934"/>
                </a:moveTo>
                <a:lnTo>
                  <a:pt x="77760" y="116778"/>
                </a:lnTo>
                <a:lnTo>
                  <a:pt x="76062" y="116778"/>
                </a:lnTo>
                <a:lnTo>
                  <a:pt x="76062" y="119934"/>
                </a:lnTo>
                <a:lnTo>
                  <a:pt x="77760" y="119934"/>
                </a:lnTo>
                <a:close/>
              </a:path>
              <a:path extrusionOk="0" h="120000" w="120000">
                <a:moveTo>
                  <a:pt x="74777" y="119934"/>
                </a:moveTo>
                <a:lnTo>
                  <a:pt x="74777" y="116778"/>
                </a:lnTo>
                <a:lnTo>
                  <a:pt x="73080" y="116778"/>
                </a:lnTo>
                <a:lnTo>
                  <a:pt x="73080" y="119934"/>
                </a:lnTo>
                <a:lnTo>
                  <a:pt x="74777" y="119934"/>
                </a:lnTo>
                <a:close/>
              </a:path>
              <a:path extrusionOk="0" h="120000" w="120000">
                <a:moveTo>
                  <a:pt x="71794" y="119934"/>
                </a:moveTo>
                <a:lnTo>
                  <a:pt x="71794" y="116778"/>
                </a:lnTo>
                <a:lnTo>
                  <a:pt x="70045" y="116778"/>
                </a:lnTo>
                <a:lnTo>
                  <a:pt x="70045" y="119934"/>
                </a:lnTo>
                <a:lnTo>
                  <a:pt x="71794" y="119934"/>
                </a:lnTo>
                <a:close/>
              </a:path>
              <a:path extrusionOk="0" h="120000" w="120000">
                <a:moveTo>
                  <a:pt x="68760" y="119934"/>
                </a:moveTo>
                <a:lnTo>
                  <a:pt x="68760" y="116778"/>
                </a:lnTo>
                <a:lnTo>
                  <a:pt x="67062" y="116778"/>
                </a:lnTo>
                <a:lnTo>
                  <a:pt x="67062" y="119934"/>
                </a:lnTo>
                <a:lnTo>
                  <a:pt x="68760" y="119934"/>
                </a:lnTo>
                <a:close/>
              </a:path>
              <a:path extrusionOk="0" h="120000" w="120000">
                <a:moveTo>
                  <a:pt x="65777" y="119934"/>
                </a:moveTo>
                <a:lnTo>
                  <a:pt x="65777" y="116778"/>
                </a:lnTo>
                <a:lnTo>
                  <a:pt x="64080" y="116778"/>
                </a:lnTo>
                <a:lnTo>
                  <a:pt x="64080" y="119934"/>
                </a:lnTo>
                <a:lnTo>
                  <a:pt x="65777" y="119934"/>
                </a:lnTo>
                <a:close/>
              </a:path>
              <a:path extrusionOk="0" h="120000" w="120000">
                <a:moveTo>
                  <a:pt x="62794" y="119934"/>
                </a:moveTo>
                <a:lnTo>
                  <a:pt x="62794" y="116778"/>
                </a:lnTo>
                <a:lnTo>
                  <a:pt x="61045" y="116778"/>
                </a:lnTo>
                <a:lnTo>
                  <a:pt x="61045" y="119934"/>
                </a:lnTo>
                <a:lnTo>
                  <a:pt x="62794" y="119934"/>
                </a:lnTo>
                <a:close/>
              </a:path>
              <a:path extrusionOk="0" h="120000" w="120000">
                <a:moveTo>
                  <a:pt x="59760" y="119934"/>
                </a:moveTo>
                <a:lnTo>
                  <a:pt x="59760" y="116778"/>
                </a:lnTo>
                <a:lnTo>
                  <a:pt x="58062" y="116778"/>
                </a:lnTo>
                <a:lnTo>
                  <a:pt x="58062" y="119934"/>
                </a:lnTo>
                <a:lnTo>
                  <a:pt x="59760" y="119934"/>
                </a:lnTo>
                <a:close/>
              </a:path>
              <a:path extrusionOk="0" h="120000" w="120000">
                <a:moveTo>
                  <a:pt x="56777" y="119934"/>
                </a:moveTo>
                <a:lnTo>
                  <a:pt x="56777" y="116778"/>
                </a:lnTo>
                <a:lnTo>
                  <a:pt x="55080" y="116778"/>
                </a:lnTo>
                <a:lnTo>
                  <a:pt x="55080" y="119934"/>
                </a:lnTo>
                <a:lnTo>
                  <a:pt x="56777" y="119934"/>
                </a:lnTo>
                <a:close/>
              </a:path>
              <a:path extrusionOk="0" h="120000" w="120000">
                <a:moveTo>
                  <a:pt x="53794" y="119934"/>
                </a:moveTo>
                <a:lnTo>
                  <a:pt x="53794" y="116778"/>
                </a:lnTo>
                <a:lnTo>
                  <a:pt x="52045" y="116778"/>
                </a:lnTo>
                <a:lnTo>
                  <a:pt x="52045" y="119934"/>
                </a:lnTo>
                <a:lnTo>
                  <a:pt x="53794" y="119934"/>
                </a:lnTo>
                <a:close/>
              </a:path>
              <a:path extrusionOk="0" h="120000" w="120000">
                <a:moveTo>
                  <a:pt x="50760" y="119934"/>
                </a:moveTo>
                <a:lnTo>
                  <a:pt x="50760" y="116778"/>
                </a:lnTo>
                <a:lnTo>
                  <a:pt x="49062" y="116778"/>
                </a:lnTo>
                <a:lnTo>
                  <a:pt x="49062" y="119934"/>
                </a:lnTo>
                <a:lnTo>
                  <a:pt x="50760" y="119934"/>
                </a:lnTo>
                <a:close/>
              </a:path>
              <a:path extrusionOk="0" h="120000" w="120000">
                <a:moveTo>
                  <a:pt x="47777" y="119934"/>
                </a:moveTo>
                <a:lnTo>
                  <a:pt x="47777" y="116778"/>
                </a:lnTo>
                <a:lnTo>
                  <a:pt x="46080" y="116778"/>
                </a:lnTo>
                <a:lnTo>
                  <a:pt x="46080" y="119934"/>
                </a:lnTo>
                <a:lnTo>
                  <a:pt x="47777" y="119934"/>
                </a:lnTo>
                <a:close/>
              </a:path>
              <a:path extrusionOk="0" h="120000" w="120000">
                <a:moveTo>
                  <a:pt x="44794" y="119934"/>
                </a:moveTo>
                <a:lnTo>
                  <a:pt x="44794" y="116778"/>
                </a:lnTo>
                <a:lnTo>
                  <a:pt x="43045" y="116778"/>
                </a:lnTo>
                <a:lnTo>
                  <a:pt x="43045" y="119934"/>
                </a:lnTo>
                <a:lnTo>
                  <a:pt x="44794" y="119934"/>
                </a:lnTo>
                <a:close/>
              </a:path>
              <a:path extrusionOk="0" h="120000" w="120000">
                <a:moveTo>
                  <a:pt x="41760" y="119934"/>
                </a:moveTo>
                <a:lnTo>
                  <a:pt x="41760" y="116778"/>
                </a:lnTo>
                <a:lnTo>
                  <a:pt x="40062" y="116778"/>
                </a:lnTo>
                <a:lnTo>
                  <a:pt x="40062" y="119934"/>
                </a:lnTo>
                <a:lnTo>
                  <a:pt x="41760" y="119934"/>
                </a:lnTo>
                <a:close/>
              </a:path>
              <a:path extrusionOk="0" h="120000" w="120000">
                <a:moveTo>
                  <a:pt x="38777" y="119934"/>
                </a:moveTo>
                <a:lnTo>
                  <a:pt x="38777" y="116778"/>
                </a:lnTo>
                <a:lnTo>
                  <a:pt x="37080" y="116778"/>
                </a:lnTo>
                <a:lnTo>
                  <a:pt x="37080" y="119934"/>
                </a:lnTo>
                <a:lnTo>
                  <a:pt x="38777" y="119934"/>
                </a:lnTo>
                <a:close/>
              </a:path>
              <a:path extrusionOk="0" h="120000" w="120000">
                <a:moveTo>
                  <a:pt x="35794" y="119934"/>
                </a:moveTo>
                <a:lnTo>
                  <a:pt x="35794" y="116778"/>
                </a:lnTo>
                <a:lnTo>
                  <a:pt x="34045" y="116778"/>
                </a:lnTo>
                <a:lnTo>
                  <a:pt x="34045" y="119934"/>
                </a:lnTo>
                <a:lnTo>
                  <a:pt x="35794" y="119934"/>
                </a:lnTo>
                <a:close/>
              </a:path>
              <a:path extrusionOk="0" h="120000" w="120000">
                <a:moveTo>
                  <a:pt x="32760" y="119934"/>
                </a:moveTo>
                <a:lnTo>
                  <a:pt x="32760" y="116778"/>
                </a:lnTo>
                <a:lnTo>
                  <a:pt x="31062" y="116778"/>
                </a:lnTo>
                <a:lnTo>
                  <a:pt x="31062" y="119934"/>
                </a:lnTo>
                <a:lnTo>
                  <a:pt x="32760" y="119934"/>
                </a:lnTo>
                <a:close/>
              </a:path>
              <a:path extrusionOk="0" h="120000" w="120000">
                <a:moveTo>
                  <a:pt x="29777" y="119934"/>
                </a:moveTo>
                <a:lnTo>
                  <a:pt x="29777" y="116778"/>
                </a:lnTo>
                <a:lnTo>
                  <a:pt x="28080" y="116778"/>
                </a:lnTo>
                <a:lnTo>
                  <a:pt x="28080" y="119934"/>
                </a:lnTo>
                <a:lnTo>
                  <a:pt x="29777" y="119934"/>
                </a:lnTo>
                <a:close/>
              </a:path>
              <a:path extrusionOk="0" h="120000" w="120000">
                <a:moveTo>
                  <a:pt x="26794" y="119934"/>
                </a:moveTo>
                <a:lnTo>
                  <a:pt x="26794" y="116778"/>
                </a:lnTo>
                <a:lnTo>
                  <a:pt x="25045" y="116778"/>
                </a:lnTo>
                <a:lnTo>
                  <a:pt x="25045" y="119934"/>
                </a:lnTo>
                <a:lnTo>
                  <a:pt x="26794" y="119934"/>
                </a:lnTo>
                <a:close/>
              </a:path>
              <a:path extrusionOk="0" h="120000" w="120000">
                <a:moveTo>
                  <a:pt x="23760" y="119934"/>
                </a:moveTo>
                <a:lnTo>
                  <a:pt x="23760" y="116778"/>
                </a:lnTo>
                <a:lnTo>
                  <a:pt x="22062" y="116778"/>
                </a:lnTo>
                <a:lnTo>
                  <a:pt x="22062" y="119934"/>
                </a:lnTo>
                <a:lnTo>
                  <a:pt x="23760" y="119934"/>
                </a:lnTo>
                <a:close/>
              </a:path>
              <a:path extrusionOk="0" h="120000" w="120000">
                <a:moveTo>
                  <a:pt x="20777" y="119934"/>
                </a:moveTo>
                <a:lnTo>
                  <a:pt x="20777" y="116778"/>
                </a:lnTo>
                <a:lnTo>
                  <a:pt x="19080" y="116778"/>
                </a:lnTo>
                <a:lnTo>
                  <a:pt x="19080" y="119934"/>
                </a:lnTo>
                <a:lnTo>
                  <a:pt x="20777" y="119934"/>
                </a:lnTo>
                <a:close/>
              </a:path>
              <a:path extrusionOk="0" h="120000" w="120000">
                <a:moveTo>
                  <a:pt x="17794" y="119934"/>
                </a:moveTo>
                <a:lnTo>
                  <a:pt x="17794" y="116778"/>
                </a:lnTo>
                <a:lnTo>
                  <a:pt x="16045" y="116778"/>
                </a:lnTo>
                <a:lnTo>
                  <a:pt x="16045" y="119934"/>
                </a:lnTo>
                <a:lnTo>
                  <a:pt x="17794" y="119934"/>
                </a:lnTo>
                <a:close/>
              </a:path>
              <a:path extrusionOk="0" h="120000" w="120000">
                <a:moveTo>
                  <a:pt x="14760" y="119934"/>
                </a:moveTo>
                <a:lnTo>
                  <a:pt x="14760" y="116778"/>
                </a:lnTo>
                <a:lnTo>
                  <a:pt x="13062" y="116778"/>
                </a:lnTo>
                <a:lnTo>
                  <a:pt x="13062" y="119934"/>
                </a:lnTo>
                <a:lnTo>
                  <a:pt x="14760" y="119934"/>
                </a:lnTo>
                <a:close/>
              </a:path>
              <a:path extrusionOk="0" h="120000" w="120000">
                <a:moveTo>
                  <a:pt x="11777" y="119934"/>
                </a:moveTo>
                <a:lnTo>
                  <a:pt x="11777" y="116778"/>
                </a:lnTo>
                <a:lnTo>
                  <a:pt x="10080" y="116778"/>
                </a:lnTo>
                <a:lnTo>
                  <a:pt x="10080" y="119934"/>
                </a:lnTo>
                <a:lnTo>
                  <a:pt x="11777" y="119934"/>
                </a:lnTo>
                <a:close/>
              </a:path>
              <a:path extrusionOk="0" h="120000" w="120000">
                <a:moveTo>
                  <a:pt x="8794" y="119934"/>
                </a:moveTo>
                <a:lnTo>
                  <a:pt x="8794" y="116778"/>
                </a:lnTo>
                <a:lnTo>
                  <a:pt x="7045" y="116778"/>
                </a:lnTo>
                <a:lnTo>
                  <a:pt x="7045" y="119934"/>
                </a:lnTo>
                <a:lnTo>
                  <a:pt x="8794" y="119934"/>
                </a:lnTo>
                <a:close/>
              </a:path>
              <a:path extrusionOk="0" h="120000" w="120000">
                <a:moveTo>
                  <a:pt x="5760" y="119934"/>
                </a:moveTo>
                <a:lnTo>
                  <a:pt x="5760" y="116778"/>
                </a:lnTo>
                <a:lnTo>
                  <a:pt x="4062" y="116778"/>
                </a:lnTo>
                <a:lnTo>
                  <a:pt x="4062" y="119934"/>
                </a:lnTo>
                <a:lnTo>
                  <a:pt x="5760" y="119934"/>
                </a:lnTo>
                <a:close/>
              </a:path>
              <a:path extrusionOk="0" h="120000" w="120000">
                <a:moveTo>
                  <a:pt x="2777" y="119934"/>
                </a:moveTo>
                <a:lnTo>
                  <a:pt x="2777" y="116778"/>
                </a:lnTo>
                <a:lnTo>
                  <a:pt x="1080" y="116778"/>
                </a:lnTo>
                <a:lnTo>
                  <a:pt x="1080" y="119934"/>
                </a:lnTo>
                <a:lnTo>
                  <a:pt x="2777" y="11993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12" name="Google Shape;612;p13"/>
          <p:cNvSpPr txBox="1"/>
          <p:nvPr/>
        </p:nvSpPr>
        <p:spPr>
          <a:xfrm>
            <a:off x="1296415" y="6520685"/>
            <a:ext cx="3276600"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rgbClr val="002F63"/>
                </a:solidFill>
                <a:latin typeface="Arial"/>
                <a:ea typeface="Arial"/>
                <a:cs typeface="Arial"/>
                <a:sym typeface="Arial"/>
              </a:rPr>
              <a:t>2016: #2 In Global Announced &amp; Completed M&amp;A</a:t>
            </a:r>
            <a:endParaRPr sz="1100">
              <a:solidFill>
                <a:schemeClr val="dk1"/>
              </a:solidFill>
              <a:latin typeface="Arial"/>
              <a:ea typeface="Arial"/>
              <a:cs typeface="Arial"/>
              <a:sym typeface="Arial"/>
            </a:endParaRPr>
          </a:p>
        </p:txBody>
      </p:sp>
      <p:sp>
        <p:nvSpPr>
          <p:cNvPr id="613" name="Google Shape;613;p13"/>
          <p:cNvSpPr/>
          <p:nvPr/>
        </p:nvSpPr>
        <p:spPr>
          <a:xfrm>
            <a:off x="5579364" y="6399276"/>
            <a:ext cx="3214370" cy="463550"/>
          </a:xfrm>
          <a:custGeom>
            <a:rect b="b" l="l" r="r" t="t"/>
            <a:pathLst>
              <a:path extrusionOk="0" h="120000" w="120000">
                <a:moveTo>
                  <a:pt x="512" y="116383"/>
                </a:moveTo>
                <a:lnTo>
                  <a:pt x="512" y="104942"/>
                </a:lnTo>
                <a:lnTo>
                  <a:pt x="0" y="104942"/>
                </a:lnTo>
                <a:lnTo>
                  <a:pt x="0" y="118356"/>
                </a:lnTo>
                <a:lnTo>
                  <a:pt x="284" y="118356"/>
                </a:lnTo>
                <a:lnTo>
                  <a:pt x="284" y="116383"/>
                </a:lnTo>
                <a:lnTo>
                  <a:pt x="512" y="116383"/>
                </a:lnTo>
                <a:close/>
              </a:path>
              <a:path extrusionOk="0" h="120000" w="120000">
                <a:moveTo>
                  <a:pt x="739" y="119934"/>
                </a:moveTo>
                <a:lnTo>
                  <a:pt x="739" y="116383"/>
                </a:lnTo>
                <a:lnTo>
                  <a:pt x="284" y="116383"/>
                </a:lnTo>
                <a:lnTo>
                  <a:pt x="284" y="118356"/>
                </a:lnTo>
                <a:lnTo>
                  <a:pt x="512" y="118356"/>
                </a:lnTo>
                <a:lnTo>
                  <a:pt x="512" y="119934"/>
                </a:lnTo>
                <a:lnTo>
                  <a:pt x="739" y="119934"/>
                </a:lnTo>
                <a:close/>
              </a:path>
              <a:path extrusionOk="0" h="120000" w="120000">
                <a:moveTo>
                  <a:pt x="512" y="119934"/>
                </a:moveTo>
                <a:lnTo>
                  <a:pt x="512" y="118356"/>
                </a:lnTo>
                <a:lnTo>
                  <a:pt x="284" y="118356"/>
                </a:lnTo>
                <a:lnTo>
                  <a:pt x="284" y="119934"/>
                </a:lnTo>
                <a:lnTo>
                  <a:pt x="512" y="119934"/>
                </a:lnTo>
                <a:close/>
              </a:path>
              <a:path extrusionOk="0" h="120000" w="120000">
                <a:moveTo>
                  <a:pt x="512" y="95079"/>
                </a:moveTo>
                <a:lnTo>
                  <a:pt x="512" y="82060"/>
                </a:lnTo>
                <a:lnTo>
                  <a:pt x="0" y="82060"/>
                </a:lnTo>
                <a:lnTo>
                  <a:pt x="0" y="95079"/>
                </a:lnTo>
                <a:lnTo>
                  <a:pt x="512" y="95079"/>
                </a:lnTo>
                <a:close/>
              </a:path>
              <a:path extrusionOk="0" h="120000" w="120000">
                <a:moveTo>
                  <a:pt x="512" y="72197"/>
                </a:moveTo>
                <a:lnTo>
                  <a:pt x="512" y="59178"/>
                </a:lnTo>
                <a:lnTo>
                  <a:pt x="0" y="59178"/>
                </a:lnTo>
                <a:lnTo>
                  <a:pt x="0" y="72197"/>
                </a:lnTo>
                <a:lnTo>
                  <a:pt x="512" y="72197"/>
                </a:lnTo>
                <a:close/>
              </a:path>
              <a:path extrusionOk="0" h="120000" w="120000">
                <a:moveTo>
                  <a:pt x="512" y="49315"/>
                </a:moveTo>
                <a:lnTo>
                  <a:pt x="512" y="35901"/>
                </a:lnTo>
                <a:lnTo>
                  <a:pt x="0" y="35901"/>
                </a:lnTo>
                <a:lnTo>
                  <a:pt x="0" y="49315"/>
                </a:lnTo>
                <a:lnTo>
                  <a:pt x="512" y="49315"/>
                </a:lnTo>
                <a:close/>
              </a:path>
              <a:path extrusionOk="0" h="120000" w="120000">
                <a:moveTo>
                  <a:pt x="512" y="26038"/>
                </a:moveTo>
                <a:lnTo>
                  <a:pt x="512" y="13019"/>
                </a:lnTo>
                <a:lnTo>
                  <a:pt x="0" y="13019"/>
                </a:lnTo>
                <a:lnTo>
                  <a:pt x="0" y="26038"/>
                </a:lnTo>
                <a:lnTo>
                  <a:pt x="512" y="26038"/>
                </a:lnTo>
                <a:close/>
              </a:path>
              <a:path extrusionOk="0" h="120000" w="120000">
                <a:moveTo>
                  <a:pt x="1934" y="3156"/>
                </a:moveTo>
                <a:lnTo>
                  <a:pt x="1934" y="0"/>
                </a:lnTo>
                <a:lnTo>
                  <a:pt x="113" y="0"/>
                </a:lnTo>
                <a:lnTo>
                  <a:pt x="0" y="394"/>
                </a:lnTo>
                <a:lnTo>
                  <a:pt x="0" y="3156"/>
                </a:lnTo>
                <a:lnTo>
                  <a:pt x="284" y="3156"/>
                </a:lnTo>
                <a:lnTo>
                  <a:pt x="512" y="1578"/>
                </a:lnTo>
                <a:lnTo>
                  <a:pt x="512" y="3156"/>
                </a:lnTo>
                <a:lnTo>
                  <a:pt x="1934" y="3156"/>
                </a:lnTo>
                <a:close/>
              </a:path>
              <a:path extrusionOk="0" h="120000" w="120000">
                <a:moveTo>
                  <a:pt x="512" y="3156"/>
                </a:moveTo>
                <a:lnTo>
                  <a:pt x="512" y="1578"/>
                </a:lnTo>
                <a:lnTo>
                  <a:pt x="284" y="3156"/>
                </a:lnTo>
                <a:lnTo>
                  <a:pt x="512" y="3156"/>
                </a:lnTo>
                <a:close/>
              </a:path>
              <a:path extrusionOk="0" h="120000" w="120000">
                <a:moveTo>
                  <a:pt x="5234" y="3156"/>
                </a:moveTo>
                <a:lnTo>
                  <a:pt x="5234" y="0"/>
                </a:lnTo>
                <a:lnTo>
                  <a:pt x="3356" y="0"/>
                </a:lnTo>
                <a:lnTo>
                  <a:pt x="3356" y="3156"/>
                </a:lnTo>
                <a:lnTo>
                  <a:pt x="5234" y="3156"/>
                </a:lnTo>
                <a:close/>
              </a:path>
              <a:path extrusionOk="0" h="120000" w="120000">
                <a:moveTo>
                  <a:pt x="8534" y="3156"/>
                </a:moveTo>
                <a:lnTo>
                  <a:pt x="8534" y="0"/>
                </a:lnTo>
                <a:lnTo>
                  <a:pt x="6656" y="0"/>
                </a:lnTo>
                <a:lnTo>
                  <a:pt x="6656" y="3156"/>
                </a:lnTo>
                <a:lnTo>
                  <a:pt x="8534" y="3156"/>
                </a:lnTo>
                <a:close/>
              </a:path>
              <a:path extrusionOk="0" h="120000" w="120000">
                <a:moveTo>
                  <a:pt x="11890" y="3156"/>
                </a:moveTo>
                <a:lnTo>
                  <a:pt x="11890" y="0"/>
                </a:lnTo>
                <a:lnTo>
                  <a:pt x="9956" y="0"/>
                </a:lnTo>
                <a:lnTo>
                  <a:pt x="9956" y="3156"/>
                </a:lnTo>
                <a:lnTo>
                  <a:pt x="11890" y="3156"/>
                </a:lnTo>
                <a:close/>
              </a:path>
              <a:path extrusionOk="0" h="120000" w="120000">
                <a:moveTo>
                  <a:pt x="15190" y="3156"/>
                </a:moveTo>
                <a:lnTo>
                  <a:pt x="15190" y="0"/>
                </a:lnTo>
                <a:lnTo>
                  <a:pt x="13313" y="0"/>
                </a:lnTo>
                <a:lnTo>
                  <a:pt x="13313" y="3156"/>
                </a:lnTo>
                <a:lnTo>
                  <a:pt x="15190" y="3156"/>
                </a:lnTo>
                <a:close/>
              </a:path>
              <a:path extrusionOk="0" h="120000" w="120000">
                <a:moveTo>
                  <a:pt x="18490" y="3156"/>
                </a:moveTo>
                <a:lnTo>
                  <a:pt x="18490" y="0"/>
                </a:lnTo>
                <a:lnTo>
                  <a:pt x="16613" y="0"/>
                </a:lnTo>
                <a:lnTo>
                  <a:pt x="16613" y="3156"/>
                </a:lnTo>
                <a:lnTo>
                  <a:pt x="18490" y="3156"/>
                </a:lnTo>
                <a:close/>
              </a:path>
              <a:path extrusionOk="0" h="120000" w="120000">
                <a:moveTo>
                  <a:pt x="21847" y="3156"/>
                </a:moveTo>
                <a:lnTo>
                  <a:pt x="21847" y="0"/>
                </a:lnTo>
                <a:lnTo>
                  <a:pt x="19913" y="0"/>
                </a:lnTo>
                <a:lnTo>
                  <a:pt x="19913" y="3156"/>
                </a:lnTo>
                <a:lnTo>
                  <a:pt x="21847" y="3156"/>
                </a:lnTo>
                <a:close/>
              </a:path>
              <a:path extrusionOk="0" h="120000" w="120000">
                <a:moveTo>
                  <a:pt x="25147" y="3156"/>
                </a:moveTo>
                <a:lnTo>
                  <a:pt x="25147" y="0"/>
                </a:lnTo>
                <a:lnTo>
                  <a:pt x="23269" y="0"/>
                </a:lnTo>
                <a:lnTo>
                  <a:pt x="23269" y="3156"/>
                </a:lnTo>
                <a:lnTo>
                  <a:pt x="25147" y="3156"/>
                </a:lnTo>
                <a:close/>
              </a:path>
              <a:path extrusionOk="0" h="120000" w="120000">
                <a:moveTo>
                  <a:pt x="28447" y="3156"/>
                </a:moveTo>
                <a:lnTo>
                  <a:pt x="28447" y="0"/>
                </a:lnTo>
                <a:lnTo>
                  <a:pt x="26569" y="0"/>
                </a:lnTo>
                <a:lnTo>
                  <a:pt x="26569" y="3156"/>
                </a:lnTo>
                <a:lnTo>
                  <a:pt x="28447" y="3156"/>
                </a:lnTo>
                <a:close/>
              </a:path>
              <a:path extrusionOk="0" h="120000" w="120000">
                <a:moveTo>
                  <a:pt x="31804" y="3156"/>
                </a:moveTo>
                <a:lnTo>
                  <a:pt x="31804" y="0"/>
                </a:lnTo>
                <a:lnTo>
                  <a:pt x="29869" y="0"/>
                </a:lnTo>
                <a:lnTo>
                  <a:pt x="29869" y="3156"/>
                </a:lnTo>
                <a:lnTo>
                  <a:pt x="31804" y="3156"/>
                </a:lnTo>
                <a:close/>
              </a:path>
              <a:path extrusionOk="0" h="120000" w="120000">
                <a:moveTo>
                  <a:pt x="35103" y="3156"/>
                </a:moveTo>
                <a:lnTo>
                  <a:pt x="35103" y="0"/>
                </a:lnTo>
                <a:lnTo>
                  <a:pt x="33226" y="0"/>
                </a:lnTo>
                <a:lnTo>
                  <a:pt x="33226" y="3156"/>
                </a:lnTo>
                <a:lnTo>
                  <a:pt x="35103" y="3156"/>
                </a:lnTo>
                <a:close/>
              </a:path>
              <a:path extrusionOk="0" h="120000" w="120000">
                <a:moveTo>
                  <a:pt x="38403" y="3156"/>
                </a:moveTo>
                <a:lnTo>
                  <a:pt x="38403" y="0"/>
                </a:lnTo>
                <a:lnTo>
                  <a:pt x="36526" y="0"/>
                </a:lnTo>
                <a:lnTo>
                  <a:pt x="36526" y="3156"/>
                </a:lnTo>
                <a:lnTo>
                  <a:pt x="38403" y="3156"/>
                </a:lnTo>
                <a:close/>
              </a:path>
              <a:path extrusionOk="0" h="120000" w="120000">
                <a:moveTo>
                  <a:pt x="41760" y="3156"/>
                </a:moveTo>
                <a:lnTo>
                  <a:pt x="41760" y="0"/>
                </a:lnTo>
                <a:lnTo>
                  <a:pt x="39826" y="0"/>
                </a:lnTo>
                <a:lnTo>
                  <a:pt x="39826" y="3156"/>
                </a:lnTo>
                <a:lnTo>
                  <a:pt x="41760" y="3156"/>
                </a:lnTo>
                <a:close/>
              </a:path>
              <a:path extrusionOk="0" h="120000" w="120000">
                <a:moveTo>
                  <a:pt x="45060" y="3156"/>
                </a:moveTo>
                <a:lnTo>
                  <a:pt x="45060" y="0"/>
                </a:lnTo>
                <a:lnTo>
                  <a:pt x="43182" y="0"/>
                </a:lnTo>
                <a:lnTo>
                  <a:pt x="43182" y="3156"/>
                </a:lnTo>
                <a:lnTo>
                  <a:pt x="45060" y="3156"/>
                </a:lnTo>
                <a:close/>
              </a:path>
              <a:path extrusionOk="0" h="120000" w="120000">
                <a:moveTo>
                  <a:pt x="48360" y="3156"/>
                </a:moveTo>
                <a:lnTo>
                  <a:pt x="48360" y="0"/>
                </a:lnTo>
                <a:lnTo>
                  <a:pt x="46482" y="0"/>
                </a:lnTo>
                <a:lnTo>
                  <a:pt x="46482" y="3156"/>
                </a:lnTo>
                <a:lnTo>
                  <a:pt x="48360" y="3156"/>
                </a:lnTo>
                <a:close/>
              </a:path>
              <a:path extrusionOk="0" h="120000" w="120000">
                <a:moveTo>
                  <a:pt x="51717" y="3156"/>
                </a:moveTo>
                <a:lnTo>
                  <a:pt x="51717" y="0"/>
                </a:lnTo>
                <a:lnTo>
                  <a:pt x="49782" y="0"/>
                </a:lnTo>
                <a:lnTo>
                  <a:pt x="49782" y="3156"/>
                </a:lnTo>
                <a:lnTo>
                  <a:pt x="51717" y="3156"/>
                </a:lnTo>
                <a:close/>
              </a:path>
              <a:path extrusionOk="0" h="120000" w="120000">
                <a:moveTo>
                  <a:pt x="55016" y="3156"/>
                </a:moveTo>
                <a:lnTo>
                  <a:pt x="55016" y="0"/>
                </a:lnTo>
                <a:lnTo>
                  <a:pt x="53139" y="0"/>
                </a:lnTo>
                <a:lnTo>
                  <a:pt x="53139" y="3156"/>
                </a:lnTo>
                <a:lnTo>
                  <a:pt x="55016" y="3156"/>
                </a:lnTo>
                <a:close/>
              </a:path>
              <a:path extrusionOk="0" h="120000" w="120000">
                <a:moveTo>
                  <a:pt x="58316" y="3156"/>
                </a:moveTo>
                <a:lnTo>
                  <a:pt x="58316" y="0"/>
                </a:lnTo>
                <a:lnTo>
                  <a:pt x="56439" y="0"/>
                </a:lnTo>
                <a:lnTo>
                  <a:pt x="56439" y="3156"/>
                </a:lnTo>
                <a:lnTo>
                  <a:pt x="58316" y="3156"/>
                </a:lnTo>
                <a:close/>
              </a:path>
              <a:path extrusionOk="0" h="120000" w="120000">
                <a:moveTo>
                  <a:pt x="61673" y="3156"/>
                </a:moveTo>
                <a:lnTo>
                  <a:pt x="61673" y="0"/>
                </a:lnTo>
                <a:lnTo>
                  <a:pt x="59739" y="0"/>
                </a:lnTo>
                <a:lnTo>
                  <a:pt x="59739" y="3156"/>
                </a:lnTo>
                <a:lnTo>
                  <a:pt x="61673" y="3156"/>
                </a:lnTo>
                <a:close/>
              </a:path>
              <a:path extrusionOk="0" h="120000" w="120000">
                <a:moveTo>
                  <a:pt x="64973" y="3156"/>
                </a:moveTo>
                <a:lnTo>
                  <a:pt x="64973" y="0"/>
                </a:lnTo>
                <a:lnTo>
                  <a:pt x="63096" y="0"/>
                </a:lnTo>
                <a:lnTo>
                  <a:pt x="63096" y="3156"/>
                </a:lnTo>
                <a:lnTo>
                  <a:pt x="64973" y="3156"/>
                </a:lnTo>
                <a:close/>
              </a:path>
              <a:path extrusionOk="0" h="120000" w="120000">
                <a:moveTo>
                  <a:pt x="68273" y="3156"/>
                </a:moveTo>
                <a:lnTo>
                  <a:pt x="68273" y="0"/>
                </a:lnTo>
                <a:lnTo>
                  <a:pt x="66395" y="0"/>
                </a:lnTo>
                <a:lnTo>
                  <a:pt x="66395" y="3156"/>
                </a:lnTo>
                <a:lnTo>
                  <a:pt x="68273" y="3156"/>
                </a:lnTo>
                <a:close/>
              </a:path>
              <a:path extrusionOk="0" h="120000" w="120000">
                <a:moveTo>
                  <a:pt x="71630" y="3156"/>
                </a:moveTo>
                <a:lnTo>
                  <a:pt x="71630" y="0"/>
                </a:lnTo>
                <a:lnTo>
                  <a:pt x="69695" y="0"/>
                </a:lnTo>
                <a:lnTo>
                  <a:pt x="69695" y="3156"/>
                </a:lnTo>
                <a:lnTo>
                  <a:pt x="71630" y="3156"/>
                </a:lnTo>
                <a:close/>
              </a:path>
              <a:path extrusionOk="0" h="120000" w="120000">
                <a:moveTo>
                  <a:pt x="74930" y="3156"/>
                </a:moveTo>
                <a:lnTo>
                  <a:pt x="74930" y="0"/>
                </a:lnTo>
                <a:lnTo>
                  <a:pt x="73052" y="0"/>
                </a:lnTo>
                <a:lnTo>
                  <a:pt x="73052" y="3156"/>
                </a:lnTo>
                <a:lnTo>
                  <a:pt x="74930" y="3156"/>
                </a:lnTo>
                <a:close/>
              </a:path>
              <a:path extrusionOk="0" h="120000" w="120000">
                <a:moveTo>
                  <a:pt x="78229" y="3156"/>
                </a:moveTo>
                <a:lnTo>
                  <a:pt x="78229" y="0"/>
                </a:lnTo>
                <a:lnTo>
                  <a:pt x="76352" y="0"/>
                </a:lnTo>
                <a:lnTo>
                  <a:pt x="76352" y="3156"/>
                </a:lnTo>
                <a:lnTo>
                  <a:pt x="78229" y="3156"/>
                </a:lnTo>
                <a:close/>
              </a:path>
              <a:path extrusionOk="0" h="120000" w="120000">
                <a:moveTo>
                  <a:pt x="81586" y="3156"/>
                </a:moveTo>
                <a:lnTo>
                  <a:pt x="81586" y="0"/>
                </a:lnTo>
                <a:lnTo>
                  <a:pt x="79652" y="0"/>
                </a:lnTo>
                <a:lnTo>
                  <a:pt x="79652" y="3156"/>
                </a:lnTo>
                <a:lnTo>
                  <a:pt x="81586" y="3156"/>
                </a:lnTo>
                <a:close/>
              </a:path>
              <a:path extrusionOk="0" h="120000" w="120000">
                <a:moveTo>
                  <a:pt x="84886" y="3156"/>
                </a:moveTo>
                <a:lnTo>
                  <a:pt x="84886" y="0"/>
                </a:lnTo>
                <a:lnTo>
                  <a:pt x="83009" y="0"/>
                </a:lnTo>
                <a:lnTo>
                  <a:pt x="83009" y="3156"/>
                </a:lnTo>
                <a:lnTo>
                  <a:pt x="84886" y="3156"/>
                </a:lnTo>
                <a:close/>
              </a:path>
              <a:path extrusionOk="0" h="120000" w="120000">
                <a:moveTo>
                  <a:pt x="88186" y="3156"/>
                </a:moveTo>
                <a:lnTo>
                  <a:pt x="88186" y="0"/>
                </a:lnTo>
                <a:lnTo>
                  <a:pt x="86308" y="0"/>
                </a:lnTo>
                <a:lnTo>
                  <a:pt x="86308" y="3156"/>
                </a:lnTo>
                <a:lnTo>
                  <a:pt x="88186" y="3156"/>
                </a:lnTo>
                <a:close/>
              </a:path>
              <a:path extrusionOk="0" h="120000" w="120000">
                <a:moveTo>
                  <a:pt x="91543" y="3156"/>
                </a:moveTo>
                <a:lnTo>
                  <a:pt x="91543" y="0"/>
                </a:lnTo>
                <a:lnTo>
                  <a:pt x="89608" y="0"/>
                </a:lnTo>
                <a:lnTo>
                  <a:pt x="89608" y="3156"/>
                </a:lnTo>
                <a:lnTo>
                  <a:pt x="91543" y="3156"/>
                </a:lnTo>
                <a:close/>
              </a:path>
              <a:path extrusionOk="0" h="120000" w="120000">
                <a:moveTo>
                  <a:pt x="94843" y="3156"/>
                </a:moveTo>
                <a:lnTo>
                  <a:pt x="94843" y="0"/>
                </a:lnTo>
                <a:lnTo>
                  <a:pt x="92965" y="0"/>
                </a:lnTo>
                <a:lnTo>
                  <a:pt x="92965" y="3156"/>
                </a:lnTo>
                <a:lnTo>
                  <a:pt x="94843" y="3156"/>
                </a:lnTo>
                <a:close/>
              </a:path>
              <a:path extrusionOk="0" h="120000" w="120000">
                <a:moveTo>
                  <a:pt x="98143" y="3156"/>
                </a:moveTo>
                <a:lnTo>
                  <a:pt x="98143" y="0"/>
                </a:lnTo>
                <a:lnTo>
                  <a:pt x="96265" y="0"/>
                </a:lnTo>
                <a:lnTo>
                  <a:pt x="96265" y="3156"/>
                </a:lnTo>
                <a:lnTo>
                  <a:pt x="98143" y="3156"/>
                </a:lnTo>
                <a:close/>
              </a:path>
              <a:path extrusionOk="0" h="120000" w="120000">
                <a:moveTo>
                  <a:pt x="101499" y="3156"/>
                </a:moveTo>
                <a:lnTo>
                  <a:pt x="101499" y="0"/>
                </a:lnTo>
                <a:lnTo>
                  <a:pt x="99565" y="0"/>
                </a:lnTo>
                <a:lnTo>
                  <a:pt x="99565" y="3156"/>
                </a:lnTo>
                <a:lnTo>
                  <a:pt x="101499" y="3156"/>
                </a:lnTo>
                <a:close/>
              </a:path>
              <a:path extrusionOk="0" h="120000" w="120000">
                <a:moveTo>
                  <a:pt x="104799" y="3156"/>
                </a:moveTo>
                <a:lnTo>
                  <a:pt x="104799" y="0"/>
                </a:lnTo>
                <a:lnTo>
                  <a:pt x="102922" y="0"/>
                </a:lnTo>
                <a:lnTo>
                  <a:pt x="102922" y="3156"/>
                </a:lnTo>
                <a:lnTo>
                  <a:pt x="104799" y="3156"/>
                </a:lnTo>
                <a:close/>
              </a:path>
              <a:path extrusionOk="0" h="120000" w="120000">
                <a:moveTo>
                  <a:pt x="108099" y="3156"/>
                </a:moveTo>
                <a:lnTo>
                  <a:pt x="108099" y="0"/>
                </a:lnTo>
                <a:lnTo>
                  <a:pt x="106222" y="0"/>
                </a:lnTo>
                <a:lnTo>
                  <a:pt x="106222" y="3156"/>
                </a:lnTo>
                <a:lnTo>
                  <a:pt x="108099" y="3156"/>
                </a:lnTo>
                <a:close/>
              </a:path>
              <a:path extrusionOk="0" h="120000" w="120000">
                <a:moveTo>
                  <a:pt x="111456" y="3156"/>
                </a:moveTo>
                <a:lnTo>
                  <a:pt x="111456" y="0"/>
                </a:lnTo>
                <a:lnTo>
                  <a:pt x="109521" y="0"/>
                </a:lnTo>
                <a:lnTo>
                  <a:pt x="109521" y="3156"/>
                </a:lnTo>
                <a:lnTo>
                  <a:pt x="111456" y="3156"/>
                </a:lnTo>
                <a:close/>
              </a:path>
              <a:path extrusionOk="0" h="120000" w="120000">
                <a:moveTo>
                  <a:pt x="114756" y="3156"/>
                </a:moveTo>
                <a:lnTo>
                  <a:pt x="114756" y="0"/>
                </a:lnTo>
                <a:lnTo>
                  <a:pt x="112878" y="0"/>
                </a:lnTo>
                <a:lnTo>
                  <a:pt x="112878" y="3156"/>
                </a:lnTo>
                <a:lnTo>
                  <a:pt x="114756" y="3156"/>
                </a:lnTo>
                <a:close/>
              </a:path>
              <a:path extrusionOk="0" h="120000" w="120000">
                <a:moveTo>
                  <a:pt x="118056" y="3156"/>
                </a:moveTo>
                <a:lnTo>
                  <a:pt x="118056" y="0"/>
                </a:lnTo>
                <a:lnTo>
                  <a:pt x="116178" y="0"/>
                </a:lnTo>
                <a:lnTo>
                  <a:pt x="116178" y="3156"/>
                </a:lnTo>
                <a:lnTo>
                  <a:pt x="118056" y="3156"/>
                </a:lnTo>
                <a:close/>
              </a:path>
              <a:path extrusionOk="0" h="120000" w="120000">
                <a:moveTo>
                  <a:pt x="119990" y="13019"/>
                </a:moveTo>
                <a:lnTo>
                  <a:pt x="119990" y="394"/>
                </a:lnTo>
                <a:lnTo>
                  <a:pt x="119876" y="0"/>
                </a:lnTo>
                <a:lnTo>
                  <a:pt x="119478" y="0"/>
                </a:lnTo>
                <a:lnTo>
                  <a:pt x="119478" y="1578"/>
                </a:lnTo>
                <a:lnTo>
                  <a:pt x="119762" y="3156"/>
                </a:lnTo>
                <a:lnTo>
                  <a:pt x="119762" y="13019"/>
                </a:lnTo>
                <a:lnTo>
                  <a:pt x="119990" y="13019"/>
                </a:lnTo>
                <a:close/>
              </a:path>
              <a:path extrusionOk="0" h="120000" w="120000">
                <a:moveTo>
                  <a:pt x="119762" y="3156"/>
                </a:moveTo>
                <a:lnTo>
                  <a:pt x="119478" y="1578"/>
                </a:lnTo>
                <a:lnTo>
                  <a:pt x="119478" y="3156"/>
                </a:lnTo>
                <a:lnTo>
                  <a:pt x="119762" y="3156"/>
                </a:lnTo>
                <a:close/>
              </a:path>
              <a:path extrusionOk="0" h="120000" w="120000">
                <a:moveTo>
                  <a:pt x="119762" y="13019"/>
                </a:moveTo>
                <a:lnTo>
                  <a:pt x="119762" y="3156"/>
                </a:lnTo>
                <a:lnTo>
                  <a:pt x="119478" y="3156"/>
                </a:lnTo>
                <a:lnTo>
                  <a:pt x="119478" y="13019"/>
                </a:lnTo>
                <a:lnTo>
                  <a:pt x="119762" y="13019"/>
                </a:lnTo>
                <a:close/>
              </a:path>
              <a:path extrusionOk="0" h="120000" w="120000">
                <a:moveTo>
                  <a:pt x="119990" y="35901"/>
                </a:moveTo>
                <a:lnTo>
                  <a:pt x="119990" y="22882"/>
                </a:lnTo>
                <a:lnTo>
                  <a:pt x="119478" y="22882"/>
                </a:lnTo>
                <a:lnTo>
                  <a:pt x="119478" y="35901"/>
                </a:lnTo>
                <a:lnTo>
                  <a:pt x="119990" y="35901"/>
                </a:lnTo>
                <a:close/>
              </a:path>
              <a:path extrusionOk="0" h="120000" w="120000">
                <a:moveTo>
                  <a:pt x="119990" y="59178"/>
                </a:moveTo>
                <a:lnTo>
                  <a:pt x="119990" y="45764"/>
                </a:lnTo>
                <a:lnTo>
                  <a:pt x="119478" y="45764"/>
                </a:lnTo>
                <a:lnTo>
                  <a:pt x="119478" y="59178"/>
                </a:lnTo>
                <a:lnTo>
                  <a:pt x="119990" y="59178"/>
                </a:lnTo>
                <a:close/>
              </a:path>
              <a:path extrusionOk="0" h="120000" w="120000">
                <a:moveTo>
                  <a:pt x="119990" y="82060"/>
                </a:moveTo>
                <a:lnTo>
                  <a:pt x="119990" y="69041"/>
                </a:lnTo>
                <a:lnTo>
                  <a:pt x="119478" y="69041"/>
                </a:lnTo>
                <a:lnTo>
                  <a:pt x="119478" y="82060"/>
                </a:lnTo>
                <a:lnTo>
                  <a:pt x="119990" y="82060"/>
                </a:lnTo>
                <a:close/>
              </a:path>
              <a:path extrusionOk="0" h="120000" w="120000">
                <a:moveTo>
                  <a:pt x="119990" y="104942"/>
                </a:moveTo>
                <a:lnTo>
                  <a:pt x="119990" y="91923"/>
                </a:lnTo>
                <a:lnTo>
                  <a:pt x="119478" y="91923"/>
                </a:lnTo>
                <a:lnTo>
                  <a:pt x="119478" y="104942"/>
                </a:lnTo>
                <a:lnTo>
                  <a:pt x="119990" y="104942"/>
                </a:lnTo>
                <a:close/>
              </a:path>
              <a:path extrusionOk="0" h="120000" w="120000">
                <a:moveTo>
                  <a:pt x="119762" y="116383"/>
                </a:moveTo>
                <a:lnTo>
                  <a:pt x="118340" y="116383"/>
                </a:lnTo>
                <a:lnTo>
                  <a:pt x="118340" y="119934"/>
                </a:lnTo>
                <a:lnTo>
                  <a:pt x="119478" y="119934"/>
                </a:lnTo>
                <a:lnTo>
                  <a:pt x="119478" y="118356"/>
                </a:lnTo>
                <a:lnTo>
                  <a:pt x="119762" y="116383"/>
                </a:lnTo>
                <a:close/>
              </a:path>
              <a:path extrusionOk="0" h="120000" w="120000">
                <a:moveTo>
                  <a:pt x="119990" y="119145"/>
                </a:moveTo>
                <a:lnTo>
                  <a:pt x="119990" y="114805"/>
                </a:lnTo>
                <a:lnTo>
                  <a:pt x="119478" y="114805"/>
                </a:lnTo>
                <a:lnTo>
                  <a:pt x="119478" y="116383"/>
                </a:lnTo>
                <a:lnTo>
                  <a:pt x="119762" y="116383"/>
                </a:lnTo>
                <a:lnTo>
                  <a:pt x="119762" y="119934"/>
                </a:lnTo>
                <a:lnTo>
                  <a:pt x="119876" y="119934"/>
                </a:lnTo>
                <a:lnTo>
                  <a:pt x="119990" y="119145"/>
                </a:lnTo>
                <a:close/>
              </a:path>
              <a:path extrusionOk="0" h="120000" w="120000">
                <a:moveTo>
                  <a:pt x="119762" y="119934"/>
                </a:moveTo>
                <a:lnTo>
                  <a:pt x="119762" y="116383"/>
                </a:lnTo>
                <a:lnTo>
                  <a:pt x="119478" y="118356"/>
                </a:lnTo>
                <a:lnTo>
                  <a:pt x="119478" y="119934"/>
                </a:lnTo>
                <a:lnTo>
                  <a:pt x="119762" y="119934"/>
                </a:lnTo>
                <a:close/>
              </a:path>
              <a:path extrusionOk="0" h="120000" w="120000">
                <a:moveTo>
                  <a:pt x="116918" y="119934"/>
                </a:moveTo>
                <a:lnTo>
                  <a:pt x="116918" y="116383"/>
                </a:lnTo>
                <a:lnTo>
                  <a:pt x="114983" y="116383"/>
                </a:lnTo>
                <a:lnTo>
                  <a:pt x="114983" y="119934"/>
                </a:lnTo>
                <a:lnTo>
                  <a:pt x="116918" y="119934"/>
                </a:lnTo>
                <a:close/>
              </a:path>
              <a:path extrusionOk="0" h="120000" w="120000">
                <a:moveTo>
                  <a:pt x="113561" y="119934"/>
                </a:moveTo>
                <a:lnTo>
                  <a:pt x="113561" y="116383"/>
                </a:lnTo>
                <a:lnTo>
                  <a:pt x="111683" y="116383"/>
                </a:lnTo>
                <a:lnTo>
                  <a:pt x="111683" y="119934"/>
                </a:lnTo>
                <a:lnTo>
                  <a:pt x="113561" y="119934"/>
                </a:lnTo>
                <a:close/>
              </a:path>
              <a:path extrusionOk="0" h="120000" w="120000">
                <a:moveTo>
                  <a:pt x="110261" y="119934"/>
                </a:moveTo>
                <a:lnTo>
                  <a:pt x="110261" y="116383"/>
                </a:lnTo>
                <a:lnTo>
                  <a:pt x="108384" y="116383"/>
                </a:lnTo>
                <a:lnTo>
                  <a:pt x="108384" y="119934"/>
                </a:lnTo>
                <a:lnTo>
                  <a:pt x="110261" y="119934"/>
                </a:lnTo>
                <a:close/>
              </a:path>
              <a:path extrusionOk="0" h="120000" w="120000">
                <a:moveTo>
                  <a:pt x="106961" y="119934"/>
                </a:moveTo>
                <a:lnTo>
                  <a:pt x="106961" y="116383"/>
                </a:lnTo>
                <a:lnTo>
                  <a:pt x="105027" y="116383"/>
                </a:lnTo>
                <a:lnTo>
                  <a:pt x="105027" y="119934"/>
                </a:lnTo>
                <a:lnTo>
                  <a:pt x="106961" y="119934"/>
                </a:lnTo>
                <a:close/>
              </a:path>
              <a:path extrusionOk="0" h="120000" w="120000">
                <a:moveTo>
                  <a:pt x="103604" y="119934"/>
                </a:moveTo>
                <a:lnTo>
                  <a:pt x="103604" y="116383"/>
                </a:lnTo>
                <a:lnTo>
                  <a:pt x="101727" y="116383"/>
                </a:lnTo>
                <a:lnTo>
                  <a:pt x="101727" y="119934"/>
                </a:lnTo>
                <a:lnTo>
                  <a:pt x="103604" y="119934"/>
                </a:lnTo>
                <a:close/>
              </a:path>
              <a:path extrusionOk="0" h="120000" w="120000">
                <a:moveTo>
                  <a:pt x="100305" y="119934"/>
                </a:moveTo>
                <a:lnTo>
                  <a:pt x="100305" y="116383"/>
                </a:lnTo>
                <a:lnTo>
                  <a:pt x="98427" y="116383"/>
                </a:lnTo>
                <a:lnTo>
                  <a:pt x="98427" y="119934"/>
                </a:lnTo>
                <a:lnTo>
                  <a:pt x="100305" y="119934"/>
                </a:lnTo>
                <a:close/>
              </a:path>
              <a:path extrusionOk="0" h="120000" w="120000">
                <a:moveTo>
                  <a:pt x="97005" y="119934"/>
                </a:moveTo>
                <a:lnTo>
                  <a:pt x="97005" y="116383"/>
                </a:lnTo>
                <a:lnTo>
                  <a:pt x="95070" y="116383"/>
                </a:lnTo>
                <a:lnTo>
                  <a:pt x="95070" y="119934"/>
                </a:lnTo>
                <a:lnTo>
                  <a:pt x="97005" y="119934"/>
                </a:lnTo>
                <a:close/>
              </a:path>
              <a:path extrusionOk="0" h="120000" w="120000">
                <a:moveTo>
                  <a:pt x="93648" y="119934"/>
                </a:moveTo>
                <a:lnTo>
                  <a:pt x="93648" y="116383"/>
                </a:lnTo>
                <a:lnTo>
                  <a:pt x="91770" y="116383"/>
                </a:lnTo>
                <a:lnTo>
                  <a:pt x="91770" y="119934"/>
                </a:lnTo>
                <a:lnTo>
                  <a:pt x="93648" y="119934"/>
                </a:lnTo>
                <a:close/>
              </a:path>
              <a:path extrusionOk="0" h="120000" w="120000">
                <a:moveTo>
                  <a:pt x="90348" y="119934"/>
                </a:moveTo>
                <a:lnTo>
                  <a:pt x="90348" y="116383"/>
                </a:lnTo>
                <a:lnTo>
                  <a:pt x="88470" y="116383"/>
                </a:lnTo>
                <a:lnTo>
                  <a:pt x="88470" y="119934"/>
                </a:lnTo>
                <a:lnTo>
                  <a:pt x="90348" y="119934"/>
                </a:lnTo>
                <a:close/>
              </a:path>
              <a:path extrusionOk="0" h="120000" w="120000">
                <a:moveTo>
                  <a:pt x="87048" y="119934"/>
                </a:moveTo>
                <a:lnTo>
                  <a:pt x="87048" y="116383"/>
                </a:lnTo>
                <a:lnTo>
                  <a:pt x="85114" y="116383"/>
                </a:lnTo>
                <a:lnTo>
                  <a:pt x="85114" y="119934"/>
                </a:lnTo>
                <a:lnTo>
                  <a:pt x="87048" y="119934"/>
                </a:lnTo>
                <a:close/>
              </a:path>
              <a:path extrusionOk="0" h="120000" w="120000">
                <a:moveTo>
                  <a:pt x="83691" y="119934"/>
                </a:moveTo>
                <a:lnTo>
                  <a:pt x="83691" y="116383"/>
                </a:lnTo>
                <a:lnTo>
                  <a:pt x="81814" y="116383"/>
                </a:lnTo>
                <a:lnTo>
                  <a:pt x="81814" y="119934"/>
                </a:lnTo>
                <a:lnTo>
                  <a:pt x="83691" y="119934"/>
                </a:lnTo>
                <a:close/>
              </a:path>
              <a:path extrusionOk="0" h="120000" w="120000">
                <a:moveTo>
                  <a:pt x="80391" y="119934"/>
                </a:moveTo>
                <a:lnTo>
                  <a:pt x="80391" y="116383"/>
                </a:lnTo>
                <a:lnTo>
                  <a:pt x="78514" y="116383"/>
                </a:lnTo>
                <a:lnTo>
                  <a:pt x="78514" y="119934"/>
                </a:lnTo>
                <a:lnTo>
                  <a:pt x="80391" y="119934"/>
                </a:lnTo>
                <a:close/>
              </a:path>
              <a:path extrusionOk="0" h="120000" w="120000">
                <a:moveTo>
                  <a:pt x="77092" y="119934"/>
                </a:moveTo>
                <a:lnTo>
                  <a:pt x="77092" y="116383"/>
                </a:lnTo>
                <a:lnTo>
                  <a:pt x="75157" y="116383"/>
                </a:lnTo>
                <a:lnTo>
                  <a:pt x="75157" y="119934"/>
                </a:lnTo>
                <a:lnTo>
                  <a:pt x="77092" y="119934"/>
                </a:lnTo>
                <a:close/>
              </a:path>
              <a:path extrusionOk="0" h="120000" w="120000">
                <a:moveTo>
                  <a:pt x="73735" y="119934"/>
                </a:moveTo>
                <a:lnTo>
                  <a:pt x="73735" y="116383"/>
                </a:lnTo>
                <a:lnTo>
                  <a:pt x="71857" y="116383"/>
                </a:lnTo>
                <a:lnTo>
                  <a:pt x="71857" y="119934"/>
                </a:lnTo>
                <a:lnTo>
                  <a:pt x="73735" y="119934"/>
                </a:lnTo>
                <a:close/>
              </a:path>
              <a:path extrusionOk="0" h="120000" w="120000">
                <a:moveTo>
                  <a:pt x="70435" y="119934"/>
                </a:moveTo>
                <a:lnTo>
                  <a:pt x="70435" y="116383"/>
                </a:lnTo>
                <a:lnTo>
                  <a:pt x="68557" y="116383"/>
                </a:lnTo>
                <a:lnTo>
                  <a:pt x="68557" y="119934"/>
                </a:lnTo>
                <a:lnTo>
                  <a:pt x="70435" y="119934"/>
                </a:lnTo>
                <a:close/>
              </a:path>
              <a:path extrusionOk="0" h="120000" w="120000">
                <a:moveTo>
                  <a:pt x="67135" y="119934"/>
                </a:moveTo>
                <a:lnTo>
                  <a:pt x="67135" y="116383"/>
                </a:lnTo>
                <a:lnTo>
                  <a:pt x="65201" y="116383"/>
                </a:lnTo>
                <a:lnTo>
                  <a:pt x="65201" y="119934"/>
                </a:lnTo>
                <a:lnTo>
                  <a:pt x="67135" y="119934"/>
                </a:lnTo>
                <a:close/>
              </a:path>
              <a:path extrusionOk="0" h="120000" w="120000">
                <a:moveTo>
                  <a:pt x="63778" y="119934"/>
                </a:moveTo>
                <a:lnTo>
                  <a:pt x="63778" y="116383"/>
                </a:lnTo>
                <a:lnTo>
                  <a:pt x="61901" y="116383"/>
                </a:lnTo>
                <a:lnTo>
                  <a:pt x="61901" y="119934"/>
                </a:lnTo>
                <a:lnTo>
                  <a:pt x="63778" y="119934"/>
                </a:lnTo>
                <a:close/>
              </a:path>
              <a:path extrusionOk="0" h="120000" w="120000">
                <a:moveTo>
                  <a:pt x="60478" y="119934"/>
                </a:moveTo>
                <a:lnTo>
                  <a:pt x="60478" y="116383"/>
                </a:lnTo>
                <a:lnTo>
                  <a:pt x="58601" y="116383"/>
                </a:lnTo>
                <a:lnTo>
                  <a:pt x="58601" y="119934"/>
                </a:lnTo>
                <a:lnTo>
                  <a:pt x="60478" y="119934"/>
                </a:lnTo>
                <a:close/>
              </a:path>
              <a:path extrusionOk="0" h="120000" w="120000">
                <a:moveTo>
                  <a:pt x="57178" y="119934"/>
                </a:moveTo>
                <a:lnTo>
                  <a:pt x="57178" y="116383"/>
                </a:lnTo>
                <a:lnTo>
                  <a:pt x="55244" y="116383"/>
                </a:lnTo>
                <a:lnTo>
                  <a:pt x="55244" y="119934"/>
                </a:lnTo>
                <a:lnTo>
                  <a:pt x="57178" y="119934"/>
                </a:lnTo>
                <a:close/>
              </a:path>
              <a:path extrusionOk="0" h="120000" w="120000">
                <a:moveTo>
                  <a:pt x="53822" y="119934"/>
                </a:moveTo>
                <a:lnTo>
                  <a:pt x="53822" y="116383"/>
                </a:lnTo>
                <a:lnTo>
                  <a:pt x="51944" y="116383"/>
                </a:lnTo>
                <a:lnTo>
                  <a:pt x="51944" y="119934"/>
                </a:lnTo>
                <a:lnTo>
                  <a:pt x="53822" y="119934"/>
                </a:lnTo>
                <a:close/>
              </a:path>
              <a:path extrusionOk="0" h="120000" w="120000">
                <a:moveTo>
                  <a:pt x="50522" y="119934"/>
                </a:moveTo>
                <a:lnTo>
                  <a:pt x="50522" y="116383"/>
                </a:lnTo>
                <a:lnTo>
                  <a:pt x="48644" y="116383"/>
                </a:lnTo>
                <a:lnTo>
                  <a:pt x="48644" y="119934"/>
                </a:lnTo>
                <a:lnTo>
                  <a:pt x="50522" y="119934"/>
                </a:lnTo>
                <a:close/>
              </a:path>
              <a:path extrusionOk="0" h="120000" w="120000">
                <a:moveTo>
                  <a:pt x="47222" y="119934"/>
                </a:moveTo>
                <a:lnTo>
                  <a:pt x="47222" y="116383"/>
                </a:lnTo>
                <a:lnTo>
                  <a:pt x="45288" y="116383"/>
                </a:lnTo>
                <a:lnTo>
                  <a:pt x="45288" y="119934"/>
                </a:lnTo>
                <a:lnTo>
                  <a:pt x="47222" y="119934"/>
                </a:lnTo>
                <a:close/>
              </a:path>
              <a:path extrusionOk="0" h="120000" w="120000">
                <a:moveTo>
                  <a:pt x="43865" y="119934"/>
                </a:moveTo>
                <a:lnTo>
                  <a:pt x="43865" y="116383"/>
                </a:lnTo>
                <a:lnTo>
                  <a:pt x="41988" y="116383"/>
                </a:lnTo>
                <a:lnTo>
                  <a:pt x="41988" y="119934"/>
                </a:lnTo>
                <a:lnTo>
                  <a:pt x="43865" y="119934"/>
                </a:lnTo>
                <a:close/>
              </a:path>
              <a:path extrusionOk="0" h="120000" w="120000">
                <a:moveTo>
                  <a:pt x="40565" y="119934"/>
                </a:moveTo>
                <a:lnTo>
                  <a:pt x="40565" y="116383"/>
                </a:lnTo>
                <a:lnTo>
                  <a:pt x="38688" y="116383"/>
                </a:lnTo>
                <a:lnTo>
                  <a:pt x="38688" y="119934"/>
                </a:lnTo>
                <a:lnTo>
                  <a:pt x="40565" y="119934"/>
                </a:lnTo>
                <a:close/>
              </a:path>
              <a:path extrusionOk="0" h="120000" w="120000">
                <a:moveTo>
                  <a:pt x="37265" y="119934"/>
                </a:moveTo>
                <a:lnTo>
                  <a:pt x="37265" y="116383"/>
                </a:lnTo>
                <a:lnTo>
                  <a:pt x="35331" y="116383"/>
                </a:lnTo>
                <a:lnTo>
                  <a:pt x="35331" y="119934"/>
                </a:lnTo>
                <a:lnTo>
                  <a:pt x="37265" y="119934"/>
                </a:lnTo>
                <a:close/>
              </a:path>
              <a:path extrusionOk="0" h="120000" w="120000">
                <a:moveTo>
                  <a:pt x="33909" y="119934"/>
                </a:moveTo>
                <a:lnTo>
                  <a:pt x="33909" y="116383"/>
                </a:lnTo>
                <a:lnTo>
                  <a:pt x="32031" y="116383"/>
                </a:lnTo>
                <a:lnTo>
                  <a:pt x="32031" y="119934"/>
                </a:lnTo>
                <a:lnTo>
                  <a:pt x="33909" y="119934"/>
                </a:lnTo>
                <a:close/>
              </a:path>
              <a:path extrusionOk="0" h="120000" w="120000">
                <a:moveTo>
                  <a:pt x="30609" y="119934"/>
                </a:moveTo>
                <a:lnTo>
                  <a:pt x="30609" y="116383"/>
                </a:lnTo>
                <a:lnTo>
                  <a:pt x="28731" y="116383"/>
                </a:lnTo>
                <a:lnTo>
                  <a:pt x="28731" y="119934"/>
                </a:lnTo>
                <a:lnTo>
                  <a:pt x="30609" y="119934"/>
                </a:lnTo>
                <a:close/>
              </a:path>
              <a:path extrusionOk="0" h="120000" w="120000">
                <a:moveTo>
                  <a:pt x="27309" y="119934"/>
                </a:moveTo>
                <a:lnTo>
                  <a:pt x="27309" y="116383"/>
                </a:lnTo>
                <a:lnTo>
                  <a:pt x="25374" y="116383"/>
                </a:lnTo>
                <a:lnTo>
                  <a:pt x="25374" y="119934"/>
                </a:lnTo>
                <a:lnTo>
                  <a:pt x="27309" y="119934"/>
                </a:lnTo>
                <a:close/>
              </a:path>
              <a:path extrusionOk="0" h="120000" w="120000">
                <a:moveTo>
                  <a:pt x="23952" y="119934"/>
                </a:moveTo>
                <a:lnTo>
                  <a:pt x="23952" y="116383"/>
                </a:lnTo>
                <a:lnTo>
                  <a:pt x="22075" y="116383"/>
                </a:lnTo>
                <a:lnTo>
                  <a:pt x="22075" y="119934"/>
                </a:lnTo>
                <a:lnTo>
                  <a:pt x="23952" y="119934"/>
                </a:lnTo>
                <a:close/>
              </a:path>
              <a:path extrusionOk="0" h="120000" w="120000">
                <a:moveTo>
                  <a:pt x="20652" y="119934"/>
                </a:moveTo>
                <a:lnTo>
                  <a:pt x="20652" y="116383"/>
                </a:lnTo>
                <a:lnTo>
                  <a:pt x="18775" y="116383"/>
                </a:lnTo>
                <a:lnTo>
                  <a:pt x="18775" y="119934"/>
                </a:lnTo>
                <a:lnTo>
                  <a:pt x="20652" y="119934"/>
                </a:lnTo>
                <a:close/>
              </a:path>
              <a:path extrusionOk="0" h="120000" w="120000">
                <a:moveTo>
                  <a:pt x="17352" y="119934"/>
                </a:moveTo>
                <a:lnTo>
                  <a:pt x="17352" y="116383"/>
                </a:lnTo>
                <a:lnTo>
                  <a:pt x="15418" y="116383"/>
                </a:lnTo>
                <a:lnTo>
                  <a:pt x="15418" y="119934"/>
                </a:lnTo>
                <a:lnTo>
                  <a:pt x="17352" y="119934"/>
                </a:lnTo>
                <a:close/>
              </a:path>
              <a:path extrusionOk="0" h="120000" w="120000">
                <a:moveTo>
                  <a:pt x="13996" y="119934"/>
                </a:moveTo>
                <a:lnTo>
                  <a:pt x="13996" y="116383"/>
                </a:lnTo>
                <a:lnTo>
                  <a:pt x="12118" y="116383"/>
                </a:lnTo>
                <a:lnTo>
                  <a:pt x="12118" y="119934"/>
                </a:lnTo>
                <a:lnTo>
                  <a:pt x="13996" y="119934"/>
                </a:lnTo>
                <a:close/>
              </a:path>
              <a:path extrusionOk="0" h="120000" w="120000">
                <a:moveTo>
                  <a:pt x="10696" y="119934"/>
                </a:moveTo>
                <a:lnTo>
                  <a:pt x="10696" y="116383"/>
                </a:lnTo>
                <a:lnTo>
                  <a:pt x="8818" y="116383"/>
                </a:lnTo>
                <a:lnTo>
                  <a:pt x="8818" y="119934"/>
                </a:lnTo>
                <a:lnTo>
                  <a:pt x="10696" y="119934"/>
                </a:lnTo>
                <a:close/>
              </a:path>
              <a:path extrusionOk="0" h="120000" w="120000">
                <a:moveTo>
                  <a:pt x="7396" y="119934"/>
                </a:moveTo>
                <a:lnTo>
                  <a:pt x="7396" y="116383"/>
                </a:lnTo>
                <a:lnTo>
                  <a:pt x="5461" y="116383"/>
                </a:lnTo>
                <a:lnTo>
                  <a:pt x="5461" y="119934"/>
                </a:lnTo>
                <a:lnTo>
                  <a:pt x="7396" y="119934"/>
                </a:lnTo>
                <a:close/>
              </a:path>
              <a:path extrusionOk="0" h="120000" w="120000">
                <a:moveTo>
                  <a:pt x="4039" y="119934"/>
                </a:moveTo>
                <a:lnTo>
                  <a:pt x="4039" y="116383"/>
                </a:lnTo>
                <a:lnTo>
                  <a:pt x="2161" y="116383"/>
                </a:lnTo>
                <a:lnTo>
                  <a:pt x="2161" y="119934"/>
                </a:lnTo>
                <a:lnTo>
                  <a:pt x="4039" y="11993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14" name="Google Shape;614;p13"/>
          <p:cNvSpPr txBox="1"/>
          <p:nvPr/>
        </p:nvSpPr>
        <p:spPr>
          <a:xfrm>
            <a:off x="5999477" y="6444485"/>
            <a:ext cx="2374265" cy="361315"/>
          </a:xfrm>
          <a:prstGeom prst="rect">
            <a:avLst/>
          </a:prstGeom>
          <a:noFill/>
          <a:ln>
            <a:noFill/>
          </a:ln>
        </p:spPr>
        <p:txBody>
          <a:bodyPr anchorCtr="0" anchor="t" bIns="0" lIns="0" spcFirstLastPara="1" rIns="0" wrap="square" tIns="12700">
            <a:noAutofit/>
          </a:bodyPr>
          <a:lstStyle/>
          <a:p>
            <a:pPr indent="0" lvl="0" marL="0" marR="0" rtl="0" algn="ctr">
              <a:lnSpc>
                <a:spcPct val="100000"/>
              </a:lnSpc>
              <a:spcBef>
                <a:spcPts val="0"/>
              </a:spcBef>
              <a:spcAft>
                <a:spcPts val="0"/>
              </a:spcAft>
              <a:buNone/>
            </a:pPr>
            <a:r>
              <a:rPr b="1" lang="en-US" sz="1100">
                <a:solidFill>
                  <a:srgbClr val="002F63"/>
                </a:solidFill>
                <a:latin typeface="Arial"/>
                <a:ea typeface="Arial"/>
                <a:cs typeface="Arial"/>
                <a:sym typeface="Arial"/>
              </a:rPr>
              <a:t>2016: #2 in Global IPOs</a:t>
            </a:r>
            <a:endParaRPr sz="1100">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lang="en-US" sz="1100">
                <a:solidFill>
                  <a:srgbClr val="002F63"/>
                </a:solidFill>
                <a:latin typeface="Arial"/>
                <a:ea typeface="Arial"/>
                <a:cs typeface="Arial"/>
                <a:sym typeface="Arial"/>
              </a:rPr>
              <a:t>#2 in Global Equity &amp; Equity Linked</a:t>
            </a:r>
            <a:endParaRPr sz="1100">
              <a:solidFill>
                <a:schemeClr val="dk1"/>
              </a:solidFill>
              <a:latin typeface="Arial"/>
              <a:ea typeface="Arial"/>
              <a:cs typeface="Arial"/>
              <a:sym typeface="Arial"/>
            </a:endParaRPr>
          </a:p>
        </p:txBody>
      </p:sp>
      <p:sp>
        <p:nvSpPr>
          <p:cNvPr id="615" name="Google Shape;615;p13"/>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9" name="Shape 619"/>
        <p:cNvGrpSpPr/>
        <p:nvPr/>
      </p:nvGrpSpPr>
      <p:grpSpPr>
        <a:xfrm>
          <a:off x="0" y="0"/>
          <a:ext cx="0" cy="0"/>
          <a:chOff x="0" y="0"/>
          <a:chExt cx="0" cy="0"/>
        </a:xfrm>
      </p:grpSpPr>
      <p:sp>
        <p:nvSpPr>
          <p:cNvPr id="620" name="Google Shape;620;p14"/>
          <p:cNvSpPr/>
          <p:nvPr/>
        </p:nvSpPr>
        <p:spPr>
          <a:xfrm>
            <a:off x="3409188" y="2574035"/>
            <a:ext cx="3233927" cy="3473195"/>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21" name="Google Shape;621;p14"/>
          <p:cNvSpPr txBox="1"/>
          <p:nvPr/>
        </p:nvSpPr>
        <p:spPr>
          <a:xfrm>
            <a:off x="4376418" y="3288282"/>
            <a:ext cx="1298575" cy="391160"/>
          </a:xfrm>
          <a:prstGeom prst="rect">
            <a:avLst/>
          </a:prstGeom>
          <a:noFill/>
          <a:ln>
            <a:noFill/>
          </a:ln>
        </p:spPr>
        <p:txBody>
          <a:bodyPr anchorCtr="0" anchor="t" bIns="0" lIns="0" spcFirstLastPara="1" rIns="0" wrap="square" tIns="12700">
            <a:noAutofit/>
          </a:bodyPr>
          <a:lstStyle/>
          <a:p>
            <a:pPr indent="-454025" lvl="0" marL="454025" marR="5080" rtl="0" algn="l">
              <a:lnSpc>
                <a:spcPct val="100000"/>
              </a:lnSpc>
              <a:spcBef>
                <a:spcPts val="0"/>
              </a:spcBef>
              <a:spcAft>
                <a:spcPts val="0"/>
              </a:spcAft>
              <a:buNone/>
            </a:pPr>
            <a:r>
              <a:rPr b="1" lang="en-US" sz="1200">
                <a:solidFill>
                  <a:srgbClr val="FFFFFF"/>
                </a:solidFill>
                <a:latin typeface="Arial"/>
                <a:ea typeface="Arial"/>
                <a:cs typeface="Arial"/>
                <a:sym typeface="Arial"/>
              </a:rPr>
              <a:t>One Management  Team</a:t>
            </a:r>
            <a:endParaRPr sz="1200">
              <a:solidFill>
                <a:schemeClr val="dk1"/>
              </a:solidFill>
              <a:latin typeface="Arial"/>
              <a:ea typeface="Arial"/>
              <a:cs typeface="Arial"/>
              <a:sym typeface="Arial"/>
            </a:endParaRPr>
          </a:p>
        </p:txBody>
      </p:sp>
      <p:sp>
        <p:nvSpPr>
          <p:cNvPr id="622" name="Google Shape;622;p14"/>
          <p:cNvSpPr txBox="1"/>
          <p:nvPr/>
        </p:nvSpPr>
        <p:spPr>
          <a:xfrm>
            <a:off x="4297170" y="3836922"/>
            <a:ext cx="1456055" cy="756920"/>
          </a:xfrm>
          <a:prstGeom prst="rect">
            <a:avLst/>
          </a:prstGeom>
          <a:noFill/>
          <a:ln>
            <a:noFill/>
          </a:ln>
        </p:spPr>
        <p:txBody>
          <a:bodyPr anchorCtr="0" anchor="t" bIns="0" lIns="0" spcFirstLastPara="1" rIns="0" wrap="square" tIns="12700">
            <a:noAutofit/>
          </a:bodyPr>
          <a:lstStyle/>
          <a:p>
            <a:pPr indent="0" lvl="0" marL="12700" marR="5080" rtl="0" algn="ctr">
              <a:lnSpc>
                <a:spcPct val="100000"/>
              </a:lnSpc>
              <a:spcBef>
                <a:spcPts val="0"/>
              </a:spcBef>
              <a:spcAft>
                <a:spcPts val="0"/>
              </a:spcAft>
              <a:buNone/>
            </a:pPr>
            <a:r>
              <a:rPr b="1" lang="en-US" sz="1200">
                <a:solidFill>
                  <a:srgbClr val="FFFFFF"/>
                </a:solidFill>
                <a:latin typeface="Arial"/>
                <a:ea typeface="Arial"/>
                <a:cs typeface="Arial"/>
                <a:sym typeface="Arial"/>
              </a:rPr>
              <a:t>Leveraging Best of  Group Technology  Across all Products  and Regions</a:t>
            </a:r>
            <a:endParaRPr sz="1200">
              <a:solidFill>
                <a:schemeClr val="dk1"/>
              </a:solidFill>
              <a:latin typeface="Arial"/>
              <a:ea typeface="Arial"/>
              <a:cs typeface="Arial"/>
              <a:sym typeface="Arial"/>
            </a:endParaRPr>
          </a:p>
        </p:txBody>
      </p:sp>
      <p:sp>
        <p:nvSpPr>
          <p:cNvPr id="623" name="Google Shape;623;p14"/>
          <p:cNvSpPr txBox="1"/>
          <p:nvPr/>
        </p:nvSpPr>
        <p:spPr>
          <a:xfrm>
            <a:off x="4571490" y="4751322"/>
            <a:ext cx="908050" cy="574040"/>
          </a:xfrm>
          <a:prstGeom prst="rect">
            <a:avLst/>
          </a:prstGeom>
          <a:noFill/>
          <a:ln>
            <a:noFill/>
          </a:ln>
        </p:spPr>
        <p:txBody>
          <a:bodyPr anchorCtr="0" anchor="t" bIns="0" lIns="0" spcFirstLastPara="1" rIns="0" wrap="square" tIns="12700">
            <a:noAutofit/>
          </a:bodyPr>
          <a:lstStyle/>
          <a:p>
            <a:pPr indent="-59689" lvl="0" marL="59689" marR="5080" rtl="0" algn="l">
              <a:lnSpc>
                <a:spcPct val="100000"/>
              </a:lnSpc>
              <a:spcBef>
                <a:spcPts val="0"/>
              </a:spcBef>
              <a:spcAft>
                <a:spcPts val="0"/>
              </a:spcAft>
              <a:buNone/>
            </a:pPr>
            <a:r>
              <a:rPr b="1" lang="en-US" sz="1200">
                <a:solidFill>
                  <a:srgbClr val="FFFFFF"/>
                </a:solidFill>
                <a:latin typeface="Arial"/>
                <a:ea typeface="Arial"/>
                <a:cs typeface="Arial"/>
                <a:sym typeface="Arial"/>
              </a:rPr>
              <a:t>Sharing and  Optimizing  Resources</a:t>
            </a:r>
            <a:endParaRPr sz="1200">
              <a:solidFill>
                <a:schemeClr val="dk1"/>
              </a:solidFill>
              <a:latin typeface="Arial"/>
              <a:ea typeface="Arial"/>
              <a:cs typeface="Arial"/>
              <a:sym typeface="Arial"/>
            </a:endParaRPr>
          </a:p>
        </p:txBody>
      </p:sp>
      <p:sp>
        <p:nvSpPr>
          <p:cNvPr id="624" name="Google Shape;624;p14"/>
          <p:cNvSpPr/>
          <p:nvPr/>
        </p:nvSpPr>
        <p:spPr>
          <a:xfrm>
            <a:off x="2427732" y="2538984"/>
            <a:ext cx="5209540" cy="242570"/>
          </a:xfrm>
          <a:custGeom>
            <a:rect b="b" l="l" r="r" t="t"/>
            <a:pathLst>
              <a:path extrusionOk="0" h="120000" w="120000">
                <a:moveTo>
                  <a:pt x="119988" y="113843"/>
                </a:moveTo>
                <a:lnTo>
                  <a:pt x="119988" y="3015"/>
                </a:lnTo>
                <a:lnTo>
                  <a:pt x="119812" y="0"/>
                </a:lnTo>
                <a:lnTo>
                  <a:pt x="175" y="0"/>
                </a:lnTo>
                <a:lnTo>
                  <a:pt x="0" y="3015"/>
                </a:lnTo>
                <a:lnTo>
                  <a:pt x="0" y="119874"/>
                </a:lnTo>
                <a:lnTo>
                  <a:pt x="351" y="119874"/>
                </a:lnTo>
                <a:lnTo>
                  <a:pt x="351" y="14324"/>
                </a:lnTo>
                <a:lnTo>
                  <a:pt x="666" y="6785"/>
                </a:lnTo>
                <a:lnTo>
                  <a:pt x="666" y="14324"/>
                </a:lnTo>
                <a:lnTo>
                  <a:pt x="119321" y="14324"/>
                </a:lnTo>
                <a:lnTo>
                  <a:pt x="119321" y="6785"/>
                </a:lnTo>
                <a:lnTo>
                  <a:pt x="119637" y="14324"/>
                </a:lnTo>
                <a:lnTo>
                  <a:pt x="119637" y="113843"/>
                </a:lnTo>
                <a:lnTo>
                  <a:pt x="119988" y="113843"/>
                </a:lnTo>
                <a:close/>
              </a:path>
              <a:path extrusionOk="0" h="120000" w="120000">
                <a:moveTo>
                  <a:pt x="666" y="14324"/>
                </a:moveTo>
                <a:lnTo>
                  <a:pt x="666" y="6785"/>
                </a:lnTo>
                <a:lnTo>
                  <a:pt x="351" y="14324"/>
                </a:lnTo>
                <a:lnTo>
                  <a:pt x="666" y="14324"/>
                </a:lnTo>
                <a:close/>
              </a:path>
              <a:path extrusionOk="0" h="120000" w="120000">
                <a:moveTo>
                  <a:pt x="666" y="119874"/>
                </a:moveTo>
                <a:lnTo>
                  <a:pt x="666" y="14324"/>
                </a:lnTo>
                <a:lnTo>
                  <a:pt x="351" y="14324"/>
                </a:lnTo>
                <a:lnTo>
                  <a:pt x="351" y="119874"/>
                </a:lnTo>
                <a:lnTo>
                  <a:pt x="666" y="119874"/>
                </a:lnTo>
                <a:close/>
              </a:path>
              <a:path extrusionOk="0" h="120000" w="120000">
                <a:moveTo>
                  <a:pt x="119637" y="14324"/>
                </a:moveTo>
                <a:lnTo>
                  <a:pt x="119321" y="6785"/>
                </a:lnTo>
                <a:lnTo>
                  <a:pt x="119321" y="14324"/>
                </a:lnTo>
                <a:lnTo>
                  <a:pt x="119637" y="14324"/>
                </a:lnTo>
                <a:close/>
              </a:path>
              <a:path extrusionOk="0" h="120000" w="120000">
                <a:moveTo>
                  <a:pt x="119637" y="113843"/>
                </a:moveTo>
                <a:lnTo>
                  <a:pt x="119637" y="14324"/>
                </a:lnTo>
                <a:lnTo>
                  <a:pt x="119321" y="14324"/>
                </a:lnTo>
                <a:lnTo>
                  <a:pt x="119321" y="113843"/>
                </a:lnTo>
                <a:lnTo>
                  <a:pt x="119637" y="113843"/>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25" name="Google Shape;625;p14"/>
          <p:cNvSpPr txBox="1"/>
          <p:nvPr>
            <p:ph type="title"/>
          </p:nvPr>
        </p:nvSpPr>
        <p:spPr>
          <a:xfrm>
            <a:off x="1290319" y="1168399"/>
            <a:ext cx="4686935"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Sales &amp; Trading Strategic Priorities</a:t>
            </a:r>
            <a:endParaRPr b="1" i="0" sz="2200" u="none" cap="none" strike="noStrike">
              <a:solidFill>
                <a:schemeClr val="dk1"/>
              </a:solidFill>
              <a:latin typeface="Arial"/>
              <a:ea typeface="Arial"/>
              <a:cs typeface="Arial"/>
              <a:sym typeface="Arial"/>
            </a:endParaRPr>
          </a:p>
        </p:txBody>
      </p:sp>
      <p:sp>
        <p:nvSpPr>
          <p:cNvPr id="626" name="Google Shape;626;p14"/>
          <p:cNvSpPr/>
          <p:nvPr/>
        </p:nvSpPr>
        <p:spPr>
          <a:xfrm>
            <a:off x="3998976" y="2395727"/>
            <a:ext cx="2054860" cy="338455"/>
          </a:xfrm>
          <a:custGeom>
            <a:rect b="b" l="l" r="r" t="t"/>
            <a:pathLst>
              <a:path extrusionOk="0" h="120000" w="120000">
                <a:moveTo>
                  <a:pt x="119970" y="99962"/>
                </a:moveTo>
                <a:lnTo>
                  <a:pt x="119970" y="19992"/>
                </a:lnTo>
                <a:lnTo>
                  <a:pt x="119706" y="12309"/>
                </a:lnTo>
                <a:lnTo>
                  <a:pt x="118991" y="5943"/>
                </a:lnTo>
                <a:lnTo>
                  <a:pt x="117942" y="1603"/>
                </a:lnTo>
                <a:lnTo>
                  <a:pt x="116677" y="0"/>
                </a:lnTo>
                <a:lnTo>
                  <a:pt x="3292" y="0"/>
                </a:lnTo>
                <a:lnTo>
                  <a:pt x="2027" y="1603"/>
                </a:lnTo>
                <a:lnTo>
                  <a:pt x="978" y="5943"/>
                </a:lnTo>
                <a:lnTo>
                  <a:pt x="264" y="12309"/>
                </a:lnTo>
                <a:lnTo>
                  <a:pt x="0" y="19992"/>
                </a:lnTo>
                <a:lnTo>
                  <a:pt x="0" y="99962"/>
                </a:lnTo>
                <a:lnTo>
                  <a:pt x="264" y="107873"/>
                </a:lnTo>
                <a:lnTo>
                  <a:pt x="978" y="114213"/>
                </a:lnTo>
                <a:lnTo>
                  <a:pt x="2027" y="118426"/>
                </a:lnTo>
                <a:lnTo>
                  <a:pt x="3292" y="119954"/>
                </a:lnTo>
                <a:lnTo>
                  <a:pt x="116677" y="119954"/>
                </a:lnTo>
                <a:lnTo>
                  <a:pt x="117942" y="118426"/>
                </a:lnTo>
                <a:lnTo>
                  <a:pt x="118991" y="114213"/>
                </a:lnTo>
                <a:lnTo>
                  <a:pt x="119706" y="107873"/>
                </a:lnTo>
                <a:lnTo>
                  <a:pt x="119970" y="99962"/>
                </a:lnTo>
                <a:close/>
              </a:path>
            </a:pathLst>
          </a:custGeom>
          <a:solidFill>
            <a:srgbClr val="EAF6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27" name="Google Shape;627;p14"/>
          <p:cNvSpPr/>
          <p:nvPr/>
        </p:nvSpPr>
        <p:spPr>
          <a:xfrm>
            <a:off x="3985260" y="2382012"/>
            <a:ext cx="2082164" cy="367665"/>
          </a:xfrm>
          <a:custGeom>
            <a:rect b="b" l="l" r="r" t="t"/>
            <a:pathLst>
              <a:path extrusionOk="0" h="120000" w="120000">
                <a:moveTo>
                  <a:pt x="87" y="100974"/>
                </a:moveTo>
                <a:lnTo>
                  <a:pt x="87" y="18404"/>
                </a:lnTo>
                <a:lnTo>
                  <a:pt x="0" y="20891"/>
                </a:lnTo>
                <a:lnTo>
                  <a:pt x="0" y="98984"/>
                </a:lnTo>
                <a:lnTo>
                  <a:pt x="87" y="100974"/>
                </a:lnTo>
                <a:close/>
              </a:path>
              <a:path extrusionOk="0" h="120000" w="120000">
                <a:moveTo>
                  <a:pt x="263" y="104953"/>
                </a:moveTo>
                <a:lnTo>
                  <a:pt x="263" y="14424"/>
                </a:lnTo>
                <a:lnTo>
                  <a:pt x="87" y="17906"/>
                </a:lnTo>
                <a:lnTo>
                  <a:pt x="87" y="101471"/>
                </a:lnTo>
                <a:lnTo>
                  <a:pt x="263" y="104953"/>
                </a:lnTo>
                <a:close/>
              </a:path>
              <a:path extrusionOk="0" h="120000" w="120000">
                <a:moveTo>
                  <a:pt x="118133" y="17906"/>
                </a:moveTo>
                <a:lnTo>
                  <a:pt x="118133" y="3481"/>
                </a:lnTo>
                <a:lnTo>
                  <a:pt x="117518" y="1989"/>
                </a:lnTo>
                <a:lnTo>
                  <a:pt x="117430" y="1492"/>
                </a:lnTo>
                <a:lnTo>
                  <a:pt x="116816" y="497"/>
                </a:lnTo>
                <a:lnTo>
                  <a:pt x="116640" y="497"/>
                </a:lnTo>
                <a:lnTo>
                  <a:pt x="116289" y="0"/>
                </a:lnTo>
                <a:lnTo>
                  <a:pt x="3601" y="0"/>
                </a:lnTo>
                <a:lnTo>
                  <a:pt x="3249" y="497"/>
                </a:lnTo>
                <a:lnTo>
                  <a:pt x="3161" y="497"/>
                </a:lnTo>
                <a:lnTo>
                  <a:pt x="2547" y="1492"/>
                </a:lnTo>
                <a:lnTo>
                  <a:pt x="2459" y="1492"/>
                </a:lnTo>
                <a:lnTo>
                  <a:pt x="2459" y="1989"/>
                </a:lnTo>
                <a:lnTo>
                  <a:pt x="2371" y="1989"/>
                </a:lnTo>
                <a:lnTo>
                  <a:pt x="1844" y="3481"/>
                </a:lnTo>
                <a:lnTo>
                  <a:pt x="1844" y="3979"/>
                </a:lnTo>
                <a:lnTo>
                  <a:pt x="1756" y="3979"/>
                </a:lnTo>
                <a:lnTo>
                  <a:pt x="1229" y="6466"/>
                </a:lnTo>
                <a:lnTo>
                  <a:pt x="1141" y="6963"/>
                </a:lnTo>
                <a:lnTo>
                  <a:pt x="702" y="9948"/>
                </a:lnTo>
                <a:lnTo>
                  <a:pt x="614" y="10445"/>
                </a:lnTo>
                <a:lnTo>
                  <a:pt x="351" y="13430"/>
                </a:lnTo>
                <a:lnTo>
                  <a:pt x="351" y="13927"/>
                </a:lnTo>
                <a:lnTo>
                  <a:pt x="263" y="13927"/>
                </a:lnTo>
                <a:lnTo>
                  <a:pt x="263" y="105451"/>
                </a:lnTo>
                <a:lnTo>
                  <a:pt x="351" y="105948"/>
                </a:lnTo>
                <a:lnTo>
                  <a:pt x="614" y="108932"/>
                </a:lnTo>
                <a:lnTo>
                  <a:pt x="614" y="109430"/>
                </a:lnTo>
                <a:lnTo>
                  <a:pt x="702" y="109430"/>
                </a:lnTo>
                <a:lnTo>
                  <a:pt x="702" y="109927"/>
                </a:lnTo>
                <a:lnTo>
                  <a:pt x="1141" y="112414"/>
                </a:lnTo>
                <a:lnTo>
                  <a:pt x="1141" y="112912"/>
                </a:lnTo>
                <a:lnTo>
                  <a:pt x="1229" y="112912"/>
                </a:lnTo>
                <a:lnTo>
                  <a:pt x="1229" y="113409"/>
                </a:lnTo>
                <a:lnTo>
                  <a:pt x="1668" y="115067"/>
                </a:lnTo>
                <a:lnTo>
                  <a:pt x="1668" y="20891"/>
                </a:lnTo>
                <a:lnTo>
                  <a:pt x="1756" y="19150"/>
                </a:lnTo>
                <a:lnTo>
                  <a:pt x="1756" y="17906"/>
                </a:lnTo>
                <a:lnTo>
                  <a:pt x="2020" y="15668"/>
                </a:lnTo>
                <a:lnTo>
                  <a:pt x="2020" y="15419"/>
                </a:lnTo>
                <a:lnTo>
                  <a:pt x="2283" y="13554"/>
                </a:lnTo>
                <a:lnTo>
                  <a:pt x="2283" y="13430"/>
                </a:lnTo>
                <a:lnTo>
                  <a:pt x="2371" y="12932"/>
                </a:lnTo>
                <a:lnTo>
                  <a:pt x="2371" y="13031"/>
                </a:lnTo>
                <a:lnTo>
                  <a:pt x="2722" y="11440"/>
                </a:lnTo>
                <a:lnTo>
                  <a:pt x="2722" y="11606"/>
                </a:lnTo>
                <a:lnTo>
                  <a:pt x="3161" y="9948"/>
                </a:lnTo>
                <a:lnTo>
                  <a:pt x="3161" y="10303"/>
                </a:lnTo>
                <a:lnTo>
                  <a:pt x="3513" y="9734"/>
                </a:lnTo>
                <a:lnTo>
                  <a:pt x="3513" y="9450"/>
                </a:lnTo>
                <a:lnTo>
                  <a:pt x="116464" y="9450"/>
                </a:lnTo>
                <a:lnTo>
                  <a:pt x="116464" y="9734"/>
                </a:lnTo>
                <a:lnTo>
                  <a:pt x="116728" y="10161"/>
                </a:lnTo>
                <a:lnTo>
                  <a:pt x="116728" y="9948"/>
                </a:lnTo>
                <a:lnTo>
                  <a:pt x="116903" y="10445"/>
                </a:lnTo>
                <a:lnTo>
                  <a:pt x="116903" y="10516"/>
                </a:lnTo>
                <a:lnTo>
                  <a:pt x="117343" y="11937"/>
                </a:lnTo>
                <a:lnTo>
                  <a:pt x="117343" y="12103"/>
                </a:lnTo>
                <a:lnTo>
                  <a:pt x="117694" y="13430"/>
                </a:lnTo>
                <a:lnTo>
                  <a:pt x="117694" y="13927"/>
                </a:lnTo>
                <a:lnTo>
                  <a:pt x="117957" y="15419"/>
                </a:lnTo>
                <a:lnTo>
                  <a:pt x="117957" y="15917"/>
                </a:lnTo>
                <a:lnTo>
                  <a:pt x="118133" y="17906"/>
                </a:lnTo>
                <a:close/>
              </a:path>
              <a:path extrusionOk="0" h="120000" w="120000">
                <a:moveTo>
                  <a:pt x="1822" y="102031"/>
                </a:moveTo>
                <a:lnTo>
                  <a:pt x="1668" y="98984"/>
                </a:lnTo>
                <a:lnTo>
                  <a:pt x="1668" y="115067"/>
                </a:lnTo>
                <a:lnTo>
                  <a:pt x="1756" y="115399"/>
                </a:lnTo>
                <a:lnTo>
                  <a:pt x="1756" y="101471"/>
                </a:lnTo>
                <a:lnTo>
                  <a:pt x="1822" y="102031"/>
                </a:lnTo>
                <a:close/>
              </a:path>
              <a:path extrusionOk="0" h="120000" w="120000">
                <a:moveTo>
                  <a:pt x="1844" y="17409"/>
                </a:moveTo>
                <a:lnTo>
                  <a:pt x="1756" y="17906"/>
                </a:lnTo>
                <a:lnTo>
                  <a:pt x="1756" y="19150"/>
                </a:lnTo>
                <a:lnTo>
                  <a:pt x="1844" y="17409"/>
                </a:lnTo>
                <a:close/>
              </a:path>
              <a:path extrusionOk="0" h="120000" w="120000">
                <a:moveTo>
                  <a:pt x="1844" y="102466"/>
                </a:moveTo>
                <a:lnTo>
                  <a:pt x="1822" y="102031"/>
                </a:lnTo>
                <a:lnTo>
                  <a:pt x="1756" y="101471"/>
                </a:lnTo>
                <a:lnTo>
                  <a:pt x="1844" y="102466"/>
                </a:lnTo>
                <a:close/>
              </a:path>
              <a:path extrusionOk="0" h="120000" w="120000">
                <a:moveTo>
                  <a:pt x="1844" y="115896"/>
                </a:moveTo>
                <a:lnTo>
                  <a:pt x="1844" y="102466"/>
                </a:lnTo>
                <a:lnTo>
                  <a:pt x="1756" y="101471"/>
                </a:lnTo>
                <a:lnTo>
                  <a:pt x="1756" y="115896"/>
                </a:lnTo>
                <a:lnTo>
                  <a:pt x="1844" y="115896"/>
                </a:lnTo>
                <a:close/>
              </a:path>
              <a:path extrusionOk="0" h="120000" w="120000">
                <a:moveTo>
                  <a:pt x="2107" y="104456"/>
                </a:moveTo>
                <a:lnTo>
                  <a:pt x="1822" y="102031"/>
                </a:lnTo>
                <a:lnTo>
                  <a:pt x="1844" y="102466"/>
                </a:lnTo>
                <a:lnTo>
                  <a:pt x="1844" y="115896"/>
                </a:lnTo>
                <a:lnTo>
                  <a:pt x="2020" y="116559"/>
                </a:lnTo>
                <a:lnTo>
                  <a:pt x="2020" y="103958"/>
                </a:lnTo>
                <a:lnTo>
                  <a:pt x="2107" y="104456"/>
                </a:lnTo>
                <a:close/>
              </a:path>
              <a:path extrusionOk="0" h="120000" w="120000">
                <a:moveTo>
                  <a:pt x="2107" y="14922"/>
                </a:moveTo>
                <a:lnTo>
                  <a:pt x="2020" y="15419"/>
                </a:lnTo>
                <a:lnTo>
                  <a:pt x="2020" y="15668"/>
                </a:lnTo>
                <a:lnTo>
                  <a:pt x="2107" y="14922"/>
                </a:lnTo>
                <a:close/>
              </a:path>
              <a:path extrusionOk="0" h="120000" w="120000">
                <a:moveTo>
                  <a:pt x="2371" y="106445"/>
                </a:moveTo>
                <a:lnTo>
                  <a:pt x="2020" y="103958"/>
                </a:lnTo>
                <a:lnTo>
                  <a:pt x="2020" y="116559"/>
                </a:lnTo>
                <a:lnTo>
                  <a:pt x="2283" y="117554"/>
                </a:lnTo>
                <a:lnTo>
                  <a:pt x="2283" y="105948"/>
                </a:lnTo>
                <a:lnTo>
                  <a:pt x="2371" y="106445"/>
                </a:lnTo>
                <a:close/>
              </a:path>
              <a:path extrusionOk="0" h="120000" w="120000">
                <a:moveTo>
                  <a:pt x="2371" y="12932"/>
                </a:moveTo>
                <a:lnTo>
                  <a:pt x="2283" y="13430"/>
                </a:lnTo>
                <a:lnTo>
                  <a:pt x="2332" y="13208"/>
                </a:lnTo>
                <a:lnTo>
                  <a:pt x="2371" y="12932"/>
                </a:lnTo>
                <a:close/>
              </a:path>
              <a:path extrusionOk="0" h="120000" w="120000">
                <a:moveTo>
                  <a:pt x="2332" y="13208"/>
                </a:moveTo>
                <a:lnTo>
                  <a:pt x="2283" y="13430"/>
                </a:lnTo>
                <a:lnTo>
                  <a:pt x="2283" y="13554"/>
                </a:lnTo>
                <a:lnTo>
                  <a:pt x="2332" y="13208"/>
                </a:lnTo>
                <a:close/>
              </a:path>
              <a:path extrusionOk="0" h="120000" w="120000">
                <a:moveTo>
                  <a:pt x="2722" y="118170"/>
                </a:moveTo>
                <a:lnTo>
                  <a:pt x="2722" y="108435"/>
                </a:lnTo>
                <a:lnTo>
                  <a:pt x="2283" y="105948"/>
                </a:lnTo>
                <a:lnTo>
                  <a:pt x="2283" y="117554"/>
                </a:lnTo>
                <a:lnTo>
                  <a:pt x="2371" y="117886"/>
                </a:lnTo>
                <a:lnTo>
                  <a:pt x="2547" y="117886"/>
                </a:lnTo>
                <a:lnTo>
                  <a:pt x="2722" y="118170"/>
                </a:lnTo>
                <a:close/>
              </a:path>
              <a:path extrusionOk="0" h="120000" w="120000">
                <a:moveTo>
                  <a:pt x="2371" y="13031"/>
                </a:moveTo>
                <a:lnTo>
                  <a:pt x="2371" y="12932"/>
                </a:lnTo>
                <a:lnTo>
                  <a:pt x="2332" y="13208"/>
                </a:lnTo>
                <a:lnTo>
                  <a:pt x="2371" y="13031"/>
                </a:lnTo>
                <a:close/>
              </a:path>
              <a:path extrusionOk="0" h="120000" w="120000">
                <a:moveTo>
                  <a:pt x="2722" y="11606"/>
                </a:moveTo>
                <a:lnTo>
                  <a:pt x="2722" y="11440"/>
                </a:lnTo>
                <a:lnTo>
                  <a:pt x="2634" y="11937"/>
                </a:lnTo>
                <a:lnTo>
                  <a:pt x="2722" y="11606"/>
                </a:lnTo>
                <a:close/>
              </a:path>
              <a:path extrusionOk="0" h="120000" w="120000">
                <a:moveTo>
                  <a:pt x="3161" y="118881"/>
                </a:moveTo>
                <a:lnTo>
                  <a:pt x="3161" y="109430"/>
                </a:lnTo>
                <a:lnTo>
                  <a:pt x="2634" y="107938"/>
                </a:lnTo>
                <a:lnTo>
                  <a:pt x="2722" y="108435"/>
                </a:lnTo>
                <a:lnTo>
                  <a:pt x="2722" y="118170"/>
                </a:lnTo>
                <a:lnTo>
                  <a:pt x="3161" y="118881"/>
                </a:lnTo>
                <a:close/>
              </a:path>
              <a:path extrusionOk="0" h="120000" w="120000">
                <a:moveTo>
                  <a:pt x="3161" y="10303"/>
                </a:moveTo>
                <a:lnTo>
                  <a:pt x="3161" y="9948"/>
                </a:lnTo>
                <a:lnTo>
                  <a:pt x="3074" y="10445"/>
                </a:lnTo>
                <a:lnTo>
                  <a:pt x="3161" y="10303"/>
                </a:lnTo>
                <a:close/>
              </a:path>
              <a:path extrusionOk="0" h="120000" w="120000">
                <a:moveTo>
                  <a:pt x="3688" y="119378"/>
                </a:moveTo>
                <a:lnTo>
                  <a:pt x="3688" y="110425"/>
                </a:lnTo>
                <a:lnTo>
                  <a:pt x="3074" y="108932"/>
                </a:lnTo>
                <a:lnTo>
                  <a:pt x="3161" y="109430"/>
                </a:lnTo>
                <a:lnTo>
                  <a:pt x="3161" y="119378"/>
                </a:lnTo>
                <a:lnTo>
                  <a:pt x="3688" y="119378"/>
                </a:lnTo>
                <a:close/>
              </a:path>
              <a:path extrusionOk="0" h="120000" w="120000">
                <a:moveTo>
                  <a:pt x="3688" y="9450"/>
                </a:moveTo>
                <a:lnTo>
                  <a:pt x="3513" y="9450"/>
                </a:lnTo>
                <a:lnTo>
                  <a:pt x="3513" y="9734"/>
                </a:lnTo>
                <a:lnTo>
                  <a:pt x="3688" y="9450"/>
                </a:lnTo>
                <a:close/>
              </a:path>
              <a:path extrusionOk="0" h="120000" w="120000">
                <a:moveTo>
                  <a:pt x="116464" y="109927"/>
                </a:moveTo>
                <a:lnTo>
                  <a:pt x="116113" y="110425"/>
                </a:lnTo>
                <a:lnTo>
                  <a:pt x="3776" y="110425"/>
                </a:lnTo>
                <a:lnTo>
                  <a:pt x="3513" y="109927"/>
                </a:lnTo>
                <a:lnTo>
                  <a:pt x="3688" y="110425"/>
                </a:lnTo>
                <a:lnTo>
                  <a:pt x="3688" y="119378"/>
                </a:lnTo>
                <a:lnTo>
                  <a:pt x="4040" y="119875"/>
                </a:lnTo>
                <a:lnTo>
                  <a:pt x="115937" y="119875"/>
                </a:lnTo>
                <a:lnTo>
                  <a:pt x="116289" y="119477"/>
                </a:lnTo>
                <a:lnTo>
                  <a:pt x="116289" y="110425"/>
                </a:lnTo>
                <a:lnTo>
                  <a:pt x="116464" y="109927"/>
                </a:lnTo>
                <a:close/>
              </a:path>
              <a:path extrusionOk="0" h="120000" w="120000">
                <a:moveTo>
                  <a:pt x="116464" y="9734"/>
                </a:moveTo>
                <a:lnTo>
                  <a:pt x="116464" y="9450"/>
                </a:lnTo>
                <a:lnTo>
                  <a:pt x="116289" y="9450"/>
                </a:lnTo>
                <a:lnTo>
                  <a:pt x="116464" y="9734"/>
                </a:lnTo>
                <a:close/>
              </a:path>
              <a:path extrusionOk="0" h="120000" w="120000">
                <a:moveTo>
                  <a:pt x="116903" y="108932"/>
                </a:moveTo>
                <a:lnTo>
                  <a:pt x="116289" y="110425"/>
                </a:lnTo>
                <a:lnTo>
                  <a:pt x="116289" y="119477"/>
                </a:lnTo>
                <a:lnTo>
                  <a:pt x="116377" y="119378"/>
                </a:lnTo>
                <a:lnTo>
                  <a:pt x="116728" y="119378"/>
                </a:lnTo>
                <a:lnTo>
                  <a:pt x="116728" y="109430"/>
                </a:lnTo>
                <a:lnTo>
                  <a:pt x="116903" y="108932"/>
                </a:lnTo>
                <a:close/>
              </a:path>
              <a:path extrusionOk="0" h="120000" w="120000">
                <a:moveTo>
                  <a:pt x="116903" y="10445"/>
                </a:moveTo>
                <a:lnTo>
                  <a:pt x="116728" y="9948"/>
                </a:lnTo>
                <a:lnTo>
                  <a:pt x="116860" y="10374"/>
                </a:lnTo>
                <a:lnTo>
                  <a:pt x="116903" y="10445"/>
                </a:lnTo>
                <a:close/>
              </a:path>
              <a:path extrusionOk="0" h="120000" w="120000">
                <a:moveTo>
                  <a:pt x="116860" y="10374"/>
                </a:moveTo>
                <a:lnTo>
                  <a:pt x="116728" y="9948"/>
                </a:lnTo>
                <a:lnTo>
                  <a:pt x="116728" y="10161"/>
                </a:lnTo>
                <a:lnTo>
                  <a:pt x="116860" y="10374"/>
                </a:lnTo>
                <a:close/>
              </a:path>
              <a:path extrusionOk="0" h="120000" w="120000">
                <a:moveTo>
                  <a:pt x="117198" y="108288"/>
                </a:moveTo>
                <a:lnTo>
                  <a:pt x="116728" y="109430"/>
                </a:lnTo>
                <a:lnTo>
                  <a:pt x="116728" y="119378"/>
                </a:lnTo>
                <a:lnTo>
                  <a:pt x="116816" y="118881"/>
                </a:lnTo>
                <a:lnTo>
                  <a:pt x="117167" y="118312"/>
                </a:lnTo>
                <a:lnTo>
                  <a:pt x="117167" y="108435"/>
                </a:lnTo>
                <a:lnTo>
                  <a:pt x="117198" y="108288"/>
                </a:lnTo>
                <a:close/>
              </a:path>
              <a:path extrusionOk="0" h="120000" w="120000">
                <a:moveTo>
                  <a:pt x="116903" y="10516"/>
                </a:moveTo>
                <a:lnTo>
                  <a:pt x="116903" y="10445"/>
                </a:lnTo>
                <a:lnTo>
                  <a:pt x="116860" y="10374"/>
                </a:lnTo>
                <a:lnTo>
                  <a:pt x="116903" y="10516"/>
                </a:lnTo>
                <a:close/>
              </a:path>
              <a:path extrusionOk="0" h="120000" w="120000">
                <a:moveTo>
                  <a:pt x="117343" y="12103"/>
                </a:moveTo>
                <a:lnTo>
                  <a:pt x="117343" y="11937"/>
                </a:lnTo>
                <a:lnTo>
                  <a:pt x="117167" y="11440"/>
                </a:lnTo>
                <a:lnTo>
                  <a:pt x="117343" y="12103"/>
                </a:lnTo>
                <a:close/>
              </a:path>
              <a:path extrusionOk="0" h="120000" w="120000">
                <a:moveTo>
                  <a:pt x="117343" y="107938"/>
                </a:moveTo>
                <a:lnTo>
                  <a:pt x="117198" y="108288"/>
                </a:lnTo>
                <a:lnTo>
                  <a:pt x="117167" y="108435"/>
                </a:lnTo>
                <a:lnTo>
                  <a:pt x="117343" y="107938"/>
                </a:lnTo>
                <a:close/>
              </a:path>
              <a:path extrusionOk="0" h="120000" w="120000">
                <a:moveTo>
                  <a:pt x="117343" y="118028"/>
                </a:moveTo>
                <a:lnTo>
                  <a:pt x="117343" y="107938"/>
                </a:lnTo>
                <a:lnTo>
                  <a:pt x="117167" y="108435"/>
                </a:lnTo>
                <a:lnTo>
                  <a:pt x="117167" y="118312"/>
                </a:lnTo>
                <a:lnTo>
                  <a:pt x="117343" y="118028"/>
                </a:lnTo>
                <a:close/>
              </a:path>
              <a:path extrusionOk="0" h="120000" w="120000">
                <a:moveTo>
                  <a:pt x="117694" y="117317"/>
                </a:moveTo>
                <a:lnTo>
                  <a:pt x="117694" y="105948"/>
                </a:lnTo>
                <a:lnTo>
                  <a:pt x="117198" y="108288"/>
                </a:lnTo>
                <a:lnTo>
                  <a:pt x="117343" y="107938"/>
                </a:lnTo>
                <a:lnTo>
                  <a:pt x="117343" y="118028"/>
                </a:lnTo>
                <a:lnTo>
                  <a:pt x="117430" y="117886"/>
                </a:lnTo>
                <a:lnTo>
                  <a:pt x="117518" y="117886"/>
                </a:lnTo>
                <a:lnTo>
                  <a:pt x="117694" y="117317"/>
                </a:lnTo>
                <a:close/>
              </a:path>
              <a:path extrusionOk="0" h="120000" w="120000">
                <a:moveTo>
                  <a:pt x="117694" y="13927"/>
                </a:moveTo>
                <a:lnTo>
                  <a:pt x="117694" y="13430"/>
                </a:lnTo>
                <a:lnTo>
                  <a:pt x="117518" y="12932"/>
                </a:lnTo>
                <a:lnTo>
                  <a:pt x="117694" y="13927"/>
                </a:lnTo>
                <a:close/>
              </a:path>
              <a:path extrusionOk="0" h="120000" w="120000">
                <a:moveTo>
                  <a:pt x="117957" y="116464"/>
                </a:moveTo>
                <a:lnTo>
                  <a:pt x="117957" y="103958"/>
                </a:lnTo>
                <a:lnTo>
                  <a:pt x="117518" y="106445"/>
                </a:lnTo>
                <a:lnTo>
                  <a:pt x="117694" y="105948"/>
                </a:lnTo>
                <a:lnTo>
                  <a:pt x="117694" y="117317"/>
                </a:lnTo>
                <a:lnTo>
                  <a:pt x="117957" y="116464"/>
                </a:lnTo>
                <a:close/>
              </a:path>
              <a:path extrusionOk="0" h="120000" w="120000">
                <a:moveTo>
                  <a:pt x="117957" y="15917"/>
                </a:moveTo>
                <a:lnTo>
                  <a:pt x="117957" y="15419"/>
                </a:lnTo>
                <a:lnTo>
                  <a:pt x="117870" y="14922"/>
                </a:lnTo>
                <a:lnTo>
                  <a:pt x="117957" y="15917"/>
                </a:lnTo>
                <a:close/>
              </a:path>
              <a:path extrusionOk="0" h="120000" w="120000">
                <a:moveTo>
                  <a:pt x="118309" y="115067"/>
                </a:moveTo>
                <a:lnTo>
                  <a:pt x="118309" y="98984"/>
                </a:lnTo>
                <a:lnTo>
                  <a:pt x="118133" y="102466"/>
                </a:lnTo>
                <a:lnTo>
                  <a:pt x="118133" y="101471"/>
                </a:lnTo>
                <a:lnTo>
                  <a:pt x="117870" y="104456"/>
                </a:lnTo>
                <a:lnTo>
                  <a:pt x="117957" y="103958"/>
                </a:lnTo>
                <a:lnTo>
                  <a:pt x="117957" y="116464"/>
                </a:lnTo>
                <a:lnTo>
                  <a:pt x="118133" y="115896"/>
                </a:lnTo>
                <a:lnTo>
                  <a:pt x="118221" y="115896"/>
                </a:lnTo>
                <a:lnTo>
                  <a:pt x="118221" y="115399"/>
                </a:lnTo>
                <a:lnTo>
                  <a:pt x="118309" y="115067"/>
                </a:lnTo>
                <a:close/>
              </a:path>
              <a:path extrusionOk="0" h="120000" w="120000">
                <a:moveTo>
                  <a:pt x="119275" y="109430"/>
                </a:moveTo>
                <a:lnTo>
                  <a:pt x="119275" y="9948"/>
                </a:lnTo>
                <a:lnTo>
                  <a:pt x="119187" y="9948"/>
                </a:lnTo>
                <a:lnTo>
                  <a:pt x="118836" y="6963"/>
                </a:lnTo>
                <a:lnTo>
                  <a:pt x="118748" y="6466"/>
                </a:lnTo>
                <a:lnTo>
                  <a:pt x="118221" y="3979"/>
                </a:lnTo>
                <a:lnTo>
                  <a:pt x="118133" y="3979"/>
                </a:lnTo>
                <a:lnTo>
                  <a:pt x="118133" y="17409"/>
                </a:lnTo>
                <a:lnTo>
                  <a:pt x="118309" y="20891"/>
                </a:lnTo>
                <a:lnTo>
                  <a:pt x="118309" y="115067"/>
                </a:lnTo>
                <a:lnTo>
                  <a:pt x="118748" y="113409"/>
                </a:lnTo>
                <a:lnTo>
                  <a:pt x="118748" y="112912"/>
                </a:lnTo>
                <a:lnTo>
                  <a:pt x="118836" y="112912"/>
                </a:lnTo>
                <a:lnTo>
                  <a:pt x="118836" y="112414"/>
                </a:lnTo>
                <a:lnTo>
                  <a:pt x="119187" y="109927"/>
                </a:lnTo>
                <a:lnTo>
                  <a:pt x="119275" y="109430"/>
                </a:lnTo>
                <a:close/>
              </a:path>
              <a:path extrusionOk="0" h="120000" w="120000">
                <a:moveTo>
                  <a:pt x="119626" y="105948"/>
                </a:moveTo>
                <a:lnTo>
                  <a:pt x="119626" y="13430"/>
                </a:lnTo>
                <a:lnTo>
                  <a:pt x="119275" y="10445"/>
                </a:lnTo>
                <a:lnTo>
                  <a:pt x="119275" y="108932"/>
                </a:lnTo>
                <a:lnTo>
                  <a:pt x="119626" y="105948"/>
                </a:lnTo>
                <a:close/>
              </a:path>
              <a:path extrusionOk="0" h="120000" w="120000">
                <a:moveTo>
                  <a:pt x="119890" y="101471"/>
                </a:moveTo>
                <a:lnTo>
                  <a:pt x="119890" y="17906"/>
                </a:lnTo>
                <a:lnTo>
                  <a:pt x="119714" y="14424"/>
                </a:lnTo>
                <a:lnTo>
                  <a:pt x="119626" y="13927"/>
                </a:lnTo>
                <a:lnTo>
                  <a:pt x="119626" y="105451"/>
                </a:lnTo>
                <a:lnTo>
                  <a:pt x="119714" y="104953"/>
                </a:lnTo>
                <a:lnTo>
                  <a:pt x="119890" y="101471"/>
                </a:lnTo>
                <a:close/>
              </a:path>
              <a:path extrusionOk="0" h="120000" w="120000">
                <a:moveTo>
                  <a:pt x="119978" y="98487"/>
                </a:moveTo>
                <a:lnTo>
                  <a:pt x="119978" y="20393"/>
                </a:lnTo>
                <a:lnTo>
                  <a:pt x="119890" y="18404"/>
                </a:lnTo>
                <a:lnTo>
                  <a:pt x="119890" y="100974"/>
                </a:lnTo>
                <a:lnTo>
                  <a:pt x="119978" y="98487"/>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28" name="Google Shape;628;p14"/>
          <p:cNvSpPr txBox="1"/>
          <p:nvPr/>
        </p:nvSpPr>
        <p:spPr>
          <a:xfrm>
            <a:off x="4259070" y="2448559"/>
            <a:ext cx="1531620" cy="22352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300">
                <a:solidFill>
                  <a:schemeClr val="dk1"/>
                </a:solidFill>
                <a:latin typeface="Arial"/>
                <a:ea typeface="Arial"/>
                <a:cs typeface="Arial"/>
                <a:sym typeface="Arial"/>
              </a:rPr>
              <a:t>SALES &amp; TRADING</a:t>
            </a:r>
            <a:endParaRPr sz="1300">
              <a:solidFill>
                <a:schemeClr val="dk1"/>
              </a:solidFill>
              <a:latin typeface="Arial"/>
              <a:ea typeface="Arial"/>
              <a:cs typeface="Arial"/>
              <a:sym typeface="Arial"/>
            </a:endParaRPr>
          </a:p>
        </p:txBody>
      </p:sp>
      <p:sp>
        <p:nvSpPr>
          <p:cNvPr id="629" name="Google Shape;629;p14"/>
          <p:cNvSpPr/>
          <p:nvPr/>
        </p:nvSpPr>
        <p:spPr>
          <a:xfrm>
            <a:off x="1046988" y="2950464"/>
            <a:ext cx="2778760" cy="3096895"/>
          </a:xfrm>
          <a:custGeom>
            <a:rect b="b" l="l" r="r" t="t"/>
            <a:pathLst>
              <a:path extrusionOk="0" h="120000" w="120000">
                <a:moveTo>
                  <a:pt x="119978" y="102102"/>
                </a:moveTo>
                <a:lnTo>
                  <a:pt x="119978" y="17892"/>
                </a:lnTo>
                <a:lnTo>
                  <a:pt x="119874" y="16066"/>
                </a:lnTo>
                <a:lnTo>
                  <a:pt x="119571" y="14292"/>
                </a:lnTo>
                <a:lnTo>
                  <a:pt x="119079" y="12579"/>
                </a:lnTo>
                <a:lnTo>
                  <a:pt x="118406" y="10936"/>
                </a:lnTo>
                <a:lnTo>
                  <a:pt x="117564" y="9373"/>
                </a:lnTo>
                <a:lnTo>
                  <a:pt x="116562" y="7897"/>
                </a:lnTo>
                <a:lnTo>
                  <a:pt x="115411" y="6519"/>
                </a:lnTo>
                <a:lnTo>
                  <a:pt x="114120" y="5248"/>
                </a:lnTo>
                <a:lnTo>
                  <a:pt x="112700" y="4092"/>
                </a:lnTo>
                <a:lnTo>
                  <a:pt x="111160" y="3061"/>
                </a:lnTo>
                <a:lnTo>
                  <a:pt x="109510" y="2163"/>
                </a:lnTo>
                <a:lnTo>
                  <a:pt x="107761" y="1408"/>
                </a:lnTo>
                <a:lnTo>
                  <a:pt x="105922" y="806"/>
                </a:lnTo>
                <a:lnTo>
                  <a:pt x="104004" y="364"/>
                </a:lnTo>
                <a:lnTo>
                  <a:pt x="102017" y="92"/>
                </a:lnTo>
                <a:lnTo>
                  <a:pt x="99970" y="0"/>
                </a:lnTo>
                <a:lnTo>
                  <a:pt x="20007" y="0"/>
                </a:lnTo>
                <a:lnTo>
                  <a:pt x="17960" y="92"/>
                </a:lnTo>
                <a:lnTo>
                  <a:pt x="15973" y="364"/>
                </a:lnTo>
                <a:lnTo>
                  <a:pt x="14055" y="806"/>
                </a:lnTo>
                <a:lnTo>
                  <a:pt x="12216" y="1408"/>
                </a:lnTo>
                <a:lnTo>
                  <a:pt x="10467" y="2163"/>
                </a:lnTo>
                <a:lnTo>
                  <a:pt x="8817" y="3061"/>
                </a:lnTo>
                <a:lnTo>
                  <a:pt x="7277" y="4092"/>
                </a:lnTo>
                <a:lnTo>
                  <a:pt x="5857" y="5248"/>
                </a:lnTo>
                <a:lnTo>
                  <a:pt x="4566" y="6519"/>
                </a:lnTo>
                <a:lnTo>
                  <a:pt x="3415" y="7897"/>
                </a:lnTo>
                <a:lnTo>
                  <a:pt x="2413" y="9373"/>
                </a:lnTo>
                <a:lnTo>
                  <a:pt x="1571" y="10936"/>
                </a:lnTo>
                <a:lnTo>
                  <a:pt x="898" y="12579"/>
                </a:lnTo>
                <a:lnTo>
                  <a:pt x="406" y="14292"/>
                </a:lnTo>
                <a:lnTo>
                  <a:pt x="103" y="16066"/>
                </a:lnTo>
                <a:lnTo>
                  <a:pt x="0" y="17892"/>
                </a:lnTo>
                <a:lnTo>
                  <a:pt x="0" y="102102"/>
                </a:lnTo>
                <a:lnTo>
                  <a:pt x="103" y="103928"/>
                </a:lnTo>
                <a:lnTo>
                  <a:pt x="406" y="105702"/>
                </a:lnTo>
                <a:lnTo>
                  <a:pt x="898" y="107415"/>
                </a:lnTo>
                <a:lnTo>
                  <a:pt x="1571" y="109058"/>
                </a:lnTo>
                <a:lnTo>
                  <a:pt x="2413" y="110621"/>
                </a:lnTo>
                <a:lnTo>
                  <a:pt x="3415" y="112097"/>
                </a:lnTo>
                <a:lnTo>
                  <a:pt x="4566" y="113475"/>
                </a:lnTo>
                <a:lnTo>
                  <a:pt x="5857" y="114746"/>
                </a:lnTo>
                <a:lnTo>
                  <a:pt x="7277" y="115902"/>
                </a:lnTo>
                <a:lnTo>
                  <a:pt x="8817" y="116933"/>
                </a:lnTo>
                <a:lnTo>
                  <a:pt x="10467" y="117831"/>
                </a:lnTo>
                <a:lnTo>
                  <a:pt x="12216" y="118586"/>
                </a:lnTo>
                <a:lnTo>
                  <a:pt x="14055" y="119188"/>
                </a:lnTo>
                <a:lnTo>
                  <a:pt x="15973" y="119630"/>
                </a:lnTo>
                <a:lnTo>
                  <a:pt x="17960" y="119902"/>
                </a:lnTo>
                <a:lnTo>
                  <a:pt x="20007" y="119995"/>
                </a:lnTo>
                <a:lnTo>
                  <a:pt x="99970" y="119995"/>
                </a:lnTo>
                <a:lnTo>
                  <a:pt x="102017" y="119902"/>
                </a:lnTo>
                <a:lnTo>
                  <a:pt x="104004" y="119630"/>
                </a:lnTo>
                <a:lnTo>
                  <a:pt x="105922" y="119188"/>
                </a:lnTo>
                <a:lnTo>
                  <a:pt x="107761" y="118586"/>
                </a:lnTo>
                <a:lnTo>
                  <a:pt x="109510" y="117831"/>
                </a:lnTo>
                <a:lnTo>
                  <a:pt x="111160" y="116933"/>
                </a:lnTo>
                <a:lnTo>
                  <a:pt x="112700" y="115902"/>
                </a:lnTo>
                <a:lnTo>
                  <a:pt x="114120" y="114746"/>
                </a:lnTo>
                <a:lnTo>
                  <a:pt x="115411" y="113475"/>
                </a:lnTo>
                <a:lnTo>
                  <a:pt x="116562" y="112097"/>
                </a:lnTo>
                <a:lnTo>
                  <a:pt x="117564" y="110621"/>
                </a:lnTo>
                <a:lnTo>
                  <a:pt x="118406" y="109058"/>
                </a:lnTo>
                <a:lnTo>
                  <a:pt x="119079" y="107415"/>
                </a:lnTo>
                <a:lnTo>
                  <a:pt x="119571" y="105702"/>
                </a:lnTo>
                <a:lnTo>
                  <a:pt x="119874" y="103928"/>
                </a:lnTo>
                <a:lnTo>
                  <a:pt x="119978" y="102102"/>
                </a:lnTo>
                <a:close/>
              </a:path>
            </a:pathLst>
          </a:custGeom>
          <a:solidFill>
            <a:srgbClr val="F3FBF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30" name="Google Shape;630;p14"/>
          <p:cNvSpPr/>
          <p:nvPr/>
        </p:nvSpPr>
        <p:spPr>
          <a:xfrm>
            <a:off x="1033272" y="2935224"/>
            <a:ext cx="2806065" cy="3127375"/>
          </a:xfrm>
          <a:custGeom>
            <a:rect b="b" l="l" r="r" t="t"/>
            <a:pathLst>
              <a:path extrusionOk="0" h="120000" w="120000">
                <a:moveTo>
                  <a:pt x="119983" y="102627"/>
                </a:moveTo>
                <a:lnTo>
                  <a:pt x="119983" y="17367"/>
                </a:lnTo>
                <a:lnTo>
                  <a:pt x="119918" y="16432"/>
                </a:lnTo>
                <a:lnTo>
                  <a:pt x="119788" y="15554"/>
                </a:lnTo>
                <a:lnTo>
                  <a:pt x="119592" y="14619"/>
                </a:lnTo>
                <a:lnTo>
                  <a:pt x="119071" y="12864"/>
                </a:lnTo>
                <a:lnTo>
                  <a:pt x="118745" y="12046"/>
                </a:lnTo>
                <a:lnTo>
                  <a:pt x="118419" y="11169"/>
                </a:lnTo>
                <a:lnTo>
                  <a:pt x="117050" y="8830"/>
                </a:lnTo>
                <a:lnTo>
                  <a:pt x="115356" y="6666"/>
                </a:lnTo>
                <a:lnTo>
                  <a:pt x="113336" y="4795"/>
                </a:lnTo>
                <a:lnTo>
                  <a:pt x="111771" y="3625"/>
                </a:lnTo>
                <a:lnTo>
                  <a:pt x="109295" y="2222"/>
                </a:lnTo>
                <a:lnTo>
                  <a:pt x="106623" y="1111"/>
                </a:lnTo>
                <a:lnTo>
                  <a:pt x="104668" y="584"/>
                </a:lnTo>
                <a:lnTo>
                  <a:pt x="102712" y="233"/>
                </a:lnTo>
                <a:lnTo>
                  <a:pt x="99584" y="0"/>
                </a:lnTo>
                <a:lnTo>
                  <a:pt x="20399" y="0"/>
                </a:lnTo>
                <a:lnTo>
                  <a:pt x="18313" y="116"/>
                </a:lnTo>
                <a:lnTo>
                  <a:pt x="17270" y="233"/>
                </a:lnTo>
                <a:lnTo>
                  <a:pt x="15315" y="584"/>
                </a:lnTo>
                <a:lnTo>
                  <a:pt x="14338" y="877"/>
                </a:lnTo>
                <a:lnTo>
                  <a:pt x="13360" y="1111"/>
                </a:lnTo>
                <a:lnTo>
                  <a:pt x="11535" y="1812"/>
                </a:lnTo>
                <a:lnTo>
                  <a:pt x="9775" y="2689"/>
                </a:lnTo>
                <a:lnTo>
                  <a:pt x="8146" y="3684"/>
                </a:lnTo>
                <a:lnTo>
                  <a:pt x="6647" y="4795"/>
                </a:lnTo>
                <a:lnTo>
                  <a:pt x="4627" y="6666"/>
                </a:lnTo>
                <a:lnTo>
                  <a:pt x="3454" y="8128"/>
                </a:lnTo>
                <a:lnTo>
                  <a:pt x="2476" y="9590"/>
                </a:lnTo>
                <a:lnTo>
                  <a:pt x="1564" y="11227"/>
                </a:lnTo>
                <a:lnTo>
                  <a:pt x="912" y="12923"/>
                </a:lnTo>
                <a:lnTo>
                  <a:pt x="391" y="14677"/>
                </a:lnTo>
                <a:lnTo>
                  <a:pt x="65" y="16490"/>
                </a:lnTo>
                <a:lnTo>
                  <a:pt x="0" y="17426"/>
                </a:lnTo>
                <a:lnTo>
                  <a:pt x="0" y="102627"/>
                </a:lnTo>
                <a:lnTo>
                  <a:pt x="391" y="105375"/>
                </a:lnTo>
                <a:lnTo>
                  <a:pt x="912" y="107130"/>
                </a:lnTo>
                <a:lnTo>
                  <a:pt x="1238" y="108007"/>
                </a:lnTo>
                <a:lnTo>
                  <a:pt x="1238" y="17426"/>
                </a:lnTo>
                <a:lnTo>
                  <a:pt x="1303" y="16549"/>
                </a:lnTo>
                <a:lnTo>
                  <a:pt x="1824" y="14034"/>
                </a:lnTo>
                <a:lnTo>
                  <a:pt x="2411" y="12397"/>
                </a:lnTo>
                <a:lnTo>
                  <a:pt x="3519" y="10116"/>
                </a:lnTo>
                <a:lnTo>
                  <a:pt x="5018" y="8011"/>
                </a:lnTo>
                <a:lnTo>
                  <a:pt x="6191" y="6724"/>
                </a:lnTo>
                <a:lnTo>
                  <a:pt x="7494" y="5555"/>
                </a:lnTo>
                <a:lnTo>
                  <a:pt x="8928" y="4502"/>
                </a:lnTo>
                <a:lnTo>
                  <a:pt x="11274" y="3216"/>
                </a:lnTo>
                <a:lnTo>
                  <a:pt x="12969" y="2456"/>
                </a:lnTo>
                <a:lnTo>
                  <a:pt x="14729" y="1871"/>
                </a:lnTo>
                <a:lnTo>
                  <a:pt x="17466" y="1286"/>
                </a:lnTo>
                <a:lnTo>
                  <a:pt x="18443" y="1228"/>
                </a:lnTo>
                <a:lnTo>
                  <a:pt x="19421" y="1111"/>
                </a:lnTo>
                <a:lnTo>
                  <a:pt x="100627" y="1111"/>
                </a:lnTo>
                <a:lnTo>
                  <a:pt x="101539" y="1228"/>
                </a:lnTo>
                <a:lnTo>
                  <a:pt x="103494" y="1461"/>
                </a:lnTo>
                <a:lnTo>
                  <a:pt x="105319" y="1871"/>
                </a:lnTo>
                <a:lnTo>
                  <a:pt x="107079" y="2456"/>
                </a:lnTo>
                <a:lnTo>
                  <a:pt x="108773" y="3216"/>
                </a:lnTo>
                <a:lnTo>
                  <a:pt x="110338" y="4034"/>
                </a:lnTo>
                <a:lnTo>
                  <a:pt x="111054" y="4561"/>
                </a:lnTo>
                <a:lnTo>
                  <a:pt x="111837" y="5029"/>
                </a:lnTo>
                <a:lnTo>
                  <a:pt x="112488" y="5613"/>
                </a:lnTo>
                <a:lnTo>
                  <a:pt x="113205" y="6198"/>
                </a:lnTo>
                <a:lnTo>
                  <a:pt x="114378" y="7368"/>
                </a:lnTo>
                <a:lnTo>
                  <a:pt x="115486" y="8713"/>
                </a:lnTo>
                <a:lnTo>
                  <a:pt x="116464" y="10116"/>
                </a:lnTo>
                <a:lnTo>
                  <a:pt x="117246" y="11636"/>
                </a:lnTo>
                <a:lnTo>
                  <a:pt x="117637" y="12397"/>
                </a:lnTo>
                <a:lnTo>
                  <a:pt x="118419" y="14853"/>
                </a:lnTo>
                <a:lnTo>
                  <a:pt x="118680" y="16607"/>
                </a:lnTo>
                <a:lnTo>
                  <a:pt x="118810" y="18361"/>
                </a:lnTo>
                <a:lnTo>
                  <a:pt x="118810" y="107785"/>
                </a:lnTo>
                <a:lnTo>
                  <a:pt x="119071" y="107130"/>
                </a:lnTo>
                <a:lnTo>
                  <a:pt x="119592" y="105375"/>
                </a:lnTo>
                <a:lnTo>
                  <a:pt x="119788" y="104440"/>
                </a:lnTo>
                <a:lnTo>
                  <a:pt x="119918" y="103504"/>
                </a:lnTo>
                <a:lnTo>
                  <a:pt x="119983" y="102627"/>
                </a:lnTo>
                <a:close/>
              </a:path>
              <a:path extrusionOk="0" h="120000" w="120000">
                <a:moveTo>
                  <a:pt x="118810" y="107785"/>
                </a:moveTo>
                <a:lnTo>
                  <a:pt x="118810" y="101691"/>
                </a:lnTo>
                <a:lnTo>
                  <a:pt x="118680" y="103446"/>
                </a:lnTo>
                <a:lnTo>
                  <a:pt x="118549" y="104323"/>
                </a:lnTo>
                <a:lnTo>
                  <a:pt x="118354" y="105141"/>
                </a:lnTo>
                <a:lnTo>
                  <a:pt x="118158" y="106019"/>
                </a:lnTo>
                <a:lnTo>
                  <a:pt x="117898" y="106779"/>
                </a:lnTo>
                <a:lnTo>
                  <a:pt x="117246" y="108416"/>
                </a:lnTo>
                <a:lnTo>
                  <a:pt x="116464" y="109878"/>
                </a:lnTo>
                <a:lnTo>
                  <a:pt x="115486" y="111282"/>
                </a:lnTo>
                <a:lnTo>
                  <a:pt x="114965" y="111983"/>
                </a:lnTo>
                <a:lnTo>
                  <a:pt x="113792" y="113270"/>
                </a:lnTo>
                <a:lnTo>
                  <a:pt x="112488" y="114439"/>
                </a:lnTo>
                <a:lnTo>
                  <a:pt x="111054" y="115492"/>
                </a:lnTo>
                <a:lnTo>
                  <a:pt x="109556" y="116428"/>
                </a:lnTo>
                <a:lnTo>
                  <a:pt x="107926" y="117188"/>
                </a:lnTo>
                <a:lnTo>
                  <a:pt x="105254" y="118123"/>
                </a:lnTo>
                <a:lnTo>
                  <a:pt x="103429" y="118533"/>
                </a:lnTo>
                <a:lnTo>
                  <a:pt x="102517" y="118708"/>
                </a:lnTo>
                <a:lnTo>
                  <a:pt x="101539" y="118825"/>
                </a:lnTo>
                <a:lnTo>
                  <a:pt x="100627" y="118880"/>
                </a:lnTo>
                <a:lnTo>
                  <a:pt x="19421" y="118884"/>
                </a:lnTo>
                <a:lnTo>
                  <a:pt x="18443" y="118825"/>
                </a:lnTo>
                <a:lnTo>
                  <a:pt x="17466" y="118708"/>
                </a:lnTo>
                <a:lnTo>
                  <a:pt x="16553" y="118533"/>
                </a:lnTo>
                <a:lnTo>
                  <a:pt x="15576" y="118357"/>
                </a:lnTo>
                <a:lnTo>
                  <a:pt x="14663" y="118123"/>
                </a:lnTo>
                <a:lnTo>
                  <a:pt x="13816" y="117831"/>
                </a:lnTo>
                <a:lnTo>
                  <a:pt x="12904" y="117539"/>
                </a:lnTo>
                <a:lnTo>
                  <a:pt x="12057" y="117188"/>
                </a:lnTo>
                <a:lnTo>
                  <a:pt x="11274" y="116778"/>
                </a:lnTo>
                <a:lnTo>
                  <a:pt x="10427" y="116369"/>
                </a:lnTo>
                <a:lnTo>
                  <a:pt x="9645" y="115960"/>
                </a:lnTo>
                <a:lnTo>
                  <a:pt x="8928" y="115433"/>
                </a:lnTo>
                <a:lnTo>
                  <a:pt x="8211" y="114966"/>
                </a:lnTo>
                <a:lnTo>
                  <a:pt x="7494" y="114381"/>
                </a:lnTo>
                <a:lnTo>
                  <a:pt x="6843" y="113855"/>
                </a:lnTo>
                <a:lnTo>
                  <a:pt x="6191" y="113270"/>
                </a:lnTo>
                <a:lnTo>
                  <a:pt x="5018" y="111983"/>
                </a:lnTo>
                <a:lnTo>
                  <a:pt x="3975" y="110580"/>
                </a:lnTo>
                <a:lnTo>
                  <a:pt x="2346" y="107597"/>
                </a:lnTo>
                <a:lnTo>
                  <a:pt x="1824" y="105960"/>
                </a:lnTo>
                <a:lnTo>
                  <a:pt x="1433" y="104264"/>
                </a:lnTo>
                <a:lnTo>
                  <a:pt x="1238" y="102568"/>
                </a:lnTo>
                <a:lnTo>
                  <a:pt x="1238" y="108007"/>
                </a:lnTo>
                <a:lnTo>
                  <a:pt x="2020" y="109644"/>
                </a:lnTo>
                <a:lnTo>
                  <a:pt x="2932" y="111165"/>
                </a:lnTo>
                <a:lnTo>
                  <a:pt x="3519" y="111925"/>
                </a:lnTo>
                <a:lnTo>
                  <a:pt x="4040" y="112627"/>
                </a:lnTo>
                <a:lnTo>
                  <a:pt x="4692" y="113328"/>
                </a:lnTo>
                <a:lnTo>
                  <a:pt x="5279" y="113971"/>
                </a:lnTo>
                <a:lnTo>
                  <a:pt x="6712" y="115258"/>
                </a:lnTo>
                <a:lnTo>
                  <a:pt x="7429" y="115784"/>
                </a:lnTo>
                <a:lnTo>
                  <a:pt x="8211" y="116369"/>
                </a:lnTo>
                <a:lnTo>
                  <a:pt x="8993" y="116837"/>
                </a:lnTo>
                <a:lnTo>
                  <a:pt x="11535" y="118182"/>
                </a:lnTo>
                <a:lnTo>
                  <a:pt x="13425" y="118884"/>
                </a:lnTo>
                <a:lnTo>
                  <a:pt x="16293" y="119644"/>
                </a:lnTo>
                <a:lnTo>
                  <a:pt x="17336" y="119761"/>
                </a:lnTo>
                <a:lnTo>
                  <a:pt x="18313" y="119878"/>
                </a:lnTo>
                <a:lnTo>
                  <a:pt x="20399" y="119995"/>
                </a:lnTo>
                <a:lnTo>
                  <a:pt x="99584" y="119995"/>
                </a:lnTo>
                <a:lnTo>
                  <a:pt x="101670" y="119878"/>
                </a:lnTo>
                <a:lnTo>
                  <a:pt x="102712" y="119761"/>
                </a:lnTo>
                <a:lnTo>
                  <a:pt x="103690" y="119585"/>
                </a:lnTo>
                <a:lnTo>
                  <a:pt x="104733" y="119410"/>
                </a:lnTo>
                <a:lnTo>
                  <a:pt x="106623" y="118884"/>
                </a:lnTo>
                <a:lnTo>
                  <a:pt x="108448" y="118182"/>
                </a:lnTo>
                <a:lnTo>
                  <a:pt x="110207" y="117305"/>
                </a:lnTo>
                <a:lnTo>
                  <a:pt x="111837" y="116311"/>
                </a:lnTo>
                <a:lnTo>
                  <a:pt x="113336" y="115200"/>
                </a:lnTo>
                <a:lnTo>
                  <a:pt x="115356" y="113328"/>
                </a:lnTo>
                <a:lnTo>
                  <a:pt x="116529" y="111925"/>
                </a:lnTo>
                <a:lnTo>
                  <a:pt x="117572" y="110404"/>
                </a:lnTo>
                <a:lnTo>
                  <a:pt x="118419" y="108767"/>
                </a:lnTo>
                <a:lnTo>
                  <a:pt x="118810" y="107785"/>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31" name="Google Shape;631;p14"/>
          <p:cNvSpPr txBox="1"/>
          <p:nvPr/>
        </p:nvSpPr>
        <p:spPr>
          <a:xfrm>
            <a:off x="1409191" y="3178554"/>
            <a:ext cx="205168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Maintain #1 Global Revenue</a:t>
            </a:r>
            <a:endParaRPr sz="1200">
              <a:solidFill>
                <a:schemeClr val="dk1"/>
              </a:solidFill>
              <a:latin typeface="Arial"/>
              <a:ea typeface="Arial"/>
              <a:cs typeface="Arial"/>
              <a:sym typeface="Arial"/>
            </a:endParaRPr>
          </a:p>
        </p:txBody>
      </p:sp>
      <p:sp>
        <p:nvSpPr>
          <p:cNvPr id="632" name="Google Shape;632;p14"/>
          <p:cNvSpPr txBox="1"/>
          <p:nvPr/>
        </p:nvSpPr>
        <p:spPr>
          <a:xfrm>
            <a:off x="1749043" y="3594606"/>
            <a:ext cx="137096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Grow Wallet Share</a:t>
            </a:r>
            <a:endParaRPr sz="1200">
              <a:solidFill>
                <a:schemeClr val="dk1"/>
              </a:solidFill>
              <a:latin typeface="Arial"/>
              <a:ea typeface="Arial"/>
              <a:cs typeface="Arial"/>
              <a:sym typeface="Arial"/>
            </a:endParaRPr>
          </a:p>
        </p:txBody>
      </p:sp>
      <p:sp>
        <p:nvSpPr>
          <p:cNvPr id="633" name="Google Shape;633;p14"/>
          <p:cNvSpPr txBox="1"/>
          <p:nvPr/>
        </p:nvSpPr>
        <p:spPr>
          <a:xfrm>
            <a:off x="1515871" y="4010658"/>
            <a:ext cx="1838960" cy="391160"/>
          </a:xfrm>
          <a:prstGeom prst="rect">
            <a:avLst/>
          </a:prstGeom>
          <a:noFill/>
          <a:ln>
            <a:noFill/>
          </a:ln>
        </p:spPr>
        <p:txBody>
          <a:bodyPr anchorCtr="0" anchor="t" bIns="0" lIns="0" spcFirstLastPara="1" rIns="0" wrap="square" tIns="12700">
            <a:noAutofit/>
          </a:bodyPr>
          <a:lstStyle/>
          <a:p>
            <a:pPr indent="-585470" lvl="0" marL="585470" marR="5080" rtl="0" algn="l">
              <a:lnSpc>
                <a:spcPct val="100000"/>
              </a:lnSpc>
              <a:spcBef>
                <a:spcPts val="0"/>
              </a:spcBef>
              <a:spcAft>
                <a:spcPts val="0"/>
              </a:spcAft>
              <a:buNone/>
            </a:pPr>
            <a:r>
              <a:rPr b="1" lang="en-US" sz="1200">
                <a:solidFill>
                  <a:schemeClr val="dk1"/>
                </a:solidFill>
                <a:latin typeface="Arial"/>
                <a:ea typeface="Arial"/>
                <a:cs typeface="Arial"/>
                <a:sym typeface="Arial"/>
              </a:rPr>
              <a:t>Deepen Prime Brokerage  Footprint</a:t>
            </a:r>
            <a:endParaRPr sz="1200">
              <a:solidFill>
                <a:schemeClr val="dk1"/>
              </a:solidFill>
              <a:latin typeface="Arial"/>
              <a:ea typeface="Arial"/>
              <a:cs typeface="Arial"/>
              <a:sym typeface="Arial"/>
            </a:endParaRPr>
          </a:p>
        </p:txBody>
      </p:sp>
      <p:sp>
        <p:nvSpPr>
          <p:cNvPr id="634" name="Google Shape;634;p14"/>
          <p:cNvSpPr txBox="1"/>
          <p:nvPr/>
        </p:nvSpPr>
        <p:spPr>
          <a:xfrm>
            <a:off x="1288795" y="4611114"/>
            <a:ext cx="2289810" cy="391160"/>
          </a:xfrm>
          <a:prstGeom prst="rect">
            <a:avLst/>
          </a:prstGeom>
          <a:noFill/>
          <a:ln>
            <a:noFill/>
          </a:ln>
        </p:spPr>
        <p:txBody>
          <a:bodyPr anchorCtr="0" anchor="t" bIns="0" lIns="0" spcFirstLastPara="1" rIns="0" wrap="square" tIns="12700">
            <a:noAutofit/>
          </a:bodyPr>
          <a:lstStyle/>
          <a:p>
            <a:pPr indent="-870585" lvl="0" marL="870585" marR="5080" rtl="0" algn="l">
              <a:lnSpc>
                <a:spcPct val="100000"/>
              </a:lnSpc>
              <a:spcBef>
                <a:spcPts val="0"/>
              </a:spcBef>
              <a:spcAft>
                <a:spcPts val="0"/>
              </a:spcAft>
              <a:buNone/>
            </a:pPr>
            <a:r>
              <a:rPr b="1" lang="en-US" sz="1200">
                <a:solidFill>
                  <a:schemeClr val="dk1"/>
                </a:solidFill>
                <a:latin typeface="Arial"/>
                <a:ea typeface="Arial"/>
                <a:cs typeface="Arial"/>
                <a:sym typeface="Arial"/>
              </a:rPr>
              <a:t>Monetize Relationships in Flow  Trading</a:t>
            </a:r>
            <a:endParaRPr sz="1200">
              <a:solidFill>
                <a:schemeClr val="dk1"/>
              </a:solidFill>
              <a:latin typeface="Arial"/>
              <a:ea typeface="Arial"/>
              <a:cs typeface="Arial"/>
              <a:sym typeface="Arial"/>
            </a:endParaRPr>
          </a:p>
        </p:txBody>
      </p:sp>
      <p:sp>
        <p:nvSpPr>
          <p:cNvPr id="635" name="Google Shape;635;p14"/>
          <p:cNvSpPr txBox="1"/>
          <p:nvPr/>
        </p:nvSpPr>
        <p:spPr>
          <a:xfrm>
            <a:off x="1381759" y="5210045"/>
            <a:ext cx="2106930"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Further Build Asia Franchise</a:t>
            </a:r>
            <a:endParaRPr sz="1200">
              <a:solidFill>
                <a:schemeClr val="dk1"/>
              </a:solidFill>
              <a:latin typeface="Arial"/>
              <a:ea typeface="Arial"/>
              <a:cs typeface="Arial"/>
              <a:sym typeface="Arial"/>
            </a:endParaRPr>
          </a:p>
        </p:txBody>
      </p:sp>
      <p:sp>
        <p:nvSpPr>
          <p:cNvPr id="636" name="Google Shape;636;p14"/>
          <p:cNvSpPr txBox="1"/>
          <p:nvPr/>
        </p:nvSpPr>
        <p:spPr>
          <a:xfrm>
            <a:off x="1261363" y="5626097"/>
            <a:ext cx="234886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Shifting Competitive Landscape</a:t>
            </a:r>
            <a:endParaRPr sz="1200">
              <a:solidFill>
                <a:schemeClr val="dk1"/>
              </a:solidFill>
              <a:latin typeface="Arial"/>
              <a:ea typeface="Arial"/>
              <a:cs typeface="Arial"/>
              <a:sym typeface="Arial"/>
            </a:endParaRPr>
          </a:p>
        </p:txBody>
      </p:sp>
      <p:sp>
        <p:nvSpPr>
          <p:cNvPr id="637" name="Google Shape;637;p14"/>
          <p:cNvSpPr/>
          <p:nvPr/>
        </p:nvSpPr>
        <p:spPr>
          <a:xfrm>
            <a:off x="6227064" y="2947416"/>
            <a:ext cx="2776855" cy="3100070"/>
          </a:xfrm>
          <a:custGeom>
            <a:rect b="b" l="l" r="r" t="t"/>
            <a:pathLst>
              <a:path extrusionOk="0" h="120000" w="120000">
                <a:moveTo>
                  <a:pt x="119994" y="102115"/>
                </a:moveTo>
                <a:lnTo>
                  <a:pt x="119994" y="17933"/>
                </a:lnTo>
                <a:lnTo>
                  <a:pt x="119891" y="16098"/>
                </a:lnTo>
                <a:lnTo>
                  <a:pt x="119588" y="14317"/>
                </a:lnTo>
                <a:lnTo>
                  <a:pt x="119095" y="12598"/>
                </a:lnTo>
                <a:lnTo>
                  <a:pt x="118423" y="10950"/>
                </a:lnTo>
                <a:lnTo>
                  <a:pt x="117581" y="9382"/>
                </a:lnTo>
                <a:lnTo>
                  <a:pt x="116580" y="7904"/>
                </a:lnTo>
                <a:lnTo>
                  <a:pt x="115430" y="6523"/>
                </a:lnTo>
                <a:lnTo>
                  <a:pt x="114141" y="5250"/>
                </a:lnTo>
                <a:lnTo>
                  <a:pt x="112723" y="4093"/>
                </a:lnTo>
                <a:lnTo>
                  <a:pt x="111186" y="3061"/>
                </a:lnTo>
                <a:lnTo>
                  <a:pt x="109541" y="2163"/>
                </a:lnTo>
                <a:lnTo>
                  <a:pt x="107797" y="1408"/>
                </a:lnTo>
                <a:lnTo>
                  <a:pt x="105965" y="805"/>
                </a:lnTo>
                <a:lnTo>
                  <a:pt x="104054" y="364"/>
                </a:lnTo>
                <a:lnTo>
                  <a:pt x="102075" y="92"/>
                </a:lnTo>
                <a:lnTo>
                  <a:pt x="100039" y="0"/>
                </a:lnTo>
                <a:lnTo>
                  <a:pt x="20021" y="0"/>
                </a:lnTo>
                <a:lnTo>
                  <a:pt x="17972" y="92"/>
                </a:lnTo>
                <a:lnTo>
                  <a:pt x="15984" y="364"/>
                </a:lnTo>
                <a:lnTo>
                  <a:pt x="14064" y="805"/>
                </a:lnTo>
                <a:lnTo>
                  <a:pt x="12224" y="1408"/>
                </a:lnTo>
                <a:lnTo>
                  <a:pt x="10474" y="2163"/>
                </a:lnTo>
                <a:lnTo>
                  <a:pt x="8824" y="3061"/>
                </a:lnTo>
                <a:lnTo>
                  <a:pt x="7282" y="4093"/>
                </a:lnTo>
                <a:lnTo>
                  <a:pt x="5861" y="5250"/>
                </a:lnTo>
                <a:lnTo>
                  <a:pt x="4569" y="6523"/>
                </a:lnTo>
                <a:lnTo>
                  <a:pt x="3417" y="7904"/>
                </a:lnTo>
                <a:lnTo>
                  <a:pt x="2414" y="9382"/>
                </a:lnTo>
                <a:lnTo>
                  <a:pt x="1572" y="10950"/>
                </a:lnTo>
                <a:lnTo>
                  <a:pt x="899" y="12598"/>
                </a:lnTo>
                <a:lnTo>
                  <a:pt x="406" y="14317"/>
                </a:lnTo>
                <a:lnTo>
                  <a:pt x="103" y="16098"/>
                </a:lnTo>
                <a:lnTo>
                  <a:pt x="0" y="17933"/>
                </a:lnTo>
                <a:lnTo>
                  <a:pt x="0" y="102115"/>
                </a:lnTo>
                <a:lnTo>
                  <a:pt x="103" y="103939"/>
                </a:lnTo>
                <a:lnTo>
                  <a:pt x="406" y="105712"/>
                </a:lnTo>
                <a:lnTo>
                  <a:pt x="899" y="107423"/>
                </a:lnTo>
                <a:lnTo>
                  <a:pt x="1572" y="109064"/>
                </a:lnTo>
                <a:lnTo>
                  <a:pt x="2414" y="110626"/>
                </a:lnTo>
                <a:lnTo>
                  <a:pt x="3417" y="112100"/>
                </a:lnTo>
                <a:lnTo>
                  <a:pt x="4569" y="113477"/>
                </a:lnTo>
                <a:lnTo>
                  <a:pt x="5861" y="114747"/>
                </a:lnTo>
                <a:lnTo>
                  <a:pt x="7282" y="115901"/>
                </a:lnTo>
                <a:lnTo>
                  <a:pt x="8824" y="116932"/>
                </a:lnTo>
                <a:lnTo>
                  <a:pt x="10474" y="117828"/>
                </a:lnTo>
                <a:lnTo>
                  <a:pt x="12224" y="118582"/>
                </a:lnTo>
                <a:lnTo>
                  <a:pt x="14064" y="119184"/>
                </a:lnTo>
                <a:lnTo>
                  <a:pt x="15984" y="119626"/>
                </a:lnTo>
                <a:lnTo>
                  <a:pt x="17972" y="119897"/>
                </a:lnTo>
                <a:lnTo>
                  <a:pt x="20021" y="119990"/>
                </a:lnTo>
                <a:lnTo>
                  <a:pt x="100039" y="119990"/>
                </a:lnTo>
                <a:lnTo>
                  <a:pt x="102075" y="119897"/>
                </a:lnTo>
                <a:lnTo>
                  <a:pt x="104054" y="119626"/>
                </a:lnTo>
                <a:lnTo>
                  <a:pt x="105965" y="119184"/>
                </a:lnTo>
                <a:lnTo>
                  <a:pt x="107797" y="118582"/>
                </a:lnTo>
                <a:lnTo>
                  <a:pt x="109541" y="117828"/>
                </a:lnTo>
                <a:lnTo>
                  <a:pt x="111186" y="116932"/>
                </a:lnTo>
                <a:lnTo>
                  <a:pt x="112723" y="115901"/>
                </a:lnTo>
                <a:lnTo>
                  <a:pt x="114141" y="114747"/>
                </a:lnTo>
                <a:lnTo>
                  <a:pt x="115430" y="113477"/>
                </a:lnTo>
                <a:lnTo>
                  <a:pt x="116580" y="112100"/>
                </a:lnTo>
                <a:lnTo>
                  <a:pt x="117581" y="110626"/>
                </a:lnTo>
                <a:lnTo>
                  <a:pt x="118423" y="109064"/>
                </a:lnTo>
                <a:lnTo>
                  <a:pt x="119095" y="107423"/>
                </a:lnTo>
                <a:lnTo>
                  <a:pt x="119588" y="105712"/>
                </a:lnTo>
                <a:lnTo>
                  <a:pt x="119891" y="103939"/>
                </a:lnTo>
                <a:lnTo>
                  <a:pt x="119994" y="102115"/>
                </a:lnTo>
                <a:close/>
              </a:path>
            </a:pathLst>
          </a:custGeom>
          <a:solidFill>
            <a:srgbClr val="F3FBF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4"/>
          <p:cNvSpPr/>
          <p:nvPr/>
        </p:nvSpPr>
        <p:spPr>
          <a:xfrm>
            <a:off x="6211824" y="2933700"/>
            <a:ext cx="2807335" cy="3129280"/>
          </a:xfrm>
          <a:custGeom>
            <a:rect b="b" l="l" r="r" t="t"/>
            <a:pathLst>
              <a:path extrusionOk="0" h="120000" w="120000">
                <a:moveTo>
                  <a:pt x="119994" y="101688"/>
                </a:moveTo>
                <a:lnTo>
                  <a:pt x="119994" y="18292"/>
                </a:lnTo>
                <a:lnTo>
                  <a:pt x="119864" y="16422"/>
                </a:lnTo>
                <a:lnTo>
                  <a:pt x="119343" y="13733"/>
                </a:lnTo>
                <a:lnTo>
                  <a:pt x="118756" y="11980"/>
                </a:lnTo>
                <a:lnTo>
                  <a:pt x="117975" y="10344"/>
                </a:lnTo>
                <a:lnTo>
                  <a:pt x="116476" y="8064"/>
                </a:lnTo>
                <a:lnTo>
                  <a:pt x="115304" y="6662"/>
                </a:lnTo>
                <a:lnTo>
                  <a:pt x="114001" y="5376"/>
                </a:lnTo>
                <a:lnTo>
                  <a:pt x="112568" y="4149"/>
                </a:lnTo>
                <a:lnTo>
                  <a:pt x="111004" y="3097"/>
                </a:lnTo>
                <a:lnTo>
                  <a:pt x="109311" y="2220"/>
                </a:lnTo>
                <a:lnTo>
                  <a:pt x="106575" y="1110"/>
                </a:lnTo>
                <a:lnTo>
                  <a:pt x="103708" y="350"/>
                </a:lnTo>
                <a:lnTo>
                  <a:pt x="101624" y="116"/>
                </a:lnTo>
                <a:lnTo>
                  <a:pt x="100646" y="0"/>
                </a:lnTo>
                <a:lnTo>
                  <a:pt x="19347" y="0"/>
                </a:lnTo>
                <a:lnTo>
                  <a:pt x="18305" y="116"/>
                </a:lnTo>
                <a:lnTo>
                  <a:pt x="16285" y="409"/>
                </a:lnTo>
                <a:lnTo>
                  <a:pt x="14331" y="818"/>
                </a:lnTo>
                <a:lnTo>
                  <a:pt x="12442" y="1461"/>
                </a:lnTo>
                <a:lnTo>
                  <a:pt x="10683" y="2220"/>
                </a:lnTo>
                <a:lnTo>
                  <a:pt x="8989" y="3155"/>
                </a:lnTo>
                <a:lnTo>
                  <a:pt x="7426" y="4207"/>
                </a:lnTo>
                <a:lnTo>
                  <a:pt x="5993" y="5376"/>
                </a:lnTo>
                <a:lnTo>
                  <a:pt x="4690" y="6662"/>
                </a:lnTo>
                <a:lnTo>
                  <a:pt x="3517" y="8064"/>
                </a:lnTo>
                <a:lnTo>
                  <a:pt x="2475" y="9584"/>
                </a:lnTo>
                <a:lnTo>
                  <a:pt x="1237" y="12038"/>
                </a:lnTo>
                <a:lnTo>
                  <a:pt x="651" y="13733"/>
                </a:lnTo>
                <a:lnTo>
                  <a:pt x="260" y="15545"/>
                </a:lnTo>
                <a:lnTo>
                  <a:pt x="0" y="18292"/>
                </a:lnTo>
                <a:lnTo>
                  <a:pt x="0" y="101688"/>
                </a:lnTo>
                <a:lnTo>
                  <a:pt x="130" y="103558"/>
                </a:lnTo>
                <a:lnTo>
                  <a:pt x="260" y="104493"/>
                </a:lnTo>
                <a:lnTo>
                  <a:pt x="651" y="106246"/>
                </a:lnTo>
                <a:lnTo>
                  <a:pt x="977" y="107123"/>
                </a:lnTo>
                <a:lnTo>
                  <a:pt x="1237" y="108000"/>
                </a:lnTo>
                <a:lnTo>
                  <a:pt x="1237" y="18292"/>
                </a:lnTo>
                <a:lnTo>
                  <a:pt x="1368" y="16538"/>
                </a:lnTo>
                <a:lnTo>
                  <a:pt x="1628" y="14844"/>
                </a:lnTo>
                <a:lnTo>
                  <a:pt x="2084" y="13207"/>
                </a:lnTo>
                <a:lnTo>
                  <a:pt x="2736" y="11571"/>
                </a:lnTo>
                <a:lnTo>
                  <a:pt x="3582" y="10110"/>
                </a:lnTo>
                <a:lnTo>
                  <a:pt x="4038" y="9350"/>
                </a:lnTo>
                <a:lnTo>
                  <a:pt x="5081" y="8006"/>
                </a:lnTo>
                <a:lnTo>
                  <a:pt x="6253" y="6720"/>
                </a:lnTo>
                <a:lnTo>
                  <a:pt x="7556" y="5551"/>
                </a:lnTo>
                <a:lnTo>
                  <a:pt x="8989" y="4500"/>
                </a:lnTo>
                <a:lnTo>
                  <a:pt x="10488" y="3564"/>
                </a:lnTo>
                <a:lnTo>
                  <a:pt x="12963" y="2454"/>
                </a:lnTo>
                <a:lnTo>
                  <a:pt x="13875" y="2162"/>
                </a:lnTo>
                <a:lnTo>
                  <a:pt x="14722" y="1870"/>
                </a:lnTo>
                <a:lnTo>
                  <a:pt x="16546" y="1461"/>
                </a:lnTo>
                <a:lnTo>
                  <a:pt x="18500" y="1168"/>
                </a:lnTo>
                <a:lnTo>
                  <a:pt x="19412" y="1114"/>
                </a:lnTo>
                <a:lnTo>
                  <a:pt x="100646" y="1114"/>
                </a:lnTo>
                <a:lnTo>
                  <a:pt x="101558" y="1168"/>
                </a:lnTo>
                <a:lnTo>
                  <a:pt x="102536" y="1285"/>
                </a:lnTo>
                <a:lnTo>
                  <a:pt x="103448" y="1461"/>
                </a:lnTo>
                <a:lnTo>
                  <a:pt x="104425" y="1636"/>
                </a:lnTo>
                <a:lnTo>
                  <a:pt x="106184" y="2162"/>
                </a:lnTo>
                <a:lnTo>
                  <a:pt x="108724" y="3155"/>
                </a:lnTo>
                <a:lnTo>
                  <a:pt x="109506" y="3623"/>
                </a:lnTo>
                <a:lnTo>
                  <a:pt x="110288" y="4032"/>
                </a:lnTo>
                <a:lnTo>
                  <a:pt x="112503" y="5551"/>
                </a:lnTo>
                <a:lnTo>
                  <a:pt x="113805" y="6720"/>
                </a:lnTo>
                <a:lnTo>
                  <a:pt x="114978" y="8006"/>
                </a:lnTo>
                <a:lnTo>
                  <a:pt x="116020" y="9409"/>
                </a:lnTo>
                <a:lnTo>
                  <a:pt x="117258" y="11629"/>
                </a:lnTo>
                <a:lnTo>
                  <a:pt x="117910" y="13207"/>
                </a:lnTo>
                <a:lnTo>
                  <a:pt x="118366" y="14844"/>
                </a:lnTo>
                <a:lnTo>
                  <a:pt x="118691" y="16538"/>
                </a:lnTo>
                <a:lnTo>
                  <a:pt x="118756" y="17415"/>
                </a:lnTo>
                <a:lnTo>
                  <a:pt x="118756" y="107941"/>
                </a:lnTo>
                <a:lnTo>
                  <a:pt x="119082" y="107123"/>
                </a:lnTo>
                <a:lnTo>
                  <a:pt x="119603" y="105370"/>
                </a:lnTo>
                <a:lnTo>
                  <a:pt x="119864" y="103500"/>
                </a:lnTo>
                <a:lnTo>
                  <a:pt x="119994" y="101688"/>
                </a:lnTo>
                <a:close/>
              </a:path>
              <a:path extrusionOk="0" h="120000" w="120000">
                <a:moveTo>
                  <a:pt x="118756" y="107941"/>
                </a:moveTo>
                <a:lnTo>
                  <a:pt x="118756" y="102564"/>
                </a:lnTo>
                <a:lnTo>
                  <a:pt x="118691" y="103441"/>
                </a:lnTo>
                <a:lnTo>
                  <a:pt x="118561" y="104318"/>
                </a:lnTo>
                <a:lnTo>
                  <a:pt x="118366" y="105136"/>
                </a:lnTo>
                <a:lnTo>
                  <a:pt x="118170" y="106013"/>
                </a:lnTo>
                <a:lnTo>
                  <a:pt x="117910" y="106772"/>
                </a:lnTo>
                <a:lnTo>
                  <a:pt x="117258" y="108409"/>
                </a:lnTo>
                <a:lnTo>
                  <a:pt x="116867" y="109168"/>
                </a:lnTo>
                <a:lnTo>
                  <a:pt x="116411" y="109870"/>
                </a:lnTo>
                <a:lnTo>
                  <a:pt x="115955" y="110629"/>
                </a:lnTo>
                <a:lnTo>
                  <a:pt x="115499" y="111272"/>
                </a:lnTo>
                <a:lnTo>
                  <a:pt x="114913" y="111974"/>
                </a:lnTo>
                <a:lnTo>
                  <a:pt x="114392" y="112616"/>
                </a:lnTo>
                <a:lnTo>
                  <a:pt x="113154" y="113844"/>
                </a:lnTo>
                <a:lnTo>
                  <a:pt x="111786" y="114954"/>
                </a:lnTo>
                <a:lnTo>
                  <a:pt x="109506" y="116415"/>
                </a:lnTo>
                <a:lnTo>
                  <a:pt x="107031" y="117526"/>
                </a:lnTo>
                <a:lnTo>
                  <a:pt x="105272" y="118110"/>
                </a:lnTo>
                <a:lnTo>
                  <a:pt x="103448" y="118519"/>
                </a:lnTo>
                <a:lnTo>
                  <a:pt x="101558" y="118811"/>
                </a:lnTo>
                <a:lnTo>
                  <a:pt x="100646" y="118866"/>
                </a:lnTo>
                <a:lnTo>
                  <a:pt x="19347" y="118866"/>
                </a:lnTo>
                <a:lnTo>
                  <a:pt x="17458" y="118694"/>
                </a:lnTo>
                <a:lnTo>
                  <a:pt x="15634" y="118344"/>
                </a:lnTo>
                <a:lnTo>
                  <a:pt x="13810" y="117818"/>
                </a:lnTo>
                <a:lnTo>
                  <a:pt x="12116" y="117175"/>
                </a:lnTo>
                <a:lnTo>
                  <a:pt x="9706" y="115948"/>
                </a:lnTo>
                <a:lnTo>
                  <a:pt x="8924" y="115422"/>
                </a:lnTo>
                <a:lnTo>
                  <a:pt x="8208" y="114954"/>
                </a:lnTo>
                <a:lnTo>
                  <a:pt x="7491" y="114370"/>
                </a:lnTo>
                <a:lnTo>
                  <a:pt x="6840" y="113844"/>
                </a:lnTo>
                <a:lnTo>
                  <a:pt x="5602" y="112616"/>
                </a:lnTo>
                <a:lnTo>
                  <a:pt x="5081" y="111974"/>
                </a:lnTo>
                <a:lnTo>
                  <a:pt x="4494" y="111272"/>
                </a:lnTo>
                <a:lnTo>
                  <a:pt x="3582" y="109870"/>
                </a:lnTo>
                <a:lnTo>
                  <a:pt x="2736" y="108350"/>
                </a:lnTo>
                <a:lnTo>
                  <a:pt x="2084" y="106772"/>
                </a:lnTo>
                <a:lnTo>
                  <a:pt x="1628" y="105136"/>
                </a:lnTo>
                <a:lnTo>
                  <a:pt x="1368" y="103441"/>
                </a:lnTo>
                <a:lnTo>
                  <a:pt x="1237" y="101629"/>
                </a:lnTo>
                <a:lnTo>
                  <a:pt x="1237" y="108000"/>
                </a:lnTo>
                <a:lnTo>
                  <a:pt x="2019" y="109636"/>
                </a:lnTo>
                <a:lnTo>
                  <a:pt x="3517" y="111915"/>
                </a:lnTo>
                <a:lnTo>
                  <a:pt x="4690" y="113318"/>
                </a:lnTo>
                <a:lnTo>
                  <a:pt x="5993" y="114603"/>
                </a:lnTo>
                <a:lnTo>
                  <a:pt x="7491" y="115772"/>
                </a:lnTo>
                <a:lnTo>
                  <a:pt x="8208" y="116357"/>
                </a:lnTo>
                <a:lnTo>
                  <a:pt x="9054" y="116824"/>
                </a:lnTo>
                <a:lnTo>
                  <a:pt x="9836" y="117350"/>
                </a:lnTo>
                <a:lnTo>
                  <a:pt x="10683" y="117759"/>
                </a:lnTo>
                <a:lnTo>
                  <a:pt x="13419" y="118870"/>
                </a:lnTo>
                <a:lnTo>
                  <a:pt x="16351" y="119629"/>
                </a:lnTo>
                <a:lnTo>
                  <a:pt x="18370" y="119863"/>
                </a:lnTo>
                <a:lnTo>
                  <a:pt x="20455" y="119980"/>
                </a:lnTo>
                <a:lnTo>
                  <a:pt x="99604" y="119980"/>
                </a:lnTo>
                <a:lnTo>
                  <a:pt x="101689" y="119863"/>
                </a:lnTo>
                <a:lnTo>
                  <a:pt x="104685" y="119396"/>
                </a:lnTo>
                <a:lnTo>
                  <a:pt x="106640" y="118870"/>
                </a:lnTo>
                <a:lnTo>
                  <a:pt x="108464" y="118168"/>
                </a:lnTo>
                <a:lnTo>
                  <a:pt x="111004" y="116824"/>
                </a:lnTo>
                <a:lnTo>
                  <a:pt x="112568" y="115772"/>
                </a:lnTo>
                <a:lnTo>
                  <a:pt x="114001" y="114603"/>
                </a:lnTo>
                <a:lnTo>
                  <a:pt x="115304" y="113318"/>
                </a:lnTo>
                <a:lnTo>
                  <a:pt x="115955" y="112616"/>
                </a:lnTo>
                <a:lnTo>
                  <a:pt x="116476" y="111915"/>
                </a:lnTo>
                <a:lnTo>
                  <a:pt x="117063" y="111155"/>
                </a:lnTo>
                <a:lnTo>
                  <a:pt x="117519" y="110396"/>
                </a:lnTo>
                <a:lnTo>
                  <a:pt x="117975" y="109577"/>
                </a:lnTo>
                <a:lnTo>
                  <a:pt x="118756" y="107941"/>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4"/>
          <p:cNvSpPr txBox="1"/>
          <p:nvPr/>
        </p:nvSpPr>
        <p:spPr>
          <a:xfrm>
            <a:off x="6586217" y="3245610"/>
            <a:ext cx="2058035" cy="391160"/>
          </a:xfrm>
          <a:prstGeom prst="rect">
            <a:avLst/>
          </a:prstGeom>
          <a:noFill/>
          <a:ln>
            <a:noFill/>
          </a:ln>
        </p:spPr>
        <p:txBody>
          <a:bodyPr anchorCtr="0" anchor="t" bIns="0" lIns="0" spcFirstLastPara="1" rIns="0" wrap="square" tIns="12700">
            <a:noAutofit/>
          </a:bodyPr>
          <a:lstStyle/>
          <a:p>
            <a:pPr indent="-695325" lvl="0" marL="695325" marR="5080" rtl="0" algn="l">
              <a:lnSpc>
                <a:spcPct val="100000"/>
              </a:lnSpc>
              <a:spcBef>
                <a:spcPts val="0"/>
              </a:spcBef>
              <a:spcAft>
                <a:spcPts val="0"/>
              </a:spcAft>
              <a:buNone/>
            </a:pPr>
            <a:r>
              <a:rPr b="1" lang="en-US" sz="1200">
                <a:solidFill>
                  <a:schemeClr val="dk1"/>
                </a:solidFill>
                <a:latin typeface="Arial"/>
                <a:ea typeface="Arial"/>
                <a:cs typeface="Arial"/>
                <a:sym typeface="Arial"/>
              </a:rPr>
              <a:t>Maintain Historical Revenue  Footprint</a:t>
            </a:r>
            <a:endParaRPr sz="1200">
              <a:solidFill>
                <a:schemeClr val="dk1"/>
              </a:solidFill>
              <a:latin typeface="Arial"/>
              <a:ea typeface="Arial"/>
              <a:cs typeface="Arial"/>
              <a:sym typeface="Arial"/>
            </a:endParaRPr>
          </a:p>
        </p:txBody>
      </p:sp>
      <p:sp>
        <p:nvSpPr>
          <p:cNvPr id="640" name="Google Shape;640;p14"/>
          <p:cNvSpPr txBox="1"/>
          <p:nvPr/>
        </p:nvSpPr>
        <p:spPr>
          <a:xfrm>
            <a:off x="6470393" y="3946650"/>
            <a:ext cx="2288540"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Capitalize on Client Momentum</a:t>
            </a:r>
            <a:endParaRPr sz="1200">
              <a:solidFill>
                <a:schemeClr val="dk1"/>
              </a:solidFill>
              <a:latin typeface="Arial"/>
              <a:ea typeface="Arial"/>
              <a:cs typeface="Arial"/>
              <a:sym typeface="Arial"/>
            </a:endParaRPr>
          </a:p>
        </p:txBody>
      </p:sp>
      <p:sp>
        <p:nvSpPr>
          <p:cNvPr id="641" name="Google Shape;641;p14"/>
          <p:cNvSpPr txBox="1"/>
          <p:nvPr/>
        </p:nvSpPr>
        <p:spPr>
          <a:xfrm>
            <a:off x="6462773" y="4464810"/>
            <a:ext cx="2305685" cy="391160"/>
          </a:xfrm>
          <a:prstGeom prst="rect">
            <a:avLst/>
          </a:prstGeom>
          <a:noFill/>
          <a:ln>
            <a:noFill/>
          </a:ln>
        </p:spPr>
        <p:txBody>
          <a:bodyPr anchorCtr="0" anchor="t" bIns="0" lIns="0" spcFirstLastPara="1" rIns="0" wrap="square" tIns="12700">
            <a:noAutofit/>
          </a:bodyPr>
          <a:lstStyle/>
          <a:p>
            <a:pPr indent="-588645" lvl="0" marL="588645" marR="5080" rtl="0" algn="l">
              <a:lnSpc>
                <a:spcPct val="100000"/>
              </a:lnSpc>
              <a:spcBef>
                <a:spcPts val="0"/>
              </a:spcBef>
              <a:spcAft>
                <a:spcPts val="0"/>
              </a:spcAft>
              <a:buNone/>
            </a:pPr>
            <a:r>
              <a:rPr b="1" lang="en-US" sz="1200">
                <a:solidFill>
                  <a:schemeClr val="dk1"/>
                </a:solidFill>
                <a:latin typeface="Arial"/>
                <a:ea typeface="Arial"/>
                <a:cs typeface="Arial"/>
                <a:sym typeface="Arial"/>
              </a:rPr>
              <a:t>Focus on Strength of Team and  Depth of Bench</a:t>
            </a:r>
            <a:endParaRPr sz="1200">
              <a:solidFill>
                <a:schemeClr val="dk1"/>
              </a:solidFill>
              <a:latin typeface="Arial"/>
              <a:ea typeface="Arial"/>
              <a:cs typeface="Arial"/>
              <a:sym typeface="Arial"/>
            </a:endParaRPr>
          </a:p>
        </p:txBody>
      </p:sp>
      <p:sp>
        <p:nvSpPr>
          <p:cNvPr id="642" name="Google Shape;642;p14"/>
          <p:cNvSpPr txBox="1"/>
          <p:nvPr/>
        </p:nvSpPr>
        <p:spPr>
          <a:xfrm>
            <a:off x="6688325" y="5089649"/>
            <a:ext cx="185864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Increase Trading Velocity</a:t>
            </a:r>
            <a:endParaRPr sz="1200">
              <a:solidFill>
                <a:schemeClr val="dk1"/>
              </a:solidFill>
              <a:latin typeface="Arial"/>
              <a:ea typeface="Arial"/>
              <a:cs typeface="Arial"/>
              <a:sym typeface="Arial"/>
            </a:endParaRPr>
          </a:p>
        </p:txBody>
      </p:sp>
      <p:sp>
        <p:nvSpPr>
          <p:cNvPr id="643" name="Google Shape;643;p14"/>
          <p:cNvSpPr txBox="1"/>
          <p:nvPr/>
        </p:nvSpPr>
        <p:spPr>
          <a:xfrm>
            <a:off x="6441437" y="5531609"/>
            <a:ext cx="2348865" cy="208279"/>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200">
                <a:solidFill>
                  <a:schemeClr val="dk1"/>
                </a:solidFill>
                <a:latin typeface="Arial"/>
                <a:ea typeface="Arial"/>
                <a:cs typeface="Arial"/>
                <a:sym typeface="Arial"/>
              </a:rPr>
              <a:t>Shifting Competitive Landscape</a:t>
            </a:r>
            <a:endParaRPr sz="1200">
              <a:solidFill>
                <a:schemeClr val="dk1"/>
              </a:solidFill>
              <a:latin typeface="Arial"/>
              <a:ea typeface="Arial"/>
              <a:cs typeface="Arial"/>
              <a:sym typeface="Arial"/>
            </a:endParaRPr>
          </a:p>
        </p:txBody>
      </p:sp>
      <p:sp>
        <p:nvSpPr>
          <p:cNvPr id="644" name="Google Shape;644;p14"/>
          <p:cNvSpPr/>
          <p:nvPr/>
        </p:nvSpPr>
        <p:spPr>
          <a:xfrm>
            <a:off x="1525524" y="2775204"/>
            <a:ext cx="1823085" cy="347980"/>
          </a:xfrm>
          <a:custGeom>
            <a:rect b="b" l="l" r="r" t="t"/>
            <a:pathLst>
              <a:path extrusionOk="0" h="120000" w="120000">
                <a:moveTo>
                  <a:pt x="119974" y="99854"/>
                </a:moveTo>
                <a:lnTo>
                  <a:pt x="119974" y="19970"/>
                </a:lnTo>
                <a:lnTo>
                  <a:pt x="119675" y="12194"/>
                </a:lnTo>
                <a:lnTo>
                  <a:pt x="118858" y="5846"/>
                </a:lnTo>
                <a:lnTo>
                  <a:pt x="117647" y="1568"/>
                </a:lnTo>
                <a:lnTo>
                  <a:pt x="116163" y="0"/>
                </a:lnTo>
                <a:lnTo>
                  <a:pt x="3811" y="0"/>
                </a:lnTo>
                <a:lnTo>
                  <a:pt x="2327" y="1568"/>
                </a:lnTo>
                <a:lnTo>
                  <a:pt x="1115" y="5846"/>
                </a:lnTo>
                <a:lnTo>
                  <a:pt x="299" y="12194"/>
                </a:lnTo>
                <a:lnTo>
                  <a:pt x="0" y="19970"/>
                </a:lnTo>
                <a:lnTo>
                  <a:pt x="0" y="99854"/>
                </a:lnTo>
                <a:lnTo>
                  <a:pt x="299" y="107630"/>
                </a:lnTo>
                <a:lnTo>
                  <a:pt x="1115" y="113977"/>
                </a:lnTo>
                <a:lnTo>
                  <a:pt x="2327" y="118256"/>
                </a:lnTo>
                <a:lnTo>
                  <a:pt x="3811" y="119824"/>
                </a:lnTo>
                <a:lnTo>
                  <a:pt x="116163" y="119824"/>
                </a:lnTo>
                <a:lnTo>
                  <a:pt x="117647" y="118256"/>
                </a:lnTo>
                <a:lnTo>
                  <a:pt x="118858" y="113977"/>
                </a:lnTo>
                <a:lnTo>
                  <a:pt x="119675" y="107630"/>
                </a:lnTo>
                <a:lnTo>
                  <a:pt x="119974" y="99854"/>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45" name="Google Shape;645;p14"/>
          <p:cNvSpPr/>
          <p:nvPr/>
        </p:nvSpPr>
        <p:spPr>
          <a:xfrm>
            <a:off x="1514856" y="2766060"/>
            <a:ext cx="1842770" cy="365760"/>
          </a:xfrm>
          <a:custGeom>
            <a:rect b="b" l="l" r="r" t="t"/>
            <a:pathLst>
              <a:path extrusionOk="0" h="120000" w="120000">
                <a:moveTo>
                  <a:pt x="99" y="100500"/>
                </a:moveTo>
                <a:lnTo>
                  <a:pt x="99" y="20000"/>
                </a:lnTo>
                <a:lnTo>
                  <a:pt x="0" y="22000"/>
                </a:lnTo>
                <a:lnTo>
                  <a:pt x="0" y="98000"/>
                </a:lnTo>
                <a:lnTo>
                  <a:pt x="99" y="100500"/>
                </a:lnTo>
                <a:close/>
              </a:path>
              <a:path extrusionOk="0" h="120000" w="120000">
                <a:moveTo>
                  <a:pt x="396" y="106000"/>
                </a:moveTo>
                <a:lnTo>
                  <a:pt x="396" y="13500"/>
                </a:lnTo>
                <a:lnTo>
                  <a:pt x="99" y="17500"/>
                </a:lnTo>
                <a:lnTo>
                  <a:pt x="99" y="102500"/>
                </a:lnTo>
                <a:lnTo>
                  <a:pt x="396" y="106000"/>
                </a:lnTo>
                <a:close/>
              </a:path>
              <a:path extrusionOk="0" h="120000" w="120000">
                <a:moveTo>
                  <a:pt x="793" y="110000"/>
                </a:moveTo>
                <a:lnTo>
                  <a:pt x="793" y="10000"/>
                </a:lnTo>
                <a:lnTo>
                  <a:pt x="396" y="13000"/>
                </a:lnTo>
                <a:lnTo>
                  <a:pt x="396" y="107000"/>
                </a:lnTo>
                <a:lnTo>
                  <a:pt x="793" y="110000"/>
                </a:lnTo>
                <a:close/>
              </a:path>
              <a:path extrusionOk="0" h="120000" w="120000">
                <a:moveTo>
                  <a:pt x="2679" y="8500"/>
                </a:moveTo>
                <a:lnTo>
                  <a:pt x="2679" y="2000"/>
                </a:lnTo>
                <a:lnTo>
                  <a:pt x="1984" y="3500"/>
                </a:lnTo>
                <a:lnTo>
                  <a:pt x="1984" y="4000"/>
                </a:lnTo>
                <a:lnTo>
                  <a:pt x="1885" y="4000"/>
                </a:lnTo>
                <a:lnTo>
                  <a:pt x="1389" y="6000"/>
                </a:lnTo>
                <a:lnTo>
                  <a:pt x="1290" y="6500"/>
                </a:lnTo>
                <a:lnTo>
                  <a:pt x="793" y="9500"/>
                </a:lnTo>
                <a:lnTo>
                  <a:pt x="793" y="110500"/>
                </a:lnTo>
                <a:lnTo>
                  <a:pt x="1290" y="113500"/>
                </a:lnTo>
                <a:lnTo>
                  <a:pt x="1290" y="19000"/>
                </a:lnTo>
                <a:lnTo>
                  <a:pt x="1488" y="16666"/>
                </a:lnTo>
                <a:lnTo>
                  <a:pt x="1488" y="16000"/>
                </a:lnTo>
                <a:lnTo>
                  <a:pt x="1786" y="13750"/>
                </a:lnTo>
                <a:lnTo>
                  <a:pt x="1786" y="13500"/>
                </a:lnTo>
                <a:lnTo>
                  <a:pt x="2183" y="11099"/>
                </a:lnTo>
                <a:lnTo>
                  <a:pt x="2183" y="11000"/>
                </a:lnTo>
                <a:lnTo>
                  <a:pt x="2679" y="8500"/>
                </a:lnTo>
                <a:close/>
              </a:path>
              <a:path extrusionOk="0" h="120000" w="120000">
                <a:moveTo>
                  <a:pt x="1389" y="18500"/>
                </a:moveTo>
                <a:lnTo>
                  <a:pt x="1290" y="19000"/>
                </a:lnTo>
                <a:lnTo>
                  <a:pt x="1290" y="20000"/>
                </a:lnTo>
                <a:lnTo>
                  <a:pt x="1389" y="18500"/>
                </a:lnTo>
                <a:close/>
              </a:path>
              <a:path extrusionOk="0" h="120000" w="120000">
                <a:moveTo>
                  <a:pt x="1389" y="101500"/>
                </a:moveTo>
                <a:lnTo>
                  <a:pt x="1290" y="99500"/>
                </a:lnTo>
                <a:lnTo>
                  <a:pt x="1290" y="101000"/>
                </a:lnTo>
                <a:lnTo>
                  <a:pt x="1389" y="101500"/>
                </a:lnTo>
                <a:close/>
              </a:path>
              <a:path extrusionOk="0" h="120000" w="120000">
                <a:moveTo>
                  <a:pt x="1587" y="104500"/>
                </a:moveTo>
                <a:lnTo>
                  <a:pt x="1290" y="101000"/>
                </a:lnTo>
                <a:lnTo>
                  <a:pt x="1290" y="113500"/>
                </a:lnTo>
                <a:lnTo>
                  <a:pt x="1389" y="113500"/>
                </a:lnTo>
                <a:lnTo>
                  <a:pt x="1488" y="114000"/>
                </a:lnTo>
                <a:lnTo>
                  <a:pt x="1488" y="104000"/>
                </a:lnTo>
                <a:lnTo>
                  <a:pt x="1587" y="104500"/>
                </a:lnTo>
                <a:close/>
              </a:path>
              <a:path extrusionOk="0" h="120000" w="120000">
                <a:moveTo>
                  <a:pt x="1587" y="15500"/>
                </a:moveTo>
                <a:lnTo>
                  <a:pt x="1488" y="16000"/>
                </a:lnTo>
                <a:lnTo>
                  <a:pt x="1488" y="16666"/>
                </a:lnTo>
                <a:lnTo>
                  <a:pt x="1587" y="15500"/>
                </a:lnTo>
                <a:close/>
              </a:path>
              <a:path extrusionOk="0" h="120000" w="120000">
                <a:moveTo>
                  <a:pt x="1885" y="107000"/>
                </a:moveTo>
                <a:lnTo>
                  <a:pt x="1488" y="104000"/>
                </a:lnTo>
                <a:lnTo>
                  <a:pt x="1488" y="114000"/>
                </a:lnTo>
                <a:lnTo>
                  <a:pt x="1786" y="115500"/>
                </a:lnTo>
                <a:lnTo>
                  <a:pt x="1786" y="106500"/>
                </a:lnTo>
                <a:lnTo>
                  <a:pt x="1885" y="107000"/>
                </a:lnTo>
                <a:close/>
              </a:path>
              <a:path extrusionOk="0" h="120000" w="120000">
                <a:moveTo>
                  <a:pt x="1885" y="13000"/>
                </a:moveTo>
                <a:lnTo>
                  <a:pt x="1786" y="13500"/>
                </a:lnTo>
                <a:lnTo>
                  <a:pt x="1786" y="13750"/>
                </a:lnTo>
                <a:lnTo>
                  <a:pt x="1885" y="13000"/>
                </a:lnTo>
                <a:close/>
              </a:path>
              <a:path extrusionOk="0" h="120000" w="120000">
                <a:moveTo>
                  <a:pt x="2232" y="109199"/>
                </a:moveTo>
                <a:lnTo>
                  <a:pt x="1786" y="106500"/>
                </a:lnTo>
                <a:lnTo>
                  <a:pt x="1786" y="115500"/>
                </a:lnTo>
                <a:lnTo>
                  <a:pt x="1885" y="116000"/>
                </a:lnTo>
                <a:lnTo>
                  <a:pt x="1984" y="116000"/>
                </a:lnTo>
                <a:lnTo>
                  <a:pt x="1984" y="116500"/>
                </a:lnTo>
                <a:lnTo>
                  <a:pt x="2183" y="116928"/>
                </a:lnTo>
                <a:lnTo>
                  <a:pt x="2183" y="109000"/>
                </a:lnTo>
                <a:lnTo>
                  <a:pt x="2232" y="109199"/>
                </a:lnTo>
                <a:close/>
              </a:path>
              <a:path extrusionOk="0" h="120000" w="120000">
                <a:moveTo>
                  <a:pt x="2282" y="10500"/>
                </a:moveTo>
                <a:lnTo>
                  <a:pt x="2183" y="11000"/>
                </a:lnTo>
                <a:lnTo>
                  <a:pt x="2183" y="11099"/>
                </a:lnTo>
                <a:lnTo>
                  <a:pt x="2282" y="10500"/>
                </a:lnTo>
                <a:close/>
              </a:path>
              <a:path extrusionOk="0" h="120000" w="120000">
                <a:moveTo>
                  <a:pt x="2282" y="109500"/>
                </a:moveTo>
                <a:lnTo>
                  <a:pt x="2232" y="109199"/>
                </a:lnTo>
                <a:lnTo>
                  <a:pt x="2183" y="109000"/>
                </a:lnTo>
                <a:lnTo>
                  <a:pt x="2282" y="109500"/>
                </a:lnTo>
                <a:close/>
              </a:path>
              <a:path extrusionOk="0" h="120000" w="120000">
                <a:moveTo>
                  <a:pt x="2282" y="117142"/>
                </a:moveTo>
                <a:lnTo>
                  <a:pt x="2282" y="109500"/>
                </a:lnTo>
                <a:lnTo>
                  <a:pt x="2183" y="109000"/>
                </a:lnTo>
                <a:lnTo>
                  <a:pt x="2183" y="116928"/>
                </a:lnTo>
                <a:lnTo>
                  <a:pt x="2282" y="117142"/>
                </a:lnTo>
                <a:close/>
              </a:path>
              <a:path extrusionOk="0" h="120000" w="120000">
                <a:moveTo>
                  <a:pt x="2679" y="111000"/>
                </a:moveTo>
                <a:lnTo>
                  <a:pt x="2232" y="109199"/>
                </a:lnTo>
                <a:lnTo>
                  <a:pt x="2282" y="109500"/>
                </a:lnTo>
                <a:lnTo>
                  <a:pt x="2282" y="117142"/>
                </a:lnTo>
                <a:lnTo>
                  <a:pt x="2580" y="117785"/>
                </a:lnTo>
                <a:lnTo>
                  <a:pt x="2580" y="111000"/>
                </a:lnTo>
                <a:lnTo>
                  <a:pt x="2679" y="111000"/>
                </a:lnTo>
                <a:close/>
              </a:path>
              <a:path extrusionOk="0" h="120000" w="120000">
                <a:moveTo>
                  <a:pt x="117403" y="9000"/>
                </a:moveTo>
                <a:lnTo>
                  <a:pt x="117303" y="8500"/>
                </a:lnTo>
                <a:lnTo>
                  <a:pt x="117303" y="1500"/>
                </a:lnTo>
                <a:lnTo>
                  <a:pt x="117204" y="1500"/>
                </a:lnTo>
                <a:lnTo>
                  <a:pt x="116509" y="500"/>
                </a:lnTo>
                <a:lnTo>
                  <a:pt x="116410" y="500"/>
                </a:lnTo>
                <a:lnTo>
                  <a:pt x="116013" y="0"/>
                </a:lnTo>
                <a:lnTo>
                  <a:pt x="3969" y="0"/>
                </a:lnTo>
                <a:lnTo>
                  <a:pt x="3572" y="500"/>
                </a:lnTo>
                <a:lnTo>
                  <a:pt x="3473" y="500"/>
                </a:lnTo>
                <a:lnTo>
                  <a:pt x="2778" y="1500"/>
                </a:lnTo>
                <a:lnTo>
                  <a:pt x="2679" y="1500"/>
                </a:lnTo>
                <a:lnTo>
                  <a:pt x="2679" y="8500"/>
                </a:lnTo>
                <a:lnTo>
                  <a:pt x="2580" y="9000"/>
                </a:lnTo>
                <a:lnTo>
                  <a:pt x="3175" y="7714"/>
                </a:lnTo>
                <a:lnTo>
                  <a:pt x="3175" y="7500"/>
                </a:lnTo>
                <a:lnTo>
                  <a:pt x="3771" y="6642"/>
                </a:lnTo>
                <a:lnTo>
                  <a:pt x="3771" y="6500"/>
                </a:lnTo>
                <a:lnTo>
                  <a:pt x="4168" y="6000"/>
                </a:lnTo>
                <a:lnTo>
                  <a:pt x="115616" y="6000"/>
                </a:lnTo>
                <a:lnTo>
                  <a:pt x="115914" y="6500"/>
                </a:lnTo>
                <a:lnTo>
                  <a:pt x="116212" y="6500"/>
                </a:lnTo>
                <a:lnTo>
                  <a:pt x="116212" y="6625"/>
                </a:lnTo>
                <a:lnTo>
                  <a:pt x="116906" y="7500"/>
                </a:lnTo>
                <a:lnTo>
                  <a:pt x="116906" y="7928"/>
                </a:lnTo>
                <a:lnTo>
                  <a:pt x="117403" y="9000"/>
                </a:lnTo>
                <a:close/>
              </a:path>
              <a:path extrusionOk="0" h="120000" w="120000">
                <a:moveTo>
                  <a:pt x="3274" y="112500"/>
                </a:moveTo>
                <a:lnTo>
                  <a:pt x="2580" y="111000"/>
                </a:lnTo>
                <a:lnTo>
                  <a:pt x="2580" y="117785"/>
                </a:lnTo>
                <a:lnTo>
                  <a:pt x="2679" y="118000"/>
                </a:lnTo>
                <a:lnTo>
                  <a:pt x="2778" y="118500"/>
                </a:lnTo>
                <a:lnTo>
                  <a:pt x="3175" y="119071"/>
                </a:lnTo>
                <a:lnTo>
                  <a:pt x="3175" y="112500"/>
                </a:lnTo>
                <a:lnTo>
                  <a:pt x="3274" y="112500"/>
                </a:lnTo>
                <a:close/>
              </a:path>
              <a:path extrusionOk="0" h="120000" w="120000">
                <a:moveTo>
                  <a:pt x="3274" y="7500"/>
                </a:moveTo>
                <a:lnTo>
                  <a:pt x="3175" y="7500"/>
                </a:lnTo>
                <a:lnTo>
                  <a:pt x="3175" y="7714"/>
                </a:lnTo>
                <a:lnTo>
                  <a:pt x="3274" y="7500"/>
                </a:lnTo>
                <a:close/>
              </a:path>
              <a:path extrusionOk="0" h="120000" w="120000">
                <a:moveTo>
                  <a:pt x="3870" y="113500"/>
                </a:moveTo>
                <a:lnTo>
                  <a:pt x="3175" y="112500"/>
                </a:lnTo>
                <a:lnTo>
                  <a:pt x="3175" y="119071"/>
                </a:lnTo>
                <a:lnTo>
                  <a:pt x="3473" y="119500"/>
                </a:lnTo>
                <a:lnTo>
                  <a:pt x="3572" y="119500"/>
                </a:lnTo>
                <a:lnTo>
                  <a:pt x="3771" y="119750"/>
                </a:lnTo>
                <a:lnTo>
                  <a:pt x="3771" y="113500"/>
                </a:lnTo>
                <a:lnTo>
                  <a:pt x="3870" y="113500"/>
                </a:lnTo>
                <a:close/>
              </a:path>
              <a:path extrusionOk="0" h="120000" w="120000">
                <a:moveTo>
                  <a:pt x="3870" y="6500"/>
                </a:moveTo>
                <a:lnTo>
                  <a:pt x="3771" y="6500"/>
                </a:lnTo>
                <a:lnTo>
                  <a:pt x="3771" y="6642"/>
                </a:lnTo>
                <a:lnTo>
                  <a:pt x="3870" y="6500"/>
                </a:lnTo>
                <a:close/>
              </a:path>
              <a:path extrusionOk="0" h="120000" w="120000">
                <a:moveTo>
                  <a:pt x="116212" y="119750"/>
                </a:moveTo>
                <a:lnTo>
                  <a:pt x="116212" y="113500"/>
                </a:lnTo>
                <a:lnTo>
                  <a:pt x="3771" y="113500"/>
                </a:lnTo>
                <a:lnTo>
                  <a:pt x="3771" y="119750"/>
                </a:lnTo>
                <a:lnTo>
                  <a:pt x="3969" y="120000"/>
                </a:lnTo>
                <a:lnTo>
                  <a:pt x="116013" y="120000"/>
                </a:lnTo>
                <a:lnTo>
                  <a:pt x="116212" y="119750"/>
                </a:lnTo>
                <a:close/>
              </a:path>
              <a:path extrusionOk="0" h="120000" w="120000">
                <a:moveTo>
                  <a:pt x="116212" y="6625"/>
                </a:moveTo>
                <a:lnTo>
                  <a:pt x="116212" y="6500"/>
                </a:lnTo>
                <a:lnTo>
                  <a:pt x="116113" y="6500"/>
                </a:lnTo>
                <a:lnTo>
                  <a:pt x="116212" y="6625"/>
                </a:lnTo>
                <a:close/>
              </a:path>
              <a:path extrusionOk="0" h="120000" w="120000">
                <a:moveTo>
                  <a:pt x="116906" y="118928"/>
                </a:moveTo>
                <a:lnTo>
                  <a:pt x="116906" y="112500"/>
                </a:lnTo>
                <a:lnTo>
                  <a:pt x="116113" y="113500"/>
                </a:lnTo>
                <a:lnTo>
                  <a:pt x="116212" y="113500"/>
                </a:lnTo>
                <a:lnTo>
                  <a:pt x="116212" y="119750"/>
                </a:lnTo>
                <a:lnTo>
                  <a:pt x="116410" y="119500"/>
                </a:lnTo>
                <a:lnTo>
                  <a:pt x="116509" y="119500"/>
                </a:lnTo>
                <a:lnTo>
                  <a:pt x="116906" y="118928"/>
                </a:lnTo>
                <a:close/>
              </a:path>
              <a:path extrusionOk="0" h="120000" w="120000">
                <a:moveTo>
                  <a:pt x="116906" y="7928"/>
                </a:moveTo>
                <a:lnTo>
                  <a:pt x="116906" y="7500"/>
                </a:lnTo>
                <a:lnTo>
                  <a:pt x="116708" y="7500"/>
                </a:lnTo>
                <a:lnTo>
                  <a:pt x="116906" y="7928"/>
                </a:lnTo>
                <a:close/>
              </a:path>
              <a:path extrusionOk="0" h="120000" w="120000">
                <a:moveTo>
                  <a:pt x="117403" y="111000"/>
                </a:moveTo>
                <a:lnTo>
                  <a:pt x="116708" y="112500"/>
                </a:lnTo>
                <a:lnTo>
                  <a:pt x="116906" y="112500"/>
                </a:lnTo>
                <a:lnTo>
                  <a:pt x="116906" y="118928"/>
                </a:lnTo>
                <a:lnTo>
                  <a:pt x="117204" y="118500"/>
                </a:lnTo>
                <a:lnTo>
                  <a:pt x="117303" y="118500"/>
                </a:lnTo>
                <a:lnTo>
                  <a:pt x="117303" y="111500"/>
                </a:lnTo>
                <a:lnTo>
                  <a:pt x="117403" y="111000"/>
                </a:lnTo>
                <a:close/>
              </a:path>
              <a:path extrusionOk="0" h="120000" w="120000">
                <a:moveTo>
                  <a:pt x="119189" y="110500"/>
                </a:moveTo>
                <a:lnTo>
                  <a:pt x="119189" y="9500"/>
                </a:lnTo>
                <a:lnTo>
                  <a:pt x="118693" y="6500"/>
                </a:lnTo>
                <a:lnTo>
                  <a:pt x="118594" y="6000"/>
                </a:lnTo>
                <a:lnTo>
                  <a:pt x="118097" y="4000"/>
                </a:lnTo>
                <a:lnTo>
                  <a:pt x="117998" y="3500"/>
                </a:lnTo>
                <a:lnTo>
                  <a:pt x="117303" y="2000"/>
                </a:lnTo>
                <a:lnTo>
                  <a:pt x="117303" y="8500"/>
                </a:lnTo>
                <a:lnTo>
                  <a:pt x="117800" y="11000"/>
                </a:lnTo>
                <a:lnTo>
                  <a:pt x="117800" y="10500"/>
                </a:lnTo>
                <a:lnTo>
                  <a:pt x="118197" y="13500"/>
                </a:lnTo>
                <a:lnTo>
                  <a:pt x="118197" y="13000"/>
                </a:lnTo>
                <a:lnTo>
                  <a:pt x="118494" y="16000"/>
                </a:lnTo>
                <a:lnTo>
                  <a:pt x="118494" y="15500"/>
                </a:lnTo>
                <a:lnTo>
                  <a:pt x="118693" y="19000"/>
                </a:lnTo>
                <a:lnTo>
                  <a:pt x="118693" y="113500"/>
                </a:lnTo>
                <a:lnTo>
                  <a:pt x="119189" y="110500"/>
                </a:lnTo>
                <a:close/>
              </a:path>
              <a:path extrusionOk="0" h="120000" w="120000">
                <a:moveTo>
                  <a:pt x="118693" y="113500"/>
                </a:moveTo>
                <a:lnTo>
                  <a:pt x="118693" y="101000"/>
                </a:lnTo>
                <a:lnTo>
                  <a:pt x="118494" y="104500"/>
                </a:lnTo>
                <a:lnTo>
                  <a:pt x="118494" y="104000"/>
                </a:lnTo>
                <a:lnTo>
                  <a:pt x="118197" y="107000"/>
                </a:lnTo>
                <a:lnTo>
                  <a:pt x="118197" y="106500"/>
                </a:lnTo>
                <a:lnTo>
                  <a:pt x="117800" y="109500"/>
                </a:lnTo>
                <a:lnTo>
                  <a:pt x="117800" y="109000"/>
                </a:lnTo>
                <a:lnTo>
                  <a:pt x="117303" y="111500"/>
                </a:lnTo>
                <a:lnTo>
                  <a:pt x="117303" y="118000"/>
                </a:lnTo>
                <a:lnTo>
                  <a:pt x="117998" y="116500"/>
                </a:lnTo>
                <a:lnTo>
                  <a:pt x="118594" y="113500"/>
                </a:lnTo>
                <a:lnTo>
                  <a:pt x="118693" y="113500"/>
                </a:lnTo>
                <a:close/>
              </a:path>
              <a:path extrusionOk="0" h="120000" w="120000">
                <a:moveTo>
                  <a:pt x="119586" y="107000"/>
                </a:moveTo>
                <a:lnTo>
                  <a:pt x="119586" y="13000"/>
                </a:lnTo>
                <a:lnTo>
                  <a:pt x="119288" y="10000"/>
                </a:lnTo>
                <a:lnTo>
                  <a:pt x="119189" y="10000"/>
                </a:lnTo>
                <a:lnTo>
                  <a:pt x="119189" y="110000"/>
                </a:lnTo>
                <a:lnTo>
                  <a:pt x="119288" y="110000"/>
                </a:lnTo>
                <a:lnTo>
                  <a:pt x="119586" y="107000"/>
                </a:lnTo>
                <a:close/>
              </a:path>
              <a:path extrusionOk="0" h="120000" w="120000">
                <a:moveTo>
                  <a:pt x="119983" y="100000"/>
                </a:moveTo>
                <a:lnTo>
                  <a:pt x="119983" y="19500"/>
                </a:lnTo>
                <a:lnTo>
                  <a:pt x="119884" y="17500"/>
                </a:lnTo>
                <a:lnTo>
                  <a:pt x="119586" y="13500"/>
                </a:lnTo>
                <a:lnTo>
                  <a:pt x="119586" y="106000"/>
                </a:lnTo>
                <a:lnTo>
                  <a:pt x="119884" y="102500"/>
                </a:lnTo>
                <a:lnTo>
                  <a:pt x="119884" y="102000"/>
                </a:lnTo>
                <a:lnTo>
                  <a:pt x="119983" y="10000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46" name="Google Shape;646;p14"/>
          <p:cNvSpPr txBox="1"/>
          <p:nvPr/>
        </p:nvSpPr>
        <p:spPr>
          <a:xfrm>
            <a:off x="2037079" y="2831082"/>
            <a:ext cx="793750" cy="22352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300">
                <a:solidFill>
                  <a:srgbClr val="FFFFFF"/>
                </a:solidFill>
                <a:latin typeface="Arial"/>
                <a:ea typeface="Arial"/>
                <a:cs typeface="Arial"/>
                <a:sym typeface="Arial"/>
              </a:rPr>
              <a:t>EQUITIES</a:t>
            </a:r>
            <a:endParaRPr sz="1300">
              <a:solidFill>
                <a:schemeClr val="dk1"/>
              </a:solidFill>
              <a:latin typeface="Arial"/>
              <a:ea typeface="Arial"/>
              <a:cs typeface="Arial"/>
              <a:sym typeface="Arial"/>
            </a:endParaRPr>
          </a:p>
        </p:txBody>
      </p:sp>
      <p:sp>
        <p:nvSpPr>
          <p:cNvPr id="647" name="Google Shape;647;p14"/>
          <p:cNvSpPr/>
          <p:nvPr/>
        </p:nvSpPr>
        <p:spPr>
          <a:xfrm>
            <a:off x="6704076" y="2775204"/>
            <a:ext cx="1823085" cy="347980"/>
          </a:xfrm>
          <a:custGeom>
            <a:rect b="b" l="l" r="r" t="t"/>
            <a:pathLst>
              <a:path extrusionOk="0" h="120000" w="120000">
                <a:moveTo>
                  <a:pt x="119974" y="99854"/>
                </a:moveTo>
                <a:lnTo>
                  <a:pt x="119974" y="19970"/>
                </a:lnTo>
                <a:lnTo>
                  <a:pt x="119675" y="12194"/>
                </a:lnTo>
                <a:lnTo>
                  <a:pt x="118858" y="5846"/>
                </a:lnTo>
                <a:lnTo>
                  <a:pt x="117647" y="1568"/>
                </a:lnTo>
                <a:lnTo>
                  <a:pt x="116163" y="0"/>
                </a:lnTo>
                <a:lnTo>
                  <a:pt x="3811" y="0"/>
                </a:lnTo>
                <a:lnTo>
                  <a:pt x="2327" y="1568"/>
                </a:lnTo>
                <a:lnTo>
                  <a:pt x="1115" y="5846"/>
                </a:lnTo>
                <a:lnTo>
                  <a:pt x="299" y="12194"/>
                </a:lnTo>
                <a:lnTo>
                  <a:pt x="0" y="19970"/>
                </a:lnTo>
                <a:lnTo>
                  <a:pt x="0" y="99854"/>
                </a:lnTo>
                <a:lnTo>
                  <a:pt x="299" y="107630"/>
                </a:lnTo>
                <a:lnTo>
                  <a:pt x="1115" y="113977"/>
                </a:lnTo>
                <a:lnTo>
                  <a:pt x="2327" y="118256"/>
                </a:lnTo>
                <a:lnTo>
                  <a:pt x="3811" y="119824"/>
                </a:lnTo>
                <a:lnTo>
                  <a:pt x="116163" y="119824"/>
                </a:lnTo>
                <a:lnTo>
                  <a:pt x="117647" y="118256"/>
                </a:lnTo>
                <a:lnTo>
                  <a:pt x="118858" y="113977"/>
                </a:lnTo>
                <a:lnTo>
                  <a:pt x="119675" y="107630"/>
                </a:lnTo>
                <a:lnTo>
                  <a:pt x="119974" y="99854"/>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48" name="Google Shape;648;p14"/>
          <p:cNvSpPr/>
          <p:nvPr/>
        </p:nvSpPr>
        <p:spPr>
          <a:xfrm>
            <a:off x="6694932" y="2766060"/>
            <a:ext cx="1841500" cy="365760"/>
          </a:xfrm>
          <a:custGeom>
            <a:rect b="b" l="l" r="r" t="t"/>
            <a:pathLst>
              <a:path extrusionOk="0" h="120000" w="120000">
                <a:moveTo>
                  <a:pt x="1291" y="20000"/>
                </a:moveTo>
                <a:lnTo>
                  <a:pt x="1291" y="6500"/>
                </a:lnTo>
                <a:lnTo>
                  <a:pt x="1191" y="6500"/>
                </a:lnTo>
                <a:lnTo>
                  <a:pt x="794" y="9500"/>
                </a:lnTo>
                <a:lnTo>
                  <a:pt x="695" y="10000"/>
                </a:lnTo>
                <a:lnTo>
                  <a:pt x="397" y="13000"/>
                </a:lnTo>
                <a:lnTo>
                  <a:pt x="297" y="13500"/>
                </a:lnTo>
                <a:lnTo>
                  <a:pt x="99" y="17500"/>
                </a:lnTo>
                <a:lnTo>
                  <a:pt x="0" y="20000"/>
                </a:lnTo>
                <a:lnTo>
                  <a:pt x="0" y="100500"/>
                </a:lnTo>
                <a:lnTo>
                  <a:pt x="99" y="102000"/>
                </a:lnTo>
                <a:lnTo>
                  <a:pt x="99" y="102500"/>
                </a:lnTo>
                <a:lnTo>
                  <a:pt x="297" y="106000"/>
                </a:lnTo>
                <a:lnTo>
                  <a:pt x="297" y="106500"/>
                </a:lnTo>
                <a:lnTo>
                  <a:pt x="397" y="107000"/>
                </a:lnTo>
                <a:lnTo>
                  <a:pt x="695" y="110000"/>
                </a:lnTo>
                <a:lnTo>
                  <a:pt x="794" y="110500"/>
                </a:lnTo>
                <a:lnTo>
                  <a:pt x="1191" y="113500"/>
                </a:lnTo>
                <a:lnTo>
                  <a:pt x="1191" y="22000"/>
                </a:lnTo>
                <a:lnTo>
                  <a:pt x="1291" y="20000"/>
                </a:lnTo>
                <a:close/>
              </a:path>
              <a:path extrusionOk="0" h="120000" w="120000">
                <a:moveTo>
                  <a:pt x="1787" y="107000"/>
                </a:moveTo>
                <a:lnTo>
                  <a:pt x="1489" y="104000"/>
                </a:lnTo>
                <a:lnTo>
                  <a:pt x="1489" y="104500"/>
                </a:lnTo>
                <a:lnTo>
                  <a:pt x="1291" y="101000"/>
                </a:lnTo>
                <a:lnTo>
                  <a:pt x="1291" y="99500"/>
                </a:lnTo>
                <a:lnTo>
                  <a:pt x="1191" y="97500"/>
                </a:lnTo>
                <a:lnTo>
                  <a:pt x="1191" y="113500"/>
                </a:lnTo>
                <a:lnTo>
                  <a:pt x="1291" y="113500"/>
                </a:lnTo>
                <a:lnTo>
                  <a:pt x="1688" y="115166"/>
                </a:lnTo>
                <a:lnTo>
                  <a:pt x="1688" y="106500"/>
                </a:lnTo>
                <a:lnTo>
                  <a:pt x="1787" y="107000"/>
                </a:lnTo>
                <a:close/>
              </a:path>
              <a:path extrusionOk="0" h="120000" w="120000">
                <a:moveTo>
                  <a:pt x="118675" y="19000"/>
                </a:moveTo>
                <a:lnTo>
                  <a:pt x="118675" y="6000"/>
                </a:lnTo>
                <a:lnTo>
                  <a:pt x="118080" y="4000"/>
                </a:lnTo>
                <a:lnTo>
                  <a:pt x="118080" y="3500"/>
                </a:lnTo>
                <a:lnTo>
                  <a:pt x="117980" y="3500"/>
                </a:lnTo>
                <a:lnTo>
                  <a:pt x="117384" y="2000"/>
                </a:lnTo>
                <a:lnTo>
                  <a:pt x="117384" y="1500"/>
                </a:lnTo>
                <a:lnTo>
                  <a:pt x="117285" y="1500"/>
                </a:lnTo>
                <a:lnTo>
                  <a:pt x="116590" y="500"/>
                </a:lnTo>
                <a:lnTo>
                  <a:pt x="116491" y="500"/>
                </a:lnTo>
                <a:lnTo>
                  <a:pt x="115994" y="0"/>
                </a:lnTo>
                <a:lnTo>
                  <a:pt x="3873" y="0"/>
                </a:lnTo>
                <a:lnTo>
                  <a:pt x="3575" y="500"/>
                </a:lnTo>
                <a:lnTo>
                  <a:pt x="3475" y="500"/>
                </a:lnTo>
                <a:lnTo>
                  <a:pt x="2681" y="1500"/>
                </a:lnTo>
                <a:lnTo>
                  <a:pt x="2582" y="2000"/>
                </a:lnTo>
                <a:lnTo>
                  <a:pt x="1986" y="3500"/>
                </a:lnTo>
                <a:lnTo>
                  <a:pt x="1886" y="4000"/>
                </a:lnTo>
                <a:lnTo>
                  <a:pt x="1291" y="6000"/>
                </a:lnTo>
                <a:lnTo>
                  <a:pt x="1291" y="19000"/>
                </a:lnTo>
                <a:lnTo>
                  <a:pt x="1489" y="15500"/>
                </a:lnTo>
                <a:lnTo>
                  <a:pt x="1489" y="16000"/>
                </a:lnTo>
                <a:lnTo>
                  <a:pt x="1688" y="14000"/>
                </a:lnTo>
                <a:lnTo>
                  <a:pt x="1688" y="13500"/>
                </a:lnTo>
                <a:lnTo>
                  <a:pt x="2085" y="11099"/>
                </a:lnTo>
                <a:lnTo>
                  <a:pt x="2085" y="11000"/>
                </a:lnTo>
                <a:lnTo>
                  <a:pt x="2184" y="10500"/>
                </a:lnTo>
                <a:lnTo>
                  <a:pt x="2184" y="10583"/>
                </a:lnTo>
                <a:lnTo>
                  <a:pt x="2681" y="8500"/>
                </a:lnTo>
                <a:lnTo>
                  <a:pt x="2681" y="8750"/>
                </a:lnTo>
                <a:lnTo>
                  <a:pt x="3078" y="7750"/>
                </a:lnTo>
                <a:lnTo>
                  <a:pt x="3078" y="7500"/>
                </a:lnTo>
                <a:lnTo>
                  <a:pt x="3674" y="6642"/>
                </a:lnTo>
                <a:lnTo>
                  <a:pt x="3674" y="6500"/>
                </a:lnTo>
                <a:lnTo>
                  <a:pt x="4071" y="6000"/>
                </a:lnTo>
                <a:lnTo>
                  <a:pt x="115597" y="6000"/>
                </a:lnTo>
                <a:lnTo>
                  <a:pt x="115994" y="6500"/>
                </a:lnTo>
                <a:lnTo>
                  <a:pt x="116292" y="6500"/>
                </a:lnTo>
                <a:lnTo>
                  <a:pt x="116292" y="6642"/>
                </a:lnTo>
                <a:lnTo>
                  <a:pt x="116888" y="7500"/>
                </a:lnTo>
                <a:lnTo>
                  <a:pt x="116888" y="7750"/>
                </a:lnTo>
                <a:lnTo>
                  <a:pt x="117285" y="8750"/>
                </a:lnTo>
                <a:lnTo>
                  <a:pt x="117285" y="8500"/>
                </a:lnTo>
                <a:lnTo>
                  <a:pt x="117782" y="10583"/>
                </a:lnTo>
                <a:lnTo>
                  <a:pt x="117782" y="10500"/>
                </a:lnTo>
                <a:lnTo>
                  <a:pt x="117881" y="11000"/>
                </a:lnTo>
                <a:lnTo>
                  <a:pt x="117881" y="11099"/>
                </a:lnTo>
                <a:lnTo>
                  <a:pt x="118278" y="13500"/>
                </a:lnTo>
                <a:lnTo>
                  <a:pt x="118278" y="13750"/>
                </a:lnTo>
                <a:lnTo>
                  <a:pt x="118576" y="16000"/>
                </a:lnTo>
                <a:lnTo>
                  <a:pt x="118576" y="17250"/>
                </a:lnTo>
                <a:lnTo>
                  <a:pt x="118675" y="19000"/>
                </a:lnTo>
                <a:close/>
              </a:path>
              <a:path extrusionOk="0" h="120000" w="120000">
                <a:moveTo>
                  <a:pt x="1787" y="13000"/>
                </a:moveTo>
                <a:lnTo>
                  <a:pt x="1688" y="13500"/>
                </a:lnTo>
                <a:lnTo>
                  <a:pt x="1688" y="14000"/>
                </a:lnTo>
                <a:lnTo>
                  <a:pt x="1787" y="13000"/>
                </a:lnTo>
                <a:close/>
              </a:path>
              <a:path extrusionOk="0" h="120000" w="120000">
                <a:moveTo>
                  <a:pt x="2122" y="109125"/>
                </a:moveTo>
                <a:lnTo>
                  <a:pt x="1688" y="106500"/>
                </a:lnTo>
                <a:lnTo>
                  <a:pt x="1688" y="115166"/>
                </a:lnTo>
                <a:lnTo>
                  <a:pt x="1886" y="116000"/>
                </a:lnTo>
                <a:lnTo>
                  <a:pt x="1986" y="116500"/>
                </a:lnTo>
                <a:lnTo>
                  <a:pt x="2085" y="116750"/>
                </a:lnTo>
                <a:lnTo>
                  <a:pt x="2085" y="109000"/>
                </a:lnTo>
                <a:lnTo>
                  <a:pt x="2122" y="109125"/>
                </a:lnTo>
                <a:close/>
              </a:path>
              <a:path extrusionOk="0" h="120000" w="120000">
                <a:moveTo>
                  <a:pt x="2184" y="10500"/>
                </a:moveTo>
                <a:lnTo>
                  <a:pt x="2085" y="11000"/>
                </a:lnTo>
                <a:lnTo>
                  <a:pt x="2139" y="10772"/>
                </a:lnTo>
                <a:lnTo>
                  <a:pt x="2184" y="10500"/>
                </a:lnTo>
                <a:close/>
              </a:path>
              <a:path extrusionOk="0" h="120000" w="120000">
                <a:moveTo>
                  <a:pt x="2139" y="10772"/>
                </a:moveTo>
                <a:lnTo>
                  <a:pt x="2085" y="11000"/>
                </a:lnTo>
                <a:lnTo>
                  <a:pt x="2085" y="11099"/>
                </a:lnTo>
                <a:lnTo>
                  <a:pt x="2139" y="10772"/>
                </a:lnTo>
                <a:close/>
              </a:path>
              <a:path extrusionOk="0" h="120000" w="120000">
                <a:moveTo>
                  <a:pt x="2184" y="109500"/>
                </a:moveTo>
                <a:lnTo>
                  <a:pt x="2122" y="109125"/>
                </a:lnTo>
                <a:lnTo>
                  <a:pt x="2085" y="109000"/>
                </a:lnTo>
                <a:lnTo>
                  <a:pt x="2184" y="109500"/>
                </a:lnTo>
                <a:close/>
              </a:path>
              <a:path extrusionOk="0" h="120000" w="120000">
                <a:moveTo>
                  <a:pt x="2184" y="117000"/>
                </a:moveTo>
                <a:lnTo>
                  <a:pt x="2184" y="109500"/>
                </a:lnTo>
                <a:lnTo>
                  <a:pt x="2085" y="109000"/>
                </a:lnTo>
                <a:lnTo>
                  <a:pt x="2085" y="116750"/>
                </a:lnTo>
                <a:lnTo>
                  <a:pt x="2184" y="117000"/>
                </a:lnTo>
                <a:close/>
              </a:path>
              <a:path extrusionOk="0" h="120000" w="120000">
                <a:moveTo>
                  <a:pt x="2681" y="111000"/>
                </a:moveTo>
                <a:lnTo>
                  <a:pt x="2122" y="109125"/>
                </a:lnTo>
                <a:lnTo>
                  <a:pt x="2184" y="109500"/>
                </a:lnTo>
                <a:lnTo>
                  <a:pt x="2184" y="117000"/>
                </a:lnTo>
                <a:lnTo>
                  <a:pt x="2582" y="118000"/>
                </a:lnTo>
                <a:lnTo>
                  <a:pt x="2582" y="111000"/>
                </a:lnTo>
                <a:lnTo>
                  <a:pt x="2681" y="111000"/>
                </a:lnTo>
                <a:close/>
              </a:path>
              <a:path extrusionOk="0" h="120000" w="120000">
                <a:moveTo>
                  <a:pt x="2184" y="10583"/>
                </a:moveTo>
                <a:lnTo>
                  <a:pt x="2184" y="10500"/>
                </a:lnTo>
                <a:lnTo>
                  <a:pt x="2139" y="10772"/>
                </a:lnTo>
                <a:lnTo>
                  <a:pt x="2184" y="10583"/>
                </a:lnTo>
                <a:close/>
              </a:path>
              <a:path extrusionOk="0" h="120000" w="120000">
                <a:moveTo>
                  <a:pt x="2681" y="8750"/>
                </a:moveTo>
                <a:lnTo>
                  <a:pt x="2681" y="8500"/>
                </a:lnTo>
                <a:lnTo>
                  <a:pt x="2582" y="9000"/>
                </a:lnTo>
                <a:lnTo>
                  <a:pt x="2681" y="8750"/>
                </a:lnTo>
                <a:close/>
              </a:path>
              <a:path extrusionOk="0" h="120000" w="120000">
                <a:moveTo>
                  <a:pt x="3177" y="112500"/>
                </a:moveTo>
                <a:lnTo>
                  <a:pt x="2582" y="111000"/>
                </a:lnTo>
                <a:lnTo>
                  <a:pt x="2582" y="118000"/>
                </a:lnTo>
                <a:lnTo>
                  <a:pt x="2681" y="118000"/>
                </a:lnTo>
                <a:lnTo>
                  <a:pt x="2681" y="118500"/>
                </a:lnTo>
                <a:lnTo>
                  <a:pt x="3078" y="119000"/>
                </a:lnTo>
                <a:lnTo>
                  <a:pt x="3078" y="112500"/>
                </a:lnTo>
                <a:lnTo>
                  <a:pt x="3177" y="112500"/>
                </a:lnTo>
                <a:close/>
              </a:path>
              <a:path extrusionOk="0" h="120000" w="120000">
                <a:moveTo>
                  <a:pt x="3177" y="7500"/>
                </a:moveTo>
                <a:lnTo>
                  <a:pt x="3078" y="7500"/>
                </a:lnTo>
                <a:lnTo>
                  <a:pt x="3078" y="7750"/>
                </a:lnTo>
                <a:lnTo>
                  <a:pt x="3177" y="7500"/>
                </a:lnTo>
                <a:close/>
              </a:path>
              <a:path extrusionOk="0" h="120000" w="120000">
                <a:moveTo>
                  <a:pt x="3773" y="113500"/>
                </a:moveTo>
                <a:lnTo>
                  <a:pt x="3078" y="112500"/>
                </a:lnTo>
                <a:lnTo>
                  <a:pt x="3078" y="119000"/>
                </a:lnTo>
                <a:lnTo>
                  <a:pt x="3475" y="119500"/>
                </a:lnTo>
                <a:lnTo>
                  <a:pt x="3575" y="119500"/>
                </a:lnTo>
                <a:lnTo>
                  <a:pt x="3674" y="119625"/>
                </a:lnTo>
                <a:lnTo>
                  <a:pt x="3674" y="113500"/>
                </a:lnTo>
                <a:lnTo>
                  <a:pt x="3773" y="113500"/>
                </a:lnTo>
                <a:close/>
              </a:path>
              <a:path extrusionOk="0" h="120000" w="120000">
                <a:moveTo>
                  <a:pt x="3773" y="6500"/>
                </a:moveTo>
                <a:lnTo>
                  <a:pt x="3674" y="6500"/>
                </a:lnTo>
                <a:lnTo>
                  <a:pt x="3674" y="6642"/>
                </a:lnTo>
                <a:lnTo>
                  <a:pt x="3773" y="6500"/>
                </a:lnTo>
                <a:close/>
              </a:path>
              <a:path extrusionOk="0" h="120000" w="120000">
                <a:moveTo>
                  <a:pt x="116292" y="119750"/>
                </a:moveTo>
                <a:lnTo>
                  <a:pt x="116292" y="113500"/>
                </a:lnTo>
                <a:lnTo>
                  <a:pt x="3674" y="113500"/>
                </a:lnTo>
                <a:lnTo>
                  <a:pt x="3674" y="119625"/>
                </a:lnTo>
                <a:lnTo>
                  <a:pt x="3972" y="120000"/>
                </a:lnTo>
                <a:lnTo>
                  <a:pt x="116093" y="120000"/>
                </a:lnTo>
                <a:lnTo>
                  <a:pt x="116292" y="119750"/>
                </a:lnTo>
                <a:close/>
              </a:path>
              <a:path extrusionOk="0" h="120000" w="120000">
                <a:moveTo>
                  <a:pt x="116292" y="6642"/>
                </a:moveTo>
                <a:lnTo>
                  <a:pt x="116292" y="6500"/>
                </a:lnTo>
                <a:lnTo>
                  <a:pt x="116193" y="6500"/>
                </a:lnTo>
                <a:lnTo>
                  <a:pt x="116292" y="6642"/>
                </a:lnTo>
                <a:close/>
              </a:path>
              <a:path extrusionOk="0" h="120000" w="120000">
                <a:moveTo>
                  <a:pt x="116888" y="119071"/>
                </a:moveTo>
                <a:lnTo>
                  <a:pt x="116888" y="112500"/>
                </a:lnTo>
                <a:lnTo>
                  <a:pt x="116193" y="113500"/>
                </a:lnTo>
                <a:lnTo>
                  <a:pt x="116292" y="113500"/>
                </a:lnTo>
                <a:lnTo>
                  <a:pt x="116292" y="119750"/>
                </a:lnTo>
                <a:lnTo>
                  <a:pt x="116491" y="119500"/>
                </a:lnTo>
                <a:lnTo>
                  <a:pt x="116590" y="119500"/>
                </a:lnTo>
                <a:lnTo>
                  <a:pt x="116888" y="119071"/>
                </a:lnTo>
                <a:close/>
              </a:path>
              <a:path extrusionOk="0" h="120000" w="120000">
                <a:moveTo>
                  <a:pt x="116888" y="7750"/>
                </a:moveTo>
                <a:lnTo>
                  <a:pt x="116888" y="7500"/>
                </a:lnTo>
                <a:lnTo>
                  <a:pt x="116788" y="7500"/>
                </a:lnTo>
                <a:lnTo>
                  <a:pt x="116888" y="7750"/>
                </a:lnTo>
                <a:close/>
              </a:path>
              <a:path extrusionOk="0" h="120000" w="120000">
                <a:moveTo>
                  <a:pt x="117384" y="118000"/>
                </a:moveTo>
                <a:lnTo>
                  <a:pt x="117384" y="111000"/>
                </a:lnTo>
                <a:lnTo>
                  <a:pt x="116788" y="112500"/>
                </a:lnTo>
                <a:lnTo>
                  <a:pt x="116888" y="112500"/>
                </a:lnTo>
                <a:lnTo>
                  <a:pt x="116888" y="119071"/>
                </a:lnTo>
                <a:lnTo>
                  <a:pt x="117285" y="118500"/>
                </a:lnTo>
                <a:lnTo>
                  <a:pt x="117384" y="118000"/>
                </a:lnTo>
                <a:close/>
              </a:path>
              <a:path extrusionOk="0" h="120000" w="120000">
                <a:moveTo>
                  <a:pt x="117384" y="9000"/>
                </a:moveTo>
                <a:lnTo>
                  <a:pt x="117285" y="8500"/>
                </a:lnTo>
                <a:lnTo>
                  <a:pt x="117285" y="8750"/>
                </a:lnTo>
                <a:lnTo>
                  <a:pt x="117384" y="9000"/>
                </a:lnTo>
                <a:close/>
              </a:path>
              <a:path extrusionOk="0" h="120000" w="120000">
                <a:moveTo>
                  <a:pt x="117844" y="109125"/>
                </a:moveTo>
                <a:lnTo>
                  <a:pt x="117285" y="111000"/>
                </a:lnTo>
                <a:lnTo>
                  <a:pt x="117384" y="111000"/>
                </a:lnTo>
                <a:lnTo>
                  <a:pt x="117384" y="118000"/>
                </a:lnTo>
                <a:lnTo>
                  <a:pt x="117782" y="117000"/>
                </a:lnTo>
                <a:lnTo>
                  <a:pt x="117782" y="109500"/>
                </a:lnTo>
                <a:lnTo>
                  <a:pt x="117844" y="109125"/>
                </a:lnTo>
                <a:close/>
              </a:path>
              <a:path extrusionOk="0" h="120000" w="120000">
                <a:moveTo>
                  <a:pt x="117881" y="11000"/>
                </a:moveTo>
                <a:lnTo>
                  <a:pt x="117782" y="10500"/>
                </a:lnTo>
                <a:lnTo>
                  <a:pt x="117827" y="10772"/>
                </a:lnTo>
                <a:lnTo>
                  <a:pt x="117881" y="11000"/>
                </a:lnTo>
                <a:close/>
              </a:path>
              <a:path extrusionOk="0" h="120000" w="120000">
                <a:moveTo>
                  <a:pt x="117827" y="10772"/>
                </a:moveTo>
                <a:lnTo>
                  <a:pt x="117782" y="10500"/>
                </a:lnTo>
                <a:lnTo>
                  <a:pt x="117782" y="10583"/>
                </a:lnTo>
                <a:lnTo>
                  <a:pt x="117827" y="10772"/>
                </a:lnTo>
                <a:close/>
              </a:path>
              <a:path extrusionOk="0" h="120000" w="120000">
                <a:moveTo>
                  <a:pt x="117881" y="109000"/>
                </a:moveTo>
                <a:lnTo>
                  <a:pt x="117844" y="109125"/>
                </a:lnTo>
                <a:lnTo>
                  <a:pt x="117782" y="109500"/>
                </a:lnTo>
                <a:lnTo>
                  <a:pt x="117881" y="109000"/>
                </a:lnTo>
                <a:close/>
              </a:path>
              <a:path extrusionOk="0" h="120000" w="120000">
                <a:moveTo>
                  <a:pt x="117881" y="116750"/>
                </a:moveTo>
                <a:lnTo>
                  <a:pt x="117881" y="109000"/>
                </a:lnTo>
                <a:lnTo>
                  <a:pt x="117782" y="109500"/>
                </a:lnTo>
                <a:lnTo>
                  <a:pt x="117782" y="117000"/>
                </a:lnTo>
                <a:lnTo>
                  <a:pt x="117881" y="116750"/>
                </a:lnTo>
                <a:close/>
              </a:path>
              <a:path extrusionOk="0" h="120000" w="120000">
                <a:moveTo>
                  <a:pt x="117881" y="11099"/>
                </a:moveTo>
                <a:lnTo>
                  <a:pt x="117881" y="11000"/>
                </a:lnTo>
                <a:lnTo>
                  <a:pt x="117827" y="10772"/>
                </a:lnTo>
                <a:lnTo>
                  <a:pt x="117881" y="11099"/>
                </a:lnTo>
                <a:close/>
              </a:path>
              <a:path extrusionOk="0" h="120000" w="120000">
                <a:moveTo>
                  <a:pt x="118278" y="115166"/>
                </a:moveTo>
                <a:lnTo>
                  <a:pt x="118278" y="106500"/>
                </a:lnTo>
                <a:lnTo>
                  <a:pt x="117844" y="109125"/>
                </a:lnTo>
                <a:lnTo>
                  <a:pt x="117881" y="109000"/>
                </a:lnTo>
                <a:lnTo>
                  <a:pt x="117881" y="116750"/>
                </a:lnTo>
                <a:lnTo>
                  <a:pt x="117980" y="116500"/>
                </a:lnTo>
                <a:lnTo>
                  <a:pt x="118080" y="116500"/>
                </a:lnTo>
                <a:lnTo>
                  <a:pt x="118080" y="116000"/>
                </a:lnTo>
                <a:lnTo>
                  <a:pt x="118278" y="115166"/>
                </a:lnTo>
                <a:close/>
              </a:path>
              <a:path extrusionOk="0" h="120000" w="120000">
                <a:moveTo>
                  <a:pt x="118278" y="13750"/>
                </a:moveTo>
                <a:lnTo>
                  <a:pt x="118278" y="13500"/>
                </a:lnTo>
                <a:lnTo>
                  <a:pt x="118179" y="13000"/>
                </a:lnTo>
                <a:lnTo>
                  <a:pt x="118278" y="13750"/>
                </a:lnTo>
                <a:close/>
              </a:path>
              <a:path extrusionOk="0" h="120000" w="120000">
                <a:moveTo>
                  <a:pt x="118576" y="113916"/>
                </a:moveTo>
                <a:lnTo>
                  <a:pt x="118576" y="104000"/>
                </a:lnTo>
                <a:lnTo>
                  <a:pt x="118179" y="107000"/>
                </a:lnTo>
                <a:lnTo>
                  <a:pt x="118278" y="106500"/>
                </a:lnTo>
                <a:lnTo>
                  <a:pt x="118278" y="115166"/>
                </a:lnTo>
                <a:lnTo>
                  <a:pt x="118576" y="113916"/>
                </a:lnTo>
                <a:close/>
              </a:path>
              <a:path extrusionOk="0" h="120000" w="120000">
                <a:moveTo>
                  <a:pt x="118576" y="17250"/>
                </a:moveTo>
                <a:lnTo>
                  <a:pt x="118576" y="16000"/>
                </a:lnTo>
                <a:lnTo>
                  <a:pt x="118477" y="15500"/>
                </a:lnTo>
                <a:lnTo>
                  <a:pt x="118576" y="17250"/>
                </a:lnTo>
                <a:close/>
              </a:path>
              <a:path extrusionOk="0" h="120000" w="120000">
                <a:moveTo>
                  <a:pt x="118775" y="113500"/>
                </a:moveTo>
                <a:lnTo>
                  <a:pt x="118775" y="99500"/>
                </a:lnTo>
                <a:lnTo>
                  <a:pt x="118675" y="101500"/>
                </a:lnTo>
                <a:lnTo>
                  <a:pt x="118675" y="101000"/>
                </a:lnTo>
                <a:lnTo>
                  <a:pt x="118477" y="104500"/>
                </a:lnTo>
                <a:lnTo>
                  <a:pt x="118576" y="104000"/>
                </a:lnTo>
                <a:lnTo>
                  <a:pt x="118576" y="113916"/>
                </a:lnTo>
                <a:lnTo>
                  <a:pt x="118675" y="113500"/>
                </a:lnTo>
                <a:lnTo>
                  <a:pt x="118775" y="113500"/>
                </a:lnTo>
                <a:close/>
              </a:path>
              <a:path extrusionOk="0" h="120000" w="120000">
                <a:moveTo>
                  <a:pt x="119271" y="110500"/>
                </a:moveTo>
                <a:lnTo>
                  <a:pt x="119271" y="9500"/>
                </a:lnTo>
                <a:lnTo>
                  <a:pt x="119172" y="9500"/>
                </a:lnTo>
                <a:lnTo>
                  <a:pt x="118775" y="6500"/>
                </a:lnTo>
                <a:lnTo>
                  <a:pt x="118675" y="6500"/>
                </a:lnTo>
                <a:lnTo>
                  <a:pt x="118675" y="18500"/>
                </a:lnTo>
                <a:lnTo>
                  <a:pt x="118775" y="20500"/>
                </a:lnTo>
                <a:lnTo>
                  <a:pt x="118775" y="113500"/>
                </a:lnTo>
                <a:lnTo>
                  <a:pt x="119172" y="110500"/>
                </a:lnTo>
                <a:lnTo>
                  <a:pt x="119271" y="110500"/>
                </a:lnTo>
                <a:close/>
              </a:path>
              <a:path extrusionOk="0" h="120000" w="120000">
                <a:moveTo>
                  <a:pt x="119668" y="107000"/>
                </a:moveTo>
                <a:lnTo>
                  <a:pt x="119668" y="13000"/>
                </a:lnTo>
                <a:lnTo>
                  <a:pt x="119271" y="10000"/>
                </a:lnTo>
                <a:lnTo>
                  <a:pt x="119271" y="110000"/>
                </a:lnTo>
                <a:lnTo>
                  <a:pt x="119668" y="107000"/>
                </a:lnTo>
                <a:close/>
              </a:path>
              <a:path extrusionOk="0" h="120000" w="120000">
                <a:moveTo>
                  <a:pt x="119966" y="102000"/>
                </a:moveTo>
                <a:lnTo>
                  <a:pt x="119966" y="17500"/>
                </a:lnTo>
                <a:lnTo>
                  <a:pt x="119867" y="17500"/>
                </a:lnTo>
                <a:lnTo>
                  <a:pt x="119668" y="13500"/>
                </a:lnTo>
                <a:lnTo>
                  <a:pt x="119668" y="106000"/>
                </a:lnTo>
                <a:lnTo>
                  <a:pt x="119867" y="102500"/>
                </a:lnTo>
                <a:lnTo>
                  <a:pt x="119966" y="10200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49" name="Google Shape;649;p14"/>
          <p:cNvSpPr txBox="1"/>
          <p:nvPr/>
        </p:nvSpPr>
        <p:spPr>
          <a:xfrm>
            <a:off x="7005317" y="2831082"/>
            <a:ext cx="1217295" cy="22352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300">
                <a:solidFill>
                  <a:srgbClr val="FFFFFF"/>
                </a:solidFill>
                <a:latin typeface="Arial"/>
                <a:ea typeface="Arial"/>
                <a:cs typeface="Arial"/>
                <a:sym typeface="Arial"/>
              </a:rPr>
              <a:t>FIXED INCOME</a:t>
            </a:r>
            <a:endParaRPr sz="1300">
              <a:solidFill>
                <a:schemeClr val="dk1"/>
              </a:solidFill>
              <a:latin typeface="Arial"/>
              <a:ea typeface="Arial"/>
              <a:cs typeface="Arial"/>
              <a:sym typeface="Arial"/>
            </a:endParaRPr>
          </a:p>
        </p:txBody>
      </p:sp>
      <p:sp>
        <p:nvSpPr>
          <p:cNvPr id="650" name="Google Shape;650;p14"/>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51" name="Google Shape;651;p14"/>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2</a:t>
            </a:r>
            <a:endParaRPr sz="1400">
              <a:solidFill>
                <a:schemeClr val="dk1"/>
              </a:solidFill>
              <a:latin typeface="Arial"/>
              <a:ea typeface="Arial"/>
              <a:cs typeface="Arial"/>
              <a:sym typeface="Arial"/>
            </a:endParaRPr>
          </a:p>
        </p:txBody>
      </p:sp>
      <p:sp>
        <p:nvSpPr>
          <p:cNvPr id="652" name="Google Shape;652;p14"/>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6" name="Shape 656"/>
        <p:cNvGrpSpPr/>
        <p:nvPr/>
      </p:nvGrpSpPr>
      <p:grpSpPr>
        <a:xfrm>
          <a:off x="0" y="0"/>
          <a:ext cx="0" cy="0"/>
          <a:chOff x="0" y="0"/>
          <a:chExt cx="0" cy="0"/>
        </a:xfrm>
      </p:grpSpPr>
      <p:sp>
        <p:nvSpPr>
          <p:cNvPr id="657" name="Google Shape;657;p15"/>
          <p:cNvSpPr/>
          <p:nvPr/>
        </p:nvSpPr>
        <p:spPr>
          <a:xfrm>
            <a:off x="912876" y="1193292"/>
            <a:ext cx="327660" cy="327660"/>
          </a:xfrm>
          <a:custGeom>
            <a:rect b="b" l="l" r="r" t="t"/>
            <a:pathLst>
              <a:path extrusionOk="0" h="120000" w="120000">
                <a:moveTo>
                  <a:pt x="120000" y="59721"/>
                </a:moveTo>
                <a:lnTo>
                  <a:pt x="117863" y="43863"/>
                </a:lnTo>
                <a:lnTo>
                  <a:pt x="111834" y="29601"/>
                </a:lnTo>
                <a:lnTo>
                  <a:pt x="102488" y="17511"/>
                </a:lnTo>
                <a:lnTo>
                  <a:pt x="90398" y="8165"/>
                </a:lnTo>
                <a:lnTo>
                  <a:pt x="76136" y="2136"/>
                </a:lnTo>
                <a:lnTo>
                  <a:pt x="60279" y="0"/>
                </a:lnTo>
                <a:lnTo>
                  <a:pt x="44186" y="2136"/>
                </a:lnTo>
                <a:lnTo>
                  <a:pt x="29767" y="8165"/>
                </a:lnTo>
                <a:lnTo>
                  <a:pt x="17581" y="17511"/>
                </a:lnTo>
                <a:lnTo>
                  <a:pt x="8186" y="29601"/>
                </a:lnTo>
                <a:lnTo>
                  <a:pt x="2139" y="43863"/>
                </a:lnTo>
                <a:lnTo>
                  <a:pt x="0" y="59721"/>
                </a:lnTo>
                <a:lnTo>
                  <a:pt x="2139" y="75814"/>
                </a:lnTo>
                <a:lnTo>
                  <a:pt x="8186" y="90232"/>
                </a:lnTo>
                <a:lnTo>
                  <a:pt x="17581" y="102418"/>
                </a:lnTo>
                <a:lnTo>
                  <a:pt x="29767" y="111814"/>
                </a:lnTo>
                <a:lnTo>
                  <a:pt x="44186" y="117860"/>
                </a:lnTo>
                <a:lnTo>
                  <a:pt x="60279" y="120000"/>
                </a:lnTo>
                <a:lnTo>
                  <a:pt x="76136" y="117860"/>
                </a:lnTo>
                <a:lnTo>
                  <a:pt x="90398" y="111814"/>
                </a:lnTo>
                <a:lnTo>
                  <a:pt x="102488" y="102418"/>
                </a:lnTo>
                <a:lnTo>
                  <a:pt x="111834" y="90232"/>
                </a:lnTo>
                <a:lnTo>
                  <a:pt x="117863" y="75814"/>
                </a:lnTo>
                <a:lnTo>
                  <a:pt x="120000" y="59721"/>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58" name="Google Shape;658;p15"/>
          <p:cNvSpPr txBox="1"/>
          <p:nvPr/>
        </p:nvSpPr>
        <p:spPr>
          <a:xfrm>
            <a:off x="1014475" y="1230883"/>
            <a:ext cx="12509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400">
                <a:solidFill>
                  <a:srgbClr val="FFFFFF"/>
                </a:solidFill>
                <a:latin typeface="Arial"/>
                <a:ea typeface="Arial"/>
                <a:cs typeface="Arial"/>
                <a:sym typeface="Arial"/>
              </a:rPr>
              <a:t>2</a:t>
            </a:r>
            <a:endParaRPr sz="1400">
              <a:solidFill>
                <a:schemeClr val="dk1"/>
              </a:solidFill>
              <a:latin typeface="Arial"/>
              <a:ea typeface="Arial"/>
              <a:cs typeface="Arial"/>
              <a:sym typeface="Arial"/>
            </a:endParaRPr>
          </a:p>
        </p:txBody>
      </p:sp>
      <p:sp>
        <p:nvSpPr>
          <p:cNvPr id="659" name="Google Shape;659;p15"/>
          <p:cNvSpPr/>
          <p:nvPr/>
        </p:nvSpPr>
        <p:spPr>
          <a:xfrm>
            <a:off x="7421880" y="5096255"/>
            <a:ext cx="428625" cy="1165860"/>
          </a:xfrm>
          <a:custGeom>
            <a:rect b="b" l="l" r="r" t="t"/>
            <a:pathLst>
              <a:path extrusionOk="0" h="120000" w="120000">
                <a:moveTo>
                  <a:pt x="0" y="0"/>
                </a:moveTo>
                <a:lnTo>
                  <a:pt x="0" y="120000"/>
                </a:lnTo>
                <a:lnTo>
                  <a:pt x="119893" y="120000"/>
                </a:lnTo>
                <a:lnTo>
                  <a:pt x="119893"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0" name="Google Shape;660;p15"/>
          <p:cNvSpPr/>
          <p:nvPr/>
        </p:nvSpPr>
        <p:spPr>
          <a:xfrm>
            <a:off x="8362188" y="5382768"/>
            <a:ext cx="428625" cy="879475"/>
          </a:xfrm>
          <a:custGeom>
            <a:rect b="b" l="l" r="r" t="t"/>
            <a:pathLst>
              <a:path extrusionOk="0" h="120000" w="120000">
                <a:moveTo>
                  <a:pt x="0" y="0"/>
                </a:moveTo>
                <a:lnTo>
                  <a:pt x="0" y="119982"/>
                </a:lnTo>
                <a:lnTo>
                  <a:pt x="119893" y="119982"/>
                </a:lnTo>
                <a:lnTo>
                  <a:pt x="119893"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1" name="Google Shape;661;p15"/>
          <p:cNvSpPr/>
          <p:nvPr/>
        </p:nvSpPr>
        <p:spPr>
          <a:xfrm>
            <a:off x="7165847" y="6262116"/>
            <a:ext cx="1880870" cy="0"/>
          </a:xfrm>
          <a:custGeom>
            <a:rect b="b" l="l" r="r" t="t"/>
            <a:pathLst>
              <a:path extrusionOk="0" h="120000" w="120000">
                <a:moveTo>
                  <a:pt x="0" y="0"/>
                </a:moveTo>
                <a:lnTo>
                  <a:pt x="119983" y="0"/>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2" name="Google Shape;662;p15"/>
          <p:cNvSpPr txBox="1"/>
          <p:nvPr/>
        </p:nvSpPr>
        <p:spPr>
          <a:xfrm>
            <a:off x="7518904" y="4871718"/>
            <a:ext cx="23622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417</a:t>
            </a:r>
            <a:endParaRPr sz="1000">
              <a:solidFill>
                <a:schemeClr val="dk1"/>
              </a:solidFill>
              <a:latin typeface="Arial"/>
              <a:ea typeface="Arial"/>
              <a:cs typeface="Arial"/>
              <a:sym typeface="Arial"/>
            </a:endParaRPr>
          </a:p>
        </p:txBody>
      </p:sp>
      <p:sp>
        <p:nvSpPr>
          <p:cNvPr id="663" name="Google Shape;663;p15"/>
          <p:cNvSpPr txBox="1"/>
          <p:nvPr/>
        </p:nvSpPr>
        <p:spPr>
          <a:xfrm>
            <a:off x="8457688" y="5159754"/>
            <a:ext cx="23622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339</a:t>
            </a:r>
            <a:endParaRPr sz="1000">
              <a:solidFill>
                <a:schemeClr val="dk1"/>
              </a:solidFill>
              <a:latin typeface="Arial"/>
              <a:ea typeface="Arial"/>
              <a:cs typeface="Arial"/>
              <a:sym typeface="Arial"/>
            </a:endParaRPr>
          </a:p>
        </p:txBody>
      </p:sp>
      <p:sp>
        <p:nvSpPr>
          <p:cNvPr id="664" name="Google Shape;664;p15"/>
          <p:cNvSpPr txBox="1"/>
          <p:nvPr/>
        </p:nvSpPr>
        <p:spPr>
          <a:xfrm>
            <a:off x="957072" y="2055876"/>
            <a:ext cx="3886200" cy="332740"/>
          </a:xfrm>
          <a:prstGeom prst="rect">
            <a:avLst/>
          </a:prstGeom>
          <a:solidFill>
            <a:srgbClr val="3AC3A2"/>
          </a:solidFill>
          <a:ln>
            <a:noFill/>
          </a:ln>
        </p:spPr>
        <p:txBody>
          <a:bodyPr anchorCtr="0" anchor="t" bIns="0" lIns="0" spcFirstLastPara="1" rIns="0" wrap="square" tIns="61575">
            <a:noAutofit/>
          </a:bodyPr>
          <a:lstStyle/>
          <a:p>
            <a:pPr indent="-5715" lvl="0" marL="501015" marR="0" rtl="0" algn="l">
              <a:lnSpc>
                <a:spcPct val="100000"/>
              </a:lnSpc>
              <a:spcBef>
                <a:spcPts val="0"/>
              </a:spcBef>
              <a:spcAft>
                <a:spcPts val="0"/>
              </a:spcAft>
              <a:buNone/>
            </a:pPr>
            <a:r>
              <a:rPr b="1" lang="en-US" sz="1300">
                <a:solidFill>
                  <a:srgbClr val="FFFFFF"/>
                </a:solidFill>
                <a:latin typeface="Arial"/>
                <a:ea typeface="Arial"/>
                <a:cs typeface="Arial"/>
                <a:sym typeface="Arial"/>
              </a:rPr>
              <a:t>Monetizing Strength Across Equities</a:t>
            </a:r>
            <a:endParaRPr sz="1300">
              <a:solidFill>
                <a:schemeClr val="dk1"/>
              </a:solidFill>
              <a:latin typeface="Arial"/>
              <a:ea typeface="Arial"/>
              <a:cs typeface="Arial"/>
              <a:sym typeface="Arial"/>
            </a:endParaRPr>
          </a:p>
        </p:txBody>
      </p:sp>
      <p:sp>
        <p:nvSpPr>
          <p:cNvPr id="665" name="Google Shape;665;p15"/>
          <p:cNvSpPr/>
          <p:nvPr/>
        </p:nvSpPr>
        <p:spPr>
          <a:xfrm>
            <a:off x="5221224" y="2055876"/>
            <a:ext cx="3886200" cy="332740"/>
          </a:xfrm>
          <a:custGeom>
            <a:rect b="b" l="l" r="r" t="t"/>
            <a:pathLst>
              <a:path extrusionOk="0" h="120000" w="120000">
                <a:moveTo>
                  <a:pt x="0" y="0"/>
                </a:moveTo>
                <a:lnTo>
                  <a:pt x="0" y="119817"/>
                </a:lnTo>
                <a:lnTo>
                  <a:pt x="120000" y="119817"/>
                </a:lnTo>
                <a:lnTo>
                  <a:pt x="120000" y="0"/>
                </a:lnTo>
                <a:lnTo>
                  <a:pt x="0" y="0"/>
                </a:lnTo>
                <a:close/>
              </a:path>
            </a:pathLst>
          </a:custGeom>
          <a:solidFill>
            <a:srgbClr val="3AC3A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6" name="Google Shape;666;p15"/>
          <p:cNvSpPr txBox="1"/>
          <p:nvPr/>
        </p:nvSpPr>
        <p:spPr>
          <a:xfrm>
            <a:off x="5578853" y="2105659"/>
            <a:ext cx="3169920" cy="22352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300">
                <a:solidFill>
                  <a:srgbClr val="FFFFFF"/>
                </a:solidFill>
                <a:latin typeface="Arial"/>
                <a:ea typeface="Arial"/>
                <a:cs typeface="Arial"/>
                <a:sym typeface="Arial"/>
              </a:rPr>
              <a:t>Fixed Income Restructuring in Progress</a:t>
            </a:r>
            <a:endParaRPr sz="1300">
              <a:solidFill>
                <a:schemeClr val="dk1"/>
              </a:solidFill>
              <a:latin typeface="Arial"/>
              <a:ea typeface="Arial"/>
              <a:cs typeface="Arial"/>
              <a:sym typeface="Arial"/>
            </a:endParaRPr>
          </a:p>
        </p:txBody>
      </p:sp>
      <p:sp>
        <p:nvSpPr>
          <p:cNvPr id="667" name="Google Shape;667;p15"/>
          <p:cNvSpPr/>
          <p:nvPr/>
        </p:nvSpPr>
        <p:spPr>
          <a:xfrm>
            <a:off x="5025390" y="2001011"/>
            <a:ext cx="0" cy="4831080"/>
          </a:xfrm>
          <a:custGeom>
            <a:rect b="b" l="l" r="r" t="t"/>
            <a:pathLst>
              <a:path extrusionOk="0" h="120000" w="120000">
                <a:moveTo>
                  <a:pt x="0" y="0"/>
                </a:moveTo>
                <a:lnTo>
                  <a:pt x="0" y="120000"/>
                </a:lnTo>
              </a:path>
            </a:pathLst>
          </a:custGeom>
          <a:noFill/>
          <a:ln cap="flat" cmpd="sng" w="10650">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8" name="Google Shape;668;p15"/>
          <p:cNvSpPr/>
          <p:nvPr/>
        </p:nvSpPr>
        <p:spPr>
          <a:xfrm>
            <a:off x="1132332" y="5964936"/>
            <a:ext cx="413384" cy="297180"/>
          </a:xfrm>
          <a:custGeom>
            <a:rect b="b" l="l" r="r" t="t"/>
            <a:pathLst>
              <a:path extrusionOk="0" h="120000" w="120000">
                <a:moveTo>
                  <a:pt x="119889" y="120000"/>
                </a:moveTo>
                <a:lnTo>
                  <a:pt x="119889" y="0"/>
                </a:lnTo>
                <a:lnTo>
                  <a:pt x="0" y="0"/>
                </a:lnTo>
                <a:lnTo>
                  <a:pt x="0" y="120000"/>
                </a:lnTo>
                <a:lnTo>
                  <a:pt x="119889" y="12000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9" name="Google Shape;669;p15"/>
          <p:cNvSpPr/>
          <p:nvPr/>
        </p:nvSpPr>
        <p:spPr>
          <a:xfrm>
            <a:off x="1876044" y="5669280"/>
            <a:ext cx="414655" cy="593090"/>
          </a:xfrm>
          <a:custGeom>
            <a:rect b="b" l="l" r="r" t="t"/>
            <a:pathLst>
              <a:path extrusionOk="0" h="120000" w="120000">
                <a:moveTo>
                  <a:pt x="119963" y="119948"/>
                </a:moveTo>
                <a:lnTo>
                  <a:pt x="119963" y="0"/>
                </a:lnTo>
                <a:lnTo>
                  <a:pt x="0" y="0"/>
                </a:lnTo>
                <a:lnTo>
                  <a:pt x="0" y="119948"/>
                </a:lnTo>
                <a:lnTo>
                  <a:pt x="119963" y="119948"/>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70" name="Google Shape;670;p15"/>
          <p:cNvSpPr/>
          <p:nvPr/>
        </p:nvSpPr>
        <p:spPr>
          <a:xfrm>
            <a:off x="2621280" y="5669280"/>
            <a:ext cx="413384" cy="593090"/>
          </a:xfrm>
          <a:custGeom>
            <a:rect b="b" l="l" r="r" t="t"/>
            <a:pathLst>
              <a:path extrusionOk="0" h="120000" w="120000">
                <a:moveTo>
                  <a:pt x="119889" y="119948"/>
                </a:moveTo>
                <a:lnTo>
                  <a:pt x="119889" y="0"/>
                </a:lnTo>
                <a:lnTo>
                  <a:pt x="0" y="0"/>
                </a:lnTo>
                <a:lnTo>
                  <a:pt x="0" y="119948"/>
                </a:lnTo>
                <a:lnTo>
                  <a:pt x="119889" y="119948"/>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71" name="Google Shape;671;p15"/>
          <p:cNvSpPr/>
          <p:nvPr/>
        </p:nvSpPr>
        <p:spPr>
          <a:xfrm>
            <a:off x="3366516" y="5515355"/>
            <a:ext cx="413384" cy="746760"/>
          </a:xfrm>
          <a:custGeom>
            <a:rect b="b" l="l" r="r" t="t"/>
            <a:pathLst>
              <a:path extrusionOk="0" h="120000" w="120000">
                <a:moveTo>
                  <a:pt x="119889" y="119999"/>
                </a:moveTo>
                <a:lnTo>
                  <a:pt x="119889" y="0"/>
                </a:lnTo>
                <a:lnTo>
                  <a:pt x="0" y="0"/>
                </a:lnTo>
                <a:lnTo>
                  <a:pt x="0" y="119999"/>
                </a:lnTo>
                <a:lnTo>
                  <a:pt x="119889" y="119999"/>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72" name="Google Shape;672;p15"/>
          <p:cNvSpPr/>
          <p:nvPr/>
        </p:nvSpPr>
        <p:spPr>
          <a:xfrm>
            <a:off x="4110228" y="5693664"/>
            <a:ext cx="414655" cy="568960"/>
          </a:xfrm>
          <a:custGeom>
            <a:rect b="b" l="l" r="r" t="t"/>
            <a:pathLst>
              <a:path extrusionOk="0" h="120000" w="120000">
                <a:moveTo>
                  <a:pt x="119963" y="119892"/>
                </a:moveTo>
                <a:lnTo>
                  <a:pt x="119963" y="0"/>
                </a:lnTo>
                <a:lnTo>
                  <a:pt x="0" y="0"/>
                </a:lnTo>
                <a:lnTo>
                  <a:pt x="0" y="119892"/>
                </a:lnTo>
                <a:lnTo>
                  <a:pt x="119963" y="119892"/>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73" name="Google Shape;673;p15"/>
          <p:cNvSpPr/>
          <p:nvPr/>
        </p:nvSpPr>
        <p:spPr>
          <a:xfrm>
            <a:off x="966216" y="6262116"/>
            <a:ext cx="3723640" cy="0"/>
          </a:xfrm>
          <a:custGeom>
            <a:rect b="b" l="l" r="r" t="t"/>
            <a:pathLst>
              <a:path extrusionOk="0" h="120000" w="120000">
                <a:moveTo>
                  <a:pt x="0" y="0"/>
                </a:moveTo>
                <a:lnTo>
                  <a:pt x="119983"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74" name="Google Shape;674;p15"/>
          <p:cNvSpPr txBox="1"/>
          <p:nvPr/>
        </p:nvSpPr>
        <p:spPr>
          <a:xfrm>
            <a:off x="1255267" y="5740397"/>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36</a:t>
            </a:r>
            <a:endParaRPr sz="1000">
              <a:solidFill>
                <a:schemeClr val="dk1"/>
              </a:solidFill>
              <a:latin typeface="Arial"/>
              <a:ea typeface="Arial"/>
              <a:cs typeface="Arial"/>
              <a:sym typeface="Arial"/>
            </a:endParaRPr>
          </a:p>
        </p:txBody>
      </p:sp>
      <p:sp>
        <p:nvSpPr>
          <p:cNvPr id="675" name="Google Shape;675;p15"/>
          <p:cNvSpPr txBox="1"/>
          <p:nvPr/>
        </p:nvSpPr>
        <p:spPr>
          <a:xfrm>
            <a:off x="1998979" y="5444741"/>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42</a:t>
            </a:r>
            <a:endParaRPr sz="1000">
              <a:solidFill>
                <a:schemeClr val="dk1"/>
              </a:solidFill>
              <a:latin typeface="Arial"/>
              <a:ea typeface="Arial"/>
              <a:cs typeface="Arial"/>
              <a:sym typeface="Arial"/>
            </a:endParaRPr>
          </a:p>
        </p:txBody>
      </p:sp>
      <p:sp>
        <p:nvSpPr>
          <p:cNvPr id="676" name="Google Shape;676;p15"/>
          <p:cNvSpPr txBox="1"/>
          <p:nvPr/>
        </p:nvSpPr>
        <p:spPr>
          <a:xfrm>
            <a:off x="2744253" y="5444741"/>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42</a:t>
            </a:r>
            <a:endParaRPr sz="1000">
              <a:solidFill>
                <a:schemeClr val="dk1"/>
              </a:solidFill>
              <a:latin typeface="Arial"/>
              <a:ea typeface="Arial"/>
              <a:cs typeface="Arial"/>
              <a:sym typeface="Arial"/>
            </a:endParaRPr>
          </a:p>
        </p:txBody>
      </p:sp>
      <p:sp>
        <p:nvSpPr>
          <p:cNvPr id="677" name="Google Shape;677;p15"/>
          <p:cNvSpPr txBox="1"/>
          <p:nvPr/>
        </p:nvSpPr>
        <p:spPr>
          <a:xfrm>
            <a:off x="3489450" y="5290817"/>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45</a:t>
            </a:r>
            <a:endParaRPr sz="1000">
              <a:solidFill>
                <a:schemeClr val="dk1"/>
              </a:solidFill>
              <a:latin typeface="Arial"/>
              <a:ea typeface="Arial"/>
              <a:cs typeface="Arial"/>
              <a:sym typeface="Arial"/>
            </a:endParaRPr>
          </a:p>
        </p:txBody>
      </p:sp>
      <p:sp>
        <p:nvSpPr>
          <p:cNvPr id="678" name="Google Shape;678;p15"/>
          <p:cNvSpPr txBox="1"/>
          <p:nvPr/>
        </p:nvSpPr>
        <p:spPr>
          <a:xfrm>
            <a:off x="4233162" y="5470649"/>
            <a:ext cx="16637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41</a:t>
            </a:r>
            <a:endParaRPr sz="1000">
              <a:solidFill>
                <a:schemeClr val="dk1"/>
              </a:solidFill>
              <a:latin typeface="Arial"/>
              <a:ea typeface="Arial"/>
              <a:cs typeface="Arial"/>
              <a:sym typeface="Arial"/>
            </a:endParaRPr>
          </a:p>
        </p:txBody>
      </p:sp>
      <p:sp>
        <p:nvSpPr>
          <p:cNvPr id="679" name="Google Shape;679;p15"/>
          <p:cNvSpPr txBox="1"/>
          <p:nvPr/>
        </p:nvSpPr>
        <p:spPr>
          <a:xfrm>
            <a:off x="1183639" y="6313421"/>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2012</a:t>
            </a:r>
            <a:endParaRPr sz="1000">
              <a:solidFill>
                <a:schemeClr val="dk1"/>
              </a:solidFill>
              <a:latin typeface="Arial"/>
              <a:ea typeface="Arial"/>
              <a:cs typeface="Arial"/>
              <a:sym typeface="Arial"/>
            </a:endParaRPr>
          </a:p>
        </p:txBody>
      </p:sp>
      <p:sp>
        <p:nvSpPr>
          <p:cNvPr id="680" name="Google Shape;680;p15"/>
          <p:cNvSpPr txBox="1"/>
          <p:nvPr/>
        </p:nvSpPr>
        <p:spPr>
          <a:xfrm>
            <a:off x="1928952" y="6313421"/>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2013</a:t>
            </a:r>
            <a:endParaRPr sz="1000">
              <a:solidFill>
                <a:schemeClr val="dk1"/>
              </a:solidFill>
              <a:latin typeface="Arial"/>
              <a:ea typeface="Arial"/>
              <a:cs typeface="Arial"/>
              <a:sym typeface="Arial"/>
            </a:endParaRPr>
          </a:p>
        </p:txBody>
      </p:sp>
      <p:sp>
        <p:nvSpPr>
          <p:cNvPr id="681" name="Google Shape;681;p15"/>
          <p:cNvSpPr txBox="1"/>
          <p:nvPr/>
        </p:nvSpPr>
        <p:spPr>
          <a:xfrm>
            <a:off x="2674266" y="6313421"/>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2014</a:t>
            </a:r>
            <a:endParaRPr sz="1000">
              <a:solidFill>
                <a:schemeClr val="dk1"/>
              </a:solidFill>
              <a:latin typeface="Arial"/>
              <a:ea typeface="Arial"/>
              <a:cs typeface="Arial"/>
              <a:sym typeface="Arial"/>
            </a:endParaRPr>
          </a:p>
        </p:txBody>
      </p:sp>
      <p:sp>
        <p:nvSpPr>
          <p:cNvPr id="682" name="Google Shape;682;p15"/>
          <p:cNvSpPr txBox="1"/>
          <p:nvPr/>
        </p:nvSpPr>
        <p:spPr>
          <a:xfrm>
            <a:off x="3418054" y="6313421"/>
            <a:ext cx="30797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000">
                <a:solidFill>
                  <a:schemeClr val="dk1"/>
                </a:solidFill>
                <a:latin typeface="Arial"/>
                <a:ea typeface="Arial"/>
                <a:cs typeface="Arial"/>
                <a:sym typeface="Arial"/>
              </a:rPr>
              <a:t>2015</a:t>
            </a:r>
            <a:endParaRPr sz="1000">
              <a:solidFill>
                <a:schemeClr val="dk1"/>
              </a:solidFill>
              <a:latin typeface="Arial"/>
              <a:ea typeface="Arial"/>
              <a:cs typeface="Arial"/>
              <a:sym typeface="Arial"/>
            </a:endParaRPr>
          </a:p>
        </p:txBody>
      </p:sp>
      <p:sp>
        <p:nvSpPr>
          <p:cNvPr id="683" name="Google Shape;683;p15"/>
          <p:cNvSpPr txBox="1"/>
          <p:nvPr/>
        </p:nvSpPr>
        <p:spPr>
          <a:xfrm>
            <a:off x="3989322" y="6313421"/>
            <a:ext cx="654050" cy="469900"/>
          </a:xfrm>
          <a:prstGeom prst="rect">
            <a:avLst/>
          </a:prstGeom>
          <a:noFill/>
          <a:ln>
            <a:noFill/>
          </a:ln>
        </p:spPr>
        <p:txBody>
          <a:bodyPr anchorCtr="0" anchor="t" bIns="0" lIns="0" spcFirstLastPara="1" rIns="0" wrap="square" tIns="22225">
            <a:noAutofit/>
          </a:bodyPr>
          <a:lstStyle/>
          <a:p>
            <a:pPr indent="-142240" lvl="0" marL="167640" marR="19685" rtl="0" algn="l">
              <a:lnSpc>
                <a:spcPct val="115000"/>
              </a:lnSpc>
              <a:spcBef>
                <a:spcPts val="0"/>
              </a:spcBef>
              <a:spcAft>
                <a:spcPts val="0"/>
              </a:spcAft>
              <a:buNone/>
            </a:pPr>
            <a:r>
              <a:rPr lang="en-US" sz="1000">
                <a:solidFill>
                  <a:schemeClr val="dk1"/>
                </a:solidFill>
                <a:latin typeface="Arial"/>
                <a:ea typeface="Arial"/>
                <a:cs typeface="Arial"/>
                <a:sym typeface="Arial"/>
              </a:rPr>
              <a:t>Pro Forma  9M16</a:t>
            </a:r>
            <a:endParaRPr sz="1000">
              <a:solidFill>
                <a:schemeClr val="dk1"/>
              </a:solidFill>
              <a:latin typeface="Arial"/>
              <a:ea typeface="Arial"/>
              <a:cs typeface="Arial"/>
              <a:sym typeface="Arial"/>
            </a:endParaRPr>
          </a:p>
          <a:p>
            <a:pPr indent="0" lvl="0" marL="12700" marR="0" rtl="0" algn="l">
              <a:lnSpc>
                <a:spcPct val="112000"/>
              </a:lnSpc>
              <a:spcBef>
                <a:spcPts val="0"/>
              </a:spcBef>
              <a:spcAft>
                <a:spcPts val="0"/>
              </a:spcAft>
              <a:buNone/>
            </a:pPr>
            <a:r>
              <a:rPr lang="en-US" sz="1000">
                <a:solidFill>
                  <a:schemeClr val="dk1"/>
                </a:solidFill>
                <a:latin typeface="Arial"/>
                <a:ea typeface="Arial"/>
                <a:cs typeface="Arial"/>
                <a:sym typeface="Arial"/>
              </a:rPr>
              <a:t>Annualized</a:t>
            </a:r>
            <a:endParaRPr sz="1000">
              <a:solidFill>
                <a:schemeClr val="dk1"/>
              </a:solidFill>
              <a:latin typeface="Arial"/>
              <a:ea typeface="Arial"/>
              <a:cs typeface="Arial"/>
              <a:sym typeface="Arial"/>
            </a:endParaRPr>
          </a:p>
        </p:txBody>
      </p:sp>
      <p:sp>
        <p:nvSpPr>
          <p:cNvPr id="684" name="Google Shape;684;p15"/>
          <p:cNvSpPr txBox="1"/>
          <p:nvPr/>
        </p:nvSpPr>
        <p:spPr>
          <a:xfrm>
            <a:off x="974851" y="4406898"/>
            <a:ext cx="367601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Equity Sales &amp; Trading Total Wallet, ex-DVA ($Bn)</a:t>
            </a:r>
            <a:r>
              <a:rPr b="1" baseline="30000" lang="en-US" sz="1050">
                <a:solidFill>
                  <a:schemeClr val="dk1"/>
                </a:solidFill>
                <a:latin typeface="Arial"/>
                <a:ea typeface="Arial"/>
                <a:cs typeface="Arial"/>
                <a:sym typeface="Arial"/>
              </a:rPr>
              <a:t>(1)(2)(3)</a:t>
            </a:r>
            <a:endParaRPr baseline="30000" sz="1050">
              <a:solidFill>
                <a:schemeClr val="dk1"/>
              </a:solidFill>
              <a:latin typeface="Arial"/>
              <a:ea typeface="Arial"/>
              <a:cs typeface="Arial"/>
              <a:sym typeface="Arial"/>
            </a:endParaRPr>
          </a:p>
        </p:txBody>
      </p:sp>
      <p:sp>
        <p:nvSpPr>
          <p:cNvPr id="685" name="Google Shape;685;p15"/>
          <p:cNvSpPr/>
          <p:nvPr/>
        </p:nvSpPr>
        <p:spPr>
          <a:xfrm>
            <a:off x="5410200" y="4985004"/>
            <a:ext cx="439420" cy="1275715"/>
          </a:xfrm>
          <a:custGeom>
            <a:rect b="b" l="l" r="r" t="t"/>
            <a:pathLst>
              <a:path extrusionOk="0" h="120000" w="120000">
                <a:moveTo>
                  <a:pt x="0" y="0"/>
                </a:moveTo>
                <a:lnTo>
                  <a:pt x="0" y="119988"/>
                </a:lnTo>
                <a:lnTo>
                  <a:pt x="119861" y="119988"/>
                </a:lnTo>
                <a:lnTo>
                  <a:pt x="119861"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86" name="Google Shape;686;p15"/>
          <p:cNvSpPr/>
          <p:nvPr/>
        </p:nvSpPr>
        <p:spPr>
          <a:xfrm>
            <a:off x="6374892" y="5469636"/>
            <a:ext cx="439420" cy="791210"/>
          </a:xfrm>
          <a:custGeom>
            <a:rect b="b" l="l" r="r" t="t"/>
            <a:pathLst>
              <a:path extrusionOk="0" h="120000" w="120000">
                <a:moveTo>
                  <a:pt x="0" y="0"/>
                </a:moveTo>
                <a:lnTo>
                  <a:pt x="0" y="119961"/>
                </a:lnTo>
                <a:lnTo>
                  <a:pt x="119861" y="119961"/>
                </a:lnTo>
                <a:lnTo>
                  <a:pt x="119861" y="0"/>
                </a:lnTo>
                <a:lnTo>
                  <a:pt x="0" y="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87" name="Google Shape;687;p15"/>
          <p:cNvSpPr/>
          <p:nvPr/>
        </p:nvSpPr>
        <p:spPr>
          <a:xfrm>
            <a:off x="5146548" y="6260592"/>
            <a:ext cx="1931035" cy="0"/>
          </a:xfrm>
          <a:custGeom>
            <a:rect b="b" l="l" r="r" t="t"/>
            <a:pathLst>
              <a:path extrusionOk="0" h="120000" w="120000">
                <a:moveTo>
                  <a:pt x="0" y="0"/>
                </a:moveTo>
                <a:lnTo>
                  <a:pt x="119992" y="0"/>
                </a:lnTo>
              </a:path>
            </a:pathLst>
          </a:custGeom>
          <a:noFill/>
          <a:ln cap="flat" cmpd="sng" w="9525">
            <a:solidFill>
              <a:srgbClr val="A8A8A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88" name="Google Shape;688;p15"/>
          <p:cNvSpPr txBox="1"/>
          <p:nvPr/>
        </p:nvSpPr>
        <p:spPr>
          <a:xfrm>
            <a:off x="6476489" y="5246622"/>
            <a:ext cx="23622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117</a:t>
            </a:r>
            <a:endParaRPr sz="1000">
              <a:solidFill>
                <a:schemeClr val="dk1"/>
              </a:solidFill>
              <a:latin typeface="Arial"/>
              <a:ea typeface="Arial"/>
              <a:cs typeface="Arial"/>
              <a:sym typeface="Arial"/>
            </a:endParaRPr>
          </a:p>
        </p:txBody>
      </p:sp>
      <p:sp>
        <p:nvSpPr>
          <p:cNvPr id="689" name="Google Shape;689;p15"/>
          <p:cNvSpPr/>
          <p:nvPr/>
        </p:nvSpPr>
        <p:spPr>
          <a:xfrm>
            <a:off x="5890260" y="5038344"/>
            <a:ext cx="443865" cy="382905"/>
          </a:xfrm>
          <a:custGeom>
            <a:rect b="b" l="l" r="r" t="t"/>
            <a:pathLst>
              <a:path extrusionOk="0" h="120000" w="120000">
                <a:moveTo>
                  <a:pt x="116314" y="116104"/>
                </a:moveTo>
                <a:lnTo>
                  <a:pt x="115339" y="112832"/>
                </a:lnTo>
                <a:lnTo>
                  <a:pt x="1648" y="0"/>
                </a:lnTo>
                <a:lnTo>
                  <a:pt x="0" y="2388"/>
                </a:lnTo>
                <a:lnTo>
                  <a:pt x="114078" y="115604"/>
                </a:lnTo>
                <a:lnTo>
                  <a:pt x="116314" y="116104"/>
                </a:lnTo>
                <a:close/>
              </a:path>
              <a:path extrusionOk="0" h="120000" w="120000">
                <a:moveTo>
                  <a:pt x="119897" y="119880"/>
                </a:moveTo>
                <a:lnTo>
                  <a:pt x="118976" y="116678"/>
                </a:lnTo>
                <a:lnTo>
                  <a:pt x="117425" y="118925"/>
                </a:lnTo>
                <a:lnTo>
                  <a:pt x="114078" y="115604"/>
                </a:lnTo>
                <a:lnTo>
                  <a:pt x="94764" y="111283"/>
                </a:lnTo>
                <a:lnTo>
                  <a:pt x="94352" y="111283"/>
                </a:lnTo>
                <a:lnTo>
                  <a:pt x="93528" y="111761"/>
                </a:lnTo>
                <a:lnTo>
                  <a:pt x="93528" y="112716"/>
                </a:lnTo>
                <a:lnTo>
                  <a:pt x="93116" y="113194"/>
                </a:lnTo>
                <a:lnTo>
                  <a:pt x="93940" y="114149"/>
                </a:lnTo>
                <a:lnTo>
                  <a:pt x="94352" y="114149"/>
                </a:lnTo>
                <a:lnTo>
                  <a:pt x="119897" y="119880"/>
                </a:lnTo>
                <a:close/>
              </a:path>
              <a:path extrusionOk="0" h="120000" w="120000">
                <a:moveTo>
                  <a:pt x="118881" y="116346"/>
                </a:moveTo>
                <a:lnTo>
                  <a:pt x="111656" y="91224"/>
                </a:lnTo>
                <a:lnTo>
                  <a:pt x="111244" y="90268"/>
                </a:lnTo>
                <a:lnTo>
                  <a:pt x="110008" y="90268"/>
                </a:lnTo>
                <a:lnTo>
                  <a:pt x="109184" y="90746"/>
                </a:lnTo>
                <a:lnTo>
                  <a:pt x="108772" y="91224"/>
                </a:lnTo>
                <a:lnTo>
                  <a:pt x="109184" y="92179"/>
                </a:lnTo>
                <a:lnTo>
                  <a:pt x="115339" y="112832"/>
                </a:lnTo>
                <a:lnTo>
                  <a:pt x="118881" y="116346"/>
                </a:lnTo>
                <a:close/>
              </a:path>
              <a:path extrusionOk="0" h="120000" w="120000">
                <a:moveTo>
                  <a:pt x="118249" y="117731"/>
                </a:moveTo>
                <a:lnTo>
                  <a:pt x="118249" y="116537"/>
                </a:lnTo>
                <a:lnTo>
                  <a:pt x="117013" y="118448"/>
                </a:lnTo>
                <a:lnTo>
                  <a:pt x="116314" y="116104"/>
                </a:lnTo>
                <a:lnTo>
                  <a:pt x="114078" y="115604"/>
                </a:lnTo>
                <a:lnTo>
                  <a:pt x="117425" y="118925"/>
                </a:lnTo>
                <a:lnTo>
                  <a:pt x="118249" y="117731"/>
                </a:lnTo>
                <a:close/>
              </a:path>
              <a:path extrusionOk="0" h="120000" w="120000">
                <a:moveTo>
                  <a:pt x="118976" y="116678"/>
                </a:moveTo>
                <a:lnTo>
                  <a:pt x="118881" y="116346"/>
                </a:lnTo>
                <a:lnTo>
                  <a:pt x="115339" y="112832"/>
                </a:lnTo>
                <a:lnTo>
                  <a:pt x="116314" y="116104"/>
                </a:lnTo>
                <a:lnTo>
                  <a:pt x="118249" y="116537"/>
                </a:lnTo>
                <a:lnTo>
                  <a:pt x="118249" y="117731"/>
                </a:lnTo>
                <a:lnTo>
                  <a:pt x="118976" y="116678"/>
                </a:lnTo>
                <a:close/>
              </a:path>
              <a:path extrusionOk="0" h="120000" w="120000">
                <a:moveTo>
                  <a:pt x="118249" y="116537"/>
                </a:moveTo>
                <a:lnTo>
                  <a:pt x="116314" y="116104"/>
                </a:lnTo>
                <a:lnTo>
                  <a:pt x="117013" y="118448"/>
                </a:lnTo>
                <a:lnTo>
                  <a:pt x="118249" y="116537"/>
                </a:lnTo>
                <a:close/>
              </a:path>
              <a:path extrusionOk="0" h="120000" w="120000">
                <a:moveTo>
                  <a:pt x="119073" y="116537"/>
                </a:moveTo>
                <a:lnTo>
                  <a:pt x="118881" y="116346"/>
                </a:lnTo>
                <a:lnTo>
                  <a:pt x="118976" y="116678"/>
                </a:lnTo>
                <a:lnTo>
                  <a:pt x="119073" y="116537"/>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0" name="Google Shape;690;p15"/>
          <p:cNvSpPr/>
          <p:nvPr/>
        </p:nvSpPr>
        <p:spPr>
          <a:xfrm>
            <a:off x="7908035" y="5114544"/>
            <a:ext cx="405765" cy="254635"/>
          </a:xfrm>
          <a:custGeom>
            <a:rect b="b" l="l" r="r" t="t"/>
            <a:pathLst>
              <a:path extrusionOk="0" h="120000" w="120000">
                <a:moveTo>
                  <a:pt x="115068" y="114853"/>
                </a:moveTo>
                <a:lnTo>
                  <a:pt x="113974" y="111559"/>
                </a:lnTo>
                <a:lnTo>
                  <a:pt x="1352" y="0"/>
                </a:lnTo>
                <a:lnTo>
                  <a:pt x="0" y="3591"/>
                </a:lnTo>
                <a:lnTo>
                  <a:pt x="112242" y="114774"/>
                </a:lnTo>
                <a:lnTo>
                  <a:pt x="115068" y="114853"/>
                </a:lnTo>
                <a:close/>
              </a:path>
              <a:path extrusionOk="0" h="120000" w="120000">
                <a:moveTo>
                  <a:pt x="118084" y="119850"/>
                </a:moveTo>
                <a:lnTo>
                  <a:pt x="118084" y="115630"/>
                </a:lnTo>
                <a:lnTo>
                  <a:pt x="116732" y="119221"/>
                </a:lnTo>
                <a:lnTo>
                  <a:pt x="112242" y="114774"/>
                </a:lnTo>
                <a:lnTo>
                  <a:pt x="91492" y="114194"/>
                </a:lnTo>
                <a:lnTo>
                  <a:pt x="90591" y="114194"/>
                </a:lnTo>
                <a:lnTo>
                  <a:pt x="89690" y="114912"/>
                </a:lnTo>
                <a:lnTo>
                  <a:pt x="89690" y="117785"/>
                </a:lnTo>
                <a:lnTo>
                  <a:pt x="90591" y="118503"/>
                </a:lnTo>
                <a:lnTo>
                  <a:pt x="91492" y="118525"/>
                </a:lnTo>
                <a:lnTo>
                  <a:pt x="118084" y="119850"/>
                </a:lnTo>
                <a:close/>
              </a:path>
              <a:path extrusionOk="0" h="120000" w="120000">
                <a:moveTo>
                  <a:pt x="119887" y="119940"/>
                </a:moveTo>
                <a:lnTo>
                  <a:pt x="106366" y="79720"/>
                </a:lnTo>
                <a:lnTo>
                  <a:pt x="105915" y="78284"/>
                </a:lnTo>
                <a:lnTo>
                  <a:pt x="105014" y="78284"/>
                </a:lnTo>
                <a:lnTo>
                  <a:pt x="104563" y="79002"/>
                </a:lnTo>
                <a:lnTo>
                  <a:pt x="103661" y="79002"/>
                </a:lnTo>
                <a:lnTo>
                  <a:pt x="103661" y="80438"/>
                </a:lnTo>
                <a:lnTo>
                  <a:pt x="104112" y="81875"/>
                </a:lnTo>
                <a:lnTo>
                  <a:pt x="113974" y="111559"/>
                </a:lnTo>
                <a:lnTo>
                  <a:pt x="118084" y="115630"/>
                </a:lnTo>
                <a:lnTo>
                  <a:pt x="118084" y="119850"/>
                </a:lnTo>
                <a:lnTo>
                  <a:pt x="119887" y="119940"/>
                </a:lnTo>
                <a:close/>
              </a:path>
              <a:path extrusionOk="0" h="120000" w="120000">
                <a:moveTo>
                  <a:pt x="117183" y="118024"/>
                </a:moveTo>
                <a:lnTo>
                  <a:pt x="117183" y="114912"/>
                </a:lnTo>
                <a:lnTo>
                  <a:pt x="116281" y="118503"/>
                </a:lnTo>
                <a:lnTo>
                  <a:pt x="115068" y="114853"/>
                </a:lnTo>
                <a:lnTo>
                  <a:pt x="112242" y="114774"/>
                </a:lnTo>
                <a:lnTo>
                  <a:pt x="116732" y="119221"/>
                </a:lnTo>
                <a:lnTo>
                  <a:pt x="117183" y="118024"/>
                </a:lnTo>
                <a:close/>
              </a:path>
              <a:path extrusionOk="0" h="120000" w="120000">
                <a:moveTo>
                  <a:pt x="118084" y="115630"/>
                </a:moveTo>
                <a:lnTo>
                  <a:pt x="113974" y="111559"/>
                </a:lnTo>
                <a:lnTo>
                  <a:pt x="115068" y="114853"/>
                </a:lnTo>
                <a:lnTo>
                  <a:pt x="117183" y="114912"/>
                </a:lnTo>
                <a:lnTo>
                  <a:pt x="117183" y="118024"/>
                </a:lnTo>
                <a:lnTo>
                  <a:pt x="118084" y="115630"/>
                </a:lnTo>
                <a:close/>
              </a:path>
              <a:path extrusionOk="0" h="120000" w="120000">
                <a:moveTo>
                  <a:pt x="117183" y="114912"/>
                </a:moveTo>
                <a:lnTo>
                  <a:pt x="115068" y="114853"/>
                </a:lnTo>
                <a:lnTo>
                  <a:pt x="116281" y="118503"/>
                </a:lnTo>
                <a:lnTo>
                  <a:pt x="117183" y="114912"/>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1" name="Google Shape;691;p15"/>
          <p:cNvSpPr txBox="1"/>
          <p:nvPr/>
        </p:nvSpPr>
        <p:spPr>
          <a:xfrm>
            <a:off x="5511797" y="4771133"/>
            <a:ext cx="298196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baseline="30000" lang="en-US" sz="1500">
                <a:solidFill>
                  <a:schemeClr val="dk1"/>
                </a:solidFill>
                <a:latin typeface="Arial"/>
                <a:ea typeface="Arial"/>
                <a:cs typeface="Arial"/>
                <a:sym typeface="Arial"/>
              </a:rPr>
              <a:t>158	</a:t>
            </a:r>
            <a:r>
              <a:rPr b="1" baseline="30000" lang="en-US" sz="1500">
                <a:solidFill>
                  <a:srgbClr val="002F63"/>
                </a:solidFill>
                <a:latin typeface="Arial"/>
                <a:ea typeface="Arial"/>
                <a:cs typeface="Arial"/>
                <a:sym typeface="Arial"/>
              </a:rPr>
              <a:t>($41Bn)	</a:t>
            </a:r>
            <a:r>
              <a:rPr b="1" lang="en-US" sz="1000">
                <a:solidFill>
                  <a:srgbClr val="002F63"/>
                </a:solidFill>
                <a:latin typeface="Arial"/>
                <a:ea typeface="Arial"/>
                <a:cs typeface="Arial"/>
                <a:sym typeface="Arial"/>
              </a:rPr>
              <a:t>($78Bn)</a:t>
            </a:r>
            <a:endParaRPr sz="1000">
              <a:solidFill>
                <a:schemeClr val="dk1"/>
              </a:solidFill>
              <a:latin typeface="Arial"/>
              <a:ea typeface="Arial"/>
              <a:cs typeface="Arial"/>
              <a:sym typeface="Arial"/>
            </a:endParaRPr>
          </a:p>
        </p:txBody>
      </p:sp>
      <p:sp>
        <p:nvSpPr>
          <p:cNvPr id="692" name="Google Shape;692;p15"/>
          <p:cNvSpPr/>
          <p:nvPr/>
        </p:nvSpPr>
        <p:spPr>
          <a:xfrm>
            <a:off x="5558028" y="3712464"/>
            <a:ext cx="396240" cy="376555"/>
          </a:xfrm>
          <a:custGeom>
            <a:rect b="b" l="l" r="r" t="t"/>
            <a:pathLst>
              <a:path extrusionOk="0" h="120000" w="120000">
                <a:moveTo>
                  <a:pt x="0" y="0"/>
                </a:moveTo>
                <a:lnTo>
                  <a:pt x="0" y="119959"/>
                </a:lnTo>
                <a:lnTo>
                  <a:pt x="120000" y="119959"/>
                </a:lnTo>
                <a:lnTo>
                  <a:pt x="120000" y="0"/>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3" name="Google Shape;693;p15"/>
          <p:cNvSpPr/>
          <p:nvPr/>
        </p:nvSpPr>
        <p:spPr>
          <a:xfrm>
            <a:off x="6271260" y="3491484"/>
            <a:ext cx="394970" cy="597535"/>
          </a:xfrm>
          <a:custGeom>
            <a:rect b="b" l="l" r="r" t="t"/>
            <a:pathLst>
              <a:path extrusionOk="0" h="120000" w="120000">
                <a:moveTo>
                  <a:pt x="119922" y="119974"/>
                </a:moveTo>
                <a:lnTo>
                  <a:pt x="119922" y="0"/>
                </a:lnTo>
                <a:lnTo>
                  <a:pt x="0" y="0"/>
                </a:lnTo>
                <a:lnTo>
                  <a:pt x="0" y="119974"/>
                </a:lnTo>
                <a:lnTo>
                  <a:pt x="119922" y="119974"/>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4" name="Google Shape;694;p15"/>
          <p:cNvSpPr/>
          <p:nvPr/>
        </p:nvSpPr>
        <p:spPr>
          <a:xfrm>
            <a:off x="6982968" y="3201924"/>
            <a:ext cx="396240" cy="887094"/>
          </a:xfrm>
          <a:custGeom>
            <a:rect b="b" l="l" r="r" t="t"/>
            <a:pathLst>
              <a:path extrusionOk="0" h="120000" w="120000">
                <a:moveTo>
                  <a:pt x="120000" y="119982"/>
                </a:moveTo>
                <a:lnTo>
                  <a:pt x="120000" y="0"/>
                </a:lnTo>
                <a:lnTo>
                  <a:pt x="0" y="0"/>
                </a:lnTo>
                <a:lnTo>
                  <a:pt x="0" y="119982"/>
                </a:lnTo>
                <a:lnTo>
                  <a:pt x="120000" y="119982"/>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5" name="Google Shape;695;p15"/>
          <p:cNvSpPr/>
          <p:nvPr/>
        </p:nvSpPr>
        <p:spPr>
          <a:xfrm>
            <a:off x="7694676" y="3076956"/>
            <a:ext cx="396240" cy="1012190"/>
          </a:xfrm>
          <a:custGeom>
            <a:rect b="b" l="l" r="r" t="t"/>
            <a:pathLst>
              <a:path extrusionOk="0" h="120000" w="120000">
                <a:moveTo>
                  <a:pt x="120000" y="119970"/>
                </a:moveTo>
                <a:lnTo>
                  <a:pt x="120000" y="0"/>
                </a:lnTo>
                <a:lnTo>
                  <a:pt x="0" y="0"/>
                </a:lnTo>
                <a:lnTo>
                  <a:pt x="0" y="119970"/>
                </a:lnTo>
                <a:lnTo>
                  <a:pt x="120000" y="119970"/>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6" name="Google Shape;696;p15"/>
          <p:cNvSpPr/>
          <p:nvPr/>
        </p:nvSpPr>
        <p:spPr>
          <a:xfrm>
            <a:off x="8407908" y="3084576"/>
            <a:ext cx="394970" cy="1004569"/>
          </a:xfrm>
          <a:custGeom>
            <a:rect b="b" l="l" r="r" t="t"/>
            <a:pathLst>
              <a:path extrusionOk="0" h="120000" w="120000">
                <a:moveTo>
                  <a:pt x="119922" y="119969"/>
                </a:moveTo>
                <a:lnTo>
                  <a:pt x="119922" y="0"/>
                </a:lnTo>
                <a:lnTo>
                  <a:pt x="0" y="0"/>
                </a:lnTo>
                <a:lnTo>
                  <a:pt x="0" y="119969"/>
                </a:lnTo>
                <a:lnTo>
                  <a:pt x="119922" y="119969"/>
                </a:lnTo>
                <a:close/>
              </a:path>
            </a:pathLst>
          </a:custGeom>
          <a:solidFill>
            <a:srgbClr val="96D0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7" name="Google Shape;697;p15"/>
          <p:cNvSpPr/>
          <p:nvPr/>
        </p:nvSpPr>
        <p:spPr>
          <a:xfrm>
            <a:off x="5401055" y="4088892"/>
            <a:ext cx="3560445" cy="0"/>
          </a:xfrm>
          <a:custGeom>
            <a:rect b="b" l="l" r="r" t="t"/>
            <a:pathLst>
              <a:path extrusionOk="0" h="120000" w="120000">
                <a:moveTo>
                  <a:pt x="0" y="0"/>
                </a:moveTo>
                <a:lnTo>
                  <a:pt x="119987" y="0"/>
                </a:lnTo>
              </a:path>
            </a:pathLst>
          </a:custGeom>
          <a:noFill/>
          <a:ln cap="flat" cmpd="sng" w="9525">
            <a:solidFill>
              <a:srgbClr val="858585"/>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8" name="Google Shape;698;p15"/>
          <p:cNvSpPr txBox="1"/>
          <p:nvPr/>
        </p:nvSpPr>
        <p:spPr>
          <a:xfrm>
            <a:off x="5655053" y="348945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0.6</a:t>
            </a:r>
            <a:endParaRPr sz="1000">
              <a:solidFill>
                <a:schemeClr val="dk1"/>
              </a:solidFill>
              <a:latin typeface="Arial"/>
              <a:ea typeface="Arial"/>
              <a:cs typeface="Arial"/>
              <a:sym typeface="Arial"/>
            </a:endParaRPr>
          </a:p>
        </p:txBody>
      </p:sp>
      <p:sp>
        <p:nvSpPr>
          <p:cNvPr id="699" name="Google Shape;699;p15"/>
          <p:cNvSpPr txBox="1"/>
          <p:nvPr/>
        </p:nvSpPr>
        <p:spPr>
          <a:xfrm>
            <a:off x="6366761" y="3268470"/>
            <a:ext cx="201295"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chemeClr val="dk1"/>
                </a:solidFill>
                <a:latin typeface="Arial"/>
                <a:ea typeface="Arial"/>
                <a:cs typeface="Arial"/>
                <a:sym typeface="Arial"/>
              </a:rPr>
              <a:t>0.9</a:t>
            </a:r>
            <a:endParaRPr sz="1000">
              <a:solidFill>
                <a:schemeClr val="dk1"/>
              </a:solidFill>
              <a:latin typeface="Arial"/>
              <a:ea typeface="Arial"/>
              <a:cs typeface="Arial"/>
              <a:sym typeface="Arial"/>
            </a:endParaRPr>
          </a:p>
        </p:txBody>
      </p:sp>
      <p:sp>
        <p:nvSpPr>
          <p:cNvPr id="700" name="Google Shape;700;p15"/>
          <p:cNvSpPr txBox="1"/>
          <p:nvPr/>
        </p:nvSpPr>
        <p:spPr>
          <a:xfrm>
            <a:off x="5222237" y="4140198"/>
            <a:ext cx="3685540" cy="460375"/>
          </a:xfrm>
          <a:prstGeom prst="rect">
            <a:avLst/>
          </a:prstGeom>
          <a:noFill/>
          <a:ln>
            <a:noFill/>
          </a:ln>
        </p:spPr>
        <p:txBody>
          <a:bodyPr anchorCtr="0" anchor="t" bIns="0" lIns="0" spcFirstLastPara="1" rIns="0" wrap="square" tIns="12050">
            <a:noAutofit/>
          </a:bodyPr>
          <a:lstStyle/>
          <a:p>
            <a:pPr indent="-9525" lvl="0" marL="377825" marR="0" rtl="0" algn="l">
              <a:lnSpc>
                <a:spcPct val="100000"/>
              </a:lnSpc>
              <a:spcBef>
                <a:spcPts val="0"/>
              </a:spcBef>
              <a:spcAft>
                <a:spcPts val="0"/>
              </a:spcAft>
              <a:buNone/>
            </a:pPr>
            <a:r>
              <a:rPr lang="en-US" sz="1000">
                <a:solidFill>
                  <a:schemeClr val="dk1"/>
                </a:solidFill>
                <a:latin typeface="Arial"/>
                <a:ea typeface="Arial"/>
                <a:cs typeface="Arial"/>
                <a:sym typeface="Arial"/>
              </a:rPr>
              <a:t>4Q15	1Q16	2Q16	3Q16	4Q16</a:t>
            </a:r>
            <a:endParaRPr sz="1000">
              <a:solidFill>
                <a:schemeClr val="dk1"/>
              </a:solidFill>
              <a:latin typeface="Arial"/>
              <a:ea typeface="Arial"/>
              <a:cs typeface="Arial"/>
              <a:sym typeface="Arial"/>
            </a:endParaRPr>
          </a:p>
          <a:p>
            <a:pPr indent="0" lvl="0" marL="12700" marR="0" rtl="0" algn="l">
              <a:lnSpc>
                <a:spcPct val="100000"/>
              </a:lnSpc>
              <a:spcBef>
                <a:spcPts val="905"/>
              </a:spcBef>
              <a:spcAft>
                <a:spcPts val="0"/>
              </a:spcAft>
              <a:buNone/>
            </a:pPr>
            <a:r>
              <a:rPr b="1" lang="en-US" sz="1100">
                <a:solidFill>
                  <a:schemeClr val="dk1"/>
                </a:solidFill>
                <a:latin typeface="Arial"/>
                <a:ea typeface="Arial"/>
                <a:cs typeface="Arial"/>
                <a:sym typeface="Arial"/>
              </a:rPr>
              <a:t>Fixed Income and Commodities, ex-Lending ($Bn)</a:t>
            </a:r>
            <a:r>
              <a:rPr b="1" baseline="30000" lang="en-US" sz="1050">
                <a:solidFill>
                  <a:schemeClr val="dk1"/>
                </a:solidFill>
                <a:latin typeface="Arial"/>
                <a:ea typeface="Arial"/>
                <a:cs typeface="Arial"/>
                <a:sym typeface="Arial"/>
              </a:rPr>
              <a:t>(6)(7)(8)</a:t>
            </a:r>
            <a:endParaRPr baseline="30000" sz="1050">
              <a:solidFill>
                <a:schemeClr val="dk1"/>
              </a:solidFill>
              <a:latin typeface="Arial"/>
              <a:ea typeface="Arial"/>
              <a:cs typeface="Arial"/>
              <a:sym typeface="Arial"/>
            </a:endParaRPr>
          </a:p>
        </p:txBody>
      </p:sp>
      <p:sp>
        <p:nvSpPr>
          <p:cNvPr id="701" name="Google Shape;701;p15"/>
          <p:cNvSpPr txBox="1"/>
          <p:nvPr/>
        </p:nvSpPr>
        <p:spPr>
          <a:xfrm>
            <a:off x="5313677" y="2492755"/>
            <a:ext cx="3796665" cy="19367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b="1" lang="en-US" sz="1100">
                <a:solidFill>
                  <a:schemeClr val="dk1"/>
                </a:solidFill>
                <a:latin typeface="Arial"/>
                <a:ea typeface="Arial"/>
                <a:cs typeface="Arial"/>
                <a:sym typeface="Arial"/>
              </a:rPr>
              <a:t>Fixed Income Sales &amp; Trading Revenues, ex-DVA ($Bn)</a:t>
            </a:r>
            <a:r>
              <a:rPr b="1" baseline="30000" lang="en-US" sz="1050">
                <a:solidFill>
                  <a:schemeClr val="dk1"/>
                </a:solidFill>
                <a:latin typeface="Arial"/>
                <a:ea typeface="Arial"/>
                <a:cs typeface="Arial"/>
                <a:sym typeface="Arial"/>
              </a:rPr>
              <a:t>(5)</a:t>
            </a:r>
            <a:endParaRPr baseline="30000" sz="1050">
              <a:solidFill>
                <a:schemeClr val="dk1"/>
              </a:solidFill>
              <a:latin typeface="Arial"/>
              <a:ea typeface="Arial"/>
              <a:cs typeface="Arial"/>
              <a:sym typeface="Arial"/>
            </a:endParaRPr>
          </a:p>
        </p:txBody>
      </p:sp>
      <p:sp>
        <p:nvSpPr>
          <p:cNvPr id="702" name="Google Shape;702;p15"/>
          <p:cNvSpPr txBox="1"/>
          <p:nvPr>
            <p:ph type="title"/>
          </p:nvPr>
        </p:nvSpPr>
        <p:spPr>
          <a:xfrm>
            <a:off x="1290319" y="1168399"/>
            <a:ext cx="6972934" cy="36068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i="0" lang="en-US" sz="2200" u="none" cap="none" strike="noStrike">
                <a:solidFill>
                  <a:schemeClr val="dk1"/>
                </a:solidFill>
                <a:latin typeface="Arial"/>
                <a:ea typeface="Arial"/>
                <a:cs typeface="Arial"/>
                <a:sym typeface="Arial"/>
              </a:rPr>
              <a:t>Sales &amp; Trading Positioned for Market Opportunities</a:t>
            </a:r>
            <a:endParaRPr b="1" i="0" sz="2200" u="none" cap="none" strike="noStrike">
              <a:solidFill>
                <a:schemeClr val="dk1"/>
              </a:solidFill>
              <a:latin typeface="Arial"/>
              <a:ea typeface="Arial"/>
              <a:cs typeface="Arial"/>
              <a:sym typeface="Arial"/>
            </a:endParaRPr>
          </a:p>
        </p:txBody>
      </p:sp>
      <p:sp>
        <p:nvSpPr>
          <p:cNvPr id="703" name="Google Shape;703;p15"/>
          <p:cNvSpPr txBox="1"/>
          <p:nvPr/>
        </p:nvSpPr>
        <p:spPr>
          <a:xfrm>
            <a:off x="1075435" y="2530855"/>
            <a:ext cx="3433445" cy="1762760"/>
          </a:xfrm>
          <a:prstGeom prst="rect">
            <a:avLst/>
          </a:prstGeom>
          <a:noFill/>
          <a:ln>
            <a:noFill/>
          </a:ln>
        </p:spPr>
        <p:txBody>
          <a:bodyPr anchorCtr="0" anchor="t" bIns="0" lIns="0" spcFirstLastPara="1" rIns="0" wrap="square" tIns="12700">
            <a:noAutofit/>
          </a:bodyPr>
          <a:lstStyle/>
          <a:p>
            <a:pPr indent="-226695" lvl="0" marL="239395" marR="0" rtl="0" algn="l">
              <a:lnSpc>
                <a:spcPct val="100000"/>
              </a:lnSpc>
              <a:spcBef>
                <a:spcPts val="0"/>
              </a:spcBef>
              <a:spcAft>
                <a:spcPts val="0"/>
              </a:spcAft>
              <a:buClr>
                <a:srgbClr val="0059A4"/>
              </a:buClr>
              <a:buSzPts val="1200"/>
              <a:buFont typeface="Noto Sans Symbols"/>
              <a:buChar char="✓"/>
            </a:pPr>
            <a:r>
              <a:rPr lang="en-US" sz="1200">
                <a:solidFill>
                  <a:schemeClr val="dk1"/>
                </a:solidFill>
                <a:latin typeface="Arial"/>
                <a:ea typeface="Arial"/>
                <a:cs typeface="Arial"/>
                <a:sym typeface="Arial"/>
              </a:rPr>
              <a:t>#1 Globally 3 Years Running</a:t>
            </a:r>
            <a:endParaRPr sz="1200">
              <a:solidFill>
                <a:schemeClr val="dk1"/>
              </a:solidFill>
              <a:latin typeface="Arial"/>
              <a:ea typeface="Arial"/>
              <a:cs typeface="Arial"/>
              <a:sym typeface="Arial"/>
            </a:endParaRPr>
          </a:p>
          <a:p>
            <a:pPr indent="79375" lvl="0" marL="0" marR="0" rtl="0" algn="l">
              <a:lnSpc>
                <a:spcPct val="100000"/>
              </a:lnSpc>
              <a:spcBef>
                <a:spcPts val="50"/>
              </a:spcBef>
              <a:spcAft>
                <a:spcPts val="0"/>
              </a:spcAft>
              <a:buClr>
                <a:srgbClr val="0059A4"/>
              </a:buClr>
              <a:buSzPts val="1250"/>
              <a:buFont typeface="Noto Sans Symbols"/>
              <a:buNone/>
            </a:pPr>
            <a:r>
              <a:t/>
            </a:r>
            <a:endParaRPr sz="1250">
              <a:solidFill>
                <a:schemeClr val="dk1"/>
              </a:solidFill>
              <a:latin typeface="Times New Roman"/>
              <a:ea typeface="Times New Roman"/>
              <a:cs typeface="Times New Roman"/>
              <a:sym typeface="Times New Roman"/>
            </a:endParaRPr>
          </a:p>
          <a:p>
            <a:pPr indent="-226695" lvl="0" marL="239395" marR="0" rtl="0" algn="l">
              <a:lnSpc>
                <a:spcPct val="100000"/>
              </a:lnSpc>
              <a:spcBef>
                <a:spcPts val="0"/>
              </a:spcBef>
              <a:spcAft>
                <a:spcPts val="0"/>
              </a:spcAft>
              <a:buClr>
                <a:srgbClr val="0059A4"/>
              </a:buClr>
              <a:buSzPts val="1200"/>
              <a:buFont typeface="Noto Sans Symbols"/>
              <a:buChar char="✓"/>
            </a:pPr>
            <a:r>
              <a:rPr lang="en-US" sz="1200">
                <a:solidFill>
                  <a:schemeClr val="dk1"/>
                </a:solidFill>
                <a:latin typeface="Arial"/>
                <a:ea typeface="Arial"/>
                <a:cs typeface="Arial"/>
                <a:sym typeface="Arial"/>
              </a:rPr>
              <a:t>Gained Share in 2014, 2015 and 2016</a:t>
            </a:r>
            <a:endParaRPr sz="1200">
              <a:solidFill>
                <a:schemeClr val="dk1"/>
              </a:solidFill>
              <a:latin typeface="Arial"/>
              <a:ea typeface="Arial"/>
              <a:cs typeface="Arial"/>
              <a:sym typeface="Arial"/>
            </a:endParaRPr>
          </a:p>
          <a:p>
            <a:pPr indent="63500" lvl="0" marL="0" marR="0" rtl="0" algn="l">
              <a:lnSpc>
                <a:spcPct val="100000"/>
              </a:lnSpc>
              <a:spcBef>
                <a:spcPts val="45"/>
              </a:spcBef>
              <a:spcAft>
                <a:spcPts val="0"/>
              </a:spcAft>
              <a:buClr>
                <a:srgbClr val="0059A4"/>
              </a:buClr>
              <a:buSzPts val="1000"/>
              <a:buFont typeface="Noto Sans Symbols"/>
              <a:buNone/>
            </a:pPr>
            <a:r>
              <a:t/>
            </a:r>
            <a:endParaRPr sz="1000">
              <a:solidFill>
                <a:schemeClr val="dk1"/>
              </a:solidFill>
              <a:latin typeface="Times New Roman"/>
              <a:ea typeface="Times New Roman"/>
              <a:cs typeface="Times New Roman"/>
              <a:sym typeface="Times New Roman"/>
            </a:endParaRPr>
          </a:p>
          <a:p>
            <a:pPr indent="-226695" lvl="0" marL="239395" marR="5080" rtl="0" algn="l">
              <a:lnSpc>
                <a:spcPct val="120000"/>
              </a:lnSpc>
              <a:spcBef>
                <a:spcPts val="5"/>
              </a:spcBef>
              <a:spcAft>
                <a:spcPts val="0"/>
              </a:spcAft>
              <a:buClr>
                <a:srgbClr val="0059A4"/>
              </a:buClr>
              <a:buSzPts val="1200"/>
              <a:buFont typeface="Noto Sans Symbols"/>
              <a:buChar char="✓"/>
            </a:pPr>
            <a:r>
              <a:rPr lang="en-US" sz="1200">
                <a:solidFill>
                  <a:schemeClr val="dk1"/>
                </a:solidFill>
                <a:latin typeface="Arial"/>
                <a:ea typeface="Arial"/>
                <a:cs typeface="Arial"/>
                <a:sym typeface="Arial"/>
              </a:rPr>
              <a:t>Opportunity to Deploy Balance Sheet Profitably  Across the Franchise with Strong Returns</a:t>
            </a:r>
            <a:endParaRPr sz="1200">
              <a:solidFill>
                <a:schemeClr val="dk1"/>
              </a:solidFill>
              <a:latin typeface="Arial"/>
              <a:ea typeface="Arial"/>
              <a:cs typeface="Arial"/>
              <a:sym typeface="Arial"/>
            </a:endParaRPr>
          </a:p>
          <a:p>
            <a:pPr indent="63500" lvl="0" marL="0" marR="0" rtl="0" algn="l">
              <a:lnSpc>
                <a:spcPct val="100000"/>
              </a:lnSpc>
              <a:spcBef>
                <a:spcPts val="50"/>
              </a:spcBef>
              <a:spcAft>
                <a:spcPts val="0"/>
              </a:spcAft>
              <a:buClr>
                <a:srgbClr val="0059A4"/>
              </a:buClr>
              <a:buSzPts val="1000"/>
              <a:buFont typeface="Noto Sans Symbols"/>
              <a:buNone/>
            </a:pPr>
            <a:r>
              <a:t/>
            </a:r>
            <a:endParaRPr sz="1000">
              <a:solidFill>
                <a:schemeClr val="dk1"/>
              </a:solidFill>
              <a:latin typeface="Times New Roman"/>
              <a:ea typeface="Times New Roman"/>
              <a:cs typeface="Times New Roman"/>
              <a:sym typeface="Times New Roman"/>
            </a:endParaRPr>
          </a:p>
          <a:p>
            <a:pPr indent="-226695" lvl="0" marL="239395" marR="415290" rtl="0" algn="l">
              <a:lnSpc>
                <a:spcPct val="120000"/>
              </a:lnSpc>
              <a:spcBef>
                <a:spcPts val="0"/>
              </a:spcBef>
              <a:spcAft>
                <a:spcPts val="0"/>
              </a:spcAft>
              <a:buClr>
                <a:srgbClr val="0059A4"/>
              </a:buClr>
              <a:buSzPts val="1200"/>
              <a:buFont typeface="Noto Sans Symbols"/>
              <a:buChar char="✓"/>
            </a:pPr>
            <a:r>
              <a:rPr lang="en-US" sz="1200">
                <a:solidFill>
                  <a:schemeClr val="dk1"/>
                </a:solidFill>
                <a:latin typeface="Arial"/>
                <a:ea typeface="Arial"/>
                <a:cs typeface="Arial"/>
                <a:sym typeface="Arial"/>
              </a:rPr>
              <a:t>Client Demand for Content, Liquidity, and  Financing Solutions</a:t>
            </a:r>
            <a:endParaRPr sz="1200">
              <a:solidFill>
                <a:schemeClr val="dk1"/>
              </a:solidFill>
              <a:latin typeface="Arial"/>
              <a:ea typeface="Arial"/>
              <a:cs typeface="Arial"/>
              <a:sym typeface="Arial"/>
            </a:endParaRPr>
          </a:p>
        </p:txBody>
      </p:sp>
      <p:sp>
        <p:nvSpPr>
          <p:cNvPr id="704" name="Google Shape;704;p15"/>
          <p:cNvSpPr/>
          <p:nvPr/>
        </p:nvSpPr>
        <p:spPr>
          <a:xfrm>
            <a:off x="5617464" y="3038856"/>
            <a:ext cx="6350" cy="26034"/>
          </a:xfrm>
          <a:custGeom>
            <a:rect b="b" l="l" r="r" t="t"/>
            <a:pathLst>
              <a:path extrusionOk="0" h="120000" w="120000">
                <a:moveTo>
                  <a:pt x="115199" y="119414"/>
                </a:moveTo>
                <a:lnTo>
                  <a:pt x="115199" y="0"/>
                </a:lnTo>
                <a:lnTo>
                  <a:pt x="0" y="0"/>
                </a:lnTo>
                <a:lnTo>
                  <a:pt x="0" y="119414"/>
                </a:lnTo>
                <a:lnTo>
                  <a:pt x="115199" y="11941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05" name="Google Shape;705;p15"/>
          <p:cNvSpPr/>
          <p:nvPr/>
        </p:nvSpPr>
        <p:spPr>
          <a:xfrm>
            <a:off x="5617464" y="2994660"/>
            <a:ext cx="6350" cy="26034"/>
          </a:xfrm>
          <a:custGeom>
            <a:rect b="b" l="l" r="r" t="t"/>
            <a:pathLst>
              <a:path extrusionOk="0" h="120000" w="120000">
                <a:moveTo>
                  <a:pt x="115199" y="119414"/>
                </a:moveTo>
                <a:lnTo>
                  <a:pt x="115199" y="0"/>
                </a:lnTo>
                <a:lnTo>
                  <a:pt x="0" y="0"/>
                </a:lnTo>
                <a:lnTo>
                  <a:pt x="0" y="119414"/>
                </a:lnTo>
                <a:lnTo>
                  <a:pt x="115199" y="119414"/>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5"/>
          <p:cNvSpPr/>
          <p:nvPr/>
        </p:nvSpPr>
        <p:spPr>
          <a:xfrm>
            <a:off x="5617464" y="2950464"/>
            <a:ext cx="6350" cy="24765"/>
          </a:xfrm>
          <a:custGeom>
            <a:rect b="b" l="l" r="r" t="t"/>
            <a:pathLst>
              <a:path extrusionOk="0" h="120000" w="120000">
                <a:moveTo>
                  <a:pt x="115199" y="118158"/>
                </a:moveTo>
                <a:lnTo>
                  <a:pt x="115199" y="0"/>
                </a:lnTo>
                <a:lnTo>
                  <a:pt x="0" y="0"/>
                </a:lnTo>
                <a:lnTo>
                  <a:pt x="0" y="118158"/>
                </a:lnTo>
                <a:lnTo>
                  <a:pt x="115199" y="11815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07" name="Google Shape;707;p15"/>
          <p:cNvSpPr/>
          <p:nvPr/>
        </p:nvSpPr>
        <p:spPr>
          <a:xfrm>
            <a:off x="5617464" y="2906268"/>
            <a:ext cx="6350" cy="24765"/>
          </a:xfrm>
          <a:custGeom>
            <a:rect b="b" l="l" r="r" t="t"/>
            <a:pathLst>
              <a:path extrusionOk="0" h="120000" w="120000">
                <a:moveTo>
                  <a:pt x="115199" y="118158"/>
                </a:moveTo>
                <a:lnTo>
                  <a:pt x="115199" y="0"/>
                </a:lnTo>
                <a:lnTo>
                  <a:pt x="0" y="0"/>
                </a:lnTo>
                <a:lnTo>
                  <a:pt x="0" y="118158"/>
                </a:lnTo>
                <a:lnTo>
                  <a:pt x="115199" y="11815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08" name="Google Shape;708;p15"/>
          <p:cNvSpPr/>
          <p:nvPr/>
        </p:nvSpPr>
        <p:spPr>
          <a:xfrm>
            <a:off x="5632704"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09" name="Google Shape;709;p15"/>
          <p:cNvSpPr/>
          <p:nvPr/>
        </p:nvSpPr>
        <p:spPr>
          <a:xfrm>
            <a:off x="5678424"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0" name="Google Shape;710;p15"/>
          <p:cNvSpPr/>
          <p:nvPr/>
        </p:nvSpPr>
        <p:spPr>
          <a:xfrm>
            <a:off x="5722620"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1" name="Google Shape;711;p15"/>
          <p:cNvSpPr/>
          <p:nvPr/>
        </p:nvSpPr>
        <p:spPr>
          <a:xfrm>
            <a:off x="5766816"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2" name="Google Shape;712;p15"/>
          <p:cNvSpPr/>
          <p:nvPr/>
        </p:nvSpPr>
        <p:spPr>
          <a:xfrm>
            <a:off x="5811012"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3" name="Google Shape;713;p15"/>
          <p:cNvSpPr/>
          <p:nvPr/>
        </p:nvSpPr>
        <p:spPr>
          <a:xfrm>
            <a:off x="5855208"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5"/>
          <p:cNvSpPr/>
          <p:nvPr/>
        </p:nvSpPr>
        <p:spPr>
          <a:xfrm>
            <a:off x="5899404"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5" name="Google Shape;715;p15"/>
          <p:cNvSpPr/>
          <p:nvPr/>
        </p:nvSpPr>
        <p:spPr>
          <a:xfrm>
            <a:off x="5945124"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6" name="Google Shape;716;p15"/>
          <p:cNvSpPr/>
          <p:nvPr/>
        </p:nvSpPr>
        <p:spPr>
          <a:xfrm>
            <a:off x="5989320"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5"/>
          <p:cNvSpPr/>
          <p:nvPr/>
        </p:nvSpPr>
        <p:spPr>
          <a:xfrm>
            <a:off x="6033516"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5"/>
          <p:cNvSpPr/>
          <p:nvPr/>
        </p:nvSpPr>
        <p:spPr>
          <a:xfrm>
            <a:off x="6077712"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9" name="Google Shape;719;p15"/>
          <p:cNvSpPr/>
          <p:nvPr/>
        </p:nvSpPr>
        <p:spPr>
          <a:xfrm>
            <a:off x="6121908"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0" name="Google Shape;720;p15"/>
          <p:cNvSpPr/>
          <p:nvPr/>
        </p:nvSpPr>
        <p:spPr>
          <a:xfrm>
            <a:off x="6166104"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1" name="Google Shape;721;p15"/>
          <p:cNvSpPr/>
          <p:nvPr/>
        </p:nvSpPr>
        <p:spPr>
          <a:xfrm>
            <a:off x="6211824"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2" name="Google Shape;722;p15"/>
          <p:cNvSpPr/>
          <p:nvPr/>
        </p:nvSpPr>
        <p:spPr>
          <a:xfrm>
            <a:off x="6256020" y="2897124"/>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3" name="Google Shape;723;p15"/>
          <p:cNvSpPr/>
          <p:nvPr/>
        </p:nvSpPr>
        <p:spPr>
          <a:xfrm>
            <a:off x="6300216"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4" name="Google Shape;724;p15"/>
          <p:cNvSpPr/>
          <p:nvPr/>
        </p:nvSpPr>
        <p:spPr>
          <a:xfrm>
            <a:off x="6344412"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5" name="Google Shape;725;p15"/>
          <p:cNvSpPr/>
          <p:nvPr/>
        </p:nvSpPr>
        <p:spPr>
          <a:xfrm>
            <a:off x="6388608"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6" name="Google Shape;726;p15"/>
          <p:cNvSpPr/>
          <p:nvPr/>
        </p:nvSpPr>
        <p:spPr>
          <a:xfrm>
            <a:off x="6432804" y="2897124"/>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7" name="Google Shape;727;p15"/>
          <p:cNvSpPr/>
          <p:nvPr/>
        </p:nvSpPr>
        <p:spPr>
          <a:xfrm>
            <a:off x="6478524" y="2897124"/>
            <a:ext cx="24765" cy="6350"/>
          </a:xfrm>
          <a:custGeom>
            <a:rect b="b" l="l" r="r" t="t"/>
            <a:pathLst>
              <a:path extrusionOk="0" h="120000" w="120000">
                <a:moveTo>
                  <a:pt x="118153" y="115199"/>
                </a:moveTo>
                <a:lnTo>
                  <a:pt x="118153" y="0"/>
                </a:lnTo>
                <a:lnTo>
                  <a:pt x="0" y="0"/>
                </a:lnTo>
                <a:lnTo>
                  <a:pt x="0" y="115199"/>
                </a:lnTo>
                <a:lnTo>
                  <a:pt x="118153"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8" name="Google Shape;728;p15"/>
          <p:cNvSpPr/>
          <p:nvPr/>
        </p:nvSpPr>
        <p:spPr>
          <a:xfrm>
            <a:off x="6522720" y="2897124"/>
            <a:ext cx="24765" cy="6350"/>
          </a:xfrm>
          <a:custGeom>
            <a:rect b="b" l="l" r="r" t="t"/>
            <a:pathLst>
              <a:path extrusionOk="0" h="120000" w="120000">
                <a:moveTo>
                  <a:pt x="118153" y="115199"/>
                </a:moveTo>
                <a:lnTo>
                  <a:pt x="118153" y="0"/>
                </a:lnTo>
                <a:lnTo>
                  <a:pt x="0" y="0"/>
                </a:lnTo>
                <a:lnTo>
                  <a:pt x="0" y="115199"/>
                </a:lnTo>
                <a:lnTo>
                  <a:pt x="118153"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9" name="Google Shape;729;p15"/>
          <p:cNvSpPr/>
          <p:nvPr/>
        </p:nvSpPr>
        <p:spPr>
          <a:xfrm>
            <a:off x="6564629" y="2901695"/>
            <a:ext cx="0" cy="70485"/>
          </a:xfrm>
          <a:custGeom>
            <a:rect b="b" l="l" r="r" t="t"/>
            <a:pathLst>
              <a:path extrusionOk="0" h="120000" w="120000">
                <a:moveTo>
                  <a:pt x="0" y="0"/>
                </a:moveTo>
                <a:lnTo>
                  <a:pt x="0" y="119349"/>
                </a:lnTo>
                <a:lnTo>
                  <a:pt x="0" y="0"/>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0" name="Google Shape;730;p15"/>
          <p:cNvSpPr/>
          <p:nvPr/>
        </p:nvSpPr>
        <p:spPr>
          <a:xfrm>
            <a:off x="6560820" y="2991612"/>
            <a:ext cx="7620" cy="24765"/>
          </a:xfrm>
          <a:custGeom>
            <a:rect b="b" l="l" r="r" t="t"/>
            <a:pathLst>
              <a:path extrusionOk="0" h="120000" w="120000">
                <a:moveTo>
                  <a:pt x="120000" y="118158"/>
                </a:moveTo>
                <a:lnTo>
                  <a:pt x="120000" y="0"/>
                </a:lnTo>
                <a:lnTo>
                  <a:pt x="0" y="0"/>
                </a:lnTo>
                <a:lnTo>
                  <a:pt x="0" y="118158"/>
                </a:lnTo>
                <a:lnTo>
                  <a:pt x="120000" y="11815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1" name="Google Shape;731;p15"/>
          <p:cNvSpPr/>
          <p:nvPr/>
        </p:nvSpPr>
        <p:spPr>
          <a:xfrm>
            <a:off x="6560820" y="3035808"/>
            <a:ext cx="7620" cy="24765"/>
          </a:xfrm>
          <a:custGeom>
            <a:rect b="b" l="l" r="r" t="t"/>
            <a:pathLst>
              <a:path extrusionOk="0" h="120000" w="120000">
                <a:moveTo>
                  <a:pt x="120000" y="118158"/>
                </a:moveTo>
                <a:lnTo>
                  <a:pt x="120000" y="0"/>
                </a:lnTo>
                <a:lnTo>
                  <a:pt x="0" y="0"/>
                </a:lnTo>
                <a:lnTo>
                  <a:pt x="0" y="118158"/>
                </a:lnTo>
                <a:lnTo>
                  <a:pt x="120000" y="118158"/>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2" name="Google Shape;732;p15"/>
          <p:cNvSpPr/>
          <p:nvPr/>
        </p:nvSpPr>
        <p:spPr>
          <a:xfrm>
            <a:off x="6524244" y="3061716"/>
            <a:ext cx="24765" cy="6350"/>
          </a:xfrm>
          <a:custGeom>
            <a:rect b="b" l="l" r="r" t="t"/>
            <a:pathLst>
              <a:path extrusionOk="0" h="120000" w="120000">
                <a:moveTo>
                  <a:pt x="118153" y="115199"/>
                </a:moveTo>
                <a:lnTo>
                  <a:pt x="118153" y="0"/>
                </a:lnTo>
                <a:lnTo>
                  <a:pt x="0" y="0"/>
                </a:lnTo>
                <a:lnTo>
                  <a:pt x="0" y="115199"/>
                </a:lnTo>
                <a:lnTo>
                  <a:pt x="118153"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3" name="Google Shape;733;p15"/>
          <p:cNvSpPr/>
          <p:nvPr/>
        </p:nvSpPr>
        <p:spPr>
          <a:xfrm>
            <a:off x="6480048" y="3061716"/>
            <a:ext cx="24765" cy="6350"/>
          </a:xfrm>
          <a:custGeom>
            <a:rect b="b" l="l" r="r" t="t"/>
            <a:pathLst>
              <a:path extrusionOk="0" h="120000" w="120000">
                <a:moveTo>
                  <a:pt x="118153" y="115199"/>
                </a:moveTo>
                <a:lnTo>
                  <a:pt x="118153" y="0"/>
                </a:lnTo>
                <a:lnTo>
                  <a:pt x="0" y="0"/>
                </a:lnTo>
                <a:lnTo>
                  <a:pt x="0" y="115199"/>
                </a:lnTo>
                <a:lnTo>
                  <a:pt x="118153"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4" name="Google Shape;734;p15"/>
          <p:cNvSpPr/>
          <p:nvPr/>
        </p:nvSpPr>
        <p:spPr>
          <a:xfrm>
            <a:off x="6434328"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5"/>
          <p:cNvSpPr/>
          <p:nvPr/>
        </p:nvSpPr>
        <p:spPr>
          <a:xfrm>
            <a:off x="6390132"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6" name="Google Shape;736;p15"/>
          <p:cNvSpPr/>
          <p:nvPr/>
        </p:nvSpPr>
        <p:spPr>
          <a:xfrm>
            <a:off x="6345936"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7" name="Google Shape;737;p15"/>
          <p:cNvSpPr/>
          <p:nvPr/>
        </p:nvSpPr>
        <p:spPr>
          <a:xfrm>
            <a:off x="6301740"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8" name="Google Shape;738;p15"/>
          <p:cNvSpPr/>
          <p:nvPr/>
        </p:nvSpPr>
        <p:spPr>
          <a:xfrm>
            <a:off x="6257544"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39" name="Google Shape;739;p15"/>
          <p:cNvSpPr/>
          <p:nvPr/>
        </p:nvSpPr>
        <p:spPr>
          <a:xfrm>
            <a:off x="6213348"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0" name="Google Shape;740;p15"/>
          <p:cNvSpPr/>
          <p:nvPr/>
        </p:nvSpPr>
        <p:spPr>
          <a:xfrm>
            <a:off x="6167628"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1" name="Google Shape;741;p15"/>
          <p:cNvSpPr/>
          <p:nvPr/>
        </p:nvSpPr>
        <p:spPr>
          <a:xfrm>
            <a:off x="6123432"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2" name="Google Shape;742;p15"/>
          <p:cNvSpPr/>
          <p:nvPr/>
        </p:nvSpPr>
        <p:spPr>
          <a:xfrm>
            <a:off x="6079236"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3" name="Google Shape;743;p15"/>
          <p:cNvSpPr/>
          <p:nvPr/>
        </p:nvSpPr>
        <p:spPr>
          <a:xfrm>
            <a:off x="6035040"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4" name="Google Shape;744;p15"/>
          <p:cNvSpPr/>
          <p:nvPr/>
        </p:nvSpPr>
        <p:spPr>
          <a:xfrm>
            <a:off x="5990844"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5" name="Google Shape;745;p15"/>
          <p:cNvSpPr/>
          <p:nvPr/>
        </p:nvSpPr>
        <p:spPr>
          <a:xfrm>
            <a:off x="5946648"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6" name="Google Shape;746;p15"/>
          <p:cNvSpPr/>
          <p:nvPr/>
        </p:nvSpPr>
        <p:spPr>
          <a:xfrm>
            <a:off x="5900928"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7" name="Google Shape;747;p15"/>
          <p:cNvSpPr/>
          <p:nvPr/>
        </p:nvSpPr>
        <p:spPr>
          <a:xfrm>
            <a:off x="5856732"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8" name="Google Shape;748;p15"/>
          <p:cNvSpPr/>
          <p:nvPr/>
        </p:nvSpPr>
        <p:spPr>
          <a:xfrm>
            <a:off x="5812536"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9" name="Google Shape;749;p15"/>
          <p:cNvSpPr/>
          <p:nvPr/>
        </p:nvSpPr>
        <p:spPr>
          <a:xfrm>
            <a:off x="5768340"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0" name="Google Shape;750;p15"/>
          <p:cNvSpPr/>
          <p:nvPr/>
        </p:nvSpPr>
        <p:spPr>
          <a:xfrm>
            <a:off x="5724144"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1" name="Google Shape;751;p15"/>
          <p:cNvSpPr/>
          <p:nvPr/>
        </p:nvSpPr>
        <p:spPr>
          <a:xfrm>
            <a:off x="5679948" y="3061716"/>
            <a:ext cx="24765" cy="6350"/>
          </a:xfrm>
          <a:custGeom>
            <a:rect b="b" l="l" r="r" t="t"/>
            <a:pathLst>
              <a:path extrusionOk="0" h="120000" w="120000">
                <a:moveTo>
                  <a:pt x="118158" y="115199"/>
                </a:moveTo>
                <a:lnTo>
                  <a:pt x="118158" y="0"/>
                </a:lnTo>
                <a:lnTo>
                  <a:pt x="0" y="0"/>
                </a:lnTo>
                <a:lnTo>
                  <a:pt x="0" y="115199"/>
                </a:lnTo>
                <a:lnTo>
                  <a:pt x="118158"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2" name="Google Shape;752;p15"/>
          <p:cNvSpPr/>
          <p:nvPr/>
        </p:nvSpPr>
        <p:spPr>
          <a:xfrm>
            <a:off x="5634228" y="3061716"/>
            <a:ext cx="26034" cy="6350"/>
          </a:xfrm>
          <a:custGeom>
            <a:rect b="b" l="l" r="r" t="t"/>
            <a:pathLst>
              <a:path extrusionOk="0" h="120000" w="120000">
                <a:moveTo>
                  <a:pt x="119414" y="115199"/>
                </a:moveTo>
                <a:lnTo>
                  <a:pt x="119414" y="0"/>
                </a:lnTo>
                <a:lnTo>
                  <a:pt x="0" y="0"/>
                </a:lnTo>
                <a:lnTo>
                  <a:pt x="0" y="115199"/>
                </a:lnTo>
                <a:lnTo>
                  <a:pt x="119414" y="115199"/>
                </a:lnTo>
                <a:close/>
              </a:path>
            </a:pathLst>
          </a:custGeom>
          <a:solidFill>
            <a:srgbClr val="0059A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3" name="Google Shape;753;p15"/>
          <p:cNvSpPr txBox="1"/>
          <p:nvPr/>
        </p:nvSpPr>
        <p:spPr>
          <a:xfrm>
            <a:off x="5702297" y="2882898"/>
            <a:ext cx="3002280" cy="271780"/>
          </a:xfrm>
          <a:prstGeom prst="rect">
            <a:avLst/>
          </a:prstGeom>
          <a:noFill/>
          <a:ln>
            <a:noFill/>
          </a:ln>
        </p:spPr>
        <p:txBody>
          <a:bodyPr anchorCtr="0" anchor="t" bIns="0" lIns="0" spcFirstLastPara="1" rIns="0" wrap="square" tIns="12050">
            <a:noAutofit/>
          </a:bodyPr>
          <a:lstStyle/>
          <a:p>
            <a:pPr indent="0" lvl="0" marL="0" marR="0" rtl="0" algn="l">
              <a:lnSpc>
                <a:spcPct val="96900"/>
              </a:lnSpc>
              <a:spcBef>
                <a:spcPts val="0"/>
              </a:spcBef>
              <a:spcAft>
                <a:spcPts val="0"/>
              </a:spcAft>
              <a:buNone/>
            </a:pPr>
            <a:r>
              <a:rPr lang="en-US" sz="1000">
                <a:solidFill>
                  <a:schemeClr val="dk1"/>
                </a:solidFill>
                <a:latin typeface="Arial"/>
                <a:ea typeface="Arial"/>
                <a:cs typeface="Arial"/>
                <a:sym typeface="Arial"/>
              </a:rPr>
              <a:t>Restructuring			</a:t>
            </a:r>
            <a:r>
              <a:rPr lang="en-US" sz="1000">
                <a:solidFill>
                  <a:schemeClr val="dk1"/>
                </a:solidFill>
              </a:rPr>
              <a:t>       </a:t>
            </a:r>
            <a:r>
              <a:rPr b="1" lang="en-US" sz="1000">
                <a:solidFill>
                  <a:schemeClr val="dk1"/>
                </a:solidFill>
                <a:latin typeface="Arial"/>
                <a:ea typeface="Arial"/>
                <a:cs typeface="Arial"/>
                <a:sym typeface="Arial"/>
              </a:rPr>
              <a:t>1.5       	1.5</a:t>
            </a:r>
            <a:endParaRPr sz="1000">
              <a:solidFill>
                <a:schemeClr val="dk1"/>
              </a:solidFill>
              <a:latin typeface="Arial"/>
              <a:ea typeface="Arial"/>
              <a:cs typeface="Arial"/>
              <a:sym typeface="Arial"/>
            </a:endParaRPr>
          </a:p>
          <a:p>
            <a:pPr indent="0" lvl="0" marL="0" marR="40640" rtl="0" algn="ctr">
              <a:lnSpc>
                <a:spcPct val="96900"/>
              </a:lnSpc>
              <a:spcBef>
                <a:spcPts val="0"/>
              </a:spcBef>
              <a:spcAft>
                <a:spcPts val="0"/>
              </a:spcAft>
              <a:buNone/>
            </a:pPr>
            <a:r>
              <a:rPr b="1" lang="en-US" sz="1000">
                <a:solidFill>
                  <a:schemeClr val="dk1"/>
                </a:solidFill>
                <a:latin typeface="Arial"/>
                <a:ea typeface="Arial"/>
                <a:cs typeface="Arial"/>
                <a:sym typeface="Arial"/>
              </a:rPr>
              <a:t>1.3</a:t>
            </a:r>
            <a:endParaRPr sz="1000">
              <a:solidFill>
                <a:schemeClr val="dk1"/>
              </a:solidFill>
              <a:latin typeface="Arial"/>
              <a:ea typeface="Arial"/>
              <a:cs typeface="Arial"/>
              <a:sym typeface="Arial"/>
            </a:endParaRPr>
          </a:p>
        </p:txBody>
      </p:sp>
      <p:sp>
        <p:nvSpPr>
          <p:cNvPr id="754" name="Google Shape;754;p15"/>
          <p:cNvSpPr txBox="1"/>
          <p:nvPr/>
        </p:nvSpPr>
        <p:spPr>
          <a:xfrm>
            <a:off x="5347205" y="6313421"/>
            <a:ext cx="1556385" cy="438150"/>
          </a:xfrm>
          <a:prstGeom prst="rect">
            <a:avLst/>
          </a:prstGeom>
          <a:noFill/>
          <a:ln>
            <a:noFill/>
          </a:ln>
        </p:spPr>
        <p:txBody>
          <a:bodyPr anchorCtr="0" anchor="t" bIns="0" lIns="0" spcFirstLastPara="1" rIns="0" wrap="square" tIns="12050">
            <a:noAutofit/>
          </a:bodyPr>
          <a:lstStyle/>
          <a:p>
            <a:pPr indent="0" lvl="0" marL="0" marR="18415" rtl="0" algn="ctr">
              <a:lnSpc>
                <a:spcPct val="100000"/>
              </a:lnSpc>
              <a:spcBef>
                <a:spcPts val="0"/>
              </a:spcBef>
              <a:spcAft>
                <a:spcPts val="0"/>
              </a:spcAft>
              <a:buNone/>
            </a:pPr>
            <a:r>
              <a:rPr lang="en-US" sz="1000">
                <a:solidFill>
                  <a:schemeClr val="dk1"/>
                </a:solidFill>
                <a:latin typeface="Arial"/>
                <a:ea typeface="Arial"/>
                <a:cs typeface="Arial"/>
                <a:sym typeface="Arial"/>
              </a:rPr>
              <a:t>3Q15	4Q16</a:t>
            </a:r>
            <a:endParaRPr sz="1000">
              <a:solidFill>
                <a:schemeClr val="dk1"/>
              </a:solidFill>
              <a:latin typeface="Arial"/>
              <a:ea typeface="Arial"/>
              <a:cs typeface="Arial"/>
              <a:sym typeface="Arial"/>
            </a:endParaRPr>
          </a:p>
          <a:p>
            <a:pPr indent="0" lvl="0" marL="0" marR="0" rtl="0" algn="ctr">
              <a:lnSpc>
                <a:spcPct val="100000"/>
              </a:lnSpc>
              <a:spcBef>
                <a:spcPts val="850"/>
              </a:spcBef>
              <a:spcAft>
                <a:spcPts val="0"/>
              </a:spcAft>
              <a:buNone/>
            </a:pPr>
            <a:r>
              <a:rPr lang="en-US" sz="1000">
                <a:solidFill>
                  <a:schemeClr val="dk1"/>
                </a:solidFill>
                <a:latin typeface="Arial"/>
                <a:ea typeface="Arial"/>
                <a:cs typeface="Arial"/>
                <a:sym typeface="Arial"/>
              </a:rPr>
              <a:t>Pro Forma Advanced RWA</a:t>
            </a:r>
            <a:endParaRPr sz="1000">
              <a:solidFill>
                <a:schemeClr val="dk1"/>
              </a:solidFill>
              <a:latin typeface="Arial"/>
              <a:ea typeface="Arial"/>
              <a:cs typeface="Arial"/>
              <a:sym typeface="Arial"/>
            </a:endParaRPr>
          </a:p>
        </p:txBody>
      </p:sp>
      <p:sp>
        <p:nvSpPr>
          <p:cNvPr id="755" name="Google Shape;755;p15"/>
          <p:cNvSpPr txBox="1"/>
          <p:nvPr/>
        </p:nvSpPr>
        <p:spPr>
          <a:xfrm>
            <a:off x="7439731" y="6313421"/>
            <a:ext cx="1475105" cy="438150"/>
          </a:xfrm>
          <a:prstGeom prst="rect">
            <a:avLst/>
          </a:prstGeom>
          <a:noFill/>
          <a:ln>
            <a:noFill/>
          </a:ln>
        </p:spPr>
        <p:txBody>
          <a:bodyPr anchorCtr="0" anchor="t" bIns="0" lIns="0" spcFirstLastPara="1" rIns="0" wrap="square" tIns="12050">
            <a:noAutofit/>
          </a:bodyPr>
          <a:lstStyle/>
          <a:p>
            <a:pPr indent="-3175" lvl="0" marL="41275" marR="0" rtl="0" algn="l">
              <a:lnSpc>
                <a:spcPct val="100000"/>
              </a:lnSpc>
              <a:spcBef>
                <a:spcPts val="0"/>
              </a:spcBef>
              <a:spcAft>
                <a:spcPts val="0"/>
              </a:spcAft>
              <a:buNone/>
            </a:pPr>
            <a:r>
              <a:rPr lang="en-US" sz="1000">
                <a:solidFill>
                  <a:schemeClr val="dk1"/>
                </a:solidFill>
                <a:latin typeface="Arial"/>
                <a:ea typeface="Arial"/>
                <a:cs typeface="Arial"/>
                <a:sym typeface="Arial"/>
              </a:rPr>
              <a:t>3Q15	4Q16</a:t>
            </a:r>
            <a:endParaRPr sz="1000">
              <a:solidFill>
                <a:schemeClr val="dk1"/>
              </a:solidFill>
              <a:latin typeface="Arial"/>
              <a:ea typeface="Arial"/>
              <a:cs typeface="Arial"/>
              <a:sym typeface="Arial"/>
            </a:endParaRPr>
          </a:p>
          <a:p>
            <a:pPr indent="0" lvl="0" marL="12700" marR="0" rtl="0" algn="l">
              <a:lnSpc>
                <a:spcPct val="100000"/>
              </a:lnSpc>
              <a:spcBef>
                <a:spcPts val="850"/>
              </a:spcBef>
              <a:spcAft>
                <a:spcPts val="0"/>
              </a:spcAft>
              <a:buNone/>
            </a:pPr>
            <a:r>
              <a:rPr lang="en-US" sz="1000">
                <a:solidFill>
                  <a:schemeClr val="dk1"/>
                </a:solidFill>
                <a:latin typeface="Arial"/>
                <a:ea typeface="Arial"/>
                <a:cs typeface="Arial"/>
                <a:sym typeface="Arial"/>
              </a:rPr>
              <a:t>Pro Forma SLR Exposure</a:t>
            </a:r>
            <a:endParaRPr sz="1000">
              <a:solidFill>
                <a:schemeClr val="dk1"/>
              </a:solidFill>
              <a:latin typeface="Arial"/>
              <a:ea typeface="Arial"/>
              <a:cs typeface="Arial"/>
              <a:sym typeface="Arial"/>
            </a:endParaRPr>
          </a:p>
        </p:txBody>
      </p:sp>
      <p:sp>
        <p:nvSpPr>
          <p:cNvPr id="756" name="Google Shape;756;p15"/>
          <p:cNvSpPr/>
          <p:nvPr/>
        </p:nvSpPr>
        <p:spPr>
          <a:xfrm>
            <a:off x="1149096" y="5105400"/>
            <a:ext cx="398145" cy="398145"/>
          </a:xfrm>
          <a:custGeom>
            <a:rect b="b" l="l" r="r" t="t"/>
            <a:pathLst>
              <a:path extrusionOk="0" h="120000" w="120000">
                <a:moveTo>
                  <a:pt x="119885" y="59712"/>
                </a:moveTo>
                <a:lnTo>
                  <a:pt x="118313" y="45991"/>
                </a:lnTo>
                <a:lnTo>
                  <a:pt x="113832" y="33411"/>
                </a:lnTo>
                <a:lnTo>
                  <a:pt x="106796" y="22326"/>
                </a:lnTo>
                <a:lnTo>
                  <a:pt x="97558" y="13088"/>
                </a:lnTo>
                <a:lnTo>
                  <a:pt x="86473" y="6052"/>
                </a:lnTo>
                <a:lnTo>
                  <a:pt x="73893" y="1572"/>
                </a:lnTo>
                <a:lnTo>
                  <a:pt x="60172" y="0"/>
                </a:lnTo>
                <a:lnTo>
                  <a:pt x="46425" y="1572"/>
                </a:lnTo>
                <a:lnTo>
                  <a:pt x="33780" y="6052"/>
                </a:lnTo>
                <a:lnTo>
                  <a:pt x="22604" y="13088"/>
                </a:lnTo>
                <a:lnTo>
                  <a:pt x="13269" y="22326"/>
                </a:lnTo>
                <a:lnTo>
                  <a:pt x="6144" y="33411"/>
                </a:lnTo>
                <a:lnTo>
                  <a:pt x="1597" y="45991"/>
                </a:lnTo>
                <a:lnTo>
                  <a:pt x="0" y="59712"/>
                </a:lnTo>
                <a:lnTo>
                  <a:pt x="1597" y="73459"/>
                </a:lnTo>
                <a:lnTo>
                  <a:pt x="6144" y="86104"/>
                </a:lnTo>
                <a:lnTo>
                  <a:pt x="13269" y="97280"/>
                </a:lnTo>
                <a:lnTo>
                  <a:pt x="22604" y="106615"/>
                </a:lnTo>
                <a:lnTo>
                  <a:pt x="33780" y="113740"/>
                </a:lnTo>
                <a:lnTo>
                  <a:pt x="46425" y="118287"/>
                </a:lnTo>
                <a:lnTo>
                  <a:pt x="60172" y="119885"/>
                </a:lnTo>
                <a:lnTo>
                  <a:pt x="73893" y="118287"/>
                </a:lnTo>
                <a:lnTo>
                  <a:pt x="86473" y="113740"/>
                </a:lnTo>
                <a:lnTo>
                  <a:pt x="97558" y="106615"/>
                </a:lnTo>
                <a:lnTo>
                  <a:pt x="106796" y="97280"/>
                </a:lnTo>
                <a:lnTo>
                  <a:pt x="113832" y="86104"/>
                </a:lnTo>
                <a:lnTo>
                  <a:pt x="118313" y="73459"/>
                </a:lnTo>
                <a:lnTo>
                  <a:pt x="119885" y="59712"/>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7" name="Google Shape;757;p15"/>
          <p:cNvSpPr txBox="1"/>
          <p:nvPr/>
        </p:nvSpPr>
        <p:spPr>
          <a:xfrm>
            <a:off x="1209547" y="5211569"/>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rgbClr val="FFFFFF"/>
                </a:solidFill>
                <a:latin typeface="Arial"/>
                <a:ea typeface="Arial"/>
                <a:cs typeface="Arial"/>
                <a:sym typeface="Arial"/>
              </a:rPr>
              <a:t>17%</a:t>
            </a:r>
            <a:endParaRPr sz="1000">
              <a:solidFill>
                <a:schemeClr val="dk1"/>
              </a:solidFill>
              <a:latin typeface="Arial"/>
              <a:ea typeface="Arial"/>
              <a:cs typeface="Arial"/>
              <a:sym typeface="Arial"/>
            </a:endParaRPr>
          </a:p>
        </p:txBody>
      </p:sp>
      <p:sp>
        <p:nvSpPr>
          <p:cNvPr id="758" name="Google Shape;758;p15"/>
          <p:cNvSpPr/>
          <p:nvPr/>
        </p:nvSpPr>
        <p:spPr>
          <a:xfrm>
            <a:off x="4136136" y="4791455"/>
            <a:ext cx="464820" cy="464820"/>
          </a:xfrm>
          <a:custGeom>
            <a:rect b="b" l="l" r="r" t="t"/>
            <a:pathLst>
              <a:path extrusionOk="0" h="120000" w="120000">
                <a:moveTo>
                  <a:pt x="120000" y="59803"/>
                </a:moveTo>
                <a:lnTo>
                  <a:pt x="118768" y="47744"/>
                </a:lnTo>
                <a:lnTo>
                  <a:pt x="115241" y="36516"/>
                </a:lnTo>
                <a:lnTo>
                  <a:pt x="109667" y="26357"/>
                </a:lnTo>
                <a:lnTo>
                  <a:pt x="102295" y="17508"/>
                </a:lnTo>
                <a:lnTo>
                  <a:pt x="93373" y="10207"/>
                </a:lnTo>
                <a:lnTo>
                  <a:pt x="83151" y="4696"/>
                </a:lnTo>
                <a:lnTo>
                  <a:pt x="71878" y="1213"/>
                </a:lnTo>
                <a:lnTo>
                  <a:pt x="59803" y="0"/>
                </a:lnTo>
                <a:lnTo>
                  <a:pt x="47744" y="1213"/>
                </a:lnTo>
                <a:lnTo>
                  <a:pt x="36516" y="4696"/>
                </a:lnTo>
                <a:lnTo>
                  <a:pt x="26357" y="10207"/>
                </a:lnTo>
                <a:lnTo>
                  <a:pt x="17508" y="17508"/>
                </a:lnTo>
                <a:lnTo>
                  <a:pt x="10207" y="26357"/>
                </a:lnTo>
                <a:lnTo>
                  <a:pt x="4696" y="36516"/>
                </a:lnTo>
                <a:lnTo>
                  <a:pt x="1213" y="47744"/>
                </a:lnTo>
                <a:lnTo>
                  <a:pt x="0" y="59803"/>
                </a:lnTo>
                <a:lnTo>
                  <a:pt x="1213" y="71878"/>
                </a:lnTo>
                <a:lnTo>
                  <a:pt x="4696" y="83151"/>
                </a:lnTo>
                <a:lnTo>
                  <a:pt x="10207" y="93373"/>
                </a:lnTo>
                <a:lnTo>
                  <a:pt x="17508" y="102295"/>
                </a:lnTo>
                <a:lnTo>
                  <a:pt x="26357" y="109667"/>
                </a:lnTo>
                <a:lnTo>
                  <a:pt x="36516" y="115241"/>
                </a:lnTo>
                <a:lnTo>
                  <a:pt x="47744" y="118768"/>
                </a:lnTo>
                <a:lnTo>
                  <a:pt x="59803" y="120000"/>
                </a:lnTo>
                <a:lnTo>
                  <a:pt x="71878" y="118768"/>
                </a:lnTo>
                <a:lnTo>
                  <a:pt x="83151" y="115241"/>
                </a:lnTo>
                <a:lnTo>
                  <a:pt x="93373" y="109667"/>
                </a:lnTo>
                <a:lnTo>
                  <a:pt x="102295" y="102295"/>
                </a:lnTo>
                <a:lnTo>
                  <a:pt x="109667" y="93373"/>
                </a:lnTo>
                <a:lnTo>
                  <a:pt x="115241" y="83151"/>
                </a:lnTo>
                <a:lnTo>
                  <a:pt x="118768" y="71878"/>
                </a:lnTo>
                <a:lnTo>
                  <a:pt x="120000" y="59803"/>
                </a:lnTo>
                <a:close/>
              </a:path>
            </a:pathLst>
          </a:custGeom>
          <a:solidFill>
            <a:srgbClr val="2D8E7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9" name="Google Shape;759;p15"/>
          <p:cNvSpPr txBox="1"/>
          <p:nvPr/>
        </p:nvSpPr>
        <p:spPr>
          <a:xfrm>
            <a:off x="4230114" y="4931154"/>
            <a:ext cx="278130" cy="17780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b="1" lang="en-US" sz="1000">
                <a:solidFill>
                  <a:srgbClr val="FFFFFF"/>
                </a:solidFill>
                <a:latin typeface="Arial"/>
                <a:ea typeface="Arial"/>
                <a:cs typeface="Arial"/>
                <a:sym typeface="Arial"/>
              </a:rPr>
              <a:t>20%</a:t>
            </a:r>
            <a:endParaRPr sz="1000">
              <a:solidFill>
                <a:schemeClr val="dk1"/>
              </a:solidFill>
              <a:latin typeface="Arial"/>
              <a:ea typeface="Arial"/>
              <a:cs typeface="Arial"/>
              <a:sym typeface="Arial"/>
            </a:endParaRPr>
          </a:p>
        </p:txBody>
      </p:sp>
      <p:sp>
        <p:nvSpPr>
          <p:cNvPr id="760" name="Google Shape;760;p15"/>
          <p:cNvSpPr/>
          <p:nvPr/>
        </p:nvSpPr>
        <p:spPr>
          <a:xfrm>
            <a:off x="1546860" y="4983480"/>
            <a:ext cx="2589530" cy="325120"/>
          </a:xfrm>
          <a:custGeom>
            <a:rect b="b" l="l" r="r" t="t"/>
            <a:pathLst>
              <a:path extrusionOk="0" h="120000" w="120000">
                <a:moveTo>
                  <a:pt x="119100" y="15455"/>
                </a:moveTo>
                <a:lnTo>
                  <a:pt x="118752" y="14199"/>
                </a:lnTo>
                <a:lnTo>
                  <a:pt x="0" y="116437"/>
                </a:lnTo>
                <a:lnTo>
                  <a:pt x="70" y="119812"/>
                </a:lnTo>
                <a:lnTo>
                  <a:pt x="118750" y="17575"/>
                </a:lnTo>
                <a:lnTo>
                  <a:pt x="119100" y="15455"/>
                </a:lnTo>
                <a:close/>
              </a:path>
              <a:path extrusionOk="0" h="120000" w="120000">
                <a:moveTo>
                  <a:pt x="119988" y="14625"/>
                </a:moveTo>
                <a:lnTo>
                  <a:pt x="115892" y="562"/>
                </a:lnTo>
                <a:lnTo>
                  <a:pt x="115821" y="0"/>
                </a:lnTo>
                <a:lnTo>
                  <a:pt x="115680" y="562"/>
                </a:lnTo>
                <a:lnTo>
                  <a:pt x="115609" y="1125"/>
                </a:lnTo>
                <a:lnTo>
                  <a:pt x="115609" y="3375"/>
                </a:lnTo>
                <a:lnTo>
                  <a:pt x="115750" y="3375"/>
                </a:lnTo>
                <a:lnTo>
                  <a:pt x="118752" y="14199"/>
                </a:lnTo>
                <a:lnTo>
                  <a:pt x="119399" y="13641"/>
                </a:lnTo>
                <a:lnTo>
                  <a:pt x="119423" y="13500"/>
                </a:lnTo>
                <a:lnTo>
                  <a:pt x="119425" y="13619"/>
                </a:lnTo>
                <a:lnTo>
                  <a:pt x="119564" y="13500"/>
                </a:lnTo>
                <a:lnTo>
                  <a:pt x="119564" y="17139"/>
                </a:lnTo>
                <a:lnTo>
                  <a:pt x="119988" y="14625"/>
                </a:lnTo>
                <a:close/>
              </a:path>
              <a:path extrusionOk="0" h="120000" w="120000">
                <a:moveTo>
                  <a:pt x="119564" y="17139"/>
                </a:moveTo>
                <a:lnTo>
                  <a:pt x="119564" y="16875"/>
                </a:lnTo>
                <a:lnTo>
                  <a:pt x="118750" y="17575"/>
                </a:lnTo>
                <a:lnTo>
                  <a:pt x="116174" y="33187"/>
                </a:lnTo>
                <a:lnTo>
                  <a:pt x="116033" y="33750"/>
                </a:lnTo>
                <a:lnTo>
                  <a:pt x="116033" y="34875"/>
                </a:lnTo>
                <a:lnTo>
                  <a:pt x="116104" y="35437"/>
                </a:lnTo>
                <a:lnTo>
                  <a:pt x="116174" y="36562"/>
                </a:lnTo>
                <a:lnTo>
                  <a:pt x="116315" y="36562"/>
                </a:lnTo>
                <a:lnTo>
                  <a:pt x="116386" y="36000"/>
                </a:lnTo>
                <a:lnTo>
                  <a:pt x="119564" y="17139"/>
                </a:lnTo>
                <a:close/>
              </a:path>
              <a:path extrusionOk="0" h="120000" w="120000">
                <a:moveTo>
                  <a:pt x="119493" y="16935"/>
                </a:moveTo>
                <a:lnTo>
                  <a:pt x="119493" y="16875"/>
                </a:lnTo>
                <a:lnTo>
                  <a:pt x="119100" y="15455"/>
                </a:lnTo>
                <a:lnTo>
                  <a:pt x="118750" y="17575"/>
                </a:lnTo>
                <a:lnTo>
                  <a:pt x="119493" y="16935"/>
                </a:lnTo>
                <a:close/>
              </a:path>
              <a:path extrusionOk="0" h="120000" w="120000">
                <a:moveTo>
                  <a:pt x="119399" y="13641"/>
                </a:moveTo>
                <a:lnTo>
                  <a:pt x="118752" y="14199"/>
                </a:lnTo>
                <a:lnTo>
                  <a:pt x="119100" y="15455"/>
                </a:lnTo>
                <a:lnTo>
                  <a:pt x="119399" y="13641"/>
                </a:lnTo>
                <a:close/>
              </a:path>
              <a:path extrusionOk="0" h="120000" w="120000">
                <a:moveTo>
                  <a:pt x="119493" y="16875"/>
                </a:moveTo>
                <a:lnTo>
                  <a:pt x="119425" y="13619"/>
                </a:lnTo>
                <a:lnTo>
                  <a:pt x="119399" y="13641"/>
                </a:lnTo>
                <a:lnTo>
                  <a:pt x="119100" y="15455"/>
                </a:lnTo>
                <a:lnTo>
                  <a:pt x="119493" y="16875"/>
                </a:lnTo>
                <a:close/>
              </a:path>
              <a:path extrusionOk="0" h="120000" w="120000">
                <a:moveTo>
                  <a:pt x="119425" y="13619"/>
                </a:moveTo>
                <a:lnTo>
                  <a:pt x="119423" y="13500"/>
                </a:lnTo>
                <a:lnTo>
                  <a:pt x="119399" y="13641"/>
                </a:lnTo>
                <a:lnTo>
                  <a:pt x="119425" y="13619"/>
                </a:lnTo>
                <a:close/>
              </a:path>
              <a:path extrusionOk="0" h="120000" w="120000">
                <a:moveTo>
                  <a:pt x="119564" y="16875"/>
                </a:moveTo>
                <a:lnTo>
                  <a:pt x="119564" y="13500"/>
                </a:lnTo>
                <a:lnTo>
                  <a:pt x="119425" y="13619"/>
                </a:lnTo>
                <a:lnTo>
                  <a:pt x="119493" y="16875"/>
                </a:lnTo>
                <a:lnTo>
                  <a:pt x="119493" y="16935"/>
                </a:lnTo>
                <a:lnTo>
                  <a:pt x="119564" y="16875"/>
                </a:lnTo>
                <a:close/>
              </a:path>
            </a:pathLst>
          </a:custGeom>
          <a:solidFill>
            <a:srgbClr val="92949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61" name="Google Shape;761;p15"/>
          <p:cNvSpPr/>
          <p:nvPr/>
        </p:nvSpPr>
        <p:spPr>
          <a:xfrm>
            <a:off x="1808988" y="4765548"/>
            <a:ext cx="2004060" cy="366331"/>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62" name="Google Shape;762;p15"/>
          <p:cNvSpPr txBox="1"/>
          <p:nvPr/>
        </p:nvSpPr>
        <p:spPr>
          <a:xfrm>
            <a:off x="4633974" y="6548117"/>
            <a:ext cx="130175" cy="128270"/>
          </a:xfrm>
          <a:prstGeom prst="rect">
            <a:avLst/>
          </a:prstGeom>
          <a:noFill/>
          <a:ln>
            <a:noFill/>
          </a:ln>
        </p:spPr>
        <p:txBody>
          <a:bodyPr anchorCtr="0" anchor="t" bIns="0" lIns="0" spcFirstLastPara="1" rIns="0" wrap="square" tIns="15225">
            <a:noAutofit/>
          </a:bodyPr>
          <a:lstStyle/>
          <a:p>
            <a:pPr indent="0" lvl="0" marL="12700" marR="0" rtl="0" algn="l">
              <a:lnSpc>
                <a:spcPct val="100000"/>
              </a:lnSpc>
              <a:spcBef>
                <a:spcPts val="0"/>
              </a:spcBef>
              <a:spcAft>
                <a:spcPts val="0"/>
              </a:spcAft>
              <a:buNone/>
            </a:pPr>
            <a:r>
              <a:rPr lang="en-US" sz="650">
                <a:solidFill>
                  <a:schemeClr val="dk1"/>
                </a:solidFill>
                <a:latin typeface="Arial"/>
                <a:ea typeface="Arial"/>
                <a:cs typeface="Arial"/>
                <a:sym typeface="Arial"/>
              </a:rPr>
              <a:t>(4)</a:t>
            </a:r>
            <a:endParaRPr sz="650">
              <a:solidFill>
                <a:schemeClr val="dk1"/>
              </a:solidFill>
              <a:latin typeface="Arial"/>
              <a:ea typeface="Arial"/>
              <a:cs typeface="Arial"/>
              <a:sym typeface="Arial"/>
            </a:endParaRPr>
          </a:p>
        </p:txBody>
      </p:sp>
      <p:sp>
        <p:nvSpPr>
          <p:cNvPr id="763" name="Google Shape;763;p15"/>
          <p:cNvSpPr/>
          <p:nvPr/>
        </p:nvSpPr>
        <p:spPr>
          <a:xfrm>
            <a:off x="6092952" y="3063240"/>
            <a:ext cx="0" cy="1027430"/>
          </a:xfrm>
          <a:custGeom>
            <a:rect b="b" l="l" r="r" t="t"/>
            <a:pathLst>
              <a:path extrusionOk="0" h="120000" w="120000">
                <a:moveTo>
                  <a:pt x="0" y="0"/>
                </a:moveTo>
                <a:lnTo>
                  <a:pt x="0" y="119970"/>
                </a:lnTo>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64" name="Google Shape;764;p15"/>
          <p:cNvSpPr txBox="1"/>
          <p:nvPr>
            <p:ph idx="12" type="sldNum"/>
          </p:nvPr>
        </p:nvSpPr>
        <p:spPr>
          <a:xfrm>
            <a:off x="9008868" y="7050041"/>
            <a:ext cx="164465" cy="139700"/>
          </a:xfrm>
          <a:prstGeom prst="rect">
            <a:avLst/>
          </a:prstGeom>
          <a:noFill/>
          <a:ln>
            <a:noFill/>
          </a:ln>
        </p:spPr>
        <p:txBody>
          <a:bodyPr anchorCtr="0" anchor="t" bIns="0" lIns="0" spcFirstLastPara="1" rIns="0" wrap="square" tIns="3175">
            <a:noAutofit/>
          </a:bodyPr>
          <a:lstStyle/>
          <a:p>
            <a:pPr indent="-5080" lvl="0" marL="81280" marR="0" rtl="0" algn="l">
              <a:lnSpc>
                <a:spcPct val="100000"/>
              </a:lnSpc>
              <a:spcBef>
                <a:spcPts val="0"/>
              </a:spcBef>
              <a:spcAft>
                <a:spcPts val="0"/>
              </a:spcAft>
              <a:buNone/>
            </a:pPr>
            <a:fld id="{00000000-1234-1234-1234-123412341234}" type="slidenum">
              <a:rPr b="0" i="0" lang="en-US" sz="800">
                <a:solidFill>
                  <a:srgbClr val="868686"/>
                </a:solidFill>
                <a:latin typeface="Arial"/>
                <a:ea typeface="Arial"/>
                <a:cs typeface="Arial"/>
                <a:sym typeface="Arial"/>
              </a:rPr>
              <a:t>‹#›</a:t>
            </a:fld>
            <a:endParaRPr b="0" i="0" sz="800">
              <a:solidFill>
                <a:srgbClr val="868686"/>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A1E2"/>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