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499b925d2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499b925d2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1499b925d2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1499b925d2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473400" y="64025"/>
            <a:ext cx="2287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</a:t>
            </a:r>
            <a:endParaRPr/>
          </a:p>
        </p:txBody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554425" y="542875"/>
            <a:ext cx="8326500" cy="299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➔"/>
            </a:pPr>
            <a:r>
              <a:rPr lang="en" sz="900">
                <a:solidFill>
                  <a:schemeClr val="dk1"/>
                </a:solidFill>
                <a:highlight>
                  <a:srgbClr val="FFFFFF"/>
                </a:highlight>
              </a:rPr>
              <a:t>On your map, using page 333 of </a:t>
            </a:r>
            <a:r>
              <a:rPr i="1" lang="en" sz="900">
                <a:solidFill>
                  <a:schemeClr val="dk1"/>
                </a:solidFill>
                <a:highlight>
                  <a:srgbClr val="FFFFFF"/>
                </a:highlight>
              </a:rPr>
              <a:t>The Essence of the Old Testament</a:t>
            </a:r>
            <a:r>
              <a:rPr lang="en" sz="900">
                <a:solidFill>
                  <a:schemeClr val="dk1"/>
                </a:solidFill>
                <a:highlight>
                  <a:srgbClr val="FFFFFF"/>
                </a:highlight>
              </a:rPr>
              <a:t> as a guide, mark the following locations: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Regions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Urartu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Assyria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Aram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Media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Judah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Arabian Desert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Babylonia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Elam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Egypt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Sinai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Euphrates River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Tigris River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2626625" y="853934"/>
            <a:ext cx="3000000" cy="23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Cities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No-amon (Thebes)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Noph (Memphis)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Jerusalem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Samaria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Tyre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Sidon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Damascus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Riblah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Hamath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Aleppo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Tarsus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Carchemish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4228986" y="1167075"/>
            <a:ext cx="3000000" cy="14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Haran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Rezeph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Nineveh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Asshur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Babylon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Ur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Susa</a:t>
            </a:r>
            <a:endParaRPr sz="900">
              <a:solidFill>
                <a:schemeClr val="dk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❏"/>
            </a:pPr>
            <a:r>
              <a:rPr lang="en" sz="900">
                <a:solidFill>
                  <a:schemeClr val="dk1"/>
                </a:solidFill>
              </a:rPr>
              <a:t>Ecbatana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554425" y="3483075"/>
            <a:ext cx="53265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➔"/>
            </a:pPr>
            <a:r>
              <a:rPr lang="en" sz="900">
                <a:solidFill>
                  <a:schemeClr val="dk1"/>
                </a:solidFill>
              </a:rPr>
              <a:t>When you are done, draw an arrow that replicates the red line on the map, tracing the route of the Judeans as they were carried into exile by the Babylonians.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473400" y="445025"/>
            <a:ext cx="334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Customize Your Map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60575" y="1152475"/>
            <a:ext cx="5701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86">
                <a:solidFill>
                  <a:schemeClr val="dk1"/>
                </a:solidFill>
              </a:rPr>
              <a:t>Regions, Nations, or Large Bodies of Water</a:t>
            </a:r>
            <a:endParaRPr sz="1100">
              <a:solidFill>
                <a:schemeClr val="dk1"/>
              </a:solidFill>
            </a:endParaRPr>
          </a:p>
          <a:p>
            <a:pPr indent="-145097" lvl="1" marL="6858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b="1" lang="en" sz="1100">
                <a:solidFill>
                  <a:schemeClr val="dk1"/>
                </a:solidFill>
              </a:rPr>
              <a:t>Labeling</a:t>
            </a:r>
            <a:r>
              <a:rPr lang="en" sz="1100">
                <a:solidFill>
                  <a:schemeClr val="dk1"/>
                </a:solidFill>
              </a:rPr>
              <a:t>: Add a text box over the correct area</a:t>
            </a:r>
            <a:r>
              <a:rPr lang="en" sz="1100">
                <a:solidFill>
                  <a:schemeClr val="dk1"/>
                </a:solidFill>
              </a:rPr>
              <a:t>.</a:t>
            </a:r>
            <a:r>
              <a:rPr lang="en" sz="1100">
                <a:solidFill>
                  <a:schemeClr val="dk1"/>
                </a:solidFill>
              </a:rPr>
              <a:t> For names of regions use a black font.  For names of nations use a green font.  For names of bodies of water use a white font.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20">
                <a:solidFill>
                  <a:schemeClr val="dk1"/>
                </a:solidFill>
              </a:rPr>
              <a:t>Cities or Landmarks</a:t>
            </a:r>
            <a:endParaRPr sz="1420">
              <a:solidFill>
                <a:schemeClr val="dk1"/>
              </a:solidFill>
            </a:endParaRPr>
          </a:p>
          <a:p>
            <a:pPr indent="-145097" lvl="1" marL="6858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b="1" lang="en" sz="1100">
                <a:solidFill>
                  <a:schemeClr val="dk1"/>
                </a:solidFill>
              </a:rPr>
              <a:t>Use the Icon or Shape Tool for Markers</a:t>
            </a:r>
            <a:r>
              <a:rPr lang="en" sz="1100">
                <a:solidFill>
                  <a:schemeClr val="dk1"/>
                </a:solidFill>
              </a:rPr>
              <a:t>:</a:t>
            </a:r>
            <a:endParaRPr sz="1100">
              <a:solidFill>
                <a:schemeClr val="dk1"/>
              </a:solidFill>
            </a:endParaRPr>
          </a:p>
          <a:p>
            <a:pPr indent="-173673" lvl="2" marL="1028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lang="en" sz="1100">
                <a:solidFill>
                  <a:schemeClr val="dk1"/>
                </a:solidFill>
              </a:rPr>
              <a:t>You can use a circle, square, or other small shape to mark the exact location of a city or landmark.</a:t>
            </a:r>
            <a:endParaRPr sz="1100">
              <a:solidFill>
                <a:schemeClr val="dk1"/>
              </a:solidFill>
            </a:endParaRPr>
          </a:p>
          <a:p>
            <a:pPr indent="-173673" lvl="2" marL="1028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b="1" lang="en" sz="1100">
                <a:solidFill>
                  <a:schemeClr val="dk1"/>
                </a:solidFill>
              </a:rPr>
              <a:t>Color Code</a:t>
            </a:r>
            <a:r>
              <a:rPr lang="en" sz="1100">
                <a:solidFill>
                  <a:schemeClr val="dk1"/>
                </a:solidFill>
              </a:rPr>
              <a:t>: Choose a distinct color to differentiate cities from other elements.</a:t>
            </a:r>
            <a:endParaRPr sz="1100">
              <a:solidFill>
                <a:schemeClr val="dk1"/>
              </a:solidFill>
            </a:endParaRPr>
          </a:p>
          <a:p>
            <a:pPr indent="-145097" lvl="1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b="1" lang="en" sz="1100">
                <a:solidFill>
                  <a:schemeClr val="dk1"/>
                </a:solidFill>
              </a:rPr>
              <a:t>Add a Label</a:t>
            </a:r>
            <a:r>
              <a:rPr lang="en" sz="1100">
                <a:solidFill>
                  <a:schemeClr val="dk1"/>
                </a:solidFill>
              </a:rPr>
              <a:t>: Insert a text box next to the marker with </a:t>
            </a:r>
            <a:r>
              <a:rPr lang="en" sz="1100">
                <a:solidFill>
                  <a:schemeClr val="dk1"/>
                </a:solidFill>
              </a:rPr>
              <a:t>the name of the city or landmark</a:t>
            </a:r>
            <a:r>
              <a:rPr lang="en" sz="1100">
                <a:solidFill>
                  <a:schemeClr val="dk1"/>
                </a:solidFill>
              </a:rPr>
              <a:t> in red</a:t>
            </a:r>
            <a:r>
              <a:rPr lang="en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20">
                <a:solidFill>
                  <a:schemeClr val="dk1"/>
                </a:solidFill>
              </a:rPr>
              <a:t>Rivers</a:t>
            </a:r>
            <a:endParaRPr sz="1420">
              <a:solidFill>
                <a:schemeClr val="dk1"/>
              </a:solidFill>
            </a:endParaRPr>
          </a:p>
          <a:p>
            <a:pPr indent="-145097" lvl="1" marL="6858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b="1" lang="en" sz="1100">
                <a:solidFill>
                  <a:schemeClr val="dk1"/>
                </a:solidFill>
              </a:rPr>
              <a:t>Use the Line Tool</a:t>
            </a:r>
            <a:r>
              <a:rPr lang="en" sz="1100">
                <a:solidFill>
                  <a:schemeClr val="dk1"/>
                </a:solidFill>
              </a:rPr>
              <a:t>: Select the "Line" or "Scribble" tool to draw the path of the river.</a:t>
            </a:r>
            <a:endParaRPr sz="1100">
              <a:solidFill>
                <a:schemeClr val="dk1"/>
              </a:solidFill>
            </a:endParaRPr>
          </a:p>
          <a:p>
            <a:pPr indent="-145097" lvl="1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b="1" lang="en" sz="1100">
                <a:solidFill>
                  <a:schemeClr val="dk1"/>
                </a:solidFill>
              </a:rPr>
              <a:t>Adjust Line Style</a:t>
            </a:r>
            <a:r>
              <a:rPr lang="en" sz="1100">
                <a:solidFill>
                  <a:schemeClr val="dk1"/>
                </a:solidFill>
              </a:rPr>
              <a:t>:</a:t>
            </a:r>
            <a:endParaRPr sz="1100">
              <a:solidFill>
                <a:schemeClr val="dk1"/>
              </a:solidFill>
            </a:endParaRPr>
          </a:p>
          <a:p>
            <a:pPr indent="-173673" lvl="2" marL="1028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b="1" lang="en" sz="1100">
                <a:solidFill>
                  <a:schemeClr val="dk1"/>
                </a:solidFill>
              </a:rPr>
              <a:t>Line Color</a:t>
            </a:r>
            <a:r>
              <a:rPr lang="en" sz="1100">
                <a:solidFill>
                  <a:schemeClr val="dk1"/>
                </a:solidFill>
              </a:rPr>
              <a:t>: Choose a blue color to represent water.</a:t>
            </a:r>
            <a:endParaRPr sz="1100">
              <a:solidFill>
                <a:schemeClr val="dk1"/>
              </a:solidFill>
            </a:endParaRPr>
          </a:p>
          <a:p>
            <a:pPr indent="-173673" lvl="2" marL="1028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b="1" lang="en" sz="1100">
                <a:solidFill>
                  <a:schemeClr val="dk1"/>
                </a:solidFill>
              </a:rPr>
              <a:t>Line Thickness</a:t>
            </a:r>
            <a:r>
              <a:rPr lang="en" sz="1100">
                <a:solidFill>
                  <a:schemeClr val="dk1"/>
                </a:solidFill>
              </a:rPr>
              <a:t>: Increase the line thickness to make the river clearly visible.</a:t>
            </a:r>
            <a:endParaRPr sz="1100">
              <a:solidFill>
                <a:schemeClr val="dk1"/>
              </a:solidFill>
            </a:endParaRPr>
          </a:p>
          <a:p>
            <a:pPr indent="-173673" lvl="2" marL="1028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■"/>
            </a:pPr>
            <a:r>
              <a:rPr b="1" lang="en" sz="1100">
                <a:solidFill>
                  <a:schemeClr val="dk1"/>
                </a:solidFill>
              </a:rPr>
              <a:t>Transparency</a:t>
            </a:r>
            <a:r>
              <a:rPr lang="en" sz="1100">
                <a:solidFill>
                  <a:schemeClr val="dk1"/>
                </a:solidFill>
              </a:rPr>
              <a:t>: Add transparency if needed to match the aesthetic of your map.</a:t>
            </a:r>
            <a:endParaRPr sz="1100">
              <a:solidFill>
                <a:schemeClr val="dk1"/>
              </a:solidFill>
            </a:endParaRPr>
          </a:p>
          <a:p>
            <a:pPr indent="-145097" lvl="1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b="1" lang="en" sz="1100">
                <a:solidFill>
                  <a:schemeClr val="dk1"/>
                </a:solidFill>
              </a:rPr>
              <a:t>Add a Label</a:t>
            </a:r>
            <a:r>
              <a:rPr lang="en" sz="1100">
                <a:solidFill>
                  <a:schemeClr val="dk1"/>
                </a:solidFill>
              </a:rPr>
              <a:t>: Place a small text box near the line with </a:t>
            </a:r>
            <a:r>
              <a:rPr lang="en" sz="1100">
                <a:solidFill>
                  <a:schemeClr val="dk1"/>
                </a:solidFill>
              </a:rPr>
              <a:t>the river’s name</a:t>
            </a:r>
            <a:r>
              <a:rPr lang="en" sz="1100">
                <a:solidFill>
                  <a:schemeClr val="dk1"/>
                </a:solidFill>
              </a:rPr>
              <a:t> in blue</a:t>
            </a:r>
            <a:r>
              <a:rPr lang="en" sz="1100">
                <a:solidFill>
                  <a:schemeClr val="dk1"/>
                </a:solidFill>
              </a:rPr>
              <a:t>.</a:t>
            </a:r>
            <a:endParaRPr/>
          </a:p>
        </p:txBody>
      </p:sp>
      <p:sp>
        <p:nvSpPr>
          <p:cNvPr id="69" name="Google Shape;69;p15"/>
          <p:cNvSpPr txBox="1"/>
          <p:nvPr/>
        </p:nvSpPr>
        <p:spPr>
          <a:xfrm>
            <a:off x="6151850" y="1017725"/>
            <a:ext cx="2597700" cy="3058500"/>
          </a:xfrm>
          <a:prstGeom prst="rect">
            <a:avLst/>
          </a:pr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365750" lIns="365750" spcFirstLastPara="1" rIns="365750" wrap="square" tIns="3657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</a:rPr>
              <a:t>Additional Tips</a:t>
            </a:r>
            <a:endParaRPr b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1"/>
                </a:solidFill>
              </a:rPr>
              <a:t>Color Coding and Consistency</a:t>
            </a:r>
            <a:r>
              <a:rPr lang="en" sz="800">
                <a:solidFill>
                  <a:schemeClr val="dk1"/>
                </a:solidFill>
              </a:rPr>
              <a:t>:</a:t>
            </a:r>
            <a:br>
              <a:rPr lang="en" sz="800">
                <a:solidFill>
                  <a:schemeClr val="dk1"/>
                </a:solidFill>
              </a:rPr>
            </a:br>
            <a:r>
              <a:rPr lang="en" sz="800">
                <a:solidFill>
                  <a:schemeClr val="dk1"/>
                </a:solidFill>
              </a:rPr>
              <a:t>Use consistent colors and styles for different types of features. 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1"/>
                </a:solidFill>
              </a:rPr>
              <a:t>Zoom and Positioning</a:t>
            </a:r>
            <a:r>
              <a:rPr lang="en" sz="800">
                <a:solidFill>
                  <a:schemeClr val="dk1"/>
                </a:solidFill>
              </a:rPr>
              <a:t>:</a:t>
            </a:r>
            <a:br>
              <a:rPr lang="en" sz="800">
                <a:solidFill>
                  <a:schemeClr val="dk1"/>
                </a:solidFill>
              </a:rPr>
            </a:br>
            <a:r>
              <a:rPr lang="en" sz="800">
                <a:solidFill>
                  <a:schemeClr val="dk1"/>
                </a:solidFill>
              </a:rPr>
              <a:t>Ensure your map image is large enough and centrally positioned for easy editing. Zoom in on specific areas if necessary to improve accuracy.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800">
                <a:solidFill>
                  <a:schemeClr val="dk1"/>
                </a:solidFill>
              </a:rPr>
              <a:t>Layering</a:t>
            </a:r>
            <a:r>
              <a:rPr lang="en" sz="800">
                <a:solidFill>
                  <a:schemeClr val="dk1"/>
                </a:solidFill>
              </a:rPr>
              <a:t>:</a:t>
            </a:r>
            <a:br>
              <a:rPr lang="en" sz="800">
                <a:solidFill>
                  <a:schemeClr val="dk1"/>
                </a:solidFill>
              </a:rPr>
            </a:br>
            <a:r>
              <a:rPr lang="en" sz="800">
                <a:solidFill>
                  <a:schemeClr val="dk1"/>
                </a:solidFill>
              </a:rPr>
              <a:t>Place regions and rivers first as they’re often larger, then add cities and landmarks last for clearer positioning.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584100" y="4836950"/>
            <a:ext cx="4064100" cy="2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B7B7B7"/>
                </a:solidFill>
              </a:rPr>
              <a:t>Map Image Source: NOAA Data Access Viewer (https://coast.noaa.gov/dataviewer)</a:t>
            </a:r>
            <a:endParaRPr sz="800">
              <a:solidFill>
                <a:srgbClr val="B7B7B7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