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1499b925d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1499b925d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499b925d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1499b925d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473400" y="64025"/>
            <a:ext cx="2287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554425" y="542875"/>
            <a:ext cx="8326500" cy="29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8575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On your map, using page 333 of </a:t>
            </a:r>
            <a:r>
              <a:rPr i="1" lang="en" sz="900">
                <a:solidFill>
                  <a:schemeClr val="dk1"/>
                </a:solidFill>
                <a:highlight>
                  <a:srgbClr val="FFFFFF"/>
                </a:highlight>
              </a:rPr>
              <a:t>The Essence of the Old Testament</a:t>
            </a: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 as a guide, mark the following locations: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Regions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Urartu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Assyria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Media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Judah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Arabian Desert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Elam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Egypt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Sinai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Euphrates River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Tigris River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2626625" y="853934"/>
            <a:ext cx="3000000" cy="23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Cities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No-amon (Thebes)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Noph (Memphis)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Jerusalem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Samaria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Tyre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Sidon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Damascus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Riblah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Hamath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Aleppo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Tarsus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Carchemish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228986" y="1167075"/>
            <a:ext cx="3000000" cy="14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Haran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Rezeph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Nineveh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Asshur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Susa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Ecbatana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554425" y="3483075"/>
            <a:ext cx="532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</a:rPr>
              <a:t>When you are done, draw an arrow that replicates the red line on the map, tracing the route of the Judeans as they were carried into exile by the Babylonians.</a:t>
            </a:r>
            <a:endParaRPr sz="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473400" y="445025"/>
            <a:ext cx="3344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Customize Your Map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0575" y="1152475"/>
            <a:ext cx="570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86">
                <a:solidFill>
                  <a:schemeClr val="dk1"/>
                </a:solidFill>
              </a:rPr>
              <a:t>Regions, Nations, or Large Bodies of Water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Labeling</a:t>
            </a:r>
            <a:r>
              <a:rPr lang="en" sz="1100">
                <a:solidFill>
                  <a:schemeClr val="dk1"/>
                </a:solidFill>
              </a:rPr>
              <a:t>: Add a text box over the correct area</a:t>
            </a:r>
            <a:r>
              <a:rPr lang="en" sz="1100">
                <a:solidFill>
                  <a:schemeClr val="dk1"/>
                </a:solidFill>
              </a:rPr>
              <a:t>.</a:t>
            </a:r>
            <a:r>
              <a:rPr lang="en" sz="1100">
                <a:solidFill>
                  <a:schemeClr val="dk1"/>
                </a:solidFill>
              </a:rPr>
              <a:t> For names of regions use a black font.  For names of nations use a green font.  For names of bodies of water use a white font.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Cities or Landmarks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Icon or Shape Tool for Markers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100">
                <a:solidFill>
                  <a:schemeClr val="dk1"/>
                </a:solidFill>
              </a:rPr>
              <a:t>You can use a circle, square, or other small shape to mark the exact location of a city or landmark.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Color Code</a:t>
            </a:r>
            <a:r>
              <a:rPr lang="en" sz="1100">
                <a:solidFill>
                  <a:schemeClr val="dk1"/>
                </a:solidFill>
              </a:rPr>
              <a:t>: Choose a distinct color to differentiate cities from other elements.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Insert a text box next to the marker with </a:t>
            </a:r>
            <a:r>
              <a:rPr lang="en" sz="1100">
                <a:solidFill>
                  <a:schemeClr val="dk1"/>
                </a:solidFill>
              </a:rPr>
              <a:t>the name of the city or landmark</a:t>
            </a:r>
            <a:r>
              <a:rPr lang="en" sz="1100">
                <a:solidFill>
                  <a:schemeClr val="dk1"/>
                </a:solidFill>
              </a:rPr>
              <a:t> in red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Rivers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Line Tool</a:t>
            </a:r>
            <a:r>
              <a:rPr lang="en" sz="1100">
                <a:solidFill>
                  <a:schemeClr val="dk1"/>
                </a:solidFill>
              </a:rPr>
              <a:t>: Select the "Line" or "Scribble" tool to draw the path of the river.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Adjust Line Style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Color</a:t>
            </a:r>
            <a:r>
              <a:rPr lang="en" sz="1100">
                <a:solidFill>
                  <a:schemeClr val="dk1"/>
                </a:solidFill>
              </a:rPr>
              <a:t>: Choose a blue color to represent water.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Thickness</a:t>
            </a:r>
            <a:r>
              <a:rPr lang="en" sz="1100">
                <a:solidFill>
                  <a:schemeClr val="dk1"/>
                </a:solidFill>
              </a:rPr>
              <a:t>: Increase the line thickness to make the river clearly visible.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Transparency</a:t>
            </a:r>
            <a:r>
              <a:rPr lang="en" sz="1100">
                <a:solidFill>
                  <a:schemeClr val="dk1"/>
                </a:solidFill>
              </a:rPr>
              <a:t>: Add transparency if needed to match the aesthetic of your map.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Place a small text box near the line with </a:t>
            </a:r>
            <a:r>
              <a:rPr lang="en" sz="1100">
                <a:solidFill>
                  <a:schemeClr val="dk1"/>
                </a:solidFill>
              </a:rPr>
              <a:t>the river’s name</a:t>
            </a:r>
            <a:r>
              <a:rPr lang="en" sz="1100">
                <a:solidFill>
                  <a:schemeClr val="dk1"/>
                </a:solidFill>
              </a:rPr>
              <a:t> in blue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6151850" y="1017725"/>
            <a:ext cx="2597700" cy="3058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365750" lIns="365750" spcFirstLastPara="1" rIns="365750" wrap="square" tIns="3657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Additional Tips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Color Coding and Consistency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Use consistent colors and styles for different types of features. 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Zoom and Positioning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Ensure your map image is large enough and centrally positioned for easy editing. Zoom in on specific areas if necessary to improve accuracy.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Layering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Place regions and rivers first as they’re often larger, then add cities and landmarks last for clearer positioning.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584100" y="4836950"/>
            <a:ext cx="4064100" cy="2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Map Image Source: NOAA Data Access Viewer (https://coast.noaa.gov/dataviewer)</a:t>
            </a:r>
            <a:endParaRPr sz="800"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