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10287000" cx="18288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8.jpg"/><Relationship Id="rId5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jpg"/><Relationship Id="rId4" Type="http://schemas.openxmlformats.org/officeDocument/2006/relationships/image" Target="../media/image6.png"/><Relationship Id="rId5" Type="http://schemas.openxmlformats.org/officeDocument/2006/relationships/image" Target="../media/image25.jpg"/><Relationship Id="rId6" Type="http://schemas.openxmlformats.org/officeDocument/2006/relationships/image" Target="../media/image18.png"/><Relationship Id="rId7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jpg"/><Relationship Id="rId4" Type="http://schemas.openxmlformats.org/officeDocument/2006/relationships/image" Target="../media/image6.png"/><Relationship Id="rId5" Type="http://schemas.openxmlformats.org/officeDocument/2006/relationships/image" Target="../media/image20.jpg"/><Relationship Id="rId6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1.pn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34.png"/><Relationship Id="rId10" Type="http://schemas.openxmlformats.org/officeDocument/2006/relationships/image" Target="../media/image31.png"/><Relationship Id="rId13" Type="http://schemas.openxmlformats.org/officeDocument/2006/relationships/image" Target="../media/image43.png"/><Relationship Id="rId1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Relationship Id="rId4" Type="http://schemas.openxmlformats.org/officeDocument/2006/relationships/image" Target="../media/image28.png"/><Relationship Id="rId9" Type="http://schemas.openxmlformats.org/officeDocument/2006/relationships/image" Target="../media/image36.png"/><Relationship Id="rId15" Type="http://schemas.openxmlformats.org/officeDocument/2006/relationships/image" Target="../media/image37.png"/><Relationship Id="rId14" Type="http://schemas.openxmlformats.org/officeDocument/2006/relationships/image" Target="../media/image44.png"/><Relationship Id="rId5" Type="http://schemas.openxmlformats.org/officeDocument/2006/relationships/image" Target="../media/image30.png"/><Relationship Id="rId6" Type="http://schemas.openxmlformats.org/officeDocument/2006/relationships/image" Target="../media/image35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2.png"/><Relationship Id="rId4" Type="http://schemas.openxmlformats.org/officeDocument/2006/relationships/image" Target="../media/image56.png"/><Relationship Id="rId5" Type="http://schemas.openxmlformats.org/officeDocument/2006/relationships/image" Target="../media/image49.jpg"/><Relationship Id="rId6" Type="http://schemas.openxmlformats.org/officeDocument/2006/relationships/image" Target="../media/image6.png"/><Relationship Id="rId7" Type="http://schemas.openxmlformats.org/officeDocument/2006/relationships/image" Target="../media/image5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2.png"/><Relationship Id="rId4" Type="http://schemas.openxmlformats.org/officeDocument/2006/relationships/image" Target="../media/image56.png"/><Relationship Id="rId5" Type="http://schemas.openxmlformats.org/officeDocument/2006/relationships/image" Target="../media/image48.jpg"/><Relationship Id="rId6" Type="http://schemas.openxmlformats.org/officeDocument/2006/relationships/image" Target="../media/image6.png"/><Relationship Id="rId7" Type="http://schemas.openxmlformats.org/officeDocument/2006/relationships/image" Target="../media/image5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g"/><Relationship Id="rId4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2.png"/><Relationship Id="rId4" Type="http://schemas.openxmlformats.org/officeDocument/2006/relationships/image" Target="../media/image56.png"/><Relationship Id="rId5" Type="http://schemas.openxmlformats.org/officeDocument/2006/relationships/image" Target="../media/image54.jpg"/><Relationship Id="rId6" Type="http://schemas.openxmlformats.org/officeDocument/2006/relationships/image" Target="../media/image6.png"/><Relationship Id="rId7" Type="http://schemas.openxmlformats.org/officeDocument/2006/relationships/image" Target="../media/image4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2.png"/><Relationship Id="rId4" Type="http://schemas.openxmlformats.org/officeDocument/2006/relationships/image" Target="../media/image56.png"/><Relationship Id="rId5" Type="http://schemas.openxmlformats.org/officeDocument/2006/relationships/image" Target="../media/image51.jpg"/><Relationship Id="rId6" Type="http://schemas.openxmlformats.org/officeDocument/2006/relationships/image" Target="../media/image6.png"/><Relationship Id="rId7" Type="http://schemas.openxmlformats.org/officeDocument/2006/relationships/image" Target="../media/image53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6.png"/><Relationship Id="rId4" Type="http://schemas.openxmlformats.org/officeDocument/2006/relationships/image" Target="../media/image57.jpg"/><Relationship Id="rId5" Type="http://schemas.openxmlformats.org/officeDocument/2006/relationships/image" Target="../media/image6.png"/><Relationship Id="rId6" Type="http://schemas.openxmlformats.org/officeDocument/2006/relationships/image" Target="../media/image58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5.jpg"/><Relationship Id="rId4" Type="http://schemas.openxmlformats.org/officeDocument/2006/relationships/image" Target="../media/image61.jpg"/><Relationship Id="rId5" Type="http://schemas.openxmlformats.org/officeDocument/2006/relationships/image" Target="../media/image63.jpg"/><Relationship Id="rId6" Type="http://schemas.openxmlformats.org/officeDocument/2006/relationships/image" Target="../media/image6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9.jpg"/><Relationship Id="rId4" Type="http://schemas.openxmlformats.org/officeDocument/2006/relationships/image" Target="../media/image62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2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Relationship Id="rId4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1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g"/><Relationship Id="rId4" Type="http://schemas.openxmlformats.org/officeDocument/2006/relationships/image" Target="../media/image6.png"/><Relationship Id="rId5" Type="http://schemas.openxmlformats.org/officeDocument/2006/relationships/image" Target="../media/image7.jpg"/><Relationship Id="rId6" Type="http://schemas.openxmlformats.org/officeDocument/2006/relationships/image" Target="../media/image2.png"/><Relationship Id="rId7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jpg"/><Relationship Id="rId4" Type="http://schemas.openxmlformats.org/officeDocument/2006/relationships/image" Target="../media/image6.png"/><Relationship Id="rId5" Type="http://schemas.openxmlformats.org/officeDocument/2006/relationships/image" Target="../media/image15.jpg"/><Relationship Id="rId6" Type="http://schemas.openxmlformats.org/officeDocument/2006/relationships/image" Target="../media/image17.png"/><Relationship Id="rId7" Type="http://schemas.openxmlformats.org/officeDocument/2006/relationships/image" Target="../media/image2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jpg"/><Relationship Id="rId4" Type="http://schemas.openxmlformats.org/officeDocument/2006/relationships/image" Target="../media/image6.png"/><Relationship Id="rId5" Type="http://schemas.openxmlformats.org/officeDocument/2006/relationships/image" Target="../media/image24.jpg"/><Relationship Id="rId6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0" y="0"/>
            <a:ext cx="18302287" cy="10458450"/>
          </a:xfrm>
          <a:custGeom>
            <a:rect b="b" l="l" r="r" t="t"/>
            <a:pathLst>
              <a:path extrusionOk="0" h="10458450" w="18302287">
                <a:moveTo>
                  <a:pt x="0" y="0"/>
                </a:moveTo>
                <a:lnTo>
                  <a:pt x="18302287" y="0"/>
                </a:lnTo>
                <a:lnTo>
                  <a:pt x="18302287" y="10458450"/>
                </a:lnTo>
                <a:lnTo>
                  <a:pt x="0" y="104584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5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85" name="Google Shape;85;p13"/>
          <p:cNvGrpSpPr/>
          <p:nvPr/>
        </p:nvGrpSpPr>
        <p:grpSpPr>
          <a:xfrm>
            <a:off x="0" y="5315732"/>
            <a:ext cx="18288000" cy="5142718"/>
            <a:chOff x="0" y="-38100"/>
            <a:chExt cx="4816593" cy="1354461"/>
          </a:xfrm>
        </p:grpSpPr>
        <p:sp>
          <p:nvSpPr>
            <p:cNvPr id="86" name="Google Shape;86;p13"/>
            <p:cNvSpPr/>
            <p:nvPr/>
          </p:nvSpPr>
          <p:spPr>
            <a:xfrm>
              <a:off x="0" y="0"/>
              <a:ext cx="4816592" cy="1316361"/>
            </a:xfrm>
            <a:custGeom>
              <a:rect b="b" l="l" r="r" t="t"/>
              <a:pathLst>
                <a:path extrusionOk="0" h="131636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316361"/>
                  </a:lnTo>
                  <a:lnTo>
                    <a:pt x="0" y="1316361"/>
                  </a:lnTo>
                  <a:close/>
                </a:path>
              </a:pathLst>
            </a:custGeom>
            <a:gradFill>
              <a:gsLst>
                <a:gs pos="0">
                  <a:srgbClr val="737373">
                    <a:alpha val="0"/>
                  </a:srgbClr>
                </a:gs>
                <a:gs pos="100000">
                  <a:srgbClr val="0D0D0D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7" name="Google Shape;87;p13"/>
            <p:cNvSpPr txBox="1"/>
            <p:nvPr/>
          </p:nvSpPr>
          <p:spPr>
            <a:xfrm>
              <a:off x="0" y="-38100"/>
              <a:ext cx="4816593" cy="13544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8" name="Google Shape;88;p13"/>
          <p:cNvGrpSpPr/>
          <p:nvPr/>
        </p:nvGrpSpPr>
        <p:grpSpPr>
          <a:xfrm>
            <a:off x="10534677" y="372510"/>
            <a:ext cx="6452740" cy="8072250"/>
            <a:chOff x="0" y="-38100"/>
            <a:chExt cx="1699487" cy="2126025"/>
          </a:xfrm>
        </p:grpSpPr>
        <p:sp>
          <p:nvSpPr>
            <p:cNvPr id="89" name="Google Shape;89;p13"/>
            <p:cNvSpPr/>
            <p:nvPr/>
          </p:nvSpPr>
          <p:spPr>
            <a:xfrm>
              <a:off x="0" y="0"/>
              <a:ext cx="1699487" cy="2087925"/>
            </a:xfrm>
            <a:custGeom>
              <a:rect b="b" l="l" r="r" t="t"/>
              <a:pathLst>
                <a:path extrusionOk="0" h="2087925" w="1699487">
                  <a:moveTo>
                    <a:pt x="53990" y="0"/>
                  </a:moveTo>
                  <a:lnTo>
                    <a:pt x="1645497" y="0"/>
                  </a:lnTo>
                  <a:cubicBezTo>
                    <a:pt x="1675315" y="0"/>
                    <a:pt x="1699487" y="24172"/>
                    <a:pt x="1699487" y="53990"/>
                  </a:cubicBezTo>
                  <a:lnTo>
                    <a:pt x="1699487" y="2033934"/>
                  </a:lnTo>
                  <a:cubicBezTo>
                    <a:pt x="1699487" y="2048253"/>
                    <a:pt x="1693799" y="2061986"/>
                    <a:pt x="1683674" y="2072111"/>
                  </a:cubicBezTo>
                  <a:cubicBezTo>
                    <a:pt x="1673549" y="2082236"/>
                    <a:pt x="1659816" y="2087925"/>
                    <a:pt x="1645497" y="2087925"/>
                  </a:cubicBezTo>
                  <a:lnTo>
                    <a:pt x="53990" y="2087925"/>
                  </a:lnTo>
                  <a:cubicBezTo>
                    <a:pt x="24172" y="2087925"/>
                    <a:pt x="0" y="2063752"/>
                    <a:pt x="0" y="2033934"/>
                  </a:cubicBezTo>
                  <a:lnTo>
                    <a:pt x="0" y="53990"/>
                  </a:lnTo>
                  <a:cubicBezTo>
                    <a:pt x="0" y="39671"/>
                    <a:pt x="5688" y="25939"/>
                    <a:pt x="15813" y="15813"/>
                  </a:cubicBezTo>
                  <a:cubicBezTo>
                    <a:pt x="25939" y="5688"/>
                    <a:pt x="39671" y="0"/>
                    <a:pt x="53990" y="0"/>
                  </a:cubicBezTo>
                  <a:close/>
                </a:path>
              </a:pathLst>
            </a:custGeom>
            <a:solidFill>
              <a:srgbClr val="EAF20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13"/>
            <p:cNvSpPr txBox="1"/>
            <p:nvPr/>
          </p:nvSpPr>
          <p:spPr>
            <a:xfrm>
              <a:off x="0" y="-38100"/>
              <a:ext cx="1699487" cy="2126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" name="Google Shape;91;p13"/>
          <p:cNvSpPr/>
          <p:nvPr/>
        </p:nvSpPr>
        <p:spPr>
          <a:xfrm>
            <a:off x="10926833" y="822375"/>
            <a:ext cx="5725551" cy="5931287"/>
          </a:xfrm>
          <a:custGeom>
            <a:rect b="b" l="l" r="r" t="t"/>
            <a:pathLst>
              <a:path extrusionOk="0" h="873475" w="843177">
                <a:moveTo>
                  <a:pt x="31100" y="0"/>
                </a:moveTo>
                <a:lnTo>
                  <a:pt x="812077" y="0"/>
                </a:lnTo>
                <a:cubicBezTo>
                  <a:pt x="820325" y="0"/>
                  <a:pt x="828236" y="3277"/>
                  <a:pt x="834068" y="9109"/>
                </a:cubicBezTo>
                <a:cubicBezTo>
                  <a:pt x="839901" y="14941"/>
                  <a:pt x="843177" y="22852"/>
                  <a:pt x="843177" y="31100"/>
                </a:cubicBezTo>
                <a:lnTo>
                  <a:pt x="843177" y="842375"/>
                </a:lnTo>
                <a:cubicBezTo>
                  <a:pt x="843177" y="859551"/>
                  <a:pt x="829253" y="873475"/>
                  <a:pt x="812077" y="873475"/>
                </a:cubicBezTo>
                <a:lnTo>
                  <a:pt x="31100" y="873475"/>
                </a:lnTo>
                <a:cubicBezTo>
                  <a:pt x="22852" y="873475"/>
                  <a:pt x="14941" y="870198"/>
                  <a:pt x="9109" y="864366"/>
                </a:cubicBezTo>
                <a:cubicBezTo>
                  <a:pt x="3277" y="858534"/>
                  <a:pt x="0" y="850623"/>
                  <a:pt x="0" y="842375"/>
                </a:cubicBezTo>
                <a:lnTo>
                  <a:pt x="0" y="31100"/>
                </a:lnTo>
                <a:cubicBezTo>
                  <a:pt x="0" y="13924"/>
                  <a:pt x="13924" y="0"/>
                  <a:pt x="31100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89799" r="-16868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3"/>
          <p:cNvSpPr/>
          <p:nvPr/>
        </p:nvSpPr>
        <p:spPr>
          <a:xfrm>
            <a:off x="15900206" y="7865351"/>
            <a:ext cx="4637582" cy="4114800"/>
          </a:xfrm>
          <a:custGeom>
            <a:rect b="b" l="l" r="r" t="t"/>
            <a:pathLst>
              <a:path extrusionOk="0" h="4114800" w="4637582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3" name="Google Shape;93;p13"/>
          <p:cNvSpPr txBox="1"/>
          <p:nvPr/>
        </p:nvSpPr>
        <p:spPr>
          <a:xfrm>
            <a:off x="697491" y="1031193"/>
            <a:ext cx="9131664" cy="62804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243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Tesla Inc. Strategic Battle Card </a:t>
            </a:r>
            <a:endParaRPr/>
          </a:p>
        </p:txBody>
      </p:sp>
      <p:sp>
        <p:nvSpPr>
          <p:cNvPr id="94" name="Google Shape;94;p13"/>
          <p:cNvSpPr txBox="1"/>
          <p:nvPr/>
        </p:nvSpPr>
        <p:spPr>
          <a:xfrm>
            <a:off x="697491" y="7903106"/>
            <a:ext cx="6842626" cy="5416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99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Platform vs Product Strategy</a:t>
            </a:r>
            <a:endParaRPr/>
          </a:p>
        </p:txBody>
      </p:sp>
      <p:sp>
        <p:nvSpPr>
          <p:cNvPr id="95" name="Google Shape;95;p13"/>
          <p:cNvSpPr txBox="1"/>
          <p:nvPr/>
        </p:nvSpPr>
        <p:spPr>
          <a:xfrm>
            <a:off x="10783903" y="7327791"/>
            <a:ext cx="5868482" cy="8080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12" u="none" cap="none" strike="noStrike">
                <a:solidFill>
                  <a:srgbClr val="0D0D0D"/>
                </a:solidFill>
                <a:latin typeface="Inter"/>
                <a:ea typeface="Inter"/>
                <a:cs typeface="Inter"/>
                <a:sym typeface="Inter"/>
              </a:rPr>
              <a:t>Abhishek Kusabi, Madhushree Patil, Mrunal Kashilkar, Md. Samin Yeasir Hasan</a:t>
            </a:r>
            <a:endParaRPr/>
          </a:p>
        </p:txBody>
      </p:sp>
      <p:sp>
        <p:nvSpPr>
          <p:cNvPr id="96" name="Google Shape;96;p13"/>
          <p:cNvSpPr txBox="1"/>
          <p:nvPr/>
        </p:nvSpPr>
        <p:spPr>
          <a:xfrm>
            <a:off x="11576893" y="6952593"/>
            <a:ext cx="4640190" cy="3590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09" u="none" cap="none" strike="noStrike">
                <a:solidFill>
                  <a:srgbClr val="00000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Team 4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oogle Shape;239;p22"/>
          <p:cNvGrpSpPr/>
          <p:nvPr/>
        </p:nvGrpSpPr>
        <p:grpSpPr>
          <a:xfrm>
            <a:off x="7713895" y="5651756"/>
            <a:ext cx="742407" cy="777207"/>
            <a:chOff x="0" y="-38100"/>
            <a:chExt cx="812800" cy="850900"/>
          </a:xfrm>
        </p:grpSpPr>
        <p:sp>
          <p:nvSpPr>
            <p:cNvPr id="240" name="Google Shape;240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208563" y="0"/>
                  </a:moveTo>
                  <a:lnTo>
                    <a:pt x="604237" y="0"/>
                  </a:lnTo>
                  <a:cubicBezTo>
                    <a:pt x="719423" y="0"/>
                    <a:pt x="812800" y="93377"/>
                    <a:pt x="812800" y="208563"/>
                  </a:cubicBezTo>
                  <a:lnTo>
                    <a:pt x="812800" y="604237"/>
                  </a:lnTo>
                  <a:cubicBezTo>
                    <a:pt x="812800" y="719423"/>
                    <a:pt x="719423" y="812800"/>
                    <a:pt x="604237" y="812800"/>
                  </a:cubicBezTo>
                  <a:lnTo>
                    <a:pt x="208563" y="812800"/>
                  </a:lnTo>
                  <a:cubicBezTo>
                    <a:pt x="93377" y="812800"/>
                    <a:pt x="0" y="719423"/>
                    <a:pt x="0" y="604237"/>
                  </a:cubicBezTo>
                  <a:lnTo>
                    <a:pt x="0" y="208563"/>
                  </a:lnTo>
                  <a:cubicBezTo>
                    <a:pt x="0" y="93377"/>
                    <a:pt x="93377" y="0"/>
                    <a:pt x="208563" y="0"/>
                  </a:cubicBezTo>
                  <a:close/>
                </a:path>
              </a:pathLst>
            </a:custGeom>
            <a:solidFill>
              <a:srgbClr val="EAF20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2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2" name="Google Shape;242;p22"/>
          <p:cNvGrpSpPr/>
          <p:nvPr/>
        </p:nvGrpSpPr>
        <p:grpSpPr>
          <a:xfrm>
            <a:off x="7713895" y="7763913"/>
            <a:ext cx="742407" cy="777207"/>
            <a:chOff x="0" y="-38100"/>
            <a:chExt cx="812800" cy="850900"/>
          </a:xfrm>
        </p:grpSpPr>
        <p:sp>
          <p:nvSpPr>
            <p:cNvPr id="243" name="Google Shape;243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208563" y="0"/>
                  </a:moveTo>
                  <a:lnTo>
                    <a:pt x="604237" y="0"/>
                  </a:lnTo>
                  <a:cubicBezTo>
                    <a:pt x="719423" y="0"/>
                    <a:pt x="812800" y="93377"/>
                    <a:pt x="812800" y="208563"/>
                  </a:cubicBezTo>
                  <a:lnTo>
                    <a:pt x="812800" y="604237"/>
                  </a:lnTo>
                  <a:cubicBezTo>
                    <a:pt x="812800" y="719423"/>
                    <a:pt x="719423" y="812800"/>
                    <a:pt x="604237" y="812800"/>
                  </a:cubicBezTo>
                  <a:lnTo>
                    <a:pt x="208563" y="812800"/>
                  </a:lnTo>
                  <a:cubicBezTo>
                    <a:pt x="93377" y="812800"/>
                    <a:pt x="0" y="719423"/>
                    <a:pt x="0" y="604237"/>
                  </a:cubicBezTo>
                  <a:lnTo>
                    <a:pt x="0" y="208563"/>
                  </a:lnTo>
                  <a:cubicBezTo>
                    <a:pt x="0" y="93377"/>
                    <a:pt x="93377" y="0"/>
                    <a:pt x="208563" y="0"/>
                  </a:cubicBezTo>
                  <a:close/>
                </a:path>
              </a:pathLst>
            </a:custGeom>
            <a:solidFill>
              <a:srgbClr val="16F2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2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5" name="Google Shape;245;p22"/>
          <p:cNvSpPr/>
          <p:nvPr/>
        </p:nvSpPr>
        <p:spPr>
          <a:xfrm>
            <a:off x="1136462" y="5143500"/>
            <a:ext cx="5484567" cy="1828519"/>
          </a:xfrm>
          <a:custGeom>
            <a:rect b="b" l="l" r="r" t="t"/>
            <a:pathLst>
              <a:path extrusionOk="0" h="428971" w="1286680">
                <a:moveTo>
                  <a:pt x="32466" y="0"/>
                </a:moveTo>
                <a:lnTo>
                  <a:pt x="1254214" y="0"/>
                </a:lnTo>
                <a:cubicBezTo>
                  <a:pt x="1262824" y="0"/>
                  <a:pt x="1271082" y="3421"/>
                  <a:pt x="1277171" y="9509"/>
                </a:cubicBezTo>
                <a:cubicBezTo>
                  <a:pt x="1283259" y="15598"/>
                  <a:pt x="1286680" y="23856"/>
                  <a:pt x="1286680" y="32466"/>
                </a:cubicBezTo>
                <a:lnTo>
                  <a:pt x="1286680" y="396504"/>
                </a:lnTo>
                <a:cubicBezTo>
                  <a:pt x="1286680" y="414435"/>
                  <a:pt x="1272144" y="428971"/>
                  <a:pt x="1254214" y="428971"/>
                </a:cubicBezTo>
                <a:lnTo>
                  <a:pt x="32466" y="428971"/>
                </a:lnTo>
                <a:cubicBezTo>
                  <a:pt x="23856" y="428971"/>
                  <a:pt x="15598" y="425550"/>
                  <a:pt x="9509" y="419462"/>
                </a:cubicBezTo>
                <a:cubicBezTo>
                  <a:pt x="3421" y="413373"/>
                  <a:pt x="0" y="405115"/>
                  <a:pt x="0" y="396504"/>
                </a:cubicBezTo>
                <a:lnTo>
                  <a:pt x="0" y="32466"/>
                </a:lnTo>
                <a:cubicBezTo>
                  <a:pt x="0" y="23856"/>
                  <a:pt x="3421" y="15598"/>
                  <a:pt x="9509" y="9509"/>
                </a:cubicBezTo>
                <a:cubicBezTo>
                  <a:pt x="15598" y="3421"/>
                  <a:pt x="23856" y="0"/>
                  <a:pt x="32466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5485" l="0" r="0" t="-35485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22"/>
          <p:cNvSpPr/>
          <p:nvPr/>
        </p:nvSpPr>
        <p:spPr>
          <a:xfrm rot="9973715">
            <a:off x="-1182329" y="8159521"/>
            <a:ext cx="4637582" cy="4114800"/>
          </a:xfrm>
          <a:custGeom>
            <a:rect b="b" l="l" r="r" t="t"/>
            <a:pathLst>
              <a:path extrusionOk="0" h="4114800" w="4637582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7" name="Google Shape;247;p22"/>
          <p:cNvSpPr/>
          <p:nvPr/>
        </p:nvSpPr>
        <p:spPr>
          <a:xfrm>
            <a:off x="1136462" y="7255657"/>
            <a:ext cx="5484567" cy="1828519"/>
          </a:xfrm>
          <a:custGeom>
            <a:rect b="b" l="l" r="r" t="t"/>
            <a:pathLst>
              <a:path extrusionOk="0" h="428971" w="1286680">
                <a:moveTo>
                  <a:pt x="32466" y="0"/>
                </a:moveTo>
                <a:lnTo>
                  <a:pt x="1254214" y="0"/>
                </a:lnTo>
                <a:cubicBezTo>
                  <a:pt x="1262824" y="0"/>
                  <a:pt x="1271082" y="3421"/>
                  <a:pt x="1277171" y="9509"/>
                </a:cubicBezTo>
                <a:cubicBezTo>
                  <a:pt x="1283259" y="15598"/>
                  <a:pt x="1286680" y="23856"/>
                  <a:pt x="1286680" y="32466"/>
                </a:cubicBezTo>
                <a:lnTo>
                  <a:pt x="1286680" y="396504"/>
                </a:lnTo>
                <a:cubicBezTo>
                  <a:pt x="1286680" y="414435"/>
                  <a:pt x="1272144" y="428971"/>
                  <a:pt x="1254214" y="428971"/>
                </a:cubicBezTo>
                <a:lnTo>
                  <a:pt x="32466" y="428971"/>
                </a:lnTo>
                <a:cubicBezTo>
                  <a:pt x="23856" y="428971"/>
                  <a:pt x="15598" y="425550"/>
                  <a:pt x="9509" y="419462"/>
                </a:cubicBezTo>
                <a:cubicBezTo>
                  <a:pt x="3421" y="413373"/>
                  <a:pt x="0" y="405115"/>
                  <a:pt x="0" y="396504"/>
                </a:cubicBezTo>
                <a:lnTo>
                  <a:pt x="0" y="32466"/>
                </a:lnTo>
                <a:cubicBezTo>
                  <a:pt x="0" y="23856"/>
                  <a:pt x="3421" y="15598"/>
                  <a:pt x="9509" y="9509"/>
                </a:cubicBezTo>
                <a:cubicBezTo>
                  <a:pt x="15598" y="3421"/>
                  <a:pt x="23856" y="0"/>
                  <a:pt x="32466" y="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35485" l="0" r="0" t="-35485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22"/>
          <p:cNvSpPr/>
          <p:nvPr/>
        </p:nvSpPr>
        <p:spPr>
          <a:xfrm>
            <a:off x="7839240" y="5879607"/>
            <a:ext cx="445167" cy="390576"/>
          </a:xfrm>
          <a:custGeom>
            <a:rect b="b" l="l" r="r" t="t"/>
            <a:pathLst>
              <a:path extrusionOk="0" h="390576" w="445167">
                <a:moveTo>
                  <a:pt x="0" y="0"/>
                </a:moveTo>
                <a:lnTo>
                  <a:pt x="445167" y="0"/>
                </a:lnTo>
                <a:lnTo>
                  <a:pt x="445167" y="390576"/>
                </a:lnTo>
                <a:lnTo>
                  <a:pt x="0" y="3905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9" name="Google Shape;249;p22"/>
          <p:cNvSpPr/>
          <p:nvPr/>
        </p:nvSpPr>
        <p:spPr>
          <a:xfrm>
            <a:off x="7806724" y="7969892"/>
            <a:ext cx="556747" cy="378275"/>
          </a:xfrm>
          <a:custGeom>
            <a:rect b="b" l="l" r="r" t="t"/>
            <a:pathLst>
              <a:path extrusionOk="0" h="378275" w="556747">
                <a:moveTo>
                  <a:pt x="0" y="0"/>
                </a:moveTo>
                <a:lnTo>
                  <a:pt x="556748" y="0"/>
                </a:lnTo>
                <a:lnTo>
                  <a:pt x="556748" y="378275"/>
                </a:lnTo>
                <a:lnTo>
                  <a:pt x="0" y="3782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0" name="Google Shape;250;p22"/>
          <p:cNvSpPr txBox="1"/>
          <p:nvPr/>
        </p:nvSpPr>
        <p:spPr>
          <a:xfrm>
            <a:off x="2476812" y="1149492"/>
            <a:ext cx="14348600" cy="11746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994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Platform Dimension</a:t>
            </a:r>
            <a:endParaRPr/>
          </a:p>
        </p:txBody>
      </p:sp>
      <p:sp>
        <p:nvSpPr>
          <p:cNvPr id="251" name="Google Shape;251;p22"/>
          <p:cNvSpPr txBox="1"/>
          <p:nvPr/>
        </p:nvSpPr>
        <p:spPr>
          <a:xfrm>
            <a:off x="11265863" y="5525947"/>
            <a:ext cx="5774569" cy="10350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8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Deep integration across mobility, charging network, software ecosystem, AI capabilities, and energy solutions creates unmatched platform synergy.</a:t>
            </a:r>
            <a:endParaRPr/>
          </a:p>
        </p:txBody>
      </p:sp>
      <p:sp>
        <p:nvSpPr>
          <p:cNvPr id="252" name="Google Shape;252;p22"/>
          <p:cNvSpPr txBox="1"/>
          <p:nvPr/>
        </p:nvSpPr>
        <p:spPr>
          <a:xfrm>
            <a:off x="11265863" y="7638104"/>
            <a:ext cx="5774569" cy="10350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8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Strong battery-vehicle integration but weaker lifestyle and energy ecosystem limits cross-selling and customer lock-in opportunities.</a:t>
            </a:r>
            <a:endParaRPr/>
          </a:p>
        </p:txBody>
      </p:sp>
      <p:sp>
        <p:nvSpPr>
          <p:cNvPr id="253" name="Google Shape;253;p22"/>
          <p:cNvSpPr txBox="1"/>
          <p:nvPr/>
        </p:nvSpPr>
        <p:spPr>
          <a:xfrm>
            <a:off x="8842615" y="5613260"/>
            <a:ext cx="2229520" cy="450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Tesla Platform</a:t>
            </a:r>
            <a:endParaRPr/>
          </a:p>
        </p:txBody>
      </p:sp>
      <p:sp>
        <p:nvSpPr>
          <p:cNvPr id="254" name="Google Shape;254;p22"/>
          <p:cNvSpPr txBox="1"/>
          <p:nvPr/>
        </p:nvSpPr>
        <p:spPr>
          <a:xfrm>
            <a:off x="8842615" y="7725417"/>
            <a:ext cx="2229520" cy="450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BYD Platform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oogle Shape;259;p23"/>
          <p:cNvGrpSpPr/>
          <p:nvPr/>
        </p:nvGrpSpPr>
        <p:grpSpPr>
          <a:xfrm>
            <a:off x="7713895" y="5651756"/>
            <a:ext cx="742407" cy="777207"/>
            <a:chOff x="0" y="-38100"/>
            <a:chExt cx="812800" cy="850900"/>
          </a:xfrm>
        </p:grpSpPr>
        <p:sp>
          <p:nvSpPr>
            <p:cNvPr id="260" name="Google Shape;260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208563" y="0"/>
                  </a:moveTo>
                  <a:lnTo>
                    <a:pt x="604237" y="0"/>
                  </a:lnTo>
                  <a:cubicBezTo>
                    <a:pt x="719423" y="0"/>
                    <a:pt x="812800" y="93377"/>
                    <a:pt x="812800" y="208563"/>
                  </a:cubicBezTo>
                  <a:lnTo>
                    <a:pt x="812800" y="604237"/>
                  </a:lnTo>
                  <a:cubicBezTo>
                    <a:pt x="812800" y="719423"/>
                    <a:pt x="719423" y="812800"/>
                    <a:pt x="604237" y="812800"/>
                  </a:cubicBezTo>
                  <a:lnTo>
                    <a:pt x="208563" y="812800"/>
                  </a:lnTo>
                  <a:cubicBezTo>
                    <a:pt x="93377" y="812800"/>
                    <a:pt x="0" y="719423"/>
                    <a:pt x="0" y="604237"/>
                  </a:cubicBezTo>
                  <a:lnTo>
                    <a:pt x="0" y="208563"/>
                  </a:lnTo>
                  <a:cubicBezTo>
                    <a:pt x="0" y="93377"/>
                    <a:pt x="93377" y="0"/>
                    <a:pt x="208563" y="0"/>
                  </a:cubicBezTo>
                  <a:close/>
                </a:path>
              </a:pathLst>
            </a:custGeom>
            <a:solidFill>
              <a:srgbClr val="EAF20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2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2" name="Google Shape;262;p23"/>
          <p:cNvGrpSpPr/>
          <p:nvPr/>
        </p:nvGrpSpPr>
        <p:grpSpPr>
          <a:xfrm>
            <a:off x="7713895" y="7763913"/>
            <a:ext cx="742407" cy="777207"/>
            <a:chOff x="0" y="-38100"/>
            <a:chExt cx="812800" cy="850900"/>
          </a:xfrm>
        </p:grpSpPr>
        <p:sp>
          <p:nvSpPr>
            <p:cNvPr id="263" name="Google Shape;263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208563" y="0"/>
                  </a:moveTo>
                  <a:lnTo>
                    <a:pt x="604237" y="0"/>
                  </a:lnTo>
                  <a:cubicBezTo>
                    <a:pt x="719423" y="0"/>
                    <a:pt x="812800" y="93377"/>
                    <a:pt x="812800" y="208563"/>
                  </a:cubicBezTo>
                  <a:lnTo>
                    <a:pt x="812800" y="604237"/>
                  </a:lnTo>
                  <a:cubicBezTo>
                    <a:pt x="812800" y="719423"/>
                    <a:pt x="719423" y="812800"/>
                    <a:pt x="604237" y="812800"/>
                  </a:cubicBezTo>
                  <a:lnTo>
                    <a:pt x="208563" y="812800"/>
                  </a:lnTo>
                  <a:cubicBezTo>
                    <a:pt x="93377" y="812800"/>
                    <a:pt x="0" y="719423"/>
                    <a:pt x="0" y="604237"/>
                  </a:cubicBezTo>
                  <a:lnTo>
                    <a:pt x="0" y="208563"/>
                  </a:lnTo>
                  <a:cubicBezTo>
                    <a:pt x="0" y="93377"/>
                    <a:pt x="93377" y="0"/>
                    <a:pt x="208563" y="0"/>
                  </a:cubicBezTo>
                  <a:close/>
                </a:path>
              </a:pathLst>
            </a:custGeom>
            <a:solidFill>
              <a:srgbClr val="16F2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2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5" name="Google Shape;265;p23"/>
          <p:cNvSpPr/>
          <p:nvPr/>
        </p:nvSpPr>
        <p:spPr>
          <a:xfrm>
            <a:off x="1136462" y="5143500"/>
            <a:ext cx="5484567" cy="1828519"/>
          </a:xfrm>
          <a:custGeom>
            <a:rect b="b" l="l" r="r" t="t"/>
            <a:pathLst>
              <a:path extrusionOk="0" h="428971" w="1286680">
                <a:moveTo>
                  <a:pt x="32466" y="0"/>
                </a:moveTo>
                <a:lnTo>
                  <a:pt x="1254214" y="0"/>
                </a:lnTo>
                <a:cubicBezTo>
                  <a:pt x="1262824" y="0"/>
                  <a:pt x="1271082" y="3421"/>
                  <a:pt x="1277171" y="9509"/>
                </a:cubicBezTo>
                <a:cubicBezTo>
                  <a:pt x="1283259" y="15598"/>
                  <a:pt x="1286680" y="23856"/>
                  <a:pt x="1286680" y="32466"/>
                </a:cubicBezTo>
                <a:lnTo>
                  <a:pt x="1286680" y="396504"/>
                </a:lnTo>
                <a:cubicBezTo>
                  <a:pt x="1286680" y="414435"/>
                  <a:pt x="1272144" y="428971"/>
                  <a:pt x="1254214" y="428971"/>
                </a:cubicBezTo>
                <a:lnTo>
                  <a:pt x="32466" y="428971"/>
                </a:lnTo>
                <a:cubicBezTo>
                  <a:pt x="23856" y="428971"/>
                  <a:pt x="15598" y="425550"/>
                  <a:pt x="9509" y="419462"/>
                </a:cubicBezTo>
                <a:cubicBezTo>
                  <a:pt x="3421" y="413373"/>
                  <a:pt x="0" y="405115"/>
                  <a:pt x="0" y="396504"/>
                </a:cubicBezTo>
                <a:lnTo>
                  <a:pt x="0" y="32466"/>
                </a:lnTo>
                <a:cubicBezTo>
                  <a:pt x="0" y="23856"/>
                  <a:pt x="3421" y="15598"/>
                  <a:pt x="9509" y="9509"/>
                </a:cubicBezTo>
                <a:cubicBezTo>
                  <a:pt x="15598" y="3421"/>
                  <a:pt x="23856" y="0"/>
                  <a:pt x="32466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5485" l="0" r="0" t="-35485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23"/>
          <p:cNvSpPr/>
          <p:nvPr/>
        </p:nvSpPr>
        <p:spPr>
          <a:xfrm rot="9973715">
            <a:off x="-1182329" y="8159521"/>
            <a:ext cx="4637582" cy="4114800"/>
          </a:xfrm>
          <a:custGeom>
            <a:rect b="b" l="l" r="r" t="t"/>
            <a:pathLst>
              <a:path extrusionOk="0" h="4114800" w="4637582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7" name="Google Shape;267;p23"/>
          <p:cNvSpPr/>
          <p:nvPr/>
        </p:nvSpPr>
        <p:spPr>
          <a:xfrm>
            <a:off x="1136462" y="7255657"/>
            <a:ext cx="5484567" cy="1828519"/>
          </a:xfrm>
          <a:custGeom>
            <a:rect b="b" l="l" r="r" t="t"/>
            <a:pathLst>
              <a:path extrusionOk="0" h="428971" w="1286680">
                <a:moveTo>
                  <a:pt x="32466" y="0"/>
                </a:moveTo>
                <a:lnTo>
                  <a:pt x="1254214" y="0"/>
                </a:lnTo>
                <a:cubicBezTo>
                  <a:pt x="1262824" y="0"/>
                  <a:pt x="1271082" y="3421"/>
                  <a:pt x="1277171" y="9509"/>
                </a:cubicBezTo>
                <a:cubicBezTo>
                  <a:pt x="1283259" y="15598"/>
                  <a:pt x="1286680" y="23856"/>
                  <a:pt x="1286680" y="32466"/>
                </a:cubicBezTo>
                <a:lnTo>
                  <a:pt x="1286680" y="396504"/>
                </a:lnTo>
                <a:cubicBezTo>
                  <a:pt x="1286680" y="414435"/>
                  <a:pt x="1272144" y="428971"/>
                  <a:pt x="1254214" y="428971"/>
                </a:cubicBezTo>
                <a:lnTo>
                  <a:pt x="32466" y="428971"/>
                </a:lnTo>
                <a:cubicBezTo>
                  <a:pt x="23856" y="428971"/>
                  <a:pt x="15598" y="425550"/>
                  <a:pt x="9509" y="419462"/>
                </a:cubicBezTo>
                <a:cubicBezTo>
                  <a:pt x="3421" y="413373"/>
                  <a:pt x="0" y="405115"/>
                  <a:pt x="0" y="396504"/>
                </a:cubicBezTo>
                <a:lnTo>
                  <a:pt x="0" y="32466"/>
                </a:lnTo>
                <a:cubicBezTo>
                  <a:pt x="0" y="23856"/>
                  <a:pt x="3421" y="15598"/>
                  <a:pt x="9509" y="9509"/>
                </a:cubicBezTo>
                <a:cubicBezTo>
                  <a:pt x="15598" y="3421"/>
                  <a:pt x="23856" y="0"/>
                  <a:pt x="32466" y="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35485" l="0" r="0" t="-35485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23"/>
          <p:cNvSpPr/>
          <p:nvPr/>
        </p:nvSpPr>
        <p:spPr>
          <a:xfrm>
            <a:off x="7793517" y="5856777"/>
            <a:ext cx="534982" cy="390836"/>
          </a:xfrm>
          <a:custGeom>
            <a:rect b="b" l="l" r="r" t="t"/>
            <a:pathLst>
              <a:path extrusionOk="0" h="390836" w="534982">
                <a:moveTo>
                  <a:pt x="0" y="0"/>
                </a:moveTo>
                <a:lnTo>
                  <a:pt x="534981" y="0"/>
                </a:lnTo>
                <a:lnTo>
                  <a:pt x="534981" y="390836"/>
                </a:lnTo>
                <a:lnTo>
                  <a:pt x="0" y="3908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9" name="Google Shape;269;p23"/>
          <p:cNvSpPr txBox="1"/>
          <p:nvPr/>
        </p:nvSpPr>
        <p:spPr>
          <a:xfrm>
            <a:off x="1969700" y="1111392"/>
            <a:ext cx="14348600" cy="11746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994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People Dimension</a:t>
            </a:r>
            <a:endParaRPr/>
          </a:p>
        </p:txBody>
      </p:sp>
      <p:sp>
        <p:nvSpPr>
          <p:cNvPr id="270" name="Google Shape;270;p23"/>
          <p:cNvSpPr txBox="1"/>
          <p:nvPr/>
        </p:nvSpPr>
        <p:spPr>
          <a:xfrm>
            <a:off x="11265863" y="5516422"/>
            <a:ext cx="5774569" cy="9353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Elite engineering talent and innovation culture, but significant brand volatility tied to Elon Musk's public persona and controversial statements.</a:t>
            </a:r>
            <a:endParaRPr/>
          </a:p>
        </p:txBody>
      </p:sp>
      <p:sp>
        <p:nvSpPr>
          <p:cNvPr id="271" name="Google Shape;271;p23"/>
          <p:cNvSpPr txBox="1"/>
          <p:nvPr/>
        </p:nvSpPr>
        <p:spPr>
          <a:xfrm>
            <a:off x="11265863" y="7628579"/>
            <a:ext cx="5774569" cy="1249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Lower founder risk with Wang Chuanfu maintaining steady leadership. Strategy: Strengthen brand governance and build commercial independence from founder risk.</a:t>
            </a:r>
            <a:endParaRPr/>
          </a:p>
        </p:txBody>
      </p:sp>
      <p:sp>
        <p:nvSpPr>
          <p:cNvPr id="272" name="Google Shape;272;p23"/>
          <p:cNvSpPr txBox="1"/>
          <p:nvPr/>
        </p:nvSpPr>
        <p:spPr>
          <a:xfrm>
            <a:off x="8842615" y="5613260"/>
            <a:ext cx="2229520" cy="450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Tesla Culture</a:t>
            </a:r>
            <a:endParaRPr/>
          </a:p>
        </p:txBody>
      </p:sp>
      <p:sp>
        <p:nvSpPr>
          <p:cNvPr id="273" name="Google Shape;273;p23"/>
          <p:cNvSpPr txBox="1"/>
          <p:nvPr/>
        </p:nvSpPr>
        <p:spPr>
          <a:xfrm>
            <a:off x="8842615" y="7725417"/>
            <a:ext cx="2229520" cy="450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BYD Culture</a:t>
            </a:r>
            <a:endParaRPr/>
          </a:p>
        </p:txBody>
      </p:sp>
      <p:sp>
        <p:nvSpPr>
          <p:cNvPr id="274" name="Google Shape;274;p23"/>
          <p:cNvSpPr/>
          <p:nvPr/>
        </p:nvSpPr>
        <p:spPr>
          <a:xfrm>
            <a:off x="7817607" y="7969892"/>
            <a:ext cx="534982" cy="390836"/>
          </a:xfrm>
          <a:custGeom>
            <a:rect b="b" l="l" r="r" t="t"/>
            <a:pathLst>
              <a:path extrusionOk="0" h="390836" w="534982">
                <a:moveTo>
                  <a:pt x="0" y="0"/>
                </a:moveTo>
                <a:lnTo>
                  <a:pt x="534982" y="0"/>
                </a:lnTo>
                <a:lnTo>
                  <a:pt x="534982" y="390836"/>
                </a:lnTo>
                <a:lnTo>
                  <a:pt x="0" y="3908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4"/>
          <p:cNvSpPr/>
          <p:nvPr/>
        </p:nvSpPr>
        <p:spPr>
          <a:xfrm>
            <a:off x="4126928" y="1018112"/>
            <a:ext cx="13978089" cy="8229600"/>
          </a:xfrm>
          <a:custGeom>
            <a:rect b="b" l="l" r="r" t="t"/>
            <a:pathLst>
              <a:path extrusionOk="0" h="8229600" w="13978089">
                <a:moveTo>
                  <a:pt x="0" y="0"/>
                </a:moveTo>
                <a:lnTo>
                  <a:pt x="13978089" y="0"/>
                </a:lnTo>
                <a:lnTo>
                  <a:pt x="139780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5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80" name="Google Shape;280;p24"/>
          <p:cNvGrpSpPr/>
          <p:nvPr/>
        </p:nvGrpSpPr>
        <p:grpSpPr>
          <a:xfrm>
            <a:off x="0" y="5432169"/>
            <a:ext cx="18288000" cy="5142718"/>
            <a:chOff x="0" y="-38100"/>
            <a:chExt cx="4816593" cy="1354461"/>
          </a:xfrm>
        </p:grpSpPr>
        <p:sp>
          <p:nvSpPr>
            <p:cNvPr id="281" name="Google Shape;281;p24"/>
            <p:cNvSpPr/>
            <p:nvPr/>
          </p:nvSpPr>
          <p:spPr>
            <a:xfrm>
              <a:off x="0" y="0"/>
              <a:ext cx="4816592" cy="1316361"/>
            </a:xfrm>
            <a:custGeom>
              <a:rect b="b" l="l" r="r" t="t"/>
              <a:pathLst>
                <a:path extrusionOk="0" h="131636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316361"/>
                  </a:lnTo>
                  <a:lnTo>
                    <a:pt x="0" y="1316361"/>
                  </a:lnTo>
                  <a:close/>
                </a:path>
              </a:pathLst>
            </a:custGeom>
            <a:gradFill>
              <a:gsLst>
                <a:gs pos="0">
                  <a:srgbClr val="737373">
                    <a:alpha val="0"/>
                  </a:srgbClr>
                </a:gs>
                <a:gs pos="100000">
                  <a:srgbClr val="0D0D0D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282" name="Google Shape;282;p24"/>
            <p:cNvSpPr txBox="1"/>
            <p:nvPr/>
          </p:nvSpPr>
          <p:spPr>
            <a:xfrm>
              <a:off x="0" y="-38100"/>
              <a:ext cx="4816593" cy="13544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3" name="Google Shape;283;p24"/>
          <p:cNvSpPr txBox="1"/>
          <p:nvPr/>
        </p:nvSpPr>
        <p:spPr>
          <a:xfrm>
            <a:off x="697491" y="1934726"/>
            <a:ext cx="9131664" cy="51039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2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752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Continental Gameboard</a:t>
            </a:r>
            <a:endParaRPr/>
          </a:p>
        </p:txBody>
      </p:sp>
      <p:sp>
        <p:nvSpPr>
          <p:cNvPr id="284" name="Google Shape;284;p24"/>
          <p:cNvSpPr txBox="1"/>
          <p:nvPr/>
        </p:nvSpPr>
        <p:spPr>
          <a:xfrm>
            <a:off x="697491" y="7095822"/>
            <a:ext cx="4234623" cy="692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Four Regional Games with Distinct Strategies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25"/>
          <p:cNvGrpSpPr/>
          <p:nvPr/>
        </p:nvGrpSpPr>
        <p:grpSpPr>
          <a:xfrm>
            <a:off x="1859379" y="1240782"/>
            <a:ext cx="14569243" cy="8678415"/>
            <a:chOff x="0" y="0"/>
            <a:chExt cx="19425657" cy="11571220"/>
          </a:xfrm>
        </p:grpSpPr>
        <p:sp>
          <p:nvSpPr>
            <p:cNvPr id="290" name="Google Shape;290;p25"/>
            <p:cNvSpPr/>
            <p:nvPr/>
          </p:nvSpPr>
          <p:spPr>
            <a:xfrm>
              <a:off x="0" y="791455"/>
              <a:ext cx="18995181" cy="10779765"/>
            </a:xfrm>
            <a:custGeom>
              <a:rect b="b" l="l" r="r" t="t"/>
              <a:pathLst>
                <a:path extrusionOk="0" h="10779765" w="18995181">
                  <a:moveTo>
                    <a:pt x="0" y="0"/>
                  </a:moveTo>
                  <a:lnTo>
                    <a:pt x="18995181" y="0"/>
                  </a:lnTo>
                  <a:lnTo>
                    <a:pt x="18995181" y="10779765"/>
                  </a:lnTo>
                  <a:lnTo>
                    <a:pt x="0" y="1077976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1" name="Google Shape;291;p25"/>
            <p:cNvSpPr/>
            <p:nvPr/>
          </p:nvSpPr>
          <p:spPr>
            <a:xfrm>
              <a:off x="11358121" y="2015154"/>
              <a:ext cx="7095467" cy="7095467"/>
            </a:xfrm>
            <a:custGeom>
              <a:rect b="b" l="l" r="r" t="t"/>
              <a:pathLst>
                <a:path extrusionOk="0" h="7095467" w="7095467">
                  <a:moveTo>
                    <a:pt x="0" y="0"/>
                  </a:moveTo>
                  <a:lnTo>
                    <a:pt x="7095466" y="0"/>
                  </a:lnTo>
                  <a:lnTo>
                    <a:pt x="7095466" y="7095467"/>
                  </a:lnTo>
                  <a:lnTo>
                    <a:pt x="0" y="709546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2" name="Google Shape;292;p25"/>
            <p:cNvSpPr/>
            <p:nvPr/>
          </p:nvSpPr>
          <p:spPr>
            <a:xfrm>
              <a:off x="782208" y="2132160"/>
              <a:ext cx="3482292" cy="4049177"/>
            </a:xfrm>
            <a:custGeom>
              <a:rect b="b" l="l" r="r" t="t"/>
              <a:pathLst>
                <a:path extrusionOk="0" h="4049177" w="3482292">
                  <a:moveTo>
                    <a:pt x="0" y="0"/>
                  </a:moveTo>
                  <a:lnTo>
                    <a:pt x="3482292" y="0"/>
                  </a:lnTo>
                  <a:lnTo>
                    <a:pt x="3482292" y="4049177"/>
                  </a:lnTo>
                  <a:lnTo>
                    <a:pt x="0" y="404917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5899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3" name="Google Shape;293;p25"/>
            <p:cNvSpPr/>
            <p:nvPr/>
          </p:nvSpPr>
          <p:spPr>
            <a:xfrm>
              <a:off x="2390182" y="3369445"/>
              <a:ext cx="2216674" cy="2216674"/>
            </a:xfrm>
            <a:custGeom>
              <a:rect b="b" l="l" r="r" t="t"/>
              <a:pathLst>
                <a:path extrusionOk="0" h="2216674" w="2216674">
                  <a:moveTo>
                    <a:pt x="0" y="0"/>
                  </a:moveTo>
                  <a:lnTo>
                    <a:pt x="2216674" y="0"/>
                  </a:lnTo>
                  <a:lnTo>
                    <a:pt x="2216674" y="2216674"/>
                  </a:lnTo>
                  <a:lnTo>
                    <a:pt x="0" y="221667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4" name="Google Shape;294;p25"/>
            <p:cNvSpPr/>
            <p:nvPr/>
          </p:nvSpPr>
          <p:spPr>
            <a:xfrm>
              <a:off x="14815048" y="7396334"/>
              <a:ext cx="3507888" cy="3507888"/>
            </a:xfrm>
            <a:custGeom>
              <a:rect b="b" l="l" r="r" t="t"/>
              <a:pathLst>
                <a:path extrusionOk="0" h="3507888" w="3507888">
                  <a:moveTo>
                    <a:pt x="0" y="0"/>
                  </a:moveTo>
                  <a:lnTo>
                    <a:pt x="3507888" y="0"/>
                  </a:lnTo>
                  <a:lnTo>
                    <a:pt x="3507888" y="3507888"/>
                  </a:lnTo>
                  <a:lnTo>
                    <a:pt x="0" y="350788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5" name="Google Shape;295;p25"/>
            <p:cNvSpPr/>
            <p:nvPr/>
          </p:nvSpPr>
          <p:spPr>
            <a:xfrm>
              <a:off x="11104194" y="823580"/>
              <a:ext cx="8321463" cy="8321463"/>
            </a:xfrm>
            <a:custGeom>
              <a:rect b="b" l="l" r="r" t="t"/>
              <a:pathLst>
                <a:path extrusionOk="0" h="8321463" w="8321463">
                  <a:moveTo>
                    <a:pt x="0" y="0"/>
                  </a:moveTo>
                  <a:lnTo>
                    <a:pt x="8321462" y="0"/>
                  </a:lnTo>
                  <a:lnTo>
                    <a:pt x="8321462" y="8321462"/>
                  </a:lnTo>
                  <a:lnTo>
                    <a:pt x="0" y="832146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6" name="Google Shape;296;p25"/>
            <p:cNvSpPr/>
            <p:nvPr/>
          </p:nvSpPr>
          <p:spPr>
            <a:xfrm>
              <a:off x="5536904" y="0"/>
              <a:ext cx="8955563" cy="8955563"/>
            </a:xfrm>
            <a:custGeom>
              <a:rect b="b" l="l" r="r" t="t"/>
              <a:pathLst>
                <a:path extrusionOk="0" h="8955563" w="8955563">
                  <a:moveTo>
                    <a:pt x="0" y="0"/>
                  </a:moveTo>
                  <a:lnTo>
                    <a:pt x="8955564" y="0"/>
                  </a:lnTo>
                  <a:lnTo>
                    <a:pt x="8955564" y="8955563"/>
                  </a:lnTo>
                  <a:lnTo>
                    <a:pt x="0" y="89555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7" name="Google Shape;297;p25"/>
            <p:cNvSpPr/>
            <p:nvPr/>
          </p:nvSpPr>
          <p:spPr>
            <a:xfrm>
              <a:off x="12625858" y="3742456"/>
              <a:ext cx="3054963" cy="2483710"/>
            </a:xfrm>
            <a:custGeom>
              <a:rect b="b" l="l" r="r" t="t"/>
              <a:pathLst>
                <a:path extrusionOk="0" h="2483710" w="3054963">
                  <a:moveTo>
                    <a:pt x="0" y="0"/>
                  </a:moveTo>
                  <a:lnTo>
                    <a:pt x="3054963" y="0"/>
                  </a:lnTo>
                  <a:lnTo>
                    <a:pt x="3054963" y="2483710"/>
                  </a:lnTo>
                  <a:lnTo>
                    <a:pt x="0" y="248371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8" name="Google Shape;298;p25"/>
            <p:cNvSpPr/>
            <p:nvPr/>
          </p:nvSpPr>
          <p:spPr>
            <a:xfrm>
              <a:off x="2188024" y="3060221"/>
              <a:ext cx="3405837" cy="3405837"/>
            </a:xfrm>
            <a:custGeom>
              <a:rect b="b" l="l" r="r" t="t"/>
              <a:pathLst>
                <a:path extrusionOk="0" h="3405837" w="3405837">
                  <a:moveTo>
                    <a:pt x="0" y="0"/>
                  </a:moveTo>
                  <a:lnTo>
                    <a:pt x="3405837" y="0"/>
                  </a:lnTo>
                  <a:lnTo>
                    <a:pt x="3405837" y="3405837"/>
                  </a:lnTo>
                  <a:lnTo>
                    <a:pt x="0" y="340583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9" name="Google Shape;299;p25"/>
            <p:cNvSpPr/>
            <p:nvPr/>
          </p:nvSpPr>
          <p:spPr>
            <a:xfrm>
              <a:off x="2074745" y="3853720"/>
              <a:ext cx="3632396" cy="2034142"/>
            </a:xfrm>
            <a:custGeom>
              <a:rect b="b" l="l" r="r" t="t"/>
              <a:pathLst>
                <a:path extrusionOk="0" h="2034142" w="3632396">
                  <a:moveTo>
                    <a:pt x="0" y="0"/>
                  </a:moveTo>
                  <a:lnTo>
                    <a:pt x="3632396" y="0"/>
                  </a:lnTo>
                  <a:lnTo>
                    <a:pt x="3632396" y="2034142"/>
                  </a:lnTo>
                  <a:lnTo>
                    <a:pt x="0" y="203414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0" name="Google Shape;300;p25"/>
            <p:cNvSpPr/>
            <p:nvPr/>
          </p:nvSpPr>
          <p:spPr>
            <a:xfrm>
              <a:off x="2845701" y="3478078"/>
              <a:ext cx="1067055" cy="1067055"/>
            </a:xfrm>
            <a:custGeom>
              <a:rect b="b" l="l" r="r" t="t"/>
              <a:pathLst>
                <a:path extrusionOk="0" h="1067055" w="1067055">
                  <a:moveTo>
                    <a:pt x="0" y="0"/>
                  </a:moveTo>
                  <a:lnTo>
                    <a:pt x="1067055" y="0"/>
                  </a:lnTo>
                  <a:lnTo>
                    <a:pt x="1067055" y="1067056"/>
                  </a:lnTo>
                  <a:lnTo>
                    <a:pt x="0" y="106705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1" name="Google Shape;301;p25"/>
            <p:cNvSpPr/>
            <p:nvPr/>
          </p:nvSpPr>
          <p:spPr>
            <a:xfrm>
              <a:off x="9006759" y="3732896"/>
              <a:ext cx="2351362" cy="1251415"/>
            </a:xfrm>
            <a:custGeom>
              <a:rect b="b" l="l" r="r" t="t"/>
              <a:pathLst>
                <a:path extrusionOk="0" h="1251415" w="2351362">
                  <a:moveTo>
                    <a:pt x="0" y="0"/>
                  </a:moveTo>
                  <a:lnTo>
                    <a:pt x="2351362" y="0"/>
                  </a:lnTo>
                  <a:lnTo>
                    <a:pt x="2351362" y="1251415"/>
                  </a:lnTo>
                  <a:lnTo>
                    <a:pt x="0" y="125141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2" name="Google Shape;302;p25"/>
            <p:cNvSpPr/>
            <p:nvPr/>
          </p:nvSpPr>
          <p:spPr>
            <a:xfrm>
              <a:off x="9232822" y="3264537"/>
              <a:ext cx="1175681" cy="955838"/>
            </a:xfrm>
            <a:custGeom>
              <a:rect b="b" l="l" r="r" t="t"/>
              <a:pathLst>
                <a:path extrusionOk="0" h="955838" w="1175681">
                  <a:moveTo>
                    <a:pt x="0" y="0"/>
                  </a:moveTo>
                  <a:lnTo>
                    <a:pt x="1175681" y="0"/>
                  </a:lnTo>
                  <a:lnTo>
                    <a:pt x="1175681" y="955838"/>
                  </a:lnTo>
                  <a:lnTo>
                    <a:pt x="0" y="95583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3" name="Google Shape;303;p25"/>
            <p:cNvSpPr/>
            <p:nvPr/>
          </p:nvSpPr>
          <p:spPr>
            <a:xfrm>
              <a:off x="10555345" y="4770991"/>
              <a:ext cx="1605552" cy="1866921"/>
            </a:xfrm>
            <a:custGeom>
              <a:rect b="b" l="l" r="r" t="t"/>
              <a:pathLst>
                <a:path extrusionOk="0" h="1866921" w="1605552">
                  <a:moveTo>
                    <a:pt x="0" y="0"/>
                  </a:moveTo>
                  <a:lnTo>
                    <a:pt x="1605552" y="0"/>
                  </a:lnTo>
                  <a:lnTo>
                    <a:pt x="1605552" y="1866920"/>
                  </a:lnTo>
                  <a:lnTo>
                    <a:pt x="0" y="186692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65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4" name="Google Shape;304;p25"/>
            <p:cNvSpPr/>
            <p:nvPr/>
          </p:nvSpPr>
          <p:spPr>
            <a:xfrm>
              <a:off x="11358121" y="4219477"/>
              <a:ext cx="651315" cy="651315"/>
            </a:xfrm>
            <a:custGeom>
              <a:rect b="b" l="l" r="r" t="t"/>
              <a:pathLst>
                <a:path extrusionOk="0" h="651315" w="651315">
                  <a:moveTo>
                    <a:pt x="0" y="0"/>
                  </a:moveTo>
                  <a:lnTo>
                    <a:pt x="651314" y="0"/>
                  </a:lnTo>
                  <a:lnTo>
                    <a:pt x="651314" y="651314"/>
                  </a:lnTo>
                  <a:lnTo>
                    <a:pt x="0" y="65131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5" name="Google Shape;305;p25"/>
            <p:cNvSpPr/>
            <p:nvPr/>
          </p:nvSpPr>
          <p:spPr>
            <a:xfrm>
              <a:off x="10408503" y="3264537"/>
              <a:ext cx="695691" cy="608730"/>
            </a:xfrm>
            <a:custGeom>
              <a:rect b="b" l="l" r="r" t="t"/>
              <a:pathLst>
                <a:path extrusionOk="0" h="608730" w="695691">
                  <a:moveTo>
                    <a:pt x="0" y="0"/>
                  </a:moveTo>
                  <a:lnTo>
                    <a:pt x="695691" y="0"/>
                  </a:lnTo>
                  <a:lnTo>
                    <a:pt x="695691" y="608730"/>
                  </a:lnTo>
                  <a:lnTo>
                    <a:pt x="0" y="60873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6" name="Google Shape;306;p25"/>
            <p:cNvSpPr/>
            <p:nvPr/>
          </p:nvSpPr>
          <p:spPr>
            <a:xfrm>
              <a:off x="15422516" y="4219477"/>
              <a:ext cx="516610" cy="516610"/>
            </a:xfrm>
            <a:custGeom>
              <a:rect b="b" l="l" r="r" t="t"/>
              <a:pathLst>
                <a:path extrusionOk="0" h="516610" w="516610">
                  <a:moveTo>
                    <a:pt x="0" y="0"/>
                  </a:moveTo>
                  <a:lnTo>
                    <a:pt x="516610" y="0"/>
                  </a:lnTo>
                  <a:lnTo>
                    <a:pt x="516610" y="516610"/>
                  </a:lnTo>
                  <a:lnTo>
                    <a:pt x="0" y="51661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7" name="Google Shape;307;p25"/>
            <p:cNvSpPr/>
            <p:nvPr/>
          </p:nvSpPr>
          <p:spPr>
            <a:xfrm>
              <a:off x="12977659" y="5510220"/>
              <a:ext cx="1175681" cy="955838"/>
            </a:xfrm>
            <a:custGeom>
              <a:rect b="b" l="l" r="r" t="t"/>
              <a:pathLst>
                <a:path extrusionOk="0" h="955838" w="1175681">
                  <a:moveTo>
                    <a:pt x="0" y="0"/>
                  </a:moveTo>
                  <a:lnTo>
                    <a:pt x="1175681" y="0"/>
                  </a:lnTo>
                  <a:lnTo>
                    <a:pt x="1175681" y="955838"/>
                  </a:lnTo>
                  <a:lnTo>
                    <a:pt x="0" y="95583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8" name="Google Shape;308;p25"/>
            <p:cNvSpPr/>
            <p:nvPr/>
          </p:nvSpPr>
          <p:spPr>
            <a:xfrm>
              <a:off x="16568992" y="8329794"/>
              <a:ext cx="1605552" cy="1866921"/>
            </a:xfrm>
            <a:custGeom>
              <a:rect b="b" l="l" r="r" t="t"/>
              <a:pathLst>
                <a:path extrusionOk="0" h="1866921" w="1605552">
                  <a:moveTo>
                    <a:pt x="0" y="0"/>
                  </a:moveTo>
                  <a:lnTo>
                    <a:pt x="1605552" y="0"/>
                  </a:lnTo>
                  <a:lnTo>
                    <a:pt x="1605552" y="1866921"/>
                  </a:lnTo>
                  <a:lnTo>
                    <a:pt x="0" y="186692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 amt="58999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9" name="Google Shape;309;p25"/>
            <p:cNvSpPr/>
            <p:nvPr/>
          </p:nvSpPr>
          <p:spPr>
            <a:xfrm>
              <a:off x="16568992" y="8785335"/>
              <a:ext cx="1175681" cy="955838"/>
            </a:xfrm>
            <a:custGeom>
              <a:rect b="b" l="l" r="r" t="t"/>
              <a:pathLst>
                <a:path extrusionOk="0" h="955838" w="1175681">
                  <a:moveTo>
                    <a:pt x="0" y="0"/>
                  </a:moveTo>
                  <a:lnTo>
                    <a:pt x="1175681" y="0"/>
                  </a:lnTo>
                  <a:lnTo>
                    <a:pt x="1175681" y="955838"/>
                  </a:lnTo>
                  <a:lnTo>
                    <a:pt x="0" y="95583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0" name="Google Shape;310;p25"/>
            <p:cNvSpPr/>
            <p:nvPr/>
          </p:nvSpPr>
          <p:spPr>
            <a:xfrm>
              <a:off x="14572012" y="5137635"/>
              <a:ext cx="850504" cy="850504"/>
            </a:xfrm>
            <a:custGeom>
              <a:rect b="b" l="l" r="r" t="t"/>
              <a:pathLst>
                <a:path extrusionOk="0" h="850504" w="850504">
                  <a:moveTo>
                    <a:pt x="0" y="0"/>
                  </a:moveTo>
                  <a:lnTo>
                    <a:pt x="850504" y="0"/>
                  </a:lnTo>
                  <a:lnTo>
                    <a:pt x="850504" y="850504"/>
                  </a:lnTo>
                  <a:lnTo>
                    <a:pt x="0" y="85050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1" name="Google Shape;311;p25"/>
            <p:cNvSpPr/>
            <p:nvPr/>
          </p:nvSpPr>
          <p:spPr>
            <a:xfrm>
              <a:off x="13109741" y="6181337"/>
              <a:ext cx="1043598" cy="913149"/>
            </a:xfrm>
            <a:custGeom>
              <a:rect b="b" l="l" r="r" t="t"/>
              <a:pathLst>
                <a:path extrusionOk="0" h="913149" w="1043598">
                  <a:moveTo>
                    <a:pt x="0" y="0"/>
                  </a:moveTo>
                  <a:lnTo>
                    <a:pt x="1043599" y="0"/>
                  </a:lnTo>
                  <a:lnTo>
                    <a:pt x="1043599" y="913149"/>
                  </a:lnTo>
                  <a:lnTo>
                    <a:pt x="0" y="9131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2" name="Google Shape;312;p25"/>
            <p:cNvSpPr/>
            <p:nvPr/>
          </p:nvSpPr>
          <p:spPr>
            <a:xfrm>
              <a:off x="16409213" y="4011606"/>
              <a:ext cx="910912" cy="1251415"/>
            </a:xfrm>
            <a:custGeom>
              <a:rect b="b" l="l" r="r" t="t"/>
              <a:pathLst>
                <a:path extrusionOk="0" h="1251415" w="910912">
                  <a:moveTo>
                    <a:pt x="0" y="0"/>
                  </a:moveTo>
                  <a:lnTo>
                    <a:pt x="910912" y="0"/>
                  </a:lnTo>
                  <a:lnTo>
                    <a:pt x="910912" y="1251415"/>
                  </a:lnTo>
                  <a:lnTo>
                    <a:pt x="0" y="125141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-158131" t="0"/>
              </a:stretch>
            </a:blipFill>
            <a:ln>
              <a:noFill/>
            </a:ln>
          </p:spPr>
        </p:sp>
        <p:sp>
          <p:nvSpPr>
            <p:cNvPr id="313" name="Google Shape;313;p25"/>
            <p:cNvSpPr/>
            <p:nvPr/>
          </p:nvSpPr>
          <p:spPr>
            <a:xfrm>
              <a:off x="15422516" y="8785335"/>
              <a:ext cx="910912" cy="1251415"/>
            </a:xfrm>
            <a:custGeom>
              <a:rect b="b" l="l" r="r" t="t"/>
              <a:pathLst>
                <a:path extrusionOk="0" h="1251415" w="910912">
                  <a:moveTo>
                    <a:pt x="0" y="0"/>
                  </a:moveTo>
                  <a:lnTo>
                    <a:pt x="910912" y="0"/>
                  </a:lnTo>
                  <a:lnTo>
                    <a:pt x="910912" y="1251415"/>
                  </a:lnTo>
                  <a:lnTo>
                    <a:pt x="0" y="125141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-158131" t="0"/>
              </a:stretch>
            </a:blipFill>
            <a:ln>
              <a:noFill/>
            </a:ln>
          </p:spPr>
        </p:sp>
        <p:sp>
          <p:nvSpPr>
            <p:cNvPr id="314" name="Google Shape;314;p25"/>
            <p:cNvSpPr/>
            <p:nvPr/>
          </p:nvSpPr>
          <p:spPr>
            <a:xfrm>
              <a:off x="16409213" y="4637314"/>
              <a:ext cx="910912" cy="910912"/>
            </a:xfrm>
            <a:custGeom>
              <a:rect b="b" l="l" r="r" t="t"/>
              <a:pathLst>
                <a:path extrusionOk="0" h="910912" w="910912">
                  <a:moveTo>
                    <a:pt x="0" y="0"/>
                  </a:moveTo>
                  <a:lnTo>
                    <a:pt x="910912" y="0"/>
                  </a:lnTo>
                  <a:lnTo>
                    <a:pt x="910912" y="910912"/>
                  </a:lnTo>
                  <a:lnTo>
                    <a:pt x="0" y="91091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5" name="Google Shape;315;p25"/>
            <p:cNvSpPr/>
            <p:nvPr/>
          </p:nvSpPr>
          <p:spPr>
            <a:xfrm>
              <a:off x="15939126" y="8635213"/>
              <a:ext cx="910912" cy="910912"/>
            </a:xfrm>
            <a:custGeom>
              <a:rect b="b" l="l" r="r" t="t"/>
              <a:pathLst>
                <a:path extrusionOk="0" h="910912" w="910912">
                  <a:moveTo>
                    <a:pt x="0" y="0"/>
                  </a:moveTo>
                  <a:lnTo>
                    <a:pt x="910912" y="0"/>
                  </a:lnTo>
                  <a:lnTo>
                    <a:pt x="910912" y="910912"/>
                  </a:lnTo>
                  <a:lnTo>
                    <a:pt x="0" y="91091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316" name="Google Shape;316;p25"/>
          <p:cNvSpPr txBox="1"/>
          <p:nvPr/>
        </p:nvSpPr>
        <p:spPr>
          <a:xfrm>
            <a:off x="773870" y="297494"/>
            <a:ext cx="20143777" cy="9432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414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Competitor are taking over the regional markets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6"/>
          <p:cNvSpPr/>
          <p:nvPr/>
        </p:nvSpPr>
        <p:spPr>
          <a:xfrm>
            <a:off x="4045412" y="716487"/>
            <a:ext cx="8188938" cy="9226972"/>
          </a:xfrm>
          <a:custGeom>
            <a:rect b="b" l="l" r="r" t="t"/>
            <a:pathLst>
              <a:path extrusionOk="0" h="9226972" w="8188938">
                <a:moveTo>
                  <a:pt x="0" y="0"/>
                </a:moveTo>
                <a:lnTo>
                  <a:pt x="8188937" y="0"/>
                </a:lnTo>
                <a:lnTo>
                  <a:pt x="8188937" y="9226972"/>
                </a:lnTo>
                <a:lnTo>
                  <a:pt x="0" y="92269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75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22" name="Google Shape;322;p26"/>
          <p:cNvGrpSpPr/>
          <p:nvPr/>
        </p:nvGrpSpPr>
        <p:grpSpPr>
          <a:xfrm>
            <a:off x="10097509" y="4926508"/>
            <a:ext cx="8115300" cy="2436988"/>
            <a:chOff x="0" y="-57150"/>
            <a:chExt cx="2137363" cy="641840"/>
          </a:xfrm>
        </p:grpSpPr>
        <p:sp>
          <p:nvSpPr>
            <p:cNvPr id="323" name="Google Shape;323;p26"/>
            <p:cNvSpPr/>
            <p:nvPr/>
          </p:nvSpPr>
          <p:spPr>
            <a:xfrm>
              <a:off x="0" y="0"/>
              <a:ext cx="2137363" cy="584690"/>
            </a:xfrm>
            <a:custGeom>
              <a:rect b="b" l="l" r="r" t="t"/>
              <a:pathLst>
                <a:path extrusionOk="0" h="584690" w="2137363">
                  <a:moveTo>
                    <a:pt x="31482" y="0"/>
                  </a:moveTo>
                  <a:lnTo>
                    <a:pt x="2105881" y="0"/>
                  </a:lnTo>
                  <a:cubicBezTo>
                    <a:pt x="2114231" y="0"/>
                    <a:pt x="2122238" y="3317"/>
                    <a:pt x="2128142" y="9221"/>
                  </a:cubicBezTo>
                  <a:cubicBezTo>
                    <a:pt x="2134046" y="15125"/>
                    <a:pt x="2137363" y="23132"/>
                    <a:pt x="2137363" y="31482"/>
                  </a:cubicBezTo>
                  <a:lnTo>
                    <a:pt x="2137363" y="553209"/>
                  </a:lnTo>
                  <a:cubicBezTo>
                    <a:pt x="2137363" y="570596"/>
                    <a:pt x="2123268" y="584690"/>
                    <a:pt x="2105881" y="584690"/>
                  </a:cubicBezTo>
                  <a:lnTo>
                    <a:pt x="31482" y="584690"/>
                  </a:lnTo>
                  <a:cubicBezTo>
                    <a:pt x="23132" y="584690"/>
                    <a:pt x="15125" y="581374"/>
                    <a:pt x="9221" y="575470"/>
                  </a:cubicBezTo>
                  <a:cubicBezTo>
                    <a:pt x="3317" y="569566"/>
                    <a:pt x="0" y="561558"/>
                    <a:pt x="0" y="553209"/>
                  </a:cubicBezTo>
                  <a:lnTo>
                    <a:pt x="0" y="31482"/>
                  </a:lnTo>
                  <a:cubicBezTo>
                    <a:pt x="0" y="14095"/>
                    <a:pt x="14095" y="0"/>
                    <a:pt x="31482" y="0"/>
                  </a:cubicBezTo>
                  <a:close/>
                </a:path>
              </a:pathLst>
            </a:custGeom>
            <a:solidFill>
              <a:srgbClr val="EAF20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26"/>
            <p:cNvSpPr txBox="1"/>
            <p:nvPr/>
          </p:nvSpPr>
          <p:spPr>
            <a:xfrm>
              <a:off x="0" y="-57150"/>
              <a:ext cx="2137363" cy="6418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5" name="Google Shape;325;p26"/>
          <p:cNvSpPr txBox="1"/>
          <p:nvPr/>
        </p:nvSpPr>
        <p:spPr>
          <a:xfrm>
            <a:off x="1739385" y="2329813"/>
            <a:ext cx="14809229" cy="11746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994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Regional Game 1: North America</a:t>
            </a:r>
            <a:endParaRPr/>
          </a:p>
        </p:txBody>
      </p:sp>
      <p:sp>
        <p:nvSpPr>
          <p:cNvPr id="326" name="Google Shape;326;p26"/>
          <p:cNvSpPr txBox="1"/>
          <p:nvPr/>
        </p:nvSpPr>
        <p:spPr>
          <a:xfrm>
            <a:off x="1739385" y="3487987"/>
            <a:ext cx="14809229" cy="9917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794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Ecosystem control</a:t>
            </a:r>
            <a:endParaRPr/>
          </a:p>
        </p:txBody>
      </p:sp>
      <p:sp>
        <p:nvSpPr>
          <p:cNvPr id="327" name="Google Shape;327;p26"/>
          <p:cNvSpPr txBox="1"/>
          <p:nvPr/>
        </p:nvSpPr>
        <p:spPr>
          <a:xfrm>
            <a:off x="382127" y="4872496"/>
            <a:ext cx="7326570" cy="31820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80516" lvl="1" marL="561033" marR="0" rtl="0" algn="l">
              <a:lnSpc>
                <a:spcPct val="14003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98"/>
              <a:buFont typeface="Arial"/>
              <a:buChar char="•"/>
            </a:pPr>
            <a:r>
              <a:rPr b="0" i="0" lang="en-US" sz="2598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Game focuses on ecosystem control.</a:t>
            </a:r>
            <a:endParaRPr/>
          </a:p>
          <a:p>
            <a:pPr indent="-280516" lvl="1" marL="561033" marR="0" rtl="0" algn="l">
              <a:lnSpc>
                <a:spcPct val="14003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98"/>
              <a:buFont typeface="Arial"/>
              <a:buChar char="•"/>
            </a:pPr>
            <a:r>
              <a:rPr b="0" i="0" lang="en-US" sz="2598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Involves autonomous leadership.</a:t>
            </a:r>
            <a:endParaRPr/>
          </a:p>
          <a:p>
            <a:pPr indent="-280516" lvl="1" marL="561033" marR="0" rtl="0" algn="l">
              <a:lnSpc>
                <a:spcPct val="14003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98"/>
              <a:buFont typeface="Arial"/>
              <a:buChar char="•"/>
            </a:pPr>
            <a:r>
              <a:rPr b="0" i="0" lang="en-US" sz="2598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Centers on charging network dominance.</a:t>
            </a:r>
            <a:endParaRPr/>
          </a:p>
          <a:p>
            <a:pPr indent="-280516" lvl="1" marL="561033" marR="0" rtl="0" algn="l">
              <a:lnSpc>
                <a:spcPct val="14003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98"/>
              <a:buFont typeface="Arial"/>
              <a:buChar char="•"/>
            </a:pPr>
            <a:r>
              <a:rPr b="0" i="0" lang="en-US" sz="2598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Includes brand repair efforts.</a:t>
            </a:r>
            <a:endParaRPr/>
          </a:p>
          <a:p>
            <a:pPr indent="-280516" lvl="1" marL="561033" marR="0" rtl="0" algn="l">
              <a:lnSpc>
                <a:spcPct val="14003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98"/>
              <a:buFont typeface="Arial"/>
              <a:buChar char="•"/>
            </a:pPr>
            <a:r>
              <a:rPr b="0" i="0" lang="en-US" sz="2598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Rivals include GM, Hyundai-Kia, and Waymo.</a:t>
            </a:r>
            <a:endParaRPr/>
          </a:p>
          <a:p>
            <a:pPr indent="0" lvl="0" marL="0" marR="0" rtl="0" algn="l">
              <a:lnSpc>
                <a:spcPct val="140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8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Legacy OEMs are entering the EV market.</a:t>
            </a:r>
            <a:endParaRPr/>
          </a:p>
        </p:txBody>
      </p:sp>
      <p:sp>
        <p:nvSpPr>
          <p:cNvPr id="328" name="Google Shape;328;p26"/>
          <p:cNvSpPr txBox="1"/>
          <p:nvPr/>
        </p:nvSpPr>
        <p:spPr>
          <a:xfrm>
            <a:off x="12772539" y="5475210"/>
            <a:ext cx="5221403" cy="15894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8" u="none" cap="none" strike="noStrike">
                <a:solidFill>
                  <a:srgbClr val="0D0D0D"/>
                </a:solidFill>
                <a:latin typeface="Inter"/>
                <a:ea typeface="Inter"/>
                <a:cs typeface="Inter"/>
                <a:sym typeface="Inter"/>
              </a:rPr>
              <a:t>Avoid price wars; pursue full-stack platform approach to </a:t>
            </a:r>
            <a:r>
              <a:rPr b="1" i="0" lang="en-US" sz="2298" u="none" cap="none" strike="noStrike">
                <a:solidFill>
                  <a:srgbClr val="0D0D0D"/>
                </a:solidFill>
                <a:latin typeface="Inter"/>
                <a:ea typeface="Inter"/>
                <a:cs typeface="Inter"/>
                <a:sym typeface="Inter"/>
              </a:rPr>
              <a:t>maximize revenue per customer</a:t>
            </a:r>
            <a:r>
              <a:rPr b="0" i="0" lang="en-US" sz="2298" u="none" cap="none" strike="noStrike">
                <a:solidFill>
                  <a:srgbClr val="0D0D0D"/>
                </a:solidFill>
                <a:latin typeface="Inter"/>
                <a:ea typeface="Inter"/>
                <a:cs typeface="Inter"/>
                <a:sym typeface="Inter"/>
              </a:rPr>
              <a:t> through integrated services.</a:t>
            </a:r>
            <a:endParaRPr/>
          </a:p>
        </p:txBody>
      </p:sp>
      <p:sp>
        <p:nvSpPr>
          <p:cNvPr id="329" name="Google Shape;329;p26"/>
          <p:cNvSpPr txBox="1"/>
          <p:nvPr/>
        </p:nvSpPr>
        <p:spPr>
          <a:xfrm>
            <a:off x="10600567" y="5559842"/>
            <a:ext cx="1633782" cy="9274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85" u="none" cap="none" strike="noStrike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Full-Stack Strategy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7"/>
          <p:cNvSpPr/>
          <p:nvPr/>
        </p:nvSpPr>
        <p:spPr>
          <a:xfrm>
            <a:off x="5297767" y="642526"/>
            <a:ext cx="8446137" cy="6778025"/>
          </a:xfrm>
          <a:custGeom>
            <a:rect b="b" l="l" r="r" t="t"/>
            <a:pathLst>
              <a:path extrusionOk="0" h="6778025" w="8446137">
                <a:moveTo>
                  <a:pt x="0" y="0"/>
                </a:moveTo>
                <a:lnTo>
                  <a:pt x="8446137" y="0"/>
                </a:lnTo>
                <a:lnTo>
                  <a:pt x="8446137" y="6778025"/>
                </a:lnTo>
                <a:lnTo>
                  <a:pt x="0" y="67780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5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35" name="Google Shape;335;p27"/>
          <p:cNvGrpSpPr/>
          <p:nvPr/>
        </p:nvGrpSpPr>
        <p:grpSpPr>
          <a:xfrm>
            <a:off x="9144000" y="6896555"/>
            <a:ext cx="8115300" cy="1909807"/>
            <a:chOff x="0" y="-38100"/>
            <a:chExt cx="2137363" cy="502994"/>
          </a:xfrm>
        </p:grpSpPr>
        <p:sp>
          <p:nvSpPr>
            <p:cNvPr id="336" name="Google Shape;336;p27"/>
            <p:cNvSpPr/>
            <p:nvPr/>
          </p:nvSpPr>
          <p:spPr>
            <a:xfrm>
              <a:off x="0" y="0"/>
              <a:ext cx="2137363" cy="464894"/>
            </a:xfrm>
            <a:custGeom>
              <a:rect b="b" l="l" r="r" t="t"/>
              <a:pathLst>
                <a:path extrusionOk="0" h="464894" w="2137363">
                  <a:moveTo>
                    <a:pt x="31482" y="0"/>
                  </a:moveTo>
                  <a:lnTo>
                    <a:pt x="2105881" y="0"/>
                  </a:lnTo>
                  <a:cubicBezTo>
                    <a:pt x="2114231" y="0"/>
                    <a:pt x="2122238" y="3317"/>
                    <a:pt x="2128142" y="9221"/>
                  </a:cubicBezTo>
                  <a:cubicBezTo>
                    <a:pt x="2134046" y="15125"/>
                    <a:pt x="2137363" y="23132"/>
                    <a:pt x="2137363" y="31482"/>
                  </a:cubicBezTo>
                  <a:lnTo>
                    <a:pt x="2137363" y="433413"/>
                  </a:lnTo>
                  <a:cubicBezTo>
                    <a:pt x="2137363" y="450800"/>
                    <a:pt x="2123268" y="464894"/>
                    <a:pt x="2105881" y="464894"/>
                  </a:cubicBezTo>
                  <a:lnTo>
                    <a:pt x="31482" y="464894"/>
                  </a:lnTo>
                  <a:cubicBezTo>
                    <a:pt x="23132" y="464894"/>
                    <a:pt x="15125" y="461578"/>
                    <a:pt x="9221" y="455674"/>
                  </a:cubicBezTo>
                  <a:cubicBezTo>
                    <a:pt x="3317" y="449770"/>
                    <a:pt x="0" y="441762"/>
                    <a:pt x="0" y="433413"/>
                  </a:cubicBezTo>
                  <a:lnTo>
                    <a:pt x="0" y="31482"/>
                  </a:lnTo>
                  <a:cubicBezTo>
                    <a:pt x="0" y="14095"/>
                    <a:pt x="14095" y="0"/>
                    <a:pt x="31482" y="0"/>
                  </a:cubicBezTo>
                  <a:close/>
                </a:path>
              </a:pathLst>
            </a:custGeom>
            <a:solidFill>
              <a:srgbClr val="EAF20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27"/>
            <p:cNvSpPr txBox="1"/>
            <p:nvPr/>
          </p:nvSpPr>
          <p:spPr>
            <a:xfrm>
              <a:off x="0" y="-38100"/>
              <a:ext cx="2137363" cy="5029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8" name="Google Shape;338;p27"/>
          <p:cNvSpPr txBox="1"/>
          <p:nvPr/>
        </p:nvSpPr>
        <p:spPr>
          <a:xfrm>
            <a:off x="1739385" y="1865096"/>
            <a:ext cx="14809229" cy="11746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994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Regional Game 2: Europe</a:t>
            </a:r>
            <a:endParaRPr/>
          </a:p>
        </p:txBody>
      </p:sp>
      <p:sp>
        <p:nvSpPr>
          <p:cNvPr id="339" name="Google Shape;339;p27"/>
          <p:cNvSpPr txBox="1"/>
          <p:nvPr/>
        </p:nvSpPr>
        <p:spPr>
          <a:xfrm>
            <a:off x="1739385" y="3134954"/>
            <a:ext cx="14809229" cy="14006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94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Refreshed models, Marketing reset, Selective energy partnerships.</a:t>
            </a:r>
            <a:endParaRPr/>
          </a:p>
        </p:txBody>
      </p:sp>
      <p:sp>
        <p:nvSpPr>
          <p:cNvPr id="340" name="Google Shape;340;p27"/>
          <p:cNvSpPr txBox="1"/>
          <p:nvPr/>
        </p:nvSpPr>
        <p:spPr>
          <a:xfrm>
            <a:off x="1028700" y="7549139"/>
            <a:ext cx="7326570" cy="6559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25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Game: Brand recovery, localized positioning, and regulatory fit. Rivals include BYD, Stellantis, VW, Renault, and Hyundai-Kia. </a:t>
            </a:r>
            <a:endParaRPr/>
          </a:p>
        </p:txBody>
      </p:sp>
      <p:sp>
        <p:nvSpPr>
          <p:cNvPr id="341" name="Google Shape;341;p27"/>
          <p:cNvSpPr txBox="1"/>
          <p:nvPr/>
        </p:nvSpPr>
        <p:spPr>
          <a:xfrm>
            <a:off x="11819030" y="7197035"/>
            <a:ext cx="5221403" cy="14058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25" u="none" cap="none" strike="noStrike">
                <a:solidFill>
                  <a:srgbClr val="0D0D0D"/>
                </a:solidFill>
                <a:latin typeface="Inter"/>
                <a:ea typeface="Inter"/>
                <a:cs typeface="Inter"/>
                <a:sym typeface="Inter"/>
              </a:rPr>
              <a:t>Avoid assuming supply solves brand issues. Focus on trust repair and rebuilding credibility with European consumers and regulators.</a:t>
            </a:r>
            <a:endParaRPr/>
          </a:p>
        </p:txBody>
      </p:sp>
      <p:sp>
        <p:nvSpPr>
          <p:cNvPr id="342" name="Google Shape;342;p27"/>
          <p:cNvSpPr txBox="1"/>
          <p:nvPr/>
        </p:nvSpPr>
        <p:spPr>
          <a:xfrm>
            <a:off x="9647058" y="7457558"/>
            <a:ext cx="1633782" cy="9274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85" u="none" cap="none" strike="noStrike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Trust Repair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8"/>
          <p:cNvSpPr/>
          <p:nvPr/>
        </p:nvSpPr>
        <p:spPr>
          <a:xfrm>
            <a:off x="4657861" y="2083991"/>
            <a:ext cx="10581056" cy="7935792"/>
          </a:xfrm>
          <a:custGeom>
            <a:rect b="b" l="l" r="r" t="t"/>
            <a:pathLst>
              <a:path extrusionOk="0" h="7935792" w="10581056">
                <a:moveTo>
                  <a:pt x="0" y="0"/>
                </a:moveTo>
                <a:lnTo>
                  <a:pt x="10581056" y="0"/>
                </a:lnTo>
                <a:lnTo>
                  <a:pt x="10581056" y="7935792"/>
                </a:lnTo>
                <a:lnTo>
                  <a:pt x="0" y="79357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4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48" name="Google Shape;348;p28"/>
          <p:cNvGrpSpPr/>
          <p:nvPr/>
        </p:nvGrpSpPr>
        <p:grpSpPr>
          <a:xfrm>
            <a:off x="5254259" y="7801145"/>
            <a:ext cx="8115300" cy="1909807"/>
            <a:chOff x="0" y="-38100"/>
            <a:chExt cx="2137363" cy="502994"/>
          </a:xfrm>
        </p:grpSpPr>
        <p:sp>
          <p:nvSpPr>
            <p:cNvPr id="349" name="Google Shape;349;p28"/>
            <p:cNvSpPr/>
            <p:nvPr/>
          </p:nvSpPr>
          <p:spPr>
            <a:xfrm>
              <a:off x="0" y="0"/>
              <a:ext cx="2137363" cy="464894"/>
            </a:xfrm>
            <a:custGeom>
              <a:rect b="b" l="l" r="r" t="t"/>
              <a:pathLst>
                <a:path extrusionOk="0" h="464894" w="2137363">
                  <a:moveTo>
                    <a:pt x="31482" y="0"/>
                  </a:moveTo>
                  <a:lnTo>
                    <a:pt x="2105881" y="0"/>
                  </a:lnTo>
                  <a:cubicBezTo>
                    <a:pt x="2114231" y="0"/>
                    <a:pt x="2122238" y="3317"/>
                    <a:pt x="2128142" y="9221"/>
                  </a:cubicBezTo>
                  <a:cubicBezTo>
                    <a:pt x="2134046" y="15125"/>
                    <a:pt x="2137363" y="23132"/>
                    <a:pt x="2137363" y="31482"/>
                  </a:cubicBezTo>
                  <a:lnTo>
                    <a:pt x="2137363" y="433413"/>
                  </a:lnTo>
                  <a:cubicBezTo>
                    <a:pt x="2137363" y="450800"/>
                    <a:pt x="2123268" y="464894"/>
                    <a:pt x="2105881" y="464894"/>
                  </a:cubicBezTo>
                  <a:lnTo>
                    <a:pt x="31482" y="464894"/>
                  </a:lnTo>
                  <a:cubicBezTo>
                    <a:pt x="23132" y="464894"/>
                    <a:pt x="15125" y="461578"/>
                    <a:pt x="9221" y="455674"/>
                  </a:cubicBezTo>
                  <a:cubicBezTo>
                    <a:pt x="3317" y="449770"/>
                    <a:pt x="0" y="441762"/>
                    <a:pt x="0" y="433413"/>
                  </a:cubicBezTo>
                  <a:lnTo>
                    <a:pt x="0" y="31482"/>
                  </a:lnTo>
                  <a:cubicBezTo>
                    <a:pt x="0" y="14095"/>
                    <a:pt x="14095" y="0"/>
                    <a:pt x="31482" y="0"/>
                  </a:cubicBezTo>
                  <a:close/>
                </a:path>
              </a:pathLst>
            </a:custGeom>
            <a:solidFill>
              <a:srgbClr val="EAF20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28"/>
            <p:cNvSpPr txBox="1"/>
            <p:nvPr/>
          </p:nvSpPr>
          <p:spPr>
            <a:xfrm>
              <a:off x="0" y="-38100"/>
              <a:ext cx="2137363" cy="5029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1" name="Google Shape;351;p28"/>
          <p:cNvSpPr txBox="1"/>
          <p:nvPr/>
        </p:nvSpPr>
        <p:spPr>
          <a:xfrm>
            <a:off x="2692491" y="517596"/>
            <a:ext cx="13782485" cy="11746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994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Regional Games 3 &amp; 4</a:t>
            </a:r>
            <a:endParaRPr/>
          </a:p>
        </p:txBody>
      </p:sp>
      <p:sp>
        <p:nvSpPr>
          <p:cNvPr id="352" name="Google Shape;352;p28"/>
          <p:cNvSpPr txBox="1"/>
          <p:nvPr/>
        </p:nvSpPr>
        <p:spPr>
          <a:xfrm>
            <a:off x="382374" y="5238750"/>
            <a:ext cx="5831697" cy="14222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994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Focus on margin and prestige positioning.</a:t>
            </a:r>
            <a:endParaRPr/>
          </a:p>
        </p:txBody>
      </p:sp>
      <p:sp>
        <p:nvSpPr>
          <p:cNvPr id="353" name="Google Shape;353;p28"/>
          <p:cNvSpPr txBox="1"/>
          <p:nvPr/>
        </p:nvSpPr>
        <p:spPr>
          <a:xfrm>
            <a:off x="11615893" y="5121998"/>
            <a:ext cx="6296415" cy="19455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94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Affordability as entry; ecosystem as optional upgrade</a:t>
            </a:r>
            <a:endParaRPr/>
          </a:p>
        </p:txBody>
      </p:sp>
      <p:sp>
        <p:nvSpPr>
          <p:cNvPr id="354" name="Google Shape;354;p28"/>
          <p:cNvSpPr txBox="1"/>
          <p:nvPr/>
        </p:nvSpPr>
        <p:spPr>
          <a:xfrm>
            <a:off x="10651251" y="3512324"/>
            <a:ext cx="7261056" cy="10446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8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Game: Affordability, modular infrastructure, ecosystem seeding. Rivals: BYD, Tata Motors, local EV makers. Affordability as entry; ecosystem as optional upgrade.</a:t>
            </a:r>
            <a:endParaRPr/>
          </a:p>
        </p:txBody>
      </p:sp>
      <p:sp>
        <p:nvSpPr>
          <p:cNvPr id="355" name="Google Shape;355;p28"/>
          <p:cNvSpPr txBox="1"/>
          <p:nvPr/>
        </p:nvSpPr>
        <p:spPr>
          <a:xfrm>
            <a:off x="509017" y="3420817"/>
            <a:ext cx="7261056" cy="10446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8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Game: Premium differentiation, urban tech, software prestige. Rivals: BYD, Xiaomi, Geely, Huawei EVs. Focus on margin and prestige positioning.</a:t>
            </a:r>
            <a:endParaRPr/>
          </a:p>
        </p:txBody>
      </p:sp>
      <p:sp>
        <p:nvSpPr>
          <p:cNvPr id="356" name="Google Shape;356;p28"/>
          <p:cNvSpPr txBox="1"/>
          <p:nvPr/>
        </p:nvSpPr>
        <p:spPr>
          <a:xfrm>
            <a:off x="14135604" y="2932281"/>
            <a:ext cx="3776704" cy="4279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4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7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Emerging Markets Strategy</a:t>
            </a:r>
            <a:endParaRPr/>
          </a:p>
        </p:txBody>
      </p:sp>
      <p:sp>
        <p:nvSpPr>
          <p:cNvPr id="357" name="Google Shape;357;p28"/>
          <p:cNvSpPr txBox="1"/>
          <p:nvPr/>
        </p:nvSpPr>
        <p:spPr>
          <a:xfrm>
            <a:off x="509017" y="2932281"/>
            <a:ext cx="3776704" cy="4279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4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7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China Strategy</a:t>
            </a:r>
            <a:endParaRPr/>
          </a:p>
        </p:txBody>
      </p:sp>
      <p:sp>
        <p:nvSpPr>
          <p:cNvPr id="358" name="Google Shape;358;p28"/>
          <p:cNvSpPr txBox="1"/>
          <p:nvPr/>
        </p:nvSpPr>
        <p:spPr>
          <a:xfrm>
            <a:off x="7770072" y="8454051"/>
            <a:ext cx="5221403" cy="7010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25" u="none" cap="none" strike="noStrike">
                <a:solidFill>
                  <a:srgbClr val="0D0D0D"/>
                </a:solidFill>
                <a:latin typeface="Inter"/>
                <a:ea typeface="Inter"/>
                <a:cs typeface="Inter"/>
                <a:sym typeface="Inter"/>
              </a:rPr>
              <a:t>Avoid entering premium-only and expecting the brand to carry adoption.</a:t>
            </a:r>
            <a:endParaRPr/>
          </a:p>
        </p:txBody>
      </p:sp>
      <p:sp>
        <p:nvSpPr>
          <p:cNvPr id="359" name="Google Shape;359;p28"/>
          <p:cNvSpPr txBox="1"/>
          <p:nvPr/>
        </p:nvSpPr>
        <p:spPr>
          <a:xfrm>
            <a:off x="5757318" y="8345591"/>
            <a:ext cx="1633782" cy="8893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85" u="none" cap="none" strike="noStrike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People’s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85" u="none" cap="none" strike="noStrike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Tesla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9"/>
          <p:cNvSpPr/>
          <p:nvPr/>
        </p:nvSpPr>
        <p:spPr>
          <a:xfrm>
            <a:off x="10596458" y="2189664"/>
            <a:ext cx="7691542" cy="7068636"/>
          </a:xfrm>
          <a:custGeom>
            <a:rect b="b" l="l" r="r" t="t"/>
            <a:pathLst>
              <a:path extrusionOk="0" h="7068636" w="7691542">
                <a:moveTo>
                  <a:pt x="0" y="0"/>
                </a:moveTo>
                <a:lnTo>
                  <a:pt x="7691542" y="0"/>
                </a:lnTo>
                <a:lnTo>
                  <a:pt x="7691542" y="7068636"/>
                </a:lnTo>
                <a:lnTo>
                  <a:pt x="0" y="70686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5" name="Google Shape;365;p29"/>
          <p:cNvSpPr txBox="1"/>
          <p:nvPr/>
        </p:nvSpPr>
        <p:spPr>
          <a:xfrm>
            <a:off x="582279" y="1352550"/>
            <a:ext cx="10468707" cy="77092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2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61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Technology Bets: FSD &amp; AI Today , Energy &amp;  Optimus Tomorrow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0"/>
          <p:cNvSpPr/>
          <p:nvPr/>
        </p:nvSpPr>
        <p:spPr>
          <a:xfrm>
            <a:off x="14724979" y="807185"/>
            <a:ext cx="192788" cy="120230"/>
          </a:xfrm>
          <a:custGeom>
            <a:rect b="b" l="l" r="r" t="t"/>
            <a:pathLst>
              <a:path extrusionOk="0" h="120230" w="192788">
                <a:moveTo>
                  <a:pt x="0" y="0"/>
                </a:moveTo>
                <a:lnTo>
                  <a:pt x="192788" y="0"/>
                </a:lnTo>
                <a:lnTo>
                  <a:pt x="192788" y="120230"/>
                </a:lnTo>
                <a:lnTo>
                  <a:pt x="0" y="1202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1" name="Google Shape;371;p30"/>
          <p:cNvSpPr/>
          <p:nvPr/>
        </p:nvSpPr>
        <p:spPr>
          <a:xfrm>
            <a:off x="17040433" y="807185"/>
            <a:ext cx="192788" cy="120230"/>
          </a:xfrm>
          <a:custGeom>
            <a:rect b="b" l="l" r="r" t="t"/>
            <a:pathLst>
              <a:path extrusionOk="0" h="120230" w="192788">
                <a:moveTo>
                  <a:pt x="0" y="0"/>
                </a:moveTo>
                <a:lnTo>
                  <a:pt x="192788" y="0"/>
                </a:lnTo>
                <a:lnTo>
                  <a:pt x="192788" y="120230"/>
                </a:lnTo>
                <a:lnTo>
                  <a:pt x="0" y="1202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72" name="Google Shape;372;p30"/>
          <p:cNvGrpSpPr/>
          <p:nvPr/>
        </p:nvGrpSpPr>
        <p:grpSpPr>
          <a:xfrm>
            <a:off x="1028700" y="6243967"/>
            <a:ext cx="742407" cy="777207"/>
            <a:chOff x="0" y="-38100"/>
            <a:chExt cx="812800" cy="850900"/>
          </a:xfrm>
        </p:grpSpPr>
        <p:sp>
          <p:nvSpPr>
            <p:cNvPr id="373" name="Google Shape;373;p3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208563" y="0"/>
                  </a:moveTo>
                  <a:lnTo>
                    <a:pt x="604237" y="0"/>
                  </a:lnTo>
                  <a:cubicBezTo>
                    <a:pt x="719423" y="0"/>
                    <a:pt x="812800" y="93377"/>
                    <a:pt x="812800" y="208563"/>
                  </a:cubicBezTo>
                  <a:lnTo>
                    <a:pt x="812800" y="604237"/>
                  </a:lnTo>
                  <a:cubicBezTo>
                    <a:pt x="812800" y="719423"/>
                    <a:pt x="719423" y="812800"/>
                    <a:pt x="604237" y="812800"/>
                  </a:cubicBezTo>
                  <a:lnTo>
                    <a:pt x="208563" y="812800"/>
                  </a:lnTo>
                  <a:cubicBezTo>
                    <a:pt x="93377" y="812800"/>
                    <a:pt x="0" y="719423"/>
                    <a:pt x="0" y="604237"/>
                  </a:cubicBezTo>
                  <a:lnTo>
                    <a:pt x="0" y="208563"/>
                  </a:lnTo>
                  <a:cubicBezTo>
                    <a:pt x="0" y="93377"/>
                    <a:pt x="93377" y="0"/>
                    <a:pt x="208563" y="0"/>
                  </a:cubicBezTo>
                  <a:close/>
                </a:path>
              </a:pathLst>
            </a:custGeom>
            <a:solidFill>
              <a:srgbClr val="EAF20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3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5" name="Google Shape;375;p30"/>
          <p:cNvGrpSpPr/>
          <p:nvPr/>
        </p:nvGrpSpPr>
        <p:grpSpPr>
          <a:xfrm>
            <a:off x="11672787" y="6243967"/>
            <a:ext cx="742407" cy="777207"/>
            <a:chOff x="0" y="-38100"/>
            <a:chExt cx="812800" cy="850900"/>
          </a:xfrm>
        </p:grpSpPr>
        <p:sp>
          <p:nvSpPr>
            <p:cNvPr id="376" name="Google Shape;376;p3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208563" y="0"/>
                  </a:moveTo>
                  <a:lnTo>
                    <a:pt x="604237" y="0"/>
                  </a:lnTo>
                  <a:cubicBezTo>
                    <a:pt x="719423" y="0"/>
                    <a:pt x="812800" y="93377"/>
                    <a:pt x="812800" y="208563"/>
                  </a:cubicBezTo>
                  <a:lnTo>
                    <a:pt x="812800" y="604237"/>
                  </a:lnTo>
                  <a:cubicBezTo>
                    <a:pt x="812800" y="719423"/>
                    <a:pt x="719423" y="812800"/>
                    <a:pt x="604237" y="812800"/>
                  </a:cubicBezTo>
                  <a:lnTo>
                    <a:pt x="208563" y="812800"/>
                  </a:lnTo>
                  <a:cubicBezTo>
                    <a:pt x="93377" y="812800"/>
                    <a:pt x="0" y="719423"/>
                    <a:pt x="0" y="604237"/>
                  </a:cubicBezTo>
                  <a:lnTo>
                    <a:pt x="0" y="208563"/>
                  </a:lnTo>
                  <a:cubicBezTo>
                    <a:pt x="0" y="93377"/>
                    <a:pt x="93377" y="0"/>
                    <a:pt x="208563" y="0"/>
                  </a:cubicBezTo>
                  <a:close/>
                </a:path>
              </a:pathLst>
            </a:custGeom>
            <a:solidFill>
              <a:srgbClr val="16F2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3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8" name="Google Shape;378;p30"/>
          <p:cNvSpPr/>
          <p:nvPr/>
        </p:nvSpPr>
        <p:spPr>
          <a:xfrm>
            <a:off x="1225838" y="6515783"/>
            <a:ext cx="348130" cy="268377"/>
          </a:xfrm>
          <a:custGeom>
            <a:rect b="b" l="l" r="r" t="t"/>
            <a:pathLst>
              <a:path extrusionOk="0" h="268377" w="348130">
                <a:moveTo>
                  <a:pt x="0" y="0"/>
                </a:moveTo>
                <a:lnTo>
                  <a:pt x="348130" y="0"/>
                </a:lnTo>
                <a:lnTo>
                  <a:pt x="348130" y="268376"/>
                </a:lnTo>
                <a:lnTo>
                  <a:pt x="0" y="2683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9" name="Google Shape;379;p30"/>
          <p:cNvSpPr/>
          <p:nvPr/>
        </p:nvSpPr>
        <p:spPr>
          <a:xfrm>
            <a:off x="11869926" y="6515783"/>
            <a:ext cx="348130" cy="268377"/>
          </a:xfrm>
          <a:custGeom>
            <a:rect b="b" l="l" r="r" t="t"/>
            <a:pathLst>
              <a:path extrusionOk="0" h="268377" w="348130">
                <a:moveTo>
                  <a:pt x="0" y="0"/>
                </a:moveTo>
                <a:lnTo>
                  <a:pt x="348130" y="0"/>
                </a:lnTo>
                <a:lnTo>
                  <a:pt x="348130" y="268376"/>
                </a:lnTo>
                <a:lnTo>
                  <a:pt x="0" y="2683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0" name="Google Shape;380;p30"/>
          <p:cNvSpPr/>
          <p:nvPr/>
        </p:nvSpPr>
        <p:spPr>
          <a:xfrm>
            <a:off x="7608078" y="6278767"/>
            <a:ext cx="2924254" cy="2466877"/>
          </a:xfrm>
          <a:custGeom>
            <a:rect b="b" l="l" r="r" t="t"/>
            <a:pathLst>
              <a:path extrusionOk="0" h="618053" w="732645">
                <a:moveTo>
                  <a:pt x="60892" y="0"/>
                </a:moveTo>
                <a:lnTo>
                  <a:pt x="671753" y="0"/>
                </a:lnTo>
                <a:cubicBezTo>
                  <a:pt x="687902" y="0"/>
                  <a:pt x="703390" y="6415"/>
                  <a:pt x="714810" y="17835"/>
                </a:cubicBezTo>
                <a:cubicBezTo>
                  <a:pt x="726229" y="29254"/>
                  <a:pt x="732645" y="44743"/>
                  <a:pt x="732645" y="60892"/>
                </a:cubicBezTo>
                <a:lnTo>
                  <a:pt x="732645" y="557161"/>
                </a:lnTo>
                <a:cubicBezTo>
                  <a:pt x="732645" y="573310"/>
                  <a:pt x="726229" y="588799"/>
                  <a:pt x="714810" y="600218"/>
                </a:cubicBezTo>
                <a:cubicBezTo>
                  <a:pt x="703390" y="611638"/>
                  <a:pt x="687902" y="618053"/>
                  <a:pt x="671753" y="618053"/>
                </a:cubicBezTo>
                <a:lnTo>
                  <a:pt x="60892" y="618053"/>
                </a:lnTo>
                <a:cubicBezTo>
                  <a:pt x="44743" y="618053"/>
                  <a:pt x="29254" y="611638"/>
                  <a:pt x="17835" y="600218"/>
                </a:cubicBezTo>
                <a:cubicBezTo>
                  <a:pt x="6415" y="588799"/>
                  <a:pt x="0" y="573310"/>
                  <a:pt x="0" y="557161"/>
                </a:cubicBezTo>
                <a:lnTo>
                  <a:pt x="0" y="60892"/>
                </a:lnTo>
                <a:cubicBezTo>
                  <a:pt x="0" y="44743"/>
                  <a:pt x="6415" y="29254"/>
                  <a:pt x="17835" y="17835"/>
                </a:cubicBezTo>
                <a:cubicBezTo>
                  <a:pt x="29254" y="6415"/>
                  <a:pt x="44743" y="0"/>
                  <a:pt x="60892" y="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2154" r="-2154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30"/>
          <p:cNvSpPr/>
          <p:nvPr/>
        </p:nvSpPr>
        <p:spPr>
          <a:xfrm rot="9973715">
            <a:off x="16323309" y="2042329"/>
            <a:ext cx="4637582" cy="4114800"/>
          </a:xfrm>
          <a:custGeom>
            <a:rect b="b" l="l" r="r" t="t"/>
            <a:pathLst>
              <a:path extrusionOk="0" h="4114800" w="4637582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2" name="Google Shape;382;p30"/>
          <p:cNvSpPr/>
          <p:nvPr/>
        </p:nvSpPr>
        <p:spPr>
          <a:xfrm>
            <a:off x="7608078" y="1998422"/>
            <a:ext cx="9651222" cy="3735527"/>
          </a:xfrm>
          <a:custGeom>
            <a:rect b="b" l="l" r="r" t="t"/>
            <a:pathLst>
              <a:path extrusionOk="0" h="935902" w="2418024">
                <a:moveTo>
                  <a:pt x="18450" y="0"/>
                </a:moveTo>
                <a:lnTo>
                  <a:pt x="2399574" y="0"/>
                </a:lnTo>
                <a:cubicBezTo>
                  <a:pt x="2404467" y="0"/>
                  <a:pt x="2409160" y="1944"/>
                  <a:pt x="2412620" y="5404"/>
                </a:cubicBezTo>
                <a:cubicBezTo>
                  <a:pt x="2416080" y="8864"/>
                  <a:pt x="2418024" y="13557"/>
                  <a:pt x="2418024" y="18450"/>
                </a:cubicBezTo>
                <a:lnTo>
                  <a:pt x="2418024" y="917453"/>
                </a:lnTo>
                <a:cubicBezTo>
                  <a:pt x="2418024" y="927642"/>
                  <a:pt x="2409764" y="935902"/>
                  <a:pt x="2399574" y="935902"/>
                </a:cubicBezTo>
                <a:lnTo>
                  <a:pt x="18450" y="935902"/>
                </a:lnTo>
                <a:cubicBezTo>
                  <a:pt x="8260" y="935902"/>
                  <a:pt x="0" y="927642"/>
                  <a:pt x="0" y="917453"/>
                </a:cubicBezTo>
                <a:lnTo>
                  <a:pt x="0" y="18450"/>
                </a:lnTo>
                <a:cubicBezTo>
                  <a:pt x="0" y="8260"/>
                  <a:pt x="8260" y="0"/>
                  <a:pt x="18450" y="0"/>
                </a:cubicBez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23633" l="0" r="0" t="-23633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30"/>
          <p:cNvSpPr txBox="1"/>
          <p:nvPr/>
        </p:nvSpPr>
        <p:spPr>
          <a:xfrm>
            <a:off x="1028700" y="2122247"/>
            <a:ext cx="5220283" cy="35810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61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Technology Bet 1: FSD and Autonomous AI</a:t>
            </a:r>
            <a:endParaRPr/>
          </a:p>
        </p:txBody>
      </p:sp>
      <p:sp>
        <p:nvSpPr>
          <p:cNvPr id="384" name="Google Shape;384;p30"/>
          <p:cNvSpPr txBox="1"/>
          <p:nvPr/>
        </p:nvSpPr>
        <p:spPr>
          <a:xfrm>
            <a:off x="1028700" y="7701069"/>
            <a:ext cx="5464040" cy="13970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8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FSD shifts Tesla from product to recurring platform revenue via data and subscriptions. Waymo validates the commercial model; regulatory speed is the key uncertainty.</a:t>
            </a:r>
            <a:endParaRPr/>
          </a:p>
        </p:txBody>
      </p:sp>
      <p:sp>
        <p:nvSpPr>
          <p:cNvPr id="385" name="Google Shape;385;p30"/>
          <p:cNvSpPr txBox="1"/>
          <p:nvPr/>
        </p:nvSpPr>
        <p:spPr>
          <a:xfrm>
            <a:off x="11672787" y="7701069"/>
            <a:ext cx="5464040" cy="13970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8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Cybercab deployments extend Tesla's model beyond vehicle sales, creating new revenue streams through autonomous ride-hailing services.</a:t>
            </a:r>
            <a:endParaRPr/>
          </a:p>
        </p:txBody>
      </p:sp>
      <p:sp>
        <p:nvSpPr>
          <p:cNvPr id="386" name="Google Shape;386;p30"/>
          <p:cNvSpPr txBox="1"/>
          <p:nvPr/>
        </p:nvSpPr>
        <p:spPr>
          <a:xfrm>
            <a:off x="1028700" y="7154524"/>
            <a:ext cx="5220283" cy="4512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8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Platform Revenue Model</a:t>
            </a:r>
            <a:endParaRPr/>
          </a:p>
        </p:txBody>
      </p:sp>
      <p:sp>
        <p:nvSpPr>
          <p:cNvPr id="387" name="Google Shape;387;p30"/>
          <p:cNvSpPr txBox="1"/>
          <p:nvPr/>
        </p:nvSpPr>
        <p:spPr>
          <a:xfrm>
            <a:off x="11672787" y="7154524"/>
            <a:ext cx="5220283" cy="4512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8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Cybercab Expansion</a:t>
            </a:r>
            <a:endParaRPr/>
          </a:p>
        </p:txBody>
      </p:sp>
      <p:sp>
        <p:nvSpPr>
          <p:cNvPr id="388" name="Google Shape;388;p30"/>
          <p:cNvSpPr txBox="1"/>
          <p:nvPr/>
        </p:nvSpPr>
        <p:spPr>
          <a:xfrm>
            <a:off x="13575814" y="687912"/>
            <a:ext cx="1158690" cy="3302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8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Strategy</a:t>
            </a:r>
            <a:endParaRPr/>
          </a:p>
        </p:txBody>
      </p:sp>
      <p:sp>
        <p:nvSpPr>
          <p:cNvPr id="389" name="Google Shape;389;p30"/>
          <p:cNvSpPr txBox="1"/>
          <p:nvPr/>
        </p:nvSpPr>
        <p:spPr>
          <a:xfrm>
            <a:off x="15900206" y="687912"/>
            <a:ext cx="1740094" cy="3302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8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Technology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1"/>
          <p:cNvSpPr/>
          <p:nvPr/>
        </p:nvSpPr>
        <p:spPr>
          <a:xfrm>
            <a:off x="14724979" y="807185"/>
            <a:ext cx="192788" cy="120230"/>
          </a:xfrm>
          <a:custGeom>
            <a:rect b="b" l="l" r="r" t="t"/>
            <a:pathLst>
              <a:path extrusionOk="0" h="120230" w="192788">
                <a:moveTo>
                  <a:pt x="0" y="0"/>
                </a:moveTo>
                <a:lnTo>
                  <a:pt x="192788" y="0"/>
                </a:lnTo>
                <a:lnTo>
                  <a:pt x="192788" y="120230"/>
                </a:lnTo>
                <a:lnTo>
                  <a:pt x="0" y="1202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5" name="Google Shape;395;p31"/>
          <p:cNvSpPr/>
          <p:nvPr/>
        </p:nvSpPr>
        <p:spPr>
          <a:xfrm>
            <a:off x="17040433" y="807185"/>
            <a:ext cx="192788" cy="120230"/>
          </a:xfrm>
          <a:custGeom>
            <a:rect b="b" l="l" r="r" t="t"/>
            <a:pathLst>
              <a:path extrusionOk="0" h="120230" w="192788">
                <a:moveTo>
                  <a:pt x="0" y="0"/>
                </a:moveTo>
                <a:lnTo>
                  <a:pt x="192788" y="0"/>
                </a:lnTo>
                <a:lnTo>
                  <a:pt x="192788" y="120230"/>
                </a:lnTo>
                <a:lnTo>
                  <a:pt x="0" y="1202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96" name="Google Shape;396;p31"/>
          <p:cNvGrpSpPr/>
          <p:nvPr/>
        </p:nvGrpSpPr>
        <p:grpSpPr>
          <a:xfrm>
            <a:off x="1028700" y="6243967"/>
            <a:ext cx="742407" cy="777207"/>
            <a:chOff x="0" y="-38100"/>
            <a:chExt cx="812800" cy="850900"/>
          </a:xfrm>
        </p:grpSpPr>
        <p:sp>
          <p:nvSpPr>
            <p:cNvPr id="397" name="Google Shape;397;p3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208563" y="0"/>
                  </a:moveTo>
                  <a:lnTo>
                    <a:pt x="604237" y="0"/>
                  </a:lnTo>
                  <a:cubicBezTo>
                    <a:pt x="719423" y="0"/>
                    <a:pt x="812800" y="93377"/>
                    <a:pt x="812800" y="208563"/>
                  </a:cubicBezTo>
                  <a:lnTo>
                    <a:pt x="812800" y="604237"/>
                  </a:lnTo>
                  <a:cubicBezTo>
                    <a:pt x="812800" y="719423"/>
                    <a:pt x="719423" y="812800"/>
                    <a:pt x="604237" y="812800"/>
                  </a:cubicBezTo>
                  <a:lnTo>
                    <a:pt x="208563" y="812800"/>
                  </a:lnTo>
                  <a:cubicBezTo>
                    <a:pt x="93377" y="812800"/>
                    <a:pt x="0" y="719423"/>
                    <a:pt x="0" y="604237"/>
                  </a:cubicBezTo>
                  <a:lnTo>
                    <a:pt x="0" y="208563"/>
                  </a:lnTo>
                  <a:cubicBezTo>
                    <a:pt x="0" y="93377"/>
                    <a:pt x="93377" y="0"/>
                    <a:pt x="208563" y="0"/>
                  </a:cubicBezTo>
                  <a:close/>
                </a:path>
              </a:pathLst>
            </a:custGeom>
            <a:solidFill>
              <a:srgbClr val="EAF20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3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9" name="Google Shape;399;p31"/>
          <p:cNvGrpSpPr/>
          <p:nvPr/>
        </p:nvGrpSpPr>
        <p:grpSpPr>
          <a:xfrm>
            <a:off x="11672787" y="6243967"/>
            <a:ext cx="742407" cy="777207"/>
            <a:chOff x="0" y="-38100"/>
            <a:chExt cx="812800" cy="850900"/>
          </a:xfrm>
        </p:grpSpPr>
        <p:sp>
          <p:nvSpPr>
            <p:cNvPr id="400" name="Google Shape;400;p3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208563" y="0"/>
                  </a:moveTo>
                  <a:lnTo>
                    <a:pt x="604237" y="0"/>
                  </a:lnTo>
                  <a:cubicBezTo>
                    <a:pt x="719423" y="0"/>
                    <a:pt x="812800" y="93377"/>
                    <a:pt x="812800" y="208563"/>
                  </a:cubicBezTo>
                  <a:lnTo>
                    <a:pt x="812800" y="604237"/>
                  </a:lnTo>
                  <a:cubicBezTo>
                    <a:pt x="812800" y="719423"/>
                    <a:pt x="719423" y="812800"/>
                    <a:pt x="604237" y="812800"/>
                  </a:cubicBezTo>
                  <a:lnTo>
                    <a:pt x="208563" y="812800"/>
                  </a:lnTo>
                  <a:cubicBezTo>
                    <a:pt x="93377" y="812800"/>
                    <a:pt x="0" y="719423"/>
                    <a:pt x="0" y="604237"/>
                  </a:cubicBezTo>
                  <a:lnTo>
                    <a:pt x="0" y="208563"/>
                  </a:lnTo>
                  <a:cubicBezTo>
                    <a:pt x="0" y="93377"/>
                    <a:pt x="93377" y="0"/>
                    <a:pt x="208563" y="0"/>
                  </a:cubicBezTo>
                  <a:close/>
                </a:path>
              </a:pathLst>
            </a:custGeom>
            <a:solidFill>
              <a:srgbClr val="16F2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3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2" name="Google Shape;402;p31"/>
          <p:cNvSpPr/>
          <p:nvPr/>
        </p:nvSpPr>
        <p:spPr>
          <a:xfrm>
            <a:off x="1225838" y="6515783"/>
            <a:ext cx="348130" cy="268377"/>
          </a:xfrm>
          <a:custGeom>
            <a:rect b="b" l="l" r="r" t="t"/>
            <a:pathLst>
              <a:path extrusionOk="0" h="268377" w="348130">
                <a:moveTo>
                  <a:pt x="0" y="0"/>
                </a:moveTo>
                <a:lnTo>
                  <a:pt x="348130" y="0"/>
                </a:lnTo>
                <a:lnTo>
                  <a:pt x="348130" y="268376"/>
                </a:lnTo>
                <a:lnTo>
                  <a:pt x="0" y="2683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3" name="Google Shape;403;p31"/>
          <p:cNvSpPr/>
          <p:nvPr/>
        </p:nvSpPr>
        <p:spPr>
          <a:xfrm>
            <a:off x="11869926" y="6515783"/>
            <a:ext cx="348130" cy="268377"/>
          </a:xfrm>
          <a:custGeom>
            <a:rect b="b" l="l" r="r" t="t"/>
            <a:pathLst>
              <a:path extrusionOk="0" h="268377" w="348130">
                <a:moveTo>
                  <a:pt x="0" y="0"/>
                </a:moveTo>
                <a:lnTo>
                  <a:pt x="348130" y="0"/>
                </a:lnTo>
                <a:lnTo>
                  <a:pt x="348130" y="268376"/>
                </a:lnTo>
                <a:lnTo>
                  <a:pt x="0" y="2683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4" name="Google Shape;404;p31"/>
          <p:cNvSpPr/>
          <p:nvPr/>
        </p:nvSpPr>
        <p:spPr>
          <a:xfrm>
            <a:off x="7608078" y="6278767"/>
            <a:ext cx="2924254" cy="2466877"/>
          </a:xfrm>
          <a:custGeom>
            <a:rect b="b" l="l" r="r" t="t"/>
            <a:pathLst>
              <a:path extrusionOk="0" h="618053" w="732645">
                <a:moveTo>
                  <a:pt x="60892" y="0"/>
                </a:moveTo>
                <a:lnTo>
                  <a:pt x="671753" y="0"/>
                </a:lnTo>
                <a:cubicBezTo>
                  <a:pt x="687902" y="0"/>
                  <a:pt x="703390" y="6415"/>
                  <a:pt x="714810" y="17835"/>
                </a:cubicBezTo>
                <a:cubicBezTo>
                  <a:pt x="726229" y="29254"/>
                  <a:pt x="732645" y="44743"/>
                  <a:pt x="732645" y="60892"/>
                </a:cubicBezTo>
                <a:lnTo>
                  <a:pt x="732645" y="557161"/>
                </a:lnTo>
                <a:cubicBezTo>
                  <a:pt x="732645" y="573310"/>
                  <a:pt x="726229" y="588799"/>
                  <a:pt x="714810" y="600218"/>
                </a:cubicBezTo>
                <a:cubicBezTo>
                  <a:pt x="703390" y="611638"/>
                  <a:pt x="687902" y="618053"/>
                  <a:pt x="671753" y="618053"/>
                </a:cubicBezTo>
                <a:lnTo>
                  <a:pt x="60892" y="618053"/>
                </a:lnTo>
                <a:cubicBezTo>
                  <a:pt x="44743" y="618053"/>
                  <a:pt x="29254" y="611638"/>
                  <a:pt x="17835" y="600218"/>
                </a:cubicBezTo>
                <a:cubicBezTo>
                  <a:pt x="6415" y="588799"/>
                  <a:pt x="0" y="573310"/>
                  <a:pt x="0" y="557161"/>
                </a:cubicBezTo>
                <a:lnTo>
                  <a:pt x="0" y="60892"/>
                </a:lnTo>
                <a:cubicBezTo>
                  <a:pt x="0" y="44743"/>
                  <a:pt x="6415" y="29254"/>
                  <a:pt x="17835" y="17835"/>
                </a:cubicBezTo>
                <a:cubicBezTo>
                  <a:pt x="29254" y="6415"/>
                  <a:pt x="44743" y="0"/>
                  <a:pt x="60892" y="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2154" r="-2154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31"/>
          <p:cNvSpPr/>
          <p:nvPr/>
        </p:nvSpPr>
        <p:spPr>
          <a:xfrm rot="9973715">
            <a:off x="16323309" y="2042329"/>
            <a:ext cx="4637582" cy="4114800"/>
          </a:xfrm>
          <a:custGeom>
            <a:rect b="b" l="l" r="r" t="t"/>
            <a:pathLst>
              <a:path extrusionOk="0" h="4114800" w="4637582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6" name="Google Shape;406;p31"/>
          <p:cNvSpPr/>
          <p:nvPr/>
        </p:nvSpPr>
        <p:spPr>
          <a:xfrm>
            <a:off x="7608078" y="1998422"/>
            <a:ext cx="9651222" cy="3735527"/>
          </a:xfrm>
          <a:custGeom>
            <a:rect b="b" l="l" r="r" t="t"/>
            <a:pathLst>
              <a:path extrusionOk="0" h="935902" w="2418024">
                <a:moveTo>
                  <a:pt x="18450" y="0"/>
                </a:moveTo>
                <a:lnTo>
                  <a:pt x="2399574" y="0"/>
                </a:lnTo>
                <a:cubicBezTo>
                  <a:pt x="2404467" y="0"/>
                  <a:pt x="2409160" y="1944"/>
                  <a:pt x="2412620" y="5404"/>
                </a:cubicBezTo>
                <a:cubicBezTo>
                  <a:pt x="2416080" y="8864"/>
                  <a:pt x="2418024" y="13557"/>
                  <a:pt x="2418024" y="18450"/>
                </a:cubicBezTo>
                <a:lnTo>
                  <a:pt x="2418024" y="917453"/>
                </a:lnTo>
                <a:cubicBezTo>
                  <a:pt x="2418024" y="927642"/>
                  <a:pt x="2409764" y="935902"/>
                  <a:pt x="2399574" y="935902"/>
                </a:cubicBezTo>
                <a:lnTo>
                  <a:pt x="18450" y="935902"/>
                </a:lnTo>
                <a:cubicBezTo>
                  <a:pt x="8260" y="935902"/>
                  <a:pt x="0" y="927642"/>
                  <a:pt x="0" y="917453"/>
                </a:cubicBezTo>
                <a:lnTo>
                  <a:pt x="0" y="18450"/>
                </a:lnTo>
                <a:cubicBezTo>
                  <a:pt x="0" y="8260"/>
                  <a:pt x="8260" y="0"/>
                  <a:pt x="18450" y="0"/>
                </a:cubicBez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23633" l="0" r="0" t="-23633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31"/>
          <p:cNvSpPr txBox="1"/>
          <p:nvPr/>
        </p:nvSpPr>
        <p:spPr>
          <a:xfrm>
            <a:off x="1028700" y="2122247"/>
            <a:ext cx="5220283" cy="35810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61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Technology Bet 2: 4680 Battery Program</a:t>
            </a:r>
            <a:endParaRPr/>
          </a:p>
        </p:txBody>
      </p:sp>
      <p:sp>
        <p:nvSpPr>
          <p:cNvPr id="408" name="Google Shape;408;p31"/>
          <p:cNvSpPr txBox="1"/>
          <p:nvPr/>
        </p:nvSpPr>
        <p:spPr>
          <a:xfrm>
            <a:off x="1028700" y="7701069"/>
            <a:ext cx="5464040" cy="10446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8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4680 battery technology matters only if it enables a $25-30K vehicle or significantly improves Megapack unit economics.</a:t>
            </a:r>
            <a:endParaRPr/>
          </a:p>
        </p:txBody>
      </p:sp>
      <p:sp>
        <p:nvSpPr>
          <p:cNvPr id="409" name="Google Shape;409;p31"/>
          <p:cNvSpPr txBox="1"/>
          <p:nvPr/>
        </p:nvSpPr>
        <p:spPr>
          <a:xfrm>
            <a:off x="11672787" y="7701069"/>
            <a:ext cx="5464040" cy="13970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8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Evaluate by measurable business outcomes—cost reduction, margin improvement—not engineering symbolism or technical milestones.</a:t>
            </a:r>
            <a:endParaRPr/>
          </a:p>
        </p:txBody>
      </p:sp>
      <p:sp>
        <p:nvSpPr>
          <p:cNvPr id="410" name="Google Shape;410;p31"/>
          <p:cNvSpPr txBox="1"/>
          <p:nvPr/>
        </p:nvSpPr>
        <p:spPr>
          <a:xfrm>
            <a:off x="1028700" y="7154524"/>
            <a:ext cx="5220283" cy="4512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8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Business-Driven Evaluation</a:t>
            </a:r>
            <a:endParaRPr/>
          </a:p>
        </p:txBody>
      </p:sp>
      <p:sp>
        <p:nvSpPr>
          <p:cNvPr id="411" name="Google Shape;411;p31"/>
          <p:cNvSpPr txBox="1"/>
          <p:nvPr/>
        </p:nvSpPr>
        <p:spPr>
          <a:xfrm>
            <a:off x="11672787" y="7154524"/>
            <a:ext cx="5220283" cy="4512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8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Strategic Criteria</a:t>
            </a:r>
            <a:endParaRPr/>
          </a:p>
        </p:txBody>
      </p:sp>
      <p:sp>
        <p:nvSpPr>
          <p:cNvPr id="412" name="Google Shape;412;p31"/>
          <p:cNvSpPr txBox="1"/>
          <p:nvPr/>
        </p:nvSpPr>
        <p:spPr>
          <a:xfrm>
            <a:off x="13575814" y="687912"/>
            <a:ext cx="1158690" cy="3302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8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Strategy</a:t>
            </a:r>
            <a:endParaRPr/>
          </a:p>
        </p:txBody>
      </p:sp>
      <p:sp>
        <p:nvSpPr>
          <p:cNvPr id="413" name="Google Shape;413;p31"/>
          <p:cNvSpPr txBox="1"/>
          <p:nvPr/>
        </p:nvSpPr>
        <p:spPr>
          <a:xfrm>
            <a:off x="15900206" y="687912"/>
            <a:ext cx="1740094" cy="3302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8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Analysis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oogle Shape;101;p14"/>
          <p:cNvGrpSpPr/>
          <p:nvPr/>
        </p:nvGrpSpPr>
        <p:grpSpPr>
          <a:xfrm>
            <a:off x="5010240" y="5541165"/>
            <a:ext cx="4867874" cy="5182713"/>
            <a:chOff x="0" y="-38100"/>
            <a:chExt cx="5329434" cy="5674126"/>
          </a:xfrm>
        </p:grpSpPr>
        <p:sp>
          <p:nvSpPr>
            <p:cNvPr id="102" name="Google Shape;102;p14"/>
            <p:cNvSpPr/>
            <p:nvPr/>
          </p:nvSpPr>
          <p:spPr>
            <a:xfrm>
              <a:off x="0" y="0"/>
              <a:ext cx="5329434" cy="5636026"/>
            </a:xfrm>
            <a:custGeom>
              <a:rect b="b" l="l" r="r" t="t"/>
              <a:pathLst>
                <a:path extrusionOk="0" h="5636026" w="5329434">
                  <a:moveTo>
                    <a:pt x="60436" y="0"/>
                  </a:moveTo>
                  <a:lnTo>
                    <a:pt x="5268998" y="0"/>
                  </a:lnTo>
                  <a:cubicBezTo>
                    <a:pt x="5302376" y="0"/>
                    <a:pt x="5329434" y="27058"/>
                    <a:pt x="5329434" y="60436"/>
                  </a:cubicBezTo>
                  <a:lnTo>
                    <a:pt x="5329434" y="5575591"/>
                  </a:lnTo>
                  <a:cubicBezTo>
                    <a:pt x="5329434" y="5608968"/>
                    <a:pt x="5302376" y="5636026"/>
                    <a:pt x="5268998" y="5636026"/>
                  </a:cubicBezTo>
                  <a:lnTo>
                    <a:pt x="60436" y="5636026"/>
                  </a:lnTo>
                  <a:cubicBezTo>
                    <a:pt x="27058" y="5636026"/>
                    <a:pt x="0" y="5608968"/>
                    <a:pt x="0" y="5575591"/>
                  </a:cubicBezTo>
                  <a:lnTo>
                    <a:pt x="0" y="60436"/>
                  </a:lnTo>
                  <a:cubicBezTo>
                    <a:pt x="0" y="27058"/>
                    <a:pt x="27058" y="0"/>
                    <a:pt x="60436" y="0"/>
                  </a:cubicBezTo>
                  <a:close/>
                </a:path>
              </a:pathLst>
            </a:custGeom>
            <a:solidFill>
              <a:srgbClr val="EAF20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14"/>
            <p:cNvSpPr txBox="1"/>
            <p:nvPr/>
          </p:nvSpPr>
          <p:spPr>
            <a:xfrm>
              <a:off x="0" y="-38100"/>
              <a:ext cx="5329433" cy="56741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4" name="Google Shape;104;p14"/>
          <p:cNvSpPr/>
          <p:nvPr/>
        </p:nvSpPr>
        <p:spPr>
          <a:xfrm>
            <a:off x="7702518" y="-417746"/>
            <a:ext cx="9991766" cy="5561246"/>
          </a:xfrm>
          <a:custGeom>
            <a:rect b="b" l="l" r="r" t="t"/>
            <a:pathLst>
              <a:path extrusionOk="0" h="1304669" w="2344069">
                <a:moveTo>
                  <a:pt x="17821" y="0"/>
                </a:moveTo>
                <a:lnTo>
                  <a:pt x="2326248" y="0"/>
                </a:lnTo>
                <a:cubicBezTo>
                  <a:pt x="2330974" y="0"/>
                  <a:pt x="2335507" y="1878"/>
                  <a:pt x="2338849" y="5220"/>
                </a:cubicBezTo>
                <a:cubicBezTo>
                  <a:pt x="2342191" y="8562"/>
                  <a:pt x="2344069" y="13095"/>
                  <a:pt x="2344069" y="17821"/>
                </a:cubicBezTo>
                <a:lnTo>
                  <a:pt x="2344069" y="1286848"/>
                </a:lnTo>
                <a:cubicBezTo>
                  <a:pt x="2344069" y="1291574"/>
                  <a:pt x="2342191" y="1296107"/>
                  <a:pt x="2338849" y="1299449"/>
                </a:cubicBezTo>
                <a:cubicBezTo>
                  <a:pt x="2335507" y="1302791"/>
                  <a:pt x="2330974" y="1304669"/>
                  <a:pt x="2326248" y="1304669"/>
                </a:cubicBezTo>
                <a:lnTo>
                  <a:pt x="17821" y="1304669"/>
                </a:lnTo>
                <a:cubicBezTo>
                  <a:pt x="13095" y="1304669"/>
                  <a:pt x="8562" y="1302791"/>
                  <a:pt x="5220" y="1299449"/>
                </a:cubicBezTo>
                <a:cubicBezTo>
                  <a:pt x="1878" y="1296107"/>
                  <a:pt x="0" y="1291574"/>
                  <a:pt x="0" y="1286848"/>
                </a:cubicBezTo>
                <a:lnTo>
                  <a:pt x="0" y="17821"/>
                </a:lnTo>
                <a:cubicBezTo>
                  <a:pt x="0" y="13095"/>
                  <a:pt x="1878" y="8562"/>
                  <a:pt x="5220" y="5220"/>
                </a:cubicBezTo>
                <a:cubicBezTo>
                  <a:pt x="8562" y="1878"/>
                  <a:pt x="13095" y="0"/>
                  <a:pt x="17821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205" l="0" r="0" t="-1205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4"/>
          <p:cNvSpPr/>
          <p:nvPr/>
        </p:nvSpPr>
        <p:spPr>
          <a:xfrm rot="9973715">
            <a:off x="15244477" y="7071528"/>
            <a:ext cx="4637582" cy="4114800"/>
          </a:xfrm>
          <a:custGeom>
            <a:rect b="b" l="l" r="r" t="t"/>
            <a:pathLst>
              <a:path extrusionOk="0" h="4114800" w="4637582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6" name="Google Shape;106;p14"/>
          <p:cNvSpPr txBox="1"/>
          <p:nvPr/>
        </p:nvSpPr>
        <p:spPr>
          <a:xfrm>
            <a:off x="1028700" y="1830481"/>
            <a:ext cx="5164445" cy="21100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324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Executive Summary</a:t>
            </a:r>
            <a:endParaRPr/>
          </a:p>
        </p:txBody>
      </p:sp>
      <p:sp>
        <p:nvSpPr>
          <p:cNvPr id="107" name="Google Shape;107;p14"/>
          <p:cNvSpPr txBox="1"/>
          <p:nvPr/>
        </p:nvSpPr>
        <p:spPr>
          <a:xfrm>
            <a:off x="1028700" y="7873062"/>
            <a:ext cx="3708487" cy="9898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04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Tesla faces four distinct regional games with unique rivals and pricing dynamics</a:t>
            </a:r>
            <a:endParaRPr/>
          </a:p>
        </p:txBody>
      </p:sp>
      <p:sp>
        <p:nvSpPr>
          <p:cNvPr id="108" name="Google Shape;108;p14"/>
          <p:cNvSpPr txBox="1"/>
          <p:nvPr/>
        </p:nvSpPr>
        <p:spPr>
          <a:xfrm>
            <a:off x="5742448" y="7873062"/>
            <a:ext cx="3708487" cy="9898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04" u="none" cap="none" strike="noStrike">
                <a:solidFill>
                  <a:srgbClr val="0D0D0D"/>
                </a:solidFill>
                <a:latin typeface="Inter"/>
                <a:ea typeface="Inter"/>
                <a:cs typeface="Inter"/>
                <a:sym typeface="Inter"/>
              </a:rPr>
              <a:t>Pentagon Model frames Tesla's strategic focus: where to attack, defend, avoid</a:t>
            </a:r>
            <a:endParaRPr/>
          </a:p>
        </p:txBody>
      </p:sp>
      <p:sp>
        <p:nvSpPr>
          <p:cNvPr id="109" name="Google Shape;109;p14"/>
          <p:cNvSpPr txBox="1"/>
          <p:nvPr/>
        </p:nvSpPr>
        <p:spPr>
          <a:xfrm>
            <a:off x="10672238" y="7873062"/>
            <a:ext cx="3708487" cy="9898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04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Real contest is platform vs product, not car vs car—ecosystem integration wins</a:t>
            </a:r>
            <a:endParaRPr/>
          </a:p>
        </p:txBody>
      </p:sp>
      <p:sp>
        <p:nvSpPr>
          <p:cNvPr id="110" name="Google Shape;110;p14"/>
          <p:cNvSpPr txBox="1"/>
          <p:nvPr/>
        </p:nvSpPr>
        <p:spPr>
          <a:xfrm>
            <a:off x="1028700" y="7479337"/>
            <a:ext cx="3920140" cy="2399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4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8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Regional Games</a:t>
            </a:r>
            <a:endParaRPr/>
          </a:p>
        </p:txBody>
      </p:sp>
      <p:sp>
        <p:nvSpPr>
          <p:cNvPr id="111" name="Google Shape;111;p14"/>
          <p:cNvSpPr txBox="1"/>
          <p:nvPr/>
        </p:nvSpPr>
        <p:spPr>
          <a:xfrm>
            <a:off x="5742448" y="7479337"/>
            <a:ext cx="3920140" cy="2399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4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85" u="none" cap="none" strike="noStrike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Pentagon Model</a:t>
            </a:r>
            <a:endParaRPr/>
          </a:p>
        </p:txBody>
      </p:sp>
      <p:sp>
        <p:nvSpPr>
          <p:cNvPr id="112" name="Google Shape;112;p14"/>
          <p:cNvSpPr txBox="1"/>
          <p:nvPr/>
        </p:nvSpPr>
        <p:spPr>
          <a:xfrm>
            <a:off x="10672238" y="7479337"/>
            <a:ext cx="3920140" cy="2399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4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8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Platform vs Product</a:t>
            </a:r>
            <a:endParaRPr/>
          </a:p>
        </p:txBody>
      </p:sp>
      <p:sp>
        <p:nvSpPr>
          <p:cNvPr id="113" name="Google Shape;113;p14"/>
          <p:cNvSpPr txBox="1"/>
          <p:nvPr/>
        </p:nvSpPr>
        <p:spPr>
          <a:xfrm>
            <a:off x="1028700" y="6157556"/>
            <a:ext cx="2144970" cy="1081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324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01</a:t>
            </a:r>
            <a:endParaRPr/>
          </a:p>
        </p:txBody>
      </p:sp>
      <p:sp>
        <p:nvSpPr>
          <p:cNvPr id="114" name="Google Shape;114;p14"/>
          <p:cNvSpPr txBox="1"/>
          <p:nvPr/>
        </p:nvSpPr>
        <p:spPr>
          <a:xfrm>
            <a:off x="5742448" y="6157556"/>
            <a:ext cx="2144970" cy="1081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324" u="none" cap="none" strike="noStrike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02</a:t>
            </a:r>
            <a:endParaRPr/>
          </a:p>
        </p:txBody>
      </p:sp>
      <p:sp>
        <p:nvSpPr>
          <p:cNvPr id="115" name="Google Shape;115;p14"/>
          <p:cNvSpPr txBox="1"/>
          <p:nvPr/>
        </p:nvSpPr>
        <p:spPr>
          <a:xfrm>
            <a:off x="10672238" y="6157556"/>
            <a:ext cx="2144970" cy="1081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324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03</a:t>
            </a:r>
            <a:endParaRPr/>
          </a:p>
        </p:txBody>
      </p:sp>
      <p:sp>
        <p:nvSpPr>
          <p:cNvPr id="116" name="Google Shape;116;p14"/>
          <p:cNvSpPr txBox="1"/>
          <p:nvPr/>
        </p:nvSpPr>
        <p:spPr>
          <a:xfrm>
            <a:off x="1028700" y="4334053"/>
            <a:ext cx="5548833" cy="10013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Tesla should not try to beat BYD at the cheapest EV on earth. It should make the cheapest EV look strategically incomplete.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2"/>
          <p:cNvSpPr/>
          <p:nvPr/>
        </p:nvSpPr>
        <p:spPr>
          <a:xfrm>
            <a:off x="14724979" y="807185"/>
            <a:ext cx="192788" cy="120230"/>
          </a:xfrm>
          <a:custGeom>
            <a:rect b="b" l="l" r="r" t="t"/>
            <a:pathLst>
              <a:path extrusionOk="0" h="120230" w="192788">
                <a:moveTo>
                  <a:pt x="0" y="0"/>
                </a:moveTo>
                <a:lnTo>
                  <a:pt x="192788" y="0"/>
                </a:lnTo>
                <a:lnTo>
                  <a:pt x="192788" y="120230"/>
                </a:lnTo>
                <a:lnTo>
                  <a:pt x="0" y="1202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9" name="Google Shape;419;p32"/>
          <p:cNvSpPr/>
          <p:nvPr/>
        </p:nvSpPr>
        <p:spPr>
          <a:xfrm>
            <a:off x="17040433" y="807185"/>
            <a:ext cx="192788" cy="120230"/>
          </a:xfrm>
          <a:custGeom>
            <a:rect b="b" l="l" r="r" t="t"/>
            <a:pathLst>
              <a:path extrusionOk="0" h="120230" w="192788">
                <a:moveTo>
                  <a:pt x="0" y="0"/>
                </a:moveTo>
                <a:lnTo>
                  <a:pt x="192788" y="0"/>
                </a:lnTo>
                <a:lnTo>
                  <a:pt x="192788" y="120230"/>
                </a:lnTo>
                <a:lnTo>
                  <a:pt x="0" y="1202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20" name="Google Shape;420;p32"/>
          <p:cNvGrpSpPr/>
          <p:nvPr/>
        </p:nvGrpSpPr>
        <p:grpSpPr>
          <a:xfrm>
            <a:off x="1028700" y="6243967"/>
            <a:ext cx="742407" cy="777207"/>
            <a:chOff x="0" y="-38100"/>
            <a:chExt cx="812800" cy="850900"/>
          </a:xfrm>
        </p:grpSpPr>
        <p:sp>
          <p:nvSpPr>
            <p:cNvPr id="421" name="Google Shape;421;p3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208563" y="0"/>
                  </a:moveTo>
                  <a:lnTo>
                    <a:pt x="604237" y="0"/>
                  </a:lnTo>
                  <a:cubicBezTo>
                    <a:pt x="719423" y="0"/>
                    <a:pt x="812800" y="93377"/>
                    <a:pt x="812800" y="208563"/>
                  </a:cubicBezTo>
                  <a:lnTo>
                    <a:pt x="812800" y="604237"/>
                  </a:lnTo>
                  <a:cubicBezTo>
                    <a:pt x="812800" y="719423"/>
                    <a:pt x="719423" y="812800"/>
                    <a:pt x="604237" y="812800"/>
                  </a:cubicBezTo>
                  <a:lnTo>
                    <a:pt x="208563" y="812800"/>
                  </a:lnTo>
                  <a:cubicBezTo>
                    <a:pt x="93377" y="812800"/>
                    <a:pt x="0" y="719423"/>
                    <a:pt x="0" y="604237"/>
                  </a:cubicBezTo>
                  <a:lnTo>
                    <a:pt x="0" y="208563"/>
                  </a:lnTo>
                  <a:cubicBezTo>
                    <a:pt x="0" y="93377"/>
                    <a:pt x="93377" y="0"/>
                    <a:pt x="208563" y="0"/>
                  </a:cubicBezTo>
                  <a:close/>
                </a:path>
              </a:pathLst>
            </a:custGeom>
            <a:solidFill>
              <a:srgbClr val="EAF20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3" name="Google Shape;423;p32"/>
          <p:cNvGrpSpPr/>
          <p:nvPr/>
        </p:nvGrpSpPr>
        <p:grpSpPr>
          <a:xfrm>
            <a:off x="11672787" y="6243967"/>
            <a:ext cx="742407" cy="777207"/>
            <a:chOff x="0" y="-38100"/>
            <a:chExt cx="812800" cy="850900"/>
          </a:xfrm>
        </p:grpSpPr>
        <p:sp>
          <p:nvSpPr>
            <p:cNvPr id="424" name="Google Shape;424;p3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208563" y="0"/>
                  </a:moveTo>
                  <a:lnTo>
                    <a:pt x="604237" y="0"/>
                  </a:lnTo>
                  <a:cubicBezTo>
                    <a:pt x="719423" y="0"/>
                    <a:pt x="812800" y="93377"/>
                    <a:pt x="812800" y="208563"/>
                  </a:cubicBezTo>
                  <a:lnTo>
                    <a:pt x="812800" y="604237"/>
                  </a:lnTo>
                  <a:cubicBezTo>
                    <a:pt x="812800" y="719423"/>
                    <a:pt x="719423" y="812800"/>
                    <a:pt x="604237" y="812800"/>
                  </a:cubicBezTo>
                  <a:lnTo>
                    <a:pt x="208563" y="812800"/>
                  </a:lnTo>
                  <a:cubicBezTo>
                    <a:pt x="93377" y="812800"/>
                    <a:pt x="0" y="719423"/>
                    <a:pt x="0" y="604237"/>
                  </a:cubicBezTo>
                  <a:lnTo>
                    <a:pt x="0" y="208563"/>
                  </a:lnTo>
                  <a:cubicBezTo>
                    <a:pt x="0" y="93377"/>
                    <a:pt x="93377" y="0"/>
                    <a:pt x="208563" y="0"/>
                  </a:cubicBezTo>
                  <a:close/>
                </a:path>
              </a:pathLst>
            </a:custGeom>
            <a:solidFill>
              <a:srgbClr val="16F2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6" name="Google Shape;426;p32"/>
          <p:cNvSpPr/>
          <p:nvPr/>
        </p:nvSpPr>
        <p:spPr>
          <a:xfrm>
            <a:off x="1225838" y="6515783"/>
            <a:ext cx="348130" cy="268377"/>
          </a:xfrm>
          <a:custGeom>
            <a:rect b="b" l="l" r="r" t="t"/>
            <a:pathLst>
              <a:path extrusionOk="0" h="268377" w="348130">
                <a:moveTo>
                  <a:pt x="0" y="0"/>
                </a:moveTo>
                <a:lnTo>
                  <a:pt x="348130" y="0"/>
                </a:lnTo>
                <a:lnTo>
                  <a:pt x="348130" y="268376"/>
                </a:lnTo>
                <a:lnTo>
                  <a:pt x="0" y="2683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7" name="Google Shape;427;p32"/>
          <p:cNvSpPr/>
          <p:nvPr/>
        </p:nvSpPr>
        <p:spPr>
          <a:xfrm>
            <a:off x="11869926" y="6515783"/>
            <a:ext cx="348130" cy="268377"/>
          </a:xfrm>
          <a:custGeom>
            <a:rect b="b" l="l" r="r" t="t"/>
            <a:pathLst>
              <a:path extrusionOk="0" h="268377" w="348130">
                <a:moveTo>
                  <a:pt x="0" y="0"/>
                </a:moveTo>
                <a:lnTo>
                  <a:pt x="348130" y="0"/>
                </a:lnTo>
                <a:lnTo>
                  <a:pt x="348130" y="268376"/>
                </a:lnTo>
                <a:lnTo>
                  <a:pt x="0" y="2683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8" name="Google Shape;428;p32"/>
          <p:cNvSpPr/>
          <p:nvPr/>
        </p:nvSpPr>
        <p:spPr>
          <a:xfrm>
            <a:off x="7608078" y="6278767"/>
            <a:ext cx="2924254" cy="2466877"/>
          </a:xfrm>
          <a:custGeom>
            <a:rect b="b" l="l" r="r" t="t"/>
            <a:pathLst>
              <a:path extrusionOk="0" h="618053" w="732645">
                <a:moveTo>
                  <a:pt x="60892" y="0"/>
                </a:moveTo>
                <a:lnTo>
                  <a:pt x="671753" y="0"/>
                </a:lnTo>
                <a:cubicBezTo>
                  <a:pt x="687902" y="0"/>
                  <a:pt x="703390" y="6415"/>
                  <a:pt x="714810" y="17835"/>
                </a:cubicBezTo>
                <a:cubicBezTo>
                  <a:pt x="726229" y="29254"/>
                  <a:pt x="732645" y="44743"/>
                  <a:pt x="732645" y="60892"/>
                </a:cubicBezTo>
                <a:lnTo>
                  <a:pt x="732645" y="557161"/>
                </a:lnTo>
                <a:cubicBezTo>
                  <a:pt x="732645" y="573310"/>
                  <a:pt x="726229" y="588799"/>
                  <a:pt x="714810" y="600218"/>
                </a:cubicBezTo>
                <a:cubicBezTo>
                  <a:pt x="703390" y="611638"/>
                  <a:pt x="687902" y="618053"/>
                  <a:pt x="671753" y="618053"/>
                </a:cubicBezTo>
                <a:lnTo>
                  <a:pt x="60892" y="618053"/>
                </a:lnTo>
                <a:cubicBezTo>
                  <a:pt x="44743" y="618053"/>
                  <a:pt x="29254" y="611638"/>
                  <a:pt x="17835" y="600218"/>
                </a:cubicBezTo>
                <a:cubicBezTo>
                  <a:pt x="6415" y="588799"/>
                  <a:pt x="0" y="573310"/>
                  <a:pt x="0" y="557161"/>
                </a:cubicBezTo>
                <a:lnTo>
                  <a:pt x="0" y="60892"/>
                </a:lnTo>
                <a:cubicBezTo>
                  <a:pt x="0" y="44743"/>
                  <a:pt x="6415" y="29254"/>
                  <a:pt x="17835" y="17835"/>
                </a:cubicBezTo>
                <a:cubicBezTo>
                  <a:pt x="29254" y="6415"/>
                  <a:pt x="44743" y="0"/>
                  <a:pt x="60892" y="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13211" r="-13211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32"/>
          <p:cNvSpPr/>
          <p:nvPr/>
        </p:nvSpPr>
        <p:spPr>
          <a:xfrm rot="9973715">
            <a:off x="16323309" y="2042329"/>
            <a:ext cx="4637582" cy="4114800"/>
          </a:xfrm>
          <a:custGeom>
            <a:rect b="b" l="l" r="r" t="t"/>
            <a:pathLst>
              <a:path extrusionOk="0" h="4114800" w="4637582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0" name="Google Shape;430;p32"/>
          <p:cNvSpPr/>
          <p:nvPr/>
        </p:nvSpPr>
        <p:spPr>
          <a:xfrm>
            <a:off x="7608078" y="1998422"/>
            <a:ext cx="9651222" cy="3735527"/>
          </a:xfrm>
          <a:custGeom>
            <a:rect b="b" l="l" r="r" t="t"/>
            <a:pathLst>
              <a:path extrusionOk="0" h="935902" w="2418024">
                <a:moveTo>
                  <a:pt x="18450" y="0"/>
                </a:moveTo>
                <a:lnTo>
                  <a:pt x="2399574" y="0"/>
                </a:lnTo>
                <a:cubicBezTo>
                  <a:pt x="2404467" y="0"/>
                  <a:pt x="2409160" y="1944"/>
                  <a:pt x="2412620" y="5404"/>
                </a:cubicBezTo>
                <a:cubicBezTo>
                  <a:pt x="2416080" y="8864"/>
                  <a:pt x="2418024" y="13557"/>
                  <a:pt x="2418024" y="18450"/>
                </a:cubicBezTo>
                <a:lnTo>
                  <a:pt x="2418024" y="917453"/>
                </a:lnTo>
                <a:cubicBezTo>
                  <a:pt x="2418024" y="927642"/>
                  <a:pt x="2409764" y="935902"/>
                  <a:pt x="2399574" y="935902"/>
                </a:cubicBezTo>
                <a:lnTo>
                  <a:pt x="18450" y="935902"/>
                </a:lnTo>
                <a:cubicBezTo>
                  <a:pt x="8260" y="935902"/>
                  <a:pt x="0" y="927642"/>
                  <a:pt x="0" y="917453"/>
                </a:cubicBezTo>
                <a:lnTo>
                  <a:pt x="0" y="18450"/>
                </a:lnTo>
                <a:cubicBezTo>
                  <a:pt x="0" y="8260"/>
                  <a:pt x="8260" y="0"/>
                  <a:pt x="18450" y="0"/>
                </a:cubicBez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23633" l="0" r="0" t="-23633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32"/>
          <p:cNvSpPr txBox="1"/>
          <p:nvPr/>
        </p:nvSpPr>
        <p:spPr>
          <a:xfrm>
            <a:off x="1028700" y="2122247"/>
            <a:ext cx="5220283" cy="35810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61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Technology Bet 3: Supercharger Network</a:t>
            </a:r>
            <a:endParaRPr/>
          </a:p>
        </p:txBody>
      </p:sp>
      <p:sp>
        <p:nvSpPr>
          <p:cNvPr id="432" name="Google Shape;432;p32"/>
          <p:cNvSpPr txBox="1"/>
          <p:nvPr/>
        </p:nvSpPr>
        <p:spPr>
          <a:xfrm>
            <a:off x="1028700" y="7701069"/>
            <a:ext cx="5464040" cy="13970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8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Tesla's Supercharger network has become the North American standard with NACS adoption by major OEMs, creating infrastructure dominance.</a:t>
            </a:r>
            <a:endParaRPr/>
          </a:p>
        </p:txBody>
      </p:sp>
      <p:sp>
        <p:nvSpPr>
          <p:cNvPr id="433" name="Google Shape;433;p32"/>
          <p:cNvSpPr txBox="1"/>
          <p:nvPr/>
        </p:nvSpPr>
        <p:spPr>
          <a:xfrm>
            <a:off x="11672787" y="7701069"/>
            <a:ext cx="5464040" cy="13970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8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Dynamic pricing and OEM access fees generate recurring margin even from competitors, transforming infrastructure into profit center.</a:t>
            </a:r>
            <a:endParaRPr/>
          </a:p>
        </p:txBody>
      </p:sp>
      <p:sp>
        <p:nvSpPr>
          <p:cNvPr id="434" name="Google Shape;434;p32"/>
          <p:cNvSpPr txBox="1"/>
          <p:nvPr/>
        </p:nvSpPr>
        <p:spPr>
          <a:xfrm>
            <a:off x="1028700" y="7154524"/>
            <a:ext cx="5220283" cy="4512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8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75,000+ NACS Stations</a:t>
            </a:r>
            <a:endParaRPr/>
          </a:p>
        </p:txBody>
      </p:sp>
      <p:sp>
        <p:nvSpPr>
          <p:cNvPr id="435" name="Google Shape;435;p32"/>
          <p:cNvSpPr txBox="1"/>
          <p:nvPr/>
        </p:nvSpPr>
        <p:spPr>
          <a:xfrm>
            <a:off x="11672787" y="7154524"/>
            <a:ext cx="5220283" cy="4512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8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Network-as-a-Service Revenue</a:t>
            </a:r>
            <a:endParaRPr/>
          </a:p>
        </p:txBody>
      </p:sp>
      <p:sp>
        <p:nvSpPr>
          <p:cNvPr id="436" name="Google Shape;436;p32"/>
          <p:cNvSpPr txBox="1"/>
          <p:nvPr/>
        </p:nvSpPr>
        <p:spPr>
          <a:xfrm>
            <a:off x="13575814" y="687912"/>
            <a:ext cx="1158690" cy="3302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8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Strategy</a:t>
            </a:r>
            <a:endParaRPr/>
          </a:p>
        </p:txBody>
      </p:sp>
      <p:sp>
        <p:nvSpPr>
          <p:cNvPr id="437" name="Google Shape;437;p32"/>
          <p:cNvSpPr txBox="1"/>
          <p:nvPr/>
        </p:nvSpPr>
        <p:spPr>
          <a:xfrm>
            <a:off x="15900206" y="687912"/>
            <a:ext cx="1740094" cy="3302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8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Analysis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3"/>
          <p:cNvSpPr/>
          <p:nvPr/>
        </p:nvSpPr>
        <p:spPr>
          <a:xfrm>
            <a:off x="14724979" y="807185"/>
            <a:ext cx="192788" cy="120230"/>
          </a:xfrm>
          <a:custGeom>
            <a:rect b="b" l="l" r="r" t="t"/>
            <a:pathLst>
              <a:path extrusionOk="0" h="120230" w="192788">
                <a:moveTo>
                  <a:pt x="0" y="0"/>
                </a:moveTo>
                <a:lnTo>
                  <a:pt x="192788" y="0"/>
                </a:lnTo>
                <a:lnTo>
                  <a:pt x="192788" y="120230"/>
                </a:lnTo>
                <a:lnTo>
                  <a:pt x="0" y="1202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3" name="Google Shape;443;p33"/>
          <p:cNvSpPr/>
          <p:nvPr/>
        </p:nvSpPr>
        <p:spPr>
          <a:xfrm>
            <a:off x="17040433" y="807185"/>
            <a:ext cx="192788" cy="120230"/>
          </a:xfrm>
          <a:custGeom>
            <a:rect b="b" l="l" r="r" t="t"/>
            <a:pathLst>
              <a:path extrusionOk="0" h="120230" w="192788">
                <a:moveTo>
                  <a:pt x="0" y="0"/>
                </a:moveTo>
                <a:lnTo>
                  <a:pt x="192788" y="0"/>
                </a:lnTo>
                <a:lnTo>
                  <a:pt x="192788" y="120230"/>
                </a:lnTo>
                <a:lnTo>
                  <a:pt x="0" y="1202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44" name="Google Shape;444;p33"/>
          <p:cNvGrpSpPr/>
          <p:nvPr/>
        </p:nvGrpSpPr>
        <p:grpSpPr>
          <a:xfrm>
            <a:off x="1028700" y="6243967"/>
            <a:ext cx="742407" cy="777207"/>
            <a:chOff x="0" y="-38100"/>
            <a:chExt cx="812800" cy="850900"/>
          </a:xfrm>
        </p:grpSpPr>
        <p:sp>
          <p:nvSpPr>
            <p:cNvPr id="445" name="Google Shape;445;p3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208563" y="0"/>
                  </a:moveTo>
                  <a:lnTo>
                    <a:pt x="604237" y="0"/>
                  </a:lnTo>
                  <a:cubicBezTo>
                    <a:pt x="719423" y="0"/>
                    <a:pt x="812800" y="93377"/>
                    <a:pt x="812800" y="208563"/>
                  </a:cubicBezTo>
                  <a:lnTo>
                    <a:pt x="812800" y="604237"/>
                  </a:lnTo>
                  <a:cubicBezTo>
                    <a:pt x="812800" y="719423"/>
                    <a:pt x="719423" y="812800"/>
                    <a:pt x="604237" y="812800"/>
                  </a:cubicBezTo>
                  <a:lnTo>
                    <a:pt x="208563" y="812800"/>
                  </a:lnTo>
                  <a:cubicBezTo>
                    <a:pt x="93377" y="812800"/>
                    <a:pt x="0" y="719423"/>
                    <a:pt x="0" y="604237"/>
                  </a:cubicBezTo>
                  <a:lnTo>
                    <a:pt x="0" y="208563"/>
                  </a:lnTo>
                  <a:cubicBezTo>
                    <a:pt x="0" y="93377"/>
                    <a:pt x="93377" y="0"/>
                    <a:pt x="208563" y="0"/>
                  </a:cubicBezTo>
                  <a:close/>
                </a:path>
              </a:pathLst>
            </a:custGeom>
            <a:solidFill>
              <a:srgbClr val="EAF20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3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7" name="Google Shape;447;p33"/>
          <p:cNvGrpSpPr/>
          <p:nvPr/>
        </p:nvGrpSpPr>
        <p:grpSpPr>
          <a:xfrm>
            <a:off x="11672787" y="6243967"/>
            <a:ext cx="742407" cy="777207"/>
            <a:chOff x="0" y="-38100"/>
            <a:chExt cx="812800" cy="850900"/>
          </a:xfrm>
        </p:grpSpPr>
        <p:sp>
          <p:nvSpPr>
            <p:cNvPr id="448" name="Google Shape;448;p3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208563" y="0"/>
                  </a:moveTo>
                  <a:lnTo>
                    <a:pt x="604237" y="0"/>
                  </a:lnTo>
                  <a:cubicBezTo>
                    <a:pt x="719423" y="0"/>
                    <a:pt x="812800" y="93377"/>
                    <a:pt x="812800" y="208563"/>
                  </a:cubicBezTo>
                  <a:lnTo>
                    <a:pt x="812800" y="604237"/>
                  </a:lnTo>
                  <a:cubicBezTo>
                    <a:pt x="812800" y="719423"/>
                    <a:pt x="719423" y="812800"/>
                    <a:pt x="604237" y="812800"/>
                  </a:cubicBezTo>
                  <a:lnTo>
                    <a:pt x="208563" y="812800"/>
                  </a:lnTo>
                  <a:cubicBezTo>
                    <a:pt x="93377" y="812800"/>
                    <a:pt x="0" y="719423"/>
                    <a:pt x="0" y="604237"/>
                  </a:cubicBezTo>
                  <a:lnTo>
                    <a:pt x="0" y="208563"/>
                  </a:lnTo>
                  <a:cubicBezTo>
                    <a:pt x="0" y="93377"/>
                    <a:pt x="93377" y="0"/>
                    <a:pt x="208563" y="0"/>
                  </a:cubicBezTo>
                  <a:close/>
                </a:path>
              </a:pathLst>
            </a:custGeom>
            <a:solidFill>
              <a:srgbClr val="16F2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3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0" name="Google Shape;450;p33"/>
          <p:cNvSpPr/>
          <p:nvPr/>
        </p:nvSpPr>
        <p:spPr>
          <a:xfrm>
            <a:off x="1225838" y="6515783"/>
            <a:ext cx="348130" cy="268377"/>
          </a:xfrm>
          <a:custGeom>
            <a:rect b="b" l="l" r="r" t="t"/>
            <a:pathLst>
              <a:path extrusionOk="0" h="268377" w="348130">
                <a:moveTo>
                  <a:pt x="0" y="0"/>
                </a:moveTo>
                <a:lnTo>
                  <a:pt x="348130" y="0"/>
                </a:lnTo>
                <a:lnTo>
                  <a:pt x="348130" y="268376"/>
                </a:lnTo>
                <a:lnTo>
                  <a:pt x="0" y="2683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1" name="Google Shape;451;p33"/>
          <p:cNvSpPr/>
          <p:nvPr/>
        </p:nvSpPr>
        <p:spPr>
          <a:xfrm>
            <a:off x="11869926" y="6515783"/>
            <a:ext cx="348130" cy="268377"/>
          </a:xfrm>
          <a:custGeom>
            <a:rect b="b" l="l" r="r" t="t"/>
            <a:pathLst>
              <a:path extrusionOk="0" h="268377" w="348130">
                <a:moveTo>
                  <a:pt x="0" y="0"/>
                </a:moveTo>
                <a:lnTo>
                  <a:pt x="348130" y="0"/>
                </a:lnTo>
                <a:lnTo>
                  <a:pt x="348130" y="268376"/>
                </a:lnTo>
                <a:lnTo>
                  <a:pt x="0" y="2683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2" name="Google Shape;452;p33"/>
          <p:cNvSpPr/>
          <p:nvPr/>
        </p:nvSpPr>
        <p:spPr>
          <a:xfrm>
            <a:off x="7608078" y="6278767"/>
            <a:ext cx="2924254" cy="2466877"/>
          </a:xfrm>
          <a:custGeom>
            <a:rect b="b" l="l" r="r" t="t"/>
            <a:pathLst>
              <a:path extrusionOk="0" h="618053" w="732645">
                <a:moveTo>
                  <a:pt x="60892" y="0"/>
                </a:moveTo>
                <a:lnTo>
                  <a:pt x="671753" y="0"/>
                </a:lnTo>
                <a:cubicBezTo>
                  <a:pt x="687902" y="0"/>
                  <a:pt x="703390" y="6415"/>
                  <a:pt x="714810" y="17835"/>
                </a:cubicBezTo>
                <a:cubicBezTo>
                  <a:pt x="726229" y="29254"/>
                  <a:pt x="732645" y="44743"/>
                  <a:pt x="732645" y="60892"/>
                </a:cubicBezTo>
                <a:lnTo>
                  <a:pt x="732645" y="557161"/>
                </a:lnTo>
                <a:cubicBezTo>
                  <a:pt x="732645" y="573310"/>
                  <a:pt x="726229" y="588799"/>
                  <a:pt x="714810" y="600218"/>
                </a:cubicBezTo>
                <a:cubicBezTo>
                  <a:pt x="703390" y="611638"/>
                  <a:pt x="687902" y="618053"/>
                  <a:pt x="671753" y="618053"/>
                </a:cubicBezTo>
                <a:lnTo>
                  <a:pt x="60892" y="618053"/>
                </a:lnTo>
                <a:cubicBezTo>
                  <a:pt x="44743" y="618053"/>
                  <a:pt x="29254" y="611638"/>
                  <a:pt x="17835" y="600218"/>
                </a:cubicBezTo>
                <a:cubicBezTo>
                  <a:pt x="6415" y="588799"/>
                  <a:pt x="0" y="573310"/>
                  <a:pt x="0" y="557161"/>
                </a:cubicBezTo>
                <a:lnTo>
                  <a:pt x="0" y="60892"/>
                </a:lnTo>
                <a:cubicBezTo>
                  <a:pt x="0" y="44743"/>
                  <a:pt x="6415" y="29254"/>
                  <a:pt x="17835" y="17835"/>
                </a:cubicBezTo>
                <a:cubicBezTo>
                  <a:pt x="29254" y="6415"/>
                  <a:pt x="44743" y="0"/>
                  <a:pt x="60892" y="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2154" r="-2154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33"/>
          <p:cNvSpPr/>
          <p:nvPr/>
        </p:nvSpPr>
        <p:spPr>
          <a:xfrm rot="9973715">
            <a:off x="16323309" y="2042329"/>
            <a:ext cx="4637582" cy="4114800"/>
          </a:xfrm>
          <a:custGeom>
            <a:rect b="b" l="l" r="r" t="t"/>
            <a:pathLst>
              <a:path extrusionOk="0" h="4114800" w="4637582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4" name="Google Shape;454;p33"/>
          <p:cNvSpPr/>
          <p:nvPr/>
        </p:nvSpPr>
        <p:spPr>
          <a:xfrm>
            <a:off x="7608078" y="1998422"/>
            <a:ext cx="9651222" cy="3735527"/>
          </a:xfrm>
          <a:custGeom>
            <a:rect b="b" l="l" r="r" t="t"/>
            <a:pathLst>
              <a:path extrusionOk="0" h="935902" w="2418024">
                <a:moveTo>
                  <a:pt x="18450" y="0"/>
                </a:moveTo>
                <a:lnTo>
                  <a:pt x="2399574" y="0"/>
                </a:lnTo>
                <a:cubicBezTo>
                  <a:pt x="2404467" y="0"/>
                  <a:pt x="2409160" y="1944"/>
                  <a:pt x="2412620" y="5404"/>
                </a:cubicBezTo>
                <a:cubicBezTo>
                  <a:pt x="2416080" y="8864"/>
                  <a:pt x="2418024" y="13557"/>
                  <a:pt x="2418024" y="18450"/>
                </a:cubicBezTo>
                <a:lnTo>
                  <a:pt x="2418024" y="917453"/>
                </a:lnTo>
                <a:cubicBezTo>
                  <a:pt x="2418024" y="927642"/>
                  <a:pt x="2409764" y="935902"/>
                  <a:pt x="2399574" y="935902"/>
                </a:cubicBezTo>
                <a:lnTo>
                  <a:pt x="18450" y="935902"/>
                </a:lnTo>
                <a:cubicBezTo>
                  <a:pt x="8260" y="935902"/>
                  <a:pt x="0" y="927642"/>
                  <a:pt x="0" y="917453"/>
                </a:cubicBezTo>
                <a:lnTo>
                  <a:pt x="0" y="18450"/>
                </a:lnTo>
                <a:cubicBezTo>
                  <a:pt x="0" y="8260"/>
                  <a:pt x="8260" y="0"/>
                  <a:pt x="18450" y="0"/>
                </a:cubicBez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23633" l="0" r="0" t="-23633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33"/>
          <p:cNvSpPr txBox="1"/>
          <p:nvPr/>
        </p:nvSpPr>
        <p:spPr>
          <a:xfrm>
            <a:off x="1028700" y="2103197"/>
            <a:ext cx="5220283" cy="34413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11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Technology Bet 4: Megapack, Powerwall &amp; Solar</a:t>
            </a:r>
            <a:endParaRPr/>
          </a:p>
        </p:txBody>
      </p:sp>
      <p:sp>
        <p:nvSpPr>
          <p:cNvPr id="456" name="Google Shape;456;p33"/>
          <p:cNvSpPr txBox="1"/>
          <p:nvPr/>
        </p:nvSpPr>
        <p:spPr>
          <a:xfrm>
            <a:off x="1028700" y="7701069"/>
            <a:ext cx="5464040" cy="13970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8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Megapack directly addresses the AI data center grid strain opportunity, positioning Tesla in the rapidly growing utility-scale storage market.</a:t>
            </a:r>
            <a:endParaRPr/>
          </a:p>
        </p:txBody>
      </p:sp>
      <p:sp>
        <p:nvSpPr>
          <p:cNvPr id="457" name="Google Shape;457;p33"/>
          <p:cNvSpPr txBox="1"/>
          <p:nvPr/>
        </p:nvSpPr>
        <p:spPr>
          <a:xfrm>
            <a:off x="11672787" y="7701069"/>
            <a:ext cx="5464040" cy="13970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8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Powerwall and Solar Roof create powerful customer lock-in when bundled as the Tesla Home system, with different revenue cycles than vehicles.</a:t>
            </a:r>
            <a:endParaRPr/>
          </a:p>
        </p:txBody>
      </p:sp>
      <p:sp>
        <p:nvSpPr>
          <p:cNvPr id="458" name="Google Shape;458;p33"/>
          <p:cNvSpPr txBox="1"/>
          <p:nvPr/>
        </p:nvSpPr>
        <p:spPr>
          <a:xfrm>
            <a:off x="1028700" y="7154524"/>
            <a:ext cx="5220283" cy="4512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8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Grid-Scale Energy Solutions</a:t>
            </a:r>
            <a:endParaRPr/>
          </a:p>
        </p:txBody>
      </p:sp>
      <p:sp>
        <p:nvSpPr>
          <p:cNvPr id="459" name="Google Shape;459;p33"/>
          <p:cNvSpPr txBox="1"/>
          <p:nvPr/>
        </p:nvSpPr>
        <p:spPr>
          <a:xfrm>
            <a:off x="11672787" y="7154524"/>
            <a:ext cx="5220283" cy="4512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8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Residential Lock-In Strategy</a:t>
            </a:r>
            <a:endParaRPr/>
          </a:p>
        </p:txBody>
      </p:sp>
      <p:sp>
        <p:nvSpPr>
          <p:cNvPr id="460" name="Google Shape;460;p33"/>
          <p:cNvSpPr txBox="1"/>
          <p:nvPr/>
        </p:nvSpPr>
        <p:spPr>
          <a:xfrm>
            <a:off x="13575814" y="687912"/>
            <a:ext cx="1158690" cy="3302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8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Products</a:t>
            </a:r>
            <a:endParaRPr/>
          </a:p>
        </p:txBody>
      </p:sp>
      <p:sp>
        <p:nvSpPr>
          <p:cNvPr id="461" name="Google Shape;461;p33"/>
          <p:cNvSpPr txBox="1"/>
          <p:nvPr/>
        </p:nvSpPr>
        <p:spPr>
          <a:xfrm>
            <a:off x="15900206" y="687912"/>
            <a:ext cx="1740094" cy="3302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8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Strategy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6" name="Google Shape;466;p34"/>
          <p:cNvGrpSpPr/>
          <p:nvPr/>
        </p:nvGrpSpPr>
        <p:grpSpPr>
          <a:xfrm>
            <a:off x="1028700" y="6243967"/>
            <a:ext cx="742407" cy="777207"/>
            <a:chOff x="0" y="-38100"/>
            <a:chExt cx="812800" cy="850900"/>
          </a:xfrm>
        </p:grpSpPr>
        <p:sp>
          <p:nvSpPr>
            <p:cNvPr id="467" name="Google Shape;467;p3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208563" y="0"/>
                  </a:moveTo>
                  <a:lnTo>
                    <a:pt x="604237" y="0"/>
                  </a:lnTo>
                  <a:cubicBezTo>
                    <a:pt x="719423" y="0"/>
                    <a:pt x="812800" y="93377"/>
                    <a:pt x="812800" y="208563"/>
                  </a:cubicBezTo>
                  <a:lnTo>
                    <a:pt x="812800" y="604237"/>
                  </a:lnTo>
                  <a:cubicBezTo>
                    <a:pt x="812800" y="719423"/>
                    <a:pt x="719423" y="812800"/>
                    <a:pt x="604237" y="812800"/>
                  </a:cubicBezTo>
                  <a:lnTo>
                    <a:pt x="208563" y="812800"/>
                  </a:lnTo>
                  <a:cubicBezTo>
                    <a:pt x="93377" y="812800"/>
                    <a:pt x="0" y="719423"/>
                    <a:pt x="0" y="604237"/>
                  </a:cubicBezTo>
                  <a:lnTo>
                    <a:pt x="0" y="208563"/>
                  </a:lnTo>
                  <a:cubicBezTo>
                    <a:pt x="0" y="93377"/>
                    <a:pt x="93377" y="0"/>
                    <a:pt x="208563" y="0"/>
                  </a:cubicBezTo>
                  <a:close/>
                </a:path>
              </a:pathLst>
            </a:custGeom>
            <a:solidFill>
              <a:srgbClr val="EAF20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3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9" name="Google Shape;469;p34"/>
          <p:cNvGrpSpPr/>
          <p:nvPr/>
        </p:nvGrpSpPr>
        <p:grpSpPr>
          <a:xfrm>
            <a:off x="11672787" y="6243967"/>
            <a:ext cx="742407" cy="777207"/>
            <a:chOff x="0" y="-38100"/>
            <a:chExt cx="812800" cy="850900"/>
          </a:xfrm>
        </p:grpSpPr>
        <p:sp>
          <p:nvSpPr>
            <p:cNvPr id="470" name="Google Shape;470;p3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208563" y="0"/>
                  </a:moveTo>
                  <a:lnTo>
                    <a:pt x="604237" y="0"/>
                  </a:lnTo>
                  <a:cubicBezTo>
                    <a:pt x="719423" y="0"/>
                    <a:pt x="812800" y="93377"/>
                    <a:pt x="812800" y="208563"/>
                  </a:cubicBezTo>
                  <a:lnTo>
                    <a:pt x="812800" y="604237"/>
                  </a:lnTo>
                  <a:cubicBezTo>
                    <a:pt x="812800" y="719423"/>
                    <a:pt x="719423" y="812800"/>
                    <a:pt x="604237" y="812800"/>
                  </a:cubicBezTo>
                  <a:lnTo>
                    <a:pt x="208563" y="812800"/>
                  </a:lnTo>
                  <a:cubicBezTo>
                    <a:pt x="93377" y="812800"/>
                    <a:pt x="0" y="719423"/>
                    <a:pt x="0" y="604237"/>
                  </a:cubicBezTo>
                  <a:lnTo>
                    <a:pt x="0" y="208563"/>
                  </a:lnTo>
                  <a:cubicBezTo>
                    <a:pt x="0" y="93377"/>
                    <a:pt x="93377" y="0"/>
                    <a:pt x="208563" y="0"/>
                  </a:cubicBezTo>
                  <a:close/>
                </a:path>
              </a:pathLst>
            </a:custGeom>
            <a:solidFill>
              <a:srgbClr val="16F2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3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2" name="Google Shape;472;p34"/>
          <p:cNvSpPr/>
          <p:nvPr/>
        </p:nvSpPr>
        <p:spPr>
          <a:xfrm>
            <a:off x="1225838" y="6515783"/>
            <a:ext cx="348130" cy="268377"/>
          </a:xfrm>
          <a:custGeom>
            <a:rect b="b" l="l" r="r" t="t"/>
            <a:pathLst>
              <a:path extrusionOk="0" h="268377" w="348130">
                <a:moveTo>
                  <a:pt x="0" y="0"/>
                </a:moveTo>
                <a:lnTo>
                  <a:pt x="348130" y="0"/>
                </a:lnTo>
                <a:lnTo>
                  <a:pt x="348130" y="268376"/>
                </a:lnTo>
                <a:lnTo>
                  <a:pt x="0" y="2683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3" name="Google Shape;473;p34"/>
          <p:cNvSpPr/>
          <p:nvPr/>
        </p:nvSpPr>
        <p:spPr>
          <a:xfrm>
            <a:off x="11869926" y="6515783"/>
            <a:ext cx="348130" cy="268377"/>
          </a:xfrm>
          <a:custGeom>
            <a:rect b="b" l="l" r="r" t="t"/>
            <a:pathLst>
              <a:path extrusionOk="0" h="268377" w="348130">
                <a:moveTo>
                  <a:pt x="0" y="0"/>
                </a:moveTo>
                <a:lnTo>
                  <a:pt x="348130" y="0"/>
                </a:lnTo>
                <a:lnTo>
                  <a:pt x="348130" y="268376"/>
                </a:lnTo>
                <a:lnTo>
                  <a:pt x="0" y="2683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4" name="Google Shape;474;p34"/>
          <p:cNvSpPr/>
          <p:nvPr/>
        </p:nvSpPr>
        <p:spPr>
          <a:xfrm>
            <a:off x="7608078" y="6278767"/>
            <a:ext cx="2924254" cy="2466877"/>
          </a:xfrm>
          <a:custGeom>
            <a:rect b="b" l="l" r="r" t="t"/>
            <a:pathLst>
              <a:path extrusionOk="0" h="618053" w="732645">
                <a:moveTo>
                  <a:pt x="60892" y="0"/>
                </a:moveTo>
                <a:lnTo>
                  <a:pt x="671753" y="0"/>
                </a:lnTo>
                <a:cubicBezTo>
                  <a:pt x="687902" y="0"/>
                  <a:pt x="703390" y="6415"/>
                  <a:pt x="714810" y="17835"/>
                </a:cubicBezTo>
                <a:cubicBezTo>
                  <a:pt x="726229" y="29254"/>
                  <a:pt x="732645" y="44743"/>
                  <a:pt x="732645" y="60892"/>
                </a:cubicBezTo>
                <a:lnTo>
                  <a:pt x="732645" y="557161"/>
                </a:lnTo>
                <a:cubicBezTo>
                  <a:pt x="732645" y="573310"/>
                  <a:pt x="726229" y="588799"/>
                  <a:pt x="714810" y="600218"/>
                </a:cubicBezTo>
                <a:cubicBezTo>
                  <a:pt x="703390" y="611638"/>
                  <a:pt x="687902" y="618053"/>
                  <a:pt x="671753" y="618053"/>
                </a:cubicBezTo>
                <a:lnTo>
                  <a:pt x="60892" y="618053"/>
                </a:lnTo>
                <a:cubicBezTo>
                  <a:pt x="44743" y="618053"/>
                  <a:pt x="29254" y="611638"/>
                  <a:pt x="17835" y="600218"/>
                </a:cubicBezTo>
                <a:cubicBezTo>
                  <a:pt x="6415" y="588799"/>
                  <a:pt x="0" y="573310"/>
                  <a:pt x="0" y="557161"/>
                </a:cubicBezTo>
                <a:lnTo>
                  <a:pt x="0" y="60892"/>
                </a:lnTo>
                <a:cubicBezTo>
                  <a:pt x="0" y="44743"/>
                  <a:pt x="6415" y="29254"/>
                  <a:pt x="17835" y="17835"/>
                </a:cubicBezTo>
                <a:cubicBezTo>
                  <a:pt x="29254" y="6415"/>
                  <a:pt x="44743" y="0"/>
                  <a:pt x="60892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2154" r="-2154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34"/>
          <p:cNvSpPr/>
          <p:nvPr/>
        </p:nvSpPr>
        <p:spPr>
          <a:xfrm rot="9973715">
            <a:off x="16848532" y="2491264"/>
            <a:ext cx="4637582" cy="4114800"/>
          </a:xfrm>
          <a:custGeom>
            <a:rect b="b" l="l" r="r" t="t"/>
            <a:pathLst>
              <a:path extrusionOk="0" h="4114800" w="4637582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6" name="Google Shape;476;p34"/>
          <p:cNvSpPr/>
          <p:nvPr/>
        </p:nvSpPr>
        <p:spPr>
          <a:xfrm>
            <a:off x="7608078" y="1998422"/>
            <a:ext cx="9651222" cy="3735527"/>
          </a:xfrm>
          <a:custGeom>
            <a:rect b="b" l="l" r="r" t="t"/>
            <a:pathLst>
              <a:path extrusionOk="0" h="935902" w="2418024">
                <a:moveTo>
                  <a:pt x="18450" y="0"/>
                </a:moveTo>
                <a:lnTo>
                  <a:pt x="2399574" y="0"/>
                </a:lnTo>
                <a:cubicBezTo>
                  <a:pt x="2404467" y="0"/>
                  <a:pt x="2409160" y="1944"/>
                  <a:pt x="2412620" y="5404"/>
                </a:cubicBezTo>
                <a:cubicBezTo>
                  <a:pt x="2416080" y="8864"/>
                  <a:pt x="2418024" y="13557"/>
                  <a:pt x="2418024" y="18450"/>
                </a:cubicBezTo>
                <a:lnTo>
                  <a:pt x="2418024" y="917453"/>
                </a:lnTo>
                <a:cubicBezTo>
                  <a:pt x="2418024" y="927642"/>
                  <a:pt x="2409764" y="935902"/>
                  <a:pt x="2399574" y="935902"/>
                </a:cubicBezTo>
                <a:lnTo>
                  <a:pt x="18450" y="935902"/>
                </a:lnTo>
                <a:cubicBezTo>
                  <a:pt x="8260" y="935902"/>
                  <a:pt x="0" y="927642"/>
                  <a:pt x="0" y="917453"/>
                </a:cubicBezTo>
                <a:lnTo>
                  <a:pt x="0" y="18450"/>
                </a:lnTo>
                <a:cubicBezTo>
                  <a:pt x="0" y="8260"/>
                  <a:pt x="8260" y="0"/>
                  <a:pt x="18450" y="0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268548" l="0" r="0" t="-18643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34"/>
          <p:cNvSpPr txBox="1"/>
          <p:nvPr/>
        </p:nvSpPr>
        <p:spPr>
          <a:xfrm>
            <a:off x="1028700" y="2150822"/>
            <a:ext cx="5220283" cy="34225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994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Technology Bet 5: Optimus</a:t>
            </a:r>
            <a:endParaRPr/>
          </a:p>
        </p:txBody>
      </p:sp>
      <p:sp>
        <p:nvSpPr>
          <p:cNvPr id="478" name="Google Shape;478;p34"/>
          <p:cNvSpPr txBox="1"/>
          <p:nvPr/>
        </p:nvSpPr>
        <p:spPr>
          <a:xfrm>
            <a:off x="1028700" y="7701069"/>
            <a:ext cx="5464040" cy="13970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8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Near-term Optimus value lies in internal gigafactory deployment, improving manufacturing cost and throughput before external commercialization.</a:t>
            </a:r>
            <a:endParaRPr/>
          </a:p>
        </p:txBody>
      </p:sp>
      <p:sp>
        <p:nvSpPr>
          <p:cNvPr id="479" name="Google Shape;479;p34"/>
          <p:cNvSpPr txBox="1"/>
          <p:nvPr/>
        </p:nvSpPr>
        <p:spPr>
          <a:xfrm>
            <a:off x="11672787" y="7701069"/>
            <a:ext cx="5464040" cy="10446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8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Robotics-as-a-service model follows after internal validation. Avoid premature consumer product framing—prove industrial value first.</a:t>
            </a:r>
            <a:endParaRPr/>
          </a:p>
        </p:txBody>
      </p:sp>
      <p:sp>
        <p:nvSpPr>
          <p:cNvPr id="480" name="Google Shape;480;p34"/>
          <p:cNvSpPr txBox="1"/>
          <p:nvPr/>
        </p:nvSpPr>
        <p:spPr>
          <a:xfrm>
            <a:off x="1028700" y="7154524"/>
            <a:ext cx="5220283" cy="4512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8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Factory Deployment Value</a:t>
            </a:r>
            <a:endParaRPr/>
          </a:p>
        </p:txBody>
      </p:sp>
      <p:sp>
        <p:nvSpPr>
          <p:cNvPr id="481" name="Google Shape;481;p34"/>
          <p:cNvSpPr txBox="1"/>
          <p:nvPr/>
        </p:nvSpPr>
        <p:spPr>
          <a:xfrm>
            <a:off x="11672787" y="7154524"/>
            <a:ext cx="5220283" cy="4512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8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Strategic Approach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6" name="Google Shape;486;p35"/>
          <p:cNvGrpSpPr/>
          <p:nvPr/>
        </p:nvGrpSpPr>
        <p:grpSpPr>
          <a:xfrm>
            <a:off x="14078966" y="3520914"/>
            <a:ext cx="742407" cy="777207"/>
            <a:chOff x="0" y="-38100"/>
            <a:chExt cx="812800" cy="850900"/>
          </a:xfrm>
        </p:grpSpPr>
        <p:sp>
          <p:nvSpPr>
            <p:cNvPr id="487" name="Google Shape;487;p3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208563" y="0"/>
                  </a:moveTo>
                  <a:lnTo>
                    <a:pt x="604237" y="0"/>
                  </a:lnTo>
                  <a:cubicBezTo>
                    <a:pt x="719423" y="0"/>
                    <a:pt x="812800" y="93377"/>
                    <a:pt x="812800" y="208563"/>
                  </a:cubicBezTo>
                  <a:lnTo>
                    <a:pt x="812800" y="604237"/>
                  </a:lnTo>
                  <a:cubicBezTo>
                    <a:pt x="812800" y="719423"/>
                    <a:pt x="719423" y="812800"/>
                    <a:pt x="604237" y="812800"/>
                  </a:cubicBezTo>
                  <a:lnTo>
                    <a:pt x="208563" y="812800"/>
                  </a:lnTo>
                  <a:cubicBezTo>
                    <a:pt x="93377" y="812800"/>
                    <a:pt x="0" y="719423"/>
                    <a:pt x="0" y="604237"/>
                  </a:cubicBezTo>
                  <a:lnTo>
                    <a:pt x="0" y="208563"/>
                  </a:lnTo>
                  <a:cubicBezTo>
                    <a:pt x="0" y="93377"/>
                    <a:pt x="93377" y="0"/>
                    <a:pt x="208563" y="0"/>
                  </a:cubicBezTo>
                  <a:close/>
                </a:path>
              </a:pathLst>
            </a:custGeom>
            <a:solidFill>
              <a:srgbClr val="EAF20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3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9" name="Google Shape;489;p35"/>
          <p:cNvSpPr/>
          <p:nvPr/>
        </p:nvSpPr>
        <p:spPr>
          <a:xfrm>
            <a:off x="5769461" y="4730902"/>
            <a:ext cx="4047051" cy="4114823"/>
          </a:xfrm>
          <a:custGeom>
            <a:rect b="b" l="l" r="r" t="t"/>
            <a:pathLst>
              <a:path extrusionOk="0" h="965338" w="949439">
                <a:moveTo>
                  <a:pt x="43998" y="0"/>
                </a:moveTo>
                <a:lnTo>
                  <a:pt x="905440" y="0"/>
                </a:lnTo>
                <a:cubicBezTo>
                  <a:pt x="917109" y="0"/>
                  <a:pt x="928300" y="4636"/>
                  <a:pt x="936552" y="12887"/>
                </a:cubicBezTo>
                <a:cubicBezTo>
                  <a:pt x="944803" y="21138"/>
                  <a:pt x="949439" y="32329"/>
                  <a:pt x="949439" y="43998"/>
                </a:cubicBezTo>
                <a:lnTo>
                  <a:pt x="949439" y="921339"/>
                </a:lnTo>
                <a:cubicBezTo>
                  <a:pt x="949439" y="933009"/>
                  <a:pt x="944803" y="944200"/>
                  <a:pt x="936552" y="952451"/>
                </a:cubicBezTo>
                <a:cubicBezTo>
                  <a:pt x="928300" y="960702"/>
                  <a:pt x="917109" y="965338"/>
                  <a:pt x="905440" y="965338"/>
                </a:cubicBezTo>
                <a:lnTo>
                  <a:pt x="43998" y="965338"/>
                </a:lnTo>
                <a:cubicBezTo>
                  <a:pt x="19699" y="965338"/>
                  <a:pt x="0" y="945639"/>
                  <a:pt x="0" y="921339"/>
                </a:cubicBezTo>
                <a:lnTo>
                  <a:pt x="0" y="43998"/>
                </a:lnTo>
                <a:cubicBezTo>
                  <a:pt x="0" y="32329"/>
                  <a:pt x="4636" y="21138"/>
                  <a:pt x="12887" y="12887"/>
                </a:cubicBezTo>
                <a:cubicBezTo>
                  <a:pt x="21138" y="4636"/>
                  <a:pt x="32329" y="0"/>
                  <a:pt x="43998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837" r="-837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35"/>
          <p:cNvSpPr/>
          <p:nvPr/>
        </p:nvSpPr>
        <p:spPr>
          <a:xfrm>
            <a:off x="0" y="0"/>
            <a:ext cx="6150757" cy="3305723"/>
          </a:xfrm>
          <a:custGeom>
            <a:rect b="b" l="l" r="r" t="t"/>
            <a:pathLst>
              <a:path extrusionOk="0" h="510276" w="949439">
                <a:moveTo>
                  <a:pt x="28950" y="0"/>
                </a:moveTo>
                <a:lnTo>
                  <a:pt x="920489" y="0"/>
                </a:lnTo>
                <a:cubicBezTo>
                  <a:pt x="936477" y="0"/>
                  <a:pt x="949439" y="12961"/>
                  <a:pt x="949439" y="28950"/>
                </a:cubicBezTo>
                <a:lnTo>
                  <a:pt x="949439" y="481326"/>
                </a:lnTo>
                <a:cubicBezTo>
                  <a:pt x="949439" y="497314"/>
                  <a:pt x="936477" y="510276"/>
                  <a:pt x="920489" y="510276"/>
                </a:cubicBezTo>
                <a:lnTo>
                  <a:pt x="28950" y="510276"/>
                </a:lnTo>
                <a:cubicBezTo>
                  <a:pt x="12961" y="510276"/>
                  <a:pt x="0" y="497314"/>
                  <a:pt x="0" y="481326"/>
                </a:cubicBezTo>
                <a:lnTo>
                  <a:pt x="0" y="28950"/>
                </a:lnTo>
                <a:cubicBezTo>
                  <a:pt x="0" y="12961"/>
                  <a:pt x="12961" y="0"/>
                  <a:pt x="28950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3028" l="0" r="0" t="-3028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35"/>
          <p:cNvSpPr/>
          <p:nvPr/>
        </p:nvSpPr>
        <p:spPr>
          <a:xfrm>
            <a:off x="5769461" y="2123034"/>
            <a:ext cx="4047051" cy="2175087"/>
          </a:xfrm>
          <a:custGeom>
            <a:rect b="b" l="l" r="r" t="t"/>
            <a:pathLst>
              <a:path extrusionOk="0" h="510276" w="949439">
                <a:moveTo>
                  <a:pt x="43998" y="0"/>
                </a:moveTo>
                <a:lnTo>
                  <a:pt x="905440" y="0"/>
                </a:lnTo>
                <a:cubicBezTo>
                  <a:pt x="917109" y="0"/>
                  <a:pt x="928300" y="4636"/>
                  <a:pt x="936552" y="12887"/>
                </a:cubicBezTo>
                <a:cubicBezTo>
                  <a:pt x="944803" y="21138"/>
                  <a:pt x="949439" y="32329"/>
                  <a:pt x="949439" y="43998"/>
                </a:cubicBezTo>
                <a:lnTo>
                  <a:pt x="949439" y="466277"/>
                </a:lnTo>
                <a:cubicBezTo>
                  <a:pt x="949439" y="477946"/>
                  <a:pt x="944803" y="489137"/>
                  <a:pt x="936552" y="497389"/>
                </a:cubicBezTo>
                <a:cubicBezTo>
                  <a:pt x="928300" y="505640"/>
                  <a:pt x="917109" y="510276"/>
                  <a:pt x="905440" y="510276"/>
                </a:cubicBezTo>
                <a:lnTo>
                  <a:pt x="43998" y="510276"/>
                </a:lnTo>
                <a:cubicBezTo>
                  <a:pt x="32329" y="510276"/>
                  <a:pt x="21138" y="505640"/>
                  <a:pt x="12887" y="497389"/>
                </a:cubicBezTo>
                <a:cubicBezTo>
                  <a:pt x="4636" y="489137"/>
                  <a:pt x="0" y="477946"/>
                  <a:pt x="0" y="466277"/>
                </a:cubicBezTo>
                <a:lnTo>
                  <a:pt x="0" y="43998"/>
                </a:lnTo>
                <a:cubicBezTo>
                  <a:pt x="0" y="32329"/>
                  <a:pt x="4636" y="21138"/>
                  <a:pt x="12887" y="12887"/>
                </a:cubicBezTo>
                <a:cubicBezTo>
                  <a:pt x="21138" y="4636"/>
                  <a:pt x="32329" y="0"/>
                  <a:pt x="43998" y="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3028" l="0" r="0" t="-3028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35"/>
          <p:cNvSpPr/>
          <p:nvPr/>
        </p:nvSpPr>
        <p:spPr>
          <a:xfrm>
            <a:off x="14243876" y="3720624"/>
            <a:ext cx="412587" cy="412587"/>
          </a:xfrm>
          <a:custGeom>
            <a:rect b="b" l="l" r="r" t="t"/>
            <a:pathLst>
              <a:path extrusionOk="0" h="412587" w="412587">
                <a:moveTo>
                  <a:pt x="0" y="0"/>
                </a:moveTo>
                <a:lnTo>
                  <a:pt x="412587" y="0"/>
                </a:lnTo>
                <a:lnTo>
                  <a:pt x="412587" y="412587"/>
                </a:lnTo>
                <a:lnTo>
                  <a:pt x="0" y="4125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3" name="Google Shape;493;p35"/>
          <p:cNvSpPr txBox="1"/>
          <p:nvPr/>
        </p:nvSpPr>
        <p:spPr>
          <a:xfrm>
            <a:off x="11419591" y="2039253"/>
            <a:ext cx="6486701" cy="9766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324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Key Takeaways</a:t>
            </a:r>
            <a:endParaRPr/>
          </a:p>
        </p:txBody>
      </p:sp>
      <p:sp>
        <p:nvSpPr>
          <p:cNvPr id="494" name="Google Shape;494;p35"/>
          <p:cNvSpPr txBox="1"/>
          <p:nvPr/>
        </p:nvSpPr>
        <p:spPr>
          <a:xfrm>
            <a:off x="11743088" y="5534025"/>
            <a:ext cx="5839709" cy="10446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8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The real contest is system vs product. Tesla has a credible path to platform leadership if it executes with discipline and regional focus.</a:t>
            </a:r>
            <a:endParaRPr/>
          </a:p>
        </p:txBody>
      </p:sp>
      <p:sp>
        <p:nvSpPr>
          <p:cNvPr id="495" name="Google Shape;495;p35"/>
          <p:cNvSpPr txBox="1"/>
          <p:nvPr/>
        </p:nvSpPr>
        <p:spPr>
          <a:xfrm>
            <a:off x="12519444" y="4692273"/>
            <a:ext cx="3861451" cy="4512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8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Strategic Clarity</a:t>
            </a:r>
            <a:endParaRPr/>
          </a:p>
        </p:txBody>
      </p:sp>
      <p:sp>
        <p:nvSpPr>
          <p:cNvPr id="496" name="Google Shape;496;p35"/>
          <p:cNvSpPr txBox="1"/>
          <p:nvPr/>
        </p:nvSpPr>
        <p:spPr>
          <a:xfrm>
            <a:off x="1509286" y="5089971"/>
            <a:ext cx="3092524" cy="4512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8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Platform Gap</a:t>
            </a:r>
            <a:endParaRPr/>
          </a:p>
        </p:txBody>
      </p:sp>
      <p:sp>
        <p:nvSpPr>
          <p:cNvPr id="497" name="Google Shape;497;p35"/>
          <p:cNvSpPr txBox="1"/>
          <p:nvPr/>
        </p:nvSpPr>
        <p:spPr>
          <a:xfrm>
            <a:off x="1509286" y="4474029"/>
            <a:ext cx="3092524" cy="5528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8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Regional Games</a:t>
            </a:r>
            <a:endParaRPr/>
          </a:p>
        </p:txBody>
      </p:sp>
      <p:sp>
        <p:nvSpPr>
          <p:cNvPr id="498" name="Google Shape;498;p35"/>
          <p:cNvSpPr txBox="1"/>
          <p:nvPr/>
        </p:nvSpPr>
        <p:spPr>
          <a:xfrm>
            <a:off x="1028700" y="5531681"/>
            <a:ext cx="3913511" cy="1081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324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Urgent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36"/>
          <p:cNvSpPr/>
          <p:nvPr/>
        </p:nvSpPr>
        <p:spPr>
          <a:xfrm>
            <a:off x="793255" y="1847451"/>
            <a:ext cx="16701489" cy="7724439"/>
          </a:xfrm>
          <a:custGeom>
            <a:rect b="b" l="l" r="r" t="t"/>
            <a:pathLst>
              <a:path extrusionOk="0" h="7724439" w="16701489">
                <a:moveTo>
                  <a:pt x="0" y="0"/>
                </a:moveTo>
                <a:lnTo>
                  <a:pt x="16701490" y="0"/>
                </a:lnTo>
                <a:lnTo>
                  <a:pt x="16701490" y="7724439"/>
                </a:lnTo>
                <a:lnTo>
                  <a:pt x="0" y="77244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4" name="Google Shape;504;p36"/>
          <p:cNvSpPr txBox="1"/>
          <p:nvPr/>
        </p:nvSpPr>
        <p:spPr>
          <a:xfrm>
            <a:off x="449144" y="564737"/>
            <a:ext cx="12028565" cy="10708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82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Prioritized Strategic Pathways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9" name="Google Shape;509;p37"/>
          <p:cNvGrpSpPr/>
          <p:nvPr/>
        </p:nvGrpSpPr>
        <p:grpSpPr>
          <a:xfrm>
            <a:off x="4771383" y="6300423"/>
            <a:ext cx="4133377" cy="2562257"/>
            <a:chOff x="0" y="-38100"/>
            <a:chExt cx="1088626" cy="674833"/>
          </a:xfrm>
        </p:grpSpPr>
        <p:sp>
          <p:nvSpPr>
            <p:cNvPr id="510" name="Google Shape;510;p37"/>
            <p:cNvSpPr/>
            <p:nvPr/>
          </p:nvSpPr>
          <p:spPr>
            <a:xfrm>
              <a:off x="0" y="0"/>
              <a:ext cx="1088626" cy="636733"/>
            </a:xfrm>
            <a:custGeom>
              <a:rect b="b" l="l" r="r" t="t"/>
              <a:pathLst>
                <a:path extrusionOk="0" h="636733" w="1088626">
                  <a:moveTo>
                    <a:pt x="61810" y="0"/>
                  </a:moveTo>
                  <a:lnTo>
                    <a:pt x="1026816" y="0"/>
                  </a:lnTo>
                  <a:cubicBezTo>
                    <a:pt x="1043209" y="0"/>
                    <a:pt x="1058931" y="6512"/>
                    <a:pt x="1070522" y="18104"/>
                  </a:cubicBezTo>
                  <a:cubicBezTo>
                    <a:pt x="1082114" y="29695"/>
                    <a:pt x="1088626" y="45417"/>
                    <a:pt x="1088626" y="61810"/>
                  </a:cubicBezTo>
                  <a:lnTo>
                    <a:pt x="1088626" y="574923"/>
                  </a:lnTo>
                  <a:cubicBezTo>
                    <a:pt x="1088626" y="591316"/>
                    <a:pt x="1082114" y="607038"/>
                    <a:pt x="1070522" y="618630"/>
                  </a:cubicBezTo>
                  <a:cubicBezTo>
                    <a:pt x="1058931" y="630221"/>
                    <a:pt x="1043209" y="636733"/>
                    <a:pt x="1026816" y="636733"/>
                  </a:cubicBezTo>
                  <a:lnTo>
                    <a:pt x="61810" y="636733"/>
                  </a:lnTo>
                  <a:cubicBezTo>
                    <a:pt x="45417" y="636733"/>
                    <a:pt x="29695" y="630221"/>
                    <a:pt x="18104" y="618630"/>
                  </a:cubicBezTo>
                  <a:cubicBezTo>
                    <a:pt x="6512" y="607038"/>
                    <a:pt x="0" y="591316"/>
                    <a:pt x="0" y="574923"/>
                  </a:cubicBezTo>
                  <a:lnTo>
                    <a:pt x="0" y="61810"/>
                  </a:lnTo>
                  <a:cubicBezTo>
                    <a:pt x="0" y="45417"/>
                    <a:pt x="6512" y="29695"/>
                    <a:pt x="18104" y="18104"/>
                  </a:cubicBezTo>
                  <a:cubicBezTo>
                    <a:pt x="29695" y="6512"/>
                    <a:pt x="45417" y="0"/>
                    <a:pt x="61810" y="0"/>
                  </a:cubicBezTo>
                  <a:close/>
                </a:path>
              </a:pathLst>
            </a:custGeom>
            <a:solidFill>
              <a:srgbClr val="EAF20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37"/>
            <p:cNvSpPr txBox="1"/>
            <p:nvPr/>
          </p:nvSpPr>
          <p:spPr>
            <a:xfrm>
              <a:off x="0" y="-38100"/>
              <a:ext cx="1088626" cy="6748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2" name="Google Shape;512;p37"/>
          <p:cNvSpPr/>
          <p:nvPr/>
        </p:nvSpPr>
        <p:spPr>
          <a:xfrm>
            <a:off x="7481483" y="1685210"/>
            <a:ext cx="9751739" cy="3862917"/>
          </a:xfrm>
          <a:custGeom>
            <a:rect b="b" l="l" r="r" t="t"/>
            <a:pathLst>
              <a:path extrusionOk="0" h="659033" w="1663696">
                <a:moveTo>
                  <a:pt x="18260" y="0"/>
                </a:moveTo>
                <a:lnTo>
                  <a:pt x="1645436" y="0"/>
                </a:lnTo>
                <a:cubicBezTo>
                  <a:pt x="1650279" y="0"/>
                  <a:pt x="1654923" y="1924"/>
                  <a:pt x="1658348" y="5348"/>
                </a:cubicBezTo>
                <a:cubicBezTo>
                  <a:pt x="1661772" y="8773"/>
                  <a:pt x="1663696" y="13417"/>
                  <a:pt x="1663696" y="18260"/>
                </a:cubicBezTo>
                <a:lnTo>
                  <a:pt x="1663696" y="640773"/>
                </a:lnTo>
                <a:cubicBezTo>
                  <a:pt x="1663696" y="650858"/>
                  <a:pt x="1655521" y="659033"/>
                  <a:pt x="1645436" y="659033"/>
                </a:cubicBezTo>
                <a:lnTo>
                  <a:pt x="18260" y="659033"/>
                </a:lnTo>
                <a:cubicBezTo>
                  <a:pt x="8175" y="659033"/>
                  <a:pt x="0" y="650858"/>
                  <a:pt x="0" y="640773"/>
                </a:cubicBezTo>
                <a:lnTo>
                  <a:pt x="0" y="18260"/>
                </a:lnTo>
                <a:cubicBezTo>
                  <a:pt x="0" y="8175"/>
                  <a:pt x="8175" y="0"/>
                  <a:pt x="18260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1947" l="0" r="0" t="-21947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37"/>
          <p:cNvSpPr/>
          <p:nvPr/>
        </p:nvSpPr>
        <p:spPr>
          <a:xfrm>
            <a:off x="9364854" y="6445084"/>
            <a:ext cx="9254385" cy="4189143"/>
          </a:xfrm>
          <a:custGeom>
            <a:rect b="b" l="l" r="r" t="t"/>
            <a:pathLst>
              <a:path extrusionOk="0" h="714689" w="1578845">
                <a:moveTo>
                  <a:pt x="19241" y="0"/>
                </a:moveTo>
                <a:lnTo>
                  <a:pt x="1559604" y="0"/>
                </a:lnTo>
                <a:cubicBezTo>
                  <a:pt x="1564707" y="0"/>
                  <a:pt x="1569601" y="2027"/>
                  <a:pt x="1573209" y="5636"/>
                </a:cubicBezTo>
                <a:cubicBezTo>
                  <a:pt x="1576818" y="9244"/>
                  <a:pt x="1578845" y="14138"/>
                  <a:pt x="1578845" y="19241"/>
                </a:cubicBezTo>
                <a:lnTo>
                  <a:pt x="1578845" y="695448"/>
                </a:lnTo>
                <a:cubicBezTo>
                  <a:pt x="1578845" y="706074"/>
                  <a:pt x="1570230" y="714689"/>
                  <a:pt x="1559604" y="714689"/>
                </a:cubicBezTo>
                <a:lnTo>
                  <a:pt x="19241" y="714689"/>
                </a:lnTo>
                <a:cubicBezTo>
                  <a:pt x="8615" y="714689"/>
                  <a:pt x="0" y="706074"/>
                  <a:pt x="0" y="695448"/>
                </a:cubicBezTo>
                <a:lnTo>
                  <a:pt x="0" y="19241"/>
                </a:lnTo>
                <a:cubicBezTo>
                  <a:pt x="0" y="8615"/>
                  <a:pt x="8615" y="0"/>
                  <a:pt x="19241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2960" l="0" r="0" t="-1296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37"/>
          <p:cNvSpPr txBox="1"/>
          <p:nvPr/>
        </p:nvSpPr>
        <p:spPr>
          <a:xfrm>
            <a:off x="1028700" y="7398299"/>
            <a:ext cx="3235641" cy="9081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47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Stop treating the world as one market; prioritize Pentagon advantages regionally.</a:t>
            </a:r>
            <a:endParaRPr/>
          </a:p>
        </p:txBody>
      </p:sp>
      <p:sp>
        <p:nvSpPr>
          <p:cNvPr id="515" name="Google Shape;515;p37"/>
          <p:cNvSpPr txBox="1"/>
          <p:nvPr/>
        </p:nvSpPr>
        <p:spPr>
          <a:xfrm>
            <a:off x="5301648" y="7398299"/>
            <a:ext cx="3052951" cy="9081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47" u="none" cap="none" strike="noStrike">
                <a:solidFill>
                  <a:srgbClr val="0D0D0D"/>
                </a:solidFill>
                <a:latin typeface="Inter"/>
                <a:ea typeface="Inter"/>
                <a:cs typeface="Inter"/>
                <a:sym typeface="Inter"/>
              </a:rPr>
              <a:t>The real contest is system vs product; Tesla's credible path requires discipline and focus.</a:t>
            </a:r>
            <a:endParaRPr/>
          </a:p>
        </p:txBody>
      </p:sp>
      <p:sp>
        <p:nvSpPr>
          <p:cNvPr id="516" name="Google Shape;516;p37"/>
          <p:cNvSpPr txBox="1"/>
          <p:nvPr/>
        </p:nvSpPr>
        <p:spPr>
          <a:xfrm>
            <a:off x="1047200" y="1638431"/>
            <a:ext cx="6434283" cy="22985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994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Strategic Crossroads</a:t>
            </a:r>
            <a:endParaRPr/>
          </a:p>
        </p:txBody>
      </p:sp>
      <p:sp>
        <p:nvSpPr>
          <p:cNvPr id="517" name="Google Shape;517;p37"/>
          <p:cNvSpPr txBox="1"/>
          <p:nvPr/>
        </p:nvSpPr>
        <p:spPr>
          <a:xfrm>
            <a:off x="1028700" y="6873932"/>
            <a:ext cx="2930436" cy="4512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8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Regional Focus</a:t>
            </a:r>
            <a:endParaRPr/>
          </a:p>
        </p:txBody>
      </p:sp>
      <p:sp>
        <p:nvSpPr>
          <p:cNvPr id="518" name="Google Shape;518;p37"/>
          <p:cNvSpPr txBox="1"/>
          <p:nvPr/>
        </p:nvSpPr>
        <p:spPr>
          <a:xfrm>
            <a:off x="5301648" y="6873932"/>
            <a:ext cx="2854236" cy="4512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85" u="none" cap="none" strike="noStrike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System vs Product</a:t>
            </a:r>
            <a:endParaRPr/>
          </a:p>
        </p:txBody>
      </p:sp>
      <p:sp>
        <p:nvSpPr>
          <p:cNvPr id="519" name="Google Shape;519;p37"/>
          <p:cNvSpPr txBox="1"/>
          <p:nvPr/>
        </p:nvSpPr>
        <p:spPr>
          <a:xfrm>
            <a:off x="1028700" y="4432744"/>
            <a:ext cx="5301312" cy="9081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47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Tesla's challenge extends beyond EV sales volume to defining company identity amid regional rivalries and integration value.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8"/>
          <p:cNvSpPr txBox="1"/>
          <p:nvPr/>
        </p:nvSpPr>
        <p:spPr>
          <a:xfrm>
            <a:off x="1228118" y="1181100"/>
            <a:ext cx="6434283" cy="11746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994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References</a:t>
            </a:r>
            <a:endParaRPr/>
          </a:p>
        </p:txBody>
      </p:sp>
      <p:sp>
        <p:nvSpPr>
          <p:cNvPr id="525" name="Google Shape;525;p38"/>
          <p:cNvSpPr txBox="1"/>
          <p:nvPr/>
        </p:nvSpPr>
        <p:spPr>
          <a:xfrm>
            <a:off x="1228118" y="2691400"/>
            <a:ext cx="11559332" cy="43723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60325" lvl="1" marL="3206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85"/>
              <a:buFont typeface="Arial"/>
              <a:buChar char="•"/>
            </a:pPr>
            <a:r>
              <a:rPr b="1" i="0" lang="en-US" sz="148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Brand Finance (2026). Global 500 2026 Report. brandfinance.com</a:t>
            </a:r>
            <a:endParaRPr/>
          </a:p>
          <a:p>
            <a:pPr indent="-160325" lvl="1" marL="3206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85"/>
              <a:buFont typeface="Arial"/>
              <a:buChar char="•"/>
            </a:pPr>
            <a:r>
              <a:rPr b="1" i="0" lang="en-US" sz="148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CleanTechnica (2026). Tesla Had 46% of US EV Market in 2025. cleantechnica.com</a:t>
            </a:r>
            <a:endParaRPr/>
          </a:p>
          <a:p>
            <a:pPr indent="-160325" lvl="1" marL="3206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85"/>
              <a:buFont typeface="Arial"/>
              <a:buChar char="•"/>
            </a:pPr>
            <a:r>
              <a:rPr b="1" i="0" lang="en-US" sz="148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Cox Automotive / CarEdge (2026). Electric Vehicle Sales and Market Share. caredge.com</a:t>
            </a:r>
            <a:endParaRPr/>
          </a:p>
          <a:p>
            <a:pPr indent="-160325" lvl="1" marL="3206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85"/>
              <a:buFont typeface="Arial"/>
              <a:buChar char="•"/>
            </a:pPr>
            <a:r>
              <a:rPr b="1" i="0" lang="en-US" sz="148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Grand View Research (2026). Global Electric Vehicle Market Size &amp; Forecast, 2025–2030.</a:t>
            </a:r>
            <a:endParaRPr/>
          </a:p>
          <a:p>
            <a:pPr indent="-160325" lvl="1" marL="3206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85"/>
              <a:buFont typeface="Arial"/>
              <a:buChar char="•"/>
            </a:pPr>
            <a:r>
              <a:rPr b="1" i="0" lang="en-US" sz="148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IEA (2025). Global EV Outlook 2025: Trends in Electric Car Markets. iea.org</a:t>
            </a:r>
            <a:endParaRPr/>
          </a:p>
          <a:p>
            <a:pPr indent="-160325" lvl="1" marL="3206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85"/>
              <a:buFont typeface="Arial"/>
              <a:buChar char="•"/>
            </a:pPr>
            <a:r>
              <a:rPr b="1" i="0" lang="en-US" sz="148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InsideEVs (2026). Tesla’s U.S. Sales in Q1 2026. insideevs.com</a:t>
            </a:r>
            <a:endParaRPr/>
          </a:p>
          <a:p>
            <a:pPr indent="-160325" lvl="1" marL="3206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85"/>
              <a:buFont typeface="Arial"/>
              <a:buChar char="•"/>
            </a:pPr>
            <a:r>
              <a:rPr b="1" i="0" lang="en-US" sz="148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MarketsandMarkets (2025). EV Market worth USD 620.3 billion by 2030. globenewswire.com</a:t>
            </a:r>
            <a:endParaRPr/>
          </a:p>
          <a:p>
            <a:pPr indent="-160325" lvl="1" marL="3206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85"/>
              <a:buFont typeface="Arial"/>
              <a:buChar char="•"/>
            </a:pPr>
            <a:r>
              <a:rPr b="1" i="0" lang="en-US" sz="148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Statista (2025). AI Market Size &amp; Growth 2020–2030.</a:t>
            </a:r>
            <a:endParaRPr/>
          </a:p>
          <a:p>
            <a:pPr indent="-160325" lvl="1" marL="3206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85"/>
              <a:buFont typeface="Arial"/>
              <a:buChar char="•"/>
            </a:pPr>
            <a:r>
              <a:rPr b="1" i="0" lang="en-US" sz="148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WEF (2025). Future of Jobs Report 2025. weforum.org</a:t>
            </a:r>
            <a:endParaRPr/>
          </a:p>
          <a:p>
            <a:pPr indent="-160325" lvl="1" marL="3206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85"/>
              <a:buFont typeface="Arial"/>
              <a:buChar char="•"/>
            </a:pPr>
            <a:r>
              <a:rPr b="1" i="0" lang="en-US" sz="148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Yale / NBER (2025). Musk’s Political Activities and Tesla Sales Impact.</a:t>
            </a:r>
            <a:endParaRPr/>
          </a:p>
          <a:p>
            <a:pPr indent="-160325" lvl="1" marL="3206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85"/>
              <a:buFont typeface="Arial"/>
              <a:buChar char="•"/>
            </a:pPr>
            <a:r>
              <a:rPr b="1" i="0" lang="en-US" sz="148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Counterpoint Research (2026). Global Electric Vehicle Market Share: Quarterly.</a:t>
            </a:r>
            <a:endParaRPr/>
          </a:p>
          <a:p>
            <a:pPr indent="-160325" lvl="1" marL="3206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85"/>
              <a:buFont typeface="Arial"/>
              <a:buChar char="•"/>
            </a:pPr>
            <a:r>
              <a:rPr b="1" i="0" lang="en-US" sz="148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BIS (2024). Triennial Central Bank Survey: Foreign Exchange Turnover.</a:t>
            </a:r>
            <a:endParaRPr/>
          </a:p>
          <a:p>
            <a:pPr indent="-160325" lvl="1" marL="3206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85"/>
              <a:buFont typeface="Arial"/>
              <a:buChar char="•"/>
            </a:pPr>
            <a:r>
              <a:rPr b="1" i="0" lang="en-US" sz="148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IMF COFER Database (2025). Currency Composition of Official Foreign Exchange Reserves.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85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60325" lvl="1" marL="3206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85"/>
              <a:buFont typeface="Arial"/>
              <a:buChar char="•"/>
            </a:pPr>
            <a:r>
              <a:rPr b="1" i="0" lang="en-US" sz="148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Researched from Gemini, above resources and Tesla official website, Written by the team and refined/ polished by Perplexity.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85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p15"/>
          <p:cNvGrpSpPr/>
          <p:nvPr/>
        </p:nvGrpSpPr>
        <p:grpSpPr>
          <a:xfrm>
            <a:off x="10921354" y="4116266"/>
            <a:ext cx="6119078" cy="1909807"/>
            <a:chOff x="0" y="-38100"/>
            <a:chExt cx="1611609" cy="502994"/>
          </a:xfrm>
        </p:grpSpPr>
        <p:sp>
          <p:nvSpPr>
            <p:cNvPr id="122" name="Google Shape;122;p15"/>
            <p:cNvSpPr/>
            <p:nvPr/>
          </p:nvSpPr>
          <p:spPr>
            <a:xfrm>
              <a:off x="0" y="0"/>
              <a:ext cx="1611609" cy="464894"/>
            </a:xfrm>
            <a:custGeom>
              <a:rect b="b" l="l" r="r" t="t"/>
              <a:pathLst>
                <a:path extrusionOk="0" h="464894" w="1611609">
                  <a:moveTo>
                    <a:pt x="41752" y="0"/>
                  </a:moveTo>
                  <a:lnTo>
                    <a:pt x="1569857" y="0"/>
                  </a:lnTo>
                  <a:cubicBezTo>
                    <a:pt x="1580931" y="0"/>
                    <a:pt x="1591550" y="4399"/>
                    <a:pt x="1599380" y="12229"/>
                  </a:cubicBezTo>
                  <a:cubicBezTo>
                    <a:pt x="1607210" y="20059"/>
                    <a:pt x="1611609" y="30679"/>
                    <a:pt x="1611609" y="41752"/>
                  </a:cubicBezTo>
                  <a:lnTo>
                    <a:pt x="1611609" y="423142"/>
                  </a:lnTo>
                  <a:cubicBezTo>
                    <a:pt x="1611609" y="446201"/>
                    <a:pt x="1592916" y="464894"/>
                    <a:pt x="1569857" y="464894"/>
                  </a:cubicBezTo>
                  <a:lnTo>
                    <a:pt x="41752" y="464894"/>
                  </a:lnTo>
                  <a:cubicBezTo>
                    <a:pt x="30679" y="464894"/>
                    <a:pt x="20059" y="460495"/>
                    <a:pt x="12229" y="452665"/>
                  </a:cubicBezTo>
                  <a:cubicBezTo>
                    <a:pt x="4399" y="444835"/>
                    <a:pt x="0" y="434216"/>
                    <a:pt x="0" y="423142"/>
                  </a:cubicBezTo>
                  <a:lnTo>
                    <a:pt x="0" y="41752"/>
                  </a:lnTo>
                  <a:cubicBezTo>
                    <a:pt x="0" y="30679"/>
                    <a:pt x="4399" y="20059"/>
                    <a:pt x="12229" y="12229"/>
                  </a:cubicBezTo>
                  <a:cubicBezTo>
                    <a:pt x="20059" y="4399"/>
                    <a:pt x="30679" y="0"/>
                    <a:pt x="41752" y="0"/>
                  </a:cubicBezTo>
                  <a:close/>
                </a:path>
              </a:pathLst>
            </a:custGeom>
            <a:solidFill>
              <a:srgbClr val="EAF20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5"/>
            <p:cNvSpPr txBox="1"/>
            <p:nvPr/>
          </p:nvSpPr>
          <p:spPr>
            <a:xfrm>
              <a:off x="0" y="-38100"/>
              <a:ext cx="1611609" cy="5029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4" name="Google Shape;124;p15"/>
          <p:cNvSpPr/>
          <p:nvPr/>
        </p:nvSpPr>
        <p:spPr>
          <a:xfrm rot="9973715">
            <a:off x="-251860" y="8019844"/>
            <a:ext cx="4637582" cy="4114800"/>
          </a:xfrm>
          <a:custGeom>
            <a:rect b="b" l="l" r="r" t="t"/>
            <a:pathLst>
              <a:path extrusionOk="0" h="4114800" w="4637582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5" name="Google Shape;125;p15"/>
          <p:cNvSpPr/>
          <p:nvPr/>
        </p:nvSpPr>
        <p:spPr>
          <a:xfrm>
            <a:off x="-674963" y="1319925"/>
            <a:ext cx="10558607" cy="7303513"/>
          </a:xfrm>
          <a:custGeom>
            <a:rect b="b" l="l" r="r" t="t"/>
            <a:pathLst>
              <a:path extrusionOk="0" h="1713405" w="2477050">
                <a:moveTo>
                  <a:pt x="16864" y="0"/>
                </a:moveTo>
                <a:lnTo>
                  <a:pt x="2460186" y="0"/>
                </a:lnTo>
                <a:cubicBezTo>
                  <a:pt x="2464659" y="0"/>
                  <a:pt x="2468948" y="1777"/>
                  <a:pt x="2472111" y="4939"/>
                </a:cubicBezTo>
                <a:cubicBezTo>
                  <a:pt x="2475274" y="8102"/>
                  <a:pt x="2477050" y="12392"/>
                  <a:pt x="2477050" y="16864"/>
                </a:cubicBezTo>
                <a:lnTo>
                  <a:pt x="2477050" y="1696541"/>
                </a:lnTo>
                <a:cubicBezTo>
                  <a:pt x="2477050" y="1701013"/>
                  <a:pt x="2475274" y="1705303"/>
                  <a:pt x="2472111" y="1708466"/>
                </a:cubicBezTo>
                <a:cubicBezTo>
                  <a:pt x="2468948" y="1711628"/>
                  <a:pt x="2464659" y="1713405"/>
                  <a:pt x="2460186" y="1713405"/>
                </a:cubicBezTo>
                <a:lnTo>
                  <a:pt x="16864" y="1713405"/>
                </a:lnTo>
                <a:cubicBezTo>
                  <a:pt x="12392" y="1713405"/>
                  <a:pt x="8102" y="1711628"/>
                  <a:pt x="4939" y="1708466"/>
                </a:cubicBezTo>
                <a:cubicBezTo>
                  <a:pt x="1777" y="1705303"/>
                  <a:pt x="0" y="1701013"/>
                  <a:pt x="0" y="1696541"/>
                </a:cubicBezTo>
                <a:lnTo>
                  <a:pt x="0" y="16864"/>
                </a:lnTo>
                <a:cubicBezTo>
                  <a:pt x="0" y="12392"/>
                  <a:pt x="1777" y="8102"/>
                  <a:pt x="4939" y="4939"/>
                </a:cubicBezTo>
                <a:cubicBezTo>
                  <a:pt x="8102" y="1777"/>
                  <a:pt x="12392" y="0"/>
                  <a:pt x="16864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1332" r="-1332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6" name="Google Shape;126;p15"/>
          <p:cNvGrpSpPr/>
          <p:nvPr/>
        </p:nvGrpSpPr>
        <p:grpSpPr>
          <a:xfrm>
            <a:off x="5438696" y="1616152"/>
            <a:ext cx="3267402" cy="1541573"/>
            <a:chOff x="0" y="-38100"/>
            <a:chExt cx="860550" cy="406011"/>
          </a:xfrm>
        </p:grpSpPr>
        <p:sp>
          <p:nvSpPr>
            <p:cNvPr id="127" name="Google Shape;127;p15"/>
            <p:cNvSpPr/>
            <p:nvPr/>
          </p:nvSpPr>
          <p:spPr>
            <a:xfrm>
              <a:off x="0" y="0"/>
              <a:ext cx="860550" cy="367911"/>
            </a:xfrm>
            <a:custGeom>
              <a:rect b="b" l="l" r="r" t="t"/>
              <a:pathLst>
                <a:path extrusionOk="0" h="367911" w="860550">
                  <a:moveTo>
                    <a:pt x="78192" y="0"/>
                  </a:moveTo>
                  <a:lnTo>
                    <a:pt x="782359" y="0"/>
                  </a:lnTo>
                  <a:cubicBezTo>
                    <a:pt x="803096" y="0"/>
                    <a:pt x="822985" y="8238"/>
                    <a:pt x="837649" y="22902"/>
                  </a:cubicBezTo>
                  <a:cubicBezTo>
                    <a:pt x="852312" y="37566"/>
                    <a:pt x="860550" y="57454"/>
                    <a:pt x="860550" y="78192"/>
                  </a:cubicBezTo>
                  <a:lnTo>
                    <a:pt x="860550" y="289719"/>
                  </a:lnTo>
                  <a:cubicBezTo>
                    <a:pt x="860550" y="332904"/>
                    <a:pt x="825543" y="367911"/>
                    <a:pt x="782359" y="367911"/>
                  </a:cubicBezTo>
                  <a:lnTo>
                    <a:pt x="78192" y="367911"/>
                  </a:lnTo>
                  <a:cubicBezTo>
                    <a:pt x="57454" y="367911"/>
                    <a:pt x="37566" y="359673"/>
                    <a:pt x="22902" y="345009"/>
                  </a:cubicBezTo>
                  <a:cubicBezTo>
                    <a:pt x="8238" y="330346"/>
                    <a:pt x="0" y="310457"/>
                    <a:pt x="0" y="289719"/>
                  </a:cubicBezTo>
                  <a:lnTo>
                    <a:pt x="0" y="78192"/>
                  </a:lnTo>
                  <a:cubicBezTo>
                    <a:pt x="0" y="35008"/>
                    <a:pt x="35008" y="0"/>
                    <a:pt x="78192" y="0"/>
                  </a:cubicBezTo>
                  <a:close/>
                </a:path>
              </a:pathLst>
            </a:custGeom>
            <a:solidFill>
              <a:srgbClr val="EAF20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15"/>
            <p:cNvSpPr txBox="1"/>
            <p:nvPr/>
          </p:nvSpPr>
          <p:spPr>
            <a:xfrm>
              <a:off x="0" y="-38100"/>
              <a:ext cx="860550" cy="4060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9" name="Google Shape;129;p15"/>
          <p:cNvSpPr txBox="1"/>
          <p:nvPr/>
        </p:nvSpPr>
        <p:spPr>
          <a:xfrm>
            <a:off x="10921354" y="1884638"/>
            <a:ext cx="6551461" cy="17882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277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Industry Dynamics and Macro Forces</a:t>
            </a:r>
            <a:endParaRPr/>
          </a:p>
        </p:txBody>
      </p:sp>
      <p:sp>
        <p:nvSpPr>
          <p:cNvPr id="130" name="Google Shape;130;p15"/>
          <p:cNvSpPr txBox="1"/>
          <p:nvPr/>
        </p:nvSpPr>
        <p:spPr>
          <a:xfrm>
            <a:off x="10921354" y="7243381"/>
            <a:ext cx="6551461" cy="11356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64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The market remains highly fragmented with distinct regional battles shaping competitive dynamics and Tesla's strategic positioning.</a:t>
            </a:r>
            <a:endParaRPr/>
          </a:p>
        </p:txBody>
      </p:sp>
      <p:sp>
        <p:nvSpPr>
          <p:cNvPr id="131" name="Google Shape;131;p15"/>
          <p:cNvSpPr txBox="1"/>
          <p:nvPr/>
        </p:nvSpPr>
        <p:spPr>
          <a:xfrm>
            <a:off x="11497533" y="4632396"/>
            <a:ext cx="3389915" cy="11746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994" u="none" cap="none" strike="noStrike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20M+</a:t>
            </a:r>
            <a:endParaRPr/>
          </a:p>
        </p:txBody>
      </p:sp>
      <p:sp>
        <p:nvSpPr>
          <p:cNvPr id="132" name="Google Shape;132;p15"/>
          <p:cNvSpPr txBox="1"/>
          <p:nvPr/>
        </p:nvSpPr>
        <p:spPr>
          <a:xfrm>
            <a:off x="14463852" y="4679950"/>
            <a:ext cx="2306400" cy="9999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30" u="none" cap="none" strike="noStrike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Global EV Sales in 2025</a:t>
            </a:r>
            <a:endParaRPr/>
          </a:p>
        </p:txBody>
      </p:sp>
      <p:sp>
        <p:nvSpPr>
          <p:cNvPr id="133" name="Google Shape;133;p15"/>
          <p:cNvSpPr txBox="1"/>
          <p:nvPr/>
        </p:nvSpPr>
        <p:spPr>
          <a:xfrm>
            <a:off x="5000795" y="1925912"/>
            <a:ext cx="4396761" cy="62248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324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 in 4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324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new cars sold worldwide is now electric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16"/>
          <p:cNvGrpSpPr/>
          <p:nvPr/>
        </p:nvGrpSpPr>
        <p:grpSpPr>
          <a:xfrm>
            <a:off x="5010240" y="5541165"/>
            <a:ext cx="4867874" cy="5182713"/>
            <a:chOff x="0" y="-38100"/>
            <a:chExt cx="5329434" cy="5674126"/>
          </a:xfrm>
        </p:grpSpPr>
        <p:sp>
          <p:nvSpPr>
            <p:cNvPr id="139" name="Google Shape;139;p16"/>
            <p:cNvSpPr/>
            <p:nvPr/>
          </p:nvSpPr>
          <p:spPr>
            <a:xfrm>
              <a:off x="0" y="0"/>
              <a:ext cx="5329434" cy="5636026"/>
            </a:xfrm>
            <a:custGeom>
              <a:rect b="b" l="l" r="r" t="t"/>
              <a:pathLst>
                <a:path extrusionOk="0" h="5636026" w="5329434">
                  <a:moveTo>
                    <a:pt x="60436" y="0"/>
                  </a:moveTo>
                  <a:lnTo>
                    <a:pt x="5268998" y="0"/>
                  </a:lnTo>
                  <a:cubicBezTo>
                    <a:pt x="5302376" y="0"/>
                    <a:pt x="5329434" y="27058"/>
                    <a:pt x="5329434" y="60436"/>
                  </a:cubicBezTo>
                  <a:lnTo>
                    <a:pt x="5329434" y="5575591"/>
                  </a:lnTo>
                  <a:cubicBezTo>
                    <a:pt x="5329434" y="5608968"/>
                    <a:pt x="5302376" y="5636026"/>
                    <a:pt x="5268998" y="5636026"/>
                  </a:cubicBezTo>
                  <a:lnTo>
                    <a:pt x="60436" y="5636026"/>
                  </a:lnTo>
                  <a:cubicBezTo>
                    <a:pt x="27058" y="5636026"/>
                    <a:pt x="0" y="5608968"/>
                    <a:pt x="0" y="5575591"/>
                  </a:cubicBezTo>
                  <a:lnTo>
                    <a:pt x="0" y="60436"/>
                  </a:lnTo>
                  <a:cubicBezTo>
                    <a:pt x="0" y="27058"/>
                    <a:pt x="27058" y="0"/>
                    <a:pt x="60436" y="0"/>
                  </a:cubicBezTo>
                  <a:close/>
                </a:path>
              </a:pathLst>
            </a:custGeom>
            <a:solidFill>
              <a:srgbClr val="EAF20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16"/>
            <p:cNvSpPr txBox="1"/>
            <p:nvPr/>
          </p:nvSpPr>
          <p:spPr>
            <a:xfrm>
              <a:off x="0" y="-38100"/>
              <a:ext cx="5329433" cy="56741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1" name="Google Shape;141;p16"/>
          <p:cNvSpPr/>
          <p:nvPr/>
        </p:nvSpPr>
        <p:spPr>
          <a:xfrm>
            <a:off x="7267538" y="-417746"/>
            <a:ext cx="9991766" cy="5561246"/>
          </a:xfrm>
          <a:custGeom>
            <a:rect b="b" l="l" r="r" t="t"/>
            <a:pathLst>
              <a:path extrusionOk="0" h="1304669" w="2344069">
                <a:moveTo>
                  <a:pt x="17821" y="0"/>
                </a:moveTo>
                <a:lnTo>
                  <a:pt x="2326248" y="0"/>
                </a:lnTo>
                <a:cubicBezTo>
                  <a:pt x="2330974" y="0"/>
                  <a:pt x="2335507" y="1878"/>
                  <a:pt x="2338849" y="5220"/>
                </a:cubicBezTo>
                <a:cubicBezTo>
                  <a:pt x="2342191" y="8562"/>
                  <a:pt x="2344069" y="13095"/>
                  <a:pt x="2344069" y="17821"/>
                </a:cubicBezTo>
                <a:lnTo>
                  <a:pt x="2344069" y="1286848"/>
                </a:lnTo>
                <a:cubicBezTo>
                  <a:pt x="2344069" y="1291574"/>
                  <a:pt x="2342191" y="1296107"/>
                  <a:pt x="2338849" y="1299449"/>
                </a:cubicBezTo>
                <a:cubicBezTo>
                  <a:pt x="2335507" y="1302791"/>
                  <a:pt x="2330974" y="1304669"/>
                  <a:pt x="2326248" y="1304669"/>
                </a:cubicBezTo>
                <a:lnTo>
                  <a:pt x="17821" y="1304669"/>
                </a:lnTo>
                <a:cubicBezTo>
                  <a:pt x="13095" y="1304669"/>
                  <a:pt x="8562" y="1302791"/>
                  <a:pt x="5220" y="1299449"/>
                </a:cubicBezTo>
                <a:cubicBezTo>
                  <a:pt x="1878" y="1296107"/>
                  <a:pt x="0" y="1291574"/>
                  <a:pt x="0" y="1286848"/>
                </a:cubicBezTo>
                <a:lnTo>
                  <a:pt x="0" y="17821"/>
                </a:lnTo>
                <a:cubicBezTo>
                  <a:pt x="0" y="13095"/>
                  <a:pt x="1878" y="8562"/>
                  <a:pt x="5220" y="5220"/>
                </a:cubicBezTo>
                <a:cubicBezTo>
                  <a:pt x="8562" y="1878"/>
                  <a:pt x="13095" y="0"/>
                  <a:pt x="17821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205" l="0" r="0" t="-1205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6"/>
          <p:cNvSpPr/>
          <p:nvPr/>
        </p:nvSpPr>
        <p:spPr>
          <a:xfrm rot="9973715">
            <a:off x="15244477" y="7071528"/>
            <a:ext cx="4637582" cy="4114800"/>
          </a:xfrm>
          <a:custGeom>
            <a:rect b="b" l="l" r="r" t="t"/>
            <a:pathLst>
              <a:path extrusionOk="0" h="4114800" w="4637582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3" name="Google Shape;143;p16"/>
          <p:cNvSpPr txBox="1"/>
          <p:nvPr/>
        </p:nvSpPr>
        <p:spPr>
          <a:xfrm>
            <a:off x="1028700" y="2046876"/>
            <a:ext cx="5164445" cy="25226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942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Three Macro Forces Shaping the Industry</a:t>
            </a:r>
            <a:endParaRPr/>
          </a:p>
        </p:txBody>
      </p:sp>
      <p:sp>
        <p:nvSpPr>
          <p:cNvPr id="144" name="Google Shape;144;p16"/>
          <p:cNvSpPr txBox="1"/>
          <p:nvPr/>
        </p:nvSpPr>
        <p:spPr>
          <a:xfrm>
            <a:off x="1028700" y="7873062"/>
            <a:ext cx="3708487" cy="13237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83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Tesla's 10B+ real-world miles of FSD data, Waymo's commercial validation, and surging AI grid demands</a:t>
            </a:r>
            <a:endParaRPr/>
          </a:p>
        </p:txBody>
      </p:sp>
      <p:sp>
        <p:nvSpPr>
          <p:cNvPr id="145" name="Google Shape;145;p16"/>
          <p:cNvSpPr txBox="1"/>
          <p:nvPr/>
        </p:nvSpPr>
        <p:spPr>
          <a:xfrm>
            <a:off x="5742448" y="7873062"/>
            <a:ext cx="3708487" cy="9903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83" u="none" cap="none" strike="noStrike">
                <a:solidFill>
                  <a:srgbClr val="0D0D0D"/>
                </a:solidFill>
                <a:latin typeface="Inter"/>
                <a:ea typeface="Inter"/>
                <a:cs typeface="Inter"/>
                <a:sym typeface="Inter"/>
              </a:rPr>
              <a:t>Chinese dominance with BYD's Blade battery technology and geopolitical supply chain realities</a:t>
            </a:r>
            <a:endParaRPr/>
          </a:p>
        </p:txBody>
      </p:sp>
      <p:sp>
        <p:nvSpPr>
          <p:cNvPr id="146" name="Google Shape;146;p16"/>
          <p:cNvSpPr txBox="1"/>
          <p:nvPr/>
        </p:nvSpPr>
        <p:spPr>
          <a:xfrm>
            <a:off x="10672238" y="7873062"/>
            <a:ext cx="3708487" cy="13237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83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Energy infrastructure as the critical battleground where Tesla's unique platform position shines</a:t>
            </a:r>
            <a:endParaRPr/>
          </a:p>
        </p:txBody>
      </p:sp>
      <p:sp>
        <p:nvSpPr>
          <p:cNvPr id="147" name="Google Shape;147;p16"/>
          <p:cNvSpPr txBox="1"/>
          <p:nvPr/>
        </p:nvSpPr>
        <p:spPr>
          <a:xfrm>
            <a:off x="1028700" y="7479337"/>
            <a:ext cx="3920140" cy="2399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4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8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AI and Autonomy</a:t>
            </a:r>
            <a:endParaRPr/>
          </a:p>
        </p:txBody>
      </p:sp>
      <p:sp>
        <p:nvSpPr>
          <p:cNvPr id="148" name="Google Shape;148;p16"/>
          <p:cNvSpPr txBox="1"/>
          <p:nvPr/>
        </p:nvSpPr>
        <p:spPr>
          <a:xfrm>
            <a:off x="5742448" y="7479337"/>
            <a:ext cx="3920140" cy="2399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4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85" u="none" cap="none" strike="noStrike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Eastern Ascent</a:t>
            </a:r>
            <a:endParaRPr/>
          </a:p>
        </p:txBody>
      </p:sp>
      <p:sp>
        <p:nvSpPr>
          <p:cNvPr id="149" name="Google Shape;149;p16"/>
          <p:cNvSpPr txBox="1"/>
          <p:nvPr/>
        </p:nvSpPr>
        <p:spPr>
          <a:xfrm>
            <a:off x="10672238" y="7479337"/>
            <a:ext cx="3920140" cy="2399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4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8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Green Reckoning</a:t>
            </a:r>
            <a:endParaRPr/>
          </a:p>
        </p:txBody>
      </p:sp>
      <p:sp>
        <p:nvSpPr>
          <p:cNvPr id="150" name="Google Shape;150;p16"/>
          <p:cNvSpPr txBox="1"/>
          <p:nvPr/>
        </p:nvSpPr>
        <p:spPr>
          <a:xfrm>
            <a:off x="1028700" y="6138506"/>
            <a:ext cx="2144970" cy="865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942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01</a:t>
            </a:r>
            <a:endParaRPr/>
          </a:p>
        </p:txBody>
      </p:sp>
      <p:sp>
        <p:nvSpPr>
          <p:cNvPr id="151" name="Google Shape;151;p16"/>
          <p:cNvSpPr txBox="1"/>
          <p:nvPr/>
        </p:nvSpPr>
        <p:spPr>
          <a:xfrm>
            <a:off x="5742448" y="6138506"/>
            <a:ext cx="2144970" cy="865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942" u="none" cap="none" strike="noStrike">
                <a:solidFill>
                  <a:srgbClr val="0D0D0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02</a:t>
            </a:r>
            <a:endParaRPr/>
          </a:p>
        </p:txBody>
      </p:sp>
      <p:sp>
        <p:nvSpPr>
          <p:cNvPr id="152" name="Google Shape;152;p16"/>
          <p:cNvSpPr txBox="1"/>
          <p:nvPr/>
        </p:nvSpPr>
        <p:spPr>
          <a:xfrm>
            <a:off x="10672238" y="6138506"/>
            <a:ext cx="2144970" cy="865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942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03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7"/>
          <p:cNvSpPr/>
          <p:nvPr/>
        </p:nvSpPr>
        <p:spPr>
          <a:xfrm rot="9973715">
            <a:off x="15969209" y="8274767"/>
            <a:ext cx="4637582" cy="4114800"/>
          </a:xfrm>
          <a:custGeom>
            <a:rect b="b" l="l" r="r" t="t"/>
            <a:pathLst>
              <a:path extrusionOk="0" h="4114800" w="4637582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58" name="Google Shape;158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47111" y="2256712"/>
            <a:ext cx="9887485" cy="7209909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7"/>
          <p:cNvSpPr/>
          <p:nvPr/>
        </p:nvSpPr>
        <p:spPr>
          <a:xfrm>
            <a:off x="0" y="7334250"/>
            <a:ext cx="5062688" cy="2952750"/>
          </a:xfrm>
          <a:custGeom>
            <a:rect b="b" l="l" r="r" t="t"/>
            <a:pathLst>
              <a:path extrusionOk="0" h="692715" w="1187707">
                <a:moveTo>
                  <a:pt x="35172" y="0"/>
                </a:moveTo>
                <a:lnTo>
                  <a:pt x="1152535" y="0"/>
                </a:lnTo>
                <a:cubicBezTo>
                  <a:pt x="1171960" y="0"/>
                  <a:pt x="1187707" y="15747"/>
                  <a:pt x="1187707" y="35172"/>
                </a:cubicBezTo>
                <a:lnTo>
                  <a:pt x="1187707" y="657544"/>
                </a:lnTo>
                <a:cubicBezTo>
                  <a:pt x="1187707" y="666872"/>
                  <a:pt x="1184001" y="675818"/>
                  <a:pt x="1177405" y="682414"/>
                </a:cubicBezTo>
                <a:cubicBezTo>
                  <a:pt x="1170809" y="689010"/>
                  <a:pt x="1161863" y="692715"/>
                  <a:pt x="1152535" y="692715"/>
                </a:cubicBezTo>
                <a:lnTo>
                  <a:pt x="35172" y="692715"/>
                </a:lnTo>
                <a:cubicBezTo>
                  <a:pt x="25844" y="692715"/>
                  <a:pt x="16898" y="689010"/>
                  <a:pt x="10302" y="682414"/>
                </a:cubicBezTo>
                <a:cubicBezTo>
                  <a:pt x="3706" y="675818"/>
                  <a:pt x="0" y="666872"/>
                  <a:pt x="0" y="657544"/>
                </a:cubicBezTo>
                <a:lnTo>
                  <a:pt x="0" y="35172"/>
                </a:lnTo>
                <a:cubicBezTo>
                  <a:pt x="0" y="25844"/>
                  <a:pt x="3706" y="16898"/>
                  <a:pt x="10302" y="10302"/>
                </a:cubicBezTo>
                <a:cubicBezTo>
                  <a:pt x="16898" y="3706"/>
                  <a:pt x="25844" y="0"/>
                  <a:pt x="35172" y="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1161" r="-1161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7"/>
          <p:cNvSpPr txBox="1"/>
          <p:nvPr/>
        </p:nvSpPr>
        <p:spPr>
          <a:xfrm>
            <a:off x="846067" y="1002130"/>
            <a:ext cx="5378919" cy="76526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659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Tesla Beats BYD in Platform and Brand where BYD leads in Cost</a:t>
            </a:r>
            <a:endParaRPr/>
          </a:p>
        </p:txBody>
      </p:sp>
      <p:sp>
        <p:nvSpPr>
          <p:cNvPr id="161" name="Google Shape;161;p17"/>
          <p:cNvSpPr txBox="1"/>
          <p:nvPr/>
        </p:nvSpPr>
        <p:spPr>
          <a:xfrm>
            <a:off x="6383102" y="9150250"/>
            <a:ext cx="9615503" cy="6570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83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Cost leadership through vertical integration and Blade battery technology. Dominant scale in China with superior low-cost manufacturing capabilities.</a:t>
            </a:r>
            <a:endParaRPr/>
          </a:p>
        </p:txBody>
      </p:sp>
      <p:sp>
        <p:nvSpPr>
          <p:cNvPr id="162" name="Google Shape;162;p17"/>
          <p:cNvSpPr txBox="1"/>
          <p:nvPr/>
        </p:nvSpPr>
        <p:spPr>
          <a:xfrm>
            <a:off x="6792527" y="1369374"/>
            <a:ext cx="9615503" cy="6570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83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Broad platform portfolio spanning vehicles, energy, and AI. Premium global brand with integrated ecosystem including FSD, Supercharger network, and energy products.</a:t>
            </a:r>
            <a:endParaRPr/>
          </a:p>
        </p:txBody>
      </p:sp>
      <p:sp>
        <p:nvSpPr>
          <p:cNvPr id="163" name="Google Shape;163;p17"/>
          <p:cNvSpPr txBox="1"/>
          <p:nvPr/>
        </p:nvSpPr>
        <p:spPr>
          <a:xfrm>
            <a:off x="6383102" y="8671239"/>
            <a:ext cx="3776704" cy="4512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8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BYD Strengths</a:t>
            </a:r>
            <a:endParaRPr/>
          </a:p>
        </p:txBody>
      </p:sp>
      <p:sp>
        <p:nvSpPr>
          <p:cNvPr id="164" name="Google Shape;164;p17"/>
          <p:cNvSpPr txBox="1"/>
          <p:nvPr/>
        </p:nvSpPr>
        <p:spPr>
          <a:xfrm>
            <a:off x="6792527" y="890364"/>
            <a:ext cx="3776704" cy="4512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85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Tesla Strengths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8"/>
          <p:cNvSpPr/>
          <p:nvPr/>
        </p:nvSpPr>
        <p:spPr>
          <a:xfrm>
            <a:off x="8663667" y="781374"/>
            <a:ext cx="9397988" cy="8883030"/>
          </a:xfrm>
          <a:custGeom>
            <a:rect b="b" l="l" r="r" t="t"/>
            <a:pathLst>
              <a:path extrusionOk="0" h="8883030" w="9397988">
                <a:moveTo>
                  <a:pt x="0" y="0"/>
                </a:moveTo>
                <a:lnTo>
                  <a:pt x="9397988" y="0"/>
                </a:lnTo>
                <a:lnTo>
                  <a:pt x="9397988" y="8883030"/>
                </a:lnTo>
                <a:lnTo>
                  <a:pt x="0" y="88830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70" name="Google Shape;170;p18"/>
          <p:cNvGrpSpPr/>
          <p:nvPr/>
        </p:nvGrpSpPr>
        <p:grpSpPr>
          <a:xfrm>
            <a:off x="-231760" y="5289171"/>
            <a:ext cx="18632112" cy="5142718"/>
            <a:chOff x="0" y="-38100"/>
            <a:chExt cx="4907223" cy="1354461"/>
          </a:xfrm>
        </p:grpSpPr>
        <p:sp>
          <p:nvSpPr>
            <p:cNvPr id="171" name="Google Shape;171;p18"/>
            <p:cNvSpPr/>
            <p:nvPr/>
          </p:nvSpPr>
          <p:spPr>
            <a:xfrm>
              <a:off x="0" y="0"/>
              <a:ext cx="4907223" cy="1316361"/>
            </a:xfrm>
            <a:custGeom>
              <a:rect b="b" l="l" r="r" t="t"/>
              <a:pathLst>
                <a:path extrusionOk="0" h="1316361" w="4907223">
                  <a:moveTo>
                    <a:pt x="0" y="0"/>
                  </a:moveTo>
                  <a:lnTo>
                    <a:pt x="4907223" y="0"/>
                  </a:lnTo>
                  <a:lnTo>
                    <a:pt x="4907223" y="1316361"/>
                  </a:lnTo>
                  <a:lnTo>
                    <a:pt x="0" y="1316361"/>
                  </a:lnTo>
                  <a:close/>
                </a:path>
              </a:pathLst>
            </a:custGeom>
            <a:gradFill>
              <a:gsLst>
                <a:gs pos="0">
                  <a:srgbClr val="737373">
                    <a:alpha val="0"/>
                  </a:srgbClr>
                </a:gs>
                <a:gs pos="100000">
                  <a:srgbClr val="0D0D0D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72" name="Google Shape;172;p18"/>
            <p:cNvSpPr txBox="1"/>
            <p:nvPr/>
          </p:nvSpPr>
          <p:spPr>
            <a:xfrm>
              <a:off x="0" y="-38100"/>
              <a:ext cx="4907223" cy="13544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3" name="Google Shape;173;p18"/>
          <p:cNvSpPr/>
          <p:nvPr/>
        </p:nvSpPr>
        <p:spPr>
          <a:xfrm>
            <a:off x="-1488576" y="3818061"/>
            <a:ext cx="12080147" cy="8229600"/>
          </a:xfrm>
          <a:custGeom>
            <a:rect b="b" l="l" r="r" t="t"/>
            <a:pathLst>
              <a:path extrusionOk="0" h="8229600" w="12080147">
                <a:moveTo>
                  <a:pt x="0" y="0"/>
                </a:moveTo>
                <a:lnTo>
                  <a:pt x="12080147" y="0"/>
                </a:lnTo>
                <a:lnTo>
                  <a:pt x="120801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16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4" name="Google Shape;174;p18"/>
          <p:cNvSpPr txBox="1"/>
          <p:nvPr/>
        </p:nvSpPr>
        <p:spPr>
          <a:xfrm>
            <a:off x="407713" y="1107470"/>
            <a:ext cx="9131664" cy="78150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867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Where to attack, defend, and avoid fighting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oogle Shape;179;p19"/>
          <p:cNvGrpSpPr/>
          <p:nvPr/>
        </p:nvGrpSpPr>
        <p:grpSpPr>
          <a:xfrm>
            <a:off x="7713895" y="5651756"/>
            <a:ext cx="742407" cy="777207"/>
            <a:chOff x="0" y="-38100"/>
            <a:chExt cx="812800" cy="850900"/>
          </a:xfrm>
        </p:grpSpPr>
        <p:sp>
          <p:nvSpPr>
            <p:cNvPr id="180" name="Google Shape;180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208563" y="0"/>
                  </a:moveTo>
                  <a:lnTo>
                    <a:pt x="604237" y="0"/>
                  </a:lnTo>
                  <a:cubicBezTo>
                    <a:pt x="719423" y="0"/>
                    <a:pt x="812800" y="93377"/>
                    <a:pt x="812800" y="208563"/>
                  </a:cubicBezTo>
                  <a:lnTo>
                    <a:pt x="812800" y="604237"/>
                  </a:lnTo>
                  <a:cubicBezTo>
                    <a:pt x="812800" y="719423"/>
                    <a:pt x="719423" y="812800"/>
                    <a:pt x="604237" y="812800"/>
                  </a:cubicBezTo>
                  <a:lnTo>
                    <a:pt x="208563" y="812800"/>
                  </a:lnTo>
                  <a:cubicBezTo>
                    <a:pt x="93377" y="812800"/>
                    <a:pt x="0" y="719423"/>
                    <a:pt x="0" y="604237"/>
                  </a:cubicBezTo>
                  <a:lnTo>
                    <a:pt x="0" y="208563"/>
                  </a:lnTo>
                  <a:cubicBezTo>
                    <a:pt x="0" y="93377"/>
                    <a:pt x="93377" y="0"/>
                    <a:pt x="208563" y="0"/>
                  </a:cubicBezTo>
                  <a:close/>
                </a:path>
              </a:pathLst>
            </a:custGeom>
            <a:solidFill>
              <a:srgbClr val="EAF20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2" name="Google Shape;182;p19"/>
          <p:cNvGrpSpPr/>
          <p:nvPr/>
        </p:nvGrpSpPr>
        <p:grpSpPr>
          <a:xfrm>
            <a:off x="7713895" y="7763913"/>
            <a:ext cx="742407" cy="777207"/>
            <a:chOff x="0" y="-38100"/>
            <a:chExt cx="812800" cy="850900"/>
          </a:xfrm>
        </p:grpSpPr>
        <p:sp>
          <p:nvSpPr>
            <p:cNvPr id="183" name="Google Shape;183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208563" y="0"/>
                  </a:moveTo>
                  <a:lnTo>
                    <a:pt x="604237" y="0"/>
                  </a:lnTo>
                  <a:cubicBezTo>
                    <a:pt x="719423" y="0"/>
                    <a:pt x="812800" y="93377"/>
                    <a:pt x="812800" y="208563"/>
                  </a:cubicBezTo>
                  <a:lnTo>
                    <a:pt x="812800" y="604237"/>
                  </a:lnTo>
                  <a:cubicBezTo>
                    <a:pt x="812800" y="719423"/>
                    <a:pt x="719423" y="812800"/>
                    <a:pt x="604237" y="812800"/>
                  </a:cubicBezTo>
                  <a:lnTo>
                    <a:pt x="208563" y="812800"/>
                  </a:lnTo>
                  <a:cubicBezTo>
                    <a:pt x="93377" y="812800"/>
                    <a:pt x="0" y="719423"/>
                    <a:pt x="0" y="604237"/>
                  </a:cubicBezTo>
                  <a:lnTo>
                    <a:pt x="0" y="208563"/>
                  </a:lnTo>
                  <a:cubicBezTo>
                    <a:pt x="0" y="93377"/>
                    <a:pt x="93377" y="0"/>
                    <a:pt x="208563" y="0"/>
                  </a:cubicBezTo>
                  <a:close/>
                </a:path>
              </a:pathLst>
            </a:custGeom>
            <a:solidFill>
              <a:srgbClr val="16F2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5" name="Google Shape;185;p19"/>
          <p:cNvSpPr/>
          <p:nvPr/>
        </p:nvSpPr>
        <p:spPr>
          <a:xfrm>
            <a:off x="1136462" y="5143500"/>
            <a:ext cx="5484567" cy="1828519"/>
          </a:xfrm>
          <a:custGeom>
            <a:rect b="b" l="l" r="r" t="t"/>
            <a:pathLst>
              <a:path extrusionOk="0" h="428971" w="1286680">
                <a:moveTo>
                  <a:pt x="32466" y="0"/>
                </a:moveTo>
                <a:lnTo>
                  <a:pt x="1254214" y="0"/>
                </a:lnTo>
                <a:cubicBezTo>
                  <a:pt x="1262824" y="0"/>
                  <a:pt x="1271082" y="3421"/>
                  <a:pt x="1277171" y="9509"/>
                </a:cubicBezTo>
                <a:cubicBezTo>
                  <a:pt x="1283259" y="15598"/>
                  <a:pt x="1286680" y="23856"/>
                  <a:pt x="1286680" y="32466"/>
                </a:cubicBezTo>
                <a:lnTo>
                  <a:pt x="1286680" y="396504"/>
                </a:lnTo>
                <a:cubicBezTo>
                  <a:pt x="1286680" y="414435"/>
                  <a:pt x="1272144" y="428971"/>
                  <a:pt x="1254214" y="428971"/>
                </a:cubicBezTo>
                <a:lnTo>
                  <a:pt x="32466" y="428971"/>
                </a:lnTo>
                <a:cubicBezTo>
                  <a:pt x="23856" y="428971"/>
                  <a:pt x="15598" y="425550"/>
                  <a:pt x="9509" y="419462"/>
                </a:cubicBezTo>
                <a:cubicBezTo>
                  <a:pt x="3421" y="413373"/>
                  <a:pt x="0" y="405115"/>
                  <a:pt x="0" y="396504"/>
                </a:cubicBezTo>
                <a:lnTo>
                  <a:pt x="0" y="32466"/>
                </a:lnTo>
                <a:cubicBezTo>
                  <a:pt x="0" y="23856"/>
                  <a:pt x="3421" y="15598"/>
                  <a:pt x="9509" y="9509"/>
                </a:cubicBezTo>
                <a:cubicBezTo>
                  <a:pt x="15598" y="3421"/>
                  <a:pt x="23856" y="0"/>
                  <a:pt x="32466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5485" l="0" r="0" t="-35485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9"/>
          <p:cNvSpPr/>
          <p:nvPr/>
        </p:nvSpPr>
        <p:spPr>
          <a:xfrm rot="9973715">
            <a:off x="-1182329" y="8159521"/>
            <a:ext cx="4637582" cy="4114800"/>
          </a:xfrm>
          <a:custGeom>
            <a:rect b="b" l="l" r="r" t="t"/>
            <a:pathLst>
              <a:path extrusionOk="0" h="4114800" w="4637582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7" name="Google Shape;187;p19"/>
          <p:cNvSpPr/>
          <p:nvPr/>
        </p:nvSpPr>
        <p:spPr>
          <a:xfrm>
            <a:off x="1136462" y="7255657"/>
            <a:ext cx="5484567" cy="1828519"/>
          </a:xfrm>
          <a:custGeom>
            <a:rect b="b" l="l" r="r" t="t"/>
            <a:pathLst>
              <a:path extrusionOk="0" h="428971" w="1286680">
                <a:moveTo>
                  <a:pt x="32466" y="0"/>
                </a:moveTo>
                <a:lnTo>
                  <a:pt x="1254214" y="0"/>
                </a:lnTo>
                <a:cubicBezTo>
                  <a:pt x="1262824" y="0"/>
                  <a:pt x="1271082" y="3421"/>
                  <a:pt x="1277171" y="9509"/>
                </a:cubicBezTo>
                <a:cubicBezTo>
                  <a:pt x="1283259" y="15598"/>
                  <a:pt x="1286680" y="23856"/>
                  <a:pt x="1286680" y="32466"/>
                </a:cubicBezTo>
                <a:lnTo>
                  <a:pt x="1286680" y="396504"/>
                </a:lnTo>
                <a:cubicBezTo>
                  <a:pt x="1286680" y="414435"/>
                  <a:pt x="1272144" y="428971"/>
                  <a:pt x="1254214" y="428971"/>
                </a:cubicBezTo>
                <a:lnTo>
                  <a:pt x="32466" y="428971"/>
                </a:lnTo>
                <a:cubicBezTo>
                  <a:pt x="23856" y="428971"/>
                  <a:pt x="15598" y="425550"/>
                  <a:pt x="9509" y="419462"/>
                </a:cubicBezTo>
                <a:cubicBezTo>
                  <a:pt x="3421" y="413373"/>
                  <a:pt x="0" y="405115"/>
                  <a:pt x="0" y="396504"/>
                </a:cubicBezTo>
                <a:lnTo>
                  <a:pt x="0" y="32466"/>
                </a:lnTo>
                <a:cubicBezTo>
                  <a:pt x="0" y="23856"/>
                  <a:pt x="3421" y="15598"/>
                  <a:pt x="9509" y="9509"/>
                </a:cubicBezTo>
                <a:cubicBezTo>
                  <a:pt x="15598" y="3421"/>
                  <a:pt x="23856" y="0"/>
                  <a:pt x="32466" y="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35485" l="0" r="0" t="-35485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9"/>
          <p:cNvSpPr/>
          <p:nvPr/>
        </p:nvSpPr>
        <p:spPr>
          <a:xfrm>
            <a:off x="7891802" y="5860662"/>
            <a:ext cx="386593" cy="392299"/>
          </a:xfrm>
          <a:custGeom>
            <a:rect b="b" l="l" r="r" t="t"/>
            <a:pathLst>
              <a:path extrusionOk="0" h="392299" w="386593">
                <a:moveTo>
                  <a:pt x="0" y="0"/>
                </a:moveTo>
                <a:lnTo>
                  <a:pt x="386592" y="0"/>
                </a:lnTo>
                <a:lnTo>
                  <a:pt x="386592" y="392298"/>
                </a:lnTo>
                <a:lnTo>
                  <a:pt x="0" y="3922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9" name="Google Shape;189;p19"/>
          <p:cNvSpPr/>
          <p:nvPr/>
        </p:nvSpPr>
        <p:spPr>
          <a:xfrm>
            <a:off x="7855132" y="7953691"/>
            <a:ext cx="423262" cy="432452"/>
          </a:xfrm>
          <a:custGeom>
            <a:rect b="b" l="l" r="r" t="t"/>
            <a:pathLst>
              <a:path extrusionOk="0" h="432452" w="423262">
                <a:moveTo>
                  <a:pt x="0" y="0"/>
                </a:moveTo>
                <a:lnTo>
                  <a:pt x="423262" y="0"/>
                </a:lnTo>
                <a:lnTo>
                  <a:pt x="423262" y="432452"/>
                </a:lnTo>
                <a:lnTo>
                  <a:pt x="0" y="4324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0" name="Google Shape;190;p19"/>
          <p:cNvSpPr txBox="1"/>
          <p:nvPr/>
        </p:nvSpPr>
        <p:spPr>
          <a:xfrm>
            <a:off x="1969700" y="1330467"/>
            <a:ext cx="14348600" cy="11746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994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Product Dimension</a:t>
            </a:r>
            <a:endParaRPr/>
          </a:p>
        </p:txBody>
      </p:sp>
      <p:sp>
        <p:nvSpPr>
          <p:cNvPr id="191" name="Google Shape;191;p19"/>
          <p:cNvSpPr txBox="1"/>
          <p:nvPr/>
        </p:nvSpPr>
        <p:spPr>
          <a:xfrm>
            <a:off x="11265863" y="5525947"/>
            <a:ext cx="5774569" cy="13875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8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Tesla offers a broad ecosystem: Vehicles, FSD, Megapack, Powerwall, Solar Roof, and Optimus robotics, creating multiple revenue streams beyond car sales.</a:t>
            </a:r>
            <a:endParaRPr/>
          </a:p>
        </p:txBody>
      </p:sp>
      <p:sp>
        <p:nvSpPr>
          <p:cNvPr id="192" name="Google Shape;192;p19"/>
          <p:cNvSpPr txBox="1"/>
          <p:nvPr/>
        </p:nvSpPr>
        <p:spPr>
          <a:xfrm>
            <a:off x="11265863" y="7638104"/>
            <a:ext cx="5774569" cy="10350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8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BYD excels with a strong EV lineup and battery-backed value at competitive prices, but lacks Tesla's diversified non-vehicle portfolio.</a:t>
            </a:r>
            <a:endParaRPr/>
          </a:p>
        </p:txBody>
      </p:sp>
      <p:sp>
        <p:nvSpPr>
          <p:cNvPr id="193" name="Google Shape;193;p19"/>
          <p:cNvSpPr txBox="1"/>
          <p:nvPr/>
        </p:nvSpPr>
        <p:spPr>
          <a:xfrm>
            <a:off x="8842615" y="5613260"/>
            <a:ext cx="2229520" cy="927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8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Tesla Ecosystem</a:t>
            </a:r>
            <a:endParaRPr/>
          </a:p>
        </p:txBody>
      </p:sp>
      <p:sp>
        <p:nvSpPr>
          <p:cNvPr id="194" name="Google Shape;194;p19"/>
          <p:cNvSpPr txBox="1"/>
          <p:nvPr/>
        </p:nvSpPr>
        <p:spPr>
          <a:xfrm>
            <a:off x="8842615" y="7725417"/>
            <a:ext cx="2229520" cy="4508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8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BYD Focus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20"/>
          <p:cNvGrpSpPr/>
          <p:nvPr/>
        </p:nvGrpSpPr>
        <p:grpSpPr>
          <a:xfrm>
            <a:off x="7713895" y="5651756"/>
            <a:ext cx="742407" cy="777207"/>
            <a:chOff x="0" y="-38100"/>
            <a:chExt cx="812800" cy="850900"/>
          </a:xfrm>
        </p:grpSpPr>
        <p:sp>
          <p:nvSpPr>
            <p:cNvPr id="200" name="Google Shape;200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208563" y="0"/>
                  </a:moveTo>
                  <a:lnTo>
                    <a:pt x="604237" y="0"/>
                  </a:lnTo>
                  <a:cubicBezTo>
                    <a:pt x="719423" y="0"/>
                    <a:pt x="812800" y="93377"/>
                    <a:pt x="812800" y="208563"/>
                  </a:cubicBezTo>
                  <a:lnTo>
                    <a:pt x="812800" y="604237"/>
                  </a:lnTo>
                  <a:cubicBezTo>
                    <a:pt x="812800" y="719423"/>
                    <a:pt x="719423" y="812800"/>
                    <a:pt x="604237" y="812800"/>
                  </a:cubicBezTo>
                  <a:lnTo>
                    <a:pt x="208563" y="812800"/>
                  </a:lnTo>
                  <a:cubicBezTo>
                    <a:pt x="93377" y="812800"/>
                    <a:pt x="0" y="719423"/>
                    <a:pt x="0" y="604237"/>
                  </a:cubicBezTo>
                  <a:lnTo>
                    <a:pt x="0" y="208563"/>
                  </a:lnTo>
                  <a:cubicBezTo>
                    <a:pt x="0" y="93377"/>
                    <a:pt x="93377" y="0"/>
                    <a:pt x="208563" y="0"/>
                  </a:cubicBezTo>
                  <a:close/>
                </a:path>
              </a:pathLst>
            </a:custGeom>
            <a:solidFill>
              <a:srgbClr val="EAF20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2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2" name="Google Shape;202;p20"/>
          <p:cNvGrpSpPr/>
          <p:nvPr/>
        </p:nvGrpSpPr>
        <p:grpSpPr>
          <a:xfrm>
            <a:off x="7713895" y="7763913"/>
            <a:ext cx="742407" cy="777207"/>
            <a:chOff x="0" y="-38100"/>
            <a:chExt cx="812800" cy="850900"/>
          </a:xfrm>
        </p:grpSpPr>
        <p:sp>
          <p:nvSpPr>
            <p:cNvPr id="203" name="Google Shape;203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208563" y="0"/>
                  </a:moveTo>
                  <a:lnTo>
                    <a:pt x="604237" y="0"/>
                  </a:lnTo>
                  <a:cubicBezTo>
                    <a:pt x="719423" y="0"/>
                    <a:pt x="812800" y="93377"/>
                    <a:pt x="812800" y="208563"/>
                  </a:cubicBezTo>
                  <a:lnTo>
                    <a:pt x="812800" y="604237"/>
                  </a:lnTo>
                  <a:cubicBezTo>
                    <a:pt x="812800" y="719423"/>
                    <a:pt x="719423" y="812800"/>
                    <a:pt x="604237" y="812800"/>
                  </a:cubicBezTo>
                  <a:lnTo>
                    <a:pt x="208563" y="812800"/>
                  </a:lnTo>
                  <a:cubicBezTo>
                    <a:pt x="93377" y="812800"/>
                    <a:pt x="0" y="719423"/>
                    <a:pt x="0" y="604237"/>
                  </a:cubicBezTo>
                  <a:lnTo>
                    <a:pt x="0" y="208563"/>
                  </a:lnTo>
                  <a:cubicBezTo>
                    <a:pt x="0" y="93377"/>
                    <a:pt x="93377" y="0"/>
                    <a:pt x="208563" y="0"/>
                  </a:cubicBezTo>
                  <a:close/>
                </a:path>
              </a:pathLst>
            </a:custGeom>
            <a:solidFill>
              <a:srgbClr val="16F2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2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5" name="Google Shape;205;p20"/>
          <p:cNvSpPr/>
          <p:nvPr/>
        </p:nvSpPr>
        <p:spPr>
          <a:xfrm>
            <a:off x="1136462" y="5143500"/>
            <a:ext cx="5484567" cy="1828519"/>
          </a:xfrm>
          <a:custGeom>
            <a:rect b="b" l="l" r="r" t="t"/>
            <a:pathLst>
              <a:path extrusionOk="0" h="428971" w="1286680">
                <a:moveTo>
                  <a:pt x="32466" y="0"/>
                </a:moveTo>
                <a:lnTo>
                  <a:pt x="1254214" y="0"/>
                </a:lnTo>
                <a:cubicBezTo>
                  <a:pt x="1262824" y="0"/>
                  <a:pt x="1271082" y="3421"/>
                  <a:pt x="1277171" y="9509"/>
                </a:cubicBezTo>
                <a:cubicBezTo>
                  <a:pt x="1283259" y="15598"/>
                  <a:pt x="1286680" y="23856"/>
                  <a:pt x="1286680" y="32466"/>
                </a:cubicBezTo>
                <a:lnTo>
                  <a:pt x="1286680" y="396504"/>
                </a:lnTo>
                <a:cubicBezTo>
                  <a:pt x="1286680" y="414435"/>
                  <a:pt x="1272144" y="428971"/>
                  <a:pt x="1254214" y="428971"/>
                </a:cubicBezTo>
                <a:lnTo>
                  <a:pt x="32466" y="428971"/>
                </a:lnTo>
                <a:cubicBezTo>
                  <a:pt x="23856" y="428971"/>
                  <a:pt x="15598" y="425550"/>
                  <a:pt x="9509" y="419462"/>
                </a:cubicBezTo>
                <a:cubicBezTo>
                  <a:pt x="3421" y="413373"/>
                  <a:pt x="0" y="405115"/>
                  <a:pt x="0" y="396504"/>
                </a:cubicBezTo>
                <a:lnTo>
                  <a:pt x="0" y="32466"/>
                </a:lnTo>
                <a:cubicBezTo>
                  <a:pt x="0" y="23856"/>
                  <a:pt x="3421" y="15598"/>
                  <a:pt x="9509" y="9509"/>
                </a:cubicBezTo>
                <a:cubicBezTo>
                  <a:pt x="15598" y="3421"/>
                  <a:pt x="23856" y="0"/>
                  <a:pt x="32466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5485" l="0" r="0" t="-35485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0"/>
          <p:cNvSpPr/>
          <p:nvPr/>
        </p:nvSpPr>
        <p:spPr>
          <a:xfrm rot="9973715">
            <a:off x="-1182329" y="8159521"/>
            <a:ext cx="4637582" cy="4114800"/>
          </a:xfrm>
          <a:custGeom>
            <a:rect b="b" l="l" r="r" t="t"/>
            <a:pathLst>
              <a:path extrusionOk="0" h="4114800" w="4637582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7" name="Google Shape;207;p20"/>
          <p:cNvSpPr/>
          <p:nvPr/>
        </p:nvSpPr>
        <p:spPr>
          <a:xfrm>
            <a:off x="1136462" y="7255657"/>
            <a:ext cx="5484567" cy="1828519"/>
          </a:xfrm>
          <a:custGeom>
            <a:rect b="b" l="l" r="r" t="t"/>
            <a:pathLst>
              <a:path extrusionOk="0" h="428971" w="1286680">
                <a:moveTo>
                  <a:pt x="32466" y="0"/>
                </a:moveTo>
                <a:lnTo>
                  <a:pt x="1254214" y="0"/>
                </a:lnTo>
                <a:cubicBezTo>
                  <a:pt x="1262824" y="0"/>
                  <a:pt x="1271082" y="3421"/>
                  <a:pt x="1277171" y="9509"/>
                </a:cubicBezTo>
                <a:cubicBezTo>
                  <a:pt x="1283259" y="15598"/>
                  <a:pt x="1286680" y="23856"/>
                  <a:pt x="1286680" y="32466"/>
                </a:cubicBezTo>
                <a:lnTo>
                  <a:pt x="1286680" y="396504"/>
                </a:lnTo>
                <a:cubicBezTo>
                  <a:pt x="1286680" y="414435"/>
                  <a:pt x="1272144" y="428971"/>
                  <a:pt x="1254214" y="428971"/>
                </a:cubicBezTo>
                <a:lnTo>
                  <a:pt x="32466" y="428971"/>
                </a:lnTo>
                <a:cubicBezTo>
                  <a:pt x="23856" y="428971"/>
                  <a:pt x="15598" y="425550"/>
                  <a:pt x="9509" y="419462"/>
                </a:cubicBezTo>
                <a:cubicBezTo>
                  <a:pt x="3421" y="413373"/>
                  <a:pt x="0" y="405115"/>
                  <a:pt x="0" y="396504"/>
                </a:cubicBezTo>
                <a:lnTo>
                  <a:pt x="0" y="32466"/>
                </a:lnTo>
                <a:cubicBezTo>
                  <a:pt x="0" y="23856"/>
                  <a:pt x="3421" y="15598"/>
                  <a:pt x="9509" y="9509"/>
                </a:cubicBezTo>
                <a:cubicBezTo>
                  <a:pt x="15598" y="3421"/>
                  <a:pt x="23856" y="0"/>
                  <a:pt x="32466" y="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35485" l="0" r="0" t="-35485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0"/>
          <p:cNvSpPr/>
          <p:nvPr/>
        </p:nvSpPr>
        <p:spPr>
          <a:xfrm>
            <a:off x="7771947" y="5772009"/>
            <a:ext cx="626302" cy="571501"/>
          </a:xfrm>
          <a:custGeom>
            <a:rect b="b" l="l" r="r" t="t"/>
            <a:pathLst>
              <a:path extrusionOk="0" h="571501" w="626302">
                <a:moveTo>
                  <a:pt x="0" y="0"/>
                </a:moveTo>
                <a:lnTo>
                  <a:pt x="626302" y="0"/>
                </a:lnTo>
                <a:lnTo>
                  <a:pt x="626302" y="571501"/>
                </a:lnTo>
                <a:lnTo>
                  <a:pt x="0" y="5715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9" name="Google Shape;209;p20"/>
          <p:cNvSpPr/>
          <p:nvPr/>
        </p:nvSpPr>
        <p:spPr>
          <a:xfrm>
            <a:off x="7792134" y="7855324"/>
            <a:ext cx="585929" cy="629186"/>
          </a:xfrm>
          <a:custGeom>
            <a:rect b="b" l="l" r="r" t="t"/>
            <a:pathLst>
              <a:path extrusionOk="0" h="629186" w="585929">
                <a:moveTo>
                  <a:pt x="0" y="0"/>
                </a:moveTo>
                <a:lnTo>
                  <a:pt x="585929" y="0"/>
                </a:lnTo>
                <a:lnTo>
                  <a:pt x="585929" y="629186"/>
                </a:lnTo>
                <a:lnTo>
                  <a:pt x="0" y="6291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0" name="Google Shape;210;p20"/>
          <p:cNvSpPr txBox="1"/>
          <p:nvPr/>
        </p:nvSpPr>
        <p:spPr>
          <a:xfrm>
            <a:off x="2187034" y="1244742"/>
            <a:ext cx="14348600" cy="11746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994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Process Dimension</a:t>
            </a:r>
            <a:endParaRPr/>
          </a:p>
        </p:txBody>
      </p:sp>
      <p:sp>
        <p:nvSpPr>
          <p:cNvPr id="211" name="Google Shape;211;p20"/>
          <p:cNvSpPr txBox="1"/>
          <p:nvPr/>
        </p:nvSpPr>
        <p:spPr>
          <a:xfrm>
            <a:off x="11265863" y="5516422"/>
            <a:ext cx="5774569" cy="12867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41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Gigacasting innovation reduces parts and assembly time. 4680 battery cells for improved energy density. Over-the-air updates enable continuous improvement. Vertically integrated supply chain for control.</a:t>
            </a:r>
            <a:endParaRPr/>
          </a:p>
        </p:txBody>
      </p:sp>
      <p:sp>
        <p:nvSpPr>
          <p:cNvPr id="212" name="Google Shape;212;p20"/>
          <p:cNvSpPr txBox="1"/>
          <p:nvPr/>
        </p:nvSpPr>
        <p:spPr>
          <a:xfrm>
            <a:off x="11265863" y="7628579"/>
            <a:ext cx="5774569" cy="16105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41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Superior low-cost manufacturing at scale. Significant battery cost advantage through vertical integration. Blade battery technology reduces production complexity. Strategy: 4680 matters only if it enables $25-30K vehicle.</a:t>
            </a:r>
            <a:endParaRPr/>
          </a:p>
        </p:txBody>
      </p:sp>
      <p:sp>
        <p:nvSpPr>
          <p:cNvPr id="213" name="Google Shape;213;p20"/>
          <p:cNvSpPr txBox="1"/>
          <p:nvPr/>
        </p:nvSpPr>
        <p:spPr>
          <a:xfrm>
            <a:off x="8842615" y="5613260"/>
            <a:ext cx="2229520" cy="450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Tesla Process</a:t>
            </a:r>
            <a:endParaRPr/>
          </a:p>
        </p:txBody>
      </p:sp>
      <p:sp>
        <p:nvSpPr>
          <p:cNvPr id="214" name="Google Shape;214;p20"/>
          <p:cNvSpPr txBox="1"/>
          <p:nvPr/>
        </p:nvSpPr>
        <p:spPr>
          <a:xfrm>
            <a:off x="8842615" y="7725417"/>
            <a:ext cx="2229520" cy="450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BYD Process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21"/>
          <p:cNvGrpSpPr/>
          <p:nvPr/>
        </p:nvGrpSpPr>
        <p:grpSpPr>
          <a:xfrm>
            <a:off x="7713895" y="5651756"/>
            <a:ext cx="742407" cy="777207"/>
            <a:chOff x="0" y="-38100"/>
            <a:chExt cx="812800" cy="850900"/>
          </a:xfrm>
        </p:grpSpPr>
        <p:sp>
          <p:nvSpPr>
            <p:cNvPr id="220" name="Google Shape;220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208563" y="0"/>
                  </a:moveTo>
                  <a:lnTo>
                    <a:pt x="604237" y="0"/>
                  </a:lnTo>
                  <a:cubicBezTo>
                    <a:pt x="719423" y="0"/>
                    <a:pt x="812800" y="93377"/>
                    <a:pt x="812800" y="208563"/>
                  </a:cubicBezTo>
                  <a:lnTo>
                    <a:pt x="812800" y="604237"/>
                  </a:lnTo>
                  <a:cubicBezTo>
                    <a:pt x="812800" y="719423"/>
                    <a:pt x="719423" y="812800"/>
                    <a:pt x="604237" y="812800"/>
                  </a:cubicBezTo>
                  <a:lnTo>
                    <a:pt x="208563" y="812800"/>
                  </a:lnTo>
                  <a:cubicBezTo>
                    <a:pt x="93377" y="812800"/>
                    <a:pt x="0" y="719423"/>
                    <a:pt x="0" y="604237"/>
                  </a:cubicBezTo>
                  <a:lnTo>
                    <a:pt x="0" y="208563"/>
                  </a:lnTo>
                  <a:cubicBezTo>
                    <a:pt x="0" y="93377"/>
                    <a:pt x="93377" y="0"/>
                    <a:pt x="208563" y="0"/>
                  </a:cubicBezTo>
                  <a:close/>
                </a:path>
              </a:pathLst>
            </a:custGeom>
            <a:solidFill>
              <a:srgbClr val="EAF20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2" name="Google Shape;222;p21"/>
          <p:cNvGrpSpPr/>
          <p:nvPr/>
        </p:nvGrpSpPr>
        <p:grpSpPr>
          <a:xfrm>
            <a:off x="7713895" y="7763913"/>
            <a:ext cx="742407" cy="777207"/>
            <a:chOff x="0" y="-38100"/>
            <a:chExt cx="812800" cy="850900"/>
          </a:xfrm>
        </p:grpSpPr>
        <p:sp>
          <p:nvSpPr>
            <p:cNvPr id="223" name="Google Shape;223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208563" y="0"/>
                  </a:moveTo>
                  <a:lnTo>
                    <a:pt x="604237" y="0"/>
                  </a:lnTo>
                  <a:cubicBezTo>
                    <a:pt x="719423" y="0"/>
                    <a:pt x="812800" y="93377"/>
                    <a:pt x="812800" y="208563"/>
                  </a:cubicBezTo>
                  <a:lnTo>
                    <a:pt x="812800" y="604237"/>
                  </a:lnTo>
                  <a:cubicBezTo>
                    <a:pt x="812800" y="719423"/>
                    <a:pt x="719423" y="812800"/>
                    <a:pt x="604237" y="812800"/>
                  </a:cubicBezTo>
                  <a:lnTo>
                    <a:pt x="208563" y="812800"/>
                  </a:lnTo>
                  <a:cubicBezTo>
                    <a:pt x="93377" y="812800"/>
                    <a:pt x="0" y="719423"/>
                    <a:pt x="0" y="604237"/>
                  </a:cubicBezTo>
                  <a:lnTo>
                    <a:pt x="0" y="208563"/>
                  </a:lnTo>
                  <a:cubicBezTo>
                    <a:pt x="0" y="93377"/>
                    <a:pt x="93377" y="0"/>
                    <a:pt x="208563" y="0"/>
                  </a:cubicBezTo>
                  <a:close/>
                </a:path>
              </a:pathLst>
            </a:custGeom>
            <a:solidFill>
              <a:srgbClr val="16F2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5" name="Google Shape;225;p21"/>
          <p:cNvSpPr/>
          <p:nvPr/>
        </p:nvSpPr>
        <p:spPr>
          <a:xfrm>
            <a:off x="1136462" y="5143500"/>
            <a:ext cx="5484567" cy="1828519"/>
          </a:xfrm>
          <a:custGeom>
            <a:rect b="b" l="l" r="r" t="t"/>
            <a:pathLst>
              <a:path extrusionOk="0" h="428971" w="1286680">
                <a:moveTo>
                  <a:pt x="32466" y="0"/>
                </a:moveTo>
                <a:lnTo>
                  <a:pt x="1254214" y="0"/>
                </a:lnTo>
                <a:cubicBezTo>
                  <a:pt x="1262824" y="0"/>
                  <a:pt x="1271082" y="3421"/>
                  <a:pt x="1277171" y="9509"/>
                </a:cubicBezTo>
                <a:cubicBezTo>
                  <a:pt x="1283259" y="15598"/>
                  <a:pt x="1286680" y="23856"/>
                  <a:pt x="1286680" y="32466"/>
                </a:cubicBezTo>
                <a:lnTo>
                  <a:pt x="1286680" y="396504"/>
                </a:lnTo>
                <a:cubicBezTo>
                  <a:pt x="1286680" y="414435"/>
                  <a:pt x="1272144" y="428971"/>
                  <a:pt x="1254214" y="428971"/>
                </a:cubicBezTo>
                <a:lnTo>
                  <a:pt x="32466" y="428971"/>
                </a:lnTo>
                <a:cubicBezTo>
                  <a:pt x="23856" y="428971"/>
                  <a:pt x="15598" y="425550"/>
                  <a:pt x="9509" y="419462"/>
                </a:cubicBezTo>
                <a:cubicBezTo>
                  <a:pt x="3421" y="413373"/>
                  <a:pt x="0" y="405115"/>
                  <a:pt x="0" y="396504"/>
                </a:cubicBezTo>
                <a:lnTo>
                  <a:pt x="0" y="32466"/>
                </a:lnTo>
                <a:cubicBezTo>
                  <a:pt x="0" y="23856"/>
                  <a:pt x="3421" y="15598"/>
                  <a:pt x="9509" y="9509"/>
                </a:cubicBezTo>
                <a:cubicBezTo>
                  <a:pt x="15598" y="3421"/>
                  <a:pt x="23856" y="0"/>
                  <a:pt x="32466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5485" l="0" r="0" t="-35485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1"/>
          <p:cNvSpPr/>
          <p:nvPr/>
        </p:nvSpPr>
        <p:spPr>
          <a:xfrm rot="9973715">
            <a:off x="-1182329" y="8159521"/>
            <a:ext cx="4637582" cy="4114800"/>
          </a:xfrm>
          <a:custGeom>
            <a:rect b="b" l="l" r="r" t="t"/>
            <a:pathLst>
              <a:path extrusionOk="0" h="4114800" w="4637582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7" name="Google Shape;227;p21"/>
          <p:cNvSpPr/>
          <p:nvPr/>
        </p:nvSpPr>
        <p:spPr>
          <a:xfrm>
            <a:off x="1136462" y="7255657"/>
            <a:ext cx="5484567" cy="1828519"/>
          </a:xfrm>
          <a:custGeom>
            <a:rect b="b" l="l" r="r" t="t"/>
            <a:pathLst>
              <a:path extrusionOk="0" h="428971" w="1286680">
                <a:moveTo>
                  <a:pt x="32466" y="0"/>
                </a:moveTo>
                <a:lnTo>
                  <a:pt x="1254214" y="0"/>
                </a:lnTo>
                <a:cubicBezTo>
                  <a:pt x="1262824" y="0"/>
                  <a:pt x="1271082" y="3421"/>
                  <a:pt x="1277171" y="9509"/>
                </a:cubicBezTo>
                <a:cubicBezTo>
                  <a:pt x="1283259" y="15598"/>
                  <a:pt x="1286680" y="23856"/>
                  <a:pt x="1286680" y="32466"/>
                </a:cubicBezTo>
                <a:lnTo>
                  <a:pt x="1286680" y="396504"/>
                </a:lnTo>
                <a:cubicBezTo>
                  <a:pt x="1286680" y="414435"/>
                  <a:pt x="1272144" y="428971"/>
                  <a:pt x="1254214" y="428971"/>
                </a:cubicBezTo>
                <a:lnTo>
                  <a:pt x="32466" y="428971"/>
                </a:lnTo>
                <a:cubicBezTo>
                  <a:pt x="23856" y="428971"/>
                  <a:pt x="15598" y="425550"/>
                  <a:pt x="9509" y="419462"/>
                </a:cubicBezTo>
                <a:cubicBezTo>
                  <a:pt x="3421" y="413373"/>
                  <a:pt x="0" y="405115"/>
                  <a:pt x="0" y="396504"/>
                </a:cubicBezTo>
                <a:lnTo>
                  <a:pt x="0" y="32466"/>
                </a:lnTo>
                <a:cubicBezTo>
                  <a:pt x="0" y="23856"/>
                  <a:pt x="3421" y="15598"/>
                  <a:pt x="9509" y="9509"/>
                </a:cubicBezTo>
                <a:cubicBezTo>
                  <a:pt x="15598" y="3421"/>
                  <a:pt x="23856" y="0"/>
                  <a:pt x="32466" y="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35485" l="0" r="0" t="-35485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21"/>
          <p:cNvSpPr/>
          <p:nvPr/>
        </p:nvSpPr>
        <p:spPr>
          <a:xfrm>
            <a:off x="7891802" y="5860662"/>
            <a:ext cx="386593" cy="392299"/>
          </a:xfrm>
          <a:custGeom>
            <a:rect b="b" l="l" r="r" t="t"/>
            <a:pathLst>
              <a:path extrusionOk="0" h="392299" w="386593">
                <a:moveTo>
                  <a:pt x="0" y="0"/>
                </a:moveTo>
                <a:lnTo>
                  <a:pt x="386592" y="0"/>
                </a:lnTo>
                <a:lnTo>
                  <a:pt x="386592" y="392298"/>
                </a:lnTo>
                <a:lnTo>
                  <a:pt x="0" y="3922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9" name="Google Shape;229;p21"/>
          <p:cNvSpPr txBox="1"/>
          <p:nvPr/>
        </p:nvSpPr>
        <p:spPr>
          <a:xfrm>
            <a:off x="1969700" y="1111392"/>
            <a:ext cx="14348600" cy="11746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994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Position Dimension</a:t>
            </a:r>
            <a:endParaRPr/>
          </a:p>
        </p:txBody>
      </p:sp>
      <p:sp>
        <p:nvSpPr>
          <p:cNvPr id="230" name="Google Shape;230;p21"/>
          <p:cNvSpPr txBox="1"/>
          <p:nvPr/>
        </p:nvSpPr>
        <p:spPr>
          <a:xfrm>
            <a:off x="11265863" y="5525947"/>
            <a:ext cx="5774569" cy="13875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8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Premium global brand with strong recognition, but facing uneven regional traction and brand strain in Europe and US markets due to founder controversies.</a:t>
            </a:r>
            <a:endParaRPr/>
          </a:p>
        </p:txBody>
      </p:sp>
      <p:sp>
        <p:nvSpPr>
          <p:cNvPr id="231" name="Google Shape;231;p21"/>
          <p:cNvSpPr txBox="1"/>
          <p:nvPr/>
        </p:nvSpPr>
        <p:spPr>
          <a:xfrm>
            <a:off x="11265863" y="7638104"/>
            <a:ext cx="5774569" cy="13875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8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Scale-driven positioning with dominant home market stronghold in China. Strategy: Abandon one-size-fits-all global approach; adopt region-specific postures.</a:t>
            </a:r>
            <a:endParaRPr/>
          </a:p>
        </p:txBody>
      </p:sp>
      <p:sp>
        <p:nvSpPr>
          <p:cNvPr id="232" name="Google Shape;232;p21"/>
          <p:cNvSpPr txBox="1"/>
          <p:nvPr/>
        </p:nvSpPr>
        <p:spPr>
          <a:xfrm>
            <a:off x="8842615" y="5613260"/>
            <a:ext cx="2229520" cy="450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Tesla Position</a:t>
            </a:r>
            <a:endParaRPr/>
          </a:p>
        </p:txBody>
      </p:sp>
      <p:sp>
        <p:nvSpPr>
          <p:cNvPr id="233" name="Google Shape;233;p21"/>
          <p:cNvSpPr txBox="1"/>
          <p:nvPr/>
        </p:nvSpPr>
        <p:spPr>
          <a:xfrm>
            <a:off x="8842615" y="7725417"/>
            <a:ext cx="2229520" cy="450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BYD Position</a:t>
            </a:r>
            <a:endParaRPr/>
          </a:p>
        </p:txBody>
      </p:sp>
      <p:sp>
        <p:nvSpPr>
          <p:cNvPr id="234" name="Google Shape;234;p21"/>
          <p:cNvSpPr/>
          <p:nvPr/>
        </p:nvSpPr>
        <p:spPr>
          <a:xfrm>
            <a:off x="7891802" y="7980118"/>
            <a:ext cx="386593" cy="392299"/>
          </a:xfrm>
          <a:custGeom>
            <a:rect b="b" l="l" r="r" t="t"/>
            <a:pathLst>
              <a:path extrusionOk="0" h="392299" w="386593">
                <a:moveTo>
                  <a:pt x="0" y="0"/>
                </a:moveTo>
                <a:lnTo>
                  <a:pt x="386592" y="0"/>
                </a:lnTo>
                <a:lnTo>
                  <a:pt x="386592" y="392298"/>
                </a:lnTo>
                <a:lnTo>
                  <a:pt x="0" y="3922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