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3" r:id="rId8"/>
    <p:sldId id="264" r:id="rId9"/>
    <p:sldId id="275" r:id="rId10"/>
    <p:sldId id="266" r:id="rId11"/>
    <p:sldId id="276" r:id="rId12"/>
    <p:sldId id="277" r:id="rId13"/>
    <p:sldId id="278" r:id="rId14"/>
    <p:sldId id="279" r:id="rId15"/>
    <p:sldId id="280" r:id="rId16"/>
    <p:sldId id="281" r:id="rId17"/>
    <p:sldId id="282" r:id="rId18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D44C38F-3101-FAD2-1802-87A8E7BC0D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2F4EF06-32F5-0E9B-C1DF-A989BCFF5B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1431EB6-D9ED-9938-78E6-136DD3DD1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E8B2C-48C7-40CC-9897-5BD6CEE62DAF}" type="datetimeFigureOut">
              <a:rPr kumimoji="1" lang="ja-JP" altLang="en-US" smtClean="0"/>
              <a:t>2025/7/15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90CC7C0-10B6-9354-A2D5-CD9F4C0B8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AFE590B-170B-A805-8BCD-A38AF2ECC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75687-C95D-4196-854D-1BCFA53330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380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4A826E9-1EE0-10D5-6855-3F9F06E5D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FFEFBC7-455E-89C5-F9C4-7F41D8D5BD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9EE3121-FC07-5EA3-2953-0CAFF62C7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E8B2C-48C7-40CC-9897-5BD6CEE62DAF}" type="datetimeFigureOut">
              <a:rPr kumimoji="1" lang="ja-JP" altLang="en-US" smtClean="0"/>
              <a:t>2025/7/15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87EF8BF-0305-01E8-21B0-A9E8C7274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CB32549-24FD-959E-C45F-EAF1F8CA9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75687-C95D-4196-854D-1BCFA53330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7913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2832AAA4-A53F-ED45-06EF-81D4387BA9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3D4AD4B-049C-7214-71DF-BF5A217257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D1619DB-39FF-0210-B93E-80FC43FC5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E8B2C-48C7-40CC-9897-5BD6CEE62DAF}" type="datetimeFigureOut">
              <a:rPr kumimoji="1" lang="ja-JP" altLang="en-US" smtClean="0"/>
              <a:t>2025/7/15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9B770B0-285C-019A-96F7-78E326CE3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6EFC36-D3BA-CA30-C845-E170ECD1D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75687-C95D-4196-854D-1BCFA53330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40882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7/15/2025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185846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95588" y="642038"/>
            <a:ext cx="11388080" cy="279179"/>
          </a:xfrm>
        </p:spPr>
        <p:txBody>
          <a:bodyPr lIns="0" tIns="0" rIns="0" bIns="0"/>
          <a:lstStyle>
            <a:lvl1pPr>
              <a:defRPr sz="1814" b="1" i="0">
                <a:solidFill>
                  <a:schemeClr val="tx1"/>
                </a:solidFill>
                <a:latin typeface="Yu Gothic UI"/>
                <a:cs typeface="Yu Gothic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726210" y="5783522"/>
            <a:ext cx="4448198" cy="251159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29178"/>
            <a:endParaRPr kumimoji="0" lang="ja-JP" altLang="en-US" sz="1632" ker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95031" y="5783522"/>
            <a:ext cx="3197142" cy="251159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29178"/>
            <a:fld id="{1D8BD707-D9CF-40AE-B4C6-C98DA3205C09}" type="datetimeFigureOut">
              <a:rPr kumimoji="0" lang="en-US" sz="1632" kern="0" smtClean="0">
                <a:solidFill>
                  <a:prstClr val="black">
                    <a:tint val="75000"/>
                  </a:prstClr>
                </a:solidFill>
              </a:rPr>
              <a:pPr defTabSz="829178"/>
              <a:t>7/15/2025</a:t>
            </a:fld>
            <a:endParaRPr kumimoji="0" lang="en-US" sz="1632" ker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008445" y="5783522"/>
            <a:ext cx="3197142" cy="25115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29178"/>
            <a:fld id="{B6F15528-21DE-4FAA-801E-634DDDAF4B2B}" type="slidenum">
              <a:rPr kumimoji="0" lang="en-US" altLang="ja-JP" sz="1632" kern="0" smtClean="0">
                <a:solidFill>
                  <a:prstClr val="black">
                    <a:tint val="75000"/>
                  </a:prstClr>
                </a:solidFill>
              </a:rPr>
              <a:pPr defTabSz="829178"/>
              <a:t>‹#›</a:t>
            </a:fld>
            <a:endParaRPr kumimoji="0" lang="en-US" altLang="ja-JP" sz="1632" ker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459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A47FA97-23B9-82B0-6B71-FF25811F2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C2E423D-8CB2-D5C3-E090-88ED3C244C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C816D55-BAD7-72CD-E3E1-17D18B459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E8B2C-48C7-40CC-9897-5BD6CEE62DAF}" type="datetimeFigureOut">
              <a:rPr kumimoji="1" lang="ja-JP" altLang="en-US" smtClean="0"/>
              <a:t>2025/7/15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6FD7666-161A-13A5-2816-272DDFFEF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98B3238-92EF-462F-59C6-0953728D7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75687-C95D-4196-854D-1BCFA53330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7322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C2279FA-9615-9E50-40ED-ADEBFE8F9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DC72172-0DFD-4096-672B-362FE8FA16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514DBBB-EC57-F767-0C70-3793933C0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E8B2C-48C7-40CC-9897-5BD6CEE62DAF}" type="datetimeFigureOut">
              <a:rPr kumimoji="1" lang="ja-JP" altLang="en-US" smtClean="0"/>
              <a:t>2025/7/15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3AC99B7-B686-F29E-FAB9-BE0AFBD00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5609783-C94E-E0A8-51A5-7E8FA43D8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75687-C95D-4196-854D-1BCFA53330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9880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35B9479-E0E8-1BD5-08A1-A2CBDC3CF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1319FC5-0031-ACBF-41A8-B3E0546D05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061FD32-431C-D1D9-FB3E-DB52B9590F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F209657-28BB-6B47-1D25-E75B1F713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E8B2C-48C7-40CC-9897-5BD6CEE62DAF}" type="datetimeFigureOut">
              <a:rPr kumimoji="1" lang="ja-JP" altLang="en-US" smtClean="0"/>
              <a:t>2025/7/15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AECE492-8D5A-F759-671E-5D153093B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FBDD5C5-700F-8036-F53F-37262F6E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75687-C95D-4196-854D-1BCFA53330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1831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3C50848-1241-F46C-8010-1E7D4665B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BEB9BBE-02F6-C098-6E01-349EA8FF62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3F01511-DDFE-2E4F-9D2E-27C6932E13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0D4FE120-6E3B-159D-00C3-FD5873C9FE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0BB34D92-0E88-4A4B-CE19-939B0AFC49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13CFD6D5-93A0-C3D2-C6D8-F74524A95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E8B2C-48C7-40CC-9897-5BD6CEE62DAF}" type="datetimeFigureOut">
              <a:rPr kumimoji="1" lang="ja-JP" altLang="en-US" smtClean="0"/>
              <a:t>2025/7/15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E5529BE5-AE64-90A2-02F9-2A314E467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98E170A6-B1AF-9DD2-D840-20D0E5B14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75687-C95D-4196-854D-1BCFA53330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5105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1C7BA29-887D-9EEB-C3B9-11B65496C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AB1AF940-5891-0537-E838-9764D302C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E8B2C-48C7-40CC-9897-5BD6CEE62DAF}" type="datetimeFigureOut">
              <a:rPr kumimoji="1" lang="ja-JP" altLang="en-US" smtClean="0"/>
              <a:t>2025/7/15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3D635343-1996-CF4F-B948-5D06AC24A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9736ADB-EA39-0B57-C428-910D11E0C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75687-C95D-4196-854D-1BCFA53330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4434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F0E1C8B8-9F27-7CF8-C1F8-EC342E9D5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E8B2C-48C7-40CC-9897-5BD6CEE62DAF}" type="datetimeFigureOut">
              <a:rPr kumimoji="1" lang="ja-JP" altLang="en-US" smtClean="0"/>
              <a:t>2025/7/15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D1F0E6E3-A87D-D0B0-411A-396B58BAA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ECC2659-B16B-12A8-F4C8-8EDEADD04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75687-C95D-4196-854D-1BCFA53330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5730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D171A6B-3D4C-3B79-B76E-0EFB8EAD1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27F0CB4-D159-BB65-53B6-FE8C0DB601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A62BF88-57CD-EB2F-70A5-0E72972BAB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58DF527-30FA-6B0E-D60D-2ADAEA9EB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E8B2C-48C7-40CC-9897-5BD6CEE62DAF}" type="datetimeFigureOut">
              <a:rPr kumimoji="1" lang="ja-JP" altLang="en-US" smtClean="0"/>
              <a:t>2025/7/15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E3AD64E-CFED-456E-6688-46948E59A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6783CE4-4C53-160E-B6C2-CE886C6A0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75687-C95D-4196-854D-1BCFA53330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4070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AA795DC-4CC8-9ABA-177D-3B386AAFE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025BF11D-B032-AE23-1223-8B9088DF83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AD10B28-542C-5E49-D7F3-6EEAD1B1A0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2DFB8F8-A710-98A7-8A51-9B83D8CD9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E8B2C-48C7-40CC-9897-5BD6CEE62DAF}" type="datetimeFigureOut">
              <a:rPr kumimoji="1" lang="ja-JP" altLang="en-US" smtClean="0"/>
              <a:t>2025/7/15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B185D10-9977-800F-0BE2-795E50BBE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C9EC2CD-937F-A475-6CA9-E6E262ED0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75687-C95D-4196-854D-1BCFA53330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8116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6EC25757-1B2F-C72F-22ED-4E765C0B1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CD0EC40-56D7-1BDC-CCCA-7EF0A14240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9BF2966-B746-65E4-BEEE-725CE3C278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E8B2C-48C7-40CC-9897-5BD6CEE62DAF}" type="datetimeFigureOut">
              <a:rPr kumimoji="1" lang="ja-JP" altLang="en-US" smtClean="0"/>
              <a:t>2025/7/15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4B7DB52-4CAE-E321-A894-0A8673043E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6F97B8B-FA46-FEC1-CA80-21A6EACC0B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75687-C95D-4196-854D-1BCFA53330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2727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95588" y="642038"/>
            <a:ext cx="1138808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tx1"/>
                </a:solidFill>
                <a:latin typeface="Yu Gothic UI"/>
                <a:cs typeface="Yu Gothic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66628" y="1481696"/>
            <a:ext cx="1149262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39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39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39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87154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14589">
        <a:defRPr>
          <a:latin typeface="+mn-lt"/>
          <a:ea typeface="+mn-ea"/>
          <a:cs typeface="+mn-cs"/>
        </a:defRPr>
      </a:lvl2pPr>
      <a:lvl3pPr marL="829178">
        <a:defRPr>
          <a:latin typeface="+mn-lt"/>
          <a:ea typeface="+mn-ea"/>
          <a:cs typeface="+mn-cs"/>
        </a:defRPr>
      </a:lvl3pPr>
      <a:lvl4pPr marL="1243767">
        <a:defRPr>
          <a:latin typeface="+mn-lt"/>
          <a:ea typeface="+mn-ea"/>
          <a:cs typeface="+mn-cs"/>
        </a:defRPr>
      </a:lvl4pPr>
      <a:lvl5pPr marL="1658356">
        <a:defRPr>
          <a:latin typeface="+mn-lt"/>
          <a:ea typeface="+mn-ea"/>
          <a:cs typeface="+mn-cs"/>
        </a:defRPr>
      </a:lvl5pPr>
      <a:lvl6pPr marL="2072945">
        <a:defRPr>
          <a:latin typeface="+mn-lt"/>
          <a:ea typeface="+mn-ea"/>
          <a:cs typeface="+mn-cs"/>
        </a:defRPr>
      </a:lvl6pPr>
      <a:lvl7pPr marL="2487534">
        <a:defRPr>
          <a:latin typeface="+mn-lt"/>
          <a:ea typeface="+mn-ea"/>
          <a:cs typeface="+mn-cs"/>
        </a:defRPr>
      </a:lvl7pPr>
      <a:lvl8pPr marL="2902123">
        <a:defRPr>
          <a:latin typeface="+mn-lt"/>
          <a:ea typeface="+mn-ea"/>
          <a:cs typeface="+mn-cs"/>
        </a:defRPr>
      </a:lvl8pPr>
      <a:lvl9pPr marL="331671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14589">
        <a:defRPr>
          <a:latin typeface="+mn-lt"/>
          <a:ea typeface="+mn-ea"/>
          <a:cs typeface="+mn-cs"/>
        </a:defRPr>
      </a:lvl2pPr>
      <a:lvl3pPr marL="829178">
        <a:defRPr>
          <a:latin typeface="+mn-lt"/>
          <a:ea typeface="+mn-ea"/>
          <a:cs typeface="+mn-cs"/>
        </a:defRPr>
      </a:lvl3pPr>
      <a:lvl4pPr marL="1243767">
        <a:defRPr>
          <a:latin typeface="+mn-lt"/>
          <a:ea typeface="+mn-ea"/>
          <a:cs typeface="+mn-cs"/>
        </a:defRPr>
      </a:lvl4pPr>
      <a:lvl5pPr marL="1658356">
        <a:defRPr>
          <a:latin typeface="+mn-lt"/>
          <a:ea typeface="+mn-ea"/>
          <a:cs typeface="+mn-cs"/>
        </a:defRPr>
      </a:lvl5pPr>
      <a:lvl6pPr marL="2072945">
        <a:defRPr>
          <a:latin typeface="+mn-lt"/>
          <a:ea typeface="+mn-ea"/>
          <a:cs typeface="+mn-cs"/>
        </a:defRPr>
      </a:lvl6pPr>
      <a:lvl7pPr marL="2487534">
        <a:defRPr>
          <a:latin typeface="+mn-lt"/>
          <a:ea typeface="+mn-ea"/>
          <a:cs typeface="+mn-cs"/>
        </a:defRPr>
      </a:lvl7pPr>
      <a:lvl8pPr marL="2902123">
        <a:defRPr>
          <a:latin typeface="+mn-lt"/>
          <a:ea typeface="+mn-ea"/>
          <a:cs typeface="+mn-cs"/>
        </a:defRPr>
      </a:lvl8pPr>
      <a:lvl9pPr marL="331671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925838CE-60CE-C9D5-EB80-26B43C2F21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8648" y="343406"/>
            <a:ext cx="8114703" cy="6333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9789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249BC162-C8C8-C9F4-455B-870E13FB2B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239" y="0"/>
            <a:ext cx="100195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9214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53B97C44-D8C3-62FE-F6A7-42A7F15C04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151" y="597797"/>
            <a:ext cx="9297698" cy="401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378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4740F5-40DE-42AB-B47C-0E0B1B0F2B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8E25789E-B10D-1F6D-C858-EFD1C8735D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203" y="42390"/>
            <a:ext cx="9983593" cy="677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0852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0ACC17-ED42-A9D8-3502-D2160AE164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AA93C938-A4E6-82A9-8817-E096ABFF69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045" y="156706"/>
            <a:ext cx="9735909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1726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94B739-CDAA-B91B-2424-8BCE8BAC4E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FA978B98-40F2-9342-7987-18E70341DC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7125" y="42390"/>
            <a:ext cx="9497750" cy="677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1899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C2BDF751-41EC-5DBC-9769-3A2B719B84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5" y="147359"/>
            <a:ext cx="10756490" cy="6563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0234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3A982F81-796C-443F-281B-4406445419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755" y="0"/>
            <a:ext cx="4665245" cy="685800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A6B44FC9-CB22-D37E-176E-AE29AFC525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0967" y="688170"/>
            <a:ext cx="4953691" cy="282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786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3F09DF17-93D1-AFC6-E741-5DE0BD81ED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2553" y="245806"/>
            <a:ext cx="8426894" cy="6196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431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7061BE3F-2DEF-32CD-5452-20C8F09C48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7125" y="61442"/>
            <a:ext cx="9497750" cy="673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465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F6591A58-DBA1-145A-1F55-A8A72E78C6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063" y="897193"/>
            <a:ext cx="8875873" cy="506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518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51487FE0-8D77-10BA-711A-978E0CF594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1073" y="475838"/>
            <a:ext cx="8449854" cy="590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914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22466" y="2104156"/>
            <a:ext cx="8347067" cy="2649688"/>
          </a:xfrm>
          <a:prstGeom prst="rect">
            <a:avLst/>
          </a:prstGeom>
          <a:solidFill>
            <a:srgbClr val="FFFF00"/>
          </a:solidFill>
          <a:ln w="6350">
            <a:solidFill>
              <a:srgbClr val="000000"/>
            </a:solidFill>
          </a:ln>
        </p:spPr>
        <p:txBody>
          <a:bodyPr vert="horz" wrap="square" lIns="0" tIns="91555" rIns="0" bIns="0" rtlCol="0" anchor="ctr">
            <a:spAutoFit/>
          </a:bodyPr>
          <a:lstStyle/>
          <a:p>
            <a:pPr marL="695012"/>
            <a:endParaRPr lang="en-US" sz="4353" spc="172" dirty="0">
              <a:latin typeface="MS PGothic"/>
              <a:cs typeface="MS PGothic"/>
            </a:endParaRPr>
          </a:p>
          <a:p>
            <a:pPr marL="695012"/>
            <a:r>
              <a:rPr sz="4353" spc="172" dirty="0">
                <a:latin typeface="MS PGothic"/>
                <a:cs typeface="MS PGothic"/>
              </a:rPr>
              <a:t>3</a:t>
            </a:r>
            <a:r>
              <a:rPr sz="4353" spc="-54" dirty="0">
                <a:latin typeface="MS PGothic"/>
                <a:cs typeface="MS PGothic"/>
              </a:rPr>
              <a:t> 丁＋</a:t>
            </a:r>
            <a:r>
              <a:rPr sz="4353" spc="86" dirty="0">
                <a:latin typeface="MS PGothic"/>
                <a:cs typeface="MS PGothic"/>
              </a:rPr>
              <a:t>1</a:t>
            </a:r>
            <a:r>
              <a:rPr sz="4353" spc="-41" dirty="0">
                <a:latin typeface="MS PGothic"/>
                <a:cs typeface="MS PGothic"/>
              </a:rPr>
              <a:t> 自治会合同防災訓練</a:t>
            </a:r>
            <a:endParaRPr sz="4353" dirty="0">
              <a:latin typeface="MS PGothic"/>
              <a:cs typeface="MS PGothic"/>
            </a:endParaRPr>
          </a:p>
          <a:p>
            <a:pPr marR="378312" algn="ctr">
              <a:spcBef>
                <a:spcPts val="1650"/>
              </a:spcBef>
            </a:pPr>
            <a:r>
              <a:rPr sz="2539" spc="-18" dirty="0">
                <a:latin typeface="MS PGothic"/>
                <a:cs typeface="MS PGothic"/>
              </a:rPr>
              <a:t>（</a:t>
            </a:r>
            <a:r>
              <a:rPr sz="2539" spc="-45" dirty="0">
                <a:latin typeface="MS PGothic"/>
                <a:cs typeface="MS PGothic"/>
              </a:rPr>
              <a:t>並木 </a:t>
            </a:r>
            <a:r>
              <a:rPr sz="2539" spc="103" dirty="0">
                <a:latin typeface="MS PGothic"/>
                <a:cs typeface="MS PGothic"/>
              </a:rPr>
              <a:t>7</a:t>
            </a:r>
            <a:r>
              <a:rPr sz="2539" spc="-9" dirty="0">
                <a:latin typeface="MS PGothic"/>
                <a:cs typeface="MS PGothic"/>
              </a:rPr>
              <a:t>・</a:t>
            </a:r>
            <a:r>
              <a:rPr sz="2539" spc="103" dirty="0">
                <a:latin typeface="MS PGothic"/>
                <a:cs typeface="MS PGothic"/>
              </a:rPr>
              <a:t>8</a:t>
            </a:r>
            <a:r>
              <a:rPr sz="2539" spc="-9" dirty="0">
                <a:latin typeface="MS PGothic"/>
                <a:cs typeface="MS PGothic"/>
              </a:rPr>
              <a:t>・</a:t>
            </a:r>
            <a:r>
              <a:rPr sz="2539" spc="100" dirty="0">
                <a:latin typeface="MS PGothic"/>
                <a:cs typeface="MS PGothic"/>
              </a:rPr>
              <a:t>9</a:t>
            </a:r>
            <a:r>
              <a:rPr sz="2539" spc="-50" dirty="0">
                <a:latin typeface="MS PGothic"/>
                <a:cs typeface="MS PGothic"/>
              </a:rPr>
              <a:t> </a:t>
            </a:r>
            <a:r>
              <a:rPr sz="2539" spc="-50" dirty="0" err="1">
                <a:latin typeface="MS PGothic"/>
                <a:cs typeface="MS PGothic"/>
              </a:rPr>
              <a:t>丁目＋</a:t>
            </a:r>
            <a:r>
              <a:rPr sz="2539" spc="-23" dirty="0" err="1">
                <a:latin typeface="MS PGothic"/>
                <a:cs typeface="MS PGothic"/>
              </a:rPr>
              <a:t>ﾛｰﾀﾘｰﾊﾟﾚｽ</a:t>
            </a:r>
            <a:r>
              <a:rPr sz="2539" spc="-32" dirty="0" err="1">
                <a:latin typeface="MS PGothic"/>
                <a:cs typeface="MS PGothic"/>
              </a:rPr>
              <a:t>我孫子</a:t>
            </a:r>
            <a:r>
              <a:rPr sz="2539" spc="-45" dirty="0">
                <a:latin typeface="MS PGothic"/>
                <a:cs typeface="MS PGothic"/>
              </a:rPr>
              <a:t>）</a:t>
            </a:r>
            <a:endParaRPr lang="en-US" sz="2539" spc="-45" dirty="0">
              <a:latin typeface="MS PGothic"/>
              <a:cs typeface="MS PGothic"/>
            </a:endParaRPr>
          </a:p>
          <a:p>
            <a:pPr marR="378312" algn="ctr">
              <a:spcBef>
                <a:spcPts val="1650"/>
              </a:spcBef>
            </a:pPr>
            <a:endParaRPr sz="2539" dirty="0">
              <a:latin typeface="MS PGothic"/>
              <a:cs typeface="MS PGothic"/>
            </a:endParaRPr>
          </a:p>
        </p:txBody>
      </p:sp>
    </p:spTree>
    <p:extLst>
      <p:ext uri="{BB962C8B-B14F-4D97-AF65-F5344CB8AC3E}">
        <p14:creationId xmlns:p14="http://schemas.microsoft.com/office/powerpoint/2010/main" val="1878707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964895" y="2708651"/>
            <a:ext cx="4339369" cy="548319"/>
          </a:xfrm>
          <a:prstGeom prst="rect">
            <a:avLst/>
          </a:prstGeom>
          <a:solidFill>
            <a:srgbClr val="A9D18E"/>
          </a:solidFill>
          <a:ln w="6350">
            <a:solidFill>
              <a:srgbClr val="000000"/>
            </a:solidFill>
          </a:ln>
        </p:spPr>
        <p:txBody>
          <a:bodyPr vert="horz" wrap="square" lIns="0" tIns="156047" rIns="0" bIns="0" rtlCol="0">
            <a:spAutoFit/>
          </a:bodyPr>
          <a:lstStyle/>
          <a:p>
            <a:pPr algn="ctr">
              <a:spcBef>
                <a:spcPts val="1229"/>
              </a:spcBef>
            </a:pPr>
            <a:r>
              <a:rPr sz="2358" b="1" dirty="0">
                <a:latin typeface="Yu Gothic UI"/>
                <a:cs typeface="Yu Gothic UI"/>
              </a:rPr>
              <a:t>事前</a:t>
            </a:r>
            <a:r>
              <a:rPr sz="2539" b="1" spc="100" dirty="0">
                <a:latin typeface="Yu Gothic UI"/>
                <a:cs typeface="Yu Gothic UI"/>
              </a:rPr>
              <a:t>の準備</a:t>
            </a:r>
            <a:endParaRPr sz="2539" dirty="0">
              <a:latin typeface="Yu Gothic UI"/>
              <a:cs typeface="Yu Gothic U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64895" y="3899444"/>
            <a:ext cx="4339369" cy="430304"/>
          </a:xfrm>
          <a:prstGeom prst="rect">
            <a:avLst/>
          </a:prstGeom>
          <a:solidFill>
            <a:srgbClr val="A9D18E"/>
          </a:solidFill>
          <a:ln w="6350">
            <a:solidFill>
              <a:srgbClr val="000000"/>
            </a:solidFill>
          </a:ln>
        </p:spPr>
        <p:txBody>
          <a:bodyPr vert="horz" wrap="square" lIns="0" tIns="66795" rIns="0" bIns="0" rtlCol="0">
            <a:spAutoFit/>
          </a:bodyPr>
          <a:lstStyle/>
          <a:p>
            <a:pPr marL="1121118">
              <a:spcBef>
                <a:spcPts val="526"/>
              </a:spcBef>
            </a:pPr>
            <a:r>
              <a:rPr sz="2358" b="1" spc="32" dirty="0">
                <a:latin typeface="Yu Gothic UI"/>
                <a:cs typeface="Yu Gothic UI"/>
              </a:rPr>
              <a:t>防災訓練の実施</a:t>
            </a:r>
            <a:endParaRPr sz="2358">
              <a:latin typeface="Yu Gothic UI"/>
              <a:cs typeface="Yu Gothic U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701803" y="5065309"/>
            <a:ext cx="4865551" cy="430304"/>
          </a:xfrm>
          <a:prstGeom prst="rect">
            <a:avLst/>
          </a:prstGeom>
          <a:solidFill>
            <a:srgbClr val="A9D18E"/>
          </a:solidFill>
          <a:ln w="6350">
            <a:solidFill>
              <a:srgbClr val="000000"/>
            </a:solidFill>
          </a:ln>
        </p:spPr>
        <p:txBody>
          <a:bodyPr vert="horz" wrap="square" lIns="0" tIns="66795" rIns="0" bIns="0" rtlCol="0">
            <a:spAutoFit/>
          </a:bodyPr>
          <a:lstStyle/>
          <a:p>
            <a:pPr marL="221114">
              <a:spcBef>
                <a:spcPts val="526"/>
              </a:spcBef>
            </a:pPr>
            <a:r>
              <a:rPr sz="2358" b="1" spc="23" dirty="0" err="1">
                <a:latin typeface="Yu Gothic UI"/>
                <a:cs typeface="Yu Gothic UI"/>
              </a:rPr>
              <a:t>実績報告及び活動助成金の</a:t>
            </a:r>
            <a:r>
              <a:rPr lang="ja-JP" altLang="en-US" sz="2358" b="1" spc="23" dirty="0">
                <a:latin typeface="Yu Gothic UI"/>
                <a:cs typeface="Yu Gothic UI"/>
              </a:rPr>
              <a:t>手続き</a:t>
            </a:r>
            <a:endParaRPr sz="2358" dirty="0">
              <a:latin typeface="Yu Gothic UI"/>
              <a:cs typeface="Yu Gothic U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5848110" y="3333127"/>
            <a:ext cx="495780" cy="573515"/>
            <a:chOff x="5342890" y="3676650"/>
            <a:chExt cx="546735" cy="632460"/>
          </a:xfrm>
        </p:grpSpPr>
        <p:sp>
          <p:nvSpPr>
            <p:cNvPr id="7" name="object 7"/>
            <p:cNvSpPr/>
            <p:nvPr/>
          </p:nvSpPr>
          <p:spPr>
            <a:xfrm>
              <a:off x="5349240" y="3683000"/>
              <a:ext cx="534035" cy="619760"/>
            </a:xfrm>
            <a:custGeom>
              <a:avLst/>
              <a:gdLst/>
              <a:ahLst/>
              <a:cxnLst/>
              <a:rect l="l" t="t" r="r" b="b"/>
              <a:pathLst>
                <a:path w="534035" h="619760">
                  <a:moveTo>
                    <a:pt x="400558" y="0"/>
                  </a:moveTo>
                  <a:lnTo>
                    <a:pt x="133476" y="0"/>
                  </a:lnTo>
                  <a:lnTo>
                    <a:pt x="133476" y="352805"/>
                  </a:lnTo>
                  <a:lnTo>
                    <a:pt x="0" y="352805"/>
                  </a:lnTo>
                  <a:lnTo>
                    <a:pt x="267081" y="619760"/>
                  </a:lnTo>
                  <a:lnTo>
                    <a:pt x="534035" y="352805"/>
                  </a:lnTo>
                  <a:lnTo>
                    <a:pt x="400558" y="352805"/>
                  </a:lnTo>
                  <a:lnTo>
                    <a:pt x="400558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8" name="object 8"/>
            <p:cNvSpPr/>
            <p:nvPr/>
          </p:nvSpPr>
          <p:spPr>
            <a:xfrm>
              <a:off x="5349240" y="3683000"/>
              <a:ext cx="534035" cy="619760"/>
            </a:xfrm>
            <a:custGeom>
              <a:avLst/>
              <a:gdLst/>
              <a:ahLst/>
              <a:cxnLst/>
              <a:rect l="l" t="t" r="r" b="b"/>
              <a:pathLst>
                <a:path w="534035" h="619760">
                  <a:moveTo>
                    <a:pt x="0" y="352805"/>
                  </a:moveTo>
                  <a:lnTo>
                    <a:pt x="133476" y="352805"/>
                  </a:lnTo>
                  <a:lnTo>
                    <a:pt x="133476" y="0"/>
                  </a:lnTo>
                  <a:lnTo>
                    <a:pt x="400558" y="0"/>
                  </a:lnTo>
                  <a:lnTo>
                    <a:pt x="400558" y="352805"/>
                  </a:lnTo>
                  <a:lnTo>
                    <a:pt x="534035" y="352805"/>
                  </a:lnTo>
                  <a:lnTo>
                    <a:pt x="267081" y="619760"/>
                  </a:lnTo>
                  <a:lnTo>
                    <a:pt x="0" y="352805"/>
                  </a:lnTo>
                  <a:close/>
                </a:path>
              </a:pathLst>
            </a:custGeom>
            <a:ln w="12700">
              <a:solidFill>
                <a:srgbClr val="213E58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5853868" y="4410771"/>
            <a:ext cx="495780" cy="573515"/>
            <a:chOff x="5382895" y="4873625"/>
            <a:chExt cx="546735" cy="632460"/>
          </a:xfrm>
        </p:grpSpPr>
        <p:sp>
          <p:nvSpPr>
            <p:cNvPr id="10" name="object 10"/>
            <p:cNvSpPr/>
            <p:nvPr/>
          </p:nvSpPr>
          <p:spPr>
            <a:xfrm>
              <a:off x="5389245" y="4879975"/>
              <a:ext cx="534035" cy="619760"/>
            </a:xfrm>
            <a:custGeom>
              <a:avLst/>
              <a:gdLst/>
              <a:ahLst/>
              <a:cxnLst/>
              <a:rect l="l" t="t" r="r" b="b"/>
              <a:pathLst>
                <a:path w="534035" h="619760">
                  <a:moveTo>
                    <a:pt x="400557" y="0"/>
                  </a:moveTo>
                  <a:lnTo>
                    <a:pt x="133476" y="0"/>
                  </a:lnTo>
                  <a:lnTo>
                    <a:pt x="133476" y="352678"/>
                  </a:lnTo>
                  <a:lnTo>
                    <a:pt x="0" y="352678"/>
                  </a:lnTo>
                  <a:lnTo>
                    <a:pt x="267080" y="619759"/>
                  </a:lnTo>
                  <a:lnTo>
                    <a:pt x="534034" y="352678"/>
                  </a:lnTo>
                  <a:lnTo>
                    <a:pt x="400557" y="352678"/>
                  </a:lnTo>
                  <a:lnTo>
                    <a:pt x="400557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 sz="1632" dirty="0"/>
            </a:p>
          </p:txBody>
        </p:sp>
        <p:sp>
          <p:nvSpPr>
            <p:cNvPr id="11" name="object 11"/>
            <p:cNvSpPr/>
            <p:nvPr/>
          </p:nvSpPr>
          <p:spPr>
            <a:xfrm>
              <a:off x="5389245" y="4879975"/>
              <a:ext cx="534035" cy="619760"/>
            </a:xfrm>
            <a:custGeom>
              <a:avLst/>
              <a:gdLst/>
              <a:ahLst/>
              <a:cxnLst/>
              <a:rect l="l" t="t" r="r" b="b"/>
              <a:pathLst>
                <a:path w="534035" h="619760">
                  <a:moveTo>
                    <a:pt x="0" y="352678"/>
                  </a:moveTo>
                  <a:lnTo>
                    <a:pt x="133476" y="352678"/>
                  </a:lnTo>
                  <a:lnTo>
                    <a:pt x="133476" y="0"/>
                  </a:lnTo>
                  <a:lnTo>
                    <a:pt x="400557" y="0"/>
                  </a:lnTo>
                  <a:lnTo>
                    <a:pt x="400557" y="352678"/>
                  </a:lnTo>
                  <a:lnTo>
                    <a:pt x="534034" y="352678"/>
                  </a:lnTo>
                  <a:lnTo>
                    <a:pt x="267080" y="619759"/>
                  </a:lnTo>
                  <a:lnTo>
                    <a:pt x="0" y="352678"/>
                  </a:lnTo>
                  <a:close/>
                </a:path>
              </a:pathLst>
            </a:custGeom>
            <a:ln w="12700">
              <a:solidFill>
                <a:srgbClr val="213E58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  <p:sp>
        <p:nvSpPr>
          <p:cNvPr id="15" name="object 2">
            <a:extLst>
              <a:ext uri="{FF2B5EF4-FFF2-40B4-BE49-F238E27FC236}">
                <a16:creationId xmlns:a16="http://schemas.microsoft.com/office/drawing/2014/main" id="{97575952-4775-DF72-6566-267A22F9DDEF}"/>
              </a:ext>
            </a:extLst>
          </p:cNvPr>
          <p:cNvSpPr txBox="1">
            <a:spLocks/>
          </p:cNvSpPr>
          <p:nvPr/>
        </p:nvSpPr>
        <p:spPr>
          <a:xfrm>
            <a:off x="2015970" y="504077"/>
            <a:ext cx="8237220" cy="1562100"/>
          </a:xfrm>
          <a:prstGeom prst="rect">
            <a:avLst/>
          </a:prstGeom>
          <a:solidFill>
            <a:srgbClr val="FFFF00"/>
          </a:solidFill>
          <a:ln w="6350">
            <a:solidFill>
              <a:srgbClr val="000000"/>
            </a:solidFill>
          </a:ln>
        </p:spPr>
        <p:txBody>
          <a:bodyPr vert="horz" wrap="square" lIns="0" tIns="497205" rIns="0" bIns="0" rtlCol="0">
            <a:spAutoFit/>
          </a:bodyPr>
          <a:lstStyle>
            <a:lvl1pPr>
              <a:defRPr sz="2000" b="1" i="0">
                <a:solidFill>
                  <a:schemeClr val="tx1"/>
                </a:solidFill>
                <a:latin typeface="Yu Gothic UI"/>
                <a:ea typeface="+mj-ea"/>
                <a:cs typeface="Yu Gothic UI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39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3600" b="1" i="0" u="none" strike="noStrike" kern="0" cap="none" spc="1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Yu Gothic UI"/>
                <a:ea typeface="ＭＳ Ｐゴシック" panose="020B0600070205080204" pitchFamily="50" charset="-128"/>
              </a:rPr>
              <a:t>防災訓練の計画と実施の流れ</a:t>
            </a:r>
            <a:endParaRPr kumimoji="0" lang="ja-JP" altLang="en-US" sz="36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Yu Gothic UI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10008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9639922"/>
              </p:ext>
            </p:extLst>
          </p:nvPr>
        </p:nvGraphicFramePr>
        <p:xfrm>
          <a:off x="958338" y="1039243"/>
          <a:ext cx="10275323" cy="56398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895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5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62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98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04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7276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46144">
                <a:tc>
                  <a:txBody>
                    <a:bodyPr/>
                    <a:lstStyle/>
                    <a:p>
                      <a:pPr marL="1220470">
                        <a:lnSpc>
                          <a:spcPct val="100000"/>
                        </a:lnSpc>
                        <a:spcBef>
                          <a:spcPts val="965"/>
                        </a:spcBef>
                        <a:tabLst>
                          <a:tab pos="2289175" algn="l"/>
                        </a:tabLst>
                      </a:pPr>
                      <a:r>
                        <a:rPr sz="1300" b="1" spc="-50" dirty="0">
                          <a:latin typeface="Yu Gothic UI"/>
                          <a:cs typeface="Yu Gothic UI"/>
                        </a:rPr>
                        <a:t>項</a:t>
                      </a:r>
                      <a:r>
                        <a:rPr sz="1300" b="1" dirty="0">
                          <a:latin typeface="Yu Gothic UI"/>
                          <a:cs typeface="Yu Gothic UI"/>
                        </a:rPr>
                        <a:t>	</a:t>
                      </a:r>
                      <a:r>
                        <a:rPr sz="1300" b="1" spc="-50" dirty="0">
                          <a:latin typeface="Yu Gothic UI"/>
                          <a:cs typeface="Yu Gothic UI"/>
                        </a:rPr>
                        <a:t>目</a:t>
                      </a:r>
                      <a:endParaRPr sz="1300">
                        <a:latin typeface="Yu Gothic UI"/>
                        <a:cs typeface="Yu Gothic UI"/>
                      </a:endParaRPr>
                    </a:p>
                  </a:txBody>
                  <a:tcPr marL="0" marR="0" marT="11113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950594">
                        <a:lnSpc>
                          <a:spcPct val="100000"/>
                        </a:lnSpc>
                        <a:spcBef>
                          <a:spcPts val="965"/>
                        </a:spcBef>
                        <a:tabLst>
                          <a:tab pos="1307465" algn="l"/>
                          <a:tab pos="1662430" algn="l"/>
                        </a:tabLst>
                      </a:pPr>
                      <a:r>
                        <a:rPr sz="1300" b="1" spc="-50" dirty="0">
                          <a:latin typeface="Yu Gothic UI"/>
                          <a:cs typeface="Yu Gothic UI"/>
                        </a:rPr>
                        <a:t>書</a:t>
                      </a:r>
                      <a:r>
                        <a:rPr sz="1300" b="1" dirty="0">
                          <a:latin typeface="Yu Gothic UI"/>
                          <a:cs typeface="Yu Gothic UI"/>
                        </a:rPr>
                        <a:t>	</a:t>
                      </a:r>
                      <a:r>
                        <a:rPr sz="1300" b="1" spc="-50" dirty="0">
                          <a:latin typeface="Yu Gothic UI"/>
                          <a:cs typeface="Yu Gothic UI"/>
                        </a:rPr>
                        <a:t>類</a:t>
                      </a:r>
                      <a:r>
                        <a:rPr sz="1300" b="1" dirty="0">
                          <a:latin typeface="Yu Gothic UI"/>
                          <a:cs typeface="Yu Gothic UI"/>
                        </a:rPr>
                        <a:t>	</a:t>
                      </a:r>
                      <a:r>
                        <a:rPr sz="1300" b="1" spc="-50" dirty="0">
                          <a:latin typeface="Yu Gothic UI"/>
                          <a:cs typeface="Yu Gothic UI"/>
                        </a:rPr>
                        <a:t>名</a:t>
                      </a:r>
                      <a:endParaRPr sz="1300">
                        <a:latin typeface="Yu Gothic UI"/>
                        <a:cs typeface="Yu Gothic UI"/>
                      </a:endParaRPr>
                    </a:p>
                  </a:txBody>
                  <a:tcPr marL="0" marR="0" marT="11113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965"/>
                        </a:spcBef>
                      </a:pPr>
                      <a:r>
                        <a:rPr sz="1300" b="1" spc="-20" dirty="0">
                          <a:latin typeface="Yu Gothic UI"/>
                          <a:cs typeface="Yu Gothic UI"/>
                        </a:rPr>
                        <a:t>提出先</a:t>
                      </a:r>
                      <a:endParaRPr sz="1300">
                        <a:latin typeface="Yu Gothic UI"/>
                        <a:cs typeface="Yu Gothic UI"/>
                      </a:endParaRPr>
                    </a:p>
                  </a:txBody>
                  <a:tcPr marL="0" marR="0" marT="11113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65"/>
                        </a:spcBef>
                        <a:tabLst>
                          <a:tab pos="356870" algn="l"/>
                        </a:tabLst>
                      </a:pPr>
                      <a:r>
                        <a:rPr sz="1300" b="1" spc="-50" dirty="0">
                          <a:latin typeface="Yu Gothic UI"/>
                          <a:cs typeface="Yu Gothic UI"/>
                        </a:rPr>
                        <a:t>担</a:t>
                      </a:r>
                      <a:r>
                        <a:rPr sz="1300" b="1" dirty="0">
                          <a:latin typeface="Yu Gothic UI"/>
                          <a:cs typeface="Yu Gothic UI"/>
                        </a:rPr>
                        <a:t>	</a:t>
                      </a:r>
                      <a:r>
                        <a:rPr sz="1300" b="1" spc="-50" dirty="0">
                          <a:latin typeface="Yu Gothic UI"/>
                          <a:cs typeface="Yu Gothic UI"/>
                        </a:rPr>
                        <a:t>当</a:t>
                      </a:r>
                      <a:endParaRPr sz="1300">
                        <a:latin typeface="Yu Gothic UI"/>
                        <a:cs typeface="Yu Gothic UI"/>
                      </a:endParaRPr>
                    </a:p>
                  </a:txBody>
                  <a:tcPr marL="0" marR="0" marT="11113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7865">
                        <a:lnSpc>
                          <a:spcPct val="100000"/>
                        </a:lnSpc>
                        <a:spcBef>
                          <a:spcPts val="965"/>
                        </a:spcBef>
                        <a:tabLst>
                          <a:tab pos="1588135" algn="l"/>
                        </a:tabLst>
                      </a:pPr>
                      <a:r>
                        <a:rPr sz="1300" b="1" spc="-50" dirty="0">
                          <a:latin typeface="Yu Gothic UI"/>
                          <a:cs typeface="Yu Gothic UI"/>
                        </a:rPr>
                        <a:t>備</a:t>
                      </a:r>
                      <a:r>
                        <a:rPr sz="1300" b="1" dirty="0">
                          <a:latin typeface="Yu Gothic UI"/>
                          <a:cs typeface="Yu Gothic UI"/>
                        </a:rPr>
                        <a:t>	</a:t>
                      </a:r>
                      <a:r>
                        <a:rPr sz="1300" b="1" spc="-50" dirty="0">
                          <a:latin typeface="Yu Gothic UI"/>
                          <a:cs typeface="Yu Gothic UI"/>
                        </a:rPr>
                        <a:t>考</a:t>
                      </a:r>
                      <a:endParaRPr sz="1300">
                        <a:latin typeface="Yu Gothic UI"/>
                        <a:cs typeface="Yu Gothic UI"/>
                      </a:endParaRPr>
                    </a:p>
                  </a:txBody>
                  <a:tcPr marL="0" marR="0" marT="11113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55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300" b="1" spc="15" dirty="0">
                          <a:solidFill>
                            <a:srgbClr val="4471C4"/>
                          </a:solidFill>
                          <a:latin typeface="Yu Gothic UI"/>
                          <a:cs typeface="Yu Gothic UI"/>
                        </a:rPr>
                        <a:t>１．実施日時と実施項目の決定</a:t>
                      </a:r>
                      <a:endParaRPr sz="1300">
                        <a:latin typeface="Yu Gothic UI"/>
                        <a:cs typeface="Yu Gothic UI"/>
                      </a:endParaRPr>
                    </a:p>
                  </a:txBody>
                  <a:tcPr marL="0" marR="0" marT="2763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 marR="246379">
                        <a:lnSpc>
                          <a:spcPct val="136400"/>
                        </a:lnSpc>
                        <a:spcBef>
                          <a:spcPts val="660"/>
                        </a:spcBef>
                      </a:pPr>
                      <a:r>
                        <a:rPr sz="1000" spc="-50" dirty="0">
                          <a:solidFill>
                            <a:srgbClr val="ED0000"/>
                          </a:solidFill>
                          <a:latin typeface="MS Gothic"/>
                          <a:cs typeface="MS Gothic"/>
                        </a:rPr>
                        <a:t>実施予定の </a:t>
                      </a:r>
                      <a:r>
                        <a:rPr sz="1000" b="1" spc="-70" dirty="0">
                          <a:solidFill>
                            <a:srgbClr val="ED0000"/>
                          </a:solidFill>
                          <a:latin typeface="Yu Gothic UI"/>
                          <a:cs typeface="Yu Gothic UI"/>
                        </a:rPr>
                        <a:t>2</a:t>
                      </a:r>
                      <a:r>
                        <a:rPr sz="1000" b="1" spc="15" dirty="0">
                          <a:solidFill>
                            <a:srgbClr val="ED0000"/>
                          </a:solidFill>
                          <a:latin typeface="Yu Gothic UI"/>
                          <a:cs typeface="Yu Gothic UI"/>
                        </a:rPr>
                        <a:t> か月程度前</a:t>
                      </a:r>
                      <a:r>
                        <a:rPr sz="1000" spc="-15" dirty="0">
                          <a:solidFill>
                            <a:srgbClr val="ED0000"/>
                          </a:solidFill>
                          <a:latin typeface="MS Gothic"/>
                          <a:cs typeface="MS Gothic"/>
                        </a:rPr>
                        <a:t>までに決定す</a:t>
                      </a:r>
                      <a:r>
                        <a:rPr sz="1000" spc="-25" dirty="0">
                          <a:solidFill>
                            <a:srgbClr val="ED0000"/>
                          </a:solidFill>
                          <a:latin typeface="MS Gothic"/>
                          <a:cs typeface="MS Gothic"/>
                        </a:rPr>
                        <a:t>る。</a:t>
                      </a:r>
                      <a:endParaRPr sz="1000">
                        <a:latin typeface="MS Gothic"/>
                        <a:cs typeface="MS Gothic"/>
                      </a:endParaRPr>
                    </a:p>
                  </a:txBody>
                  <a:tcPr marL="0" marR="0" marT="76008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176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300" b="1" spc="15" dirty="0">
                          <a:solidFill>
                            <a:srgbClr val="4471C4"/>
                          </a:solidFill>
                          <a:latin typeface="Yu Gothic UI"/>
                          <a:cs typeface="Yu Gothic UI"/>
                        </a:rPr>
                        <a:t>２．実施項目の事前打合せと予約</a:t>
                      </a:r>
                      <a:endParaRPr sz="1300">
                        <a:latin typeface="Yu Gothic UI"/>
                        <a:cs typeface="Yu Gothic UI"/>
                      </a:endParaRPr>
                    </a:p>
                  </a:txBody>
                  <a:tcPr marL="0" marR="0" marT="4030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07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8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b="1" dirty="0">
                          <a:latin typeface="Yu Gothic UI"/>
                          <a:cs typeface="Yu Gothic UI"/>
                        </a:rPr>
                        <a:t>（１）</a:t>
                      </a:r>
                      <a:r>
                        <a:rPr sz="1100" b="1" spc="60" dirty="0">
                          <a:latin typeface="Yu Gothic UI"/>
                          <a:cs typeface="Yu Gothic UI"/>
                        </a:rPr>
                        <a:t>補償制度適用のための届け出</a:t>
                      </a:r>
                      <a:endParaRPr sz="1100">
                        <a:latin typeface="Yu Gothic UI"/>
                        <a:cs typeface="Yu Gothic UI"/>
                      </a:endParaRPr>
                    </a:p>
                  </a:txBody>
                  <a:tcPr marL="0" marR="0" marT="1474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8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spc="-50" dirty="0">
                          <a:latin typeface="MS Gothic"/>
                          <a:cs typeface="MS Gothic"/>
                        </a:rPr>
                        <a:t>①</a:t>
                      </a:r>
                      <a:endParaRPr sz="1100">
                        <a:latin typeface="MS Gothic"/>
                        <a:cs typeface="MS Gothic"/>
                      </a:endParaRPr>
                    </a:p>
                  </a:txBody>
                  <a:tcPr marL="0" marR="0" marT="14741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8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75565">
                        <a:lnSpc>
                          <a:spcPct val="100000"/>
                        </a:lnSpc>
                        <a:spcBef>
                          <a:spcPts val="5"/>
                        </a:spcBef>
                        <a:tabLst>
                          <a:tab pos="1905000" algn="l"/>
                        </a:tabLst>
                      </a:pPr>
                      <a:r>
                        <a:rPr sz="1100" dirty="0">
                          <a:latin typeface="MS Gothic"/>
                          <a:cs typeface="MS Gothic"/>
                        </a:rPr>
                        <a:t>防火防災訓練実施届出</a:t>
                      </a:r>
                      <a:r>
                        <a:rPr sz="1100" spc="-50" dirty="0">
                          <a:latin typeface="MS Gothic"/>
                          <a:cs typeface="MS Gothic"/>
                        </a:rPr>
                        <a:t>書</a:t>
                      </a:r>
                      <a:r>
                        <a:rPr sz="1100" dirty="0">
                          <a:latin typeface="MS Gothic"/>
                          <a:cs typeface="MS Gothic"/>
                        </a:rPr>
                        <a:t>	</a:t>
                      </a:r>
                      <a:r>
                        <a:rPr sz="1100" b="1" spc="-50" dirty="0">
                          <a:solidFill>
                            <a:srgbClr val="ED0000"/>
                          </a:solidFill>
                          <a:latin typeface="Yu Gothic UI"/>
                          <a:cs typeface="Yu Gothic UI"/>
                        </a:rPr>
                        <a:t>※</a:t>
                      </a:r>
                      <a:endParaRPr sz="1100">
                        <a:latin typeface="Yu Gothic UI"/>
                        <a:cs typeface="Yu Gothic UI"/>
                      </a:endParaRPr>
                    </a:p>
                  </a:txBody>
                  <a:tcPr marL="0" marR="0" marT="14741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8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spc="-10" dirty="0">
                          <a:latin typeface="MS Gothic"/>
                          <a:cs typeface="MS Gothic"/>
                        </a:rPr>
                        <a:t>市民安全課</a:t>
                      </a:r>
                      <a:endParaRPr sz="1100">
                        <a:latin typeface="MS Gothic"/>
                        <a:cs typeface="MS Gothic"/>
                      </a:endParaRPr>
                    </a:p>
                  </a:txBody>
                  <a:tcPr marL="0" marR="0" marT="1474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 marL="220979" marR="214629" indent="76200">
                        <a:lnSpc>
                          <a:spcPct val="125000"/>
                        </a:lnSpc>
                        <a:spcBef>
                          <a:spcPts val="5"/>
                        </a:spcBef>
                      </a:pPr>
                      <a:r>
                        <a:rPr sz="1100" spc="-25" dirty="0" err="1">
                          <a:latin typeface="MS Gothic"/>
                          <a:cs typeface="MS Gothic"/>
                        </a:rPr>
                        <a:t>幹事</a:t>
                      </a:r>
                      <a:r>
                        <a:rPr lang="ja-JP" altLang="en-US" sz="1100" spc="-20" dirty="0">
                          <a:latin typeface="MS Gothic"/>
                          <a:cs typeface="MS Gothic"/>
                        </a:rPr>
                        <a:t>自治</a:t>
                      </a:r>
                      <a:r>
                        <a:rPr sz="1100" spc="-20" dirty="0">
                          <a:latin typeface="MS Gothic"/>
                          <a:cs typeface="MS Gothic"/>
                        </a:rPr>
                        <a:t>会</a:t>
                      </a:r>
                      <a:endParaRPr sz="1100" dirty="0">
                        <a:latin typeface="MS Gothic"/>
                        <a:cs typeface="MS Gothic"/>
                      </a:endParaRPr>
                    </a:p>
                  </a:txBody>
                  <a:tcPr marL="0" marR="0" marT="230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15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8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Yu Gothic UI"/>
                          <a:cs typeface="Yu Gothic UI"/>
                        </a:rPr>
                        <a:t>（２）</a:t>
                      </a:r>
                      <a:r>
                        <a:rPr sz="1100" b="1" spc="60" dirty="0">
                          <a:latin typeface="Yu Gothic UI"/>
                          <a:cs typeface="Yu Gothic UI"/>
                        </a:rPr>
                        <a:t>消防署員の指導を必要とする場合</a:t>
                      </a:r>
                      <a:endParaRPr sz="1100">
                        <a:latin typeface="Yu Gothic UI"/>
                        <a:cs typeface="Yu Gothic UI"/>
                      </a:endParaRPr>
                    </a:p>
                  </a:txBody>
                  <a:tcPr marL="0" marR="0" marT="12437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8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spc="-50" dirty="0">
                          <a:latin typeface="MS Gothic"/>
                          <a:cs typeface="MS Gothic"/>
                        </a:rPr>
                        <a:t>②</a:t>
                      </a:r>
                      <a:endParaRPr sz="1100">
                        <a:latin typeface="MS Gothic"/>
                        <a:cs typeface="MS Gothic"/>
                      </a:endParaRPr>
                    </a:p>
                  </a:txBody>
                  <a:tcPr marL="0" marR="0" marT="124377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8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75565">
                        <a:lnSpc>
                          <a:spcPct val="100000"/>
                        </a:lnSpc>
                      </a:pPr>
                      <a:r>
                        <a:rPr sz="1100" spc="-10" dirty="0">
                          <a:latin typeface="MS Gothic"/>
                          <a:cs typeface="MS Gothic"/>
                        </a:rPr>
                        <a:t>自主防災訓練届出書</a:t>
                      </a:r>
                      <a:endParaRPr sz="1100">
                        <a:latin typeface="MS Gothic"/>
                        <a:cs typeface="MS Gothic"/>
                      </a:endParaRPr>
                    </a:p>
                  </a:txBody>
                  <a:tcPr marL="0" marR="0" marT="124377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8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100" b="1" spc="-15" dirty="0">
                          <a:latin typeface="Yu Gothic UI"/>
                          <a:cs typeface="Yu Gothic UI"/>
                        </a:rPr>
                        <a:t>西消防署</a:t>
                      </a:r>
                      <a:endParaRPr sz="1100">
                        <a:latin typeface="Yu Gothic UI"/>
                        <a:cs typeface="Yu Gothic UI"/>
                      </a:endParaRPr>
                    </a:p>
                  </a:txBody>
                  <a:tcPr marL="0" marR="0" marT="12437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8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spc="-25" dirty="0">
                          <a:latin typeface="MS Gothic"/>
                          <a:cs typeface="MS Gothic"/>
                        </a:rPr>
                        <a:t>同上</a:t>
                      </a:r>
                      <a:endParaRPr sz="1100">
                        <a:latin typeface="MS Gothic"/>
                        <a:cs typeface="MS Gothic"/>
                      </a:endParaRPr>
                    </a:p>
                  </a:txBody>
                  <a:tcPr marL="0" marR="0" marT="12437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1000" spc="-20" dirty="0">
                          <a:latin typeface="MS Gothic"/>
                          <a:cs typeface="MS Gothic"/>
                        </a:rPr>
                        <a:t>内容の具体化と署員派遣の予約をする。</a:t>
                      </a:r>
                      <a:endParaRPr sz="1000">
                        <a:latin typeface="MS Gothic"/>
                        <a:cs typeface="MS Gothic"/>
                      </a:endParaRPr>
                    </a:p>
                    <a:p>
                      <a:pPr marL="68580" marR="247015">
                        <a:lnSpc>
                          <a:spcPct val="136400"/>
                        </a:lnSpc>
                      </a:pPr>
                      <a:r>
                        <a:rPr sz="1000" dirty="0">
                          <a:latin typeface="MS Gothic"/>
                          <a:cs typeface="MS Gothic"/>
                        </a:rPr>
                        <a:t>（</a:t>
                      </a:r>
                      <a:r>
                        <a:rPr sz="1000" spc="-20" dirty="0">
                          <a:latin typeface="MS Gothic"/>
                          <a:cs typeface="MS Gothic"/>
                        </a:rPr>
                        <a:t>初期消火訓練・心肺蘇生及び応急救</a:t>
                      </a:r>
                      <a:r>
                        <a:rPr sz="1000" spc="-15" dirty="0">
                          <a:latin typeface="MS Gothic"/>
                          <a:cs typeface="MS Gothic"/>
                        </a:rPr>
                        <a:t>護・資器材取扱い訓練</a:t>
                      </a:r>
                      <a:r>
                        <a:rPr sz="1000" spc="-50" dirty="0">
                          <a:latin typeface="MS Gothic"/>
                          <a:cs typeface="MS Gothic"/>
                        </a:rPr>
                        <a:t>）</a:t>
                      </a:r>
                      <a:endParaRPr sz="1000">
                        <a:latin typeface="MS Gothic"/>
                        <a:cs typeface="MS Gothic"/>
                      </a:endParaRPr>
                    </a:p>
                  </a:txBody>
                  <a:tcPr marL="0" marR="0" marT="8349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764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5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Yu Gothic UI"/>
                          <a:cs typeface="Yu Gothic UI"/>
                        </a:rPr>
                        <a:t>（３）</a:t>
                      </a:r>
                      <a:r>
                        <a:rPr sz="1100" b="1" spc="40" dirty="0">
                          <a:latin typeface="Yu Gothic UI"/>
                          <a:cs typeface="Yu Gothic UI"/>
                        </a:rPr>
                        <a:t>訓練を公園内で行う場合</a:t>
                      </a:r>
                      <a:endParaRPr sz="1100">
                        <a:latin typeface="Yu Gothic UI"/>
                        <a:cs typeface="Yu Gothic UI"/>
                      </a:endParaRPr>
                    </a:p>
                  </a:txBody>
                  <a:tcPr marL="0" marR="0" marT="121498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5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spc="-50" dirty="0">
                          <a:latin typeface="MS Gothic"/>
                          <a:cs typeface="MS Gothic"/>
                        </a:rPr>
                        <a:t>③</a:t>
                      </a:r>
                      <a:endParaRPr sz="1100">
                        <a:latin typeface="MS Gothic"/>
                        <a:cs typeface="MS Gothic"/>
                      </a:endParaRPr>
                    </a:p>
                  </a:txBody>
                  <a:tcPr marL="0" marR="0" marT="121498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5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75565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MS Gothic"/>
                          <a:cs typeface="MS Gothic"/>
                        </a:rPr>
                        <a:t>都市公園内行為許可申請書</a:t>
                      </a:r>
                      <a:endParaRPr sz="1100">
                        <a:latin typeface="MS Gothic"/>
                        <a:cs typeface="MS Gothic"/>
                      </a:endParaRPr>
                    </a:p>
                  </a:txBody>
                  <a:tcPr marL="0" marR="0" marT="121498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5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100" spc="-10" dirty="0">
                          <a:latin typeface="MS Gothic"/>
                          <a:cs typeface="MS Gothic"/>
                        </a:rPr>
                        <a:t>公園緑地課</a:t>
                      </a:r>
                      <a:endParaRPr sz="1100">
                        <a:latin typeface="MS Gothic"/>
                        <a:cs typeface="MS Gothic"/>
                      </a:endParaRPr>
                    </a:p>
                  </a:txBody>
                  <a:tcPr marL="0" marR="0" marT="121498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5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spc="-25" dirty="0">
                          <a:latin typeface="MS Gothic"/>
                          <a:cs typeface="MS Gothic"/>
                        </a:rPr>
                        <a:t>同上</a:t>
                      </a:r>
                      <a:endParaRPr sz="1100">
                        <a:latin typeface="MS Gothic"/>
                        <a:cs typeface="MS Gothic"/>
                      </a:endParaRPr>
                    </a:p>
                  </a:txBody>
                  <a:tcPr marL="0" marR="0" marT="121498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777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6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100" b="1" spc="60" dirty="0">
                          <a:latin typeface="Yu Gothic UI"/>
                          <a:cs typeface="Yu Gothic UI"/>
                        </a:rPr>
                        <a:t>（４）</a:t>
                      </a:r>
                      <a:r>
                        <a:rPr sz="1100" b="1" spc="30" dirty="0">
                          <a:latin typeface="Yu Gothic UI"/>
                          <a:cs typeface="Yu Gothic UI"/>
                        </a:rPr>
                        <a:t>備蓄食糧の提供を受ける場合</a:t>
                      </a:r>
                      <a:endParaRPr sz="1100">
                        <a:latin typeface="Yu Gothic UI"/>
                        <a:cs typeface="Yu Gothic UI"/>
                      </a:endParaRPr>
                    </a:p>
                  </a:txBody>
                  <a:tcPr marL="0" marR="0" marT="12264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6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spc="-50" dirty="0">
                          <a:latin typeface="MS Gothic"/>
                          <a:cs typeface="MS Gothic"/>
                        </a:rPr>
                        <a:t>④</a:t>
                      </a:r>
                      <a:endParaRPr sz="1100">
                        <a:latin typeface="MS Gothic"/>
                        <a:cs typeface="MS Gothic"/>
                      </a:endParaRPr>
                    </a:p>
                  </a:txBody>
                  <a:tcPr marL="0" marR="0" marT="122649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6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75565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MS Gothic"/>
                          <a:cs typeface="MS Gothic"/>
                        </a:rPr>
                        <a:t>備蓄非常用食料品の提供依頼書</a:t>
                      </a:r>
                      <a:endParaRPr sz="1100">
                        <a:latin typeface="MS Gothic"/>
                        <a:cs typeface="MS Gothic"/>
                      </a:endParaRPr>
                    </a:p>
                  </a:txBody>
                  <a:tcPr marL="0" marR="0" marT="122649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6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100" spc="-10" dirty="0">
                          <a:latin typeface="MS Gothic"/>
                          <a:cs typeface="MS Gothic"/>
                        </a:rPr>
                        <a:t>市民安全課</a:t>
                      </a:r>
                      <a:endParaRPr sz="1100">
                        <a:latin typeface="MS Gothic"/>
                        <a:cs typeface="MS Gothic"/>
                      </a:endParaRPr>
                    </a:p>
                  </a:txBody>
                  <a:tcPr marL="0" marR="0" marT="12264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4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000" spc="-25" dirty="0">
                          <a:latin typeface="MS Gothic"/>
                          <a:cs typeface="MS Gothic"/>
                        </a:rPr>
                        <a:t>同上</a:t>
                      </a:r>
                      <a:endParaRPr sz="1000">
                        <a:latin typeface="MS Gothic"/>
                        <a:cs typeface="MS Gothic"/>
                      </a:endParaRPr>
                    </a:p>
                  </a:txBody>
                  <a:tcPr marL="0" marR="0" marT="14337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 marR="106680">
                        <a:lnSpc>
                          <a:spcPct val="136300"/>
                        </a:lnSpc>
                        <a:spcBef>
                          <a:spcPts val="1130"/>
                        </a:spcBef>
                      </a:pPr>
                      <a:r>
                        <a:rPr sz="1000" spc="-40" dirty="0">
                          <a:latin typeface="MS Gothic"/>
                          <a:cs typeface="MS Gothic"/>
                        </a:rPr>
                        <a:t>活動支援用に、備蓄食料 </a:t>
                      </a:r>
                      <a:r>
                        <a:rPr sz="1000" dirty="0">
                          <a:latin typeface="MS Gothic"/>
                          <a:cs typeface="MS Gothic"/>
                        </a:rPr>
                        <a:t>100</a:t>
                      </a:r>
                      <a:r>
                        <a:rPr sz="1000" spc="-65" dirty="0">
                          <a:latin typeface="MS Gothic"/>
                          <a:cs typeface="MS Gothic"/>
                        </a:rPr>
                        <a:t> 食程度を提</a:t>
                      </a:r>
                      <a:r>
                        <a:rPr sz="1000" spc="-15" dirty="0">
                          <a:latin typeface="MS Gothic"/>
                          <a:cs typeface="MS Gothic"/>
                        </a:rPr>
                        <a:t>供している</a:t>
                      </a:r>
                      <a:endParaRPr sz="1000">
                        <a:latin typeface="MS Gothic"/>
                        <a:cs typeface="MS Gothic"/>
                      </a:endParaRPr>
                    </a:p>
                  </a:txBody>
                  <a:tcPr marL="0" marR="0" marT="1301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899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Yu Gothic UI"/>
                          <a:cs typeface="Yu Gothic UI"/>
                        </a:rPr>
                        <a:t>（５）</a:t>
                      </a:r>
                      <a:r>
                        <a:rPr sz="1100" b="1" spc="55" dirty="0">
                          <a:latin typeface="Yu Gothic UI"/>
                          <a:cs typeface="Yu Gothic UI"/>
                        </a:rPr>
                        <a:t>炊き出し訓練用物品を借用する場合</a:t>
                      </a:r>
                      <a:endParaRPr sz="1100">
                        <a:latin typeface="Yu Gothic UI"/>
                        <a:cs typeface="Yu Gothic UI"/>
                      </a:endParaRPr>
                    </a:p>
                  </a:txBody>
                  <a:tcPr marL="0" marR="0" marT="811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spc="-50" dirty="0">
                          <a:latin typeface="MS Gothic"/>
                          <a:cs typeface="MS Gothic"/>
                        </a:rPr>
                        <a:t>⑤</a:t>
                      </a:r>
                      <a:endParaRPr sz="1100">
                        <a:latin typeface="MS Gothic"/>
                        <a:cs typeface="MS Gothic"/>
                      </a:endParaRPr>
                    </a:p>
                  </a:txBody>
                  <a:tcPr marL="0" marR="0" marT="8119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75565">
                        <a:lnSpc>
                          <a:spcPct val="100000"/>
                        </a:lnSpc>
                      </a:pPr>
                      <a:r>
                        <a:rPr sz="1100" dirty="0">
                          <a:latin typeface="MS Gothic"/>
                          <a:cs typeface="MS Gothic"/>
                        </a:rPr>
                        <a:t>物品借用（申込）</a:t>
                      </a:r>
                      <a:r>
                        <a:rPr sz="1100" spc="-50" dirty="0">
                          <a:latin typeface="MS Gothic"/>
                          <a:cs typeface="MS Gothic"/>
                        </a:rPr>
                        <a:t>書</a:t>
                      </a:r>
                      <a:endParaRPr sz="1100">
                        <a:latin typeface="MS Gothic"/>
                        <a:cs typeface="MS Gothic"/>
                      </a:endParaRPr>
                    </a:p>
                  </a:txBody>
                  <a:tcPr marL="0" marR="0" marT="8119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100" spc="-25" dirty="0">
                          <a:latin typeface="MS Gothic"/>
                          <a:cs typeface="MS Gothic"/>
                        </a:rPr>
                        <a:t>同上</a:t>
                      </a:r>
                      <a:endParaRPr sz="1100">
                        <a:latin typeface="MS Gothic"/>
                        <a:cs typeface="MS Gothic"/>
                      </a:endParaRPr>
                    </a:p>
                  </a:txBody>
                  <a:tcPr marL="0" marR="0" marT="811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spc="-25" dirty="0">
                          <a:latin typeface="MS Gothic"/>
                          <a:cs typeface="MS Gothic"/>
                        </a:rPr>
                        <a:t>同上</a:t>
                      </a:r>
                      <a:endParaRPr sz="1100">
                        <a:latin typeface="MS Gothic"/>
                        <a:cs typeface="MS Gothic"/>
                      </a:endParaRPr>
                    </a:p>
                  </a:txBody>
                  <a:tcPr marL="0" marR="0" marT="811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 marR="247015">
                        <a:lnSpc>
                          <a:spcPct val="136400"/>
                        </a:lnSpc>
                        <a:spcBef>
                          <a:spcPts val="770"/>
                        </a:spcBef>
                      </a:pPr>
                      <a:r>
                        <a:rPr sz="1000" spc="-20" dirty="0">
                          <a:latin typeface="MS Gothic"/>
                          <a:cs typeface="MS Gothic"/>
                        </a:rPr>
                        <a:t>鍋や釜、カマド、オタマなども貸し出</a:t>
                      </a:r>
                      <a:r>
                        <a:rPr sz="1000" spc="-25" dirty="0">
                          <a:latin typeface="MS Gothic"/>
                          <a:cs typeface="MS Gothic"/>
                        </a:rPr>
                        <a:t>す。</a:t>
                      </a:r>
                      <a:endParaRPr sz="1000" dirty="0">
                        <a:latin typeface="MS Gothic"/>
                        <a:cs typeface="MS Gothic"/>
                      </a:endParaRPr>
                    </a:p>
                  </a:txBody>
                  <a:tcPr marL="0" marR="0" marT="88676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object 3">
            <a:extLst>
              <a:ext uri="{FF2B5EF4-FFF2-40B4-BE49-F238E27FC236}">
                <a16:creationId xmlns:a16="http://schemas.microsoft.com/office/drawing/2014/main" id="{0BD01961-F56E-118F-33F8-720FBD67F33D}"/>
              </a:ext>
            </a:extLst>
          </p:cNvPr>
          <p:cNvSpPr txBox="1">
            <a:spLocks/>
          </p:cNvSpPr>
          <p:nvPr/>
        </p:nvSpPr>
        <p:spPr>
          <a:xfrm>
            <a:off x="609655" y="394801"/>
            <a:ext cx="2383790" cy="554990"/>
          </a:xfrm>
          <a:prstGeom prst="rect">
            <a:avLst/>
          </a:prstGeom>
          <a:solidFill>
            <a:srgbClr val="A9D18E"/>
          </a:solidFill>
          <a:ln w="6350">
            <a:solidFill>
              <a:srgbClr val="000000"/>
            </a:solidFill>
          </a:ln>
        </p:spPr>
        <p:txBody>
          <a:bodyPr vert="horz" wrap="square" lIns="0" tIns="121285" rIns="0" bIns="0" rtlCol="0">
            <a:spAutoFit/>
          </a:bodyPr>
          <a:lstStyle>
            <a:lvl1pPr>
              <a:defRPr sz="1814" b="1" i="0">
                <a:solidFill>
                  <a:schemeClr val="tx1"/>
                </a:solidFill>
                <a:latin typeface="Yu Gothic UI"/>
                <a:ea typeface="+mj-ea"/>
                <a:cs typeface="Yu Gothic UI"/>
              </a:defRPr>
            </a:lvl1pPr>
          </a:lstStyle>
          <a:p>
            <a:pPr marL="555625">
              <a:spcBef>
                <a:spcPts val="955"/>
              </a:spcBef>
            </a:pPr>
            <a:r>
              <a:rPr kumimoji="0" lang="ja-JP" altLang="en-US" kern="0" spc="45"/>
              <a:t>事前の準備</a:t>
            </a:r>
            <a:endParaRPr kumimoji="0" lang="ja-JP" altLang="en-US" kern="0" spc="45" dirty="0"/>
          </a:p>
        </p:txBody>
      </p:sp>
    </p:spTree>
    <p:extLst>
      <p:ext uri="{BB962C8B-B14F-4D97-AF65-F5344CB8AC3E}">
        <p14:creationId xmlns:p14="http://schemas.microsoft.com/office/powerpoint/2010/main" val="2515937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9136469"/>
              </p:ext>
            </p:extLst>
          </p:nvPr>
        </p:nvGraphicFramePr>
        <p:xfrm>
          <a:off x="944217" y="668416"/>
          <a:ext cx="10406269" cy="55236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288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714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14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20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623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88610">
                <a:tc>
                  <a:txBody>
                    <a:bodyPr/>
                    <a:lstStyle/>
                    <a:p>
                      <a:pPr marL="1220470">
                        <a:lnSpc>
                          <a:spcPct val="100000"/>
                        </a:lnSpc>
                        <a:spcBef>
                          <a:spcPts val="1290"/>
                        </a:spcBef>
                        <a:tabLst>
                          <a:tab pos="2289175" algn="l"/>
                        </a:tabLst>
                      </a:pPr>
                      <a:r>
                        <a:rPr sz="1300" b="1" spc="-50" dirty="0">
                          <a:latin typeface="Yu Gothic UI"/>
                          <a:cs typeface="Yu Gothic UI"/>
                        </a:rPr>
                        <a:t>項</a:t>
                      </a:r>
                      <a:r>
                        <a:rPr sz="1300" b="1" dirty="0">
                          <a:latin typeface="Yu Gothic UI"/>
                          <a:cs typeface="Yu Gothic UI"/>
                        </a:rPr>
                        <a:t>	</a:t>
                      </a:r>
                      <a:r>
                        <a:rPr sz="1300" b="1" spc="-50" dirty="0">
                          <a:latin typeface="Yu Gothic UI"/>
                          <a:cs typeface="Yu Gothic UI"/>
                        </a:rPr>
                        <a:t>目</a:t>
                      </a:r>
                      <a:endParaRPr sz="1300">
                        <a:latin typeface="Yu Gothic UI"/>
                        <a:cs typeface="Yu Gothic UI"/>
                      </a:endParaRPr>
                    </a:p>
                  </a:txBody>
                  <a:tcPr marL="0" marR="0" marT="148561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76020">
                        <a:lnSpc>
                          <a:spcPct val="100000"/>
                        </a:lnSpc>
                        <a:spcBef>
                          <a:spcPts val="1290"/>
                        </a:spcBef>
                        <a:tabLst>
                          <a:tab pos="1532890" algn="l"/>
                          <a:tab pos="1887855" algn="l"/>
                        </a:tabLst>
                      </a:pPr>
                      <a:r>
                        <a:rPr sz="1300" spc="-50" dirty="0">
                          <a:latin typeface="MS Gothic"/>
                          <a:cs typeface="MS Gothic"/>
                        </a:rPr>
                        <a:t>書</a:t>
                      </a:r>
                      <a:r>
                        <a:rPr sz="1300" dirty="0">
                          <a:latin typeface="MS Gothic"/>
                          <a:cs typeface="MS Gothic"/>
                        </a:rPr>
                        <a:t>	</a:t>
                      </a:r>
                      <a:r>
                        <a:rPr sz="1300" spc="-50" dirty="0">
                          <a:latin typeface="MS Gothic"/>
                          <a:cs typeface="MS Gothic"/>
                        </a:rPr>
                        <a:t>類</a:t>
                      </a:r>
                      <a:r>
                        <a:rPr sz="1300" dirty="0">
                          <a:latin typeface="MS Gothic"/>
                          <a:cs typeface="MS Gothic"/>
                        </a:rPr>
                        <a:t>	</a:t>
                      </a:r>
                      <a:r>
                        <a:rPr sz="1300" spc="-50" dirty="0">
                          <a:latin typeface="MS Gothic"/>
                          <a:cs typeface="MS Gothic"/>
                        </a:rPr>
                        <a:t>名</a:t>
                      </a:r>
                      <a:endParaRPr sz="1300">
                        <a:latin typeface="MS Gothic"/>
                        <a:cs typeface="MS Gothic"/>
                      </a:endParaRPr>
                    </a:p>
                  </a:txBody>
                  <a:tcPr marL="0" marR="0" marT="148561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290"/>
                        </a:spcBef>
                      </a:pPr>
                      <a:r>
                        <a:rPr sz="1300" b="1" spc="-20" dirty="0">
                          <a:latin typeface="Yu Gothic UI"/>
                          <a:cs typeface="Yu Gothic UI"/>
                        </a:rPr>
                        <a:t>提出先</a:t>
                      </a:r>
                      <a:endParaRPr sz="1300">
                        <a:latin typeface="Yu Gothic UI"/>
                        <a:cs typeface="Yu Gothic UI"/>
                      </a:endParaRPr>
                    </a:p>
                  </a:txBody>
                  <a:tcPr marL="0" marR="0" marT="148561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1290"/>
                        </a:spcBef>
                        <a:tabLst>
                          <a:tab pos="425450" algn="l"/>
                        </a:tabLst>
                      </a:pPr>
                      <a:r>
                        <a:rPr sz="1300" b="1" spc="-50" dirty="0">
                          <a:latin typeface="Yu Gothic UI"/>
                          <a:cs typeface="Yu Gothic UI"/>
                        </a:rPr>
                        <a:t>担</a:t>
                      </a:r>
                      <a:r>
                        <a:rPr sz="1300" b="1" dirty="0">
                          <a:latin typeface="Yu Gothic UI"/>
                          <a:cs typeface="Yu Gothic UI"/>
                        </a:rPr>
                        <a:t>	</a:t>
                      </a:r>
                      <a:r>
                        <a:rPr sz="1300" b="1" spc="-50" dirty="0">
                          <a:latin typeface="Yu Gothic UI"/>
                          <a:cs typeface="Yu Gothic UI"/>
                        </a:rPr>
                        <a:t>当</a:t>
                      </a:r>
                      <a:endParaRPr sz="1300">
                        <a:latin typeface="Yu Gothic UI"/>
                        <a:cs typeface="Yu Gothic UI"/>
                      </a:endParaRPr>
                    </a:p>
                  </a:txBody>
                  <a:tcPr marL="0" marR="0" marT="148561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30300">
                        <a:lnSpc>
                          <a:spcPct val="100000"/>
                        </a:lnSpc>
                        <a:spcBef>
                          <a:spcPts val="1290"/>
                        </a:spcBef>
                        <a:tabLst>
                          <a:tab pos="2020570" algn="l"/>
                        </a:tabLst>
                      </a:pPr>
                      <a:r>
                        <a:rPr sz="1300" b="1" spc="-50" dirty="0">
                          <a:latin typeface="Yu Gothic UI"/>
                          <a:cs typeface="Yu Gothic UI"/>
                        </a:rPr>
                        <a:t>備</a:t>
                      </a:r>
                      <a:r>
                        <a:rPr sz="1300" b="1" dirty="0">
                          <a:latin typeface="Yu Gothic UI"/>
                          <a:cs typeface="Yu Gothic UI"/>
                        </a:rPr>
                        <a:t>	</a:t>
                      </a:r>
                      <a:r>
                        <a:rPr sz="1300" b="1" spc="-50" dirty="0">
                          <a:latin typeface="Yu Gothic UI"/>
                          <a:cs typeface="Yu Gothic UI"/>
                        </a:rPr>
                        <a:t>考</a:t>
                      </a:r>
                      <a:endParaRPr sz="1300">
                        <a:latin typeface="Yu Gothic UI"/>
                        <a:cs typeface="Yu Gothic UI"/>
                      </a:endParaRPr>
                    </a:p>
                  </a:txBody>
                  <a:tcPr marL="0" marR="0" marT="148561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6639"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300" b="1" spc="65" dirty="0">
                          <a:solidFill>
                            <a:srgbClr val="4471C4"/>
                          </a:solidFill>
                          <a:latin typeface="Yu Gothic UI"/>
                          <a:cs typeface="Yu Gothic UI"/>
                        </a:rPr>
                        <a:t>３．その他の申請書および提出書類</a:t>
                      </a:r>
                      <a:endParaRPr sz="1300">
                        <a:latin typeface="Yu Gothic UI"/>
                        <a:cs typeface="Yu Gothic U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1080"/>
                        </a:spcBef>
                        <a:tabLst>
                          <a:tab pos="374650" algn="l"/>
                        </a:tabLst>
                      </a:pPr>
                      <a:r>
                        <a:rPr sz="1100" spc="-50" dirty="0">
                          <a:latin typeface="MS Gothic"/>
                          <a:cs typeface="MS Gothic"/>
                        </a:rPr>
                        <a:t>⑥</a:t>
                      </a:r>
                      <a:r>
                        <a:rPr sz="1100" dirty="0">
                          <a:latin typeface="MS Gothic"/>
                          <a:cs typeface="MS Gothic"/>
                        </a:rPr>
                        <a:t>	</a:t>
                      </a:r>
                      <a:r>
                        <a:rPr sz="1100" spc="-10" dirty="0">
                          <a:latin typeface="MS Gothic"/>
                          <a:cs typeface="MS Gothic"/>
                        </a:rPr>
                        <a:t>訓練実施計画書</a:t>
                      </a:r>
                      <a:endParaRPr sz="1100">
                        <a:latin typeface="MS Gothic"/>
                        <a:cs typeface="MS Gothic"/>
                      </a:endParaRPr>
                    </a:p>
                  </a:txBody>
                  <a:tcPr marL="0" marR="0" marT="12437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80"/>
                        </a:spcBef>
                      </a:pPr>
                      <a:r>
                        <a:rPr sz="1100" spc="-10" dirty="0">
                          <a:latin typeface="MS Gothic"/>
                          <a:cs typeface="MS Gothic"/>
                        </a:rPr>
                        <a:t>市民安全課</a:t>
                      </a:r>
                      <a:endParaRPr sz="1100">
                        <a:latin typeface="MS Gothic"/>
                        <a:cs typeface="MS Gothic"/>
                      </a:endParaRPr>
                    </a:p>
                  </a:txBody>
                  <a:tcPr marL="0" marR="0" marT="12437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100" spc="-25" dirty="0">
                          <a:latin typeface="MS Gothic"/>
                          <a:cs typeface="MS Gothic"/>
                        </a:rPr>
                        <a:t>幹事</a:t>
                      </a:r>
                      <a:endParaRPr sz="1100">
                        <a:latin typeface="MS Gothic"/>
                        <a:cs typeface="MS Gothic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1100" spc="-20" dirty="0">
                          <a:latin typeface="MS Gothic"/>
                          <a:cs typeface="MS Gothic"/>
                        </a:rPr>
                        <a:t>自治会</a:t>
                      </a:r>
                      <a:endParaRPr sz="1100">
                        <a:latin typeface="MS Gothic"/>
                        <a:cs typeface="MS Gothic"/>
                      </a:endParaRPr>
                    </a:p>
                  </a:txBody>
                  <a:tcPr marL="0" marR="0" marT="2072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000" spc="-20" dirty="0">
                          <a:latin typeface="MS Gothic"/>
                          <a:cs typeface="MS Gothic"/>
                        </a:rPr>
                        <a:t>訓練時の具体的な時間割、実施方法など</a:t>
                      </a:r>
                      <a:endParaRPr sz="1000">
                        <a:latin typeface="MS Gothic"/>
                        <a:cs typeface="MS Gothic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000" spc="-15" dirty="0">
                          <a:latin typeface="MS Gothic"/>
                          <a:cs typeface="MS Gothic"/>
                        </a:rPr>
                        <a:t>を決めた計画書。</a:t>
                      </a:r>
                      <a:endParaRPr sz="1000">
                        <a:latin typeface="MS Gothic"/>
                        <a:cs typeface="MS Gothic"/>
                      </a:endParaRPr>
                    </a:p>
                  </a:txBody>
                  <a:tcPr marL="0" marR="0" marT="2821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663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1080"/>
                        </a:spcBef>
                        <a:tabLst>
                          <a:tab pos="374650" algn="l"/>
                          <a:tab pos="1289050" algn="l"/>
                        </a:tabLst>
                      </a:pPr>
                      <a:r>
                        <a:rPr sz="1100" spc="-50" dirty="0">
                          <a:latin typeface="MS Gothic"/>
                          <a:cs typeface="MS Gothic"/>
                        </a:rPr>
                        <a:t>⑦</a:t>
                      </a:r>
                      <a:r>
                        <a:rPr sz="1100" dirty="0">
                          <a:latin typeface="MS Gothic"/>
                          <a:cs typeface="MS Gothic"/>
                        </a:rPr>
                        <a:t>	訓練案内</a:t>
                      </a:r>
                      <a:r>
                        <a:rPr sz="1100" spc="-50" dirty="0">
                          <a:latin typeface="MS Gothic"/>
                          <a:cs typeface="MS Gothic"/>
                        </a:rPr>
                        <a:t>紙</a:t>
                      </a:r>
                      <a:r>
                        <a:rPr sz="1100" dirty="0">
                          <a:latin typeface="MS Gothic"/>
                          <a:cs typeface="MS Gothic"/>
                        </a:rPr>
                        <a:t>	</a:t>
                      </a:r>
                      <a:r>
                        <a:rPr sz="1100" b="1" spc="-50" dirty="0">
                          <a:solidFill>
                            <a:srgbClr val="ED0000"/>
                          </a:solidFill>
                          <a:latin typeface="Yu Gothic UI"/>
                          <a:cs typeface="Yu Gothic UI"/>
                        </a:rPr>
                        <a:t>※</a:t>
                      </a:r>
                      <a:endParaRPr sz="1100">
                        <a:latin typeface="Yu Gothic UI"/>
                        <a:cs typeface="Yu Gothic UI"/>
                      </a:endParaRPr>
                    </a:p>
                  </a:txBody>
                  <a:tcPr marL="0" marR="0" marT="12437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80"/>
                        </a:spcBef>
                      </a:pPr>
                      <a:r>
                        <a:rPr sz="1100" spc="-25" dirty="0">
                          <a:latin typeface="MS Gothic"/>
                          <a:cs typeface="MS Gothic"/>
                        </a:rPr>
                        <a:t>同上</a:t>
                      </a:r>
                      <a:endParaRPr sz="1100">
                        <a:latin typeface="MS Gothic"/>
                        <a:cs typeface="MS Gothic"/>
                      </a:endParaRPr>
                    </a:p>
                  </a:txBody>
                  <a:tcPr marL="0" marR="0" marT="12437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4145">
                        <a:lnSpc>
                          <a:spcPct val="100000"/>
                        </a:lnSpc>
                        <a:spcBef>
                          <a:spcPts val="1080"/>
                        </a:spcBef>
                      </a:pPr>
                      <a:r>
                        <a:rPr sz="1100" spc="-15" dirty="0">
                          <a:latin typeface="MS Gothic"/>
                          <a:cs typeface="MS Gothic"/>
                        </a:rPr>
                        <a:t>各自治会</a:t>
                      </a:r>
                      <a:endParaRPr sz="1100">
                        <a:latin typeface="MS Gothic"/>
                        <a:cs typeface="MS Gothic"/>
                      </a:endParaRPr>
                    </a:p>
                  </a:txBody>
                  <a:tcPr marL="0" marR="0" marT="12437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000" spc="-20" dirty="0">
                          <a:latin typeface="MS Gothic"/>
                          <a:cs typeface="MS Gothic"/>
                        </a:rPr>
                        <a:t>回覧板、自治会紙などでお知らせしてい</a:t>
                      </a:r>
                      <a:endParaRPr sz="1000">
                        <a:latin typeface="MS Gothic"/>
                        <a:cs typeface="MS Gothic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000" spc="-15" dirty="0">
                          <a:latin typeface="MS Gothic"/>
                          <a:cs typeface="MS Gothic"/>
                        </a:rPr>
                        <a:t>るもの。</a:t>
                      </a:r>
                      <a:endParaRPr sz="1000">
                        <a:latin typeface="MS Gothic"/>
                        <a:cs typeface="MS Gothic"/>
                      </a:endParaRPr>
                    </a:p>
                  </a:txBody>
                  <a:tcPr marL="0" marR="0" marT="2821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479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1225"/>
                        </a:spcBef>
                        <a:tabLst>
                          <a:tab pos="374650" algn="l"/>
                          <a:tab pos="1898650" algn="l"/>
                        </a:tabLst>
                      </a:pPr>
                      <a:r>
                        <a:rPr sz="1100" spc="-50" dirty="0">
                          <a:latin typeface="MS Gothic"/>
                          <a:cs typeface="MS Gothic"/>
                        </a:rPr>
                        <a:t>⑧</a:t>
                      </a:r>
                      <a:r>
                        <a:rPr sz="1100" dirty="0">
                          <a:latin typeface="MS Gothic"/>
                          <a:cs typeface="MS Gothic"/>
                        </a:rPr>
                        <a:t>	補助金等交付申請</a:t>
                      </a:r>
                      <a:r>
                        <a:rPr sz="1100" spc="-50" dirty="0">
                          <a:latin typeface="MS Gothic"/>
                          <a:cs typeface="MS Gothic"/>
                        </a:rPr>
                        <a:t>書</a:t>
                      </a:r>
                      <a:r>
                        <a:rPr sz="1100" dirty="0">
                          <a:latin typeface="MS Gothic"/>
                          <a:cs typeface="MS Gothic"/>
                        </a:rPr>
                        <a:t>	</a:t>
                      </a:r>
                      <a:r>
                        <a:rPr sz="1100" b="1" spc="-50" dirty="0">
                          <a:solidFill>
                            <a:srgbClr val="ED0000"/>
                          </a:solidFill>
                          <a:latin typeface="Yu Gothic UI"/>
                          <a:cs typeface="Yu Gothic UI"/>
                        </a:rPr>
                        <a:t>※</a:t>
                      </a:r>
                      <a:endParaRPr sz="1100">
                        <a:latin typeface="Yu Gothic UI"/>
                        <a:cs typeface="Yu Gothic UI"/>
                      </a:endParaRPr>
                    </a:p>
                  </a:txBody>
                  <a:tcPr marL="0" marR="0" marT="141076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225"/>
                        </a:spcBef>
                      </a:pPr>
                      <a:r>
                        <a:rPr sz="1100" spc="-25" dirty="0">
                          <a:latin typeface="MS Gothic"/>
                          <a:cs typeface="MS Gothic"/>
                        </a:rPr>
                        <a:t>同上</a:t>
                      </a:r>
                      <a:endParaRPr sz="1100">
                        <a:latin typeface="MS Gothic"/>
                        <a:cs typeface="MS Gothic"/>
                      </a:endParaRPr>
                    </a:p>
                  </a:txBody>
                  <a:tcPr marL="0" marR="0" marT="141076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7180">
                        <a:lnSpc>
                          <a:spcPct val="100000"/>
                        </a:lnSpc>
                        <a:spcBef>
                          <a:spcPts val="1225"/>
                        </a:spcBef>
                      </a:pPr>
                      <a:r>
                        <a:rPr sz="1100" spc="-25" dirty="0">
                          <a:latin typeface="MS Gothic"/>
                          <a:cs typeface="MS Gothic"/>
                        </a:rPr>
                        <a:t>同上</a:t>
                      </a:r>
                      <a:endParaRPr sz="1100">
                        <a:latin typeface="MS Gothic"/>
                        <a:cs typeface="MS Gothic"/>
                      </a:endParaRPr>
                    </a:p>
                  </a:txBody>
                  <a:tcPr marL="0" marR="0" marT="141076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000" spc="-20" dirty="0">
                          <a:latin typeface="MS Gothic"/>
                          <a:cs typeface="MS Gothic"/>
                        </a:rPr>
                        <a:t>訓練で使用する備品の購入、コピー代等</a:t>
                      </a:r>
                      <a:endParaRPr sz="1000">
                        <a:latin typeface="MS Gothic"/>
                        <a:cs typeface="MS Gothic"/>
                      </a:endParaRPr>
                    </a:p>
                  </a:txBody>
                  <a:tcPr marL="0" marR="0" marT="287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187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1055"/>
                        </a:spcBef>
                        <a:tabLst>
                          <a:tab pos="374650" algn="l"/>
                          <a:tab pos="2203450" algn="l"/>
                        </a:tabLst>
                      </a:pPr>
                      <a:r>
                        <a:rPr sz="1100" spc="-50" dirty="0">
                          <a:latin typeface="MS Gothic"/>
                          <a:cs typeface="MS Gothic"/>
                        </a:rPr>
                        <a:t>⑨</a:t>
                      </a:r>
                      <a:r>
                        <a:rPr sz="1100" dirty="0">
                          <a:latin typeface="MS Gothic"/>
                          <a:cs typeface="MS Gothic"/>
                        </a:rPr>
                        <a:t>	自主防助成金収支予算</a:t>
                      </a:r>
                      <a:r>
                        <a:rPr sz="1100" spc="-50" dirty="0">
                          <a:latin typeface="MS Gothic"/>
                          <a:cs typeface="MS Gothic"/>
                        </a:rPr>
                        <a:t>書</a:t>
                      </a:r>
                      <a:r>
                        <a:rPr sz="1100" dirty="0">
                          <a:latin typeface="MS Gothic"/>
                          <a:cs typeface="MS Gothic"/>
                        </a:rPr>
                        <a:t>	</a:t>
                      </a:r>
                      <a:r>
                        <a:rPr sz="1100" b="1" spc="-50" dirty="0">
                          <a:solidFill>
                            <a:srgbClr val="ED0000"/>
                          </a:solidFill>
                          <a:latin typeface="Yu Gothic UI"/>
                          <a:cs typeface="Yu Gothic UI"/>
                        </a:rPr>
                        <a:t>※</a:t>
                      </a:r>
                      <a:endParaRPr sz="1100">
                        <a:latin typeface="Yu Gothic UI"/>
                        <a:cs typeface="Yu Gothic UI"/>
                      </a:endParaRPr>
                    </a:p>
                  </a:txBody>
                  <a:tcPr marL="0" marR="0" marT="121498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55"/>
                        </a:spcBef>
                      </a:pPr>
                      <a:r>
                        <a:rPr sz="1100" spc="-25" dirty="0">
                          <a:latin typeface="MS Gothic"/>
                          <a:cs typeface="MS Gothic"/>
                        </a:rPr>
                        <a:t>同上</a:t>
                      </a:r>
                      <a:endParaRPr sz="1100">
                        <a:latin typeface="MS Gothic"/>
                        <a:cs typeface="MS Gothic"/>
                      </a:endParaRPr>
                    </a:p>
                  </a:txBody>
                  <a:tcPr marL="0" marR="0" marT="121498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7180">
                        <a:lnSpc>
                          <a:spcPct val="100000"/>
                        </a:lnSpc>
                        <a:spcBef>
                          <a:spcPts val="1055"/>
                        </a:spcBef>
                      </a:pPr>
                      <a:r>
                        <a:rPr sz="1100" spc="-25" dirty="0">
                          <a:latin typeface="MS Gothic"/>
                          <a:cs typeface="MS Gothic"/>
                        </a:rPr>
                        <a:t>同上</a:t>
                      </a:r>
                      <a:endParaRPr sz="1100">
                        <a:latin typeface="MS Gothic"/>
                        <a:cs typeface="MS Gothic"/>
                      </a:endParaRPr>
                    </a:p>
                  </a:txBody>
                  <a:tcPr marL="0" marR="0" marT="121498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120"/>
                        </a:spcBef>
                      </a:pPr>
                      <a:r>
                        <a:rPr sz="1000" spc="-5" dirty="0">
                          <a:latin typeface="MS Gothic"/>
                          <a:cs typeface="MS Gothic"/>
                        </a:rPr>
                        <a:t>同上添付書</a:t>
                      </a:r>
                      <a:r>
                        <a:rPr sz="1000" dirty="0">
                          <a:latin typeface="MS Gothic"/>
                          <a:cs typeface="MS Gothic"/>
                        </a:rPr>
                        <a:t>（</a:t>
                      </a:r>
                      <a:r>
                        <a:rPr sz="1000" spc="-15" dirty="0">
                          <a:latin typeface="MS Gothic"/>
                          <a:cs typeface="MS Gothic"/>
                        </a:rPr>
                        <a:t>内訳記入</a:t>
                      </a:r>
                      <a:r>
                        <a:rPr sz="1000" spc="-50" dirty="0">
                          <a:latin typeface="MS Gothic"/>
                          <a:cs typeface="MS Gothic"/>
                        </a:rPr>
                        <a:t>）</a:t>
                      </a:r>
                      <a:endParaRPr sz="1000">
                        <a:latin typeface="MS Gothic"/>
                        <a:cs typeface="MS Gothic"/>
                      </a:endParaRPr>
                    </a:p>
                  </a:txBody>
                  <a:tcPr marL="0" marR="0" marT="12898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663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1080"/>
                        </a:spcBef>
                        <a:tabLst>
                          <a:tab pos="374650" algn="l"/>
                        </a:tabLst>
                      </a:pPr>
                      <a:r>
                        <a:rPr sz="1100" spc="-50" dirty="0">
                          <a:latin typeface="MS Gothic"/>
                          <a:cs typeface="MS Gothic"/>
                        </a:rPr>
                        <a:t>⑩</a:t>
                      </a:r>
                      <a:r>
                        <a:rPr sz="1100" dirty="0">
                          <a:latin typeface="MS Gothic"/>
                          <a:cs typeface="MS Gothic"/>
                        </a:rPr>
                        <a:t>	</a:t>
                      </a:r>
                      <a:r>
                        <a:rPr sz="1000" spc="-20" dirty="0">
                          <a:latin typeface="MS Gothic"/>
                          <a:cs typeface="MS Gothic"/>
                        </a:rPr>
                        <a:t>補助金事業等・中止・廃止申請書</a:t>
                      </a:r>
                      <a:endParaRPr sz="1000">
                        <a:latin typeface="MS Gothic"/>
                        <a:cs typeface="MS Gothic"/>
                      </a:endParaRPr>
                    </a:p>
                  </a:txBody>
                  <a:tcPr marL="0" marR="0" marT="12437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80"/>
                        </a:spcBef>
                      </a:pPr>
                      <a:r>
                        <a:rPr sz="1100" spc="-25" dirty="0">
                          <a:latin typeface="MS Gothic"/>
                          <a:cs typeface="MS Gothic"/>
                        </a:rPr>
                        <a:t>同上</a:t>
                      </a:r>
                      <a:endParaRPr sz="1100">
                        <a:latin typeface="MS Gothic"/>
                        <a:cs typeface="MS Gothic"/>
                      </a:endParaRPr>
                    </a:p>
                  </a:txBody>
                  <a:tcPr marL="0" marR="0" marT="12437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7180">
                        <a:lnSpc>
                          <a:spcPct val="100000"/>
                        </a:lnSpc>
                        <a:spcBef>
                          <a:spcPts val="1080"/>
                        </a:spcBef>
                      </a:pPr>
                      <a:r>
                        <a:rPr sz="1100" spc="-25" dirty="0">
                          <a:latin typeface="MS Gothic"/>
                          <a:cs typeface="MS Gothic"/>
                        </a:rPr>
                        <a:t>同上</a:t>
                      </a:r>
                      <a:endParaRPr sz="1100">
                        <a:latin typeface="MS Gothic"/>
                        <a:cs typeface="MS Gothic"/>
                      </a:endParaRPr>
                    </a:p>
                  </a:txBody>
                  <a:tcPr marL="0" marR="0" marT="12437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000" spc="-20" dirty="0">
                          <a:latin typeface="MS Gothic"/>
                          <a:cs typeface="MS Gothic"/>
                        </a:rPr>
                        <a:t>防災訓練が雨などで中止になった場合に</a:t>
                      </a:r>
                      <a:endParaRPr sz="1000">
                        <a:latin typeface="MS Gothic"/>
                        <a:cs typeface="MS Gothic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000" spc="-15" dirty="0">
                          <a:latin typeface="MS Gothic"/>
                          <a:cs typeface="MS Gothic"/>
                        </a:rPr>
                        <a:t>提出する。</a:t>
                      </a:r>
                      <a:endParaRPr sz="1000">
                        <a:latin typeface="MS Gothic"/>
                        <a:cs typeface="MS Gothic"/>
                      </a:endParaRPr>
                    </a:p>
                  </a:txBody>
                  <a:tcPr marL="0" marR="0" marT="2821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7344"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70"/>
                        </a:spcBef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300" b="1" spc="-5" dirty="0">
                          <a:solidFill>
                            <a:srgbClr val="4471C4"/>
                          </a:solidFill>
                          <a:latin typeface="Yu Gothic UI"/>
                          <a:cs typeface="Yu Gothic UI"/>
                        </a:rPr>
                        <a:t>４．訓練用必要書類の作成</a:t>
                      </a:r>
                      <a:endParaRPr sz="1300" dirty="0">
                        <a:latin typeface="Yu Gothic UI"/>
                        <a:cs typeface="Yu Gothic U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969"/>
                        </a:spcBef>
                        <a:tabLst>
                          <a:tab pos="374650" algn="l"/>
                        </a:tabLst>
                      </a:pPr>
                      <a:r>
                        <a:rPr sz="1100" spc="-50" dirty="0">
                          <a:latin typeface="MS Gothic"/>
                          <a:cs typeface="MS Gothic"/>
                        </a:rPr>
                        <a:t>⑪</a:t>
                      </a:r>
                      <a:r>
                        <a:rPr sz="1100" dirty="0">
                          <a:latin typeface="MS Gothic"/>
                          <a:cs typeface="MS Gothic"/>
                        </a:rPr>
                        <a:t>	</a:t>
                      </a:r>
                      <a:r>
                        <a:rPr sz="1100" spc="-10" dirty="0">
                          <a:latin typeface="MS Gothic"/>
                          <a:cs typeface="MS Gothic"/>
                        </a:rPr>
                        <a:t>訓練会場配置図</a:t>
                      </a:r>
                      <a:endParaRPr sz="1100">
                        <a:latin typeface="MS Gothic"/>
                        <a:cs typeface="MS Gothic"/>
                      </a:endParaRPr>
                    </a:p>
                  </a:txBody>
                  <a:tcPr marL="0" marR="0" marT="111708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969"/>
                        </a:spcBef>
                      </a:pPr>
                      <a:r>
                        <a:rPr sz="1100" spc="-15" dirty="0">
                          <a:latin typeface="MS Gothic"/>
                          <a:cs typeface="MS Gothic"/>
                        </a:rPr>
                        <a:t>各自治会</a:t>
                      </a:r>
                      <a:endParaRPr sz="1100">
                        <a:latin typeface="MS Gothic"/>
                        <a:cs typeface="MS Gothic"/>
                      </a:endParaRPr>
                    </a:p>
                  </a:txBody>
                  <a:tcPr marL="0" marR="0" marT="111708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969"/>
                        </a:spcBef>
                      </a:pPr>
                      <a:r>
                        <a:rPr sz="1100" spc="-10" dirty="0">
                          <a:latin typeface="MS Gothic"/>
                          <a:cs typeface="MS Gothic"/>
                        </a:rPr>
                        <a:t>幹事自治会</a:t>
                      </a:r>
                      <a:endParaRPr sz="1100">
                        <a:latin typeface="MS Gothic"/>
                        <a:cs typeface="MS Gothic"/>
                      </a:endParaRPr>
                    </a:p>
                  </a:txBody>
                  <a:tcPr marL="0" marR="0" marT="111708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663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1080"/>
                        </a:spcBef>
                        <a:tabLst>
                          <a:tab pos="374650" algn="l"/>
                        </a:tabLst>
                      </a:pPr>
                      <a:r>
                        <a:rPr sz="1100" spc="-50" dirty="0">
                          <a:latin typeface="MS Gothic"/>
                          <a:cs typeface="MS Gothic"/>
                        </a:rPr>
                        <a:t>⑫</a:t>
                      </a:r>
                      <a:r>
                        <a:rPr sz="1100" dirty="0">
                          <a:latin typeface="MS Gothic"/>
                          <a:cs typeface="MS Gothic"/>
                        </a:rPr>
                        <a:t>	</a:t>
                      </a:r>
                      <a:r>
                        <a:rPr sz="1100" spc="-10" dirty="0">
                          <a:latin typeface="MS Gothic"/>
                          <a:cs typeface="MS Gothic"/>
                        </a:rPr>
                        <a:t>訓練当日役割分担表</a:t>
                      </a:r>
                      <a:endParaRPr sz="1100">
                        <a:latin typeface="MS Gothic"/>
                        <a:cs typeface="MS Gothic"/>
                      </a:endParaRPr>
                    </a:p>
                  </a:txBody>
                  <a:tcPr marL="0" marR="0" marT="12437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100" spc="-15" dirty="0">
                          <a:latin typeface="MS Gothic"/>
                          <a:cs typeface="MS Gothic"/>
                        </a:rPr>
                        <a:t>各自治会</a:t>
                      </a:r>
                      <a:endParaRPr sz="1100">
                        <a:latin typeface="MS Gothic"/>
                        <a:cs typeface="MS Gothic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100" spc="-25" dirty="0">
                          <a:latin typeface="MS Gothic"/>
                          <a:cs typeface="MS Gothic"/>
                        </a:rPr>
                        <a:t>役員</a:t>
                      </a:r>
                      <a:endParaRPr sz="1100">
                        <a:latin typeface="MS Gothic"/>
                        <a:cs typeface="MS Gothic"/>
                      </a:endParaRPr>
                    </a:p>
                  </a:txBody>
                  <a:tcPr marL="0" marR="0" marT="2072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4145">
                        <a:lnSpc>
                          <a:spcPct val="100000"/>
                        </a:lnSpc>
                        <a:spcBef>
                          <a:spcPts val="1080"/>
                        </a:spcBef>
                      </a:pPr>
                      <a:r>
                        <a:rPr sz="1100" spc="-15" dirty="0">
                          <a:latin typeface="MS Gothic"/>
                          <a:cs typeface="MS Gothic"/>
                        </a:rPr>
                        <a:t>各自治会</a:t>
                      </a:r>
                      <a:endParaRPr sz="1100">
                        <a:latin typeface="MS Gothic"/>
                        <a:cs typeface="MS Gothic"/>
                      </a:endParaRPr>
                    </a:p>
                  </a:txBody>
                  <a:tcPr marL="0" marR="0" marT="12437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868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1090"/>
                        </a:spcBef>
                        <a:tabLst>
                          <a:tab pos="374650" algn="l"/>
                        </a:tabLst>
                      </a:pPr>
                      <a:r>
                        <a:rPr sz="1100" spc="-50" dirty="0">
                          <a:latin typeface="MS Gothic"/>
                          <a:cs typeface="MS Gothic"/>
                        </a:rPr>
                        <a:t>⑬</a:t>
                      </a:r>
                      <a:r>
                        <a:rPr sz="1100" dirty="0">
                          <a:latin typeface="MS Gothic"/>
                          <a:cs typeface="MS Gothic"/>
                        </a:rPr>
                        <a:t>	</a:t>
                      </a:r>
                      <a:r>
                        <a:rPr sz="1100" spc="-10" dirty="0">
                          <a:latin typeface="MS Gothic"/>
                          <a:cs typeface="MS Gothic"/>
                        </a:rPr>
                        <a:t>安否確認実施要領</a:t>
                      </a:r>
                      <a:endParaRPr sz="1100">
                        <a:latin typeface="MS Gothic"/>
                        <a:cs typeface="MS Gothic"/>
                      </a:endParaRPr>
                    </a:p>
                  </a:txBody>
                  <a:tcPr marL="0" marR="0" marT="125528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100" spc="-15" dirty="0">
                          <a:latin typeface="MS Gothic"/>
                          <a:cs typeface="MS Gothic"/>
                        </a:rPr>
                        <a:t>各自治会</a:t>
                      </a:r>
                      <a:endParaRPr sz="1100">
                        <a:latin typeface="MS Gothic"/>
                        <a:cs typeface="MS Gothic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100" spc="-25" dirty="0">
                          <a:latin typeface="MS Gothic"/>
                          <a:cs typeface="MS Gothic"/>
                        </a:rPr>
                        <a:t>役員</a:t>
                      </a:r>
                      <a:endParaRPr sz="1100">
                        <a:latin typeface="MS Gothic"/>
                        <a:cs typeface="MS Gothic"/>
                      </a:endParaRPr>
                    </a:p>
                  </a:txBody>
                  <a:tcPr marL="0" marR="0" marT="21881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7180">
                        <a:lnSpc>
                          <a:spcPct val="100000"/>
                        </a:lnSpc>
                        <a:spcBef>
                          <a:spcPts val="1090"/>
                        </a:spcBef>
                      </a:pPr>
                      <a:r>
                        <a:rPr sz="1100" spc="-25" dirty="0">
                          <a:latin typeface="MS Gothic"/>
                          <a:cs typeface="MS Gothic"/>
                        </a:rPr>
                        <a:t>同上</a:t>
                      </a:r>
                      <a:endParaRPr sz="1100">
                        <a:latin typeface="MS Gothic"/>
                        <a:cs typeface="MS Gothic"/>
                      </a:endParaRPr>
                    </a:p>
                  </a:txBody>
                  <a:tcPr marL="0" marR="0" marT="125528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12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935"/>
                        </a:spcBef>
                        <a:tabLst>
                          <a:tab pos="374650" algn="l"/>
                          <a:tab pos="1289050" algn="l"/>
                        </a:tabLst>
                      </a:pPr>
                      <a:r>
                        <a:rPr sz="1100" spc="-50" dirty="0">
                          <a:latin typeface="MS Gothic"/>
                          <a:cs typeface="MS Gothic"/>
                        </a:rPr>
                        <a:t>⑭</a:t>
                      </a:r>
                      <a:r>
                        <a:rPr sz="1100" dirty="0">
                          <a:latin typeface="MS Gothic"/>
                          <a:cs typeface="MS Gothic"/>
                        </a:rPr>
                        <a:t>	安否確認</a:t>
                      </a:r>
                      <a:r>
                        <a:rPr sz="1100" spc="-50" dirty="0">
                          <a:latin typeface="MS Gothic"/>
                          <a:cs typeface="MS Gothic"/>
                        </a:rPr>
                        <a:t>表</a:t>
                      </a:r>
                      <a:r>
                        <a:rPr sz="1100" dirty="0">
                          <a:latin typeface="MS Gothic"/>
                          <a:cs typeface="MS Gothic"/>
                        </a:rPr>
                        <a:t>	組長</a:t>
                      </a:r>
                      <a:r>
                        <a:rPr sz="1100" spc="-50" dirty="0">
                          <a:latin typeface="MS Gothic"/>
                          <a:cs typeface="MS Gothic"/>
                        </a:rPr>
                        <a:t>用</a:t>
                      </a:r>
                      <a:endParaRPr sz="1100">
                        <a:latin typeface="MS Gothic"/>
                        <a:cs typeface="MS Gothic"/>
                      </a:endParaRPr>
                    </a:p>
                  </a:txBody>
                  <a:tcPr marL="0" marR="0" marT="107678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sz="1100" spc="-20" dirty="0">
                          <a:latin typeface="MS Gothic"/>
                          <a:cs typeface="MS Gothic"/>
                        </a:rPr>
                        <a:t>各組長</a:t>
                      </a:r>
                      <a:endParaRPr sz="1100">
                        <a:latin typeface="MS Gothic"/>
                        <a:cs typeface="MS Gothic"/>
                      </a:endParaRPr>
                    </a:p>
                  </a:txBody>
                  <a:tcPr marL="0" marR="0" marT="107678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7180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sz="1100" spc="-25" dirty="0">
                          <a:latin typeface="MS Gothic"/>
                          <a:cs typeface="MS Gothic"/>
                        </a:rPr>
                        <a:t>同上</a:t>
                      </a:r>
                      <a:endParaRPr sz="1100">
                        <a:latin typeface="MS Gothic"/>
                        <a:cs typeface="MS Gothic"/>
                      </a:endParaRPr>
                    </a:p>
                  </a:txBody>
                  <a:tcPr marL="0" marR="0" marT="107678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9868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1095"/>
                        </a:spcBef>
                        <a:tabLst>
                          <a:tab pos="374650" algn="l"/>
                          <a:tab pos="1593850" algn="l"/>
                        </a:tabLst>
                      </a:pPr>
                      <a:r>
                        <a:rPr sz="1100" spc="-50" dirty="0">
                          <a:latin typeface="MS Gothic"/>
                          <a:cs typeface="MS Gothic"/>
                        </a:rPr>
                        <a:t>⑮</a:t>
                      </a:r>
                      <a:r>
                        <a:rPr sz="1100" dirty="0">
                          <a:latin typeface="MS Gothic"/>
                          <a:cs typeface="MS Gothic"/>
                        </a:rPr>
                        <a:t>	安否確認報告</a:t>
                      </a:r>
                      <a:r>
                        <a:rPr sz="1100" spc="-50" dirty="0">
                          <a:latin typeface="MS Gothic"/>
                          <a:cs typeface="MS Gothic"/>
                        </a:rPr>
                        <a:t>書</a:t>
                      </a:r>
                      <a:r>
                        <a:rPr sz="1100" dirty="0">
                          <a:latin typeface="MS Gothic"/>
                          <a:cs typeface="MS Gothic"/>
                        </a:rPr>
                        <a:t>	会長</a:t>
                      </a:r>
                      <a:r>
                        <a:rPr sz="1100" spc="-50" dirty="0">
                          <a:latin typeface="MS Gothic"/>
                          <a:cs typeface="MS Gothic"/>
                        </a:rPr>
                        <a:t>用</a:t>
                      </a:r>
                      <a:endParaRPr sz="1100">
                        <a:latin typeface="MS Gothic"/>
                        <a:cs typeface="MS Gothic"/>
                      </a:endParaRPr>
                    </a:p>
                  </a:txBody>
                  <a:tcPr marL="0" marR="0" marT="12610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100" spc="-15" dirty="0">
                          <a:latin typeface="MS Gothic"/>
                          <a:cs typeface="MS Gothic"/>
                        </a:rPr>
                        <a:t>集計担当</a:t>
                      </a:r>
                      <a:endParaRPr sz="1100" dirty="0">
                        <a:latin typeface="MS Gothic"/>
                        <a:cs typeface="MS Gothic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100" spc="-25" dirty="0">
                          <a:latin typeface="MS Gothic"/>
                          <a:cs typeface="MS Gothic"/>
                        </a:rPr>
                        <a:t>会長</a:t>
                      </a:r>
                      <a:endParaRPr sz="1100" dirty="0">
                        <a:latin typeface="MS Gothic"/>
                        <a:cs typeface="MS Gothic"/>
                      </a:endParaRPr>
                    </a:p>
                  </a:txBody>
                  <a:tcPr marL="0" marR="0" marT="21881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7180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sz="1100" spc="-25" dirty="0">
                          <a:latin typeface="MS Gothic"/>
                          <a:cs typeface="MS Gothic"/>
                        </a:rPr>
                        <a:t>同上</a:t>
                      </a:r>
                      <a:endParaRPr sz="1100">
                        <a:latin typeface="MS Gothic"/>
                        <a:cs typeface="MS Gothic"/>
                      </a:endParaRPr>
                    </a:p>
                  </a:txBody>
                  <a:tcPr marL="0" marR="0" marT="12610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944217" y="6399387"/>
            <a:ext cx="4820754" cy="20706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1270" b="1" spc="59" dirty="0">
                <a:latin typeface="Yu Gothic UI"/>
                <a:cs typeface="Yu Gothic UI"/>
              </a:rPr>
              <a:t>注記：表中、</a:t>
            </a:r>
            <a:r>
              <a:rPr sz="1270" b="1" spc="-14" dirty="0">
                <a:solidFill>
                  <a:srgbClr val="ED0000"/>
                </a:solidFill>
                <a:latin typeface="Yu Gothic UI"/>
                <a:cs typeface="Yu Gothic UI"/>
              </a:rPr>
              <a:t>※</a:t>
            </a:r>
            <a:r>
              <a:rPr sz="1270" b="1" spc="68" dirty="0">
                <a:latin typeface="Yu Gothic UI"/>
                <a:cs typeface="Yu Gothic UI"/>
              </a:rPr>
              <a:t>印の書類は、訓練実施の２週間前までに提出する</a:t>
            </a:r>
            <a:r>
              <a:rPr sz="952" b="1" spc="272" dirty="0">
                <a:latin typeface="Yu Gothic UI"/>
                <a:cs typeface="Yu Gothic UI"/>
              </a:rPr>
              <a:t>。</a:t>
            </a:r>
            <a:endParaRPr sz="952" dirty="0">
              <a:latin typeface="Yu Gothic UI"/>
              <a:cs typeface="Yu Gothic UI"/>
            </a:endParaRPr>
          </a:p>
        </p:txBody>
      </p:sp>
    </p:spTree>
    <p:extLst>
      <p:ext uri="{BB962C8B-B14F-4D97-AF65-F5344CB8AC3E}">
        <p14:creationId xmlns:p14="http://schemas.microsoft.com/office/powerpoint/2010/main" val="5630145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238</Words>
  <Application>Microsoft Office PowerPoint</Application>
  <PresentationFormat>ワイド画面</PresentationFormat>
  <Paragraphs>132</Paragraphs>
  <Slides>16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16</vt:i4>
      </vt:variant>
    </vt:vector>
  </HeadingPairs>
  <TitlesOfParts>
    <vt:vector size="26" baseType="lpstr">
      <vt:lpstr>MS PGothic</vt:lpstr>
      <vt:lpstr>MS Gothic</vt:lpstr>
      <vt:lpstr>Yu Gothic UI</vt:lpstr>
      <vt:lpstr>游ゴシック</vt:lpstr>
      <vt:lpstr>游ゴシック Light</vt:lpstr>
      <vt:lpstr>Arial</vt:lpstr>
      <vt:lpstr>Calibri</vt:lpstr>
      <vt:lpstr>Times New Roman</vt:lpstr>
      <vt:lpstr>Office テーマ</vt:lpstr>
      <vt:lpstr>Office Theme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泰彦 宮前</dc:creator>
  <cp:lastModifiedBy>泰彦 宮前</cp:lastModifiedBy>
  <cp:revision>2</cp:revision>
  <dcterms:created xsi:type="dcterms:W3CDTF">2025-07-15T04:08:07Z</dcterms:created>
  <dcterms:modified xsi:type="dcterms:W3CDTF">2025-07-15T06:21:45Z</dcterms:modified>
</cp:coreProperties>
</file>