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Anton" charset="1" panose="00000500000000000000"/>
      <p:regular r:id="rId17"/>
    </p:embeddedFont>
    <p:embeddedFont>
      <p:font typeface="Montserrat Bold" charset="1" panose="00000800000000000000"/>
      <p:regular r:id="rId18"/>
    </p:embeddedFont>
    <p:embeddedFont>
      <p:font typeface="Icecream Font TH" charset="1" panose="02000503000000000000"/>
      <p:regular r:id="rId19"/>
    </p:embeddedFont>
    <p:embeddedFont>
      <p:font typeface="Montserrat Semi-Bold" charset="1" panose="00000700000000000000"/>
      <p:regular r:id="rId20"/>
    </p:embeddedFont>
    <p:embeddedFont>
      <p:font typeface="Montserrat Ultra-Bold" charset="1" panose="00000900000000000000"/>
      <p:regular r:id="rId21"/>
    </p:embeddedFont>
    <p:embeddedFont>
      <p:font typeface="Gotham Bold" charset="1" panose="00000000000000000000"/>
      <p:regular r:id="rId22"/>
    </p:embeddedFont>
    <p:embeddedFont>
      <p:font typeface="Montserrat" charset="1" panose="0000050000000000000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png" Type="http://schemas.openxmlformats.org/officeDocument/2006/relationships/image"/><Relationship Id="rId4" Target="../media/image6.png" Type="http://schemas.openxmlformats.org/officeDocument/2006/relationships/image"/><Relationship Id="rId5" Target="../media/image7.png" Type="http://schemas.openxmlformats.org/officeDocument/2006/relationships/image"/><Relationship Id="rId6" Target="../media/image8.png" Type="http://schemas.openxmlformats.org/officeDocument/2006/relationships/image"/><Relationship Id="rId7" Target="../media/image9.png" Type="http://schemas.openxmlformats.org/officeDocument/2006/relationships/image"/><Relationship Id="rId8" Target="../media/image1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png" Type="http://schemas.openxmlformats.org/officeDocument/2006/relationships/image"/><Relationship Id="rId11" Target="../media/image20.png" Type="http://schemas.openxmlformats.org/officeDocument/2006/relationships/image"/><Relationship Id="rId12" Target="../media/image21.png" Type="http://schemas.openxmlformats.org/officeDocument/2006/relationships/image"/><Relationship Id="rId13" Target="../media/image22.png" Type="http://schemas.openxmlformats.org/officeDocument/2006/relationships/image"/><Relationship Id="rId14" Target="../media/image23.png" Type="http://schemas.openxmlformats.org/officeDocument/2006/relationships/image"/><Relationship Id="rId15" Target="../media/image24.png" Type="http://schemas.openxmlformats.org/officeDocument/2006/relationships/image"/><Relationship Id="rId2" Target="../media/image11.png" Type="http://schemas.openxmlformats.org/officeDocument/2006/relationships/image"/><Relationship Id="rId3" Target="../media/image12.png" Type="http://schemas.openxmlformats.org/officeDocument/2006/relationships/image"/><Relationship Id="rId4" Target="../media/image13.png" Type="http://schemas.openxmlformats.org/officeDocument/2006/relationships/image"/><Relationship Id="rId5" Target="../media/image14.png" Type="http://schemas.openxmlformats.org/officeDocument/2006/relationships/image"/><Relationship Id="rId6" Target="../media/image15.png" Type="http://schemas.openxmlformats.org/officeDocument/2006/relationships/image"/><Relationship Id="rId7" Target="../media/image16.png" Type="http://schemas.openxmlformats.org/officeDocument/2006/relationships/image"/><Relationship Id="rId8" Target="../media/image17.png" Type="http://schemas.openxmlformats.org/officeDocument/2006/relationships/image"/><Relationship Id="rId9" Target="../media/image18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3.png" Type="http://schemas.openxmlformats.org/officeDocument/2006/relationships/image"/><Relationship Id="rId11" Target="../media/image34.png" Type="http://schemas.openxmlformats.org/officeDocument/2006/relationships/image"/><Relationship Id="rId12" Target="../media/image35.png" Type="http://schemas.openxmlformats.org/officeDocument/2006/relationships/image"/><Relationship Id="rId13" Target="../media/image36.png" Type="http://schemas.openxmlformats.org/officeDocument/2006/relationships/image"/><Relationship Id="rId14" Target="../media/image37.png" Type="http://schemas.openxmlformats.org/officeDocument/2006/relationships/image"/><Relationship Id="rId15" Target="../media/image38.png" Type="http://schemas.openxmlformats.org/officeDocument/2006/relationships/image"/><Relationship Id="rId16" Target="../media/image39.png" Type="http://schemas.openxmlformats.org/officeDocument/2006/relationships/image"/><Relationship Id="rId17" Target="../media/image40.png" Type="http://schemas.openxmlformats.org/officeDocument/2006/relationships/image"/><Relationship Id="rId18" Target="../media/image41.png" Type="http://schemas.openxmlformats.org/officeDocument/2006/relationships/image"/><Relationship Id="rId19" Target="../media/image42.png" Type="http://schemas.openxmlformats.org/officeDocument/2006/relationships/image"/><Relationship Id="rId2" Target="../media/image25.png" Type="http://schemas.openxmlformats.org/officeDocument/2006/relationships/image"/><Relationship Id="rId20" Target="../media/image43.png" Type="http://schemas.openxmlformats.org/officeDocument/2006/relationships/image"/><Relationship Id="rId21" Target="../media/image44.png" Type="http://schemas.openxmlformats.org/officeDocument/2006/relationships/image"/><Relationship Id="rId22" Target="../media/image45.png" Type="http://schemas.openxmlformats.org/officeDocument/2006/relationships/image"/><Relationship Id="rId23" Target="../media/image46.png" Type="http://schemas.openxmlformats.org/officeDocument/2006/relationships/image"/><Relationship Id="rId24" Target="../media/image47.png" Type="http://schemas.openxmlformats.org/officeDocument/2006/relationships/image"/><Relationship Id="rId25" Target="../media/image48.png" Type="http://schemas.openxmlformats.org/officeDocument/2006/relationships/image"/><Relationship Id="rId26" Target="../media/image49.png" Type="http://schemas.openxmlformats.org/officeDocument/2006/relationships/image"/><Relationship Id="rId27" Target="../media/image50.png" Type="http://schemas.openxmlformats.org/officeDocument/2006/relationships/image"/><Relationship Id="rId28" Target="../media/image51.png" Type="http://schemas.openxmlformats.org/officeDocument/2006/relationships/image"/><Relationship Id="rId29" Target="../media/image52.png" Type="http://schemas.openxmlformats.org/officeDocument/2006/relationships/image"/><Relationship Id="rId3" Target="../media/image26.png" Type="http://schemas.openxmlformats.org/officeDocument/2006/relationships/image"/><Relationship Id="rId30" Target="../media/image53.png" Type="http://schemas.openxmlformats.org/officeDocument/2006/relationships/image"/><Relationship Id="rId31" Target="../media/image54.png" Type="http://schemas.openxmlformats.org/officeDocument/2006/relationships/image"/><Relationship Id="rId32" Target="../media/image55.png" Type="http://schemas.openxmlformats.org/officeDocument/2006/relationships/image"/><Relationship Id="rId33" Target="../media/image56.png" Type="http://schemas.openxmlformats.org/officeDocument/2006/relationships/image"/><Relationship Id="rId34" Target="../media/image57.png" Type="http://schemas.openxmlformats.org/officeDocument/2006/relationships/image"/><Relationship Id="rId35" Target="../media/image58.png" Type="http://schemas.openxmlformats.org/officeDocument/2006/relationships/image"/><Relationship Id="rId4" Target="../media/image27.png" Type="http://schemas.openxmlformats.org/officeDocument/2006/relationships/image"/><Relationship Id="rId5" Target="../media/image28.png" Type="http://schemas.openxmlformats.org/officeDocument/2006/relationships/image"/><Relationship Id="rId6" Target="../media/image29.png" Type="http://schemas.openxmlformats.org/officeDocument/2006/relationships/image"/><Relationship Id="rId7" Target="../media/image30.png" Type="http://schemas.openxmlformats.org/officeDocument/2006/relationships/image"/><Relationship Id="rId8" Target="../media/image31.png" Type="http://schemas.openxmlformats.org/officeDocument/2006/relationships/image"/><Relationship Id="rId9" Target="../media/image3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67.png" Type="http://schemas.openxmlformats.org/officeDocument/2006/relationships/image"/><Relationship Id="rId11" Target="../media/image68.png" Type="http://schemas.openxmlformats.org/officeDocument/2006/relationships/image"/><Relationship Id="rId12" Target="../media/image69.png" Type="http://schemas.openxmlformats.org/officeDocument/2006/relationships/image"/><Relationship Id="rId13" Target="../media/image70.png" Type="http://schemas.openxmlformats.org/officeDocument/2006/relationships/image"/><Relationship Id="rId14" Target="../media/image71.png" Type="http://schemas.openxmlformats.org/officeDocument/2006/relationships/image"/><Relationship Id="rId15" Target="../media/image72.png" Type="http://schemas.openxmlformats.org/officeDocument/2006/relationships/image"/><Relationship Id="rId16" Target="../media/image73.png" Type="http://schemas.openxmlformats.org/officeDocument/2006/relationships/image"/><Relationship Id="rId17" Target="../media/image74.png" Type="http://schemas.openxmlformats.org/officeDocument/2006/relationships/image"/><Relationship Id="rId18" Target="../media/image75.png" Type="http://schemas.openxmlformats.org/officeDocument/2006/relationships/image"/><Relationship Id="rId19" Target="../media/image76.png" Type="http://schemas.openxmlformats.org/officeDocument/2006/relationships/image"/><Relationship Id="rId2" Target="../media/image59.png" Type="http://schemas.openxmlformats.org/officeDocument/2006/relationships/image"/><Relationship Id="rId3" Target="../media/image60.png" Type="http://schemas.openxmlformats.org/officeDocument/2006/relationships/image"/><Relationship Id="rId4" Target="../media/image61.png" Type="http://schemas.openxmlformats.org/officeDocument/2006/relationships/image"/><Relationship Id="rId5" Target="../media/image62.png" Type="http://schemas.openxmlformats.org/officeDocument/2006/relationships/image"/><Relationship Id="rId6" Target="../media/image63.png" Type="http://schemas.openxmlformats.org/officeDocument/2006/relationships/image"/><Relationship Id="rId7" Target="../media/image64.png" Type="http://schemas.openxmlformats.org/officeDocument/2006/relationships/image"/><Relationship Id="rId8" Target="../media/image65.png" Type="http://schemas.openxmlformats.org/officeDocument/2006/relationships/image"/><Relationship Id="rId9" Target="../media/image66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7.png" Type="http://schemas.openxmlformats.org/officeDocument/2006/relationships/image"/><Relationship Id="rId3" Target="../media/image78.png" Type="http://schemas.openxmlformats.org/officeDocument/2006/relationships/image"/><Relationship Id="rId4" Target="../media/image79.png" Type="http://schemas.openxmlformats.org/officeDocument/2006/relationships/image"/><Relationship Id="rId5" Target="../media/image80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1.png" Type="http://schemas.openxmlformats.org/officeDocument/2006/relationships/image"/><Relationship Id="rId3" Target="../media/image82.png" Type="http://schemas.openxmlformats.org/officeDocument/2006/relationships/image"/><Relationship Id="rId4" Target="../media/image83.png" Type="http://schemas.openxmlformats.org/officeDocument/2006/relationships/image"/><Relationship Id="rId5" Target="../media/image84.png" Type="http://schemas.openxmlformats.org/officeDocument/2006/relationships/image"/><Relationship Id="rId6" Target="../media/image85.png" Type="http://schemas.openxmlformats.org/officeDocument/2006/relationships/image"/><Relationship Id="rId7" Target="../media/image86.png" Type="http://schemas.openxmlformats.org/officeDocument/2006/relationships/image"/><Relationship Id="rId8" Target="../media/image87.png" Type="http://schemas.openxmlformats.org/officeDocument/2006/relationships/image"/><Relationship Id="rId9" Target="../media/image8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9.png" Type="http://schemas.openxmlformats.org/officeDocument/2006/relationships/image"/><Relationship Id="rId3" Target="../media/image90.png" Type="http://schemas.openxmlformats.org/officeDocument/2006/relationships/image"/><Relationship Id="rId4" Target="../media/image91.png" Type="http://schemas.openxmlformats.org/officeDocument/2006/relationships/image"/><Relationship Id="rId5" Target="../media/image92.png" Type="http://schemas.openxmlformats.org/officeDocument/2006/relationships/image"/><Relationship Id="rId6" Target="../media/image93.png" Type="http://schemas.openxmlformats.org/officeDocument/2006/relationships/image"/><Relationship Id="rId7" Target="../media/image94.png" Type="http://schemas.openxmlformats.org/officeDocument/2006/relationships/image"/><Relationship Id="rId8" Target="../media/image95.png" Type="http://schemas.openxmlformats.org/officeDocument/2006/relationships/image"/><Relationship Id="rId9" Target="../media/image96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5.png" Type="http://schemas.openxmlformats.org/officeDocument/2006/relationships/image"/><Relationship Id="rId11" Target="../media/image106.png" Type="http://schemas.openxmlformats.org/officeDocument/2006/relationships/image"/><Relationship Id="rId12" Target="../media/image107.png" Type="http://schemas.openxmlformats.org/officeDocument/2006/relationships/image"/><Relationship Id="rId13" Target="../media/image108.png" Type="http://schemas.openxmlformats.org/officeDocument/2006/relationships/image"/><Relationship Id="rId14" Target="../media/image109.png" Type="http://schemas.openxmlformats.org/officeDocument/2006/relationships/image"/><Relationship Id="rId15" Target="../media/image110.png" Type="http://schemas.openxmlformats.org/officeDocument/2006/relationships/image"/><Relationship Id="rId16" Target="../media/image111.png" Type="http://schemas.openxmlformats.org/officeDocument/2006/relationships/image"/><Relationship Id="rId2" Target="../media/image97.png" Type="http://schemas.openxmlformats.org/officeDocument/2006/relationships/image"/><Relationship Id="rId3" Target="../media/image98.png" Type="http://schemas.openxmlformats.org/officeDocument/2006/relationships/image"/><Relationship Id="rId4" Target="../media/image99.png" Type="http://schemas.openxmlformats.org/officeDocument/2006/relationships/image"/><Relationship Id="rId5" Target="../media/image100.png" Type="http://schemas.openxmlformats.org/officeDocument/2006/relationships/image"/><Relationship Id="rId6" Target="../media/image101.png" Type="http://schemas.openxmlformats.org/officeDocument/2006/relationships/image"/><Relationship Id="rId7" Target="../media/image102.png" Type="http://schemas.openxmlformats.org/officeDocument/2006/relationships/image"/><Relationship Id="rId8" Target="../media/image103.png" Type="http://schemas.openxmlformats.org/officeDocument/2006/relationships/image"/><Relationship Id="rId9" Target="../media/image104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0.png" Type="http://schemas.openxmlformats.org/officeDocument/2006/relationships/image"/><Relationship Id="rId11" Target="../media/image121.png" Type="http://schemas.openxmlformats.org/officeDocument/2006/relationships/image"/><Relationship Id="rId2" Target="../media/image112.png" Type="http://schemas.openxmlformats.org/officeDocument/2006/relationships/image"/><Relationship Id="rId3" Target="../media/image113.png" Type="http://schemas.openxmlformats.org/officeDocument/2006/relationships/image"/><Relationship Id="rId4" Target="../media/image114.png" Type="http://schemas.openxmlformats.org/officeDocument/2006/relationships/image"/><Relationship Id="rId5" Target="../media/image115.png" Type="http://schemas.openxmlformats.org/officeDocument/2006/relationships/image"/><Relationship Id="rId6" Target="../media/image116.png" Type="http://schemas.openxmlformats.org/officeDocument/2006/relationships/image"/><Relationship Id="rId7" Target="../media/image117.png" Type="http://schemas.openxmlformats.org/officeDocument/2006/relationships/image"/><Relationship Id="rId8" Target="../media/image118.png" Type="http://schemas.openxmlformats.org/officeDocument/2006/relationships/image"/><Relationship Id="rId9" Target="../media/image119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2.png" Type="http://schemas.openxmlformats.org/officeDocument/2006/relationships/image"/><Relationship Id="rId3" Target="../media/image123.png" Type="http://schemas.openxmlformats.org/officeDocument/2006/relationships/image"/><Relationship Id="rId4" Target="../media/image124.png" Type="http://schemas.openxmlformats.org/officeDocument/2006/relationships/image"/><Relationship Id="rId5" Target="../media/image125.png" Type="http://schemas.openxmlformats.org/officeDocument/2006/relationships/image"/><Relationship Id="rId6" Target="../media/image126.png" Type="http://schemas.openxmlformats.org/officeDocument/2006/relationships/image"/><Relationship Id="rId7" Target="../media/image127.png" Type="http://schemas.openxmlformats.org/officeDocument/2006/relationships/image"/><Relationship Id="rId8" Target="../media/image128.png" Type="http://schemas.openxmlformats.org/officeDocument/2006/relationships/image"/><Relationship Id="rId9" Target="../media/image12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40080" y="485406"/>
            <a:ext cx="5907024" cy="22901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08"/>
              </a:lnSpc>
            </a:pPr>
            <a:r>
              <a:rPr lang="en-US" sz="13363">
                <a:solidFill>
                  <a:srgbClr val="103364"/>
                </a:solidFill>
                <a:latin typeface="Anton"/>
                <a:ea typeface="Anton"/>
                <a:cs typeface="Anton"/>
                <a:sym typeface="Anton"/>
              </a:rPr>
              <a:t>PRZEMOC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640080" y="2213535"/>
            <a:ext cx="7900416" cy="20830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021"/>
              </a:lnSpc>
            </a:pPr>
            <a:r>
              <a:rPr lang="en-US" sz="12158">
                <a:solidFill>
                  <a:srgbClr val="1F7F91"/>
                </a:solidFill>
                <a:latin typeface="Anton"/>
                <a:ea typeface="Anton"/>
                <a:cs typeface="Anton"/>
                <a:sym typeface="Anton"/>
              </a:rPr>
              <a:t>RÓWIEŚNICZA: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94944" y="4322482"/>
            <a:ext cx="5998464" cy="22752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21"/>
              </a:lnSpc>
            </a:pPr>
            <a:r>
              <a:rPr lang="en-US" sz="5474">
                <a:solidFill>
                  <a:srgbClr val="103364"/>
                </a:solidFill>
                <a:latin typeface="Anton"/>
                <a:ea typeface="Anton"/>
                <a:cs typeface="Anton"/>
                <a:sym typeface="Anton"/>
              </a:rPr>
              <a:t>jak dbać o siebie, szanować innych</a:t>
            </a:r>
          </a:p>
          <a:p>
            <a:pPr algn="l">
              <a:lnSpc>
                <a:spcPts val="6021"/>
              </a:lnSpc>
            </a:pPr>
            <a:r>
              <a:rPr lang="en-US" sz="5474">
                <a:solidFill>
                  <a:srgbClr val="103364"/>
                </a:solidFill>
                <a:latin typeface="Anton"/>
                <a:ea typeface="Anton"/>
                <a:cs typeface="Anton"/>
                <a:sym typeface="Anton"/>
              </a:rPr>
              <a:t> i nie dać się zranić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94944" y="7329683"/>
            <a:ext cx="5376672" cy="1087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89"/>
              </a:lnSpc>
            </a:pPr>
            <a:r>
              <a:rPr lang="en-US" sz="2626" b="true">
                <a:solidFill>
                  <a:srgbClr val="10356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ROZPOZNAJEMY PRZEMOC</a:t>
            </a:r>
          </a:p>
          <a:p>
            <a:pPr algn="l">
              <a:lnSpc>
                <a:spcPts val="2889"/>
              </a:lnSpc>
            </a:pPr>
            <a:r>
              <a:rPr lang="en-US" sz="2626" b="true">
                <a:solidFill>
                  <a:srgbClr val="10356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 UMIEMY OBRONIĆ SIEBIE</a:t>
            </a:r>
          </a:p>
          <a:p>
            <a:pPr algn="l">
              <a:lnSpc>
                <a:spcPts val="2889"/>
              </a:lnSpc>
            </a:pPr>
            <a:r>
              <a:rPr lang="en-US" sz="2626" b="true">
                <a:solidFill>
                  <a:srgbClr val="10356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 INNYCH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7175196" y="1071335"/>
            <a:ext cx="4364182" cy="9215665"/>
          </a:xfrm>
          <a:custGeom>
            <a:avLst/>
            <a:gdLst/>
            <a:ahLst/>
            <a:cxnLst/>
            <a:rect r="r" b="b" t="t" l="l"/>
            <a:pathLst>
              <a:path h="9215665" w="4364182">
                <a:moveTo>
                  <a:pt x="0" y="0"/>
                </a:moveTo>
                <a:lnTo>
                  <a:pt x="4364182" y="0"/>
                </a:lnTo>
                <a:lnTo>
                  <a:pt x="4364182" y="9215665"/>
                </a:lnTo>
                <a:lnTo>
                  <a:pt x="0" y="92156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923818" y="634055"/>
            <a:ext cx="4364182" cy="9652945"/>
          </a:xfrm>
          <a:custGeom>
            <a:avLst/>
            <a:gdLst/>
            <a:ahLst/>
            <a:cxnLst/>
            <a:rect r="r" b="b" t="t" l="l"/>
            <a:pathLst>
              <a:path h="9652945" w="4364182">
                <a:moveTo>
                  <a:pt x="0" y="0"/>
                </a:moveTo>
                <a:lnTo>
                  <a:pt x="4364182" y="0"/>
                </a:lnTo>
                <a:lnTo>
                  <a:pt x="4364182" y="9652945"/>
                </a:lnTo>
                <a:lnTo>
                  <a:pt x="0" y="96529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8706488" y="1071335"/>
            <a:ext cx="7197072" cy="9215665"/>
          </a:xfrm>
          <a:custGeom>
            <a:avLst/>
            <a:gdLst/>
            <a:ahLst/>
            <a:cxnLst/>
            <a:rect r="r" b="b" t="t" l="l"/>
            <a:pathLst>
              <a:path h="9215665" w="7197072">
                <a:moveTo>
                  <a:pt x="0" y="0"/>
                </a:moveTo>
                <a:lnTo>
                  <a:pt x="7197072" y="0"/>
                </a:lnTo>
                <a:lnTo>
                  <a:pt x="7197072" y="9215665"/>
                </a:lnTo>
                <a:lnTo>
                  <a:pt x="0" y="92156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445847" y="9073942"/>
            <a:ext cx="3144441" cy="3986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5"/>
              </a:lnSpc>
              <a:spcBef>
                <a:spcPct val="0"/>
              </a:spcBef>
            </a:pPr>
            <a:r>
              <a:rPr lang="en-US" sz="2303">
                <a:solidFill>
                  <a:srgbClr val="000000"/>
                </a:solidFill>
                <a:latin typeface="Icecream Font TH"/>
                <a:ea typeface="Icecream Font TH"/>
                <a:cs typeface="Icecream Font TH"/>
                <a:sym typeface="Icecream Font TH"/>
              </a:rPr>
              <a:t>WWW.DZIECKIEMBADZ.PL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093780" cy="4077631"/>
          </a:xfrm>
          <a:custGeom>
            <a:avLst/>
            <a:gdLst/>
            <a:ahLst/>
            <a:cxnLst/>
            <a:rect r="r" b="b" t="t" l="l"/>
            <a:pathLst>
              <a:path h="4077631" w="1093780">
                <a:moveTo>
                  <a:pt x="0" y="0"/>
                </a:moveTo>
                <a:lnTo>
                  <a:pt x="1093780" y="0"/>
                </a:lnTo>
                <a:lnTo>
                  <a:pt x="1093780" y="4077631"/>
                </a:lnTo>
                <a:lnTo>
                  <a:pt x="0" y="40776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144000" y="0"/>
            <a:ext cx="8936182" cy="5148966"/>
          </a:xfrm>
          <a:custGeom>
            <a:avLst/>
            <a:gdLst/>
            <a:ahLst/>
            <a:cxnLst/>
            <a:rect r="r" b="b" t="t" l="l"/>
            <a:pathLst>
              <a:path h="5148966" w="8936182">
                <a:moveTo>
                  <a:pt x="0" y="0"/>
                </a:moveTo>
                <a:lnTo>
                  <a:pt x="8936182" y="0"/>
                </a:lnTo>
                <a:lnTo>
                  <a:pt x="8936182" y="5148966"/>
                </a:lnTo>
                <a:lnTo>
                  <a:pt x="0" y="51489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268976" y="5138034"/>
            <a:ext cx="9154938" cy="5148966"/>
          </a:xfrm>
          <a:custGeom>
            <a:avLst/>
            <a:gdLst/>
            <a:ahLst/>
            <a:cxnLst/>
            <a:rect r="r" b="b" t="t" l="l"/>
            <a:pathLst>
              <a:path h="5148966" w="9154938">
                <a:moveTo>
                  <a:pt x="0" y="0"/>
                </a:moveTo>
                <a:lnTo>
                  <a:pt x="9154938" y="0"/>
                </a:lnTo>
                <a:lnTo>
                  <a:pt x="9154938" y="5148966"/>
                </a:lnTo>
                <a:lnTo>
                  <a:pt x="0" y="51489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33856" y="648395"/>
            <a:ext cx="4389120" cy="1276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452"/>
              </a:lnSpc>
            </a:pPr>
            <a:r>
              <a:rPr lang="en-US" sz="7466">
                <a:solidFill>
                  <a:srgbClr val="003362"/>
                </a:solidFill>
                <a:latin typeface="Anton"/>
                <a:ea typeface="Anton"/>
                <a:cs typeface="Anton"/>
                <a:sym typeface="Anton"/>
              </a:rPr>
              <a:t>CZYM JEST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33856" y="1407522"/>
            <a:ext cx="7644384" cy="25048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579"/>
              </a:lnSpc>
            </a:pPr>
            <a:r>
              <a:rPr lang="en-US" sz="14699">
                <a:solidFill>
                  <a:srgbClr val="003362"/>
                </a:solidFill>
                <a:latin typeface="Anton"/>
                <a:ea typeface="Anton"/>
                <a:cs typeface="Anton"/>
                <a:sym typeface="Anton"/>
              </a:rPr>
              <a:t>PRZEMOC?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082842" y="3848060"/>
            <a:ext cx="7197072" cy="229572"/>
          </a:xfrm>
          <a:custGeom>
            <a:avLst/>
            <a:gdLst/>
            <a:ahLst/>
            <a:cxnLst/>
            <a:rect r="r" b="b" t="t" l="l"/>
            <a:pathLst>
              <a:path h="229572" w="7197072">
                <a:moveTo>
                  <a:pt x="0" y="0"/>
                </a:moveTo>
                <a:lnTo>
                  <a:pt x="7197072" y="0"/>
                </a:lnTo>
                <a:lnTo>
                  <a:pt x="7197072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889504" y="4463809"/>
            <a:ext cx="3913632" cy="8385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06"/>
              </a:lnSpc>
            </a:pPr>
            <a:r>
              <a:rPr lang="en-US" sz="2433" b="true">
                <a:solidFill>
                  <a:srgbClr val="003362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działanie, które sprawia komuś przykrość lub ból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511296" y="6337099"/>
            <a:ext cx="4442146" cy="771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39"/>
              </a:lnSpc>
            </a:pPr>
            <a:r>
              <a:rPr lang="en-US" sz="2242" b="true">
                <a:solidFill>
                  <a:srgbClr val="003362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sprawca – jest starszy, silniejszy lub działa w grupie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426574" y="7499343"/>
            <a:ext cx="8072096" cy="2361309"/>
          </a:xfrm>
          <a:custGeom>
            <a:avLst/>
            <a:gdLst/>
            <a:ahLst/>
            <a:cxnLst/>
            <a:rect r="r" b="b" t="t" l="l"/>
            <a:pathLst>
              <a:path h="2361309" w="8072096">
                <a:moveTo>
                  <a:pt x="0" y="0"/>
                </a:moveTo>
                <a:lnTo>
                  <a:pt x="8072096" y="0"/>
                </a:lnTo>
                <a:lnTo>
                  <a:pt x="8072096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133856" y="8046767"/>
            <a:ext cx="6291072" cy="14717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03"/>
              </a:lnSpc>
            </a:pPr>
            <a:r>
              <a:rPr lang="en-US" sz="2788" b="true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PODCZAS ZABAWY </a:t>
            </a:r>
            <a:r>
              <a:rPr lang="en-US" sz="2788" b="true">
                <a:solidFill>
                  <a:srgbClr val="F8B100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ŚMIEJĄ SIĘ WSZYCY.</a:t>
            </a:r>
            <a:r>
              <a:rPr lang="en-US" sz="2788" b="true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 JEŚLI TYLKO JEDNA STRONA - TO NIE JEST ZABAWA.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2403464" y="4285339"/>
            <a:ext cx="1531292" cy="1508614"/>
          </a:xfrm>
          <a:custGeom>
            <a:avLst/>
            <a:gdLst/>
            <a:ahLst/>
            <a:cxnLst/>
            <a:rect r="r" b="b" t="t" l="l"/>
            <a:pathLst>
              <a:path h="1508614" w="1531292">
                <a:moveTo>
                  <a:pt x="0" y="0"/>
                </a:moveTo>
                <a:lnTo>
                  <a:pt x="1531292" y="0"/>
                </a:lnTo>
                <a:lnTo>
                  <a:pt x="1531292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2746736" y="4615992"/>
            <a:ext cx="877824" cy="8283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842"/>
              </a:lnSpc>
            </a:pPr>
            <a:r>
              <a:rPr lang="en-US" b="true" sz="4887">
                <a:solidFill>
                  <a:srgbClr val="FFFFFF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VS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33856" y="4401832"/>
            <a:ext cx="1609344" cy="459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50"/>
              </a:lnSpc>
            </a:pPr>
            <a:r>
              <a:rPr lang="en-US" sz="2679" b="true">
                <a:solidFill>
                  <a:srgbClr val="F8B100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CELOWE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133856" y="5646559"/>
            <a:ext cx="2926080" cy="459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50"/>
              </a:lnSpc>
            </a:pPr>
            <a:r>
              <a:rPr lang="en-US" sz="2679" b="true">
                <a:solidFill>
                  <a:srgbClr val="F8B100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POWTARZALNE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151376" y="5656238"/>
            <a:ext cx="2121408" cy="4493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67"/>
              </a:lnSpc>
            </a:pPr>
            <a:r>
              <a:rPr lang="en-US" sz="2691" b="true">
                <a:solidFill>
                  <a:srgbClr val="003362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zachowanie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133856" y="6442867"/>
            <a:ext cx="2157984" cy="4397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96"/>
              </a:lnSpc>
            </a:pPr>
            <a:r>
              <a:rPr lang="en-US" sz="2640" b="true">
                <a:solidFill>
                  <a:srgbClr val="F8B100"/>
                </a:solidFill>
                <a:latin typeface="Montserrat Ultra-Bold"/>
                <a:ea typeface="Montserrat Ultra-Bold"/>
                <a:cs typeface="Montserrat Ultra-Bold"/>
                <a:sym typeface="Montserrat Ultra-Bold"/>
              </a:rPr>
              <a:t>PRZEWAGA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40080" y="502341"/>
            <a:ext cx="12838176" cy="25889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00"/>
              </a:lnSpc>
            </a:pPr>
            <a:r>
              <a:rPr lang="en-US" sz="9181" spc="183">
                <a:solidFill>
                  <a:srgbClr val="102C57"/>
                </a:solidFill>
                <a:latin typeface="Anton"/>
                <a:ea typeface="Anton"/>
                <a:cs typeface="Anton"/>
                <a:sym typeface="Anton"/>
              </a:rPr>
              <a:t>CZTERY TWARZE PRZEMOCY</a:t>
            </a:r>
          </a:p>
          <a:p>
            <a:pPr algn="l">
              <a:lnSpc>
                <a:spcPts val="10100"/>
              </a:lnSpc>
            </a:pPr>
            <a:r>
              <a:rPr lang="en-US" sz="9181" spc="183">
                <a:solidFill>
                  <a:srgbClr val="102C57"/>
                </a:solidFill>
                <a:latin typeface="Anton"/>
                <a:ea typeface="Anton"/>
                <a:cs typeface="Anton"/>
                <a:sym typeface="Anton"/>
              </a:rPr>
              <a:t>JAK JE ROZPOZNAĆ?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426574" y="2995365"/>
            <a:ext cx="12644096" cy="437279"/>
          </a:xfrm>
          <a:custGeom>
            <a:avLst/>
            <a:gdLst/>
            <a:ahLst/>
            <a:cxnLst/>
            <a:rect r="r" b="b" t="t" l="l"/>
            <a:pathLst>
              <a:path h="437279" w="12644096">
                <a:moveTo>
                  <a:pt x="0" y="0"/>
                </a:moveTo>
                <a:lnTo>
                  <a:pt x="12644096" y="0"/>
                </a:lnTo>
                <a:lnTo>
                  <a:pt x="12644096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40080" y="3393443"/>
            <a:ext cx="10479024" cy="553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25"/>
              </a:lnSpc>
            </a:pPr>
            <a:r>
              <a:rPr lang="en-US" sz="3232" b="true">
                <a:solidFill>
                  <a:srgbClr val="102C57"/>
                </a:solidFill>
                <a:latin typeface="Gotham Bold"/>
                <a:ea typeface="Gotham Bold"/>
                <a:cs typeface="Gotham Bold"/>
                <a:sym typeface="Gotham Bold"/>
              </a:rPr>
              <a:t>Zachowania, którym mówimy głośne “STOP!”: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426574" y="4066699"/>
            <a:ext cx="4364182" cy="1934962"/>
          </a:xfrm>
          <a:custGeom>
            <a:avLst/>
            <a:gdLst/>
            <a:ahLst/>
            <a:cxnLst/>
            <a:rect r="r" b="b" t="t" l="l"/>
            <a:pathLst>
              <a:path h="1934962" w="4364182">
                <a:moveTo>
                  <a:pt x="0" y="0"/>
                </a:moveTo>
                <a:lnTo>
                  <a:pt x="4364182" y="0"/>
                </a:lnTo>
                <a:lnTo>
                  <a:pt x="4364182" y="1934962"/>
                </a:lnTo>
                <a:lnTo>
                  <a:pt x="0" y="19349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45330" y="4285339"/>
            <a:ext cx="1104718" cy="1508614"/>
          </a:xfrm>
          <a:custGeom>
            <a:avLst/>
            <a:gdLst/>
            <a:ahLst/>
            <a:cxnLst/>
            <a:rect r="r" b="b" t="t" l="l"/>
            <a:pathLst>
              <a:path h="1508614" w="1104718">
                <a:moveTo>
                  <a:pt x="0" y="0"/>
                </a:moveTo>
                <a:lnTo>
                  <a:pt x="1104718" y="0"/>
                </a:lnTo>
                <a:lnTo>
                  <a:pt x="1104718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900220" y="4788193"/>
            <a:ext cx="2670048" cy="4785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13"/>
              </a:lnSpc>
            </a:pPr>
            <a:r>
              <a:rPr lang="en-US" sz="2723">
                <a:solidFill>
                  <a:srgbClr val="FFF9F4"/>
                </a:solidFill>
                <a:latin typeface="Anton"/>
                <a:ea typeface="Anton"/>
                <a:cs typeface="Anton"/>
                <a:sym typeface="Anton"/>
              </a:rPr>
              <a:t>przemoc fizyczna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40080" y="6270519"/>
            <a:ext cx="3511296" cy="30411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04"/>
              </a:lnSpc>
            </a:pPr>
            <a:r>
              <a:rPr lang="en-US" sz="2146" b="true">
                <a:solidFill>
                  <a:srgbClr val="102C57"/>
                </a:solidFill>
                <a:latin typeface="Gotham Bold"/>
                <a:ea typeface="Gotham Bold"/>
                <a:cs typeface="Gotham Bold"/>
                <a:sym typeface="Gotham Bold"/>
              </a:rPr>
              <a:t>Popychanie, podcinanie nóg, szarpanie.</a:t>
            </a:r>
          </a:p>
          <a:p>
            <a:pPr algn="l">
              <a:lnSpc>
                <a:spcPts val="3004"/>
              </a:lnSpc>
            </a:pPr>
          </a:p>
          <a:p>
            <a:pPr algn="l">
              <a:lnSpc>
                <a:spcPts val="3004"/>
              </a:lnSpc>
            </a:pPr>
            <a:r>
              <a:rPr lang="en-US" b="true" sz="2146">
                <a:solidFill>
                  <a:srgbClr val="102C57"/>
                </a:solidFill>
                <a:latin typeface="Gotham Bold"/>
                <a:ea typeface="Gotham Bold"/>
                <a:cs typeface="Gotham Bold"/>
                <a:sym typeface="Gotham Bold"/>
              </a:rPr>
              <a:t>Zabieranie</a:t>
            </a:r>
            <a:r>
              <a:rPr lang="en-US" b="true" sz="2146">
                <a:solidFill>
                  <a:srgbClr val="102C57"/>
                </a:solidFill>
                <a:latin typeface="Gotham Bold"/>
                <a:ea typeface="Gotham Bold"/>
                <a:cs typeface="Gotham Bold"/>
                <a:sym typeface="Gotham Bold"/>
              </a:rPr>
              <a:t> piórnika, chowanie butów, niszczenie cudzych rysunków.</a:t>
            </a:r>
          </a:p>
          <a:p>
            <a:pPr algn="l">
              <a:lnSpc>
                <a:spcPts val="3004"/>
              </a:lnSpc>
            </a:pP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426574" y="9642013"/>
            <a:ext cx="4364182" cy="218640"/>
          </a:xfrm>
          <a:custGeom>
            <a:avLst/>
            <a:gdLst/>
            <a:ahLst/>
            <a:cxnLst/>
            <a:rect r="r" b="b" t="t" l="l"/>
            <a:pathLst>
              <a:path h="218640" w="4364182">
                <a:moveTo>
                  <a:pt x="0" y="0"/>
                </a:moveTo>
                <a:lnTo>
                  <a:pt x="4364182" y="0"/>
                </a:lnTo>
                <a:lnTo>
                  <a:pt x="4364182" y="218639"/>
                </a:lnTo>
                <a:lnTo>
                  <a:pt x="0" y="2186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779818" y="4066699"/>
            <a:ext cx="4364182" cy="1934962"/>
          </a:xfrm>
          <a:custGeom>
            <a:avLst/>
            <a:gdLst/>
            <a:ahLst/>
            <a:cxnLst/>
            <a:rect r="r" b="b" t="t" l="l"/>
            <a:pathLst>
              <a:path h="1934962" w="4364182">
                <a:moveTo>
                  <a:pt x="0" y="0"/>
                </a:moveTo>
                <a:lnTo>
                  <a:pt x="4364182" y="0"/>
                </a:lnTo>
                <a:lnTo>
                  <a:pt x="4364182" y="1934962"/>
                </a:lnTo>
                <a:lnTo>
                  <a:pt x="0" y="193496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4998574" y="4493047"/>
            <a:ext cx="1104718" cy="1082267"/>
          </a:xfrm>
          <a:custGeom>
            <a:avLst/>
            <a:gdLst/>
            <a:ahLst/>
            <a:cxnLst/>
            <a:rect r="r" b="b" t="t" l="l"/>
            <a:pathLst>
              <a:path h="1082267" w="1104718">
                <a:moveTo>
                  <a:pt x="0" y="0"/>
                </a:moveTo>
                <a:lnTo>
                  <a:pt x="1104718" y="0"/>
                </a:lnTo>
                <a:lnTo>
                  <a:pt x="1104718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6264402" y="4751872"/>
            <a:ext cx="2670048" cy="4785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13"/>
              </a:lnSpc>
            </a:pPr>
            <a:r>
              <a:rPr lang="en-US" sz="2723">
                <a:solidFill>
                  <a:srgbClr val="FFF9F4"/>
                </a:solidFill>
                <a:latin typeface="Anton"/>
                <a:ea typeface="Anton"/>
                <a:cs typeface="Anton"/>
                <a:sym typeface="Anton"/>
              </a:rPr>
              <a:t>przemoc słowna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5166360" y="6510509"/>
            <a:ext cx="3511296" cy="25845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69"/>
              </a:lnSpc>
            </a:pPr>
            <a:r>
              <a:rPr lang="en-US" sz="2120" b="true">
                <a:solidFill>
                  <a:srgbClr val="102C57"/>
                </a:solidFill>
                <a:latin typeface="Gotham Bold"/>
                <a:ea typeface="Gotham Bold"/>
                <a:cs typeface="Gotham Bold"/>
                <a:sym typeface="Gotham Bold"/>
              </a:rPr>
              <a:t>Przezywanie, przedrzeźnianie kogoś.</a:t>
            </a:r>
          </a:p>
          <a:p>
            <a:pPr algn="l">
              <a:lnSpc>
                <a:spcPts val="2969"/>
              </a:lnSpc>
            </a:pPr>
          </a:p>
          <a:p>
            <a:pPr algn="l">
              <a:lnSpc>
                <a:spcPts val="2969"/>
              </a:lnSpc>
            </a:pPr>
            <a:r>
              <a:rPr lang="en-US" b="true" sz="2120">
                <a:solidFill>
                  <a:srgbClr val="102C57"/>
                </a:solidFill>
                <a:latin typeface="Gotham Bold"/>
                <a:ea typeface="Gotham Bold"/>
                <a:cs typeface="Gotham Bold"/>
                <a:sym typeface="Gotham Bold"/>
              </a:rPr>
              <a:t>Wyśmiewanie ubrań, fryzury, okularów lub pomyłki przy tablicy.</a:t>
            </a:r>
          </a:p>
          <a:p>
            <a:pPr algn="l">
              <a:lnSpc>
                <a:spcPts val="2969"/>
              </a:lnSpc>
            </a:pP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4779818" y="9642013"/>
            <a:ext cx="4364182" cy="218640"/>
          </a:xfrm>
          <a:custGeom>
            <a:avLst/>
            <a:gdLst/>
            <a:ahLst/>
            <a:cxnLst/>
            <a:rect r="r" b="b" t="t" l="l"/>
            <a:pathLst>
              <a:path h="218640" w="4364182">
                <a:moveTo>
                  <a:pt x="0" y="0"/>
                </a:moveTo>
                <a:lnTo>
                  <a:pt x="4364182" y="0"/>
                </a:lnTo>
                <a:lnTo>
                  <a:pt x="4364182" y="218639"/>
                </a:lnTo>
                <a:lnTo>
                  <a:pt x="0" y="21863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9144000" y="4066699"/>
            <a:ext cx="4145426" cy="1934962"/>
          </a:xfrm>
          <a:custGeom>
            <a:avLst/>
            <a:gdLst/>
            <a:ahLst/>
            <a:cxnLst/>
            <a:rect r="r" b="b" t="t" l="l"/>
            <a:pathLst>
              <a:path h="1934962" w="4145426">
                <a:moveTo>
                  <a:pt x="0" y="0"/>
                </a:moveTo>
                <a:lnTo>
                  <a:pt x="4145426" y="0"/>
                </a:lnTo>
                <a:lnTo>
                  <a:pt x="4145426" y="1934962"/>
                </a:lnTo>
                <a:lnTo>
                  <a:pt x="0" y="193496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9351818" y="4493047"/>
            <a:ext cx="1104718" cy="1300906"/>
          </a:xfrm>
          <a:custGeom>
            <a:avLst/>
            <a:gdLst/>
            <a:ahLst/>
            <a:cxnLst/>
            <a:rect r="r" b="b" t="t" l="l"/>
            <a:pathLst>
              <a:path h="1300906" w="1104718">
                <a:moveTo>
                  <a:pt x="0" y="0"/>
                </a:moveTo>
                <a:lnTo>
                  <a:pt x="1104718" y="0"/>
                </a:lnTo>
                <a:lnTo>
                  <a:pt x="1104718" y="1300906"/>
                </a:lnTo>
                <a:lnTo>
                  <a:pt x="0" y="130090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0583502" y="4790326"/>
            <a:ext cx="2487168" cy="487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97"/>
              </a:lnSpc>
            </a:pPr>
            <a:r>
              <a:rPr lang="en-US" sz="2926">
                <a:solidFill>
                  <a:srgbClr val="FFF9F4"/>
                </a:solidFill>
                <a:latin typeface="Anton"/>
                <a:ea typeface="Anton"/>
                <a:cs typeface="Anton"/>
                <a:sym typeface="Anton"/>
              </a:rPr>
              <a:t>wykluczenie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363456" y="6444808"/>
            <a:ext cx="3511296" cy="27159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6"/>
              </a:lnSpc>
            </a:pPr>
            <a:r>
              <a:rPr lang="en-US" sz="2197" b="true">
                <a:solidFill>
                  <a:srgbClr val="102C57"/>
                </a:solidFill>
                <a:latin typeface="Gotham Bold"/>
                <a:ea typeface="Gotham Bold"/>
                <a:cs typeface="Gotham Bold"/>
                <a:sym typeface="Gotham Bold"/>
              </a:rPr>
              <a:t>Mówienie</a:t>
            </a:r>
            <a:r>
              <a:rPr lang="en-US" b="true" sz="2197">
                <a:solidFill>
                  <a:srgbClr val="102C57"/>
                </a:solidFill>
                <a:latin typeface="Gotham Bold"/>
                <a:ea typeface="Gotham Bold"/>
                <a:cs typeface="Gotham Bold"/>
                <a:sym typeface="Gotham Bold"/>
              </a:rPr>
              <a:t> innym: „Nie bawcie się z nim”.</a:t>
            </a:r>
          </a:p>
          <a:p>
            <a:pPr algn="l">
              <a:lnSpc>
                <a:spcPts val="3076"/>
              </a:lnSpc>
            </a:pPr>
          </a:p>
          <a:p>
            <a:pPr algn="l">
              <a:lnSpc>
                <a:spcPts val="3076"/>
              </a:lnSpc>
            </a:pPr>
            <a:r>
              <a:rPr lang="en-US" b="true" sz="2197">
                <a:solidFill>
                  <a:srgbClr val="102C57"/>
                </a:solidFill>
                <a:latin typeface="Gotham Bold"/>
                <a:ea typeface="Gotham Bold"/>
                <a:cs typeface="Gotham Bold"/>
                <a:sym typeface="Gotham Bold"/>
              </a:rPr>
              <a:t>Szeptanie za plecami, celowe odsuwanie kogoś od wspólnej gry.</a:t>
            </a:r>
          </a:p>
          <a:p>
            <a:pPr algn="l">
              <a:lnSpc>
                <a:spcPts val="3076"/>
              </a:lnSpc>
            </a:pP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9144000" y="9642013"/>
            <a:ext cx="4145426" cy="218640"/>
          </a:xfrm>
          <a:custGeom>
            <a:avLst/>
            <a:gdLst/>
            <a:ahLst/>
            <a:cxnLst/>
            <a:rect r="r" b="b" t="t" l="l"/>
            <a:pathLst>
              <a:path h="218640" w="4145426">
                <a:moveTo>
                  <a:pt x="0" y="0"/>
                </a:moveTo>
                <a:lnTo>
                  <a:pt x="4145426" y="0"/>
                </a:lnTo>
                <a:lnTo>
                  <a:pt x="4145426" y="218639"/>
                </a:lnTo>
                <a:lnTo>
                  <a:pt x="0" y="21863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3278488" y="4066699"/>
            <a:ext cx="4582938" cy="1934962"/>
          </a:xfrm>
          <a:custGeom>
            <a:avLst/>
            <a:gdLst/>
            <a:ahLst/>
            <a:cxnLst/>
            <a:rect r="r" b="b" t="t" l="l"/>
            <a:pathLst>
              <a:path h="1934962" w="4582938">
                <a:moveTo>
                  <a:pt x="0" y="0"/>
                </a:moveTo>
                <a:lnTo>
                  <a:pt x="4582938" y="0"/>
                </a:lnTo>
                <a:lnTo>
                  <a:pt x="4582938" y="1934962"/>
                </a:lnTo>
                <a:lnTo>
                  <a:pt x="0" y="193496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3716000" y="4285339"/>
            <a:ext cx="656268" cy="1289974"/>
          </a:xfrm>
          <a:custGeom>
            <a:avLst/>
            <a:gdLst/>
            <a:ahLst/>
            <a:cxnLst/>
            <a:rect r="r" b="b" t="t" l="l"/>
            <a:pathLst>
              <a:path h="1289974" w="656268">
                <a:moveTo>
                  <a:pt x="0" y="0"/>
                </a:moveTo>
                <a:lnTo>
                  <a:pt x="656268" y="0"/>
                </a:lnTo>
                <a:lnTo>
                  <a:pt x="656268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4772132" y="4797718"/>
            <a:ext cx="2487168" cy="530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77"/>
              </a:lnSpc>
            </a:pPr>
            <a:r>
              <a:rPr lang="en-US" sz="3126">
                <a:solidFill>
                  <a:srgbClr val="FFF9F4"/>
                </a:solidFill>
                <a:latin typeface="Anton"/>
                <a:ea typeface="Anton"/>
                <a:cs typeface="Anton"/>
                <a:sym typeface="Anton"/>
              </a:rPr>
              <a:t>cyberprzemoc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563662" y="6270519"/>
            <a:ext cx="4012589" cy="3589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299" b="true">
                <a:solidFill>
                  <a:srgbClr val="102C57"/>
                </a:solidFill>
                <a:latin typeface="Gotham Bold"/>
                <a:ea typeface="Gotham Bold"/>
                <a:cs typeface="Gotham Bold"/>
                <a:sym typeface="Gotham Bold"/>
              </a:rPr>
              <a:t>Niemiłe wiadomości </a:t>
            </a:r>
          </a:p>
          <a:p>
            <a:pPr algn="l">
              <a:lnSpc>
                <a:spcPts val="3219"/>
              </a:lnSpc>
            </a:pPr>
            <a:r>
              <a:rPr lang="en-US" sz="2299" b="true">
                <a:solidFill>
                  <a:srgbClr val="102C57"/>
                </a:solidFill>
                <a:latin typeface="Gotham Bold"/>
                <a:ea typeface="Gotham Bold"/>
                <a:cs typeface="Gotham Bold"/>
                <a:sym typeface="Gotham Bold"/>
              </a:rPr>
              <a:t>i wyśmiewani</a:t>
            </a:r>
            <a:r>
              <a:rPr lang="en-US" b="true" sz="2299">
                <a:solidFill>
                  <a:srgbClr val="102C57"/>
                </a:solidFill>
                <a:latin typeface="Gotham Bold"/>
                <a:ea typeface="Gotham Bold"/>
                <a:cs typeface="Gotham Bold"/>
                <a:sym typeface="Gotham Bold"/>
              </a:rPr>
              <a:t>e na grupie klasowej (np. Messengerze).</a:t>
            </a:r>
          </a:p>
          <a:p>
            <a:pPr algn="l">
              <a:lnSpc>
                <a:spcPts val="3219"/>
              </a:lnSpc>
            </a:pPr>
          </a:p>
          <a:p>
            <a:pPr algn="l">
              <a:lnSpc>
                <a:spcPts val="3219"/>
              </a:lnSpc>
            </a:pPr>
            <a:r>
              <a:rPr lang="en-US" b="true" sz="2299">
                <a:solidFill>
                  <a:srgbClr val="102C57"/>
                </a:solidFill>
                <a:latin typeface="Gotham Bold"/>
                <a:ea typeface="Gotham Bold"/>
                <a:cs typeface="Gotham Bold"/>
                <a:sym typeface="Gotham Bold"/>
              </a:rPr>
              <a:t>Złośliwe niszczenie budowli i wyzywanie w grach (Roblox, Minecraft).</a:t>
            </a:r>
          </a:p>
          <a:p>
            <a:pPr algn="l">
              <a:lnSpc>
                <a:spcPts val="3219"/>
              </a:lnSpc>
            </a:pP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13278488" y="9642013"/>
            <a:ext cx="4582938" cy="218640"/>
          </a:xfrm>
          <a:custGeom>
            <a:avLst/>
            <a:gdLst/>
            <a:ahLst/>
            <a:cxnLst/>
            <a:rect r="r" b="b" t="t" l="l"/>
            <a:pathLst>
              <a:path h="218640" w="4582938">
                <a:moveTo>
                  <a:pt x="0" y="0"/>
                </a:moveTo>
                <a:lnTo>
                  <a:pt x="4582938" y="0"/>
                </a:lnTo>
                <a:lnTo>
                  <a:pt x="4582938" y="218639"/>
                </a:lnTo>
                <a:lnTo>
                  <a:pt x="0" y="21863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21792" y="1100662"/>
            <a:ext cx="11637189" cy="11521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73"/>
              </a:lnSpc>
            </a:pPr>
            <a:r>
              <a:rPr lang="en-US" sz="8066" spc="161">
                <a:solidFill>
                  <a:srgbClr val="102954"/>
                </a:solidFill>
                <a:latin typeface="Anton"/>
                <a:ea typeface="Anton"/>
                <a:cs typeface="Anton"/>
                <a:sym typeface="Anton"/>
              </a:rPr>
              <a:t>NA TROPIE PRZEMOCY – QUIZ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426574" y="2776725"/>
            <a:ext cx="8936182" cy="229572"/>
          </a:xfrm>
          <a:custGeom>
            <a:avLst/>
            <a:gdLst/>
            <a:ahLst/>
            <a:cxnLst/>
            <a:rect r="r" b="b" t="t" l="l"/>
            <a:pathLst>
              <a:path h="229572" w="8936182">
                <a:moveTo>
                  <a:pt x="0" y="0"/>
                </a:moveTo>
                <a:lnTo>
                  <a:pt x="8936182" y="0"/>
                </a:lnTo>
                <a:lnTo>
                  <a:pt x="8936182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21792" y="3052719"/>
            <a:ext cx="12448878" cy="440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2"/>
              </a:lnSpc>
            </a:pPr>
            <a:r>
              <a:rPr lang="en-US" sz="2594" b="true">
                <a:solidFill>
                  <a:srgbClr val="1029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 to było? Zagłosuj: kciuk w górę - przemoc lub w dół nie-przemoc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426574" y="3640352"/>
            <a:ext cx="1104718" cy="1082267"/>
          </a:xfrm>
          <a:custGeom>
            <a:avLst/>
            <a:gdLst/>
            <a:ahLst/>
            <a:cxnLst/>
            <a:rect r="r" b="b" t="t" l="l"/>
            <a:pathLst>
              <a:path h="1082267" w="1104718">
                <a:moveTo>
                  <a:pt x="0" y="0"/>
                </a:moveTo>
                <a:lnTo>
                  <a:pt x="1104718" y="0"/>
                </a:lnTo>
                <a:lnTo>
                  <a:pt x="1104718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847088" y="4044333"/>
            <a:ext cx="3017520" cy="4122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06"/>
              </a:lnSpc>
            </a:pPr>
            <a:r>
              <a:rPr lang="en-US" sz="2433" b="true">
                <a:solidFill>
                  <a:srgbClr val="1029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Zderzenie w biegu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6956440" y="3640352"/>
            <a:ext cx="3718852" cy="1082267"/>
          </a:xfrm>
          <a:custGeom>
            <a:avLst/>
            <a:gdLst/>
            <a:ahLst/>
            <a:cxnLst/>
            <a:rect r="r" b="b" t="t" l="l"/>
            <a:pathLst>
              <a:path h="1082267" w="3718852">
                <a:moveTo>
                  <a:pt x="0" y="0"/>
                </a:moveTo>
                <a:lnTo>
                  <a:pt x="3718852" y="0"/>
                </a:lnTo>
                <a:lnTo>
                  <a:pt x="3718852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175196" y="3848060"/>
            <a:ext cx="667206" cy="655919"/>
          </a:xfrm>
          <a:custGeom>
            <a:avLst/>
            <a:gdLst/>
            <a:ahLst/>
            <a:cxnLst/>
            <a:rect r="r" b="b" t="t" l="l"/>
            <a:pathLst>
              <a:path h="655919" w="667206">
                <a:moveTo>
                  <a:pt x="0" y="0"/>
                </a:moveTo>
                <a:lnTo>
                  <a:pt x="667206" y="0"/>
                </a:lnTo>
                <a:lnTo>
                  <a:pt x="667206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7863840" y="4053625"/>
            <a:ext cx="2194560" cy="3936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5"/>
              </a:lnSpc>
            </a:pPr>
            <a:r>
              <a:rPr lang="en-US" b="true" sz="2303">
                <a:solidFill>
                  <a:srgbClr val="10336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NIE PRZEMOC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0664354" y="3640352"/>
            <a:ext cx="2406316" cy="1082267"/>
          </a:xfrm>
          <a:custGeom>
            <a:avLst/>
            <a:gdLst/>
            <a:ahLst/>
            <a:cxnLst/>
            <a:rect r="r" b="b" t="t" l="l"/>
            <a:pathLst>
              <a:path h="1082267" w="2406316">
                <a:moveTo>
                  <a:pt x="0" y="0"/>
                </a:moveTo>
                <a:lnTo>
                  <a:pt x="2406316" y="0"/>
                </a:lnTo>
                <a:lnTo>
                  <a:pt x="2406316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883110" y="3848060"/>
            <a:ext cx="875024" cy="874559"/>
          </a:xfrm>
          <a:custGeom>
            <a:avLst/>
            <a:gdLst/>
            <a:ahLst/>
            <a:cxnLst/>
            <a:rect r="r" b="b" t="t" l="l"/>
            <a:pathLst>
              <a:path h="874559" w="875024">
                <a:moveTo>
                  <a:pt x="0" y="0"/>
                </a:moveTo>
                <a:lnTo>
                  <a:pt x="875024" y="0"/>
                </a:lnTo>
                <a:lnTo>
                  <a:pt x="875024" y="874558"/>
                </a:lnTo>
                <a:lnTo>
                  <a:pt x="0" y="87455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965952" y="3848060"/>
            <a:ext cx="885962" cy="874559"/>
          </a:xfrm>
          <a:custGeom>
            <a:avLst/>
            <a:gdLst/>
            <a:ahLst/>
            <a:cxnLst/>
            <a:rect r="r" b="b" t="t" l="l"/>
            <a:pathLst>
              <a:path h="874559" w="885962">
                <a:moveTo>
                  <a:pt x="0" y="0"/>
                </a:moveTo>
                <a:lnTo>
                  <a:pt x="885962" y="0"/>
                </a:lnTo>
                <a:lnTo>
                  <a:pt x="885962" y="874558"/>
                </a:lnTo>
                <a:lnTo>
                  <a:pt x="0" y="8745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426574" y="4711687"/>
            <a:ext cx="1104718" cy="1082267"/>
          </a:xfrm>
          <a:custGeom>
            <a:avLst/>
            <a:gdLst/>
            <a:ahLst/>
            <a:cxnLst/>
            <a:rect r="r" b="b" t="t" l="l"/>
            <a:pathLst>
              <a:path h="1082267" w="1104718">
                <a:moveTo>
                  <a:pt x="0" y="0"/>
                </a:moveTo>
                <a:lnTo>
                  <a:pt x="1104718" y="0"/>
                </a:lnTo>
                <a:lnTo>
                  <a:pt x="1104718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847088" y="5032469"/>
            <a:ext cx="4791456" cy="4316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41"/>
              </a:lnSpc>
            </a:pPr>
            <a:r>
              <a:rPr lang="en-US" sz="2529" b="true">
                <a:solidFill>
                  <a:srgbClr val="1029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Codzienne zabieranie rzeczy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6956440" y="4711687"/>
            <a:ext cx="3718852" cy="1082267"/>
          </a:xfrm>
          <a:custGeom>
            <a:avLst/>
            <a:gdLst/>
            <a:ahLst/>
            <a:cxnLst/>
            <a:rect r="r" b="b" t="t" l="l"/>
            <a:pathLst>
              <a:path h="1082267" w="3718852">
                <a:moveTo>
                  <a:pt x="0" y="0"/>
                </a:moveTo>
                <a:lnTo>
                  <a:pt x="3718852" y="0"/>
                </a:lnTo>
                <a:lnTo>
                  <a:pt x="3718852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7175196" y="4919394"/>
            <a:ext cx="448450" cy="655919"/>
          </a:xfrm>
          <a:custGeom>
            <a:avLst/>
            <a:gdLst/>
            <a:ahLst/>
            <a:cxnLst/>
            <a:rect r="r" b="b" t="t" l="l"/>
            <a:pathLst>
              <a:path h="655919" w="448450">
                <a:moveTo>
                  <a:pt x="0" y="0"/>
                </a:moveTo>
                <a:lnTo>
                  <a:pt x="448450" y="0"/>
                </a:lnTo>
                <a:lnTo>
                  <a:pt x="448450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7863840" y="5051464"/>
            <a:ext cx="1572768" cy="3936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5"/>
              </a:lnSpc>
            </a:pPr>
            <a:r>
              <a:rPr lang="en-US" b="true" sz="2303">
                <a:solidFill>
                  <a:srgbClr val="10336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PRZEMOC</a:t>
            </a:r>
          </a:p>
        </p:txBody>
      </p:sp>
      <p:sp>
        <p:nvSpPr>
          <p:cNvPr name="Freeform 19" id="19"/>
          <p:cNvSpPr/>
          <p:nvPr/>
        </p:nvSpPr>
        <p:spPr>
          <a:xfrm flipH="false" flipV="false" rot="0">
            <a:off x="10664354" y="4711687"/>
            <a:ext cx="2406316" cy="1082267"/>
          </a:xfrm>
          <a:custGeom>
            <a:avLst/>
            <a:gdLst/>
            <a:ahLst/>
            <a:cxnLst/>
            <a:rect r="r" b="b" t="t" l="l"/>
            <a:pathLst>
              <a:path h="1082267" w="2406316">
                <a:moveTo>
                  <a:pt x="0" y="0"/>
                </a:moveTo>
                <a:lnTo>
                  <a:pt x="2406316" y="0"/>
                </a:lnTo>
                <a:lnTo>
                  <a:pt x="2406316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0883110" y="4919394"/>
            <a:ext cx="875024" cy="655919"/>
          </a:xfrm>
          <a:custGeom>
            <a:avLst/>
            <a:gdLst/>
            <a:ahLst/>
            <a:cxnLst/>
            <a:rect r="r" b="b" t="t" l="l"/>
            <a:pathLst>
              <a:path h="655919" w="875024">
                <a:moveTo>
                  <a:pt x="0" y="0"/>
                </a:moveTo>
                <a:lnTo>
                  <a:pt x="875024" y="0"/>
                </a:lnTo>
                <a:lnTo>
                  <a:pt x="875024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1965952" y="4919394"/>
            <a:ext cx="885962" cy="655919"/>
          </a:xfrm>
          <a:custGeom>
            <a:avLst/>
            <a:gdLst/>
            <a:ahLst/>
            <a:cxnLst/>
            <a:rect r="r" b="b" t="t" l="l"/>
            <a:pathLst>
              <a:path h="655919" w="885962">
                <a:moveTo>
                  <a:pt x="0" y="0"/>
                </a:moveTo>
                <a:lnTo>
                  <a:pt x="885962" y="0"/>
                </a:lnTo>
                <a:lnTo>
                  <a:pt x="885962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426574" y="5783021"/>
            <a:ext cx="1104718" cy="1082267"/>
          </a:xfrm>
          <a:custGeom>
            <a:avLst/>
            <a:gdLst/>
            <a:ahLst/>
            <a:cxnLst/>
            <a:rect r="r" b="b" t="t" l="l"/>
            <a:pathLst>
              <a:path h="1082267" w="1104718">
                <a:moveTo>
                  <a:pt x="0" y="0"/>
                </a:moveTo>
                <a:lnTo>
                  <a:pt x="1104718" y="0"/>
                </a:lnTo>
                <a:lnTo>
                  <a:pt x="1104718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847088" y="6040595"/>
            <a:ext cx="2779776" cy="4316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41"/>
              </a:lnSpc>
            </a:pPr>
            <a:r>
              <a:rPr lang="en-US" sz="2529" b="true">
                <a:solidFill>
                  <a:srgbClr val="1029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Krytyka rysunku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6956440" y="5783021"/>
            <a:ext cx="3718852" cy="1082267"/>
          </a:xfrm>
          <a:custGeom>
            <a:avLst/>
            <a:gdLst/>
            <a:ahLst/>
            <a:cxnLst/>
            <a:rect r="r" b="b" t="t" l="l"/>
            <a:pathLst>
              <a:path h="1082267" w="3718852">
                <a:moveTo>
                  <a:pt x="0" y="0"/>
                </a:moveTo>
                <a:lnTo>
                  <a:pt x="3718852" y="0"/>
                </a:lnTo>
                <a:lnTo>
                  <a:pt x="3718852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7175196" y="5990729"/>
            <a:ext cx="667206" cy="655919"/>
          </a:xfrm>
          <a:custGeom>
            <a:avLst/>
            <a:gdLst/>
            <a:ahLst/>
            <a:cxnLst/>
            <a:rect r="r" b="b" t="t" l="l"/>
            <a:pathLst>
              <a:path h="655919" w="667206">
                <a:moveTo>
                  <a:pt x="0" y="0"/>
                </a:moveTo>
                <a:lnTo>
                  <a:pt x="667206" y="0"/>
                </a:lnTo>
                <a:lnTo>
                  <a:pt x="667206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7863840" y="6059590"/>
            <a:ext cx="2194560" cy="3936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5"/>
              </a:lnSpc>
            </a:pPr>
            <a:r>
              <a:rPr lang="en-US" b="true" sz="2303">
                <a:solidFill>
                  <a:srgbClr val="10336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NIE PRZEMOC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10664354" y="5783021"/>
            <a:ext cx="2406316" cy="1082267"/>
          </a:xfrm>
          <a:custGeom>
            <a:avLst/>
            <a:gdLst/>
            <a:ahLst/>
            <a:cxnLst/>
            <a:rect r="r" b="b" t="t" l="l"/>
            <a:pathLst>
              <a:path h="1082267" w="2406316">
                <a:moveTo>
                  <a:pt x="0" y="0"/>
                </a:moveTo>
                <a:lnTo>
                  <a:pt x="2406316" y="0"/>
                </a:lnTo>
                <a:lnTo>
                  <a:pt x="2406316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0883110" y="5783021"/>
            <a:ext cx="875024" cy="863627"/>
          </a:xfrm>
          <a:custGeom>
            <a:avLst/>
            <a:gdLst/>
            <a:ahLst/>
            <a:cxnLst/>
            <a:rect r="r" b="b" t="t" l="l"/>
            <a:pathLst>
              <a:path h="863627" w="875024">
                <a:moveTo>
                  <a:pt x="0" y="0"/>
                </a:moveTo>
                <a:lnTo>
                  <a:pt x="875024" y="0"/>
                </a:lnTo>
                <a:lnTo>
                  <a:pt x="875024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1965952" y="5783021"/>
            <a:ext cx="885962" cy="863627"/>
          </a:xfrm>
          <a:custGeom>
            <a:avLst/>
            <a:gdLst/>
            <a:ahLst/>
            <a:cxnLst/>
            <a:rect r="r" b="b" t="t" l="l"/>
            <a:pathLst>
              <a:path h="863627" w="885962">
                <a:moveTo>
                  <a:pt x="0" y="0"/>
                </a:moveTo>
                <a:lnTo>
                  <a:pt x="885962" y="0"/>
                </a:lnTo>
                <a:lnTo>
                  <a:pt x="885962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426574" y="6635716"/>
            <a:ext cx="1104718" cy="1300906"/>
          </a:xfrm>
          <a:custGeom>
            <a:avLst/>
            <a:gdLst/>
            <a:ahLst/>
            <a:cxnLst/>
            <a:rect r="r" b="b" t="t" l="l"/>
            <a:pathLst>
              <a:path h="1300906" w="1104718">
                <a:moveTo>
                  <a:pt x="0" y="0"/>
                </a:moveTo>
                <a:lnTo>
                  <a:pt x="1104718" y="0"/>
                </a:lnTo>
                <a:lnTo>
                  <a:pt x="1104718" y="1300907"/>
                </a:lnTo>
                <a:lnTo>
                  <a:pt x="0" y="1300907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932688" y="6964216"/>
            <a:ext cx="274320" cy="580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62"/>
              </a:lnSpc>
            </a:pPr>
            <a:r>
              <a:rPr lang="en-US" sz="340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4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847088" y="7053368"/>
            <a:ext cx="4663440" cy="4223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51"/>
              </a:lnSpc>
            </a:pPr>
            <a:r>
              <a:rPr lang="en-US" sz="2465" b="true">
                <a:solidFill>
                  <a:srgbClr val="1029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Wyzywanie z powodu ubrań</a:t>
            </a:r>
          </a:p>
        </p:txBody>
      </p:sp>
      <p:sp>
        <p:nvSpPr>
          <p:cNvPr name="Freeform 33" id="33"/>
          <p:cNvSpPr/>
          <p:nvPr/>
        </p:nvSpPr>
        <p:spPr>
          <a:xfrm flipH="false" flipV="false" rot="0">
            <a:off x="6956440" y="6635716"/>
            <a:ext cx="3718852" cy="1300906"/>
          </a:xfrm>
          <a:custGeom>
            <a:avLst/>
            <a:gdLst/>
            <a:ahLst/>
            <a:cxnLst/>
            <a:rect r="r" b="b" t="t" l="l"/>
            <a:pathLst>
              <a:path h="1300906" w="3718852">
                <a:moveTo>
                  <a:pt x="0" y="0"/>
                </a:moveTo>
                <a:lnTo>
                  <a:pt x="3718852" y="0"/>
                </a:lnTo>
                <a:lnTo>
                  <a:pt x="3718852" y="1300907"/>
                </a:lnTo>
                <a:lnTo>
                  <a:pt x="0" y="1300907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7175196" y="6854356"/>
            <a:ext cx="448450" cy="863627"/>
          </a:xfrm>
          <a:custGeom>
            <a:avLst/>
            <a:gdLst/>
            <a:ahLst/>
            <a:cxnLst/>
            <a:rect r="r" b="b" t="t" l="l"/>
            <a:pathLst>
              <a:path h="863627" w="448450">
                <a:moveTo>
                  <a:pt x="0" y="0"/>
                </a:moveTo>
                <a:lnTo>
                  <a:pt x="448450" y="0"/>
                </a:lnTo>
                <a:lnTo>
                  <a:pt x="448450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 l="0" t="0" r="0" b="0"/>
            </a:stretch>
          </a:blipFill>
        </p:spPr>
      </p:sp>
      <p:sp>
        <p:nvSpPr>
          <p:cNvPr name="TextBox 35" id="35"/>
          <p:cNvSpPr txBox="true"/>
          <p:nvPr/>
        </p:nvSpPr>
        <p:spPr>
          <a:xfrm rot="0">
            <a:off x="7863840" y="7067716"/>
            <a:ext cx="1572768" cy="3936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5"/>
              </a:lnSpc>
            </a:pPr>
            <a:r>
              <a:rPr lang="en-US" b="true" sz="2303">
                <a:solidFill>
                  <a:srgbClr val="10336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PRZEMOC</a:t>
            </a:r>
          </a:p>
        </p:txBody>
      </p:sp>
      <p:sp>
        <p:nvSpPr>
          <p:cNvPr name="Freeform 36" id="36"/>
          <p:cNvSpPr/>
          <p:nvPr/>
        </p:nvSpPr>
        <p:spPr>
          <a:xfrm flipH="false" flipV="false" rot="0">
            <a:off x="10664354" y="6635716"/>
            <a:ext cx="2406316" cy="1300906"/>
          </a:xfrm>
          <a:custGeom>
            <a:avLst/>
            <a:gdLst/>
            <a:ahLst/>
            <a:cxnLst/>
            <a:rect r="r" b="b" t="t" l="l"/>
            <a:pathLst>
              <a:path h="1300906" w="2406316">
                <a:moveTo>
                  <a:pt x="0" y="0"/>
                </a:moveTo>
                <a:lnTo>
                  <a:pt x="2406316" y="0"/>
                </a:lnTo>
                <a:lnTo>
                  <a:pt x="2406316" y="1300907"/>
                </a:lnTo>
                <a:lnTo>
                  <a:pt x="0" y="1300907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 l="0" t="0" r="0" b="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10883110" y="6854356"/>
            <a:ext cx="875024" cy="863627"/>
          </a:xfrm>
          <a:custGeom>
            <a:avLst/>
            <a:gdLst/>
            <a:ahLst/>
            <a:cxnLst/>
            <a:rect r="r" b="b" t="t" l="l"/>
            <a:pathLst>
              <a:path h="863627" w="875024">
                <a:moveTo>
                  <a:pt x="0" y="0"/>
                </a:moveTo>
                <a:lnTo>
                  <a:pt x="875024" y="0"/>
                </a:lnTo>
                <a:lnTo>
                  <a:pt x="875024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 l="0" t="0" r="0" b="0"/>
            </a:stretch>
          </a:blipFill>
        </p:spPr>
      </p:sp>
      <p:sp>
        <p:nvSpPr>
          <p:cNvPr name="Freeform 38" id="38"/>
          <p:cNvSpPr/>
          <p:nvPr/>
        </p:nvSpPr>
        <p:spPr>
          <a:xfrm flipH="false" flipV="false" rot="0">
            <a:off x="11965952" y="6854356"/>
            <a:ext cx="885962" cy="863627"/>
          </a:xfrm>
          <a:custGeom>
            <a:avLst/>
            <a:gdLst/>
            <a:ahLst/>
            <a:cxnLst/>
            <a:rect r="r" b="b" t="t" l="l"/>
            <a:pathLst>
              <a:path h="863627" w="885962">
                <a:moveTo>
                  <a:pt x="0" y="0"/>
                </a:moveTo>
                <a:lnTo>
                  <a:pt x="885962" y="0"/>
                </a:lnTo>
                <a:lnTo>
                  <a:pt x="885962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 l="0" t="0" r="0" b="0"/>
            </a:stretch>
          </a:blipFill>
        </p:spPr>
      </p:sp>
      <p:sp>
        <p:nvSpPr>
          <p:cNvPr name="Freeform 39" id="39"/>
          <p:cNvSpPr/>
          <p:nvPr/>
        </p:nvSpPr>
        <p:spPr>
          <a:xfrm flipH="false" flipV="false" rot="0">
            <a:off x="426574" y="7707051"/>
            <a:ext cx="1104718" cy="1082267"/>
          </a:xfrm>
          <a:custGeom>
            <a:avLst/>
            <a:gdLst/>
            <a:ahLst/>
            <a:cxnLst/>
            <a:rect r="r" b="b" t="t" l="l"/>
            <a:pathLst>
              <a:path h="1082267" w="1104718">
                <a:moveTo>
                  <a:pt x="0" y="0"/>
                </a:moveTo>
                <a:lnTo>
                  <a:pt x="1104718" y="0"/>
                </a:lnTo>
                <a:lnTo>
                  <a:pt x="1104718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 l="0" t="0" r="0" b="0"/>
            </a:stretch>
          </a:blipFill>
        </p:spPr>
      </p:sp>
      <p:sp>
        <p:nvSpPr>
          <p:cNvPr name="TextBox 40" id="40"/>
          <p:cNvSpPr txBox="true"/>
          <p:nvPr/>
        </p:nvSpPr>
        <p:spPr>
          <a:xfrm rot="0">
            <a:off x="1847088" y="8071429"/>
            <a:ext cx="4718304" cy="411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6"/>
              </a:lnSpc>
            </a:pPr>
            <a:r>
              <a:rPr lang="en-US" sz="2497" b="true">
                <a:solidFill>
                  <a:srgbClr val="1029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Fałszywe konto i wyzywanie</a:t>
            </a:r>
          </a:p>
        </p:txBody>
      </p:sp>
      <p:sp>
        <p:nvSpPr>
          <p:cNvPr name="Freeform 41" id="41"/>
          <p:cNvSpPr/>
          <p:nvPr/>
        </p:nvSpPr>
        <p:spPr>
          <a:xfrm flipH="false" flipV="false" rot="0">
            <a:off x="6956440" y="7707051"/>
            <a:ext cx="3718852" cy="1082267"/>
          </a:xfrm>
          <a:custGeom>
            <a:avLst/>
            <a:gdLst/>
            <a:ahLst/>
            <a:cxnLst/>
            <a:rect r="r" b="b" t="t" l="l"/>
            <a:pathLst>
              <a:path h="1082267" w="3718852">
                <a:moveTo>
                  <a:pt x="0" y="0"/>
                </a:moveTo>
                <a:lnTo>
                  <a:pt x="3718852" y="0"/>
                </a:lnTo>
                <a:lnTo>
                  <a:pt x="3718852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 l="0" t="0" r="0" b="0"/>
            </a:stretch>
          </a:blipFill>
        </p:spPr>
      </p:sp>
      <p:sp>
        <p:nvSpPr>
          <p:cNvPr name="Freeform 42" id="42"/>
          <p:cNvSpPr/>
          <p:nvPr/>
        </p:nvSpPr>
        <p:spPr>
          <a:xfrm flipH="false" flipV="false" rot="0">
            <a:off x="7175196" y="7925691"/>
            <a:ext cx="448450" cy="655919"/>
          </a:xfrm>
          <a:custGeom>
            <a:avLst/>
            <a:gdLst/>
            <a:ahLst/>
            <a:cxnLst/>
            <a:rect r="r" b="b" t="t" l="l"/>
            <a:pathLst>
              <a:path h="655919" w="448450">
                <a:moveTo>
                  <a:pt x="0" y="0"/>
                </a:moveTo>
                <a:lnTo>
                  <a:pt x="448450" y="0"/>
                </a:lnTo>
                <a:lnTo>
                  <a:pt x="448450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30"/>
            <a:stretch>
              <a:fillRect l="0" t="0" r="0" b="0"/>
            </a:stretch>
          </a:blipFill>
        </p:spPr>
      </p:sp>
      <p:sp>
        <p:nvSpPr>
          <p:cNvPr name="TextBox 43" id="43"/>
          <p:cNvSpPr txBox="true"/>
          <p:nvPr/>
        </p:nvSpPr>
        <p:spPr>
          <a:xfrm rot="0">
            <a:off x="7863840" y="8075842"/>
            <a:ext cx="2615184" cy="3936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5"/>
              </a:lnSpc>
            </a:pPr>
            <a:r>
              <a:rPr lang="en-US" b="true" sz="2303">
                <a:solidFill>
                  <a:srgbClr val="10336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CYBERPRZEMOC</a:t>
            </a:r>
          </a:p>
        </p:txBody>
      </p:sp>
      <p:sp>
        <p:nvSpPr>
          <p:cNvPr name="Freeform 44" id="44"/>
          <p:cNvSpPr/>
          <p:nvPr/>
        </p:nvSpPr>
        <p:spPr>
          <a:xfrm flipH="false" flipV="false" rot="0">
            <a:off x="10664354" y="7707051"/>
            <a:ext cx="2406316" cy="1082267"/>
          </a:xfrm>
          <a:custGeom>
            <a:avLst/>
            <a:gdLst/>
            <a:ahLst/>
            <a:cxnLst/>
            <a:rect r="r" b="b" t="t" l="l"/>
            <a:pathLst>
              <a:path h="1082267" w="2406316">
                <a:moveTo>
                  <a:pt x="0" y="0"/>
                </a:moveTo>
                <a:lnTo>
                  <a:pt x="2406316" y="0"/>
                </a:lnTo>
                <a:lnTo>
                  <a:pt x="2406316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l="0" t="0" r="0" b="0"/>
            </a:stretch>
          </a:blipFill>
        </p:spPr>
      </p:sp>
      <p:sp>
        <p:nvSpPr>
          <p:cNvPr name="Freeform 45" id="45"/>
          <p:cNvSpPr/>
          <p:nvPr/>
        </p:nvSpPr>
        <p:spPr>
          <a:xfrm flipH="false" flipV="false" rot="0">
            <a:off x="10883110" y="7925691"/>
            <a:ext cx="875024" cy="863627"/>
          </a:xfrm>
          <a:custGeom>
            <a:avLst/>
            <a:gdLst/>
            <a:ahLst/>
            <a:cxnLst/>
            <a:rect r="r" b="b" t="t" l="l"/>
            <a:pathLst>
              <a:path h="863627" w="875024">
                <a:moveTo>
                  <a:pt x="0" y="0"/>
                </a:moveTo>
                <a:lnTo>
                  <a:pt x="875024" y="0"/>
                </a:lnTo>
                <a:lnTo>
                  <a:pt x="875024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32"/>
            <a:stretch>
              <a:fillRect l="0" t="0" r="0" b="0"/>
            </a:stretch>
          </a:blipFill>
        </p:spPr>
      </p:sp>
      <p:sp>
        <p:nvSpPr>
          <p:cNvPr name="Freeform 46" id="46"/>
          <p:cNvSpPr/>
          <p:nvPr/>
        </p:nvSpPr>
        <p:spPr>
          <a:xfrm flipH="false" flipV="false" rot="0">
            <a:off x="11965952" y="7925691"/>
            <a:ext cx="885962" cy="863627"/>
          </a:xfrm>
          <a:custGeom>
            <a:avLst/>
            <a:gdLst/>
            <a:ahLst/>
            <a:cxnLst/>
            <a:rect r="r" b="b" t="t" l="l"/>
            <a:pathLst>
              <a:path h="863627" w="885962">
                <a:moveTo>
                  <a:pt x="0" y="0"/>
                </a:moveTo>
                <a:lnTo>
                  <a:pt x="885962" y="0"/>
                </a:lnTo>
                <a:lnTo>
                  <a:pt x="885962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33"/>
            <a:stretch>
              <a:fillRect l="0" t="0" r="0" b="0"/>
            </a:stretch>
          </a:blipFill>
        </p:spPr>
      </p:sp>
      <p:sp>
        <p:nvSpPr>
          <p:cNvPr name="Freeform 47" id="47"/>
          <p:cNvSpPr/>
          <p:nvPr/>
        </p:nvSpPr>
        <p:spPr>
          <a:xfrm flipH="false" flipV="false" rot="0">
            <a:off x="426574" y="8778386"/>
            <a:ext cx="11331560" cy="1082267"/>
          </a:xfrm>
          <a:custGeom>
            <a:avLst/>
            <a:gdLst/>
            <a:ahLst/>
            <a:cxnLst/>
            <a:rect r="r" b="b" t="t" l="l"/>
            <a:pathLst>
              <a:path h="1082267" w="11331560">
                <a:moveTo>
                  <a:pt x="0" y="0"/>
                </a:moveTo>
                <a:lnTo>
                  <a:pt x="11331560" y="0"/>
                </a:lnTo>
                <a:lnTo>
                  <a:pt x="11331560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34"/>
            <a:stretch>
              <a:fillRect l="0" t="0" r="0" b="0"/>
            </a:stretch>
          </a:blipFill>
        </p:spPr>
      </p:sp>
      <p:sp>
        <p:nvSpPr>
          <p:cNvPr name="TextBox 48" id="48"/>
          <p:cNvSpPr txBox="true"/>
          <p:nvPr/>
        </p:nvSpPr>
        <p:spPr>
          <a:xfrm rot="0">
            <a:off x="1024128" y="9133589"/>
            <a:ext cx="10204704" cy="553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25"/>
              </a:lnSpc>
            </a:pPr>
            <a:r>
              <a:rPr lang="en-US" sz="3232" spc="64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POMYŚL, A POTEM ZAGŁOSUJ: </a:t>
            </a:r>
            <a:r>
              <a:rPr lang="en-US" sz="3232" spc="64">
                <a:solidFill>
                  <a:srgbClr val="F4B324"/>
                </a:solidFill>
                <a:latin typeface="Anton"/>
                <a:ea typeface="Anton"/>
                <a:cs typeface="Anton"/>
                <a:sym typeface="Anton"/>
              </a:rPr>
              <a:t>KCIUK W GÓRĘ LUB W DÓŁ!</a:t>
            </a:r>
          </a:p>
        </p:txBody>
      </p:sp>
      <p:sp>
        <p:nvSpPr>
          <p:cNvPr name="Freeform 49" id="49"/>
          <p:cNvSpPr/>
          <p:nvPr/>
        </p:nvSpPr>
        <p:spPr>
          <a:xfrm flipH="false" flipV="false" rot="0">
            <a:off x="11965952" y="426348"/>
            <a:ext cx="6322048" cy="9860652"/>
          </a:xfrm>
          <a:custGeom>
            <a:avLst/>
            <a:gdLst/>
            <a:ahLst/>
            <a:cxnLst/>
            <a:rect r="r" b="b" t="t" l="l"/>
            <a:pathLst>
              <a:path h="9860652" w="6322048">
                <a:moveTo>
                  <a:pt x="0" y="0"/>
                </a:moveTo>
                <a:lnTo>
                  <a:pt x="6322048" y="0"/>
                </a:lnTo>
                <a:lnTo>
                  <a:pt x="6322048" y="9860652"/>
                </a:lnTo>
                <a:lnTo>
                  <a:pt x="0" y="9860652"/>
                </a:lnTo>
                <a:lnTo>
                  <a:pt x="0" y="0"/>
                </a:lnTo>
                <a:close/>
              </a:path>
            </a:pathLst>
          </a:custGeom>
          <a:blipFill>
            <a:blip r:embed="rId35"/>
            <a:stretch>
              <a:fillRect l="0" t="0" r="0" b="0"/>
            </a:stretch>
          </a:blipFill>
        </p:spPr>
      </p:sp>
      <p:sp>
        <p:nvSpPr>
          <p:cNvPr name="TextBox 50" id="50"/>
          <p:cNvSpPr txBox="true"/>
          <p:nvPr/>
        </p:nvSpPr>
        <p:spPr>
          <a:xfrm rot="0">
            <a:off x="987552" y="3950125"/>
            <a:ext cx="182880" cy="580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62"/>
              </a:lnSpc>
            </a:pPr>
            <a:r>
              <a:rPr lang="en-US" sz="340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932688" y="4947964"/>
            <a:ext cx="256032" cy="580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62"/>
              </a:lnSpc>
            </a:pPr>
            <a:r>
              <a:rPr lang="en-US" sz="340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932688" y="5956090"/>
            <a:ext cx="256032" cy="580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62"/>
              </a:lnSpc>
            </a:pPr>
            <a:r>
              <a:rPr lang="en-US" sz="340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932688" y="7972342"/>
            <a:ext cx="256032" cy="5803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62"/>
              </a:lnSpc>
            </a:pPr>
            <a:r>
              <a:rPr lang="en-US" sz="3401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5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9800268" cy="5575313"/>
          </a:xfrm>
          <a:custGeom>
            <a:avLst/>
            <a:gdLst/>
            <a:ahLst/>
            <a:cxnLst/>
            <a:rect r="r" b="b" t="t" l="l"/>
            <a:pathLst>
              <a:path h="5575313" w="9800268">
                <a:moveTo>
                  <a:pt x="0" y="0"/>
                </a:moveTo>
                <a:lnTo>
                  <a:pt x="9800268" y="0"/>
                </a:lnTo>
                <a:lnTo>
                  <a:pt x="9800268" y="5575313"/>
                </a:lnTo>
                <a:lnTo>
                  <a:pt x="0" y="55753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5356674"/>
            <a:ext cx="8061158" cy="4930326"/>
          </a:xfrm>
          <a:custGeom>
            <a:avLst/>
            <a:gdLst/>
            <a:ahLst/>
            <a:cxnLst/>
            <a:rect r="r" b="b" t="t" l="l"/>
            <a:pathLst>
              <a:path h="4930326" w="8061158">
                <a:moveTo>
                  <a:pt x="0" y="0"/>
                </a:moveTo>
                <a:lnTo>
                  <a:pt x="8061158" y="0"/>
                </a:lnTo>
                <a:lnTo>
                  <a:pt x="8061158" y="4930326"/>
                </a:lnTo>
                <a:lnTo>
                  <a:pt x="0" y="49303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831464" y="0"/>
            <a:ext cx="10456536" cy="10287000"/>
          </a:xfrm>
          <a:custGeom>
            <a:avLst/>
            <a:gdLst/>
            <a:ahLst/>
            <a:cxnLst/>
            <a:rect r="r" b="b" t="t" l="l"/>
            <a:pathLst>
              <a:path h="10287000" w="10456536">
                <a:moveTo>
                  <a:pt x="0" y="0"/>
                </a:moveTo>
                <a:lnTo>
                  <a:pt x="10456536" y="0"/>
                </a:lnTo>
                <a:lnTo>
                  <a:pt x="1045653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26574" y="3640352"/>
            <a:ext cx="8290852" cy="218640"/>
          </a:xfrm>
          <a:custGeom>
            <a:avLst/>
            <a:gdLst/>
            <a:ahLst/>
            <a:cxnLst/>
            <a:rect r="r" b="b" t="t" l="l"/>
            <a:pathLst>
              <a:path h="218640" w="8290852">
                <a:moveTo>
                  <a:pt x="0" y="0"/>
                </a:moveTo>
                <a:lnTo>
                  <a:pt x="8290852" y="0"/>
                </a:lnTo>
                <a:lnTo>
                  <a:pt x="8290852" y="218639"/>
                </a:lnTo>
                <a:lnTo>
                  <a:pt x="0" y="2186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570574" y="207708"/>
            <a:ext cx="4364182" cy="2153601"/>
          </a:xfrm>
          <a:custGeom>
            <a:avLst/>
            <a:gdLst/>
            <a:ahLst/>
            <a:cxnLst/>
            <a:rect r="r" b="b" t="t" l="l"/>
            <a:pathLst>
              <a:path h="2153601" w="4364182">
                <a:moveTo>
                  <a:pt x="0" y="0"/>
                </a:moveTo>
                <a:lnTo>
                  <a:pt x="4364182" y="0"/>
                </a:lnTo>
                <a:lnTo>
                  <a:pt x="4364182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789330" y="426348"/>
            <a:ext cx="1323474" cy="1289974"/>
          </a:xfrm>
          <a:custGeom>
            <a:avLst/>
            <a:gdLst/>
            <a:ahLst/>
            <a:cxnLst/>
            <a:rect r="r" b="b" t="t" l="l"/>
            <a:pathLst>
              <a:path h="1289974" w="1323474">
                <a:moveTo>
                  <a:pt x="0" y="0"/>
                </a:moveTo>
                <a:lnTo>
                  <a:pt x="1323474" y="0"/>
                </a:lnTo>
                <a:lnTo>
                  <a:pt x="1323474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1192256" y="780473"/>
            <a:ext cx="1993392" cy="5684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80"/>
              </a:lnSpc>
            </a:pPr>
            <a:r>
              <a:rPr lang="en-US" sz="1900">
                <a:solidFill>
                  <a:srgbClr val="D11E25"/>
                </a:solidFill>
                <a:latin typeface="Montserrat"/>
                <a:ea typeface="Montserrat"/>
                <a:cs typeface="Montserrat"/>
                <a:sym typeface="Montserrat"/>
              </a:rPr>
              <a:t>JESTEŚ</a:t>
            </a:r>
          </a:p>
          <a:p>
            <a:pPr algn="l">
              <a:lnSpc>
                <a:spcPts val="2280"/>
              </a:lnSpc>
            </a:pPr>
            <a:r>
              <a:rPr lang="en-US" sz="1900">
                <a:solidFill>
                  <a:srgbClr val="D11E25"/>
                </a:solidFill>
                <a:latin typeface="Montserrat"/>
                <a:ea typeface="Montserrat"/>
                <a:cs typeface="Montserrat"/>
                <a:sym typeface="Montserrat"/>
              </a:rPr>
              <a:t>BEZNADZIEJNY!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3059732" y="634055"/>
            <a:ext cx="656268" cy="874559"/>
          </a:xfrm>
          <a:custGeom>
            <a:avLst/>
            <a:gdLst/>
            <a:ahLst/>
            <a:cxnLst/>
            <a:rect r="r" b="b" t="t" l="l"/>
            <a:pathLst>
              <a:path h="874559" w="656268">
                <a:moveTo>
                  <a:pt x="0" y="0"/>
                </a:moveTo>
                <a:lnTo>
                  <a:pt x="656268" y="0"/>
                </a:lnTo>
                <a:lnTo>
                  <a:pt x="656268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706488" y="1924030"/>
            <a:ext cx="4145426" cy="2153601"/>
          </a:xfrm>
          <a:custGeom>
            <a:avLst/>
            <a:gdLst/>
            <a:ahLst/>
            <a:cxnLst/>
            <a:rect r="r" b="b" t="t" l="l"/>
            <a:pathLst>
              <a:path h="2153601" w="4145426">
                <a:moveTo>
                  <a:pt x="0" y="0"/>
                </a:moveTo>
                <a:lnTo>
                  <a:pt x="4145426" y="0"/>
                </a:lnTo>
                <a:lnTo>
                  <a:pt x="4145426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144000" y="2142670"/>
            <a:ext cx="1093780" cy="1289974"/>
          </a:xfrm>
          <a:custGeom>
            <a:avLst/>
            <a:gdLst/>
            <a:ahLst/>
            <a:cxnLst/>
            <a:rect r="r" b="b" t="t" l="l"/>
            <a:pathLst>
              <a:path h="1289974" w="1093780">
                <a:moveTo>
                  <a:pt x="0" y="0"/>
                </a:moveTo>
                <a:lnTo>
                  <a:pt x="1093780" y="0"/>
                </a:lnTo>
                <a:lnTo>
                  <a:pt x="1093780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965952" y="2350377"/>
            <a:ext cx="448450" cy="874559"/>
          </a:xfrm>
          <a:custGeom>
            <a:avLst/>
            <a:gdLst/>
            <a:ahLst/>
            <a:cxnLst/>
            <a:rect r="r" b="b" t="t" l="l"/>
            <a:pathLst>
              <a:path h="874559" w="448450">
                <a:moveTo>
                  <a:pt x="0" y="0"/>
                </a:moveTo>
                <a:lnTo>
                  <a:pt x="448450" y="0"/>
                </a:lnTo>
                <a:lnTo>
                  <a:pt x="448450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8050220" y="3848060"/>
            <a:ext cx="3926670" cy="1945894"/>
          </a:xfrm>
          <a:custGeom>
            <a:avLst/>
            <a:gdLst/>
            <a:ahLst/>
            <a:cxnLst/>
            <a:rect r="r" b="b" t="t" l="l"/>
            <a:pathLst>
              <a:path h="1945894" w="3926670">
                <a:moveTo>
                  <a:pt x="0" y="0"/>
                </a:moveTo>
                <a:lnTo>
                  <a:pt x="3926670" y="0"/>
                </a:lnTo>
                <a:lnTo>
                  <a:pt x="3926670" y="1945893"/>
                </a:lnTo>
                <a:lnTo>
                  <a:pt x="0" y="194589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8268976" y="4066699"/>
            <a:ext cx="1312536" cy="1082267"/>
          </a:xfrm>
          <a:custGeom>
            <a:avLst/>
            <a:gdLst/>
            <a:ahLst/>
            <a:cxnLst/>
            <a:rect r="r" b="b" t="t" l="l"/>
            <a:pathLst>
              <a:path h="1082267" w="1312536">
                <a:moveTo>
                  <a:pt x="0" y="0"/>
                </a:moveTo>
                <a:lnTo>
                  <a:pt x="1312536" y="0"/>
                </a:lnTo>
                <a:lnTo>
                  <a:pt x="1312536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9692640" y="4308914"/>
            <a:ext cx="1463040" cy="5684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80"/>
              </a:lnSpc>
            </a:pPr>
            <a:r>
              <a:rPr lang="en-US" sz="1900">
                <a:solidFill>
                  <a:srgbClr val="D11E25"/>
                </a:solidFill>
                <a:latin typeface="Montserrat"/>
                <a:ea typeface="Montserrat"/>
                <a:cs typeface="Montserrat"/>
                <a:sym typeface="Montserrat"/>
              </a:rPr>
              <a:t>ZEPSUŁEŚ</a:t>
            </a:r>
          </a:p>
          <a:p>
            <a:pPr algn="l">
              <a:lnSpc>
                <a:spcPts val="2280"/>
              </a:lnSpc>
            </a:pPr>
            <a:r>
              <a:rPr lang="en-US" sz="1900">
                <a:solidFill>
                  <a:srgbClr val="D11E25"/>
                </a:solidFill>
                <a:latin typeface="Montserrat"/>
                <a:ea typeface="Montserrat"/>
                <a:cs typeface="Montserrat"/>
                <a:sym typeface="Montserrat"/>
              </a:rPr>
              <a:t>WSZYSTKO!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11101866" y="4066699"/>
            <a:ext cx="656268" cy="863627"/>
          </a:xfrm>
          <a:custGeom>
            <a:avLst/>
            <a:gdLst/>
            <a:ahLst/>
            <a:cxnLst/>
            <a:rect r="r" b="b" t="t" l="l"/>
            <a:pathLst>
              <a:path h="863627" w="656268">
                <a:moveTo>
                  <a:pt x="0" y="0"/>
                </a:moveTo>
                <a:lnTo>
                  <a:pt x="656268" y="0"/>
                </a:lnTo>
                <a:lnTo>
                  <a:pt x="656268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7175196" y="5564382"/>
            <a:ext cx="3937608" cy="1945894"/>
          </a:xfrm>
          <a:custGeom>
            <a:avLst/>
            <a:gdLst/>
            <a:ahLst/>
            <a:cxnLst/>
            <a:rect r="r" b="b" t="t" l="l"/>
            <a:pathLst>
              <a:path h="1945894" w="3937608">
                <a:moveTo>
                  <a:pt x="0" y="0"/>
                </a:moveTo>
                <a:lnTo>
                  <a:pt x="3937608" y="0"/>
                </a:lnTo>
                <a:lnTo>
                  <a:pt x="3937608" y="1945893"/>
                </a:lnTo>
                <a:lnTo>
                  <a:pt x="0" y="1945893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0226842" y="5990729"/>
            <a:ext cx="667206" cy="874559"/>
          </a:xfrm>
          <a:custGeom>
            <a:avLst/>
            <a:gdLst/>
            <a:ahLst/>
            <a:cxnLst/>
            <a:rect r="r" b="b" t="t" l="l"/>
            <a:pathLst>
              <a:path h="874559" w="667206">
                <a:moveTo>
                  <a:pt x="0" y="0"/>
                </a:moveTo>
                <a:lnTo>
                  <a:pt x="667206" y="0"/>
                </a:lnTo>
                <a:lnTo>
                  <a:pt x="667206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7831464" y="8352038"/>
            <a:ext cx="7634584" cy="1934962"/>
          </a:xfrm>
          <a:custGeom>
            <a:avLst/>
            <a:gdLst/>
            <a:ahLst/>
            <a:cxnLst/>
            <a:rect r="r" b="b" t="t" l="l"/>
            <a:pathLst>
              <a:path h="1934962" w="7634584">
                <a:moveTo>
                  <a:pt x="0" y="0"/>
                </a:moveTo>
                <a:lnTo>
                  <a:pt x="7634584" y="0"/>
                </a:lnTo>
                <a:lnTo>
                  <a:pt x="7634584" y="1934962"/>
                </a:lnTo>
                <a:lnTo>
                  <a:pt x="0" y="1934962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7500216" y="5889203"/>
            <a:ext cx="1121883" cy="1119079"/>
          </a:xfrm>
          <a:custGeom>
            <a:avLst/>
            <a:gdLst/>
            <a:ahLst/>
            <a:cxnLst/>
            <a:rect r="r" b="b" t="t" l="l"/>
            <a:pathLst>
              <a:path h="1119079" w="1121883">
                <a:moveTo>
                  <a:pt x="0" y="0"/>
                </a:moveTo>
                <a:lnTo>
                  <a:pt x="1121884" y="0"/>
                </a:lnTo>
                <a:lnTo>
                  <a:pt x="1121884" y="1119079"/>
                </a:lnTo>
                <a:lnTo>
                  <a:pt x="0" y="1119079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640080" y="756321"/>
            <a:ext cx="8046720" cy="27861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812"/>
              </a:lnSpc>
            </a:pPr>
            <a:r>
              <a:rPr lang="en-US" sz="10297">
                <a:solidFill>
                  <a:srgbClr val="0D3560"/>
                </a:solidFill>
                <a:latin typeface="Anton"/>
                <a:ea typeface="Anton"/>
                <a:cs typeface="Anton"/>
                <a:sym typeface="Anton"/>
              </a:rPr>
              <a:t>HEJT W GRACH</a:t>
            </a:r>
          </a:p>
          <a:p>
            <a:pPr algn="l">
              <a:lnSpc>
                <a:spcPts val="10812"/>
              </a:lnSpc>
            </a:pPr>
            <a:r>
              <a:rPr lang="en-US" sz="10297">
                <a:solidFill>
                  <a:srgbClr val="0D3560"/>
                </a:solidFill>
                <a:latin typeface="Anton"/>
                <a:ea typeface="Anton"/>
                <a:cs typeface="Anton"/>
                <a:sym typeface="Anton"/>
              </a:rPr>
              <a:t>I NA CZACIE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40080" y="4011706"/>
            <a:ext cx="6565392" cy="8992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77"/>
              </a:lnSpc>
            </a:pPr>
            <a:r>
              <a:rPr lang="en-US" sz="2626" b="true">
                <a:solidFill>
                  <a:srgbClr val="10336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 sieci też mamy uczucia.</a:t>
            </a:r>
          </a:p>
          <a:p>
            <a:pPr algn="l">
              <a:lnSpc>
                <a:spcPts val="3677"/>
              </a:lnSpc>
            </a:pPr>
            <a:r>
              <a:rPr lang="en-US" sz="2626" b="true">
                <a:solidFill>
                  <a:srgbClr val="10336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Wybierz </a:t>
            </a:r>
            <a:r>
              <a:rPr lang="en-US" sz="2626" b="true">
                <a:solidFill>
                  <a:srgbClr val="F4B3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szacunek.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348083" y="5962154"/>
            <a:ext cx="5245256" cy="11463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78"/>
              </a:lnSpc>
            </a:pPr>
            <a:r>
              <a:rPr lang="en-US" sz="2368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Roblox, Brawl Stars, Minecraft, WhatsApp, Messenger, Instagram, Tik Tok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676656" y="7850412"/>
            <a:ext cx="1914294" cy="3308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86"/>
              </a:lnSpc>
            </a:pPr>
            <a:r>
              <a:rPr lang="en-US" sz="2368" b="true">
                <a:solidFill>
                  <a:srgbClr val="F4B3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HEJT TO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2267712" y="7802787"/>
            <a:ext cx="3822192" cy="1648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88"/>
              </a:lnSpc>
            </a:pPr>
            <a:r>
              <a:rPr lang="en-US" sz="252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wulgarne wiadomości, niszczenie budowlli, wyrzucanie z grupy,</a:t>
            </a:r>
          </a:p>
          <a:p>
            <a:pPr algn="l">
              <a:lnSpc>
                <a:spcPts val="3288"/>
              </a:lnSpc>
            </a:pPr>
            <a:r>
              <a:rPr lang="en-US" sz="2529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wredne komentarze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405872" y="2549192"/>
            <a:ext cx="1133856" cy="5903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9"/>
              </a:lnSpc>
            </a:pPr>
            <a:r>
              <a:rPr lang="en-US" sz="2007">
                <a:solidFill>
                  <a:srgbClr val="D11E25"/>
                </a:solidFill>
                <a:latin typeface="Montserrat"/>
                <a:ea typeface="Montserrat"/>
                <a:cs typeface="Montserrat"/>
                <a:sym typeface="Montserrat"/>
              </a:rPr>
              <a:t>NIKT CIĘ</a:t>
            </a:r>
          </a:p>
          <a:p>
            <a:pPr algn="l">
              <a:lnSpc>
                <a:spcPts val="2409"/>
              </a:lnSpc>
            </a:pPr>
            <a:r>
              <a:rPr lang="en-US" sz="2007">
                <a:solidFill>
                  <a:srgbClr val="D11E25"/>
                </a:solidFill>
                <a:latin typeface="Montserrat"/>
                <a:ea typeface="Montserrat"/>
                <a:cs typeface="Montserrat"/>
                <a:sym typeface="Montserrat"/>
              </a:rPr>
              <a:t>NIE LUB!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8814816" y="6140000"/>
            <a:ext cx="1170432" cy="5684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80"/>
              </a:lnSpc>
            </a:pPr>
            <a:r>
              <a:rPr lang="en-US" sz="1900">
                <a:solidFill>
                  <a:srgbClr val="D11E25"/>
                </a:solidFill>
                <a:latin typeface="Montserrat"/>
                <a:ea typeface="Montserrat"/>
                <a:cs typeface="Montserrat"/>
                <a:sym typeface="Montserrat"/>
              </a:rPr>
              <a:t>WYPAD</a:t>
            </a:r>
          </a:p>
          <a:p>
            <a:pPr algn="l">
              <a:lnSpc>
                <a:spcPts val="2280"/>
              </a:lnSpc>
            </a:pPr>
            <a:r>
              <a:rPr lang="en-US" sz="1900">
                <a:solidFill>
                  <a:srgbClr val="D11E25"/>
                </a:solidFill>
                <a:latin typeface="Montserrat"/>
                <a:ea typeface="Montserrat"/>
                <a:cs typeface="Montserrat"/>
                <a:sym typeface="Montserrat"/>
              </a:rPr>
              <a:t>Z GRUPY!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8723376" y="8756075"/>
            <a:ext cx="5907024" cy="11968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05"/>
              </a:lnSpc>
            </a:pPr>
            <a:r>
              <a:rPr lang="en-US" sz="4277">
                <a:solidFill>
                  <a:srgbClr val="103364"/>
                </a:solidFill>
                <a:latin typeface="Anton"/>
                <a:ea typeface="Anton"/>
                <a:cs typeface="Anton"/>
                <a:sym typeface="Anton"/>
              </a:rPr>
              <a:t>PO DRUGIEJ STRONIE</a:t>
            </a:r>
          </a:p>
          <a:p>
            <a:pPr algn="l">
              <a:lnSpc>
                <a:spcPts val="4705"/>
              </a:lnSpc>
            </a:pPr>
            <a:r>
              <a:rPr lang="en-US" sz="4277">
                <a:solidFill>
                  <a:srgbClr val="103364"/>
                </a:solidFill>
                <a:latin typeface="Anton"/>
                <a:ea typeface="Anton"/>
                <a:cs typeface="Anton"/>
                <a:sym typeface="Anton"/>
              </a:rPr>
              <a:t>JEST PRAWDZIWY </a:t>
            </a:r>
            <a:r>
              <a:rPr lang="en-US" sz="4277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CZŁOWIEK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676656" y="6005928"/>
            <a:ext cx="1352931" cy="3098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76"/>
              </a:lnSpc>
            </a:pPr>
            <a:r>
              <a:rPr lang="en-US" sz="2263" b="true">
                <a:solidFill>
                  <a:srgbClr val="F4B3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GDZIE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175196" y="0"/>
            <a:ext cx="10904986" cy="10287000"/>
          </a:xfrm>
          <a:custGeom>
            <a:avLst/>
            <a:gdLst/>
            <a:ahLst/>
            <a:cxnLst/>
            <a:rect r="r" b="b" t="t" l="l"/>
            <a:pathLst>
              <a:path h="10287000" w="10904986">
                <a:moveTo>
                  <a:pt x="0" y="0"/>
                </a:moveTo>
                <a:lnTo>
                  <a:pt x="10904986" y="0"/>
                </a:lnTo>
                <a:lnTo>
                  <a:pt x="1090498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49808" y="218251"/>
            <a:ext cx="4462272" cy="21859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903"/>
              </a:lnSpc>
            </a:pPr>
            <a:r>
              <a:rPr lang="en-US" sz="12788">
                <a:solidFill>
                  <a:srgbClr val="003366"/>
                </a:solidFill>
                <a:latin typeface="Anton"/>
                <a:ea typeface="Anton"/>
                <a:cs typeface="Anton"/>
                <a:sym typeface="Anton"/>
              </a:rPr>
              <a:t>W SIECI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49808" y="1690445"/>
            <a:ext cx="8156448" cy="22247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173"/>
              </a:lnSpc>
            </a:pPr>
            <a:r>
              <a:rPr lang="en-US" sz="12980">
                <a:solidFill>
                  <a:srgbClr val="FFB703"/>
                </a:solidFill>
                <a:latin typeface="Anton"/>
                <a:ea typeface="Anton"/>
                <a:cs typeface="Anton"/>
                <a:sym typeface="Anton"/>
              </a:rPr>
              <a:t>NIC NIE GINIE!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645330" y="3848060"/>
            <a:ext cx="8290852" cy="229572"/>
          </a:xfrm>
          <a:custGeom>
            <a:avLst/>
            <a:gdLst/>
            <a:ahLst/>
            <a:cxnLst/>
            <a:rect r="r" b="b" t="t" l="l"/>
            <a:pathLst>
              <a:path h="229572" w="8290852">
                <a:moveTo>
                  <a:pt x="0" y="0"/>
                </a:moveTo>
                <a:lnTo>
                  <a:pt x="8290852" y="0"/>
                </a:lnTo>
                <a:lnTo>
                  <a:pt x="8290852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68096" y="4228508"/>
            <a:ext cx="5765220" cy="888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7"/>
              </a:lnSpc>
            </a:pPr>
            <a:r>
              <a:rPr lang="en-US" sz="2577">
                <a:solidFill>
                  <a:srgbClr val="003366"/>
                </a:solidFill>
                <a:latin typeface="Montserrat"/>
                <a:ea typeface="Montserrat"/>
                <a:cs typeface="Montserrat"/>
                <a:sym typeface="Montserrat"/>
              </a:rPr>
              <a:t>Wszystko, co piszemy</a:t>
            </a:r>
          </a:p>
          <a:p>
            <a:pPr algn="l">
              <a:lnSpc>
                <a:spcPts val="3607"/>
              </a:lnSpc>
            </a:pPr>
            <a:r>
              <a:rPr lang="en-US" sz="2577">
                <a:solidFill>
                  <a:srgbClr val="003366"/>
                </a:solidFill>
                <a:latin typeface="Montserrat"/>
                <a:ea typeface="Montserrat"/>
                <a:cs typeface="Montserrat"/>
                <a:sym typeface="Montserrat"/>
              </a:rPr>
              <a:t>i wysyłamy, zostaje </a:t>
            </a:r>
            <a:r>
              <a:rPr lang="en-US" sz="2577" b="true">
                <a:solidFill>
                  <a:srgbClr val="00336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na zawsze.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68096" y="5462327"/>
            <a:ext cx="6195306" cy="898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94"/>
              </a:lnSpc>
            </a:pPr>
            <a:r>
              <a:rPr lang="en-US" sz="2638">
                <a:solidFill>
                  <a:srgbClr val="003366"/>
                </a:solidFill>
                <a:latin typeface="Montserrat"/>
                <a:ea typeface="Montserrat"/>
                <a:cs typeface="Montserrat"/>
                <a:sym typeface="Montserrat"/>
              </a:rPr>
              <a:t>Nawet skasowane wiadomości mogą być </a:t>
            </a:r>
            <a:r>
              <a:rPr lang="en-US" sz="2638" b="true">
                <a:solidFill>
                  <a:srgbClr val="00336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zarchiwizowane.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68096" y="6686480"/>
            <a:ext cx="6407100" cy="8989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94"/>
              </a:lnSpc>
            </a:pPr>
            <a:r>
              <a:rPr lang="en-US" sz="2638">
                <a:solidFill>
                  <a:srgbClr val="003366"/>
                </a:solidFill>
                <a:latin typeface="Montserrat"/>
                <a:ea typeface="Montserrat"/>
                <a:cs typeface="Montserrat"/>
                <a:sym typeface="Montserrat"/>
              </a:rPr>
              <a:t>Screenshot to </a:t>
            </a:r>
            <a:r>
              <a:rPr lang="en-US" sz="2638" b="true">
                <a:solidFill>
                  <a:srgbClr val="00336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dowód</a:t>
            </a:r>
            <a:r>
              <a:rPr lang="en-US" sz="2638">
                <a:solidFill>
                  <a:srgbClr val="003366"/>
                </a:solidFill>
                <a:latin typeface="Montserrat"/>
                <a:ea typeface="Montserrat"/>
                <a:cs typeface="Montserrat"/>
                <a:sym typeface="Montserrat"/>
              </a:rPr>
              <a:t> widoczny dla rodziców, nauczycieli, policji.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207818" y="7925691"/>
            <a:ext cx="6114230" cy="1727254"/>
          </a:xfrm>
          <a:custGeom>
            <a:avLst/>
            <a:gdLst/>
            <a:ahLst/>
            <a:cxnLst/>
            <a:rect r="r" b="b" t="t" l="l"/>
            <a:pathLst>
              <a:path h="1727254" w="6114230">
                <a:moveTo>
                  <a:pt x="0" y="0"/>
                </a:moveTo>
                <a:lnTo>
                  <a:pt x="6114230" y="0"/>
                </a:lnTo>
                <a:lnTo>
                  <a:pt x="6114230" y="1727254"/>
                </a:lnTo>
                <a:lnTo>
                  <a:pt x="0" y="17272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987552" y="8052867"/>
            <a:ext cx="4590288" cy="7401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86"/>
              </a:lnSpc>
            </a:pPr>
            <a:r>
              <a:rPr lang="en-US" sz="4419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TWÓJ ŚLAD CYFROWY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87552" y="8659800"/>
            <a:ext cx="4443984" cy="7401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86"/>
              </a:lnSpc>
            </a:pPr>
            <a:r>
              <a:rPr lang="en-US" sz="4419">
                <a:solidFill>
                  <a:srgbClr val="FFB703"/>
                </a:solidFill>
                <a:latin typeface="Anton"/>
                <a:ea typeface="Anton"/>
                <a:cs typeface="Anton"/>
                <a:sym typeface="Anton"/>
              </a:rPr>
              <a:t>ZOSTAJE NA DŁUGO!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093780" cy="4077631"/>
          </a:xfrm>
          <a:custGeom>
            <a:avLst/>
            <a:gdLst/>
            <a:ahLst/>
            <a:cxnLst/>
            <a:rect r="r" b="b" t="t" l="l"/>
            <a:pathLst>
              <a:path h="4077631" w="1093780">
                <a:moveTo>
                  <a:pt x="0" y="0"/>
                </a:moveTo>
                <a:lnTo>
                  <a:pt x="1093780" y="0"/>
                </a:lnTo>
                <a:lnTo>
                  <a:pt x="1093780" y="4077631"/>
                </a:lnTo>
                <a:lnTo>
                  <a:pt x="0" y="40776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756708" y="0"/>
            <a:ext cx="1531292" cy="10287000"/>
          </a:xfrm>
          <a:custGeom>
            <a:avLst/>
            <a:gdLst/>
            <a:ahLst/>
            <a:cxnLst/>
            <a:rect r="r" b="b" t="t" l="l"/>
            <a:pathLst>
              <a:path h="10287000" w="1531292">
                <a:moveTo>
                  <a:pt x="0" y="0"/>
                </a:moveTo>
                <a:lnTo>
                  <a:pt x="1531292" y="0"/>
                </a:lnTo>
                <a:lnTo>
                  <a:pt x="153129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0" y="7280704"/>
            <a:ext cx="18288000" cy="3006296"/>
          </a:xfrm>
          <a:custGeom>
            <a:avLst/>
            <a:gdLst/>
            <a:ahLst/>
            <a:cxnLst/>
            <a:rect r="r" b="b" t="t" l="l"/>
            <a:pathLst>
              <a:path h="3006296" w="18288000">
                <a:moveTo>
                  <a:pt x="0" y="0"/>
                </a:moveTo>
                <a:lnTo>
                  <a:pt x="18288000" y="0"/>
                </a:lnTo>
                <a:lnTo>
                  <a:pt x="18288000" y="3006296"/>
                </a:lnTo>
                <a:lnTo>
                  <a:pt x="0" y="30062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82842" y="302958"/>
            <a:ext cx="8156448" cy="26467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313"/>
              </a:lnSpc>
            </a:pPr>
            <a:r>
              <a:rPr lang="en-US" sz="9461" spc="-189">
                <a:solidFill>
                  <a:srgbClr val="103560"/>
                </a:solidFill>
                <a:latin typeface="Anton"/>
                <a:ea typeface="Anton"/>
                <a:cs typeface="Anton"/>
                <a:sym typeface="Anton"/>
              </a:rPr>
              <a:t>SĄD DETEKTYWISTYCZNY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82842" y="3848060"/>
            <a:ext cx="7197072" cy="229572"/>
          </a:xfrm>
          <a:custGeom>
            <a:avLst/>
            <a:gdLst/>
            <a:ahLst/>
            <a:cxnLst/>
            <a:rect r="r" b="b" t="t" l="l"/>
            <a:pathLst>
              <a:path h="229572" w="7197072">
                <a:moveTo>
                  <a:pt x="0" y="0"/>
                </a:moveTo>
                <a:lnTo>
                  <a:pt x="7197072" y="0"/>
                </a:lnTo>
                <a:lnTo>
                  <a:pt x="7197072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152144" y="4512984"/>
            <a:ext cx="4206240" cy="1283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00"/>
              </a:lnSpc>
            </a:pPr>
            <a:r>
              <a:rPr lang="en-US" sz="4080" spc="-81" b="true">
                <a:solidFill>
                  <a:srgbClr val="10356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Jak odróżniać </a:t>
            </a:r>
            <a:r>
              <a:rPr lang="en-US" sz="4080" spc="-81" b="true">
                <a:solidFill>
                  <a:srgbClr val="F6B7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fakty</a:t>
            </a:r>
            <a:r>
              <a:rPr lang="en-US" sz="4080" spc="-81" b="true">
                <a:solidFill>
                  <a:srgbClr val="10356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od </a:t>
            </a:r>
            <a:r>
              <a:rPr lang="en-US" sz="4080" spc="-81" b="true">
                <a:solidFill>
                  <a:srgbClr val="F6B7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opinii</a:t>
            </a:r>
            <a:r>
              <a:rPr lang="en-US" sz="4080" spc="-81" b="true">
                <a:solidFill>
                  <a:srgbClr val="10356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?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8706488" y="207708"/>
            <a:ext cx="8717426" cy="8155262"/>
          </a:xfrm>
          <a:custGeom>
            <a:avLst/>
            <a:gdLst/>
            <a:ahLst/>
            <a:cxnLst/>
            <a:rect r="r" b="b" t="t" l="l"/>
            <a:pathLst>
              <a:path h="8155262" w="8717426">
                <a:moveTo>
                  <a:pt x="0" y="0"/>
                </a:moveTo>
                <a:lnTo>
                  <a:pt x="8717426" y="0"/>
                </a:lnTo>
                <a:lnTo>
                  <a:pt x="8717426" y="8155262"/>
                </a:lnTo>
                <a:lnTo>
                  <a:pt x="0" y="815526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9820656" y="3934638"/>
            <a:ext cx="969264" cy="6658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50"/>
              </a:lnSpc>
            </a:pPr>
            <a:r>
              <a:rPr lang="en-US" b="true" sz="2524" spc="-5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złe</a:t>
            </a:r>
          </a:p>
          <a:p>
            <a:pPr algn="ctr">
              <a:lnSpc>
                <a:spcPts val="2650"/>
              </a:lnSpc>
            </a:pPr>
            <a:r>
              <a:rPr lang="en-US" b="true" sz="2524" spc="-5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słowo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941296" y="4633841"/>
            <a:ext cx="969264" cy="2565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35"/>
              </a:lnSpc>
            </a:pPr>
            <a:r>
              <a:rPr lang="en-US" b="true" sz="1843" spc="-36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sukcesy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191488" y="5806989"/>
            <a:ext cx="786384" cy="478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19"/>
              </a:lnSpc>
            </a:pPr>
            <a:r>
              <a:rPr lang="en-US" b="true" sz="2021" spc="-4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dobre</a:t>
            </a:r>
          </a:p>
          <a:p>
            <a:pPr algn="ctr">
              <a:lnSpc>
                <a:spcPts val="1819"/>
              </a:lnSpc>
            </a:pPr>
            <a:r>
              <a:rPr lang="en-US" b="true" sz="2021" spc="-4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oceny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5343632" y="5945558"/>
            <a:ext cx="1243584" cy="234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73"/>
              </a:lnSpc>
            </a:pPr>
            <a:r>
              <a:rPr lang="en-US" b="true" sz="1784" spc="-3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przyjaciele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0" y="6635716"/>
            <a:ext cx="8717426" cy="3651284"/>
          </a:xfrm>
          <a:custGeom>
            <a:avLst/>
            <a:gdLst/>
            <a:ahLst/>
            <a:cxnLst/>
            <a:rect r="r" b="b" t="t" l="l"/>
            <a:pathLst>
              <a:path h="3651284" w="8717426">
                <a:moveTo>
                  <a:pt x="0" y="0"/>
                </a:moveTo>
                <a:lnTo>
                  <a:pt x="8717426" y="0"/>
                </a:lnTo>
                <a:lnTo>
                  <a:pt x="8717426" y="3651284"/>
                </a:lnTo>
                <a:lnTo>
                  <a:pt x="0" y="365128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28700" y="7491455"/>
            <a:ext cx="7989537" cy="22957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18"/>
              </a:lnSpc>
            </a:pPr>
            <a:r>
              <a:rPr lang="en-US" sz="3015" b="true">
                <a:solidFill>
                  <a:srgbClr val="F6B7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SPRAWDZAJ, MYŚL, DECYDUJ. </a:t>
            </a:r>
          </a:p>
          <a:p>
            <a:pPr algn="l">
              <a:lnSpc>
                <a:spcPts val="3618"/>
              </a:lnSpc>
            </a:pPr>
            <a:r>
              <a:rPr lang="en-US" sz="3015" b="true">
                <a:solidFill>
                  <a:srgbClr val="F6B7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ZŁE SŁOWA CHCĄ ZRANIĆ, </a:t>
            </a:r>
          </a:p>
          <a:p>
            <a:pPr algn="l">
              <a:lnSpc>
                <a:spcPts val="3618"/>
              </a:lnSpc>
            </a:pPr>
            <a:r>
              <a:rPr lang="en-US" sz="3015" b="true">
                <a:solidFill>
                  <a:srgbClr val="F6B7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ALE NIE MUSZĄ BYĆ TWOJĄ PRAWDĄ.</a:t>
            </a:r>
          </a:p>
          <a:p>
            <a:pPr algn="l">
              <a:lnSpc>
                <a:spcPts val="3618"/>
              </a:lnSpc>
            </a:pPr>
            <a:r>
              <a:rPr lang="en-US" sz="3015" b="true">
                <a:solidFill>
                  <a:srgbClr val="F6B7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TO, CO MÓWIMY, ŚWIADCZY PRZEDE WSZYSTKIM O NAS SAMYCH.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1320622" y="7062064"/>
            <a:ext cx="6967378" cy="2590881"/>
          </a:xfrm>
          <a:custGeom>
            <a:avLst/>
            <a:gdLst/>
            <a:ahLst/>
            <a:cxnLst/>
            <a:rect r="r" b="b" t="t" l="l"/>
            <a:pathLst>
              <a:path h="2590881" w="6967378">
                <a:moveTo>
                  <a:pt x="0" y="0"/>
                </a:moveTo>
                <a:lnTo>
                  <a:pt x="6967378" y="0"/>
                </a:lnTo>
                <a:lnTo>
                  <a:pt x="6967378" y="2590881"/>
                </a:lnTo>
                <a:lnTo>
                  <a:pt x="0" y="259088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2335993" y="7791050"/>
            <a:ext cx="4936636" cy="1369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84"/>
              </a:lnSpc>
            </a:pPr>
            <a:r>
              <a:rPr lang="en-US" sz="3204" b="true">
                <a:solidFill>
                  <a:srgbClr val="10356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ZŁOŚLIWE SŁOWA </a:t>
            </a:r>
          </a:p>
          <a:p>
            <a:pPr algn="l">
              <a:lnSpc>
                <a:spcPts val="3684"/>
              </a:lnSpc>
            </a:pPr>
            <a:r>
              <a:rPr lang="en-US" sz="3204" b="true">
                <a:solidFill>
                  <a:srgbClr val="10356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TO PRÓBA ZRANIENIA, </a:t>
            </a:r>
            <a:r>
              <a:rPr lang="en-US" sz="3204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NIE PRAWDA.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152144" y="2992282"/>
            <a:ext cx="6437376" cy="867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73"/>
              </a:lnSpc>
            </a:pPr>
            <a:r>
              <a:rPr lang="en-US" sz="7380" spc="-147">
                <a:solidFill>
                  <a:srgbClr val="103560"/>
                </a:solidFill>
                <a:latin typeface="Anton"/>
                <a:ea typeface="Anton"/>
                <a:cs typeface="Anton"/>
                <a:sym typeface="Anton"/>
              </a:rPr>
              <a:t>W TWOJEJ GŁOWIE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093780" cy="4077631"/>
          </a:xfrm>
          <a:custGeom>
            <a:avLst/>
            <a:gdLst/>
            <a:ahLst/>
            <a:cxnLst/>
            <a:rect r="r" b="b" t="t" l="l"/>
            <a:pathLst>
              <a:path h="4077631" w="1093780">
                <a:moveTo>
                  <a:pt x="0" y="0"/>
                </a:moveTo>
                <a:lnTo>
                  <a:pt x="1093780" y="0"/>
                </a:lnTo>
                <a:lnTo>
                  <a:pt x="1093780" y="4077631"/>
                </a:lnTo>
                <a:lnTo>
                  <a:pt x="0" y="40776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268976" y="0"/>
            <a:ext cx="5447024" cy="10287000"/>
          </a:xfrm>
          <a:custGeom>
            <a:avLst/>
            <a:gdLst/>
            <a:ahLst/>
            <a:cxnLst/>
            <a:rect r="r" b="b" t="t" l="l"/>
            <a:pathLst>
              <a:path h="10287000" w="5447024">
                <a:moveTo>
                  <a:pt x="0" y="0"/>
                </a:moveTo>
                <a:lnTo>
                  <a:pt x="5447024" y="0"/>
                </a:lnTo>
                <a:lnTo>
                  <a:pt x="544702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184708" y="0"/>
            <a:ext cx="6103292" cy="10287000"/>
          </a:xfrm>
          <a:custGeom>
            <a:avLst/>
            <a:gdLst/>
            <a:ahLst/>
            <a:cxnLst/>
            <a:rect r="r" b="b" t="t" l="l"/>
            <a:pathLst>
              <a:path h="10287000" w="6103292">
                <a:moveTo>
                  <a:pt x="0" y="0"/>
                </a:moveTo>
                <a:lnTo>
                  <a:pt x="6103292" y="0"/>
                </a:lnTo>
                <a:lnTo>
                  <a:pt x="610329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52144" y="652654"/>
            <a:ext cx="5815584" cy="1378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997"/>
              </a:lnSpc>
            </a:pPr>
            <a:r>
              <a:rPr lang="en-US" sz="9164">
                <a:solidFill>
                  <a:srgbClr val="1A3E6F"/>
                </a:solidFill>
                <a:latin typeface="Anton"/>
                <a:ea typeface="Anton"/>
                <a:cs typeface="Anton"/>
                <a:sym typeface="Anton"/>
              </a:rPr>
              <a:t>MOWA CIAŁA,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52144" y="2151299"/>
            <a:ext cx="7845552" cy="2272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97"/>
              </a:lnSpc>
            </a:pPr>
            <a:r>
              <a:rPr lang="en-US" sz="8238">
                <a:solidFill>
                  <a:srgbClr val="1F7F91"/>
                </a:solidFill>
                <a:latin typeface="Anton"/>
                <a:ea typeface="Anton"/>
                <a:cs typeface="Anton"/>
                <a:sym typeface="Anton"/>
              </a:rPr>
              <a:t>KTÓRA ZATRZYMUJE ZACZEPKI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082842" y="4711687"/>
            <a:ext cx="6978316" cy="218640"/>
          </a:xfrm>
          <a:custGeom>
            <a:avLst/>
            <a:gdLst/>
            <a:ahLst/>
            <a:cxnLst/>
            <a:rect r="r" b="b" t="t" l="l"/>
            <a:pathLst>
              <a:path h="218640" w="6978316">
                <a:moveTo>
                  <a:pt x="0" y="0"/>
                </a:moveTo>
                <a:lnTo>
                  <a:pt x="6978316" y="0"/>
                </a:lnTo>
                <a:lnTo>
                  <a:pt x="6978316" y="218639"/>
                </a:lnTo>
                <a:lnTo>
                  <a:pt x="0" y="2186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152144" y="5295285"/>
            <a:ext cx="6784848" cy="440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2"/>
              </a:lnSpc>
            </a:pPr>
            <a:r>
              <a:rPr lang="en-US" sz="2594" b="true">
                <a:solidFill>
                  <a:srgbClr val="1A3E6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Pokaż, że nie zgadzasz się na przemoc.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645330" y="5990729"/>
            <a:ext cx="7415828" cy="2153601"/>
          </a:xfrm>
          <a:custGeom>
            <a:avLst/>
            <a:gdLst/>
            <a:ahLst/>
            <a:cxnLst/>
            <a:rect r="r" b="b" t="t" l="l"/>
            <a:pathLst>
              <a:path h="2153601" w="7415828">
                <a:moveTo>
                  <a:pt x="0" y="0"/>
                </a:moveTo>
                <a:lnTo>
                  <a:pt x="7415828" y="0"/>
                </a:lnTo>
                <a:lnTo>
                  <a:pt x="7415828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335024" y="5976620"/>
            <a:ext cx="2249424" cy="13594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172"/>
              </a:lnSpc>
            </a:pPr>
            <a:r>
              <a:rPr lang="en-US" sz="7980">
                <a:solidFill>
                  <a:srgbClr val="D11E25"/>
                </a:solidFill>
                <a:latin typeface="Anton"/>
                <a:ea typeface="Anton"/>
                <a:cs typeface="Anton"/>
                <a:sym typeface="Anton"/>
              </a:rPr>
              <a:t>STOP,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35024" y="7159450"/>
            <a:ext cx="6126480" cy="768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45"/>
              </a:lnSpc>
            </a:pPr>
            <a:r>
              <a:rPr lang="en-US" sz="4532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nie życzę sobie tego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570464" y="518171"/>
            <a:ext cx="2048256" cy="3935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44"/>
              </a:lnSpc>
            </a:pPr>
            <a:r>
              <a:rPr lang="en-US" b="true" sz="2620">
                <a:solidFill>
                  <a:srgbClr val="1A3E6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ŁATWY CEL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429232" y="518171"/>
            <a:ext cx="2596896" cy="3935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72"/>
              </a:lnSpc>
            </a:pPr>
            <a:r>
              <a:rPr lang="en-US" b="true" sz="2643">
                <a:solidFill>
                  <a:srgbClr val="1A3E6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PEWNY SIEBIE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9789330" y="1497682"/>
            <a:ext cx="2843828" cy="8155262"/>
          </a:xfrm>
          <a:custGeom>
            <a:avLst/>
            <a:gdLst/>
            <a:ahLst/>
            <a:cxnLst/>
            <a:rect r="r" b="b" t="t" l="l"/>
            <a:pathLst>
              <a:path h="8155262" w="2843828">
                <a:moveTo>
                  <a:pt x="0" y="0"/>
                </a:moveTo>
                <a:lnTo>
                  <a:pt x="2843828" y="0"/>
                </a:lnTo>
                <a:lnTo>
                  <a:pt x="2843828" y="8155263"/>
                </a:lnTo>
                <a:lnTo>
                  <a:pt x="0" y="815526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3278488" y="1071335"/>
            <a:ext cx="4364182" cy="8581610"/>
          </a:xfrm>
          <a:custGeom>
            <a:avLst/>
            <a:gdLst/>
            <a:ahLst/>
            <a:cxnLst/>
            <a:rect r="r" b="b" t="t" l="l"/>
            <a:pathLst>
              <a:path h="8581610" w="4364182">
                <a:moveTo>
                  <a:pt x="0" y="0"/>
                </a:moveTo>
                <a:lnTo>
                  <a:pt x="4364182" y="0"/>
                </a:lnTo>
                <a:lnTo>
                  <a:pt x="4364182" y="8581610"/>
                </a:lnTo>
                <a:lnTo>
                  <a:pt x="0" y="858161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16020288" y="4065524"/>
            <a:ext cx="1389888" cy="972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35"/>
              </a:lnSpc>
            </a:pPr>
            <a:r>
              <a:rPr lang="en-US" sz="6445" spc="-193">
                <a:solidFill>
                  <a:srgbClr val="103364"/>
                </a:solidFill>
                <a:latin typeface="Anton"/>
                <a:ea typeface="Anton"/>
                <a:cs typeface="Anton"/>
                <a:sym typeface="Anton"/>
              </a:rPr>
              <a:t>STOP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152144" y="8527359"/>
            <a:ext cx="6693408" cy="13716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46"/>
              </a:lnSpc>
            </a:pPr>
            <a:r>
              <a:rPr lang="en-US" sz="2497" b="true">
                <a:solidFill>
                  <a:srgbClr val="1A3E6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Powiedz to stanowczo i popatrz w oczy.</a:t>
            </a:r>
          </a:p>
          <a:p>
            <a:pPr algn="l">
              <a:lnSpc>
                <a:spcPts val="3746"/>
              </a:lnSpc>
            </a:pPr>
            <a:r>
              <a:rPr lang="en-US" sz="2497" b="true">
                <a:solidFill>
                  <a:srgbClr val="1F7F9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Ćwiczymy razem teraz. Ćwicz w domu przed lustrem. </a:t>
            </a:r>
            <a:r>
              <a:rPr lang="en-US" sz="2497" b="true">
                <a:solidFill>
                  <a:srgbClr val="1A3E6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Ty też potrafisz!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584448" y="6476474"/>
            <a:ext cx="6126480" cy="768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45"/>
              </a:lnSpc>
            </a:pPr>
            <a:r>
              <a:rPr lang="en-US" sz="4532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przestań,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403464" y="0"/>
            <a:ext cx="5457962" cy="6220301"/>
          </a:xfrm>
          <a:custGeom>
            <a:avLst/>
            <a:gdLst/>
            <a:ahLst/>
            <a:cxnLst/>
            <a:rect r="r" b="b" t="t" l="l"/>
            <a:pathLst>
              <a:path h="6220301" w="5457962">
                <a:moveTo>
                  <a:pt x="0" y="0"/>
                </a:moveTo>
                <a:lnTo>
                  <a:pt x="5457962" y="0"/>
                </a:lnTo>
                <a:lnTo>
                  <a:pt x="5457962" y="6220301"/>
                </a:lnTo>
                <a:lnTo>
                  <a:pt x="0" y="62203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76656" y="723480"/>
            <a:ext cx="10972800" cy="23344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972"/>
              </a:lnSpc>
            </a:pPr>
            <a:r>
              <a:rPr lang="en-US" sz="9063">
                <a:solidFill>
                  <a:srgbClr val="0D3560"/>
                </a:solidFill>
                <a:latin typeface="Anton"/>
                <a:ea typeface="Anton"/>
                <a:cs typeface="Anton"/>
                <a:sym typeface="Anton"/>
              </a:rPr>
              <a:t>CO DZIEJE SIĘ,</a:t>
            </a:r>
          </a:p>
          <a:p>
            <a:pPr algn="l">
              <a:lnSpc>
                <a:spcPts val="8972"/>
              </a:lnSpc>
            </a:pPr>
            <a:r>
              <a:rPr lang="en-US" sz="9063">
                <a:solidFill>
                  <a:srgbClr val="0D3560"/>
                </a:solidFill>
                <a:latin typeface="Anton"/>
                <a:ea typeface="Anton"/>
                <a:cs typeface="Anton"/>
                <a:sym typeface="Anton"/>
              </a:rPr>
              <a:t>GDY KTOŚ ŁAMIE ZASADY?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645330" y="3214004"/>
            <a:ext cx="6978316" cy="218640"/>
          </a:xfrm>
          <a:custGeom>
            <a:avLst/>
            <a:gdLst/>
            <a:ahLst/>
            <a:cxnLst/>
            <a:rect r="r" b="b" t="t" l="l"/>
            <a:pathLst>
              <a:path h="218640" w="6978316">
                <a:moveTo>
                  <a:pt x="0" y="0"/>
                </a:moveTo>
                <a:lnTo>
                  <a:pt x="6978316" y="0"/>
                </a:lnTo>
                <a:lnTo>
                  <a:pt x="6978316" y="218640"/>
                </a:lnTo>
                <a:lnTo>
                  <a:pt x="0" y="2186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76656" y="3632724"/>
            <a:ext cx="6931152" cy="10098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29"/>
              </a:lnSpc>
            </a:pPr>
            <a:r>
              <a:rPr lang="en-US" sz="2949" b="true">
                <a:solidFill>
                  <a:srgbClr val="0D356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Każde działanie ma konsekwencje. </a:t>
            </a:r>
            <a:r>
              <a:rPr lang="en-US" sz="2949" b="true">
                <a:solidFill>
                  <a:srgbClr val="FBC8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Szanuj innych.</a:t>
            </a:r>
            <a:r>
              <a:rPr lang="en-US" sz="2949" b="true">
                <a:solidFill>
                  <a:srgbClr val="0D356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Wybieraj mądrze.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426574" y="7499343"/>
            <a:ext cx="2843828" cy="2787657"/>
          </a:xfrm>
          <a:custGeom>
            <a:avLst/>
            <a:gdLst/>
            <a:ahLst/>
            <a:cxnLst/>
            <a:rect r="r" b="b" t="t" l="l"/>
            <a:pathLst>
              <a:path h="2787657" w="2843828">
                <a:moveTo>
                  <a:pt x="0" y="0"/>
                </a:moveTo>
                <a:lnTo>
                  <a:pt x="2843828" y="0"/>
                </a:lnTo>
                <a:lnTo>
                  <a:pt x="2843828" y="2787657"/>
                </a:lnTo>
                <a:lnTo>
                  <a:pt x="0" y="27876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768096" y="7378834"/>
            <a:ext cx="822960" cy="1332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968"/>
              </a:lnSpc>
            </a:pPr>
            <a:r>
              <a:rPr lang="en-US" sz="7834">
                <a:solidFill>
                  <a:srgbClr val="103364"/>
                </a:solidFill>
                <a:latin typeface="Anton"/>
                <a:ea typeface="Anton"/>
                <a:cs typeface="Anton"/>
                <a:sym typeface="Anton"/>
              </a:rPr>
              <a:t>01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3040708" y="6854356"/>
            <a:ext cx="2843828" cy="3432644"/>
          </a:xfrm>
          <a:custGeom>
            <a:avLst/>
            <a:gdLst/>
            <a:ahLst/>
            <a:cxnLst/>
            <a:rect r="r" b="b" t="t" l="l"/>
            <a:pathLst>
              <a:path h="3432644" w="2843828">
                <a:moveTo>
                  <a:pt x="0" y="0"/>
                </a:moveTo>
                <a:lnTo>
                  <a:pt x="2843828" y="0"/>
                </a:lnTo>
                <a:lnTo>
                  <a:pt x="2843828" y="3432644"/>
                </a:lnTo>
                <a:lnTo>
                  <a:pt x="0" y="343264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547872" y="6824482"/>
            <a:ext cx="987552" cy="1341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010"/>
              </a:lnSpc>
            </a:pPr>
            <a:r>
              <a:rPr lang="en-US" sz="7864">
                <a:solidFill>
                  <a:srgbClr val="103364"/>
                </a:solidFill>
                <a:latin typeface="Anton"/>
                <a:ea typeface="Anton"/>
                <a:cs typeface="Anton"/>
                <a:sym typeface="Anton"/>
              </a:rPr>
              <a:t>02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475034" y="8289407"/>
            <a:ext cx="2120779" cy="15918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23"/>
              </a:lnSpc>
            </a:pPr>
            <a:r>
              <a:rPr lang="en-US" sz="1948" b="true">
                <a:solidFill>
                  <a:srgbClr val="0D356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Wpis do dziennika elektronicznego i oficjalny telefon do rodziców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5654842" y="5990729"/>
            <a:ext cx="3062584" cy="4296271"/>
          </a:xfrm>
          <a:custGeom>
            <a:avLst/>
            <a:gdLst/>
            <a:ahLst/>
            <a:cxnLst/>
            <a:rect r="r" b="b" t="t" l="l"/>
            <a:pathLst>
              <a:path h="4296271" w="3062584">
                <a:moveTo>
                  <a:pt x="0" y="0"/>
                </a:moveTo>
                <a:lnTo>
                  <a:pt x="3062584" y="0"/>
                </a:lnTo>
                <a:lnTo>
                  <a:pt x="3062584" y="4296271"/>
                </a:lnTo>
                <a:lnTo>
                  <a:pt x="0" y="429627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6144768" y="6186688"/>
            <a:ext cx="987552" cy="1341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010"/>
              </a:lnSpc>
            </a:pPr>
            <a:r>
              <a:rPr lang="en-US" sz="7864">
                <a:solidFill>
                  <a:srgbClr val="103364"/>
                </a:solidFill>
                <a:latin typeface="Anton"/>
                <a:ea typeface="Anton"/>
                <a:cs typeface="Anton"/>
                <a:sym typeface="Anton"/>
              </a:rPr>
              <a:t>03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020943" y="7518393"/>
            <a:ext cx="2100453" cy="24829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87"/>
              </a:lnSpc>
            </a:pPr>
            <a:r>
              <a:rPr lang="en-US" sz="1823" b="true">
                <a:solidFill>
                  <a:srgbClr val="0D356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Wychowawca, pedagog  </a:t>
            </a:r>
          </a:p>
          <a:p>
            <a:pPr algn="l">
              <a:lnSpc>
                <a:spcPts val="1987"/>
              </a:lnSpc>
            </a:pPr>
            <a:r>
              <a:rPr lang="en-US" sz="1823" b="true">
                <a:solidFill>
                  <a:srgbClr val="0D356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i dyrekcja: spotkanie </a:t>
            </a:r>
          </a:p>
          <a:p>
            <a:pPr algn="l">
              <a:lnSpc>
                <a:spcPts val="1987"/>
              </a:lnSpc>
            </a:pPr>
            <a:r>
              <a:rPr lang="en-US" sz="1823" b="true">
                <a:solidFill>
                  <a:srgbClr val="0D356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z rodzicami </a:t>
            </a:r>
          </a:p>
          <a:p>
            <a:pPr algn="l">
              <a:lnSpc>
                <a:spcPts val="1987"/>
              </a:lnSpc>
            </a:pPr>
            <a:r>
              <a:rPr lang="en-US" sz="1823" b="true">
                <a:solidFill>
                  <a:srgbClr val="0D356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w gabinecie, spisanie szkolnego kontraktu zachowania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8434268" y="5143500"/>
            <a:ext cx="2187560" cy="5148966"/>
          </a:xfrm>
          <a:custGeom>
            <a:avLst/>
            <a:gdLst/>
            <a:ahLst/>
            <a:cxnLst/>
            <a:rect r="r" b="b" t="t" l="l"/>
            <a:pathLst>
              <a:path h="5148966" w="2187560">
                <a:moveTo>
                  <a:pt x="0" y="0"/>
                </a:moveTo>
                <a:lnTo>
                  <a:pt x="2187560" y="0"/>
                </a:lnTo>
                <a:lnTo>
                  <a:pt x="2187560" y="5148966"/>
                </a:lnTo>
                <a:lnTo>
                  <a:pt x="0" y="514896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8540496" y="5188849"/>
            <a:ext cx="987552" cy="1341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010"/>
              </a:lnSpc>
            </a:pPr>
            <a:r>
              <a:rPr lang="en-US" sz="7864">
                <a:solidFill>
                  <a:srgbClr val="103364"/>
                </a:solidFill>
                <a:latin typeface="Anton"/>
                <a:ea typeface="Anton"/>
                <a:cs typeface="Anton"/>
                <a:sym typeface="Anton"/>
              </a:rPr>
              <a:t>04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8349996" y="6602730"/>
            <a:ext cx="2212848" cy="137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45"/>
              </a:lnSpc>
            </a:pPr>
            <a:r>
              <a:rPr lang="en-US" sz="1693" b="true">
                <a:solidFill>
                  <a:srgbClr val="0D356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Trwały ślad </a:t>
            </a:r>
          </a:p>
          <a:p>
            <a:pPr algn="l">
              <a:lnSpc>
                <a:spcPts val="1845"/>
              </a:lnSpc>
            </a:pPr>
            <a:r>
              <a:rPr lang="en-US" sz="1693" b="true">
                <a:solidFill>
                  <a:srgbClr val="0D356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w dokumentach, obniżenie oceny</a:t>
            </a:r>
          </a:p>
          <a:p>
            <a:pPr algn="l">
              <a:lnSpc>
                <a:spcPts val="1845"/>
              </a:lnSpc>
            </a:pPr>
            <a:r>
              <a:rPr lang="en-US" sz="1693" b="true">
                <a:solidFill>
                  <a:srgbClr val="0D356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i utrata przywilejów, np. wycieczek)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10664354" y="6428009"/>
            <a:ext cx="2625072" cy="3858991"/>
          </a:xfrm>
          <a:custGeom>
            <a:avLst/>
            <a:gdLst/>
            <a:ahLst/>
            <a:cxnLst/>
            <a:rect r="r" b="b" t="t" l="l"/>
            <a:pathLst>
              <a:path h="3858991" w="2625072">
                <a:moveTo>
                  <a:pt x="0" y="0"/>
                </a:moveTo>
                <a:lnTo>
                  <a:pt x="2625072" y="0"/>
                </a:lnTo>
                <a:lnTo>
                  <a:pt x="2625072" y="3858991"/>
                </a:lnTo>
                <a:lnTo>
                  <a:pt x="0" y="385899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1009376" y="6598168"/>
            <a:ext cx="987552" cy="1341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010"/>
              </a:lnSpc>
            </a:pPr>
            <a:r>
              <a:rPr lang="en-US" sz="7864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05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13059732" y="5564382"/>
            <a:ext cx="2843828" cy="4722618"/>
          </a:xfrm>
          <a:custGeom>
            <a:avLst/>
            <a:gdLst/>
            <a:ahLst/>
            <a:cxnLst/>
            <a:rect r="r" b="b" t="t" l="l"/>
            <a:pathLst>
              <a:path h="4722618" w="2843828">
                <a:moveTo>
                  <a:pt x="0" y="0"/>
                </a:moveTo>
                <a:lnTo>
                  <a:pt x="2843828" y="0"/>
                </a:lnTo>
                <a:lnTo>
                  <a:pt x="2843828" y="4722618"/>
                </a:lnTo>
                <a:lnTo>
                  <a:pt x="0" y="472261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3514832" y="5836930"/>
            <a:ext cx="987552" cy="1341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010"/>
              </a:lnSpc>
            </a:pPr>
            <a:r>
              <a:rPr lang="en-US" sz="7864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06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603751" y="7416165"/>
            <a:ext cx="1335024" cy="25267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548" b="true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N</a:t>
            </a:r>
            <a:r>
              <a:rPr lang="en-US" sz="1548" b="true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adzór kuratora sądowego:</a:t>
            </a:r>
          </a:p>
          <a:p>
            <a:pPr algn="l">
              <a:lnSpc>
                <a:spcPts val="1687"/>
              </a:lnSpc>
            </a:pPr>
            <a:r>
              <a:rPr lang="en-US" sz="1548" b="true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 </a:t>
            </a:r>
            <a:r>
              <a:rPr lang="en-US" sz="1548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niezapowiedziane wizyty urzędnika </a:t>
            </a:r>
          </a:p>
          <a:p>
            <a:pPr algn="l">
              <a:lnSpc>
                <a:spcPts val="1687"/>
              </a:lnSpc>
            </a:pPr>
            <a:r>
              <a:rPr lang="en-US" sz="1548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 domu, kontrola ocen, zeszytów </a:t>
            </a:r>
          </a:p>
          <a:p>
            <a:pPr algn="l">
              <a:lnSpc>
                <a:spcPts val="1687"/>
              </a:lnSpc>
            </a:pPr>
            <a:r>
              <a:rPr lang="en-US" sz="1548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 pokoju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15673866" y="4919394"/>
            <a:ext cx="2614134" cy="5367606"/>
          </a:xfrm>
          <a:custGeom>
            <a:avLst/>
            <a:gdLst/>
            <a:ahLst/>
            <a:cxnLst/>
            <a:rect r="r" b="b" t="t" l="l"/>
            <a:pathLst>
              <a:path h="5367606" w="2614134">
                <a:moveTo>
                  <a:pt x="0" y="0"/>
                </a:moveTo>
                <a:lnTo>
                  <a:pt x="2614134" y="0"/>
                </a:lnTo>
                <a:lnTo>
                  <a:pt x="2614134" y="5367606"/>
                </a:lnTo>
                <a:lnTo>
                  <a:pt x="0" y="536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5965424" y="5160120"/>
            <a:ext cx="877824" cy="11912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781"/>
              </a:lnSpc>
            </a:pPr>
            <a:r>
              <a:rPr lang="en-US" sz="6986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07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5965424" y="6887595"/>
            <a:ext cx="2091583" cy="2290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67"/>
              </a:lnSpc>
            </a:pPr>
            <a:r>
              <a:rPr lang="en-US" sz="1713" b="true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K</a:t>
            </a:r>
            <a:r>
              <a:rPr lang="en-US" sz="1713" b="true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olejne środki prawne: </a:t>
            </a:r>
          </a:p>
          <a:p>
            <a:pPr algn="l">
              <a:lnSpc>
                <a:spcPts val="1867"/>
              </a:lnSpc>
            </a:pPr>
          </a:p>
          <a:p>
            <a:pPr algn="l">
              <a:lnSpc>
                <a:spcPts val="1867"/>
              </a:lnSpc>
            </a:pPr>
            <a:r>
              <a:rPr lang="en-US" sz="1713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dozór nad całą rodziną, </a:t>
            </a:r>
          </a:p>
          <a:p>
            <a:pPr algn="l">
              <a:lnSpc>
                <a:spcPts val="1867"/>
              </a:lnSpc>
            </a:pPr>
            <a:r>
              <a:rPr lang="en-US" sz="1713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 w skrajnych przypadkach skierowanie do ośrodka wychowawczego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676656" y="6025193"/>
            <a:ext cx="1737360" cy="618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51"/>
              </a:lnSpc>
            </a:pPr>
            <a:r>
              <a:rPr lang="en-US" sz="3679">
                <a:solidFill>
                  <a:srgbClr val="0D3560"/>
                </a:solidFill>
                <a:latin typeface="Anton"/>
                <a:ea typeface="Anton"/>
                <a:cs typeface="Anton"/>
                <a:sym typeface="Anton"/>
              </a:rPr>
              <a:t>W SZKOLE</a:t>
            </a:r>
          </a:p>
        </p:txBody>
      </p:sp>
      <p:sp>
        <p:nvSpPr>
          <p:cNvPr name="Freeform 27" id="27"/>
          <p:cNvSpPr/>
          <p:nvPr/>
        </p:nvSpPr>
        <p:spPr>
          <a:xfrm flipH="false" flipV="false" rot="0">
            <a:off x="1957866" y="6635716"/>
            <a:ext cx="1093780" cy="874559"/>
          </a:xfrm>
          <a:custGeom>
            <a:avLst/>
            <a:gdLst/>
            <a:ahLst/>
            <a:cxnLst/>
            <a:rect r="r" b="b" t="t" l="l"/>
            <a:pathLst>
              <a:path h="874559" w="1093780">
                <a:moveTo>
                  <a:pt x="0" y="0"/>
                </a:moveTo>
                <a:lnTo>
                  <a:pt x="1093780" y="0"/>
                </a:lnTo>
                <a:lnTo>
                  <a:pt x="1093780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4572000" y="5990729"/>
            <a:ext cx="1312536" cy="874559"/>
          </a:xfrm>
          <a:custGeom>
            <a:avLst/>
            <a:gdLst/>
            <a:ahLst/>
            <a:cxnLst/>
            <a:rect r="r" b="b" t="t" l="l"/>
            <a:pathLst>
              <a:path h="874559" w="1312536">
                <a:moveTo>
                  <a:pt x="0" y="0"/>
                </a:moveTo>
                <a:lnTo>
                  <a:pt x="1312536" y="0"/>
                </a:lnTo>
                <a:lnTo>
                  <a:pt x="1312536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6956440" y="5138034"/>
            <a:ext cx="1323474" cy="863627"/>
          </a:xfrm>
          <a:custGeom>
            <a:avLst/>
            <a:gdLst/>
            <a:ahLst/>
            <a:cxnLst/>
            <a:rect r="r" b="b" t="t" l="l"/>
            <a:pathLst>
              <a:path h="863627" w="1323474">
                <a:moveTo>
                  <a:pt x="0" y="0"/>
                </a:moveTo>
                <a:lnTo>
                  <a:pt x="1323474" y="0"/>
                </a:lnTo>
                <a:lnTo>
                  <a:pt x="1323474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10753344" y="4193808"/>
            <a:ext cx="2249424" cy="618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18"/>
              </a:lnSpc>
            </a:pPr>
            <a:r>
              <a:rPr lang="en-US" sz="3656">
                <a:solidFill>
                  <a:srgbClr val="0D3560"/>
                </a:solidFill>
                <a:latin typeface="Anton"/>
                <a:ea typeface="Anton"/>
                <a:cs typeface="Anton"/>
                <a:sym typeface="Anton"/>
              </a:rPr>
              <a:t>POZA SZKOŁĄ</a:t>
            </a:r>
          </a:p>
        </p:txBody>
      </p:sp>
      <p:sp>
        <p:nvSpPr>
          <p:cNvPr name="Freeform 31" id="31"/>
          <p:cNvSpPr/>
          <p:nvPr/>
        </p:nvSpPr>
        <p:spPr>
          <a:xfrm flipH="false" flipV="false" rot="0">
            <a:off x="11965952" y="5564382"/>
            <a:ext cx="1104718" cy="874559"/>
          </a:xfrm>
          <a:custGeom>
            <a:avLst/>
            <a:gdLst/>
            <a:ahLst/>
            <a:cxnLst/>
            <a:rect r="r" b="b" t="t" l="l"/>
            <a:pathLst>
              <a:path h="874559" w="1104718">
                <a:moveTo>
                  <a:pt x="0" y="0"/>
                </a:moveTo>
                <a:lnTo>
                  <a:pt x="1104718" y="0"/>
                </a:lnTo>
                <a:lnTo>
                  <a:pt x="1104718" y="874558"/>
                </a:lnTo>
                <a:lnTo>
                  <a:pt x="0" y="874558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14361330" y="4919394"/>
            <a:ext cx="1104718" cy="655919"/>
          </a:xfrm>
          <a:custGeom>
            <a:avLst/>
            <a:gdLst/>
            <a:ahLst/>
            <a:cxnLst/>
            <a:rect r="r" b="b" t="t" l="l"/>
            <a:pathLst>
              <a:path h="655919" w="1104718">
                <a:moveTo>
                  <a:pt x="0" y="0"/>
                </a:moveTo>
                <a:lnTo>
                  <a:pt x="1104718" y="0"/>
                </a:lnTo>
                <a:lnTo>
                  <a:pt x="1104718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11018695" y="7838846"/>
            <a:ext cx="1786469" cy="22034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31"/>
              </a:lnSpc>
            </a:pPr>
            <a:r>
              <a:rPr lang="en-US" sz="1588" b="true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sprawa</a:t>
            </a:r>
          </a:p>
          <a:p>
            <a:pPr algn="l">
              <a:lnSpc>
                <a:spcPts val="1731"/>
              </a:lnSpc>
            </a:pPr>
            <a:r>
              <a:rPr lang="en-US" sz="1588" b="true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Sprawa w Sądzie Rodzinnym:</a:t>
            </a:r>
          </a:p>
          <a:p>
            <a:pPr algn="l">
              <a:lnSpc>
                <a:spcPts val="1731"/>
              </a:lnSpc>
            </a:pPr>
          </a:p>
          <a:p>
            <a:pPr algn="l">
              <a:lnSpc>
                <a:spcPts val="1731"/>
              </a:lnSpc>
            </a:pPr>
            <a:r>
              <a:rPr lang="en-US" sz="1588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pismo szkoły lub policji </a:t>
            </a:r>
          </a:p>
          <a:p>
            <a:pPr algn="l">
              <a:lnSpc>
                <a:spcPts val="1731"/>
              </a:lnSpc>
            </a:pPr>
            <a:r>
              <a:rPr lang="en-US" sz="1588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 demoralizacji – założenie oficjalnej teczki sądowej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788099" y="8684282"/>
            <a:ext cx="2120779" cy="14436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05"/>
              </a:lnSpc>
            </a:pPr>
            <a:r>
              <a:rPr lang="en-US" sz="1748" b="true">
                <a:solidFill>
                  <a:srgbClr val="0D356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Reakcja nauczyciela, nazwanie błędu</a:t>
            </a:r>
          </a:p>
          <a:p>
            <a:pPr algn="l">
              <a:lnSpc>
                <a:spcPts val="1905"/>
              </a:lnSpc>
            </a:pPr>
            <a:r>
              <a:rPr lang="en-US" sz="1748" b="true">
                <a:solidFill>
                  <a:srgbClr val="0D3560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i szansa na natychmiastowe przeprosiny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093780" cy="4077631"/>
          </a:xfrm>
          <a:custGeom>
            <a:avLst/>
            <a:gdLst/>
            <a:ahLst/>
            <a:cxnLst/>
            <a:rect r="r" b="b" t="t" l="l"/>
            <a:pathLst>
              <a:path h="4077631" w="1093780">
                <a:moveTo>
                  <a:pt x="0" y="0"/>
                </a:moveTo>
                <a:lnTo>
                  <a:pt x="1093780" y="0"/>
                </a:lnTo>
                <a:lnTo>
                  <a:pt x="1093780" y="4077631"/>
                </a:lnTo>
                <a:lnTo>
                  <a:pt x="0" y="40776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100440" y="0"/>
            <a:ext cx="2187560" cy="10287000"/>
          </a:xfrm>
          <a:custGeom>
            <a:avLst/>
            <a:gdLst/>
            <a:ahLst/>
            <a:cxnLst/>
            <a:rect r="r" b="b" t="t" l="l"/>
            <a:pathLst>
              <a:path h="10287000" w="2187560">
                <a:moveTo>
                  <a:pt x="0" y="0"/>
                </a:moveTo>
                <a:lnTo>
                  <a:pt x="2187560" y="0"/>
                </a:lnTo>
                <a:lnTo>
                  <a:pt x="218756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335024" y="736298"/>
            <a:ext cx="6254496" cy="21644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03"/>
              </a:lnSpc>
            </a:pPr>
            <a:r>
              <a:rPr lang="en-US" sz="9533">
                <a:solidFill>
                  <a:srgbClr val="182D59"/>
                </a:solidFill>
                <a:latin typeface="Anton"/>
                <a:ea typeface="Anton"/>
                <a:cs typeface="Anton"/>
                <a:sym typeface="Anton"/>
              </a:rPr>
              <a:t>Gdzie szukać pomocy?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35024" y="2909028"/>
            <a:ext cx="4937760" cy="748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69"/>
              </a:lnSpc>
            </a:pPr>
            <a:r>
              <a:rPr lang="en-US" sz="6316">
                <a:solidFill>
                  <a:srgbClr val="1F7F91"/>
                </a:solidFill>
                <a:latin typeface="Anton"/>
                <a:ea typeface="Anton"/>
                <a:cs typeface="Anton"/>
                <a:sym typeface="Anton"/>
              </a:rPr>
              <a:t>Nie jesteś sam!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301598" y="3640352"/>
            <a:ext cx="6540804" cy="218640"/>
          </a:xfrm>
          <a:custGeom>
            <a:avLst/>
            <a:gdLst/>
            <a:ahLst/>
            <a:cxnLst/>
            <a:rect r="r" b="b" t="t" l="l"/>
            <a:pathLst>
              <a:path h="218640" w="6540804">
                <a:moveTo>
                  <a:pt x="0" y="0"/>
                </a:moveTo>
                <a:lnTo>
                  <a:pt x="6540804" y="0"/>
                </a:lnTo>
                <a:lnTo>
                  <a:pt x="6540804" y="218639"/>
                </a:lnTo>
                <a:lnTo>
                  <a:pt x="0" y="2186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335024" y="3995287"/>
            <a:ext cx="6437376" cy="1206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92"/>
              </a:lnSpc>
            </a:pPr>
            <a:r>
              <a:rPr lang="en-US" sz="2554" b="true">
                <a:solidFill>
                  <a:srgbClr val="182D5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W szkole możesz porozmawiać z: wychowawcą, pedagogiem, psychologiem, świetlicą, personelem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62456" y="5867523"/>
            <a:ext cx="2889504" cy="3766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4"/>
              </a:lnSpc>
            </a:pPr>
            <a:r>
              <a:rPr lang="en-US" sz="2435" b="true">
                <a:solidFill>
                  <a:srgbClr val="182D5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Telefony zaufania: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71600" y="6480751"/>
            <a:ext cx="1517904" cy="478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5"/>
              </a:lnSpc>
            </a:pPr>
            <a:r>
              <a:rPr lang="en-US" sz="4135" b="true">
                <a:solidFill>
                  <a:srgbClr val="1F7F9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116 111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71600" y="7016052"/>
            <a:ext cx="4864608" cy="2926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68"/>
              </a:lnSpc>
            </a:pPr>
            <a:r>
              <a:rPr lang="en-US" sz="1894" b="true">
                <a:solidFill>
                  <a:srgbClr val="182D5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Telefon Zaufania dla Dzieci i Młodzieży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62456" y="7499216"/>
            <a:ext cx="2834640" cy="4503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6"/>
              </a:lnSpc>
            </a:pPr>
            <a:r>
              <a:rPr lang="en-US" sz="3819" b="true">
                <a:solidFill>
                  <a:srgbClr val="1F7F9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800 12 12 12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71600" y="7930522"/>
            <a:ext cx="6400800" cy="29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14"/>
              </a:lnSpc>
            </a:pPr>
            <a:r>
              <a:rPr lang="en-US" sz="1851" b="true">
                <a:solidFill>
                  <a:srgbClr val="182D59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Dziecięcy Telefon Zaufania Rzecznika Praw Dziecka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426574" y="8133399"/>
            <a:ext cx="7853340" cy="1945894"/>
          </a:xfrm>
          <a:custGeom>
            <a:avLst/>
            <a:gdLst/>
            <a:ahLst/>
            <a:cxnLst/>
            <a:rect r="r" b="b" t="t" l="l"/>
            <a:pathLst>
              <a:path h="1945894" w="7853340">
                <a:moveTo>
                  <a:pt x="0" y="0"/>
                </a:moveTo>
                <a:lnTo>
                  <a:pt x="7853340" y="0"/>
                </a:lnTo>
                <a:lnTo>
                  <a:pt x="7853340" y="1945893"/>
                </a:lnTo>
                <a:lnTo>
                  <a:pt x="0" y="194589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335024" y="8471822"/>
            <a:ext cx="5779008" cy="950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13"/>
              </a:lnSpc>
            </a:pPr>
            <a:r>
              <a:rPr lang="en-US" b="true" sz="2723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PROŚBA O POMOC TO ODWAGA, A NIE SKARŻENIE.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35024" y="9449887"/>
            <a:ext cx="4608576" cy="4119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6"/>
              </a:lnSpc>
            </a:pPr>
            <a:r>
              <a:rPr lang="en-US" sz="2497" b="true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Mów o tym, co Cię niepokoi.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8050220" y="207708"/>
            <a:ext cx="7634584" cy="8155262"/>
          </a:xfrm>
          <a:custGeom>
            <a:avLst/>
            <a:gdLst/>
            <a:ahLst/>
            <a:cxnLst/>
            <a:rect r="r" b="b" t="t" l="l"/>
            <a:pathLst>
              <a:path h="8155262" w="7634584">
                <a:moveTo>
                  <a:pt x="0" y="0"/>
                </a:moveTo>
                <a:lnTo>
                  <a:pt x="7634584" y="0"/>
                </a:lnTo>
                <a:lnTo>
                  <a:pt x="7634584" y="8155262"/>
                </a:lnTo>
                <a:lnTo>
                  <a:pt x="0" y="815526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-442800">
            <a:off x="10359343" y="3618567"/>
            <a:ext cx="3182112" cy="3454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47"/>
              </a:lnSpc>
            </a:pPr>
            <a:r>
              <a:rPr lang="en-US" b="true" sz="2997">
                <a:solidFill>
                  <a:srgbClr val="182D5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TU ZNAJDZIESZ</a:t>
            </a:r>
          </a:p>
        </p:txBody>
      </p:sp>
      <p:sp>
        <p:nvSpPr>
          <p:cNvPr name="TextBox 19" id="19"/>
          <p:cNvSpPr txBox="true"/>
          <p:nvPr/>
        </p:nvSpPr>
        <p:spPr>
          <a:xfrm rot="-442800">
            <a:off x="10334746" y="4235340"/>
            <a:ext cx="3364992" cy="11602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315"/>
              </a:lnSpc>
            </a:pPr>
            <a:r>
              <a:rPr lang="en-US" sz="9782">
                <a:solidFill>
                  <a:srgbClr val="1F7F91"/>
                </a:solidFill>
                <a:latin typeface="Anton"/>
                <a:ea typeface="Anton"/>
                <a:cs typeface="Anton"/>
                <a:sym typeface="Anton"/>
              </a:rPr>
              <a:t>POMOC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10445598" y="4919394"/>
            <a:ext cx="3270402" cy="874559"/>
          </a:xfrm>
          <a:custGeom>
            <a:avLst/>
            <a:gdLst/>
            <a:ahLst/>
            <a:cxnLst/>
            <a:rect r="r" b="b" t="t" l="l"/>
            <a:pathLst>
              <a:path h="874559" w="3270402">
                <a:moveTo>
                  <a:pt x="0" y="0"/>
                </a:moveTo>
                <a:lnTo>
                  <a:pt x="3270402" y="0"/>
                </a:lnTo>
                <a:lnTo>
                  <a:pt x="3270402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3278488" y="2350377"/>
            <a:ext cx="4145426" cy="6657580"/>
          </a:xfrm>
          <a:custGeom>
            <a:avLst/>
            <a:gdLst/>
            <a:ahLst/>
            <a:cxnLst/>
            <a:rect r="r" b="b" t="t" l="l"/>
            <a:pathLst>
              <a:path h="6657580" w="4145426">
                <a:moveTo>
                  <a:pt x="0" y="0"/>
                </a:moveTo>
                <a:lnTo>
                  <a:pt x="4145426" y="0"/>
                </a:lnTo>
                <a:lnTo>
                  <a:pt x="4145426" y="6657580"/>
                </a:lnTo>
                <a:lnTo>
                  <a:pt x="0" y="665758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216000">
            <a:off x="14775797" y="3626944"/>
            <a:ext cx="1554480" cy="6016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332"/>
              </a:lnSpc>
            </a:pPr>
            <a:r>
              <a:rPr lang="en-US" sz="5097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116 111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14142574" y="5356674"/>
            <a:ext cx="2187560" cy="437279"/>
          </a:xfrm>
          <a:custGeom>
            <a:avLst/>
            <a:gdLst/>
            <a:ahLst/>
            <a:cxnLst/>
            <a:rect r="r" b="b" t="t" l="l"/>
            <a:pathLst>
              <a:path h="437279" w="2187560">
                <a:moveTo>
                  <a:pt x="0" y="0"/>
                </a:moveTo>
                <a:lnTo>
                  <a:pt x="2187560" y="0"/>
                </a:lnTo>
                <a:lnTo>
                  <a:pt x="2187560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216000">
            <a:off x="13960888" y="6117747"/>
            <a:ext cx="2377440" cy="366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24"/>
              </a:lnSpc>
            </a:pPr>
            <a:r>
              <a:rPr lang="en-US" b="true" sz="3205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800 12 12 12</a:t>
            </a:r>
          </a:p>
        </p:txBody>
      </p:sp>
      <p:sp>
        <p:nvSpPr>
          <p:cNvPr name="TextBox 25" id="25"/>
          <p:cNvSpPr txBox="true"/>
          <p:nvPr/>
        </p:nvSpPr>
        <p:spPr>
          <a:xfrm rot="216000">
            <a:off x="13752817" y="6676105"/>
            <a:ext cx="2377440" cy="10915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06"/>
              </a:lnSpc>
            </a:pPr>
            <a:r>
              <a:rPr lang="en-US" b="true" sz="1765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Dziecięcy Telefon Zaufania</a:t>
            </a:r>
          </a:p>
          <a:p>
            <a:pPr algn="ctr">
              <a:lnSpc>
                <a:spcPts val="2206"/>
              </a:lnSpc>
            </a:pPr>
            <a:r>
              <a:rPr lang="en-US" b="true" sz="1765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Rzecznika Praw Dziecka</a:t>
            </a:r>
          </a:p>
        </p:txBody>
      </p:sp>
      <p:sp>
        <p:nvSpPr>
          <p:cNvPr name="Freeform 26" id="26"/>
          <p:cNvSpPr/>
          <p:nvPr/>
        </p:nvSpPr>
        <p:spPr>
          <a:xfrm flipH="false" flipV="false" rot="0">
            <a:off x="8706488" y="7280704"/>
            <a:ext cx="7623646" cy="3006296"/>
          </a:xfrm>
          <a:custGeom>
            <a:avLst/>
            <a:gdLst/>
            <a:ahLst/>
            <a:cxnLst/>
            <a:rect r="r" b="b" t="t" l="l"/>
            <a:pathLst>
              <a:path h="3006296" w="7623646">
                <a:moveTo>
                  <a:pt x="0" y="0"/>
                </a:moveTo>
                <a:lnTo>
                  <a:pt x="7623646" y="0"/>
                </a:lnTo>
                <a:lnTo>
                  <a:pt x="7623646" y="3006296"/>
                </a:lnTo>
                <a:lnTo>
                  <a:pt x="0" y="300629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216000">
            <a:off x="14938108" y="4226973"/>
            <a:ext cx="1133856" cy="9617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37"/>
              </a:lnSpc>
            </a:pPr>
            <a:r>
              <a:rPr lang="en-US" b="true" sz="1550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Telefon Zaufania</a:t>
            </a:r>
          </a:p>
          <a:p>
            <a:pPr algn="ctr">
              <a:lnSpc>
                <a:spcPts val="1937"/>
              </a:lnSpc>
            </a:pPr>
            <a:r>
              <a:rPr lang="en-US" b="true" sz="1550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dla Dzieci</a:t>
            </a:r>
          </a:p>
          <a:p>
            <a:pPr algn="ctr">
              <a:lnSpc>
                <a:spcPts val="1937"/>
              </a:lnSpc>
            </a:pPr>
            <a:r>
              <a:rPr lang="en-US" b="true" sz="1550">
                <a:solidFill>
                  <a:srgbClr val="FFFFFF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i Młodzieży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870255" y="5257800"/>
            <a:ext cx="6409659" cy="4164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04"/>
              </a:lnSpc>
            </a:pPr>
            <a:r>
              <a:rPr lang="en-US" sz="3534" b="true">
                <a:solidFill>
                  <a:srgbClr val="1F7F9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PRÓBUJ DO SKUTKU!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875024" cy="3651284"/>
          </a:xfrm>
          <a:custGeom>
            <a:avLst/>
            <a:gdLst/>
            <a:ahLst/>
            <a:cxnLst/>
            <a:rect r="r" b="b" t="t" l="l"/>
            <a:pathLst>
              <a:path h="3651284" w="875024">
                <a:moveTo>
                  <a:pt x="0" y="0"/>
                </a:moveTo>
                <a:lnTo>
                  <a:pt x="875024" y="0"/>
                </a:lnTo>
                <a:lnTo>
                  <a:pt x="875024" y="3651284"/>
                </a:lnTo>
                <a:lnTo>
                  <a:pt x="0" y="36512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537952" y="0"/>
            <a:ext cx="1750048" cy="10287000"/>
          </a:xfrm>
          <a:custGeom>
            <a:avLst/>
            <a:gdLst/>
            <a:ahLst/>
            <a:cxnLst/>
            <a:rect r="r" b="b" t="t" l="l"/>
            <a:pathLst>
              <a:path h="10287000" w="1750048">
                <a:moveTo>
                  <a:pt x="0" y="0"/>
                </a:moveTo>
                <a:lnTo>
                  <a:pt x="1750048" y="0"/>
                </a:lnTo>
                <a:lnTo>
                  <a:pt x="175004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82842" y="1924030"/>
            <a:ext cx="6540804" cy="229572"/>
          </a:xfrm>
          <a:custGeom>
            <a:avLst/>
            <a:gdLst/>
            <a:ahLst/>
            <a:cxnLst/>
            <a:rect r="r" b="b" t="t" l="l"/>
            <a:pathLst>
              <a:path h="229572" w="6540804">
                <a:moveTo>
                  <a:pt x="0" y="0"/>
                </a:moveTo>
                <a:lnTo>
                  <a:pt x="6540804" y="0"/>
                </a:lnTo>
                <a:lnTo>
                  <a:pt x="6540804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82842" y="5990729"/>
            <a:ext cx="6540804" cy="229572"/>
          </a:xfrm>
          <a:custGeom>
            <a:avLst/>
            <a:gdLst/>
            <a:ahLst/>
            <a:cxnLst/>
            <a:rect r="r" b="b" t="t" l="l"/>
            <a:pathLst>
              <a:path h="229572" w="6540804">
                <a:moveTo>
                  <a:pt x="0" y="0"/>
                </a:moveTo>
                <a:lnTo>
                  <a:pt x="6540804" y="0"/>
                </a:lnTo>
                <a:lnTo>
                  <a:pt x="6540804" y="229572"/>
                </a:lnTo>
                <a:lnTo>
                  <a:pt x="0" y="2295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82842" y="7062064"/>
            <a:ext cx="6540804" cy="229572"/>
          </a:xfrm>
          <a:custGeom>
            <a:avLst/>
            <a:gdLst/>
            <a:ahLst/>
            <a:cxnLst/>
            <a:rect r="r" b="b" t="t" l="l"/>
            <a:pathLst>
              <a:path h="229572" w="6540804">
                <a:moveTo>
                  <a:pt x="0" y="0"/>
                </a:moveTo>
                <a:lnTo>
                  <a:pt x="6540804" y="0"/>
                </a:lnTo>
                <a:lnTo>
                  <a:pt x="6540804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82842" y="8133399"/>
            <a:ext cx="6540804" cy="229572"/>
          </a:xfrm>
          <a:custGeom>
            <a:avLst/>
            <a:gdLst/>
            <a:ahLst/>
            <a:cxnLst/>
            <a:rect r="r" b="b" t="t" l="l"/>
            <a:pathLst>
              <a:path h="229572" w="6540804">
                <a:moveTo>
                  <a:pt x="0" y="0"/>
                </a:moveTo>
                <a:lnTo>
                  <a:pt x="6540804" y="0"/>
                </a:lnTo>
                <a:lnTo>
                  <a:pt x="6540804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188720" y="8411452"/>
            <a:ext cx="7128719" cy="7377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80"/>
              </a:lnSpc>
            </a:pPr>
            <a:r>
              <a:rPr lang="en-US" sz="2384" b="true">
                <a:solidFill>
                  <a:srgbClr val="00275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Masz prawo do szacunku</a:t>
            </a:r>
          </a:p>
          <a:p>
            <a:pPr algn="l">
              <a:lnSpc>
                <a:spcPts val="2980"/>
              </a:lnSpc>
            </a:pPr>
            <a:r>
              <a:rPr lang="en-US" sz="2384" b="true">
                <a:solidFill>
                  <a:srgbClr val="00275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 bezpiecznej przestrzeni każdego dnia.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8317439" y="2309649"/>
            <a:ext cx="10762678" cy="7157181"/>
          </a:xfrm>
          <a:custGeom>
            <a:avLst/>
            <a:gdLst/>
            <a:ahLst/>
            <a:cxnLst/>
            <a:rect r="r" b="b" t="t" l="l"/>
            <a:pathLst>
              <a:path h="7157181" w="10762678">
                <a:moveTo>
                  <a:pt x="0" y="0"/>
                </a:moveTo>
                <a:lnTo>
                  <a:pt x="10762678" y="0"/>
                </a:lnTo>
                <a:lnTo>
                  <a:pt x="10762678" y="7157181"/>
                </a:lnTo>
                <a:lnTo>
                  <a:pt x="0" y="715718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188720" y="887245"/>
            <a:ext cx="6364224" cy="9405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82"/>
              </a:lnSpc>
            </a:pPr>
            <a:r>
              <a:rPr lang="en-US" sz="7979" spc="-159">
                <a:solidFill>
                  <a:srgbClr val="00275B"/>
                </a:solidFill>
                <a:latin typeface="Anton"/>
                <a:ea typeface="Anton"/>
                <a:cs typeface="Anton"/>
                <a:sym typeface="Anton"/>
              </a:rPr>
              <a:t>PODSUMOWANIE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88720" y="5150473"/>
            <a:ext cx="6032825" cy="7377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80"/>
              </a:lnSpc>
            </a:pPr>
            <a:r>
              <a:rPr lang="en-US" sz="2384" b="true">
                <a:solidFill>
                  <a:srgbClr val="00275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Przemoc to przestępstwo, za które spotykają realne konsekwencje.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88720" y="6220998"/>
            <a:ext cx="6004250" cy="7474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7"/>
              </a:lnSpc>
            </a:pPr>
            <a:r>
              <a:rPr lang="en-US" sz="2357" b="true">
                <a:solidFill>
                  <a:srgbClr val="00275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Przed wysłaniem wiadomości pomyśl, jak byś się czuł otrzymując taką samą.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88720" y="7311420"/>
            <a:ext cx="4443984" cy="7474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7"/>
              </a:lnSpc>
            </a:pPr>
            <a:r>
              <a:rPr lang="en-US" sz="2357" b="true">
                <a:solidFill>
                  <a:srgbClr val="00275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Reaguj lub mów dorosłemu, gdy widzisz krzywdę.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188720" y="2410002"/>
            <a:ext cx="7568223" cy="2630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249"/>
              </a:lnSpc>
            </a:pPr>
            <a:r>
              <a:rPr lang="en-US" sz="9490" spc="-189">
                <a:solidFill>
                  <a:srgbClr val="1F7F91"/>
                </a:solidFill>
                <a:latin typeface="Anton"/>
                <a:ea typeface="Anton"/>
                <a:cs typeface="Anton"/>
                <a:sym typeface="Anton"/>
              </a:rPr>
              <a:t>KAŻDA PRZEMOC</a:t>
            </a:r>
          </a:p>
          <a:p>
            <a:pPr algn="l">
              <a:lnSpc>
                <a:spcPts val="10249"/>
              </a:lnSpc>
            </a:pPr>
            <a:r>
              <a:rPr lang="en-US" sz="9490" spc="-189">
                <a:solidFill>
                  <a:srgbClr val="1F7F91"/>
                </a:solidFill>
                <a:latin typeface="Anton"/>
                <a:ea typeface="Anton"/>
                <a:cs typeface="Anton"/>
                <a:sym typeface="Anton"/>
              </a:rPr>
              <a:t>JEST ZŁA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782112" y="235372"/>
            <a:ext cx="3144441" cy="3986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25"/>
              </a:lnSpc>
              <a:spcBef>
                <a:spcPct val="0"/>
              </a:spcBef>
            </a:pPr>
            <a:r>
              <a:rPr lang="en-US" sz="2303">
                <a:solidFill>
                  <a:srgbClr val="000000"/>
                </a:solidFill>
                <a:latin typeface="Icecream Font TH"/>
                <a:ea typeface="Icecream Font TH"/>
                <a:cs typeface="Icecream Font TH"/>
                <a:sym typeface="Icecream Font TH"/>
              </a:rPr>
              <a:t>WWW.DZIECKIEMBADZ.PL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DAHWOxMr0Ws</dc:identifier>
  <dcterms:modified xsi:type="dcterms:W3CDTF">2011-08-01T06:04:30Z</dcterms:modified>
  <cp:revision>1</cp:revision>
  <dc:title>Przemoc rówieśnicza prezentacja Dzieckiem bądź</dc:title>
</cp:coreProperties>
</file>