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9e9e60a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79e9e60a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79e9e60af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79e9e60af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79e9e60af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79e9e60a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9e9e60af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79e9e60af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9e9e60a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9e9e60a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79e9e60af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79e9e60af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8d4ec04c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8d4ec04c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7c3cbe24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7c3cbe24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8d4ec04c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8d4ec04c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9e9e60a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79e9e60a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9e9e60a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9e9e60a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c3cbe24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7c3cbe24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8d4ec04c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8d4ec04c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9e9e60af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79e9e60a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9e9e60a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9e9e60a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61" name="Google Shape;61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304925"/>
            <a:ext cx="8520600" cy="32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Char char="●"/>
              <a:defRPr sz="36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6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1" name="Google Shape;111;p2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ato"/>
              <a:buNone/>
              <a:defRPr sz="3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3" name="Google Shape;143;p3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48" name="Google Shape;148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3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8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61" name="Google Shape;161;p3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3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5" name="Google Shape;165;p3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9" name="Google Shape;169;p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ato"/>
              <a:buNone/>
              <a:defRPr sz="3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2" name="Google Shape;172;p40"/>
          <p:cNvSpPr txBox="1"/>
          <p:nvPr>
            <p:ph idx="1" type="body"/>
          </p:nvPr>
        </p:nvSpPr>
        <p:spPr>
          <a:xfrm>
            <a:off x="311700" y="1291600"/>
            <a:ext cx="85206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8" name="Google Shape;178;p4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4" name="Google Shape;184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5" name="Google Shape;185;p4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4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3" name="Google Shape;193;p4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5" name="Google Shape;195;p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98" name="Google Shape;198;p4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7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47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2" name="Google Shape;202;p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58" name="Google Shape;158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cheyennejack" TargetMode="External"/><Relationship Id="rId10" Type="http://schemas.openxmlformats.org/officeDocument/2006/relationships/image" Target="../media/image5.png"/><Relationship Id="rId13" Type="http://schemas.openxmlformats.org/officeDocument/2006/relationships/image" Target="../media/image12.png"/><Relationship Id="rId12" Type="http://schemas.openxmlformats.org/officeDocument/2006/relationships/hyperlink" Target="https://twitter.com/massivereach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linkedin.com/in/cheyennejack" TargetMode="External"/><Relationship Id="rId4" Type="http://schemas.openxmlformats.org/officeDocument/2006/relationships/hyperlink" Target="https://www.facebook.com/massivereachcom" TargetMode="External"/><Relationship Id="rId9" Type="http://schemas.openxmlformats.org/officeDocument/2006/relationships/image" Target="../media/image11.png"/><Relationship Id="rId15" Type="http://schemas.openxmlformats.org/officeDocument/2006/relationships/image" Target="../media/image16.jpg"/><Relationship Id="rId14" Type="http://schemas.openxmlformats.org/officeDocument/2006/relationships/image" Target="../media/image1.png"/><Relationship Id="rId5" Type="http://schemas.openxmlformats.org/officeDocument/2006/relationships/hyperlink" Target="https://www.google.com/+massivereach" TargetMode="External"/><Relationship Id="rId6" Type="http://schemas.openxmlformats.org/officeDocument/2006/relationships/hyperlink" Target="https://www.massivereach.com/seo-tools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9"/>
          <p:cNvPicPr preferRelativeResize="0"/>
          <p:nvPr/>
        </p:nvPicPr>
        <p:blipFill rotWithShape="1">
          <a:blip r:embed="rId3">
            <a:alphaModFix/>
          </a:blip>
          <a:srcRect b="1411" l="1588" r="1578" t="2582"/>
          <a:stretch/>
        </p:blipFill>
        <p:spPr>
          <a:xfrm>
            <a:off x="0" y="0"/>
            <a:ext cx="9144001" cy="531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9"/>
          <p:cNvSpPr txBox="1"/>
          <p:nvPr>
            <p:ph type="title"/>
          </p:nvPr>
        </p:nvSpPr>
        <p:spPr>
          <a:xfrm>
            <a:off x="1709700" y="1055400"/>
            <a:ext cx="5724600" cy="878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KEYWORD RESEARCH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1" name="Google Shape;211;p49"/>
          <p:cNvSpPr txBox="1"/>
          <p:nvPr/>
        </p:nvSpPr>
        <p:spPr>
          <a:xfrm>
            <a:off x="671250" y="4350901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chemeClr val="accent6"/>
                </a:highlight>
                <a:latin typeface="Lato"/>
                <a:ea typeface="Lato"/>
                <a:cs typeface="Lato"/>
                <a:sym typeface="Lato"/>
              </a:rPr>
              <a:t>Cheyenne Throckmorton  |  Founder, Massive Reach</a:t>
            </a:r>
            <a:endParaRPr sz="2100">
              <a:highlight>
                <a:schemeClr val="accent6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chemeClr val="accent6"/>
                </a:highlight>
                <a:latin typeface="Lato"/>
                <a:ea typeface="Lato"/>
                <a:cs typeface="Lato"/>
                <a:sym typeface="Lato"/>
              </a:rPr>
              <a:t>@cheyennejack   cheyenne@massivereach.com   @massivereach</a:t>
            </a:r>
            <a:endParaRPr sz="2100">
              <a:highlight>
                <a:schemeClr val="accent6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Keyword Planner (Adwords)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8" name="Google Shape;2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1352550"/>
            <a:ext cx="8115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Keyword Planner (Adwords)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4" name="Google Shape;2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1253800"/>
            <a:ext cx="84105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Google Sheets - Conditional Formatting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0" name="Google Shape;2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738" y="1152525"/>
            <a:ext cx="61245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Google Trends - Search Interest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6" name="Google Shape;2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1597"/>
            <a:ext cx="4848224" cy="26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521" y="2543175"/>
            <a:ext cx="45049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Google Alerts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3" name="Google Shape;2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1247327"/>
            <a:ext cx="7124701" cy="36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3"/>
          <p:cNvSpPr txBox="1"/>
          <p:nvPr>
            <p:ph type="title"/>
          </p:nvPr>
        </p:nvSpPr>
        <p:spPr>
          <a:xfrm>
            <a:off x="206925" y="14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Contact &amp; Resources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63"/>
          <p:cNvSpPr txBox="1"/>
          <p:nvPr>
            <p:ph idx="1" type="body"/>
          </p:nvPr>
        </p:nvSpPr>
        <p:spPr>
          <a:xfrm>
            <a:off x="311700" y="1971675"/>
            <a:ext cx="8520600" cy="3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/in/cheyennejack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/massivereachcom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google.com/+massivereach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Other Resources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https://www.google.com/trends </a:t>
            </a:r>
            <a:b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https://www.google.com/alerts   </a:t>
            </a:r>
            <a:b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https://www.massivereach.com/seo-tools</a:t>
            </a: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0350" y="2647950"/>
            <a:ext cx="1933576" cy="193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3"/>
          <p:cNvSpPr txBox="1"/>
          <p:nvPr/>
        </p:nvSpPr>
        <p:spPr>
          <a:xfrm>
            <a:off x="5686425" y="4568875"/>
            <a:ext cx="345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www.massivereach.com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2" name="Google Shape;30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728" y="1471187"/>
            <a:ext cx="497926" cy="40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725" y="1971675"/>
            <a:ext cx="497925" cy="4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6925" y="2561625"/>
            <a:ext cx="497925" cy="4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3"/>
          <p:cNvSpPr txBox="1"/>
          <p:nvPr/>
        </p:nvSpPr>
        <p:spPr>
          <a:xfrm>
            <a:off x="757275" y="1454075"/>
            <a:ext cx="3648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@cheyennejack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18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@massivereach</a:t>
            </a:r>
            <a:b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6" name="Google Shape;306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2721" y="3140850"/>
            <a:ext cx="406350" cy="4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2725" y="876250"/>
            <a:ext cx="497925" cy="4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3"/>
          <p:cNvSpPr txBox="1"/>
          <p:nvPr/>
        </p:nvSpPr>
        <p:spPr>
          <a:xfrm>
            <a:off x="757275" y="927925"/>
            <a:ext cx="350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cheyenne@massivereach.com</a:t>
            </a:r>
            <a:endParaRPr/>
          </a:p>
        </p:txBody>
      </p:sp>
      <p:pic>
        <p:nvPicPr>
          <p:cNvPr id="309" name="Google Shape;309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10350" y="450300"/>
            <a:ext cx="1933574" cy="19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0"/>
          <p:cNvPicPr preferRelativeResize="0"/>
          <p:nvPr/>
        </p:nvPicPr>
        <p:blipFill rotWithShape="1">
          <a:blip r:embed="rId3">
            <a:alphaModFix/>
          </a:blip>
          <a:srcRect b="1743" l="608" r="2810" t="847"/>
          <a:stretch/>
        </p:blipFill>
        <p:spPr>
          <a:xfrm>
            <a:off x="0" y="0"/>
            <a:ext cx="9143999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0"/>
          <p:cNvSpPr txBox="1"/>
          <p:nvPr>
            <p:ph type="title"/>
          </p:nvPr>
        </p:nvSpPr>
        <p:spPr>
          <a:xfrm>
            <a:off x="1895475" y="330725"/>
            <a:ext cx="5562600" cy="13266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Know Your Audience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Make Them Happy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Personas</a:t>
            </a:r>
            <a:endParaRPr/>
          </a:p>
        </p:txBody>
      </p:sp>
      <p:sp>
        <p:nvSpPr>
          <p:cNvPr id="223" name="Google Shape;223;p51"/>
          <p:cNvSpPr txBox="1"/>
          <p:nvPr>
            <p:ph idx="1" type="body"/>
          </p:nvPr>
        </p:nvSpPr>
        <p:spPr>
          <a:xfrm>
            <a:off x="311700" y="1291600"/>
            <a:ext cx="85206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personas for specific people</a:t>
            </a:r>
            <a:br>
              <a:rPr lang="en"/>
            </a:br>
            <a:r>
              <a:rPr lang="en"/>
              <a:t>Easier to identify with “one” person than audience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Daily Activity</a:t>
            </a:r>
            <a:r>
              <a:rPr lang="en"/>
              <a:t> - What do they do each hour?</a:t>
            </a:r>
            <a:br>
              <a:rPr lang="en"/>
            </a:br>
            <a:r>
              <a:rPr lang="en">
                <a:solidFill>
                  <a:schemeClr val="accent5"/>
                </a:solidFill>
              </a:rPr>
              <a:t>Fears / Joys</a:t>
            </a:r>
            <a:r>
              <a:rPr lang="en"/>
              <a:t> - What motivates them?</a:t>
            </a:r>
            <a:br>
              <a:rPr lang="en"/>
            </a:br>
            <a:r>
              <a:rPr lang="en">
                <a:solidFill>
                  <a:schemeClr val="accent5"/>
                </a:solidFill>
              </a:rPr>
              <a:t>Trusted Brands</a:t>
            </a:r>
            <a:r>
              <a:rPr lang="en"/>
              <a:t> - Who else do they like?</a:t>
            </a:r>
            <a:br>
              <a:rPr lang="en"/>
            </a:br>
            <a:r>
              <a:rPr lang="en">
                <a:solidFill>
                  <a:schemeClr val="accent5"/>
                </a:solidFill>
              </a:rPr>
              <a:t>Quote</a:t>
            </a:r>
            <a:r>
              <a:rPr lang="en"/>
              <a:t> - You should be there when they say “X”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2"/>
          <p:cNvPicPr preferRelativeResize="0"/>
          <p:nvPr/>
        </p:nvPicPr>
        <p:blipFill rotWithShape="1">
          <a:blip r:embed="rId3">
            <a:alphaModFix/>
          </a:blip>
          <a:srcRect b="1545" l="247" r="821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2"/>
          <p:cNvSpPr txBox="1"/>
          <p:nvPr>
            <p:ph type="title"/>
          </p:nvPr>
        </p:nvSpPr>
        <p:spPr>
          <a:xfrm>
            <a:off x="140250" y="54500"/>
            <a:ext cx="4565100" cy="669600"/>
          </a:xfrm>
          <a:prstGeom prst="rect">
            <a:avLst/>
          </a:prstGeom>
          <a:solidFill>
            <a:srgbClr val="0000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</a:t>
            </a:r>
            <a:r>
              <a:rPr lang="en">
                <a:solidFill>
                  <a:schemeClr val="dk1"/>
                </a:solidFill>
              </a:rPr>
              <a:t>ind Great Keywords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52"/>
          <p:cNvSpPr txBox="1"/>
          <p:nvPr>
            <p:ph idx="1" type="body"/>
          </p:nvPr>
        </p:nvSpPr>
        <p:spPr>
          <a:xfrm>
            <a:off x="454575" y="724100"/>
            <a:ext cx="4565100" cy="26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Search Frequency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Relevance To Your Site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Competitiveness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Longer Keyword Phrases</a:t>
            </a:r>
            <a:endParaRPr/>
          </a:p>
        </p:txBody>
      </p:sp>
      <p:sp>
        <p:nvSpPr>
          <p:cNvPr id="236" name="Google Shape;236;p53"/>
          <p:cNvSpPr txBox="1"/>
          <p:nvPr>
            <p:ph idx="1" type="body"/>
          </p:nvPr>
        </p:nvSpPr>
        <p:spPr>
          <a:xfrm>
            <a:off x="311700" y="1291600"/>
            <a:ext cx="85206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Tend to have less competition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Tend to be easier to get higher rankings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Tend to have less traffic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Tend to have more intentional &amp; converting traffic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575" y="0"/>
            <a:ext cx="44344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" y="0"/>
            <a:ext cx="40307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4"/>
          <p:cNvSpPr txBox="1"/>
          <p:nvPr>
            <p:ph type="title"/>
          </p:nvPr>
        </p:nvSpPr>
        <p:spPr>
          <a:xfrm>
            <a:off x="2609700" y="800100"/>
            <a:ext cx="6610500" cy="790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KEYWORD ORDER MATTERS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44053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539" y="0"/>
            <a:ext cx="43394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5"/>
          <p:cNvSpPr txBox="1"/>
          <p:nvPr>
            <p:ph type="title"/>
          </p:nvPr>
        </p:nvSpPr>
        <p:spPr>
          <a:xfrm>
            <a:off x="0" y="3522375"/>
            <a:ext cx="6866100" cy="86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PLURALIZATION MATTERS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Intent in Keywords</a:t>
            </a:r>
            <a:endParaRPr/>
          </a:p>
        </p:txBody>
      </p:sp>
      <p:sp>
        <p:nvSpPr>
          <p:cNvPr id="256" name="Google Shape;256;p56"/>
          <p:cNvSpPr txBox="1"/>
          <p:nvPr>
            <p:ph idx="1" type="body"/>
          </p:nvPr>
        </p:nvSpPr>
        <p:spPr>
          <a:xfrm>
            <a:off x="311700" y="1104900"/>
            <a:ext cx="8520600" cy="3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Awareness / Informational</a:t>
            </a:r>
            <a:br>
              <a:rPr lang="en" sz="2400"/>
            </a:br>
            <a:r>
              <a:rPr lang="en" sz="2400"/>
              <a:t>- How to, Best way, What is, Ways to, Why</a:t>
            </a:r>
            <a:br>
              <a:rPr lang="en" sz="2400"/>
            </a:br>
            <a:br>
              <a:rPr lang="en" sz="2400"/>
            </a:br>
            <a:r>
              <a:rPr lang="en" sz="2400"/>
              <a:t>Interest / Desire</a:t>
            </a:r>
            <a:br>
              <a:rPr lang="en" sz="2400"/>
            </a:br>
            <a:r>
              <a:rPr lang="en" sz="2400"/>
              <a:t>- Review, Top, Compare vs, Brand/Product (Dell)</a:t>
            </a:r>
            <a:br>
              <a:rPr lang="en" sz="2400"/>
            </a:br>
            <a:br>
              <a:rPr lang="en" sz="2400"/>
            </a:br>
            <a:r>
              <a:rPr lang="en" sz="2400"/>
              <a:t>Action</a:t>
            </a:r>
            <a:br>
              <a:rPr lang="en" sz="2400"/>
            </a:br>
            <a:r>
              <a:rPr lang="en" sz="2400"/>
              <a:t>- Buy, Deal, Coupon, Discount, Now, Subscribe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Keyword Strategies</a:t>
            </a:r>
            <a:endParaRPr/>
          </a:p>
        </p:txBody>
      </p:sp>
      <p:sp>
        <p:nvSpPr>
          <p:cNvPr id="262" name="Google Shape;262;p57"/>
          <p:cNvSpPr txBox="1"/>
          <p:nvPr>
            <p:ph idx="1" type="body"/>
          </p:nvPr>
        </p:nvSpPr>
        <p:spPr>
          <a:xfrm>
            <a:off x="311700" y="1291600"/>
            <a:ext cx="8520600" cy="3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 and Match Keywords + Intent to target personas at different stages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Best way to dunk, Top Dunking Shoes, Buy NK34X</a:t>
            </a:r>
            <a:br>
              <a:rPr lang="en"/>
            </a:br>
            <a:r>
              <a:rPr lang="en"/>
              <a:t>- Create 3 pages / strategies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