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91" r:id="rId1"/>
    <p:sldMasterId id="2147483692" r:id="rId2"/>
  </p:sldMasterIdLst>
  <p:notesMasterIdLst>
    <p:notesMasterId r:id="rId7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12188825" cy="6858000"/>
  <p:notesSz cx="6858000" cy="9144000"/>
  <p:embeddedFontLst>
    <p:embeddedFont>
      <p:font typeface="Reddit Sans SemiBold" panose="020B0604020202020204" charset="0"/>
      <p:regular r:id="rId75"/>
      <p:bold r:id="rId76"/>
      <p:italic r:id="rId77"/>
      <p:boldItalic r:id="rId78"/>
    </p:embeddedFont>
    <p:embeddedFont>
      <p:font typeface="Reddit Sans" panose="020B0604020202020204" charset="0"/>
      <p:regular r:id="rId79"/>
      <p:bold r:id="rId80"/>
      <p:italic r:id="rId81"/>
      <p:boldItalic r:id="rId82"/>
    </p:embeddedFont>
    <p:embeddedFont>
      <p:font typeface="Reddit Sans Light" panose="020B0604020202020204" charset="0"/>
      <p:regular r:id="rId83"/>
      <p:bold r:id="rId84"/>
      <p:italic r:id="rId85"/>
      <p:boldItalic r:id="rId86"/>
    </p:embeddedFont>
    <p:embeddedFont>
      <p:font typeface="Reddit Sans Black" panose="020B0604020202020204" charset="0"/>
      <p:bold r:id="rId87"/>
      <p:boldItalic r:id="rId88"/>
    </p:embeddedFont>
    <p:embeddedFont>
      <p:font typeface="Libre Franklin ExtraLight" panose="020B0604020202020204" charset="0"/>
      <p:regular r:id="rId89"/>
      <p:bold r:id="rId90"/>
      <p:italic r:id="rId91"/>
      <p:boldItalic r:id="rId92"/>
    </p:embeddedFont>
    <p:embeddedFont>
      <p:font typeface="Reddit Sans Medium" panose="020B0604020202020204" charset="0"/>
      <p:regular r:id="rId93"/>
      <p:bold r:id="rId94"/>
      <p:italic r:id="rId95"/>
      <p:boldItalic r:id="rId96"/>
    </p:embeddedFont>
    <p:embeddedFont>
      <p:font typeface="Calibri" panose="020F0502020204030204" pitchFamily="34" charset="0"/>
      <p:regular r:id="rId97"/>
      <p:bold r:id="rId98"/>
      <p:italic r:id="rId99"/>
      <p:boldItalic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86" y="235"/>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0.fntdata"/><Relationship Id="rId89" Type="http://schemas.openxmlformats.org/officeDocument/2006/relationships/font" Target="fonts/font15.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font" Target="fonts/font5.fntdata"/><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font" Target="fonts/font16.fntdata"/><Relationship Id="rId95" Type="http://schemas.openxmlformats.org/officeDocument/2006/relationships/font" Target="fonts/font21.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font" Target="fonts/font6.fntdata"/><Relationship Id="rId85" Type="http://schemas.openxmlformats.org/officeDocument/2006/relationships/font" Target="fonts/font11.fntdata"/><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font" Target="fonts/font14.fntdata"/><Relationship Id="rId91" Type="http://schemas.openxmlformats.org/officeDocument/2006/relationships/font" Target="fonts/font17.fntdata"/><Relationship Id="rId96"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font" Target="fonts/font12.fntdata"/><Relationship Id="rId94" Type="http://schemas.openxmlformats.org/officeDocument/2006/relationships/font" Target="fonts/font20.fntdata"/><Relationship Id="rId99" Type="http://schemas.openxmlformats.org/officeDocument/2006/relationships/font" Target="fonts/font25.fntdata"/><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2.fntdata"/><Relationship Id="rId97" Type="http://schemas.openxmlformats.org/officeDocument/2006/relationships/font" Target="fonts/font23.fntdata"/><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8.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3.fntdata"/><Relationship Id="rId61" Type="http://schemas.openxmlformats.org/officeDocument/2006/relationships/slide" Target="slides/slide59.xml"/><Relationship Id="rId82" Type="http://schemas.openxmlformats.org/officeDocument/2006/relationships/font" Target="fonts/font8.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3.fntdata"/><Relationship Id="rId100" Type="http://schemas.openxmlformats.org/officeDocument/2006/relationships/font" Target="fonts/font26.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9.fntdata"/><Relationship Id="rId98" Type="http://schemas.openxmlformats.org/officeDocument/2006/relationships/font" Target="fonts/font2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757c9d7851_0_4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8" name="Google Shape;148;g3757c9d7851_0_44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7b4431aa2e_3_1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7b4431aa2e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7b4431aa2e_3_5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7b4431aa2e_3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757c9d7851_0_6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2" name="Google Shape;232;g3757c9d7851_0_62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757c9d7851_0_86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757c9d7851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758330c018_0_10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758330c018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767b4f4d72_1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767b4f4d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7b2a588dbe_0_27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7b2a588dbe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7b2a588dbe_1_2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7b2a588dbe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6fc8642052_0_54: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36fc86420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36fc8642052_0_0: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36fc86420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98c4ffb3f3_1_3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98c4ffb3f3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36fc8642052_0_7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36fc8642052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398c4ffb3f3_1_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398c4ffb3f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37638f658d5_0_1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37638f658d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37b2a588dbe_1_108: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7b2a588dbe_1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7638f658d5_0_13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7638f658d5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37b4431aa2e_0_178: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2" name="Google Shape;792;g37b4431aa2e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7b4431aa2e_0_304: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37b4431aa2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3767b4f4d72_1_15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3767b4f4d72_1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37b7582eed8_1_103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37b7582eed8_1_10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3767b4f4d72_6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3767b4f4d72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3767b4f4d72_6_7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3767b4f4d72_6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37638f658d5_0_91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37638f658d5_0_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g3767b4f4d72_3_3: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6" name="Google Shape;1036;g3767b4f4d72_3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37638f658d5_0_82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0" name="Google Shape;1050;g37638f658d5_0_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3767b4f4d72_3_8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3767b4f4d72_3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37638f658d5_0_62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37638f658d5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Google Shape;1195;g3767b4f4d72_3_14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6" name="Google Shape;1196;g3767b4f4d72_3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37b4431aa2e_0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0" name="Google Shape;1210;g37b4431aa2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3767b4f4d72_3_21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3" name="Google Shape;1283;g3767b4f4d72_3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g3767b4f4d72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7" name="Google Shape;1297;g3767b4f4d72_0_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378dc6e7b29_7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378dc6e7b29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37b5b4dda10_0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1" name="Google Shape;1411;g37b5b4dda1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g3767b4f4d72_0_38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1" name="Google Shape;1501;g3767b4f4d72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1"/>
        <p:cNvGrpSpPr/>
        <p:nvPr/>
      </p:nvGrpSpPr>
      <p:grpSpPr>
        <a:xfrm>
          <a:off x="0" y="0"/>
          <a:ext cx="0" cy="0"/>
          <a:chOff x="0" y="0"/>
          <a:chExt cx="0" cy="0"/>
        </a:xfrm>
      </p:grpSpPr>
      <p:sp>
        <p:nvSpPr>
          <p:cNvPr id="1562" name="Google Shape;1562;g3767b4f4d72_0_51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3" name="Google Shape;1563;g3767b4f4d72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p:cNvGrpSpPr/>
        <p:nvPr/>
      </p:nvGrpSpPr>
      <p:grpSpPr>
        <a:xfrm>
          <a:off x="0" y="0"/>
          <a:ext cx="0" cy="0"/>
          <a:chOff x="0" y="0"/>
          <a:chExt cx="0" cy="0"/>
        </a:xfrm>
      </p:grpSpPr>
      <p:sp>
        <p:nvSpPr>
          <p:cNvPr id="1582" name="Google Shape;1582;g37b7582eed8_1_104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3" name="Google Shape;1583;g37b7582eed8_1_1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g37b7582eed8_0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4" name="Google Shape;1594;g37b7582ee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g37b7582eed8_1_958: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9" name="Google Shape;1669;g37b7582eed8_1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2"/>
        <p:cNvGrpSpPr/>
        <p:nvPr/>
      </p:nvGrpSpPr>
      <p:grpSpPr>
        <a:xfrm>
          <a:off x="0" y="0"/>
          <a:ext cx="0" cy="0"/>
          <a:chOff x="0" y="0"/>
          <a:chExt cx="0" cy="0"/>
        </a:xfrm>
      </p:grpSpPr>
      <p:sp>
        <p:nvSpPr>
          <p:cNvPr id="1713" name="Google Shape;1713;g37b782afc6e_0_1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4" name="Google Shape;1714;g37b782afc6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g37b7582eed8_1_105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4" name="Google Shape;1734;g37b7582eed8_1_1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3"/>
        <p:cNvGrpSpPr/>
        <p:nvPr/>
      </p:nvGrpSpPr>
      <p:grpSpPr>
        <a:xfrm>
          <a:off x="0" y="0"/>
          <a:ext cx="0" cy="0"/>
          <a:chOff x="0" y="0"/>
          <a:chExt cx="0" cy="0"/>
        </a:xfrm>
      </p:grpSpPr>
      <p:sp>
        <p:nvSpPr>
          <p:cNvPr id="1744" name="Google Shape;1744;g37b7582eed8_0_10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5" name="Google Shape;1745;g37b7582eed8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4"/>
        <p:cNvGrpSpPr/>
        <p:nvPr/>
      </p:nvGrpSpPr>
      <p:grpSpPr>
        <a:xfrm>
          <a:off x="0" y="0"/>
          <a:ext cx="0" cy="0"/>
          <a:chOff x="0" y="0"/>
          <a:chExt cx="0" cy="0"/>
        </a:xfrm>
      </p:grpSpPr>
      <p:sp>
        <p:nvSpPr>
          <p:cNvPr id="1825" name="Google Shape;1825;g37b83731f78_1_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6" name="Google Shape;1826;g37b83731f78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2"/>
        <p:cNvGrpSpPr/>
        <p:nvPr/>
      </p:nvGrpSpPr>
      <p:grpSpPr>
        <a:xfrm>
          <a:off x="0" y="0"/>
          <a:ext cx="0" cy="0"/>
          <a:chOff x="0" y="0"/>
          <a:chExt cx="0" cy="0"/>
        </a:xfrm>
      </p:grpSpPr>
      <p:sp>
        <p:nvSpPr>
          <p:cNvPr id="1913" name="Google Shape;1913;g378dc6e7b29_7_14: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4" name="Google Shape;1914;g378dc6e7b29_7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2"/>
        <p:cNvGrpSpPr/>
        <p:nvPr/>
      </p:nvGrpSpPr>
      <p:grpSpPr>
        <a:xfrm>
          <a:off x="0" y="0"/>
          <a:ext cx="0" cy="0"/>
          <a:chOff x="0" y="0"/>
          <a:chExt cx="0" cy="0"/>
        </a:xfrm>
      </p:grpSpPr>
      <p:sp>
        <p:nvSpPr>
          <p:cNvPr id="1933" name="Google Shape;1933;g37b7582eed8_1_1068: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4" name="Google Shape;1934;g37b7582eed8_1_10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3"/>
        <p:cNvGrpSpPr/>
        <p:nvPr/>
      </p:nvGrpSpPr>
      <p:grpSpPr>
        <a:xfrm>
          <a:off x="0" y="0"/>
          <a:ext cx="0" cy="0"/>
          <a:chOff x="0" y="0"/>
          <a:chExt cx="0" cy="0"/>
        </a:xfrm>
      </p:grpSpPr>
      <p:sp>
        <p:nvSpPr>
          <p:cNvPr id="1944" name="Google Shape;1944;g37b7582eed8_1_12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5" name="Google Shape;1945;g37b7582eed8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7"/>
        <p:cNvGrpSpPr/>
        <p:nvPr/>
      </p:nvGrpSpPr>
      <p:grpSpPr>
        <a:xfrm>
          <a:off x="0" y="0"/>
          <a:ext cx="0" cy="0"/>
          <a:chOff x="0" y="0"/>
          <a:chExt cx="0" cy="0"/>
        </a:xfrm>
      </p:grpSpPr>
      <p:sp>
        <p:nvSpPr>
          <p:cNvPr id="2028" name="Google Shape;2028;g37b83731f78_2_10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9" name="Google Shape;2029;g37b83731f78_2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8"/>
        <p:cNvGrpSpPr/>
        <p:nvPr/>
      </p:nvGrpSpPr>
      <p:grpSpPr>
        <a:xfrm>
          <a:off x="0" y="0"/>
          <a:ext cx="0" cy="0"/>
          <a:chOff x="0" y="0"/>
          <a:chExt cx="0" cy="0"/>
        </a:xfrm>
      </p:grpSpPr>
      <p:sp>
        <p:nvSpPr>
          <p:cNvPr id="2079" name="Google Shape;2079;g37b83731f78_2_22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0" name="Google Shape;2080;g37b83731f78_2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0"/>
        <p:cNvGrpSpPr/>
        <p:nvPr/>
      </p:nvGrpSpPr>
      <p:grpSpPr>
        <a:xfrm>
          <a:off x="0" y="0"/>
          <a:ext cx="0" cy="0"/>
          <a:chOff x="0" y="0"/>
          <a:chExt cx="0" cy="0"/>
        </a:xfrm>
      </p:grpSpPr>
      <p:sp>
        <p:nvSpPr>
          <p:cNvPr id="2101" name="Google Shape;2101;g37b83731f78_2_28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2" name="Google Shape;2102;g37b83731f78_2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3"/>
        <p:cNvGrpSpPr/>
        <p:nvPr/>
      </p:nvGrpSpPr>
      <p:grpSpPr>
        <a:xfrm>
          <a:off x="0" y="0"/>
          <a:ext cx="0" cy="0"/>
          <a:chOff x="0" y="0"/>
          <a:chExt cx="0" cy="0"/>
        </a:xfrm>
      </p:grpSpPr>
      <p:sp>
        <p:nvSpPr>
          <p:cNvPr id="2114" name="Google Shape;2114;g37b7582eed8_1_107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5" name="Google Shape;2115;g37b7582eed8_1_10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4"/>
        <p:cNvGrpSpPr/>
        <p:nvPr/>
      </p:nvGrpSpPr>
      <p:grpSpPr>
        <a:xfrm>
          <a:off x="0" y="0"/>
          <a:ext cx="0" cy="0"/>
          <a:chOff x="0" y="0"/>
          <a:chExt cx="0" cy="0"/>
        </a:xfrm>
      </p:grpSpPr>
      <p:sp>
        <p:nvSpPr>
          <p:cNvPr id="2125" name="Google Shape;2125;g3767b4f4d72_0_93: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6" name="Google Shape;2126;g3767b4f4d72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2"/>
        <p:cNvGrpSpPr/>
        <p:nvPr/>
      </p:nvGrpSpPr>
      <p:grpSpPr>
        <a:xfrm>
          <a:off x="0" y="0"/>
          <a:ext cx="0" cy="0"/>
          <a:chOff x="0" y="0"/>
          <a:chExt cx="0" cy="0"/>
        </a:xfrm>
      </p:grpSpPr>
      <p:sp>
        <p:nvSpPr>
          <p:cNvPr id="2203" name="Google Shape;2203;g377bd338a3f_3_1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4" name="Google Shape;2204;g377bd338a3f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3"/>
        <p:cNvGrpSpPr/>
        <p:nvPr/>
      </p:nvGrpSpPr>
      <p:grpSpPr>
        <a:xfrm>
          <a:off x="0" y="0"/>
          <a:ext cx="0" cy="0"/>
          <a:chOff x="0" y="0"/>
          <a:chExt cx="0" cy="0"/>
        </a:xfrm>
      </p:grpSpPr>
      <p:sp>
        <p:nvSpPr>
          <p:cNvPr id="2274" name="Google Shape;2274;g378dc6e7b29_8_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5" name="Google Shape;2275;g378dc6e7b29_8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2"/>
        <p:cNvGrpSpPr/>
        <p:nvPr/>
      </p:nvGrpSpPr>
      <p:grpSpPr>
        <a:xfrm>
          <a:off x="0" y="0"/>
          <a:ext cx="0" cy="0"/>
          <a:chOff x="0" y="0"/>
          <a:chExt cx="0" cy="0"/>
        </a:xfrm>
      </p:grpSpPr>
      <p:sp>
        <p:nvSpPr>
          <p:cNvPr id="2293" name="Google Shape;2293;g37b7582eed8_1_109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4" name="Google Shape;2294;g37b7582eed8_1_10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3"/>
        <p:cNvGrpSpPr/>
        <p:nvPr/>
      </p:nvGrpSpPr>
      <p:grpSpPr>
        <a:xfrm>
          <a:off x="0" y="0"/>
          <a:ext cx="0" cy="0"/>
          <a:chOff x="0" y="0"/>
          <a:chExt cx="0" cy="0"/>
        </a:xfrm>
      </p:grpSpPr>
      <p:sp>
        <p:nvSpPr>
          <p:cNvPr id="2304" name="Google Shape;2304;g3767b4f4d72_0_104: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5" name="Google Shape;2305;g3767b4f4d7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7"/>
        <p:cNvGrpSpPr/>
        <p:nvPr/>
      </p:nvGrpSpPr>
      <p:grpSpPr>
        <a:xfrm>
          <a:off x="0" y="0"/>
          <a:ext cx="0" cy="0"/>
          <a:chOff x="0" y="0"/>
          <a:chExt cx="0" cy="0"/>
        </a:xfrm>
      </p:grpSpPr>
      <p:sp>
        <p:nvSpPr>
          <p:cNvPr id="2388" name="Google Shape;2388;g3457d02c49d_0_3: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9" name="Google Shape;2389;g3457d02c49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6"/>
        <p:cNvGrpSpPr/>
        <p:nvPr/>
      </p:nvGrpSpPr>
      <p:grpSpPr>
        <a:xfrm>
          <a:off x="0" y="0"/>
          <a:ext cx="0" cy="0"/>
          <a:chOff x="0" y="0"/>
          <a:chExt cx="0" cy="0"/>
        </a:xfrm>
      </p:grpSpPr>
      <p:sp>
        <p:nvSpPr>
          <p:cNvPr id="2457" name="Google Shape;2457;g3457d02c49d_1_2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8" name="Google Shape;2458;g3457d02c49d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8"/>
        <p:cNvGrpSpPr/>
        <p:nvPr/>
      </p:nvGrpSpPr>
      <p:grpSpPr>
        <a:xfrm>
          <a:off x="0" y="0"/>
          <a:ext cx="0" cy="0"/>
          <a:chOff x="0" y="0"/>
          <a:chExt cx="0" cy="0"/>
        </a:xfrm>
      </p:grpSpPr>
      <p:sp>
        <p:nvSpPr>
          <p:cNvPr id="2479" name="Google Shape;2479;g37b7582eed8_1_110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0" name="Google Shape;2480;g37b7582eed8_1_1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p:cNvGrpSpPr/>
        <p:nvPr/>
      </p:nvGrpSpPr>
      <p:grpSpPr>
        <a:xfrm>
          <a:off x="0" y="0"/>
          <a:ext cx="0" cy="0"/>
          <a:chOff x="0" y="0"/>
          <a:chExt cx="0" cy="0"/>
        </a:xfrm>
      </p:grpSpPr>
      <p:sp>
        <p:nvSpPr>
          <p:cNvPr id="2490" name="Google Shape;2490;g3767b4f4d72_0_11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1" name="Google Shape;2491;g3767b4f4d72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4"/>
        <p:cNvGrpSpPr/>
        <p:nvPr/>
      </p:nvGrpSpPr>
      <p:grpSpPr>
        <a:xfrm>
          <a:off x="0" y="0"/>
          <a:ext cx="0" cy="0"/>
          <a:chOff x="0" y="0"/>
          <a:chExt cx="0" cy="0"/>
        </a:xfrm>
      </p:grpSpPr>
      <p:sp>
        <p:nvSpPr>
          <p:cNvPr id="2565" name="Google Shape;2565;g3457d02c49d_1_18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6" name="Google Shape;2566;g3457d02c49d_1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7"/>
        <p:cNvGrpSpPr/>
        <p:nvPr/>
      </p:nvGrpSpPr>
      <p:grpSpPr>
        <a:xfrm>
          <a:off x="0" y="0"/>
          <a:ext cx="0" cy="0"/>
          <a:chOff x="0" y="0"/>
          <a:chExt cx="0" cy="0"/>
        </a:xfrm>
      </p:grpSpPr>
      <p:sp>
        <p:nvSpPr>
          <p:cNvPr id="2658" name="Google Shape;2658;g382b280d112_0_98: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9" name="Google Shape;2659;g382b280d112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7"/>
        <p:cNvGrpSpPr/>
        <p:nvPr/>
      </p:nvGrpSpPr>
      <p:grpSpPr>
        <a:xfrm>
          <a:off x="0" y="0"/>
          <a:ext cx="0" cy="0"/>
          <a:chOff x="0" y="0"/>
          <a:chExt cx="0" cy="0"/>
        </a:xfrm>
      </p:grpSpPr>
      <p:sp>
        <p:nvSpPr>
          <p:cNvPr id="2688" name="Google Shape;2688;g37b7582eed8_1_111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9" name="Google Shape;2689;g37b7582eed8_1_1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
        <p:cNvGrpSpPr/>
        <p:nvPr/>
      </p:nvGrpSpPr>
      <p:grpSpPr>
        <a:xfrm>
          <a:off x="0" y="0"/>
          <a:ext cx="0" cy="0"/>
          <a:chOff x="0" y="0"/>
          <a:chExt cx="0" cy="0"/>
        </a:xfrm>
      </p:grpSpPr>
      <p:sp>
        <p:nvSpPr>
          <p:cNvPr id="2699" name="Google Shape;2699;g3767b4f4d72_0_12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0" name="Google Shape;2700;g3767b4f4d72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9"/>
        <p:cNvGrpSpPr/>
        <p:nvPr/>
      </p:nvGrpSpPr>
      <p:grpSpPr>
        <a:xfrm>
          <a:off x="0" y="0"/>
          <a:ext cx="0" cy="0"/>
          <a:chOff x="0" y="0"/>
          <a:chExt cx="0" cy="0"/>
        </a:xfrm>
      </p:grpSpPr>
      <p:sp>
        <p:nvSpPr>
          <p:cNvPr id="2780" name="Google Shape;2780;g382b280d112_0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1" name="Google Shape;2781;g382b280d11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3"/>
        <p:cNvGrpSpPr/>
        <p:nvPr/>
      </p:nvGrpSpPr>
      <p:grpSpPr>
        <a:xfrm>
          <a:off x="0" y="0"/>
          <a:ext cx="0" cy="0"/>
          <a:chOff x="0" y="0"/>
          <a:chExt cx="0" cy="0"/>
        </a:xfrm>
      </p:grpSpPr>
      <p:sp>
        <p:nvSpPr>
          <p:cNvPr id="2804" name="Google Shape;2804;g3798c7ee11b_1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5" name="Google Shape;2805;g3798c7ee11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4"/>
        <p:cNvGrpSpPr/>
        <p:nvPr/>
      </p:nvGrpSpPr>
      <p:grpSpPr>
        <a:xfrm>
          <a:off x="0" y="0"/>
          <a:ext cx="0" cy="0"/>
          <a:chOff x="0" y="0"/>
          <a:chExt cx="0" cy="0"/>
        </a:xfrm>
      </p:grpSpPr>
      <p:sp>
        <p:nvSpPr>
          <p:cNvPr id="2815" name="Google Shape;2815;g3798c7ee11b_1_1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6" name="Google Shape;2816;g3798c7ee11b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2"/>
        <p:cNvGrpSpPr/>
        <p:nvPr/>
      </p:nvGrpSpPr>
      <p:grpSpPr>
        <a:xfrm>
          <a:off x="0" y="0"/>
          <a:ext cx="0" cy="0"/>
          <a:chOff x="0" y="0"/>
          <a:chExt cx="0" cy="0"/>
        </a:xfrm>
      </p:grpSpPr>
      <p:sp>
        <p:nvSpPr>
          <p:cNvPr id="2893" name="Google Shape;2893;g3798c7ee11b_1_13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4" name="Google Shape;2894;g3798c7ee11b_1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0"/>
        <p:cNvGrpSpPr/>
        <p:nvPr/>
      </p:nvGrpSpPr>
      <p:grpSpPr>
        <a:xfrm>
          <a:off x="0" y="0"/>
          <a:ext cx="0" cy="0"/>
          <a:chOff x="0" y="0"/>
          <a:chExt cx="0" cy="0"/>
        </a:xfrm>
      </p:grpSpPr>
      <p:sp>
        <p:nvSpPr>
          <p:cNvPr id="2971" name="Google Shape;2971;g3767b4f4d72_1_16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2" name="Google Shape;2972;g3767b4f4d72_1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2"/>
        <p:cNvGrpSpPr/>
        <p:nvPr/>
      </p:nvGrpSpPr>
      <p:grpSpPr>
        <a:xfrm>
          <a:off x="0" y="0"/>
          <a:ext cx="0" cy="0"/>
          <a:chOff x="0" y="0"/>
          <a:chExt cx="0" cy="0"/>
        </a:xfrm>
      </p:grpSpPr>
      <p:sp>
        <p:nvSpPr>
          <p:cNvPr id="2983" name="Google Shape;2983;g378dc6e7b29_3_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4" name="Google Shape;2984;g378dc6e7b29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0"/>
        <p:cNvGrpSpPr/>
        <p:nvPr/>
      </p:nvGrpSpPr>
      <p:grpSpPr>
        <a:xfrm>
          <a:off x="0" y="0"/>
          <a:ext cx="0" cy="0"/>
          <a:chOff x="0" y="0"/>
          <a:chExt cx="0" cy="0"/>
        </a:xfrm>
      </p:grpSpPr>
      <p:sp>
        <p:nvSpPr>
          <p:cNvPr id="3021" name="Google Shape;3021;g378dc6e7b29_3_43: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2" name="Google Shape;3022;g378dc6e7b29_3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2"/>
        <p:cNvGrpSpPr/>
        <p:nvPr/>
      </p:nvGrpSpPr>
      <p:grpSpPr>
        <a:xfrm>
          <a:off x="0" y="0"/>
          <a:ext cx="0" cy="0"/>
          <a:chOff x="0" y="0"/>
          <a:chExt cx="0" cy="0"/>
        </a:xfrm>
      </p:grpSpPr>
      <p:sp>
        <p:nvSpPr>
          <p:cNvPr id="3063" name="Google Shape;3063;g378dc6e7b29_4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4" name="Google Shape;3064;g378dc6e7b29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507" y="992767"/>
            <a:ext cx="11358000" cy="2736900"/>
          </a:xfrm>
          <a:prstGeom prst="rect">
            <a:avLst/>
          </a:prstGeom>
        </p:spPr>
        <p:txBody>
          <a:bodyPr spcFirstLastPara="1" wrap="square" lIns="121875" tIns="121875" rIns="121875" bIns="121875" anchor="b" anchorCtr="0">
            <a:normAutofit/>
          </a:bodyPr>
          <a:lstStyle>
            <a:lvl1pPr lvl="0" algn="ctr">
              <a:spcBef>
                <a:spcPts val="0"/>
              </a:spcBef>
              <a:spcAft>
                <a:spcPts val="0"/>
              </a:spcAft>
              <a:buSzPts val="6932"/>
              <a:buNone/>
              <a:defRPr sz="6932"/>
            </a:lvl1pPr>
            <a:lvl2pPr lvl="1" algn="ctr">
              <a:spcBef>
                <a:spcPts val="0"/>
              </a:spcBef>
              <a:spcAft>
                <a:spcPts val="0"/>
              </a:spcAft>
              <a:buSzPts val="6932"/>
              <a:buNone/>
              <a:defRPr sz="6932"/>
            </a:lvl2pPr>
            <a:lvl3pPr lvl="2" algn="ctr">
              <a:spcBef>
                <a:spcPts val="0"/>
              </a:spcBef>
              <a:spcAft>
                <a:spcPts val="0"/>
              </a:spcAft>
              <a:buSzPts val="6932"/>
              <a:buNone/>
              <a:defRPr sz="6932"/>
            </a:lvl3pPr>
            <a:lvl4pPr lvl="3" algn="ctr">
              <a:spcBef>
                <a:spcPts val="0"/>
              </a:spcBef>
              <a:spcAft>
                <a:spcPts val="0"/>
              </a:spcAft>
              <a:buSzPts val="6932"/>
              <a:buNone/>
              <a:defRPr sz="6932"/>
            </a:lvl4pPr>
            <a:lvl5pPr lvl="4" algn="ctr">
              <a:spcBef>
                <a:spcPts val="0"/>
              </a:spcBef>
              <a:spcAft>
                <a:spcPts val="0"/>
              </a:spcAft>
              <a:buSzPts val="6932"/>
              <a:buNone/>
              <a:defRPr sz="6932"/>
            </a:lvl5pPr>
            <a:lvl6pPr lvl="5" algn="ctr">
              <a:spcBef>
                <a:spcPts val="0"/>
              </a:spcBef>
              <a:spcAft>
                <a:spcPts val="0"/>
              </a:spcAft>
              <a:buSzPts val="6932"/>
              <a:buNone/>
              <a:defRPr sz="6932"/>
            </a:lvl6pPr>
            <a:lvl7pPr lvl="6" algn="ctr">
              <a:spcBef>
                <a:spcPts val="0"/>
              </a:spcBef>
              <a:spcAft>
                <a:spcPts val="0"/>
              </a:spcAft>
              <a:buSzPts val="6932"/>
              <a:buNone/>
              <a:defRPr sz="6932"/>
            </a:lvl7pPr>
            <a:lvl8pPr lvl="7" algn="ctr">
              <a:spcBef>
                <a:spcPts val="0"/>
              </a:spcBef>
              <a:spcAft>
                <a:spcPts val="0"/>
              </a:spcAft>
              <a:buSzPts val="6932"/>
              <a:buNone/>
              <a:defRPr sz="6932"/>
            </a:lvl8pPr>
            <a:lvl9pPr lvl="8" algn="ctr">
              <a:spcBef>
                <a:spcPts val="0"/>
              </a:spcBef>
              <a:spcAft>
                <a:spcPts val="0"/>
              </a:spcAft>
              <a:buSzPts val="6932"/>
              <a:buNone/>
              <a:defRPr sz="6932"/>
            </a:lvl9pPr>
          </a:lstStyle>
          <a:p>
            <a:endParaRPr/>
          </a:p>
        </p:txBody>
      </p:sp>
      <p:sp>
        <p:nvSpPr>
          <p:cNvPr id="11" name="Google Shape;11;p2"/>
          <p:cNvSpPr txBox="1">
            <a:spLocks noGrp="1"/>
          </p:cNvSpPr>
          <p:nvPr>
            <p:ph type="subTitle" idx="1"/>
          </p:nvPr>
        </p:nvSpPr>
        <p:spPr>
          <a:xfrm>
            <a:off x="415496" y="3778833"/>
            <a:ext cx="11358000" cy="1056900"/>
          </a:xfrm>
          <a:prstGeom prst="rect">
            <a:avLst/>
          </a:prstGeom>
        </p:spPr>
        <p:txBody>
          <a:bodyPr spcFirstLastPara="1" wrap="square" lIns="121875" tIns="121875" rIns="121875" bIns="121875" anchor="t" anchorCtr="0">
            <a:normAutofit/>
          </a:bodyPr>
          <a:lstStyle>
            <a:lvl1pPr lvl="0" algn="ctr">
              <a:lnSpc>
                <a:spcPct val="100000"/>
              </a:lnSpc>
              <a:spcBef>
                <a:spcPts val="0"/>
              </a:spcBef>
              <a:spcAft>
                <a:spcPts val="0"/>
              </a:spcAft>
              <a:buSzPts val="3733"/>
              <a:buNone/>
              <a:defRPr sz="3733"/>
            </a:lvl1pPr>
            <a:lvl2pPr lvl="1" algn="ctr">
              <a:lnSpc>
                <a:spcPct val="100000"/>
              </a:lnSpc>
              <a:spcBef>
                <a:spcPts val="0"/>
              </a:spcBef>
              <a:spcAft>
                <a:spcPts val="0"/>
              </a:spcAft>
              <a:buSzPts val="3733"/>
              <a:buNone/>
              <a:defRPr sz="3733"/>
            </a:lvl2pPr>
            <a:lvl3pPr lvl="2" algn="ctr">
              <a:lnSpc>
                <a:spcPct val="100000"/>
              </a:lnSpc>
              <a:spcBef>
                <a:spcPts val="0"/>
              </a:spcBef>
              <a:spcAft>
                <a:spcPts val="0"/>
              </a:spcAft>
              <a:buSzPts val="3733"/>
              <a:buNone/>
              <a:defRPr sz="3733"/>
            </a:lvl3pPr>
            <a:lvl4pPr lvl="3" algn="ctr">
              <a:lnSpc>
                <a:spcPct val="100000"/>
              </a:lnSpc>
              <a:spcBef>
                <a:spcPts val="0"/>
              </a:spcBef>
              <a:spcAft>
                <a:spcPts val="0"/>
              </a:spcAft>
              <a:buSzPts val="3733"/>
              <a:buNone/>
              <a:defRPr sz="3733"/>
            </a:lvl4pPr>
            <a:lvl5pPr lvl="4" algn="ctr">
              <a:lnSpc>
                <a:spcPct val="100000"/>
              </a:lnSpc>
              <a:spcBef>
                <a:spcPts val="0"/>
              </a:spcBef>
              <a:spcAft>
                <a:spcPts val="0"/>
              </a:spcAft>
              <a:buSzPts val="3733"/>
              <a:buNone/>
              <a:defRPr sz="3733"/>
            </a:lvl5pPr>
            <a:lvl6pPr lvl="5" algn="ctr">
              <a:lnSpc>
                <a:spcPct val="100000"/>
              </a:lnSpc>
              <a:spcBef>
                <a:spcPts val="0"/>
              </a:spcBef>
              <a:spcAft>
                <a:spcPts val="0"/>
              </a:spcAft>
              <a:buSzPts val="3733"/>
              <a:buNone/>
              <a:defRPr sz="3733"/>
            </a:lvl6pPr>
            <a:lvl7pPr lvl="6" algn="ctr">
              <a:lnSpc>
                <a:spcPct val="100000"/>
              </a:lnSpc>
              <a:spcBef>
                <a:spcPts val="0"/>
              </a:spcBef>
              <a:spcAft>
                <a:spcPts val="0"/>
              </a:spcAft>
              <a:buSzPts val="3733"/>
              <a:buNone/>
              <a:defRPr sz="3733"/>
            </a:lvl7pPr>
            <a:lvl8pPr lvl="7" algn="ctr">
              <a:lnSpc>
                <a:spcPct val="100000"/>
              </a:lnSpc>
              <a:spcBef>
                <a:spcPts val="0"/>
              </a:spcBef>
              <a:spcAft>
                <a:spcPts val="0"/>
              </a:spcAft>
              <a:buSzPts val="3733"/>
              <a:buNone/>
              <a:defRPr sz="3733"/>
            </a:lvl8pPr>
            <a:lvl9pPr lvl="8" algn="ctr">
              <a:lnSpc>
                <a:spcPct val="100000"/>
              </a:lnSpc>
              <a:spcBef>
                <a:spcPts val="0"/>
              </a:spcBef>
              <a:spcAft>
                <a:spcPts val="0"/>
              </a:spcAft>
              <a:buSzPts val="3733"/>
              <a:buNone/>
              <a:defRPr sz="3733"/>
            </a:lvl9pPr>
          </a:lstStyle>
          <a:p>
            <a:endParaRPr/>
          </a:p>
        </p:txBody>
      </p:sp>
      <p:sp>
        <p:nvSpPr>
          <p:cNvPr id="12" name="Google Shape;12;p2"/>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496" y="2867800"/>
            <a:ext cx="11358000" cy="1122300"/>
          </a:xfrm>
          <a:prstGeom prst="rect">
            <a:avLst/>
          </a:prstGeom>
        </p:spPr>
        <p:txBody>
          <a:bodyPr spcFirstLastPara="1" wrap="square" lIns="121875" tIns="121875" rIns="121875" bIns="121875" anchor="ctr" anchorCtr="0">
            <a:normAutofit/>
          </a:bodyPr>
          <a:lstStyle>
            <a:lvl1pPr lvl="0" algn="ctr">
              <a:spcBef>
                <a:spcPts val="0"/>
              </a:spcBef>
              <a:spcAft>
                <a:spcPts val="0"/>
              </a:spcAft>
              <a:buSzPts val="4799"/>
              <a:buNone/>
              <a:defRPr sz="4799"/>
            </a:lvl1pPr>
            <a:lvl2pPr lvl="1" algn="ctr">
              <a:spcBef>
                <a:spcPts val="0"/>
              </a:spcBef>
              <a:spcAft>
                <a:spcPts val="0"/>
              </a:spcAft>
              <a:buSzPts val="4799"/>
              <a:buNone/>
              <a:defRPr sz="4799"/>
            </a:lvl2pPr>
            <a:lvl3pPr lvl="2" algn="ctr">
              <a:spcBef>
                <a:spcPts val="0"/>
              </a:spcBef>
              <a:spcAft>
                <a:spcPts val="0"/>
              </a:spcAft>
              <a:buSzPts val="4799"/>
              <a:buNone/>
              <a:defRPr sz="4799"/>
            </a:lvl3pPr>
            <a:lvl4pPr lvl="3" algn="ctr">
              <a:spcBef>
                <a:spcPts val="0"/>
              </a:spcBef>
              <a:spcAft>
                <a:spcPts val="0"/>
              </a:spcAft>
              <a:buSzPts val="4799"/>
              <a:buNone/>
              <a:defRPr sz="4799"/>
            </a:lvl4pPr>
            <a:lvl5pPr lvl="4" algn="ctr">
              <a:spcBef>
                <a:spcPts val="0"/>
              </a:spcBef>
              <a:spcAft>
                <a:spcPts val="0"/>
              </a:spcAft>
              <a:buSzPts val="4799"/>
              <a:buNone/>
              <a:defRPr sz="4799"/>
            </a:lvl5pPr>
            <a:lvl6pPr lvl="5" algn="ctr">
              <a:spcBef>
                <a:spcPts val="0"/>
              </a:spcBef>
              <a:spcAft>
                <a:spcPts val="0"/>
              </a:spcAft>
              <a:buSzPts val="4799"/>
              <a:buNone/>
              <a:defRPr sz="4799"/>
            </a:lvl6pPr>
            <a:lvl7pPr lvl="6" algn="ctr">
              <a:spcBef>
                <a:spcPts val="0"/>
              </a:spcBef>
              <a:spcAft>
                <a:spcPts val="0"/>
              </a:spcAft>
              <a:buSzPts val="4799"/>
              <a:buNone/>
              <a:defRPr sz="4799"/>
            </a:lvl7pPr>
            <a:lvl8pPr lvl="7" algn="ctr">
              <a:spcBef>
                <a:spcPts val="0"/>
              </a:spcBef>
              <a:spcAft>
                <a:spcPts val="0"/>
              </a:spcAft>
              <a:buSzPts val="4799"/>
              <a:buNone/>
              <a:defRPr sz="4799"/>
            </a:lvl8pPr>
            <a:lvl9pPr lvl="8" algn="ctr">
              <a:spcBef>
                <a:spcPts val="0"/>
              </a:spcBef>
              <a:spcAft>
                <a:spcPts val="0"/>
              </a:spcAft>
              <a:buSzPts val="4799"/>
              <a:buNone/>
              <a:defRPr sz="4799"/>
            </a:lvl9pPr>
          </a:lstStyle>
          <a:p>
            <a:endParaRPr/>
          </a:p>
        </p:txBody>
      </p:sp>
      <p:sp>
        <p:nvSpPr>
          <p:cNvPr id="15" name="Google Shape;15;p3"/>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496" y="593367"/>
            <a:ext cx="11358000" cy="763500"/>
          </a:xfrm>
          <a:prstGeom prst="rect">
            <a:avLst/>
          </a:prstGeom>
        </p:spPr>
        <p:txBody>
          <a:bodyPr spcFirstLastPara="1" wrap="square" lIns="121875" tIns="121875" rIns="121875" bIns="121875" anchor="t" anchorCtr="0">
            <a:normAutofit/>
          </a:bodyPr>
          <a:lstStyle>
            <a:lvl1pPr lvl="0">
              <a:spcBef>
                <a:spcPts val="0"/>
              </a:spcBef>
              <a:spcAft>
                <a:spcPts val="0"/>
              </a:spcAft>
              <a:buSzPts val="3733"/>
              <a:buNone/>
              <a:defRPr sz="3733"/>
            </a:lvl1pPr>
            <a:lvl2pPr lvl="1">
              <a:spcBef>
                <a:spcPts val="0"/>
              </a:spcBef>
              <a:spcAft>
                <a:spcPts val="0"/>
              </a:spcAft>
              <a:buSzPts val="3733"/>
              <a:buNone/>
              <a:defRPr sz="3733"/>
            </a:lvl2pPr>
            <a:lvl3pPr lvl="2">
              <a:spcBef>
                <a:spcPts val="0"/>
              </a:spcBef>
              <a:spcAft>
                <a:spcPts val="0"/>
              </a:spcAft>
              <a:buSzPts val="3733"/>
              <a:buNone/>
              <a:defRPr sz="3733"/>
            </a:lvl3pPr>
            <a:lvl4pPr lvl="3">
              <a:spcBef>
                <a:spcPts val="0"/>
              </a:spcBef>
              <a:spcAft>
                <a:spcPts val="0"/>
              </a:spcAft>
              <a:buSzPts val="3733"/>
              <a:buNone/>
              <a:defRPr sz="3733"/>
            </a:lvl4pPr>
            <a:lvl5pPr lvl="4">
              <a:spcBef>
                <a:spcPts val="0"/>
              </a:spcBef>
              <a:spcAft>
                <a:spcPts val="0"/>
              </a:spcAft>
              <a:buSzPts val="3733"/>
              <a:buNone/>
              <a:defRPr sz="3733"/>
            </a:lvl5pPr>
            <a:lvl6pPr lvl="5">
              <a:spcBef>
                <a:spcPts val="0"/>
              </a:spcBef>
              <a:spcAft>
                <a:spcPts val="0"/>
              </a:spcAft>
              <a:buSzPts val="3733"/>
              <a:buNone/>
              <a:defRPr sz="3733"/>
            </a:lvl6pPr>
            <a:lvl7pPr lvl="6">
              <a:spcBef>
                <a:spcPts val="0"/>
              </a:spcBef>
              <a:spcAft>
                <a:spcPts val="0"/>
              </a:spcAft>
              <a:buSzPts val="3733"/>
              <a:buNone/>
              <a:defRPr sz="3733"/>
            </a:lvl7pPr>
            <a:lvl8pPr lvl="7">
              <a:spcBef>
                <a:spcPts val="0"/>
              </a:spcBef>
              <a:spcAft>
                <a:spcPts val="0"/>
              </a:spcAft>
              <a:buSzPts val="3733"/>
              <a:buNone/>
              <a:defRPr sz="3733"/>
            </a:lvl8pPr>
            <a:lvl9pPr lvl="8">
              <a:spcBef>
                <a:spcPts val="0"/>
              </a:spcBef>
              <a:spcAft>
                <a:spcPts val="0"/>
              </a:spcAft>
              <a:buSzPts val="3733"/>
              <a:buNone/>
              <a:defRPr sz="3733"/>
            </a:lvl9pPr>
          </a:lstStyle>
          <a:p>
            <a:endParaRPr/>
          </a:p>
        </p:txBody>
      </p:sp>
      <p:sp>
        <p:nvSpPr>
          <p:cNvPr id="18" name="Google Shape;18;p4"/>
          <p:cNvSpPr txBox="1">
            <a:spLocks noGrp="1"/>
          </p:cNvSpPr>
          <p:nvPr>
            <p:ph type="body" idx="1"/>
          </p:nvPr>
        </p:nvSpPr>
        <p:spPr>
          <a:xfrm>
            <a:off x="415496" y="1536633"/>
            <a:ext cx="11358000" cy="4555200"/>
          </a:xfrm>
          <a:prstGeom prst="rect">
            <a:avLst/>
          </a:prstGeom>
        </p:spPr>
        <p:txBody>
          <a:bodyPr spcFirstLastPara="1" wrap="square" lIns="121875" tIns="121875" rIns="121875" bIns="121875" anchor="t" anchorCtr="0">
            <a:normAutofit/>
          </a:bodyPr>
          <a:lstStyle>
            <a:lvl1pPr marL="457200" lvl="0" indent="-380975">
              <a:spcBef>
                <a:spcPts val="0"/>
              </a:spcBef>
              <a:spcAft>
                <a:spcPts val="0"/>
              </a:spcAft>
              <a:buSzPts val="2400"/>
              <a:buChar char="●"/>
              <a:defRPr sz="2400"/>
            </a:lvl1pPr>
            <a:lvl2pPr marL="914400" lvl="1" indent="-347114">
              <a:spcBef>
                <a:spcPts val="0"/>
              </a:spcBef>
              <a:spcAft>
                <a:spcPts val="0"/>
              </a:spcAft>
              <a:buSzPts val="1866"/>
              <a:buChar char="○"/>
              <a:defRPr sz="1866"/>
            </a:lvl2pPr>
            <a:lvl3pPr marL="1371600" lvl="2" indent="-347114">
              <a:spcBef>
                <a:spcPts val="0"/>
              </a:spcBef>
              <a:spcAft>
                <a:spcPts val="0"/>
              </a:spcAft>
              <a:buSzPts val="1866"/>
              <a:buChar char="■"/>
              <a:defRPr sz="1866"/>
            </a:lvl3pPr>
            <a:lvl4pPr marL="1828800" lvl="3" indent="-347114">
              <a:spcBef>
                <a:spcPts val="0"/>
              </a:spcBef>
              <a:spcAft>
                <a:spcPts val="0"/>
              </a:spcAft>
              <a:buSzPts val="1866"/>
              <a:buChar char="●"/>
              <a:defRPr sz="1866"/>
            </a:lvl4pPr>
            <a:lvl5pPr marL="2286000" lvl="4" indent="-347114">
              <a:spcBef>
                <a:spcPts val="0"/>
              </a:spcBef>
              <a:spcAft>
                <a:spcPts val="0"/>
              </a:spcAft>
              <a:buSzPts val="1866"/>
              <a:buChar char="○"/>
              <a:defRPr sz="1866"/>
            </a:lvl5pPr>
            <a:lvl6pPr marL="2743200" lvl="5" indent="-347114">
              <a:spcBef>
                <a:spcPts val="0"/>
              </a:spcBef>
              <a:spcAft>
                <a:spcPts val="0"/>
              </a:spcAft>
              <a:buSzPts val="1866"/>
              <a:buChar char="■"/>
              <a:defRPr sz="1866"/>
            </a:lvl6pPr>
            <a:lvl7pPr marL="3200400" lvl="6" indent="-347114">
              <a:spcBef>
                <a:spcPts val="0"/>
              </a:spcBef>
              <a:spcAft>
                <a:spcPts val="0"/>
              </a:spcAft>
              <a:buSzPts val="1866"/>
              <a:buChar char="●"/>
              <a:defRPr sz="1866"/>
            </a:lvl7pPr>
            <a:lvl8pPr marL="3657600" lvl="7" indent="-347114">
              <a:spcBef>
                <a:spcPts val="0"/>
              </a:spcBef>
              <a:spcAft>
                <a:spcPts val="0"/>
              </a:spcAft>
              <a:buSzPts val="1866"/>
              <a:buChar char="○"/>
              <a:defRPr sz="1866"/>
            </a:lvl8pPr>
            <a:lvl9pPr marL="4114800" lvl="8" indent="-347114">
              <a:spcBef>
                <a:spcPts val="0"/>
              </a:spcBef>
              <a:spcAft>
                <a:spcPts val="0"/>
              </a:spcAft>
              <a:buSzPts val="1866"/>
              <a:buChar char="■"/>
              <a:defRPr sz="1866"/>
            </a:lvl9pPr>
          </a:lstStyle>
          <a:p>
            <a:endParaRPr/>
          </a:p>
        </p:txBody>
      </p:sp>
      <p:sp>
        <p:nvSpPr>
          <p:cNvPr id="19" name="Google Shape;19;p4"/>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496" y="593367"/>
            <a:ext cx="11358000" cy="763500"/>
          </a:xfrm>
          <a:prstGeom prst="rect">
            <a:avLst/>
          </a:prstGeom>
        </p:spPr>
        <p:txBody>
          <a:bodyPr spcFirstLastPara="1" wrap="square" lIns="121875" tIns="121875" rIns="121875" bIns="121875" anchor="t" anchorCtr="0">
            <a:normAutofit/>
          </a:bodyPr>
          <a:lstStyle>
            <a:lvl1pPr lvl="0">
              <a:spcBef>
                <a:spcPts val="0"/>
              </a:spcBef>
              <a:spcAft>
                <a:spcPts val="0"/>
              </a:spcAft>
              <a:buSzPts val="3733"/>
              <a:buNone/>
              <a:defRPr sz="3733"/>
            </a:lvl1pPr>
            <a:lvl2pPr lvl="1">
              <a:spcBef>
                <a:spcPts val="0"/>
              </a:spcBef>
              <a:spcAft>
                <a:spcPts val="0"/>
              </a:spcAft>
              <a:buSzPts val="3733"/>
              <a:buNone/>
              <a:defRPr sz="3733"/>
            </a:lvl2pPr>
            <a:lvl3pPr lvl="2">
              <a:spcBef>
                <a:spcPts val="0"/>
              </a:spcBef>
              <a:spcAft>
                <a:spcPts val="0"/>
              </a:spcAft>
              <a:buSzPts val="3733"/>
              <a:buNone/>
              <a:defRPr sz="3733"/>
            </a:lvl3pPr>
            <a:lvl4pPr lvl="3">
              <a:spcBef>
                <a:spcPts val="0"/>
              </a:spcBef>
              <a:spcAft>
                <a:spcPts val="0"/>
              </a:spcAft>
              <a:buSzPts val="3733"/>
              <a:buNone/>
              <a:defRPr sz="3733"/>
            </a:lvl4pPr>
            <a:lvl5pPr lvl="4">
              <a:spcBef>
                <a:spcPts val="0"/>
              </a:spcBef>
              <a:spcAft>
                <a:spcPts val="0"/>
              </a:spcAft>
              <a:buSzPts val="3733"/>
              <a:buNone/>
              <a:defRPr sz="3733"/>
            </a:lvl5pPr>
            <a:lvl6pPr lvl="5">
              <a:spcBef>
                <a:spcPts val="0"/>
              </a:spcBef>
              <a:spcAft>
                <a:spcPts val="0"/>
              </a:spcAft>
              <a:buSzPts val="3733"/>
              <a:buNone/>
              <a:defRPr sz="3733"/>
            </a:lvl6pPr>
            <a:lvl7pPr lvl="6">
              <a:spcBef>
                <a:spcPts val="0"/>
              </a:spcBef>
              <a:spcAft>
                <a:spcPts val="0"/>
              </a:spcAft>
              <a:buSzPts val="3733"/>
              <a:buNone/>
              <a:defRPr sz="3733"/>
            </a:lvl7pPr>
            <a:lvl8pPr lvl="7">
              <a:spcBef>
                <a:spcPts val="0"/>
              </a:spcBef>
              <a:spcAft>
                <a:spcPts val="0"/>
              </a:spcAft>
              <a:buSzPts val="3733"/>
              <a:buNone/>
              <a:defRPr sz="3733"/>
            </a:lvl8pPr>
            <a:lvl9pPr lvl="8">
              <a:spcBef>
                <a:spcPts val="0"/>
              </a:spcBef>
              <a:spcAft>
                <a:spcPts val="0"/>
              </a:spcAft>
              <a:buSzPts val="3733"/>
              <a:buNone/>
              <a:defRPr sz="3733"/>
            </a:lvl9pPr>
          </a:lstStyle>
          <a:p>
            <a:endParaRPr/>
          </a:p>
        </p:txBody>
      </p:sp>
      <p:sp>
        <p:nvSpPr>
          <p:cNvPr id="22" name="Google Shape;22;p5"/>
          <p:cNvSpPr txBox="1">
            <a:spLocks noGrp="1"/>
          </p:cNvSpPr>
          <p:nvPr>
            <p:ph type="body" idx="1"/>
          </p:nvPr>
        </p:nvSpPr>
        <p:spPr>
          <a:xfrm>
            <a:off x="415496" y="1536633"/>
            <a:ext cx="5331900" cy="4555200"/>
          </a:xfrm>
          <a:prstGeom prst="rect">
            <a:avLst/>
          </a:prstGeom>
        </p:spPr>
        <p:txBody>
          <a:bodyPr spcFirstLastPara="1" wrap="square" lIns="121875" tIns="121875" rIns="121875" bIns="121875" anchor="t" anchorCtr="0">
            <a:normAutofit/>
          </a:bodyPr>
          <a:lstStyle>
            <a:lvl1pPr marL="457200" lvl="0" indent="-347114">
              <a:spcBef>
                <a:spcPts val="0"/>
              </a:spcBef>
              <a:spcAft>
                <a:spcPts val="0"/>
              </a:spcAft>
              <a:buSzPts val="1866"/>
              <a:buChar char="●"/>
              <a:defRPr sz="1866"/>
            </a:lvl1pPr>
            <a:lvl2pPr marL="914400" lvl="1" indent="-330183">
              <a:spcBef>
                <a:spcPts val="0"/>
              </a:spcBef>
              <a:spcAft>
                <a:spcPts val="0"/>
              </a:spcAft>
              <a:buSzPts val="1600"/>
              <a:buChar char="○"/>
              <a:defRPr sz="1600"/>
            </a:lvl2pPr>
            <a:lvl3pPr marL="1371600" lvl="2" indent="-330183">
              <a:spcBef>
                <a:spcPts val="0"/>
              </a:spcBef>
              <a:spcAft>
                <a:spcPts val="0"/>
              </a:spcAft>
              <a:buSzPts val="1600"/>
              <a:buChar char="■"/>
              <a:defRPr sz="1600"/>
            </a:lvl3pPr>
            <a:lvl4pPr marL="1828800" lvl="3" indent="-330183">
              <a:spcBef>
                <a:spcPts val="0"/>
              </a:spcBef>
              <a:spcAft>
                <a:spcPts val="0"/>
              </a:spcAft>
              <a:buSzPts val="1600"/>
              <a:buChar char="●"/>
              <a:defRPr sz="1600"/>
            </a:lvl4pPr>
            <a:lvl5pPr marL="2286000" lvl="4" indent="-330183">
              <a:spcBef>
                <a:spcPts val="0"/>
              </a:spcBef>
              <a:spcAft>
                <a:spcPts val="0"/>
              </a:spcAft>
              <a:buSzPts val="1600"/>
              <a:buChar char="○"/>
              <a:defRPr sz="1600"/>
            </a:lvl5pPr>
            <a:lvl6pPr marL="2743200" lvl="5" indent="-330183">
              <a:spcBef>
                <a:spcPts val="0"/>
              </a:spcBef>
              <a:spcAft>
                <a:spcPts val="0"/>
              </a:spcAft>
              <a:buSzPts val="1600"/>
              <a:buChar char="■"/>
              <a:defRPr sz="1600"/>
            </a:lvl6pPr>
            <a:lvl7pPr marL="3200400" lvl="6" indent="-330183">
              <a:spcBef>
                <a:spcPts val="0"/>
              </a:spcBef>
              <a:spcAft>
                <a:spcPts val="0"/>
              </a:spcAft>
              <a:buSzPts val="1600"/>
              <a:buChar char="●"/>
              <a:defRPr sz="1600"/>
            </a:lvl7pPr>
            <a:lvl8pPr marL="3657600" lvl="7" indent="-330183">
              <a:spcBef>
                <a:spcPts val="0"/>
              </a:spcBef>
              <a:spcAft>
                <a:spcPts val="0"/>
              </a:spcAft>
              <a:buSzPts val="1600"/>
              <a:buChar char="○"/>
              <a:defRPr sz="1600"/>
            </a:lvl8pPr>
            <a:lvl9pPr marL="4114800" lvl="8" indent="-330183">
              <a:spcBef>
                <a:spcPts val="0"/>
              </a:spcBef>
              <a:spcAft>
                <a:spcPts val="0"/>
              </a:spcAft>
              <a:buSzPts val="1600"/>
              <a:buChar char="■"/>
              <a:defRPr sz="1600"/>
            </a:lvl9pPr>
          </a:lstStyle>
          <a:p>
            <a:endParaRPr/>
          </a:p>
        </p:txBody>
      </p:sp>
      <p:sp>
        <p:nvSpPr>
          <p:cNvPr id="23" name="Google Shape;23;p5"/>
          <p:cNvSpPr txBox="1">
            <a:spLocks noGrp="1"/>
          </p:cNvSpPr>
          <p:nvPr>
            <p:ph type="body" idx="2"/>
          </p:nvPr>
        </p:nvSpPr>
        <p:spPr>
          <a:xfrm>
            <a:off x="6441588" y="1536633"/>
            <a:ext cx="5331900" cy="4555200"/>
          </a:xfrm>
          <a:prstGeom prst="rect">
            <a:avLst/>
          </a:prstGeom>
        </p:spPr>
        <p:txBody>
          <a:bodyPr spcFirstLastPara="1" wrap="square" lIns="121875" tIns="121875" rIns="121875" bIns="121875" anchor="t" anchorCtr="0">
            <a:normAutofit/>
          </a:bodyPr>
          <a:lstStyle>
            <a:lvl1pPr marL="457200" lvl="0" indent="-347114">
              <a:spcBef>
                <a:spcPts val="0"/>
              </a:spcBef>
              <a:spcAft>
                <a:spcPts val="0"/>
              </a:spcAft>
              <a:buSzPts val="1866"/>
              <a:buChar char="●"/>
              <a:defRPr sz="1866"/>
            </a:lvl1pPr>
            <a:lvl2pPr marL="914400" lvl="1" indent="-330183">
              <a:spcBef>
                <a:spcPts val="0"/>
              </a:spcBef>
              <a:spcAft>
                <a:spcPts val="0"/>
              </a:spcAft>
              <a:buSzPts val="1600"/>
              <a:buChar char="○"/>
              <a:defRPr sz="1600"/>
            </a:lvl2pPr>
            <a:lvl3pPr marL="1371600" lvl="2" indent="-330183">
              <a:spcBef>
                <a:spcPts val="0"/>
              </a:spcBef>
              <a:spcAft>
                <a:spcPts val="0"/>
              </a:spcAft>
              <a:buSzPts val="1600"/>
              <a:buChar char="■"/>
              <a:defRPr sz="1600"/>
            </a:lvl3pPr>
            <a:lvl4pPr marL="1828800" lvl="3" indent="-330183">
              <a:spcBef>
                <a:spcPts val="0"/>
              </a:spcBef>
              <a:spcAft>
                <a:spcPts val="0"/>
              </a:spcAft>
              <a:buSzPts val="1600"/>
              <a:buChar char="●"/>
              <a:defRPr sz="1600"/>
            </a:lvl4pPr>
            <a:lvl5pPr marL="2286000" lvl="4" indent="-330183">
              <a:spcBef>
                <a:spcPts val="0"/>
              </a:spcBef>
              <a:spcAft>
                <a:spcPts val="0"/>
              </a:spcAft>
              <a:buSzPts val="1600"/>
              <a:buChar char="○"/>
              <a:defRPr sz="1600"/>
            </a:lvl5pPr>
            <a:lvl6pPr marL="2743200" lvl="5" indent="-330183">
              <a:spcBef>
                <a:spcPts val="0"/>
              </a:spcBef>
              <a:spcAft>
                <a:spcPts val="0"/>
              </a:spcAft>
              <a:buSzPts val="1600"/>
              <a:buChar char="■"/>
              <a:defRPr sz="1600"/>
            </a:lvl6pPr>
            <a:lvl7pPr marL="3200400" lvl="6" indent="-330183">
              <a:spcBef>
                <a:spcPts val="0"/>
              </a:spcBef>
              <a:spcAft>
                <a:spcPts val="0"/>
              </a:spcAft>
              <a:buSzPts val="1600"/>
              <a:buChar char="●"/>
              <a:defRPr sz="1600"/>
            </a:lvl7pPr>
            <a:lvl8pPr marL="3657600" lvl="7" indent="-330183">
              <a:spcBef>
                <a:spcPts val="0"/>
              </a:spcBef>
              <a:spcAft>
                <a:spcPts val="0"/>
              </a:spcAft>
              <a:buSzPts val="1600"/>
              <a:buChar char="○"/>
              <a:defRPr sz="1600"/>
            </a:lvl8pPr>
            <a:lvl9pPr marL="4114800" lvl="8" indent="-330183">
              <a:spcBef>
                <a:spcPts val="0"/>
              </a:spcBef>
              <a:spcAft>
                <a:spcPts val="0"/>
              </a:spcAft>
              <a:buSzPts val="1600"/>
              <a:buChar char="■"/>
              <a:defRPr sz="1600"/>
            </a:lvl9pPr>
          </a:lstStyle>
          <a:p>
            <a:endParaRPr/>
          </a:p>
        </p:txBody>
      </p:sp>
      <p:sp>
        <p:nvSpPr>
          <p:cNvPr id="24" name="Google Shape;24;p5"/>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496" y="593367"/>
            <a:ext cx="11358000" cy="763500"/>
          </a:xfrm>
          <a:prstGeom prst="rect">
            <a:avLst/>
          </a:prstGeom>
        </p:spPr>
        <p:txBody>
          <a:bodyPr spcFirstLastPara="1" wrap="square" lIns="121875" tIns="121875" rIns="121875" bIns="121875" anchor="t" anchorCtr="0">
            <a:normAutofit/>
          </a:bodyPr>
          <a:lstStyle>
            <a:lvl1pPr lvl="0">
              <a:spcBef>
                <a:spcPts val="0"/>
              </a:spcBef>
              <a:spcAft>
                <a:spcPts val="0"/>
              </a:spcAft>
              <a:buSzPts val="3733"/>
              <a:buNone/>
              <a:defRPr sz="3733"/>
            </a:lvl1pPr>
            <a:lvl2pPr lvl="1">
              <a:spcBef>
                <a:spcPts val="0"/>
              </a:spcBef>
              <a:spcAft>
                <a:spcPts val="0"/>
              </a:spcAft>
              <a:buSzPts val="3733"/>
              <a:buNone/>
              <a:defRPr sz="3733"/>
            </a:lvl2pPr>
            <a:lvl3pPr lvl="2">
              <a:spcBef>
                <a:spcPts val="0"/>
              </a:spcBef>
              <a:spcAft>
                <a:spcPts val="0"/>
              </a:spcAft>
              <a:buSzPts val="3733"/>
              <a:buNone/>
              <a:defRPr sz="3733"/>
            </a:lvl3pPr>
            <a:lvl4pPr lvl="3">
              <a:spcBef>
                <a:spcPts val="0"/>
              </a:spcBef>
              <a:spcAft>
                <a:spcPts val="0"/>
              </a:spcAft>
              <a:buSzPts val="3733"/>
              <a:buNone/>
              <a:defRPr sz="3733"/>
            </a:lvl4pPr>
            <a:lvl5pPr lvl="4">
              <a:spcBef>
                <a:spcPts val="0"/>
              </a:spcBef>
              <a:spcAft>
                <a:spcPts val="0"/>
              </a:spcAft>
              <a:buSzPts val="3733"/>
              <a:buNone/>
              <a:defRPr sz="3733"/>
            </a:lvl5pPr>
            <a:lvl6pPr lvl="5">
              <a:spcBef>
                <a:spcPts val="0"/>
              </a:spcBef>
              <a:spcAft>
                <a:spcPts val="0"/>
              </a:spcAft>
              <a:buSzPts val="3733"/>
              <a:buNone/>
              <a:defRPr sz="3733"/>
            </a:lvl6pPr>
            <a:lvl7pPr lvl="6">
              <a:spcBef>
                <a:spcPts val="0"/>
              </a:spcBef>
              <a:spcAft>
                <a:spcPts val="0"/>
              </a:spcAft>
              <a:buSzPts val="3733"/>
              <a:buNone/>
              <a:defRPr sz="3733"/>
            </a:lvl7pPr>
            <a:lvl8pPr lvl="7">
              <a:spcBef>
                <a:spcPts val="0"/>
              </a:spcBef>
              <a:spcAft>
                <a:spcPts val="0"/>
              </a:spcAft>
              <a:buSzPts val="3733"/>
              <a:buNone/>
              <a:defRPr sz="3733"/>
            </a:lvl8pPr>
            <a:lvl9pPr lvl="8">
              <a:spcBef>
                <a:spcPts val="0"/>
              </a:spcBef>
              <a:spcAft>
                <a:spcPts val="0"/>
              </a:spcAft>
              <a:buSzPts val="3733"/>
              <a:buNone/>
              <a:defRPr sz="3733"/>
            </a:lvl9pPr>
          </a:lstStyle>
          <a:p>
            <a:endParaRPr/>
          </a:p>
        </p:txBody>
      </p:sp>
      <p:sp>
        <p:nvSpPr>
          <p:cNvPr id="27" name="Google Shape;27;p6"/>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496" y="740800"/>
            <a:ext cx="3743100" cy="1007700"/>
          </a:xfrm>
          <a:prstGeom prst="rect">
            <a:avLst/>
          </a:prstGeom>
        </p:spPr>
        <p:txBody>
          <a:bodyPr spcFirstLastPara="1" wrap="square" lIns="121875" tIns="121875" rIns="121875" bIns="121875" anchor="b" anchorCtr="0">
            <a:normAutofit/>
          </a:bodyPr>
          <a:lstStyle>
            <a:lvl1pPr lvl="0">
              <a:spcBef>
                <a:spcPts val="0"/>
              </a:spcBef>
              <a:spcAft>
                <a:spcPts val="0"/>
              </a:spcAft>
              <a:buSzPts val="3199"/>
              <a:buNone/>
              <a:defRPr sz="3199"/>
            </a:lvl1pPr>
            <a:lvl2pPr lvl="1">
              <a:spcBef>
                <a:spcPts val="0"/>
              </a:spcBef>
              <a:spcAft>
                <a:spcPts val="0"/>
              </a:spcAft>
              <a:buSzPts val="3199"/>
              <a:buNone/>
              <a:defRPr sz="3199"/>
            </a:lvl2pPr>
            <a:lvl3pPr lvl="2">
              <a:spcBef>
                <a:spcPts val="0"/>
              </a:spcBef>
              <a:spcAft>
                <a:spcPts val="0"/>
              </a:spcAft>
              <a:buSzPts val="3199"/>
              <a:buNone/>
              <a:defRPr sz="3199"/>
            </a:lvl3pPr>
            <a:lvl4pPr lvl="3">
              <a:spcBef>
                <a:spcPts val="0"/>
              </a:spcBef>
              <a:spcAft>
                <a:spcPts val="0"/>
              </a:spcAft>
              <a:buSzPts val="3199"/>
              <a:buNone/>
              <a:defRPr sz="3199"/>
            </a:lvl4pPr>
            <a:lvl5pPr lvl="4">
              <a:spcBef>
                <a:spcPts val="0"/>
              </a:spcBef>
              <a:spcAft>
                <a:spcPts val="0"/>
              </a:spcAft>
              <a:buSzPts val="3199"/>
              <a:buNone/>
              <a:defRPr sz="3199"/>
            </a:lvl5pPr>
            <a:lvl6pPr lvl="5">
              <a:spcBef>
                <a:spcPts val="0"/>
              </a:spcBef>
              <a:spcAft>
                <a:spcPts val="0"/>
              </a:spcAft>
              <a:buSzPts val="3199"/>
              <a:buNone/>
              <a:defRPr sz="3199"/>
            </a:lvl6pPr>
            <a:lvl7pPr lvl="6">
              <a:spcBef>
                <a:spcPts val="0"/>
              </a:spcBef>
              <a:spcAft>
                <a:spcPts val="0"/>
              </a:spcAft>
              <a:buSzPts val="3199"/>
              <a:buNone/>
              <a:defRPr sz="3199"/>
            </a:lvl7pPr>
            <a:lvl8pPr lvl="7">
              <a:spcBef>
                <a:spcPts val="0"/>
              </a:spcBef>
              <a:spcAft>
                <a:spcPts val="0"/>
              </a:spcAft>
              <a:buSzPts val="3199"/>
              <a:buNone/>
              <a:defRPr sz="3199"/>
            </a:lvl8pPr>
            <a:lvl9pPr lvl="8">
              <a:spcBef>
                <a:spcPts val="0"/>
              </a:spcBef>
              <a:spcAft>
                <a:spcPts val="0"/>
              </a:spcAft>
              <a:buSzPts val="3199"/>
              <a:buNone/>
              <a:defRPr sz="3199"/>
            </a:lvl9pPr>
          </a:lstStyle>
          <a:p>
            <a:endParaRPr/>
          </a:p>
        </p:txBody>
      </p:sp>
      <p:sp>
        <p:nvSpPr>
          <p:cNvPr id="30" name="Google Shape;30;p7"/>
          <p:cNvSpPr txBox="1">
            <a:spLocks noGrp="1"/>
          </p:cNvSpPr>
          <p:nvPr>
            <p:ph type="body" idx="1"/>
          </p:nvPr>
        </p:nvSpPr>
        <p:spPr>
          <a:xfrm>
            <a:off x="415496" y="1852800"/>
            <a:ext cx="3743100" cy="4239300"/>
          </a:xfrm>
          <a:prstGeom prst="rect">
            <a:avLst/>
          </a:prstGeom>
        </p:spPr>
        <p:txBody>
          <a:bodyPr spcFirstLastPara="1" wrap="square" lIns="121875" tIns="121875" rIns="121875" bIns="121875" anchor="t" anchorCtr="0">
            <a:normAutofit/>
          </a:bodyPr>
          <a:lstStyle>
            <a:lvl1pPr marL="457200" lvl="0" indent="-330183">
              <a:spcBef>
                <a:spcPts val="0"/>
              </a:spcBef>
              <a:spcAft>
                <a:spcPts val="0"/>
              </a:spcAft>
              <a:buSzPts val="1600"/>
              <a:buChar char="●"/>
              <a:defRPr sz="1600"/>
            </a:lvl1pPr>
            <a:lvl2pPr marL="914400" lvl="1" indent="-330183">
              <a:spcBef>
                <a:spcPts val="0"/>
              </a:spcBef>
              <a:spcAft>
                <a:spcPts val="0"/>
              </a:spcAft>
              <a:buSzPts val="1600"/>
              <a:buChar char="○"/>
              <a:defRPr sz="1600"/>
            </a:lvl2pPr>
            <a:lvl3pPr marL="1371600" lvl="2" indent="-330183">
              <a:spcBef>
                <a:spcPts val="0"/>
              </a:spcBef>
              <a:spcAft>
                <a:spcPts val="0"/>
              </a:spcAft>
              <a:buSzPts val="1600"/>
              <a:buChar char="■"/>
              <a:defRPr sz="1600"/>
            </a:lvl3pPr>
            <a:lvl4pPr marL="1828800" lvl="3" indent="-330183">
              <a:spcBef>
                <a:spcPts val="0"/>
              </a:spcBef>
              <a:spcAft>
                <a:spcPts val="0"/>
              </a:spcAft>
              <a:buSzPts val="1600"/>
              <a:buChar char="●"/>
              <a:defRPr sz="1600"/>
            </a:lvl4pPr>
            <a:lvl5pPr marL="2286000" lvl="4" indent="-330183">
              <a:spcBef>
                <a:spcPts val="0"/>
              </a:spcBef>
              <a:spcAft>
                <a:spcPts val="0"/>
              </a:spcAft>
              <a:buSzPts val="1600"/>
              <a:buChar char="○"/>
              <a:defRPr sz="1600"/>
            </a:lvl5pPr>
            <a:lvl6pPr marL="2743200" lvl="5" indent="-330183">
              <a:spcBef>
                <a:spcPts val="0"/>
              </a:spcBef>
              <a:spcAft>
                <a:spcPts val="0"/>
              </a:spcAft>
              <a:buSzPts val="1600"/>
              <a:buChar char="■"/>
              <a:defRPr sz="1600"/>
            </a:lvl6pPr>
            <a:lvl7pPr marL="3200400" lvl="6" indent="-330183">
              <a:spcBef>
                <a:spcPts val="0"/>
              </a:spcBef>
              <a:spcAft>
                <a:spcPts val="0"/>
              </a:spcAft>
              <a:buSzPts val="1600"/>
              <a:buChar char="●"/>
              <a:defRPr sz="1600"/>
            </a:lvl7pPr>
            <a:lvl8pPr marL="3657600" lvl="7" indent="-330183">
              <a:spcBef>
                <a:spcPts val="0"/>
              </a:spcBef>
              <a:spcAft>
                <a:spcPts val="0"/>
              </a:spcAft>
              <a:buSzPts val="1600"/>
              <a:buChar char="○"/>
              <a:defRPr sz="1600"/>
            </a:lvl8pPr>
            <a:lvl9pPr marL="4114800" lvl="8" indent="-330183">
              <a:spcBef>
                <a:spcPts val="0"/>
              </a:spcBef>
              <a:spcAft>
                <a:spcPts val="0"/>
              </a:spcAft>
              <a:buSzPts val="1600"/>
              <a:buChar char="■"/>
              <a:defRPr sz="1600"/>
            </a:lvl9pPr>
          </a:lstStyle>
          <a:p>
            <a:endParaRPr/>
          </a:p>
        </p:txBody>
      </p:sp>
      <p:sp>
        <p:nvSpPr>
          <p:cNvPr id="31" name="Google Shape;31;p7"/>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503" y="600200"/>
            <a:ext cx="8488200" cy="5454300"/>
          </a:xfrm>
          <a:prstGeom prst="rect">
            <a:avLst/>
          </a:prstGeom>
        </p:spPr>
        <p:txBody>
          <a:bodyPr spcFirstLastPara="1" wrap="square" lIns="121875" tIns="121875" rIns="121875" bIns="121875" anchor="ctr" anchorCtr="0">
            <a:normAutofit/>
          </a:bodyPr>
          <a:lstStyle>
            <a:lvl1pPr lvl="0">
              <a:spcBef>
                <a:spcPts val="0"/>
              </a:spcBef>
              <a:spcAft>
                <a:spcPts val="0"/>
              </a:spcAft>
              <a:buSzPts val="6399"/>
              <a:buNone/>
              <a:defRPr sz="6399"/>
            </a:lvl1pPr>
            <a:lvl2pPr lvl="1">
              <a:spcBef>
                <a:spcPts val="0"/>
              </a:spcBef>
              <a:spcAft>
                <a:spcPts val="0"/>
              </a:spcAft>
              <a:buSzPts val="6399"/>
              <a:buNone/>
              <a:defRPr sz="6399"/>
            </a:lvl2pPr>
            <a:lvl3pPr lvl="2">
              <a:spcBef>
                <a:spcPts val="0"/>
              </a:spcBef>
              <a:spcAft>
                <a:spcPts val="0"/>
              </a:spcAft>
              <a:buSzPts val="6399"/>
              <a:buNone/>
              <a:defRPr sz="6399"/>
            </a:lvl3pPr>
            <a:lvl4pPr lvl="3">
              <a:spcBef>
                <a:spcPts val="0"/>
              </a:spcBef>
              <a:spcAft>
                <a:spcPts val="0"/>
              </a:spcAft>
              <a:buSzPts val="6399"/>
              <a:buNone/>
              <a:defRPr sz="6399"/>
            </a:lvl4pPr>
            <a:lvl5pPr lvl="4">
              <a:spcBef>
                <a:spcPts val="0"/>
              </a:spcBef>
              <a:spcAft>
                <a:spcPts val="0"/>
              </a:spcAft>
              <a:buSzPts val="6399"/>
              <a:buNone/>
              <a:defRPr sz="6399"/>
            </a:lvl5pPr>
            <a:lvl6pPr lvl="5">
              <a:spcBef>
                <a:spcPts val="0"/>
              </a:spcBef>
              <a:spcAft>
                <a:spcPts val="0"/>
              </a:spcAft>
              <a:buSzPts val="6399"/>
              <a:buNone/>
              <a:defRPr sz="6399"/>
            </a:lvl6pPr>
            <a:lvl7pPr lvl="6">
              <a:spcBef>
                <a:spcPts val="0"/>
              </a:spcBef>
              <a:spcAft>
                <a:spcPts val="0"/>
              </a:spcAft>
              <a:buSzPts val="6399"/>
              <a:buNone/>
              <a:defRPr sz="6399"/>
            </a:lvl7pPr>
            <a:lvl8pPr lvl="7">
              <a:spcBef>
                <a:spcPts val="0"/>
              </a:spcBef>
              <a:spcAft>
                <a:spcPts val="0"/>
              </a:spcAft>
              <a:buSzPts val="6399"/>
              <a:buNone/>
              <a:defRPr sz="6399"/>
            </a:lvl8pPr>
            <a:lvl9pPr lvl="8">
              <a:spcBef>
                <a:spcPts val="0"/>
              </a:spcBef>
              <a:spcAft>
                <a:spcPts val="0"/>
              </a:spcAft>
              <a:buSzPts val="6399"/>
              <a:buNone/>
              <a:defRPr sz="6399"/>
            </a:lvl9pPr>
          </a:lstStyle>
          <a:p>
            <a:endParaRPr/>
          </a:p>
        </p:txBody>
      </p:sp>
      <p:sp>
        <p:nvSpPr>
          <p:cNvPr id="34" name="Google Shape;34;p8"/>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6094475" y="-167"/>
            <a:ext cx="6094500" cy="6858000"/>
          </a:xfrm>
          <a:prstGeom prst="rect">
            <a:avLst/>
          </a:prstGeom>
          <a:solidFill>
            <a:schemeClr val="lt2"/>
          </a:solidFill>
          <a:ln>
            <a:noFill/>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53911" y="1644233"/>
            <a:ext cx="5392200" cy="1976400"/>
          </a:xfrm>
          <a:prstGeom prst="rect">
            <a:avLst/>
          </a:prstGeom>
        </p:spPr>
        <p:txBody>
          <a:bodyPr spcFirstLastPara="1" wrap="square" lIns="121875" tIns="121875" rIns="121875" bIns="121875" anchor="b" anchorCtr="0">
            <a:normAutofit/>
          </a:bodyPr>
          <a:lstStyle>
            <a:lvl1pPr lvl="0" algn="ctr">
              <a:spcBef>
                <a:spcPts val="0"/>
              </a:spcBef>
              <a:spcAft>
                <a:spcPts val="0"/>
              </a:spcAft>
              <a:buSzPts val="5599"/>
              <a:buNone/>
              <a:defRPr sz="5599"/>
            </a:lvl1pPr>
            <a:lvl2pPr lvl="1" algn="ctr">
              <a:spcBef>
                <a:spcPts val="0"/>
              </a:spcBef>
              <a:spcAft>
                <a:spcPts val="0"/>
              </a:spcAft>
              <a:buSzPts val="5599"/>
              <a:buNone/>
              <a:defRPr sz="5599"/>
            </a:lvl2pPr>
            <a:lvl3pPr lvl="2" algn="ctr">
              <a:spcBef>
                <a:spcPts val="0"/>
              </a:spcBef>
              <a:spcAft>
                <a:spcPts val="0"/>
              </a:spcAft>
              <a:buSzPts val="5599"/>
              <a:buNone/>
              <a:defRPr sz="5599"/>
            </a:lvl3pPr>
            <a:lvl4pPr lvl="3" algn="ctr">
              <a:spcBef>
                <a:spcPts val="0"/>
              </a:spcBef>
              <a:spcAft>
                <a:spcPts val="0"/>
              </a:spcAft>
              <a:buSzPts val="5599"/>
              <a:buNone/>
              <a:defRPr sz="5599"/>
            </a:lvl4pPr>
            <a:lvl5pPr lvl="4" algn="ctr">
              <a:spcBef>
                <a:spcPts val="0"/>
              </a:spcBef>
              <a:spcAft>
                <a:spcPts val="0"/>
              </a:spcAft>
              <a:buSzPts val="5599"/>
              <a:buNone/>
              <a:defRPr sz="5599"/>
            </a:lvl5pPr>
            <a:lvl6pPr lvl="5" algn="ctr">
              <a:spcBef>
                <a:spcPts val="0"/>
              </a:spcBef>
              <a:spcAft>
                <a:spcPts val="0"/>
              </a:spcAft>
              <a:buSzPts val="5599"/>
              <a:buNone/>
              <a:defRPr sz="5599"/>
            </a:lvl6pPr>
            <a:lvl7pPr lvl="6" algn="ctr">
              <a:spcBef>
                <a:spcPts val="0"/>
              </a:spcBef>
              <a:spcAft>
                <a:spcPts val="0"/>
              </a:spcAft>
              <a:buSzPts val="5599"/>
              <a:buNone/>
              <a:defRPr sz="5599"/>
            </a:lvl7pPr>
            <a:lvl8pPr lvl="7" algn="ctr">
              <a:spcBef>
                <a:spcPts val="0"/>
              </a:spcBef>
              <a:spcAft>
                <a:spcPts val="0"/>
              </a:spcAft>
              <a:buSzPts val="5599"/>
              <a:buNone/>
              <a:defRPr sz="5599"/>
            </a:lvl8pPr>
            <a:lvl9pPr lvl="8" algn="ctr">
              <a:spcBef>
                <a:spcPts val="0"/>
              </a:spcBef>
              <a:spcAft>
                <a:spcPts val="0"/>
              </a:spcAft>
              <a:buSzPts val="5599"/>
              <a:buNone/>
              <a:defRPr sz="5599"/>
            </a:lvl9pPr>
          </a:lstStyle>
          <a:p>
            <a:endParaRPr/>
          </a:p>
        </p:txBody>
      </p:sp>
      <p:sp>
        <p:nvSpPr>
          <p:cNvPr id="38" name="Google Shape;38;p9"/>
          <p:cNvSpPr txBox="1">
            <a:spLocks noGrp="1"/>
          </p:cNvSpPr>
          <p:nvPr>
            <p:ph type="subTitle" idx="1"/>
          </p:nvPr>
        </p:nvSpPr>
        <p:spPr>
          <a:xfrm>
            <a:off x="353911" y="3737433"/>
            <a:ext cx="5392200" cy="1646700"/>
          </a:xfrm>
          <a:prstGeom prst="rect">
            <a:avLst/>
          </a:prstGeom>
        </p:spPr>
        <p:txBody>
          <a:bodyPr spcFirstLastPara="1" wrap="square" lIns="121875" tIns="121875" rIns="121875" bIns="12187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9" name="Google Shape;39;p9"/>
          <p:cNvSpPr txBox="1">
            <a:spLocks noGrp="1"/>
          </p:cNvSpPr>
          <p:nvPr>
            <p:ph type="body" idx="2"/>
          </p:nvPr>
        </p:nvSpPr>
        <p:spPr>
          <a:xfrm>
            <a:off x="6584352" y="965433"/>
            <a:ext cx="5114700" cy="4926900"/>
          </a:xfrm>
          <a:prstGeom prst="rect">
            <a:avLst/>
          </a:prstGeom>
        </p:spPr>
        <p:txBody>
          <a:bodyPr spcFirstLastPara="1" wrap="square" lIns="121875" tIns="121875" rIns="121875" bIns="121875" anchor="ctr" anchorCtr="0">
            <a:normAutofit/>
          </a:bodyPr>
          <a:lstStyle>
            <a:lvl1pPr marL="457200" lvl="0" indent="-380975">
              <a:spcBef>
                <a:spcPts val="0"/>
              </a:spcBef>
              <a:spcAft>
                <a:spcPts val="0"/>
              </a:spcAft>
              <a:buSzPts val="2400"/>
              <a:buChar char="●"/>
              <a:defRPr sz="2400"/>
            </a:lvl1pPr>
            <a:lvl2pPr marL="914400" lvl="1" indent="-347114">
              <a:spcBef>
                <a:spcPts val="0"/>
              </a:spcBef>
              <a:spcAft>
                <a:spcPts val="0"/>
              </a:spcAft>
              <a:buSzPts val="1866"/>
              <a:buChar char="○"/>
              <a:defRPr sz="1866"/>
            </a:lvl2pPr>
            <a:lvl3pPr marL="1371600" lvl="2" indent="-347114">
              <a:spcBef>
                <a:spcPts val="0"/>
              </a:spcBef>
              <a:spcAft>
                <a:spcPts val="0"/>
              </a:spcAft>
              <a:buSzPts val="1866"/>
              <a:buChar char="■"/>
              <a:defRPr sz="1866"/>
            </a:lvl3pPr>
            <a:lvl4pPr marL="1828800" lvl="3" indent="-347114">
              <a:spcBef>
                <a:spcPts val="0"/>
              </a:spcBef>
              <a:spcAft>
                <a:spcPts val="0"/>
              </a:spcAft>
              <a:buSzPts val="1866"/>
              <a:buChar char="●"/>
              <a:defRPr sz="1866"/>
            </a:lvl4pPr>
            <a:lvl5pPr marL="2286000" lvl="4" indent="-347114">
              <a:spcBef>
                <a:spcPts val="0"/>
              </a:spcBef>
              <a:spcAft>
                <a:spcPts val="0"/>
              </a:spcAft>
              <a:buSzPts val="1866"/>
              <a:buChar char="○"/>
              <a:defRPr sz="1866"/>
            </a:lvl5pPr>
            <a:lvl6pPr marL="2743200" lvl="5" indent="-347114">
              <a:spcBef>
                <a:spcPts val="0"/>
              </a:spcBef>
              <a:spcAft>
                <a:spcPts val="0"/>
              </a:spcAft>
              <a:buSzPts val="1866"/>
              <a:buChar char="■"/>
              <a:defRPr sz="1866"/>
            </a:lvl6pPr>
            <a:lvl7pPr marL="3200400" lvl="6" indent="-347114">
              <a:spcBef>
                <a:spcPts val="0"/>
              </a:spcBef>
              <a:spcAft>
                <a:spcPts val="0"/>
              </a:spcAft>
              <a:buSzPts val="1866"/>
              <a:buChar char="●"/>
              <a:defRPr sz="1866"/>
            </a:lvl7pPr>
            <a:lvl8pPr marL="3657600" lvl="7" indent="-347114">
              <a:spcBef>
                <a:spcPts val="0"/>
              </a:spcBef>
              <a:spcAft>
                <a:spcPts val="0"/>
              </a:spcAft>
              <a:buSzPts val="1866"/>
              <a:buChar char="○"/>
              <a:defRPr sz="1866"/>
            </a:lvl8pPr>
            <a:lvl9pPr marL="4114800" lvl="8" indent="-347114">
              <a:spcBef>
                <a:spcPts val="0"/>
              </a:spcBef>
              <a:spcAft>
                <a:spcPts val="0"/>
              </a:spcAft>
              <a:buSzPts val="1866"/>
              <a:buChar char="■"/>
              <a:defRPr sz="1866"/>
            </a:lvl9pPr>
          </a:lstStyle>
          <a:p>
            <a:endParaRPr/>
          </a:p>
        </p:txBody>
      </p:sp>
      <p:sp>
        <p:nvSpPr>
          <p:cNvPr id="40" name="Google Shape;40;p9"/>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496" y="5640767"/>
            <a:ext cx="7996500" cy="806700"/>
          </a:xfrm>
          <a:prstGeom prst="rect">
            <a:avLst/>
          </a:prstGeom>
        </p:spPr>
        <p:txBody>
          <a:bodyPr spcFirstLastPara="1" wrap="square" lIns="121875" tIns="121875" rIns="121875" bIns="121875" anchor="ctr" anchorCtr="0">
            <a:normAutofit/>
          </a:bodyPr>
          <a:lstStyle>
            <a:lvl1pPr marL="457200" lvl="0" indent="-228600">
              <a:lnSpc>
                <a:spcPct val="100000"/>
              </a:lnSpc>
              <a:spcBef>
                <a:spcPts val="0"/>
              </a:spcBef>
              <a:spcAft>
                <a:spcPts val="0"/>
              </a:spcAft>
              <a:buSzPts val="2400"/>
              <a:buNone/>
              <a:defRPr sz="2400"/>
            </a:lvl1pPr>
          </a:lstStyle>
          <a:p>
            <a:endParaRPr/>
          </a:p>
        </p:txBody>
      </p:sp>
      <p:sp>
        <p:nvSpPr>
          <p:cNvPr id="43" name="Google Shape;43;p10"/>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496" y="1474833"/>
            <a:ext cx="11358000" cy="2618100"/>
          </a:xfrm>
          <a:prstGeom prst="rect">
            <a:avLst/>
          </a:prstGeom>
        </p:spPr>
        <p:txBody>
          <a:bodyPr spcFirstLastPara="1" wrap="square" lIns="121875" tIns="121875" rIns="121875" bIns="121875" anchor="b" anchorCtr="0">
            <a:normAutofit/>
          </a:bodyPr>
          <a:lstStyle>
            <a:lvl1pPr lvl="0" algn="ctr">
              <a:spcBef>
                <a:spcPts val="0"/>
              </a:spcBef>
              <a:spcAft>
                <a:spcPts val="0"/>
              </a:spcAft>
              <a:buSzPts val="15997"/>
              <a:buNone/>
              <a:defRPr sz="15997"/>
            </a:lvl1pPr>
            <a:lvl2pPr lvl="1" algn="ctr">
              <a:spcBef>
                <a:spcPts val="0"/>
              </a:spcBef>
              <a:spcAft>
                <a:spcPts val="0"/>
              </a:spcAft>
              <a:buSzPts val="15997"/>
              <a:buNone/>
              <a:defRPr sz="15997"/>
            </a:lvl2pPr>
            <a:lvl3pPr lvl="2" algn="ctr">
              <a:spcBef>
                <a:spcPts val="0"/>
              </a:spcBef>
              <a:spcAft>
                <a:spcPts val="0"/>
              </a:spcAft>
              <a:buSzPts val="15997"/>
              <a:buNone/>
              <a:defRPr sz="15997"/>
            </a:lvl3pPr>
            <a:lvl4pPr lvl="3" algn="ctr">
              <a:spcBef>
                <a:spcPts val="0"/>
              </a:spcBef>
              <a:spcAft>
                <a:spcPts val="0"/>
              </a:spcAft>
              <a:buSzPts val="15997"/>
              <a:buNone/>
              <a:defRPr sz="15997"/>
            </a:lvl4pPr>
            <a:lvl5pPr lvl="4" algn="ctr">
              <a:spcBef>
                <a:spcPts val="0"/>
              </a:spcBef>
              <a:spcAft>
                <a:spcPts val="0"/>
              </a:spcAft>
              <a:buSzPts val="15997"/>
              <a:buNone/>
              <a:defRPr sz="15997"/>
            </a:lvl5pPr>
            <a:lvl6pPr lvl="5" algn="ctr">
              <a:spcBef>
                <a:spcPts val="0"/>
              </a:spcBef>
              <a:spcAft>
                <a:spcPts val="0"/>
              </a:spcAft>
              <a:buSzPts val="15997"/>
              <a:buNone/>
              <a:defRPr sz="15997"/>
            </a:lvl6pPr>
            <a:lvl7pPr lvl="6" algn="ctr">
              <a:spcBef>
                <a:spcPts val="0"/>
              </a:spcBef>
              <a:spcAft>
                <a:spcPts val="0"/>
              </a:spcAft>
              <a:buSzPts val="15997"/>
              <a:buNone/>
              <a:defRPr sz="15997"/>
            </a:lvl7pPr>
            <a:lvl8pPr lvl="7" algn="ctr">
              <a:spcBef>
                <a:spcPts val="0"/>
              </a:spcBef>
              <a:spcAft>
                <a:spcPts val="0"/>
              </a:spcAft>
              <a:buSzPts val="15997"/>
              <a:buNone/>
              <a:defRPr sz="15997"/>
            </a:lvl8pPr>
            <a:lvl9pPr lvl="8" algn="ctr">
              <a:spcBef>
                <a:spcPts val="0"/>
              </a:spcBef>
              <a:spcAft>
                <a:spcPts val="0"/>
              </a:spcAft>
              <a:buSzPts val="15997"/>
              <a:buNone/>
              <a:defRPr sz="15997"/>
            </a:lvl9pPr>
          </a:lstStyle>
          <a:p>
            <a:r>
              <a:t>xx%</a:t>
            </a:r>
          </a:p>
        </p:txBody>
      </p:sp>
      <p:sp>
        <p:nvSpPr>
          <p:cNvPr id="46" name="Google Shape;46;p11"/>
          <p:cNvSpPr txBox="1">
            <a:spLocks noGrp="1"/>
          </p:cNvSpPr>
          <p:nvPr>
            <p:ph type="body" idx="1"/>
          </p:nvPr>
        </p:nvSpPr>
        <p:spPr>
          <a:xfrm>
            <a:off x="415496" y="4202967"/>
            <a:ext cx="11358000" cy="1734300"/>
          </a:xfrm>
          <a:prstGeom prst="rect">
            <a:avLst/>
          </a:prstGeom>
        </p:spPr>
        <p:txBody>
          <a:bodyPr spcFirstLastPara="1" wrap="square" lIns="121875" tIns="121875" rIns="121875" bIns="121875" anchor="t" anchorCtr="0">
            <a:normAutofit/>
          </a:bodyPr>
          <a:lstStyle>
            <a:lvl1pPr marL="457200" lvl="0" indent="-380975" algn="ctr">
              <a:spcBef>
                <a:spcPts val="0"/>
              </a:spcBef>
              <a:spcAft>
                <a:spcPts val="0"/>
              </a:spcAft>
              <a:buSzPts val="2400"/>
              <a:buChar char="●"/>
              <a:defRPr sz="2400"/>
            </a:lvl1pPr>
            <a:lvl2pPr marL="914400" lvl="1" indent="-347114" algn="ctr">
              <a:spcBef>
                <a:spcPts val="0"/>
              </a:spcBef>
              <a:spcAft>
                <a:spcPts val="0"/>
              </a:spcAft>
              <a:buSzPts val="1866"/>
              <a:buChar char="○"/>
              <a:defRPr sz="1866"/>
            </a:lvl2pPr>
            <a:lvl3pPr marL="1371600" lvl="2" indent="-347114" algn="ctr">
              <a:spcBef>
                <a:spcPts val="0"/>
              </a:spcBef>
              <a:spcAft>
                <a:spcPts val="0"/>
              </a:spcAft>
              <a:buSzPts val="1866"/>
              <a:buChar char="■"/>
              <a:defRPr sz="1866"/>
            </a:lvl3pPr>
            <a:lvl4pPr marL="1828800" lvl="3" indent="-347114" algn="ctr">
              <a:spcBef>
                <a:spcPts val="0"/>
              </a:spcBef>
              <a:spcAft>
                <a:spcPts val="0"/>
              </a:spcAft>
              <a:buSzPts val="1866"/>
              <a:buChar char="●"/>
              <a:defRPr sz="1866"/>
            </a:lvl4pPr>
            <a:lvl5pPr marL="2286000" lvl="4" indent="-347114" algn="ctr">
              <a:spcBef>
                <a:spcPts val="0"/>
              </a:spcBef>
              <a:spcAft>
                <a:spcPts val="0"/>
              </a:spcAft>
              <a:buSzPts val="1866"/>
              <a:buChar char="○"/>
              <a:defRPr sz="1866"/>
            </a:lvl5pPr>
            <a:lvl6pPr marL="2743200" lvl="5" indent="-347114" algn="ctr">
              <a:spcBef>
                <a:spcPts val="0"/>
              </a:spcBef>
              <a:spcAft>
                <a:spcPts val="0"/>
              </a:spcAft>
              <a:buSzPts val="1866"/>
              <a:buChar char="■"/>
              <a:defRPr sz="1866"/>
            </a:lvl6pPr>
            <a:lvl7pPr marL="3200400" lvl="6" indent="-347114" algn="ctr">
              <a:spcBef>
                <a:spcPts val="0"/>
              </a:spcBef>
              <a:spcAft>
                <a:spcPts val="0"/>
              </a:spcAft>
              <a:buSzPts val="1866"/>
              <a:buChar char="●"/>
              <a:defRPr sz="1866"/>
            </a:lvl7pPr>
            <a:lvl8pPr marL="3657600" lvl="7" indent="-347114" algn="ctr">
              <a:spcBef>
                <a:spcPts val="0"/>
              </a:spcBef>
              <a:spcAft>
                <a:spcPts val="0"/>
              </a:spcAft>
              <a:buSzPts val="1866"/>
              <a:buChar char="○"/>
              <a:defRPr sz="1866"/>
            </a:lvl8pPr>
            <a:lvl9pPr marL="4114800" lvl="8" indent="-347114" algn="ctr">
              <a:spcBef>
                <a:spcPts val="0"/>
              </a:spcBef>
              <a:spcAft>
                <a:spcPts val="0"/>
              </a:spcAft>
              <a:buSzPts val="1866"/>
              <a:buChar char="■"/>
              <a:defRPr sz="1866"/>
            </a:lvl9pPr>
          </a:lstStyle>
          <a:p>
            <a:endParaRPr/>
          </a:p>
        </p:txBody>
      </p:sp>
      <p:sp>
        <p:nvSpPr>
          <p:cNvPr id="47" name="Google Shape;47;p11"/>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3784" y="6217622"/>
            <a:ext cx="731400" cy="524700"/>
          </a:xfrm>
          <a:prstGeom prst="rect">
            <a:avLst/>
          </a:prstGeom>
        </p:spPr>
        <p:txBody>
          <a:bodyPr spcFirstLastPara="1" wrap="square" lIns="121875" tIns="121875" rIns="121875" bIns="121875" anchor="ctr" anchorCtr="0">
            <a:norm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1 cover">
  <p:cSld name="Slide 1 cover">
    <p:spTree>
      <p:nvGrpSpPr>
        <p:cNvPr id="1" name="Shape 50"/>
        <p:cNvGrpSpPr/>
        <p:nvPr/>
      </p:nvGrpSpPr>
      <p:grpSpPr>
        <a:xfrm>
          <a:off x="0" y="0"/>
          <a:ext cx="0" cy="0"/>
          <a:chOff x="0" y="0"/>
          <a:chExt cx="0" cy="0"/>
        </a:xfrm>
      </p:grpSpPr>
      <p:sp>
        <p:nvSpPr>
          <p:cNvPr id="51" name="Google Shape;51;p13"/>
          <p:cNvSpPr>
            <a:spLocks noGrp="1"/>
          </p:cNvSpPr>
          <p:nvPr>
            <p:ph type="pic" idx="2"/>
          </p:nvPr>
        </p:nvSpPr>
        <p:spPr>
          <a:xfrm>
            <a:off x="8565595" y="1257298"/>
            <a:ext cx="3036000" cy="3111600"/>
          </a:xfrm>
          <a:prstGeom prst="roundRect">
            <a:avLst>
              <a:gd name="adj" fmla="val 8042"/>
            </a:avLst>
          </a:prstGeom>
          <a:solidFill>
            <a:srgbClr val="FFF8DE"/>
          </a:solidFill>
          <a:ln>
            <a:noFill/>
          </a:ln>
        </p:spPr>
      </p:sp>
      <p:sp>
        <p:nvSpPr>
          <p:cNvPr id="52" name="Google Shape;52;p13"/>
          <p:cNvSpPr txBox="1">
            <a:spLocks noGrp="1"/>
          </p:cNvSpPr>
          <p:nvPr>
            <p:ph type="sldNum" idx="12"/>
          </p:nvPr>
        </p:nvSpPr>
        <p:spPr>
          <a:xfrm>
            <a:off x="11406191" y="6333134"/>
            <a:ext cx="731400" cy="525000"/>
          </a:xfrm>
          <a:prstGeom prst="rect">
            <a:avLst/>
          </a:prstGeom>
        </p:spPr>
        <p:txBody>
          <a:bodyPr spcFirstLastPara="1" wrap="square" lIns="121875" tIns="121875" rIns="121875" bIns="12187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1 cover">
  <p:cSld name="Slide 1 cover">
    <p:spTree>
      <p:nvGrpSpPr>
        <p:cNvPr id="1" name="Shape 59"/>
        <p:cNvGrpSpPr/>
        <p:nvPr/>
      </p:nvGrpSpPr>
      <p:grpSpPr>
        <a:xfrm>
          <a:off x="0" y="0"/>
          <a:ext cx="0" cy="0"/>
          <a:chOff x="0" y="0"/>
          <a:chExt cx="0" cy="0"/>
        </a:xfrm>
      </p:grpSpPr>
      <p:sp>
        <p:nvSpPr>
          <p:cNvPr id="60" name="Google Shape;60;p15"/>
          <p:cNvSpPr>
            <a:spLocks noGrp="1"/>
          </p:cNvSpPr>
          <p:nvPr>
            <p:ph type="pic" idx="2"/>
          </p:nvPr>
        </p:nvSpPr>
        <p:spPr>
          <a:xfrm>
            <a:off x="8565595" y="1257298"/>
            <a:ext cx="3036000" cy="3111600"/>
          </a:xfrm>
          <a:prstGeom prst="roundRect">
            <a:avLst>
              <a:gd name="adj" fmla="val 8042"/>
            </a:avLst>
          </a:prstGeom>
          <a:solidFill>
            <a:srgbClr val="FFF8DE"/>
          </a:solidFill>
          <a:ln>
            <a:noFill/>
          </a:ln>
        </p:spPr>
      </p:sp>
      <p:sp>
        <p:nvSpPr>
          <p:cNvPr id="61" name="Google Shape;61;p1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ố cục tùy chỉnh 1">
  <p:cSld name="CUSTOM">
    <p:spTree>
      <p:nvGrpSpPr>
        <p:cNvPr id="1" name="Shape 62"/>
        <p:cNvGrpSpPr/>
        <p:nvPr/>
      </p:nvGrpSpPr>
      <p:grpSpPr>
        <a:xfrm>
          <a:off x="0" y="0"/>
          <a:ext cx="0" cy="0"/>
          <a:chOff x="0" y="0"/>
          <a:chExt cx="0" cy="0"/>
        </a:xfrm>
      </p:grpSpPr>
      <p:sp>
        <p:nvSpPr>
          <p:cNvPr id="63" name="Google Shape;63;p16"/>
          <p:cNvSpPr/>
          <p:nvPr/>
        </p:nvSpPr>
        <p:spPr>
          <a:xfrm>
            <a:off x="130350" y="6256425"/>
            <a:ext cx="11921400" cy="521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2">
  <p:cSld name="Slide 2">
    <p:spTree>
      <p:nvGrpSpPr>
        <p:cNvPr id="1" name="Shape 65"/>
        <p:cNvGrpSpPr/>
        <p:nvPr/>
      </p:nvGrpSpPr>
      <p:grpSpPr>
        <a:xfrm>
          <a:off x="0" y="0"/>
          <a:ext cx="0" cy="0"/>
          <a:chOff x="0" y="0"/>
          <a:chExt cx="0" cy="0"/>
        </a:xfrm>
      </p:grpSpPr>
      <p:sp>
        <p:nvSpPr>
          <p:cNvPr id="66" name="Google Shape;66;p1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3">
  <p:cSld name="Slide 3">
    <p:spTree>
      <p:nvGrpSpPr>
        <p:cNvPr id="1" name="Shape 67"/>
        <p:cNvGrpSpPr/>
        <p:nvPr/>
      </p:nvGrpSpPr>
      <p:grpSpPr>
        <a:xfrm>
          <a:off x="0" y="0"/>
          <a:ext cx="0" cy="0"/>
          <a:chOff x="0" y="0"/>
          <a:chExt cx="0" cy="0"/>
        </a:xfrm>
      </p:grpSpPr>
      <p:sp>
        <p:nvSpPr>
          <p:cNvPr id="68" name="Google Shape;68;p18"/>
          <p:cNvSpPr>
            <a:spLocks noGrp="1"/>
          </p:cNvSpPr>
          <p:nvPr>
            <p:ph type="pic" idx="2"/>
          </p:nvPr>
        </p:nvSpPr>
        <p:spPr>
          <a:xfrm>
            <a:off x="4296288" y="1257300"/>
            <a:ext cx="7305600" cy="2529000"/>
          </a:xfrm>
          <a:prstGeom prst="roundRect">
            <a:avLst>
              <a:gd name="adj" fmla="val 9728"/>
            </a:avLst>
          </a:prstGeom>
          <a:solidFill>
            <a:srgbClr val="FFF8DE"/>
          </a:solidFill>
          <a:ln>
            <a:noFill/>
          </a:ln>
        </p:spPr>
      </p:sp>
      <p:sp>
        <p:nvSpPr>
          <p:cNvPr id="69" name="Google Shape;69;p1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4">
  <p:cSld name="Slide 4">
    <p:spTree>
      <p:nvGrpSpPr>
        <p:cNvPr id="1" name="Shape 70"/>
        <p:cNvGrpSpPr/>
        <p:nvPr/>
      </p:nvGrpSpPr>
      <p:grpSpPr>
        <a:xfrm>
          <a:off x="0" y="0"/>
          <a:ext cx="0" cy="0"/>
          <a:chOff x="0" y="0"/>
          <a:chExt cx="0" cy="0"/>
        </a:xfrm>
      </p:grpSpPr>
      <p:sp>
        <p:nvSpPr>
          <p:cNvPr id="71" name="Google Shape;71;p19"/>
          <p:cNvSpPr>
            <a:spLocks noGrp="1"/>
          </p:cNvSpPr>
          <p:nvPr>
            <p:ph type="pic" idx="2"/>
          </p:nvPr>
        </p:nvSpPr>
        <p:spPr>
          <a:xfrm>
            <a:off x="587228" y="3495675"/>
            <a:ext cx="4126500" cy="2752800"/>
          </a:xfrm>
          <a:prstGeom prst="roundRect">
            <a:avLst>
              <a:gd name="adj" fmla="val 9401"/>
            </a:avLst>
          </a:prstGeom>
          <a:solidFill>
            <a:srgbClr val="FFF8DE"/>
          </a:solidFill>
          <a:ln>
            <a:noFill/>
          </a:ln>
        </p:spPr>
      </p:sp>
      <p:sp>
        <p:nvSpPr>
          <p:cNvPr id="72" name="Google Shape;72;p1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5">
  <p:cSld name="Slide 5">
    <p:spTree>
      <p:nvGrpSpPr>
        <p:cNvPr id="1" name="Shape 73"/>
        <p:cNvGrpSpPr/>
        <p:nvPr/>
      </p:nvGrpSpPr>
      <p:grpSpPr>
        <a:xfrm>
          <a:off x="0" y="0"/>
          <a:ext cx="0" cy="0"/>
          <a:chOff x="0" y="0"/>
          <a:chExt cx="0" cy="0"/>
        </a:xfrm>
      </p:grpSpPr>
      <p:sp>
        <p:nvSpPr>
          <p:cNvPr id="74" name="Google Shape;74;p20"/>
          <p:cNvSpPr>
            <a:spLocks noGrp="1"/>
          </p:cNvSpPr>
          <p:nvPr>
            <p:ph type="pic" idx="2"/>
          </p:nvPr>
        </p:nvSpPr>
        <p:spPr>
          <a:xfrm>
            <a:off x="4417637" y="3660124"/>
            <a:ext cx="2656200" cy="2588400"/>
          </a:xfrm>
          <a:prstGeom prst="roundRect">
            <a:avLst>
              <a:gd name="adj" fmla="val 8881"/>
            </a:avLst>
          </a:prstGeom>
          <a:solidFill>
            <a:srgbClr val="FFF8DE"/>
          </a:solidFill>
          <a:ln>
            <a:noFill/>
          </a:ln>
        </p:spPr>
      </p:sp>
      <p:sp>
        <p:nvSpPr>
          <p:cNvPr id="75" name="Google Shape;75;p2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6">
  <p:cSld name="Slide 6">
    <p:spTree>
      <p:nvGrpSpPr>
        <p:cNvPr id="1" name="Shape 76"/>
        <p:cNvGrpSpPr/>
        <p:nvPr/>
      </p:nvGrpSpPr>
      <p:grpSpPr>
        <a:xfrm>
          <a:off x="0" y="0"/>
          <a:ext cx="0" cy="0"/>
          <a:chOff x="0" y="0"/>
          <a:chExt cx="0" cy="0"/>
        </a:xfrm>
      </p:grpSpPr>
      <p:sp>
        <p:nvSpPr>
          <p:cNvPr id="77" name="Google Shape;77;p2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7">
  <p:cSld name="Slide 7">
    <p:spTree>
      <p:nvGrpSpPr>
        <p:cNvPr id="1" name="Shape 78"/>
        <p:cNvGrpSpPr/>
        <p:nvPr/>
      </p:nvGrpSpPr>
      <p:grpSpPr>
        <a:xfrm>
          <a:off x="0" y="0"/>
          <a:ext cx="0" cy="0"/>
          <a:chOff x="0" y="0"/>
          <a:chExt cx="0" cy="0"/>
        </a:xfrm>
      </p:grpSpPr>
      <p:sp>
        <p:nvSpPr>
          <p:cNvPr id="79" name="Google Shape;79;p22"/>
          <p:cNvSpPr>
            <a:spLocks noGrp="1"/>
          </p:cNvSpPr>
          <p:nvPr>
            <p:ph type="pic" idx="2"/>
          </p:nvPr>
        </p:nvSpPr>
        <p:spPr>
          <a:xfrm>
            <a:off x="587228" y="1257300"/>
            <a:ext cx="1722000" cy="1863600"/>
          </a:xfrm>
          <a:prstGeom prst="roundRect">
            <a:avLst>
              <a:gd name="adj" fmla="val 10473"/>
            </a:avLst>
          </a:prstGeom>
          <a:solidFill>
            <a:srgbClr val="FFF8DE"/>
          </a:solidFill>
          <a:ln>
            <a:noFill/>
          </a:ln>
        </p:spPr>
      </p:sp>
      <p:sp>
        <p:nvSpPr>
          <p:cNvPr id="80" name="Google Shape;80;p22"/>
          <p:cNvSpPr>
            <a:spLocks noGrp="1"/>
          </p:cNvSpPr>
          <p:nvPr>
            <p:ph type="pic" idx="3"/>
          </p:nvPr>
        </p:nvSpPr>
        <p:spPr>
          <a:xfrm>
            <a:off x="3339678" y="1257300"/>
            <a:ext cx="1722000" cy="1863600"/>
          </a:xfrm>
          <a:prstGeom prst="roundRect">
            <a:avLst>
              <a:gd name="adj" fmla="val 10473"/>
            </a:avLst>
          </a:prstGeom>
          <a:solidFill>
            <a:srgbClr val="FFF8DE"/>
          </a:solidFill>
          <a:ln>
            <a:noFill/>
          </a:ln>
        </p:spPr>
      </p:sp>
      <p:sp>
        <p:nvSpPr>
          <p:cNvPr id="81" name="Google Shape;81;p22"/>
          <p:cNvSpPr>
            <a:spLocks noGrp="1"/>
          </p:cNvSpPr>
          <p:nvPr>
            <p:ph type="pic" idx="4"/>
          </p:nvPr>
        </p:nvSpPr>
        <p:spPr>
          <a:xfrm>
            <a:off x="6094475" y="1257300"/>
            <a:ext cx="1722000" cy="1863600"/>
          </a:xfrm>
          <a:prstGeom prst="roundRect">
            <a:avLst>
              <a:gd name="adj" fmla="val 10473"/>
            </a:avLst>
          </a:prstGeom>
          <a:solidFill>
            <a:srgbClr val="FFF8DE"/>
          </a:solidFill>
          <a:ln>
            <a:noFill/>
          </a:ln>
        </p:spPr>
      </p:sp>
      <p:sp>
        <p:nvSpPr>
          <p:cNvPr id="82" name="Google Shape;82;p2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8">
  <p:cSld name="Slide 8">
    <p:spTree>
      <p:nvGrpSpPr>
        <p:cNvPr id="1" name="Shape 83"/>
        <p:cNvGrpSpPr/>
        <p:nvPr/>
      </p:nvGrpSpPr>
      <p:grpSpPr>
        <a:xfrm>
          <a:off x="0" y="0"/>
          <a:ext cx="0" cy="0"/>
          <a:chOff x="0" y="0"/>
          <a:chExt cx="0" cy="0"/>
        </a:xfrm>
      </p:grpSpPr>
      <p:sp>
        <p:nvSpPr>
          <p:cNvPr id="84" name="Google Shape;84;p23"/>
          <p:cNvSpPr>
            <a:spLocks noGrp="1"/>
          </p:cNvSpPr>
          <p:nvPr>
            <p:ph type="pic" idx="2"/>
          </p:nvPr>
        </p:nvSpPr>
        <p:spPr>
          <a:xfrm>
            <a:off x="3977692" y="1557706"/>
            <a:ext cx="3498300" cy="2100000"/>
          </a:xfrm>
          <a:prstGeom prst="roundRect">
            <a:avLst>
              <a:gd name="adj" fmla="val 12004"/>
            </a:avLst>
          </a:prstGeom>
          <a:solidFill>
            <a:srgbClr val="FFF8DE"/>
          </a:solidFill>
          <a:ln>
            <a:noFill/>
          </a:ln>
        </p:spPr>
      </p:sp>
      <p:sp>
        <p:nvSpPr>
          <p:cNvPr id="85" name="Google Shape;85;p2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9">
  <p:cSld name="Slide 9">
    <p:spTree>
      <p:nvGrpSpPr>
        <p:cNvPr id="1" name="Shape 86"/>
        <p:cNvGrpSpPr/>
        <p:nvPr/>
      </p:nvGrpSpPr>
      <p:grpSpPr>
        <a:xfrm>
          <a:off x="0" y="0"/>
          <a:ext cx="0" cy="0"/>
          <a:chOff x="0" y="0"/>
          <a:chExt cx="0" cy="0"/>
        </a:xfrm>
      </p:grpSpPr>
      <p:sp>
        <p:nvSpPr>
          <p:cNvPr id="87" name="Google Shape;87;p24"/>
          <p:cNvSpPr>
            <a:spLocks noGrp="1"/>
          </p:cNvSpPr>
          <p:nvPr>
            <p:ph type="pic" idx="2"/>
          </p:nvPr>
        </p:nvSpPr>
        <p:spPr>
          <a:xfrm>
            <a:off x="7474351" y="1427640"/>
            <a:ext cx="3948900" cy="1961700"/>
          </a:xfrm>
          <a:prstGeom prst="roundRect">
            <a:avLst>
              <a:gd name="adj" fmla="val 10452"/>
            </a:avLst>
          </a:prstGeom>
          <a:solidFill>
            <a:srgbClr val="FFF8DE"/>
          </a:solidFill>
          <a:ln>
            <a:noFill/>
          </a:ln>
        </p:spPr>
      </p:sp>
      <p:sp>
        <p:nvSpPr>
          <p:cNvPr id="88" name="Google Shape;88;p2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 10">
  <p:cSld name="Slide 10">
    <p:spTree>
      <p:nvGrpSpPr>
        <p:cNvPr id="1" name="Shape 89"/>
        <p:cNvGrpSpPr/>
        <p:nvPr/>
      </p:nvGrpSpPr>
      <p:grpSpPr>
        <a:xfrm>
          <a:off x="0" y="0"/>
          <a:ext cx="0" cy="0"/>
          <a:chOff x="0" y="0"/>
          <a:chExt cx="0" cy="0"/>
        </a:xfrm>
      </p:grpSpPr>
      <p:sp>
        <p:nvSpPr>
          <p:cNvPr id="90" name="Google Shape;90;p2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11">
  <p:cSld name="Slide 11">
    <p:spTree>
      <p:nvGrpSpPr>
        <p:cNvPr id="1" name="Shape 91"/>
        <p:cNvGrpSpPr/>
        <p:nvPr/>
      </p:nvGrpSpPr>
      <p:grpSpPr>
        <a:xfrm>
          <a:off x="0" y="0"/>
          <a:ext cx="0" cy="0"/>
          <a:chOff x="0" y="0"/>
          <a:chExt cx="0" cy="0"/>
        </a:xfrm>
      </p:grpSpPr>
      <p:sp>
        <p:nvSpPr>
          <p:cNvPr id="92" name="Google Shape;92;p26"/>
          <p:cNvSpPr>
            <a:spLocks noGrp="1"/>
          </p:cNvSpPr>
          <p:nvPr>
            <p:ph type="pic" idx="2"/>
          </p:nvPr>
        </p:nvSpPr>
        <p:spPr>
          <a:xfrm>
            <a:off x="587228" y="2633980"/>
            <a:ext cx="4500900" cy="1998300"/>
          </a:xfrm>
          <a:prstGeom prst="roundRect">
            <a:avLst>
              <a:gd name="adj" fmla="val 10566"/>
            </a:avLst>
          </a:prstGeom>
          <a:solidFill>
            <a:srgbClr val="FFF8DE"/>
          </a:solidFill>
          <a:ln>
            <a:noFill/>
          </a:ln>
        </p:spPr>
      </p:sp>
      <p:sp>
        <p:nvSpPr>
          <p:cNvPr id="93" name="Google Shape;93;p2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 12">
  <p:cSld name="Slide 12">
    <p:spTree>
      <p:nvGrpSpPr>
        <p:cNvPr id="1" name="Shape 94"/>
        <p:cNvGrpSpPr/>
        <p:nvPr/>
      </p:nvGrpSpPr>
      <p:grpSpPr>
        <a:xfrm>
          <a:off x="0" y="0"/>
          <a:ext cx="0" cy="0"/>
          <a:chOff x="0" y="0"/>
          <a:chExt cx="0" cy="0"/>
        </a:xfrm>
      </p:grpSpPr>
      <p:sp>
        <p:nvSpPr>
          <p:cNvPr id="95" name="Google Shape;95;p27"/>
          <p:cNvSpPr>
            <a:spLocks noGrp="1"/>
          </p:cNvSpPr>
          <p:nvPr>
            <p:ph type="pic" idx="2"/>
          </p:nvPr>
        </p:nvSpPr>
        <p:spPr>
          <a:xfrm>
            <a:off x="7587939" y="1485900"/>
            <a:ext cx="4014000" cy="1943100"/>
          </a:xfrm>
          <a:prstGeom prst="roundRect">
            <a:avLst>
              <a:gd name="adj" fmla="val 10000"/>
            </a:avLst>
          </a:prstGeom>
          <a:solidFill>
            <a:srgbClr val="FFF8DE"/>
          </a:solidFill>
          <a:ln>
            <a:noFill/>
          </a:ln>
        </p:spPr>
      </p:sp>
      <p:sp>
        <p:nvSpPr>
          <p:cNvPr id="96" name="Google Shape;96;p2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13">
  <p:cSld name="Slide 13">
    <p:spTree>
      <p:nvGrpSpPr>
        <p:cNvPr id="1" name="Shape 97"/>
        <p:cNvGrpSpPr/>
        <p:nvPr/>
      </p:nvGrpSpPr>
      <p:grpSpPr>
        <a:xfrm>
          <a:off x="0" y="0"/>
          <a:ext cx="0" cy="0"/>
          <a:chOff x="0" y="0"/>
          <a:chExt cx="0" cy="0"/>
        </a:xfrm>
      </p:grpSpPr>
      <p:sp>
        <p:nvSpPr>
          <p:cNvPr id="98" name="Google Shape;98;p28"/>
          <p:cNvSpPr>
            <a:spLocks noGrp="1"/>
          </p:cNvSpPr>
          <p:nvPr>
            <p:ph type="pic" idx="2"/>
          </p:nvPr>
        </p:nvSpPr>
        <p:spPr>
          <a:xfrm>
            <a:off x="5950952" y="1257300"/>
            <a:ext cx="5650800" cy="2474100"/>
          </a:xfrm>
          <a:prstGeom prst="roundRect">
            <a:avLst>
              <a:gd name="adj" fmla="val 11277"/>
            </a:avLst>
          </a:prstGeom>
          <a:solidFill>
            <a:srgbClr val="FFF8DE"/>
          </a:solidFill>
          <a:ln>
            <a:noFill/>
          </a:ln>
        </p:spPr>
      </p:sp>
      <p:sp>
        <p:nvSpPr>
          <p:cNvPr id="99" name="Google Shape;99;p2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14">
  <p:cSld name="Slide 14">
    <p:spTree>
      <p:nvGrpSpPr>
        <p:cNvPr id="1" name="Shape 100"/>
        <p:cNvGrpSpPr/>
        <p:nvPr/>
      </p:nvGrpSpPr>
      <p:grpSpPr>
        <a:xfrm>
          <a:off x="0" y="0"/>
          <a:ext cx="0" cy="0"/>
          <a:chOff x="0" y="0"/>
          <a:chExt cx="0" cy="0"/>
        </a:xfrm>
      </p:grpSpPr>
      <p:sp>
        <p:nvSpPr>
          <p:cNvPr id="101" name="Google Shape;101;p29"/>
          <p:cNvSpPr>
            <a:spLocks noGrp="1"/>
          </p:cNvSpPr>
          <p:nvPr>
            <p:ph type="pic" idx="2"/>
          </p:nvPr>
        </p:nvSpPr>
        <p:spPr>
          <a:xfrm>
            <a:off x="4675607" y="1257301"/>
            <a:ext cx="2609100" cy="2981400"/>
          </a:xfrm>
          <a:prstGeom prst="roundRect">
            <a:avLst>
              <a:gd name="adj" fmla="val 9003"/>
            </a:avLst>
          </a:prstGeom>
          <a:solidFill>
            <a:srgbClr val="FFF8DE"/>
          </a:solidFill>
          <a:ln>
            <a:noFill/>
          </a:ln>
        </p:spPr>
      </p:sp>
      <p:sp>
        <p:nvSpPr>
          <p:cNvPr id="102" name="Google Shape;102;p2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 15">
  <p:cSld name="Slide 15">
    <p:spTree>
      <p:nvGrpSpPr>
        <p:cNvPr id="1" name="Shape 103"/>
        <p:cNvGrpSpPr/>
        <p:nvPr/>
      </p:nvGrpSpPr>
      <p:grpSpPr>
        <a:xfrm>
          <a:off x="0" y="0"/>
          <a:ext cx="0" cy="0"/>
          <a:chOff x="0" y="0"/>
          <a:chExt cx="0" cy="0"/>
        </a:xfrm>
      </p:grpSpPr>
      <p:sp>
        <p:nvSpPr>
          <p:cNvPr id="104" name="Google Shape;104;p3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 16">
  <p:cSld name="Slide 16">
    <p:spTree>
      <p:nvGrpSpPr>
        <p:cNvPr id="1" name="Shape 105"/>
        <p:cNvGrpSpPr/>
        <p:nvPr/>
      </p:nvGrpSpPr>
      <p:grpSpPr>
        <a:xfrm>
          <a:off x="0" y="0"/>
          <a:ext cx="0" cy="0"/>
          <a:chOff x="0" y="0"/>
          <a:chExt cx="0" cy="0"/>
        </a:xfrm>
      </p:grpSpPr>
      <p:sp>
        <p:nvSpPr>
          <p:cNvPr id="106" name="Google Shape;106;p31"/>
          <p:cNvSpPr>
            <a:spLocks noGrp="1"/>
          </p:cNvSpPr>
          <p:nvPr>
            <p:ph type="pic" idx="2"/>
          </p:nvPr>
        </p:nvSpPr>
        <p:spPr>
          <a:xfrm>
            <a:off x="587228" y="1267746"/>
            <a:ext cx="6678300" cy="2751900"/>
          </a:xfrm>
          <a:prstGeom prst="roundRect">
            <a:avLst>
              <a:gd name="adj" fmla="val 8014"/>
            </a:avLst>
          </a:prstGeom>
          <a:solidFill>
            <a:srgbClr val="FFF8DE"/>
          </a:solidFill>
          <a:ln>
            <a:noFill/>
          </a:ln>
        </p:spPr>
      </p:sp>
      <p:sp>
        <p:nvSpPr>
          <p:cNvPr id="107" name="Google Shape;107;p3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lide 17">
  <p:cSld name="Slide 17">
    <p:spTree>
      <p:nvGrpSpPr>
        <p:cNvPr id="1" name="Shape 108"/>
        <p:cNvGrpSpPr/>
        <p:nvPr/>
      </p:nvGrpSpPr>
      <p:grpSpPr>
        <a:xfrm>
          <a:off x="0" y="0"/>
          <a:ext cx="0" cy="0"/>
          <a:chOff x="0" y="0"/>
          <a:chExt cx="0" cy="0"/>
        </a:xfrm>
      </p:grpSpPr>
      <p:sp>
        <p:nvSpPr>
          <p:cNvPr id="109" name="Google Shape;109;p32"/>
          <p:cNvSpPr>
            <a:spLocks noGrp="1"/>
          </p:cNvSpPr>
          <p:nvPr>
            <p:ph type="pic" idx="2"/>
          </p:nvPr>
        </p:nvSpPr>
        <p:spPr>
          <a:xfrm>
            <a:off x="3192126" y="1257300"/>
            <a:ext cx="2712000" cy="4991100"/>
          </a:xfrm>
          <a:prstGeom prst="roundRect">
            <a:avLst>
              <a:gd name="adj" fmla="val 9644"/>
            </a:avLst>
          </a:prstGeom>
          <a:solidFill>
            <a:srgbClr val="FFF8DE"/>
          </a:solidFill>
          <a:ln>
            <a:noFill/>
          </a:ln>
        </p:spPr>
      </p:sp>
      <p:sp>
        <p:nvSpPr>
          <p:cNvPr id="110" name="Google Shape;110;p3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lide 18">
  <p:cSld name="Slide 18">
    <p:spTree>
      <p:nvGrpSpPr>
        <p:cNvPr id="1" name="Shape 111"/>
        <p:cNvGrpSpPr/>
        <p:nvPr/>
      </p:nvGrpSpPr>
      <p:grpSpPr>
        <a:xfrm>
          <a:off x="0" y="0"/>
          <a:ext cx="0" cy="0"/>
          <a:chOff x="0" y="0"/>
          <a:chExt cx="0" cy="0"/>
        </a:xfrm>
      </p:grpSpPr>
      <p:sp>
        <p:nvSpPr>
          <p:cNvPr id="112" name="Google Shape;112;p33"/>
          <p:cNvSpPr>
            <a:spLocks noGrp="1"/>
          </p:cNvSpPr>
          <p:nvPr>
            <p:ph type="pic" idx="2"/>
          </p:nvPr>
        </p:nvSpPr>
        <p:spPr>
          <a:xfrm>
            <a:off x="587228" y="1376695"/>
            <a:ext cx="3793200" cy="2171700"/>
          </a:xfrm>
          <a:prstGeom prst="roundRect">
            <a:avLst>
              <a:gd name="adj" fmla="val 10088"/>
            </a:avLst>
          </a:prstGeom>
          <a:solidFill>
            <a:srgbClr val="FFF8DE"/>
          </a:solidFill>
          <a:ln>
            <a:noFill/>
          </a:ln>
        </p:spPr>
      </p:sp>
      <p:sp>
        <p:nvSpPr>
          <p:cNvPr id="113" name="Google Shape;113;p3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lide 19">
  <p:cSld name="Slide 19">
    <p:spTree>
      <p:nvGrpSpPr>
        <p:cNvPr id="1" name="Shape 114"/>
        <p:cNvGrpSpPr/>
        <p:nvPr/>
      </p:nvGrpSpPr>
      <p:grpSpPr>
        <a:xfrm>
          <a:off x="0" y="0"/>
          <a:ext cx="0" cy="0"/>
          <a:chOff x="0" y="0"/>
          <a:chExt cx="0" cy="0"/>
        </a:xfrm>
      </p:grpSpPr>
      <p:sp>
        <p:nvSpPr>
          <p:cNvPr id="115" name="Google Shape;115;p34"/>
          <p:cNvSpPr>
            <a:spLocks noGrp="1"/>
          </p:cNvSpPr>
          <p:nvPr>
            <p:ph type="pic" idx="2"/>
          </p:nvPr>
        </p:nvSpPr>
        <p:spPr>
          <a:xfrm>
            <a:off x="6526986" y="3209660"/>
            <a:ext cx="5074800" cy="1662300"/>
          </a:xfrm>
          <a:prstGeom prst="roundRect">
            <a:avLst>
              <a:gd name="adj" fmla="val 11510"/>
            </a:avLst>
          </a:prstGeom>
          <a:solidFill>
            <a:srgbClr val="FFF8DE"/>
          </a:solidFill>
          <a:ln>
            <a:noFill/>
          </a:ln>
        </p:spPr>
      </p:sp>
      <p:sp>
        <p:nvSpPr>
          <p:cNvPr id="116" name="Google Shape;116;p3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lide 20">
  <p:cSld name="Slide 20">
    <p:spTree>
      <p:nvGrpSpPr>
        <p:cNvPr id="1" name="Shape 117"/>
        <p:cNvGrpSpPr/>
        <p:nvPr/>
      </p:nvGrpSpPr>
      <p:grpSpPr>
        <a:xfrm>
          <a:off x="0" y="0"/>
          <a:ext cx="0" cy="0"/>
          <a:chOff x="0" y="0"/>
          <a:chExt cx="0" cy="0"/>
        </a:xfrm>
      </p:grpSpPr>
      <p:sp>
        <p:nvSpPr>
          <p:cNvPr id="118" name="Google Shape;118;p35"/>
          <p:cNvSpPr>
            <a:spLocks noGrp="1"/>
          </p:cNvSpPr>
          <p:nvPr>
            <p:ph type="pic" idx="2"/>
          </p:nvPr>
        </p:nvSpPr>
        <p:spPr>
          <a:xfrm>
            <a:off x="9201180" y="1257300"/>
            <a:ext cx="2400600" cy="4991100"/>
          </a:xfrm>
          <a:prstGeom prst="roundRect">
            <a:avLst>
              <a:gd name="adj" fmla="val 10320"/>
            </a:avLst>
          </a:prstGeom>
          <a:solidFill>
            <a:srgbClr val="FFF8DE"/>
          </a:solidFill>
          <a:ln>
            <a:noFill/>
          </a:ln>
        </p:spPr>
      </p:sp>
      <p:sp>
        <p:nvSpPr>
          <p:cNvPr id="119" name="Google Shape;119;p3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lide 21">
  <p:cSld name="Slide 21">
    <p:spTree>
      <p:nvGrpSpPr>
        <p:cNvPr id="1" name="Shape 120"/>
        <p:cNvGrpSpPr/>
        <p:nvPr/>
      </p:nvGrpSpPr>
      <p:grpSpPr>
        <a:xfrm>
          <a:off x="0" y="0"/>
          <a:ext cx="0" cy="0"/>
          <a:chOff x="0" y="0"/>
          <a:chExt cx="0" cy="0"/>
        </a:xfrm>
      </p:grpSpPr>
      <p:sp>
        <p:nvSpPr>
          <p:cNvPr id="121" name="Google Shape;121;p36"/>
          <p:cNvSpPr>
            <a:spLocks noGrp="1"/>
          </p:cNvSpPr>
          <p:nvPr>
            <p:ph type="pic" idx="2"/>
          </p:nvPr>
        </p:nvSpPr>
        <p:spPr>
          <a:xfrm>
            <a:off x="8526084" y="4010377"/>
            <a:ext cx="3075600" cy="1866600"/>
          </a:xfrm>
          <a:prstGeom prst="roundRect">
            <a:avLst>
              <a:gd name="adj" fmla="val 10543"/>
            </a:avLst>
          </a:prstGeom>
          <a:solidFill>
            <a:srgbClr val="FFF8DE"/>
          </a:solidFill>
          <a:ln>
            <a:noFill/>
          </a:ln>
        </p:spPr>
      </p:sp>
      <p:sp>
        <p:nvSpPr>
          <p:cNvPr id="122" name="Google Shape;122;p3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lide 22">
  <p:cSld name="Slide 22">
    <p:spTree>
      <p:nvGrpSpPr>
        <p:cNvPr id="1" name="Shape 123"/>
        <p:cNvGrpSpPr/>
        <p:nvPr/>
      </p:nvGrpSpPr>
      <p:grpSpPr>
        <a:xfrm>
          <a:off x="0" y="0"/>
          <a:ext cx="0" cy="0"/>
          <a:chOff x="0" y="0"/>
          <a:chExt cx="0" cy="0"/>
        </a:xfrm>
      </p:grpSpPr>
      <p:sp>
        <p:nvSpPr>
          <p:cNvPr id="124" name="Google Shape;124;p37"/>
          <p:cNvSpPr>
            <a:spLocks noGrp="1"/>
          </p:cNvSpPr>
          <p:nvPr>
            <p:ph type="pic" idx="2"/>
          </p:nvPr>
        </p:nvSpPr>
        <p:spPr>
          <a:xfrm>
            <a:off x="587228" y="1287682"/>
            <a:ext cx="4364400" cy="1776900"/>
          </a:xfrm>
          <a:prstGeom prst="roundRect">
            <a:avLst>
              <a:gd name="adj" fmla="val 11842"/>
            </a:avLst>
          </a:prstGeom>
          <a:solidFill>
            <a:srgbClr val="FFF8DE"/>
          </a:solidFill>
          <a:ln>
            <a:noFill/>
          </a:ln>
        </p:spPr>
      </p:sp>
      <p:sp>
        <p:nvSpPr>
          <p:cNvPr id="125" name="Google Shape;125;p3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 23">
  <p:cSld name="Slide 23">
    <p:spTree>
      <p:nvGrpSpPr>
        <p:cNvPr id="1" name="Shape 126"/>
        <p:cNvGrpSpPr/>
        <p:nvPr/>
      </p:nvGrpSpPr>
      <p:grpSpPr>
        <a:xfrm>
          <a:off x="0" y="0"/>
          <a:ext cx="0" cy="0"/>
          <a:chOff x="0" y="0"/>
          <a:chExt cx="0" cy="0"/>
        </a:xfrm>
      </p:grpSpPr>
      <p:sp>
        <p:nvSpPr>
          <p:cNvPr id="127" name="Google Shape;127;p3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lide 24">
  <p:cSld name="Slide 24">
    <p:spTree>
      <p:nvGrpSpPr>
        <p:cNvPr id="1" name="Shape 128"/>
        <p:cNvGrpSpPr/>
        <p:nvPr/>
      </p:nvGrpSpPr>
      <p:grpSpPr>
        <a:xfrm>
          <a:off x="0" y="0"/>
          <a:ext cx="0" cy="0"/>
          <a:chOff x="0" y="0"/>
          <a:chExt cx="0" cy="0"/>
        </a:xfrm>
      </p:grpSpPr>
      <p:sp>
        <p:nvSpPr>
          <p:cNvPr id="129" name="Google Shape;129;p39"/>
          <p:cNvSpPr>
            <a:spLocks noGrp="1"/>
          </p:cNvSpPr>
          <p:nvPr>
            <p:ph type="pic" idx="2"/>
          </p:nvPr>
        </p:nvSpPr>
        <p:spPr>
          <a:xfrm>
            <a:off x="587228" y="1548582"/>
            <a:ext cx="3855900" cy="1971300"/>
          </a:xfrm>
          <a:prstGeom prst="roundRect">
            <a:avLst>
              <a:gd name="adj" fmla="val 11352"/>
            </a:avLst>
          </a:prstGeom>
          <a:solidFill>
            <a:srgbClr val="FFF8DE"/>
          </a:solidFill>
          <a:ln>
            <a:noFill/>
          </a:ln>
        </p:spPr>
      </p:sp>
      <p:sp>
        <p:nvSpPr>
          <p:cNvPr id="130" name="Google Shape;130;p3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lide 25">
  <p:cSld name="Slide 25">
    <p:spTree>
      <p:nvGrpSpPr>
        <p:cNvPr id="1" name="Shape 131"/>
        <p:cNvGrpSpPr/>
        <p:nvPr/>
      </p:nvGrpSpPr>
      <p:grpSpPr>
        <a:xfrm>
          <a:off x="0" y="0"/>
          <a:ext cx="0" cy="0"/>
          <a:chOff x="0" y="0"/>
          <a:chExt cx="0" cy="0"/>
        </a:xfrm>
      </p:grpSpPr>
      <p:sp>
        <p:nvSpPr>
          <p:cNvPr id="132" name="Google Shape;132;p4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ide 26">
  <p:cSld name="Slide 26">
    <p:spTree>
      <p:nvGrpSpPr>
        <p:cNvPr id="1" name="Shape 133"/>
        <p:cNvGrpSpPr/>
        <p:nvPr/>
      </p:nvGrpSpPr>
      <p:grpSpPr>
        <a:xfrm>
          <a:off x="0" y="0"/>
          <a:ext cx="0" cy="0"/>
          <a:chOff x="0" y="0"/>
          <a:chExt cx="0" cy="0"/>
        </a:xfrm>
      </p:grpSpPr>
      <p:sp>
        <p:nvSpPr>
          <p:cNvPr id="134" name="Google Shape;134;p41"/>
          <p:cNvSpPr>
            <a:spLocks noGrp="1"/>
          </p:cNvSpPr>
          <p:nvPr>
            <p:ph type="pic" idx="2"/>
          </p:nvPr>
        </p:nvSpPr>
        <p:spPr>
          <a:xfrm>
            <a:off x="587228" y="3533775"/>
            <a:ext cx="2460000" cy="2714700"/>
          </a:xfrm>
          <a:prstGeom prst="roundRect">
            <a:avLst>
              <a:gd name="adj" fmla="val 9312"/>
            </a:avLst>
          </a:prstGeom>
          <a:solidFill>
            <a:srgbClr val="FFF8DE"/>
          </a:solidFill>
          <a:ln>
            <a:noFill/>
          </a:ln>
        </p:spPr>
      </p:sp>
      <p:sp>
        <p:nvSpPr>
          <p:cNvPr id="135" name="Google Shape;135;p4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lide 27">
  <p:cSld name="Slide 27">
    <p:spTree>
      <p:nvGrpSpPr>
        <p:cNvPr id="1" name="Shape 136"/>
        <p:cNvGrpSpPr/>
        <p:nvPr/>
      </p:nvGrpSpPr>
      <p:grpSpPr>
        <a:xfrm>
          <a:off x="0" y="0"/>
          <a:ext cx="0" cy="0"/>
          <a:chOff x="0" y="0"/>
          <a:chExt cx="0" cy="0"/>
        </a:xfrm>
      </p:grpSpPr>
      <p:sp>
        <p:nvSpPr>
          <p:cNvPr id="137" name="Google Shape;137;p4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lide 28">
  <p:cSld name="Slide 28">
    <p:spTree>
      <p:nvGrpSpPr>
        <p:cNvPr id="1" name="Shape 138"/>
        <p:cNvGrpSpPr/>
        <p:nvPr/>
      </p:nvGrpSpPr>
      <p:grpSpPr>
        <a:xfrm>
          <a:off x="0" y="0"/>
          <a:ext cx="0" cy="0"/>
          <a:chOff x="0" y="0"/>
          <a:chExt cx="0" cy="0"/>
        </a:xfrm>
      </p:grpSpPr>
      <p:sp>
        <p:nvSpPr>
          <p:cNvPr id="139" name="Google Shape;139;p4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lide 29">
  <p:cSld name="Slide 29">
    <p:spTree>
      <p:nvGrpSpPr>
        <p:cNvPr id="1" name="Shape 140"/>
        <p:cNvGrpSpPr/>
        <p:nvPr/>
      </p:nvGrpSpPr>
      <p:grpSpPr>
        <a:xfrm>
          <a:off x="0" y="0"/>
          <a:ext cx="0" cy="0"/>
          <a:chOff x="0" y="0"/>
          <a:chExt cx="0" cy="0"/>
        </a:xfrm>
      </p:grpSpPr>
      <p:sp>
        <p:nvSpPr>
          <p:cNvPr id="141" name="Google Shape;141;p44"/>
          <p:cNvSpPr>
            <a:spLocks noGrp="1"/>
          </p:cNvSpPr>
          <p:nvPr>
            <p:ph type="pic" idx="2"/>
          </p:nvPr>
        </p:nvSpPr>
        <p:spPr>
          <a:xfrm>
            <a:off x="4637516" y="1593821"/>
            <a:ext cx="3871500" cy="2054100"/>
          </a:xfrm>
          <a:prstGeom prst="roundRect">
            <a:avLst>
              <a:gd name="adj" fmla="val 10639"/>
            </a:avLst>
          </a:prstGeom>
          <a:solidFill>
            <a:srgbClr val="FFF8DE"/>
          </a:solidFill>
          <a:ln>
            <a:noFill/>
          </a:ln>
        </p:spPr>
      </p:sp>
      <p:sp>
        <p:nvSpPr>
          <p:cNvPr id="142" name="Google Shape;142;p4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lide 30">
  <p:cSld name="Slide 30">
    <p:spTree>
      <p:nvGrpSpPr>
        <p:cNvPr id="1" name="Shape 143"/>
        <p:cNvGrpSpPr/>
        <p:nvPr/>
      </p:nvGrpSpPr>
      <p:grpSpPr>
        <a:xfrm>
          <a:off x="0" y="0"/>
          <a:ext cx="0" cy="0"/>
          <a:chOff x="0" y="0"/>
          <a:chExt cx="0" cy="0"/>
        </a:xfrm>
      </p:grpSpPr>
      <p:sp>
        <p:nvSpPr>
          <p:cNvPr id="144" name="Google Shape;144;p45"/>
          <p:cNvSpPr>
            <a:spLocks noGrp="1"/>
          </p:cNvSpPr>
          <p:nvPr>
            <p:ph type="pic" idx="2"/>
          </p:nvPr>
        </p:nvSpPr>
        <p:spPr>
          <a:xfrm>
            <a:off x="3956702" y="2705100"/>
            <a:ext cx="7645200" cy="2688300"/>
          </a:xfrm>
          <a:prstGeom prst="roundRect">
            <a:avLst>
              <a:gd name="adj" fmla="val 9580"/>
            </a:avLst>
          </a:prstGeom>
          <a:solidFill>
            <a:srgbClr val="FFF8DE"/>
          </a:solidFill>
          <a:ln>
            <a:noFill/>
          </a:ln>
        </p:spPr>
      </p:sp>
      <p:sp>
        <p:nvSpPr>
          <p:cNvPr id="145" name="Google Shape;145;p4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hyperlink" Target="http://digital.mbw.vn" TargetMode="Externa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image" Target="../media/image1.pn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496" y="593367"/>
            <a:ext cx="11358000" cy="763500"/>
          </a:xfrm>
          <a:prstGeom prst="rect">
            <a:avLst/>
          </a:prstGeom>
          <a:noFill/>
          <a:ln>
            <a:noFill/>
          </a:ln>
        </p:spPr>
        <p:txBody>
          <a:bodyPr spcFirstLastPara="1" wrap="square" lIns="121875" tIns="121875" rIns="121875" bIns="121875" anchor="t" anchorCtr="0">
            <a:normAutofit/>
          </a:bodyPr>
          <a:lstStyle>
            <a:lvl1pPr lvl="0">
              <a:spcBef>
                <a:spcPts val="0"/>
              </a:spcBef>
              <a:spcAft>
                <a:spcPts val="0"/>
              </a:spcAft>
              <a:buClr>
                <a:schemeClr val="dk1"/>
              </a:buClr>
              <a:buSzPts val="3733"/>
              <a:buNone/>
              <a:defRPr sz="3733">
                <a:solidFill>
                  <a:schemeClr val="dk1"/>
                </a:solidFill>
              </a:defRPr>
            </a:lvl1pPr>
            <a:lvl2pPr lvl="1">
              <a:spcBef>
                <a:spcPts val="0"/>
              </a:spcBef>
              <a:spcAft>
                <a:spcPts val="0"/>
              </a:spcAft>
              <a:buClr>
                <a:schemeClr val="dk1"/>
              </a:buClr>
              <a:buSzPts val="3733"/>
              <a:buNone/>
              <a:defRPr sz="3733">
                <a:solidFill>
                  <a:schemeClr val="dk1"/>
                </a:solidFill>
              </a:defRPr>
            </a:lvl2pPr>
            <a:lvl3pPr lvl="2">
              <a:spcBef>
                <a:spcPts val="0"/>
              </a:spcBef>
              <a:spcAft>
                <a:spcPts val="0"/>
              </a:spcAft>
              <a:buClr>
                <a:schemeClr val="dk1"/>
              </a:buClr>
              <a:buSzPts val="3733"/>
              <a:buNone/>
              <a:defRPr sz="3733">
                <a:solidFill>
                  <a:schemeClr val="dk1"/>
                </a:solidFill>
              </a:defRPr>
            </a:lvl3pPr>
            <a:lvl4pPr lvl="3">
              <a:spcBef>
                <a:spcPts val="0"/>
              </a:spcBef>
              <a:spcAft>
                <a:spcPts val="0"/>
              </a:spcAft>
              <a:buClr>
                <a:schemeClr val="dk1"/>
              </a:buClr>
              <a:buSzPts val="3733"/>
              <a:buNone/>
              <a:defRPr sz="3733">
                <a:solidFill>
                  <a:schemeClr val="dk1"/>
                </a:solidFill>
              </a:defRPr>
            </a:lvl4pPr>
            <a:lvl5pPr lvl="4">
              <a:spcBef>
                <a:spcPts val="0"/>
              </a:spcBef>
              <a:spcAft>
                <a:spcPts val="0"/>
              </a:spcAft>
              <a:buClr>
                <a:schemeClr val="dk1"/>
              </a:buClr>
              <a:buSzPts val="3733"/>
              <a:buNone/>
              <a:defRPr sz="3733">
                <a:solidFill>
                  <a:schemeClr val="dk1"/>
                </a:solidFill>
              </a:defRPr>
            </a:lvl5pPr>
            <a:lvl6pPr lvl="5">
              <a:spcBef>
                <a:spcPts val="0"/>
              </a:spcBef>
              <a:spcAft>
                <a:spcPts val="0"/>
              </a:spcAft>
              <a:buClr>
                <a:schemeClr val="dk1"/>
              </a:buClr>
              <a:buSzPts val="3733"/>
              <a:buNone/>
              <a:defRPr sz="3733">
                <a:solidFill>
                  <a:schemeClr val="dk1"/>
                </a:solidFill>
              </a:defRPr>
            </a:lvl6pPr>
            <a:lvl7pPr lvl="6">
              <a:spcBef>
                <a:spcPts val="0"/>
              </a:spcBef>
              <a:spcAft>
                <a:spcPts val="0"/>
              </a:spcAft>
              <a:buClr>
                <a:schemeClr val="dk1"/>
              </a:buClr>
              <a:buSzPts val="3733"/>
              <a:buNone/>
              <a:defRPr sz="3733">
                <a:solidFill>
                  <a:schemeClr val="dk1"/>
                </a:solidFill>
              </a:defRPr>
            </a:lvl7pPr>
            <a:lvl8pPr lvl="7">
              <a:spcBef>
                <a:spcPts val="0"/>
              </a:spcBef>
              <a:spcAft>
                <a:spcPts val="0"/>
              </a:spcAft>
              <a:buClr>
                <a:schemeClr val="dk1"/>
              </a:buClr>
              <a:buSzPts val="3733"/>
              <a:buNone/>
              <a:defRPr sz="3733">
                <a:solidFill>
                  <a:schemeClr val="dk1"/>
                </a:solidFill>
              </a:defRPr>
            </a:lvl8pPr>
            <a:lvl9pPr lvl="8">
              <a:spcBef>
                <a:spcPts val="0"/>
              </a:spcBef>
              <a:spcAft>
                <a:spcPts val="0"/>
              </a:spcAft>
              <a:buClr>
                <a:schemeClr val="dk1"/>
              </a:buClr>
              <a:buSzPts val="3733"/>
              <a:buNone/>
              <a:defRPr sz="3733">
                <a:solidFill>
                  <a:schemeClr val="dk1"/>
                </a:solidFill>
              </a:defRPr>
            </a:lvl9pPr>
          </a:lstStyle>
          <a:p>
            <a:endParaRPr/>
          </a:p>
        </p:txBody>
      </p:sp>
      <p:sp>
        <p:nvSpPr>
          <p:cNvPr id="7" name="Google Shape;7;p1"/>
          <p:cNvSpPr txBox="1">
            <a:spLocks noGrp="1"/>
          </p:cNvSpPr>
          <p:nvPr>
            <p:ph type="body" idx="1"/>
          </p:nvPr>
        </p:nvSpPr>
        <p:spPr>
          <a:xfrm>
            <a:off x="415496" y="1536633"/>
            <a:ext cx="11358000" cy="4555200"/>
          </a:xfrm>
          <a:prstGeom prst="rect">
            <a:avLst/>
          </a:prstGeom>
          <a:noFill/>
          <a:ln>
            <a:noFill/>
          </a:ln>
        </p:spPr>
        <p:txBody>
          <a:bodyPr spcFirstLastPara="1" wrap="square" lIns="121875" tIns="121875" rIns="121875" bIns="121875" anchor="t" anchorCtr="0">
            <a:normAutofit/>
          </a:bodyPr>
          <a:lstStyle>
            <a:lvl1pPr marL="457200" lvl="0" indent="-380975">
              <a:lnSpc>
                <a:spcPct val="115000"/>
              </a:lnSpc>
              <a:spcBef>
                <a:spcPts val="0"/>
              </a:spcBef>
              <a:spcAft>
                <a:spcPts val="0"/>
              </a:spcAft>
              <a:buClr>
                <a:schemeClr val="dk2"/>
              </a:buClr>
              <a:buSzPts val="2400"/>
              <a:buChar char="●"/>
              <a:defRPr sz="2400">
                <a:solidFill>
                  <a:schemeClr val="dk2"/>
                </a:solidFill>
              </a:defRPr>
            </a:lvl1pPr>
            <a:lvl2pPr marL="914400" lvl="1" indent="-347114">
              <a:lnSpc>
                <a:spcPct val="115000"/>
              </a:lnSpc>
              <a:spcBef>
                <a:spcPts val="0"/>
              </a:spcBef>
              <a:spcAft>
                <a:spcPts val="0"/>
              </a:spcAft>
              <a:buClr>
                <a:schemeClr val="dk2"/>
              </a:buClr>
              <a:buSzPts val="1866"/>
              <a:buChar char="○"/>
              <a:defRPr sz="1866">
                <a:solidFill>
                  <a:schemeClr val="dk2"/>
                </a:solidFill>
              </a:defRPr>
            </a:lvl2pPr>
            <a:lvl3pPr marL="1371600" lvl="2" indent="-347114">
              <a:lnSpc>
                <a:spcPct val="115000"/>
              </a:lnSpc>
              <a:spcBef>
                <a:spcPts val="0"/>
              </a:spcBef>
              <a:spcAft>
                <a:spcPts val="0"/>
              </a:spcAft>
              <a:buClr>
                <a:schemeClr val="dk2"/>
              </a:buClr>
              <a:buSzPts val="1866"/>
              <a:buChar char="■"/>
              <a:defRPr sz="1866">
                <a:solidFill>
                  <a:schemeClr val="dk2"/>
                </a:solidFill>
              </a:defRPr>
            </a:lvl3pPr>
            <a:lvl4pPr marL="1828800" lvl="3" indent="-347114">
              <a:lnSpc>
                <a:spcPct val="115000"/>
              </a:lnSpc>
              <a:spcBef>
                <a:spcPts val="0"/>
              </a:spcBef>
              <a:spcAft>
                <a:spcPts val="0"/>
              </a:spcAft>
              <a:buClr>
                <a:schemeClr val="dk2"/>
              </a:buClr>
              <a:buSzPts val="1866"/>
              <a:buChar char="●"/>
              <a:defRPr sz="1866">
                <a:solidFill>
                  <a:schemeClr val="dk2"/>
                </a:solidFill>
              </a:defRPr>
            </a:lvl4pPr>
            <a:lvl5pPr marL="2286000" lvl="4" indent="-347114">
              <a:lnSpc>
                <a:spcPct val="115000"/>
              </a:lnSpc>
              <a:spcBef>
                <a:spcPts val="0"/>
              </a:spcBef>
              <a:spcAft>
                <a:spcPts val="0"/>
              </a:spcAft>
              <a:buClr>
                <a:schemeClr val="dk2"/>
              </a:buClr>
              <a:buSzPts val="1866"/>
              <a:buChar char="○"/>
              <a:defRPr sz="1866">
                <a:solidFill>
                  <a:schemeClr val="dk2"/>
                </a:solidFill>
              </a:defRPr>
            </a:lvl5pPr>
            <a:lvl6pPr marL="2743200" lvl="5" indent="-347114">
              <a:lnSpc>
                <a:spcPct val="115000"/>
              </a:lnSpc>
              <a:spcBef>
                <a:spcPts val="0"/>
              </a:spcBef>
              <a:spcAft>
                <a:spcPts val="0"/>
              </a:spcAft>
              <a:buClr>
                <a:schemeClr val="dk2"/>
              </a:buClr>
              <a:buSzPts val="1866"/>
              <a:buChar char="■"/>
              <a:defRPr sz="1866">
                <a:solidFill>
                  <a:schemeClr val="dk2"/>
                </a:solidFill>
              </a:defRPr>
            </a:lvl6pPr>
            <a:lvl7pPr marL="3200400" lvl="6" indent="-347114">
              <a:lnSpc>
                <a:spcPct val="115000"/>
              </a:lnSpc>
              <a:spcBef>
                <a:spcPts val="0"/>
              </a:spcBef>
              <a:spcAft>
                <a:spcPts val="0"/>
              </a:spcAft>
              <a:buClr>
                <a:schemeClr val="dk2"/>
              </a:buClr>
              <a:buSzPts val="1866"/>
              <a:buChar char="●"/>
              <a:defRPr sz="1866">
                <a:solidFill>
                  <a:schemeClr val="dk2"/>
                </a:solidFill>
              </a:defRPr>
            </a:lvl7pPr>
            <a:lvl8pPr marL="3657600" lvl="7" indent="-347114">
              <a:lnSpc>
                <a:spcPct val="115000"/>
              </a:lnSpc>
              <a:spcBef>
                <a:spcPts val="0"/>
              </a:spcBef>
              <a:spcAft>
                <a:spcPts val="0"/>
              </a:spcAft>
              <a:buClr>
                <a:schemeClr val="dk2"/>
              </a:buClr>
              <a:buSzPts val="1866"/>
              <a:buChar char="○"/>
              <a:defRPr sz="1866">
                <a:solidFill>
                  <a:schemeClr val="dk2"/>
                </a:solidFill>
              </a:defRPr>
            </a:lvl8pPr>
            <a:lvl9pPr marL="4114800" lvl="8" indent="-347114">
              <a:lnSpc>
                <a:spcPct val="115000"/>
              </a:lnSpc>
              <a:spcBef>
                <a:spcPts val="0"/>
              </a:spcBef>
              <a:spcAft>
                <a:spcPts val="0"/>
              </a:spcAft>
              <a:buClr>
                <a:schemeClr val="dk2"/>
              </a:buClr>
              <a:buSzPts val="1866"/>
              <a:buChar char="■"/>
              <a:defRPr sz="1866">
                <a:solidFill>
                  <a:schemeClr val="dk2"/>
                </a:solidFill>
              </a:defRPr>
            </a:lvl9pPr>
          </a:lstStyle>
          <a:p>
            <a:endParaRPr/>
          </a:p>
        </p:txBody>
      </p:sp>
      <p:sp>
        <p:nvSpPr>
          <p:cNvPr id="8" name="Google Shape;8;p1"/>
          <p:cNvSpPr txBox="1">
            <a:spLocks noGrp="1"/>
          </p:cNvSpPr>
          <p:nvPr>
            <p:ph type="sldNum" idx="12"/>
          </p:nvPr>
        </p:nvSpPr>
        <p:spPr>
          <a:xfrm>
            <a:off x="11293784" y="6217622"/>
            <a:ext cx="731400" cy="524700"/>
          </a:xfrm>
          <a:prstGeom prst="rect">
            <a:avLst/>
          </a:prstGeom>
          <a:noFill/>
          <a:ln>
            <a:noFill/>
          </a:ln>
        </p:spPr>
        <p:txBody>
          <a:bodyPr spcFirstLastPara="1" wrap="square" lIns="121875" tIns="121875" rIns="121875" bIns="12187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lvl="0" indent="0" algn="r" rtl="0">
              <a:spcBef>
                <a:spcPts val="0"/>
              </a:spcBef>
              <a:spcAft>
                <a:spcPts val="0"/>
              </a:spcAft>
              <a:buNone/>
            </a:pPr>
            <a:fld id="{00000000-1234-1234-1234-123412341234}" type="slidenum">
              <a:rPr lang="v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14"/>
          <p:cNvSpPr/>
          <p:nvPr/>
        </p:nvSpPr>
        <p:spPr>
          <a:xfrm>
            <a:off x="204524" y="6463002"/>
            <a:ext cx="170400" cy="170400"/>
          </a:xfrm>
          <a:prstGeom prst="ellipse">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5" name="Google Shape;55;p14" title="MBWD-LOGO.png"/>
          <p:cNvPicPr preferRelativeResize="0"/>
          <p:nvPr/>
        </p:nvPicPr>
        <p:blipFill>
          <a:blip r:embed="rId33">
            <a:alphaModFix/>
          </a:blip>
          <a:stretch>
            <a:fillRect/>
          </a:stretch>
        </p:blipFill>
        <p:spPr>
          <a:xfrm>
            <a:off x="587224" y="6463000"/>
            <a:ext cx="466771" cy="246300"/>
          </a:xfrm>
          <a:prstGeom prst="rect">
            <a:avLst/>
          </a:prstGeom>
          <a:noFill/>
          <a:ln>
            <a:noFill/>
          </a:ln>
        </p:spPr>
      </p:pic>
      <p:sp>
        <p:nvSpPr>
          <p:cNvPr id="56" name="Google Shape;56;p14"/>
          <p:cNvSpPr txBox="1"/>
          <p:nvPr/>
        </p:nvSpPr>
        <p:spPr>
          <a:xfrm>
            <a:off x="8906373" y="6425950"/>
            <a:ext cx="2755500" cy="320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vi" sz="900">
                <a:solidFill>
                  <a:srgbClr val="999999"/>
                </a:solidFill>
                <a:uFill>
                  <a:noFill/>
                </a:uFill>
                <a:latin typeface="Reddit Sans Medium"/>
                <a:ea typeface="Reddit Sans Medium"/>
                <a:cs typeface="Reddit Sans Medium"/>
                <a:sym typeface="Reddit Sans Medium"/>
                <a:hlinkClick r:id="rId3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digital.mbw.vn</a:t>
            </a:r>
            <a:r>
              <a:rPr lang="vi" sz="900">
                <a:solidFill>
                  <a:srgbClr val="999999"/>
                </a:solidFill>
                <a:latin typeface="Reddit Sans Medium"/>
                <a:ea typeface="Reddit Sans Medium"/>
                <a:cs typeface="Reddit Sans Medium"/>
                <a:sym typeface="Reddit Sans Medium"/>
              </a:rPr>
              <a:t> | www.mbwnext.com</a:t>
            </a:r>
            <a:endParaRPr sz="900">
              <a:solidFill>
                <a:srgbClr val="999999"/>
              </a:solidFill>
              <a:latin typeface="Reddit Sans Medium"/>
              <a:ea typeface="Reddit Sans Medium"/>
              <a:cs typeface="Reddit Sans Medium"/>
              <a:sym typeface="Reddit Sans Medium"/>
            </a:endParaRPr>
          </a:p>
        </p:txBody>
      </p:sp>
      <p:sp>
        <p:nvSpPr>
          <p:cNvPr id="57" name="Google Shape;57;p14"/>
          <p:cNvSpPr txBox="1"/>
          <p:nvPr/>
        </p:nvSpPr>
        <p:spPr>
          <a:xfrm>
            <a:off x="1054005" y="6425950"/>
            <a:ext cx="3232200" cy="32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900">
                <a:solidFill>
                  <a:srgbClr val="999999"/>
                </a:solidFill>
                <a:latin typeface="Reddit Sans Medium"/>
                <a:ea typeface="Reddit Sans Medium"/>
                <a:cs typeface="Reddit Sans Medium"/>
                <a:sym typeface="Reddit Sans Medium"/>
              </a:rPr>
              <a:t>Công ty TNHH Giải pháp Chuyển đổi số MobiWork Digital</a:t>
            </a:r>
            <a:endParaRPr sz="900">
              <a:solidFill>
                <a:srgbClr val="999999"/>
              </a:solidFill>
              <a:latin typeface="Reddit Sans Medium"/>
              <a:ea typeface="Reddit Sans Medium"/>
              <a:cs typeface="Reddit Sans Medium"/>
              <a:sym typeface="Reddit Sans Medium"/>
            </a:endParaRPr>
          </a:p>
        </p:txBody>
      </p:sp>
      <p:sp>
        <p:nvSpPr>
          <p:cNvPr id="58" name="Google Shape;58;p14"/>
          <p:cNvSpPr txBox="1">
            <a:spLocks noGrp="1"/>
          </p:cNvSpPr>
          <p:nvPr>
            <p:ph type="sldNum" idx="12"/>
          </p:nvPr>
        </p:nvSpPr>
        <p:spPr>
          <a:xfrm>
            <a:off x="153525" y="6485495"/>
            <a:ext cx="272400" cy="125400"/>
          </a:xfrm>
          <a:prstGeom prst="rect">
            <a:avLst/>
          </a:prstGeom>
          <a:noFill/>
          <a:ln>
            <a:noFill/>
          </a:ln>
        </p:spPr>
        <p:txBody>
          <a:bodyPr spcFirstLastPara="1" wrap="square" lIns="0" tIns="0" rIns="0" bIns="0" anchor="t" anchorCtr="0">
            <a:noAutofit/>
          </a:bodyPr>
          <a:lstStyle>
            <a:lvl1pPr lvl="0" algn="ctr">
              <a:buNone/>
              <a:defRPr sz="800">
                <a:solidFill>
                  <a:schemeClr val="tx1"/>
                </a:solidFill>
              </a:defRPr>
            </a:lvl1pPr>
            <a:lvl2pPr lvl="1" algn="ctr">
              <a:buNone/>
              <a:defRPr sz="800">
                <a:solidFill>
                  <a:schemeClr val="tx1"/>
                </a:solidFill>
              </a:defRPr>
            </a:lvl2pPr>
            <a:lvl3pPr lvl="2" algn="ctr">
              <a:buNone/>
              <a:defRPr sz="800">
                <a:solidFill>
                  <a:schemeClr val="tx1"/>
                </a:solidFill>
              </a:defRPr>
            </a:lvl3pPr>
            <a:lvl4pPr lvl="3" algn="ctr">
              <a:buNone/>
              <a:defRPr sz="800">
                <a:solidFill>
                  <a:schemeClr val="tx1"/>
                </a:solidFill>
              </a:defRPr>
            </a:lvl4pPr>
            <a:lvl5pPr lvl="4" algn="ctr">
              <a:buNone/>
              <a:defRPr sz="800">
                <a:solidFill>
                  <a:schemeClr val="tx1"/>
                </a:solidFill>
              </a:defRPr>
            </a:lvl5pPr>
            <a:lvl6pPr lvl="5" algn="ctr">
              <a:buNone/>
              <a:defRPr sz="800">
                <a:solidFill>
                  <a:schemeClr val="tx1"/>
                </a:solidFill>
              </a:defRPr>
            </a:lvl6pPr>
            <a:lvl7pPr lvl="6" algn="ctr">
              <a:buNone/>
              <a:defRPr sz="800">
                <a:solidFill>
                  <a:schemeClr val="tx1"/>
                </a:solidFill>
              </a:defRPr>
            </a:lvl7pPr>
            <a:lvl8pPr lvl="7" algn="ctr">
              <a:buNone/>
              <a:defRPr sz="800">
                <a:solidFill>
                  <a:schemeClr val="tx1"/>
                </a:solidFill>
              </a:defRPr>
            </a:lvl8pPr>
            <a:lvl9pPr lvl="8" algn="ctr">
              <a:buNone/>
              <a:defRPr sz="800">
                <a:solidFill>
                  <a:schemeClr val="tx1"/>
                </a:solidFill>
              </a:defRPr>
            </a:lvl9pPr>
          </a:lstStyle>
          <a:p>
            <a:pPr marL="0" lvl="0" indent="0" algn="ctr" rtl="0">
              <a:spcBef>
                <a:spcPts val="0"/>
              </a:spcBef>
              <a:spcAft>
                <a:spcPts val="0"/>
              </a:spcAft>
              <a:buNone/>
            </a:pPr>
            <a:fld id="{00000000-1234-1234-1234-123412341234}" type="slidenum">
              <a:rPr lang="vi"/>
              <a:t>‹#›</a:t>
            </a:fld>
            <a:endParaRPr sz="600"/>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guide id="3" pos="370">
          <p15:clr>
            <a:srgbClr val="F26B43"/>
          </p15:clr>
        </p15:guide>
        <p15:guide id="4" pos="7308">
          <p15:clr>
            <a:srgbClr val="F26B43"/>
          </p15:clr>
        </p15:guide>
        <p15:guide id="5" orient="horz" pos="3936">
          <p15:clr>
            <a:srgbClr val="F26B43"/>
          </p15:clr>
        </p15:guide>
        <p15:guide id="6" orient="horz" pos="4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3.png"/><Relationship Id="rId21" Type="http://schemas.openxmlformats.org/officeDocument/2006/relationships/image" Target="../media/image26.png"/><Relationship Id="rId7" Type="http://schemas.openxmlformats.org/officeDocument/2006/relationships/image" Target="../media/image13.png"/><Relationship Id="rId12" Type="http://schemas.openxmlformats.org/officeDocument/2006/relationships/image" Target="../media/image8.png"/><Relationship Id="rId17" Type="http://schemas.openxmlformats.org/officeDocument/2006/relationships/image" Target="../media/image22.png"/><Relationship Id="rId2" Type="http://schemas.openxmlformats.org/officeDocument/2006/relationships/notesSlide" Target="../notesSlides/notesSlide7.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2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0.png"/><Relationship Id="rId23" Type="http://schemas.openxmlformats.org/officeDocument/2006/relationships/image" Target="../media/image5.png"/><Relationship Id="rId10" Type="http://schemas.openxmlformats.org/officeDocument/2006/relationships/image" Target="../media/image16.png"/><Relationship Id="rId19" Type="http://schemas.openxmlformats.org/officeDocument/2006/relationships/image" Target="../media/image24.png"/><Relationship Id="rId4" Type="http://schemas.openxmlformats.org/officeDocument/2006/relationships/image" Target="../media/image2.png"/><Relationship Id="rId9" Type="http://schemas.openxmlformats.org/officeDocument/2006/relationships/image" Target="../media/image15.png"/><Relationship Id="rId14" Type="http://schemas.openxmlformats.org/officeDocument/2006/relationships/image" Target="../media/image19.png"/><Relationship Id="rId22"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28.png"/><Relationship Id="rId5" Type="http://schemas.openxmlformats.org/officeDocument/2006/relationships/image" Target="../media/image2.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29.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4.xml"/><Relationship Id="rId5" Type="http://schemas.openxmlformats.org/officeDocument/2006/relationships/image" Target="../media/image30.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3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34.png"/><Relationship Id="rId5" Type="http://schemas.openxmlformats.org/officeDocument/2006/relationships/image" Target="../media/image2.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5.png"/><Relationship Id="rId5" Type="http://schemas.openxmlformats.org/officeDocument/2006/relationships/image" Target="../media/image35.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png"/><Relationship Id="rId7"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4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pn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1.jpg"/><Relationship Id="rId11" Type="http://schemas.openxmlformats.org/officeDocument/2006/relationships/image" Target="../media/image46.png"/><Relationship Id="rId5" Type="http://schemas.openxmlformats.org/officeDocument/2006/relationships/image" Target="../media/image40.jpg"/><Relationship Id="rId10" Type="http://schemas.openxmlformats.org/officeDocument/2006/relationships/image" Target="../media/image45.png"/><Relationship Id="rId4" Type="http://schemas.openxmlformats.org/officeDocument/2006/relationships/image" Target="../media/image2.png"/><Relationship Id="rId9" Type="http://schemas.openxmlformats.org/officeDocument/2006/relationships/image" Target="../media/image44.png"/><Relationship Id="rId1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49.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50.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51.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52.jp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53.jp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slide" Target="slide45.xml"/><Relationship Id="rId13"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slide" Target="slide41.xml"/><Relationship Id="rId12" Type="http://schemas.openxmlformats.org/officeDocument/2006/relationships/slide" Target="slide62.xml"/><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slide" Target="slide37.xml"/><Relationship Id="rId11" Type="http://schemas.openxmlformats.org/officeDocument/2006/relationships/slide" Target="slide58.xml"/><Relationship Id="rId5" Type="http://schemas.openxmlformats.org/officeDocument/2006/relationships/slide" Target="slide34.xml"/><Relationship Id="rId10" Type="http://schemas.openxmlformats.org/officeDocument/2006/relationships/slide" Target="slide54.xml"/><Relationship Id="rId4" Type="http://schemas.openxmlformats.org/officeDocument/2006/relationships/image" Target="../media/image2.png"/><Relationship Id="rId9" Type="http://schemas.openxmlformats.org/officeDocument/2006/relationships/slide" Target="slide50.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2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2.png"/><Relationship Id="rId9"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png"/><Relationship Id="rId7"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2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png"/><Relationship Id="rId9"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png"/><Relationship Id="rId7"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2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2.png"/><Relationship Id="rId9"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png"/><Relationship Id="rId7"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28.xml"/><Relationship Id="rId6" Type="http://schemas.openxmlformats.org/officeDocument/2006/relationships/image" Target="../media/image66.png"/><Relationship Id="rId11" Type="http://schemas.openxmlformats.org/officeDocument/2006/relationships/image" Target="../media/image5.png"/><Relationship Id="rId5" Type="http://schemas.openxmlformats.org/officeDocument/2006/relationships/image" Target="../media/image58.png"/><Relationship Id="rId10" Type="http://schemas.openxmlformats.org/officeDocument/2006/relationships/image" Target="../media/image70.png"/><Relationship Id="rId4" Type="http://schemas.openxmlformats.org/officeDocument/2006/relationships/image" Target="../media/image2.png"/><Relationship Id="rId9"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8.xml"/><Relationship Id="rId6" Type="http://schemas.openxmlformats.org/officeDocument/2006/relationships/image" Target="../media/image5.png"/><Relationship Id="rId5" Type="http://schemas.openxmlformats.org/officeDocument/2006/relationships/image" Target="../media/image71.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3.png"/><Relationship Id="rId7" Type="http://schemas.openxmlformats.org/officeDocument/2006/relationships/image" Target="../media/image74.png"/><Relationship Id="rId2" Type="http://schemas.openxmlformats.org/officeDocument/2006/relationships/notesSlide" Target="../notesSlides/notesSlide53.xml"/><Relationship Id="rId1" Type="http://schemas.openxmlformats.org/officeDocument/2006/relationships/slideLayout" Target="../slideLayouts/slideLayout28.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2.png"/><Relationship Id="rId9"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png"/><Relationship Id="rId7"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28.xml"/><Relationship Id="rId6" Type="http://schemas.openxmlformats.org/officeDocument/2006/relationships/image" Target="../media/image66.png"/><Relationship Id="rId11" Type="http://schemas.openxmlformats.org/officeDocument/2006/relationships/image" Target="../media/image5.png"/><Relationship Id="rId5" Type="http://schemas.openxmlformats.org/officeDocument/2006/relationships/image" Target="../media/image58.png"/><Relationship Id="rId10" Type="http://schemas.openxmlformats.org/officeDocument/2006/relationships/image" Target="../media/image78.png"/><Relationship Id="rId4" Type="http://schemas.openxmlformats.org/officeDocument/2006/relationships/image" Target="../media/image2.png"/><Relationship Id="rId9" Type="http://schemas.openxmlformats.org/officeDocument/2006/relationships/image" Target="../media/image77.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2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png"/><Relationship Id="rId7" Type="http://schemas.openxmlformats.org/officeDocument/2006/relationships/image" Target="../media/image83.png"/><Relationship Id="rId2" Type="http://schemas.openxmlformats.org/officeDocument/2006/relationships/notesSlide" Target="../notesSlides/notesSlide64.xml"/><Relationship Id="rId1" Type="http://schemas.openxmlformats.org/officeDocument/2006/relationships/slideLayout" Target="../slideLayouts/slideLayout28.xml"/><Relationship Id="rId6" Type="http://schemas.openxmlformats.org/officeDocument/2006/relationships/image" Target="../media/image82.png"/><Relationship Id="rId11" Type="http://schemas.openxmlformats.org/officeDocument/2006/relationships/image" Target="../media/image5.png"/><Relationship Id="rId5" Type="http://schemas.openxmlformats.org/officeDocument/2006/relationships/image" Target="../media/image81.png"/><Relationship Id="rId10" Type="http://schemas.openxmlformats.org/officeDocument/2006/relationships/image" Target="../media/image85.png"/><Relationship Id="rId4" Type="http://schemas.openxmlformats.org/officeDocument/2006/relationships/image" Target="../media/image2.png"/><Relationship Id="rId9" Type="http://schemas.openxmlformats.org/officeDocument/2006/relationships/image" Target="../media/image8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28.xml"/><Relationship Id="rId5" Type="http://schemas.openxmlformats.org/officeDocument/2006/relationships/image" Target="../media/image5.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demo.mbwnext.com" TargetMode="External"/><Relationship Id="rId2" Type="http://schemas.openxmlformats.org/officeDocument/2006/relationships/notesSlide" Target="../notesSlides/notesSlide69.xml"/><Relationship Id="rId1" Type="http://schemas.openxmlformats.org/officeDocument/2006/relationships/slideLayout" Target="../slideLayouts/slideLayout28.xml"/><Relationship Id="rId6" Type="http://schemas.openxmlformats.org/officeDocument/2006/relationships/hyperlink" Target="http://thanhtruc-inc.com/" TargetMode="External"/><Relationship Id="rId5" Type="http://schemas.openxmlformats.org/officeDocument/2006/relationships/image" Target="../media/image8.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28.xml"/><Relationship Id="rId6" Type="http://schemas.openxmlformats.org/officeDocument/2006/relationships/image" Target="../media/image8.png"/><Relationship Id="rId5" Type="http://schemas.openxmlformats.org/officeDocument/2006/relationships/image" Target="../media/image86.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hyperlink" Target="https://www.mbwnex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9"/>
        <p:cNvGrpSpPr/>
        <p:nvPr/>
      </p:nvGrpSpPr>
      <p:grpSpPr>
        <a:xfrm>
          <a:off x="0" y="0"/>
          <a:ext cx="0" cy="0"/>
          <a:chOff x="0" y="0"/>
          <a:chExt cx="0" cy="0"/>
        </a:xfrm>
      </p:grpSpPr>
      <p:sp>
        <p:nvSpPr>
          <p:cNvPr id="150" name="Google Shape;150;p46"/>
          <p:cNvSpPr txBox="1"/>
          <p:nvPr/>
        </p:nvSpPr>
        <p:spPr>
          <a:xfrm>
            <a:off x="473106" y="1308023"/>
            <a:ext cx="5253600" cy="175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vi" sz="4400">
                <a:solidFill>
                  <a:schemeClr val="dk1"/>
                </a:solidFill>
                <a:latin typeface="Reddit Sans SemiBold"/>
                <a:ea typeface="Reddit Sans SemiBold"/>
                <a:cs typeface="Reddit Sans SemiBold"/>
                <a:sym typeface="Reddit Sans SemiBold"/>
              </a:rPr>
              <a:t>Giải pháp</a:t>
            </a:r>
            <a:r>
              <a:rPr lang="vi" sz="4400" b="1">
                <a:solidFill>
                  <a:schemeClr val="dk1"/>
                </a:solidFill>
                <a:latin typeface="Reddit Sans"/>
                <a:ea typeface="Reddit Sans"/>
                <a:cs typeface="Reddit Sans"/>
                <a:sym typeface="Reddit Sans"/>
              </a:rPr>
              <a:t> </a:t>
            </a:r>
            <a:endParaRPr sz="4400" b="1">
              <a:solidFill>
                <a:schemeClr val="dk1"/>
              </a:solidFill>
              <a:latin typeface="Reddit Sans"/>
              <a:ea typeface="Reddit Sans"/>
              <a:cs typeface="Reddit Sans"/>
              <a:sym typeface="Reddit Sans"/>
            </a:endParaRPr>
          </a:p>
          <a:p>
            <a:pPr marL="0" marR="0" lvl="0" indent="0" algn="l" rtl="0">
              <a:lnSpc>
                <a:spcPct val="100000"/>
              </a:lnSpc>
              <a:spcBef>
                <a:spcPts val="0"/>
              </a:spcBef>
              <a:spcAft>
                <a:spcPts val="0"/>
              </a:spcAft>
              <a:buClr>
                <a:srgbClr val="000000"/>
              </a:buClr>
              <a:buSzPts val="4400"/>
              <a:buFont typeface="Arial"/>
              <a:buNone/>
            </a:pPr>
            <a:r>
              <a:rPr lang="vi" sz="3200">
                <a:solidFill>
                  <a:schemeClr val="dk1"/>
                </a:solidFill>
                <a:latin typeface="Reddit Sans"/>
                <a:ea typeface="Reddit Sans"/>
                <a:cs typeface="Reddit Sans"/>
                <a:sym typeface="Reddit Sans"/>
              </a:rPr>
              <a:t>Quản lý doanh nghiệp</a:t>
            </a:r>
            <a:r>
              <a:rPr lang="vi" sz="3200">
                <a:solidFill>
                  <a:srgbClr val="C3161C"/>
                </a:solidFill>
                <a:latin typeface="Reddit Sans"/>
                <a:ea typeface="Reddit Sans"/>
                <a:cs typeface="Reddit Sans"/>
                <a:sym typeface="Reddit Sans"/>
              </a:rPr>
              <a:t> chuyên sâu &amp; thực chất</a:t>
            </a:r>
            <a:endParaRPr sz="3200">
              <a:solidFill>
                <a:srgbClr val="C3161C"/>
              </a:solidFill>
              <a:latin typeface="Reddit Sans"/>
              <a:ea typeface="Reddit Sans"/>
              <a:cs typeface="Reddit Sans"/>
              <a:sym typeface="Reddit Sans"/>
            </a:endParaRPr>
          </a:p>
        </p:txBody>
      </p:sp>
      <p:sp>
        <p:nvSpPr>
          <p:cNvPr id="151" name="Google Shape;151;p46"/>
          <p:cNvSpPr/>
          <p:nvPr/>
        </p:nvSpPr>
        <p:spPr>
          <a:xfrm>
            <a:off x="8512995" y="4952710"/>
            <a:ext cx="3036000" cy="1482000"/>
          </a:xfrm>
          <a:prstGeom prst="roundRect">
            <a:avLst>
              <a:gd name="adj" fmla="val 14001"/>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152" name="Google Shape;152;p46"/>
          <p:cNvSpPr/>
          <p:nvPr/>
        </p:nvSpPr>
        <p:spPr>
          <a:xfrm>
            <a:off x="5820723" y="4330422"/>
            <a:ext cx="1787700" cy="2056500"/>
          </a:xfrm>
          <a:prstGeom prst="roundRect">
            <a:avLst>
              <a:gd name="adj" fmla="val 11194"/>
            </a:avLst>
          </a:prstGeom>
          <a:solidFill>
            <a:srgbClr val="C3161C"/>
          </a:solidFill>
          <a:ln>
            <a:noFill/>
          </a:ln>
        </p:spPr>
        <p:txBody>
          <a:bodyPr spcFirstLastPara="1" wrap="square" lIns="89350" tIns="44650" rIns="89350" bIns="44650" anchor="ctr" anchorCtr="0">
            <a:noAutofit/>
          </a:bodyPr>
          <a:lstStyle/>
          <a:p>
            <a:pPr marL="0" marR="0" lvl="0" indent="0" algn="ctr" rtl="0">
              <a:lnSpc>
                <a:spcPct val="100000"/>
              </a:lnSpc>
              <a:spcBef>
                <a:spcPts val="0"/>
              </a:spcBef>
              <a:spcAft>
                <a:spcPts val="0"/>
              </a:spcAft>
              <a:buClr>
                <a:srgbClr val="000000"/>
              </a:buClr>
              <a:buSzPts val="1759"/>
              <a:buFont typeface="Arial"/>
              <a:buNone/>
            </a:pPr>
            <a:endParaRPr sz="1759"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153" name="Google Shape;153;p46"/>
          <p:cNvSpPr/>
          <p:nvPr/>
        </p:nvSpPr>
        <p:spPr>
          <a:xfrm rot="-5400000">
            <a:off x="5968650" y="3611303"/>
            <a:ext cx="1338300" cy="1338000"/>
          </a:xfrm>
          <a:prstGeom prst="arc">
            <a:avLst>
              <a:gd name="adj1" fmla="val 16701913"/>
              <a:gd name="adj2" fmla="val 21442476"/>
            </a:avLst>
          </a:prstGeom>
          <a:noFill/>
          <a:ln w="19050" cap="flat" cmpd="sng">
            <a:solidFill>
              <a:schemeClr val="dk2"/>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ExtraLight"/>
              <a:ea typeface="Libre Franklin ExtraLight"/>
              <a:cs typeface="Libre Franklin ExtraLight"/>
              <a:sym typeface="Libre Franklin ExtraLight"/>
            </a:endParaRPr>
          </a:p>
        </p:txBody>
      </p:sp>
      <p:sp>
        <p:nvSpPr>
          <p:cNvPr id="154" name="Google Shape;154;p46"/>
          <p:cNvSpPr/>
          <p:nvPr/>
        </p:nvSpPr>
        <p:spPr>
          <a:xfrm>
            <a:off x="587228" y="5499740"/>
            <a:ext cx="1941900" cy="387900"/>
          </a:xfrm>
          <a:prstGeom prst="roundRect">
            <a:avLst>
              <a:gd name="adj" fmla="val 5000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155" name="Google Shape;155;p46"/>
          <p:cNvSpPr txBox="1"/>
          <p:nvPr/>
        </p:nvSpPr>
        <p:spPr>
          <a:xfrm>
            <a:off x="711975" y="5506700"/>
            <a:ext cx="17442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vi" sz="1800">
                <a:solidFill>
                  <a:schemeClr val="lt1"/>
                </a:solidFill>
                <a:latin typeface="Reddit Sans SemiBold"/>
                <a:ea typeface="Reddit Sans SemiBold"/>
                <a:cs typeface="Reddit Sans SemiBold"/>
                <a:sym typeface="Reddit Sans SemiBold"/>
              </a:rPr>
              <a:t>Xem chi tiết</a:t>
            </a:r>
            <a:endParaRPr sz="1800" i="0" u="none" strike="noStrike" cap="none">
              <a:solidFill>
                <a:schemeClr val="lt1"/>
              </a:solidFill>
              <a:latin typeface="Reddit Sans SemiBold"/>
              <a:ea typeface="Reddit Sans SemiBold"/>
              <a:cs typeface="Reddit Sans SemiBold"/>
              <a:sym typeface="Reddit Sans SemiBold"/>
            </a:endParaRPr>
          </a:p>
        </p:txBody>
      </p:sp>
      <p:sp>
        <p:nvSpPr>
          <p:cNvPr id="156" name="Google Shape;156;p46"/>
          <p:cNvSpPr txBox="1"/>
          <p:nvPr/>
        </p:nvSpPr>
        <p:spPr>
          <a:xfrm>
            <a:off x="879475" y="3924150"/>
            <a:ext cx="4677000" cy="1169700"/>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vi" dirty="0">
                <a:solidFill>
                  <a:schemeClr val="dk1"/>
                </a:solidFill>
                <a:latin typeface="Reddit Sans"/>
                <a:ea typeface="Reddit Sans"/>
                <a:cs typeface="Reddit Sans"/>
                <a:sym typeface="Reddit Sans"/>
              </a:rPr>
              <a:t>Tối ưu Quản lý vận hành - Phân phối - Tài chính</a:t>
            </a:r>
            <a:endParaRPr dirty="0">
              <a:solidFill>
                <a:schemeClr val="dk1"/>
              </a:solidFill>
              <a:latin typeface="Reddit Sans"/>
              <a:ea typeface="Reddit Sans"/>
              <a:cs typeface="Reddit Sans"/>
              <a:sym typeface="Reddit Sans"/>
            </a:endParaRPr>
          </a:p>
          <a:p>
            <a:pPr marL="0" marR="0" lvl="0" indent="0" algn="l" rtl="0">
              <a:lnSpc>
                <a:spcPct val="200000"/>
              </a:lnSpc>
              <a:spcBef>
                <a:spcPts val="0"/>
              </a:spcBef>
              <a:spcAft>
                <a:spcPts val="0"/>
              </a:spcAft>
              <a:buNone/>
            </a:pPr>
            <a:r>
              <a:rPr lang="vi" dirty="0">
                <a:solidFill>
                  <a:schemeClr val="dk1"/>
                </a:solidFill>
                <a:latin typeface="Reddit Sans"/>
                <a:ea typeface="Reddit Sans"/>
                <a:cs typeface="Reddit Sans"/>
                <a:sym typeface="Reddit Sans"/>
              </a:rPr>
              <a:t>Dễ dàng mở rộng và tự tùy chỉnh, đầy đủ CRM, DMS, ERP</a:t>
            </a:r>
            <a:endParaRPr dirty="0">
              <a:solidFill>
                <a:schemeClr val="dk1"/>
              </a:solidFill>
              <a:latin typeface="Reddit Sans"/>
              <a:ea typeface="Reddit Sans"/>
              <a:cs typeface="Reddit Sans"/>
              <a:sym typeface="Reddit Sans"/>
            </a:endParaRPr>
          </a:p>
          <a:p>
            <a:pPr marL="0" marR="0" lvl="0" indent="0" algn="l" rtl="0">
              <a:lnSpc>
                <a:spcPct val="200000"/>
              </a:lnSpc>
              <a:spcBef>
                <a:spcPts val="0"/>
              </a:spcBef>
              <a:spcAft>
                <a:spcPts val="0"/>
              </a:spcAft>
              <a:buNone/>
            </a:pPr>
            <a:r>
              <a:rPr lang="vi" dirty="0">
                <a:solidFill>
                  <a:schemeClr val="dk1"/>
                </a:solidFill>
                <a:latin typeface="Reddit Sans"/>
                <a:ea typeface="Reddit Sans"/>
                <a:cs typeface="Reddit Sans"/>
                <a:sym typeface="Reddit Sans"/>
              </a:rPr>
              <a:t>Đáp ứng mô hình phân phối đa kênh, đa tầng</a:t>
            </a:r>
            <a:endParaRPr dirty="0">
              <a:solidFill>
                <a:schemeClr val="dk1"/>
              </a:solidFill>
              <a:latin typeface="Reddit Sans"/>
              <a:ea typeface="Reddit Sans"/>
              <a:cs typeface="Reddit Sans"/>
              <a:sym typeface="Reddit Sans"/>
            </a:endParaRPr>
          </a:p>
        </p:txBody>
      </p:sp>
      <p:sp>
        <p:nvSpPr>
          <p:cNvPr id="157" name="Google Shape;157;p46"/>
          <p:cNvSpPr txBox="1"/>
          <p:nvPr/>
        </p:nvSpPr>
        <p:spPr>
          <a:xfrm>
            <a:off x="8684076" y="5374300"/>
            <a:ext cx="26934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vi" sz="2400" b="1">
                <a:solidFill>
                  <a:schemeClr val="dk1"/>
                </a:solidFill>
                <a:latin typeface="Reddit Sans"/>
                <a:ea typeface="Reddit Sans"/>
                <a:cs typeface="Reddit Sans"/>
                <a:sym typeface="Reddit Sans"/>
              </a:rPr>
              <a:t>250.000.000 vnđ</a:t>
            </a:r>
            <a:endParaRPr sz="1400" b="1" i="0" u="none" strike="noStrike" cap="none">
              <a:solidFill>
                <a:srgbClr val="000000"/>
              </a:solidFill>
              <a:latin typeface="Reddit Sans"/>
              <a:ea typeface="Reddit Sans"/>
              <a:cs typeface="Reddit Sans"/>
              <a:sym typeface="Reddit Sans"/>
            </a:endParaRPr>
          </a:p>
        </p:txBody>
      </p:sp>
      <p:grpSp>
        <p:nvGrpSpPr>
          <p:cNvPr id="158" name="Google Shape;158;p46"/>
          <p:cNvGrpSpPr/>
          <p:nvPr/>
        </p:nvGrpSpPr>
        <p:grpSpPr>
          <a:xfrm rot="2700430">
            <a:off x="11125322" y="4654226"/>
            <a:ext cx="148348" cy="193497"/>
            <a:chOff x="3723" y="2014"/>
            <a:chExt cx="230" cy="300"/>
          </a:xfrm>
        </p:grpSpPr>
        <p:sp>
          <p:nvSpPr>
            <p:cNvPr id="159" name="Google Shape;159;p4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chemeClr val="dk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ExtraLight"/>
                <a:ea typeface="Libre Franklin ExtraLight"/>
                <a:cs typeface="Libre Franklin ExtraLight"/>
                <a:sym typeface="Libre Franklin ExtraLight"/>
              </a:endParaRPr>
            </a:p>
          </p:txBody>
        </p:sp>
        <p:cxnSp>
          <p:nvCxnSpPr>
            <p:cNvPr id="160" name="Google Shape;160;p46"/>
            <p:cNvCxnSpPr/>
            <p:nvPr/>
          </p:nvCxnSpPr>
          <p:spPr>
            <a:xfrm>
              <a:off x="3838" y="2014"/>
              <a:ext cx="0" cy="300"/>
            </a:xfrm>
            <a:prstGeom prst="straightConnector1">
              <a:avLst/>
            </a:prstGeom>
            <a:noFill/>
            <a:ln w="9525" cap="flat" cmpd="sng">
              <a:solidFill>
                <a:schemeClr val="dk2"/>
              </a:solidFill>
              <a:prstDash val="solid"/>
              <a:miter lim="800000"/>
              <a:headEnd type="none" w="sm" len="sm"/>
              <a:tailEnd type="none" w="sm" len="sm"/>
            </a:ln>
          </p:spPr>
        </p:cxnSp>
      </p:grpSp>
      <p:sp>
        <p:nvSpPr>
          <p:cNvPr id="161" name="Google Shape;161;p46"/>
          <p:cNvSpPr txBox="1"/>
          <p:nvPr/>
        </p:nvSpPr>
        <p:spPr>
          <a:xfrm>
            <a:off x="6015463" y="5524163"/>
            <a:ext cx="1398600" cy="240600"/>
          </a:xfrm>
          <a:prstGeom prst="rect">
            <a:avLst/>
          </a:prstGeom>
          <a:noFill/>
          <a:ln>
            <a:noFill/>
          </a:ln>
        </p:spPr>
        <p:txBody>
          <a:bodyPr spcFirstLastPara="1" wrap="square" lIns="89350" tIns="44650" rIns="89350" bIns="44650" anchor="t" anchorCtr="0">
            <a:spAutoFit/>
          </a:bodyPr>
          <a:lstStyle/>
          <a:p>
            <a:pPr marL="0" marR="0" lvl="0" indent="0" algn="ctr" rtl="0">
              <a:lnSpc>
                <a:spcPct val="100000"/>
              </a:lnSpc>
              <a:spcBef>
                <a:spcPts val="0"/>
              </a:spcBef>
              <a:spcAft>
                <a:spcPts val="0"/>
              </a:spcAft>
              <a:buClr>
                <a:srgbClr val="000000"/>
              </a:buClr>
              <a:buSzPts val="977"/>
              <a:buFont typeface="Arial"/>
              <a:buNone/>
            </a:pPr>
            <a:r>
              <a:rPr lang="vi" sz="977">
                <a:solidFill>
                  <a:schemeClr val="lt1"/>
                </a:solidFill>
                <a:latin typeface="Reddit Sans Medium"/>
                <a:ea typeface="Reddit Sans Medium"/>
                <a:cs typeface="Reddit Sans Medium"/>
                <a:sym typeface="Reddit Sans Medium"/>
              </a:rPr>
              <a:t>Số lượng đơn hàng</a:t>
            </a:r>
            <a:endParaRPr sz="1368" i="0" u="none" strike="noStrike" cap="none">
              <a:solidFill>
                <a:schemeClr val="lt1"/>
              </a:solidFill>
              <a:latin typeface="Reddit Sans Medium"/>
              <a:ea typeface="Reddit Sans Medium"/>
              <a:cs typeface="Reddit Sans Medium"/>
              <a:sym typeface="Reddit Sans Medium"/>
            </a:endParaRPr>
          </a:p>
        </p:txBody>
      </p:sp>
      <p:sp>
        <p:nvSpPr>
          <p:cNvPr id="162" name="Google Shape;162;p46"/>
          <p:cNvSpPr/>
          <p:nvPr/>
        </p:nvSpPr>
        <p:spPr>
          <a:xfrm rot="5400000">
            <a:off x="9904864" y="4843090"/>
            <a:ext cx="262800" cy="2486100"/>
          </a:xfrm>
          <a:prstGeom prst="roundRect">
            <a:avLst>
              <a:gd name="adj" fmla="val 18421"/>
            </a:avLst>
          </a:prstGeom>
          <a:solidFill>
            <a:srgbClr val="F4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163" name="Google Shape;163;p46"/>
          <p:cNvSpPr txBox="1"/>
          <p:nvPr/>
        </p:nvSpPr>
        <p:spPr>
          <a:xfrm>
            <a:off x="6181255" y="5758144"/>
            <a:ext cx="1067100" cy="451200"/>
          </a:xfrm>
          <a:prstGeom prst="rect">
            <a:avLst/>
          </a:prstGeom>
          <a:noFill/>
          <a:ln>
            <a:noFill/>
          </a:ln>
        </p:spPr>
        <p:txBody>
          <a:bodyPr spcFirstLastPara="1" wrap="square" lIns="89350" tIns="44650" rIns="89350" bIns="44650" anchor="t" anchorCtr="0">
            <a:spAutoFit/>
          </a:bodyPr>
          <a:lstStyle/>
          <a:p>
            <a:pPr marL="0" marR="0" lvl="0" indent="0" algn="ctr" rtl="0">
              <a:lnSpc>
                <a:spcPct val="100000"/>
              </a:lnSpc>
              <a:spcBef>
                <a:spcPts val="0"/>
              </a:spcBef>
              <a:spcAft>
                <a:spcPts val="0"/>
              </a:spcAft>
              <a:buClr>
                <a:srgbClr val="000000"/>
              </a:buClr>
              <a:buSzPts val="2345"/>
              <a:buFont typeface="Arial"/>
              <a:buNone/>
            </a:pPr>
            <a:r>
              <a:rPr lang="vi" sz="2345" b="1" i="0" u="none" strike="noStrike" cap="none">
                <a:solidFill>
                  <a:schemeClr val="lt1"/>
                </a:solidFill>
                <a:latin typeface="Reddit Sans"/>
                <a:ea typeface="Reddit Sans"/>
                <a:cs typeface="Reddit Sans"/>
                <a:sym typeface="Reddit Sans"/>
              </a:rPr>
              <a:t>2.890</a:t>
            </a:r>
            <a:endParaRPr sz="2345" b="1" i="0" u="none" strike="noStrike" cap="none">
              <a:solidFill>
                <a:schemeClr val="lt1"/>
              </a:solidFill>
              <a:latin typeface="Reddit Sans"/>
              <a:ea typeface="Reddit Sans"/>
              <a:cs typeface="Reddit Sans"/>
              <a:sym typeface="Reddit Sans"/>
            </a:endParaRPr>
          </a:p>
        </p:txBody>
      </p:sp>
      <p:sp>
        <p:nvSpPr>
          <p:cNvPr id="164" name="Google Shape;164;p46"/>
          <p:cNvSpPr txBox="1"/>
          <p:nvPr/>
        </p:nvSpPr>
        <p:spPr>
          <a:xfrm>
            <a:off x="8684072" y="5124150"/>
            <a:ext cx="1289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200">
                <a:solidFill>
                  <a:schemeClr val="dk1"/>
                </a:solidFill>
                <a:latin typeface="Reddit Sans Medium"/>
                <a:ea typeface="Reddit Sans Medium"/>
                <a:cs typeface="Reddit Sans Medium"/>
                <a:sym typeface="Reddit Sans Medium"/>
              </a:rPr>
              <a:t>Lợi nhuận</a:t>
            </a:r>
            <a:endParaRPr sz="1200" i="0" u="none" strike="noStrike" cap="none">
              <a:solidFill>
                <a:srgbClr val="000000"/>
              </a:solidFill>
              <a:latin typeface="Reddit Sans Medium"/>
              <a:ea typeface="Reddit Sans Medium"/>
              <a:cs typeface="Reddit Sans Medium"/>
              <a:sym typeface="Reddit Sans Medium"/>
            </a:endParaRPr>
          </a:p>
        </p:txBody>
      </p:sp>
      <p:sp>
        <p:nvSpPr>
          <p:cNvPr id="165" name="Google Shape;165;p46"/>
          <p:cNvSpPr/>
          <p:nvPr/>
        </p:nvSpPr>
        <p:spPr>
          <a:xfrm rot="5400000">
            <a:off x="9533808" y="5214040"/>
            <a:ext cx="262800" cy="1744200"/>
          </a:xfrm>
          <a:prstGeom prst="roundRect">
            <a:avLst>
              <a:gd name="adj" fmla="val 18421"/>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166" name="Google Shape;166;p46"/>
          <p:cNvSpPr txBox="1"/>
          <p:nvPr/>
        </p:nvSpPr>
        <p:spPr>
          <a:xfrm>
            <a:off x="6281761" y="4823386"/>
            <a:ext cx="865800" cy="451200"/>
          </a:xfrm>
          <a:prstGeom prst="rect">
            <a:avLst/>
          </a:prstGeom>
          <a:noFill/>
          <a:ln>
            <a:noFill/>
          </a:ln>
        </p:spPr>
        <p:txBody>
          <a:bodyPr spcFirstLastPara="1" wrap="square" lIns="89350" tIns="44650" rIns="89350" bIns="44650" anchor="t" anchorCtr="0">
            <a:spAutoFit/>
          </a:bodyPr>
          <a:lstStyle/>
          <a:p>
            <a:pPr marL="0" marR="0" lvl="0" indent="0" algn="ctr" rtl="0">
              <a:lnSpc>
                <a:spcPct val="100000"/>
              </a:lnSpc>
              <a:spcBef>
                <a:spcPts val="0"/>
              </a:spcBef>
              <a:spcAft>
                <a:spcPts val="0"/>
              </a:spcAft>
              <a:buClr>
                <a:srgbClr val="000000"/>
              </a:buClr>
              <a:buSzPts val="2345"/>
              <a:buFont typeface="Arial"/>
              <a:buNone/>
            </a:pPr>
            <a:r>
              <a:rPr lang="vi" sz="2345" b="1" i="0" u="none" strike="noStrike" cap="none">
                <a:solidFill>
                  <a:schemeClr val="lt1"/>
                </a:solidFill>
                <a:latin typeface="Reddit Sans"/>
                <a:ea typeface="Reddit Sans"/>
                <a:cs typeface="Reddit Sans"/>
                <a:sym typeface="Reddit Sans"/>
              </a:rPr>
              <a:t>98%</a:t>
            </a:r>
            <a:endParaRPr sz="1368" b="1" i="0" u="none" strike="noStrike" cap="none">
              <a:solidFill>
                <a:schemeClr val="lt1"/>
              </a:solidFill>
              <a:latin typeface="Reddit Sans"/>
              <a:ea typeface="Reddit Sans"/>
              <a:cs typeface="Reddit Sans"/>
              <a:sym typeface="Reddit Sans"/>
            </a:endParaRPr>
          </a:p>
        </p:txBody>
      </p:sp>
      <p:sp>
        <p:nvSpPr>
          <p:cNvPr id="167" name="Google Shape;167;p46"/>
          <p:cNvSpPr txBox="1"/>
          <p:nvPr/>
        </p:nvSpPr>
        <p:spPr>
          <a:xfrm>
            <a:off x="6046468" y="4471127"/>
            <a:ext cx="1336500" cy="390900"/>
          </a:xfrm>
          <a:prstGeom prst="rect">
            <a:avLst/>
          </a:prstGeom>
          <a:noFill/>
          <a:ln>
            <a:noFill/>
          </a:ln>
        </p:spPr>
        <p:txBody>
          <a:bodyPr spcFirstLastPara="1" wrap="square" lIns="89350" tIns="44650" rIns="89350" bIns="44650" anchor="t" anchorCtr="0">
            <a:spAutoFit/>
          </a:bodyPr>
          <a:lstStyle/>
          <a:p>
            <a:pPr marL="0" marR="0" lvl="0" indent="0" algn="ctr" rtl="0">
              <a:lnSpc>
                <a:spcPct val="100000"/>
              </a:lnSpc>
              <a:spcBef>
                <a:spcPts val="0"/>
              </a:spcBef>
              <a:spcAft>
                <a:spcPts val="0"/>
              </a:spcAft>
              <a:buClr>
                <a:srgbClr val="000000"/>
              </a:buClr>
              <a:buSzPts val="977"/>
              <a:buFont typeface="Arial"/>
              <a:buNone/>
            </a:pPr>
            <a:r>
              <a:rPr lang="vi" sz="977">
                <a:solidFill>
                  <a:schemeClr val="lt1"/>
                </a:solidFill>
                <a:latin typeface="Reddit Sans Medium"/>
                <a:ea typeface="Reddit Sans Medium"/>
                <a:cs typeface="Reddit Sans Medium"/>
                <a:sym typeface="Reddit Sans Medium"/>
              </a:rPr>
              <a:t>Tỉ lệ khách hàng phát sinh đơn hàng</a:t>
            </a:r>
            <a:endParaRPr sz="1368" i="0" u="none" strike="noStrike" cap="none">
              <a:solidFill>
                <a:schemeClr val="lt1"/>
              </a:solidFill>
              <a:latin typeface="Reddit Sans Medium"/>
              <a:ea typeface="Reddit Sans Medium"/>
              <a:cs typeface="Reddit Sans Medium"/>
              <a:sym typeface="Reddit Sans Medium"/>
            </a:endParaRPr>
          </a:p>
        </p:txBody>
      </p:sp>
      <p:cxnSp>
        <p:nvCxnSpPr>
          <p:cNvPr id="168" name="Google Shape;168;p46"/>
          <p:cNvCxnSpPr/>
          <p:nvPr/>
        </p:nvCxnSpPr>
        <p:spPr>
          <a:xfrm>
            <a:off x="6008877" y="5353806"/>
            <a:ext cx="1411500" cy="0"/>
          </a:xfrm>
          <a:prstGeom prst="straightConnector1">
            <a:avLst/>
          </a:prstGeom>
          <a:noFill/>
          <a:ln w="12400" cap="flat" cmpd="sng">
            <a:solidFill>
              <a:schemeClr val="lt1"/>
            </a:solidFill>
            <a:prstDash val="solid"/>
            <a:miter lim="800000"/>
            <a:headEnd type="none" w="sm" len="sm"/>
            <a:tailEnd type="none" w="sm" len="sm"/>
          </a:ln>
        </p:spPr>
      </p:cxnSp>
      <p:grpSp>
        <p:nvGrpSpPr>
          <p:cNvPr id="169" name="Google Shape;169;p46"/>
          <p:cNvGrpSpPr/>
          <p:nvPr/>
        </p:nvGrpSpPr>
        <p:grpSpPr>
          <a:xfrm rot="2700865">
            <a:off x="7381210" y="4181887"/>
            <a:ext cx="359388" cy="359388"/>
            <a:chOff x="3549" y="1853"/>
            <a:chExt cx="600" cy="600"/>
          </a:xfrm>
        </p:grpSpPr>
        <p:sp>
          <p:nvSpPr>
            <p:cNvPr id="170" name="Google Shape;170;p46"/>
            <p:cNvSpPr/>
            <p:nvPr/>
          </p:nvSpPr>
          <p:spPr>
            <a:xfrm>
              <a:off x="3549" y="1853"/>
              <a:ext cx="600" cy="600"/>
            </a:xfrm>
            <a:prstGeom prst="ellipse">
              <a:avLst/>
            </a:prstGeom>
            <a:solidFill>
              <a:schemeClr val="dk1"/>
            </a:solidFill>
            <a:ln>
              <a:noFill/>
            </a:ln>
          </p:spPr>
          <p:txBody>
            <a:bodyPr spcFirstLastPara="1" wrap="square" lIns="89350" tIns="44650" rIns="89350" bIns="44650" anchor="t" anchorCtr="0">
              <a:noAutofit/>
            </a:bodyPr>
            <a:lstStyle/>
            <a:p>
              <a:pPr marL="0" marR="0" lvl="0" indent="0" algn="l" rtl="0">
                <a:lnSpc>
                  <a:spcPct val="100000"/>
                </a:lnSpc>
                <a:spcBef>
                  <a:spcPts val="0"/>
                </a:spcBef>
                <a:spcAft>
                  <a:spcPts val="0"/>
                </a:spcAft>
                <a:buClr>
                  <a:srgbClr val="000000"/>
                </a:buClr>
                <a:buSzPts val="1759"/>
                <a:buFont typeface="Arial"/>
                <a:buNone/>
              </a:pPr>
              <a:endParaRPr sz="1759" b="0" i="0" u="none" strike="noStrike" cap="none">
                <a:solidFill>
                  <a:schemeClr val="dk1"/>
                </a:solidFill>
                <a:highlight>
                  <a:srgbClr val="C3161C"/>
                </a:highlight>
                <a:latin typeface="Libre Franklin ExtraLight"/>
                <a:ea typeface="Libre Franklin ExtraLight"/>
                <a:cs typeface="Libre Franklin ExtraLight"/>
                <a:sym typeface="Libre Franklin ExtraLight"/>
              </a:endParaRPr>
            </a:p>
          </p:txBody>
        </p:sp>
        <p:sp>
          <p:nvSpPr>
            <p:cNvPr id="171" name="Google Shape;171;p4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300" cap="flat" cmpd="sng">
              <a:solidFill>
                <a:schemeClr val="lt1"/>
              </a:solidFill>
              <a:prstDash val="solid"/>
              <a:miter lim="800000"/>
              <a:headEnd type="none" w="sm" len="sm"/>
              <a:tailEnd type="none" w="sm" len="sm"/>
            </a:ln>
          </p:spPr>
          <p:txBody>
            <a:bodyPr spcFirstLastPara="1" wrap="square" lIns="89350" tIns="44650" rIns="89350" bIns="44650" anchor="t" anchorCtr="0">
              <a:noAutofit/>
            </a:bodyPr>
            <a:lstStyle/>
            <a:p>
              <a:pPr marL="0" marR="0" lvl="0" indent="0" algn="l" rtl="0">
                <a:lnSpc>
                  <a:spcPct val="100000"/>
                </a:lnSpc>
                <a:spcBef>
                  <a:spcPts val="0"/>
                </a:spcBef>
                <a:spcAft>
                  <a:spcPts val="0"/>
                </a:spcAft>
                <a:buClr>
                  <a:srgbClr val="000000"/>
                </a:buClr>
                <a:buSzPts val="1759"/>
                <a:buFont typeface="Arial"/>
                <a:buNone/>
              </a:pPr>
              <a:endParaRPr sz="1759" b="0" i="0" u="none" strike="noStrike" cap="none">
                <a:solidFill>
                  <a:schemeClr val="dk1"/>
                </a:solidFill>
                <a:latin typeface="Libre Franklin ExtraLight"/>
                <a:ea typeface="Libre Franklin ExtraLight"/>
                <a:cs typeface="Libre Franklin ExtraLight"/>
                <a:sym typeface="Libre Franklin ExtraLight"/>
              </a:endParaRPr>
            </a:p>
          </p:txBody>
        </p:sp>
        <p:cxnSp>
          <p:nvCxnSpPr>
            <p:cNvPr id="172" name="Google Shape;172;p46"/>
            <p:cNvCxnSpPr/>
            <p:nvPr/>
          </p:nvCxnSpPr>
          <p:spPr>
            <a:xfrm>
              <a:off x="3838" y="2014"/>
              <a:ext cx="0" cy="300"/>
            </a:xfrm>
            <a:prstGeom prst="straightConnector1">
              <a:avLst/>
            </a:prstGeom>
            <a:noFill/>
            <a:ln w="9300" cap="flat" cmpd="sng">
              <a:solidFill>
                <a:schemeClr val="lt1"/>
              </a:solidFill>
              <a:prstDash val="solid"/>
              <a:miter lim="800000"/>
              <a:headEnd type="none" w="sm" len="sm"/>
              <a:tailEnd type="none" w="sm" len="sm"/>
            </a:ln>
          </p:spPr>
        </p:cxnSp>
      </p:grpSp>
      <p:sp>
        <p:nvSpPr>
          <p:cNvPr id="173" name="Google Shape;173;p46"/>
          <p:cNvSpPr/>
          <p:nvPr/>
        </p:nvSpPr>
        <p:spPr>
          <a:xfrm>
            <a:off x="10170650" y="465275"/>
            <a:ext cx="1431000" cy="266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74" name="Google Shape;174;p46"/>
          <p:cNvSpPr txBox="1"/>
          <p:nvPr/>
        </p:nvSpPr>
        <p:spPr>
          <a:xfrm>
            <a:off x="10206800" y="475175"/>
            <a:ext cx="13422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www.mbwnext.com</a:t>
            </a:r>
            <a:endParaRPr sz="1000" i="0" u="none" strike="noStrike" cap="none">
              <a:solidFill>
                <a:schemeClr val="dk1"/>
              </a:solidFill>
              <a:latin typeface="Reddit Sans Medium"/>
              <a:ea typeface="Reddit Sans Medium"/>
              <a:cs typeface="Reddit Sans Medium"/>
              <a:sym typeface="Reddit Sans Medium"/>
            </a:endParaRPr>
          </a:p>
        </p:txBody>
      </p:sp>
      <p:pic>
        <p:nvPicPr>
          <p:cNvPr id="175" name="Google Shape;175;p46" title="FullLogo-1.png"/>
          <p:cNvPicPr preferRelativeResize="0"/>
          <p:nvPr/>
        </p:nvPicPr>
        <p:blipFill>
          <a:blip r:embed="rId3">
            <a:alphaModFix/>
          </a:blip>
          <a:stretch>
            <a:fillRect/>
          </a:stretch>
        </p:blipFill>
        <p:spPr>
          <a:xfrm>
            <a:off x="3127471" y="1475451"/>
            <a:ext cx="2486098" cy="422430"/>
          </a:xfrm>
          <a:prstGeom prst="rect">
            <a:avLst/>
          </a:prstGeom>
          <a:noFill/>
          <a:ln>
            <a:noFill/>
          </a:ln>
        </p:spPr>
      </p:pic>
      <p:sp>
        <p:nvSpPr>
          <p:cNvPr id="176" name="Google Shape;176;p46"/>
          <p:cNvSpPr txBox="1"/>
          <p:nvPr/>
        </p:nvSpPr>
        <p:spPr>
          <a:xfrm>
            <a:off x="495175" y="1031125"/>
            <a:ext cx="885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100"/>
              <a:buFont typeface="Arial"/>
              <a:buNone/>
            </a:pPr>
            <a:r>
              <a:rPr lang="vi" sz="1200">
                <a:solidFill>
                  <a:schemeClr val="dk1"/>
                </a:solidFill>
                <a:latin typeface="Reddit Sans SemiBold"/>
                <a:ea typeface="Reddit Sans SemiBold"/>
                <a:cs typeface="Reddit Sans SemiBold"/>
                <a:sym typeface="Reddit Sans SemiBold"/>
              </a:rPr>
              <a:t>Giới thiệu</a:t>
            </a:r>
            <a:endParaRPr sz="1200" i="0" u="none" strike="noStrike" cap="none">
              <a:solidFill>
                <a:srgbClr val="000000"/>
              </a:solidFill>
              <a:latin typeface="Reddit Sans SemiBold"/>
              <a:ea typeface="Reddit Sans SemiBold"/>
              <a:cs typeface="Reddit Sans SemiBold"/>
              <a:sym typeface="Reddit Sans SemiBold"/>
            </a:endParaRPr>
          </a:p>
        </p:txBody>
      </p:sp>
      <p:pic>
        <p:nvPicPr>
          <p:cNvPr id="177" name="Google Shape;177;p46" title="MBWD-LOGO.png"/>
          <p:cNvPicPr preferRelativeResize="0"/>
          <p:nvPr/>
        </p:nvPicPr>
        <p:blipFill>
          <a:blip r:embed="rId4">
            <a:alphaModFix/>
          </a:blip>
          <a:stretch>
            <a:fillRect/>
          </a:stretch>
        </p:blipFill>
        <p:spPr>
          <a:xfrm>
            <a:off x="587224" y="477125"/>
            <a:ext cx="466771" cy="246300"/>
          </a:xfrm>
          <a:prstGeom prst="rect">
            <a:avLst/>
          </a:prstGeom>
          <a:noFill/>
          <a:ln>
            <a:noFill/>
          </a:ln>
        </p:spPr>
      </p:pic>
      <p:sp>
        <p:nvSpPr>
          <p:cNvPr id="178" name="Google Shape;178;p46"/>
          <p:cNvSpPr txBox="1"/>
          <p:nvPr/>
        </p:nvSpPr>
        <p:spPr>
          <a:xfrm>
            <a:off x="8807900" y="5970850"/>
            <a:ext cx="5199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vi" sz="1000">
                <a:solidFill>
                  <a:schemeClr val="lt1"/>
                </a:solidFill>
                <a:latin typeface="Reddit Sans"/>
                <a:ea typeface="Reddit Sans"/>
                <a:cs typeface="Reddit Sans"/>
                <a:sym typeface="Reddit Sans"/>
              </a:rPr>
              <a:t>70%</a:t>
            </a:r>
            <a:endParaRPr sz="1000" i="0" u="none" strike="noStrike" cap="none">
              <a:solidFill>
                <a:schemeClr val="lt1"/>
              </a:solidFill>
              <a:latin typeface="Reddit Sans"/>
              <a:ea typeface="Reddit Sans"/>
              <a:cs typeface="Reddit Sans"/>
              <a:sym typeface="Reddit Sans"/>
            </a:endParaRPr>
          </a:p>
        </p:txBody>
      </p:sp>
      <p:grpSp>
        <p:nvGrpSpPr>
          <p:cNvPr id="179" name="Google Shape;179;p46"/>
          <p:cNvGrpSpPr/>
          <p:nvPr/>
        </p:nvGrpSpPr>
        <p:grpSpPr>
          <a:xfrm>
            <a:off x="587228" y="3945528"/>
            <a:ext cx="252000" cy="252000"/>
            <a:chOff x="587228" y="3625097"/>
            <a:chExt cx="252000" cy="252000"/>
          </a:xfrm>
        </p:grpSpPr>
        <p:sp>
          <p:nvSpPr>
            <p:cNvPr id="180" name="Google Shape;180;p46"/>
            <p:cNvSpPr/>
            <p:nvPr/>
          </p:nvSpPr>
          <p:spPr>
            <a:xfrm>
              <a:off x="587228" y="36250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81" name="Google Shape;181;p46" title="icon-w.png"/>
            <p:cNvPicPr preferRelativeResize="0"/>
            <p:nvPr/>
          </p:nvPicPr>
          <p:blipFill>
            <a:blip r:embed="rId5">
              <a:alphaModFix/>
            </a:blip>
            <a:stretch>
              <a:fillRect/>
            </a:stretch>
          </p:blipFill>
          <p:spPr>
            <a:xfrm>
              <a:off x="634087" y="3671300"/>
              <a:ext cx="159575" cy="159599"/>
            </a:xfrm>
            <a:prstGeom prst="rect">
              <a:avLst/>
            </a:prstGeom>
            <a:noFill/>
            <a:ln>
              <a:noFill/>
            </a:ln>
          </p:spPr>
        </p:pic>
      </p:grpSp>
      <p:grpSp>
        <p:nvGrpSpPr>
          <p:cNvPr id="182" name="Google Shape;182;p46"/>
          <p:cNvGrpSpPr/>
          <p:nvPr/>
        </p:nvGrpSpPr>
        <p:grpSpPr>
          <a:xfrm>
            <a:off x="587228" y="4368422"/>
            <a:ext cx="252000" cy="252000"/>
            <a:chOff x="587228" y="3625097"/>
            <a:chExt cx="252000" cy="252000"/>
          </a:xfrm>
        </p:grpSpPr>
        <p:sp>
          <p:nvSpPr>
            <p:cNvPr id="183" name="Google Shape;183;p46"/>
            <p:cNvSpPr/>
            <p:nvPr/>
          </p:nvSpPr>
          <p:spPr>
            <a:xfrm>
              <a:off x="587228" y="36250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84" name="Google Shape;184;p46" title="icon-w.png"/>
            <p:cNvPicPr preferRelativeResize="0"/>
            <p:nvPr/>
          </p:nvPicPr>
          <p:blipFill>
            <a:blip r:embed="rId5">
              <a:alphaModFix/>
            </a:blip>
            <a:stretch>
              <a:fillRect/>
            </a:stretch>
          </p:blipFill>
          <p:spPr>
            <a:xfrm>
              <a:off x="634087" y="3671300"/>
              <a:ext cx="159575" cy="159599"/>
            </a:xfrm>
            <a:prstGeom prst="rect">
              <a:avLst/>
            </a:prstGeom>
            <a:noFill/>
            <a:ln>
              <a:noFill/>
            </a:ln>
          </p:spPr>
        </p:pic>
      </p:grpSp>
      <p:sp>
        <p:nvSpPr>
          <p:cNvPr id="185" name="Google Shape;185;p46"/>
          <p:cNvSpPr/>
          <p:nvPr/>
        </p:nvSpPr>
        <p:spPr>
          <a:xfrm>
            <a:off x="587225" y="3184425"/>
            <a:ext cx="3830700" cy="387900"/>
          </a:xfrm>
          <a:prstGeom prst="roundRect">
            <a:avLst>
              <a:gd name="adj" fmla="val 50000"/>
            </a:avLst>
          </a:prstGeom>
          <a:solidFill>
            <a:srgbClr val="EFEF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186" name="Google Shape;186;p46"/>
          <p:cNvSpPr txBox="1"/>
          <p:nvPr/>
        </p:nvSpPr>
        <p:spPr>
          <a:xfrm>
            <a:off x="711975" y="3191375"/>
            <a:ext cx="36111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vi" sz="1800">
                <a:solidFill>
                  <a:srgbClr val="C3161C"/>
                </a:solidFill>
                <a:latin typeface="Reddit Sans SemiBold"/>
                <a:ea typeface="Reddit Sans SemiBold"/>
                <a:cs typeface="Reddit Sans SemiBold"/>
                <a:sym typeface="Reddit Sans SemiBold"/>
              </a:rPr>
              <a:t>Lĩnh vực Thương Mại - Phân phối</a:t>
            </a:r>
            <a:endParaRPr sz="1800" i="0" u="none" strike="noStrike" cap="none">
              <a:solidFill>
                <a:srgbClr val="C3161C"/>
              </a:solidFill>
              <a:latin typeface="Reddit Sans SemiBold"/>
              <a:ea typeface="Reddit Sans SemiBold"/>
              <a:cs typeface="Reddit Sans SemiBold"/>
              <a:sym typeface="Reddit Sans SemiBold"/>
            </a:endParaRPr>
          </a:p>
        </p:txBody>
      </p:sp>
      <p:grpSp>
        <p:nvGrpSpPr>
          <p:cNvPr id="187" name="Google Shape;187;p46"/>
          <p:cNvGrpSpPr/>
          <p:nvPr/>
        </p:nvGrpSpPr>
        <p:grpSpPr>
          <a:xfrm>
            <a:off x="587228" y="4794747"/>
            <a:ext cx="252000" cy="252000"/>
            <a:chOff x="587228" y="3625097"/>
            <a:chExt cx="252000" cy="252000"/>
          </a:xfrm>
        </p:grpSpPr>
        <p:sp>
          <p:nvSpPr>
            <p:cNvPr id="188" name="Google Shape;188;p46"/>
            <p:cNvSpPr/>
            <p:nvPr/>
          </p:nvSpPr>
          <p:spPr>
            <a:xfrm>
              <a:off x="587228" y="36250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89" name="Google Shape;189;p46" title="icon-w.png"/>
            <p:cNvPicPr preferRelativeResize="0"/>
            <p:nvPr/>
          </p:nvPicPr>
          <p:blipFill>
            <a:blip r:embed="rId5">
              <a:alphaModFix/>
            </a:blip>
            <a:stretch>
              <a:fillRect/>
            </a:stretch>
          </p:blipFill>
          <p:spPr>
            <a:xfrm>
              <a:off x="634087" y="3671300"/>
              <a:ext cx="159575" cy="159599"/>
            </a:xfrm>
            <a:prstGeom prst="rect">
              <a:avLst/>
            </a:prstGeom>
            <a:noFill/>
            <a:ln>
              <a:noFill/>
            </a:ln>
          </p:spPr>
        </p:pic>
      </p:grpSp>
      <p:sp>
        <p:nvSpPr>
          <p:cNvPr id="190" name="Google Shape;190;p46"/>
          <p:cNvSpPr txBox="1"/>
          <p:nvPr/>
        </p:nvSpPr>
        <p:spPr>
          <a:xfrm>
            <a:off x="1122846" y="354829"/>
            <a:ext cx="3036000" cy="477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vi" sz="950">
                <a:latin typeface="Reddit Sans Medium"/>
                <a:ea typeface="Reddit Sans Medium"/>
                <a:cs typeface="Reddit Sans Medium"/>
                <a:sym typeface="Reddit Sans Medium"/>
              </a:rPr>
              <a:t>Công ty TNHH Giải pháp Chuyển đổi số </a:t>
            </a:r>
            <a:endParaRPr sz="950">
              <a:latin typeface="Reddit Sans Medium"/>
              <a:ea typeface="Reddit Sans Medium"/>
              <a:cs typeface="Reddit Sans Medium"/>
              <a:sym typeface="Reddit Sans Medium"/>
            </a:endParaRPr>
          </a:p>
          <a:p>
            <a:pPr marL="0" lvl="0" indent="0" algn="l" rtl="0">
              <a:lnSpc>
                <a:spcPct val="100000"/>
              </a:lnSpc>
              <a:spcBef>
                <a:spcPts val="0"/>
              </a:spcBef>
              <a:spcAft>
                <a:spcPts val="0"/>
              </a:spcAft>
              <a:buNone/>
            </a:pPr>
            <a:r>
              <a:rPr lang="vi" sz="950">
                <a:latin typeface="Reddit Sans Medium"/>
                <a:ea typeface="Reddit Sans Medium"/>
                <a:cs typeface="Reddit Sans Medium"/>
                <a:sym typeface="Reddit Sans Medium"/>
              </a:rPr>
              <a:t>MobiWork Digital</a:t>
            </a:r>
            <a:endParaRPr sz="950">
              <a:latin typeface="Reddit Sans Medium"/>
              <a:ea typeface="Reddit Sans Medium"/>
              <a:cs typeface="Reddit Sans Medium"/>
              <a:sym typeface="Reddit Sans Medium"/>
            </a:endParaRPr>
          </a:p>
        </p:txBody>
      </p:sp>
      <p:pic>
        <p:nvPicPr>
          <p:cNvPr id="191" name="Google Shape;191;p46"/>
          <p:cNvPicPr preferRelativeResize="0"/>
          <p:nvPr/>
        </p:nvPicPr>
        <p:blipFill>
          <a:blip r:embed="rId6">
            <a:alphaModFix/>
          </a:blip>
          <a:stretch>
            <a:fillRect/>
          </a:stretch>
        </p:blipFill>
        <p:spPr>
          <a:xfrm>
            <a:off x="6597030" y="804950"/>
            <a:ext cx="5591919" cy="3445449"/>
          </a:xfrm>
          <a:prstGeom prst="rect">
            <a:avLst/>
          </a:prstGeom>
          <a:noFill/>
          <a:ln>
            <a:noFill/>
          </a:ln>
        </p:spPr>
      </p:pic>
      <p:cxnSp>
        <p:nvCxnSpPr>
          <p:cNvPr id="192" name="Google Shape;192;p46"/>
          <p:cNvCxnSpPr>
            <a:endCxn id="151" idx="1"/>
          </p:cNvCxnSpPr>
          <p:nvPr/>
        </p:nvCxnSpPr>
        <p:spPr>
          <a:xfrm>
            <a:off x="7620195" y="5693710"/>
            <a:ext cx="892800" cy="0"/>
          </a:xfrm>
          <a:prstGeom prst="straightConnector1">
            <a:avLst/>
          </a:prstGeom>
          <a:noFill/>
          <a:ln w="19050" cap="flat" cmpd="sng">
            <a:solidFill>
              <a:schemeClr val="dk2"/>
            </a:solidFill>
            <a:prstDash val="dashDot"/>
            <a:round/>
            <a:headEnd type="oval" w="med" len="med"/>
            <a:tailEnd type="oval" w="med" len="med"/>
          </a:ln>
        </p:spPr>
      </p:cxnSp>
      <p:pic>
        <p:nvPicPr>
          <p:cNvPr id="45" name="Picture 44"/>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47" title="long-shelves-with-variety-boxes-containers_143715-1569.jpg"/>
          <p:cNvPicPr preferRelativeResize="0">
            <a:picLocks noGrp="1"/>
          </p:cNvPicPr>
          <p:nvPr>
            <p:ph type="pic" idx="2"/>
          </p:nvPr>
        </p:nvPicPr>
        <p:blipFill rotWithShape="1">
          <a:blip r:embed="rId3">
            <a:alphaModFix/>
          </a:blip>
          <a:srcRect r="18474"/>
          <a:stretch/>
        </p:blipFill>
        <p:spPr>
          <a:xfrm>
            <a:off x="587225" y="1027526"/>
            <a:ext cx="2836800" cy="5220900"/>
          </a:xfrm>
          <a:prstGeom prst="roundRect">
            <a:avLst>
              <a:gd name="adj" fmla="val 16667"/>
            </a:avLst>
          </a:prstGeom>
        </p:spPr>
      </p:pic>
      <p:sp>
        <p:nvSpPr>
          <p:cNvPr id="198" name="Google Shape;198;p4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99" name="Google Shape;199;p47" title="icon-w.png"/>
          <p:cNvPicPr preferRelativeResize="0"/>
          <p:nvPr/>
        </p:nvPicPr>
        <p:blipFill>
          <a:blip r:embed="rId4">
            <a:alphaModFix/>
          </a:blip>
          <a:stretch>
            <a:fillRect/>
          </a:stretch>
        </p:blipFill>
        <p:spPr>
          <a:xfrm>
            <a:off x="634087" y="436000"/>
            <a:ext cx="159575" cy="159599"/>
          </a:xfrm>
          <a:prstGeom prst="rect">
            <a:avLst/>
          </a:prstGeom>
          <a:noFill/>
          <a:ln>
            <a:noFill/>
          </a:ln>
        </p:spPr>
      </p:pic>
      <p:sp>
        <p:nvSpPr>
          <p:cNvPr id="200" name="Google Shape;200;p47"/>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latin typeface="Reddit Sans"/>
                <a:ea typeface="Reddit Sans"/>
                <a:cs typeface="Reddit Sans"/>
                <a:sym typeface="Reddit Sans"/>
              </a:rPr>
              <a:t>Mục lục</a:t>
            </a:r>
            <a:endParaRPr sz="1600" b="1">
              <a:solidFill>
                <a:srgbClr val="C3161C"/>
              </a:solidFill>
              <a:latin typeface="Reddit Sans"/>
              <a:ea typeface="Reddit Sans"/>
              <a:cs typeface="Reddit Sans"/>
              <a:sym typeface="Reddit Sans"/>
            </a:endParaRPr>
          </a:p>
        </p:txBody>
      </p:sp>
      <p:sp>
        <p:nvSpPr>
          <p:cNvPr id="201" name="Google Shape;201;p47"/>
          <p:cNvSpPr/>
          <p:nvPr/>
        </p:nvSpPr>
        <p:spPr>
          <a:xfrm>
            <a:off x="3622849" y="1230525"/>
            <a:ext cx="307574" cy="301930"/>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01</a:t>
            </a:r>
            <a:endParaRPr sz="1000" i="0" u="none" strike="noStrike" cap="none">
              <a:solidFill>
                <a:schemeClr val="lt1"/>
              </a:solidFill>
              <a:latin typeface="Reddit Sans Medium"/>
              <a:ea typeface="Reddit Sans Medium"/>
              <a:cs typeface="Reddit Sans Medium"/>
              <a:sym typeface="Reddit Sans Medium"/>
            </a:endParaRPr>
          </a:p>
        </p:txBody>
      </p:sp>
      <p:sp>
        <p:nvSpPr>
          <p:cNvPr id="202" name="Google Shape;202;p47"/>
          <p:cNvSpPr txBox="1"/>
          <p:nvPr/>
        </p:nvSpPr>
        <p:spPr>
          <a:xfrm>
            <a:off x="4015525" y="1227600"/>
            <a:ext cx="1407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vi" b="1">
                <a:solidFill>
                  <a:srgbClr val="C3161C"/>
                </a:solidFill>
                <a:latin typeface="Reddit Sans"/>
                <a:ea typeface="Reddit Sans"/>
                <a:cs typeface="Reddit Sans"/>
                <a:sym typeface="Reddit Sans"/>
              </a:rPr>
              <a:t>TỔNG QUAN</a:t>
            </a:r>
            <a:endParaRPr b="1">
              <a:solidFill>
                <a:srgbClr val="C3161C"/>
              </a:solidFill>
              <a:latin typeface="Reddit Sans"/>
              <a:ea typeface="Reddit Sans"/>
              <a:cs typeface="Reddit Sans"/>
              <a:sym typeface="Reddit Sans"/>
            </a:endParaRPr>
          </a:p>
        </p:txBody>
      </p:sp>
      <p:sp>
        <p:nvSpPr>
          <p:cNvPr id="203" name="Google Shape;203;p47"/>
          <p:cNvSpPr txBox="1"/>
          <p:nvPr/>
        </p:nvSpPr>
        <p:spPr>
          <a:xfrm>
            <a:off x="4035825" y="1476375"/>
            <a:ext cx="4239000" cy="1116000"/>
          </a:xfrm>
          <a:prstGeom prst="rect">
            <a:avLst/>
          </a:prstGeom>
          <a:noFill/>
          <a:ln>
            <a:noFill/>
          </a:ln>
        </p:spPr>
        <p:txBody>
          <a:bodyPr spcFirstLastPara="1" wrap="square" lIns="91425" tIns="91425" rIns="91425" bIns="91425" anchor="t" anchorCtr="0">
            <a:spAutoFit/>
          </a:bodyPr>
          <a:lstStyle/>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Vấn đề cốt lõi của doanh nghiệp Thương Mại - Phân phối</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MBW Next là gì ?</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MBW Next có gì khác biệt ?</a:t>
            </a:r>
            <a:endParaRPr sz="1200">
              <a:solidFill>
                <a:schemeClr val="dk1"/>
              </a:solidFill>
              <a:latin typeface="Reddit Sans"/>
              <a:ea typeface="Reddit Sans"/>
              <a:cs typeface="Reddit Sans"/>
              <a:sym typeface="Reddit Sans"/>
            </a:endParaRPr>
          </a:p>
          <a:p>
            <a:pPr marL="0" lvl="0" indent="0" algn="just" rtl="0">
              <a:spcBef>
                <a:spcPts val="500"/>
              </a:spcBef>
              <a:spcAft>
                <a:spcPts val="500"/>
              </a:spcAft>
              <a:buNone/>
            </a:pPr>
            <a:r>
              <a:rPr lang="vi" sz="1200">
                <a:solidFill>
                  <a:schemeClr val="dk1"/>
                </a:solidFill>
                <a:latin typeface="Reddit Sans"/>
                <a:ea typeface="Reddit Sans"/>
                <a:cs typeface="Reddit Sans"/>
                <a:sym typeface="Reddit Sans"/>
              </a:rPr>
              <a:t>Vì sao nên lựa chọn MBW Next ?</a:t>
            </a:r>
            <a:endParaRPr sz="1200">
              <a:solidFill>
                <a:schemeClr val="dk1"/>
              </a:solidFill>
              <a:latin typeface="Reddit Sans"/>
              <a:ea typeface="Reddit Sans"/>
              <a:cs typeface="Reddit Sans"/>
              <a:sym typeface="Reddit Sans"/>
            </a:endParaRPr>
          </a:p>
        </p:txBody>
      </p:sp>
      <p:sp>
        <p:nvSpPr>
          <p:cNvPr id="204" name="Google Shape;204;p47"/>
          <p:cNvSpPr/>
          <p:nvPr/>
        </p:nvSpPr>
        <p:spPr>
          <a:xfrm>
            <a:off x="3622849" y="2536250"/>
            <a:ext cx="307574" cy="301930"/>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02</a:t>
            </a:r>
            <a:endParaRPr sz="1000" i="0" u="none" strike="noStrike" cap="none">
              <a:solidFill>
                <a:schemeClr val="lt1"/>
              </a:solidFill>
              <a:latin typeface="Reddit Sans Medium"/>
              <a:ea typeface="Reddit Sans Medium"/>
              <a:cs typeface="Reddit Sans Medium"/>
              <a:sym typeface="Reddit Sans Medium"/>
            </a:endParaRPr>
          </a:p>
        </p:txBody>
      </p:sp>
      <p:sp>
        <p:nvSpPr>
          <p:cNvPr id="205" name="Google Shape;205;p47"/>
          <p:cNvSpPr txBox="1"/>
          <p:nvPr/>
        </p:nvSpPr>
        <p:spPr>
          <a:xfrm>
            <a:off x="4015525" y="2533325"/>
            <a:ext cx="4361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vi" b="1">
                <a:solidFill>
                  <a:srgbClr val="C3161C"/>
                </a:solidFill>
                <a:latin typeface="Reddit Sans"/>
                <a:ea typeface="Reddit Sans"/>
                <a:cs typeface="Reddit Sans"/>
                <a:sym typeface="Reddit Sans"/>
              </a:rPr>
              <a:t>TÍNH NĂNG &amp; GIẢI PHÁP </a:t>
            </a:r>
            <a:endParaRPr b="1">
              <a:solidFill>
                <a:srgbClr val="C3161C"/>
              </a:solidFill>
              <a:latin typeface="Reddit Sans"/>
              <a:ea typeface="Reddit Sans"/>
              <a:cs typeface="Reddit Sans"/>
              <a:sym typeface="Reddit Sans"/>
            </a:endParaRPr>
          </a:p>
        </p:txBody>
      </p:sp>
      <p:sp>
        <p:nvSpPr>
          <p:cNvPr id="206" name="Google Shape;206;p47"/>
          <p:cNvSpPr txBox="1"/>
          <p:nvPr/>
        </p:nvSpPr>
        <p:spPr>
          <a:xfrm>
            <a:off x="4035825" y="2761025"/>
            <a:ext cx="6869700" cy="2857800"/>
          </a:xfrm>
          <a:prstGeom prst="rect">
            <a:avLst/>
          </a:prstGeom>
          <a:noFill/>
          <a:ln>
            <a:noFill/>
          </a:ln>
        </p:spPr>
        <p:txBody>
          <a:bodyPr spcFirstLastPara="1" wrap="square" lIns="91425" tIns="91425" rIns="91425" bIns="91425" anchor="t" anchorCtr="0">
            <a:spAutoFit/>
          </a:bodyPr>
          <a:lstStyle/>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Tính năng cốt lõi</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Tìm giải pháp cho các vấn đề cốt lõi của doanh nghiệp Thương Mại - Phân phối</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Clr>
                <a:srgbClr val="000000"/>
              </a:buClr>
              <a:buSzPts val="1100"/>
              <a:buFont typeface="Arial"/>
              <a:buNone/>
            </a:pPr>
            <a:r>
              <a:rPr lang="vi" sz="1200">
                <a:solidFill>
                  <a:schemeClr val="dk1"/>
                </a:solidFill>
                <a:latin typeface="Reddit Sans"/>
                <a:ea typeface="Reddit Sans"/>
                <a:cs typeface="Reddit Sans"/>
                <a:sym typeface="Reddit Sans"/>
              </a:rPr>
              <a:t>Giải pháp 01: Quản trị chuỗi cung ứng và phân phối tích hợp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02: Quản trị tồn kho và giá vốn hàng hóa tối ưu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03: Quản trị chính sách giá &amp; khuyến mãi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04: Quản trị Tài chính – Kế toán theo thời gian thực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05: Quản lý đội ngũ bán hàng &amp; kênh phân phối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06: Quản trị công nợ &amp; dòng tiền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07: Chuẩn hóa &amp; số hóa quy trình, số liệu, dữ liệu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Giải pháp 08: Phân tích dữ liệu &amp; dự báo với MBW Next</a:t>
            </a:r>
            <a:endParaRPr sz="1200">
              <a:solidFill>
                <a:schemeClr val="dk1"/>
              </a:solidFill>
              <a:latin typeface="Reddit Sans"/>
              <a:ea typeface="Reddit Sans"/>
              <a:cs typeface="Reddit Sans"/>
              <a:sym typeface="Reddit Sans"/>
            </a:endParaRPr>
          </a:p>
          <a:p>
            <a:pPr marL="0" lvl="0" indent="0" algn="just" rtl="0">
              <a:spcBef>
                <a:spcPts val="500"/>
              </a:spcBef>
              <a:spcAft>
                <a:spcPts val="500"/>
              </a:spcAft>
              <a:buNone/>
            </a:pPr>
            <a:r>
              <a:rPr lang="vi" sz="1200">
                <a:solidFill>
                  <a:schemeClr val="dk1"/>
                </a:solidFill>
                <a:latin typeface="Reddit Sans"/>
                <a:ea typeface="Reddit Sans"/>
                <a:cs typeface="Reddit Sans"/>
                <a:sym typeface="Reddit Sans"/>
              </a:rPr>
              <a:t>Giải pháp 09: Quản lý Kế hoạch &amp; Thực thi Sản xuất bằng MBW Next</a:t>
            </a:r>
            <a:endParaRPr sz="1200">
              <a:solidFill>
                <a:schemeClr val="dk1"/>
              </a:solidFill>
              <a:latin typeface="Reddit Sans"/>
              <a:ea typeface="Reddit Sans"/>
              <a:cs typeface="Reddit Sans"/>
              <a:sym typeface="Reddit Sans"/>
            </a:endParaRPr>
          </a:p>
        </p:txBody>
      </p:sp>
      <p:sp>
        <p:nvSpPr>
          <p:cNvPr id="207" name="Google Shape;207;p47"/>
          <p:cNvSpPr/>
          <p:nvPr/>
        </p:nvSpPr>
        <p:spPr>
          <a:xfrm>
            <a:off x="3622849" y="5548402"/>
            <a:ext cx="307574" cy="301930"/>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03</a:t>
            </a:r>
            <a:endParaRPr sz="1000" i="0" u="none" strike="noStrike" cap="none">
              <a:solidFill>
                <a:schemeClr val="lt1"/>
              </a:solidFill>
              <a:latin typeface="Reddit Sans Medium"/>
              <a:ea typeface="Reddit Sans Medium"/>
              <a:cs typeface="Reddit Sans Medium"/>
              <a:sym typeface="Reddit Sans Medium"/>
            </a:endParaRPr>
          </a:p>
        </p:txBody>
      </p:sp>
      <p:sp>
        <p:nvSpPr>
          <p:cNvPr id="208" name="Google Shape;208;p47"/>
          <p:cNvSpPr txBox="1"/>
          <p:nvPr/>
        </p:nvSpPr>
        <p:spPr>
          <a:xfrm>
            <a:off x="4015525" y="5545477"/>
            <a:ext cx="2361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vi" b="1">
                <a:solidFill>
                  <a:srgbClr val="C3161C"/>
                </a:solidFill>
                <a:latin typeface="Reddit Sans"/>
                <a:ea typeface="Reddit Sans"/>
                <a:cs typeface="Reddit Sans"/>
                <a:sym typeface="Reddit Sans"/>
              </a:rPr>
              <a:t>VỀ CHÚNG TÔI</a:t>
            </a:r>
            <a:endParaRPr b="1">
              <a:solidFill>
                <a:srgbClr val="C3161C"/>
              </a:solidFill>
              <a:latin typeface="Reddit Sans"/>
              <a:ea typeface="Reddit Sans"/>
              <a:cs typeface="Reddit Sans"/>
              <a:sym typeface="Reddit Sans"/>
            </a:endParaRPr>
          </a:p>
        </p:txBody>
      </p:sp>
      <p:sp>
        <p:nvSpPr>
          <p:cNvPr id="209" name="Google Shape;209;p47"/>
          <p:cNvSpPr txBox="1"/>
          <p:nvPr/>
        </p:nvSpPr>
        <p:spPr>
          <a:xfrm>
            <a:off x="4035824" y="5805452"/>
            <a:ext cx="2787900" cy="618300"/>
          </a:xfrm>
          <a:prstGeom prst="rect">
            <a:avLst/>
          </a:prstGeom>
          <a:noFill/>
          <a:ln>
            <a:noFill/>
          </a:ln>
        </p:spPr>
        <p:txBody>
          <a:bodyPr spcFirstLastPara="1" wrap="square" lIns="91425" tIns="91425" rIns="91425" bIns="91425" anchor="t" anchorCtr="0">
            <a:spAutoFit/>
          </a:bodyPr>
          <a:lstStyle/>
          <a:p>
            <a:pPr marL="0" lvl="0" indent="0" algn="just" rtl="0">
              <a:spcBef>
                <a:spcPts val="500"/>
              </a:spcBef>
              <a:spcAft>
                <a:spcPts val="0"/>
              </a:spcAft>
              <a:buNone/>
            </a:pPr>
            <a:r>
              <a:rPr lang="vi" sz="1200">
                <a:solidFill>
                  <a:schemeClr val="dk1"/>
                </a:solidFill>
                <a:latin typeface="Reddit Sans"/>
                <a:ea typeface="Reddit Sans"/>
                <a:cs typeface="Reddit Sans"/>
                <a:sym typeface="Reddit Sans"/>
              </a:rPr>
              <a:t>Đăng ký tư vấn và hỗ trợ</a:t>
            </a:r>
            <a:endParaRPr sz="1200">
              <a:solidFill>
                <a:schemeClr val="dk1"/>
              </a:solidFill>
              <a:latin typeface="Reddit Sans"/>
              <a:ea typeface="Reddit Sans"/>
              <a:cs typeface="Reddit Sans"/>
              <a:sym typeface="Reddit Sans"/>
            </a:endParaRPr>
          </a:p>
          <a:p>
            <a:pPr marL="0" lvl="0" indent="0" algn="just" rtl="0">
              <a:spcBef>
                <a:spcPts val="500"/>
              </a:spcBef>
              <a:spcAft>
                <a:spcPts val="500"/>
              </a:spcAft>
              <a:buClr>
                <a:schemeClr val="dk1"/>
              </a:buClr>
              <a:buSzPts val="1100"/>
              <a:buFont typeface="Arial"/>
              <a:buNone/>
            </a:pPr>
            <a:r>
              <a:rPr lang="vi" sz="1200">
                <a:solidFill>
                  <a:schemeClr val="dk1"/>
                </a:solidFill>
                <a:latin typeface="Reddit Sans"/>
                <a:ea typeface="Reddit Sans"/>
                <a:cs typeface="Reddit Sans"/>
                <a:sym typeface="Reddit Sans"/>
              </a:rPr>
              <a:t>Về công ty MBW Digital</a:t>
            </a:r>
            <a:endParaRPr sz="1200">
              <a:solidFill>
                <a:schemeClr val="dk1"/>
              </a:solidFill>
              <a:latin typeface="Reddit Sans"/>
              <a:ea typeface="Reddit Sans"/>
              <a:cs typeface="Reddit Sans"/>
              <a:sym typeface="Reddit Sans"/>
            </a:endParaRPr>
          </a:p>
        </p:txBody>
      </p:sp>
      <p:sp>
        <p:nvSpPr>
          <p:cNvPr id="210" name="Google Shape;210;p47"/>
          <p:cNvSpPr txBox="1"/>
          <p:nvPr/>
        </p:nvSpPr>
        <p:spPr>
          <a:xfrm>
            <a:off x="7940326" y="1535400"/>
            <a:ext cx="3661500" cy="1116000"/>
          </a:xfrm>
          <a:prstGeom prst="rect">
            <a:avLst/>
          </a:prstGeom>
          <a:noFill/>
          <a:ln>
            <a:noFill/>
          </a:ln>
        </p:spPr>
        <p:txBody>
          <a:bodyPr spcFirstLastPara="1" wrap="square" lIns="91425" tIns="91425" rIns="91425" bIns="91425" anchor="t" anchorCtr="0">
            <a:spAutoFit/>
          </a:bodyPr>
          <a:lstStyle/>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04</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06</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09</a:t>
            </a:r>
            <a:endParaRPr sz="1200">
              <a:solidFill>
                <a:srgbClr val="C3161C"/>
              </a:solidFill>
              <a:latin typeface="Reddit Sans"/>
              <a:ea typeface="Reddit Sans"/>
              <a:cs typeface="Reddit Sans"/>
              <a:sym typeface="Reddit Sans"/>
            </a:endParaRPr>
          </a:p>
          <a:p>
            <a:pPr marL="0" lvl="0" indent="0" algn="r" rtl="0">
              <a:spcBef>
                <a:spcPts val="500"/>
              </a:spcBef>
              <a:spcAft>
                <a:spcPts val="500"/>
              </a:spcAft>
              <a:buNone/>
            </a:pPr>
            <a:r>
              <a:rPr lang="vi" sz="1200">
                <a:solidFill>
                  <a:srgbClr val="C3161C"/>
                </a:solidFill>
                <a:latin typeface="Reddit Sans"/>
                <a:ea typeface="Reddit Sans"/>
                <a:cs typeface="Reddit Sans"/>
                <a:sym typeface="Reddit Sans"/>
              </a:rPr>
              <a:t>16</a:t>
            </a:r>
            <a:endParaRPr sz="1200">
              <a:solidFill>
                <a:srgbClr val="C3161C"/>
              </a:solidFill>
              <a:latin typeface="Reddit Sans"/>
              <a:ea typeface="Reddit Sans"/>
              <a:cs typeface="Reddit Sans"/>
              <a:sym typeface="Reddit Sans"/>
            </a:endParaRPr>
          </a:p>
        </p:txBody>
      </p:sp>
      <p:sp>
        <p:nvSpPr>
          <p:cNvPr id="211" name="Google Shape;211;p47"/>
          <p:cNvSpPr txBox="1"/>
          <p:nvPr/>
        </p:nvSpPr>
        <p:spPr>
          <a:xfrm>
            <a:off x="10118525" y="2761025"/>
            <a:ext cx="1483200" cy="2857800"/>
          </a:xfrm>
          <a:prstGeom prst="rect">
            <a:avLst/>
          </a:prstGeom>
          <a:noFill/>
          <a:ln>
            <a:noFill/>
          </a:ln>
        </p:spPr>
        <p:txBody>
          <a:bodyPr spcFirstLastPara="1" wrap="square" lIns="91425" tIns="91425" rIns="91425" bIns="91425" anchor="t" anchorCtr="0">
            <a:spAutoFit/>
          </a:bodyPr>
          <a:lstStyle/>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19</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30</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31</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35</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39</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43</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48</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51</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55</a:t>
            </a:r>
            <a:endParaRPr sz="1200">
              <a:solidFill>
                <a:srgbClr val="C3161C"/>
              </a:solidFill>
              <a:latin typeface="Reddit Sans"/>
              <a:ea typeface="Reddit Sans"/>
              <a:cs typeface="Reddit Sans"/>
              <a:sym typeface="Reddit Sans"/>
            </a:endParaRPr>
          </a:p>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59</a:t>
            </a:r>
            <a:endParaRPr sz="1200">
              <a:solidFill>
                <a:srgbClr val="C3161C"/>
              </a:solidFill>
              <a:latin typeface="Reddit Sans"/>
              <a:ea typeface="Reddit Sans"/>
              <a:cs typeface="Reddit Sans"/>
              <a:sym typeface="Reddit Sans"/>
            </a:endParaRPr>
          </a:p>
          <a:p>
            <a:pPr marL="0" lvl="0" indent="0" algn="r" rtl="0">
              <a:spcBef>
                <a:spcPts val="500"/>
              </a:spcBef>
              <a:spcAft>
                <a:spcPts val="500"/>
              </a:spcAft>
              <a:buNone/>
            </a:pPr>
            <a:r>
              <a:rPr lang="vi" sz="1200">
                <a:solidFill>
                  <a:srgbClr val="C3161C"/>
                </a:solidFill>
                <a:latin typeface="Reddit Sans"/>
                <a:ea typeface="Reddit Sans"/>
                <a:cs typeface="Reddit Sans"/>
                <a:sym typeface="Reddit Sans"/>
              </a:rPr>
              <a:t>63</a:t>
            </a:r>
            <a:endParaRPr sz="1200">
              <a:solidFill>
                <a:srgbClr val="C3161C"/>
              </a:solidFill>
              <a:latin typeface="Reddit Sans"/>
              <a:ea typeface="Reddit Sans"/>
              <a:cs typeface="Reddit Sans"/>
              <a:sym typeface="Reddit Sans"/>
            </a:endParaRPr>
          </a:p>
        </p:txBody>
      </p:sp>
      <p:pic>
        <p:nvPicPr>
          <p:cNvPr id="212" name="Google Shape;212;p47" title="FullLogo-1.png"/>
          <p:cNvPicPr preferRelativeResize="0"/>
          <p:nvPr/>
        </p:nvPicPr>
        <p:blipFill>
          <a:blip r:embed="rId5">
            <a:alphaModFix/>
          </a:blip>
          <a:stretch>
            <a:fillRect/>
          </a:stretch>
        </p:blipFill>
        <p:spPr>
          <a:xfrm>
            <a:off x="793675" y="4320688"/>
            <a:ext cx="1483156" cy="252000"/>
          </a:xfrm>
          <a:prstGeom prst="rect">
            <a:avLst/>
          </a:prstGeom>
          <a:noFill/>
          <a:ln>
            <a:noFill/>
          </a:ln>
        </p:spPr>
      </p:pic>
      <p:sp>
        <p:nvSpPr>
          <p:cNvPr id="213" name="Google Shape;213;p47"/>
          <p:cNvSpPr txBox="1"/>
          <p:nvPr/>
        </p:nvSpPr>
        <p:spPr>
          <a:xfrm>
            <a:off x="10118525" y="5630100"/>
            <a:ext cx="1483200" cy="618300"/>
          </a:xfrm>
          <a:prstGeom prst="rect">
            <a:avLst/>
          </a:prstGeom>
          <a:noFill/>
          <a:ln>
            <a:noFill/>
          </a:ln>
        </p:spPr>
        <p:txBody>
          <a:bodyPr spcFirstLastPara="1" wrap="square" lIns="91425" tIns="91425" rIns="91425" bIns="91425" anchor="t" anchorCtr="0">
            <a:spAutoFit/>
          </a:bodyPr>
          <a:lstStyle/>
          <a:p>
            <a:pPr marL="0" lvl="0" indent="0" algn="r" rtl="0">
              <a:spcBef>
                <a:spcPts val="500"/>
              </a:spcBef>
              <a:spcAft>
                <a:spcPts val="0"/>
              </a:spcAft>
              <a:buNone/>
            </a:pPr>
            <a:r>
              <a:rPr lang="vi" sz="1200">
                <a:solidFill>
                  <a:srgbClr val="C3161C"/>
                </a:solidFill>
                <a:latin typeface="Reddit Sans"/>
                <a:ea typeface="Reddit Sans"/>
                <a:cs typeface="Reddit Sans"/>
                <a:sym typeface="Reddit Sans"/>
              </a:rPr>
              <a:t>65</a:t>
            </a:r>
            <a:endParaRPr sz="1200">
              <a:solidFill>
                <a:srgbClr val="C3161C"/>
              </a:solidFill>
              <a:latin typeface="Reddit Sans"/>
              <a:ea typeface="Reddit Sans"/>
              <a:cs typeface="Reddit Sans"/>
              <a:sym typeface="Reddit Sans"/>
            </a:endParaRPr>
          </a:p>
          <a:p>
            <a:pPr marL="0" lvl="0" indent="0" algn="r" rtl="0">
              <a:spcBef>
                <a:spcPts val="500"/>
              </a:spcBef>
              <a:spcAft>
                <a:spcPts val="500"/>
              </a:spcAft>
              <a:buNone/>
            </a:pPr>
            <a:r>
              <a:rPr lang="vi" sz="1200">
                <a:solidFill>
                  <a:srgbClr val="C3161C"/>
                </a:solidFill>
                <a:latin typeface="Reddit Sans"/>
                <a:ea typeface="Reddit Sans"/>
                <a:cs typeface="Reddit Sans"/>
                <a:sym typeface="Reddit Sans"/>
              </a:rPr>
              <a:t>66</a:t>
            </a:r>
            <a:endParaRPr sz="1200">
              <a:solidFill>
                <a:srgbClr val="C3161C"/>
              </a:solidFill>
              <a:latin typeface="Reddit Sans"/>
              <a:ea typeface="Reddit Sans"/>
              <a:cs typeface="Reddit Sans"/>
              <a:sym typeface="Reddit Sans"/>
            </a:endParaRPr>
          </a:p>
        </p:txBody>
      </p:sp>
      <p:grpSp>
        <p:nvGrpSpPr>
          <p:cNvPr id="214" name="Google Shape;214;p47"/>
          <p:cNvGrpSpPr/>
          <p:nvPr/>
        </p:nvGrpSpPr>
        <p:grpSpPr>
          <a:xfrm>
            <a:off x="10222040" y="325568"/>
            <a:ext cx="1379662" cy="380749"/>
            <a:chOff x="2600725" y="4134550"/>
            <a:chExt cx="1957800" cy="540300"/>
          </a:xfrm>
        </p:grpSpPr>
        <p:sp>
          <p:nvSpPr>
            <p:cNvPr id="215" name="Google Shape;215;p47"/>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16" name="Google Shape;216;p47" title="FullLogo-1.png"/>
            <p:cNvPicPr preferRelativeResize="0"/>
            <p:nvPr/>
          </p:nvPicPr>
          <p:blipFill>
            <a:blip r:embed="rId5">
              <a:alphaModFix/>
            </a:blip>
            <a:stretch>
              <a:fillRect/>
            </a:stretch>
          </p:blipFill>
          <p:spPr>
            <a:xfrm>
              <a:off x="2691459" y="4245787"/>
              <a:ext cx="1784673" cy="303225"/>
            </a:xfrm>
            <a:prstGeom prst="rect">
              <a:avLst/>
            </a:prstGeom>
            <a:noFill/>
            <a:ln>
              <a:noFill/>
            </a:ln>
          </p:spPr>
        </p:pic>
      </p:grpSp>
      <p:sp>
        <p:nvSpPr>
          <p:cNvPr id="217" name="Google Shape;217;p4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a:t>
            </a:fld>
            <a:endParaRPr/>
          </a:p>
        </p:txBody>
      </p:sp>
      <p:pic>
        <p:nvPicPr>
          <p:cNvPr id="23" name="Picture 22"/>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8"/>
          <p:cNvSpPr/>
          <p:nvPr/>
        </p:nvSpPr>
        <p:spPr>
          <a:xfrm>
            <a:off x="4157825" y="-893100"/>
            <a:ext cx="3945300" cy="28116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223" name="Google Shape;223;p48"/>
          <p:cNvSpPr txBox="1"/>
          <p:nvPr/>
        </p:nvSpPr>
        <p:spPr>
          <a:xfrm>
            <a:off x="2502425" y="2038975"/>
            <a:ext cx="7184100" cy="290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20000">
                <a:solidFill>
                  <a:srgbClr val="F9F9F9"/>
                </a:solidFill>
                <a:latin typeface="Reddit Sans Black"/>
                <a:ea typeface="Reddit Sans Black"/>
                <a:cs typeface="Reddit Sans Black"/>
                <a:sym typeface="Reddit Sans Black"/>
              </a:rPr>
              <a:t>2025</a:t>
            </a:r>
            <a:endParaRPr sz="20000">
              <a:solidFill>
                <a:srgbClr val="F9F9F9"/>
              </a:solidFill>
              <a:latin typeface="Reddit Sans Black"/>
              <a:ea typeface="Reddit Sans Black"/>
              <a:cs typeface="Reddit Sans Black"/>
              <a:sym typeface="Reddit Sans Black"/>
            </a:endParaRPr>
          </a:p>
        </p:txBody>
      </p:sp>
      <p:pic>
        <p:nvPicPr>
          <p:cNvPr id="224" name="Google Shape;224;p48" title="FullLogo-1.png"/>
          <p:cNvPicPr preferRelativeResize="0"/>
          <p:nvPr/>
        </p:nvPicPr>
        <p:blipFill>
          <a:blip r:embed="rId3">
            <a:alphaModFix/>
          </a:blip>
          <a:stretch>
            <a:fillRect/>
          </a:stretch>
        </p:blipFill>
        <p:spPr>
          <a:xfrm>
            <a:off x="3957974" y="3828750"/>
            <a:ext cx="4272998" cy="726000"/>
          </a:xfrm>
          <a:prstGeom prst="rect">
            <a:avLst/>
          </a:prstGeom>
          <a:noFill/>
          <a:ln>
            <a:noFill/>
          </a:ln>
        </p:spPr>
      </p:pic>
      <p:sp>
        <p:nvSpPr>
          <p:cNvPr id="225" name="Google Shape;225;p4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26" name="Google Shape;226;p48" title="icon-w.png"/>
          <p:cNvPicPr preferRelativeResize="0"/>
          <p:nvPr/>
        </p:nvPicPr>
        <p:blipFill>
          <a:blip r:embed="rId4">
            <a:alphaModFix/>
          </a:blip>
          <a:stretch>
            <a:fillRect/>
          </a:stretch>
        </p:blipFill>
        <p:spPr>
          <a:xfrm>
            <a:off x="634087" y="436000"/>
            <a:ext cx="159575" cy="159599"/>
          </a:xfrm>
          <a:prstGeom prst="rect">
            <a:avLst/>
          </a:prstGeom>
          <a:noFill/>
          <a:ln>
            <a:noFill/>
          </a:ln>
        </p:spPr>
      </p:pic>
      <p:sp>
        <p:nvSpPr>
          <p:cNvPr id="227" name="Google Shape;227;p48"/>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latin typeface="Reddit Sans"/>
                <a:ea typeface="Reddit Sans"/>
                <a:cs typeface="Reddit Sans"/>
                <a:sym typeface="Reddit Sans"/>
              </a:rPr>
              <a:t>Phần 01</a:t>
            </a:r>
            <a:endParaRPr sz="1600" b="1">
              <a:solidFill>
                <a:srgbClr val="C3161C"/>
              </a:solidFill>
              <a:latin typeface="Reddit Sans"/>
              <a:ea typeface="Reddit Sans"/>
              <a:cs typeface="Reddit Sans"/>
              <a:sym typeface="Reddit Sans"/>
            </a:endParaRPr>
          </a:p>
        </p:txBody>
      </p:sp>
      <p:sp>
        <p:nvSpPr>
          <p:cNvPr id="228" name="Google Shape;228;p48"/>
          <p:cNvSpPr txBox="1"/>
          <p:nvPr/>
        </p:nvSpPr>
        <p:spPr>
          <a:xfrm>
            <a:off x="4157825" y="1043450"/>
            <a:ext cx="38733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200000"/>
              </a:lnSpc>
              <a:spcBef>
                <a:spcPts val="0"/>
              </a:spcBef>
              <a:spcAft>
                <a:spcPts val="0"/>
              </a:spcAft>
              <a:buNone/>
            </a:pPr>
            <a:r>
              <a:rPr lang="vi" sz="3200" b="1">
                <a:solidFill>
                  <a:schemeClr val="lt1"/>
                </a:solidFill>
                <a:latin typeface="Reddit Sans"/>
                <a:ea typeface="Reddit Sans"/>
                <a:cs typeface="Reddit Sans"/>
                <a:sym typeface="Reddit Sans"/>
              </a:rPr>
              <a:t>TỔNG QUAN</a:t>
            </a:r>
            <a:endParaRPr sz="3200" b="1">
              <a:solidFill>
                <a:schemeClr val="lt1"/>
              </a:solidFill>
              <a:latin typeface="Reddit Sans"/>
              <a:ea typeface="Reddit Sans"/>
              <a:cs typeface="Reddit Sans"/>
              <a:sym typeface="Reddit Sans"/>
            </a:endParaRPr>
          </a:p>
        </p:txBody>
      </p:sp>
      <p:sp>
        <p:nvSpPr>
          <p:cNvPr id="229" name="Google Shape;229;p4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a:t>
            </a:fld>
            <a:endParaRPr/>
          </a:p>
        </p:txBody>
      </p:sp>
      <p:pic>
        <p:nvPicPr>
          <p:cNvPr id="10" name="Picture 9"/>
          <p:cNvPicPr>
            <a:picLocks noChangeAspect="1"/>
          </p:cNvPicPr>
          <p:nvPr/>
        </p:nvPicPr>
        <p:blipFill>
          <a:blip r:embed="rId5"/>
          <a:stretch>
            <a:fillRect/>
          </a:stretch>
        </p:blipFill>
        <p:spPr>
          <a:xfrm>
            <a:off x="4680275" y="6426067"/>
            <a:ext cx="3254939" cy="2607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33"/>
        <p:cNvGrpSpPr/>
        <p:nvPr/>
      </p:nvGrpSpPr>
      <p:grpSpPr>
        <a:xfrm>
          <a:off x="0" y="0"/>
          <a:ext cx="0" cy="0"/>
          <a:chOff x="0" y="0"/>
          <a:chExt cx="0" cy="0"/>
        </a:xfrm>
      </p:grpSpPr>
      <p:sp>
        <p:nvSpPr>
          <p:cNvPr id="234" name="Google Shape;234;p4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35" name="Google Shape;235;p4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36" name="Google Shape;236;p49"/>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latin typeface="Reddit Sans"/>
                <a:ea typeface="Reddit Sans"/>
                <a:cs typeface="Reddit Sans"/>
                <a:sym typeface="Reddit Sans"/>
              </a:rPr>
              <a:t>Vấn đề của doanh nghiệp </a:t>
            </a:r>
            <a:r>
              <a:rPr lang="vi" sz="1600" b="1">
                <a:solidFill>
                  <a:srgbClr val="C3161C"/>
                </a:solidFill>
                <a:latin typeface="Reddit Sans"/>
                <a:ea typeface="Reddit Sans"/>
                <a:cs typeface="Reddit Sans"/>
                <a:sym typeface="Reddit Sans"/>
              </a:rPr>
              <a:t>Thương Mại - Phân phối</a:t>
            </a:r>
            <a:endParaRPr sz="1600" b="1">
              <a:solidFill>
                <a:srgbClr val="C3161C"/>
              </a:solidFill>
              <a:latin typeface="Reddit Sans"/>
              <a:ea typeface="Reddit Sans"/>
              <a:cs typeface="Reddit Sans"/>
              <a:sym typeface="Reddit Sans"/>
            </a:endParaRPr>
          </a:p>
        </p:txBody>
      </p:sp>
      <p:sp>
        <p:nvSpPr>
          <p:cNvPr id="237" name="Google Shape;237;p49"/>
          <p:cNvSpPr txBox="1"/>
          <p:nvPr/>
        </p:nvSpPr>
        <p:spPr>
          <a:xfrm>
            <a:off x="867875" y="1035575"/>
            <a:ext cx="3908700" cy="52128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1650"/>
              </a:spcBef>
              <a:spcAft>
                <a:spcPts val="0"/>
              </a:spcAft>
              <a:buNone/>
            </a:pPr>
            <a:r>
              <a:rPr lang="vi" sz="1200">
                <a:latin typeface="Reddit Sans"/>
                <a:ea typeface="Reddit Sans"/>
                <a:cs typeface="Reddit Sans"/>
                <a:sym typeface="Reddit Sans"/>
              </a:rPr>
              <a:t>Làm thế nào để quản trị chuỗi cung ứng và hệ thống phân phối đa tầng, đa kênh hiệu quả?</a:t>
            </a:r>
            <a:endParaRPr sz="12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solidFill>
                  <a:srgbClr val="C3161C"/>
                </a:solidFill>
                <a:latin typeface="Reddit Sans"/>
                <a:ea typeface="Reddit Sans"/>
                <a:cs typeface="Reddit Sans"/>
                <a:sym typeface="Reddit Sans"/>
              </a:rPr>
              <a:t>Làm thế nào để tối ưu tồn kho, đảm bảo đủ hàng nhưng không ứ đọng vốn?</a:t>
            </a:r>
            <a:endParaRPr sz="12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latin typeface="Reddit Sans"/>
                <a:ea typeface="Reddit Sans"/>
                <a:cs typeface="Reddit Sans"/>
                <a:sym typeface="Reddit Sans"/>
              </a:rPr>
              <a:t>Làm thế nào để thiết kế chính sách giá, chiết khấu và khuyến mãi linh hoạt nhưng nhất quán?</a:t>
            </a:r>
            <a:endParaRPr sz="12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solidFill>
                  <a:srgbClr val="C3161C"/>
                </a:solidFill>
                <a:latin typeface="Reddit Sans"/>
                <a:ea typeface="Reddit Sans"/>
                <a:cs typeface="Reddit Sans"/>
                <a:sym typeface="Reddit Sans"/>
              </a:rPr>
              <a:t>Làm thế nào để đồng bộ tài chính – kế toán với hoạt động bán hàng theo thời gian thực?</a:t>
            </a:r>
            <a:endParaRPr sz="12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latin typeface="Reddit Sans"/>
                <a:ea typeface="Reddit Sans"/>
                <a:cs typeface="Reddit Sans"/>
                <a:sym typeface="Reddit Sans"/>
              </a:rPr>
              <a:t>Làm thế nào để quản lý đội ngũ bán hàng và kênh phân phối minh bạch, đo lường được hiệu suất?</a:t>
            </a:r>
            <a:endParaRPr sz="12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solidFill>
                  <a:srgbClr val="C3161C"/>
                </a:solidFill>
                <a:latin typeface="Reddit Sans"/>
                <a:ea typeface="Reddit Sans"/>
                <a:cs typeface="Reddit Sans"/>
                <a:sym typeface="Reddit Sans"/>
              </a:rPr>
              <a:t>Làm thế nào để kiểm soát công nợ và dòng tiền chặt chẽ nhưng vẫn hỗ trợ tăng trưởng?</a:t>
            </a:r>
            <a:endParaRPr sz="12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latin typeface="Reddit Sans"/>
                <a:ea typeface="Reddit Sans"/>
                <a:cs typeface="Reddit Sans"/>
                <a:sym typeface="Reddit Sans"/>
              </a:rPr>
              <a:t>Làm thế nào để chuẩn hóa và số hóa quy trình vận hành nhằm giảm chi phí và tăng tốc độ?</a:t>
            </a:r>
            <a:endParaRPr sz="12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200">
                <a:solidFill>
                  <a:srgbClr val="C3161C"/>
                </a:solidFill>
                <a:latin typeface="Reddit Sans"/>
                <a:ea typeface="Reddit Sans"/>
                <a:cs typeface="Reddit Sans"/>
                <a:sym typeface="Reddit Sans"/>
              </a:rPr>
              <a:t>Làm thế nào để phân tích dữ liệu và dự báo nhu cầu thị trường chính xác?</a:t>
            </a:r>
            <a:endParaRPr sz="12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1650"/>
              </a:spcAft>
              <a:buNone/>
            </a:pPr>
            <a:r>
              <a:rPr lang="vi" sz="1200">
                <a:solidFill>
                  <a:schemeClr val="dk2"/>
                </a:solidFill>
                <a:latin typeface="Reddit Sans"/>
                <a:ea typeface="Reddit Sans"/>
                <a:cs typeface="Reddit Sans"/>
                <a:sym typeface="Reddit Sans"/>
              </a:rPr>
              <a:t>Làm thế nào để gắn kết cung cầu và tối ưu sản xuất khi doanh nghiệp có kênh phân phối - thương mại vừa sản xuất/gia công</a:t>
            </a:r>
            <a:endParaRPr sz="1200">
              <a:solidFill>
                <a:schemeClr val="dk2"/>
              </a:solidFill>
              <a:latin typeface="Reddit Sans"/>
              <a:ea typeface="Reddit Sans"/>
              <a:cs typeface="Reddit Sans"/>
              <a:sym typeface="Reddit Sans"/>
            </a:endParaRPr>
          </a:p>
        </p:txBody>
      </p:sp>
      <p:sp>
        <p:nvSpPr>
          <p:cNvPr id="238" name="Google Shape;238;p49"/>
          <p:cNvSpPr txBox="1"/>
          <p:nvPr/>
        </p:nvSpPr>
        <p:spPr>
          <a:xfrm>
            <a:off x="6104075" y="1035575"/>
            <a:ext cx="3579900" cy="5212800"/>
          </a:xfrm>
          <a:prstGeom prst="rect">
            <a:avLst/>
          </a:prstGeom>
          <a:noFill/>
          <a:ln>
            <a:noFill/>
          </a:ln>
        </p:spPr>
        <p:txBody>
          <a:bodyPr spcFirstLastPara="1" wrap="square" lIns="91425" tIns="91425" rIns="91425" bIns="91425" anchor="t" anchorCtr="0">
            <a:noAutofit/>
          </a:bodyPr>
          <a:lstStyle/>
          <a:p>
            <a:pPr marL="0" lvl="0" indent="0" algn="just" rtl="0">
              <a:spcBef>
                <a:spcPts val="1650"/>
              </a:spcBef>
              <a:spcAft>
                <a:spcPts val="0"/>
              </a:spcAft>
              <a:buClr>
                <a:schemeClr val="dk1"/>
              </a:buClr>
              <a:buSzPts val="1100"/>
              <a:buFont typeface="Arial"/>
              <a:buNone/>
            </a:pPr>
            <a:r>
              <a:rPr lang="vi" sz="1200">
                <a:solidFill>
                  <a:schemeClr val="dk1"/>
                </a:solidFill>
                <a:latin typeface="Reddit Sans"/>
                <a:ea typeface="Reddit Sans"/>
                <a:cs typeface="Reddit Sans"/>
                <a:sym typeface="Reddit Sans"/>
              </a:rPr>
              <a:t>Khi DN mở rộng kênh phân phối, gây dễ thất thoát, khó kiểm soát</a:t>
            </a:r>
            <a:endParaRPr sz="1200">
              <a:solidFill>
                <a:schemeClr val="dk1"/>
              </a:solidFill>
              <a:latin typeface="Reddit Sans"/>
              <a:ea typeface="Reddit Sans"/>
              <a:cs typeface="Reddit Sans"/>
              <a:sym typeface="Reddit Sans"/>
            </a:endParaRPr>
          </a:p>
          <a:p>
            <a:pPr marL="0" lvl="0" indent="0" algn="just" rtl="0">
              <a:spcBef>
                <a:spcPts val="1650"/>
              </a:spcBef>
              <a:spcAft>
                <a:spcPts val="0"/>
              </a:spcAft>
              <a:buClr>
                <a:schemeClr val="dk1"/>
              </a:buClr>
              <a:buSzPts val="1100"/>
              <a:buFont typeface="Arial"/>
              <a:buNone/>
            </a:pPr>
            <a:r>
              <a:rPr lang="vi" sz="1200">
                <a:solidFill>
                  <a:srgbClr val="C3161C"/>
                </a:solidFill>
                <a:latin typeface="Reddit Sans"/>
                <a:ea typeface="Reddit Sans"/>
                <a:cs typeface="Reddit Sans"/>
                <a:sym typeface="Reddit Sans"/>
              </a:rPr>
              <a:t>Tồn kho dư thừa gây ứ vốn, thiếu hàng gây gián đoạn kinh doanh.</a:t>
            </a:r>
            <a:endParaRPr sz="1200">
              <a:solidFill>
                <a:srgbClr val="C3161C"/>
              </a:solidFill>
              <a:latin typeface="Reddit Sans"/>
              <a:ea typeface="Reddit Sans"/>
              <a:cs typeface="Reddit Sans"/>
              <a:sym typeface="Reddit Sans"/>
            </a:endParaRPr>
          </a:p>
          <a:p>
            <a:pPr marL="0" lvl="0" indent="0" algn="just" rtl="0">
              <a:spcBef>
                <a:spcPts val="1650"/>
              </a:spcBef>
              <a:spcAft>
                <a:spcPts val="0"/>
              </a:spcAft>
              <a:buClr>
                <a:schemeClr val="dk1"/>
              </a:buClr>
              <a:buSzPts val="1100"/>
              <a:buFont typeface="Arial"/>
              <a:buNone/>
            </a:pPr>
            <a:r>
              <a:rPr lang="vi" sz="1200">
                <a:solidFill>
                  <a:schemeClr val="dk1"/>
                </a:solidFill>
                <a:latin typeface="Reddit Sans"/>
                <a:ea typeface="Reddit Sans"/>
                <a:cs typeface="Reddit Sans"/>
                <a:sym typeface="Reddit Sans"/>
              </a:rPr>
              <a:t>Khó quản lý chương trình bán hàng gây thiếu kiểm soát và lãng phí.</a:t>
            </a:r>
            <a:endParaRPr sz="1200">
              <a:solidFill>
                <a:schemeClr val="dk1"/>
              </a:solidFill>
              <a:latin typeface="Reddit Sans"/>
              <a:ea typeface="Reddit Sans"/>
              <a:cs typeface="Reddit Sans"/>
              <a:sym typeface="Reddit Sans"/>
            </a:endParaRPr>
          </a:p>
          <a:p>
            <a:pPr marL="0" lvl="0" indent="0" algn="just" rtl="0">
              <a:spcBef>
                <a:spcPts val="1650"/>
              </a:spcBef>
              <a:spcAft>
                <a:spcPts val="0"/>
              </a:spcAft>
              <a:buClr>
                <a:schemeClr val="dk1"/>
              </a:buClr>
              <a:buSzPts val="1100"/>
              <a:buFont typeface="Arial"/>
              <a:buNone/>
            </a:pPr>
            <a:r>
              <a:rPr lang="vi" sz="1200">
                <a:solidFill>
                  <a:srgbClr val="C3161C"/>
                </a:solidFill>
                <a:latin typeface="Reddit Sans"/>
                <a:ea typeface="Reddit Sans"/>
                <a:cs typeface="Reddit Sans"/>
                <a:sym typeface="Reddit Sans"/>
              </a:rPr>
              <a:t>Dữ liệu tài chính thường bị trễ, khó dự báo dòng tiền và lợi nhuận.</a:t>
            </a:r>
            <a:endParaRPr sz="1200">
              <a:solidFill>
                <a:srgbClr val="C3161C"/>
              </a:solidFill>
              <a:latin typeface="Reddit Sans"/>
              <a:ea typeface="Reddit Sans"/>
              <a:cs typeface="Reddit Sans"/>
              <a:sym typeface="Reddit Sans"/>
            </a:endParaRPr>
          </a:p>
          <a:p>
            <a:pPr marL="0" lvl="0" indent="0" algn="just" rtl="0">
              <a:spcBef>
                <a:spcPts val="1650"/>
              </a:spcBef>
              <a:spcAft>
                <a:spcPts val="0"/>
              </a:spcAft>
              <a:buClr>
                <a:schemeClr val="dk1"/>
              </a:buClr>
              <a:buSzPts val="1100"/>
              <a:buFont typeface="Arial"/>
              <a:buNone/>
            </a:pPr>
            <a:r>
              <a:rPr lang="vi" sz="1200">
                <a:solidFill>
                  <a:schemeClr val="dk1"/>
                </a:solidFill>
                <a:latin typeface="Reddit Sans"/>
                <a:ea typeface="Reddit Sans"/>
                <a:cs typeface="Reddit Sans"/>
                <a:sym typeface="Reddit Sans"/>
              </a:rPr>
              <a:t>Thiếu công cụ theo dõi sales và kênh phân phối để lương đo hiệu suất </a:t>
            </a:r>
            <a:endParaRPr sz="1200">
              <a:solidFill>
                <a:schemeClr val="dk1"/>
              </a:solidFill>
              <a:latin typeface="Reddit Sans"/>
              <a:ea typeface="Reddit Sans"/>
              <a:cs typeface="Reddit Sans"/>
              <a:sym typeface="Reddit Sans"/>
            </a:endParaRPr>
          </a:p>
          <a:p>
            <a:pPr marL="0" lvl="0" indent="0" algn="just" rtl="0">
              <a:spcBef>
                <a:spcPts val="1650"/>
              </a:spcBef>
              <a:spcAft>
                <a:spcPts val="0"/>
              </a:spcAft>
              <a:buClr>
                <a:schemeClr val="dk1"/>
              </a:buClr>
              <a:buSzPts val="1100"/>
              <a:buFont typeface="Arial"/>
              <a:buNone/>
            </a:pPr>
            <a:r>
              <a:rPr lang="vi" sz="1200">
                <a:solidFill>
                  <a:srgbClr val="C3161C"/>
                </a:solidFill>
                <a:latin typeface="Reddit Sans"/>
                <a:ea typeface="Reddit Sans"/>
                <a:cs typeface="Reddit Sans"/>
                <a:sym typeface="Reddit Sans"/>
              </a:rPr>
              <a:t>Bán hàng công nợ tiềm ẩn rủi ro nợ xấu và mất cân đối dòng tiền.</a:t>
            </a:r>
            <a:endParaRPr sz="1200">
              <a:solidFill>
                <a:srgbClr val="C3161C"/>
              </a:solidFill>
              <a:latin typeface="Reddit Sans"/>
              <a:ea typeface="Reddit Sans"/>
              <a:cs typeface="Reddit Sans"/>
              <a:sym typeface="Reddit Sans"/>
            </a:endParaRPr>
          </a:p>
          <a:p>
            <a:pPr marL="0" lvl="0" indent="0" algn="just" rtl="0">
              <a:spcBef>
                <a:spcPts val="1650"/>
              </a:spcBef>
              <a:spcAft>
                <a:spcPts val="0"/>
              </a:spcAft>
              <a:buClr>
                <a:schemeClr val="dk1"/>
              </a:buClr>
              <a:buSzPts val="1100"/>
              <a:buFont typeface="Arial"/>
              <a:buNone/>
            </a:pPr>
            <a:r>
              <a:rPr lang="vi" sz="1200">
                <a:solidFill>
                  <a:schemeClr val="dk1"/>
                </a:solidFill>
                <a:latin typeface="Reddit Sans"/>
                <a:ea typeface="Reddit Sans"/>
                <a:cs typeface="Reddit Sans"/>
                <a:sym typeface="Reddit Sans"/>
              </a:rPr>
              <a:t>Quy trình thủ công, rời rạc gây tốn kém và khó mở rộng.</a:t>
            </a:r>
            <a:endParaRPr sz="1200">
              <a:solidFill>
                <a:schemeClr val="dk1"/>
              </a:solidFill>
              <a:latin typeface="Reddit Sans"/>
              <a:ea typeface="Reddit Sans"/>
              <a:cs typeface="Reddit Sans"/>
              <a:sym typeface="Reddit Sans"/>
            </a:endParaRPr>
          </a:p>
          <a:p>
            <a:pPr marL="0" lvl="0" indent="0" algn="just" rtl="0">
              <a:spcBef>
                <a:spcPts val="1650"/>
              </a:spcBef>
              <a:spcAft>
                <a:spcPts val="0"/>
              </a:spcAft>
              <a:buNone/>
            </a:pPr>
            <a:r>
              <a:rPr lang="vi" sz="1200">
                <a:solidFill>
                  <a:srgbClr val="C3161C"/>
                </a:solidFill>
                <a:latin typeface="Reddit Sans"/>
                <a:ea typeface="Reddit Sans"/>
                <a:cs typeface="Reddit Sans"/>
                <a:sym typeface="Reddit Sans"/>
              </a:rPr>
              <a:t>Doanh nghiệp ra quyết định theo kinh nghiệm, thiếu công cụ phân tích.</a:t>
            </a:r>
            <a:endParaRPr sz="1200">
              <a:solidFill>
                <a:srgbClr val="C3161C"/>
              </a:solidFill>
              <a:latin typeface="Reddit Sans"/>
              <a:ea typeface="Reddit Sans"/>
              <a:cs typeface="Reddit Sans"/>
              <a:sym typeface="Reddit Sans"/>
            </a:endParaRPr>
          </a:p>
          <a:p>
            <a:pPr marL="0" lvl="0" indent="0" algn="just" rtl="0">
              <a:spcBef>
                <a:spcPts val="1650"/>
              </a:spcBef>
              <a:spcAft>
                <a:spcPts val="0"/>
              </a:spcAft>
              <a:buNone/>
            </a:pPr>
            <a:r>
              <a:rPr lang="vi" sz="1200">
                <a:solidFill>
                  <a:srgbClr val="C3161C"/>
                </a:solidFill>
                <a:latin typeface="Reddit Sans"/>
                <a:ea typeface="Reddit Sans"/>
                <a:cs typeface="Reddit Sans"/>
                <a:sym typeface="Reddit Sans"/>
              </a:rPr>
              <a:t>Doanh nghiệp gặp khó trong kết nối bán hàng – sản xuất, lập kế hoạch thiếu linh hoạt và khó kiểm soát chi phí thực tế.</a:t>
            </a:r>
            <a:endParaRPr sz="1200">
              <a:solidFill>
                <a:srgbClr val="C3161C"/>
              </a:solidFill>
              <a:latin typeface="Reddit Sans"/>
              <a:ea typeface="Reddit Sans"/>
              <a:cs typeface="Reddit Sans"/>
              <a:sym typeface="Reddit Sans"/>
            </a:endParaRPr>
          </a:p>
          <a:p>
            <a:pPr marL="0" lvl="0" indent="0" algn="just" rtl="0">
              <a:spcBef>
                <a:spcPts val="1650"/>
              </a:spcBef>
              <a:spcAft>
                <a:spcPts val="1650"/>
              </a:spcAft>
              <a:buNone/>
            </a:pPr>
            <a:endParaRPr sz="1200">
              <a:solidFill>
                <a:srgbClr val="C3161C"/>
              </a:solidFill>
              <a:latin typeface="Reddit Sans"/>
              <a:ea typeface="Reddit Sans"/>
              <a:cs typeface="Reddit Sans"/>
              <a:sym typeface="Reddit Sans"/>
            </a:endParaRPr>
          </a:p>
        </p:txBody>
      </p:sp>
      <p:sp>
        <p:nvSpPr>
          <p:cNvPr id="239" name="Google Shape;239;p49"/>
          <p:cNvSpPr/>
          <p:nvPr/>
        </p:nvSpPr>
        <p:spPr>
          <a:xfrm>
            <a:off x="4923875" y="1178800"/>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0" name="Google Shape;240;p49"/>
          <p:cNvSpPr/>
          <p:nvPr/>
        </p:nvSpPr>
        <p:spPr>
          <a:xfrm>
            <a:off x="4992871" y="1252115"/>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241" name="Google Shape;241;p49"/>
          <p:cNvCxnSpPr/>
          <p:nvPr/>
        </p:nvCxnSpPr>
        <p:spPr>
          <a:xfrm>
            <a:off x="587225" y="1553714"/>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242" name="Google Shape;242;p49"/>
          <p:cNvCxnSpPr/>
          <p:nvPr/>
        </p:nvCxnSpPr>
        <p:spPr>
          <a:xfrm>
            <a:off x="587225" y="2140996"/>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243" name="Google Shape;243;p49"/>
          <p:cNvCxnSpPr/>
          <p:nvPr/>
        </p:nvCxnSpPr>
        <p:spPr>
          <a:xfrm>
            <a:off x="587225" y="2723198"/>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244" name="Google Shape;244;p49"/>
          <p:cNvCxnSpPr/>
          <p:nvPr/>
        </p:nvCxnSpPr>
        <p:spPr>
          <a:xfrm>
            <a:off x="587225" y="3301918"/>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245" name="Google Shape;245;p49"/>
          <p:cNvCxnSpPr/>
          <p:nvPr/>
        </p:nvCxnSpPr>
        <p:spPr>
          <a:xfrm>
            <a:off x="587225" y="3887603"/>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246" name="Google Shape;246;p49"/>
          <p:cNvCxnSpPr/>
          <p:nvPr/>
        </p:nvCxnSpPr>
        <p:spPr>
          <a:xfrm>
            <a:off x="587225" y="4469805"/>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247" name="Google Shape;247;p49"/>
          <p:cNvCxnSpPr/>
          <p:nvPr/>
        </p:nvCxnSpPr>
        <p:spPr>
          <a:xfrm>
            <a:off x="587225" y="5040592"/>
            <a:ext cx="11033400" cy="0"/>
          </a:xfrm>
          <a:prstGeom prst="straightConnector1">
            <a:avLst/>
          </a:prstGeom>
          <a:noFill/>
          <a:ln w="9525" cap="flat" cmpd="sng">
            <a:solidFill>
              <a:srgbClr val="B7B7B7"/>
            </a:solidFill>
            <a:prstDash val="dashDot"/>
            <a:miter lim="800000"/>
            <a:headEnd type="none" w="sm" len="sm"/>
            <a:tailEnd type="none" w="sm" len="sm"/>
          </a:ln>
        </p:spPr>
      </p:cxnSp>
      <p:sp>
        <p:nvSpPr>
          <p:cNvPr id="248" name="Google Shape;248;p49"/>
          <p:cNvSpPr/>
          <p:nvPr/>
        </p:nvSpPr>
        <p:spPr>
          <a:xfrm>
            <a:off x="4923875" y="1756014"/>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9" name="Google Shape;249;p49"/>
          <p:cNvSpPr/>
          <p:nvPr/>
        </p:nvSpPr>
        <p:spPr>
          <a:xfrm>
            <a:off x="4992871" y="1829329"/>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0" name="Google Shape;250;p49"/>
          <p:cNvSpPr/>
          <p:nvPr/>
        </p:nvSpPr>
        <p:spPr>
          <a:xfrm>
            <a:off x="4923875" y="2333229"/>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1" name="Google Shape;251;p49"/>
          <p:cNvSpPr/>
          <p:nvPr/>
        </p:nvSpPr>
        <p:spPr>
          <a:xfrm>
            <a:off x="4992871" y="2406544"/>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2" name="Google Shape;252;p49"/>
          <p:cNvSpPr/>
          <p:nvPr/>
        </p:nvSpPr>
        <p:spPr>
          <a:xfrm>
            <a:off x="4923875" y="2902207"/>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3" name="Google Shape;253;p49"/>
          <p:cNvSpPr/>
          <p:nvPr/>
        </p:nvSpPr>
        <p:spPr>
          <a:xfrm>
            <a:off x="4992871" y="2975522"/>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4" name="Google Shape;254;p49"/>
          <p:cNvSpPr/>
          <p:nvPr/>
        </p:nvSpPr>
        <p:spPr>
          <a:xfrm>
            <a:off x="4923875" y="3486152"/>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5" name="Google Shape;255;p49"/>
          <p:cNvSpPr/>
          <p:nvPr/>
        </p:nvSpPr>
        <p:spPr>
          <a:xfrm>
            <a:off x="4992871" y="3559467"/>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6" name="Google Shape;256;p49"/>
          <p:cNvSpPr/>
          <p:nvPr/>
        </p:nvSpPr>
        <p:spPr>
          <a:xfrm>
            <a:off x="4923875" y="4068355"/>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7" name="Google Shape;257;p49"/>
          <p:cNvSpPr/>
          <p:nvPr/>
        </p:nvSpPr>
        <p:spPr>
          <a:xfrm>
            <a:off x="4992871" y="4141670"/>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8" name="Google Shape;258;p49"/>
          <p:cNvSpPr/>
          <p:nvPr/>
        </p:nvSpPr>
        <p:spPr>
          <a:xfrm>
            <a:off x="4923875" y="4644850"/>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9" name="Google Shape;259;p49"/>
          <p:cNvSpPr/>
          <p:nvPr/>
        </p:nvSpPr>
        <p:spPr>
          <a:xfrm>
            <a:off x="4992871" y="4718165"/>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0" name="Google Shape;260;p49"/>
          <p:cNvSpPr/>
          <p:nvPr/>
        </p:nvSpPr>
        <p:spPr>
          <a:xfrm>
            <a:off x="4923875" y="5250986"/>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1" name="Google Shape;261;p49"/>
          <p:cNvSpPr/>
          <p:nvPr/>
        </p:nvSpPr>
        <p:spPr>
          <a:xfrm>
            <a:off x="4992871" y="5324301"/>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2" name="Google Shape;262;p49"/>
          <p:cNvSpPr/>
          <p:nvPr/>
        </p:nvSpPr>
        <p:spPr>
          <a:xfrm>
            <a:off x="5263406" y="1169553"/>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63" name="Google Shape;263;p49"/>
          <p:cNvSpPr txBox="1"/>
          <p:nvPr/>
        </p:nvSpPr>
        <p:spPr>
          <a:xfrm>
            <a:off x="5302781" y="1178451"/>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64" name="Google Shape;264;p49"/>
          <p:cNvSpPr/>
          <p:nvPr/>
        </p:nvSpPr>
        <p:spPr>
          <a:xfrm>
            <a:off x="5263406" y="1746766"/>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65" name="Google Shape;265;p49"/>
          <p:cNvSpPr txBox="1"/>
          <p:nvPr/>
        </p:nvSpPr>
        <p:spPr>
          <a:xfrm>
            <a:off x="5302781" y="1755665"/>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66" name="Google Shape;266;p49"/>
          <p:cNvSpPr/>
          <p:nvPr/>
        </p:nvSpPr>
        <p:spPr>
          <a:xfrm>
            <a:off x="5263406" y="2324497"/>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67" name="Google Shape;267;p49"/>
          <p:cNvSpPr txBox="1"/>
          <p:nvPr/>
        </p:nvSpPr>
        <p:spPr>
          <a:xfrm>
            <a:off x="5302781" y="2333396"/>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68" name="Google Shape;268;p49"/>
          <p:cNvSpPr/>
          <p:nvPr/>
        </p:nvSpPr>
        <p:spPr>
          <a:xfrm>
            <a:off x="5263406" y="2892958"/>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69" name="Google Shape;269;p49"/>
          <p:cNvSpPr txBox="1"/>
          <p:nvPr/>
        </p:nvSpPr>
        <p:spPr>
          <a:xfrm>
            <a:off x="5302781" y="2901856"/>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70" name="Google Shape;270;p49"/>
          <p:cNvSpPr/>
          <p:nvPr/>
        </p:nvSpPr>
        <p:spPr>
          <a:xfrm>
            <a:off x="5263406" y="3475149"/>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71" name="Google Shape;271;p49"/>
          <p:cNvSpPr txBox="1"/>
          <p:nvPr/>
        </p:nvSpPr>
        <p:spPr>
          <a:xfrm>
            <a:off x="5302781" y="3484048"/>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72" name="Google Shape;272;p49"/>
          <p:cNvSpPr/>
          <p:nvPr/>
        </p:nvSpPr>
        <p:spPr>
          <a:xfrm>
            <a:off x="5263406" y="4059104"/>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73" name="Google Shape;273;p49"/>
          <p:cNvSpPr txBox="1"/>
          <p:nvPr/>
        </p:nvSpPr>
        <p:spPr>
          <a:xfrm>
            <a:off x="5302781" y="4068003"/>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74" name="Google Shape;274;p49"/>
          <p:cNvSpPr/>
          <p:nvPr/>
        </p:nvSpPr>
        <p:spPr>
          <a:xfrm>
            <a:off x="5263406" y="4635599"/>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75" name="Google Shape;275;p49"/>
          <p:cNvSpPr txBox="1"/>
          <p:nvPr/>
        </p:nvSpPr>
        <p:spPr>
          <a:xfrm>
            <a:off x="5302781" y="4644497"/>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76" name="Google Shape;276;p49"/>
          <p:cNvSpPr/>
          <p:nvPr/>
        </p:nvSpPr>
        <p:spPr>
          <a:xfrm>
            <a:off x="5263406" y="5241734"/>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77" name="Google Shape;277;p49"/>
          <p:cNvSpPr txBox="1"/>
          <p:nvPr/>
        </p:nvSpPr>
        <p:spPr>
          <a:xfrm>
            <a:off x="5302781" y="5250632"/>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278" name="Google Shape;278;p49"/>
          <p:cNvSpPr/>
          <p:nvPr/>
        </p:nvSpPr>
        <p:spPr>
          <a:xfrm>
            <a:off x="588301" y="1178800"/>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01</a:t>
            </a:r>
            <a:endParaRPr sz="1000" i="0" u="none" strike="noStrike" cap="none">
              <a:solidFill>
                <a:schemeClr val="lt1"/>
              </a:solidFill>
              <a:latin typeface="Reddit Sans Medium"/>
              <a:ea typeface="Reddit Sans Medium"/>
              <a:cs typeface="Reddit Sans Medium"/>
              <a:sym typeface="Reddit Sans Medium"/>
            </a:endParaRPr>
          </a:p>
        </p:txBody>
      </p:sp>
      <p:sp>
        <p:nvSpPr>
          <p:cNvPr id="279" name="Google Shape;279;p49"/>
          <p:cNvSpPr/>
          <p:nvPr/>
        </p:nvSpPr>
        <p:spPr>
          <a:xfrm>
            <a:off x="588301" y="1756014"/>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02</a:t>
            </a:r>
            <a:endParaRPr sz="1000" i="0" u="none" strike="noStrike" cap="none">
              <a:solidFill>
                <a:schemeClr val="lt1"/>
              </a:solidFill>
              <a:latin typeface="Reddit Sans Medium"/>
              <a:ea typeface="Reddit Sans Medium"/>
              <a:cs typeface="Reddit Sans Medium"/>
              <a:sym typeface="Reddit Sans Medium"/>
            </a:endParaRPr>
          </a:p>
        </p:txBody>
      </p:sp>
      <p:sp>
        <p:nvSpPr>
          <p:cNvPr id="280" name="Google Shape;280;p49"/>
          <p:cNvSpPr/>
          <p:nvPr/>
        </p:nvSpPr>
        <p:spPr>
          <a:xfrm>
            <a:off x="588301" y="2321745"/>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03</a:t>
            </a:r>
            <a:endParaRPr sz="1000" i="0" u="none" strike="noStrike" cap="none">
              <a:solidFill>
                <a:schemeClr val="lt1"/>
              </a:solidFill>
              <a:latin typeface="Reddit Sans Medium"/>
              <a:ea typeface="Reddit Sans Medium"/>
              <a:cs typeface="Reddit Sans Medium"/>
              <a:sym typeface="Reddit Sans Medium"/>
            </a:endParaRPr>
          </a:p>
        </p:txBody>
      </p:sp>
      <p:sp>
        <p:nvSpPr>
          <p:cNvPr id="281" name="Google Shape;281;p49"/>
          <p:cNvSpPr/>
          <p:nvPr/>
        </p:nvSpPr>
        <p:spPr>
          <a:xfrm>
            <a:off x="588301" y="2902207"/>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04</a:t>
            </a:r>
            <a:endParaRPr sz="1000" i="0" u="none" strike="noStrike" cap="none">
              <a:solidFill>
                <a:schemeClr val="lt1"/>
              </a:solidFill>
              <a:latin typeface="Reddit Sans Medium"/>
              <a:ea typeface="Reddit Sans Medium"/>
              <a:cs typeface="Reddit Sans Medium"/>
              <a:sym typeface="Reddit Sans Medium"/>
            </a:endParaRPr>
          </a:p>
        </p:txBody>
      </p:sp>
      <p:sp>
        <p:nvSpPr>
          <p:cNvPr id="282" name="Google Shape;282;p49"/>
          <p:cNvSpPr/>
          <p:nvPr/>
        </p:nvSpPr>
        <p:spPr>
          <a:xfrm>
            <a:off x="588301" y="3484410"/>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05</a:t>
            </a:r>
            <a:endParaRPr sz="1000" i="0" u="none" strike="noStrike" cap="none">
              <a:solidFill>
                <a:schemeClr val="lt1"/>
              </a:solidFill>
              <a:latin typeface="Reddit Sans Medium"/>
              <a:ea typeface="Reddit Sans Medium"/>
              <a:cs typeface="Reddit Sans Medium"/>
              <a:sym typeface="Reddit Sans Medium"/>
            </a:endParaRPr>
          </a:p>
        </p:txBody>
      </p:sp>
      <p:sp>
        <p:nvSpPr>
          <p:cNvPr id="283" name="Google Shape;283;p49"/>
          <p:cNvSpPr/>
          <p:nvPr/>
        </p:nvSpPr>
        <p:spPr>
          <a:xfrm>
            <a:off x="588301" y="4068354"/>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06</a:t>
            </a:r>
            <a:endParaRPr sz="1000" i="0" u="none" strike="noStrike" cap="none">
              <a:solidFill>
                <a:schemeClr val="lt1"/>
              </a:solidFill>
              <a:latin typeface="Reddit Sans Medium"/>
              <a:ea typeface="Reddit Sans Medium"/>
              <a:cs typeface="Reddit Sans Medium"/>
              <a:sym typeface="Reddit Sans Medium"/>
            </a:endParaRPr>
          </a:p>
        </p:txBody>
      </p:sp>
      <p:sp>
        <p:nvSpPr>
          <p:cNvPr id="284" name="Google Shape;284;p49"/>
          <p:cNvSpPr/>
          <p:nvPr/>
        </p:nvSpPr>
        <p:spPr>
          <a:xfrm>
            <a:off x="588301" y="4644850"/>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2700" cap="flat" cmpd="sng">
            <a:solidFill>
              <a:schemeClr val="dk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07</a:t>
            </a:r>
            <a:endParaRPr sz="1000" i="0" u="none" strike="noStrike" cap="none">
              <a:solidFill>
                <a:schemeClr val="lt1"/>
              </a:solidFill>
              <a:latin typeface="Reddit Sans Medium"/>
              <a:ea typeface="Reddit Sans Medium"/>
              <a:cs typeface="Reddit Sans Medium"/>
              <a:sym typeface="Reddit Sans Medium"/>
            </a:endParaRPr>
          </a:p>
        </p:txBody>
      </p:sp>
      <p:sp>
        <p:nvSpPr>
          <p:cNvPr id="285" name="Google Shape;285;p49"/>
          <p:cNvSpPr/>
          <p:nvPr/>
        </p:nvSpPr>
        <p:spPr>
          <a:xfrm>
            <a:off x="588301" y="5215637"/>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08</a:t>
            </a:r>
            <a:endParaRPr sz="1000" i="0" u="none" strike="noStrike" cap="none">
              <a:solidFill>
                <a:schemeClr val="lt1"/>
              </a:solidFill>
              <a:latin typeface="Reddit Sans Medium"/>
              <a:ea typeface="Reddit Sans Medium"/>
              <a:cs typeface="Reddit Sans Medium"/>
              <a:sym typeface="Reddit Sans Medium"/>
            </a:endParaRPr>
          </a:p>
        </p:txBody>
      </p:sp>
      <p:sp>
        <p:nvSpPr>
          <p:cNvPr id="286" name="Google Shape;286;p49"/>
          <p:cNvSpPr/>
          <p:nvPr/>
        </p:nvSpPr>
        <p:spPr>
          <a:xfrm>
            <a:off x="10014624" y="1178800"/>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7" name="Google Shape;287;p49"/>
          <p:cNvSpPr/>
          <p:nvPr/>
        </p:nvSpPr>
        <p:spPr>
          <a:xfrm>
            <a:off x="10084087" y="1252115"/>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8" name="Google Shape;288;p49"/>
          <p:cNvSpPr/>
          <p:nvPr/>
        </p:nvSpPr>
        <p:spPr>
          <a:xfrm>
            <a:off x="10354150" y="1169553"/>
            <a:ext cx="1266600" cy="2391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89" name="Google Shape;289;p49"/>
          <p:cNvSpPr txBox="1"/>
          <p:nvPr/>
        </p:nvSpPr>
        <p:spPr>
          <a:xfrm>
            <a:off x="10404650" y="1157382"/>
            <a:ext cx="11970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i="0" u="none" strike="noStrike" cap="none">
              <a:solidFill>
                <a:schemeClr val="lt1"/>
              </a:solidFill>
              <a:latin typeface="Reddit Sans Medium"/>
              <a:ea typeface="Reddit Sans Medium"/>
              <a:cs typeface="Reddit Sans Medium"/>
              <a:sym typeface="Reddit Sans Medium"/>
            </a:endParaRPr>
          </a:p>
        </p:txBody>
      </p:sp>
      <p:sp>
        <p:nvSpPr>
          <p:cNvPr id="290" name="Google Shape;290;p49"/>
          <p:cNvSpPr/>
          <p:nvPr/>
        </p:nvSpPr>
        <p:spPr>
          <a:xfrm>
            <a:off x="10014624" y="1756015"/>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1" name="Google Shape;291;p49"/>
          <p:cNvSpPr/>
          <p:nvPr/>
        </p:nvSpPr>
        <p:spPr>
          <a:xfrm>
            <a:off x="10084087" y="1829330"/>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2" name="Google Shape;292;p49"/>
          <p:cNvSpPr/>
          <p:nvPr/>
        </p:nvSpPr>
        <p:spPr>
          <a:xfrm>
            <a:off x="10354150" y="1746766"/>
            <a:ext cx="1266600" cy="2391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93" name="Google Shape;293;p49"/>
          <p:cNvSpPr txBox="1"/>
          <p:nvPr/>
        </p:nvSpPr>
        <p:spPr>
          <a:xfrm>
            <a:off x="10404650" y="1734596"/>
            <a:ext cx="1145400" cy="246300"/>
          </a:xfrm>
          <a:prstGeom prst="rect">
            <a:avLst/>
          </a:prstGeom>
          <a:noFill/>
          <a:ln>
            <a:noFill/>
          </a:ln>
        </p:spPr>
        <p:txBody>
          <a:bodyPr spcFirstLastPara="1" wrap="square" lIns="0" tIns="45700" rIns="0" bIns="45700" anchor="t" anchorCtr="0">
            <a:spAutoFit/>
          </a:bodyPr>
          <a:lstStyle/>
          <a:p>
            <a:pPr marL="0" lvl="0" indent="0" algn="ctr" rtl="0">
              <a:spcBef>
                <a:spcPts val="0"/>
              </a:spcBef>
              <a:spcAft>
                <a:spcPts val="0"/>
              </a:spcAft>
              <a:buClr>
                <a:schemeClr val="dk1"/>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a:solidFill>
                <a:schemeClr val="lt1"/>
              </a:solidFill>
              <a:latin typeface="Reddit Sans Medium"/>
              <a:ea typeface="Reddit Sans Medium"/>
              <a:cs typeface="Reddit Sans Medium"/>
              <a:sym typeface="Reddit Sans Medium"/>
            </a:endParaRPr>
          </a:p>
        </p:txBody>
      </p:sp>
      <p:sp>
        <p:nvSpPr>
          <p:cNvPr id="294" name="Google Shape;294;p49"/>
          <p:cNvSpPr/>
          <p:nvPr/>
        </p:nvSpPr>
        <p:spPr>
          <a:xfrm>
            <a:off x="10014624" y="2322499"/>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5" name="Google Shape;295;p49"/>
          <p:cNvSpPr/>
          <p:nvPr/>
        </p:nvSpPr>
        <p:spPr>
          <a:xfrm>
            <a:off x="10084087" y="2395815"/>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6" name="Google Shape;296;p49"/>
          <p:cNvSpPr/>
          <p:nvPr/>
        </p:nvSpPr>
        <p:spPr>
          <a:xfrm>
            <a:off x="10354150" y="2313250"/>
            <a:ext cx="1266600" cy="2391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297" name="Google Shape;297;p49"/>
          <p:cNvSpPr txBox="1"/>
          <p:nvPr/>
        </p:nvSpPr>
        <p:spPr>
          <a:xfrm>
            <a:off x="10404650" y="2301079"/>
            <a:ext cx="11970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i="0" u="none" strike="noStrike" cap="none">
              <a:solidFill>
                <a:schemeClr val="lt1"/>
              </a:solidFill>
              <a:latin typeface="Reddit Sans Medium"/>
              <a:ea typeface="Reddit Sans Medium"/>
              <a:cs typeface="Reddit Sans Medium"/>
              <a:sym typeface="Reddit Sans Medium"/>
            </a:endParaRPr>
          </a:p>
        </p:txBody>
      </p:sp>
      <p:sp>
        <p:nvSpPr>
          <p:cNvPr id="298" name="Google Shape;298;p49"/>
          <p:cNvSpPr/>
          <p:nvPr/>
        </p:nvSpPr>
        <p:spPr>
          <a:xfrm>
            <a:off x="10014624" y="2899714"/>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9" name="Google Shape;299;p49"/>
          <p:cNvSpPr/>
          <p:nvPr/>
        </p:nvSpPr>
        <p:spPr>
          <a:xfrm>
            <a:off x="10084087" y="2973030"/>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0" name="Google Shape;300;p49"/>
          <p:cNvSpPr/>
          <p:nvPr/>
        </p:nvSpPr>
        <p:spPr>
          <a:xfrm>
            <a:off x="10354150" y="2890463"/>
            <a:ext cx="1266600" cy="2391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301" name="Google Shape;301;p49"/>
          <p:cNvSpPr txBox="1"/>
          <p:nvPr/>
        </p:nvSpPr>
        <p:spPr>
          <a:xfrm>
            <a:off x="10404650" y="2878293"/>
            <a:ext cx="1145400" cy="246300"/>
          </a:xfrm>
          <a:prstGeom prst="rect">
            <a:avLst/>
          </a:prstGeom>
          <a:noFill/>
          <a:ln>
            <a:noFill/>
          </a:ln>
        </p:spPr>
        <p:txBody>
          <a:bodyPr spcFirstLastPara="1" wrap="square" lIns="0" tIns="45700" rIns="0" bIns="45700" anchor="t" anchorCtr="0">
            <a:spAutoFit/>
          </a:bodyPr>
          <a:lstStyle/>
          <a:p>
            <a:pPr marL="0" lvl="0" indent="0" algn="ctr" rtl="0">
              <a:spcBef>
                <a:spcPts val="0"/>
              </a:spcBef>
              <a:spcAft>
                <a:spcPts val="0"/>
              </a:spcAft>
              <a:buClr>
                <a:schemeClr val="dk1"/>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a:solidFill>
                <a:schemeClr val="lt1"/>
              </a:solidFill>
              <a:latin typeface="Reddit Sans Medium"/>
              <a:ea typeface="Reddit Sans Medium"/>
              <a:cs typeface="Reddit Sans Medium"/>
              <a:sym typeface="Reddit Sans Medium"/>
            </a:endParaRPr>
          </a:p>
        </p:txBody>
      </p:sp>
      <p:sp>
        <p:nvSpPr>
          <p:cNvPr id="302" name="Google Shape;302;p49"/>
          <p:cNvSpPr/>
          <p:nvPr/>
        </p:nvSpPr>
        <p:spPr>
          <a:xfrm>
            <a:off x="10014624" y="3486896"/>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3" name="Google Shape;303;p49"/>
          <p:cNvSpPr/>
          <p:nvPr/>
        </p:nvSpPr>
        <p:spPr>
          <a:xfrm>
            <a:off x="10084087" y="3560211"/>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4" name="Google Shape;304;p49"/>
          <p:cNvSpPr/>
          <p:nvPr/>
        </p:nvSpPr>
        <p:spPr>
          <a:xfrm>
            <a:off x="10354150" y="3477643"/>
            <a:ext cx="1266600" cy="2391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305" name="Google Shape;305;p49"/>
          <p:cNvSpPr txBox="1"/>
          <p:nvPr/>
        </p:nvSpPr>
        <p:spPr>
          <a:xfrm>
            <a:off x="10404650" y="3465473"/>
            <a:ext cx="11970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i="0" u="none" strike="noStrike" cap="none">
              <a:solidFill>
                <a:schemeClr val="lt1"/>
              </a:solidFill>
              <a:latin typeface="Reddit Sans Medium"/>
              <a:ea typeface="Reddit Sans Medium"/>
              <a:cs typeface="Reddit Sans Medium"/>
              <a:sym typeface="Reddit Sans Medium"/>
            </a:endParaRPr>
          </a:p>
        </p:txBody>
      </p:sp>
      <p:sp>
        <p:nvSpPr>
          <p:cNvPr id="306" name="Google Shape;306;p49"/>
          <p:cNvSpPr/>
          <p:nvPr/>
        </p:nvSpPr>
        <p:spPr>
          <a:xfrm>
            <a:off x="10014624" y="4064111"/>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7" name="Google Shape;307;p49"/>
          <p:cNvSpPr/>
          <p:nvPr/>
        </p:nvSpPr>
        <p:spPr>
          <a:xfrm>
            <a:off x="10084087" y="4137426"/>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8" name="Google Shape;308;p49"/>
          <p:cNvSpPr/>
          <p:nvPr/>
        </p:nvSpPr>
        <p:spPr>
          <a:xfrm>
            <a:off x="10354150" y="4054857"/>
            <a:ext cx="1266600" cy="2391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309" name="Google Shape;309;p49"/>
          <p:cNvSpPr txBox="1"/>
          <p:nvPr/>
        </p:nvSpPr>
        <p:spPr>
          <a:xfrm>
            <a:off x="10404650" y="4042687"/>
            <a:ext cx="1145400" cy="246300"/>
          </a:xfrm>
          <a:prstGeom prst="rect">
            <a:avLst/>
          </a:prstGeom>
          <a:noFill/>
          <a:ln>
            <a:noFill/>
          </a:ln>
        </p:spPr>
        <p:txBody>
          <a:bodyPr spcFirstLastPara="1" wrap="square" lIns="0" tIns="45700" rIns="0" bIns="45700" anchor="t" anchorCtr="0">
            <a:spAutoFit/>
          </a:bodyPr>
          <a:lstStyle/>
          <a:p>
            <a:pPr marL="0" lvl="0" indent="0" algn="ctr" rtl="0">
              <a:spcBef>
                <a:spcPts val="0"/>
              </a:spcBef>
              <a:spcAft>
                <a:spcPts val="0"/>
              </a:spcAft>
              <a:buClr>
                <a:schemeClr val="dk1"/>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a:solidFill>
                <a:schemeClr val="lt1"/>
              </a:solidFill>
              <a:latin typeface="Reddit Sans Medium"/>
              <a:ea typeface="Reddit Sans Medium"/>
              <a:cs typeface="Reddit Sans Medium"/>
              <a:sym typeface="Reddit Sans Medium"/>
            </a:endParaRPr>
          </a:p>
        </p:txBody>
      </p:sp>
      <p:sp>
        <p:nvSpPr>
          <p:cNvPr id="310" name="Google Shape;310;p49"/>
          <p:cNvSpPr/>
          <p:nvPr/>
        </p:nvSpPr>
        <p:spPr>
          <a:xfrm>
            <a:off x="10014624" y="4647348"/>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1" name="Google Shape;311;p49"/>
          <p:cNvSpPr/>
          <p:nvPr/>
        </p:nvSpPr>
        <p:spPr>
          <a:xfrm>
            <a:off x="10084087" y="4720663"/>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2" name="Google Shape;312;p49"/>
          <p:cNvSpPr/>
          <p:nvPr/>
        </p:nvSpPr>
        <p:spPr>
          <a:xfrm>
            <a:off x="10354150" y="4638093"/>
            <a:ext cx="1266600" cy="2391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313" name="Google Shape;313;p49"/>
          <p:cNvSpPr txBox="1"/>
          <p:nvPr/>
        </p:nvSpPr>
        <p:spPr>
          <a:xfrm>
            <a:off x="10404650" y="4625923"/>
            <a:ext cx="11970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i="0" u="none" strike="noStrike" cap="none">
              <a:solidFill>
                <a:schemeClr val="lt1"/>
              </a:solidFill>
              <a:latin typeface="Reddit Sans Medium"/>
              <a:ea typeface="Reddit Sans Medium"/>
              <a:cs typeface="Reddit Sans Medium"/>
              <a:sym typeface="Reddit Sans Medium"/>
            </a:endParaRPr>
          </a:p>
        </p:txBody>
      </p:sp>
      <p:sp>
        <p:nvSpPr>
          <p:cNvPr id="314" name="Google Shape;314;p49"/>
          <p:cNvSpPr/>
          <p:nvPr/>
        </p:nvSpPr>
        <p:spPr>
          <a:xfrm>
            <a:off x="10014624" y="5224563"/>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5" name="Google Shape;315;p49"/>
          <p:cNvSpPr/>
          <p:nvPr/>
        </p:nvSpPr>
        <p:spPr>
          <a:xfrm>
            <a:off x="10084087" y="5297878"/>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6" name="Google Shape;316;p49"/>
          <p:cNvSpPr/>
          <p:nvPr/>
        </p:nvSpPr>
        <p:spPr>
          <a:xfrm>
            <a:off x="10354150" y="5215307"/>
            <a:ext cx="1266600" cy="2391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317" name="Google Shape;317;p49"/>
          <p:cNvSpPr txBox="1"/>
          <p:nvPr/>
        </p:nvSpPr>
        <p:spPr>
          <a:xfrm>
            <a:off x="10404650" y="5203136"/>
            <a:ext cx="1145400" cy="246300"/>
          </a:xfrm>
          <a:prstGeom prst="rect">
            <a:avLst/>
          </a:prstGeom>
          <a:noFill/>
          <a:ln>
            <a:noFill/>
          </a:ln>
        </p:spPr>
        <p:txBody>
          <a:bodyPr spcFirstLastPara="1" wrap="square" lIns="0" tIns="45700" rIns="0" bIns="45700" anchor="t" anchorCtr="0">
            <a:spAutoFit/>
          </a:bodyPr>
          <a:lstStyle/>
          <a:p>
            <a:pPr marL="0" lvl="0" indent="0" algn="ctr" rtl="0">
              <a:spcBef>
                <a:spcPts val="0"/>
              </a:spcBef>
              <a:spcAft>
                <a:spcPts val="0"/>
              </a:spcAft>
              <a:buClr>
                <a:schemeClr val="dk1"/>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a:solidFill>
                <a:schemeClr val="lt1"/>
              </a:solidFill>
              <a:latin typeface="Reddit Sans Medium"/>
              <a:ea typeface="Reddit Sans Medium"/>
              <a:cs typeface="Reddit Sans Medium"/>
              <a:sym typeface="Reddit Sans Medium"/>
            </a:endParaRPr>
          </a:p>
        </p:txBody>
      </p:sp>
      <p:sp>
        <p:nvSpPr>
          <p:cNvPr id="318" name="Google Shape;318;p4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a:t>
            </a:fld>
            <a:endParaRPr/>
          </a:p>
        </p:txBody>
      </p:sp>
      <p:grpSp>
        <p:nvGrpSpPr>
          <p:cNvPr id="319" name="Google Shape;319;p49"/>
          <p:cNvGrpSpPr/>
          <p:nvPr/>
        </p:nvGrpSpPr>
        <p:grpSpPr>
          <a:xfrm>
            <a:off x="10222040" y="325568"/>
            <a:ext cx="1379662" cy="380749"/>
            <a:chOff x="2600725" y="4134550"/>
            <a:chExt cx="1957800" cy="540300"/>
          </a:xfrm>
        </p:grpSpPr>
        <p:sp>
          <p:nvSpPr>
            <p:cNvPr id="320" name="Google Shape;320;p49"/>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321" name="Google Shape;321;p49"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cxnSp>
        <p:nvCxnSpPr>
          <p:cNvPr id="322" name="Google Shape;322;p49"/>
          <p:cNvCxnSpPr/>
          <p:nvPr/>
        </p:nvCxnSpPr>
        <p:spPr>
          <a:xfrm>
            <a:off x="587225" y="5675530"/>
            <a:ext cx="11033400" cy="0"/>
          </a:xfrm>
          <a:prstGeom prst="straightConnector1">
            <a:avLst/>
          </a:prstGeom>
          <a:noFill/>
          <a:ln w="9525" cap="flat" cmpd="sng">
            <a:solidFill>
              <a:srgbClr val="B7B7B7"/>
            </a:solidFill>
            <a:prstDash val="dashDot"/>
            <a:miter lim="800000"/>
            <a:headEnd type="none" w="sm" len="sm"/>
            <a:tailEnd type="none" w="sm" len="sm"/>
          </a:ln>
        </p:spPr>
      </p:cxnSp>
      <p:sp>
        <p:nvSpPr>
          <p:cNvPr id="323" name="Google Shape;323;p49"/>
          <p:cNvSpPr/>
          <p:nvPr/>
        </p:nvSpPr>
        <p:spPr>
          <a:xfrm>
            <a:off x="4923875" y="5850576"/>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4" name="Google Shape;324;p49"/>
          <p:cNvSpPr/>
          <p:nvPr/>
        </p:nvSpPr>
        <p:spPr>
          <a:xfrm>
            <a:off x="4992871" y="5923891"/>
            <a:ext cx="86249"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5" name="Google Shape;325;p49"/>
          <p:cNvSpPr txBox="1"/>
          <p:nvPr/>
        </p:nvSpPr>
        <p:spPr>
          <a:xfrm>
            <a:off x="5302781" y="5850222"/>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326" name="Google Shape;326;p49"/>
          <p:cNvSpPr/>
          <p:nvPr/>
        </p:nvSpPr>
        <p:spPr>
          <a:xfrm>
            <a:off x="588301" y="5850576"/>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2700" cap="flat" cmpd="sng">
            <a:solidFill>
              <a:schemeClr val="dk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09</a:t>
            </a:r>
            <a:endParaRPr sz="1000" i="0" u="none" strike="noStrike" cap="none">
              <a:solidFill>
                <a:schemeClr val="lt1"/>
              </a:solidFill>
              <a:latin typeface="Reddit Sans Medium"/>
              <a:ea typeface="Reddit Sans Medium"/>
              <a:cs typeface="Reddit Sans Medium"/>
              <a:sym typeface="Reddit Sans Medium"/>
            </a:endParaRPr>
          </a:p>
        </p:txBody>
      </p:sp>
      <p:sp>
        <p:nvSpPr>
          <p:cNvPr id="327" name="Google Shape;327;p49"/>
          <p:cNvSpPr/>
          <p:nvPr/>
        </p:nvSpPr>
        <p:spPr>
          <a:xfrm>
            <a:off x="10014624" y="5853076"/>
            <a:ext cx="225742"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8" name="Google Shape;328;p49"/>
          <p:cNvSpPr/>
          <p:nvPr/>
        </p:nvSpPr>
        <p:spPr>
          <a:xfrm>
            <a:off x="10084087" y="5926391"/>
            <a:ext cx="87111" cy="74124"/>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9" name="Google Shape;329;p49"/>
          <p:cNvSpPr txBox="1"/>
          <p:nvPr/>
        </p:nvSpPr>
        <p:spPr>
          <a:xfrm>
            <a:off x="10404650" y="5852717"/>
            <a:ext cx="11970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i="0" u="none" strike="noStrike" cap="none">
              <a:solidFill>
                <a:schemeClr val="lt1"/>
              </a:solidFill>
              <a:latin typeface="Reddit Sans Medium"/>
              <a:ea typeface="Reddit Sans Medium"/>
              <a:cs typeface="Reddit Sans Medium"/>
              <a:sym typeface="Reddit Sans Medium"/>
            </a:endParaRPr>
          </a:p>
        </p:txBody>
      </p:sp>
      <p:sp>
        <p:nvSpPr>
          <p:cNvPr id="330" name="Google Shape;330;p49"/>
          <p:cNvSpPr/>
          <p:nvPr/>
        </p:nvSpPr>
        <p:spPr>
          <a:xfrm>
            <a:off x="10354150" y="5837679"/>
            <a:ext cx="1266600" cy="2391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331" name="Google Shape;331;p49"/>
          <p:cNvSpPr txBox="1"/>
          <p:nvPr/>
        </p:nvSpPr>
        <p:spPr>
          <a:xfrm>
            <a:off x="10404650" y="5825508"/>
            <a:ext cx="11970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latin typeface="Reddit Sans Medium"/>
                <a:ea typeface="Reddit Sans Medium"/>
                <a:cs typeface="Reddit Sans Medium"/>
                <a:sym typeface="Reddit Sans Medium"/>
              </a:rPr>
              <a:t>Tìm Giải pháp ?</a:t>
            </a:r>
            <a:endParaRPr sz="1000" i="0" u="none" strike="noStrike" cap="none">
              <a:solidFill>
                <a:schemeClr val="lt1"/>
              </a:solidFill>
              <a:latin typeface="Reddit Sans Medium"/>
              <a:ea typeface="Reddit Sans Medium"/>
              <a:cs typeface="Reddit Sans Medium"/>
              <a:sym typeface="Reddit Sans Medium"/>
            </a:endParaRPr>
          </a:p>
        </p:txBody>
      </p:sp>
      <p:sp>
        <p:nvSpPr>
          <p:cNvPr id="332" name="Google Shape;332;p49"/>
          <p:cNvSpPr/>
          <p:nvPr/>
        </p:nvSpPr>
        <p:spPr>
          <a:xfrm>
            <a:off x="5263418" y="5854134"/>
            <a:ext cx="675000" cy="2391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pic>
        <p:nvPicPr>
          <p:cNvPr id="101" name="Picture 100"/>
          <p:cNvPicPr>
            <a:picLocks noChangeAspect="1"/>
          </p:cNvPicPr>
          <p:nvPr/>
        </p:nvPicPr>
        <p:blipFill>
          <a:blip r:embed="rId5"/>
          <a:stretch>
            <a:fillRect/>
          </a:stretch>
        </p:blipFill>
        <p:spPr>
          <a:xfrm>
            <a:off x="4639086" y="6548195"/>
            <a:ext cx="3254939" cy="26073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50" title="tap-hoa-gan-day-1.jpg"/>
          <p:cNvPicPr preferRelativeResize="0">
            <a:picLocks noGrp="1"/>
          </p:cNvPicPr>
          <p:nvPr>
            <p:ph type="pic" idx="2"/>
          </p:nvPr>
        </p:nvPicPr>
        <p:blipFill rotWithShape="1">
          <a:blip r:embed="rId3">
            <a:alphaModFix/>
          </a:blip>
          <a:srcRect t="13369" b="13376"/>
          <a:stretch/>
        </p:blipFill>
        <p:spPr>
          <a:xfrm>
            <a:off x="587228" y="1267746"/>
            <a:ext cx="6678300" cy="2751900"/>
          </a:xfrm>
          <a:prstGeom prst="roundRect">
            <a:avLst>
              <a:gd name="adj" fmla="val 16667"/>
            </a:avLst>
          </a:prstGeom>
        </p:spPr>
      </p:pic>
      <p:sp>
        <p:nvSpPr>
          <p:cNvPr id="338" name="Google Shape;338;p5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339" name="Google Shape;339;p50" title="icon-w.png"/>
          <p:cNvPicPr preferRelativeResize="0"/>
          <p:nvPr/>
        </p:nvPicPr>
        <p:blipFill>
          <a:blip r:embed="rId4">
            <a:alphaModFix/>
          </a:blip>
          <a:stretch>
            <a:fillRect/>
          </a:stretch>
        </p:blipFill>
        <p:spPr>
          <a:xfrm>
            <a:off x="634087" y="436000"/>
            <a:ext cx="159575" cy="159599"/>
          </a:xfrm>
          <a:prstGeom prst="rect">
            <a:avLst/>
          </a:prstGeom>
          <a:noFill/>
          <a:ln>
            <a:noFill/>
          </a:ln>
        </p:spPr>
      </p:pic>
      <p:sp>
        <p:nvSpPr>
          <p:cNvPr id="340" name="Google Shape;340;p50"/>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Vấn đề của doanh nghiệp </a:t>
            </a:r>
            <a:r>
              <a:rPr lang="vi" sz="1600" b="1">
                <a:solidFill>
                  <a:srgbClr val="C3161C"/>
                </a:solidFill>
                <a:latin typeface="Reddit Sans"/>
                <a:ea typeface="Reddit Sans"/>
                <a:cs typeface="Reddit Sans"/>
                <a:sym typeface="Reddit Sans"/>
              </a:rPr>
              <a:t>Thương Mại - Phân phối</a:t>
            </a:r>
            <a:endParaRPr sz="1600" b="1">
              <a:latin typeface="Reddit Sans"/>
              <a:ea typeface="Reddit Sans"/>
              <a:cs typeface="Reddit Sans"/>
              <a:sym typeface="Reddit Sans"/>
            </a:endParaRPr>
          </a:p>
        </p:txBody>
      </p:sp>
      <p:sp>
        <p:nvSpPr>
          <p:cNvPr id="341" name="Google Shape;341;p50"/>
          <p:cNvSpPr txBox="1"/>
          <p:nvPr/>
        </p:nvSpPr>
        <p:spPr>
          <a:xfrm>
            <a:off x="1310575" y="4682200"/>
            <a:ext cx="58221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vi" sz="2400" b="1">
                <a:latin typeface="Reddit Sans"/>
                <a:ea typeface="Reddit Sans"/>
                <a:cs typeface="Reddit Sans"/>
                <a:sym typeface="Reddit Sans"/>
              </a:rPr>
              <a:t>Kết nối và tối ưu toàn bộ vận hành </a:t>
            </a:r>
            <a:endParaRPr sz="2400" b="1">
              <a:latin typeface="Reddit Sans"/>
              <a:ea typeface="Reddit Sans"/>
              <a:cs typeface="Reddit Sans"/>
              <a:sym typeface="Reddit Sans"/>
            </a:endParaRPr>
          </a:p>
          <a:p>
            <a:pPr marL="0" marR="0" lvl="0" indent="0" algn="l" rtl="0">
              <a:lnSpc>
                <a:spcPct val="100000"/>
              </a:lnSpc>
              <a:spcBef>
                <a:spcPts val="0"/>
              </a:spcBef>
              <a:spcAft>
                <a:spcPts val="0"/>
              </a:spcAft>
              <a:buClr>
                <a:srgbClr val="000000"/>
              </a:buClr>
              <a:buSzPts val="4400"/>
              <a:buFont typeface="Arial"/>
              <a:buNone/>
            </a:pPr>
            <a:r>
              <a:rPr lang="vi" sz="2400" b="1">
                <a:latin typeface="Reddit Sans"/>
                <a:ea typeface="Reddit Sans"/>
                <a:cs typeface="Reddit Sans"/>
                <a:sym typeface="Reddit Sans"/>
              </a:rPr>
              <a:t>từ </a:t>
            </a:r>
            <a:r>
              <a:rPr lang="vi" sz="2400" b="1">
                <a:solidFill>
                  <a:srgbClr val="C3161C"/>
                </a:solidFill>
                <a:latin typeface="Reddit Sans"/>
                <a:ea typeface="Reddit Sans"/>
                <a:cs typeface="Reddit Sans"/>
                <a:sym typeface="Reddit Sans"/>
              </a:rPr>
              <a:t>Back-office</a:t>
            </a:r>
            <a:r>
              <a:rPr lang="vi" sz="2400" b="1">
                <a:latin typeface="Reddit Sans"/>
                <a:ea typeface="Reddit Sans"/>
                <a:cs typeface="Reddit Sans"/>
                <a:sym typeface="Reddit Sans"/>
              </a:rPr>
              <a:t> đến </a:t>
            </a:r>
            <a:r>
              <a:rPr lang="vi" sz="2400" b="1">
                <a:solidFill>
                  <a:srgbClr val="C3161C"/>
                </a:solidFill>
                <a:latin typeface="Reddit Sans"/>
                <a:ea typeface="Reddit Sans"/>
                <a:cs typeface="Reddit Sans"/>
                <a:sym typeface="Reddit Sans"/>
              </a:rPr>
              <a:t>Front-office</a:t>
            </a:r>
            <a:endParaRPr sz="2400" b="1">
              <a:solidFill>
                <a:srgbClr val="C3161C"/>
              </a:solidFill>
              <a:latin typeface="Reddit Sans"/>
              <a:ea typeface="Reddit Sans"/>
              <a:cs typeface="Reddit Sans"/>
              <a:sym typeface="Reddit Sans"/>
            </a:endParaRPr>
          </a:p>
          <a:p>
            <a:pPr marL="0" marR="0" lvl="0" indent="0" algn="l" rtl="0">
              <a:lnSpc>
                <a:spcPct val="100000"/>
              </a:lnSpc>
              <a:spcBef>
                <a:spcPts val="0"/>
              </a:spcBef>
              <a:spcAft>
                <a:spcPts val="0"/>
              </a:spcAft>
              <a:buClr>
                <a:srgbClr val="000000"/>
              </a:buClr>
              <a:buSzPts val="4400"/>
              <a:buFont typeface="Arial"/>
              <a:buNone/>
            </a:pPr>
            <a:r>
              <a:rPr lang="vi" sz="2400" b="1">
                <a:latin typeface="Reddit Sans"/>
                <a:ea typeface="Reddit Sans"/>
                <a:cs typeface="Reddit Sans"/>
                <a:sym typeface="Reddit Sans"/>
              </a:rPr>
              <a:t>trên một nền tảng thống nhất</a:t>
            </a:r>
            <a:endParaRPr sz="2400" b="1" i="0" u="none" strike="noStrike" cap="none">
              <a:solidFill>
                <a:srgbClr val="C3161C"/>
              </a:solidFill>
              <a:latin typeface="Reddit Sans"/>
              <a:ea typeface="Reddit Sans"/>
              <a:cs typeface="Reddit Sans"/>
              <a:sym typeface="Reddit Sans"/>
            </a:endParaRPr>
          </a:p>
        </p:txBody>
      </p:sp>
      <p:sp>
        <p:nvSpPr>
          <p:cNvPr id="342" name="Google Shape;342;p50"/>
          <p:cNvSpPr txBox="1"/>
          <p:nvPr/>
        </p:nvSpPr>
        <p:spPr>
          <a:xfrm>
            <a:off x="7700746" y="1267738"/>
            <a:ext cx="1881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latin typeface="Reddit Sans"/>
                <a:ea typeface="Reddit Sans"/>
                <a:cs typeface="Reddit Sans"/>
                <a:sym typeface="Reddit Sans"/>
              </a:rPr>
              <a:t>Vấn đề chung</a:t>
            </a:r>
            <a:endParaRPr sz="1400" b="1" i="0" u="none" strike="noStrike" cap="none">
              <a:solidFill>
                <a:srgbClr val="000000"/>
              </a:solidFill>
              <a:latin typeface="Reddit Sans"/>
              <a:ea typeface="Reddit Sans"/>
              <a:cs typeface="Reddit Sans"/>
              <a:sym typeface="Reddit Sans"/>
            </a:endParaRPr>
          </a:p>
        </p:txBody>
      </p:sp>
      <p:sp>
        <p:nvSpPr>
          <p:cNvPr id="343" name="Google Shape;343;p50"/>
          <p:cNvSpPr txBox="1"/>
          <p:nvPr/>
        </p:nvSpPr>
        <p:spPr>
          <a:xfrm>
            <a:off x="7682500" y="1710850"/>
            <a:ext cx="3445800" cy="3417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vi" sz="1200">
                <a:solidFill>
                  <a:schemeClr val="dk1"/>
                </a:solidFill>
                <a:latin typeface="Reddit Sans"/>
                <a:ea typeface="Reddit Sans"/>
                <a:cs typeface="Reddit Sans"/>
                <a:sym typeface="Reddit Sans"/>
              </a:rPr>
              <a:t>Doanh nghiệp là một tổ chức phức tạp với nhiều bộ phận chức năng.</a:t>
            </a: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r>
              <a:rPr lang="vi" sz="1200">
                <a:solidFill>
                  <a:schemeClr val="dk1"/>
                </a:solidFill>
                <a:latin typeface="Reddit Sans"/>
                <a:ea typeface="Reddit Sans"/>
                <a:cs typeface="Reddit Sans"/>
                <a:sym typeface="Reddit Sans"/>
              </a:rPr>
              <a:t>Các bộ phận thường chỉ tập trung vào mục tiêu riêng lẻ, thiếu gắn kết với mục tiêu chung.</a:t>
            </a: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r>
              <a:rPr lang="vi" sz="1200">
                <a:solidFill>
                  <a:schemeClr val="dk1"/>
                </a:solidFill>
                <a:latin typeface="Reddit Sans"/>
                <a:ea typeface="Reddit Sans"/>
                <a:cs typeface="Reddit Sans"/>
                <a:sym typeface="Reddit Sans"/>
              </a:rPr>
              <a:t>Mục tiêu tối thượng là đáp ứng nhu cầu khách hàng với giá trị lớn nhất ở mức chi phí tối ưu.</a:t>
            </a: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r>
              <a:rPr lang="vi" sz="1200">
                <a:solidFill>
                  <a:schemeClr val="dk1"/>
                </a:solidFill>
                <a:latin typeface="Reddit Sans"/>
                <a:ea typeface="Reddit Sans"/>
                <a:cs typeface="Reddit Sans"/>
                <a:sym typeface="Reddit Sans"/>
              </a:rPr>
              <a:t>Thực tế là doanh nghiệp luôn biến động liên tục, dữ liệu ngày càng lớn hơn và phức tạp hơn, vượt ngoài khả năng quản trị thủ công.</a:t>
            </a: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endParaRPr sz="1200">
              <a:solidFill>
                <a:schemeClr val="dk1"/>
              </a:solidFill>
              <a:latin typeface="Reddit Sans"/>
              <a:ea typeface="Reddit Sans"/>
              <a:cs typeface="Reddit Sans"/>
              <a:sym typeface="Reddit Sans"/>
            </a:endParaRPr>
          </a:p>
          <a:p>
            <a:pPr marL="0" marR="0" lvl="0" indent="0" algn="just" rtl="0">
              <a:lnSpc>
                <a:spcPct val="100000"/>
              </a:lnSpc>
              <a:spcBef>
                <a:spcPts val="0"/>
              </a:spcBef>
              <a:spcAft>
                <a:spcPts val="0"/>
              </a:spcAft>
              <a:buNone/>
            </a:pPr>
            <a:r>
              <a:rPr lang="vi" sz="1200" b="1">
                <a:solidFill>
                  <a:srgbClr val="C3161C"/>
                </a:solidFill>
                <a:latin typeface="Reddit Sans"/>
                <a:ea typeface="Reddit Sans"/>
                <a:cs typeface="Reddit Sans"/>
                <a:sym typeface="Reddit Sans"/>
              </a:rPr>
              <a:t>Làm thế nào để doanh nghiệp Thương mại – Phân phối vừa kiểm soát toàn diện vận hành (Mua – Bán – Kho – Tài chính) vừa quản lý hiệu quả hệ thống phân phối đa kênh, đa tầng trên một nền tảng thống nhất?</a:t>
            </a:r>
            <a:endParaRPr sz="1200" b="1">
              <a:solidFill>
                <a:srgbClr val="C3161C"/>
              </a:solidFill>
              <a:latin typeface="Reddit Sans"/>
              <a:ea typeface="Reddit Sans"/>
              <a:cs typeface="Reddit Sans"/>
              <a:sym typeface="Reddit Sans"/>
            </a:endParaRPr>
          </a:p>
        </p:txBody>
      </p:sp>
      <p:grpSp>
        <p:nvGrpSpPr>
          <p:cNvPr id="344" name="Google Shape;344;p50"/>
          <p:cNvGrpSpPr/>
          <p:nvPr/>
        </p:nvGrpSpPr>
        <p:grpSpPr>
          <a:xfrm>
            <a:off x="7010600" y="1101728"/>
            <a:ext cx="423267" cy="420445"/>
            <a:chOff x="6987875" y="3743253"/>
            <a:chExt cx="423267" cy="420445"/>
          </a:xfrm>
        </p:grpSpPr>
        <p:sp>
          <p:nvSpPr>
            <p:cNvPr id="345" name="Google Shape;345;p50"/>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5450" cap="flat" cmpd="sng">
              <a:solidFill>
                <a:srgbClr val="C3161C"/>
              </a:solidFill>
              <a:prstDash val="solid"/>
              <a:miter lim="800000"/>
              <a:headEnd type="none" w="sm" len="sm"/>
              <a:tailEnd type="none" w="sm" len="sm"/>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sp>
          <p:nvSpPr>
            <p:cNvPr id="346" name="Google Shape;346;p50"/>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grpSp>
      <p:pic>
        <p:nvPicPr>
          <p:cNvPr id="347" name="Google Shape;347;p50" title="icon-.png"/>
          <p:cNvPicPr preferRelativeResize="0"/>
          <p:nvPr/>
        </p:nvPicPr>
        <p:blipFill rotWithShape="1">
          <a:blip r:embed="rId5">
            <a:alphaModFix/>
          </a:blip>
          <a:srcRect l="14994" r="15329"/>
          <a:stretch/>
        </p:blipFill>
        <p:spPr>
          <a:xfrm>
            <a:off x="587225" y="4845213"/>
            <a:ext cx="609325" cy="874575"/>
          </a:xfrm>
          <a:prstGeom prst="rect">
            <a:avLst/>
          </a:prstGeom>
          <a:noFill/>
          <a:ln>
            <a:noFill/>
          </a:ln>
        </p:spPr>
      </p:pic>
      <p:sp>
        <p:nvSpPr>
          <p:cNvPr id="348" name="Google Shape;348;p50"/>
          <p:cNvSpPr txBox="1"/>
          <p:nvPr/>
        </p:nvSpPr>
        <p:spPr>
          <a:xfrm>
            <a:off x="6198475" y="4620713"/>
            <a:ext cx="12354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vi" sz="8000" b="1">
                <a:solidFill>
                  <a:srgbClr val="C3161C"/>
                </a:solidFill>
                <a:latin typeface="Reddit Sans"/>
                <a:ea typeface="Reddit Sans"/>
                <a:cs typeface="Reddit Sans"/>
                <a:sym typeface="Reddit Sans"/>
              </a:rPr>
              <a:t>?</a:t>
            </a:r>
            <a:endParaRPr sz="8000" b="1" i="0" u="none" strike="noStrike" cap="none">
              <a:solidFill>
                <a:srgbClr val="C3161C"/>
              </a:solidFill>
              <a:latin typeface="Reddit Sans"/>
              <a:ea typeface="Reddit Sans"/>
              <a:cs typeface="Reddit Sans"/>
              <a:sym typeface="Reddit Sans"/>
            </a:endParaRPr>
          </a:p>
        </p:txBody>
      </p:sp>
      <p:grpSp>
        <p:nvGrpSpPr>
          <p:cNvPr id="349" name="Google Shape;349;p50"/>
          <p:cNvGrpSpPr/>
          <p:nvPr/>
        </p:nvGrpSpPr>
        <p:grpSpPr>
          <a:xfrm>
            <a:off x="10222040" y="325568"/>
            <a:ext cx="1379662" cy="380749"/>
            <a:chOff x="2600725" y="4134550"/>
            <a:chExt cx="1957800" cy="540300"/>
          </a:xfrm>
        </p:grpSpPr>
        <p:sp>
          <p:nvSpPr>
            <p:cNvPr id="350" name="Google Shape;350;p50"/>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351" name="Google Shape;351;p50" title="FullLogo-1.png"/>
            <p:cNvPicPr preferRelativeResize="0"/>
            <p:nvPr/>
          </p:nvPicPr>
          <p:blipFill>
            <a:blip r:embed="rId6">
              <a:alphaModFix/>
            </a:blip>
            <a:stretch>
              <a:fillRect/>
            </a:stretch>
          </p:blipFill>
          <p:spPr>
            <a:xfrm>
              <a:off x="2691459" y="4245787"/>
              <a:ext cx="1784673" cy="303225"/>
            </a:xfrm>
            <a:prstGeom prst="rect">
              <a:avLst/>
            </a:prstGeom>
            <a:noFill/>
            <a:ln>
              <a:noFill/>
            </a:ln>
          </p:spPr>
        </p:pic>
      </p:grpSp>
      <p:sp>
        <p:nvSpPr>
          <p:cNvPr id="352" name="Google Shape;352;p5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a:t>
            </a:fld>
            <a:endParaRPr/>
          </a:p>
        </p:txBody>
      </p:sp>
      <p:pic>
        <p:nvPicPr>
          <p:cNvPr id="18" name="Picture 17"/>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51" title="image25e31e.png"/>
          <p:cNvPicPr preferRelativeResize="0"/>
          <p:nvPr/>
        </p:nvPicPr>
        <p:blipFill>
          <a:blip r:embed="rId3">
            <a:alphaModFix/>
          </a:blip>
          <a:stretch>
            <a:fillRect/>
          </a:stretch>
        </p:blipFill>
        <p:spPr>
          <a:xfrm>
            <a:off x="2055150" y="1798650"/>
            <a:ext cx="7325624" cy="4449744"/>
          </a:xfrm>
          <a:prstGeom prst="rect">
            <a:avLst/>
          </a:prstGeom>
          <a:noFill/>
          <a:ln>
            <a:noFill/>
          </a:ln>
        </p:spPr>
      </p:pic>
      <p:sp>
        <p:nvSpPr>
          <p:cNvPr id="358" name="Google Shape;358;p51"/>
          <p:cNvSpPr/>
          <p:nvPr/>
        </p:nvSpPr>
        <p:spPr>
          <a:xfrm>
            <a:off x="8712250" y="1522925"/>
            <a:ext cx="2889600" cy="865800"/>
          </a:xfrm>
          <a:prstGeom prst="roundRect">
            <a:avLst>
              <a:gd name="adj" fmla="val 11194"/>
            </a:avLst>
          </a:prstGeom>
          <a:solidFill>
            <a:srgbClr val="C3161C"/>
          </a:solid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359" name="Google Shape;359;p5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360" name="Google Shape;360;p51" title="icon-w.png"/>
          <p:cNvPicPr preferRelativeResize="0"/>
          <p:nvPr/>
        </p:nvPicPr>
        <p:blipFill>
          <a:blip r:embed="rId4">
            <a:alphaModFix/>
          </a:blip>
          <a:stretch>
            <a:fillRect/>
          </a:stretch>
        </p:blipFill>
        <p:spPr>
          <a:xfrm>
            <a:off x="634087" y="436000"/>
            <a:ext cx="159575" cy="159599"/>
          </a:xfrm>
          <a:prstGeom prst="rect">
            <a:avLst/>
          </a:prstGeom>
          <a:noFill/>
          <a:ln>
            <a:noFill/>
          </a:ln>
        </p:spPr>
      </p:pic>
      <p:sp>
        <p:nvSpPr>
          <p:cNvPr id="361" name="Google Shape;361;p51"/>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là gì ?</a:t>
            </a:r>
            <a:endParaRPr sz="1600" b="1">
              <a:solidFill>
                <a:srgbClr val="C3161C"/>
              </a:solidFill>
              <a:latin typeface="Reddit Sans"/>
              <a:ea typeface="Reddit Sans"/>
              <a:cs typeface="Reddit Sans"/>
              <a:sym typeface="Reddit Sans"/>
            </a:endParaRPr>
          </a:p>
        </p:txBody>
      </p:sp>
      <p:sp>
        <p:nvSpPr>
          <p:cNvPr id="362" name="Google Shape;362;p51"/>
          <p:cNvSpPr txBox="1"/>
          <p:nvPr/>
        </p:nvSpPr>
        <p:spPr>
          <a:xfrm>
            <a:off x="3225563" y="789800"/>
            <a:ext cx="4984800" cy="7695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vi" sz="2500" b="1">
                <a:solidFill>
                  <a:schemeClr val="dk1"/>
                </a:solidFill>
                <a:latin typeface="Reddit Sans"/>
                <a:ea typeface="Reddit Sans"/>
                <a:cs typeface="Reddit Sans"/>
                <a:sym typeface="Reddit Sans"/>
              </a:rPr>
              <a:t>Giải pháp quản lý doanh nghiệp </a:t>
            </a:r>
            <a:r>
              <a:rPr lang="vi" sz="2500" b="1">
                <a:solidFill>
                  <a:srgbClr val="C3161C"/>
                </a:solidFill>
                <a:latin typeface="Reddit Sans"/>
                <a:ea typeface="Reddit Sans"/>
                <a:cs typeface="Reddit Sans"/>
                <a:sym typeface="Reddit Sans"/>
              </a:rPr>
              <a:t>chuyên sâu &amp; thực chất</a:t>
            </a:r>
            <a:endParaRPr sz="2500" b="1">
              <a:solidFill>
                <a:srgbClr val="C3161C"/>
              </a:solidFill>
              <a:latin typeface="Reddit Sans"/>
              <a:ea typeface="Reddit Sans"/>
              <a:cs typeface="Reddit Sans"/>
              <a:sym typeface="Reddit Sans"/>
            </a:endParaRPr>
          </a:p>
        </p:txBody>
      </p:sp>
      <p:grpSp>
        <p:nvGrpSpPr>
          <p:cNvPr id="363" name="Google Shape;363;p51"/>
          <p:cNvGrpSpPr/>
          <p:nvPr/>
        </p:nvGrpSpPr>
        <p:grpSpPr>
          <a:xfrm>
            <a:off x="10222040" y="325568"/>
            <a:ext cx="1379662" cy="380749"/>
            <a:chOff x="2600725" y="4134550"/>
            <a:chExt cx="1957800" cy="540300"/>
          </a:xfrm>
        </p:grpSpPr>
        <p:sp>
          <p:nvSpPr>
            <p:cNvPr id="364" name="Google Shape;364;p5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365" name="Google Shape;365;p51" title="FullLogo-1.png"/>
            <p:cNvPicPr preferRelativeResize="0"/>
            <p:nvPr/>
          </p:nvPicPr>
          <p:blipFill>
            <a:blip r:embed="rId5">
              <a:alphaModFix/>
            </a:blip>
            <a:stretch>
              <a:fillRect/>
            </a:stretch>
          </p:blipFill>
          <p:spPr>
            <a:xfrm>
              <a:off x="2691459" y="4245787"/>
              <a:ext cx="1784673" cy="303225"/>
            </a:xfrm>
            <a:prstGeom prst="rect">
              <a:avLst/>
            </a:prstGeom>
            <a:noFill/>
            <a:ln>
              <a:noFill/>
            </a:ln>
          </p:spPr>
        </p:pic>
      </p:grpSp>
      <p:sp>
        <p:nvSpPr>
          <p:cNvPr id="366" name="Google Shape;366;p51"/>
          <p:cNvSpPr txBox="1"/>
          <p:nvPr/>
        </p:nvSpPr>
        <p:spPr>
          <a:xfrm>
            <a:off x="8930075" y="1678775"/>
            <a:ext cx="2564100" cy="554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800">
                <a:solidFill>
                  <a:schemeClr val="lt1"/>
                </a:solidFill>
                <a:latin typeface="Reddit Sans SemiBold"/>
                <a:ea typeface="Reddit Sans SemiBold"/>
                <a:cs typeface="Reddit Sans SemiBold"/>
                <a:sym typeface="Reddit Sans SemiBold"/>
              </a:rPr>
              <a:t>Lĩnh vực</a:t>
            </a:r>
            <a:endParaRPr sz="1800">
              <a:solidFill>
                <a:schemeClr val="lt1"/>
              </a:solidFill>
              <a:latin typeface="Reddit Sans SemiBold"/>
              <a:ea typeface="Reddit Sans SemiBold"/>
              <a:cs typeface="Reddit Sans SemiBold"/>
              <a:sym typeface="Reddit Sans SemiBold"/>
            </a:endParaRPr>
          </a:p>
          <a:p>
            <a:pPr marL="0" lvl="0" indent="0" algn="l" rtl="0">
              <a:spcBef>
                <a:spcPts val="0"/>
              </a:spcBef>
              <a:spcAft>
                <a:spcPts val="0"/>
              </a:spcAft>
              <a:buNone/>
            </a:pPr>
            <a:r>
              <a:rPr lang="vi" sz="1800">
                <a:solidFill>
                  <a:schemeClr val="lt1"/>
                </a:solidFill>
                <a:latin typeface="Reddit Sans SemiBold"/>
                <a:ea typeface="Reddit Sans SemiBold"/>
                <a:cs typeface="Reddit Sans SemiBold"/>
                <a:sym typeface="Reddit Sans SemiBold"/>
              </a:rPr>
              <a:t>Thương mại - Phân phối</a:t>
            </a:r>
            <a:endParaRPr sz="1800">
              <a:solidFill>
                <a:schemeClr val="lt1"/>
              </a:solidFill>
              <a:latin typeface="Reddit Sans SemiBold"/>
              <a:ea typeface="Reddit Sans SemiBold"/>
              <a:cs typeface="Reddit Sans SemiBold"/>
              <a:sym typeface="Reddit Sans SemiBold"/>
            </a:endParaRPr>
          </a:p>
        </p:txBody>
      </p:sp>
      <p:sp>
        <p:nvSpPr>
          <p:cNvPr id="367" name="Google Shape;367;p51"/>
          <p:cNvSpPr/>
          <p:nvPr/>
        </p:nvSpPr>
        <p:spPr>
          <a:xfrm rot="10800000">
            <a:off x="7522124" y="1467202"/>
            <a:ext cx="1666500" cy="1662600"/>
          </a:xfrm>
          <a:prstGeom prst="arc">
            <a:avLst>
              <a:gd name="adj1" fmla="val 19115201"/>
              <a:gd name="adj2" fmla="val 6812058"/>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sp>
        <p:nvSpPr>
          <p:cNvPr id="368" name="Google Shape;368;p51"/>
          <p:cNvSpPr/>
          <p:nvPr/>
        </p:nvSpPr>
        <p:spPr>
          <a:xfrm rot="10800000">
            <a:off x="1948274" y="3861852"/>
            <a:ext cx="1666500" cy="1662600"/>
          </a:xfrm>
          <a:prstGeom prst="arc">
            <a:avLst>
              <a:gd name="adj1" fmla="val 9179262"/>
              <a:gd name="adj2" fmla="val 13547645"/>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sp>
        <p:nvSpPr>
          <p:cNvPr id="369" name="Google Shape;369;p51"/>
          <p:cNvSpPr/>
          <p:nvPr/>
        </p:nvSpPr>
        <p:spPr>
          <a:xfrm>
            <a:off x="587225" y="5121050"/>
            <a:ext cx="2730900" cy="723600"/>
          </a:xfrm>
          <a:prstGeom prst="roundRect">
            <a:avLst>
              <a:gd name="adj" fmla="val 11194"/>
            </a:avLst>
          </a:prstGeom>
          <a:solidFill>
            <a:srgbClr val="C3161C"/>
          </a:solid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370" name="Google Shape;370;p51"/>
          <p:cNvSpPr txBox="1"/>
          <p:nvPr/>
        </p:nvSpPr>
        <p:spPr>
          <a:xfrm>
            <a:off x="661660" y="5244200"/>
            <a:ext cx="2564100" cy="477300"/>
          </a:xfrm>
          <a:prstGeom prst="rect">
            <a:avLst/>
          </a:prstGeom>
          <a:noFill/>
          <a:ln>
            <a:noFill/>
          </a:ln>
        </p:spPr>
        <p:txBody>
          <a:bodyPr spcFirstLastPara="1" wrap="square" lIns="0" tIns="0" rIns="0" bIns="0" anchor="t" anchorCtr="0">
            <a:spAutoFit/>
          </a:bodyPr>
          <a:lstStyle/>
          <a:p>
            <a:pPr marL="0" lvl="0" indent="0" algn="r" rtl="0">
              <a:spcBef>
                <a:spcPts val="0"/>
              </a:spcBef>
              <a:spcAft>
                <a:spcPts val="0"/>
              </a:spcAft>
              <a:buNone/>
            </a:pPr>
            <a:r>
              <a:rPr lang="vi" sz="1800">
                <a:solidFill>
                  <a:schemeClr val="lt1"/>
                </a:solidFill>
                <a:latin typeface="Reddit Sans SemiBold"/>
                <a:ea typeface="Reddit Sans SemiBold"/>
                <a:cs typeface="Reddit Sans SemiBold"/>
                <a:sym typeface="Reddit Sans SemiBold"/>
              </a:rPr>
              <a:t>Lĩnh vực</a:t>
            </a:r>
            <a:endParaRPr sz="1800">
              <a:solidFill>
                <a:schemeClr val="lt1"/>
              </a:solidFill>
              <a:latin typeface="Reddit Sans SemiBold"/>
              <a:ea typeface="Reddit Sans SemiBold"/>
              <a:cs typeface="Reddit Sans SemiBold"/>
              <a:sym typeface="Reddit Sans SemiBold"/>
            </a:endParaRPr>
          </a:p>
          <a:p>
            <a:pPr marL="0" lvl="0" indent="0" algn="r" rtl="0">
              <a:spcBef>
                <a:spcPts val="0"/>
              </a:spcBef>
              <a:spcAft>
                <a:spcPts val="0"/>
              </a:spcAft>
              <a:buNone/>
            </a:pPr>
            <a:r>
              <a:rPr lang="vi" sz="1300">
                <a:solidFill>
                  <a:schemeClr val="lt1"/>
                </a:solidFill>
                <a:latin typeface="Reddit Sans SemiBold"/>
                <a:ea typeface="Reddit Sans SemiBold"/>
                <a:cs typeface="Reddit Sans SemiBold"/>
                <a:sym typeface="Reddit Sans SemiBold"/>
              </a:rPr>
              <a:t>Thương mại - Xây dựng &amp; lắp đặt</a:t>
            </a:r>
            <a:endParaRPr sz="1300">
              <a:solidFill>
                <a:schemeClr val="lt1"/>
              </a:solidFill>
              <a:latin typeface="Reddit Sans SemiBold"/>
              <a:ea typeface="Reddit Sans SemiBold"/>
              <a:cs typeface="Reddit Sans SemiBold"/>
              <a:sym typeface="Reddit Sans SemiBold"/>
            </a:endParaRPr>
          </a:p>
        </p:txBody>
      </p:sp>
      <p:sp>
        <p:nvSpPr>
          <p:cNvPr id="371" name="Google Shape;371;p51"/>
          <p:cNvSpPr/>
          <p:nvPr/>
        </p:nvSpPr>
        <p:spPr>
          <a:xfrm>
            <a:off x="9935350" y="2722000"/>
            <a:ext cx="1666500" cy="800400"/>
          </a:xfrm>
          <a:prstGeom prst="roundRect">
            <a:avLst>
              <a:gd name="adj" fmla="val 16076"/>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a:solidFill>
                  <a:schemeClr val="dk1"/>
                </a:solidFill>
                <a:latin typeface="Reddit Sans Medium"/>
                <a:ea typeface="Reddit Sans Medium"/>
                <a:cs typeface="Reddit Sans Medium"/>
                <a:sym typeface="Reddit Sans Medium"/>
              </a:rPr>
              <a:t>Phạm vi nội dung </a:t>
            </a:r>
            <a:endParaRPr>
              <a:solidFill>
                <a:schemeClr val="dk1"/>
              </a:solidFill>
              <a:latin typeface="Reddit Sans Medium"/>
              <a:ea typeface="Reddit Sans Medium"/>
              <a:cs typeface="Reddit Sans Medium"/>
              <a:sym typeface="Reddit Sans Medium"/>
            </a:endParaRPr>
          </a:p>
          <a:p>
            <a:pPr marL="0" marR="0" lvl="0" indent="0" algn="ctr" rtl="0">
              <a:lnSpc>
                <a:spcPct val="100000"/>
              </a:lnSpc>
              <a:spcBef>
                <a:spcPts val="0"/>
              </a:spcBef>
              <a:spcAft>
                <a:spcPts val="0"/>
              </a:spcAft>
              <a:buClr>
                <a:srgbClr val="000000"/>
              </a:buClr>
              <a:buSzPts val="1800"/>
              <a:buFont typeface="Arial"/>
              <a:buNone/>
            </a:pPr>
            <a:r>
              <a:rPr lang="vi">
                <a:solidFill>
                  <a:schemeClr val="dk1"/>
                </a:solidFill>
                <a:latin typeface="Reddit Sans Medium"/>
                <a:ea typeface="Reddit Sans Medium"/>
                <a:cs typeface="Reddit Sans Medium"/>
                <a:sym typeface="Reddit Sans Medium"/>
              </a:rPr>
              <a:t>tài liệu này</a:t>
            </a:r>
            <a:endParaRPr i="0" u="none" strike="noStrike" cap="none">
              <a:solidFill>
                <a:schemeClr val="dk1"/>
              </a:solidFill>
              <a:latin typeface="Reddit Sans Medium"/>
              <a:ea typeface="Reddit Sans Medium"/>
              <a:cs typeface="Reddit Sans Medium"/>
              <a:sym typeface="Reddit Sans Medium"/>
            </a:endParaRPr>
          </a:p>
        </p:txBody>
      </p:sp>
      <p:pic>
        <p:nvPicPr>
          <p:cNvPr id="372" name="Google Shape;372;p51"/>
          <p:cNvPicPr preferRelativeResize="0"/>
          <p:nvPr/>
        </p:nvPicPr>
        <p:blipFill>
          <a:blip r:embed="rId6">
            <a:alphaModFix/>
          </a:blip>
          <a:stretch>
            <a:fillRect/>
          </a:stretch>
        </p:blipFill>
        <p:spPr>
          <a:xfrm>
            <a:off x="10491550" y="2287850"/>
            <a:ext cx="554100" cy="554100"/>
          </a:xfrm>
          <a:prstGeom prst="rect">
            <a:avLst/>
          </a:prstGeom>
          <a:noFill/>
          <a:ln>
            <a:noFill/>
          </a:ln>
        </p:spPr>
      </p:pic>
      <p:sp>
        <p:nvSpPr>
          <p:cNvPr id="373" name="Google Shape;373;p5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a:t>
            </a:fld>
            <a:endParaRPr/>
          </a:p>
        </p:txBody>
      </p:sp>
      <p:pic>
        <p:nvPicPr>
          <p:cNvPr id="19" name="Picture 18"/>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2"/>
          <p:cNvSpPr/>
          <p:nvPr/>
        </p:nvSpPr>
        <p:spPr>
          <a:xfrm>
            <a:off x="3891822" y="2616038"/>
            <a:ext cx="2486700" cy="34077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379" name="Google Shape;379;p52"/>
          <p:cNvSpPr/>
          <p:nvPr/>
        </p:nvSpPr>
        <p:spPr>
          <a:xfrm rot="10800000">
            <a:off x="8104824" y="1040677"/>
            <a:ext cx="1666500" cy="1662600"/>
          </a:xfrm>
          <a:prstGeom prst="arc">
            <a:avLst>
              <a:gd name="adj1" fmla="val 16744485"/>
              <a:gd name="adj2" fmla="val 539531"/>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sp>
        <p:nvSpPr>
          <p:cNvPr id="380" name="Google Shape;380;p5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381" name="Google Shape;381;p5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382" name="Google Shape;382;p52"/>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là gì ?</a:t>
            </a:r>
            <a:endParaRPr sz="1600" b="1">
              <a:solidFill>
                <a:srgbClr val="C3161C"/>
              </a:solidFill>
              <a:latin typeface="Reddit Sans"/>
              <a:ea typeface="Reddit Sans"/>
              <a:cs typeface="Reddit Sans"/>
              <a:sym typeface="Reddit Sans"/>
            </a:endParaRPr>
          </a:p>
        </p:txBody>
      </p:sp>
      <p:sp>
        <p:nvSpPr>
          <p:cNvPr id="383" name="Google Shape;383;p52"/>
          <p:cNvSpPr txBox="1"/>
          <p:nvPr/>
        </p:nvSpPr>
        <p:spPr>
          <a:xfrm>
            <a:off x="587225" y="946675"/>
            <a:ext cx="4984800" cy="677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Giải pháp </a:t>
            </a:r>
            <a:r>
              <a:rPr lang="vi" sz="2200">
                <a:solidFill>
                  <a:srgbClr val="C3161C"/>
                </a:solidFill>
                <a:latin typeface="Reddit Sans SemiBold"/>
                <a:ea typeface="Reddit Sans SemiBold"/>
                <a:cs typeface="Reddit Sans SemiBold"/>
                <a:sym typeface="Reddit Sans SemiBold"/>
              </a:rPr>
              <a:t>chuyên sâu &amp; thực chất</a:t>
            </a:r>
            <a:r>
              <a:rPr lang="vi" sz="2200">
                <a:solidFill>
                  <a:schemeClr val="dk1"/>
                </a:solidFill>
                <a:latin typeface="Reddit Sans SemiBold"/>
                <a:ea typeface="Reddit Sans SemiBold"/>
                <a:cs typeface="Reddit Sans SemiBold"/>
                <a:sym typeface="Reddit Sans SemiBold"/>
              </a:rPr>
              <a:t> cho lĩnh vực </a:t>
            </a:r>
            <a:r>
              <a:rPr lang="vi" sz="2200">
                <a:solidFill>
                  <a:srgbClr val="C3161C"/>
                </a:solidFill>
                <a:latin typeface="Reddit Sans SemiBold"/>
                <a:ea typeface="Reddit Sans SemiBold"/>
                <a:cs typeface="Reddit Sans SemiBold"/>
                <a:sym typeface="Reddit Sans SemiBold"/>
              </a:rPr>
              <a:t>thương mại - phân phối</a:t>
            </a:r>
            <a:endParaRPr sz="2200">
              <a:solidFill>
                <a:srgbClr val="C3161C"/>
              </a:solidFill>
              <a:latin typeface="Reddit Sans SemiBold"/>
              <a:ea typeface="Reddit Sans SemiBold"/>
              <a:cs typeface="Reddit Sans SemiBold"/>
              <a:sym typeface="Reddit Sans SemiBold"/>
            </a:endParaRPr>
          </a:p>
        </p:txBody>
      </p:sp>
      <p:sp>
        <p:nvSpPr>
          <p:cNvPr id="384" name="Google Shape;384;p52"/>
          <p:cNvSpPr/>
          <p:nvPr/>
        </p:nvSpPr>
        <p:spPr>
          <a:xfrm>
            <a:off x="6378525" y="852475"/>
            <a:ext cx="3476700" cy="865800"/>
          </a:xfrm>
          <a:prstGeom prst="roundRect">
            <a:avLst>
              <a:gd name="adj" fmla="val 11194"/>
            </a:avLst>
          </a:prstGeom>
          <a:solidFill>
            <a:srgbClr val="C3161C"/>
          </a:solid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Giúp doanh nghiệp quản trị </a:t>
            </a:r>
            <a:endParaRPr>
              <a:solidFill>
                <a:schemeClr val="lt1"/>
              </a:solidFill>
              <a:latin typeface="Reddit Sans Medium"/>
              <a:ea typeface="Reddit Sans Medium"/>
              <a:cs typeface="Reddit Sans Medium"/>
              <a:sym typeface="Reddit Sans Medium"/>
            </a:endParaRPr>
          </a:p>
          <a:p>
            <a:pPr marL="0" lvl="0" indent="0" algn="l" rtl="0">
              <a:spcBef>
                <a:spcPts val="0"/>
              </a:spcBef>
              <a:spcAft>
                <a:spcPts val="0"/>
              </a:spcAft>
              <a:buClr>
                <a:schemeClr val="dk1"/>
              </a:buClr>
              <a:buSzPts val="1100"/>
              <a:buFont typeface="Arial"/>
              <a:buNone/>
            </a:pPr>
            <a:r>
              <a:rPr lang="vi" b="1">
                <a:solidFill>
                  <a:schemeClr val="lt1"/>
                </a:solidFill>
                <a:latin typeface="Reddit Sans"/>
                <a:ea typeface="Reddit Sans"/>
                <a:cs typeface="Reddit Sans"/>
                <a:sym typeface="Reddit Sans"/>
              </a:rPr>
              <a:t>xuyên suốt – đồng bộ – thời gian thực</a:t>
            </a:r>
            <a:endParaRPr>
              <a:solidFill>
                <a:schemeClr val="lt1"/>
              </a:solidFill>
              <a:latin typeface="Reddit Sans SemiBold"/>
              <a:ea typeface="Reddit Sans SemiBold"/>
              <a:cs typeface="Reddit Sans SemiBold"/>
              <a:sym typeface="Reddit Sans SemiBold"/>
            </a:endParaRPr>
          </a:p>
        </p:txBody>
      </p:sp>
      <p:sp>
        <p:nvSpPr>
          <p:cNvPr id="385" name="Google Shape;385;p52"/>
          <p:cNvSpPr/>
          <p:nvPr/>
        </p:nvSpPr>
        <p:spPr>
          <a:xfrm>
            <a:off x="8874100" y="2512675"/>
            <a:ext cx="2727600" cy="3510900"/>
          </a:xfrm>
          <a:prstGeom prst="roundRect">
            <a:avLst>
              <a:gd name="adj" fmla="val 5243"/>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sp>
        <p:nvSpPr>
          <p:cNvPr id="386" name="Google Shape;386;p52"/>
          <p:cNvSpPr txBox="1"/>
          <p:nvPr/>
        </p:nvSpPr>
        <p:spPr>
          <a:xfrm>
            <a:off x="9047200" y="2857039"/>
            <a:ext cx="2314500" cy="2945400"/>
          </a:xfrm>
          <a:prstGeom prst="rect">
            <a:avLst/>
          </a:prstGeom>
          <a:noFill/>
          <a:ln>
            <a:noFill/>
          </a:ln>
        </p:spPr>
        <p:txBody>
          <a:bodyPr spcFirstLastPara="1" wrap="square" lIns="91425" tIns="91425" rIns="91425" bIns="91425" anchor="t" anchorCtr="0">
            <a:noAutofit/>
          </a:bodyPr>
          <a:lstStyle/>
          <a:p>
            <a:pPr marL="90000" lvl="0" indent="-155575" algn="just" rtl="0">
              <a:spcBef>
                <a:spcPts val="1000"/>
              </a:spcBef>
              <a:spcAft>
                <a:spcPts val="0"/>
              </a:spcAft>
              <a:buClr>
                <a:schemeClr val="dk1"/>
              </a:buClr>
              <a:buSzPts val="1100"/>
              <a:buChar char="●"/>
            </a:pPr>
            <a:r>
              <a:rPr lang="vi" sz="1100" b="1">
                <a:solidFill>
                  <a:schemeClr val="dk1"/>
                </a:solidFill>
                <a:latin typeface="Reddit Sans"/>
                <a:ea typeface="Reddit Sans"/>
                <a:cs typeface="Reddit Sans"/>
                <a:sym typeface="Reddit Sans"/>
              </a:rPr>
              <a:t>Kết nối toàn diện Back-office &amp; Front-office</a:t>
            </a:r>
            <a:r>
              <a:rPr lang="vi" sz="1100">
                <a:solidFill>
                  <a:schemeClr val="dk1"/>
                </a:solidFill>
                <a:latin typeface="Reddit Sans"/>
                <a:ea typeface="Reddit Sans"/>
                <a:cs typeface="Reddit Sans"/>
                <a:sym typeface="Reddit Sans"/>
              </a:rPr>
              <a:t> trên một nền tảng thống nhất.</a:t>
            </a:r>
            <a:endParaRPr sz="1100">
              <a:solidFill>
                <a:schemeClr val="dk1"/>
              </a:solidFill>
              <a:latin typeface="Reddit Sans"/>
              <a:ea typeface="Reddit Sans"/>
              <a:cs typeface="Reddit Sans"/>
              <a:sym typeface="Reddit Sans"/>
            </a:endParaRPr>
          </a:p>
          <a:p>
            <a:pPr marL="90000" lvl="0" indent="-155575" algn="just" rtl="0">
              <a:spcBef>
                <a:spcPts val="1000"/>
              </a:spcBef>
              <a:spcAft>
                <a:spcPts val="0"/>
              </a:spcAft>
              <a:buClr>
                <a:schemeClr val="dk1"/>
              </a:buClr>
              <a:buSzPts val="1100"/>
              <a:buChar char="●"/>
            </a:pPr>
            <a:r>
              <a:rPr lang="vi" sz="1100" b="1">
                <a:solidFill>
                  <a:schemeClr val="dk1"/>
                </a:solidFill>
                <a:latin typeface="Reddit Sans"/>
                <a:ea typeface="Reddit Sans"/>
                <a:cs typeface="Reddit Sans"/>
                <a:sym typeface="Reddit Sans"/>
              </a:rPr>
              <a:t>Quản lý vận hành – phân phối – tài chính</a:t>
            </a:r>
            <a:r>
              <a:rPr lang="vi" sz="1100">
                <a:solidFill>
                  <a:schemeClr val="dk1"/>
                </a:solidFill>
                <a:latin typeface="Reddit Sans"/>
                <a:ea typeface="Reddit Sans"/>
                <a:cs typeface="Reddit Sans"/>
                <a:sym typeface="Reddit Sans"/>
              </a:rPr>
              <a:t> đồng bộ, minh bạch.</a:t>
            </a:r>
            <a:endParaRPr sz="1100">
              <a:solidFill>
                <a:schemeClr val="dk1"/>
              </a:solidFill>
              <a:latin typeface="Reddit Sans"/>
              <a:ea typeface="Reddit Sans"/>
              <a:cs typeface="Reddit Sans"/>
              <a:sym typeface="Reddit Sans"/>
            </a:endParaRPr>
          </a:p>
          <a:p>
            <a:pPr marL="90000" lvl="0" indent="-155575" algn="just" rtl="0">
              <a:spcBef>
                <a:spcPts val="1000"/>
              </a:spcBef>
              <a:spcAft>
                <a:spcPts val="0"/>
              </a:spcAft>
              <a:buClr>
                <a:schemeClr val="dk1"/>
              </a:buClr>
              <a:buSzPts val="1100"/>
              <a:buChar char="●"/>
            </a:pPr>
            <a:r>
              <a:rPr lang="vi" sz="1100" b="1">
                <a:solidFill>
                  <a:schemeClr val="dk1"/>
                </a:solidFill>
                <a:latin typeface="Reddit Sans"/>
                <a:ea typeface="Reddit Sans"/>
                <a:cs typeface="Reddit Sans"/>
                <a:sym typeface="Reddit Sans"/>
              </a:rPr>
              <a:t>Tối ưu tồn kho, công nợ và dòng tiền</a:t>
            </a:r>
            <a:r>
              <a:rPr lang="vi" sz="1100">
                <a:solidFill>
                  <a:schemeClr val="dk1"/>
                </a:solidFill>
                <a:latin typeface="Reddit Sans"/>
                <a:ea typeface="Reddit Sans"/>
                <a:cs typeface="Reddit Sans"/>
                <a:sym typeface="Reddit Sans"/>
              </a:rPr>
              <a:t>, giảm chi phí vận hành.</a:t>
            </a:r>
            <a:endParaRPr sz="1100">
              <a:solidFill>
                <a:schemeClr val="dk1"/>
              </a:solidFill>
              <a:latin typeface="Reddit Sans"/>
              <a:ea typeface="Reddit Sans"/>
              <a:cs typeface="Reddit Sans"/>
              <a:sym typeface="Reddit Sans"/>
            </a:endParaRPr>
          </a:p>
          <a:p>
            <a:pPr marL="90000" lvl="0" indent="-155575" algn="just" rtl="0">
              <a:spcBef>
                <a:spcPts val="1000"/>
              </a:spcBef>
              <a:spcAft>
                <a:spcPts val="0"/>
              </a:spcAft>
              <a:buClr>
                <a:schemeClr val="dk1"/>
              </a:buClr>
              <a:buSzPts val="1100"/>
              <a:buChar char="●"/>
            </a:pPr>
            <a:r>
              <a:rPr lang="vi" sz="1100" b="1">
                <a:solidFill>
                  <a:schemeClr val="dk1"/>
                </a:solidFill>
                <a:latin typeface="Reddit Sans"/>
                <a:ea typeface="Reddit Sans"/>
                <a:cs typeface="Reddit Sans"/>
                <a:sym typeface="Reddit Sans"/>
              </a:rPr>
              <a:t>Dữ liệu tập trung</a:t>
            </a:r>
            <a:r>
              <a:rPr lang="vi" sz="1100">
                <a:solidFill>
                  <a:schemeClr val="dk1"/>
                </a:solidFill>
                <a:latin typeface="Reddit Sans"/>
                <a:ea typeface="Reddit Sans"/>
                <a:cs typeface="Reddit Sans"/>
                <a:sym typeface="Reddit Sans"/>
              </a:rPr>
              <a:t>, phân tích &amp; dự báo thông minh, hỗ trợ quyết định nhanh.</a:t>
            </a:r>
            <a:endParaRPr sz="1100">
              <a:solidFill>
                <a:schemeClr val="dk1"/>
              </a:solidFill>
              <a:latin typeface="Reddit Sans"/>
              <a:ea typeface="Reddit Sans"/>
              <a:cs typeface="Reddit Sans"/>
              <a:sym typeface="Reddit Sans"/>
            </a:endParaRPr>
          </a:p>
          <a:p>
            <a:pPr marL="90000" lvl="0" indent="-155575" algn="just" rtl="0">
              <a:spcBef>
                <a:spcPts val="1000"/>
              </a:spcBef>
              <a:spcAft>
                <a:spcPts val="1000"/>
              </a:spcAft>
              <a:buClr>
                <a:schemeClr val="dk1"/>
              </a:buClr>
              <a:buSzPts val="1100"/>
              <a:buChar char="●"/>
            </a:pPr>
            <a:r>
              <a:rPr lang="vi" sz="1100" b="1">
                <a:solidFill>
                  <a:schemeClr val="dk1"/>
                </a:solidFill>
                <a:latin typeface="Reddit Sans"/>
                <a:ea typeface="Reddit Sans"/>
                <a:cs typeface="Reddit Sans"/>
                <a:sym typeface="Reddit Sans"/>
              </a:rPr>
              <a:t>Tăng cường năng lực cạnh tranh</a:t>
            </a:r>
            <a:r>
              <a:rPr lang="vi" sz="1100">
                <a:solidFill>
                  <a:schemeClr val="dk1"/>
                </a:solidFill>
                <a:latin typeface="Reddit Sans"/>
                <a:ea typeface="Reddit Sans"/>
                <a:cs typeface="Reddit Sans"/>
                <a:sym typeface="Reddit Sans"/>
              </a:rPr>
              <a:t> nhờ minh bạch chuỗi cung ứng và thấu hiểu khách hàng.</a:t>
            </a:r>
            <a:endParaRPr>
              <a:latin typeface="Reddit Sans"/>
              <a:ea typeface="Reddit Sans"/>
              <a:cs typeface="Reddit Sans"/>
              <a:sym typeface="Reddit Sans"/>
            </a:endParaRPr>
          </a:p>
        </p:txBody>
      </p:sp>
      <p:grpSp>
        <p:nvGrpSpPr>
          <p:cNvPr id="387" name="Google Shape;387;p52"/>
          <p:cNvGrpSpPr/>
          <p:nvPr/>
        </p:nvGrpSpPr>
        <p:grpSpPr>
          <a:xfrm>
            <a:off x="10222040" y="325568"/>
            <a:ext cx="1379662" cy="380749"/>
            <a:chOff x="2600725" y="4134550"/>
            <a:chExt cx="1957800" cy="540300"/>
          </a:xfrm>
        </p:grpSpPr>
        <p:sp>
          <p:nvSpPr>
            <p:cNvPr id="388" name="Google Shape;388;p52"/>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389" name="Google Shape;389;p52"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grpSp>
        <p:nvGrpSpPr>
          <p:cNvPr id="390" name="Google Shape;390;p52"/>
          <p:cNvGrpSpPr/>
          <p:nvPr/>
        </p:nvGrpSpPr>
        <p:grpSpPr>
          <a:xfrm>
            <a:off x="537071" y="3195125"/>
            <a:ext cx="752700" cy="734975"/>
            <a:chOff x="1589125" y="723900"/>
            <a:chExt cx="752700" cy="734975"/>
          </a:xfrm>
        </p:grpSpPr>
        <p:sp>
          <p:nvSpPr>
            <p:cNvPr id="391" name="Google Shape;391;p52"/>
            <p:cNvSpPr/>
            <p:nvPr/>
          </p:nvSpPr>
          <p:spPr>
            <a:xfrm>
              <a:off x="1732075" y="723900"/>
              <a:ext cx="466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392" name="Google Shape;392;p52"/>
            <p:cNvSpPr txBox="1"/>
            <p:nvPr/>
          </p:nvSpPr>
          <p:spPr>
            <a:xfrm>
              <a:off x="1589125" y="12479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Mua hàng</a:t>
              </a:r>
              <a:endParaRPr sz="1000">
                <a:latin typeface="Reddit Sans Medium"/>
                <a:ea typeface="Reddit Sans Medium"/>
                <a:cs typeface="Reddit Sans Medium"/>
                <a:sym typeface="Reddit Sans Medium"/>
              </a:endParaRPr>
            </a:p>
          </p:txBody>
        </p:sp>
        <p:pic>
          <p:nvPicPr>
            <p:cNvPr id="393" name="Google Shape;393;p52" title="icon1.png"/>
            <p:cNvPicPr preferRelativeResize="0"/>
            <p:nvPr/>
          </p:nvPicPr>
          <p:blipFill>
            <a:blip r:embed="rId5">
              <a:alphaModFix/>
            </a:blip>
            <a:stretch>
              <a:fillRect/>
            </a:stretch>
          </p:blipFill>
          <p:spPr>
            <a:xfrm>
              <a:off x="1832586" y="836925"/>
              <a:ext cx="240767" cy="240767"/>
            </a:xfrm>
            <a:prstGeom prst="rect">
              <a:avLst/>
            </a:prstGeom>
            <a:noFill/>
            <a:ln>
              <a:noFill/>
            </a:ln>
          </p:spPr>
        </p:pic>
      </p:grpSp>
      <p:grpSp>
        <p:nvGrpSpPr>
          <p:cNvPr id="394" name="Google Shape;394;p52"/>
          <p:cNvGrpSpPr/>
          <p:nvPr/>
        </p:nvGrpSpPr>
        <p:grpSpPr>
          <a:xfrm>
            <a:off x="1568879" y="3195125"/>
            <a:ext cx="752700" cy="734975"/>
            <a:chOff x="725000" y="723900"/>
            <a:chExt cx="752700" cy="734975"/>
          </a:xfrm>
        </p:grpSpPr>
        <p:sp>
          <p:nvSpPr>
            <p:cNvPr id="395" name="Google Shape;395;p52"/>
            <p:cNvSpPr/>
            <p:nvPr/>
          </p:nvSpPr>
          <p:spPr>
            <a:xfrm>
              <a:off x="867950" y="7239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396" name="Google Shape;396;p52"/>
            <p:cNvSpPr txBox="1"/>
            <p:nvPr/>
          </p:nvSpPr>
          <p:spPr>
            <a:xfrm>
              <a:off x="725000" y="12479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Kho hàng</a:t>
              </a:r>
              <a:endParaRPr sz="1000">
                <a:latin typeface="Reddit Sans Medium"/>
                <a:ea typeface="Reddit Sans Medium"/>
                <a:cs typeface="Reddit Sans Medium"/>
                <a:sym typeface="Reddit Sans Medium"/>
              </a:endParaRPr>
            </a:p>
          </p:txBody>
        </p:sp>
        <p:pic>
          <p:nvPicPr>
            <p:cNvPr id="397" name="Google Shape;397;p52" title="icon2.png"/>
            <p:cNvPicPr preferRelativeResize="0"/>
            <p:nvPr/>
          </p:nvPicPr>
          <p:blipFill>
            <a:blip r:embed="rId6">
              <a:alphaModFix/>
            </a:blip>
            <a:stretch>
              <a:fillRect/>
            </a:stretch>
          </p:blipFill>
          <p:spPr>
            <a:xfrm>
              <a:off x="980968" y="836912"/>
              <a:ext cx="240767" cy="240767"/>
            </a:xfrm>
            <a:prstGeom prst="rect">
              <a:avLst/>
            </a:prstGeom>
            <a:noFill/>
            <a:ln>
              <a:noFill/>
            </a:ln>
          </p:spPr>
        </p:pic>
      </p:grpSp>
      <p:grpSp>
        <p:nvGrpSpPr>
          <p:cNvPr id="398" name="Google Shape;398;p52"/>
          <p:cNvGrpSpPr/>
          <p:nvPr/>
        </p:nvGrpSpPr>
        <p:grpSpPr>
          <a:xfrm>
            <a:off x="2600666" y="3195112"/>
            <a:ext cx="752700" cy="734975"/>
            <a:chOff x="1589125" y="2944000"/>
            <a:chExt cx="752700" cy="734975"/>
          </a:xfrm>
        </p:grpSpPr>
        <p:sp>
          <p:nvSpPr>
            <p:cNvPr id="399" name="Google Shape;399;p52"/>
            <p:cNvSpPr/>
            <p:nvPr/>
          </p:nvSpPr>
          <p:spPr>
            <a:xfrm>
              <a:off x="1732075" y="29440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00" name="Google Shape;400;p52"/>
            <p:cNvSpPr txBox="1"/>
            <p:nvPr/>
          </p:nvSpPr>
          <p:spPr>
            <a:xfrm>
              <a:off x="1589125" y="34680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Bán hàng</a:t>
              </a:r>
              <a:endParaRPr sz="1000">
                <a:latin typeface="Reddit Sans Medium"/>
                <a:ea typeface="Reddit Sans Medium"/>
                <a:cs typeface="Reddit Sans Medium"/>
                <a:sym typeface="Reddit Sans Medium"/>
              </a:endParaRPr>
            </a:p>
          </p:txBody>
        </p:sp>
        <p:pic>
          <p:nvPicPr>
            <p:cNvPr id="401" name="Google Shape;401;p52" title="icon3.png"/>
            <p:cNvPicPr preferRelativeResize="0"/>
            <p:nvPr/>
          </p:nvPicPr>
          <p:blipFill>
            <a:blip r:embed="rId7">
              <a:alphaModFix/>
            </a:blip>
            <a:stretch>
              <a:fillRect/>
            </a:stretch>
          </p:blipFill>
          <p:spPr>
            <a:xfrm>
              <a:off x="1845086" y="3057027"/>
              <a:ext cx="240767" cy="240767"/>
            </a:xfrm>
            <a:prstGeom prst="rect">
              <a:avLst/>
            </a:prstGeom>
            <a:noFill/>
            <a:ln>
              <a:noFill/>
            </a:ln>
          </p:spPr>
        </p:pic>
      </p:grpSp>
      <p:grpSp>
        <p:nvGrpSpPr>
          <p:cNvPr id="402" name="Google Shape;402;p52"/>
          <p:cNvGrpSpPr/>
          <p:nvPr/>
        </p:nvGrpSpPr>
        <p:grpSpPr>
          <a:xfrm>
            <a:off x="2606525" y="5127248"/>
            <a:ext cx="752700" cy="734975"/>
            <a:chOff x="2453250" y="2944000"/>
            <a:chExt cx="752700" cy="734975"/>
          </a:xfrm>
        </p:grpSpPr>
        <p:sp>
          <p:nvSpPr>
            <p:cNvPr id="403" name="Google Shape;403;p52"/>
            <p:cNvSpPr/>
            <p:nvPr/>
          </p:nvSpPr>
          <p:spPr>
            <a:xfrm>
              <a:off x="2596200" y="29440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04" name="Google Shape;404;p52"/>
            <p:cNvSpPr txBox="1"/>
            <p:nvPr/>
          </p:nvSpPr>
          <p:spPr>
            <a:xfrm>
              <a:off x="2453250" y="34680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Sản xuất</a:t>
              </a:r>
              <a:endParaRPr sz="1000">
                <a:latin typeface="Reddit Sans Medium"/>
                <a:ea typeface="Reddit Sans Medium"/>
                <a:cs typeface="Reddit Sans Medium"/>
                <a:sym typeface="Reddit Sans Medium"/>
              </a:endParaRPr>
            </a:p>
          </p:txBody>
        </p:sp>
        <p:pic>
          <p:nvPicPr>
            <p:cNvPr id="405" name="Google Shape;405;p52" title="icon5.png"/>
            <p:cNvPicPr preferRelativeResize="0"/>
            <p:nvPr/>
          </p:nvPicPr>
          <p:blipFill>
            <a:blip r:embed="rId8">
              <a:alphaModFix/>
            </a:blip>
            <a:stretch>
              <a:fillRect/>
            </a:stretch>
          </p:blipFill>
          <p:spPr>
            <a:xfrm>
              <a:off x="2709215" y="3057015"/>
              <a:ext cx="240767" cy="240767"/>
            </a:xfrm>
            <a:prstGeom prst="rect">
              <a:avLst/>
            </a:prstGeom>
            <a:noFill/>
            <a:ln>
              <a:noFill/>
            </a:ln>
          </p:spPr>
        </p:pic>
      </p:grpSp>
      <p:grpSp>
        <p:nvGrpSpPr>
          <p:cNvPr id="406" name="Google Shape;406;p52"/>
          <p:cNvGrpSpPr/>
          <p:nvPr/>
        </p:nvGrpSpPr>
        <p:grpSpPr>
          <a:xfrm>
            <a:off x="1392850" y="4132521"/>
            <a:ext cx="1107000" cy="693904"/>
            <a:chOff x="4005264" y="2944000"/>
            <a:chExt cx="1107000" cy="693904"/>
          </a:xfrm>
        </p:grpSpPr>
        <p:sp>
          <p:nvSpPr>
            <p:cNvPr id="407" name="Google Shape;407;p52"/>
            <p:cNvSpPr/>
            <p:nvPr/>
          </p:nvSpPr>
          <p:spPr>
            <a:xfrm>
              <a:off x="4324450" y="29440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08" name="Google Shape;408;p52"/>
            <p:cNvSpPr txBox="1"/>
            <p:nvPr/>
          </p:nvSpPr>
          <p:spPr>
            <a:xfrm>
              <a:off x="4005264" y="3478304"/>
              <a:ext cx="1107000" cy="159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Tài chính kế toán</a:t>
              </a:r>
              <a:endParaRPr sz="1000">
                <a:latin typeface="Reddit Sans Medium"/>
                <a:ea typeface="Reddit Sans Medium"/>
                <a:cs typeface="Reddit Sans Medium"/>
                <a:sym typeface="Reddit Sans Medium"/>
              </a:endParaRPr>
            </a:p>
          </p:txBody>
        </p:sp>
        <p:pic>
          <p:nvPicPr>
            <p:cNvPr id="409" name="Google Shape;409;p52" title="icon4.png"/>
            <p:cNvPicPr preferRelativeResize="0"/>
            <p:nvPr/>
          </p:nvPicPr>
          <p:blipFill>
            <a:blip r:embed="rId9">
              <a:alphaModFix/>
            </a:blip>
            <a:stretch>
              <a:fillRect/>
            </a:stretch>
          </p:blipFill>
          <p:spPr>
            <a:xfrm>
              <a:off x="4437482" y="3057022"/>
              <a:ext cx="240767" cy="240767"/>
            </a:xfrm>
            <a:prstGeom prst="rect">
              <a:avLst/>
            </a:prstGeom>
            <a:noFill/>
            <a:ln>
              <a:noFill/>
            </a:ln>
          </p:spPr>
        </p:pic>
      </p:grpSp>
      <p:grpSp>
        <p:nvGrpSpPr>
          <p:cNvPr id="410" name="Google Shape;410;p52"/>
          <p:cNvGrpSpPr/>
          <p:nvPr/>
        </p:nvGrpSpPr>
        <p:grpSpPr>
          <a:xfrm>
            <a:off x="537064" y="5127254"/>
            <a:ext cx="752700" cy="734975"/>
            <a:chOff x="4181500" y="723900"/>
            <a:chExt cx="752700" cy="734975"/>
          </a:xfrm>
        </p:grpSpPr>
        <p:sp>
          <p:nvSpPr>
            <p:cNvPr id="411" name="Google Shape;411;p52"/>
            <p:cNvSpPr/>
            <p:nvPr/>
          </p:nvSpPr>
          <p:spPr>
            <a:xfrm>
              <a:off x="4324450" y="7239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12" name="Google Shape;412;p52"/>
            <p:cNvSpPr txBox="1"/>
            <p:nvPr/>
          </p:nvSpPr>
          <p:spPr>
            <a:xfrm>
              <a:off x="4181500" y="12479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Tiền lương</a:t>
              </a:r>
              <a:endParaRPr sz="1000">
                <a:latin typeface="Reddit Sans Medium"/>
                <a:ea typeface="Reddit Sans Medium"/>
                <a:cs typeface="Reddit Sans Medium"/>
                <a:sym typeface="Reddit Sans Medium"/>
              </a:endParaRPr>
            </a:p>
          </p:txBody>
        </p:sp>
        <p:pic>
          <p:nvPicPr>
            <p:cNvPr id="413" name="Google Shape;413;p52" title="icon14.png"/>
            <p:cNvPicPr preferRelativeResize="0"/>
            <p:nvPr/>
          </p:nvPicPr>
          <p:blipFill>
            <a:blip r:embed="rId10">
              <a:alphaModFix/>
            </a:blip>
            <a:stretch>
              <a:fillRect/>
            </a:stretch>
          </p:blipFill>
          <p:spPr>
            <a:xfrm>
              <a:off x="4437475" y="836912"/>
              <a:ext cx="240767" cy="240767"/>
            </a:xfrm>
            <a:prstGeom prst="rect">
              <a:avLst/>
            </a:prstGeom>
            <a:noFill/>
            <a:ln>
              <a:noFill/>
            </a:ln>
          </p:spPr>
        </p:pic>
      </p:grpSp>
      <p:grpSp>
        <p:nvGrpSpPr>
          <p:cNvPr id="414" name="Google Shape;414;p52"/>
          <p:cNvGrpSpPr/>
          <p:nvPr/>
        </p:nvGrpSpPr>
        <p:grpSpPr>
          <a:xfrm>
            <a:off x="1571791" y="5127254"/>
            <a:ext cx="752700" cy="734975"/>
            <a:chOff x="1589125" y="1833950"/>
            <a:chExt cx="752700" cy="734975"/>
          </a:xfrm>
        </p:grpSpPr>
        <p:sp>
          <p:nvSpPr>
            <p:cNvPr id="415" name="Google Shape;415;p52"/>
            <p:cNvSpPr/>
            <p:nvPr/>
          </p:nvSpPr>
          <p:spPr>
            <a:xfrm>
              <a:off x="1732075" y="183395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16" name="Google Shape;416;p52"/>
            <p:cNvSpPr txBox="1"/>
            <p:nvPr/>
          </p:nvSpPr>
          <p:spPr>
            <a:xfrm>
              <a:off x="1589125" y="235802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Dashboard </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Báo cáo</a:t>
              </a:r>
              <a:endParaRPr sz="1000">
                <a:latin typeface="Reddit Sans Medium"/>
                <a:ea typeface="Reddit Sans Medium"/>
                <a:cs typeface="Reddit Sans Medium"/>
                <a:sym typeface="Reddit Sans Medium"/>
              </a:endParaRPr>
            </a:p>
          </p:txBody>
        </p:sp>
        <p:pic>
          <p:nvPicPr>
            <p:cNvPr id="417" name="Google Shape;417;p52" title="icon6.png"/>
            <p:cNvPicPr preferRelativeResize="0"/>
            <p:nvPr/>
          </p:nvPicPr>
          <p:blipFill>
            <a:blip r:embed="rId11">
              <a:alphaModFix/>
            </a:blip>
            <a:stretch>
              <a:fillRect/>
            </a:stretch>
          </p:blipFill>
          <p:spPr>
            <a:xfrm>
              <a:off x="1845091" y="1946956"/>
              <a:ext cx="240767" cy="240771"/>
            </a:xfrm>
            <a:prstGeom prst="rect">
              <a:avLst/>
            </a:prstGeom>
            <a:noFill/>
            <a:ln>
              <a:noFill/>
            </a:ln>
          </p:spPr>
        </p:pic>
      </p:grpSp>
      <p:cxnSp>
        <p:nvCxnSpPr>
          <p:cNvPr id="418" name="Google Shape;418;p52"/>
          <p:cNvCxnSpPr>
            <a:stCxn id="391" idx="3"/>
            <a:endCxn id="395" idx="1"/>
          </p:cNvCxnSpPr>
          <p:nvPr/>
        </p:nvCxnSpPr>
        <p:spPr>
          <a:xfrm>
            <a:off x="1146821" y="3428525"/>
            <a:ext cx="564900" cy="0"/>
          </a:xfrm>
          <a:prstGeom prst="straightConnector1">
            <a:avLst/>
          </a:prstGeom>
          <a:noFill/>
          <a:ln w="9525" cap="flat" cmpd="sng">
            <a:solidFill>
              <a:schemeClr val="dk2"/>
            </a:solidFill>
            <a:prstDash val="dashDot"/>
            <a:round/>
            <a:headEnd type="triangle" w="med" len="med"/>
            <a:tailEnd type="triangle" w="med" len="med"/>
          </a:ln>
        </p:spPr>
      </p:cxnSp>
      <p:cxnSp>
        <p:nvCxnSpPr>
          <p:cNvPr id="419" name="Google Shape;419;p52"/>
          <p:cNvCxnSpPr>
            <a:stCxn id="395" idx="3"/>
            <a:endCxn id="399" idx="1"/>
          </p:cNvCxnSpPr>
          <p:nvPr/>
        </p:nvCxnSpPr>
        <p:spPr>
          <a:xfrm>
            <a:off x="2178629" y="3428525"/>
            <a:ext cx="564900" cy="0"/>
          </a:xfrm>
          <a:prstGeom prst="straightConnector1">
            <a:avLst/>
          </a:prstGeom>
          <a:noFill/>
          <a:ln w="9525" cap="flat" cmpd="sng">
            <a:solidFill>
              <a:schemeClr val="dk2"/>
            </a:solidFill>
            <a:prstDash val="dashDot"/>
            <a:round/>
            <a:headEnd type="triangle" w="med" len="med"/>
            <a:tailEnd type="triangle" w="med" len="med"/>
          </a:ln>
        </p:spPr>
      </p:cxnSp>
      <p:sp>
        <p:nvSpPr>
          <p:cNvPr id="420" name="Google Shape;420;p52"/>
          <p:cNvSpPr/>
          <p:nvPr/>
        </p:nvSpPr>
        <p:spPr>
          <a:xfrm>
            <a:off x="4033222" y="2512673"/>
            <a:ext cx="22173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Hệ thống Phân phối</a:t>
            </a:r>
            <a:endParaRPr>
              <a:solidFill>
                <a:schemeClr val="lt1"/>
              </a:solidFill>
              <a:latin typeface="Reddit Sans SemiBold"/>
              <a:ea typeface="Reddit Sans SemiBold"/>
              <a:cs typeface="Reddit Sans SemiBold"/>
              <a:sym typeface="Reddit Sans SemiBold"/>
            </a:endParaRPr>
          </a:p>
        </p:txBody>
      </p:sp>
      <p:cxnSp>
        <p:nvCxnSpPr>
          <p:cNvPr id="421" name="Google Shape;421;p52"/>
          <p:cNvCxnSpPr>
            <a:stCxn id="392" idx="2"/>
            <a:endCxn id="407" idx="1"/>
          </p:cNvCxnSpPr>
          <p:nvPr/>
        </p:nvCxnSpPr>
        <p:spPr>
          <a:xfrm rot="-5400000" flipH="1">
            <a:off x="1094771" y="3748750"/>
            <a:ext cx="435900" cy="798600"/>
          </a:xfrm>
          <a:prstGeom prst="bentConnector2">
            <a:avLst/>
          </a:prstGeom>
          <a:noFill/>
          <a:ln w="9525" cap="flat" cmpd="sng">
            <a:solidFill>
              <a:schemeClr val="dk2"/>
            </a:solidFill>
            <a:prstDash val="dashDot"/>
            <a:round/>
            <a:headEnd type="oval" w="med" len="med"/>
            <a:tailEnd type="triangle" w="med" len="med"/>
          </a:ln>
        </p:spPr>
      </p:cxnSp>
      <p:cxnSp>
        <p:nvCxnSpPr>
          <p:cNvPr id="422" name="Google Shape;422;p52"/>
          <p:cNvCxnSpPr>
            <a:stCxn id="396" idx="2"/>
            <a:endCxn id="407" idx="0"/>
          </p:cNvCxnSpPr>
          <p:nvPr/>
        </p:nvCxnSpPr>
        <p:spPr>
          <a:xfrm rot="-5400000" flipH="1">
            <a:off x="1844279" y="4031050"/>
            <a:ext cx="202500" cy="600"/>
          </a:xfrm>
          <a:prstGeom prst="bentConnector3">
            <a:avLst>
              <a:gd name="adj1" fmla="val 49980"/>
            </a:avLst>
          </a:prstGeom>
          <a:noFill/>
          <a:ln w="9525" cap="flat" cmpd="sng">
            <a:solidFill>
              <a:schemeClr val="dk2"/>
            </a:solidFill>
            <a:prstDash val="dashDot"/>
            <a:round/>
            <a:headEnd type="oval" w="med" len="med"/>
            <a:tailEnd type="triangle" w="med" len="med"/>
          </a:ln>
        </p:spPr>
      </p:cxnSp>
      <p:cxnSp>
        <p:nvCxnSpPr>
          <p:cNvPr id="423" name="Google Shape;423;p52"/>
          <p:cNvCxnSpPr>
            <a:stCxn id="400" idx="2"/>
            <a:endCxn id="407" idx="3"/>
          </p:cNvCxnSpPr>
          <p:nvPr/>
        </p:nvCxnSpPr>
        <p:spPr>
          <a:xfrm rot="5400000">
            <a:off x="2359916" y="3748887"/>
            <a:ext cx="435900" cy="798300"/>
          </a:xfrm>
          <a:prstGeom prst="bentConnector2">
            <a:avLst/>
          </a:prstGeom>
          <a:noFill/>
          <a:ln w="9525" cap="flat" cmpd="sng">
            <a:solidFill>
              <a:schemeClr val="dk2"/>
            </a:solidFill>
            <a:prstDash val="dashDot"/>
            <a:round/>
            <a:headEnd type="oval" w="med" len="med"/>
            <a:tailEnd type="triangle" w="med" len="med"/>
          </a:ln>
        </p:spPr>
      </p:cxnSp>
      <p:cxnSp>
        <p:nvCxnSpPr>
          <p:cNvPr id="424" name="Google Shape;424;p52"/>
          <p:cNvCxnSpPr>
            <a:stCxn id="411" idx="0"/>
            <a:endCxn id="408" idx="2"/>
          </p:cNvCxnSpPr>
          <p:nvPr/>
        </p:nvCxnSpPr>
        <p:spPr>
          <a:xfrm rot="-5400000">
            <a:off x="1279414" y="4460354"/>
            <a:ext cx="300900" cy="1032900"/>
          </a:xfrm>
          <a:prstGeom prst="bentConnector3">
            <a:avLst>
              <a:gd name="adj1" fmla="val 49988"/>
            </a:avLst>
          </a:prstGeom>
          <a:noFill/>
          <a:ln w="9525" cap="flat" cmpd="sng">
            <a:solidFill>
              <a:schemeClr val="dk2"/>
            </a:solidFill>
            <a:prstDash val="dashDot"/>
            <a:round/>
            <a:headEnd type="oval" w="med" len="med"/>
            <a:tailEnd type="triangle" w="med" len="med"/>
          </a:ln>
        </p:spPr>
      </p:cxnSp>
      <p:cxnSp>
        <p:nvCxnSpPr>
          <p:cNvPr id="425" name="Google Shape;425;p52"/>
          <p:cNvCxnSpPr>
            <a:stCxn id="415" idx="0"/>
            <a:endCxn id="408" idx="2"/>
          </p:cNvCxnSpPr>
          <p:nvPr/>
        </p:nvCxnSpPr>
        <p:spPr>
          <a:xfrm rot="5400000" flipH="1">
            <a:off x="1796791" y="4975904"/>
            <a:ext cx="300900" cy="1800"/>
          </a:xfrm>
          <a:prstGeom prst="bentConnector3">
            <a:avLst>
              <a:gd name="adj1" fmla="val 49988"/>
            </a:avLst>
          </a:prstGeom>
          <a:noFill/>
          <a:ln w="9525" cap="flat" cmpd="sng">
            <a:solidFill>
              <a:schemeClr val="dk2"/>
            </a:solidFill>
            <a:prstDash val="dashDot"/>
            <a:round/>
            <a:headEnd type="triangle" w="med" len="med"/>
            <a:tailEnd type="triangle" w="med" len="med"/>
          </a:ln>
        </p:spPr>
      </p:cxnSp>
      <p:cxnSp>
        <p:nvCxnSpPr>
          <p:cNvPr id="426" name="Google Shape;426;p52"/>
          <p:cNvCxnSpPr>
            <a:stCxn id="399" idx="3"/>
          </p:cNvCxnSpPr>
          <p:nvPr/>
        </p:nvCxnSpPr>
        <p:spPr>
          <a:xfrm>
            <a:off x="3210416" y="3428512"/>
            <a:ext cx="688200" cy="0"/>
          </a:xfrm>
          <a:prstGeom prst="straightConnector1">
            <a:avLst/>
          </a:prstGeom>
          <a:noFill/>
          <a:ln w="9525" cap="flat" cmpd="sng">
            <a:solidFill>
              <a:schemeClr val="dk2"/>
            </a:solidFill>
            <a:prstDash val="dashDot"/>
            <a:round/>
            <a:headEnd type="triangle" w="med" len="med"/>
            <a:tailEnd type="triangle" w="med" len="med"/>
          </a:ln>
        </p:spPr>
      </p:cxnSp>
      <p:cxnSp>
        <p:nvCxnSpPr>
          <p:cNvPr id="427" name="Google Shape;427;p52"/>
          <p:cNvCxnSpPr>
            <a:stCxn id="408" idx="2"/>
            <a:endCxn id="403" idx="0"/>
          </p:cNvCxnSpPr>
          <p:nvPr/>
        </p:nvCxnSpPr>
        <p:spPr>
          <a:xfrm rot="-5400000" flipH="1">
            <a:off x="2314150" y="4458625"/>
            <a:ext cx="300900" cy="1036500"/>
          </a:xfrm>
          <a:prstGeom prst="bentConnector3">
            <a:avLst>
              <a:gd name="adj1" fmla="val 49987"/>
            </a:avLst>
          </a:prstGeom>
          <a:noFill/>
          <a:ln w="9525" cap="flat" cmpd="sng">
            <a:solidFill>
              <a:schemeClr val="dk2"/>
            </a:solidFill>
            <a:prstDash val="dashDot"/>
            <a:round/>
            <a:headEnd type="none" w="med" len="med"/>
            <a:tailEnd type="oval" w="med" len="med"/>
          </a:ln>
        </p:spPr>
      </p:cxnSp>
      <p:sp>
        <p:nvSpPr>
          <p:cNvPr id="428" name="Google Shape;428;p52"/>
          <p:cNvSpPr/>
          <p:nvPr/>
        </p:nvSpPr>
        <p:spPr>
          <a:xfrm>
            <a:off x="836575" y="2512673"/>
            <a:ext cx="22173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Hệ thống Vận hành</a:t>
            </a:r>
            <a:endParaRPr>
              <a:solidFill>
                <a:schemeClr val="lt1"/>
              </a:solidFill>
              <a:latin typeface="Reddit Sans SemiBold"/>
              <a:ea typeface="Reddit Sans SemiBold"/>
              <a:cs typeface="Reddit Sans SemiBold"/>
              <a:sym typeface="Reddit Sans SemiBold"/>
            </a:endParaRPr>
          </a:p>
        </p:txBody>
      </p:sp>
      <p:cxnSp>
        <p:nvCxnSpPr>
          <p:cNvPr id="429" name="Google Shape;429;p52"/>
          <p:cNvCxnSpPr>
            <a:stCxn id="430" idx="1"/>
          </p:cNvCxnSpPr>
          <p:nvPr/>
        </p:nvCxnSpPr>
        <p:spPr>
          <a:xfrm rot="10800000">
            <a:off x="6380791" y="3428505"/>
            <a:ext cx="682800" cy="0"/>
          </a:xfrm>
          <a:prstGeom prst="straightConnector1">
            <a:avLst/>
          </a:prstGeom>
          <a:noFill/>
          <a:ln w="9525" cap="flat" cmpd="sng">
            <a:solidFill>
              <a:schemeClr val="dk2"/>
            </a:solidFill>
            <a:prstDash val="dashDot"/>
            <a:round/>
            <a:headEnd type="triangle" w="med" len="med"/>
            <a:tailEnd type="triangle" w="med" len="med"/>
          </a:ln>
        </p:spPr>
      </p:cxnSp>
      <p:grpSp>
        <p:nvGrpSpPr>
          <p:cNvPr id="431" name="Google Shape;431;p52"/>
          <p:cNvGrpSpPr/>
          <p:nvPr/>
        </p:nvGrpSpPr>
        <p:grpSpPr>
          <a:xfrm>
            <a:off x="11361700" y="2381078"/>
            <a:ext cx="423267" cy="420445"/>
            <a:chOff x="8959550" y="1209603"/>
            <a:chExt cx="423267" cy="420445"/>
          </a:xfrm>
        </p:grpSpPr>
        <p:sp>
          <p:nvSpPr>
            <p:cNvPr id="432" name="Google Shape;432;p52"/>
            <p:cNvSpPr/>
            <p:nvPr/>
          </p:nvSpPr>
          <p:spPr>
            <a:xfrm rot="-2135953">
              <a:off x="9018488" y="127024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5450" cap="flat" cmpd="sng">
              <a:solidFill>
                <a:schemeClr val="dk1"/>
              </a:solidFill>
              <a:prstDash val="solid"/>
              <a:miter lim="800000"/>
              <a:headEnd type="none" w="sm" len="sm"/>
              <a:tailEnd type="none" w="sm" len="sm"/>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sp>
          <p:nvSpPr>
            <p:cNvPr id="433" name="Google Shape;433;p52"/>
            <p:cNvSpPr/>
            <p:nvPr/>
          </p:nvSpPr>
          <p:spPr>
            <a:xfrm rot="-2143197">
              <a:off x="9076214" y="133968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grpSp>
      <p:pic>
        <p:nvPicPr>
          <p:cNvPr id="434" name="Google Shape;434;p52" title="icon-.png"/>
          <p:cNvPicPr preferRelativeResize="0"/>
          <p:nvPr/>
        </p:nvPicPr>
        <p:blipFill rotWithShape="1">
          <a:blip r:embed="rId12">
            <a:alphaModFix/>
          </a:blip>
          <a:srcRect l="14994" r="15329"/>
          <a:stretch/>
        </p:blipFill>
        <p:spPr>
          <a:xfrm>
            <a:off x="5572427" y="879957"/>
            <a:ext cx="564900" cy="810844"/>
          </a:xfrm>
          <a:prstGeom prst="rect">
            <a:avLst/>
          </a:prstGeom>
          <a:noFill/>
          <a:ln>
            <a:noFill/>
          </a:ln>
        </p:spPr>
      </p:pic>
      <p:grpSp>
        <p:nvGrpSpPr>
          <p:cNvPr id="435" name="Google Shape;435;p52"/>
          <p:cNvGrpSpPr/>
          <p:nvPr/>
        </p:nvGrpSpPr>
        <p:grpSpPr>
          <a:xfrm>
            <a:off x="4795032" y="3203665"/>
            <a:ext cx="752700" cy="734975"/>
            <a:chOff x="5178825" y="723900"/>
            <a:chExt cx="752700" cy="734975"/>
          </a:xfrm>
        </p:grpSpPr>
        <p:grpSp>
          <p:nvGrpSpPr>
            <p:cNvPr id="436" name="Google Shape;436;p52"/>
            <p:cNvGrpSpPr/>
            <p:nvPr/>
          </p:nvGrpSpPr>
          <p:grpSpPr>
            <a:xfrm>
              <a:off x="5178825" y="723900"/>
              <a:ext cx="752700" cy="734975"/>
              <a:chOff x="4181500" y="723900"/>
              <a:chExt cx="752700" cy="734975"/>
            </a:xfrm>
          </p:grpSpPr>
          <p:sp>
            <p:nvSpPr>
              <p:cNvPr id="437" name="Google Shape;437;p52"/>
              <p:cNvSpPr/>
              <p:nvPr/>
            </p:nvSpPr>
            <p:spPr>
              <a:xfrm>
                <a:off x="4324450" y="7239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38" name="Google Shape;438;p52"/>
              <p:cNvSpPr txBox="1"/>
              <p:nvPr/>
            </p:nvSpPr>
            <p:spPr>
              <a:xfrm>
                <a:off x="4181500" y="12479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Bán hàng </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Sell in</a:t>
                </a:r>
                <a:endParaRPr sz="1000">
                  <a:latin typeface="Reddit Sans Medium"/>
                  <a:ea typeface="Reddit Sans Medium"/>
                  <a:cs typeface="Reddit Sans Medium"/>
                  <a:sym typeface="Reddit Sans Medium"/>
                </a:endParaRPr>
              </a:p>
            </p:txBody>
          </p:sp>
        </p:grpSp>
        <p:pic>
          <p:nvPicPr>
            <p:cNvPr id="439" name="Google Shape;439;p52" title="icon24-Sell-in.png"/>
            <p:cNvPicPr preferRelativeResize="0"/>
            <p:nvPr/>
          </p:nvPicPr>
          <p:blipFill>
            <a:blip r:embed="rId13">
              <a:alphaModFix/>
            </a:blip>
            <a:stretch>
              <a:fillRect/>
            </a:stretch>
          </p:blipFill>
          <p:spPr>
            <a:xfrm>
              <a:off x="5437600" y="850900"/>
              <a:ext cx="235151" cy="235151"/>
            </a:xfrm>
            <a:prstGeom prst="rect">
              <a:avLst/>
            </a:prstGeom>
            <a:noFill/>
            <a:ln>
              <a:noFill/>
            </a:ln>
          </p:spPr>
        </p:pic>
      </p:grpSp>
      <p:grpSp>
        <p:nvGrpSpPr>
          <p:cNvPr id="440" name="Google Shape;440;p52"/>
          <p:cNvGrpSpPr/>
          <p:nvPr/>
        </p:nvGrpSpPr>
        <p:grpSpPr>
          <a:xfrm>
            <a:off x="3957075" y="3204900"/>
            <a:ext cx="752700" cy="734975"/>
            <a:chOff x="6104713" y="723900"/>
            <a:chExt cx="752700" cy="734975"/>
          </a:xfrm>
        </p:grpSpPr>
        <p:grpSp>
          <p:nvGrpSpPr>
            <p:cNvPr id="441" name="Google Shape;441;p52"/>
            <p:cNvGrpSpPr/>
            <p:nvPr/>
          </p:nvGrpSpPr>
          <p:grpSpPr>
            <a:xfrm>
              <a:off x="6104713" y="723900"/>
              <a:ext cx="752700" cy="734975"/>
              <a:chOff x="4181500" y="723900"/>
              <a:chExt cx="752700" cy="734975"/>
            </a:xfrm>
          </p:grpSpPr>
          <p:sp>
            <p:nvSpPr>
              <p:cNvPr id="442" name="Google Shape;442;p52"/>
              <p:cNvSpPr/>
              <p:nvPr/>
            </p:nvSpPr>
            <p:spPr>
              <a:xfrm>
                <a:off x="4324450" y="7239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43" name="Google Shape;443;p52"/>
              <p:cNvSpPr txBox="1"/>
              <p:nvPr/>
            </p:nvSpPr>
            <p:spPr>
              <a:xfrm>
                <a:off x="4181500" y="12479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Bán hàng </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Sell out</a:t>
                </a:r>
                <a:endParaRPr sz="1000">
                  <a:latin typeface="Reddit Sans Medium"/>
                  <a:ea typeface="Reddit Sans Medium"/>
                  <a:cs typeface="Reddit Sans Medium"/>
                  <a:sym typeface="Reddit Sans Medium"/>
                </a:endParaRPr>
              </a:p>
            </p:txBody>
          </p:sp>
        </p:grpSp>
        <p:pic>
          <p:nvPicPr>
            <p:cNvPr id="444" name="Google Shape;444;p52" title="icon23-Sell-out.png"/>
            <p:cNvPicPr preferRelativeResize="0"/>
            <p:nvPr/>
          </p:nvPicPr>
          <p:blipFill>
            <a:blip r:embed="rId14">
              <a:alphaModFix/>
            </a:blip>
            <a:stretch>
              <a:fillRect/>
            </a:stretch>
          </p:blipFill>
          <p:spPr>
            <a:xfrm>
              <a:off x="6363504" y="850899"/>
              <a:ext cx="235151" cy="235151"/>
            </a:xfrm>
            <a:prstGeom prst="rect">
              <a:avLst/>
            </a:prstGeom>
            <a:noFill/>
            <a:ln>
              <a:noFill/>
            </a:ln>
          </p:spPr>
        </p:pic>
      </p:grpSp>
      <p:grpSp>
        <p:nvGrpSpPr>
          <p:cNvPr id="445" name="Google Shape;445;p52"/>
          <p:cNvGrpSpPr/>
          <p:nvPr/>
        </p:nvGrpSpPr>
        <p:grpSpPr>
          <a:xfrm>
            <a:off x="5583438" y="3204888"/>
            <a:ext cx="752700" cy="734975"/>
            <a:chOff x="5178825" y="1843563"/>
            <a:chExt cx="752700" cy="734975"/>
          </a:xfrm>
        </p:grpSpPr>
        <p:grpSp>
          <p:nvGrpSpPr>
            <p:cNvPr id="446" name="Google Shape;446;p52"/>
            <p:cNvGrpSpPr/>
            <p:nvPr/>
          </p:nvGrpSpPr>
          <p:grpSpPr>
            <a:xfrm>
              <a:off x="5178825" y="1843563"/>
              <a:ext cx="752700" cy="734975"/>
              <a:chOff x="4181500" y="723900"/>
              <a:chExt cx="752700" cy="734975"/>
            </a:xfrm>
          </p:grpSpPr>
          <p:sp>
            <p:nvSpPr>
              <p:cNvPr id="447" name="Google Shape;447;p52"/>
              <p:cNvSpPr/>
              <p:nvPr/>
            </p:nvSpPr>
            <p:spPr>
              <a:xfrm>
                <a:off x="4324450" y="7239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48" name="Google Shape;448;p52"/>
              <p:cNvSpPr txBox="1"/>
              <p:nvPr/>
            </p:nvSpPr>
            <p:spPr>
              <a:xfrm>
                <a:off x="4181500" y="12479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Tồn kho</a:t>
                </a:r>
                <a:endParaRPr sz="1000">
                  <a:latin typeface="Reddit Sans Medium"/>
                  <a:ea typeface="Reddit Sans Medium"/>
                  <a:cs typeface="Reddit Sans Medium"/>
                  <a:sym typeface="Reddit Sans Medium"/>
                </a:endParaRPr>
              </a:p>
            </p:txBody>
          </p:sp>
        </p:grpSp>
        <p:pic>
          <p:nvPicPr>
            <p:cNvPr id="449" name="Google Shape;449;p52" title="icon17-tôn-kho.png"/>
            <p:cNvPicPr preferRelativeResize="0"/>
            <p:nvPr/>
          </p:nvPicPr>
          <p:blipFill>
            <a:blip r:embed="rId15">
              <a:alphaModFix/>
            </a:blip>
            <a:stretch>
              <a:fillRect/>
            </a:stretch>
          </p:blipFill>
          <p:spPr>
            <a:xfrm>
              <a:off x="5431449" y="1970540"/>
              <a:ext cx="235150" cy="235195"/>
            </a:xfrm>
            <a:prstGeom prst="rect">
              <a:avLst/>
            </a:prstGeom>
            <a:noFill/>
            <a:ln>
              <a:noFill/>
            </a:ln>
          </p:spPr>
        </p:pic>
      </p:grpSp>
      <p:grpSp>
        <p:nvGrpSpPr>
          <p:cNvPr id="450" name="Google Shape;450;p52"/>
          <p:cNvGrpSpPr/>
          <p:nvPr/>
        </p:nvGrpSpPr>
        <p:grpSpPr>
          <a:xfrm>
            <a:off x="5576991" y="4142304"/>
            <a:ext cx="752700" cy="734975"/>
            <a:chOff x="725000" y="2944000"/>
            <a:chExt cx="752700" cy="734975"/>
          </a:xfrm>
        </p:grpSpPr>
        <p:sp>
          <p:nvSpPr>
            <p:cNvPr id="451" name="Google Shape;451;p52"/>
            <p:cNvSpPr/>
            <p:nvPr/>
          </p:nvSpPr>
          <p:spPr>
            <a:xfrm>
              <a:off x="867950" y="29440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52" name="Google Shape;452;p52"/>
            <p:cNvSpPr txBox="1"/>
            <p:nvPr/>
          </p:nvSpPr>
          <p:spPr>
            <a:xfrm>
              <a:off x="725000" y="34680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Điểm bán,</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NPP</a:t>
              </a:r>
              <a:endParaRPr sz="1000">
                <a:latin typeface="Reddit Sans Medium"/>
                <a:ea typeface="Reddit Sans Medium"/>
                <a:cs typeface="Reddit Sans Medium"/>
                <a:sym typeface="Reddit Sans Medium"/>
              </a:endParaRPr>
            </a:p>
          </p:txBody>
        </p:sp>
        <p:pic>
          <p:nvPicPr>
            <p:cNvPr id="453" name="Google Shape;453;p52" title="icon8.png"/>
            <p:cNvPicPr preferRelativeResize="0"/>
            <p:nvPr/>
          </p:nvPicPr>
          <p:blipFill>
            <a:blip r:embed="rId16">
              <a:alphaModFix/>
            </a:blip>
            <a:stretch>
              <a:fillRect/>
            </a:stretch>
          </p:blipFill>
          <p:spPr>
            <a:xfrm>
              <a:off x="980968" y="3057033"/>
              <a:ext cx="240767" cy="240767"/>
            </a:xfrm>
            <a:prstGeom prst="rect">
              <a:avLst/>
            </a:prstGeom>
            <a:noFill/>
            <a:ln>
              <a:noFill/>
            </a:ln>
          </p:spPr>
        </p:pic>
      </p:grpSp>
      <p:grpSp>
        <p:nvGrpSpPr>
          <p:cNvPr id="454" name="Google Shape;454;p52"/>
          <p:cNvGrpSpPr/>
          <p:nvPr/>
        </p:nvGrpSpPr>
        <p:grpSpPr>
          <a:xfrm>
            <a:off x="3957082" y="4142304"/>
            <a:ext cx="752700" cy="734975"/>
            <a:chOff x="6773870" y="4142304"/>
            <a:chExt cx="752700" cy="734975"/>
          </a:xfrm>
        </p:grpSpPr>
        <p:sp>
          <p:nvSpPr>
            <p:cNvPr id="455" name="Google Shape;455;p52"/>
            <p:cNvSpPr/>
            <p:nvPr/>
          </p:nvSpPr>
          <p:spPr>
            <a:xfrm>
              <a:off x="6916820" y="4142304"/>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56" name="Google Shape;456;p52"/>
            <p:cNvSpPr txBox="1"/>
            <p:nvPr/>
          </p:nvSpPr>
          <p:spPr>
            <a:xfrm>
              <a:off x="6773870" y="4666379"/>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Giám sát</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Sales</a:t>
              </a:r>
              <a:endParaRPr sz="1000">
                <a:latin typeface="Reddit Sans Medium"/>
                <a:ea typeface="Reddit Sans Medium"/>
                <a:cs typeface="Reddit Sans Medium"/>
                <a:sym typeface="Reddit Sans Medium"/>
              </a:endParaRPr>
            </a:p>
          </p:txBody>
        </p:sp>
        <p:pic>
          <p:nvPicPr>
            <p:cNvPr id="457" name="Google Shape;457;p52" title="icon18-giám-sát-sales.png"/>
            <p:cNvPicPr preferRelativeResize="0"/>
            <p:nvPr/>
          </p:nvPicPr>
          <p:blipFill>
            <a:blip r:embed="rId17">
              <a:alphaModFix/>
            </a:blip>
            <a:stretch>
              <a:fillRect/>
            </a:stretch>
          </p:blipFill>
          <p:spPr>
            <a:xfrm>
              <a:off x="7032654" y="4258124"/>
              <a:ext cx="235151" cy="235151"/>
            </a:xfrm>
            <a:prstGeom prst="rect">
              <a:avLst/>
            </a:prstGeom>
            <a:noFill/>
            <a:ln>
              <a:noFill/>
            </a:ln>
          </p:spPr>
        </p:pic>
      </p:grpSp>
      <p:grpSp>
        <p:nvGrpSpPr>
          <p:cNvPr id="458" name="Google Shape;458;p52"/>
          <p:cNvGrpSpPr/>
          <p:nvPr/>
        </p:nvGrpSpPr>
        <p:grpSpPr>
          <a:xfrm>
            <a:off x="4772307" y="4142304"/>
            <a:ext cx="752700" cy="734975"/>
            <a:chOff x="7589095" y="4142304"/>
            <a:chExt cx="752700" cy="734975"/>
          </a:xfrm>
        </p:grpSpPr>
        <p:sp>
          <p:nvSpPr>
            <p:cNvPr id="459" name="Google Shape;459;p52"/>
            <p:cNvSpPr/>
            <p:nvPr/>
          </p:nvSpPr>
          <p:spPr>
            <a:xfrm>
              <a:off x="7732045" y="4142304"/>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60" name="Google Shape;460;p52"/>
            <p:cNvSpPr txBox="1"/>
            <p:nvPr/>
          </p:nvSpPr>
          <p:spPr>
            <a:xfrm>
              <a:off x="7589095" y="4666379"/>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Tuyến</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bán hàng</a:t>
              </a:r>
              <a:endParaRPr sz="1000">
                <a:latin typeface="Reddit Sans Medium"/>
                <a:ea typeface="Reddit Sans Medium"/>
                <a:cs typeface="Reddit Sans Medium"/>
                <a:sym typeface="Reddit Sans Medium"/>
              </a:endParaRPr>
            </a:p>
          </p:txBody>
        </p:sp>
        <p:pic>
          <p:nvPicPr>
            <p:cNvPr id="461" name="Google Shape;461;p52" title="icon19-tuyến-bán-hàng.png"/>
            <p:cNvPicPr preferRelativeResize="0"/>
            <p:nvPr/>
          </p:nvPicPr>
          <p:blipFill>
            <a:blip r:embed="rId18">
              <a:alphaModFix/>
            </a:blip>
            <a:stretch>
              <a:fillRect/>
            </a:stretch>
          </p:blipFill>
          <p:spPr>
            <a:xfrm>
              <a:off x="7842597" y="4258126"/>
              <a:ext cx="235151" cy="235151"/>
            </a:xfrm>
            <a:prstGeom prst="rect">
              <a:avLst/>
            </a:prstGeom>
            <a:noFill/>
            <a:ln>
              <a:noFill/>
            </a:ln>
          </p:spPr>
        </p:pic>
      </p:grpSp>
      <p:grpSp>
        <p:nvGrpSpPr>
          <p:cNvPr id="462" name="Google Shape;462;p52"/>
          <p:cNvGrpSpPr/>
          <p:nvPr/>
        </p:nvGrpSpPr>
        <p:grpSpPr>
          <a:xfrm>
            <a:off x="3959756" y="5092603"/>
            <a:ext cx="752700" cy="734975"/>
            <a:chOff x="6776544" y="5092603"/>
            <a:chExt cx="752700" cy="734975"/>
          </a:xfrm>
        </p:grpSpPr>
        <p:sp>
          <p:nvSpPr>
            <p:cNvPr id="463" name="Google Shape;463;p52"/>
            <p:cNvSpPr/>
            <p:nvPr/>
          </p:nvSpPr>
          <p:spPr>
            <a:xfrm>
              <a:off x="6919494" y="5092603"/>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64" name="Google Shape;464;p52"/>
            <p:cNvSpPr txBox="1"/>
            <p:nvPr/>
          </p:nvSpPr>
          <p:spPr>
            <a:xfrm>
              <a:off x="6776544" y="5616678"/>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Khuyến mại</a:t>
              </a:r>
              <a:endParaRPr sz="1000">
                <a:latin typeface="Reddit Sans Medium"/>
                <a:ea typeface="Reddit Sans Medium"/>
                <a:cs typeface="Reddit Sans Medium"/>
                <a:sym typeface="Reddit Sans Medium"/>
              </a:endParaRPr>
            </a:p>
          </p:txBody>
        </p:sp>
        <p:pic>
          <p:nvPicPr>
            <p:cNvPr id="465" name="Google Shape;465;p52" title="icon16-khuyến-mại.png"/>
            <p:cNvPicPr preferRelativeResize="0"/>
            <p:nvPr/>
          </p:nvPicPr>
          <p:blipFill>
            <a:blip r:embed="rId19">
              <a:alphaModFix/>
            </a:blip>
            <a:stretch>
              <a:fillRect/>
            </a:stretch>
          </p:blipFill>
          <p:spPr>
            <a:xfrm>
              <a:off x="7035328" y="5208422"/>
              <a:ext cx="235150" cy="235150"/>
            </a:xfrm>
            <a:prstGeom prst="rect">
              <a:avLst/>
            </a:prstGeom>
            <a:noFill/>
            <a:ln>
              <a:noFill/>
            </a:ln>
          </p:spPr>
        </p:pic>
      </p:grpSp>
      <p:grpSp>
        <p:nvGrpSpPr>
          <p:cNvPr id="466" name="Google Shape;466;p52"/>
          <p:cNvGrpSpPr/>
          <p:nvPr/>
        </p:nvGrpSpPr>
        <p:grpSpPr>
          <a:xfrm>
            <a:off x="4778743" y="5094811"/>
            <a:ext cx="752700" cy="734975"/>
            <a:chOff x="7595531" y="5094811"/>
            <a:chExt cx="752700" cy="734975"/>
          </a:xfrm>
        </p:grpSpPr>
        <p:grpSp>
          <p:nvGrpSpPr>
            <p:cNvPr id="467" name="Google Shape;467;p52"/>
            <p:cNvGrpSpPr/>
            <p:nvPr/>
          </p:nvGrpSpPr>
          <p:grpSpPr>
            <a:xfrm>
              <a:off x="7595531" y="5094811"/>
              <a:ext cx="752700" cy="734975"/>
              <a:chOff x="725000" y="2944000"/>
              <a:chExt cx="752700" cy="734975"/>
            </a:xfrm>
          </p:grpSpPr>
          <p:sp>
            <p:nvSpPr>
              <p:cNvPr id="468" name="Google Shape;468;p52"/>
              <p:cNvSpPr/>
              <p:nvPr/>
            </p:nvSpPr>
            <p:spPr>
              <a:xfrm>
                <a:off x="867950" y="29440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69" name="Google Shape;469;p52"/>
              <p:cNvSpPr txBox="1"/>
              <p:nvPr/>
            </p:nvSpPr>
            <p:spPr>
              <a:xfrm>
                <a:off x="725000" y="346807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Bản đồ số</a:t>
                </a:r>
                <a:endParaRPr sz="1000">
                  <a:latin typeface="Reddit Sans Medium"/>
                  <a:ea typeface="Reddit Sans Medium"/>
                  <a:cs typeface="Reddit Sans Medium"/>
                  <a:sym typeface="Reddit Sans Medium"/>
                </a:endParaRPr>
              </a:p>
            </p:txBody>
          </p:sp>
        </p:grpSp>
        <p:pic>
          <p:nvPicPr>
            <p:cNvPr id="470" name="Google Shape;470;p52" title="icon20-bản-đồ-số.png"/>
            <p:cNvPicPr preferRelativeResize="0"/>
            <p:nvPr/>
          </p:nvPicPr>
          <p:blipFill>
            <a:blip r:embed="rId20">
              <a:alphaModFix/>
            </a:blip>
            <a:stretch>
              <a:fillRect/>
            </a:stretch>
          </p:blipFill>
          <p:spPr>
            <a:xfrm>
              <a:off x="7847395" y="5219206"/>
              <a:ext cx="234692" cy="235611"/>
            </a:xfrm>
            <a:prstGeom prst="rect">
              <a:avLst/>
            </a:prstGeom>
            <a:noFill/>
            <a:ln>
              <a:noFill/>
            </a:ln>
          </p:spPr>
        </p:pic>
      </p:grpSp>
      <p:grpSp>
        <p:nvGrpSpPr>
          <p:cNvPr id="471" name="Google Shape;471;p52"/>
          <p:cNvGrpSpPr/>
          <p:nvPr/>
        </p:nvGrpSpPr>
        <p:grpSpPr>
          <a:xfrm>
            <a:off x="5583426" y="5094811"/>
            <a:ext cx="752700" cy="734975"/>
            <a:chOff x="8400214" y="5094811"/>
            <a:chExt cx="752700" cy="734975"/>
          </a:xfrm>
        </p:grpSpPr>
        <p:sp>
          <p:nvSpPr>
            <p:cNvPr id="472" name="Google Shape;472;p52"/>
            <p:cNvSpPr/>
            <p:nvPr/>
          </p:nvSpPr>
          <p:spPr>
            <a:xfrm>
              <a:off x="8543164" y="5094811"/>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73" name="Google Shape;473;p52"/>
            <p:cNvSpPr txBox="1"/>
            <p:nvPr/>
          </p:nvSpPr>
          <p:spPr>
            <a:xfrm>
              <a:off x="8400214" y="5618886"/>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Trưng bày</a:t>
              </a:r>
              <a:endParaRPr sz="1000">
                <a:latin typeface="Reddit Sans Medium"/>
                <a:ea typeface="Reddit Sans Medium"/>
                <a:cs typeface="Reddit Sans Medium"/>
                <a:sym typeface="Reddit Sans Medium"/>
              </a:endParaRPr>
            </a:p>
          </p:txBody>
        </p:sp>
        <p:pic>
          <p:nvPicPr>
            <p:cNvPr id="474" name="Google Shape;474;p52" title="icon21-trưng-bày.png"/>
            <p:cNvPicPr preferRelativeResize="0"/>
            <p:nvPr/>
          </p:nvPicPr>
          <p:blipFill>
            <a:blip r:embed="rId21">
              <a:alphaModFix/>
            </a:blip>
            <a:stretch>
              <a:fillRect/>
            </a:stretch>
          </p:blipFill>
          <p:spPr>
            <a:xfrm>
              <a:off x="8652542" y="5210615"/>
              <a:ext cx="235151" cy="235151"/>
            </a:xfrm>
            <a:prstGeom prst="rect">
              <a:avLst/>
            </a:prstGeom>
            <a:noFill/>
            <a:ln>
              <a:noFill/>
            </a:ln>
          </p:spPr>
        </p:pic>
      </p:grpSp>
      <p:grpSp>
        <p:nvGrpSpPr>
          <p:cNvPr id="475" name="Google Shape;475;p52"/>
          <p:cNvGrpSpPr/>
          <p:nvPr/>
        </p:nvGrpSpPr>
        <p:grpSpPr>
          <a:xfrm>
            <a:off x="6920641" y="3195105"/>
            <a:ext cx="752700" cy="734975"/>
            <a:chOff x="9805453" y="3204905"/>
            <a:chExt cx="752700" cy="734975"/>
          </a:xfrm>
        </p:grpSpPr>
        <p:grpSp>
          <p:nvGrpSpPr>
            <p:cNvPr id="476" name="Google Shape;476;p52"/>
            <p:cNvGrpSpPr/>
            <p:nvPr/>
          </p:nvGrpSpPr>
          <p:grpSpPr>
            <a:xfrm>
              <a:off x="9805453" y="3204905"/>
              <a:ext cx="752700" cy="734975"/>
              <a:chOff x="3317375" y="1833950"/>
              <a:chExt cx="752700" cy="734975"/>
            </a:xfrm>
          </p:grpSpPr>
          <p:sp>
            <p:nvSpPr>
              <p:cNvPr id="430" name="Google Shape;430;p52"/>
              <p:cNvSpPr/>
              <p:nvPr/>
            </p:nvSpPr>
            <p:spPr>
              <a:xfrm>
                <a:off x="3460325" y="183395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477" name="Google Shape;477;p52"/>
              <p:cNvSpPr txBox="1"/>
              <p:nvPr/>
            </p:nvSpPr>
            <p:spPr>
              <a:xfrm>
                <a:off x="3317375" y="2358025"/>
                <a:ext cx="752700" cy="210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1000">
                    <a:latin typeface="Reddit Sans Medium"/>
                    <a:ea typeface="Reddit Sans Medium"/>
                    <a:cs typeface="Reddit Sans Medium"/>
                    <a:sym typeface="Reddit Sans Medium"/>
                  </a:rPr>
                  <a:t>APP SFA </a:t>
                </a:r>
                <a:endParaRPr sz="1000">
                  <a:latin typeface="Reddit Sans Medium"/>
                  <a:ea typeface="Reddit Sans Medium"/>
                  <a:cs typeface="Reddit Sans Medium"/>
                  <a:sym typeface="Reddit Sans Medium"/>
                </a:endParaRPr>
              </a:p>
              <a:p>
                <a:pPr marL="0" lvl="0" indent="0" algn="ctr" rtl="0">
                  <a:spcBef>
                    <a:spcPts val="0"/>
                  </a:spcBef>
                  <a:spcAft>
                    <a:spcPts val="0"/>
                  </a:spcAft>
                  <a:buNone/>
                </a:pPr>
                <a:r>
                  <a:rPr lang="vi" sz="1000">
                    <a:latin typeface="Reddit Sans Medium"/>
                    <a:ea typeface="Reddit Sans Medium"/>
                    <a:cs typeface="Reddit Sans Medium"/>
                    <a:sym typeface="Reddit Sans Medium"/>
                  </a:rPr>
                  <a:t>Đặt hàng</a:t>
                </a:r>
                <a:endParaRPr sz="1000">
                  <a:latin typeface="Reddit Sans Medium"/>
                  <a:ea typeface="Reddit Sans Medium"/>
                  <a:cs typeface="Reddit Sans Medium"/>
                  <a:sym typeface="Reddit Sans Medium"/>
                </a:endParaRPr>
              </a:p>
            </p:txBody>
          </p:sp>
        </p:grpSp>
        <p:pic>
          <p:nvPicPr>
            <p:cNvPr id="478" name="Google Shape;478;p52" title="icon22-đặt-hàng.png"/>
            <p:cNvPicPr preferRelativeResize="0"/>
            <p:nvPr/>
          </p:nvPicPr>
          <p:blipFill>
            <a:blip r:embed="rId22">
              <a:alphaModFix/>
            </a:blip>
            <a:stretch>
              <a:fillRect/>
            </a:stretch>
          </p:blipFill>
          <p:spPr>
            <a:xfrm>
              <a:off x="10064226" y="3311424"/>
              <a:ext cx="235151" cy="235151"/>
            </a:xfrm>
            <a:prstGeom prst="rect">
              <a:avLst/>
            </a:prstGeom>
            <a:noFill/>
            <a:ln>
              <a:noFill/>
            </a:ln>
          </p:spPr>
        </p:pic>
      </p:grpSp>
      <p:sp>
        <p:nvSpPr>
          <p:cNvPr id="479" name="Google Shape;479;p5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7</a:t>
            </a:fld>
            <a:endParaRPr/>
          </a:p>
        </p:txBody>
      </p:sp>
      <p:pic>
        <p:nvPicPr>
          <p:cNvPr id="104" name="Picture 103"/>
          <p:cNvPicPr>
            <a:picLocks noChangeAspect="1"/>
          </p:cNvPicPr>
          <p:nvPr/>
        </p:nvPicPr>
        <p:blipFill>
          <a:blip r:embed="rId23"/>
          <a:stretch>
            <a:fillRect/>
          </a:stretch>
        </p:blipFill>
        <p:spPr>
          <a:xfrm>
            <a:off x="4704537" y="6450781"/>
            <a:ext cx="3254939" cy="2607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5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485" name="Google Shape;485;p53"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486" name="Google Shape;486;p53"/>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là gì ?</a:t>
            </a:r>
            <a:endParaRPr sz="1600" b="1">
              <a:solidFill>
                <a:srgbClr val="C3161C"/>
              </a:solidFill>
              <a:latin typeface="Reddit Sans"/>
              <a:ea typeface="Reddit Sans"/>
              <a:cs typeface="Reddit Sans"/>
              <a:sym typeface="Reddit Sans"/>
            </a:endParaRPr>
          </a:p>
        </p:txBody>
      </p:sp>
      <p:sp>
        <p:nvSpPr>
          <p:cNvPr id="487" name="Google Shape;487;p53"/>
          <p:cNvSpPr/>
          <p:nvPr/>
        </p:nvSpPr>
        <p:spPr>
          <a:xfrm>
            <a:off x="587350" y="1662500"/>
            <a:ext cx="4784400" cy="36270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488" name="Google Shape;488;p53"/>
          <p:cNvSpPr/>
          <p:nvPr/>
        </p:nvSpPr>
        <p:spPr>
          <a:xfrm>
            <a:off x="2127399" y="1559125"/>
            <a:ext cx="17043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Công ty /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Chi nhánh</a:t>
            </a:r>
            <a:endParaRPr>
              <a:solidFill>
                <a:schemeClr val="lt1"/>
              </a:solidFill>
              <a:latin typeface="Reddit Sans SemiBold"/>
              <a:ea typeface="Reddit Sans SemiBold"/>
              <a:cs typeface="Reddit Sans SemiBold"/>
              <a:sym typeface="Reddit Sans SemiBold"/>
            </a:endParaRPr>
          </a:p>
        </p:txBody>
      </p:sp>
      <p:sp>
        <p:nvSpPr>
          <p:cNvPr id="489" name="Google Shape;489;p53"/>
          <p:cNvSpPr/>
          <p:nvPr/>
        </p:nvSpPr>
        <p:spPr>
          <a:xfrm>
            <a:off x="5707450" y="1662500"/>
            <a:ext cx="1988400" cy="36270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490" name="Google Shape;490;p53"/>
          <p:cNvSpPr/>
          <p:nvPr/>
        </p:nvSpPr>
        <p:spPr>
          <a:xfrm>
            <a:off x="5848849" y="1559125"/>
            <a:ext cx="17043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Nhà phân phối</a:t>
            </a:r>
            <a:endParaRPr>
              <a:solidFill>
                <a:schemeClr val="lt1"/>
              </a:solidFill>
              <a:latin typeface="Reddit Sans SemiBold"/>
              <a:ea typeface="Reddit Sans SemiBold"/>
              <a:cs typeface="Reddit Sans SemiBold"/>
              <a:sym typeface="Reddit Sans SemiBold"/>
            </a:endParaRPr>
          </a:p>
        </p:txBody>
      </p:sp>
      <p:sp>
        <p:nvSpPr>
          <p:cNvPr id="491" name="Google Shape;491;p53"/>
          <p:cNvSpPr/>
          <p:nvPr/>
        </p:nvSpPr>
        <p:spPr>
          <a:xfrm>
            <a:off x="8031550" y="1662500"/>
            <a:ext cx="1988400" cy="36270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492" name="Google Shape;492;p53"/>
          <p:cNvSpPr/>
          <p:nvPr/>
        </p:nvSpPr>
        <p:spPr>
          <a:xfrm>
            <a:off x="8172949" y="1559125"/>
            <a:ext cx="17043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Nhân viên Sales</a:t>
            </a:r>
            <a:endParaRPr>
              <a:solidFill>
                <a:schemeClr val="lt1"/>
              </a:solidFill>
              <a:latin typeface="Reddit Sans SemiBold"/>
              <a:ea typeface="Reddit Sans SemiBold"/>
              <a:cs typeface="Reddit Sans SemiBold"/>
              <a:sym typeface="Reddit Sans SemiBold"/>
            </a:endParaRPr>
          </a:p>
        </p:txBody>
      </p:sp>
      <p:sp>
        <p:nvSpPr>
          <p:cNvPr id="493" name="Google Shape;493;p53"/>
          <p:cNvSpPr/>
          <p:nvPr/>
        </p:nvSpPr>
        <p:spPr>
          <a:xfrm>
            <a:off x="10258925" y="4094575"/>
            <a:ext cx="13428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Kênh Horeca</a:t>
            </a:r>
            <a:endParaRPr>
              <a:solidFill>
                <a:schemeClr val="lt1"/>
              </a:solidFill>
              <a:latin typeface="Reddit Sans SemiBold"/>
              <a:ea typeface="Reddit Sans SemiBold"/>
              <a:cs typeface="Reddit Sans SemiBold"/>
              <a:sym typeface="Reddit Sans SemiBold"/>
            </a:endParaRPr>
          </a:p>
        </p:txBody>
      </p:sp>
      <p:sp>
        <p:nvSpPr>
          <p:cNvPr id="494" name="Google Shape;494;p53"/>
          <p:cNvSpPr/>
          <p:nvPr/>
        </p:nvSpPr>
        <p:spPr>
          <a:xfrm>
            <a:off x="3705507" y="2327300"/>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Đơn hàng bán </a:t>
            </a:r>
            <a:endParaRPr sz="996"/>
          </a:p>
          <a:p>
            <a:pPr marL="0" lvl="0" indent="0" algn="ctr" rtl="0">
              <a:spcBef>
                <a:spcPts val="0"/>
              </a:spcBef>
              <a:spcAft>
                <a:spcPts val="0"/>
              </a:spcAft>
              <a:buNone/>
            </a:pPr>
            <a:r>
              <a:rPr lang="vi" sz="996"/>
              <a:t>Sell in</a:t>
            </a:r>
            <a:endParaRPr sz="996"/>
          </a:p>
        </p:txBody>
      </p:sp>
      <p:sp>
        <p:nvSpPr>
          <p:cNvPr id="495" name="Google Shape;495;p53"/>
          <p:cNvSpPr/>
          <p:nvPr/>
        </p:nvSpPr>
        <p:spPr>
          <a:xfrm>
            <a:off x="6030257" y="2327300"/>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Yêu cầu mua hàng</a:t>
            </a:r>
            <a:endParaRPr sz="996"/>
          </a:p>
        </p:txBody>
      </p:sp>
      <p:sp>
        <p:nvSpPr>
          <p:cNvPr id="496" name="Google Shape;496;p53"/>
          <p:cNvSpPr/>
          <p:nvPr/>
        </p:nvSpPr>
        <p:spPr>
          <a:xfrm>
            <a:off x="6030257" y="3021975"/>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Tồn kho NPP</a:t>
            </a:r>
            <a:endParaRPr sz="996"/>
          </a:p>
        </p:txBody>
      </p:sp>
      <p:sp>
        <p:nvSpPr>
          <p:cNvPr id="497" name="Google Shape;497;p53"/>
          <p:cNvSpPr/>
          <p:nvPr/>
        </p:nvSpPr>
        <p:spPr>
          <a:xfrm>
            <a:off x="6030257" y="3773800"/>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Đơn hàng bán</a:t>
            </a:r>
            <a:endParaRPr sz="996"/>
          </a:p>
          <a:p>
            <a:pPr marL="0" lvl="0" indent="0" algn="ctr" rtl="0">
              <a:spcBef>
                <a:spcPts val="0"/>
              </a:spcBef>
              <a:spcAft>
                <a:spcPts val="0"/>
              </a:spcAft>
              <a:buNone/>
            </a:pPr>
            <a:r>
              <a:rPr lang="vi" sz="996"/>
              <a:t>Sell out</a:t>
            </a:r>
            <a:endParaRPr sz="996"/>
          </a:p>
        </p:txBody>
      </p:sp>
      <p:sp>
        <p:nvSpPr>
          <p:cNvPr id="498" name="Google Shape;498;p53"/>
          <p:cNvSpPr/>
          <p:nvPr/>
        </p:nvSpPr>
        <p:spPr>
          <a:xfrm>
            <a:off x="8354357" y="3773800"/>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Viếng thăm / </a:t>
            </a:r>
            <a:endParaRPr sz="996"/>
          </a:p>
          <a:p>
            <a:pPr marL="0" lvl="0" indent="0" algn="ctr" rtl="0">
              <a:spcBef>
                <a:spcPts val="0"/>
              </a:spcBef>
              <a:spcAft>
                <a:spcPts val="0"/>
              </a:spcAft>
              <a:buNone/>
            </a:pPr>
            <a:r>
              <a:rPr lang="vi" sz="996"/>
              <a:t>Đặt đơn hàng</a:t>
            </a:r>
            <a:endParaRPr sz="996"/>
          </a:p>
        </p:txBody>
      </p:sp>
      <p:sp>
        <p:nvSpPr>
          <p:cNvPr id="499" name="Google Shape;499;p53"/>
          <p:cNvSpPr/>
          <p:nvPr/>
        </p:nvSpPr>
        <p:spPr>
          <a:xfrm>
            <a:off x="3705507" y="4489475"/>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Đơn hàng bán </a:t>
            </a:r>
            <a:endParaRPr sz="996"/>
          </a:p>
          <a:p>
            <a:pPr marL="0" lvl="0" indent="0" algn="ctr" rtl="0">
              <a:spcBef>
                <a:spcPts val="0"/>
              </a:spcBef>
              <a:spcAft>
                <a:spcPts val="0"/>
              </a:spcAft>
              <a:buNone/>
            </a:pPr>
            <a:r>
              <a:rPr lang="vi" sz="996"/>
              <a:t>Sell out</a:t>
            </a:r>
            <a:endParaRPr sz="996"/>
          </a:p>
        </p:txBody>
      </p:sp>
      <p:cxnSp>
        <p:nvCxnSpPr>
          <p:cNvPr id="500" name="Google Shape;500;p53"/>
          <p:cNvCxnSpPr>
            <a:stCxn id="494" idx="3"/>
            <a:endCxn id="495" idx="1"/>
          </p:cNvCxnSpPr>
          <p:nvPr/>
        </p:nvCxnSpPr>
        <p:spPr>
          <a:xfrm>
            <a:off x="5048307" y="2560700"/>
            <a:ext cx="981900" cy="0"/>
          </a:xfrm>
          <a:prstGeom prst="straightConnector1">
            <a:avLst/>
          </a:prstGeom>
          <a:noFill/>
          <a:ln w="9525" cap="flat" cmpd="sng">
            <a:solidFill>
              <a:schemeClr val="dk2"/>
            </a:solidFill>
            <a:prstDash val="dashDot"/>
            <a:round/>
            <a:headEnd type="triangle" w="med" len="med"/>
            <a:tailEnd type="none" w="med" len="med"/>
          </a:ln>
        </p:spPr>
      </p:cxnSp>
      <p:cxnSp>
        <p:nvCxnSpPr>
          <p:cNvPr id="501" name="Google Shape;501;p53"/>
          <p:cNvCxnSpPr>
            <a:stCxn id="496" idx="2"/>
            <a:endCxn id="497" idx="0"/>
          </p:cNvCxnSpPr>
          <p:nvPr/>
        </p:nvCxnSpPr>
        <p:spPr>
          <a:xfrm>
            <a:off x="6701657" y="3488775"/>
            <a:ext cx="0" cy="285000"/>
          </a:xfrm>
          <a:prstGeom prst="straightConnector1">
            <a:avLst/>
          </a:prstGeom>
          <a:noFill/>
          <a:ln w="9525" cap="flat" cmpd="sng">
            <a:solidFill>
              <a:schemeClr val="dk2"/>
            </a:solidFill>
            <a:prstDash val="dashDot"/>
            <a:round/>
            <a:headEnd type="triangle" w="med" len="med"/>
            <a:tailEnd type="triangle" w="med" len="med"/>
          </a:ln>
        </p:spPr>
      </p:cxnSp>
      <p:cxnSp>
        <p:nvCxnSpPr>
          <p:cNvPr id="502" name="Google Shape;502;p53"/>
          <p:cNvCxnSpPr>
            <a:stCxn id="498" idx="1"/>
            <a:endCxn id="497" idx="3"/>
          </p:cNvCxnSpPr>
          <p:nvPr/>
        </p:nvCxnSpPr>
        <p:spPr>
          <a:xfrm rot="10800000">
            <a:off x="7373057" y="4007200"/>
            <a:ext cx="981300" cy="0"/>
          </a:xfrm>
          <a:prstGeom prst="straightConnector1">
            <a:avLst/>
          </a:prstGeom>
          <a:noFill/>
          <a:ln w="9525" cap="flat" cmpd="sng">
            <a:solidFill>
              <a:schemeClr val="dk2"/>
            </a:solidFill>
            <a:prstDash val="dashDot"/>
            <a:round/>
            <a:headEnd type="none" w="med" len="med"/>
            <a:tailEnd type="triangle" w="med" len="med"/>
          </a:ln>
        </p:spPr>
      </p:cxnSp>
      <p:cxnSp>
        <p:nvCxnSpPr>
          <p:cNvPr id="503" name="Google Shape;503;p53"/>
          <p:cNvCxnSpPr>
            <a:stCxn id="498" idx="2"/>
            <a:endCxn id="499" idx="3"/>
          </p:cNvCxnSpPr>
          <p:nvPr/>
        </p:nvCxnSpPr>
        <p:spPr>
          <a:xfrm rot="5400000">
            <a:off x="6795857" y="2493100"/>
            <a:ext cx="482400" cy="3977400"/>
          </a:xfrm>
          <a:prstGeom prst="bentConnector2">
            <a:avLst/>
          </a:prstGeom>
          <a:noFill/>
          <a:ln w="9525" cap="flat" cmpd="sng">
            <a:solidFill>
              <a:schemeClr val="dk2"/>
            </a:solidFill>
            <a:prstDash val="dashDot"/>
            <a:round/>
            <a:headEnd type="none" w="med" len="med"/>
            <a:tailEnd type="triangle" w="med" len="med"/>
          </a:ln>
        </p:spPr>
      </p:cxnSp>
      <p:sp>
        <p:nvSpPr>
          <p:cNvPr id="504" name="Google Shape;504;p53"/>
          <p:cNvSpPr/>
          <p:nvPr/>
        </p:nvSpPr>
        <p:spPr>
          <a:xfrm>
            <a:off x="4494550" y="5708100"/>
            <a:ext cx="13428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Chuỗi siêu thị MT</a:t>
            </a:r>
            <a:endParaRPr>
              <a:solidFill>
                <a:schemeClr val="lt1"/>
              </a:solidFill>
              <a:latin typeface="Reddit Sans SemiBold"/>
              <a:ea typeface="Reddit Sans SemiBold"/>
              <a:cs typeface="Reddit Sans SemiBold"/>
              <a:sym typeface="Reddit Sans SemiBold"/>
            </a:endParaRPr>
          </a:p>
        </p:txBody>
      </p:sp>
      <p:sp>
        <p:nvSpPr>
          <p:cNvPr id="505" name="Google Shape;505;p53"/>
          <p:cNvSpPr/>
          <p:nvPr/>
        </p:nvSpPr>
        <p:spPr>
          <a:xfrm>
            <a:off x="2205500" y="2925400"/>
            <a:ext cx="1500000" cy="14382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cxnSp>
        <p:nvCxnSpPr>
          <p:cNvPr id="506" name="Google Shape;506;p53"/>
          <p:cNvCxnSpPr>
            <a:stCxn id="494" idx="1"/>
            <a:endCxn id="505" idx="0"/>
          </p:cNvCxnSpPr>
          <p:nvPr/>
        </p:nvCxnSpPr>
        <p:spPr>
          <a:xfrm flipH="1">
            <a:off x="2955507" y="2560700"/>
            <a:ext cx="750000" cy="364800"/>
          </a:xfrm>
          <a:prstGeom prst="bentConnector2">
            <a:avLst/>
          </a:prstGeom>
          <a:noFill/>
          <a:ln w="9525" cap="flat" cmpd="sng">
            <a:solidFill>
              <a:schemeClr val="dk2"/>
            </a:solidFill>
            <a:prstDash val="dashDot"/>
            <a:round/>
            <a:headEnd type="none" w="med" len="med"/>
            <a:tailEnd type="triangle" w="med" len="med"/>
          </a:ln>
        </p:spPr>
      </p:cxnSp>
      <p:cxnSp>
        <p:nvCxnSpPr>
          <p:cNvPr id="507" name="Google Shape;507;p53"/>
          <p:cNvCxnSpPr>
            <a:stCxn id="499" idx="1"/>
            <a:endCxn id="505" idx="2"/>
          </p:cNvCxnSpPr>
          <p:nvPr/>
        </p:nvCxnSpPr>
        <p:spPr>
          <a:xfrm rot="10800000">
            <a:off x="2955507" y="4363475"/>
            <a:ext cx="750000" cy="359400"/>
          </a:xfrm>
          <a:prstGeom prst="bentConnector2">
            <a:avLst/>
          </a:prstGeom>
          <a:noFill/>
          <a:ln w="9525" cap="flat" cmpd="sng">
            <a:solidFill>
              <a:schemeClr val="dk2"/>
            </a:solidFill>
            <a:prstDash val="dashDot"/>
            <a:round/>
            <a:headEnd type="none" w="med" len="med"/>
            <a:tailEnd type="triangle" w="med" len="med"/>
          </a:ln>
        </p:spPr>
      </p:cxnSp>
      <p:sp>
        <p:nvSpPr>
          <p:cNvPr id="508" name="Google Shape;508;p53"/>
          <p:cNvSpPr/>
          <p:nvPr/>
        </p:nvSpPr>
        <p:spPr>
          <a:xfrm>
            <a:off x="914607" y="2327300"/>
            <a:ext cx="1342800" cy="4668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Báo cáo tài chính</a:t>
            </a:r>
            <a:endParaRPr sz="996"/>
          </a:p>
        </p:txBody>
      </p:sp>
      <p:cxnSp>
        <p:nvCxnSpPr>
          <p:cNvPr id="509" name="Google Shape;509;p53"/>
          <p:cNvCxnSpPr>
            <a:stCxn id="505" idx="1"/>
            <a:endCxn id="508" idx="2"/>
          </p:cNvCxnSpPr>
          <p:nvPr/>
        </p:nvCxnSpPr>
        <p:spPr>
          <a:xfrm rot="10800000">
            <a:off x="1586000" y="2794000"/>
            <a:ext cx="619500" cy="850500"/>
          </a:xfrm>
          <a:prstGeom prst="bentConnector2">
            <a:avLst/>
          </a:prstGeom>
          <a:noFill/>
          <a:ln w="9525" cap="flat" cmpd="sng">
            <a:solidFill>
              <a:schemeClr val="dk2"/>
            </a:solidFill>
            <a:prstDash val="dashDot"/>
            <a:round/>
            <a:headEnd type="none" w="med" len="med"/>
            <a:tailEnd type="triangle" w="med" len="med"/>
          </a:ln>
        </p:spPr>
      </p:cxnSp>
      <p:sp>
        <p:nvSpPr>
          <p:cNvPr id="510" name="Google Shape;510;p53"/>
          <p:cNvSpPr/>
          <p:nvPr/>
        </p:nvSpPr>
        <p:spPr>
          <a:xfrm>
            <a:off x="2300325" y="3007225"/>
            <a:ext cx="1295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Chứng từ bán</a:t>
            </a:r>
            <a:endParaRPr sz="996"/>
          </a:p>
        </p:txBody>
      </p:sp>
      <p:sp>
        <p:nvSpPr>
          <p:cNvPr id="511" name="Google Shape;511;p53"/>
          <p:cNvSpPr/>
          <p:nvPr/>
        </p:nvSpPr>
        <p:spPr>
          <a:xfrm>
            <a:off x="2300325" y="3350000"/>
            <a:ext cx="1295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Công nợ</a:t>
            </a:r>
            <a:endParaRPr sz="996"/>
          </a:p>
        </p:txBody>
      </p:sp>
      <p:sp>
        <p:nvSpPr>
          <p:cNvPr id="512" name="Google Shape;512;p53"/>
          <p:cNvSpPr/>
          <p:nvPr/>
        </p:nvSpPr>
        <p:spPr>
          <a:xfrm>
            <a:off x="2300325" y="3692775"/>
            <a:ext cx="1295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Thanh toán</a:t>
            </a:r>
            <a:endParaRPr sz="996"/>
          </a:p>
        </p:txBody>
      </p:sp>
      <p:sp>
        <p:nvSpPr>
          <p:cNvPr id="513" name="Google Shape;513;p53"/>
          <p:cNvSpPr/>
          <p:nvPr/>
        </p:nvSpPr>
        <p:spPr>
          <a:xfrm>
            <a:off x="2300325" y="4028125"/>
            <a:ext cx="1295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Xuất / Tồn kho</a:t>
            </a:r>
            <a:endParaRPr sz="996"/>
          </a:p>
        </p:txBody>
      </p:sp>
      <p:sp>
        <p:nvSpPr>
          <p:cNvPr id="514" name="Google Shape;514;p53"/>
          <p:cNvSpPr/>
          <p:nvPr/>
        </p:nvSpPr>
        <p:spPr>
          <a:xfrm>
            <a:off x="2916450" y="5708100"/>
            <a:ext cx="13428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Kênh bán khác</a:t>
            </a:r>
            <a:endParaRPr>
              <a:solidFill>
                <a:schemeClr val="lt1"/>
              </a:solidFill>
              <a:latin typeface="Reddit Sans SemiBold"/>
              <a:ea typeface="Reddit Sans SemiBold"/>
              <a:cs typeface="Reddit Sans SemiBold"/>
              <a:sym typeface="Reddit Sans SemiBold"/>
            </a:endParaRPr>
          </a:p>
        </p:txBody>
      </p:sp>
      <p:cxnSp>
        <p:nvCxnSpPr>
          <p:cNvPr id="515" name="Google Shape;515;p53"/>
          <p:cNvCxnSpPr>
            <a:stCxn id="504" idx="0"/>
            <a:endCxn id="499" idx="2"/>
          </p:cNvCxnSpPr>
          <p:nvPr/>
        </p:nvCxnSpPr>
        <p:spPr>
          <a:xfrm rot="5400000" flipH="1">
            <a:off x="4395550" y="4937700"/>
            <a:ext cx="751800" cy="789000"/>
          </a:xfrm>
          <a:prstGeom prst="bentConnector3">
            <a:avLst>
              <a:gd name="adj1" fmla="val 31721"/>
            </a:avLst>
          </a:prstGeom>
          <a:noFill/>
          <a:ln w="9525" cap="flat" cmpd="sng">
            <a:solidFill>
              <a:schemeClr val="dk2"/>
            </a:solidFill>
            <a:prstDash val="dashDot"/>
            <a:round/>
            <a:headEnd type="none" w="med" len="med"/>
            <a:tailEnd type="triangle" w="med" len="med"/>
          </a:ln>
        </p:spPr>
      </p:cxnSp>
      <p:cxnSp>
        <p:nvCxnSpPr>
          <p:cNvPr id="516" name="Google Shape;516;p53"/>
          <p:cNvCxnSpPr>
            <a:stCxn id="514" idx="0"/>
            <a:endCxn id="499" idx="2"/>
          </p:cNvCxnSpPr>
          <p:nvPr/>
        </p:nvCxnSpPr>
        <p:spPr>
          <a:xfrm rot="-5400000">
            <a:off x="3606450" y="4937700"/>
            <a:ext cx="751800" cy="789000"/>
          </a:xfrm>
          <a:prstGeom prst="bentConnector3">
            <a:avLst>
              <a:gd name="adj1" fmla="val 31721"/>
            </a:avLst>
          </a:prstGeom>
          <a:noFill/>
          <a:ln w="9525" cap="flat" cmpd="sng">
            <a:solidFill>
              <a:schemeClr val="dk2"/>
            </a:solidFill>
            <a:prstDash val="dashDot"/>
            <a:round/>
            <a:headEnd type="none" w="med" len="med"/>
            <a:tailEnd type="triangle" w="med" len="med"/>
          </a:ln>
        </p:spPr>
      </p:cxnSp>
      <p:sp>
        <p:nvSpPr>
          <p:cNvPr id="517" name="Google Shape;517;p53"/>
          <p:cNvSpPr/>
          <p:nvPr/>
        </p:nvSpPr>
        <p:spPr>
          <a:xfrm>
            <a:off x="10258925" y="3379500"/>
            <a:ext cx="13428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Điểm bán GT</a:t>
            </a:r>
            <a:endParaRPr>
              <a:solidFill>
                <a:schemeClr val="lt1"/>
              </a:solidFill>
              <a:latin typeface="Reddit Sans SemiBold"/>
              <a:ea typeface="Reddit Sans SemiBold"/>
              <a:cs typeface="Reddit Sans SemiBold"/>
              <a:sym typeface="Reddit Sans SemiBold"/>
            </a:endParaRPr>
          </a:p>
        </p:txBody>
      </p:sp>
      <p:cxnSp>
        <p:nvCxnSpPr>
          <p:cNvPr id="518" name="Google Shape;518;p53"/>
          <p:cNvCxnSpPr>
            <a:stCxn id="498" idx="3"/>
            <a:endCxn id="517" idx="1"/>
          </p:cNvCxnSpPr>
          <p:nvPr/>
        </p:nvCxnSpPr>
        <p:spPr>
          <a:xfrm rot="10800000" flipH="1">
            <a:off x="9697157" y="3649600"/>
            <a:ext cx="561900" cy="357600"/>
          </a:xfrm>
          <a:prstGeom prst="bentConnector3">
            <a:avLst>
              <a:gd name="adj1" fmla="val 40967"/>
            </a:avLst>
          </a:prstGeom>
          <a:noFill/>
          <a:ln w="9525" cap="flat" cmpd="sng">
            <a:solidFill>
              <a:schemeClr val="dk2"/>
            </a:solidFill>
            <a:prstDash val="dashDot"/>
            <a:round/>
            <a:headEnd type="triangle" w="med" len="med"/>
            <a:tailEnd type="none" w="med" len="med"/>
          </a:ln>
        </p:spPr>
      </p:cxnSp>
      <p:cxnSp>
        <p:nvCxnSpPr>
          <p:cNvPr id="519" name="Google Shape;519;p53"/>
          <p:cNvCxnSpPr>
            <a:stCxn id="498" idx="3"/>
            <a:endCxn id="493" idx="1"/>
          </p:cNvCxnSpPr>
          <p:nvPr/>
        </p:nvCxnSpPr>
        <p:spPr>
          <a:xfrm>
            <a:off x="9697157" y="4007200"/>
            <a:ext cx="561900" cy="357600"/>
          </a:xfrm>
          <a:prstGeom prst="bentConnector3">
            <a:avLst>
              <a:gd name="adj1" fmla="val 40967"/>
            </a:avLst>
          </a:prstGeom>
          <a:noFill/>
          <a:ln w="9525" cap="flat" cmpd="sng">
            <a:solidFill>
              <a:schemeClr val="dk2"/>
            </a:solidFill>
            <a:prstDash val="dashDot"/>
            <a:round/>
            <a:headEnd type="triangle" w="med" len="med"/>
            <a:tailEnd type="none" w="med" len="med"/>
          </a:ln>
        </p:spPr>
      </p:cxnSp>
      <p:sp>
        <p:nvSpPr>
          <p:cNvPr id="520" name="Google Shape;520;p53"/>
          <p:cNvSpPr txBox="1"/>
          <p:nvPr/>
        </p:nvSpPr>
        <p:spPr>
          <a:xfrm>
            <a:off x="587225" y="931100"/>
            <a:ext cx="67857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Đáp ứng </a:t>
            </a:r>
            <a:r>
              <a:rPr lang="vi" sz="2200">
                <a:solidFill>
                  <a:srgbClr val="C3161C"/>
                </a:solidFill>
                <a:latin typeface="Reddit Sans SemiBold"/>
                <a:ea typeface="Reddit Sans SemiBold"/>
                <a:cs typeface="Reddit Sans SemiBold"/>
                <a:sym typeface="Reddit Sans SemiBold"/>
              </a:rPr>
              <a:t>mô hình phân phối đa kênh, đa tầng</a:t>
            </a:r>
            <a:endParaRPr sz="2200">
              <a:solidFill>
                <a:srgbClr val="C3161C"/>
              </a:solidFill>
              <a:latin typeface="Reddit Sans SemiBold"/>
              <a:ea typeface="Reddit Sans SemiBold"/>
              <a:cs typeface="Reddit Sans SemiBold"/>
              <a:sym typeface="Reddit Sans SemiBold"/>
            </a:endParaRPr>
          </a:p>
        </p:txBody>
      </p:sp>
      <p:grpSp>
        <p:nvGrpSpPr>
          <p:cNvPr id="521" name="Google Shape;521;p53"/>
          <p:cNvGrpSpPr/>
          <p:nvPr/>
        </p:nvGrpSpPr>
        <p:grpSpPr>
          <a:xfrm rot="2700000">
            <a:off x="7053378" y="748014"/>
            <a:ext cx="148367" cy="193521"/>
            <a:chOff x="3723" y="2014"/>
            <a:chExt cx="230" cy="300"/>
          </a:xfrm>
        </p:grpSpPr>
        <p:sp>
          <p:nvSpPr>
            <p:cNvPr id="522" name="Google Shape;522;p5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523" name="Google Shape;523;p5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524" name="Google Shape;524;p53"/>
          <p:cNvSpPr/>
          <p:nvPr/>
        </p:nvSpPr>
        <p:spPr>
          <a:xfrm>
            <a:off x="1338350" y="5708100"/>
            <a:ext cx="13428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Kênh bán POS</a:t>
            </a:r>
            <a:endParaRPr>
              <a:solidFill>
                <a:schemeClr val="lt1"/>
              </a:solidFill>
              <a:latin typeface="Reddit Sans SemiBold"/>
              <a:ea typeface="Reddit Sans SemiBold"/>
              <a:cs typeface="Reddit Sans SemiBold"/>
              <a:sym typeface="Reddit Sans SemiBold"/>
            </a:endParaRPr>
          </a:p>
        </p:txBody>
      </p:sp>
      <p:cxnSp>
        <p:nvCxnSpPr>
          <p:cNvPr id="525" name="Google Shape;525;p53"/>
          <p:cNvCxnSpPr>
            <a:stCxn id="524" idx="0"/>
          </p:cNvCxnSpPr>
          <p:nvPr/>
        </p:nvCxnSpPr>
        <p:spPr>
          <a:xfrm rot="-5400000">
            <a:off x="1629200" y="4749150"/>
            <a:ext cx="1339500" cy="578400"/>
          </a:xfrm>
          <a:prstGeom prst="bentConnector3">
            <a:avLst>
              <a:gd name="adj1" fmla="val 73552"/>
            </a:avLst>
          </a:prstGeom>
          <a:noFill/>
          <a:ln w="9525" cap="flat" cmpd="sng">
            <a:solidFill>
              <a:schemeClr val="dk2"/>
            </a:solidFill>
            <a:prstDash val="dashDot"/>
            <a:round/>
            <a:headEnd type="none" w="med" len="med"/>
            <a:tailEnd type="triangle" w="med" len="med"/>
          </a:ln>
        </p:spPr>
      </p:cxnSp>
      <p:grpSp>
        <p:nvGrpSpPr>
          <p:cNvPr id="526" name="Google Shape;526;p53"/>
          <p:cNvGrpSpPr/>
          <p:nvPr/>
        </p:nvGrpSpPr>
        <p:grpSpPr>
          <a:xfrm>
            <a:off x="10222040" y="325568"/>
            <a:ext cx="1379662" cy="380749"/>
            <a:chOff x="2600725" y="4134550"/>
            <a:chExt cx="1957800" cy="540300"/>
          </a:xfrm>
        </p:grpSpPr>
        <p:sp>
          <p:nvSpPr>
            <p:cNvPr id="527" name="Google Shape;527;p53"/>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528" name="Google Shape;528;p53"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cxnSp>
        <p:nvCxnSpPr>
          <p:cNvPr id="529" name="Google Shape;529;p53"/>
          <p:cNvCxnSpPr>
            <a:stCxn id="496" idx="1"/>
          </p:cNvCxnSpPr>
          <p:nvPr/>
        </p:nvCxnSpPr>
        <p:spPr>
          <a:xfrm rot="10800000">
            <a:off x="3724157" y="3255375"/>
            <a:ext cx="2306100" cy="0"/>
          </a:xfrm>
          <a:prstGeom prst="straightConnector1">
            <a:avLst/>
          </a:prstGeom>
          <a:noFill/>
          <a:ln w="9525" cap="flat" cmpd="sng">
            <a:solidFill>
              <a:schemeClr val="dk2"/>
            </a:solidFill>
            <a:prstDash val="dashDot"/>
            <a:round/>
            <a:headEnd type="triangle" w="med" len="med"/>
            <a:tailEnd type="none" w="med" len="med"/>
          </a:ln>
        </p:spPr>
      </p:cxnSp>
      <p:grpSp>
        <p:nvGrpSpPr>
          <p:cNvPr id="530" name="Google Shape;530;p53"/>
          <p:cNvGrpSpPr/>
          <p:nvPr/>
        </p:nvGrpSpPr>
        <p:grpSpPr>
          <a:xfrm>
            <a:off x="8425427" y="2677225"/>
            <a:ext cx="1199324" cy="751776"/>
            <a:chOff x="4005264" y="2944000"/>
            <a:chExt cx="1107000" cy="693904"/>
          </a:xfrm>
        </p:grpSpPr>
        <p:sp>
          <p:nvSpPr>
            <p:cNvPr id="531" name="Google Shape;531;p53"/>
            <p:cNvSpPr/>
            <p:nvPr/>
          </p:nvSpPr>
          <p:spPr>
            <a:xfrm>
              <a:off x="4324450" y="2944000"/>
              <a:ext cx="466800" cy="466800"/>
            </a:xfrm>
            <a:prstGeom prst="roundRect">
              <a:avLst>
                <a:gd name="adj" fmla="val 16667"/>
              </a:avLst>
            </a:prstGeom>
            <a:solidFill>
              <a:schemeClr val="lt2"/>
            </a:solidFill>
            <a:ln w="7350" cap="flat" cmpd="sng">
              <a:solidFill>
                <a:srgbClr val="C3161C"/>
              </a:solidFill>
              <a:prstDash val="solid"/>
              <a:round/>
              <a:headEnd type="none" w="sm" len="sm"/>
              <a:tailEnd type="none" w="sm" len="sm"/>
            </a:ln>
          </p:spPr>
          <p:txBody>
            <a:bodyPr spcFirstLastPara="1" wrap="square" lIns="70500" tIns="70500" rIns="70500" bIns="70500" anchor="ctr" anchorCtr="0">
              <a:noAutofit/>
            </a:bodyPr>
            <a:lstStyle/>
            <a:p>
              <a:pPr marL="0" lvl="0" indent="0" algn="ctr" rtl="0">
                <a:spcBef>
                  <a:spcPts val="0"/>
                </a:spcBef>
                <a:spcAft>
                  <a:spcPts val="0"/>
                </a:spcAft>
                <a:buNone/>
              </a:pPr>
              <a:endParaRPr sz="1079"/>
            </a:p>
          </p:txBody>
        </p:sp>
        <p:sp>
          <p:nvSpPr>
            <p:cNvPr id="532" name="Google Shape;532;p53"/>
            <p:cNvSpPr txBox="1"/>
            <p:nvPr/>
          </p:nvSpPr>
          <p:spPr>
            <a:xfrm>
              <a:off x="4005264" y="3478304"/>
              <a:ext cx="1107000" cy="1596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867">
                  <a:latin typeface="Reddit Sans Medium"/>
                  <a:ea typeface="Reddit Sans Medium"/>
                  <a:cs typeface="Reddit Sans Medium"/>
                  <a:sym typeface="Reddit Sans Medium"/>
                </a:rPr>
                <a:t>App SFA</a:t>
              </a:r>
              <a:endParaRPr sz="867">
                <a:latin typeface="Reddit Sans Medium"/>
                <a:ea typeface="Reddit Sans Medium"/>
                <a:cs typeface="Reddit Sans Medium"/>
                <a:sym typeface="Reddit Sans Medium"/>
              </a:endParaRPr>
            </a:p>
            <a:p>
              <a:pPr marL="0" lvl="0" indent="0" algn="ctr" rtl="0">
                <a:spcBef>
                  <a:spcPts val="0"/>
                </a:spcBef>
                <a:spcAft>
                  <a:spcPts val="0"/>
                </a:spcAft>
                <a:buNone/>
              </a:pPr>
              <a:r>
                <a:rPr lang="vi" sz="867">
                  <a:latin typeface="Reddit Sans Medium"/>
                  <a:ea typeface="Reddit Sans Medium"/>
                  <a:cs typeface="Reddit Sans Medium"/>
                  <a:sym typeface="Reddit Sans Medium"/>
                </a:rPr>
                <a:t>Đặt hàng</a:t>
              </a:r>
              <a:endParaRPr sz="867">
                <a:latin typeface="Reddit Sans Medium"/>
                <a:ea typeface="Reddit Sans Medium"/>
                <a:cs typeface="Reddit Sans Medium"/>
                <a:sym typeface="Reddit Sans Medium"/>
              </a:endParaRPr>
            </a:p>
          </p:txBody>
        </p:sp>
        <p:pic>
          <p:nvPicPr>
            <p:cNvPr id="533" name="Google Shape;533;p53" title="icon4.png"/>
            <p:cNvPicPr preferRelativeResize="0"/>
            <p:nvPr/>
          </p:nvPicPr>
          <p:blipFill>
            <a:blip r:embed="rId5">
              <a:alphaModFix/>
            </a:blip>
            <a:stretch>
              <a:fillRect/>
            </a:stretch>
          </p:blipFill>
          <p:spPr>
            <a:xfrm>
              <a:off x="4437482" y="3057022"/>
              <a:ext cx="240767" cy="240767"/>
            </a:xfrm>
            <a:prstGeom prst="rect">
              <a:avLst/>
            </a:prstGeom>
            <a:noFill/>
            <a:ln>
              <a:noFill/>
            </a:ln>
          </p:spPr>
        </p:pic>
      </p:grpSp>
      <p:sp>
        <p:nvSpPr>
          <p:cNvPr id="534" name="Google Shape;534;p5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8</a:t>
            </a:fld>
            <a:endParaRPr/>
          </a:p>
        </p:txBody>
      </p:sp>
      <p:pic>
        <p:nvPicPr>
          <p:cNvPr id="53" name="Picture 52"/>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54"/>
          <p:cNvSpPr/>
          <p:nvPr/>
        </p:nvSpPr>
        <p:spPr>
          <a:xfrm>
            <a:off x="587375" y="3743125"/>
            <a:ext cx="1988400" cy="23523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540" name="Google Shape;540;p5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541" name="Google Shape;541;p5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542" name="Google Shape;542;p54"/>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543" name="Google Shape;543;p54"/>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Tối ưu </a:t>
            </a:r>
            <a:r>
              <a:rPr lang="vi" sz="2200">
                <a:solidFill>
                  <a:srgbClr val="C3161C"/>
                </a:solidFill>
                <a:latin typeface="Reddit Sans SemiBold"/>
                <a:ea typeface="Reddit Sans SemiBold"/>
                <a:cs typeface="Reddit Sans SemiBold"/>
                <a:sym typeface="Reddit Sans SemiBold"/>
              </a:rPr>
              <a:t>quản lý vận hành       phân phối       tài chính</a:t>
            </a:r>
            <a:endParaRPr sz="2200">
              <a:solidFill>
                <a:srgbClr val="C3161C"/>
              </a:solidFill>
              <a:latin typeface="Reddit Sans SemiBold"/>
              <a:ea typeface="Reddit Sans SemiBold"/>
              <a:cs typeface="Reddit Sans SemiBold"/>
              <a:sym typeface="Reddit Sans SemiBold"/>
            </a:endParaRPr>
          </a:p>
        </p:txBody>
      </p:sp>
      <p:grpSp>
        <p:nvGrpSpPr>
          <p:cNvPr id="544" name="Google Shape;544;p54"/>
          <p:cNvGrpSpPr/>
          <p:nvPr/>
        </p:nvGrpSpPr>
        <p:grpSpPr>
          <a:xfrm rot="2071298">
            <a:off x="3689019" y="948994"/>
            <a:ext cx="304949" cy="302916"/>
            <a:chOff x="6987875" y="3743253"/>
            <a:chExt cx="423267" cy="420445"/>
          </a:xfrm>
        </p:grpSpPr>
        <p:sp>
          <p:nvSpPr>
            <p:cNvPr id="545" name="Google Shape;545;p54"/>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546" name="Google Shape;546;p54"/>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547" name="Google Shape;547;p54"/>
          <p:cNvGrpSpPr/>
          <p:nvPr/>
        </p:nvGrpSpPr>
        <p:grpSpPr>
          <a:xfrm rot="2071298">
            <a:off x="5455030" y="948994"/>
            <a:ext cx="304949" cy="302916"/>
            <a:chOff x="6987875" y="3743253"/>
            <a:chExt cx="423267" cy="420445"/>
          </a:xfrm>
        </p:grpSpPr>
        <p:sp>
          <p:nvSpPr>
            <p:cNvPr id="548" name="Google Shape;548;p54"/>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549" name="Google Shape;549;p54"/>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550" name="Google Shape;550;p54"/>
          <p:cNvGrpSpPr/>
          <p:nvPr/>
        </p:nvGrpSpPr>
        <p:grpSpPr>
          <a:xfrm>
            <a:off x="9300649" y="4974196"/>
            <a:ext cx="2261701" cy="1323313"/>
            <a:chOff x="8724307" y="2219734"/>
            <a:chExt cx="2261701" cy="1323313"/>
          </a:xfrm>
        </p:grpSpPr>
        <p:sp>
          <p:nvSpPr>
            <p:cNvPr id="551" name="Google Shape;551;p54"/>
            <p:cNvSpPr txBox="1"/>
            <p:nvPr/>
          </p:nvSpPr>
          <p:spPr>
            <a:xfrm>
              <a:off x="8724307" y="2219734"/>
              <a:ext cx="22308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Phân tích &amp; dự báo </a:t>
              </a:r>
              <a:endParaRPr sz="1600" i="0" u="none" strike="noStrike" cap="none">
                <a:solidFill>
                  <a:srgbClr val="000000"/>
                </a:solidFill>
                <a:latin typeface="Reddit Sans SemiBold"/>
                <a:ea typeface="Reddit Sans SemiBold"/>
                <a:cs typeface="Reddit Sans SemiBold"/>
                <a:sym typeface="Reddit Sans SemiBold"/>
              </a:endParaRPr>
            </a:p>
          </p:txBody>
        </p:sp>
        <p:sp>
          <p:nvSpPr>
            <p:cNvPr id="552" name="Google Shape;552;p54"/>
            <p:cNvSpPr txBox="1"/>
            <p:nvPr/>
          </p:nvSpPr>
          <p:spPr>
            <a:xfrm>
              <a:off x="8724308" y="2628648"/>
              <a:ext cx="2261700" cy="914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Dữ liệu tập trung → báo cáo, phân tích KPI, dự báo nhu cầu thị trường để ra quyết định nhanh.</a:t>
              </a:r>
              <a:endParaRPr sz="1200" i="0" u="none" strike="noStrike" cap="none">
                <a:solidFill>
                  <a:srgbClr val="000000"/>
                </a:solidFill>
                <a:latin typeface="Reddit Sans"/>
                <a:ea typeface="Reddit Sans"/>
                <a:cs typeface="Reddit Sans"/>
                <a:sym typeface="Reddit Sans"/>
              </a:endParaRPr>
            </a:p>
          </p:txBody>
        </p:sp>
      </p:grpSp>
      <p:sp>
        <p:nvSpPr>
          <p:cNvPr id="553" name="Google Shape;553;p54"/>
          <p:cNvSpPr/>
          <p:nvPr/>
        </p:nvSpPr>
        <p:spPr>
          <a:xfrm rot="-5400000">
            <a:off x="8465150" y="2115375"/>
            <a:ext cx="1699800" cy="2119800"/>
          </a:xfrm>
          <a:prstGeom prst="arc">
            <a:avLst>
              <a:gd name="adj1" fmla="val 12003798"/>
              <a:gd name="adj2" fmla="val 18131920"/>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sp>
        <p:nvSpPr>
          <p:cNvPr id="554" name="Google Shape;554;p54"/>
          <p:cNvSpPr/>
          <p:nvPr/>
        </p:nvSpPr>
        <p:spPr>
          <a:xfrm>
            <a:off x="2610925" y="1559100"/>
            <a:ext cx="2482200" cy="16287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555" name="Google Shape;555;p54"/>
          <p:cNvSpPr txBox="1"/>
          <p:nvPr/>
        </p:nvSpPr>
        <p:spPr>
          <a:xfrm>
            <a:off x="2678500" y="1634728"/>
            <a:ext cx="23043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Đầy đủ tính năng của CRM + ERP + DMS</a:t>
            </a:r>
            <a:endParaRPr sz="1600" b="1" i="0" u="none" strike="noStrike" cap="none">
              <a:solidFill>
                <a:schemeClr val="lt1"/>
              </a:solidFill>
              <a:latin typeface="Reddit Sans"/>
              <a:ea typeface="Reddit Sans"/>
              <a:cs typeface="Reddit Sans"/>
              <a:sym typeface="Reddit Sans"/>
            </a:endParaRPr>
          </a:p>
        </p:txBody>
      </p:sp>
      <p:sp>
        <p:nvSpPr>
          <p:cNvPr id="556" name="Google Shape;556;p54"/>
          <p:cNvSpPr txBox="1"/>
          <p:nvPr/>
        </p:nvSpPr>
        <p:spPr>
          <a:xfrm>
            <a:off x="2660250" y="2200419"/>
            <a:ext cx="2304300" cy="9144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Mua hàng, Tồn kho, Bán hàng, Tài Chính Kế toán, Sản xuất, Tiền lương, Hệ thống Phân phối, Ứng dụng SFA</a:t>
            </a:r>
            <a:endParaRPr sz="1200" i="0" u="none" strike="noStrike" cap="none">
              <a:solidFill>
                <a:schemeClr val="lt1"/>
              </a:solidFill>
              <a:latin typeface="Reddit Sans Medium"/>
              <a:ea typeface="Reddit Sans Medium"/>
              <a:cs typeface="Reddit Sans Medium"/>
              <a:sym typeface="Reddit Sans Medium"/>
            </a:endParaRPr>
          </a:p>
        </p:txBody>
      </p:sp>
      <p:sp>
        <p:nvSpPr>
          <p:cNvPr id="557" name="Google Shape;557;p54"/>
          <p:cNvSpPr/>
          <p:nvPr/>
        </p:nvSpPr>
        <p:spPr>
          <a:xfrm>
            <a:off x="9119500" y="3187800"/>
            <a:ext cx="2482200" cy="1628700"/>
          </a:xfrm>
          <a:prstGeom prst="roundRect">
            <a:avLst>
              <a:gd name="adj" fmla="val 10840"/>
            </a:avLst>
          </a:prstGeom>
          <a:solidFill>
            <a:srgbClr val="FFDF5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558" name="Google Shape;558;p54"/>
          <p:cNvSpPr txBox="1"/>
          <p:nvPr/>
        </p:nvSpPr>
        <p:spPr>
          <a:xfrm>
            <a:off x="9188802" y="3283070"/>
            <a:ext cx="23043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b="1">
                <a:solidFill>
                  <a:schemeClr val="dk1"/>
                </a:solidFill>
                <a:latin typeface="Reddit Sans"/>
                <a:ea typeface="Reddit Sans"/>
                <a:cs typeface="Reddit Sans"/>
                <a:sym typeface="Reddit Sans"/>
              </a:rPr>
              <a:t>Tùy biến cao cho lĩnh vực thương mại - phân phối</a:t>
            </a:r>
            <a:endParaRPr b="1" i="0" u="none" strike="noStrike" cap="none">
              <a:solidFill>
                <a:schemeClr val="dk1"/>
              </a:solidFill>
              <a:latin typeface="Reddit Sans"/>
              <a:ea typeface="Reddit Sans"/>
              <a:cs typeface="Reddit Sans"/>
              <a:sym typeface="Reddit Sans"/>
            </a:endParaRPr>
          </a:p>
        </p:txBody>
      </p:sp>
      <p:sp>
        <p:nvSpPr>
          <p:cNvPr id="559" name="Google Shape;559;p54"/>
          <p:cNvSpPr txBox="1"/>
          <p:nvPr/>
        </p:nvSpPr>
        <p:spPr>
          <a:xfrm>
            <a:off x="9208450" y="3810759"/>
            <a:ext cx="2304300" cy="9144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200">
                <a:solidFill>
                  <a:schemeClr val="dk1"/>
                </a:solidFill>
                <a:latin typeface="Reddit Sans Medium"/>
                <a:ea typeface="Reddit Sans Medium"/>
                <a:cs typeface="Reddit Sans Medium"/>
                <a:sym typeface="Reddit Sans Medium"/>
              </a:rPr>
              <a:t>Được thiết kế chuyên sâu cho đặc thù phân phối: quản lý đa kênh, đa tầng, đa chính sách giá/chiết khấu.</a:t>
            </a:r>
            <a:endParaRPr sz="1200">
              <a:solidFill>
                <a:schemeClr val="dk1"/>
              </a:solidFill>
              <a:latin typeface="Reddit Sans Medium"/>
              <a:ea typeface="Reddit Sans Medium"/>
              <a:cs typeface="Reddit Sans Medium"/>
              <a:sym typeface="Reddit Sans Medium"/>
            </a:endParaRPr>
          </a:p>
        </p:txBody>
      </p:sp>
      <p:sp>
        <p:nvSpPr>
          <p:cNvPr id="560" name="Google Shape;560;p54"/>
          <p:cNvSpPr txBox="1"/>
          <p:nvPr/>
        </p:nvSpPr>
        <p:spPr>
          <a:xfrm>
            <a:off x="660125" y="3781300"/>
            <a:ext cx="18429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200">
                <a:latin typeface="Reddit Sans SemiBold"/>
                <a:ea typeface="Reddit Sans SemiBold"/>
                <a:cs typeface="Reddit Sans SemiBold"/>
                <a:sym typeface="Reddit Sans SemiBold"/>
              </a:rPr>
              <a:t>Tiếp cận thị trường, khách hàng</a:t>
            </a:r>
            <a:endParaRPr sz="1200">
              <a:latin typeface="Reddit Sans SemiBold"/>
              <a:ea typeface="Reddit Sans SemiBold"/>
              <a:cs typeface="Reddit Sans SemiBold"/>
              <a:sym typeface="Reddit Sans SemiBold"/>
            </a:endParaRPr>
          </a:p>
        </p:txBody>
      </p:sp>
      <p:sp>
        <p:nvSpPr>
          <p:cNvPr id="561" name="Google Shape;561;p54"/>
          <p:cNvSpPr/>
          <p:nvPr/>
        </p:nvSpPr>
        <p:spPr>
          <a:xfrm>
            <a:off x="2868900" y="3743125"/>
            <a:ext cx="1988400" cy="23523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562" name="Google Shape;562;p54"/>
          <p:cNvSpPr txBox="1"/>
          <p:nvPr/>
        </p:nvSpPr>
        <p:spPr>
          <a:xfrm>
            <a:off x="2941650" y="3781300"/>
            <a:ext cx="18429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200">
                <a:latin typeface="Reddit Sans SemiBold"/>
                <a:ea typeface="Reddit Sans SemiBold"/>
                <a:cs typeface="Reddit Sans SemiBold"/>
                <a:sym typeface="Reddit Sans SemiBold"/>
              </a:rPr>
              <a:t>Quản trị vận hành,</a:t>
            </a:r>
            <a:endParaRPr sz="1200">
              <a:latin typeface="Reddit Sans SemiBold"/>
              <a:ea typeface="Reddit Sans SemiBold"/>
              <a:cs typeface="Reddit Sans SemiBold"/>
              <a:sym typeface="Reddit Sans SemiBold"/>
            </a:endParaRPr>
          </a:p>
          <a:p>
            <a:pPr marL="0" lvl="0" indent="0" algn="ctr" rtl="0">
              <a:spcBef>
                <a:spcPts val="0"/>
              </a:spcBef>
              <a:spcAft>
                <a:spcPts val="0"/>
              </a:spcAft>
              <a:buNone/>
            </a:pPr>
            <a:r>
              <a:rPr lang="vi" sz="1200">
                <a:latin typeface="Reddit Sans SemiBold"/>
                <a:ea typeface="Reddit Sans SemiBold"/>
                <a:cs typeface="Reddit Sans SemiBold"/>
                <a:sym typeface="Reddit Sans SemiBold"/>
              </a:rPr>
              <a:t>chuỗi cung ứng</a:t>
            </a:r>
            <a:endParaRPr sz="1200">
              <a:latin typeface="Reddit Sans SemiBold"/>
              <a:ea typeface="Reddit Sans SemiBold"/>
              <a:cs typeface="Reddit Sans SemiBold"/>
              <a:sym typeface="Reddit Sans SemiBold"/>
            </a:endParaRPr>
          </a:p>
        </p:txBody>
      </p:sp>
      <p:sp>
        <p:nvSpPr>
          <p:cNvPr id="563" name="Google Shape;563;p54"/>
          <p:cNvSpPr/>
          <p:nvPr/>
        </p:nvSpPr>
        <p:spPr>
          <a:xfrm>
            <a:off x="5150425" y="3743125"/>
            <a:ext cx="1988400" cy="2352300"/>
          </a:xfrm>
          <a:prstGeom prst="roundRect">
            <a:avLst>
              <a:gd name="adj" fmla="val 11194"/>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SemiBold"/>
              <a:ea typeface="Reddit Sans SemiBold"/>
              <a:cs typeface="Reddit Sans SemiBold"/>
              <a:sym typeface="Reddit Sans SemiBold"/>
            </a:endParaRPr>
          </a:p>
        </p:txBody>
      </p:sp>
      <p:sp>
        <p:nvSpPr>
          <p:cNvPr id="564" name="Google Shape;564;p54"/>
          <p:cNvSpPr txBox="1"/>
          <p:nvPr/>
        </p:nvSpPr>
        <p:spPr>
          <a:xfrm>
            <a:off x="5223175" y="3781300"/>
            <a:ext cx="18429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200">
                <a:latin typeface="Reddit Sans SemiBold"/>
                <a:ea typeface="Reddit Sans SemiBold"/>
                <a:cs typeface="Reddit Sans SemiBold"/>
                <a:sym typeface="Reddit Sans SemiBold"/>
              </a:rPr>
              <a:t>Quản lý hệ thống </a:t>
            </a:r>
            <a:endParaRPr sz="1200">
              <a:latin typeface="Reddit Sans SemiBold"/>
              <a:ea typeface="Reddit Sans SemiBold"/>
              <a:cs typeface="Reddit Sans SemiBold"/>
              <a:sym typeface="Reddit Sans SemiBold"/>
            </a:endParaRPr>
          </a:p>
          <a:p>
            <a:pPr marL="0" lvl="0" indent="0" algn="ctr" rtl="0">
              <a:spcBef>
                <a:spcPts val="0"/>
              </a:spcBef>
              <a:spcAft>
                <a:spcPts val="0"/>
              </a:spcAft>
              <a:buNone/>
            </a:pPr>
            <a:r>
              <a:rPr lang="vi" sz="1200">
                <a:latin typeface="Reddit Sans SemiBold"/>
                <a:ea typeface="Reddit Sans SemiBold"/>
                <a:cs typeface="Reddit Sans SemiBold"/>
                <a:sym typeface="Reddit Sans SemiBold"/>
              </a:rPr>
              <a:t>phân phối</a:t>
            </a:r>
            <a:endParaRPr sz="1200">
              <a:latin typeface="Reddit Sans SemiBold"/>
              <a:ea typeface="Reddit Sans SemiBold"/>
              <a:cs typeface="Reddit Sans SemiBold"/>
              <a:sym typeface="Reddit Sans SemiBold"/>
            </a:endParaRPr>
          </a:p>
        </p:txBody>
      </p:sp>
      <p:sp>
        <p:nvSpPr>
          <p:cNvPr id="565" name="Google Shape;565;p54"/>
          <p:cNvSpPr/>
          <p:nvPr/>
        </p:nvSpPr>
        <p:spPr>
          <a:xfrm>
            <a:off x="748325" y="4472275"/>
            <a:ext cx="1666500" cy="338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Quản lý kênh phân phối</a:t>
            </a:r>
            <a:endParaRPr sz="996"/>
          </a:p>
        </p:txBody>
      </p:sp>
      <p:sp>
        <p:nvSpPr>
          <p:cNvPr id="566" name="Google Shape;566;p54"/>
          <p:cNvSpPr/>
          <p:nvPr/>
        </p:nvSpPr>
        <p:spPr>
          <a:xfrm>
            <a:off x="748325" y="4852063"/>
            <a:ext cx="1666500" cy="338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solidFill>
                  <a:schemeClr val="dk1"/>
                </a:solidFill>
              </a:rPr>
              <a:t>Khách hàng tiềm năng</a:t>
            </a:r>
            <a:endParaRPr sz="996"/>
          </a:p>
        </p:txBody>
      </p:sp>
      <p:sp>
        <p:nvSpPr>
          <p:cNvPr id="567" name="Google Shape;567;p54"/>
          <p:cNvSpPr/>
          <p:nvPr/>
        </p:nvSpPr>
        <p:spPr>
          <a:xfrm>
            <a:off x="748325" y="5231863"/>
            <a:ext cx="1666500" cy="338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Đơn hàng bán</a:t>
            </a:r>
            <a:endParaRPr sz="996"/>
          </a:p>
        </p:txBody>
      </p:sp>
      <p:sp>
        <p:nvSpPr>
          <p:cNvPr id="568" name="Google Shape;568;p54"/>
          <p:cNvSpPr/>
          <p:nvPr/>
        </p:nvSpPr>
        <p:spPr>
          <a:xfrm>
            <a:off x="3042000" y="4472275"/>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Mua hàng</a:t>
            </a:r>
            <a:endParaRPr sz="996"/>
          </a:p>
        </p:txBody>
      </p:sp>
      <p:sp>
        <p:nvSpPr>
          <p:cNvPr id="569" name="Google Shape;569;p54"/>
          <p:cNvSpPr/>
          <p:nvPr/>
        </p:nvSpPr>
        <p:spPr>
          <a:xfrm>
            <a:off x="3042000" y="4752835"/>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solidFill>
                  <a:schemeClr val="dk1"/>
                </a:solidFill>
              </a:rPr>
              <a:t>Vận hành Kho hàng</a:t>
            </a:r>
            <a:endParaRPr sz="996"/>
          </a:p>
        </p:txBody>
      </p:sp>
      <p:sp>
        <p:nvSpPr>
          <p:cNvPr id="570" name="Google Shape;570;p54"/>
          <p:cNvSpPr/>
          <p:nvPr/>
        </p:nvSpPr>
        <p:spPr>
          <a:xfrm>
            <a:off x="3042000" y="5033405"/>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Bán hàng, Giao vận</a:t>
            </a:r>
            <a:endParaRPr sz="996"/>
          </a:p>
        </p:txBody>
      </p:sp>
      <p:sp>
        <p:nvSpPr>
          <p:cNvPr id="571" name="Google Shape;571;p54"/>
          <p:cNvSpPr/>
          <p:nvPr/>
        </p:nvSpPr>
        <p:spPr>
          <a:xfrm>
            <a:off x="3042000" y="5313980"/>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Tài chính kế toán</a:t>
            </a:r>
            <a:endParaRPr sz="996"/>
          </a:p>
        </p:txBody>
      </p:sp>
      <p:sp>
        <p:nvSpPr>
          <p:cNvPr id="572" name="Google Shape;572;p54"/>
          <p:cNvSpPr/>
          <p:nvPr/>
        </p:nvSpPr>
        <p:spPr>
          <a:xfrm>
            <a:off x="5311375" y="4328825"/>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t>Chính sách giá theo kênh</a:t>
            </a:r>
            <a:endParaRPr sz="996"/>
          </a:p>
        </p:txBody>
      </p:sp>
      <p:sp>
        <p:nvSpPr>
          <p:cNvPr id="573" name="Google Shape;573;p54"/>
          <p:cNvSpPr/>
          <p:nvPr/>
        </p:nvSpPr>
        <p:spPr>
          <a:xfrm>
            <a:off x="5311375" y="4609385"/>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solidFill>
                  <a:schemeClr val="dk1"/>
                </a:solidFill>
              </a:rPr>
              <a:t>Khuyến mại theo kênh</a:t>
            </a:r>
            <a:endParaRPr sz="996"/>
          </a:p>
        </p:txBody>
      </p:sp>
      <p:sp>
        <p:nvSpPr>
          <p:cNvPr id="574" name="Google Shape;574;p54"/>
          <p:cNvSpPr/>
          <p:nvPr/>
        </p:nvSpPr>
        <p:spPr>
          <a:xfrm>
            <a:off x="5311375" y="4889955"/>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solidFill>
                  <a:schemeClr val="dk1"/>
                </a:solidFill>
              </a:rPr>
              <a:t>Đội ngũ sales theo tuyến</a:t>
            </a:r>
            <a:endParaRPr sz="996"/>
          </a:p>
        </p:txBody>
      </p:sp>
      <p:sp>
        <p:nvSpPr>
          <p:cNvPr id="575" name="Google Shape;575;p54"/>
          <p:cNvSpPr/>
          <p:nvPr/>
        </p:nvSpPr>
        <p:spPr>
          <a:xfrm>
            <a:off x="5311375" y="5170530"/>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solidFill>
                  <a:schemeClr val="dk1"/>
                </a:solidFill>
              </a:rPr>
              <a:t>Công nợ theo kênh, loại</a:t>
            </a:r>
            <a:endParaRPr sz="996"/>
          </a:p>
        </p:txBody>
      </p:sp>
      <p:sp>
        <p:nvSpPr>
          <p:cNvPr id="576" name="Google Shape;576;p54"/>
          <p:cNvSpPr/>
          <p:nvPr/>
        </p:nvSpPr>
        <p:spPr>
          <a:xfrm>
            <a:off x="5311375" y="5463817"/>
            <a:ext cx="1666500" cy="2502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solidFill>
                  <a:schemeClr val="dk1"/>
                </a:solidFill>
              </a:rPr>
              <a:t>Theo dõi đơn hàng</a:t>
            </a:r>
            <a:endParaRPr sz="996"/>
          </a:p>
        </p:txBody>
      </p:sp>
      <p:sp>
        <p:nvSpPr>
          <p:cNvPr id="577" name="Google Shape;577;p54"/>
          <p:cNvSpPr/>
          <p:nvPr/>
        </p:nvSpPr>
        <p:spPr>
          <a:xfrm>
            <a:off x="660125" y="5826000"/>
            <a:ext cx="1842900" cy="422400"/>
          </a:xfrm>
          <a:prstGeom prst="roundRect">
            <a:avLst>
              <a:gd name="adj" fmla="val 1903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600">
                <a:solidFill>
                  <a:srgbClr val="FFFFFF"/>
                </a:solidFill>
                <a:latin typeface="Reddit Sans SemiBold"/>
                <a:ea typeface="Reddit Sans SemiBold"/>
                <a:cs typeface="Reddit Sans SemiBold"/>
                <a:sym typeface="Reddit Sans SemiBold"/>
              </a:rPr>
              <a:t>CRM + ERP</a:t>
            </a:r>
            <a:endParaRPr sz="1600" i="0" u="none" strike="noStrike" cap="none">
              <a:solidFill>
                <a:srgbClr val="FFFFFF"/>
              </a:solidFill>
              <a:latin typeface="Reddit Sans SemiBold"/>
              <a:ea typeface="Reddit Sans SemiBold"/>
              <a:cs typeface="Reddit Sans SemiBold"/>
              <a:sym typeface="Reddit Sans SemiBold"/>
            </a:endParaRPr>
          </a:p>
        </p:txBody>
      </p:sp>
      <p:sp>
        <p:nvSpPr>
          <p:cNvPr id="578" name="Google Shape;578;p54"/>
          <p:cNvSpPr/>
          <p:nvPr/>
        </p:nvSpPr>
        <p:spPr>
          <a:xfrm>
            <a:off x="2966100" y="5826000"/>
            <a:ext cx="1818300" cy="422400"/>
          </a:xfrm>
          <a:prstGeom prst="roundRect">
            <a:avLst>
              <a:gd name="adj" fmla="val 1903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600">
                <a:solidFill>
                  <a:srgbClr val="FFFFFF"/>
                </a:solidFill>
                <a:latin typeface="Reddit Sans SemiBold"/>
                <a:ea typeface="Reddit Sans SemiBold"/>
                <a:cs typeface="Reddit Sans SemiBold"/>
                <a:sym typeface="Reddit Sans SemiBold"/>
              </a:rPr>
              <a:t>ERP</a:t>
            </a:r>
            <a:endParaRPr sz="1600" i="0" u="none" strike="noStrike" cap="none">
              <a:solidFill>
                <a:srgbClr val="FFFFFF"/>
              </a:solidFill>
              <a:latin typeface="Reddit Sans SemiBold"/>
              <a:ea typeface="Reddit Sans SemiBold"/>
              <a:cs typeface="Reddit Sans SemiBold"/>
              <a:sym typeface="Reddit Sans SemiBold"/>
            </a:endParaRPr>
          </a:p>
        </p:txBody>
      </p:sp>
      <p:sp>
        <p:nvSpPr>
          <p:cNvPr id="579" name="Google Shape;579;p54"/>
          <p:cNvSpPr/>
          <p:nvPr/>
        </p:nvSpPr>
        <p:spPr>
          <a:xfrm>
            <a:off x="5223175" y="5826000"/>
            <a:ext cx="1842900" cy="422400"/>
          </a:xfrm>
          <a:prstGeom prst="roundRect">
            <a:avLst>
              <a:gd name="adj" fmla="val 1903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600">
                <a:solidFill>
                  <a:srgbClr val="FFFFFF"/>
                </a:solidFill>
                <a:latin typeface="Reddit Sans SemiBold"/>
                <a:ea typeface="Reddit Sans SemiBold"/>
                <a:cs typeface="Reddit Sans SemiBold"/>
                <a:sym typeface="Reddit Sans SemiBold"/>
              </a:rPr>
              <a:t>ERP + DMS</a:t>
            </a:r>
            <a:endParaRPr sz="1600" i="0" u="none" strike="noStrike" cap="none">
              <a:solidFill>
                <a:srgbClr val="FFFFFF"/>
              </a:solidFill>
              <a:latin typeface="Reddit Sans SemiBold"/>
              <a:ea typeface="Reddit Sans SemiBold"/>
              <a:cs typeface="Reddit Sans SemiBold"/>
              <a:sym typeface="Reddit Sans SemiBold"/>
            </a:endParaRPr>
          </a:p>
        </p:txBody>
      </p:sp>
      <p:cxnSp>
        <p:nvCxnSpPr>
          <p:cNvPr id="580" name="Google Shape;580;p54"/>
          <p:cNvCxnSpPr/>
          <p:nvPr/>
        </p:nvCxnSpPr>
        <p:spPr>
          <a:xfrm>
            <a:off x="580525" y="3502800"/>
            <a:ext cx="6543000" cy="0"/>
          </a:xfrm>
          <a:prstGeom prst="straightConnector1">
            <a:avLst/>
          </a:prstGeom>
          <a:noFill/>
          <a:ln w="19050" cap="flat" cmpd="sng">
            <a:solidFill>
              <a:schemeClr val="dk2"/>
            </a:solidFill>
            <a:prstDash val="dashDot"/>
            <a:round/>
            <a:headEnd type="triangle" w="med" len="med"/>
            <a:tailEnd type="triangle" w="med" len="med"/>
          </a:ln>
        </p:spPr>
      </p:cxnSp>
      <p:sp>
        <p:nvSpPr>
          <p:cNvPr id="581" name="Google Shape;581;p54"/>
          <p:cNvSpPr/>
          <p:nvPr/>
        </p:nvSpPr>
        <p:spPr>
          <a:xfrm>
            <a:off x="2503025" y="3368450"/>
            <a:ext cx="2637000" cy="275400"/>
          </a:xfrm>
          <a:prstGeom prst="roundRect">
            <a:avLst>
              <a:gd name="adj" fmla="val 16667"/>
            </a:avLst>
          </a:prstGeom>
          <a:solidFill>
            <a:srgbClr val="C3161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
                <a:solidFill>
                  <a:schemeClr val="lt1"/>
                </a:solidFill>
              </a:rPr>
              <a:t>Truy xuất nguồn gốc</a:t>
            </a:r>
            <a:endParaRPr>
              <a:solidFill>
                <a:schemeClr val="lt1"/>
              </a:solidFill>
            </a:endParaRPr>
          </a:p>
        </p:txBody>
      </p:sp>
      <p:pic>
        <p:nvPicPr>
          <p:cNvPr id="582" name="Google Shape;582;p54" title="icon-.png"/>
          <p:cNvPicPr preferRelativeResize="0"/>
          <p:nvPr/>
        </p:nvPicPr>
        <p:blipFill rotWithShape="1">
          <a:blip r:embed="rId4">
            <a:alphaModFix/>
          </a:blip>
          <a:srcRect l="14994" r="15329"/>
          <a:stretch/>
        </p:blipFill>
        <p:spPr>
          <a:xfrm>
            <a:off x="1299127" y="1968032"/>
            <a:ext cx="564900" cy="810844"/>
          </a:xfrm>
          <a:prstGeom prst="rect">
            <a:avLst/>
          </a:prstGeom>
          <a:noFill/>
          <a:ln>
            <a:noFill/>
          </a:ln>
        </p:spPr>
      </p:pic>
      <p:pic>
        <p:nvPicPr>
          <p:cNvPr id="583" name="Google Shape;583;p54" title="icon-.png"/>
          <p:cNvPicPr preferRelativeResize="0"/>
          <p:nvPr/>
        </p:nvPicPr>
        <p:blipFill rotWithShape="1">
          <a:blip r:embed="rId4">
            <a:alphaModFix/>
          </a:blip>
          <a:srcRect l="14994" r="15329"/>
          <a:stretch/>
        </p:blipFill>
        <p:spPr>
          <a:xfrm flipH="1">
            <a:off x="5840024" y="1980875"/>
            <a:ext cx="550801" cy="810851"/>
          </a:xfrm>
          <a:prstGeom prst="rect">
            <a:avLst/>
          </a:prstGeom>
          <a:noFill/>
          <a:ln>
            <a:noFill/>
          </a:ln>
        </p:spPr>
      </p:pic>
      <p:grpSp>
        <p:nvGrpSpPr>
          <p:cNvPr id="584" name="Google Shape;584;p54"/>
          <p:cNvGrpSpPr/>
          <p:nvPr/>
        </p:nvGrpSpPr>
        <p:grpSpPr>
          <a:xfrm>
            <a:off x="10222040" y="325568"/>
            <a:ext cx="1379662" cy="380749"/>
            <a:chOff x="2600725" y="4134550"/>
            <a:chExt cx="1957800" cy="540300"/>
          </a:xfrm>
        </p:grpSpPr>
        <p:sp>
          <p:nvSpPr>
            <p:cNvPr id="585" name="Google Shape;585;p5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586" name="Google Shape;586;p54" title="FullLogo-1.png"/>
            <p:cNvPicPr preferRelativeResize="0"/>
            <p:nvPr/>
          </p:nvPicPr>
          <p:blipFill>
            <a:blip r:embed="rId5">
              <a:alphaModFix/>
            </a:blip>
            <a:stretch>
              <a:fillRect/>
            </a:stretch>
          </p:blipFill>
          <p:spPr>
            <a:xfrm>
              <a:off x="2691459" y="4245787"/>
              <a:ext cx="1784673" cy="303225"/>
            </a:xfrm>
            <a:prstGeom prst="rect">
              <a:avLst/>
            </a:prstGeom>
            <a:noFill/>
            <a:ln>
              <a:noFill/>
            </a:ln>
          </p:spPr>
        </p:pic>
      </p:grpSp>
      <p:pic>
        <p:nvPicPr>
          <p:cNvPr id="587" name="Google Shape;587;p54"/>
          <p:cNvPicPr preferRelativeResize="0"/>
          <p:nvPr/>
        </p:nvPicPr>
        <p:blipFill>
          <a:blip r:embed="rId6">
            <a:alphaModFix/>
          </a:blip>
          <a:stretch>
            <a:fillRect/>
          </a:stretch>
        </p:blipFill>
        <p:spPr>
          <a:xfrm>
            <a:off x="8255150" y="931100"/>
            <a:ext cx="3683591" cy="2166374"/>
          </a:xfrm>
          <a:prstGeom prst="rect">
            <a:avLst/>
          </a:prstGeom>
          <a:noFill/>
          <a:ln>
            <a:noFill/>
          </a:ln>
        </p:spPr>
      </p:pic>
      <p:sp>
        <p:nvSpPr>
          <p:cNvPr id="588" name="Google Shape;588;p5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9</a:t>
            </a:fld>
            <a:endParaRPr/>
          </a:p>
        </p:txBody>
      </p:sp>
      <p:pic>
        <p:nvPicPr>
          <p:cNvPr id="52" name="Picture 51"/>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5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594" name="Google Shape;594;p55"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595" name="Google Shape;595;p55"/>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596" name="Google Shape;596;p55"/>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Tối ưu </a:t>
            </a:r>
            <a:r>
              <a:rPr lang="vi" sz="2200">
                <a:solidFill>
                  <a:srgbClr val="C3161C"/>
                </a:solidFill>
                <a:latin typeface="Reddit Sans SemiBold"/>
                <a:ea typeface="Reddit Sans SemiBold"/>
                <a:cs typeface="Reddit Sans SemiBold"/>
                <a:sym typeface="Reddit Sans SemiBold"/>
              </a:rPr>
              <a:t>quản lý vận hành       phân phối       tài chính</a:t>
            </a:r>
            <a:endParaRPr sz="2200">
              <a:solidFill>
                <a:srgbClr val="C3161C"/>
              </a:solidFill>
              <a:latin typeface="Reddit Sans SemiBold"/>
              <a:ea typeface="Reddit Sans SemiBold"/>
              <a:cs typeface="Reddit Sans SemiBold"/>
              <a:sym typeface="Reddit Sans SemiBold"/>
            </a:endParaRPr>
          </a:p>
        </p:txBody>
      </p:sp>
      <p:grpSp>
        <p:nvGrpSpPr>
          <p:cNvPr id="597" name="Google Shape;597;p55"/>
          <p:cNvGrpSpPr/>
          <p:nvPr/>
        </p:nvGrpSpPr>
        <p:grpSpPr>
          <a:xfrm rot="2071298">
            <a:off x="3689019" y="948994"/>
            <a:ext cx="304949" cy="302916"/>
            <a:chOff x="6987875" y="3743253"/>
            <a:chExt cx="423267" cy="420445"/>
          </a:xfrm>
        </p:grpSpPr>
        <p:sp>
          <p:nvSpPr>
            <p:cNvPr id="598" name="Google Shape;598;p55"/>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599" name="Google Shape;599;p55"/>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00" name="Google Shape;600;p55"/>
          <p:cNvGrpSpPr/>
          <p:nvPr/>
        </p:nvGrpSpPr>
        <p:grpSpPr>
          <a:xfrm rot="2071298">
            <a:off x="5455030" y="948994"/>
            <a:ext cx="304949" cy="302916"/>
            <a:chOff x="6987875" y="3743253"/>
            <a:chExt cx="423267" cy="420445"/>
          </a:xfrm>
        </p:grpSpPr>
        <p:sp>
          <p:nvSpPr>
            <p:cNvPr id="601" name="Google Shape;601;p55"/>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02" name="Google Shape;602;p55"/>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03" name="Google Shape;603;p55"/>
          <p:cNvGrpSpPr/>
          <p:nvPr/>
        </p:nvGrpSpPr>
        <p:grpSpPr>
          <a:xfrm>
            <a:off x="10222040" y="325568"/>
            <a:ext cx="1379662" cy="380749"/>
            <a:chOff x="2600725" y="4134550"/>
            <a:chExt cx="1957800" cy="540300"/>
          </a:xfrm>
        </p:grpSpPr>
        <p:sp>
          <p:nvSpPr>
            <p:cNvPr id="604" name="Google Shape;604;p55"/>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605" name="Google Shape;605;p55"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606" name="Google Shape;606;p55"/>
          <p:cNvPicPr preferRelativeResize="0"/>
          <p:nvPr/>
        </p:nvPicPr>
        <p:blipFill rotWithShape="1">
          <a:blip r:embed="rId5">
            <a:alphaModFix/>
          </a:blip>
          <a:srcRect r="2047"/>
          <a:stretch/>
        </p:blipFill>
        <p:spPr>
          <a:xfrm>
            <a:off x="587225" y="1380709"/>
            <a:ext cx="11014500" cy="7494600"/>
          </a:xfrm>
          <a:prstGeom prst="roundRect">
            <a:avLst>
              <a:gd name="adj" fmla="val 1736"/>
            </a:avLst>
          </a:prstGeom>
          <a:noFill/>
          <a:ln w="9525" cap="flat" cmpd="sng">
            <a:solidFill>
              <a:srgbClr val="D9D9D9"/>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56"/>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612" name="Google Shape;612;p56"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613" name="Google Shape;613;p56"/>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614" name="Google Shape;614;p56"/>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Tối ưu </a:t>
            </a:r>
            <a:r>
              <a:rPr lang="vi" sz="2200">
                <a:solidFill>
                  <a:srgbClr val="C3161C"/>
                </a:solidFill>
                <a:latin typeface="Reddit Sans SemiBold"/>
                <a:ea typeface="Reddit Sans SemiBold"/>
                <a:cs typeface="Reddit Sans SemiBold"/>
                <a:sym typeface="Reddit Sans SemiBold"/>
              </a:rPr>
              <a:t>quản lý vận hành       phân phối       tài chính</a:t>
            </a:r>
            <a:endParaRPr sz="2200">
              <a:solidFill>
                <a:srgbClr val="C3161C"/>
              </a:solidFill>
              <a:latin typeface="Reddit Sans SemiBold"/>
              <a:ea typeface="Reddit Sans SemiBold"/>
              <a:cs typeface="Reddit Sans SemiBold"/>
              <a:sym typeface="Reddit Sans SemiBold"/>
            </a:endParaRPr>
          </a:p>
        </p:txBody>
      </p:sp>
      <p:grpSp>
        <p:nvGrpSpPr>
          <p:cNvPr id="615" name="Google Shape;615;p56"/>
          <p:cNvGrpSpPr/>
          <p:nvPr/>
        </p:nvGrpSpPr>
        <p:grpSpPr>
          <a:xfrm rot="2071298">
            <a:off x="3689019" y="948994"/>
            <a:ext cx="304949" cy="302916"/>
            <a:chOff x="6987875" y="3743253"/>
            <a:chExt cx="423267" cy="420445"/>
          </a:xfrm>
        </p:grpSpPr>
        <p:sp>
          <p:nvSpPr>
            <p:cNvPr id="616" name="Google Shape;616;p56"/>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17" name="Google Shape;617;p56"/>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18" name="Google Shape;618;p56"/>
          <p:cNvGrpSpPr/>
          <p:nvPr/>
        </p:nvGrpSpPr>
        <p:grpSpPr>
          <a:xfrm rot="2071298">
            <a:off x="5455030" y="948994"/>
            <a:ext cx="304949" cy="302916"/>
            <a:chOff x="6987875" y="3743253"/>
            <a:chExt cx="423267" cy="420445"/>
          </a:xfrm>
        </p:grpSpPr>
        <p:sp>
          <p:nvSpPr>
            <p:cNvPr id="619" name="Google Shape;619;p56"/>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20" name="Google Shape;620;p56"/>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21" name="Google Shape;621;p56"/>
          <p:cNvGrpSpPr/>
          <p:nvPr/>
        </p:nvGrpSpPr>
        <p:grpSpPr>
          <a:xfrm>
            <a:off x="10222040" y="325568"/>
            <a:ext cx="1379662" cy="380749"/>
            <a:chOff x="2600725" y="4134550"/>
            <a:chExt cx="1957800" cy="540300"/>
          </a:xfrm>
        </p:grpSpPr>
        <p:sp>
          <p:nvSpPr>
            <p:cNvPr id="622" name="Google Shape;622;p56"/>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623" name="Google Shape;623;p56"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624" name="Google Shape;624;p56"/>
          <p:cNvPicPr preferRelativeResize="0"/>
          <p:nvPr/>
        </p:nvPicPr>
        <p:blipFill rotWithShape="1">
          <a:blip r:embed="rId5">
            <a:alphaModFix/>
          </a:blip>
          <a:srcRect r="2153"/>
          <a:stretch/>
        </p:blipFill>
        <p:spPr>
          <a:xfrm>
            <a:off x="625175" y="1466241"/>
            <a:ext cx="10976400" cy="7476900"/>
          </a:xfrm>
          <a:prstGeom prst="roundRect">
            <a:avLst>
              <a:gd name="adj" fmla="val 2412"/>
            </a:avLst>
          </a:prstGeom>
          <a:noFill/>
          <a:ln w="9525" cap="flat" cmpd="sng">
            <a:solidFill>
              <a:srgbClr val="D9D9D9"/>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5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630" name="Google Shape;630;p57"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631" name="Google Shape;631;p57"/>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632" name="Google Shape;632;p57"/>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Tối ưu </a:t>
            </a:r>
            <a:r>
              <a:rPr lang="vi" sz="2200">
                <a:solidFill>
                  <a:srgbClr val="C3161C"/>
                </a:solidFill>
                <a:latin typeface="Reddit Sans SemiBold"/>
                <a:ea typeface="Reddit Sans SemiBold"/>
                <a:cs typeface="Reddit Sans SemiBold"/>
                <a:sym typeface="Reddit Sans SemiBold"/>
              </a:rPr>
              <a:t>quản lý vận hành       phân phối       tài chính</a:t>
            </a:r>
            <a:endParaRPr sz="2200">
              <a:solidFill>
                <a:srgbClr val="C3161C"/>
              </a:solidFill>
              <a:latin typeface="Reddit Sans SemiBold"/>
              <a:ea typeface="Reddit Sans SemiBold"/>
              <a:cs typeface="Reddit Sans SemiBold"/>
              <a:sym typeface="Reddit Sans SemiBold"/>
            </a:endParaRPr>
          </a:p>
        </p:txBody>
      </p:sp>
      <p:grpSp>
        <p:nvGrpSpPr>
          <p:cNvPr id="633" name="Google Shape;633;p57"/>
          <p:cNvGrpSpPr/>
          <p:nvPr/>
        </p:nvGrpSpPr>
        <p:grpSpPr>
          <a:xfrm rot="2071298">
            <a:off x="3689019" y="948994"/>
            <a:ext cx="304949" cy="302916"/>
            <a:chOff x="6987875" y="3743253"/>
            <a:chExt cx="423267" cy="420445"/>
          </a:xfrm>
        </p:grpSpPr>
        <p:sp>
          <p:nvSpPr>
            <p:cNvPr id="634" name="Google Shape;634;p57"/>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35" name="Google Shape;635;p57"/>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36" name="Google Shape;636;p57"/>
          <p:cNvGrpSpPr/>
          <p:nvPr/>
        </p:nvGrpSpPr>
        <p:grpSpPr>
          <a:xfrm rot="2071298">
            <a:off x="5455030" y="948994"/>
            <a:ext cx="304949" cy="302916"/>
            <a:chOff x="6987875" y="3743253"/>
            <a:chExt cx="423267" cy="420445"/>
          </a:xfrm>
        </p:grpSpPr>
        <p:sp>
          <p:nvSpPr>
            <p:cNvPr id="637" name="Google Shape;637;p57"/>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38" name="Google Shape;638;p57"/>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39" name="Google Shape;639;p57"/>
          <p:cNvGrpSpPr/>
          <p:nvPr/>
        </p:nvGrpSpPr>
        <p:grpSpPr>
          <a:xfrm>
            <a:off x="10222040" y="325568"/>
            <a:ext cx="1379662" cy="380749"/>
            <a:chOff x="2600725" y="4134550"/>
            <a:chExt cx="1957800" cy="540300"/>
          </a:xfrm>
        </p:grpSpPr>
        <p:sp>
          <p:nvSpPr>
            <p:cNvPr id="640" name="Google Shape;640;p57"/>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641" name="Google Shape;641;p57"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642" name="Google Shape;642;p57"/>
          <p:cNvPicPr preferRelativeResize="0"/>
          <p:nvPr/>
        </p:nvPicPr>
        <p:blipFill rotWithShape="1">
          <a:blip r:embed="rId5">
            <a:alphaModFix/>
          </a:blip>
          <a:srcRect b="20855"/>
          <a:stretch/>
        </p:blipFill>
        <p:spPr>
          <a:xfrm>
            <a:off x="634075" y="1395175"/>
            <a:ext cx="10967700" cy="4921800"/>
          </a:xfrm>
          <a:prstGeom prst="roundRect">
            <a:avLst>
              <a:gd name="adj" fmla="val 2510"/>
            </a:avLst>
          </a:prstGeom>
          <a:noFill/>
          <a:ln w="9525" cap="flat" cmpd="sng">
            <a:solidFill>
              <a:srgbClr val="D9D9D9"/>
            </a:solidFill>
            <a:prstDash val="solid"/>
            <a:round/>
            <a:headEnd type="none" w="sm" len="sm"/>
            <a:tailEnd type="none" w="sm" len="sm"/>
          </a:ln>
        </p:spPr>
      </p:pic>
      <p:pic>
        <p:nvPicPr>
          <p:cNvPr id="16" name="Picture 15"/>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5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648" name="Google Shape;648;p58"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649" name="Google Shape;649;p58"/>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650" name="Google Shape;650;p58"/>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Tối ưu </a:t>
            </a:r>
            <a:r>
              <a:rPr lang="vi" sz="2200">
                <a:solidFill>
                  <a:srgbClr val="C3161C"/>
                </a:solidFill>
                <a:latin typeface="Reddit Sans SemiBold"/>
                <a:ea typeface="Reddit Sans SemiBold"/>
                <a:cs typeface="Reddit Sans SemiBold"/>
                <a:sym typeface="Reddit Sans SemiBold"/>
              </a:rPr>
              <a:t>quản lý vận hành       phân phối       tài chính</a:t>
            </a:r>
            <a:endParaRPr sz="2200">
              <a:solidFill>
                <a:srgbClr val="C3161C"/>
              </a:solidFill>
              <a:latin typeface="Reddit Sans SemiBold"/>
              <a:ea typeface="Reddit Sans SemiBold"/>
              <a:cs typeface="Reddit Sans SemiBold"/>
              <a:sym typeface="Reddit Sans SemiBold"/>
            </a:endParaRPr>
          </a:p>
        </p:txBody>
      </p:sp>
      <p:grpSp>
        <p:nvGrpSpPr>
          <p:cNvPr id="651" name="Google Shape;651;p58"/>
          <p:cNvGrpSpPr/>
          <p:nvPr/>
        </p:nvGrpSpPr>
        <p:grpSpPr>
          <a:xfrm rot="2071298">
            <a:off x="3689019" y="948994"/>
            <a:ext cx="304949" cy="302916"/>
            <a:chOff x="6987875" y="3743253"/>
            <a:chExt cx="423267" cy="420445"/>
          </a:xfrm>
        </p:grpSpPr>
        <p:sp>
          <p:nvSpPr>
            <p:cNvPr id="652" name="Google Shape;652;p58"/>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53" name="Google Shape;653;p58"/>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54" name="Google Shape;654;p58"/>
          <p:cNvGrpSpPr/>
          <p:nvPr/>
        </p:nvGrpSpPr>
        <p:grpSpPr>
          <a:xfrm rot="2071298">
            <a:off x="5455030" y="948994"/>
            <a:ext cx="304949" cy="302916"/>
            <a:chOff x="6987875" y="3743253"/>
            <a:chExt cx="423267" cy="420445"/>
          </a:xfrm>
        </p:grpSpPr>
        <p:sp>
          <p:nvSpPr>
            <p:cNvPr id="655" name="Google Shape;655;p58"/>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56" name="Google Shape;656;p58"/>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57" name="Google Shape;657;p58"/>
          <p:cNvGrpSpPr/>
          <p:nvPr/>
        </p:nvGrpSpPr>
        <p:grpSpPr>
          <a:xfrm>
            <a:off x="10222040" y="325568"/>
            <a:ext cx="1379662" cy="380749"/>
            <a:chOff x="2600725" y="4134550"/>
            <a:chExt cx="1957800" cy="540300"/>
          </a:xfrm>
        </p:grpSpPr>
        <p:sp>
          <p:nvSpPr>
            <p:cNvPr id="658" name="Google Shape;658;p58"/>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659" name="Google Shape;659;p58"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660" name="Google Shape;660;p58"/>
          <p:cNvPicPr preferRelativeResize="0"/>
          <p:nvPr/>
        </p:nvPicPr>
        <p:blipFill>
          <a:blip r:embed="rId5">
            <a:alphaModFix/>
          </a:blip>
          <a:stretch>
            <a:fillRect/>
          </a:stretch>
        </p:blipFill>
        <p:spPr>
          <a:xfrm>
            <a:off x="634075" y="1432498"/>
            <a:ext cx="10967700" cy="4815900"/>
          </a:xfrm>
          <a:prstGeom prst="roundRect">
            <a:avLst>
              <a:gd name="adj" fmla="val 1745"/>
            </a:avLst>
          </a:prstGeom>
          <a:noFill/>
          <a:ln w="9525" cap="flat" cmpd="sng">
            <a:solidFill>
              <a:srgbClr val="D9D9D9"/>
            </a:solidFill>
            <a:prstDash val="solid"/>
            <a:round/>
            <a:headEnd type="none" w="sm" len="sm"/>
            <a:tailEnd type="none" w="sm" len="sm"/>
          </a:ln>
        </p:spPr>
      </p:pic>
      <p:pic>
        <p:nvPicPr>
          <p:cNvPr id="16" name="Picture 15"/>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5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666" name="Google Shape;666;p5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667" name="Google Shape;667;p59"/>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668" name="Google Shape;668;p59"/>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Tối ưu </a:t>
            </a:r>
            <a:r>
              <a:rPr lang="vi" sz="2200">
                <a:solidFill>
                  <a:srgbClr val="C3161C"/>
                </a:solidFill>
                <a:latin typeface="Reddit Sans SemiBold"/>
                <a:ea typeface="Reddit Sans SemiBold"/>
                <a:cs typeface="Reddit Sans SemiBold"/>
                <a:sym typeface="Reddit Sans SemiBold"/>
              </a:rPr>
              <a:t>quản lý vận hành       phân phối       tài chính</a:t>
            </a:r>
            <a:endParaRPr sz="2200">
              <a:solidFill>
                <a:srgbClr val="C3161C"/>
              </a:solidFill>
              <a:latin typeface="Reddit Sans SemiBold"/>
              <a:ea typeface="Reddit Sans SemiBold"/>
              <a:cs typeface="Reddit Sans SemiBold"/>
              <a:sym typeface="Reddit Sans SemiBold"/>
            </a:endParaRPr>
          </a:p>
        </p:txBody>
      </p:sp>
      <p:grpSp>
        <p:nvGrpSpPr>
          <p:cNvPr id="669" name="Google Shape;669;p59"/>
          <p:cNvGrpSpPr/>
          <p:nvPr/>
        </p:nvGrpSpPr>
        <p:grpSpPr>
          <a:xfrm rot="2071298">
            <a:off x="3689019" y="948994"/>
            <a:ext cx="304949" cy="302916"/>
            <a:chOff x="6987875" y="3743253"/>
            <a:chExt cx="423267" cy="420445"/>
          </a:xfrm>
        </p:grpSpPr>
        <p:sp>
          <p:nvSpPr>
            <p:cNvPr id="670" name="Google Shape;670;p59"/>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71" name="Google Shape;671;p59"/>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72" name="Google Shape;672;p59"/>
          <p:cNvGrpSpPr/>
          <p:nvPr/>
        </p:nvGrpSpPr>
        <p:grpSpPr>
          <a:xfrm rot="2071298">
            <a:off x="5455030" y="948994"/>
            <a:ext cx="304949" cy="302916"/>
            <a:chOff x="6987875" y="3743253"/>
            <a:chExt cx="423267" cy="420445"/>
          </a:xfrm>
        </p:grpSpPr>
        <p:sp>
          <p:nvSpPr>
            <p:cNvPr id="673" name="Google Shape;673;p59"/>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1125" cap="flat" cmpd="sng">
              <a:solidFill>
                <a:schemeClr val="dk1"/>
              </a:solidFill>
              <a:prstDash val="solid"/>
              <a:miter lim="800000"/>
              <a:headEnd type="none" w="sm" len="sm"/>
              <a:tailEnd type="none" w="sm" len="sm"/>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sp>
          <p:nvSpPr>
            <p:cNvPr id="674" name="Google Shape;674;p59"/>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80175" tIns="40075" rIns="80175" bIns="40075"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000000"/>
                </a:solidFill>
                <a:latin typeface="Calibri"/>
                <a:ea typeface="Calibri"/>
                <a:cs typeface="Calibri"/>
                <a:sym typeface="Calibri"/>
              </a:endParaRPr>
            </a:p>
          </p:txBody>
        </p:sp>
      </p:grpSp>
      <p:grpSp>
        <p:nvGrpSpPr>
          <p:cNvPr id="675" name="Google Shape;675;p59"/>
          <p:cNvGrpSpPr/>
          <p:nvPr/>
        </p:nvGrpSpPr>
        <p:grpSpPr>
          <a:xfrm>
            <a:off x="10222040" y="325568"/>
            <a:ext cx="1379662" cy="380749"/>
            <a:chOff x="2600725" y="4134550"/>
            <a:chExt cx="1957800" cy="540300"/>
          </a:xfrm>
        </p:grpSpPr>
        <p:sp>
          <p:nvSpPr>
            <p:cNvPr id="676" name="Google Shape;676;p59"/>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677" name="Google Shape;677;p59"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678" name="Google Shape;678;p59"/>
          <p:cNvPicPr preferRelativeResize="0"/>
          <p:nvPr/>
        </p:nvPicPr>
        <p:blipFill>
          <a:blip r:embed="rId5">
            <a:alphaModFix/>
          </a:blip>
          <a:stretch>
            <a:fillRect/>
          </a:stretch>
        </p:blipFill>
        <p:spPr>
          <a:xfrm>
            <a:off x="634075" y="1362850"/>
            <a:ext cx="10967700" cy="5022900"/>
          </a:xfrm>
          <a:prstGeom prst="roundRect">
            <a:avLst>
              <a:gd name="adj" fmla="val 3044"/>
            </a:avLst>
          </a:prstGeom>
          <a:noFill/>
          <a:ln w="9525" cap="flat" cmpd="sng">
            <a:solidFill>
              <a:srgbClr val="D9D9D9"/>
            </a:solidFill>
            <a:prstDash val="solid"/>
            <a:round/>
            <a:headEnd type="none" w="sm" len="sm"/>
            <a:tailEnd type="none" w="sm" len="sm"/>
          </a:ln>
        </p:spPr>
      </p:pic>
      <p:pic>
        <p:nvPicPr>
          <p:cNvPr id="16" name="Picture 15"/>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684" name="Google Shape;684;p60"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685" name="Google Shape;685;p60"/>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686" name="Google Shape;686;p60"/>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Dễ dàng mở rộng và </a:t>
            </a:r>
            <a:r>
              <a:rPr lang="vi" sz="2200">
                <a:solidFill>
                  <a:srgbClr val="C3161C"/>
                </a:solidFill>
                <a:latin typeface="Reddit Sans SemiBold"/>
                <a:ea typeface="Reddit Sans SemiBold"/>
                <a:cs typeface="Reddit Sans SemiBold"/>
                <a:sym typeface="Reddit Sans SemiBold"/>
              </a:rPr>
              <a:t>tự tùy chỉnh</a:t>
            </a:r>
            <a:endParaRPr sz="2200">
              <a:solidFill>
                <a:srgbClr val="C3161C"/>
              </a:solidFill>
              <a:latin typeface="Reddit Sans SemiBold"/>
              <a:ea typeface="Reddit Sans SemiBold"/>
              <a:cs typeface="Reddit Sans SemiBold"/>
              <a:sym typeface="Reddit Sans SemiBold"/>
            </a:endParaRPr>
          </a:p>
        </p:txBody>
      </p:sp>
      <p:sp>
        <p:nvSpPr>
          <p:cNvPr id="687" name="Google Shape;687;p60"/>
          <p:cNvSpPr txBox="1"/>
          <p:nvPr/>
        </p:nvSpPr>
        <p:spPr>
          <a:xfrm>
            <a:off x="3356675" y="1801338"/>
            <a:ext cx="31665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vi" sz="2800" b="1" i="1">
                <a:latin typeface="Reddit Sans"/>
                <a:ea typeface="Reddit Sans"/>
                <a:cs typeface="Reddit Sans"/>
                <a:sym typeface="Reddit Sans"/>
              </a:rPr>
              <a:t>Hệ thống </a:t>
            </a:r>
            <a:r>
              <a:rPr lang="vi" sz="2800" b="1" i="1">
                <a:solidFill>
                  <a:srgbClr val="C3161C"/>
                </a:solidFill>
                <a:latin typeface="Reddit Sans"/>
                <a:ea typeface="Reddit Sans"/>
                <a:cs typeface="Reddit Sans"/>
                <a:sym typeface="Reddit Sans"/>
              </a:rPr>
              <a:t>Mở </a:t>
            </a:r>
            <a:r>
              <a:rPr lang="vi" sz="2800" b="1" i="1">
                <a:latin typeface="Reddit Sans"/>
                <a:ea typeface="Reddit Sans"/>
                <a:cs typeface="Reddit Sans"/>
                <a:sym typeface="Reddit Sans"/>
              </a:rPr>
              <a:t>cho doanh nghiệp phát triển</a:t>
            </a:r>
            <a:endParaRPr sz="2800" b="1" i="1">
              <a:latin typeface="Reddit Sans"/>
              <a:ea typeface="Reddit Sans"/>
              <a:cs typeface="Reddit Sans"/>
              <a:sym typeface="Reddit Sans"/>
            </a:endParaRPr>
          </a:p>
        </p:txBody>
      </p:sp>
      <p:sp>
        <p:nvSpPr>
          <p:cNvPr id="688" name="Google Shape;688;p60"/>
          <p:cNvSpPr/>
          <p:nvPr/>
        </p:nvSpPr>
        <p:spPr>
          <a:xfrm>
            <a:off x="587375" y="1559100"/>
            <a:ext cx="2482200" cy="18699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689" name="Google Shape;689;p60"/>
          <p:cNvSpPr txBox="1"/>
          <p:nvPr/>
        </p:nvSpPr>
        <p:spPr>
          <a:xfrm>
            <a:off x="745325" y="1705075"/>
            <a:ext cx="2167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Lập trình nâng cấp, tích hợp bổ sung</a:t>
            </a:r>
            <a:endParaRPr sz="1600" b="1" i="0" u="none" strike="noStrike" cap="none">
              <a:solidFill>
                <a:schemeClr val="lt1"/>
              </a:solidFill>
              <a:latin typeface="Reddit Sans"/>
              <a:ea typeface="Reddit Sans"/>
              <a:cs typeface="Reddit Sans"/>
              <a:sym typeface="Reddit Sans"/>
            </a:endParaRPr>
          </a:p>
        </p:txBody>
      </p:sp>
      <p:sp>
        <p:nvSpPr>
          <p:cNvPr id="690" name="Google Shape;690;p60"/>
          <p:cNvSpPr txBox="1"/>
          <p:nvPr/>
        </p:nvSpPr>
        <p:spPr>
          <a:xfrm>
            <a:off x="727075" y="2431914"/>
            <a:ext cx="23043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Đáp ứng nhanh các yêu cầu riêng biệt, phù hợp quy trình đặc thù</a:t>
            </a:r>
            <a:endParaRPr sz="1200" i="0" u="none" strike="noStrike" cap="none">
              <a:solidFill>
                <a:schemeClr val="lt1"/>
              </a:solidFill>
              <a:latin typeface="Reddit Sans Medium"/>
              <a:ea typeface="Reddit Sans Medium"/>
              <a:cs typeface="Reddit Sans Medium"/>
              <a:sym typeface="Reddit Sans Medium"/>
            </a:endParaRPr>
          </a:p>
        </p:txBody>
      </p:sp>
      <p:sp>
        <p:nvSpPr>
          <p:cNvPr id="691" name="Google Shape;691;p60"/>
          <p:cNvSpPr txBox="1"/>
          <p:nvPr/>
        </p:nvSpPr>
        <p:spPr>
          <a:xfrm>
            <a:off x="3373890" y="4401300"/>
            <a:ext cx="22137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latin typeface="Reddit Sans"/>
                <a:ea typeface="Reddit Sans"/>
                <a:cs typeface="Reddit Sans"/>
                <a:sym typeface="Reddit Sans"/>
              </a:rPr>
              <a:t>Low Code /  No Code</a:t>
            </a:r>
            <a:endParaRPr sz="1400" b="1" i="0" u="none" strike="noStrike" cap="none">
              <a:solidFill>
                <a:srgbClr val="000000"/>
              </a:solidFill>
              <a:latin typeface="Reddit Sans"/>
              <a:ea typeface="Reddit Sans"/>
              <a:cs typeface="Reddit Sans"/>
              <a:sym typeface="Reddit Sans"/>
            </a:endParaRPr>
          </a:p>
        </p:txBody>
      </p:sp>
      <p:sp>
        <p:nvSpPr>
          <p:cNvPr id="692" name="Google Shape;692;p60"/>
          <p:cNvSpPr txBox="1"/>
          <p:nvPr/>
        </p:nvSpPr>
        <p:spPr>
          <a:xfrm>
            <a:off x="3356675" y="4774719"/>
            <a:ext cx="2478600" cy="1339200"/>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000"/>
              <a:buFont typeface="Arial"/>
              <a:buNone/>
            </a:pPr>
            <a:r>
              <a:rPr lang="vi" sz="1200">
                <a:latin typeface="Reddit Sans Medium"/>
                <a:ea typeface="Reddit Sans Medium"/>
                <a:cs typeface="Reddit Sans Medium"/>
                <a:sym typeface="Reddit Sans Medium"/>
              </a:rPr>
              <a:t>Khả năng tự cấu hình &amp; bổ sung: WorkSpace làm việc, trường dữ liệu trong chứng từ, Workflow phê duyệt nhiều cấp, tự thiết kế mẫu in, tự thiết kế nội dung email / thông báo…</a:t>
            </a:r>
            <a:endParaRPr sz="1200" i="0" u="none" strike="noStrike" cap="none">
              <a:solidFill>
                <a:srgbClr val="000000"/>
              </a:solidFill>
              <a:latin typeface="Reddit Sans Medium"/>
              <a:ea typeface="Reddit Sans Medium"/>
              <a:cs typeface="Reddit Sans Medium"/>
              <a:sym typeface="Reddit Sans Medium"/>
            </a:endParaRPr>
          </a:p>
        </p:txBody>
      </p:sp>
      <p:sp>
        <p:nvSpPr>
          <p:cNvPr id="693" name="Google Shape;693;p60"/>
          <p:cNvSpPr/>
          <p:nvPr/>
        </p:nvSpPr>
        <p:spPr>
          <a:xfrm>
            <a:off x="6094475" y="4133125"/>
            <a:ext cx="2799000" cy="2115300"/>
          </a:xfrm>
          <a:prstGeom prst="roundRect">
            <a:avLst>
              <a:gd name="adj" fmla="val 10840"/>
            </a:avLst>
          </a:prstGeom>
          <a:solidFill>
            <a:srgbClr val="FFDF5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694" name="Google Shape;694;p60"/>
          <p:cNvSpPr txBox="1"/>
          <p:nvPr/>
        </p:nvSpPr>
        <p:spPr>
          <a:xfrm>
            <a:off x="6194818" y="4401308"/>
            <a:ext cx="1881300" cy="338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sz="1600" b="1">
                <a:solidFill>
                  <a:schemeClr val="dk1"/>
                </a:solidFill>
                <a:latin typeface="Reddit Sans"/>
                <a:ea typeface="Reddit Sans"/>
                <a:cs typeface="Reddit Sans"/>
                <a:sym typeface="Reddit Sans"/>
              </a:rPr>
              <a:t>Báo cáo linh hoạt</a:t>
            </a:r>
            <a:endParaRPr sz="1400" b="1" i="0" u="none" strike="noStrike" cap="none">
              <a:solidFill>
                <a:srgbClr val="000000"/>
              </a:solidFill>
              <a:latin typeface="Reddit Sans"/>
              <a:ea typeface="Reddit Sans"/>
              <a:cs typeface="Reddit Sans"/>
              <a:sym typeface="Reddit Sans"/>
            </a:endParaRPr>
          </a:p>
        </p:txBody>
      </p:sp>
      <p:sp>
        <p:nvSpPr>
          <p:cNvPr id="695" name="Google Shape;695;p60"/>
          <p:cNvSpPr txBox="1"/>
          <p:nvPr/>
        </p:nvSpPr>
        <p:spPr>
          <a:xfrm>
            <a:off x="6176575" y="4794550"/>
            <a:ext cx="2604000" cy="1339200"/>
          </a:xfrm>
          <a:prstGeom prst="rect">
            <a:avLst/>
          </a:prstGeom>
          <a:noFill/>
          <a:ln>
            <a:noFill/>
          </a:ln>
        </p:spPr>
        <p:txBody>
          <a:bodyPr spcFirstLastPara="1" wrap="square" lIns="91425" tIns="45700" rIns="91425" bIns="45700" anchor="t" anchorCtr="0">
            <a:spAutoFit/>
          </a:bodyPr>
          <a:lstStyle/>
          <a:p>
            <a:pPr marL="0" lvl="0" indent="0" algn="just" rtl="0">
              <a:lnSpc>
                <a:spcPct val="115000"/>
              </a:lnSpc>
              <a:spcBef>
                <a:spcPts val="0"/>
              </a:spcBef>
              <a:spcAft>
                <a:spcPts val="0"/>
              </a:spcAft>
              <a:buClr>
                <a:schemeClr val="dk1"/>
              </a:buClr>
              <a:buSzPts val="1000"/>
              <a:buFont typeface="Arial"/>
              <a:buNone/>
            </a:pPr>
            <a:r>
              <a:rPr lang="vi" sz="1200">
                <a:solidFill>
                  <a:schemeClr val="dk1"/>
                </a:solidFill>
                <a:latin typeface="Reddit Sans Medium"/>
                <a:ea typeface="Reddit Sans Medium"/>
                <a:cs typeface="Reddit Sans Medium"/>
                <a:sym typeface="Reddit Sans Medium"/>
              </a:rPr>
              <a:t>Báo cáo đa dạng, đa chiều và được cập nhật real-time theo nhu cầu quản lý. </a:t>
            </a:r>
            <a:r>
              <a:rPr lang="vi" sz="1200" b="1">
                <a:solidFill>
                  <a:schemeClr val="dk1"/>
                </a:solidFill>
                <a:latin typeface="Reddit Sans"/>
                <a:ea typeface="Reddit Sans"/>
                <a:cs typeface="Reddit Sans"/>
                <a:sym typeface="Reddit Sans"/>
              </a:rPr>
              <a:t>Không giới hạn tạo báo cáo, Dashboard tùy chỉnh để thay thế excel, word…</a:t>
            </a:r>
            <a:endParaRPr sz="1200" b="1">
              <a:solidFill>
                <a:schemeClr val="dk1"/>
              </a:solidFill>
              <a:latin typeface="Reddit Sans"/>
              <a:ea typeface="Reddit Sans"/>
              <a:cs typeface="Reddit Sans"/>
              <a:sym typeface="Reddit Sans"/>
            </a:endParaRPr>
          </a:p>
          <a:p>
            <a:pPr marL="0" marR="0" lvl="0" indent="0" algn="just" rtl="0">
              <a:lnSpc>
                <a:spcPct val="115000"/>
              </a:lnSpc>
              <a:spcBef>
                <a:spcPts val="0"/>
              </a:spcBef>
              <a:spcAft>
                <a:spcPts val="0"/>
              </a:spcAft>
              <a:buClr>
                <a:srgbClr val="000000"/>
              </a:buClr>
              <a:buSzPts val="1000"/>
              <a:buFont typeface="Arial"/>
              <a:buNone/>
            </a:pPr>
            <a:endParaRPr sz="1200">
              <a:latin typeface="Reddit Sans Medium"/>
              <a:ea typeface="Reddit Sans Medium"/>
              <a:cs typeface="Reddit Sans Medium"/>
              <a:sym typeface="Reddit Sans Medium"/>
            </a:endParaRPr>
          </a:p>
        </p:txBody>
      </p:sp>
      <p:sp>
        <p:nvSpPr>
          <p:cNvPr id="696" name="Google Shape;696;p60"/>
          <p:cNvSpPr/>
          <p:nvPr/>
        </p:nvSpPr>
        <p:spPr>
          <a:xfrm rot="10800000">
            <a:off x="6735792" y="2820513"/>
            <a:ext cx="1987200" cy="1954200"/>
          </a:xfrm>
          <a:prstGeom prst="arc">
            <a:avLst>
              <a:gd name="adj1" fmla="val 20349507"/>
              <a:gd name="adj2" fmla="val 4835832"/>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sp>
        <p:nvSpPr>
          <p:cNvPr id="697" name="Google Shape;697;p60"/>
          <p:cNvSpPr txBox="1"/>
          <p:nvPr/>
        </p:nvSpPr>
        <p:spPr>
          <a:xfrm>
            <a:off x="9168975" y="4401300"/>
            <a:ext cx="27564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latin typeface="Reddit Sans"/>
                <a:ea typeface="Reddit Sans"/>
                <a:cs typeface="Reddit Sans"/>
                <a:sym typeface="Reddit Sans"/>
              </a:rPr>
              <a:t>Không giới hạn người dùng</a:t>
            </a:r>
            <a:endParaRPr sz="1400" b="1" i="0" u="none" strike="noStrike" cap="none">
              <a:solidFill>
                <a:srgbClr val="000000"/>
              </a:solidFill>
              <a:latin typeface="Reddit Sans"/>
              <a:ea typeface="Reddit Sans"/>
              <a:cs typeface="Reddit Sans"/>
              <a:sym typeface="Reddit Sans"/>
            </a:endParaRPr>
          </a:p>
        </p:txBody>
      </p:sp>
      <p:sp>
        <p:nvSpPr>
          <p:cNvPr id="698" name="Google Shape;698;p60"/>
          <p:cNvSpPr txBox="1"/>
          <p:nvPr/>
        </p:nvSpPr>
        <p:spPr>
          <a:xfrm>
            <a:off x="9152675" y="4774719"/>
            <a:ext cx="2345700" cy="1339200"/>
          </a:xfrm>
          <a:prstGeom prst="rect">
            <a:avLst/>
          </a:prstGeom>
          <a:noFill/>
          <a:ln>
            <a:noFill/>
          </a:ln>
        </p:spPr>
        <p:txBody>
          <a:bodyPr spcFirstLastPara="1" wrap="square" lIns="91425" tIns="45700" rIns="91425" bIns="45700" anchor="t" anchorCtr="0">
            <a:spAutoFit/>
          </a:bodyPr>
          <a:lstStyle/>
          <a:p>
            <a:pPr marL="0" lvl="0" indent="0" algn="just" rtl="0">
              <a:lnSpc>
                <a:spcPct val="115000"/>
              </a:lnSpc>
              <a:spcBef>
                <a:spcPts val="0"/>
              </a:spcBef>
              <a:spcAft>
                <a:spcPts val="0"/>
              </a:spcAft>
              <a:buClr>
                <a:schemeClr val="dk1"/>
              </a:buClr>
              <a:buSzPts val="1000"/>
              <a:buFont typeface="Arial"/>
              <a:buNone/>
            </a:pPr>
            <a:r>
              <a:rPr lang="vi" sz="1200">
                <a:solidFill>
                  <a:schemeClr val="dk1"/>
                </a:solidFill>
                <a:latin typeface="Reddit Sans Medium"/>
                <a:ea typeface="Reddit Sans Medium"/>
                <a:cs typeface="Reddit Sans Medium"/>
                <a:sym typeface="Reddit Sans Medium"/>
              </a:rPr>
              <a:t>Phân quyền linh hoạt cho từng người dùng &amp; không phát sinh thêm chi phí khi doanh nghiệp mở rộng công ty, chi nhánh, nhân sự…</a:t>
            </a:r>
            <a:endParaRPr sz="1200">
              <a:solidFill>
                <a:schemeClr val="dk1"/>
              </a:solidFill>
              <a:latin typeface="Reddit Sans Medium"/>
              <a:ea typeface="Reddit Sans Medium"/>
              <a:cs typeface="Reddit Sans Medium"/>
              <a:sym typeface="Reddit Sans Medium"/>
            </a:endParaRPr>
          </a:p>
          <a:p>
            <a:pPr marL="0" marR="0" lvl="0" indent="0" algn="just" rtl="0">
              <a:lnSpc>
                <a:spcPct val="115000"/>
              </a:lnSpc>
              <a:spcBef>
                <a:spcPts val="0"/>
              </a:spcBef>
              <a:spcAft>
                <a:spcPts val="0"/>
              </a:spcAft>
              <a:buClr>
                <a:srgbClr val="000000"/>
              </a:buClr>
              <a:buSzPts val="1000"/>
              <a:buFont typeface="Arial"/>
              <a:buNone/>
            </a:pPr>
            <a:endParaRPr sz="1200">
              <a:latin typeface="Reddit Sans Medium"/>
              <a:ea typeface="Reddit Sans Medium"/>
              <a:cs typeface="Reddit Sans Medium"/>
              <a:sym typeface="Reddit Sans Medium"/>
            </a:endParaRPr>
          </a:p>
        </p:txBody>
      </p:sp>
      <p:sp>
        <p:nvSpPr>
          <p:cNvPr id="699" name="Google Shape;699;p60"/>
          <p:cNvSpPr txBox="1"/>
          <p:nvPr/>
        </p:nvSpPr>
        <p:spPr>
          <a:xfrm>
            <a:off x="1229675" y="4774725"/>
            <a:ext cx="18813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vi" sz="1900" i="1">
                <a:latin typeface="Reddit Sans SemiBold"/>
                <a:ea typeface="Reddit Sans SemiBold"/>
                <a:cs typeface="Reddit Sans SemiBold"/>
                <a:sym typeface="Reddit Sans SemiBold"/>
              </a:rPr>
              <a:t>Khách hàng</a:t>
            </a:r>
            <a:endParaRPr sz="1900" i="1">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4000"/>
              <a:buFont typeface="Arial"/>
              <a:buNone/>
            </a:pPr>
            <a:r>
              <a:rPr lang="vi" sz="1900" i="1">
                <a:solidFill>
                  <a:srgbClr val="C3161C"/>
                </a:solidFill>
                <a:latin typeface="Reddit Sans SemiBold"/>
                <a:ea typeface="Reddit Sans SemiBold"/>
                <a:cs typeface="Reddit Sans SemiBold"/>
                <a:sym typeface="Reddit Sans SemiBold"/>
              </a:rPr>
              <a:t>tự tùy chỉnh</a:t>
            </a:r>
            <a:r>
              <a:rPr lang="vi" sz="1900" i="1">
                <a:latin typeface="Reddit Sans SemiBold"/>
                <a:ea typeface="Reddit Sans SemiBold"/>
                <a:cs typeface="Reddit Sans SemiBold"/>
                <a:sym typeface="Reddit Sans SemiBold"/>
              </a:rPr>
              <a:t> theo nhu cầu</a:t>
            </a:r>
            <a:endParaRPr sz="1900" i="1">
              <a:latin typeface="Reddit Sans SemiBold"/>
              <a:ea typeface="Reddit Sans SemiBold"/>
              <a:cs typeface="Reddit Sans SemiBold"/>
              <a:sym typeface="Reddit Sans SemiBold"/>
            </a:endParaRPr>
          </a:p>
        </p:txBody>
      </p:sp>
      <p:pic>
        <p:nvPicPr>
          <p:cNvPr id="700" name="Google Shape;700;p60" title="icon-.png"/>
          <p:cNvPicPr preferRelativeResize="0"/>
          <p:nvPr/>
        </p:nvPicPr>
        <p:blipFill rotWithShape="1">
          <a:blip r:embed="rId4">
            <a:alphaModFix/>
          </a:blip>
          <a:srcRect l="14994" r="15329"/>
          <a:stretch/>
        </p:blipFill>
        <p:spPr>
          <a:xfrm>
            <a:off x="587213" y="4841945"/>
            <a:ext cx="609325" cy="874575"/>
          </a:xfrm>
          <a:prstGeom prst="rect">
            <a:avLst/>
          </a:prstGeom>
          <a:noFill/>
          <a:ln>
            <a:noFill/>
          </a:ln>
        </p:spPr>
      </p:pic>
      <p:grpSp>
        <p:nvGrpSpPr>
          <p:cNvPr id="701" name="Google Shape;701;p60"/>
          <p:cNvGrpSpPr/>
          <p:nvPr/>
        </p:nvGrpSpPr>
        <p:grpSpPr>
          <a:xfrm>
            <a:off x="10222040" y="325568"/>
            <a:ext cx="1379662" cy="380749"/>
            <a:chOff x="2600725" y="4134550"/>
            <a:chExt cx="1957800" cy="540300"/>
          </a:xfrm>
        </p:grpSpPr>
        <p:sp>
          <p:nvSpPr>
            <p:cNvPr id="702" name="Google Shape;702;p60"/>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703" name="Google Shape;703;p60" title="FullLogo-1.png"/>
            <p:cNvPicPr preferRelativeResize="0"/>
            <p:nvPr/>
          </p:nvPicPr>
          <p:blipFill>
            <a:blip r:embed="rId5">
              <a:alphaModFix/>
            </a:blip>
            <a:stretch>
              <a:fillRect/>
            </a:stretch>
          </p:blipFill>
          <p:spPr>
            <a:xfrm>
              <a:off x="2691459" y="4245787"/>
              <a:ext cx="1784673" cy="303225"/>
            </a:xfrm>
            <a:prstGeom prst="rect">
              <a:avLst/>
            </a:prstGeom>
            <a:noFill/>
            <a:ln>
              <a:noFill/>
            </a:ln>
          </p:spPr>
        </p:pic>
      </p:grpSp>
      <p:pic>
        <p:nvPicPr>
          <p:cNvPr id="704" name="Google Shape;704;p60"/>
          <p:cNvPicPr preferRelativeResize="0"/>
          <p:nvPr/>
        </p:nvPicPr>
        <p:blipFill>
          <a:blip r:embed="rId6">
            <a:alphaModFix/>
          </a:blip>
          <a:stretch>
            <a:fillRect/>
          </a:stretch>
        </p:blipFill>
        <p:spPr>
          <a:xfrm>
            <a:off x="7573810" y="1179663"/>
            <a:ext cx="4615135" cy="2693037"/>
          </a:xfrm>
          <a:prstGeom prst="rect">
            <a:avLst/>
          </a:prstGeom>
          <a:noFill/>
          <a:ln>
            <a:noFill/>
          </a:ln>
        </p:spPr>
      </p:pic>
      <p:sp>
        <p:nvSpPr>
          <p:cNvPr id="705" name="Google Shape;705;p6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15</a:t>
            </a:fld>
            <a:endParaRPr/>
          </a:p>
        </p:txBody>
      </p:sp>
      <p:pic>
        <p:nvPicPr>
          <p:cNvPr id="25" name="Picture 24"/>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6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711" name="Google Shape;711;p61"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712" name="Google Shape;712;p61"/>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713" name="Google Shape;713;p61"/>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Cộng tác, chia sẻ và xử lý công việc </a:t>
            </a:r>
            <a:r>
              <a:rPr lang="vi" sz="2200">
                <a:solidFill>
                  <a:srgbClr val="C3161C"/>
                </a:solidFill>
                <a:latin typeface="Reddit Sans SemiBold"/>
                <a:ea typeface="Reddit Sans SemiBold"/>
                <a:cs typeface="Reddit Sans SemiBold"/>
                <a:sym typeface="Reddit Sans SemiBold"/>
              </a:rPr>
              <a:t>không gián đoạn </a:t>
            </a:r>
            <a:endParaRPr sz="2200">
              <a:solidFill>
                <a:srgbClr val="C3161C"/>
              </a:solidFill>
              <a:latin typeface="Reddit Sans SemiBold"/>
              <a:ea typeface="Reddit Sans SemiBold"/>
              <a:cs typeface="Reddit Sans SemiBold"/>
              <a:sym typeface="Reddit Sans SemiBold"/>
            </a:endParaRPr>
          </a:p>
        </p:txBody>
      </p:sp>
      <p:sp>
        <p:nvSpPr>
          <p:cNvPr id="714" name="Google Shape;714;p61"/>
          <p:cNvSpPr txBox="1"/>
          <p:nvPr/>
        </p:nvSpPr>
        <p:spPr>
          <a:xfrm>
            <a:off x="5939730" y="2582087"/>
            <a:ext cx="23505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Ứng dụng chat nội bộ</a:t>
            </a:r>
            <a:endParaRPr sz="1600" i="0" u="none" strike="noStrike" cap="none">
              <a:solidFill>
                <a:srgbClr val="C3161C"/>
              </a:solidFill>
              <a:latin typeface="Reddit Sans SemiBold"/>
              <a:ea typeface="Reddit Sans SemiBold"/>
              <a:cs typeface="Reddit Sans SemiBold"/>
              <a:sym typeface="Reddit Sans SemiBold"/>
            </a:endParaRPr>
          </a:p>
        </p:txBody>
      </p:sp>
      <p:sp>
        <p:nvSpPr>
          <p:cNvPr id="715" name="Google Shape;715;p61"/>
          <p:cNvSpPr txBox="1"/>
          <p:nvPr/>
        </p:nvSpPr>
        <p:spPr>
          <a:xfrm>
            <a:off x="5939731" y="3093088"/>
            <a:ext cx="2507700" cy="914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Gửi tin nhắn, tạo thảo luận, gửi chứng từ trên hệ thống, gửi tệp tin, tạo nhóm, tạo thông báo nhắc nhở tự động, chat với AI</a:t>
            </a:r>
            <a:endParaRPr sz="1200" i="0" u="none" strike="noStrike" cap="none">
              <a:solidFill>
                <a:srgbClr val="000000"/>
              </a:solidFill>
              <a:latin typeface="Reddit Sans"/>
              <a:ea typeface="Reddit Sans"/>
              <a:cs typeface="Reddit Sans"/>
              <a:sym typeface="Reddit Sans"/>
            </a:endParaRPr>
          </a:p>
        </p:txBody>
      </p:sp>
      <p:sp>
        <p:nvSpPr>
          <p:cNvPr id="716" name="Google Shape;716;p61"/>
          <p:cNvSpPr txBox="1"/>
          <p:nvPr/>
        </p:nvSpPr>
        <p:spPr>
          <a:xfrm>
            <a:off x="467569" y="4386166"/>
            <a:ext cx="4873800" cy="116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vi" sz="3500" i="1">
                <a:latin typeface="Reddit Sans SemiBold"/>
                <a:ea typeface="Reddit Sans SemiBold"/>
                <a:cs typeface="Reddit Sans SemiBold"/>
                <a:sym typeface="Reddit Sans SemiBold"/>
              </a:rPr>
              <a:t>Giao tiếp thống nhất, làm việc hiệu quả</a:t>
            </a:r>
            <a:endParaRPr sz="3500" i="1" u="none" strike="noStrike" cap="none">
              <a:solidFill>
                <a:srgbClr val="000000"/>
              </a:solidFill>
              <a:latin typeface="Reddit Sans SemiBold"/>
              <a:ea typeface="Reddit Sans SemiBold"/>
              <a:cs typeface="Reddit Sans SemiBold"/>
              <a:sym typeface="Reddit Sans SemiBold"/>
            </a:endParaRPr>
          </a:p>
        </p:txBody>
      </p:sp>
      <p:sp>
        <p:nvSpPr>
          <p:cNvPr id="717" name="Google Shape;717;p61"/>
          <p:cNvSpPr txBox="1"/>
          <p:nvPr/>
        </p:nvSpPr>
        <p:spPr>
          <a:xfrm>
            <a:off x="9096793" y="1119312"/>
            <a:ext cx="23505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Gửi Email chứng từ</a:t>
            </a:r>
            <a:endParaRPr sz="1600" i="0" u="none" strike="noStrike" cap="none">
              <a:solidFill>
                <a:srgbClr val="C3161C"/>
              </a:solidFill>
              <a:latin typeface="Reddit Sans SemiBold"/>
              <a:ea typeface="Reddit Sans SemiBold"/>
              <a:cs typeface="Reddit Sans SemiBold"/>
              <a:sym typeface="Reddit Sans SemiBold"/>
            </a:endParaRPr>
          </a:p>
        </p:txBody>
      </p:sp>
      <p:sp>
        <p:nvSpPr>
          <p:cNvPr id="718" name="Google Shape;718;p61"/>
          <p:cNvSpPr txBox="1"/>
          <p:nvPr/>
        </p:nvSpPr>
        <p:spPr>
          <a:xfrm>
            <a:off x="9096794" y="1630313"/>
            <a:ext cx="2507700" cy="9144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Clr>
                <a:schemeClr val="dk1"/>
              </a:buClr>
              <a:buSzPts val="1000"/>
              <a:buFont typeface="Arial"/>
              <a:buNone/>
            </a:pPr>
            <a:r>
              <a:rPr lang="vi" sz="1200">
                <a:solidFill>
                  <a:schemeClr val="dk1"/>
                </a:solidFill>
                <a:latin typeface="Reddit Sans"/>
                <a:ea typeface="Reddit Sans"/>
                <a:cs typeface="Reddit Sans"/>
                <a:sym typeface="Reddit Sans"/>
              </a:rPr>
              <a:t>Cho phép gửi email, thảo luận, thông báo trên mọi loại chứng từ, dữ liệu như: đơn hàng, phiếu kho, khách hàng, mặt hàng…</a:t>
            </a:r>
            <a:endParaRPr sz="1000">
              <a:latin typeface="Reddit Sans"/>
              <a:ea typeface="Reddit Sans"/>
              <a:cs typeface="Reddit Sans"/>
              <a:sym typeface="Reddit Sans"/>
            </a:endParaRPr>
          </a:p>
        </p:txBody>
      </p:sp>
      <p:grpSp>
        <p:nvGrpSpPr>
          <p:cNvPr id="719" name="Google Shape;719;p61"/>
          <p:cNvGrpSpPr/>
          <p:nvPr/>
        </p:nvGrpSpPr>
        <p:grpSpPr>
          <a:xfrm rot="2700000">
            <a:off x="11463402" y="1191902"/>
            <a:ext cx="148367" cy="193521"/>
            <a:chOff x="3723" y="2014"/>
            <a:chExt cx="230" cy="300"/>
          </a:xfrm>
        </p:grpSpPr>
        <p:sp>
          <p:nvSpPr>
            <p:cNvPr id="720" name="Google Shape;720;p6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21" name="Google Shape;721;p6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722" name="Google Shape;722;p61"/>
          <p:cNvCxnSpPr/>
          <p:nvPr/>
        </p:nvCxnSpPr>
        <p:spPr>
          <a:xfrm>
            <a:off x="9096793" y="1540371"/>
            <a:ext cx="2507700" cy="0"/>
          </a:xfrm>
          <a:prstGeom prst="straightConnector1">
            <a:avLst/>
          </a:prstGeom>
          <a:noFill/>
          <a:ln w="12700" cap="flat" cmpd="sng">
            <a:solidFill>
              <a:srgbClr val="B7B7B7"/>
            </a:solidFill>
            <a:prstDash val="dashDot"/>
            <a:miter lim="800000"/>
            <a:headEnd type="none" w="sm" len="sm"/>
            <a:tailEnd type="none" w="sm" len="sm"/>
          </a:ln>
        </p:spPr>
      </p:cxnSp>
      <p:grpSp>
        <p:nvGrpSpPr>
          <p:cNvPr id="723" name="Google Shape;723;p61"/>
          <p:cNvGrpSpPr/>
          <p:nvPr/>
        </p:nvGrpSpPr>
        <p:grpSpPr>
          <a:xfrm rot="2700000">
            <a:off x="8306339" y="2654665"/>
            <a:ext cx="148367" cy="193521"/>
            <a:chOff x="3723" y="2014"/>
            <a:chExt cx="230" cy="300"/>
          </a:xfrm>
        </p:grpSpPr>
        <p:sp>
          <p:nvSpPr>
            <p:cNvPr id="724" name="Google Shape;724;p6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25" name="Google Shape;725;p6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726" name="Google Shape;726;p61"/>
          <p:cNvCxnSpPr/>
          <p:nvPr/>
        </p:nvCxnSpPr>
        <p:spPr>
          <a:xfrm>
            <a:off x="5939730" y="3003146"/>
            <a:ext cx="2507700" cy="0"/>
          </a:xfrm>
          <a:prstGeom prst="straightConnector1">
            <a:avLst/>
          </a:prstGeom>
          <a:noFill/>
          <a:ln w="12700" cap="flat" cmpd="sng">
            <a:solidFill>
              <a:srgbClr val="B7B7B7"/>
            </a:solidFill>
            <a:prstDash val="dashDot"/>
            <a:miter lim="800000"/>
            <a:headEnd type="none" w="sm" len="sm"/>
            <a:tailEnd type="none" w="sm" len="sm"/>
          </a:ln>
        </p:spPr>
      </p:cxnSp>
      <p:sp>
        <p:nvSpPr>
          <p:cNvPr id="727" name="Google Shape;727;p61"/>
          <p:cNvSpPr txBox="1"/>
          <p:nvPr/>
        </p:nvSpPr>
        <p:spPr>
          <a:xfrm>
            <a:off x="495773" y="5643395"/>
            <a:ext cx="37644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Tập trung tất cả kênh giao tiếp (chat, email, phê duyệt, cổng thông tin) trên một hệ thống, tăng tốc độ xử lý và giảm thất lạc thông tin</a:t>
            </a:r>
            <a:endParaRPr sz="1200" i="0" u="none" strike="noStrike" cap="none">
              <a:solidFill>
                <a:srgbClr val="000000"/>
              </a:solidFill>
              <a:latin typeface="Reddit Sans"/>
              <a:ea typeface="Reddit Sans"/>
              <a:cs typeface="Reddit Sans"/>
              <a:sym typeface="Reddit Sans"/>
            </a:endParaRPr>
          </a:p>
        </p:txBody>
      </p:sp>
      <p:grpSp>
        <p:nvGrpSpPr>
          <p:cNvPr id="728" name="Google Shape;728;p61"/>
          <p:cNvGrpSpPr/>
          <p:nvPr/>
        </p:nvGrpSpPr>
        <p:grpSpPr>
          <a:xfrm>
            <a:off x="4552025" y="3703640"/>
            <a:ext cx="423267" cy="420445"/>
            <a:chOff x="6987875" y="3743253"/>
            <a:chExt cx="423267" cy="420445"/>
          </a:xfrm>
        </p:grpSpPr>
        <p:sp>
          <p:nvSpPr>
            <p:cNvPr id="729" name="Google Shape;729;p61"/>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5450" cap="flat" cmpd="sng">
              <a:solidFill>
                <a:srgbClr val="C3161C"/>
              </a:solidFill>
              <a:prstDash val="solid"/>
              <a:miter lim="800000"/>
              <a:headEnd type="none" w="sm" len="sm"/>
              <a:tailEnd type="none" w="sm" len="sm"/>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sp>
          <p:nvSpPr>
            <p:cNvPr id="730" name="Google Shape;730;p61"/>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grpSp>
      <p:sp>
        <p:nvSpPr>
          <p:cNvPr id="731" name="Google Shape;731;p61"/>
          <p:cNvSpPr txBox="1"/>
          <p:nvPr/>
        </p:nvSpPr>
        <p:spPr>
          <a:xfrm>
            <a:off x="5939730" y="4610587"/>
            <a:ext cx="23505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Cổng thông tin</a:t>
            </a:r>
            <a:endParaRPr sz="1600" i="0" u="none" strike="noStrike" cap="none">
              <a:solidFill>
                <a:srgbClr val="C3161C"/>
              </a:solidFill>
              <a:latin typeface="Reddit Sans SemiBold"/>
              <a:ea typeface="Reddit Sans SemiBold"/>
              <a:cs typeface="Reddit Sans SemiBold"/>
              <a:sym typeface="Reddit Sans SemiBold"/>
            </a:endParaRPr>
          </a:p>
        </p:txBody>
      </p:sp>
      <p:sp>
        <p:nvSpPr>
          <p:cNvPr id="732" name="Google Shape;732;p61"/>
          <p:cNvSpPr txBox="1"/>
          <p:nvPr/>
        </p:nvSpPr>
        <p:spPr>
          <a:xfrm>
            <a:off x="5939731" y="5121588"/>
            <a:ext cx="2507700" cy="13392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Cung cấp cho Khách hàng/NPP/Nhà cung cấp có tài khoản riêng để theo dõi đơn hàng, công nợ, trạng thái giao dịch, giúp giảm tải cho bộ phận CSKH</a:t>
            </a:r>
            <a:endParaRPr sz="1200" i="0" u="none" strike="noStrike" cap="none">
              <a:solidFill>
                <a:srgbClr val="000000"/>
              </a:solidFill>
              <a:latin typeface="Reddit Sans"/>
              <a:ea typeface="Reddit Sans"/>
              <a:cs typeface="Reddit Sans"/>
              <a:sym typeface="Reddit Sans"/>
            </a:endParaRPr>
          </a:p>
        </p:txBody>
      </p:sp>
      <p:grpSp>
        <p:nvGrpSpPr>
          <p:cNvPr id="733" name="Google Shape;733;p61"/>
          <p:cNvGrpSpPr/>
          <p:nvPr/>
        </p:nvGrpSpPr>
        <p:grpSpPr>
          <a:xfrm rot="2700000">
            <a:off x="8306339" y="4683165"/>
            <a:ext cx="148367" cy="193521"/>
            <a:chOff x="3723" y="2014"/>
            <a:chExt cx="230" cy="300"/>
          </a:xfrm>
        </p:grpSpPr>
        <p:sp>
          <p:nvSpPr>
            <p:cNvPr id="734" name="Google Shape;734;p6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35" name="Google Shape;735;p6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736" name="Google Shape;736;p61"/>
          <p:cNvCxnSpPr/>
          <p:nvPr/>
        </p:nvCxnSpPr>
        <p:spPr>
          <a:xfrm>
            <a:off x="5939730" y="5031646"/>
            <a:ext cx="2507700" cy="0"/>
          </a:xfrm>
          <a:prstGeom prst="straightConnector1">
            <a:avLst/>
          </a:prstGeom>
          <a:noFill/>
          <a:ln w="12700" cap="flat" cmpd="sng">
            <a:solidFill>
              <a:srgbClr val="B7B7B7"/>
            </a:solidFill>
            <a:prstDash val="dashDot"/>
            <a:miter lim="800000"/>
            <a:headEnd type="none" w="sm" len="sm"/>
            <a:tailEnd type="none" w="sm" len="sm"/>
          </a:ln>
        </p:spPr>
      </p:cxnSp>
      <p:sp>
        <p:nvSpPr>
          <p:cNvPr id="737" name="Google Shape;737;p61"/>
          <p:cNvSpPr txBox="1"/>
          <p:nvPr/>
        </p:nvSpPr>
        <p:spPr>
          <a:xfrm>
            <a:off x="9096793" y="3062887"/>
            <a:ext cx="23505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Quy trình phê duyệt</a:t>
            </a:r>
            <a:endParaRPr sz="1600" i="0" u="none" strike="noStrike" cap="none">
              <a:solidFill>
                <a:srgbClr val="C3161C"/>
              </a:solidFill>
              <a:latin typeface="Reddit Sans SemiBold"/>
              <a:ea typeface="Reddit Sans SemiBold"/>
              <a:cs typeface="Reddit Sans SemiBold"/>
              <a:sym typeface="Reddit Sans SemiBold"/>
            </a:endParaRPr>
          </a:p>
        </p:txBody>
      </p:sp>
      <p:sp>
        <p:nvSpPr>
          <p:cNvPr id="738" name="Google Shape;738;p61"/>
          <p:cNvSpPr txBox="1"/>
          <p:nvPr/>
        </p:nvSpPr>
        <p:spPr>
          <a:xfrm>
            <a:off x="9096794" y="3573888"/>
            <a:ext cx="2507700" cy="9144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Clr>
                <a:schemeClr val="dk1"/>
              </a:buClr>
              <a:buSzPts val="1000"/>
              <a:buFont typeface="Arial"/>
              <a:buNone/>
            </a:pPr>
            <a:r>
              <a:rPr lang="vi" sz="1200">
                <a:solidFill>
                  <a:schemeClr val="dk1"/>
                </a:solidFill>
                <a:latin typeface="Reddit Sans"/>
                <a:ea typeface="Reddit Sans"/>
                <a:cs typeface="Reddit Sans"/>
                <a:sym typeface="Reddit Sans"/>
              </a:rPr>
              <a:t>Thiết lập quy trình duyệt chứng từ (mua hàng, bán hàng, chi phí…) theo nhiều cấp bậc, đảm bảo tính minh bạch và kiểm soát chặt chẽ.</a:t>
            </a:r>
            <a:endParaRPr sz="1000">
              <a:latin typeface="Reddit Sans"/>
              <a:ea typeface="Reddit Sans"/>
              <a:cs typeface="Reddit Sans"/>
              <a:sym typeface="Reddit Sans"/>
            </a:endParaRPr>
          </a:p>
        </p:txBody>
      </p:sp>
      <p:grpSp>
        <p:nvGrpSpPr>
          <p:cNvPr id="739" name="Google Shape;739;p61"/>
          <p:cNvGrpSpPr/>
          <p:nvPr/>
        </p:nvGrpSpPr>
        <p:grpSpPr>
          <a:xfrm rot="2700000">
            <a:off x="11463402" y="3135477"/>
            <a:ext cx="148367" cy="193521"/>
            <a:chOff x="3723" y="2014"/>
            <a:chExt cx="230" cy="300"/>
          </a:xfrm>
        </p:grpSpPr>
        <p:sp>
          <p:nvSpPr>
            <p:cNvPr id="740" name="Google Shape;740;p6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41" name="Google Shape;741;p6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742" name="Google Shape;742;p61"/>
          <p:cNvCxnSpPr/>
          <p:nvPr/>
        </p:nvCxnSpPr>
        <p:spPr>
          <a:xfrm>
            <a:off x="9096793" y="3483946"/>
            <a:ext cx="2507700" cy="0"/>
          </a:xfrm>
          <a:prstGeom prst="straightConnector1">
            <a:avLst/>
          </a:prstGeom>
          <a:noFill/>
          <a:ln w="12700" cap="flat" cmpd="sng">
            <a:solidFill>
              <a:srgbClr val="B7B7B7"/>
            </a:solidFill>
            <a:prstDash val="dashDot"/>
            <a:miter lim="800000"/>
            <a:headEnd type="none" w="sm" len="sm"/>
            <a:tailEnd type="none" w="sm" len="sm"/>
          </a:ln>
        </p:spPr>
      </p:cxnSp>
      <p:grpSp>
        <p:nvGrpSpPr>
          <p:cNvPr id="743" name="Google Shape;743;p61"/>
          <p:cNvGrpSpPr/>
          <p:nvPr/>
        </p:nvGrpSpPr>
        <p:grpSpPr>
          <a:xfrm>
            <a:off x="10222040" y="325568"/>
            <a:ext cx="1379662" cy="380749"/>
            <a:chOff x="2600725" y="4134550"/>
            <a:chExt cx="1957800" cy="540300"/>
          </a:xfrm>
        </p:grpSpPr>
        <p:sp>
          <p:nvSpPr>
            <p:cNvPr id="744" name="Google Shape;744;p6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745" name="Google Shape;745;p61"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746" name="Google Shape;746;p61"/>
          <p:cNvPicPr preferRelativeResize="0"/>
          <p:nvPr/>
        </p:nvPicPr>
        <p:blipFill>
          <a:blip r:embed="rId5">
            <a:alphaModFix/>
          </a:blip>
          <a:stretch>
            <a:fillRect/>
          </a:stretch>
        </p:blipFill>
        <p:spPr>
          <a:xfrm>
            <a:off x="587227" y="1512898"/>
            <a:ext cx="4388100" cy="2581800"/>
          </a:xfrm>
          <a:prstGeom prst="roundRect">
            <a:avLst>
              <a:gd name="adj" fmla="val 6263"/>
            </a:avLst>
          </a:prstGeom>
          <a:noFill/>
          <a:ln>
            <a:noFill/>
          </a:ln>
          <a:effectLst>
            <a:outerShdw blurRad="328613" algn="bl" rotWithShape="0">
              <a:srgbClr val="000000">
                <a:alpha val="12000"/>
              </a:srgbClr>
            </a:outerShdw>
          </a:effectLst>
        </p:spPr>
      </p:pic>
      <p:sp>
        <p:nvSpPr>
          <p:cNvPr id="747" name="Google Shape;747;p61"/>
          <p:cNvSpPr txBox="1"/>
          <p:nvPr/>
        </p:nvSpPr>
        <p:spPr>
          <a:xfrm>
            <a:off x="9099755" y="4610587"/>
            <a:ext cx="23505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Công việc dự án</a:t>
            </a:r>
            <a:endParaRPr sz="1600" i="0" u="none" strike="noStrike" cap="none">
              <a:solidFill>
                <a:srgbClr val="C3161C"/>
              </a:solidFill>
              <a:latin typeface="Reddit Sans SemiBold"/>
              <a:ea typeface="Reddit Sans SemiBold"/>
              <a:cs typeface="Reddit Sans SemiBold"/>
              <a:sym typeface="Reddit Sans SemiBold"/>
            </a:endParaRPr>
          </a:p>
        </p:txBody>
      </p:sp>
      <p:sp>
        <p:nvSpPr>
          <p:cNvPr id="748" name="Google Shape;748;p61"/>
          <p:cNvSpPr txBox="1"/>
          <p:nvPr/>
        </p:nvSpPr>
        <p:spPr>
          <a:xfrm>
            <a:off x="9099756" y="5121588"/>
            <a:ext cx="2507700" cy="11268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Cho phép khách hàng quản lý công việc, tiến độ dự án (thu - chi - ngân sách) theo nhiều chế độ khác nhau : danh sách, kanban, gantt chart, tree, báo cáo…</a:t>
            </a:r>
            <a:endParaRPr sz="1200" i="0" u="none" strike="noStrike" cap="none">
              <a:solidFill>
                <a:srgbClr val="000000"/>
              </a:solidFill>
              <a:latin typeface="Reddit Sans"/>
              <a:ea typeface="Reddit Sans"/>
              <a:cs typeface="Reddit Sans"/>
              <a:sym typeface="Reddit Sans"/>
            </a:endParaRPr>
          </a:p>
        </p:txBody>
      </p:sp>
      <p:grpSp>
        <p:nvGrpSpPr>
          <p:cNvPr id="749" name="Google Shape;749;p61"/>
          <p:cNvGrpSpPr/>
          <p:nvPr/>
        </p:nvGrpSpPr>
        <p:grpSpPr>
          <a:xfrm rot="2700000">
            <a:off x="11466364" y="4683165"/>
            <a:ext cx="148367" cy="193521"/>
            <a:chOff x="3723" y="2014"/>
            <a:chExt cx="230" cy="300"/>
          </a:xfrm>
        </p:grpSpPr>
        <p:sp>
          <p:nvSpPr>
            <p:cNvPr id="750" name="Google Shape;750;p6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51" name="Google Shape;751;p6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752" name="Google Shape;752;p61"/>
          <p:cNvCxnSpPr/>
          <p:nvPr/>
        </p:nvCxnSpPr>
        <p:spPr>
          <a:xfrm>
            <a:off x="9099755" y="5031646"/>
            <a:ext cx="2507700" cy="0"/>
          </a:xfrm>
          <a:prstGeom prst="straightConnector1">
            <a:avLst/>
          </a:prstGeom>
          <a:noFill/>
          <a:ln w="12700" cap="flat" cmpd="sng">
            <a:solidFill>
              <a:srgbClr val="B7B7B7"/>
            </a:solidFill>
            <a:prstDash val="dashDot"/>
            <a:miter lim="800000"/>
            <a:headEnd type="none" w="sm" len="sm"/>
            <a:tailEnd type="none" w="sm" len="sm"/>
          </a:ln>
        </p:spPr>
      </p:cxnSp>
      <p:sp>
        <p:nvSpPr>
          <p:cNvPr id="753" name="Google Shape;753;p6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16</a:t>
            </a:fld>
            <a:endParaRPr/>
          </a:p>
        </p:txBody>
      </p:sp>
      <p:pic>
        <p:nvPicPr>
          <p:cNvPr id="46" name="Picture 45"/>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6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759" name="Google Shape;759;p6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760" name="Google Shape;760;p62"/>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MBW</a:t>
            </a:r>
            <a:r>
              <a:rPr lang="vi" sz="1600" b="1">
                <a:latin typeface="Reddit Sans"/>
                <a:ea typeface="Reddit Sans"/>
                <a:cs typeface="Reddit Sans"/>
                <a:sym typeface="Reddit Sans"/>
              </a:rPr>
              <a:t> Next có gì khác biệt ?</a:t>
            </a:r>
            <a:endParaRPr sz="1600" b="1">
              <a:solidFill>
                <a:srgbClr val="C3161C"/>
              </a:solidFill>
              <a:latin typeface="Reddit Sans"/>
              <a:ea typeface="Reddit Sans"/>
              <a:cs typeface="Reddit Sans"/>
              <a:sym typeface="Reddit Sans"/>
            </a:endParaRPr>
          </a:p>
        </p:txBody>
      </p:sp>
      <p:sp>
        <p:nvSpPr>
          <p:cNvPr id="761" name="Google Shape;761;p62"/>
          <p:cNvSpPr txBox="1"/>
          <p:nvPr/>
        </p:nvSpPr>
        <p:spPr>
          <a:xfrm>
            <a:off x="587225" y="931100"/>
            <a:ext cx="74019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Mọi thứ, </a:t>
            </a:r>
            <a:r>
              <a:rPr lang="vi" sz="2200">
                <a:solidFill>
                  <a:srgbClr val="CC0000"/>
                </a:solidFill>
                <a:latin typeface="Reddit Sans SemiBold"/>
                <a:ea typeface="Reddit Sans SemiBold"/>
                <a:cs typeface="Reddit Sans SemiBold"/>
                <a:sym typeface="Reddit Sans SemiBold"/>
              </a:rPr>
              <a:t>không giới hạn</a:t>
            </a:r>
            <a:endParaRPr sz="2200">
              <a:solidFill>
                <a:srgbClr val="CC0000"/>
              </a:solidFill>
              <a:latin typeface="Reddit Sans SemiBold"/>
              <a:ea typeface="Reddit Sans SemiBold"/>
              <a:cs typeface="Reddit Sans SemiBold"/>
              <a:sym typeface="Reddit Sans SemiBold"/>
            </a:endParaRPr>
          </a:p>
        </p:txBody>
      </p:sp>
      <p:sp>
        <p:nvSpPr>
          <p:cNvPr id="762" name="Google Shape;762;p62"/>
          <p:cNvSpPr txBox="1"/>
          <p:nvPr/>
        </p:nvSpPr>
        <p:spPr>
          <a:xfrm>
            <a:off x="471325" y="4328825"/>
            <a:ext cx="2838300" cy="115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vi" sz="2300" i="1">
                <a:latin typeface="Reddit Sans SemiBold"/>
                <a:ea typeface="Reddit Sans SemiBold"/>
                <a:cs typeface="Reddit Sans SemiBold"/>
                <a:sym typeface="Reddit Sans SemiBold"/>
              </a:rPr>
              <a:t>Giao dịch </a:t>
            </a:r>
            <a:endParaRPr sz="2300" i="1">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4000"/>
              <a:buFont typeface="Arial"/>
              <a:buNone/>
            </a:pPr>
            <a:r>
              <a:rPr lang="vi" sz="2300" i="1">
                <a:latin typeface="Reddit Sans SemiBold"/>
                <a:ea typeface="Reddit Sans SemiBold"/>
                <a:cs typeface="Reddit Sans SemiBold"/>
                <a:sym typeface="Reddit Sans SemiBold"/>
              </a:rPr>
              <a:t>mua - bán nội bộ giữa đa công ty</a:t>
            </a:r>
            <a:endParaRPr sz="2300" i="1" u="none" strike="noStrike" cap="none">
              <a:solidFill>
                <a:srgbClr val="000000"/>
              </a:solidFill>
              <a:latin typeface="Reddit Sans SemiBold"/>
              <a:ea typeface="Reddit Sans SemiBold"/>
              <a:cs typeface="Reddit Sans SemiBold"/>
              <a:sym typeface="Reddit Sans SemiBold"/>
            </a:endParaRPr>
          </a:p>
        </p:txBody>
      </p:sp>
      <p:sp>
        <p:nvSpPr>
          <p:cNvPr id="763" name="Google Shape;763;p62"/>
          <p:cNvSpPr/>
          <p:nvPr/>
        </p:nvSpPr>
        <p:spPr>
          <a:xfrm>
            <a:off x="587227" y="1739787"/>
            <a:ext cx="2722500" cy="1648200"/>
          </a:xfrm>
          <a:prstGeom prst="roundRect">
            <a:avLst>
              <a:gd name="adj" fmla="val 10840"/>
            </a:avLst>
          </a:prstGeom>
          <a:solidFill>
            <a:srgbClr val="FFDF5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764" name="Google Shape;764;p62"/>
          <p:cNvSpPr/>
          <p:nvPr/>
        </p:nvSpPr>
        <p:spPr>
          <a:xfrm>
            <a:off x="6301000" y="1739775"/>
            <a:ext cx="2762400" cy="16482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765" name="Google Shape;765;p62"/>
          <p:cNvSpPr txBox="1"/>
          <p:nvPr/>
        </p:nvSpPr>
        <p:spPr>
          <a:xfrm>
            <a:off x="678475" y="1900225"/>
            <a:ext cx="24069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Không giới hạn số công ty, chi nhánh</a:t>
            </a:r>
            <a:endParaRPr sz="1600" i="0" u="none" strike="noStrike" cap="none">
              <a:solidFill>
                <a:srgbClr val="000000"/>
              </a:solidFill>
              <a:latin typeface="Reddit Sans SemiBold"/>
              <a:ea typeface="Reddit Sans SemiBold"/>
              <a:cs typeface="Reddit Sans SemiBold"/>
              <a:sym typeface="Reddit Sans SemiBold"/>
            </a:endParaRPr>
          </a:p>
        </p:txBody>
      </p:sp>
      <p:sp>
        <p:nvSpPr>
          <p:cNvPr id="766" name="Google Shape;766;p62"/>
          <p:cNvSpPr txBox="1"/>
          <p:nvPr/>
        </p:nvSpPr>
        <p:spPr>
          <a:xfrm>
            <a:off x="678466" y="2499519"/>
            <a:ext cx="21858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Quản lý nhiều pháp nhân, nhiều công ty con trong cùng hệ thống</a:t>
            </a:r>
            <a:endParaRPr sz="1200" i="0" u="none" strike="noStrike" cap="none">
              <a:solidFill>
                <a:srgbClr val="000000"/>
              </a:solidFill>
              <a:latin typeface="Reddit Sans"/>
              <a:ea typeface="Reddit Sans"/>
              <a:cs typeface="Reddit Sans"/>
              <a:sym typeface="Reddit Sans"/>
            </a:endParaRPr>
          </a:p>
        </p:txBody>
      </p:sp>
      <p:sp>
        <p:nvSpPr>
          <p:cNvPr id="767" name="Google Shape;767;p62"/>
          <p:cNvSpPr txBox="1"/>
          <p:nvPr/>
        </p:nvSpPr>
        <p:spPr>
          <a:xfrm>
            <a:off x="3551701" y="1900225"/>
            <a:ext cx="2722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Không giới hạn số kho hàng, địa điểm</a:t>
            </a:r>
            <a:endParaRPr sz="1600" i="0" u="none" strike="noStrike" cap="none">
              <a:solidFill>
                <a:srgbClr val="000000"/>
              </a:solidFill>
              <a:latin typeface="Reddit Sans SemiBold"/>
              <a:ea typeface="Reddit Sans SemiBold"/>
              <a:cs typeface="Reddit Sans SemiBold"/>
              <a:sym typeface="Reddit Sans SemiBold"/>
            </a:endParaRPr>
          </a:p>
        </p:txBody>
      </p:sp>
      <p:sp>
        <p:nvSpPr>
          <p:cNvPr id="768" name="Google Shape;768;p62"/>
          <p:cNvSpPr txBox="1"/>
          <p:nvPr/>
        </p:nvSpPr>
        <p:spPr>
          <a:xfrm>
            <a:off x="3551688" y="2499525"/>
            <a:ext cx="25542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Mở rộng mạng lưới phân phối, thêm kho mới, khoản mục chi phí mà không lo giới hạn</a:t>
            </a:r>
            <a:endParaRPr sz="1200" i="0" u="none" strike="noStrike" cap="none">
              <a:solidFill>
                <a:srgbClr val="000000"/>
              </a:solidFill>
              <a:latin typeface="Reddit Sans"/>
              <a:ea typeface="Reddit Sans"/>
              <a:cs typeface="Reddit Sans"/>
              <a:sym typeface="Reddit Sans"/>
            </a:endParaRPr>
          </a:p>
        </p:txBody>
      </p:sp>
      <p:sp>
        <p:nvSpPr>
          <p:cNvPr id="769" name="Google Shape;769;p62"/>
          <p:cNvSpPr txBox="1"/>
          <p:nvPr/>
        </p:nvSpPr>
        <p:spPr>
          <a:xfrm>
            <a:off x="6454850" y="1880575"/>
            <a:ext cx="2442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chemeClr val="lt1"/>
                </a:solidFill>
                <a:latin typeface="Reddit Sans SemiBold"/>
                <a:ea typeface="Reddit Sans SemiBold"/>
                <a:cs typeface="Reddit Sans SemiBold"/>
                <a:sym typeface="Reddit Sans SemiBold"/>
              </a:rPr>
              <a:t>Không giới hạn báo cáo, dashboard tùy chỉnh</a:t>
            </a:r>
            <a:endParaRPr sz="1600" i="0" u="none" strike="noStrike" cap="none">
              <a:solidFill>
                <a:schemeClr val="lt1"/>
              </a:solidFill>
              <a:latin typeface="Reddit Sans SemiBold"/>
              <a:ea typeface="Reddit Sans SemiBold"/>
              <a:cs typeface="Reddit Sans SemiBold"/>
              <a:sym typeface="Reddit Sans SemiBold"/>
            </a:endParaRPr>
          </a:p>
        </p:txBody>
      </p:sp>
      <p:sp>
        <p:nvSpPr>
          <p:cNvPr id="770" name="Google Shape;770;p62"/>
          <p:cNvSpPr txBox="1"/>
          <p:nvPr/>
        </p:nvSpPr>
        <p:spPr>
          <a:xfrm>
            <a:off x="6454846" y="2479855"/>
            <a:ext cx="21858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a:ea typeface="Reddit Sans"/>
                <a:cs typeface="Reddit Sans"/>
                <a:sym typeface="Reddit Sans"/>
              </a:rPr>
              <a:t>Tạo mới, chỉnh sửa, thiết kế báo cáo, dashboard theo nhu cầu quản trị</a:t>
            </a:r>
            <a:endParaRPr sz="1200" i="0" u="none" strike="noStrike" cap="none">
              <a:solidFill>
                <a:schemeClr val="lt1"/>
              </a:solidFill>
              <a:latin typeface="Reddit Sans"/>
              <a:ea typeface="Reddit Sans"/>
              <a:cs typeface="Reddit Sans"/>
              <a:sym typeface="Reddit Sans"/>
            </a:endParaRPr>
          </a:p>
        </p:txBody>
      </p:sp>
      <p:sp>
        <p:nvSpPr>
          <p:cNvPr id="771" name="Google Shape;771;p62"/>
          <p:cNvSpPr/>
          <p:nvPr/>
        </p:nvSpPr>
        <p:spPr>
          <a:xfrm>
            <a:off x="6313075" y="4250250"/>
            <a:ext cx="2762400" cy="1569900"/>
          </a:xfrm>
          <a:prstGeom prst="roundRect">
            <a:avLst>
              <a:gd name="adj" fmla="val 10840"/>
            </a:avLst>
          </a:prstGeom>
          <a:solidFill>
            <a:srgbClr val="D9D9D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772" name="Google Shape;772;p62"/>
          <p:cNvSpPr txBox="1"/>
          <p:nvPr/>
        </p:nvSpPr>
        <p:spPr>
          <a:xfrm>
            <a:off x="6562575" y="4420750"/>
            <a:ext cx="22989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Không giới hạn ngôn ngữ, đơn vị tiền tệ</a:t>
            </a:r>
            <a:endParaRPr sz="1600" i="0" u="none" strike="noStrike" cap="none">
              <a:solidFill>
                <a:srgbClr val="000000"/>
              </a:solidFill>
              <a:latin typeface="Reddit Sans SemiBold"/>
              <a:ea typeface="Reddit Sans SemiBold"/>
              <a:cs typeface="Reddit Sans SemiBold"/>
              <a:sym typeface="Reddit Sans SemiBold"/>
            </a:endParaRPr>
          </a:p>
        </p:txBody>
      </p:sp>
      <p:sp>
        <p:nvSpPr>
          <p:cNvPr id="773" name="Google Shape;773;p62"/>
          <p:cNvSpPr txBox="1"/>
          <p:nvPr/>
        </p:nvSpPr>
        <p:spPr>
          <a:xfrm>
            <a:off x="6562575" y="5020032"/>
            <a:ext cx="2185800" cy="489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Đa ngôn ngữ, đa tiền tệ, phục vụ cả doanh nghiệp toàn cầu</a:t>
            </a:r>
            <a:endParaRPr sz="1200" i="0" u="none" strike="noStrike" cap="none">
              <a:solidFill>
                <a:srgbClr val="000000"/>
              </a:solidFill>
              <a:latin typeface="Reddit Sans"/>
              <a:ea typeface="Reddit Sans"/>
              <a:cs typeface="Reddit Sans"/>
              <a:sym typeface="Reddit Sans"/>
            </a:endParaRPr>
          </a:p>
        </p:txBody>
      </p:sp>
      <p:sp>
        <p:nvSpPr>
          <p:cNvPr id="774" name="Google Shape;774;p62"/>
          <p:cNvSpPr/>
          <p:nvPr/>
        </p:nvSpPr>
        <p:spPr>
          <a:xfrm rot="10800000">
            <a:off x="732469" y="2648372"/>
            <a:ext cx="2298900" cy="2191500"/>
          </a:xfrm>
          <a:prstGeom prst="arc">
            <a:avLst>
              <a:gd name="adj1" fmla="val 19620280"/>
              <a:gd name="adj2" fmla="val 1000370"/>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grpSp>
        <p:nvGrpSpPr>
          <p:cNvPr id="775" name="Google Shape;775;p62"/>
          <p:cNvGrpSpPr/>
          <p:nvPr/>
        </p:nvGrpSpPr>
        <p:grpSpPr>
          <a:xfrm rot="8100000">
            <a:off x="3007690" y="2838270"/>
            <a:ext cx="148367" cy="193521"/>
            <a:chOff x="3723" y="2014"/>
            <a:chExt cx="230" cy="300"/>
          </a:xfrm>
        </p:grpSpPr>
        <p:sp>
          <p:nvSpPr>
            <p:cNvPr id="776" name="Google Shape;776;p62"/>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77" name="Google Shape;777;p62"/>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778" name="Google Shape;778;p62"/>
          <p:cNvSpPr txBox="1"/>
          <p:nvPr/>
        </p:nvSpPr>
        <p:spPr>
          <a:xfrm>
            <a:off x="9452352" y="4420750"/>
            <a:ext cx="2185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Không giới hạn API tích hợp hệ thống</a:t>
            </a:r>
            <a:endParaRPr sz="1600" i="0" u="none" strike="noStrike" cap="none">
              <a:solidFill>
                <a:srgbClr val="000000"/>
              </a:solidFill>
              <a:latin typeface="Reddit Sans SemiBold"/>
              <a:ea typeface="Reddit Sans SemiBold"/>
              <a:cs typeface="Reddit Sans SemiBold"/>
              <a:sym typeface="Reddit Sans SemiBold"/>
            </a:endParaRPr>
          </a:p>
        </p:txBody>
      </p:sp>
      <p:sp>
        <p:nvSpPr>
          <p:cNvPr id="779" name="Google Shape;779;p62"/>
          <p:cNvSpPr txBox="1"/>
          <p:nvPr/>
        </p:nvSpPr>
        <p:spPr>
          <a:xfrm>
            <a:off x="9452371" y="5020032"/>
            <a:ext cx="21858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Kết nối với phần mềm thứ 3 qua REST API, mở rộng hệ sinh thái.</a:t>
            </a:r>
            <a:endParaRPr sz="1200" i="0" u="none" strike="noStrike" cap="none">
              <a:solidFill>
                <a:srgbClr val="000000"/>
              </a:solidFill>
              <a:latin typeface="Reddit Sans"/>
              <a:ea typeface="Reddit Sans"/>
              <a:cs typeface="Reddit Sans"/>
              <a:sym typeface="Reddit Sans"/>
            </a:endParaRPr>
          </a:p>
        </p:txBody>
      </p:sp>
      <p:grpSp>
        <p:nvGrpSpPr>
          <p:cNvPr id="780" name="Google Shape;780;p62"/>
          <p:cNvGrpSpPr/>
          <p:nvPr/>
        </p:nvGrpSpPr>
        <p:grpSpPr>
          <a:xfrm rot="2700000">
            <a:off x="8795064" y="1823440"/>
            <a:ext cx="148367" cy="193521"/>
            <a:chOff x="3723" y="2014"/>
            <a:chExt cx="230" cy="300"/>
          </a:xfrm>
        </p:grpSpPr>
        <p:sp>
          <p:nvSpPr>
            <p:cNvPr id="781" name="Google Shape;781;p62"/>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782" name="Google Shape;782;p62"/>
            <p:cNvCxnSpPr/>
            <p:nvPr/>
          </p:nvCxnSpPr>
          <p:spPr>
            <a:xfrm>
              <a:off x="3838" y="2014"/>
              <a:ext cx="0" cy="300"/>
            </a:xfrm>
            <a:prstGeom prst="straightConnector1">
              <a:avLst/>
            </a:prstGeom>
            <a:noFill/>
            <a:ln w="9525" cap="flat" cmpd="sng">
              <a:solidFill>
                <a:schemeClr val="lt1"/>
              </a:solidFill>
              <a:prstDash val="solid"/>
              <a:miter lim="800000"/>
              <a:headEnd type="none" w="sm" len="sm"/>
              <a:tailEnd type="none" w="sm" len="sm"/>
            </a:ln>
          </p:spPr>
        </p:cxnSp>
      </p:grpSp>
      <p:pic>
        <p:nvPicPr>
          <p:cNvPr id="783" name="Google Shape;783;p62" title="icon-.png"/>
          <p:cNvPicPr preferRelativeResize="0"/>
          <p:nvPr/>
        </p:nvPicPr>
        <p:blipFill rotWithShape="1">
          <a:blip r:embed="rId4">
            <a:alphaModFix/>
          </a:blip>
          <a:srcRect l="14994" r="15329"/>
          <a:stretch/>
        </p:blipFill>
        <p:spPr>
          <a:xfrm flipH="1">
            <a:off x="10101724" y="2111975"/>
            <a:ext cx="550801" cy="810851"/>
          </a:xfrm>
          <a:prstGeom prst="rect">
            <a:avLst/>
          </a:prstGeom>
          <a:noFill/>
          <a:ln>
            <a:noFill/>
          </a:ln>
        </p:spPr>
      </p:pic>
      <p:sp>
        <p:nvSpPr>
          <p:cNvPr id="784" name="Google Shape;784;p62"/>
          <p:cNvSpPr txBox="1"/>
          <p:nvPr/>
        </p:nvSpPr>
        <p:spPr>
          <a:xfrm>
            <a:off x="3551701" y="4384550"/>
            <a:ext cx="2722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Tùy chỉnh logo, tên miền truy cập</a:t>
            </a:r>
            <a:endParaRPr sz="1600" i="0" u="none" strike="noStrike" cap="none">
              <a:solidFill>
                <a:srgbClr val="000000"/>
              </a:solidFill>
              <a:latin typeface="Reddit Sans SemiBold"/>
              <a:ea typeface="Reddit Sans SemiBold"/>
              <a:cs typeface="Reddit Sans SemiBold"/>
              <a:sym typeface="Reddit Sans SemiBold"/>
            </a:endParaRPr>
          </a:p>
        </p:txBody>
      </p:sp>
      <p:sp>
        <p:nvSpPr>
          <p:cNvPr id="785" name="Google Shape;785;p62"/>
          <p:cNvSpPr txBox="1"/>
          <p:nvPr/>
        </p:nvSpPr>
        <p:spPr>
          <a:xfrm>
            <a:off x="3551688" y="4983850"/>
            <a:ext cx="25542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Cho phép khách hàng tùy chỉnh theo logo công ty, ánh xạ sử dụng tên miền riêng của công ty</a:t>
            </a:r>
            <a:endParaRPr sz="1200" i="0" u="none" strike="noStrike" cap="none">
              <a:solidFill>
                <a:srgbClr val="000000"/>
              </a:solidFill>
              <a:latin typeface="Reddit Sans"/>
              <a:ea typeface="Reddit Sans"/>
              <a:cs typeface="Reddit Sans"/>
              <a:sym typeface="Reddit Sans"/>
            </a:endParaRPr>
          </a:p>
        </p:txBody>
      </p:sp>
      <p:grpSp>
        <p:nvGrpSpPr>
          <p:cNvPr id="786" name="Google Shape;786;p62"/>
          <p:cNvGrpSpPr/>
          <p:nvPr/>
        </p:nvGrpSpPr>
        <p:grpSpPr>
          <a:xfrm>
            <a:off x="10222040" y="325568"/>
            <a:ext cx="1379662" cy="380749"/>
            <a:chOff x="2600725" y="4134550"/>
            <a:chExt cx="1957800" cy="540300"/>
          </a:xfrm>
        </p:grpSpPr>
        <p:sp>
          <p:nvSpPr>
            <p:cNvPr id="787" name="Google Shape;787;p62"/>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788" name="Google Shape;788;p62" title="FullLogo-1.png"/>
            <p:cNvPicPr preferRelativeResize="0"/>
            <p:nvPr/>
          </p:nvPicPr>
          <p:blipFill>
            <a:blip r:embed="rId5">
              <a:alphaModFix/>
            </a:blip>
            <a:stretch>
              <a:fillRect/>
            </a:stretch>
          </p:blipFill>
          <p:spPr>
            <a:xfrm>
              <a:off x="2691459" y="4245787"/>
              <a:ext cx="1784673" cy="303225"/>
            </a:xfrm>
            <a:prstGeom prst="rect">
              <a:avLst/>
            </a:prstGeom>
            <a:noFill/>
            <a:ln>
              <a:noFill/>
            </a:ln>
          </p:spPr>
        </p:pic>
      </p:grpSp>
      <p:sp>
        <p:nvSpPr>
          <p:cNvPr id="789" name="Google Shape;789;p6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17</a:t>
            </a:fld>
            <a:endParaRPr/>
          </a:p>
        </p:txBody>
      </p:sp>
      <p:pic>
        <p:nvPicPr>
          <p:cNvPr id="34" name="Picture 33"/>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6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795" name="Google Shape;795;p63"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796" name="Google Shape;796;p63"/>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Vì sao nên </a:t>
            </a:r>
            <a:r>
              <a:rPr lang="vi" sz="1600" b="1">
                <a:solidFill>
                  <a:srgbClr val="C3161C"/>
                </a:solidFill>
                <a:latin typeface="Reddit Sans"/>
                <a:ea typeface="Reddit Sans"/>
                <a:cs typeface="Reddit Sans"/>
                <a:sym typeface="Reddit Sans"/>
              </a:rPr>
              <a:t>lựa chọn MBW Next</a:t>
            </a:r>
            <a:r>
              <a:rPr lang="vi" sz="1600" b="1">
                <a:solidFill>
                  <a:schemeClr val="dk1"/>
                </a:solidFill>
                <a:latin typeface="Reddit Sans"/>
                <a:ea typeface="Reddit Sans"/>
                <a:cs typeface="Reddit Sans"/>
                <a:sym typeface="Reddit Sans"/>
              </a:rPr>
              <a:t> ? </a:t>
            </a:r>
            <a:endParaRPr sz="1600" b="1">
              <a:solidFill>
                <a:schemeClr val="dk1"/>
              </a:solidFill>
              <a:latin typeface="Reddit Sans"/>
              <a:ea typeface="Reddit Sans"/>
              <a:cs typeface="Reddit Sans"/>
              <a:sym typeface="Reddit Sans"/>
            </a:endParaRPr>
          </a:p>
        </p:txBody>
      </p:sp>
      <p:sp>
        <p:nvSpPr>
          <p:cNvPr id="797" name="Google Shape;797;p63"/>
          <p:cNvSpPr txBox="1"/>
          <p:nvPr/>
        </p:nvSpPr>
        <p:spPr>
          <a:xfrm>
            <a:off x="587225" y="931100"/>
            <a:ext cx="79074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chemeClr val="dk1"/>
                </a:solidFill>
                <a:latin typeface="Reddit Sans SemiBold"/>
                <a:ea typeface="Reddit Sans SemiBold"/>
                <a:cs typeface="Reddit Sans SemiBold"/>
                <a:sym typeface="Reddit Sans SemiBold"/>
              </a:rPr>
              <a:t>Chúng tôi thấu hiểu phân phối, </a:t>
            </a:r>
            <a:r>
              <a:rPr lang="vi" sz="2200">
                <a:solidFill>
                  <a:srgbClr val="C3161C"/>
                </a:solidFill>
                <a:latin typeface="Reddit Sans SemiBold"/>
                <a:ea typeface="Reddit Sans SemiBold"/>
                <a:cs typeface="Reddit Sans SemiBold"/>
                <a:sym typeface="Reddit Sans SemiBold"/>
              </a:rPr>
              <a:t>vì đã đồng hành hơn 10 năm</a:t>
            </a:r>
            <a:endParaRPr sz="2200">
              <a:solidFill>
                <a:srgbClr val="C3161C"/>
              </a:solidFill>
              <a:latin typeface="Reddit Sans SemiBold"/>
              <a:ea typeface="Reddit Sans SemiBold"/>
              <a:cs typeface="Reddit Sans SemiBold"/>
              <a:sym typeface="Reddit Sans SemiBold"/>
            </a:endParaRPr>
          </a:p>
        </p:txBody>
      </p:sp>
      <p:grpSp>
        <p:nvGrpSpPr>
          <p:cNvPr id="798" name="Google Shape;798;p63"/>
          <p:cNvGrpSpPr/>
          <p:nvPr/>
        </p:nvGrpSpPr>
        <p:grpSpPr>
          <a:xfrm>
            <a:off x="10222040" y="325568"/>
            <a:ext cx="1379662" cy="380749"/>
            <a:chOff x="2600725" y="4134550"/>
            <a:chExt cx="1957800" cy="540300"/>
          </a:xfrm>
        </p:grpSpPr>
        <p:sp>
          <p:nvSpPr>
            <p:cNvPr id="799" name="Google Shape;799;p63"/>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800" name="Google Shape;800;p63"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801" name="Google Shape;801;p63"/>
          <p:cNvSpPr txBox="1"/>
          <p:nvPr/>
        </p:nvSpPr>
        <p:spPr>
          <a:xfrm>
            <a:off x="8729200" y="2111663"/>
            <a:ext cx="2350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latin typeface="Reddit Sans"/>
                <a:ea typeface="Reddit Sans"/>
                <a:cs typeface="Reddit Sans"/>
                <a:sym typeface="Reddit Sans"/>
              </a:rPr>
              <a:t>Khách hàng uy tín, nhiều ngành nghề</a:t>
            </a:r>
            <a:endParaRPr sz="1600" b="1" i="0" u="none" strike="noStrike" cap="none">
              <a:solidFill>
                <a:srgbClr val="000000"/>
              </a:solidFill>
              <a:latin typeface="Reddit Sans"/>
              <a:ea typeface="Reddit Sans"/>
              <a:cs typeface="Reddit Sans"/>
              <a:sym typeface="Reddit Sans"/>
            </a:endParaRPr>
          </a:p>
        </p:txBody>
      </p:sp>
      <p:sp>
        <p:nvSpPr>
          <p:cNvPr id="802" name="Google Shape;802;p63"/>
          <p:cNvSpPr txBox="1"/>
          <p:nvPr/>
        </p:nvSpPr>
        <p:spPr>
          <a:xfrm>
            <a:off x="8729201" y="2833989"/>
            <a:ext cx="2507700" cy="702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latin typeface="Reddit Sans"/>
                <a:ea typeface="Reddit Sans"/>
                <a:cs typeface="Reddit Sans"/>
                <a:sym typeface="Reddit Sans"/>
              </a:rPr>
              <a:t>Được nhiều nhãn hàng lớn và doanh nghiệp phân phối hàng đầu tin tưởng sử dụng.</a:t>
            </a:r>
            <a:endParaRPr sz="1200" i="0" u="none" strike="noStrike" cap="none">
              <a:solidFill>
                <a:srgbClr val="000000"/>
              </a:solidFill>
              <a:latin typeface="Reddit Sans"/>
              <a:ea typeface="Reddit Sans"/>
              <a:cs typeface="Reddit Sans"/>
              <a:sym typeface="Reddit Sans"/>
            </a:endParaRPr>
          </a:p>
        </p:txBody>
      </p:sp>
      <p:sp>
        <p:nvSpPr>
          <p:cNvPr id="803" name="Google Shape;803;p63"/>
          <p:cNvSpPr/>
          <p:nvPr/>
        </p:nvSpPr>
        <p:spPr>
          <a:xfrm>
            <a:off x="7404328" y="3091872"/>
            <a:ext cx="2317500" cy="2317500"/>
          </a:xfrm>
          <a:prstGeom prst="arc">
            <a:avLst>
              <a:gd name="adj1" fmla="val 6113319"/>
              <a:gd name="adj2" fmla="val 11437443"/>
            </a:avLst>
          </a:prstGeom>
          <a:noFill/>
          <a:ln w="19050" cap="flat" cmpd="sng">
            <a:solidFill>
              <a:srgbClr val="000000"/>
            </a:solidFill>
            <a:prstDash val="dashDot"/>
            <a:miter lim="800000"/>
            <a:headEnd type="oval" w="lg" len="lg"/>
            <a:tailEnd type="oval" w="lg" len="lg"/>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sp>
        <p:nvSpPr>
          <p:cNvPr id="804" name="Google Shape;804;p63"/>
          <p:cNvSpPr txBox="1"/>
          <p:nvPr/>
        </p:nvSpPr>
        <p:spPr>
          <a:xfrm>
            <a:off x="3829040" y="4452608"/>
            <a:ext cx="26586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latin typeface="Reddit Sans"/>
                <a:ea typeface="Reddit Sans"/>
                <a:cs typeface="Reddit Sans"/>
                <a:sym typeface="Reddit Sans"/>
              </a:rPr>
              <a:t>Nền tảng vững chắc</a:t>
            </a:r>
            <a:endParaRPr sz="1600" b="1" i="0" u="none" strike="noStrike" cap="none">
              <a:solidFill>
                <a:srgbClr val="000000"/>
              </a:solidFill>
              <a:latin typeface="Reddit Sans"/>
              <a:ea typeface="Reddit Sans"/>
              <a:cs typeface="Reddit Sans"/>
              <a:sym typeface="Reddit Sans"/>
            </a:endParaRPr>
          </a:p>
        </p:txBody>
      </p:sp>
      <p:sp>
        <p:nvSpPr>
          <p:cNvPr id="805" name="Google Shape;805;p63"/>
          <p:cNvSpPr txBox="1"/>
          <p:nvPr/>
        </p:nvSpPr>
        <p:spPr>
          <a:xfrm>
            <a:off x="3829041" y="4818384"/>
            <a:ext cx="2507700" cy="11268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dk1"/>
                </a:solidFill>
                <a:latin typeface="Reddit Sans"/>
                <a:ea typeface="Reddit Sans"/>
                <a:cs typeface="Reddit Sans"/>
                <a:sym typeface="Reddit Sans"/>
              </a:rPr>
              <a:t>MBW Next được phát triển từ nền tảng </a:t>
            </a:r>
            <a:r>
              <a:rPr lang="vi" sz="1200" b="1">
                <a:solidFill>
                  <a:srgbClr val="C3161C"/>
                </a:solidFill>
                <a:latin typeface="Reddit Sans"/>
                <a:ea typeface="Reddit Sans"/>
                <a:cs typeface="Reddit Sans"/>
                <a:sym typeface="Reddit Sans"/>
              </a:rPr>
              <a:t>ERPNext </a:t>
            </a:r>
            <a:r>
              <a:rPr lang="vi" sz="1200">
                <a:solidFill>
                  <a:schemeClr val="dk1"/>
                </a:solidFill>
                <a:latin typeface="Reddit Sans"/>
                <a:ea typeface="Reddit Sans"/>
                <a:cs typeface="Reddit Sans"/>
                <a:sym typeface="Reddit Sans"/>
              </a:rPr>
              <a:t>mã nguồn mở, được tùy biến &amp; nâng cấp chuyên sâu cho lĩnh vực Thương mại – Phân phối.</a:t>
            </a:r>
            <a:endParaRPr sz="1200" i="0" u="none" strike="noStrike" cap="none">
              <a:solidFill>
                <a:srgbClr val="000000"/>
              </a:solidFill>
              <a:latin typeface="Reddit Sans"/>
              <a:ea typeface="Reddit Sans"/>
              <a:cs typeface="Reddit Sans"/>
              <a:sym typeface="Reddit Sans"/>
            </a:endParaRPr>
          </a:p>
        </p:txBody>
      </p:sp>
      <p:sp>
        <p:nvSpPr>
          <p:cNvPr id="806" name="Google Shape;806;p63"/>
          <p:cNvSpPr/>
          <p:nvPr/>
        </p:nvSpPr>
        <p:spPr>
          <a:xfrm>
            <a:off x="587225" y="4156150"/>
            <a:ext cx="2482200" cy="19995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807" name="Google Shape;807;p63"/>
          <p:cNvSpPr txBox="1"/>
          <p:nvPr/>
        </p:nvSpPr>
        <p:spPr>
          <a:xfrm>
            <a:off x="745175" y="4302125"/>
            <a:ext cx="2167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Kinh nghiệm triển khai DMS, ERP</a:t>
            </a:r>
            <a:endParaRPr sz="1600" b="1" i="0" u="none" strike="noStrike" cap="none">
              <a:solidFill>
                <a:schemeClr val="lt1"/>
              </a:solidFill>
              <a:latin typeface="Reddit Sans"/>
              <a:ea typeface="Reddit Sans"/>
              <a:cs typeface="Reddit Sans"/>
              <a:sym typeface="Reddit Sans"/>
            </a:endParaRPr>
          </a:p>
        </p:txBody>
      </p:sp>
      <p:sp>
        <p:nvSpPr>
          <p:cNvPr id="808" name="Google Shape;808;p63"/>
          <p:cNvSpPr txBox="1"/>
          <p:nvPr/>
        </p:nvSpPr>
        <p:spPr>
          <a:xfrm>
            <a:off x="726925" y="4887114"/>
            <a:ext cx="2304300" cy="11268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Đội ngũ có 10 năm kinh nghiệm tư vấn và triển khai thành công giải pháp DMS và ERP cho hàng trăm doanh nghiệp.</a:t>
            </a:r>
            <a:endParaRPr sz="1200" i="0" u="none" strike="noStrike" cap="none">
              <a:solidFill>
                <a:schemeClr val="lt1"/>
              </a:solidFill>
              <a:latin typeface="Reddit Sans Medium"/>
              <a:ea typeface="Reddit Sans Medium"/>
              <a:cs typeface="Reddit Sans Medium"/>
              <a:sym typeface="Reddit Sans Medium"/>
            </a:endParaRPr>
          </a:p>
        </p:txBody>
      </p:sp>
      <p:grpSp>
        <p:nvGrpSpPr>
          <p:cNvPr id="809" name="Google Shape;809;p63"/>
          <p:cNvGrpSpPr/>
          <p:nvPr/>
        </p:nvGrpSpPr>
        <p:grpSpPr>
          <a:xfrm>
            <a:off x="5909575" y="4377828"/>
            <a:ext cx="423267" cy="420445"/>
            <a:chOff x="6987875" y="3743253"/>
            <a:chExt cx="423267" cy="420445"/>
          </a:xfrm>
        </p:grpSpPr>
        <p:sp>
          <p:nvSpPr>
            <p:cNvPr id="810" name="Google Shape;810;p63"/>
            <p:cNvSpPr/>
            <p:nvPr/>
          </p:nvSpPr>
          <p:spPr>
            <a:xfrm rot="-2135953">
              <a:off x="7046813" y="3803894"/>
              <a:ext cx="305392" cy="299162"/>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5450" cap="flat" cmpd="sng">
              <a:solidFill>
                <a:srgbClr val="C3161C"/>
              </a:solidFill>
              <a:prstDash val="solid"/>
              <a:miter lim="800000"/>
              <a:headEnd type="none" w="sm" len="sm"/>
              <a:tailEnd type="none" w="sm" len="sm"/>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sp>
          <p:nvSpPr>
            <p:cNvPr id="811" name="Google Shape;811;p63"/>
            <p:cNvSpPr/>
            <p:nvPr/>
          </p:nvSpPr>
          <p:spPr>
            <a:xfrm rot="-2143197">
              <a:off x="7104539" y="3873336"/>
              <a:ext cx="189095" cy="160410"/>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111275" tIns="55625" rIns="111275" bIns="55625" anchor="ctr" anchorCtr="0">
              <a:noAutofit/>
            </a:bodyPr>
            <a:lstStyle/>
            <a:p>
              <a:pPr marL="0" marR="0" lvl="0" indent="0" algn="l" rtl="0">
                <a:lnSpc>
                  <a:spcPct val="100000"/>
                </a:lnSpc>
                <a:spcBef>
                  <a:spcPts val="0"/>
                </a:spcBef>
                <a:spcAft>
                  <a:spcPts val="0"/>
                </a:spcAft>
                <a:buClr>
                  <a:srgbClr val="000000"/>
                </a:buClr>
                <a:buSzPts val="2191"/>
                <a:buFont typeface="Arial"/>
                <a:buNone/>
              </a:pPr>
              <a:endParaRPr sz="2191" b="0" i="0" u="none" strike="noStrike" cap="none">
                <a:solidFill>
                  <a:srgbClr val="000000"/>
                </a:solidFill>
                <a:latin typeface="Calibri"/>
                <a:ea typeface="Calibri"/>
                <a:cs typeface="Calibri"/>
                <a:sym typeface="Calibri"/>
              </a:endParaRPr>
            </a:p>
          </p:txBody>
        </p:sp>
      </p:grpSp>
      <p:grpSp>
        <p:nvGrpSpPr>
          <p:cNvPr id="812" name="Google Shape;812;p63"/>
          <p:cNvGrpSpPr/>
          <p:nvPr/>
        </p:nvGrpSpPr>
        <p:grpSpPr>
          <a:xfrm rot="2700000">
            <a:off x="8184353" y="794264"/>
            <a:ext cx="148367" cy="193521"/>
            <a:chOff x="3723" y="2014"/>
            <a:chExt cx="230" cy="300"/>
          </a:xfrm>
        </p:grpSpPr>
        <p:sp>
          <p:nvSpPr>
            <p:cNvPr id="813" name="Google Shape;813;p6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814" name="Google Shape;814;p6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pic>
        <p:nvPicPr>
          <p:cNvPr id="815" name="Google Shape;815;p63"/>
          <p:cNvPicPr preferRelativeResize="0"/>
          <p:nvPr/>
        </p:nvPicPr>
        <p:blipFill>
          <a:blip r:embed="rId5">
            <a:alphaModFix/>
          </a:blip>
          <a:stretch>
            <a:fillRect/>
          </a:stretch>
        </p:blipFill>
        <p:spPr>
          <a:xfrm>
            <a:off x="595235" y="2936107"/>
            <a:ext cx="652527" cy="652527"/>
          </a:xfrm>
          <a:prstGeom prst="rect">
            <a:avLst/>
          </a:prstGeom>
          <a:noFill/>
          <a:ln>
            <a:noFill/>
          </a:ln>
        </p:spPr>
      </p:pic>
      <p:sp>
        <p:nvSpPr>
          <p:cNvPr id="816" name="Google Shape;816;p63"/>
          <p:cNvSpPr txBox="1"/>
          <p:nvPr/>
        </p:nvSpPr>
        <p:spPr>
          <a:xfrm>
            <a:off x="1095566" y="2936097"/>
            <a:ext cx="1842300" cy="554700"/>
          </a:xfrm>
          <a:prstGeom prst="rect">
            <a:avLst/>
          </a:prstGeom>
          <a:noFill/>
          <a:ln>
            <a:noFill/>
          </a:ln>
        </p:spPr>
        <p:txBody>
          <a:bodyPr spcFirstLastPara="1" wrap="square" lIns="139000" tIns="139000" rIns="139000" bIns="139000" anchor="t" anchorCtr="0">
            <a:noAutofit/>
          </a:bodyPr>
          <a:lstStyle/>
          <a:p>
            <a:pPr marL="0" lvl="0" indent="0" algn="ctr" rtl="0">
              <a:spcBef>
                <a:spcPts val="0"/>
              </a:spcBef>
              <a:spcAft>
                <a:spcPts val="0"/>
              </a:spcAft>
              <a:buClr>
                <a:srgbClr val="000000"/>
              </a:buClr>
              <a:buSzPts val="1672"/>
              <a:buFont typeface="Arial"/>
              <a:buNone/>
            </a:pPr>
            <a:r>
              <a:rPr lang="vi" sz="2432" b="1">
                <a:solidFill>
                  <a:srgbClr val="000000"/>
                </a:solidFill>
              </a:rPr>
              <a:t>ERPNext</a:t>
            </a:r>
            <a:endParaRPr sz="2736"/>
          </a:p>
        </p:txBody>
      </p:sp>
      <p:pic>
        <p:nvPicPr>
          <p:cNvPr id="817" name="Google Shape;817;p63"/>
          <p:cNvPicPr preferRelativeResize="0"/>
          <p:nvPr/>
        </p:nvPicPr>
        <p:blipFill>
          <a:blip r:embed="rId6">
            <a:alphaModFix/>
          </a:blip>
          <a:stretch>
            <a:fillRect/>
          </a:stretch>
        </p:blipFill>
        <p:spPr>
          <a:xfrm>
            <a:off x="587225" y="1983287"/>
            <a:ext cx="2097410" cy="850316"/>
          </a:xfrm>
          <a:prstGeom prst="rect">
            <a:avLst/>
          </a:prstGeom>
          <a:noFill/>
          <a:ln>
            <a:noFill/>
          </a:ln>
        </p:spPr>
      </p:pic>
      <p:pic>
        <p:nvPicPr>
          <p:cNvPr id="818" name="Google Shape;818;p63"/>
          <p:cNvPicPr preferRelativeResize="0"/>
          <p:nvPr/>
        </p:nvPicPr>
        <p:blipFill rotWithShape="1">
          <a:blip r:embed="rId7">
            <a:alphaModFix/>
          </a:blip>
          <a:srcRect l="5772" t="21389" r="7954" b="7146"/>
          <a:stretch/>
        </p:blipFill>
        <p:spPr>
          <a:xfrm>
            <a:off x="3931900" y="1639950"/>
            <a:ext cx="4249500" cy="2342700"/>
          </a:xfrm>
          <a:prstGeom prst="roundRect">
            <a:avLst>
              <a:gd name="adj" fmla="val 16667"/>
            </a:avLst>
          </a:prstGeom>
          <a:noFill/>
          <a:ln>
            <a:noFill/>
          </a:ln>
        </p:spPr>
      </p:pic>
      <p:pic>
        <p:nvPicPr>
          <p:cNvPr id="819" name="Google Shape;819;p63"/>
          <p:cNvPicPr preferRelativeResize="0"/>
          <p:nvPr/>
        </p:nvPicPr>
        <p:blipFill rotWithShape="1">
          <a:blip r:embed="rId8">
            <a:alphaModFix/>
          </a:blip>
          <a:srcRect l="3111" t="11809" r="10466"/>
          <a:stretch/>
        </p:blipFill>
        <p:spPr>
          <a:xfrm>
            <a:off x="8364400" y="4377825"/>
            <a:ext cx="3237300" cy="1855800"/>
          </a:xfrm>
          <a:prstGeom prst="roundRect">
            <a:avLst>
              <a:gd name="adj" fmla="val 16667"/>
            </a:avLst>
          </a:prstGeom>
          <a:noFill/>
          <a:ln>
            <a:noFill/>
          </a:ln>
        </p:spPr>
      </p:pic>
      <p:sp>
        <p:nvSpPr>
          <p:cNvPr id="820" name="Google Shape;820;p6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18</a:t>
            </a:fld>
            <a:endParaRPr/>
          </a:p>
        </p:txBody>
      </p:sp>
      <p:pic>
        <p:nvPicPr>
          <p:cNvPr id="29" name="Picture 28"/>
          <p:cNvPicPr>
            <a:picLocks noChangeAspect="1"/>
          </p:cNvPicPr>
          <p:nvPr/>
        </p:nvPicPr>
        <p:blipFill>
          <a:blip r:embed="rId9"/>
          <a:stretch>
            <a:fillRect/>
          </a:stretch>
        </p:blipFill>
        <p:spPr>
          <a:xfrm>
            <a:off x="4704537" y="6450781"/>
            <a:ext cx="3254939" cy="26073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6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826" name="Google Shape;826;p6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827" name="Google Shape;827;p64"/>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Vì sao nên </a:t>
            </a:r>
            <a:r>
              <a:rPr lang="vi" sz="1600" b="1">
                <a:solidFill>
                  <a:srgbClr val="C3161C"/>
                </a:solidFill>
                <a:latin typeface="Reddit Sans"/>
                <a:ea typeface="Reddit Sans"/>
                <a:cs typeface="Reddit Sans"/>
                <a:sym typeface="Reddit Sans"/>
              </a:rPr>
              <a:t>lựa chọn MBW Next</a:t>
            </a:r>
            <a:r>
              <a:rPr lang="vi" sz="1600" b="1">
                <a:solidFill>
                  <a:schemeClr val="dk1"/>
                </a:solidFill>
                <a:latin typeface="Reddit Sans"/>
                <a:ea typeface="Reddit Sans"/>
                <a:cs typeface="Reddit Sans"/>
                <a:sym typeface="Reddit Sans"/>
              </a:rPr>
              <a:t> ? </a:t>
            </a:r>
            <a:endParaRPr sz="1600" b="1">
              <a:solidFill>
                <a:schemeClr val="dk1"/>
              </a:solidFill>
              <a:latin typeface="Reddit Sans"/>
              <a:ea typeface="Reddit Sans"/>
              <a:cs typeface="Reddit Sans"/>
              <a:sym typeface="Reddit Sans"/>
            </a:endParaRPr>
          </a:p>
        </p:txBody>
      </p:sp>
      <p:sp>
        <p:nvSpPr>
          <p:cNvPr id="828" name="Google Shape;828;p64"/>
          <p:cNvSpPr txBox="1"/>
          <p:nvPr/>
        </p:nvSpPr>
        <p:spPr>
          <a:xfrm>
            <a:off x="587225" y="931100"/>
            <a:ext cx="7907400" cy="3387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2200">
                <a:solidFill>
                  <a:srgbClr val="C3161C"/>
                </a:solidFill>
                <a:latin typeface="Reddit Sans SemiBold"/>
                <a:ea typeface="Reddit Sans SemiBold"/>
                <a:cs typeface="Reddit Sans SemiBold"/>
                <a:sym typeface="Reddit Sans SemiBold"/>
              </a:rPr>
              <a:t>Được tin dùng</a:t>
            </a:r>
            <a:r>
              <a:rPr lang="vi" sz="2200">
                <a:solidFill>
                  <a:schemeClr val="dk1"/>
                </a:solidFill>
                <a:latin typeface="Reddit Sans SemiBold"/>
                <a:ea typeface="Reddit Sans SemiBold"/>
                <a:cs typeface="Reddit Sans SemiBold"/>
                <a:sym typeface="Reddit Sans SemiBold"/>
              </a:rPr>
              <a:t> bởi nhiều doanh nghiệp phân phối</a:t>
            </a:r>
            <a:endParaRPr sz="2200">
              <a:solidFill>
                <a:srgbClr val="C3161C"/>
              </a:solidFill>
              <a:latin typeface="Reddit Sans SemiBold"/>
              <a:ea typeface="Reddit Sans SemiBold"/>
              <a:cs typeface="Reddit Sans SemiBold"/>
              <a:sym typeface="Reddit Sans SemiBold"/>
            </a:endParaRPr>
          </a:p>
        </p:txBody>
      </p:sp>
      <p:grpSp>
        <p:nvGrpSpPr>
          <p:cNvPr id="829" name="Google Shape;829;p64"/>
          <p:cNvGrpSpPr/>
          <p:nvPr/>
        </p:nvGrpSpPr>
        <p:grpSpPr>
          <a:xfrm>
            <a:off x="10222040" y="325568"/>
            <a:ext cx="1379662" cy="380749"/>
            <a:chOff x="2600725" y="4134550"/>
            <a:chExt cx="1957800" cy="540300"/>
          </a:xfrm>
        </p:grpSpPr>
        <p:sp>
          <p:nvSpPr>
            <p:cNvPr id="830" name="Google Shape;830;p6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831" name="Google Shape;831;p64"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grpSp>
        <p:nvGrpSpPr>
          <p:cNvPr id="832" name="Google Shape;832;p64"/>
          <p:cNvGrpSpPr/>
          <p:nvPr/>
        </p:nvGrpSpPr>
        <p:grpSpPr>
          <a:xfrm rot="2700000">
            <a:off x="6805378" y="730439"/>
            <a:ext cx="148367" cy="193521"/>
            <a:chOff x="3723" y="2014"/>
            <a:chExt cx="230" cy="300"/>
          </a:xfrm>
        </p:grpSpPr>
        <p:sp>
          <p:nvSpPr>
            <p:cNvPr id="833" name="Google Shape;833;p6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834" name="Google Shape;834;p6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pic>
        <p:nvPicPr>
          <p:cNvPr id="835" name="Google Shape;835;p64" title="File_Cozy-1.jpg"/>
          <p:cNvPicPr preferRelativeResize="0">
            <a:picLocks noGrp="1"/>
          </p:cNvPicPr>
          <p:nvPr>
            <p:ph type="pic" idx="2"/>
          </p:nvPr>
        </p:nvPicPr>
        <p:blipFill rotWithShape="1">
          <a:blip r:embed="rId5">
            <a:alphaModFix/>
          </a:blip>
          <a:srcRect l="14528" r="14535"/>
          <a:stretch/>
        </p:blipFill>
        <p:spPr>
          <a:xfrm>
            <a:off x="634075" y="1714025"/>
            <a:ext cx="2121900" cy="2174700"/>
          </a:xfrm>
          <a:prstGeom prst="roundRect">
            <a:avLst>
              <a:gd name="adj" fmla="val 16667"/>
            </a:avLst>
          </a:prstGeom>
        </p:spPr>
      </p:pic>
      <p:sp>
        <p:nvSpPr>
          <p:cNvPr id="836" name="Google Shape;836;p64"/>
          <p:cNvSpPr/>
          <p:nvPr/>
        </p:nvSpPr>
        <p:spPr>
          <a:xfrm>
            <a:off x="2914710" y="1714026"/>
            <a:ext cx="6364800" cy="2174700"/>
          </a:xfrm>
          <a:prstGeom prst="roundRect">
            <a:avLst>
              <a:gd name="adj" fmla="val 8166"/>
            </a:avLst>
          </a:prstGeom>
          <a:solidFill>
            <a:srgbClr val="0E6F2C"/>
          </a:solidFill>
          <a:ln>
            <a:noFill/>
          </a:ln>
        </p:spPr>
        <p:txBody>
          <a:bodyPr spcFirstLastPara="1" wrap="square" lIns="88450" tIns="44225" rIns="88450" bIns="44225" anchor="ctr" anchorCtr="0">
            <a:noAutofit/>
          </a:bodyPr>
          <a:lstStyle/>
          <a:p>
            <a:pPr marL="0" marR="0" lvl="0" indent="0" algn="ctr" rtl="0">
              <a:lnSpc>
                <a:spcPct val="100000"/>
              </a:lnSpc>
              <a:spcBef>
                <a:spcPts val="0"/>
              </a:spcBef>
              <a:spcAft>
                <a:spcPts val="0"/>
              </a:spcAft>
              <a:buClr>
                <a:srgbClr val="000000"/>
              </a:buClr>
              <a:buSzPts val="1742"/>
              <a:buFont typeface="Arial"/>
              <a:buNone/>
            </a:pPr>
            <a:endParaRPr sz="1742"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837" name="Google Shape;837;p64"/>
          <p:cNvSpPr txBox="1"/>
          <p:nvPr/>
        </p:nvSpPr>
        <p:spPr>
          <a:xfrm>
            <a:off x="3096854" y="1954806"/>
            <a:ext cx="6000600" cy="1608300"/>
          </a:xfrm>
          <a:prstGeom prst="rect">
            <a:avLst/>
          </a:prstGeom>
          <a:noFill/>
          <a:ln>
            <a:noFill/>
          </a:ln>
        </p:spPr>
        <p:txBody>
          <a:bodyPr spcFirstLastPara="1" wrap="square" lIns="88450" tIns="44225" rIns="88450" bIns="44225" anchor="t" anchorCtr="0">
            <a:spAutoFit/>
          </a:bodyPr>
          <a:lstStyle/>
          <a:p>
            <a:pPr marL="0" marR="0" lvl="0" indent="0" algn="l" rtl="0">
              <a:lnSpc>
                <a:spcPct val="100000"/>
              </a:lnSpc>
              <a:spcBef>
                <a:spcPts val="0"/>
              </a:spcBef>
              <a:spcAft>
                <a:spcPts val="0"/>
              </a:spcAft>
              <a:buClr>
                <a:srgbClr val="000000"/>
              </a:buClr>
              <a:buSzPts val="3870"/>
              <a:buFont typeface="Arial"/>
              <a:buNone/>
            </a:pPr>
            <a:r>
              <a:rPr lang="vi" sz="3290">
                <a:solidFill>
                  <a:schemeClr val="lt1"/>
                </a:solidFill>
                <a:latin typeface="Reddit Sans SemiBold"/>
                <a:ea typeface="Reddit Sans SemiBold"/>
                <a:cs typeface="Reddit Sans SemiBold"/>
                <a:sym typeface="Reddit Sans SemiBold"/>
              </a:rPr>
              <a:t>Thương hiệu Trà Cozy tin dùng </a:t>
            </a:r>
            <a:endParaRPr sz="3290">
              <a:solidFill>
                <a:schemeClr val="lt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3870"/>
              <a:buFont typeface="Arial"/>
              <a:buNone/>
            </a:pPr>
            <a:r>
              <a:rPr lang="vi" sz="3290">
                <a:solidFill>
                  <a:schemeClr val="lt1"/>
                </a:solidFill>
                <a:latin typeface="Reddit Sans SemiBold"/>
                <a:ea typeface="Reddit Sans SemiBold"/>
                <a:cs typeface="Reddit Sans SemiBold"/>
                <a:sym typeface="Reddit Sans SemiBold"/>
              </a:rPr>
              <a:t>MBW Next để quản trị vận hành và phân phối hiệu quả</a:t>
            </a:r>
            <a:endParaRPr sz="3290" i="0" u="none" strike="noStrike" cap="none">
              <a:solidFill>
                <a:schemeClr val="lt1"/>
              </a:solidFill>
              <a:latin typeface="Reddit Sans SemiBold"/>
              <a:ea typeface="Reddit Sans SemiBold"/>
              <a:cs typeface="Reddit Sans SemiBold"/>
              <a:sym typeface="Reddit Sans SemiBold"/>
            </a:endParaRPr>
          </a:p>
        </p:txBody>
      </p:sp>
      <p:pic>
        <p:nvPicPr>
          <p:cNvPr id="838" name="Google Shape;838;p64" title="Kickoff-Ruou-the-gioi.jpg"/>
          <p:cNvPicPr preferRelativeResize="0">
            <a:picLocks noGrp="1"/>
          </p:cNvPicPr>
          <p:nvPr>
            <p:ph type="pic" idx="2"/>
          </p:nvPr>
        </p:nvPicPr>
        <p:blipFill rotWithShape="1">
          <a:blip r:embed="rId6">
            <a:alphaModFix/>
          </a:blip>
          <a:srcRect/>
          <a:stretch/>
        </p:blipFill>
        <p:spPr>
          <a:xfrm>
            <a:off x="1393111" y="4076545"/>
            <a:ext cx="2950200" cy="2174700"/>
          </a:xfrm>
          <a:prstGeom prst="roundRect">
            <a:avLst>
              <a:gd name="adj" fmla="val 16667"/>
            </a:avLst>
          </a:prstGeom>
        </p:spPr>
      </p:pic>
      <p:grpSp>
        <p:nvGrpSpPr>
          <p:cNvPr id="839" name="Google Shape;839;p64"/>
          <p:cNvGrpSpPr/>
          <p:nvPr/>
        </p:nvGrpSpPr>
        <p:grpSpPr>
          <a:xfrm>
            <a:off x="3889076" y="4229575"/>
            <a:ext cx="835031" cy="835031"/>
            <a:chOff x="4649550" y="4337575"/>
            <a:chExt cx="937500" cy="937500"/>
          </a:xfrm>
        </p:grpSpPr>
        <p:sp>
          <p:nvSpPr>
            <p:cNvPr id="840" name="Google Shape;840;p64"/>
            <p:cNvSpPr/>
            <p:nvPr/>
          </p:nvSpPr>
          <p:spPr>
            <a:xfrm>
              <a:off x="4649550" y="4337575"/>
              <a:ext cx="937500" cy="937500"/>
            </a:xfrm>
            <a:prstGeom prst="ellipse">
              <a:avLst/>
            </a:prstGeom>
            <a:solidFill>
              <a:schemeClr val="accent1"/>
            </a:solidFill>
            <a:ln>
              <a:noFill/>
            </a:ln>
          </p:spPr>
          <p:txBody>
            <a:bodyPr spcFirstLastPara="1" wrap="square" lIns="81450" tIns="81450" rIns="81450" bIns="81450" anchor="ctr" anchorCtr="0">
              <a:noAutofit/>
            </a:bodyPr>
            <a:lstStyle/>
            <a:p>
              <a:pPr marL="0" lvl="0" indent="0" algn="ctr" rtl="0">
                <a:spcBef>
                  <a:spcPts val="0"/>
                </a:spcBef>
                <a:spcAft>
                  <a:spcPts val="0"/>
                </a:spcAft>
                <a:buNone/>
              </a:pPr>
              <a:endParaRPr sz="1247"/>
            </a:p>
          </p:txBody>
        </p:sp>
        <p:pic>
          <p:nvPicPr>
            <p:cNvPr id="841" name="Google Shape;841;p64"/>
            <p:cNvPicPr preferRelativeResize="0"/>
            <p:nvPr/>
          </p:nvPicPr>
          <p:blipFill>
            <a:blip r:embed="rId7">
              <a:alphaModFix/>
            </a:blip>
            <a:stretch>
              <a:fillRect/>
            </a:stretch>
          </p:blipFill>
          <p:spPr>
            <a:xfrm>
              <a:off x="4813214" y="4501239"/>
              <a:ext cx="610176" cy="610176"/>
            </a:xfrm>
            <a:prstGeom prst="rect">
              <a:avLst/>
            </a:prstGeom>
            <a:noFill/>
            <a:ln>
              <a:noFill/>
            </a:ln>
          </p:spPr>
        </p:pic>
      </p:grpSp>
      <p:sp>
        <p:nvSpPr>
          <p:cNvPr id="842" name="Google Shape;842;p64"/>
          <p:cNvSpPr txBox="1"/>
          <p:nvPr/>
        </p:nvSpPr>
        <p:spPr>
          <a:xfrm>
            <a:off x="4867217" y="4229784"/>
            <a:ext cx="4412400" cy="2106900"/>
          </a:xfrm>
          <a:prstGeom prst="rect">
            <a:avLst/>
          </a:prstGeom>
          <a:noFill/>
          <a:ln>
            <a:noFill/>
          </a:ln>
        </p:spPr>
        <p:txBody>
          <a:bodyPr spcFirstLastPara="1" wrap="square" lIns="88450" tIns="88450" rIns="88450" bIns="88450" anchor="t" anchorCtr="0">
            <a:noAutofit/>
          </a:bodyPr>
          <a:lstStyle/>
          <a:p>
            <a:pPr marL="0" lvl="0" indent="0" algn="just" rtl="0">
              <a:spcBef>
                <a:spcPts val="0"/>
              </a:spcBef>
              <a:spcAft>
                <a:spcPts val="0"/>
              </a:spcAft>
              <a:buNone/>
            </a:pPr>
            <a:r>
              <a:rPr lang="vi" sz="1355" i="1">
                <a:solidFill>
                  <a:srgbClr val="303030"/>
                </a:solidFill>
                <a:highlight>
                  <a:srgbClr val="FFFFFF"/>
                </a:highlight>
                <a:latin typeface="Reddit Sans"/>
                <a:ea typeface="Reddit Sans"/>
                <a:cs typeface="Reddit Sans"/>
                <a:sym typeface="Reddit Sans"/>
              </a:rPr>
              <a:t>“Trước khi chuyển sang MBW Next, Rượu thế giới vẫn phải kết hợp Excel và các phương pháp thủ công để quản lý công việc, điều này gây ra nhiều rủi ro và thiếu hiệu quả. Sau khi triển khai phần mềm, chúng tôi đã cải thiện được quy trình vận hành kho, quản lý công nợ và theo dõi tồn kho một cách chi tiết, đồng thời cải thiện hiệu quả phân phối tổng thể trên toàn công ty.”</a:t>
            </a:r>
            <a:endParaRPr sz="1355" i="1">
              <a:solidFill>
                <a:srgbClr val="303030"/>
              </a:solidFill>
              <a:highlight>
                <a:srgbClr val="FFFFFF"/>
              </a:highlight>
              <a:latin typeface="Reddit Sans"/>
              <a:ea typeface="Reddit Sans"/>
              <a:cs typeface="Reddit Sans"/>
              <a:sym typeface="Reddit Sans"/>
            </a:endParaRPr>
          </a:p>
          <a:p>
            <a:pPr marL="0" lvl="0" indent="0" algn="just" rtl="0">
              <a:spcBef>
                <a:spcPts val="0"/>
              </a:spcBef>
              <a:spcAft>
                <a:spcPts val="0"/>
              </a:spcAft>
              <a:buNone/>
            </a:pPr>
            <a:endParaRPr sz="1355" i="1">
              <a:solidFill>
                <a:srgbClr val="303030"/>
              </a:solidFill>
              <a:highlight>
                <a:srgbClr val="FFFFFF"/>
              </a:highlight>
              <a:latin typeface="Reddit Sans"/>
              <a:ea typeface="Reddit Sans"/>
              <a:cs typeface="Reddit Sans"/>
              <a:sym typeface="Reddit Sans"/>
            </a:endParaRPr>
          </a:p>
          <a:p>
            <a:pPr marL="0" lvl="0" indent="0" algn="just" rtl="0">
              <a:spcBef>
                <a:spcPts val="0"/>
              </a:spcBef>
              <a:spcAft>
                <a:spcPts val="0"/>
              </a:spcAft>
              <a:buNone/>
            </a:pPr>
            <a:r>
              <a:rPr lang="vi" sz="1161" b="1">
                <a:solidFill>
                  <a:srgbClr val="303030"/>
                </a:solidFill>
                <a:highlight>
                  <a:srgbClr val="FFFFFF"/>
                </a:highlight>
                <a:latin typeface="Reddit Sans"/>
                <a:ea typeface="Reddit Sans"/>
                <a:cs typeface="Reddit Sans"/>
                <a:sym typeface="Reddit Sans"/>
              </a:rPr>
              <a:t>            Mr. Đăng Thanh Hùng - Công ty TNHH Rượu thế giới</a:t>
            </a:r>
            <a:endParaRPr sz="1161" b="1">
              <a:solidFill>
                <a:srgbClr val="303030"/>
              </a:solidFill>
              <a:highlight>
                <a:srgbClr val="FFFFFF"/>
              </a:highlight>
              <a:latin typeface="Reddit Sans"/>
              <a:ea typeface="Reddit Sans"/>
              <a:cs typeface="Reddit Sans"/>
              <a:sym typeface="Reddit Sans"/>
            </a:endParaRPr>
          </a:p>
        </p:txBody>
      </p:sp>
      <p:pic>
        <p:nvPicPr>
          <p:cNvPr id="843" name="Google Shape;843;p64"/>
          <p:cNvPicPr preferRelativeResize="0"/>
          <p:nvPr/>
        </p:nvPicPr>
        <p:blipFill>
          <a:blip r:embed="rId8">
            <a:alphaModFix/>
          </a:blip>
          <a:stretch>
            <a:fillRect/>
          </a:stretch>
        </p:blipFill>
        <p:spPr>
          <a:xfrm>
            <a:off x="4932286" y="5882905"/>
            <a:ext cx="368400" cy="368400"/>
          </a:xfrm>
          <a:prstGeom prst="ellipse">
            <a:avLst/>
          </a:prstGeom>
          <a:noFill/>
          <a:ln>
            <a:noFill/>
          </a:ln>
        </p:spPr>
      </p:pic>
      <p:pic>
        <p:nvPicPr>
          <p:cNvPr id="844" name="Google Shape;844;p64" title="logo.dms.dien.png"/>
          <p:cNvPicPr preferRelativeResize="0"/>
          <p:nvPr/>
        </p:nvPicPr>
        <p:blipFill>
          <a:blip r:embed="rId9">
            <a:alphaModFix/>
          </a:blip>
          <a:stretch>
            <a:fillRect/>
          </a:stretch>
        </p:blipFill>
        <p:spPr>
          <a:xfrm>
            <a:off x="9733322" y="5331700"/>
            <a:ext cx="1868399" cy="1122408"/>
          </a:xfrm>
          <a:prstGeom prst="rect">
            <a:avLst/>
          </a:prstGeom>
          <a:noFill/>
          <a:ln>
            <a:noFill/>
          </a:ln>
        </p:spPr>
      </p:pic>
      <p:pic>
        <p:nvPicPr>
          <p:cNvPr id="845" name="Google Shape;845;p64" title="logo.dms.douong.png"/>
          <p:cNvPicPr preferRelativeResize="0"/>
          <p:nvPr/>
        </p:nvPicPr>
        <p:blipFill>
          <a:blip r:embed="rId10">
            <a:alphaModFix/>
          </a:blip>
          <a:stretch>
            <a:fillRect/>
          </a:stretch>
        </p:blipFill>
        <p:spPr>
          <a:xfrm>
            <a:off x="9733322" y="3086900"/>
            <a:ext cx="1868399" cy="1122408"/>
          </a:xfrm>
          <a:prstGeom prst="rect">
            <a:avLst/>
          </a:prstGeom>
          <a:noFill/>
          <a:ln>
            <a:noFill/>
          </a:ln>
        </p:spPr>
      </p:pic>
      <p:pic>
        <p:nvPicPr>
          <p:cNvPr id="846" name="Google Shape;846;p64" title="logo.dms.duoc.png"/>
          <p:cNvPicPr preferRelativeResize="0"/>
          <p:nvPr/>
        </p:nvPicPr>
        <p:blipFill>
          <a:blip r:embed="rId11">
            <a:alphaModFix/>
          </a:blip>
          <a:stretch>
            <a:fillRect/>
          </a:stretch>
        </p:blipFill>
        <p:spPr>
          <a:xfrm>
            <a:off x="9733322" y="4209300"/>
            <a:ext cx="1868399" cy="1122408"/>
          </a:xfrm>
          <a:prstGeom prst="rect">
            <a:avLst/>
          </a:prstGeom>
          <a:noFill/>
          <a:ln>
            <a:noFill/>
          </a:ln>
        </p:spPr>
      </p:pic>
      <p:pic>
        <p:nvPicPr>
          <p:cNvPr id="847" name="Google Shape;847;p64" title="logo.dms.fmcg.png"/>
          <p:cNvPicPr preferRelativeResize="0"/>
          <p:nvPr/>
        </p:nvPicPr>
        <p:blipFill>
          <a:blip r:embed="rId12">
            <a:alphaModFix/>
          </a:blip>
          <a:stretch>
            <a:fillRect/>
          </a:stretch>
        </p:blipFill>
        <p:spPr>
          <a:xfrm>
            <a:off x="9733322" y="842088"/>
            <a:ext cx="1868399" cy="1122408"/>
          </a:xfrm>
          <a:prstGeom prst="rect">
            <a:avLst/>
          </a:prstGeom>
          <a:noFill/>
          <a:ln>
            <a:noFill/>
          </a:ln>
        </p:spPr>
      </p:pic>
      <p:pic>
        <p:nvPicPr>
          <p:cNvPr id="848" name="Google Shape;848;p64" title="logo.dms.vlxd.png"/>
          <p:cNvPicPr preferRelativeResize="0"/>
          <p:nvPr/>
        </p:nvPicPr>
        <p:blipFill>
          <a:blip r:embed="rId13">
            <a:alphaModFix/>
          </a:blip>
          <a:stretch>
            <a:fillRect/>
          </a:stretch>
        </p:blipFill>
        <p:spPr>
          <a:xfrm>
            <a:off x="9733322" y="1964500"/>
            <a:ext cx="1868399" cy="1122408"/>
          </a:xfrm>
          <a:prstGeom prst="rect">
            <a:avLst/>
          </a:prstGeom>
          <a:noFill/>
          <a:ln>
            <a:noFill/>
          </a:ln>
        </p:spPr>
      </p:pic>
      <p:sp>
        <p:nvSpPr>
          <p:cNvPr id="849" name="Google Shape;849;p64"/>
          <p:cNvSpPr/>
          <p:nvPr/>
        </p:nvSpPr>
        <p:spPr>
          <a:xfrm>
            <a:off x="9828700" y="1022050"/>
            <a:ext cx="1680900" cy="108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0" name="Google Shape;850;p64"/>
          <p:cNvSpPr/>
          <p:nvPr/>
        </p:nvSpPr>
        <p:spPr>
          <a:xfrm>
            <a:off x="9828700" y="2151907"/>
            <a:ext cx="1680900" cy="108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1" name="Google Shape;851;p64"/>
          <p:cNvSpPr/>
          <p:nvPr/>
        </p:nvSpPr>
        <p:spPr>
          <a:xfrm>
            <a:off x="9828700" y="3281757"/>
            <a:ext cx="1680900" cy="108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2" name="Google Shape;852;p64"/>
          <p:cNvSpPr/>
          <p:nvPr/>
        </p:nvSpPr>
        <p:spPr>
          <a:xfrm>
            <a:off x="9828700" y="4411607"/>
            <a:ext cx="1680900" cy="108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3" name="Google Shape;853;p64"/>
          <p:cNvSpPr/>
          <p:nvPr/>
        </p:nvSpPr>
        <p:spPr>
          <a:xfrm>
            <a:off x="9828700" y="5541457"/>
            <a:ext cx="1680900" cy="108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4" name="Google Shape;854;p6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19</a:t>
            </a:fld>
            <a:endParaRPr/>
          </a:p>
        </p:txBody>
      </p:sp>
      <p:pic>
        <p:nvPicPr>
          <p:cNvPr id="32" name="Picture 31"/>
          <p:cNvPicPr>
            <a:picLocks noChangeAspect="1"/>
          </p:cNvPicPr>
          <p:nvPr/>
        </p:nvPicPr>
        <p:blipFill>
          <a:blip r:embed="rId14"/>
          <a:stretch>
            <a:fillRect/>
          </a:stretch>
        </p:blipFill>
        <p:spPr>
          <a:xfrm>
            <a:off x="4704537" y="6450781"/>
            <a:ext cx="3254939" cy="26073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65"/>
          <p:cNvSpPr/>
          <p:nvPr/>
        </p:nvSpPr>
        <p:spPr>
          <a:xfrm>
            <a:off x="4157825" y="-893100"/>
            <a:ext cx="3945300" cy="28116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860" name="Google Shape;860;p65"/>
          <p:cNvSpPr txBox="1"/>
          <p:nvPr/>
        </p:nvSpPr>
        <p:spPr>
          <a:xfrm>
            <a:off x="2502425" y="2038975"/>
            <a:ext cx="7184100" cy="290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20000">
                <a:solidFill>
                  <a:srgbClr val="F9F9F9"/>
                </a:solidFill>
                <a:latin typeface="Reddit Sans Black"/>
                <a:ea typeface="Reddit Sans Black"/>
                <a:cs typeface="Reddit Sans Black"/>
                <a:sym typeface="Reddit Sans Black"/>
              </a:rPr>
              <a:t>2025</a:t>
            </a:r>
            <a:endParaRPr sz="20000">
              <a:solidFill>
                <a:srgbClr val="F9F9F9"/>
              </a:solidFill>
              <a:latin typeface="Reddit Sans Black"/>
              <a:ea typeface="Reddit Sans Black"/>
              <a:cs typeface="Reddit Sans Black"/>
              <a:sym typeface="Reddit Sans Black"/>
            </a:endParaRPr>
          </a:p>
        </p:txBody>
      </p:sp>
      <p:pic>
        <p:nvPicPr>
          <p:cNvPr id="861" name="Google Shape;861;p65" title="FullLogo-1.png"/>
          <p:cNvPicPr preferRelativeResize="0"/>
          <p:nvPr/>
        </p:nvPicPr>
        <p:blipFill>
          <a:blip r:embed="rId3">
            <a:alphaModFix/>
          </a:blip>
          <a:stretch>
            <a:fillRect/>
          </a:stretch>
        </p:blipFill>
        <p:spPr>
          <a:xfrm>
            <a:off x="3957974" y="3828750"/>
            <a:ext cx="4272998" cy="726000"/>
          </a:xfrm>
          <a:prstGeom prst="rect">
            <a:avLst/>
          </a:prstGeom>
          <a:noFill/>
          <a:ln>
            <a:noFill/>
          </a:ln>
        </p:spPr>
      </p:pic>
      <p:sp>
        <p:nvSpPr>
          <p:cNvPr id="862" name="Google Shape;862;p6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863" name="Google Shape;863;p65" title="icon-w.png"/>
          <p:cNvPicPr preferRelativeResize="0"/>
          <p:nvPr/>
        </p:nvPicPr>
        <p:blipFill>
          <a:blip r:embed="rId4">
            <a:alphaModFix/>
          </a:blip>
          <a:stretch>
            <a:fillRect/>
          </a:stretch>
        </p:blipFill>
        <p:spPr>
          <a:xfrm>
            <a:off x="634087" y="436000"/>
            <a:ext cx="159575" cy="159599"/>
          </a:xfrm>
          <a:prstGeom prst="rect">
            <a:avLst/>
          </a:prstGeom>
          <a:noFill/>
          <a:ln>
            <a:noFill/>
          </a:ln>
        </p:spPr>
      </p:pic>
      <p:sp>
        <p:nvSpPr>
          <p:cNvPr id="864" name="Google Shape;864;p65"/>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latin typeface="Reddit Sans"/>
                <a:ea typeface="Reddit Sans"/>
                <a:cs typeface="Reddit Sans"/>
                <a:sym typeface="Reddit Sans"/>
              </a:rPr>
              <a:t>Phần 02</a:t>
            </a:r>
            <a:endParaRPr sz="1600" b="1">
              <a:solidFill>
                <a:srgbClr val="C3161C"/>
              </a:solidFill>
              <a:latin typeface="Reddit Sans"/>
              <a:ea typeface="Reddit Sans"/>
              <a:cs typeface="Reddit Sans"/>
              <a:sym typeface="Reddit Sans"/>
            </a:endParaRPr>
          </a:p>
        </p:txBody>
      </p:sp>
      <p:sp>
        <p:nvSpPr>
          <p:cNvPr id="865" name="Google Shape;865;p65"/>
          <p:cNvSpPr txBox="1"/>
          <p:nvPr/>
        </p:nvSpPr>
        <p:spPr>
          <a:xfrm>
            <a:off x="4157825" y="641800"/>
            <a:ext cx="3873300" cy="10773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lt1"/>
                </a:solidFill>
                <a:latin typeface="Reddit Sans"/>
                <a:ea typeface="Reddit Sans"/>
                <a:cs typeface="Reddit Sans"/>
                <a:sym typeface="Reddit Sans"/>
              </a:rPr>
              <a:t>TÍNH NĂNG &amp; </a:t>
            </a:r>
            <a:endParaRPr sz="3200" b="1">
              <a:solidFill>
                <a:schemeClr val="lt1"/>
              </a:solidFill>
              <a:latin typeface="Reddit Sans"/>
              <a:ea typeface="Reddit Sans"/>
              <a:cs typeface="Reddit Sans"/>
              <a:sym typeface="Reddit Sans"/>
            </a:endParaRPr>
          </a:p>
          <a:p>
            <a:pPr marL="0" lvl="0" indent="0" algn="ctr" rtl="0">
              <a:lnSpc>
                <a:spcPct val="100000"/>
              </a:lnSpc>
              <a:spcBef>
                <a:spcPts val="0"/>
              </a:spcBef>
              <a:spcAft>
                <a:spcPts val="0"/>
              </a:spcAft>
              <a:buNone/>
            </a:pPr>
            <a:r>
              <a:rPr lang="vi" sz="3200" b="1">
                <a:solidFill>
                  <a:schemeClr val="lt1"/>
                </a:solidFill>
                <a:latin typeface="Reddit Sans"/>
                <a:ea typeface="Reddit Sans"/>
                <a:cs typeface="Reddit Sans"/>
                <a:sym typeface="Reddit Sans"/>
              </a:rPr>
              <a:t>GIẢI PHÁP</a:t>
            </a:r>
            <a:endParaRPr sz="3200" b="1">
              <a:solidFill>
                <a:schemeClr val="lt1"/>
              </a:solidFill>
              <a:latin typeface="Reddit Sans"/>
              <a:ea typeface="Reddit Sans"/>
              <a:cs typeface="Reddit Sans"/>
              <a:sym typeface="Reddit Sans"/>
            </a:endParaRPr>
          </a:p>
        </p:txBody>
      </p:sp>
      <p:sp>
        <p:nvSpPr>
          <p:cNvPr id="866" name="Google Shape;866;p6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20</a:t>
            </a:fld>
            <a:endParaRPr/>
          </a:p>
        </p:txBody>
      </p:sp>
      <p:pic>
        <p:nvPicPr>
          <p:cNvPr id="10" name="Picture 9"/>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66"/>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872" name="Google Shape;872;p66"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873" name="Google Shape;873;p66"/>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sp>
        <p:nvSpPr>
          <p:cNvPr id="874" name="Google Shape;874;p66"/>
          <p:cNvSpPr txBox="1"/>
          <p:nvPr/>
        </p:nvSpPr>
        <p:spPr>
          <a:xfrm>
            <a:off x="1052800" y="2038975"/>
            <a:ext cx="10114800" cy="290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20000">
                <a:solidFill>
                  <a:srgbClr val="F9F9F9"/>
                </a:solidFill>
                <a:latin typeface="Reddit Sans Black"/>
                <a:ea typeface="Reddit Sans Black"/>
                <a:cs typeface="Reddit Sans Black"/>
                <a:sym typeface="Reddit Sans Black"/>
              </a:rPr>
              <a:t>Feature</a:t>
            </a:r>
            <a:endParaRPr sz="20000">
              <a:solidFill>
                <a:srgbClr val="F9F9F9"/>
              </a:solidFill>
              <a:latin typeface="Reddit Sans Black"/>
              <a:ea typeface="Reddit Sans Black"/>
              <a:cs typeface="Reddit Sans Black"/>
              <a:sym typeface="Reddit Sans Black"/>
            </a:endParaRPr>
          </a:p>
        </p:txBody>
      </p:sp>
      <p:sp>
        <p:nvSpPr>
          <p:cNvPr id="875" name="Google Shape;875;p66"/>
          <p:cNvSpPr txBox="1"/>
          <p:nvPr/>
        </p:nvSpPr>
        <p:spPr>
          <a:xfrm>
            <a:off x="-150" y="3957917"/>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vi" sz="4000" b="1">
                <a:solidFill>
                  <a:srgbClr val="C3161C"/>
                </a:solidFill>
                <a:latin typeface="Reddit Sans"/>
                <a:ea typeface="Reddit Sans"/>
                <a:cs typeface="Reddit Sans"/>
                <a:sym typeface="Reddit Sans"/>
              </a:rPr>
              <a:t>Tính năng cốt lõi</a:t>
            </a:r>
            <a:endParaRPr sz="4000" b="1">
              <a:solidFill>
                <a:srgbClr val="C3161C"/>
              </a:solidFill>
              <a:latin typeface="Reddit Sans"/>
              <a:ea typeface="Reddit Sans"/>
              <a:cs typeface="Reddit Sans"/>
              <a:sym typeface="Reddit Sans"/>
            </a:endParaRPr>
          </a:p>
        </p:txBody>
      </p:sp>
      <p:grpSp>
        <p:nvGrpSpPr>
          <p:cNvPr id="876" name="Google Shape;876;p66"/>
          <p:cNvGrpSpPr/>
          <p:nvPr/>
        </p:nvGrpSpPr>
        <p:grpSpPr>
          <a:xfrm>
            <a:off x="10222040" y="325568"/>
            <a:ext cx="1379662" cy="380749"/>
            <a:chOff x="2600725" y="4134550"/>
            <a:chExt cx="1957800" cy="540300"/>
          </a:xfrm>
        </p:grpSpPr>
        <p:sp>
          <p:nvSpPr>
            <p:cNvPr id="877" name="Google Shape;877;p66"/>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878" name="Google Shape;878;p66"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879" name="Google Shape;879;p6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21</a:t>
            </a:fld>
            <a:endParaRPr/>
          </a:p>
        </p:txBody>
      </p:sp>
      <p:pic>
        <p:nvPicPr>
          <p:cNvPr id="11" name="Picture 10"/>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67"/>
          <p:cNvSpPr/>
          <p:nvPr/>
        </p:nvSpPr>
        <p:spPr>
          <a:xfrm>
            <a:off x="8760900" y="1166150"/>
            <a:ext cx="2714100" cy="4946700"/>
          </a:xfrm>
          <a:prstGeom prst="roundRect">
            <a:avLst>
              <a:gd name="adj" fmla="val 758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885" name="Google Shape;885;p6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886" name="Google Shape;886;p67"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887" name="Google Shape;887;p67"/>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888" name="Google Shape;888;p67"/>
          <p:cNvGrpSpPr/>
          <p:nvPr/>
        </p:nvGrpSpPr>
        <p:grpSpPr>
          <a:xfrm>
            <a:off x="10222040" y="325568"/>
            <a:ext cx="1379662" cy="380749"/>
            <a:chOff x="2600725" y="4134550"/>
            <a:chExt cx="1957800" cy="540300"/>
          </a:xfrm>
        </p:grpSpPr>
        <p:sp>
          <p:nvSpPr>
            <p:cNvPr id="889" name="Google Shape;889;p67"/>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890" name="Google Shape;890;p67"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891" name="Google Shape;891;p67"/>
          <p:cNvSpPr/>
          <p:nvPr/>
        </p:nvSpPr>
        <p:spPr>
          <a:xfrm>
            <a:off x="2923425" y="1039550"/>
            <a:ext cx="8678400" cy="5208900"/>
          </a:xfrm>
          <a:prstGeom prst="roundRect">
            <a:avLst>
              <a:gd name="adj" fmla="val 4755"/>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a:ea typeface="Reddit Sans"/>
              <a:cs typeface="Reddit Sans"/>
              <a:sym typeface="Reddit Sans"/>
            </a:endParaRPr>
          </a:p>
        </p:txBody>
      </p:sp>
      <p:sp>
        <p:nvSpPr>
          <p:cNvPr id="892" name="Google Shape;892;p67"/>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Hệ thống Phân phối</a:t>
            </a:r>
            <a:endParaRPr>
              <a:solidFill>
                <a:schemeClr val="lt1"/>
              </a:solidFill>
              <a:latin typeface="Reddit Sans SemiBold"/>
              <a:ea typeface="Reddit Sans SemiBold"/>
              <a:cs typeface="Reddit Sans SemiBold"/>
              <a:sym typeface="Reddit Sans SemiBold"/>
            </a:endParaRPr>
          </a:p>
        </p:txBody>
      </p:sp>
      <p:sp>
        <p:nvSpPr>
          <p:cNvPr id="893" name="Google Shape;893;p67"/>
          <p:cNvSpPr txBox="1"/>
          <p:nvPr/>
        </p:nvSpPr>
        <p:spPr>
          <a:xfrm>
            <a:off x="8905200" y="1678975"/>
            <a:ext cx="2569800" cy="402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Tuyến bán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vị trí của nhân viên Sales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lộ trình di chuyển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Chấm công có đi kèm vị trí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đại lý, điểm bán</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Ứng dụng Mobile cho Sales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Đặt đơn hàng trên di động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Xử lý và quản lý đơn đặt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chương trình khuyến mãi​ - Quản lý chương trình trưng bày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công nợ, tồn thị trường​​</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Báo cáo kênh phân phối</a:t>
            </a:r>
            <a:endParaRPr sz="1200">
              <a:solidFill>
                <a:schemeClr val="lt1"/>
              </a:solidFill>
              <a:latin typeface="Reddit Sans Light"/>
              <a:ea typeface="Reddit Sans Light"/>
              <a:cs typeface="Reddit Sans Light"/>
              <a:sym typeface="Reddit Sans Light"/>
            </a:endParaRPr>
          </a:p>
        </p:txBody>
      </p:sp>
      <p:sp>
        <p:nvSpPr>
          <p:cNvPr id="894" name="Google Shape;894;p67"/>
          <p:cNvSpPr txBox="1"/>
          <p:nvPr/>
        </p:nvSpPr>
        <p:spPr>
          <a:xfrm>
            <a:off x="8944500" y="1296025"/>
            <a:ext cx="2356800" cy="48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500" b="1">
                <a:solidFill>
                  <a:schemeClr val="lt1"/>
                </a:solidFill>
              </a:rPr>
              <a:t>Chứng từ / Danh mục</a:t>
            </a:r>
            <a:endParaRPr sz="1500" b="1">
              <a:solidFill>
                <a:schemeClr val="lt1"/>
              </a:solidFill>
            </a:endParaRPr>
          </a:p>
        </p:txBody>
      </p:sp>
      <p:grpSp>
        <p:nvGrpSpPr>
          <p:cNvPr id="895" name="Google Shape;895;p67"/>
          <p:cNvGrpSpPr/>
          <p:nvPr/>
        </p:nvGrpSpPr>
        <p:grpSpPr>
          <a:xfrm>
            <a:off x="2934600" y="1187482"/>
            <a:ext cx="5728098" cy="616390"/>
            <a:chOff x="3087889" y="1902375"/>
            <a:chExt cx="5574249" cy="616390"/>
          </a:xfrm>
        </p:grpSpPr>
        <p:sp>
          <p:nvSpPr>
            <p:cNvPr id="896" name="Google Shape;896;p67"/>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01. Quản lý tuyến &amp; lộ trình bán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897" name="Google Shape;897;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898" name="Google Shape;898;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Tuyến bán hàng, lộ trình di chuyển, chấm công gắn GPS.</a:t>
              </a:r>
              <a:endParaRPr sz="1000" i="0" u="none" strike="noStrike" cap="none">
                <a:solidFill>
                  <a:srgbClr val="000000"/>
                </a:solidFill>
                <a:latin typeface="Reddit Sans"/>
                <a:ea typeface="Reddit Sans"/>
                <a:cs typeface="Reddit Sans"/>
                <a:sym typeface="Reddit Sans"/>
              </a:endParaRPr>
            </a:p>
          </p:txBody>
        </p:sp>
        <p:grpSp>
          <p:nvGrpSpPr>
            <p:cNvPr id="899" name="Google Shape;899;p67"/>
            <p:cNvGrpSpPr/>
            <p:nvPr/>
          </p:nvGrpSpPr>
          <p:grpSpPr>
            <a:xfrm rot="-2700000">
              <a:off x="8458425" y="1962575"/>
              <a:ext cx="148367" cy="193521"/>
              <a:chOff x="3723" y="2014"/>
              <a:chExt cx="230" cy="300"/>
            </a:xfrm>
          </p:grpSpPr>
          <p:sp>
            <p:nvSpPr>
              <p:cNvPr id="900" name="Google Shape;900;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01" name="Google Shape;901;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902" name="Google Shape;902;p67"/>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tích hợp các chức năng DMS giúp doanh nghiệp quản lý toàn bộ kênh phân phối, nhân viên bán hàng và điểm bán trên thị trường, đảm bảo việc triển khai chính sách kinh doanh đồng bộ và hiệu quả.</a:t>
            </a:r>
            <a:endParaRPr sz="1100">
              <a:latin typeface="Reddit Sans"/>
              <a:ea typeface="Reddit Sans"/>
              <a:cs typeface="Reddit Sans"/>
              <a:sym typeface="Reddit Sans"/>
            </a:endParaRPr>
          </a:p>
        </p:txBody>
      </p:sp>
      <p:grpSp>
        <p:nvGrpSpPr>
          <p:cNvPr id="903" name="Google Shape;903;p67"/>
          <p:cNvGrpSpPr/>
          <p:nvPr/>
        </p:nvGrpSpPr>
        <p:grpSpPr>
          <a:xfrm>
            <a:off x="2923534" y="1810893"/>
            <a:ext cx="5728098" cy="616390"/>
            <a:chOff x="3087889" y="1902375"/>
            <a:chExt cx="5574249" cy="616390"/>
          </a:xfrm>
        </p:grpSpPr>
        <p:sp>
          <p:nvSpPr>
            <p:cNvPr id="904" name="Google Shape;904;p67"/>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02. Quản lý đội ngũ Sales</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05" name="Google Shape;905;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06" name="Google Shape;906;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Theo dõi vị trí nhân viên, hiệu suất, quy trình viếng thăm điểm bán - nhà phân phối</a:t>
              </a:r>
              <a:endParaRPr sz="1000" i="0" u="none" strike="noStrike" cap="none">
                <a:solidFill>
                  <a:srgbClr val="000000"/>
                </a:solidFill>
                <a:latin typeface="Reddit Sans"/>
                <a:ea typeface="Reddit Sans"/>
                <a:cs typeface="Reddit Sans"/>
                <a:sym typeface="Reddit Sans"/>
              </a:endParaRPr>
            </a:p>
          </p:txBody>
        </p:sp>
        <p:grpSp>
          <p:nvGrpSpPr>
            <p:cNvPr id="907" name="Google Shape;907;p67"/>
            <p:cNvGrpSpPr/>
            <p:nvPr/>
          </p:nvGrpSpPr>
          <p:grpSpPr>
            <a:xfrm rot="-2700000">
              <a:off x="8458425" y="1962575"/>
              <a:ext cx="148367" cy="193521"/>
              <a:chOff x="3723" y="2014"/>
              <a:chExt cx="230" cy="300"/>
            </a:xfrm>
          </p:grpSpPr>
          <p:sp>
            <p:nvSpPr>
              <p:cNvPr id="908" name="Google Shape;908;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09" name="Google Shape;909;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10" name="Google Shape;910;p67"/>
          <p:cNvGrpSpPr/>
          <p:nvPr/>
        </p:nvGrpSpPr>
        <p:grpSpPr>
          <a:xfrm>
            <a:off x="2923534" y="2423836"/>
            <a:ext cx="5728098" cy="616390"/>
            <a:chOff x="3087889" y="1902375"/>
            <a:chExt cx="5574249" cy="616390"/>
          </a:xfrm>
        </p:grpSpPr>
        <p:sp>
          <p:nvSpPr>
            <p:cNvPr id="911" name="Google Shape;911;p67"/>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03. Quản lý điểm bán, nhà phân phối</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12" name="Google Shape;912;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13" name="Google Shape;913;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Danh sách và tình trạng điểm bán, đại lý, nhà phân phối, cửa hàng </a:t>
              </a:r>
              <a:endParaRPr sz="1000">
                <a:latin typeface="Reddit Sans"/>
                <a:ea typeface="Reddit Sans"/>
                <a:cs typeface="Reddit Sans"/>
                <a:sym typeface="Reddit Sans"/>
              </a:endParaRPr>
            </a:p>
          </p:txBody>
        </p:sp>
        <p:grpSp>
          <p:nvGrpSpPr>
            <p:cNvPr id="914" name="Google Shape;914;p67"/>
            <p:cNvGrpSpPr/>
            <p:nvPr/>
          </p:nvGrpSpPr>
          <p:grpSpPr>
            <a:xfrm rot="-2700000">
              <a:off x="8458425" y="1962575"/>
              <a:ext cx="148367" cy="193521"/>
              <a:chOff x="3723" y="2014"/>
              <a:chExt cx="230" cy="300"/>
            </a:xfrm>
          </p:grpSpPr>
          <p:sp>
            <p:nvSpPr>
              <p:cNvPr id="915" name="Google Shape;915;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16" name="Google Shape;916;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17" name="Google Shape;917;p67"/>
          <p:cNvGrpSpPr/>
          <p:nvPr/>
        </p:nvGrpSpPr>
        <p:grpSpPr>
          <a:xfrm>
            <a:off x="2923534" y="2999811"/>
            <a:ext cx="5728098" cy="616390"/>
            <a:chOff x="3087889" y="1902375"/>
            <a:chExt cx="5574249" cy="616390"/>
          </a:xfrm>
        </p:grpSpPr>
        <p:sp>
          <p:nvSpPr>
            <p:cNvPr id="918" name="Google Shape;918;p67"/>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04. </a:t>
              </a:r>
              <a:r>
                <a:rPr lang="vi" sz="1600">
                  <a:solidFill>
                    <a:schemeClr val="dk1"/>
                  </a:solidFill>
                  <a:latin typeface="Reddit Sans SemiBold"/>
                  <a:ea typeface="Reddit Sans SemiBold"/>
                  <a:cs typeface="Reddit Sans SemiBold"/>
                  <a:sym typeface="Reddit Sans SemiBold"/>
                </a:rPr>
                <a:t>Ứng dụng di động cho Sales</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19" name="Google Shape;919;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20" name="Google Shape;920;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Đặt đơn hàng tại điểm bán, đồng bộ tức thì về hệ thống</a:t>
              </a:r>
              <a:endParaRPr sz="1000">
                <a:latin typeface="Reddit Sans"/>
                <a:ea typeface="Reddit Sans"/>
                <a:cs typeface="Reddit Sans"/>
                <a:sym typeface="Reddit Sans"/>
              </a:endParaRPr>
            </a:p>
          </p:txBody>
        </p:sp>
        <p:grpSp>
          <p:nvGrpSpPr>
            <p:cNvPr id="921" name="Google Shape;921;p67"/>
            <p:cNvGrpSpPr/>
            <p:nvPr/>
          </p:nvGrpSpPr>
          <p:grpSpPr>
            <a:xfrm rot="-2700000">
              <a:off x="8458425" y="1962575"/>
              <a:ext cx="148367" cy="193521"/>
              <a:chOff x="3723" y="2014"/>
              <a:chExt cx="230" cy="300"/>
            </a:xfrm>
          </p:grpSpPr>
          <p:sp>
            <p:nvSpPr>
              <p:cNvPr id="922" name="Google Shape;922;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23" name="Google Shape;923;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24" name="Google Shape;924;p67"/>
          <p:cNvGrpSpPr/>
          <p:nvPr/>
        </p:nvGrpSpPr>
        <p:grpSpPr>
          <a:xfrm>
            <a:off x="2923534" y="3584810"/>
            <a:ext cx="5728098" cy="616390"/>
            <a:chOff x="3087889" y="1902375"/>
            <a:chExt cx="5574249" cy="616390"/>
          </a:xfrm>
        </p:grpSpPr>
        <p:sp>
          <p:nvSpPr>
            <p:cNvPr id="925" name="Google Shape;925;p67"/>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05. </a:t>
              </a:r>
              <a:r>
                <a:rPr lang="vi" sz="1600">
                  <a:solidFill>
                    <a:schemeClr val="dk1"/>
                  </a:solidFill>
                  <a:latin typeface="Reddit Sans SemiBold"/>
                  <a:ea typeface="Reddit Sans SemiBold"/>
                  <a:cs typeface="Reddit Sans SemiBold"/>
                  <a:sym typeface="Reddit Sans SemiBold"/>
                </a:rPr>
                <a:t>Quản lý đơn hàng Sell out &amp; khuyến mãi</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26" name="Google Shape;926;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27" name="Google Shape;927;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Liên kết hệ thống vận hành xử lý đơn hàng, chương trình khuyến mãi, trưng bày POSM.</a:t>
              </a:r>
              <a:endParaRPr sz="1000" i="0" u="none" strike="noStrike" cap="none">
                <a:solidFill>
                  <a:srgbClr val="000000"/>
                </a:solidFill>
                <a:latin typeface="Reddit Sans"/>
                <a:ea typeface="Reddit Sans"/>
                <a:cs typeface="Reddit Sans"/>
                <a:sym typeface="Reddit Sans"/>
              </a:endParaRPr>
            </a:p>
          </p:txBody>
        </p:sp>
        <p:grpSp>
          <p:nvGrpSpPr>
            <p:cNvPr id="928" name="Google Shape;928;p67"/>
            <p:cNvGrpSpPr/>
            <p:nvPr/>
          </p:nvGrpSpPr>
          <p:grpSpPr>
            <a:xfrm rot="-2700000">
              <a:off x="8458425" y="1962575"/>
              <a:ext cx="148367" cy="193521"/>
              <a:chOff x="3723" y="2014"/>
              <a:chExt cx="230" cy="300"/>
            </a:xfrm>
          </p:grpSpPr>
          <p:sp>
            <p:nvSpPr>
              <p:cNvPr id="929" name="Google Shape;929;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30" name="Google Shape;930;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31" name="Google Shape;931;p67"/>
          <p:cNvGrpSpPr/>
          <p:nvPr/>
        </p:nvGrpSpPr>
        <p:grpSpPr>
          <a:xfrm>
            <a:off x="2923534" y="4184052"/>
            <a:ext cx="5728098" cy="616390"/>
            <a:chOff x="3087889" y="1902375"/>
            <a:chExt cx="5574249" cy="616390"/>
          </a:xfrm>
        </p:grpSpPr>
        <p:sp>
          <p:nvSpPr>
            <p:cNvPr id="932" name="Google Shape;932;p67"/>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06. </a:t>
              </a:r>
              <a:r>
                <a:rPr lang="vi" sz="1600">
                  <a:solidFill>
                    <a:schemeClr val="dk1"/>
                  </a:solidFill>
                  <a:latin typeface="Reddit Sans SemiBold"/>
                  <a:ea typeface="Reddit Sans SemiBold"/>
                  <a:cs typeface="Reddit Sans SemiBold"/>
                  <a:sym typeface="Reddit Sans SemiBold"/>
                </a:rPr>
                <a:t>Quản lý Sell in và yêu cầu mua Nhà phân phối</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33" name="Google Shape;933;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34" name="Google Shape;934;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Xử  lý yêu cầu mua của nhà phân phối, liên kết hệ thống vận hành quản lý sell in</a:t>
              </a:r>
              <a:endParaRPr sz="1000" i="0" u="none" strike="noStrike" cap="none">
                <a:solidFill>
                  <a:srgbClr val="000000"/>
                </a:solidFill>
                <a:latin typeface="Reddit Sans"/>
                <a:ea typeface="Reddit Sans"/>
                <a:cs typeface="Reddit Sans"/>
                <a:sym typeface="Reddit Sans"/>
              </a:endParaRPr>
            </a:p>
          </p:txBody>
        </p:sp>
        <p:grpSp>
          <p:nvGrpSpPr>
            <p:cNvPr id="935" name="Google Shape;935;p67"/>
            <p:cNvGrpSpPr/>
            <p:nvPr/>
          </p:nvGrpSpPr>
          <p:grpSpPr>
            <a:xfrm rot="-2700000">
              <a:off x="8458425" y="1962575"/>
              <a:ext cx="148367" cy="193521"/>
              <a:chOff x="3723" y="2014"/>
              <a:chExt cx="230" cy="300"/>
            </a:xfrm>
          </p:grpSpPr>
          <p:sp>
            <p:nvSpPr>
              <p:cNvPr id="936" name="Google Shape;936;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37" name="Google Shape;937;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38" name="Google Shape;938;p67"/>
          <p:cNvGrpSpPr/>
          <p:nvPr/>
        </p:nvGrpSpPr>
        <p:grpSpPr>
          <a:xfrm>
            <a:off x="2923534" y="4791193"/>
            <a:ext cx="5728098" cy="616390"/>
            <a:chOff x="3087889" y="1902375"/>
            <a:chExt cx="5574249" cy="616390"/>
          </a:xfrm>
        </p:grpSpPr>
        <p:sp>
          <p:nvSpPr>
            <p:cNvPr id="939" name="Google Shape;939;p67"/>
            <p:cNvSpPr txBox="1"/>
            <p:nvPr/>
          </p:nvSpPr>
          <p:spPr>
            <a:xfrm>
              <a:off x="3210280" y="1902375"/>
              <a:ext cx="4832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07. </a:t>
              </a:r>
              <a:r>
                <a:rPr lang="vi" sz="1600">
                  <a:solidFill>
                    <a:schemeClr val="dk1"/>
                  </a:solidFill>
                  <a:latin typeface="Reddit Sans SemiBold"/>
                  <a:ea typeface="Reddit Sans SemiBold"/>
                  <a:cs typeface="Reddit Sans SemiBold"/>
                  <a:sym typeface="Reddit Sans SemiBold"/>
                </a:rPr>
                <a:t>Theo dõi công nợ &amp; tồn thị trường</a:t>
              </a:r>
              <a:endParaRPr sz="1600">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sz="1600">
                <a:latin typeface="Reddit Sans SemiBold"/>
                <a:ea typeface="Reddit Sans SemiBold"/>
                <a:cs typeface="Reddit Sans SemiBold"/>
                <a:sym typeface="Reddit Sans SemiBold"/>
              </a:endParaRPr>
            </a:p>
          </p:txBody>
        </p:sp>
        <p:cxnSp>
          <p:nvCxnSpPr>
            <p:cNvPr id="940" name="Google Shape;940;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41" name="Google Shape;941;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Quản lý công nợ kênh phân phối, tồn kho tại điểm bán</a:t>
              </a:r>
              <a:endParaRPr sz="1000" i="0" u="none" strike="noStrike" cap="none">
                <a:solidFill>
                  <a:srgbClr val="000000"/>
                </a:solidFill>
                <a:latin typeface="Reddit Sans"/>
                <a:ea typeface="Reddit Sans"/>
                <a:cs typeface="Reddit Sans"/>
                <a:sym typeface="Reddit Sans"/>
              </a:endParaRPr>
            </a:p>
          </p:txBody>
        </p:sp>
        <p:grpSp>
          <p:nvGrpSpPr>
            <p:cNvPr id="942" name="Google Shape;942;p67"/>
            <p:cNvGrpSpPr/>
            <p:nvPr/>
          </p:nvGrpSpPr>
          <p:grpSpPr>
            <a:xfrm rot="-2700000">
              <a:off x="8458425" y="1962575"/>
              <a:ext cx="148367" cy="193521"/>
              <a:chOff x="3723" y="2014"/>
              <a:chExt cx="230" cy="300"/>
            </a:xfrm>
          </p:grpSpPr>
          <p:sp>
            <p:nvSpPr>
              <p:cNvPr id="943" name="Google Shape;943;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44" name="Google Shape;944;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45" name="Google Shape;945;p67"/>
          <p:cNvGrpSpPr/>
          <p:nvPr/>
        </p:nvGrpSpPr>
        <p:grpSpPr>
          <a:xfrm>
            <a:off x="2923534" y="5404376"/>
            <a:ext cx="5728098" cy="616390"/>
            <a:chOff x="3087889" y="1902375"/>
            <a:chExt cx="5574249" cy="616390"/>
          </a:xfrm>
        </p:grpSpPr>
        <p:sp>
          <p:nvSpPr>
            <p:cNvPr id="946" name="Google Shape;946;p67"/>
            <p:cNvSpPr txBox="1"/>
            <p:nvPr/>
          </p:nvSpPr>
          <p:spPr>
            <a:xfrm>
              <a:off x="3210280" y="1902375"/>
              <a:ext cx="4832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08. </a:t>
              </a:r>
              <a:r>
                <a:rPr lang="vi" sz="1600">
                  <a:solidFill>
                    <a:schemeClr val="dk1"/>
                  </a:solidFill>
                  <a:latin typeface="Reddit Sans SemiBold"/>
                  <a:ea typeface="Reddit Sans SemiBold"/>
                  <a:cs typeface="Reddit Sans SemiBold"/>
                  <a:sym typeface="Reddit Sans SemiBold"/>
                </a:rPr>
                <a:t>Báo cáo phân phối</a:t>
              </a:r>
              <a:endParaRPr sz="1600">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sz="1600">
                <a:latin typeface="Reddit Sans SemiBold"/>
                <a:ea typeface="Reddit Sans SemiBold"/>
                <a:cs typeface="Reddit Sans SemiBold"/>
                <a:sym typeface="Reddit Sans SemiBold"/>
              </a:endParaRPr>
            </a:p>
          </p:txBody>
        </p:sp>
        <p:cxnSp>
          <p:nvCxnSpPr>
            <p:cNvPr id="947" name="Google Shape;947;p67"/>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48" name="Google Shape;948;p67"/>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Hiệu suất tuyến, doanh số, bao phủ điểm bán, mức độ triển khai chương trình</a:t>
              </a:r>
              <a:endParaRPr sz="1000" i="0" u="none" strike="noStrike" cap="none">
                <a:solidFill>
                  <a:srgbClr val="000000"/>
                </a:solidFill>
                <a:latin typeface="Reddit Sans"/>
                <a:ea typeface="Reddit Sans"/>
                <a:cs typeface="Reddit Sans"/>
                <a:sym typeface="Reddit Sans"/>
              </a:endParaRPr>
            </a:p>
          </p:txBody>
        </p:sp>
        <p:grpSp>
          <p:nvGrpSpPr>
            <p:cNvPr id="949" name="Google Shape;949;p67"/>
            <p:cNvGrpSpPr/>
            <p:nvPr/>
          </p:nvGrpSpPr>
          <p:grpSpPr>
            <a:xfrm rot="-2700000">
              <a:off x="8458425" y="1962575"/>
              <a:ext cx="148367" cy="193521"/>
              <a:chOff x="3723" y="2014"/>
              <a:chExt cx="230" cy="300"/>
            </a:xfrm>
          </p:grpSpPr>
          <p:sp>
            <p:nvSpPr>
              <p:cNvPr id="950" name="Google Shape;950;p6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51" name="Google Shape;951;p6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952" name="Google Shape;952;p6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22</a:t>
            </a:fld>
            <a:endParaRPr/>
          </a:p>
        </p:txBody>
      </p:sp>
      <p:pic>
        <p:nvPicPr>
          <p:cNvPr id="71" name="Picture 70"/>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6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958" name="Google Shape;958;p68"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959" name="Google Shape;959;p68"/>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960" name="Google Shape;960;p68"/>
          <p:cNvGrpSpPr/>
          <p:nvPr/>
        </p:nvGrpSpPr>
        <p:grpSpPr>
          <a:xfrm>
            <a:off x="10222040" y="325568"/>
            <a:ext cx="1379662" cy="380749"/>
            <a:chOff x="2600725" y="4134550"/>
            <a:chExt cx="1957800" cy="540300"/>
          </a:xfrm>
        </p:grpSpPr>
        <p:sp>
          <p:nvSpPr>
            <p:cNvPr id="961" name="Google Shape;961;p68"/>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962" name="Google Shape;962;p68"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963" name="Google Shape;963;p68"/>
          <p:cNvSpPr/>
          <p:nvPr/>
        </p:nvSpPr>
        <p:spPr>
          <a:xfrm>
            <a:off x="2923425" y="1039550"/>
            <a:ext cx="8678400" cy="5208900"/>
          </a:xfrm>
          <a:prstGeom prst="roundRect">
            <a:avLst>
              <a:gd name="adj" fmla="val 4755"/>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a:ea typeface="Reddit Sans"/>
              <a:cs typeface="Reddit Sans"/>
              <a:sym typeface="Reddit Sans"/>
            </a:endParaRPr>
          </a:p>
        </p:txBody>
      </p:sp>
      <p:sp>
        <p:nvSpPr>
          <p:cNvPr id="964" name="Google Shape;964;p68"/>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Hệ thống Phân phối</a:t>
            </a:r>
            <a:endParaRPr>
              <a:solidFill>
                <a:schemeClr val="lt1"/>
              </a:solidFill>
              <a:latin typeface="Reddit Sans SemiBold"/>
              <a:ea typeface="Reddit Sans SemiBold"/>
              <a:cs typeface="Reddit Sans SemiBold"/>
              <a:sym typeface="Reddit Sans SemiBold"/>
            </a:endParaRPr>
          </a:p>
        </p:txBody>
      </p:sp>
      <p:sp>
        <p:nvSpPr>
          <p:cNvPr id="965" name="Google Shape;965;p68"/>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tích hợp các chức năng DMS giúp doanh nghiệp quản lý toàn bộ kênh phân phối, nhân viên bán hàng và điểm bán trên thị trường, đảm bảo việc triển khai chính sách kinh doanh đồng bộ và hiệu quả.</a:t>
            </a:r>
            <a:endParaRPr sz="1100">
              <a:latin typeface="Reddit Sans"/>
              <a:ea typeface="Reddit Sans"/>
              <a:cs typeface="Reddit Sans"/>
              <a:sym typeface="Reddit Sans"/>
            </a:endParaRPr>
          </a:p>
        </p:txBody>
      </p:sp>
      <p:sp>
        <p:nvSpPr>
          <p:cNvPr id="966" name="Google Shape;966;p6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23</a:t>
            </a:fld>
            <a:endParaRPr/>
          </a:p>
        </p:txBody>
      </p:sp>
      <p:pic>
        <p:nvPicPr>
          <p:cNvPr id="967" name="Google Shape;967;p68"/>
          <p:cNvPicPr preferRelativeResize="0"/>
          <p:nvPr/>
        </p:nvPicPr>
        <p:blipFill>
          <a:blip r:embed="rId5">
            <a:alphaModFix/>
          </a:blip>
          <a:stretch>
            <a:fillRect/>
          </a:stretch>
        </p:blipFill>
        <p:spPr>
          <a:xfrm>
            <a:off x="3315625" y="1164412"/>
            <a:ext cx="8047849" cy="4959173"/>
          </a:xfrm>
          <a:prstGeom prst="rect">
            <a:avLst/>
          </a:prstGeom>
          <a:noFill/>
          <a:ln>
            <a:noFill/>
          </a:ln>
        </p:spPr>
      </p:pic>
      <p:pic>
        <p:nvPicPr>
          <p:cNvPr id="13" name="Picture 12"/>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69"/>
          <p:cNvSpPr/>
          <p:nvPr/>
        </p:nvSpPr>
        <p:spPr>
          <a:xfrm>
            <a:off x="8760900" y="1166150"/>
            <a:ext cx="2714100" cy="4946700"/>
          </a:xfrm>
          <a:prstGeom prst="roundRect">
            <a:avLst>
              <a:gd name="adj" fmla="val 758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973" name="Google Shape;973;p6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974" name="Google Shape;974;p6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975" name="Google Shape;975;p69"/>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976" name="Google Shape;976;p69"/>
          <p:cNvGrpSpPr/>
          <p:nvPr/>
        </p:nvGrpSpPr>
        <p:grpSpPr>
          <a:xfrm>
            <a:off x="10222040" y="325568"/>
            <a:ext cx="1379662" cy="380749"/>
            <a:chOff x="2600725" y="4134550"/>
            <a:chExt cx="1957800" cy="540300"/>
          </a:xfrm>
        </p:grpSpPr>
        <p:sp>
          <p:nvSpPr>
            <p:cNvPr id="977" name="Google Shape;977;p69"/>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978" name="Google Shape;978;p69"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979" name="Google Shape;979;p69"/>
          <p:cNvSpPr/>
          <p:nvPr/>
        </p:nvSpPr>
        <p:spPr>
          <a:xfrm>
            <a:off x="2923425" y="1039550"/>
            <a:ext cx="8678400" cy="5208900"/>
          </a:xfrm>
          <a:prstGeom prst="roundRect">
            <a:avLst>
              <a:gd name="adj" fmla="val 4755"/>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a:ea typeface="Reddit Sans"/>
              <a:cs typeface="Reddit Sans"/>
              <a:sym typeface="Reddit Sans"/>
            </a:endParaRPr>
          </a:p>
        </p:txBody>
      </p:sp>
      <p:sp>
        <p:nvSpPr>
          <p:cNvPr id="980" name="Google Shape;980;p69"/>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Bán hàng</a:t>
            </a:r>
            <a:endParaRPr>
              <a:solidFill>
                <a:schemeClr val="lt1"/>
              </a:solidFill>
              <a:latin typeface="Reddit Sans SemiBold"/>
              <a:ea typeface="Reddit Sans SemiBold"/>
              <a:cs typeface="Reddit Sans SemiBold"/>
              <a:sym typeface="Reddit Sans SemiBold"/>
            </a:endParaRPr>
          </a:p>
        </p:txBody>
      </p:sp>
      <p:sp>
        <p:nvSpPr>
          <p:cNvPr id="981" name="Google Shape;981;p69"/>
          <p:cNvSpPr txBox="1"/>
          <p:nvPr/>
        </p:nvSpPr>
        <p:spPr>
          <a:xfrm>
            <a:off x="8905200" y="1678975"/>
            <a:ext cx="2569800" cy="29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Khách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Báo giá / Cơ hội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Đơn hàng bán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Hóa đơn bán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Đóng gói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Giao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Trả hàng bán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Chương trình bán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Công nợ phải thu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Phiếu thu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Bảng giá</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Chính sách bán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Các Báo cáo bán hàng</a:t>
            </a:r>
            <a:endParaRPr sz="1200">
              <a:solidFill>
                <a:schemeClr val="lt1"/>
              </a:solidFill>
              <a:latin typeface="Reddit Sans Light"/>
              <a:ea typeface="Reddit Sans Light"/>
              <a:cs typeface="Reddit Sans Light"/>
              <a:sym typeface="Reddit Sans Light"/>
            </a:endParaRPr>
          </a:p>
        </p:txBody>
      </p:sp>
      <p:sp>
        <p:nvSpPr>
          <p:cNvPr id="982" name="Google Shape;982;p69"/>
          <p:cNvSpPr txBox="1"/>
          <p:nvPr/>
        </p:nvSpPr>
        <p:spPr>
          <a:xfrm>
            <a:off x="8944500" y="1296025"/>
            <a:ext cx="2356800" cy="48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500" b="1">
                <a:solidFill>
                  <a:schemeClr val="lt1"/>
                </a:solidFill>
              </a:rPr>
              <a:t>Chứng từ / Danh mục</a:t>
            </a:r>
            <a:endParaRPr sz="1500" b="1">
              <a:solidFill>
                <a:schemeClr val="lt1"/>
              </a:solidFill>
            </a:endParaRPr>
          </a:p>
        </p:txBody>
      </p:sp>
      <p:grpSp>
        <p:nvGrpSpPr>
          <p:cNvPr id="983" name="Google Shape;983;p69"/>
          <p:cNvGrpSpPr/>
          <p:nvPr/>
        </p:nvGrpSpPr>
        <p:grpSpPr>
          <a:xfrm>
            <a:off x="2934600" y="1187482"/>
            <a:ext cx="5728098" cy="616390"/>
            <a:chOff x="3087889" y="1902375"/>
            <a:chExt cx="5574249" cy="616390"/>
          </a:xfrm>
        </p:grpSpPr>
        <p:sp>
          <p:nvSpPr>
            <p:cNvPr id="984" name="Google Shape;984;p69"/>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01. Quản lý khách hàng (CRM)</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85" name="Google Shape;985;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86" name="Google Shape;986;p69"/>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Hồ sơ KH, lịch sử giao dịch,  theo dõi cơ hội bán hàng</a:t>
              </a:r>
              <a:endParaRPr sz="1000" i="0" u="none" strike="noStrike" cap="none">
                <a:solidFill>
                  <a:srgbClr val="000000"/>
                </a:solidFill>
                <a:latin typeface="Reddit Sans"/>
                <a:ea typeface="Reddit Sans"/>
                <a:cs typeface="Reddit Sans"/>
                <a:sym typeface="Reddit Sans"/>
              </a:endParaRPr>
            </a:p>
          </p:txBody>
        </p:sp>
        <p:grpSp>
          <p:nvGrpSpPr>
            <p:cNvPr id="987" name="Google Shape;987;p69"/>
            <p:cNvGrpSpPr/>
            <p:nvPr/>
          </p:nvGrpSpPr>
          <p:grpSpPr>
            <a:xfrm rot="-2700000">
              <a:off x="8458425" y="1962575"/>
              <a:ext cx="148367" cy="193521"/>
              <a:chOff x="3723" y="2014"/>
              <a:chExt cx="230" cy="300"/>
            </a:xfrm>
          </p:grpSpPr>
          <p:sp>
            <p:nvSpPr>
              <p:cNvPr id="988" name="Google Shape;988;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89" name="Google Shape;989;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990" name="Google Shape;990;p69"/>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cung cấp đầy đủ công cụ quản lý bán hàng từ cơ hội, báo giá đến hóa đơn và thu tiền, giúp doanh nghiệp thương mại – phân phối kiểm soát doanh thu, công nợ và nâng cao hiệu quả phục vụ khách hàng.</a:t>
            </a:r>
            <a:endParaRPr sz="1100">
              <a:latin typeface="Reddit Sans"/>
              <a:ea typeface="Reddit Sans"/>
              <a:cs typeface="Reddit Sans"/>
              <a:sym typeface="Reddit Sans"/>
            </a:endParaRPr>
          </a:p>
        </p:txBody>
      </p:sp>
      <p:grpSp>
        <p:nvGrpSpPr>
          <p:cNvPr id="991" name="Google Shape;991;p69"/>
          <p:cNvGrpSpPr/>
          <p:nvPr/>
        </p:nvGrpSpPr>
        <p:grpSpPr>
          <a:xfrm>
            <a:off x="2923534" y="1810893"/>
            <a:ext cx="5728098" cy="616390"/>
            <a:chOff x="3087889" y="1902375"/>
            <a:chExt cx="5574249" cy="616390"/>
          </a:xfrm>
        </p:grpSpPr>
        <p:sp>
          <p:nvSpPr>
            <p:cNvPr id="992" name="Google Shape;992;p69"/>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02. Quản lý Báo giá</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993" name="Google Shape;993;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994" name="Google Shape;994;p69"/>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Tạo báo giá và điều khoản thanh toán, gửi khách hàng</a:t>
              </a:r>
              <a:endParaRPr sz="1000" i="0" u="none" strike="noStrike" cap="none">
                <a:solidFill>
                  <a:srgbClr val="000000"/>
                </a:solidFill>
                <a:latin typeface="Reddit Sans"/>
                <a:ea typeface="Reddit Sans"/>
                <a:cs typeface="Reddit Sans"/>
                <a:sym typeface="Reddit Sans"/>
              </a:endParaRPr>
            </a:p>
          </p:txBody>
        </p:sp>
        <p:grpSp>
          <p:nvGrpSpPr>
            <p:cNvPr id="995" name="Google Shape;995;p69"/>
            <p:cNvGrpSpPr/>
            <p:nvPr/>
          </p:nvGrpSpPr>
          <p:grpSpPr>
            <a:xfrm rot="-2700000">
              <a:off x="8458425" y="1962575"/>
              <a:ext cx="148367" cy="193521"/>
              <a:chOff x="3723" y="2014"/>
              <a:chExt cx="230" cy="300"/>
            </a:xfrm>
          </p:grpSpPr>
          <p:sp>
            <p:nvSpPr>
              <p:cNvPr id="996" name="Google Shape;996;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997" name="Google Shape;997;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998" name="Google Shape;998;p69"/>
          <p:cNvGrpSpPr/>
          <p:nvPr/>
        </p:nvGrpSpPr>
        <p:grpSpPr>
          <a:xfrm>
            <a:off x="2923534" y="2423836"/>
            <a:ext cx="5728098" cy="616390"/>
            <a:chOff x="3087889" y="1902375"/>
            <a:chExt cx="5574249" cy="616390"/>
          </a:xfrm>
        </p:grpSpPr>
        <p:sp>
          <p:nvSpPr>
            <p:cNvPr id="999" name="Google Shape;999;p69"/>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03. Quản lý đơn hàng bán</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00" name="Google Shape;1000;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01" name="Google Shape;1001;p69"/>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Tạo, phê duyệt và theo dõi tiến độ đơn hàng bán</a:t>
              </a:r>
              <a:endParaRPr sz="1000">
                <a:latin typeface="Reddit Sans"/>
                <a:ea typeface="Reddit Sans"/>
                <a:cs typeface="Reddit Sans"/>
                <a:sym typeface="Reddit Sans"/>
              </a:endParaRPr>
            </a:p>
          </p:txBody>
        </p:sp>
        <p:grpSp>
          <p:nvGrpSpPr>
            <p:cNvPr id="1002" name="Google Shape;1002;p69"/>
            <p:cNvGrpSpPr/>
            <p:nvPr/>
          </p:nvGrpSpPr>
          <p:grpSpPr>
            <a:xfrm rot="-2700000">
              <a:off x="8458425" y="1962575"/>
              <a:ext cx="148367" cy="193521"/>
              <a:chOff x="3723" y="2014"/>
              <a:chExt cx="230" cy="300"/>
            </a:xfrm>
          </p:grpSpPr>
          <p:sp>
            <p:nvSpPr>
              <p:cNvPr id="1003" name="Google Shape;1003;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04" name="Google Shape;1004;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05" name="Google Shape;1005;p69"/>
          <p:cNvGrpSpPr/>
          <p:nvPr/>
        </p:nvGrpSpPr>
        <p:grpSpPr>
          <a:xfrm>
            <a:off x="2923534" y="2999811"/>
            <a:ext cx="5728098" cy="616390"/>
            <a:chOff x="3087889" y="1902375"/>
            <a:chExt cx="5574249" cy="616390"/>
          </a:xfrm>
        </p:grpSpPr>
        <p:sp>
          <p:nvSpPr>
            <p:cNvPr id="1006" name="Google Shape;1006;p69"/>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04. </a:t>
              </a:r>
              <a:r>
                <a:rPr lang="vi" sz="1600">
                  <a:solidFill>
                    <a:schemeClr val="dk1"/>
                  </a:solidFill>
                  <a:latin typeface="Reddit Sans SemiBold"/>
                  <a:ea typeface="Reddit Sans SemiBold"/>
                  <a:cs typeface="Reddit Sans SemiBold"/>
                  <a:sym typeface="Reddit Sans SemiBold"/>
                </a:rPr>
                <a:t>Quản lý hóa đơn &amp; thanh toán</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07" name="Google Shape;1007;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08" name="Google Shape;1008;p69"/>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Ghi nhận hóa đơn và trả hàng bán, liên kết phân hệ kế toán công nợ phải thu, phiếu thu</a:t>
              </a:r>
              <a:endParaRPr sz="1000">
                <a:latin typeface="Reddit Sans"/>
                <a:ea typeface="Reddit Sans"/>
                <a:cs typeface="Reddit Sans"/>
                <a:sym typeface="Reddit Sans"/>
              </a:endParaRPr>
            </a:p>
          </p:txBody>
        </p:sp>
        <p:grpSp>
          <p:nvGrpSpPr>
            <p:cNvPr id="1009" name="Google Shape;1009;p69"/>
            <p:cNvGrpSpPr/>
            <p:nvPr/>
          </p:nvGrpSpPr>
          <p:grpSpPr>
            <a:xfrm rot="-2700000">
              <a:off x="8458425" y="1962575"/>
              <a:ext cx="148367" cy="193521"/>
              <a:chOff x="3723" y="2014"/>
              <a:chExt cx="230" cy="300"/>
            </a:xfrm>
          </p:grpSpPr>
          <p:sp>
            <p:nvSpPr>
              <p:cNvPr id="1010" name="Google Shape;1010;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11" name="Google Shape;1011;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12" name="Google Shape;1012;p69"/>
          <p:cNvGrpSpPr/>
          <p:nvPr/>
        </p:nvGrpSpPr>
        <p:grpSpPr>
          <a:xfrm>
            <a:off x="2923534" y="3584810"/>
            <a:ext cx="5728098" cy="616390"/>
            <a:chOff x="3087889" y="1902375"/>
            <a:chExt cx="5574249" cy="616390"/>
          </a:xfrm>
        </p:grpSpPr>
        <p:sp>
          <p:nvSpPr>
            <p:cNvPr id="1013" name="Google Shape;1013;p69"/>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05. </a:t>
              </a:r>
              <a:r>
                <a:rPr lang="vi" sz="1600">
                  <a:solidFill>
                    <a:schemeClr val="dk1"/>
                  </a:solidFill>
                  <a:latin typeface="Reddit Sans SemiBold"/>
                  <a:ea typeface="Reddit Sans SemiBold"/>
                  <a:cs typeface="Reddit Sans SemiBold"/>
                  <a:sym typeface="Reddit Sans SemiBold"/>
                </a:rPr>
                <a:t>Đóng gói &amp; giao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14" name="Google Shape;1014;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15" name="Google Shape;1015;p69"/>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Phiếu đóng gói, phiếu giao hàng</a:t>
              </a:r>
              <a:endParaRPr sz="1000" i="0" u="none" strike="noStrike" cap="none">
                <a:solidFill>
                  <a:srgbClr val="000000"/>
                </a:solidFill>
                <a:latin typeface="Reddit Sans"/>
                <a:ea typeface="Reddit Sans"/>
                <a:cs typeface="Reddit Sans"/>
                <a:sym typeface="Reddit Sans"/>
              </a:endParaRPr>
            </a:p>
          </p:txBody>
        </p:sp>
        <p:grpSp>
          <p:nvGrpSpPr>
            <p:cNvPr id="1016" name="Google Shape;1016;p69"/>
            <p:cNvGrpSpPr/>
            <p:nvPr/>
          </p:nvGrpSpPr>
          <p:grpSpPr>
            <a:xfrm rot="-2700000">
              <a:off x="8458425" y="1962575"/>
              <a:ext cx="148367" cy="193521"/>
              <a:chOff x="3723" y="2014"/>
              <a:chExt cx="230" cy="300"/>
            </a:xfrm>
          </p:grpSpPr>
          <p:sp>
            <p:nvSpPr>
              <p:cNvPr id="1017" name="Google Shape;1017;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18" name="Google Shape;1018;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19" name="Google Shape;1019;p69"/>
          <p:cNvGrpSpPr/>
          <p:nvPr/>
        </p:nvGrpSpPr>
        <p:grpSpPr>
          <a:xfrm>
            <a:off x="2923534" y="4184052"/>
            <a:ext cx="5728098" cy="616390"/>
            <a:chOff x="3087889" y="1902375"/>
            <a:chExt cx="5574249" cy="616390"/>
          </a:xfrm>
        </p:grpSpPr>
        <p:sp>
          <p:nvSpPr>
            <p:cNvPr id="1020" name="Google Shape;1020;p69"/>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06. </a:t>
              </a:r>
              <a:r>
                <a:rPr lang="vi" sz="1600">
                  <a:solidFill>
                    <a:schemeClr val="dk1"/>
                  </a:solidFill>
                  <a:latin typeface="Reddit Sans SemiBold"/>
                  <a:ea typeface="Reddit Sans SemiBold"/>
                  <a:cs typeface="Reddit Sans SemiBold"/>
                  <a:sym typeface="Reddit Sans SemiBold"/>
                </a:rPr>
                <a:t>Chương trình bán hàng &amp; khuyến mãi</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21" name="Google Shape;1021;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22" name="Google Shape;1022;p69"/>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Quản lý bảng giá, chiết khấu, chính sách bán</a:t>
              </a:r>
              <a:endParaRPr sz="1000" i="0" u="none" strike="noStrike" cap="none">
                <a:solidFill>
                  <a:srgbClr val="000000"/>
                </a:solidFill>
                <a:latin typeface="Reddit Sans"/>
                <a:ea typeface="Reddit Sans"/>
                <a:cs typeface="Reddit Sans"/>
                <a:sym typeface="Reddit Sans"/>
              </a:endParaRPr>
            </a:p>
          </p:txBody>
        </p:sp>
        <p:grpSp>
          <p:nvGrpSpPr>
            <p:cNvPr id="1023" name="Google Shape;1023;p69"/>
            <p:cNvGrpSpPr/>
            <p:nvPr/>
          </p:nvGrpSpPr>
          <p:grpSpPr>
            <a:xfrm rot="-2700000">
              <a:off x="8458425" y="1962575"/>
              <a:ext cx="148367" cy="193521"/>
              <a:chOff x="3723" y="2014"/>
              <a:chExt cx="230" cy="300"/>
            </a:xfrm>
          </p:grpSpPr>
          <p:sp>
            <p:nvSpPr>
              <p:cNvPr id="1024" name="Google Shape;1024;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25" name="Google Shape;1025;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26" name="Google Shape;1026;p69"/>
          <p:cNvGrpSpPr/>
          <p:nvPr/>
        </p:nvGrpSpPr>
        <p:grpSpPr>
          <a:xfrm>
            <a:off x="2923534" y="4791193"/>
            <a:ext cx="5728098" cy="770290"/>
            <a:chOff x="3087889" y="1902375"/>
            <a:chExt cx="5574249" cy="770290"/>
          </a:xfrm>
        </p:grpSpPr>
        <p:sp>
          <p:nvSpPr>
            <p:cNvPr id="1027" name="Google Shape;1027;p69"/>
            <p:cNvSpPr txBox="1"/>
            <p:nvPr/>
          </p:nvSpPr>
          <p:spPr>
            <a:xfrm>
              <a:off x="3210280" y="1902375"/>
              <a:ext cx="4832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07. </a:t>
              </a:r>
              <a:r>
                <a:rPr lang="vi" sz="1600">
                  <a:solidFill>
                    <a:schemeClr val="dk1"/>
                  </a:solidFill>
                  <a:latin typeface="Reddit Sans SemiBold"/>
                  <a:ea typeface="Reddit Sans SemiBold"/>
                  <a:cs typeface="Reddit Sans SemiBold"/>
                  <a:sym typeface="Reddit Sans SemiBold"/>
                </a:rPr>
                <a:t>Báo cáo bán hàng</a:t>
              </a:r>
              <a:endParaRPr sz="1600">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sz="1600">
                <a:latin typeface="Reddit Sans SemiBold"/>
                <a:ea typeface="Reddit Sans SemiBold"/>
                <a:cs typeface="Reddit Sans SemiBold"/>
                <a:sym typeface="Reddit Sans SemiBold"/>
              </a:endParaRPr>
            </a:p>
          </p:txBody>
        </p:sp>
        <p:cxnSp>
          <p:nvCxnSpPr>
            <p:cNvPr id="1028" name="Google Shape;1028;p69"/>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29" name="Google Shape;1029;p69"/>
            <p:cNvSpPr txBox="1"/>
            <p:nvPr/>
          </p:nvSpPr>
          <p:spPr>
            <a:xfrm>
              <a:off x="3528537" y="2272465"/>
              <a:ext cx="5133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Đa dạng các báo cáo theo chứng từ và báo cáo phân tích doanh thu theo khách hàng, sản phẩm, nhân viên, khu vực.</a:t>
              </a:r>
              <a:endParaRPr sz="1000" i="0" u="none" strike="noStrike" cap="none">
                <a:solidFill>
                  <a:srgbClr val="000000"/>
                </a:solidFill>
                <a:latin typeface="Reddit Sans"/>
                <a:ea typeface="Reddit Sans"/>
                <a:cs typeface="Reddit Sans"/>
                <a:sym typeface="Reddit Sans"/>
              </a:endParaRPr>
            </a:p>
          </p:txBody>
        </p:sp>
        <p:grpSp>
          <p:nvGrpSpPr>
            <p:cNvPr id="1030" name="Google Shape;1030;p69"/>
            <p:cNvGrpSpPr/>
            <p:nvPr/>
          </p:nvGrpSpPr>
          <p:grpSpPr>
            <a:xfrm rot="-2700000">
              <a:off x="8458425" y="1962575"/>
              <a:ext cx="148367" cy="193521"/>
              <a:chOff x="3723" y="2014"/>
              <a:chExt cx="230" cy="300"/>
            </a:xfrm>
          </p:grpSpPr>
          <p:sp>
            <p:nvSpPr>
              <p:cNvPr id="1031" name="Google Shape;1031;p6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32" name="Google Shape;1032;p6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033" name="Google Shape;1033;p6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24</a:t>
            </a:fld>
            <a:endParaRPr/>
          </a:p>
        </p:txBody>
      </p:sp>
      <p:pic>
        <p:nvPicPr>
          <p:cNvPr id="64" name="Picture 63"/>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7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039" name="Google Shape;1039;p70"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040" name="Google Shape;1040;p70"/>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041" name="Google Shape;1041;p70"/>
          <p:cNvGrpSpPr/>
          <p:nvPr/>
        </p:nvGrpSpPr>
        <p:grpSpPr>
          <a:xfrm>
            <a:off x="10222040" y="325568"/>
            <a:ext cx="1379662" cy="380749"/>
            <a:chOff x="2600725" y="4134550"/>
            <a:chExt cx="1957800" cy="540300"/>
          </a:xfrm>
        </p:grpSpPr>
        <p:sp>
          <p:nvSpPr>
            <p:cNvPr id="1042" name="Google Shape;1042;p70"/>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043" name="Google Shape;1043;p70"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044" name="Google Shape;1044;p70"/>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Bán hàng</a:t>
            </a:r>
            <a:endParaRPr>
              <a:solidFill>
                <a:schemeClr val="lt1"/>
              </a:solidFill>
              <a:latin typeface="Reddit Sans SemiBold"/>
              <a:ea typeface="Reddit Sans SemiBold"/>
              <a:cs typeface="Reddit Sans SemiBold"/>
              <a:sym typeface="Reddit Sans SemiBold"/>
            </a:endParaRPr>
          </a:p>
        </p:txBody>
      </p:sp>
      <p:sp>
        <p:nvSpPr>
          <p:cNvPr id="1045" name="Google Shape;1045;p70"/>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cung cấp đầy đủ công cụ quản lý bán hàng từ cơ hội, báo giá đến hóa đơn và thu tiền, giúp doanh nghiệp thương mại – phân phối kiểm soát doanh thu, công nợ và nâng cao hiệu quả phục vụ khách hàng.</a:t>
            </a:r>
            <a:endParaRPr sz="1100">
              <a:latin typeface="Reddit Sans"/>
              <a:ea typeface="Reddit Sans"/>
              <a:cs typeface="Reddit Sans"/>
              <a:sym typeface="Reddit Sans"/>
            </a:endParaRPr>
          </a:p>
        </p:txBody>
      </p:sp>
      <p:pic>
        <p:nvPicPr>
          <p:cNvPr id="1046" name="Google Shape;1046;p70"/>
          <p:cNvPicPr preferRelativeResize="0"/>
          <p:nvPr/>
        </p:nvPicPr>
        <p:blipFill rotWithShape="1">
          <a:blip r:embed="rId5">
            <a:alphaModFix/>
          </a:blip>
          <a:srcRect b="7851"/>
          <a:stretch/>
        </p:blipFill>
        <p:spPr>
          <a:xfrm>
            <a:off x="2923425" y="1039500"/>
            <a:ext cx="8678400" cy="5208900"/>
          </a:xfrm>
          <a:prstGeom prst="roundRect">
            <a:avLst>
              <a:gd name="adj" fmla="val 4206"/>
            </a:avLst>
          </a:prstGeom>
          <a:noFill/>
          <a:ln w="9525" cap="flat" cmpd="sng">
            <a:solidFill>
              <a:srgbClr val="C3161C"/>
            </a:solidFill>
            <a:prstDash val="solid"/>
            <a:round/>
            <a:headEnd type="none" w="sm" len="sm"/>
            <a:tailEnd type="none" w="sm" len="sm"/>
          </a:ln>
        </p:spPr>
      </p:pic>
      <p:sp>
        <p:nvSpPr>
          <p:cNvPr id="1047" name="Google Shape;1047;p7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25</a:t>
            </a:fld>
            <a:endParaRPr/>
          </a:p>
        </p:txBody>
      </p:sp>
      <p:pic>
        <p:nvPicPr>
          <p:cNvPr id="12" name="Picture 11"/>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7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053" name="Google Shape;1053;p71"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054" name="Google Shape;1054;p71"/>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055" name="Google Shape;1055;p71"/>
          <p:cNvGrpSpPr/>
          <p:nvPr/>
        </p:nvGrpSpPr>
        <p:grpSpPr>
          <a:xfrm>
            <a:off x="10222040" y="325568"/>
            <a:ext cx="1379662" cy="380749"/>
            <a:chOff x="2600725" y="4134550"/>
            <a:chExt cx="1957800" cy="540300"/>
          </a:xfrm>
        </p:grpSpPr>
        <p:sp>
          <p:nvSpPr>
            <p:cNvPr id="1056" name="Google Shape;1056;p7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057" name="Google Shape;1057;p71"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058" name="Google Shape;1058;p71"/>
          <p:cNvSpPr/>
          <p:nvPr/>
        </p:nvSpPr>
        <p:spPr>
          <a:xfrm>
            <a:off x="2923425" y="1039550"/>
            <a:ext cx="8678400" cy="5208900"/>
          </a:xfrm>
          <a:prstGeom prst="roundRect">
            <a:avLst>
              <a:gd name="adj" fmla="val 4755"/>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a:ea typeface="Reddit Sans"/>
              <a:cs typeface="Reddit Sans"/>
              <a:sym typeface="Reddit Sans"/>
            </a:endParaRPr>
          </a:p>
        </p:txBody>
      </p:sp>
      <p:sp>
        <p:nvSpPr>
          <p:cNvPr id="1059" name="Google Shape;1059;p71"/>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Kho hàng</a:t>
            </a:r>
            <a:endParaRPr>
              <a:solidFill>
                <a:schemeClr val="lt1"/>
              </a:solidFill>
              <a:latin typeface="Reddit Sans SemiBold"/>
              <a:ea typeface="Reddit Sans SemiBold"/>
              <a:cs typeface="Reddit Sans SemiBold"/>
              <a:sym typeface="Reddit Sans SemiBold"/>
            </a:endParaRPr>
          </a:p>
        </p:txBody>
      </p:sp>
      <p:sp>
        <p:nvSpPr>
          <p:cNvPr id="1060" name="Google Shape;1060;p71"/>
          <p:cNvSpPr/>
          <p:nvPr/>
        </p:nvSpPr>
        <p:spPr>
          <a:xfrm>
            <a:off x="8760900" y="1166150"/>
            <a:ext cx="2714100" cy="4946700"/>
          </a:xfrm>
          <a:prstGeom prst="roundRect">
            <a:avLst>
              <a:gd name="adj" fmla="val 758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1061" name="Google Shape;1061;p71"/>
          <p:cNvSpPr txBox="1"/>
          <p:nvPr/>
        </p:nvSpPr>
        <p:spPr>
          <a:xfrm>
            <a:off x="8876050" y="1678975"/>
            <a:ext cx="2598900" cy="359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Kho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Mặt hàng, đơn vị tính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Chứng từ kho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Phiếu lấy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Phiếu nhập kho hàng mua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Phiếu xuất kho hàng bán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Kiểm kê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Phiếu kiểm tra chất lượng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Sổ cái kho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Các Báo cáo kho</a:t>
            </a:r>
            <a:endParaRPr sz="1200">
              <a:solidFill>
                <a:schemeClr val="lt1"/>
              </a:solidFill>
              <a:latin typeface="Reddit Sans Light"/>
              <a:ea typeface="Reddit Sans Light"/>
              <a:cs typeface="Reddit Sans Light"/>
              <a:sym typeface="Reddit Sans Light"/>
            </a:endParaRPr>
          </a:p>
        </p:txBody>
      </p:sp>
      <p:sp>
        <p:nvSpPr>
          <p:cNvPr id="1062" name="Google Shape;1062;p71"/>
          <p:cNvSpPr txBox="1"/>
          <p:nvPr/>
        </p:nvSpPr>
        <p:spPr>
          <a:xfrm>
            <a:off x="8939550" y="1296025"/>
            <a:ext cx="2356800" cy="48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500" b="1">
                <a:solidFill>
                  <a:schemeClr val="lt1"/>
                </a:solidFill>
              </a:rPr>
              <a:t>Chứng từ / Danh mục</a:t>
            </a:r>
            <a:endParaRPr sz="1500" b="1">
              <a:solidFill>
                <a:schemeClr val="lt1"/>
              </a:solidFill>
            </a:endParaRPr>
          </a:p>
        </p:txBody>
      </p:sp>
      <p:grpSp>
        <p:nvGrpSpPr>
          <p:cNvPr id="1063" name="Google Shape;1063;p71"/>
          <p:cNvGrpSpPr/>
          <p:nvPr/>
        </p:nvGrpSpPr>
        <p:grpSpPr>
          <a:xfrm>
            <a:off x="2934600" y="1187482"/>
            <a:ext cx="5728098" cy="616390"/>
            <a:chOff x="3087889" y="1902375"/>
            <a:chExt cx="5574249" cy="616390"/>
          </a:xfrm>
        </p:grpSpPr>
        <p:sp>
          <p:nvSpPr>
            <p:cNvPr id="1064" name="Google Shape;1064;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01. Quản lý kho &amp; mặt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65" name="Google Shape;1065;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66" name="Google Shape;1066;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Danh mục kho, vị trí lưu trữ, mặt hàng, đơn vị tính.</a:t>
              </a:r>
              <a:endParaRPr sz="1000" i="0" u="none" strike="noStrike" cap="none">
                <a:solidFill>
                  <a:srgbClr val="000000"/>
                </a:solidFill>
                <a:latin typeface="Reddit Sans"/>
                <a:ea typeface="Reddit Sans"/>
                <a:cs typeface="Reddit Sans"/>
                <a:sym typeface="Reddit Sans"/>
              </a:endParaRPr>
            </a:p>
          </p:txBody>
        </p:sp>
        <p:grpSp>
          <p:nvGrpSpPr>
            <p:cNvPr id="1067" name="Google Shape;1067;p71"/>
            <p:cNvGrpSpPr/>
            <p:nvPr/>
          </p:nvGrpSpPr>
          <p:grpSpPr>
            <a:xfrm rot="-2700000">
              <a:off x="8458425" y="1962575"/>
              <a:ext cx="148367" cy="193521"/>
              <a:chOff x="3723" y="2014"/>
              <a:chExt cx="230" cy="300"/>
            </a:xfrm>
          </p:grpSpPr>
          <p:sp>
            <p:nvSpPr>
              <p:cNvPr id="1068" name="Google Shape;1068;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69" name="Google Shape;1069;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070" name="Google Shape;1070;p71"/>
          <p:cNvSpPr txBox="1"/>
          <p:nvPr/>
        </p:nvSpPr>
        <p:spPr>
          <a:xfrm>
            <a:off x="587225" y="1894025"/>
            <a:ext cx="2039700" cy="14622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hỗ trợ quản lý toàn diện hoạt động kho hàng, từ nhập – xuất – tồn, kiểm kê đến chất lượng hàng hóa, đảm bảo doanh nghiệp luôn kiểm soát chính xác số liệu tồn kho và luân chuyển hàng hóa.</a:t>
            </a:r>
            <a:endParaRPr sz="1100">
              <a:latin typeface="Reddit Sans"/>
              <a:ea typeface="Reddit Sans"/>
              <a:cs typeface="Reddit Sans"/>
              <a:sym typeface="Reddit Sans"/>
            </a:endParaRPr>
          </a:p>
        </p:txBody>
      </p:sp>
      <p:grpSp>
        <p:nvGrpSpPr>
          <p:cNvPr id="1071" name="Google Shape;1071;p71"/>
          <p:cNvGrpSpPr/>
          <p:nvPr/>
        </p:nvGrpSpPr>
        <p:grpSpPr>
          <a:xfrm>
            <a:off x="2923534" y="1810893"/>
            <a:ext cx="5728098" cy="616390"/>
            <a:chOff x="3087889" y="1902375"/>
            <a:chExt cx="5574249" cy="616390"/>
          </a:xfrm>
        </p:grpSpPr>
        <p:sp>
          <p:nvSpPr>
            <p:cNvPr id="1072" name="Google Shape;1072;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02. Chứng từ kho nội bộ</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73" name="Google Shape;1073;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74" name="Google Shape;1074;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Phiếu nhập – xuất – điều chuyển, phiếu lấy hàng.</a:t>
              </a:r>
              <a:endParaRPr sz="1000" i="0" u="none" strike="noStrike" cap="none">
                <a:solidFill>
                  <a:srgbClr val="000000"/>
                </a:solidFill>
                <a:latin typeface="Reddit Sans"/>
                <a:ea typeface="Reddit Sans"/>
                <a:cs typeface="Reddit Sans"/>
                <a:sym typeface="Reddit Sans"/>
              </a:endParaRPr>
            </a:p>
          </p:txBody>
        </p:sp>
        <p:grpSp>
          <p:nvGrpSpPr>
            <p:cNvPr id="1075" name="Google Shape;1075;p71"/>
            <p:cNvGrpSpPr/>
            <p:nvPr/>
          </p:nvGrpSpPr>
          <p:grpSpPr>
            <a:xfrm rot="-2700000">
              <a:off x="8458425" y="1962575"/>
              <a:ext cx="148367" cy="193521"/>
              <a:chOff x="3723" y="2014"/>
              <a:chExt cx="230" cy="300"/>
            </a:xfrm>
          </p:grpSpPr>
          <p:sp>
            <p:nvSpPr>
              <p:cNvPr id="1076" name="Google Shape;1076;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77" name="Google Shape;1077;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78" name="Google Shape;1078;p71"/>
          <p:cNvGrpSpPr/>
          <p:nvPr/>
        </p:nvGrpSpPr>
        <p:grpSpPr>
          <a:xfrm>
            <a:off x="2923534" y="2423836"/>
            <a:ext cx="5728098" cy="616390"/>
            <a:chOff x="3087889" y="1902375"/>
            <a:chExt cx="5574249" cy="616390"/>
          </a:xfrm>
        </p:grpSpPr>
        <p:sp>
          <p:nvSpPr>
            <p:cNvPr id="1079" name="Google Shape;1079;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03. Quản lý nhập xuất</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80" name="Google Shape;1080;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81" name="Google Shape;1081;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Phiếu nhập kho hàng mua, phiếu xuất kho hàng bán, trả hàng.</a:t>
              </a:r>
              <a:endParaRPr sz="1000" i="0" u="none" strike="noStrike" cap="none">
                <a:solidFill>
                  <a:srgbClr val="000000"/>
                </a:solidFill>
                <a:latin typeface="Reddit Sans"/>
                <a:ea typeface="Reddit Sans"/>
                <a:cs typeface="Reddit Sans"/>
                <a:sym typeface="Reddit Sans"/>
              </a:endParaRPr>
            </a:p>
          </p:txBody>
        </p:sp>
        <p:grpSp>
          <p:nvGrpSpPr>
            <p:cNvPr id="1082" name="Google Shape;1082;p71"/>
            <p:cNvGrpSpPr/>
            <p:nvPr/>
          </p:nvGrpSpPr>
          <p:grpSpPr>
            <a:xfrm rot="-2700000">
              <a:off x="8458425" y="1962575"/>
              <a:ext cx="148367" cy="193521"/>
              <a:chOff x="3723" y="2014"/>
              <a:chExt cx="230" cy="300"/>
            </a:xfrm>
          </p:grpSpPr>
          <p:sp>
            <p:nvSpPr>
              <p:cNvPr id="1083" name="Google Shape;1083;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84" name="Google Shape;1084;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85" name="Google Shape;1085;p71"/>
          <p:cNvGrpSpPr/>
          <p:nvPr/>
        </p:nvGrpSpPr>
        <p:grpSpPr>
          <a:xfrm>
            <a:off x="2923534" y="2999811"/>
            <a:ext cx="5728098" cy="616390"/>
            <a:chOff x="3087889" y="1902375"/>
            <a:chExt cx="5574249" cy="616390"/>
          </a:xfrm>
        </p:grpSpPr>
        <p:sp>
          <p:nvSpPr>
            <p:cNvPr id="1086" name="Google Shape;1086;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04. Kiểm kê &amp; đối chiếu</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87" name="Google Shape;1087;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88" name="Google Shape;1088;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Tạo phiếu kiểm kê, ghi nhận chênh lệch</a:t>
              </a:r>
              <a:endParaRPr sz="1000" i="0" u="none" strike="noStrike" cap="none">
                <a:solidFill>
                  <a:srgbClr val="000000"/>
                </a:solidFill>
                <a:latin typeface="Reddit Sans"/>
                <a:ea typeface="Reddit Sans"/>
                <a:cs typeface="Reddit Sans"/>
                <a:sym typeface="Reddit Sans"/>
              </a:endParaRPr>
            </a:p>
          </p:txBody>
        </p:sp>
        <p:grpSp>
          <p:nvGrpSpPr>
            <p:cNvPr id="1089" name="Google Shape;1089;p71"/>
            <p:cNvGrpSpPr/>
            <p:nvPr/>
          </p:nvGrpSpPr>
          <p:grpSpPr>
            <a:xfrm rot="-2700000">
              <a:off x="8458425" y="1962575"/>
              <a:ext cx="148367" cy="193521"/>
              <a:chOff x="3723" y="2014"/>
              <a:chExt cx="230" cy="300"/>
            </a:xfrm>
          </p:grpSpPr>
          <p:sp>
            <p:nvSpPr>
              <p:cNvPr id="1090" name="Google Shape;1090;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91" name="Google Shape;1091;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92" name="Google Shape;1092;p71"/>
          <p:cNvGrpSpPr/>
          <p:nvPr/>
        </p:nvGrpSpPr>
        <p:grpSpPr>
          <a:xfrm>
            <a:off x="2923534" y="3584810"/>
            <a:ext cx="5728098" cy="616390"/>
            <a:chOff x="3087889" y="1902375"/>
            <a:chExt cx="5574249" cy="616390"/>
          </a:xfrm>
        </p:grpSpPr>
        <p:sp>
          <p:nvSpPr>
            <p:cNvPr id="1093" name="Google Shape;1093;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05. Quản lý chất lượng (KCS)</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094" name="Google Shape;1094;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095" name="Google Shape;1095;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Phiếu kiểm tra chất lượng, phân loại hàng đạt/không đạt.</a:t>
              </a:r>
              <a:endParaRPr sz="1000" i="0" u="none" strike="noStrike" cap="none">
                <a:solidFill>
                  <a:srgbClr val="000000"/>
                </a:solidFill>
                <a:latin typeface="Reddit Sans"/>
                <a:ea typeface="Reddit Sans"/>
                <a:cs typeface="Reddit Sans"/>
                <a:sym typeface="Reddit Sans"/>
              </a:endParaRPr>
            </a:p>
          </p:txBody>
        </p:sp>
        <p:grpSp>
          <p:nvGrpSpPr>
            <p:cNvPr id="1096" name="Google Shape;1096;p71"/>
            <p:cNvGrpSpPr/>
            <p:nvPr/>
          </p:nvGrpSpPr>
          <p:grpSpPr>
            <a:xfrm rot="-2700000">
              <a:off x="8458425" y="1962575"/>
              <a:ext cx="148367" cy="193521"/>
              <a:chOff x="3723" y="2014"/>
              <a:chExt cx="230" cy="300"/>
            </a:xfrm>
          </p:grpSpPr>
          <p:sp>
            <p:nvSpPr>
              <p:cNvPr id="1097" name="Google Shape;1097;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098" name="Google Shape;1098;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099" name="Google Shape;1099;p71"/>
          <p:cNvGrpSpPr/>
          <p:nvPr/>
        </p:nvGrpSpPr>
        <p:grpSpPr>
          <a:xfrm>
            <a:off x="2923534" y="4184052"/>
            <a:ext cx="5728098" cy="616390"/>
            <a:chOff x="3087889" y="1902375"/>
            <a:chExt cx="5574249" cy="616390"/>
          </a:xfrm>
        </p:grpSpPr>
        <p:sp>
          <p:nvSpPr>
            <p:cNvPr id="1100" name="Google Shape;1100;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06. Sổ cái kho &amp; báo cáo tồn kho</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01" name="Google Shape;1101;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02" name="Google Shape;1102;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Liên kết với phân hệ kế toán để theo dõi số dư, luân chuyển, tồn tối thiểu, giá trị kho.</a:t>
              </a:r>
              <a:endParaRPr sz="1000" i="0" u="none" strike="noStrike" cap="none">
                <a:solidFill>
                  <a:srgbClr val="000000"/>
                </a:solidFill>
                <a:latin typeface="Reddit Sans"/>
                <a:ea typeface="Reddit Sans"/>
                <a:cs typeface="Reddit Sans"/>
                <a:sym typeface="Reddit Sans"/>
              </a:endParaRPr>
            </a:p>
          </p:txBody>
        </p:sp>
        <p:grpSp>
          <p:nvGrpSpPr>
            <p:cNvPr id="1103" name="Google Shape;1103;p71"/>
            <p:cNvGrpSpPr/>
            <p:nvPr/>
          </p:nvGrpSpPr>
          <p:grpSpPr>
            <a:xfrm rot="-2700000">
              <a:off x="8458425" y="1962575"/>
              <a:ext cx="148367" cy="193521"/>
              <a:chOff x="3723" y="2014"/>
              <a:chExt cx="230" cy="300"/>
            </a:xfrm>
          </p:grpSpPr>
          <p:sp>
            <p:nvSpPr>
              <p:cNvPr id="1104" name="Google Shape;1104;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05" name="Google Shape;1105;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106" name="Google Shape;1106;p71"/>
          <p:cNvGrpSpPr/>
          <p:nvPr/>
        </p:nvGrpSpPr>
        <p:grpSpPr>
          <a:xfrm>
            <a:off x="2923534" y="4801660"/>
            <a:ext cx="5728098" cy="616390"/>
            <a:chOff x="3087889" y="1902375"/>
            <a:chExt cx="5574249" cy="616390"/>
          </a:xfrm>
        </p:grpSpPr>
        <p:sp>
          <p:nvSpPr>
            <p:cNvPr id="1107" name="Google Shape;1107;p71"/>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07. Báo cáo &amp; phân tích kho</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08" name="Google Shape;1108;p71"/>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09" name="Google Shape;1109;p71"/>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Đang dạng báo cáo kho: báo cáo tồn kho, tuổi hàng, truy xuất nguồn gốc lô/seri…</a:t>
              </a:r>
              <a:endParaRPr sz="1000" i="0" u="none" strike="noStrike" cap="none">
                <a:solidFill>
                  <a:srgbClr val="000000"/>
                </a:solidFill>
                <a:latin typeface="Reddit Sans"/>
                <a:ea typeface="Reddit Sans"/>
                <a:cs typeface="Reddit Sans"/>
                <a:sym typeface="Reddit Sans"/>
              </a:endParaRPr>
            </a:p>
          </p:txBody>
        </p:sp>
        <p:grpSp>
          <p:nvGrpSpPr>
            <p:cNvPr id="1110" name="Google Shape;1110;p71"/>
            <p:cNvGrpSpPr/>
            <p:nvPr/>
          </p:nvGrpSpPr>
          <p:grpSpPr>
            <a:xfrm rot="-2700000">
              <a:off x="8458425" y="1962575"/>
              <a:ext cx="148367" cy="193521"/>
              <a:chOff x="3723" y="2014"/>
              <a:chExt cx="230" cy="300"/>
            </a:xfrm>
          </p:grpSpPr>
          <p:sp>
            <p:nvSpPr>
              <p:cNvPr id="1111" name="Google Shape;1111;p7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12" name="Google Shape;1112;p7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113" name="Google Shape;1113;p7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26</a:t>
            </a:fld>
            <a:endParaRPr/>
          </a:p>
        </p:txBody>
      </p:sp>
      <p:pic>
        <p:nvPicPr>
          <p:cNvPr id="64" name="Picture 63"/>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p7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119" name="Google Shape;1119;p7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120" name="Google Shape;1120;p72"/>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121" name="Google Shape;1121;p72"/>
          <p:cNvGrpSpPr/>
          <p:nvPr/>
        </p:nvGrpSpPr>
        <p:grpSpPr>
          <a:xfrm>
            <a:off x="10222040" y="325568"/>
            <a:ext cx="1379662" cy="380749"/>
            <a:chOff x="2600725" y="4134550"/>
            <a:chExt cx="1957800" cy="540300"/>
          </a:xfrm>
        </p:grpSpPr>
        <p:sp>
          <p:nvSpPr>
            <p:cNvPr id="1122" name="Google Shape;1122;p72"/>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123" name="Google Shape;1123;p72"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124" name="Google Shape;1124;p72"/>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Kho hàng</a:t>
            </a:r>
            <a:endParaRPr>
              <a:solidFill>
                <a:schemeClr val="lt1"/>
              </a:solidFill>
              <a:latin typeface="Reddit Sans SemiBold"/>
              <a:ea typeface="Reddit Sans SemiBold"/>
              <a:cs typeface="Reddit Sans SemiBold"/>
              <a:sym typeface="Reddit Sans SemiBold"/>
            </a:endParaRPr>
          </a:p>
        </p:txBody>
      </p:sp>
      <p:sp>
        <p:nvSpPr>
          <p:cNvPr id="1125" name="Google Shape;1125;p72"/>
          <p:cNvSpPr txBox="1"/>
          <p:nvPr/>
        </p:nvSpPr>
        <p:spPr>
          <a:xfrm>
            <a:off x="587225" y="1894025"/>
            <a:ext cx="2039700" cy="14622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hỗ trợ quản lý toàn diện hoạt động kho hàng, từ nhập – xuất – tồn, kiểm kê đến chất lượng hàng hóa, đảm bảo doanh nghiệp luôn kiểm soát chính xác số liệu tồn kho và luân chuyển hàng hóa.</a:t>
            </a:r>
            <a:endParaRPr sz="1100">
              <a:latin typeface="Reddit Sans"/>
              <a:ea typeface="Reddit Sans"/>
              <a:cs typeface="Reddit Sans"/>
              <a:sym typeface="Reddit Sans"/>
            </a:endParaRPr>
          </a:p>
        </p:txBody>
      </p:sp>
      <p:pic>
        <p:nvPicPr>
          <p:cNvPr id="1126" name="Google Shape;1126;p72" title="ql-kho.jpg"/>
          <p:cNvPicPr preferRelativeResize="0"/>
          <p:nvPr/>
        </p:nvPicPr>
        <p:blipFill rotWithShape="1">
          <a:blip r:embed="rId5">
            <a:alphaModFix/>
          </a:blip>
          <a:srcRect t="4636" b="4636"/>
          <a:stretch/>
        </p:blipFill>
        <p:spPr>
          <a:xfrm>
            <a:off x="2923425" y="1039500"/>
            <a:ext cx="8678400" cy="5208900"/>
          </a:xfrm>
          <a:prstGeom prst="roundRect">
            <a:avLst>
              <a:gd name="adj" fmla="val 4206"/>
            </a:avLst>
          </a:prstGeom>
          <a:noFill/>
          <a:ln w="9525" cap="flat" cmpd="sng">
            <a:solidFill>
              <a:srgbClr val="C3161C"/>
            </a:solidFill>
            <a:prstDash val="solid"/>
            <a:round/>
            <a:headEnd type="none" w="sm" len="sm"/>
            <a:tailEnd type="none" w="sm" len="sm"/>
          </a:ln>
        </p:spPr>
      </p:pic>
      <p:sp>
        <p:nvSpPr>
          <p:cNvPr id="1127" name="Google Shape;1127;p7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27</a:t>
            </a:fld>
            <a:endParaRPr/>
          </a:p>
        </p:txBody>
      </p:sp>
      <p:pic>
        <p:nvPicPr>
          <p:cNvPr id="12" name="Picture 11"/>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73"/>
          <p:cNvSpPr/>
          <p:nvPr/>
        </p:nvSpPr>
        <p:spPr>
          <a:xfrm>
            <a:off x="8760900" y="1166150"/>
            <a:ext cx="2714100" cy="4946700"/>
          </a:xfrm>
          <a:prstGeom prst="roundRect">
            <a:avLst>
              <a:gd name="adj" fmla="val 758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1133" name="Google Shape;1133;p7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134" name="Google Shape;1134;p73"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135" name="Google Shape;1135;p73"/>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136" name="Google Shape;1136;p73"/>
          <p:cNvGrpSpPr/>
          <p:nvPr/>
        </p:nvGrpSpPr>
        <p:grpSpPr>
          <a:xfrm>
            <a:off x="10222040" y="325568"/>
            <a:ext cx="1379662" cy="380749"/>
            <a:chOff x="2600725" y="4134550"/>
            <a:chExt cx="1957800" cy="540300"/>
          </a:xfrm>
        </p:grpSpPr>
        <p:sp>
          <p:nvSpPr>
            <p:cNvPr id="1137" name="Google Shape;1137;p73"/>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138" name="Google Shape;1138;p73"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139" name="Google Shape;1139;p73"/>
          <p:cNvSpPr/>
          <p:nvPr/>
        </p:nvSpPr>
        <p:spPr>
          <a:xfrm>
            <a:off x="2923425" y="1039550"/>
            <a:ext cx="8678400" cy="5208900"/>
          </a:xfrm>
          <a:prstGeom prst="roundRect">
            <a:avLst>
              <a:gd name="adj" fmla="val 4755"/>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a:ea typeface="Reddit Sans"/>
              <a:cs typeface="Reddit Sans"/>
              <a:sym typeface="Reddit Sans"/>
            </a:endParaRPr>
          </a:p>
        </p:txBody>
      </p:sp>
      <p:sp>
        <p:nvSpPr>
          <p:cNvPr id="1140" name="Google Shape;1140;p73"/>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Mua hàng</a:t>
            </a:r>
            <a:endParaRPr>
              <a:solidFill>
                <a:schemeClr val="lt1"/>
              </a:solidFill>
              <a:latin typeface="Reddit Sans SemiBold"/>
              <a:ea typeface="Reddit Sans SemiBold"/>
              <a:cs typeface="Reddit Sans SemiBold"/>
              <a:sym typeface="Reddit Sans SemiBold"/>
            </a:endParaRPr>
          </a:p>
        </p:txBody>
      </p:sp>
      <p:sp>
        <p:nvSpPr>
          <p:cNvPr id="1141" name="Google Shape;1141;p73"/>
          <p:cNvSpPr txBox="1"/>
          <p:nvPr/>
        </p:nvSpPr>
        <p:spPr>
          <a:xfrm>
            <a:off x="8905200" y="1678975"/>
            <a:ext cx="2425500" cy="260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Nhà cung cấp</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Yêu cầu mặt hàng</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Yêu cầu báo giá NCC</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Báo giá NCC</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Đơn hàng mua</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Hóa đơn mua hàng</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Trả hàng mua</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Đánh giá NCC</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Công nợ phải trả</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Phiếu chi</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Quản lý Bảng giá</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Quản lý Chính sách mua</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Clr>
                <a:schemeClr val="dk1"/>
              </a:buClr>
              <a:buSzPts val="1100"/>
              <a:buFont typeface="Arial"/>
              <a:buNone/>
            </a:pPr>
            <a:r>
              <a:rPr lang="vi" sz="1200">
                <a:solidFill>
                  <a:schemeClr val="lt1"/>
                </a:solidFill>
                <a:latin typeface="Reddit Sans Light"/>
                <a:ea typeface="Reddit Sans Light"/>
                <a:cs typeface="Reddit Sans Light"/>
                <a:sym typeface="Reddit Sans Light"/>
              </a:rPr>
              <a:t>- Các Báo cáo mua hàng</a:t>
            </a:r>
            <a:endParaRPr sz="1200">
              <a:solidFill>
                <a:schemeClr val="lt1"/>
              </a:solidFill>
              <a:latin typeface="Reddit Sans Light"/>
              <a:ea typeface="Reddit Sans Light"/>
              <a:cs typeface="Reddit Sans Light"/>
              <a:sym typeface="Reddit Sans Light"/>
            </a:endParaRPr>
          </a:p>
        </p:txBody>
      </p:sp>
      <p:sp>
        <p:nvSpPr>
          <p:cNvPr id="1142" name="Google Shape;1142;p73"/>
          <p:cNvSpPr txBox="1"/>
          <p:nvPr/>
        </p:nvSpPr>
        <p:spPr>
          <a:xfrm>
            <a:off x="8944500" y="1296025"/>
            <a:ext cx="2356800" cy="48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500" b="1">
                <a:solidFill>
                  <a:schemeClr val="lt1"/>
                </a:solidFill>
              </a:rPr>
              <a:t>Chứng từ / Danh mục</a:t>
            </a:r>
            <a:endParaRPr sz="1500" b="1">
              <a:solidFill>
                <a:schemeClr val="lt1"/>
              </a:solidFill>
            </a:endParaRPr>
          </a:p>
        </p:txBody>
      </p:sp>
      <p:grpSp>
        <p:nvGrpSpPr>
          <p:cNvPr id="1143" name="Google Shape;1143;p73"/>
          <p:cNvGrpSpPr/>
          <p:nvPr/>
        </p:nvGrpSpPr>
        <p:grpSpPr>
          <a:xfrm>
            <a:off x="2934600" y="1187482"/>
            <a:ext cx="5728098" cy="616390"/>
            <a:chOff x="3087889" y="1902375"/>
            <a:chExt cx="5574249" cy="616390"/>
          </a:xfrm>
        </p:grpSpPr>
        <p:sp>
          <p:nvSpPr>
            <p:cNvPr id="1144" name="Google Shape;1144;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01. Quản lý nhu cầu mua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45" name="Google Shape;1145;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46" name="Google Shape;1146;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Yêu cầu mặt hàng, Yêu cầu báo giá </a:t>
              </a:r>
              <a:endParaRPr sz="1000" i="0" u="none" strike="noStrike" cap="none">
                <a:solidFill>
                  <a:srgbClr val="000000"/>
                </a:solidFill>
                <a:latin typeface="Reddit Sans"/>
                <a:ea typeface="Reddit Sans"/>
                <a:cs typeface="Reddit Sans"/>
                <a:sym typeface="Reddit Sans"/>
              </a:endParaRPr>
            </a:p>
          </p:txBody>
        </p:sp>
        <p:grpSp>
          <p:nvGrpSpPr>
            <p:cNvPr id="1147" name="Google Shape;1147;p73"/>
            <p:cNvGrpSpPr/>
            <p:nvPr/>
          </p:nvGrpSpPr>
          <p:grpSpPr>
            <a:xfrm rot="-2700000">
              <a:off x="8458425" y="1962575"/>
              <a:ext cx="148367" cy="193521"/>
              <a:chOff x="3723" y="2014"/>
              <a:chExt cx="230" cy="300"/>
            </a:xfrm>
          </p:grpSpPr>
          <p:sp>
            <p:nvSpPr>
              <p:cNvPr id="1148" name="Google Shape;1148;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49" name="Google Shape;1149;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150" name="Google Shape;1150;p73"/>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cung cấp bộ công cụ đầy đủ để quản lý toàn bộ chu trình mua hàng – từ nhu cầu nội bộ đến thanh toán nhà cung cấp, giúp doanh nghiệp tối ưu chi phí, kiểm soát công nợ và đánh giá hiệu quả hợp tác với Nhà cung cấp..</a:t>
            </a:r>
            <a:endParaRPr sz="1100">
              <a:latin typeface="Reddit Sans"/>
              <a:ea typeface="Reddit Sans"/>
              <a:cs typeface="Reddit Sans"/>
              <a:sym typeface="Reddit Sans"/>
            </a:endParaRPr>
          </a:p>
        </p:txBody>
      </p:sp>
      <p:grpSp>
        <p:nvGrpSpPr>
          <p:cNvPr id="1151" name="Google Shape;1151;p73"/>
          <p:cNvGrpSpPr/>
          <p:nvPr/>
        </p:nvGrpSpPr>
        <p:grpSpPr>
          <a:xfrm>
            <a:off x="2923534" y="1810893"/>
            <a:ext cx="5728098" cy="616390"/>
            <a:chOff x="3087889" y="1902375"/>
            <a:chExt cx="5574249" cy="616390"/>
          </a:xfrm>
        </p:grpSpPr>
        <p:sp>
          <p:nvSpPr>
            <p:cNvPr id="1152" name="Google Shape;1152;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02. Quản lý nhà cung cấp</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53" name="Google Shape;1153;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54" name="Google Shape;1154;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Hồ sơ và danh mục Nhà cung cấp, lịch sử giao dịch, đánh giá năng lực.</a:t>
              </a:r>
              <a:endParaRPr sz="1000" i="0" u="none" strike="noStrike" cap="none">
                <a:solidFill>
                  <a:srgbClr val="000000"/>
                </a:solidFill>
                <a:latin typeface="Reddit Sans"/>
                <a:ea typeface="Reddit Sans"/>
                <a:cs typeface="Reddit Sans"/>
                <a:sym typeface="Reddit Sans"/>
              </a:endParaRPr>
            </a:p>
          </p:txBody>
        </p:sp>
        <p:grpSp>
          <p:nvGrpSpPr>
            <p:cNvPr id="1155" name="Google Shape;1155;p73"/>
            <p:cNvGrpSpPr/>
            <p:nvPr/>
          </p:nvGrpSpPr>
          <p:grpSpPr>
            <a:xfrm rot="-2700000">
              <a:off x="8458425" y="1962575"/>
              <a:ext cx="148367" cy="193521"/>
              <a:chOff x="3723" y="2014"/>
              <a:chExt cx="230" cy="300"/>
            </a:xfrm>
          </p:grpSpPr>
          <p:sp>
            <p:nvSpPr>
              <p:cNvPr id="1156" name="Google Shape;1156;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57" name="Google Shape;1157;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158" name="Google Shape;1158;p73"/>
          <p:cNvGrpSpPr/>
          <p:nvPr/>
        </p:nvGrpSpPr>
        <p:grpSpPr>
          <a:xfrm>
            <a:off x="2923534" y="2423836"/>
            <a:ext cx="5728098" cy="616390"/>
            <a:chOff x="3087889" y="1902375"/>
            <a:chExt cx="5574249" cy="616390"/>
          </a:xfrm>
        </p:grpSpPr>
        <p:sp>
          <p:nvSpPr>
            <p:cNvPr id="1159" name="Google Shape;1159;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03. Quản lý báo giá Nhà cung cấp</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60" name="Google Shape;1160;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61" name="Google Shape;1161;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So sánh, lựa chọn nhà cung cấp tối ưu.</a:t>
              </a:r>
              <a:endParaRPr sz="1000" i="0" u="none" strike="noStrike" cap="none">
                <a:solidFill>
                  <a:srgbClr val="000000"/>
                </a:solidFill>
                <a:latin typeface="Reddit Sans"/>
                <a:ea typeface="Reddit Sans"/>
                <a:cs typeface="Reddit Sans"/>
                <a:sym typeface="Reddit Sans"/>
              </a:endParaRPr>
            </a:p>
          </p:txBody>
        </p:sp>
        <p:grpSp>
          <p:nvGrpSpPr>
            <p:cNvPr id="1162" name="Google Shape;1162;p73"/>
            <p:cNvGrpSpPr/>
            <p:nvPr/>
          </p:nvGrpSpPr>
          <p:grpSpPr>
            <a:xfrm rot="-2700000">
              <a:off x="8458425" y="1962575"/>
              <a:ext cx="148367" cy="193521"/>
              <a:chOff x="3723" y="2014"/>
              <a:chExt cx="230" cy="300"/>
            </a:xfrm>
          </p:grpSpPr>
          <p:sp>
            <p:nvSpPr>
              <p:cNvPr id="1163" name="Google Shape;1163;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64" name="Google Shape;1164;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165" name="Google Shape;1165;p73"/>
          <p:cNvGrpSpPr/>
          <p:nvPr/>
        </p:nvGrpSpPr>
        <p:grpSpPr>
          <a:xfrm>
            <a:off x="2923534" y="2999811"/>
            <a:ext cx="5728098" cy="616390"/>
            <a:chOff x="3087889" y="1902375"/>
            <a:chExt cx="5574249" cy="616390"/>
          </a:xfrm>
        </p:grpSpPr>
        <p:sp>
          <p:nvSpPr>
            <p:cNvPr id="1166" name="Google Shape;1166;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04. Quản lý đơn hàng mua</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67" name="Google Shape;1167;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68" name="Google Shape;1168;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Tạo, phê duyệt và theo dõi tiến độ đơn hàng</a:t>
              </a:r>
              <a:endParaRPr sz="1000" i="0" u="none" strike="noStrike" cap="none">
                <a:solidFill>
                  <a:srgbClr val="000000"/>
                </a:solidFill>
                <a:latin typeface="Reddit Sans"/>
                <a:ea typeface="Reddit Sans"/>
                <a:cs typeface="Reddit Sans"/>
                <a:sym typeface="Reddit Sans"/>
              </a:endParaRPr>
            </a:p>
          </p:txBody>
        </p:sp>
        <p:grpSp>
          <p:nvGrpSpPr>
            <p:cNvPr id="1169" name="Google Shape;1169;p73"/>
            <p:cNvGrpSpPr/>
            <p:nvPr/>
          </p:nvGrpSpPr>
          <p:grpSpPr>
            <a:xfrm rot="-2700000">
              <a:off x="8458425" y="1962575"/>
              <a:ext cx="148367" cy="193521"/>
              <a:chOff x="3723" y="2014"/>
              <a:chExt cx="230" cy="300"/>
            </a:xfrm>
          </p:grpSpPr>
          <p:sp>
            <p:nvSpPr>
              <p:cNvPr id="1170" name="Google Shape;1170;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71" name="Google Shape;1171;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172" name="Google Shape;1172;p73"/>
          <p:cNvGrpSpPr/>
          <p:nvPr/>
        </p:nvGrpSpPr>
        <p:grpSpPr>
          <a:xfrm>
            <a:off x="2923534" y="3597375"/>
            <a:ext cx="5728098" cy="616390"/>
            <a:chOff x="3087889" y="1902375"/>
            <a:chExt cx="5574249" cy="616390"/>
          </a:xfrm>
        </p:grpSpPr>
        <p:sp>
          <p:nvSpPr>
            <p:cNvPr id="1173" name="Google Shape;1173;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05. Quản lý hóa đơn &amp; thanh toán</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74" name="Google Shape;1174;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75" name="Google Shape;1175;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Ghi nhận hóa đơn và trả hàng mua, liên kết với phân hệ kế toán công nợ phải trả, phiếu chi.</a:t>
              </a:r>
              <a:endParaRPr sz="1000" i="0" u="none" strike="noStrike" cap="none">
                <a:solidFill>
                  <a:srgbClr val="000000"/>
                </a:solidFill>
                <a:latin typeface="Reddit Sans"/>
                <a:ea typeface="Reddit Sans"/>
                <a:cs typeface="Reddit Sans"/>
                <a:sym typeface="Reddit Sans"/>
              </a:endParaRPr>
            </a:p>
          </p:txBody>
        </p:sp>
        <p:grpSp>
          <p:nvGrpSpPr>
            <p:cNvPr id="1176" name="Google Shape;1176;p73"/>
            <p:cNvGrpSpPr/>
            <p:nvPr/>
          </p:nvGrpSpPr>
          <p:grpSpPr>
            <a:xfrm rot="-2700000">
              <a:off x="8458425" y="1962575"/>
              <a:ext cx="148367" cy="193521"/>
              <a:chOff x="3723" y="2014"/>
              <a:chExt cx="230" cy="300"/>
            </a:xfrm>
          </p:grpSpPr>
          <p:sp>
            <p:nvSpPr>
              <p:cNvPr id="1177" name="Google Shape;1177;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78" name="Google Shape;1178;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179" name="Google Shape;1179;p73"/>
          <p:cNvGrpSpPr/>
          <p:nvPr/>
        </p:nvGrpSpPr>
        <p:grpSpPr>
          <a:xfrm>
            <a:off x="2923534" y="4204516"/>
            <a:ext cx="5728098" cy="616390"/>
            <a:chOff x="3087889" y="1902375"/>
            <a:chExt cx="5574249" cy="616390"/>
          </a:xfrm>
        </p:grpSpPr>
        <p:sp>
          <p:nvSpPr>
            <p:cNvPr id="1180" name="Google Shape;1180;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06. Chính sách &amp; bảng giá</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81" name="Google Shape;1181;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82" name="Google Shape;1182;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Thiết lập bảng giá nhà cung cấp, chính sách mua theo hợp đồng</a:t>
              </a:r>
              <a:endParaRPr sz="1000" i="0" u="none" strike="noStrike" cap="none">
                <a:solidFill>
                  <a:srgbClr val="000000"/>
                </a:solidFill>
                <a:latin typeface="Reddit Sans"/>
                <a:ea typeface="Reddit Sans"/>
                <a:cs typeface="Reddit Sans"/>
                <a:sym typeface="Reddit Sans"/>
              </a:endParaRPr>
            </a:p>
          </p:txBody>
        </p:sp>
        <p:grpSp>
          <p:nvGrpSpPr>
            <p:cNvPr id="1183" name="Google Shape;1183;p73"/>
            <p:cNvGrpSpPr/>
            <p:nvPr/>
          </p:nvGrpSpPr>
          <p:grpSpPr>
            <a:xfrm rot="-2700000">
              <a:off x="8458425" y="1962575"/>
              <a:ext cx="148367" cy="193521"/>
              <a:chOff x="3723" y="2014"/>
              <a:chExt cx="230" cy="300"/>
            </a:xfrm>
          </p:grpSpPr>
          <p:sp>
            <p:nvSpPr>
              <p:cNvPr id="1184" name="Google Shape;1184;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85" name="Google Shape;1185;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186" name="Google Shape;1186;p73"/>
          <p:cNvGrpSpPr/>
          <p:nvPr/>
        </p:nvGrpSpPr>
        <p:grpSpPr>
          <a:xfrm>
            <a:off x="2934600" y="4823483"/>
            <a:ext cx="5728098" cy="616390"/>
            <a:chOff x="3087889" y="1902375"/>
            <a:chExt cx="5574249" cy="616390"/>
          </a:xfrm>
        </p:grpSpPr>
        <p:sp>
          <p:nvSpPr>
            <p:cNvPr id="1187" name="Google Shape;1187;p73"/>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07. Báo cáo mua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188" name="Google Shape;1188;p73"/>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189" name="Google Shape;1189;p73"/>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Đang dạng báo cáo theo các chứng từ và báo cáo tổng hợp phân tích mua hàng, chi phí</a:t>
              </a:r>
              <a:endParaRPr sz="1000" i="0" u="none" strike="noStrike" cap="none">
                <a:solidFill>
                  <a:srgbClr val="000000"/>
                </a:solidFill>
                <a:latin typeface="Reddit Sans"/>
                <a:ea typeface="Reddit Sans"/>
                <a:cs typeface="Reddit Sans"/>
                <a:sym typeface="Reddit Sans"/>
              </a:endParaRPr>
            </a:p>
          </p:txBody>
        </p:sp>
        <p:grpSp>
          <p:nvGrpSpPr>
            <p:cNvPr id="1190" name="Google Shape;1190;p73"/>
            <p:cNvGrpSpPr/>
            <p:nvPr/>
          </p:nvGrpSpPr>
          <p:grpSpPr>
            <a:xfrm rot="-2700000">
              <a:off x="8458425" y="1962575"/>
              <a:ext cx="148367" cy="193521"/>
              <a:chOff x="3723" y="2014"/>
              <a:chExt cx="230" cy="300"/>
            </a:xfrm>
          </p:grpSpPr>
          <p:sp>
            <p:nvSpPr>
              <p:cNvPr id="1191" name="Google Shape;1191;p7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192" name="Google Shape;1192;p7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193" name="Google Shape;1193;p7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28</a:t>
            </a:fld>
            <a:endParaRPr/>
          </a:p>
        </p:txBody>
      </p:sp>
      <p:pic>
        <p:nvPicPr>
          <p:cNvPr id="64" name="Picture 63"/>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Google Shape;1198;p7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199" name="Google Shape;1199;p7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200" name="Google Shape;1200;p74"/>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201" name="Google Shape;1201;p74"/>
          <p:cNvGrpSpPr/>
          <p:nvPr/>
        </p:nvGrpSpPr>
        <p:grpSpPr>
          <a:xfrm>
            <a:off x="10222040" y="325568"/>
            <a:ext cx="1379662" cy="380749"/>
            <a:chOff x="2600725" y="4134550"/>
            <a:chExt cx="1957800" cy="540300"/>
          </a:xfrm>
        </p:grpSpPr>
        <p:sp>
          <p:nvSpPr>
            <p:cNvPr id="1202" name="Google Shape;1202;p7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203" name="Google Shape;1203;p74"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204" name="Google Shape;1204;p74"/>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Mua hàng</a:t>
            </a:r>
            <a:endParaRPr>
              <a:solidFill>
                <a:schemeClr val="lt1"/>
              </a:solidFill>
              <a:latin typeface="Reddit Sans SemiBold"/>
              <a:ea typeface="Reddit Sans SemiBold"/>
              <a:cs typeface="Reddit Sans SemiBold"/>
              <a:sym typeface="Reddit Sans SemiBold"/>
            </a:endParaRPr>
          </a:p>
        </p:txBody>
      </p:sp>
      <p:sp>
        <p:nvSpPr>
          <p:cNvPr id="1205" name="Google Shape;1205;p74"/>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cung cấp bộ công cụ đầy đủ để quản lý toàn bộ chu trình mua hàng – từ nhu cầu nội bộ đến thanh toán nhà cung cấp, giúp doanh nghiệp tối ưu chi phí, kiểm soát công nợ và đánh giá hiệu quả hợp tác với Nhà cung cấp..</a:t>
            </a:r>
            <a:endParaRPr sz="1100">
              <a:latin typeface="Reddit Sans"/>
              <a:ea typeface="Reddit Sans"/>
              <a:cs typeface="Reddit Sans"/>
              <a:sym typeface="Reddit Sans"/>
            </a:endParaRPr>
          </a:p>
        </p:txBody>
      </p:sp>
      <p:pic>
        <p:nvPicPr>
          <p:cNvPr id="1206" name="Google Shape;1206;p74" title="ql-mua.jpg"/>
          <p:cNvPicPr preferRelativeResize="0"/>
          <p:nvPr/>
        </p:nvPicPr>
        <p:blipFill rotWithShape="1">
          <a:blip r:embed="rId5">
            <a:alphaModFix/>
          </a:blip>
          <a:srcRect t="4686" b="4686"/>
          <a:stretch/>
        </p:blipFill>
        <p:spPr>
          <a:xfrm>
            <a:off x="2923425" y="1039500"/>
            <a:ext cx="8678400" cy="5208900"/>
          </a:xfrm>
          <a:prstGeom prst="roundRect">
            <a:avLst>
              <a:gd name="adj" fmla="val 4206"/>
            </a:avLst>
          </a:prstGeom>
          <a:noFill/>
          <a:ln w="9525" cap="flat" cmpd="sng">
            <a:solidFill>
              <a:srgbClr val="C3161C"/>
            </a:solidFill>
            <a:prstDash val="solid"/>
            <a:round/>
            <a:headEnd type="none" w="sm" len="sm"/>
            <a:tailEnd type="none" w="sm" len="sm"/>
          </a:ln>
        </p:spPr>
      </p:pic>
      <p:sp>
        <p:nvSpPr>
          <p:cNvPr id="1207" name="Google Shape;1207;p7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29</a:t>
            </a:fld>
            <a:endParaRPr/>
          </a:p>
        </p:txBody>
      </p:sp>
      <p:pic>
        <p:nvPicPr>
          <p:cNvPr id="12" name="Picture 11"/>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p75"/>
          <p:cNvSpPr/>
          <p:nvPr/>
        </p:nvSpPr>
        <p:spPr>
          <a:xfrm>
            <a:off x="8760900" y="1166150"/>
            <a:ext cx="2714100" cy="4946700"/>
          </a:xfrm>
          <a:prstGeom prst="roundRect">
            <a:avLst>
              <a:gd name="adj" fmla="val 7589"/>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1213" name="Google Shape;1213;p7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214" name="Google Shape;1214;p75"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215" name="Google Shape;1215;p75"/>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216" name="Google Shape;1216;p75"/>
          <p:cNvGrpSpPr/>
          <p:nvPr/>
        </p:nvGrpSpPr>
        <p:grpSpPr>
          <a:xfrm>
            <a:off x="10222040" y="325568"/>
            <a:ext cx="1379662" cy="380749"/>
            <a:chOff x="2600725" y="4134550"/>
            <a:chExt cx="1957800" cy="540300"/>
          </a:xfrm>
        </p:grpSpPr>
        <p:sp>
          <p:nvSpPr>
            <p:cNvPr id="1217" name="Google Shape;1217;p75"/>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218" name="Google Shape;1218;p75"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219" name="Google Shape;1219;p75"/>
          <p:cNvSpPr/>
          <p:nvPr/>
        </p:nvSpPr>
        <p:spPr>
          <a:xfrm>
            <a:off x="2923425" y="1039550"/>
            <a:ext cx="8678400" cy="5208900"/>
          </a:xfrm>
          <a:prstGeom prst="roundRect">
            <a:avLst>
              <a:gd name="adj" fmla="val 4755"/>
            </a:avLst>
          </a:prstGeom>
          <a:noFill/>
          <a:ln w="9525" cap="flat" cmpd="sng">
            <a:solidFill>
              <a:srgbClr val="C3161C"/>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endParaRPr>
              <a:solidFill>
                <a:schemeClr val="lt1"/>
              </a:solidFill>
              <a:latin typeface="Reddit Sans"/>
              <a:ea typeface="Reddit Sans"/>
              <a:cs typeface="Reddit Sans"/>
              <a:sym typeface="Reddit Sans"/>
            </a:endParaRPr>
          </a:p>
        </p:txBody>
      </p:sp>
      <p:sp>
        <p:nvSpPr>
          <p:cNvPr id="1220" name="Google Shape;1220;p75"/>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Tài chính kế toán</a:t>
            </a:r>
            <a:endParaRPr>
              <a:solidFill>
                <a:schemeClr val="lt1"/>
              </a:solidFill>
              <a:latin typeface="Reddit Sans SemiBold"/>
              <a:ea typeface="Reddit Sans SemiBold"/>
              <a:cs typeface="Reddit Sans SemiBold"/>
              <a:sym typeface="Reddit Sans SemiBold"/>
            </a:endParaRPr>
          </a:p>
        </p:txBody>
      </p:sp>
      <p:sp>
        <p:nvSpPr>
          <p:cNvPr id="1221" name="Google Shape;1221;p75"/>
          <p:cNvSpPr txBox="1"/>
          <p:nvPr/>
        </p:nvSpPr>
        <p:spPr>
          <a:xfrm>
            <a:off x="8905200" y="1678975"/>
            <a:ext cx="2569800" cy="260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Tiền mặt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Tiền gửi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Bán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Mua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Kho hàng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Tài sản / CCDC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Nhân sự , tiền lương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Ngân sách </a:t>
            </a:r>
            <a:endParaRPr sz="1200">
              <a:solidFill>
                <a:schemeClr val="lt1"/>
              </a:solidFill>
              <a:latin typeface="Reddit Sans Light"/>
              <a:ea typeface="Reddit Sans Light"/>
              <a:cs typeface="Reddit Sans Light"/>
              <a:sym typeface="Reddit Sans Light"/>
            </a:endParaRPr>
          </a:p>
          <a:p>
            <a:pPr marL="0" lvl="0" indent="0" algn="l" rtl="0">
              <a:lnSpc>
                <a:spcPct val="115000"/>
              </a:lnSpc>
              <a:spcBef>
                <a:spcPts val="0"/>
              </a:spcBef>
              <a:spcAft>
                <a:spcPts val="0"/>
              </a:spcAft>
              <a:buNone/>
            </a:pPr>
            <a:r>
              <a:rPr lang="vi" sz="1200">
                <a:solidFill>
                  <a:schemeClr val="lt1"/>
                </a:solidFill>
                <a:latin typeface="Reddit Sans Light"/>
                <a:ea typeface="Reddit Sans Light"/>
                <a:cs typeface="Reddit Sans Light"/>
                <a:sym typeface="Reddit Sans Light"/>
              </a:rPr>
              <a:t>- Kế toán Tổng hợp</a:t>
            </a:r>
            <a:endParaRPr sz="1200">
              <a:solidFill>
                <a:schemeClr val="lt1"/>
              </a:solidFill>
              <a:latin typeface="Reddit Sans Light"/>
              <a:ea typeface="Reddit Sans Light"/>
              <a:cs typeface="Reddit Sans Light"/>
              <a:sym typeface="Reddit Sans Light"/>
            </a:endParaRPr>
          </a:p>
        </p:txBody>
      </p:sp>
      <p:sp>
        <p:nvSpPr>
          <p:cNvPr id="1222" name="Google Shape;1222;p75"/>
          <p:cNvSpPr txBox="1"/>
          <p:nvPr/>
        </p:nvSpPr>
        <p:spPr>
          <a:xfrm>
            <a:off x="8944500" y="1296025"/>
            <a:ext cx="2356800" cy="48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500" b="1">
                <a:solidFill>
                  <a:schemeClr val="lt1"/>
                </a:solidFill>
              </a:rPr>
              <a:t>Chứng từ / Danh mục</a:t>
            </a:r>
            <a:endParaRPr sz="1500" b="1">
              <a:solidFill>
                <a:schemeClr val="lt1"/>
              </a:solidFill>
            </a:endParaRPr>
          </a:p>
        </p:txBody>
      </p:sp>
      <p:grpSp>
        <p:nvGrpSpPr>
          <p:cNvPr id="1223" name="Google Shape;1223;p75"/>
          <p:cNvGrpSpPr/>
          <p:nvPr/>
        </p:nvGrpSpPr>
        <p:grpSpPr>
          <a:xfrm>
            <a:off x="2934600" y="1187482"/>
            <a:ext cx="5728098" cy="616390"/>
            <a:chOff x="3087889" y="1902375"/>
            <a:chExt cx="5574249" cy="616390"/>
          </a:xfrm>
        </p:grpSpPr>
        <p:sp>
          <p:nvSpPr>
            <p:cNvPr id="1224" name="Google Shape;1224;p75"/>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01. Kế toán tiền mặt &amp; tiền gửi</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225" name="Google Shape;1225;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26" name="Google Shape;1226;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Quản lý phiếu thu, phiếu chi, sổ quỹ, ngân hàng.</a:t>
              </a:r>
              <a:endParaRPr sz="1000" i="0" u="none" strike="noStrike" cap="none">
                <a:solidFill>
                  <a:srgbClr val="000000"/>
                </a:solidFill>
                <a:latin typeface="Reddit Sans"/>
                <a:ea typeface="Reddit Sans"/>
                <a:cs typeface="Reddit Sans"/>
                <a:sym typeface="Reddit Sans"/>
              </a:endParaRPr>
            </a:p>
          </p:txBody>
        </p:sp>
        <p:grpSp>
          <p:nvGrpSpPr>
            <p:cNvPr id="1227" name="Google Shape;1227;p75"/>
            <p:cNvGrpSpPr/>
            <p:nvPr/>
          </p:nvGrpSpPr>
          <p:grpSpPr>
            <a:xfrm rot="-2700000">
              <a:off x="8458425" y="1962575"/>
              <a:ext cx="148367" cy="193521"/>
              <a:chOff x="3723" y="2014"/>
              <a:chExt cx="230" cy="300"/>
            </a:xfrm>
          </p:grpSpPr>
          <p:sp>
            <p:nvSpPr>
              <p:cNvPr id="1228" name="Google Shape;1228;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29" name="Google Shape;1229;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230" name="Google Shape;1230;p75"/>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cung cấp phân hệ kế toán – tài chính tích hợp toàn diện với mua hàng, bán hàng, kho và nhân sự, giúp doanh nghiệp quản lý dòng tiền, công nợ, ngân sách và báo cáo tài chính một cách minh bạch, chính xác.</a:t>
            </a:r>
            <a:endParaRPr sz="1100">
              <a:latin typeface="Reddit Sans"/>
              <a:ea typeface="Reddit Sans"/>
              <a:cs typeface="Reddit Sans"/>
              <a:sym typeface="Reddit Sans"/>
            </a:endParaRPr>
          </a:p>
        </p:txBody>
      </p:sp>
      <p:grpSp>
        <p:nvGrpSpPr>
          <p:cNvPr id="1231" name="Google Shape;1231;p75"/>
          <p:cNvGrpSpPr/>
          <p:nvPr/>
        </p:nvGrpSpPr>
        <p:grpSpPr>
          <a:xfrm>
            <a:off x="2923534" y="1810893"/>
            <a:ext cx="5728098" cy="616390"/>
            <a:chOff x="3087889" y="1902375"/>
            <a:chExt cx="5574249" cy="616390"/>
          </a:xfrm>
        </p:grpSpPr>
        <p:sp>
          <p:nvSpPr>
            <p:cNvPr id="1232" name="Google Shape;1232;p75"/>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02. Kế toán bán hàng &amp; mua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233" name="Google Shape;1233;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34" name="Google Shape;1234;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Ghi nhận hóa đơn, công nợ phải thu – phải trả</a:t>
              </a:r>
              <a:endParaRPr sz="1000" i="0" u="none" strike="noStrike" cap="none">
                <a:solidFill>
                  <a:srgbClr val="000000"/>
                </a:solidFill>
                <a:latin typeface="Reddit Sans"/>
                <a:ea typeface="Reddit Sans"/>
                <a:cs typeface="Reddit Sans"/>
                <a:sym typeface="Reddit Sans"/>
              </a:endParaRPr>
            </a:p>
          </p:txBody>
        </p:sp>
        <p:grpSp>
          <p:nvGrpSpPr>
            <p:cNvPr id="1235" name="Google Shape;1235;p75"/>
            <p:cNvGrpSpPr/>
            <p:nvPr/>
          </p:nvGrpSpPr>
          <p:grpSpPr>
            <a:xfrm rot="-2700000">
              <a:off x="8458425" y="1962575"/>
              <a:ext cx="148367" cy="193521"/>
              <a:chOff x="3723" y="2014"/>
              <a:chExt cx="230" cy="300"/>
            </a:xfrm>
          </p:grpSpPr>
          <p:sp>
            <p:nvSpPr>
              <p:cNvPr id="1236" name="Google Shape;1236;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37" name="Google Shape;1237;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238" name="Google Shape;1238;p75"/>
          <p:cNvGrpSpPr/>
          <p:nvPr/>
        </p:nvGrpSpPr>
        <p:grpSpPr>
          <a:xfrm>
            <a:off x="2923534" y="2423836"/>
            <a:ext cx="5728098" cy="616390"/>
            <a:chOff x="3087889" y="1902375"/>
            <a:chExt cx="5574249" cy="616390"/>
          </a:xfrm>
        </p:grpSpPr>
        <p:sp>
          <p:nvSpPr>
            <p:cNvPr id="1239" name="Google Shape;1239;p75"/>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03. Kế toán kho hàng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240" name="Google Shape;1240;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41" name="Google Shape;1241;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Hạch toán nhập – xuất – tồn, giá vốn hàng bán.</a:t>
              </a:r>
              <a:endParaRPr sz="1000">
                <a:latin typeface="Reddit Sans"/>
                <a:ea typeface="Reddit Sans"/>
                <a:cs typeface="Reddit Sans"/>
                <a:sym typeface="Reddit Sans"/>
              </a:endParaRPr>
            </a:p>
          </p:txBody>
        </p:sp>
        <p:grpSp>
          <p:nvGrpSpPr>
            <p:cNvPr id="1242" name="Google Shape;1242;p75"/>
            <p:cNvGrpSpPr/>
            <p:nvPr/>
          </p:nvGrpSpPr>
          <p:grpSpPr>
            <a:xfrm rot="-2700000">
              <a:off x="8458425" y="1962575"/>
              <a:ext cx="148367" cy="193521"/>
              <a:chOff x="3723" y="2014"/>
              <a:chExt cx="230" cy="300"/>
            </a:xfrm>
          </p:grpSpPr>
          <p:sp>
            <p:nvSpPr>
              <p:cNvPr id="1243" name="Google Shape;1243;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44" name="Google Shape;1244;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245" name="Google Shape;1245;p75"/>
          <p:cNvGrpSpPr/>
          <p:nvPr/>
        </p:nvGrpSpPr>
        <p:grpSpPr>
          <a:xfrm>
            <a:off x="2923534" y="2999811"/>
            <a:ext cx="5728098" cy="616390"/>
            <a:chOff x="3087889" y="1902375"/>
            <a:chExt cx="5574249" cy="616390"/>
          </a:xfrm>
        </p:grpSpPr>
        <p:sp>
          <p:nvSpPr>
            <p:cNvPr id="1246" name="Google Shape;1246;p75"/>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04. </a:t>
              </a:r>
              <a:r>
                <a:rPr lang="vi" sz="1600">
                  <a:solidFill>
                    <a:schemeClr val="dk1"/>
                  </a:solidFill>
                  <a:latin typeface="Reddit Sans SemiBold"/>
                  <a:ea typeface="Reddit Sans SemiBold"/>
                  <a:cs typeface="Reddit Sans SemiBold"/>
                  <a:sym typeface="Reddit Sans SemiBold"/>
                </a:rPr>
                <a:t>Kế toán tài sản &amp; CCDC</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247" name="Google Shape;1247;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48" name="Google Shape;1248;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000"/>
                <a:buFont typeface="Arial"/>
                <a:buNone/>
              </a:pPr>
              <a:r>
                <a:rPr lang="vi" sz="1000">
                  <a:solidFill>
                    <a:schemeClr val="dk1"/>
                  </a:solidFill>
                  <a:latin typeface="Reddit Sans"/>
                  <a:ea typeface="Reddit Sans"/>
                  <a:cs typeface="Reddit Sans"/>
                  <a:sym typeface="Reddit Sans"/>
                </a:rPr>
                <a:t>Quản lý nguyên giá, khấu hao, điều chuyển, thanh lý.</a:t>
              </a:r>
              <a:endParaRPr sz="1000">
                <a:latin typeface="Reddit Sans"/>
                <a:ea typeface="Reddit Sans"/>
                <a:cs typeface="Reddit Sans"/>
                <a:sym typeface="Reddit Sans"/>
              </a:endParaRPr>
            </a:p>
          </p:txBody>
        </p:sp>
        <p:grpSp>
          <p:nvGrpSpPr>
            <p:cNvPr id="1249" name="Google Shape;1249;p75"/>
            <p:cNvGrpSpPr/>
            <p:nvPr/>
          </p:nvGrpSpPr>
          <p:grpSpPr>
            <a:xfrm rot="-2700000">
              <a:off x="8458425" y="1962575"/>
              <a:ext cx="148367" cy="193521"/>
              <a:chOff x="3723" y="2014"/>
              <a:chExt cx="230" cy="300"/>
            </a:xfrm>
          </p:grpSpPr>
          <p:sp>
            <p:nvSpPr>
              <p:cNvPr id="1250" name="Google Shape;1250;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51" name="Google Shape;1251;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252" name="Google Shape;1252;p75"/>
          <p:cNvGrpSpPr/>
          <p:nvPr/>
        </p:nvGrpSpPr>
        <p:grpSpPr>
          <a:xfrm>
            <a:off x="2923534" y="3584810"/>
            <a:ext cx="5728098" cy="616390"/>
            <a:chOff x="3087889" y="1902375"/>
            <a:chExt cx="5574249" cy="616390"/>
          </a:xfrm>
        </p:grpSpPr>
        <p:sp>
          <p:nvSpPr>
            <p:cNvPr id="1253" name="Google Shape;1253;p75"/>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05. </a:t>
              </a:r>
              <a:r>
                <a:rPr lang="vi" sz="1600">
                  <a:solidFill>
                    <a:schemeClr val="dk1"/>
                  </a:solidFill>
                  <a:latin typeface="Reddit Sans SemiBold"/>
                  <a:ea typeface="Reddit Sans SemiBold"/>
                  <a:cs typeface="Reddit Sans SemiBold"/>
                  <a:sym typeface="Reddit Sans SemiBold"/>
                </a:rPr>
                <a:t>Kế toán nhân sự – tiền lương</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254" name="Google Shape;1254;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55" name="Google Shape;1255;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Liên kết HR, tính lương, chi trả lương, bảo hiểm</a:t>
              </a:r>
              <a:endParaRPr sz="1000" i="0" u="none" strike="noStrike" cap="none">
                <a:solidFill>
                  <a:srgbClr val="000000"/>
                </a:solidFill>
                <a:latin typeface="Reddit Sans"/>
                <a:ea typeface="Reddit Sans"/>
                <a:cs typeface="Reddit Sans"/>
                <a:sym typeface="Reddit Sans"/>
              </a:endParaRPr>
            </a:p>
          </p:txBody>
        </p:sp>
        <p:grpSp>
          <p:nvGrpSpPr>
            <p:cNvPr id="1256" name="Google Shape;1256;p75"/>
            <p:cNvGrpSpPr/>
            <p:nvPr/>
          </p:nvGrpSpPr>
          <p:grpSpPr>
            <a:xfrm rot="-2700000">
              <a:off x="8458425" y="1962575"/>
              <a:ext cx="148367" cy="193521"/>
              <a:chOff x="3723" y="2014"/>
              <a:chExt cx="230" cy="300"/>
            </a:xfrm>
          </p:grpSpPr>
          <p:sp>
            <p:nvSpPr>
              <p:cNvPr id="1257" name="Google Shape;1257;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58" name="Google Shape;1258;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259" name="Google Shape;1259;p75"/>
          <p:cNvGrpSpPr/>
          <p:nvPr/>
        </p:nvGrpSpPr>
        <p:grpSpPr>
          <a:xfrm>
            <a:off x="2923534" y="4184052"/>
            <a:ext cx="5728098" cy="616390"/>
            <a:chOff x="3087889" y="1902375"/>
            <a:chExt cx="5574249" cy="616390"/>
          </a:xfrm>
        </p:grpSpPr>
        <p:sp>
          <p:nvSpPr>
            <p:cNvPr id="1260" name="Google Shape;1260;p75"/>
            <p:cNvSpPr txBox="1"/>
            <p:nvPr/>
          </p:nvSpPr>
          <p:spPr>
            <a:xfrm>
              <a:off x="3210280" y="1902375"/>
              <a:ext cx="48321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06. </a:t>
              </a:r>
              <a:r>
                <a:rPr lang="vi" sz="1600">
                  <a:solidFill>
                    <a:schemeClr val="dk1"/>
                  </a:solidFill>
                  <a:latin typeface="Reddit Sans SemiBold"/>
                  <a:ea typeface="Reddit Sans SemiBold"/>
                  <a:cs typeface="Reddit Sans SemiBold"/>
                  <a:sym typeface="Reddit Sans SemiBold"/>
                </a:rPr>
                <a:t>Kế toán ngân sách</a:t>
              </a:r>
              <a:endParaRPr sz="1600" i="0" u="none" strike="noStrike" cap="none">
                <a:solidFill>
                  <a:srgbClr val="000000"/>
                </a:solidFill>
                <a:latin typeface="Reddit Sans SemiBold"/>
                <a:ea typeface="Reddit Sans SemiBold"/>
                <a:cs typeface="Reddit Sans SemiBold"/>
                <a:sym typeface="Reddit Sans SemiBold"/>
              </a:endParaRPr>
            </a:p>
          </p:txBody>
        </p:sp>
        <p:cxnSp>
          <p:nvCxnSpPr>
            <p:cNvPr id="1261" name="Google Shape;1261;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62" name="Google Shape;1262;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Lập ngân sách, theo dõi chi phí so với kế hoạch.</a:t>
              </a:r>
              <a:endParaRPr sz="1000" i="0" u="none" strike="noStrike" cap="none">
                <a:solidFill>
                  <a:srgbClr val="000000"/>
                </a:solidFill>
                <a:latin typeface="Reddit Sans"/>
                <a:ea typeface="Reddit Sans"/>
                <a:cs typeface="Reddit Sans"/>
                <a:sym typeface="Reddit Sans"/>
              </a:endParaRPr>
            </a:p>
          </p:txBody>
        </p:sp>
        <p:grpSp>
          <p:nvGrpSpPr>
            <p:cNvPr id="1263" name="Google Shape;1263;p75"/>
            <p:cNvGrpSpPr/>
            <p:nvPr/>
          </p:nvGrpSpPr>
          <p:grpSpPr>
            <a:xfrm rot="-2700000">
              <a:off x="8458425" y="1962575"/>
              <a:ext cx="148367" cy="193521"/>
              <a:chOff x="3723" y="2014"/>
              <a:chExt cx="230" cy="300"/>
            </a:xfrm>
          </p:grpSpPr>
          <p:sp>
            <p:nvSpPr>
              <p:cNvPr id="1264" name="Google Shape;1264;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65" name="Google Shape;1265;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266" name="Google Shape;1266;p75"/>
          <p:cNvGrpSpPr/>
          <p:nvPr/>
        </p:nvGrpSpPr>
        <p:grpSpPr>
          <a:xfrm>
            <a:off x="2923534" y="4791193"/>
            <a:ext cx="5728098" cy="616390"/>
            <a:chOff x="3087889" y="1902375"/>
            <a:chExt cx="5574249" cy="616390"/>
          </a:xfrm>
        </p:grpSpPr>
        <p:sp>
          <p:nvSpPr>
            <p:cNvPr id="1267" name="Google Shape;1267;p75"/>
            <p:cNvSpPr txBox="1"/>
            <p:nvPr/>
          </p:nvSpPr>
          <p:spPr>
            <a:xfrm>
              <a:off x="3210280" y="1902375"/>
              <a:ext cx="4832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07. </a:t>
              </a:r>
              <a:r>
                <a:rPr lang="vi" sz="1600">
                  <a:solidFill>
                    <a:schemeClr val="dk1"/>
                  </a:solidFill>
                  <a:latin typeface="Reddit Sans SemiBold"/>
                  <a:ea typeface="Reddit Sans SemiBold"/>
                  <a:cs typeface="Reddit Sans SemiBold"/>
                  <a:sym typeface="Reddit Sans SemiBold"/>
                </a:rPr>
                <a:t>Kế toán tổng hợp</a:t>
              </a:r>
              <a:endParaRPr sz="1600">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sz="1600">
                <a:latin typeface="Reddit Sans SemiBold"/>
                <a:ea typeface="Reddit Sans SemiBold"/>
                <a:cs typeface="Reddit Sans SemiBold"/>
                <a:sym typeface="Reddit Sans SemiBold"/>
              </a:endParaRPr>
            </a:p>
          </p:txBody>
        </p:sp>
        <p:cxnSp>
          <p:nvCxnSpPr>
            <p:cNvPr id="1268" name="Google Shape;1268;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69" name="Google Shape;1269;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Bút toán tổng hợp, kết chuyển cuối kỳ</a:t>
              </a:r>
              <a:endParaRPr sz="1000" i="0" u="none" strike="noStrike" cap="none">
                <a:solidFill>
                  <a:srgbClr val="000000"/>
                </a:solidFill>
                <a:latin typeface="Reddit Sans"/>
                <a:ea typeface="Reddit Sans"/>
                <a:cs typeface="Reddit Sans"/>
                <a:sym typeface="Reddit Sans"/>
              </a:endParaRPr>
            </a:p>
          </p:txBody>
        </p:sp>
        <p:grpSp>
          <p:nvGrpSpPr>
            <p:cNvPr id="1270" name="Google Shape;1270;p75"/>
            <p:cNvGrpSpPr/>
            <p:nvPr/>
          </p:nvGrpSpPr>
          <p:grpSpPr>
            <a:xfrm rot="-2700000">
              <a:off x="8458425" y="1962575"/>
              <a:ext cx="148367" cy="193521"/>
              <a:chOff x="3723" y="2014"/>
              <a:chExt cx="230" cy="300"/>
            </a:xfrm>
          </p:grpSpPr>
          <p:sp>
            <p:nvSpPr>
              <p:cNvPr id="1271" name="Google Shape;1271;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72" name="Google Shape;1272;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grpSp>
        <p:nvGrpSpPr>
          <p:cNvPr id="1273" name="Google Shape;1273;p75"/>
          <p:cNvGrpSpPr/>
          <p:nvPr/>
        </p:nvGrpSpPr>
        <p:grpSpPr>
          <a:xfrm>
            <a:off x="2923534" y="5404376"/>
            <a:ext cx="5728098" cy="616390"/>
            <a:chOff x="3087889" y="1902375"/>
            <a:chExt cx="5574249" cy="616390"/>
          </a:xfrm>
        </p:grpSpPr>
        <p:sp>
          <p:nvSpPr>
            <p:cNvPr id="1274" name="Google Shape;1274;p75"/>
            <p:cNvSpPr txBox="1"/>
            <p:nvPr/>
          </p:nvSpPr>
          <p:spPr>
            <a:xfrm>
              <a:off x="3210280" y="1902375"/>
              <a:ext cx="4832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latin typeface="Reddit Sans SemiBold"/>
                  <a:ea typeface="Reddit Sans SemiBold"/>
                  <a:cs typeface="Reddit Sans SemiBold"/>
                  <a:sym typeface="Reddit Sans SemiBold"/>
                </a:rPr>
                <a:t>08. </a:t>
              </a:r>
              <a:r>
                <a:rPr lang="vi" sz="1600">
                  <a:solidFill>
                    <a:schemeClr val="dk1"/>
                  </a:solidFill>
                  <a:latin typeface="Reddit Sans SemiBold"/>
                  <a:ea typeface="Reddit Sans SemiBold"/>
                  <a:cs typeface="Reddit Sans SemiBold"/>
                  <a:sym typeface="Reddit Sans SemiBold"/>
                </a:rPr>
                <a:t>Báo cáo tài chính &amp; thuế</a:t>
              </a:r>
              <a:endParaRPr sz="1600">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sz="1600">
                <a:latin typeface="Reddit Sans SemiBold"/>
                <a:ea typeface="Reddit Sans SemiBold"/>
                <a:cs typeface="Reddit Sans SemiBold"/>
                <a:sym typeface="Reddit Sans SemiBold"/>
              </a:endParaRPr>
            </a:p>
          </p:txBody>
        </p:sp>
        <p:cxnSp>
          <p:nvCxnSpPr>
            <p:cNvPr id="1275" name="Google Shape;1275;p75"/>
            <p:cNvCxnSpPr/>
            <p:nvPr/>
          </p:nvCxnSpPr>
          <p:spPr>
            <a:xfrm>
              <a:off x="3087889" y="2263302"/>
              <a:ext cx="5543700" cy="0"/>
            </a:xfrm>
            <a:prstGeom prst="straightConnector1">
              <a:avLst/>
            </a:prstGeom>
            <a:noFill/>
            <a:ln w="12700" cap="flat" cmpd="sng">
              <a:solidFill>
                <a:srgbClr val="EFEFEF"/>
              </a:solidFill>
              <a:prstDash val="solid"/>
              <a:miter lim="800000"/>
              <a:headEnd type="none" w="sm" len="sm"/>
              <a:tailEnd type="none" w="sm" len="sm"/>
            </a:ln>
          </p:spPr>
        </p:cxnSp>
        <p:sp>
          <p:nvSpPr>
            <p:cNvPr id="1276" name="Google Shape;1276;p75"/>
            <p:cNvSpPr txBox="1"/>
            <p:nvPr/>
          </p:nvSpPr>
          <p:spPr>
            <a:xfrm>
              <a:off x="3528537" y="2272465"/>
              <a:ext cx="51336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a:latin typeface="Reddit Sans"/>
                  <a:ea typeface="Reddit Sans"/>
                  <a:cs typeface="Reddit Sans"/>
                  <a:sym typeface="Reddit Sans"/>
                </a:rPr>
                <a:t>Bảng cân đối, báo cáo kết quả kinh doanh, lưu chuyển tiền tệ.</a:t>
              </a:r>
              <a:endParaRPr sz="1000" i="0" u="none" strike="noStrike" cap="none">
                <a:solidFill>
                  <a:srgbClr val="000000"/>
                </a:solidFill>
                <a:latin typeface="Reddit Sans"/>
                <a:ea typeface="Reddit Sans"/>
                <a:cs typeface="Reddit Sans"/>
                <a:sym typeface="Reddit Sans"/>
              </a:endParaRPr>
            </a:p>
          </p:txBody>
        </p:sp>
        <p:grpSp>
          <p:nvGrpSpPr>
            <p:cNvPr id="1277" name="Google Shape;1277;p75"/>
            <p:cNvGrpSpPr/>
            <p:nvPr/>
          </p:nvGrpSpPr>
          <p:grpSpPr>
            <a:xfrm rot="-2700000">
              <a:off x="8458425" y="1962575"/>
              <a:ext cx="148367" cy="193521"/>
              <a:chOff x="3723" y="2014"/>
              <a:chExt cx="230" cy="300"/>
            </a:xfrm>
          </p:grpSpPr>
          <p:sp>
            <p:nvSpPr>
              <p:cNvPr id="1278" name="Google Shape;1278;p7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279" name="Google Shape;1279;p75"/>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sp>
        <p:nvSpPr>
          <p:cNvPr id="1280" name="Google Shape;1280;p7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30</a:t>
            </a:fld>
            <a:endParaRPr/>
          </a:p>
        </p:txBody>
      </p:sp>
      <p:pic>
        <p:nvPicPr>
          <p:cNvPr id="71" name="Picture 70"/>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p76"/>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286" name="Google Shape;1286;p76"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287" name="Google Shape;1287;p76"/>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vi" sz="1600" b="1">
                <a:solidFill>
                  <a:srgbClr val="C3161C"/>
                </a:solidFill>
                <a:latin typeface="Reddit Sans"/>
                <a:ea typeface="Reddit Sans"/>
                <a:cs typeface="Reddit Sans"/>
                <a:sym typeface="Reddit Sans"/>
              </a:rPr>
              <a:t>Tính năng cốt lõi</a:t>
            </a:r>
            <a:endParaRPr sz="1600" b="1">
              <a:solidFill>
                <a:srgbClr val="C3161C"/>
              </a:solidFill>
              <a:latin typeface="Reddit Sans"/>
              <a:ea typeface="Reddit Sans"/>
              <a:cs typeface="Reddit Sans"/>
              <a:sym typeface="Reddit Sans"/>
            </a:endParaRPr>
          </a:p>
        </p:txBody>
      </p:sp>
      <p:grpSp>
        <p:nvGrpSpPr>
          <p:cNvPr id="1288" name="Google Shape;1288;p76"/>
          <p:cNvGrpSpPr/>
          <p:nvPr/>
        </p:nvGrpSpPr>
        <p:grpSpPr>
          <a:xfrm>
            <a:off x="10222040" y="325568"/>
            <a:ext cx="1379662" cy="380749"/>
            <a:chOff x="2600725" y="4134550"/>
            <a:chExt cx="1957800" cy="540300"/>
          </a:xfrm>
        </p:grpSpPr>
        <p:sp>
          <p:nvSpPr>
            <p:cNvPr id="1289" name="Google Shape;1289;p76"/>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290" name="Google Shape;1290;p76"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291" name="Google Shape;1291;p76"/>
          <p:cNvSpPr/>
          <p:nvPr/>
        </p:nvSpPr>
        <p:spPr>
          <a:xfrm>
            <a:off x="587225" y="1170325"/>
            <a:ext cx="2039700" cy="540300"/>
          </a:xfrm>
          <a:prstGeom prst="roundRect">
            <a:avLst>
              <a:gd name="adj" fmla="val 31991"/>
            </a:avLst>
          </a:prstGeom>
          <a:solidFill>
            <a:srgbClr val="C3161C"/>
          </a:solid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Phân hệ Quản lý </a:t>
            </a:r>
            <a:endParaRPr>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1100"/>
              <a:buFont typeface="Arial"/>
              <a:buNone/>
            </a:pPr>
            <a:r>
              <a:rPr lang="vi">
                <a:solidFill>
                  <a:schemeClr val="lt1"/>
                </a:solidFill>
                <a:latin typeface="Reddit Sans Medium"/>
                <a:ea typeface="Reddit Sans Medium"/>
                <a:cs typeface="Reddit Sans Medium"/>
                <a:sym typeface="Reddit Sans Medium"/>
              </a:rPr>
              <a:t>Tài chính kế toán</a:t>
            </a:r>
            <a:endParaRPr>
              <a:solidFill>
                <a:schemeClr val="lt1"/>
              </a:solidFill>
              <a:latin typeface="Reddit Sans SemiBold"/>
              <a:ea typeface="Reddit Sans SemiBold"/>
              <a:cs typeface="Reddit Sans SemiBold"/>
              <a:sym typeface="Reddit Sans SemiBold"/>
            </a:endParaRPr>
          </a:p>
        </p:txBody>
      </p:sp>
      <p:sp>
        <p:nvSpPr>
          <p:cNvPr id="1292" name="Google Shape;1292;p76"/>
          <p:cNvSpPr txBox="1"/>
          <p:nvPr/>
        </p:nvSpPr>
        <p:spPr>
          <a:xfrm>
            <a:off x="587225" y="1894025"/>
            <a:ext cx="2039700" cy="16980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vi" sz="1100">
                <a:latin typeface="Reddit Sans"/>
                <a:ea typeface="Reddit Sans"/>
                <a:cs typeface="Reddit Sans"/>
                <a:sym typeface="Reddit Sans"/>
              </a:rPr>
              <a:t>MBW Next cung cấp phân hệ kế toán – tài chính tích hợp toàn diện với mua hàng, bán hàng, kho và nhân sự, giúp doanh nghiệp quản lý dòng tiền, công nợ, ngân sách và báo cáo tài chính một cách minh bạch, chính xác.</a:t>
            </a:r>
            <a:endParaRPr sz="1100">
              <a:latin typeface="Reddit Sans"/>
              <a:ea typeface="Reddit Sans"/>
              <a:cs typeface="Reddit Sans"/>
              <a:sym typeface="Reddit Sans"/>
            </a:endParaRPr>
          </a:p>
        </p:txBody>
      </p:sp>
      <p:pic>
        <p:nvPicPr>
          <p:cNvPr id="1293" name="Google Shape;1293;p76" title="ql-ketoan.jpg"/>
          <p:cNvPicPr preferRelativeResize="0"/>
          <p:nvPr/>
        </p:nvPicPr>
        <p:blipFill rotWithShape="1">
          <a:blip r:embed="rId5">
            <a:alphaModFix/>
          </a:blip>
          <a:srcRect t="4636" b="4636"/>
          <a:stretch/>
        </p:blipFill>
        <p:spPr>
          <a:xfrm>
            <a:off x="2923425" y="1039500"/>
            <a:ext cx="8678400" cy="5208900"/>
          </a:xfrm>
          <a:prstGeom prst="roundRect">
            <a:avLst>
              <a:gd name="adj" fmla="val 4206"/>
            </a:avLst>
          </a:prstGeom>
          <a:noFill/>
          <a:ln w="9525" cap="flat" cmpd="sng">
            <a:solidFill>
              <a:srgbClr val="C3161C"/>
            </a:solidFill>
            <a:prstDash val="solid"/>
            <a:round/>
            <a:headEnd type="none" w="sm" len="sm"/>
            <a:tailEnd type="none" w="sm" len="sm"/>
          </a:ln>
        </p:spPr>
      </p:pic>
      <p:sp>
        <p:nvSpPr>
          <p:cNvPr id="1294" name="Google Shape;1294;p7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31</a:t>
            </a:fld>
            <a:endParaRPr/>
          </a:p>
        </p:txBody>
      </p:sp>
      <p:pic>
        <p:nvPicPr>
          <p:cNvPr id="12" name="Picture 11"/>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298"/>
        <p:cNvGrpSpPr/>
        <p:nvPr/>
      </p:nvGrpSpPr>
      <p:grpSpPr>
        <a:xfrm>
          <a:off x="0" y="0"/>
          <a:ext cx="0" cy="0"/>
          <a:chOff x="0" y="0"/>
          <a:chExt cx="0" cy="0"/>
        </a:xfrm>
      </p:grpSpPr>
      <p:sp>
        <p:nvSpPr>
          <p:cNvPr id="1299" name="Google Shape;1299;p7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300" name="Google Shape;1300;p77"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301" name="Google Shape;1301;p77"/>
          <p:cNvSpPr txBox="1"/>
          <p:nvPr/>
        </p:nvSpPr>
        <p:spPr>
          <a:xfrm>
            <a:off x="839225" y="301500"/>
            <a:ext cx="82227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latin typeface="Reddit Sans"/>
                <a:ea typeface="Reddit Sans"/>
                <a:cs typeface="Reddit Sans"/>
                <a:sym typeface="Reddit Sans"/>
              </a:rPr>
              <a:t>Tìm giải pháp cho các </a:t>
            </a:r>
            <a:r>
              <a:rPr lang="vi" sz="1600" b="1">
                <a:solidFill>
                  <a:srgbClr val="C3161C"/>
                </a:solidFill>
                <a:latin typeface="Reddit Sans"/>
                <a:ea typeface="Reddit Sans"/>
                <a:cs typeface="Reddit Sans"/>
                <a:sym typeface="Reddit Sans"/>
              </a:rPr>
              <a:t>Vấn đề cốt lõi</a:t>
            </a:r>
            <a:r>
              <a:rPr lang="vi" sz="1600" b="1">
                <a:latin typeface="Reddit Sans"/>
                <a:ea typeface="Reddit Sans"/>
                <a:cs typeface="Reddit Sans"/>
                <a:sym typeface="Reddit Sans"/>
              </a:rPr>
              <a:t> của doanh nghiệp </a:t>
            </a:r>
            <a:r>
              <a:rPr lang="vi" sz="1600" b="1">
                <a:solidFill>
                  <a:srgbClr val="C3161C"/>
                </a:solidFill>
                <a:latin typeface="Reddit Sans"/>
                <a:ea typeface="Reddit Sans"/>
                <a:cs typeface="Reddit Sans"/>
                <a:sym typeface="Reddit Sans"/>
              </a:rPr>
              <a:t>Thương Mại - Phân phối</a:t>
            </a:r>
            <a:endParaRPr sz="1600" b="1">
              <a:solidFill>
                <a:srgbClr val="C3161C"/>
              </a:solidFill>
              <a:latin typeface="Reddit Sans"/>
              <a:ea typeface="Reddit Sans"/>
              <a:cs typeface="Reddit Sans"/>
              <a:sym typeface="Reddit Sans"/>
            </a:endParaRPr>
          </a:p>
        </p:txBody>
      </p:sp>
      <p:sp>
        <p:nvSpPr>
          <p:cNvPr id="1302" name="Google Shape;1302;p77"/>
          <p:cNvSpPr txBox="1"/>
          <p:nvPr/>
        </p:nvSpPr>
        <p:spPr>
          <a:xfrm>
            <a:off x="867875" y="1035575"/>
            <a:ext cx="3146700" cy="5078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1650"/>
              </a:spcBef>
              <a:spcAft>
                <a:spcPts val="0"/>
              </a:spcAft>
              <a:buNone/>
            </a:pPr>
            <a:r>
              <a:rPr lang="vi" sz="1100">
                <a:latin typeface="Reddit Sans"/>
                <a:ea typeface="Reddit Sans"/>
                <a:cs typeface="Reddit Sans"/>
                <a:sym typeface="Reddit Sans"/>
              </a:rPr>
              <a:t>Làm thế nào để quản trị chuỗi cung ứng và hệ thống phân phối đa tầng, đa kênh hiệu quả?</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Làm thế nào để tối ưu tồn kho, đảm bảo đủ hàng nhưng không ứ đọng vốn?</a:t>
            </a:r>
            <a:endParaRPr sz="11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latin typeface="Reddit Sans"/>
                <a:ea typeface="Reddit Sans"/>
                <a:cs typeface="Reddit Sans"/>
                <a:sym typeface="Reddit Sans"/>
              </a:rPr>
              <a:t>Làm thế nào để thiết kế chính sách giá, chiết khấu và khuyến mãi linh hoạt nhưng nhất quán?</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Làm thế nào để đồng bộ tài chính – kế toán với hoạt động bán hàng theo thời gian thực?</a:t>
            </a:r>
            <a:endParaRPr sz="11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latin typeface="Reddit Sans"/>
                <a:ea typeface="Reddit Sans"/>
                <a:cs typeface="Reddit Sans"/>
                <a:sym typeface="Reddit Sans"/>
              </a:rPr>
              <a:t>Làm thế nào để quản lý đội ngũ sales và kênh phân phối minh bạch, đo lường được hiệu suất?</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Làm thế nào để kiểm soát công nợ và dòng tiền chặt chẽ nhưng vẫn hỗ trợ tăng trưởng?</a:t>
            </a:r>
            <a:endParaRPr sz="11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latin typeface="Reddit Sans"/>
                <a:ea typeface="Reddit Sans"/>
                <a:cs typeface="Reddit Sans"/>
                <a:sym typeface="Reddit Sans"/>
              </a:rPr>
              <a:t>Làm thế nào để chuẩn hóa và số hóa quy trình vận hành nhằm giảm chi phí và tăng tốc độ?</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Làm thế nào để phân tích dữ liệu và dự báo nhu cầu thị trường chính xác?</a:t>
            </a:r>
            <a:endParaRPr sz="1100">
              <a:solidFill>
                <a:srgbClr val="C3161C"/>
              </a:solidFill>
              <a:latin typeface="Reddit Sans"/>
              <a:ea typeface="Reddit Sans"/>
              <a:cs typeface="Reddit Sans"/>
              <a:sym typeface="Reddit Sans"/>
            </a:endParaRPr>
          </a:p>
          <a:p>
            <a:pPr marL="0" lvl="0" indent="0" algn="just" rtl="0">
              <a:spcBef>
                <a:spcPts val="1650"/>
              </a:spcBef>
              <a:spcAft>
                <a:spcPts val="1650"/>
              </a:spcAft>
              <a:buClr>
                <a:schemeClr val="dk1"/>
              </a:buClr>
              <a:buSzPts val="1100"/>
              <a:buFont typeface="Arial"/>
              <a:buNone/>
            </a:pPr>
            <a:r>
              <a:rPr lang="vi" sz="1100">
                <a:solidFill>
                  <a:schemeClr val="dk1"/>
                </a:solidFill>
                <a:latin typeface="Reddit Sans"/>
                <a:ea typeface="Reddit Sans"/>
                <a:cs typeface="Reddit Sans"/>
                <a:sym typeface="Reddit Sans"/>
              </a:rPr>
              <a:t>Làm thế nào để gắn kết cung cầu và tối ưu sản xuất khi doanh nghiệp có kênh phân phối - thương mại vừa sản xuất/gia công</a:t>
            </a:r>
            <a:endParaRPr sz="1100">
              <a:solidFill>
                <a:srgbClr val="C3161C"/>
              </a:solidFill>
              <a:latin typeface="Reddit Sans"/>
              <a:ea typeface="Reddit Sans"/>
              <a:cs typeface="Reddit Sans"/>
              <a:sym typeface="Reddit Sans"/>
            </a:endParaRPr>
          </a:p>
        </p:txBody>
      </p:sp>
      <p:sp>
        <p:nvSpPr>
          <p:cNvPr id="1303" name="Google Shape;1303;p77"/>
          <p:cNvSpPr txBox="1"/>
          <p:nvPr/>
        </p:nvSpPr>
        <p:spPr>
          <a:xfrm>
            <a:off x="5219950" y="1035575"/>
            <a:ext cx="2673000" cy="5078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1650"/>
              </a:spcBef>
              <a:spcAft>
                <a:spcPts val="0"/>
              </a:spcAft>
              <a:buNone/>
            </a:pPr>
            <a:r>
              <a:rPr lang="vi" sz="1100">
                <a:latin typeface="Reddit Sans"/>
                <a:ea typeface="Reddit Sans"/>
                <a:cs typeface="Reddit Sans"/>
                <a:sym typeface="Reddit Sans"/>
              </a:rPr>
              <a:t>Khi DN mở rộng kênh phân phối, gây dễ thất thoát, khó kiểm soát</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Tồn kho dư thừa gây ứ vốn, thiếu hàng gây gián đoạn kinh doanh.</a:t>
            </a:r>
            <a:endParaRPr sz="11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latin typeface="Reddit Sans"/>
                <a:ea typeface="Reddit Sans"/>
                <a:cs typeface="Reddit Sans"/>
                <a:sym typeface="Reddit Sans"/>
              </a:rPr>
              <a:t>Khó quản lý chương trình bán hàng gây thiếu kiểm soát và lãng phí.</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Dữ liệu tài chính thường bị trễ, khó dự báo dòng tiền và lợi nhuận.</a:t>
            </a:r>
            <a:endParaRPr sz="11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latin typeface="Reddit Sans"/>
                <a:ea typeface="Reddit Sans"/>
                <a:cs typeface="Reddit Sans"/>
                <a:sym typeface="Reddit Sans"/>
              </a:rPr>
              <a:t>Thiếu công cụ theo dõi sales và kênh phân phối để lương đo hiệu suất và </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Bán hàng công nợ tiềm ẩn rủi ro nợ xấu và mất cân đối dòng tiền.</a:t>
            </a:r>
            <a:endParaRPr sz="1100">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latin typeface="Reddit Sans"/>
                <a:ea typeface="Reddit Sans"/>
                <a:cs typeface="Reddit Sans"/>
                <a:sym typeface="Reddit Sans"/>
              </a:rPr>
              <a:t>Quy trình thủ công, rời rạc gây tốn kém và khó mở rộng.</a:t>
            </a:r>
            <a:endParaRPr sz="1100">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a:solidFill>
                  <a:srgbClr val="C3161C"/>
                </a:solidFill>
                <a:latin typeface="Reddit Sans"/>
                <a:ea typeface="Reddit Sans"/>
                <a:cs typeface="Reddit Sans"/>
                <a:sym typeface="Reddit Sans"/>
              </a:rPr>
              <a:t>Doanh nghiệp ra quyết định theo kinh nghiệm, thiếu công cụ phân tích.</a:t>
            </a:r>
            <a:endParaRPr sz="1100">
              <a:solidFill>
                <a:srgbClr val="C3161C"/>
              </a:solidFill>
              <a:latin typeface="Reddit Sans"/>
              <a:ea typeface="Reddit Sans"/>
              <a:cs typeface="Reddit Sans"/>
              <a:sym typeface="Reddit Sans"/>
            </a:endParaRPr>
          </a:p>
          <a:p>
            <a:pPr marL="0" lvl="0" indent="0" algn="just" rtl="0">
              <a:spcBef>
                <a:spcPts val="1650"/>
              </a:spcBef>
              <a:spcAft>
                <a:spcPts val="1650"/>
              </a:spcAft>
              <a:buClr>
                <a:schemeClr val="dk1"/>
              </a:buClr>
              <a:buSzPts val="1100"/>
              <a:buFont typeface="Arial"/>
              <a:buNone/>
            </a:pPr>
            <a:r>
              <a:rPr lang="vi" sz="1100">
                <a:solidFill>
                  <a:srgbClr val="C3161C"/>
                </a:solidFill>
                <a:latin typeface="Reddit Sans"/>
                <a:ea typeface="Reddit Sans"/>
                <a:cs typeface="Reddit Sans"/>
                <a:sym typeface="Reddit Sans"/>
              </a:rPr>
              <a:t>Doanh nghiệp gặp khó trong kết nối bán hàng - sản xuất, lập kế hoạch thiếu linh hoạt và khó kiểm soát chi phí thực tế.</a:t>
            </a:r>
            <a:endParaRPr sz="1100">
              <a:solidFill>
                <a:srgbClr val="C3161C"/>
              </a:solidFill>
              <a:latin typeface="Reddit Sans"/>
              <a:ea typeface="Reddit Sans"/>
              <a:cs typeface="Reddit Sans"/>
              <a:sym typeface="Reddit Sans"/>
            </a:endParaRPr>
          </a:p>
        </p:txBody>
      </p:sp>
      <p:sp>
        <p:nvSpPr>
          <p:cNvPr id="1304" name="Google Shape;1304;p77"/>
          <p:cNvSpPr/>
          <p:nvPr/>
        </p:nvSpPr>
        <p:spPr>
          <a:xfrm>
            <a:off x="4117025" y="1193950"/>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05" name="Google Shape;1305;p77"/>
          <p:cNvSpPr/>
          <p:nvPr/>
        </p:nvSpPr>
        <p:spPr>
          <a:xfrm>
            <a:off x="4184958" y="1267880"/>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1306" name="Google Shape;1306;p77"/>
          <p:cNvCxnSpPr/>
          <p:nvPr/>
        </p:nvCxnSpPr>
        <p:spPr>
          <a:xfrm>
            <a:off x="587225" y="1572008"/>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1307" name="Google Shape;1307;p77"/>
          <p:cNvCxnSpPr/>
          <p:nvPr/>
        </p:nvCxnSpPr>
        <p:spPr>
          <a:xfrm>
            <a:off x="587225" y="2107691"/>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1308" name="Google Shape;1308;p77"/>
          <p:cNvCxnSpPr/>
          <p:nvPr/>
        </p:nvCxnSpPr>
        <p:spPr>
          <a:xfrm>
            <a:off x="587225" y="2665256"/>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1309" name="Google Shape;1309;p77"/>
          <p:cNvCxnSpPr/>
          <p:nvPr/>
        </p:nvCxnSpPr>
        <p:spPr>
          <a:xfrm>
            <a:off x="587225" y="3201879"/>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1310" name="Google Shape;1310;p77"/>
          <p:cNvCxnSpPr/>
          <p:nvPr/>
        </p:nvCxnSpPr>
        <p:spPr>
          <a:xfrm>
            <a:off x="587225" y="3757937"/>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1311" name="Google Shape;1311;p77"/>
          <p:cNvCxnSpPr/>
          <p:nvPr/>
        </p:nvCxnSpPr>
        <p:spPr>
          <a:xfrm>
            <a:off x="587225" y="4301946"/>
            <a:ext cx="11033400" cy="0"/>
          </a:xfrm>
          <a:prstGeom prst="straightConnector1">
            <a:avLst/>
          </a:prstGeom>
          <a:noFill/>
          <a:ln w="9525" cap="flat" cmpd="sng">
            <a:solidFill>
              <a:srgbClr val="B7B7B7"/>
            </a:solidFill>
            <a:prstDash val="dashDot"/>
            <a:miter lim="800000"/>
            <a:headEnd type="none" w="sm" len="sm"/>
            <a:tailEnd type="none" w="sm" len="sm"/>
          </a:ln>
        </p:spPr>
      </p:cxnSp>
      <p:cxnSp>
        <p:nvCxnSpPr>
          <p:cNvPr id="1312" name="Google Shape;1312;p77"/>
          <p:cNvCxnSpPr/>
          <p:nvPr/>
        </p:nvCxnSpPr>
        <p:spPr>
          <a:xfrm>
            <a:off x="587225" y="4834442"/>
            <a:ext cx="11033400" cy="0"/>
          </a:xfrm>
          <a:prstGeom prst="straightConnector1">
            <a:avLst/>
          </a:prstGeom>
          <a:noFill/>
          <a:ln w="9525" cap="flat" cmpd="sng">
            <a:solidFill>
              <a:srgbClr val="B7B7B7"/>
            </a:solidFill>
            <a:prstDash val="dashDot"/>
            <a:miter lim="800000"/>
            <a:headEnd type="none" w="sm" len="sm"/>
            <a:tailEnd type="none" w="sm" len="sm"/>
          </a:ln>
        </p:spPr>
      </p:cxnSp>
      <p:sp>
        <p:nvSpPr>
          <p:cNvPr id="1313" name="Google Shape;1313;p77"/>
          <p:cNvSpPr/>
          <p:nvPr/>
        </p:nvSpPr>
        <p:spPr>
          <a:xfrm>
            <a:off x="4117025" y="1721541"/>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14" name="Google Shape;1314;p77"/>
          <p:cNvSpPr/>
          <p:nvPr/>
        </p:nvSpPr>
        <p:spPr>
          <a:xfrm>
            <a:off x="4184958" y="1795471"/>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15" name="Google Shape;1315;p77"/>
          <p:cNvSpPr/>
          <p:nvPr/>
        </p:nvSpPr>
        <p:spPr>
          <a:xfrm>
            <a:off x="4117025" y="2267645"/>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16" name="Google Shape;1316;p77"/>
          <p:cNvSpPr/>
          <p:nvPr/>
        </p:nvSpPr>
        <p:spPr>
          <a:xfrm>
            <a:off x="4184958" y="2341574"/>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17" name="Google Shape;1317;p77"/>
          <p:cNvSpPr/>
          <p:nvPr/>
        </p:nvSpPr>
        <p:spPr>
          <a:xfrm>
            <a:off x="4117025" y="2827320"/>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18" name="Google Shape;1318;p77"/>
          <p:cNvSpPr/>
          <p:nvPr/>
        </p:nvSpPr>
        <p:spPr>
          <a:xfrm>
            <a:off x="4184958" y="2901250"/>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19" name="Google Shape;1319;p77"/>
          <p:cNvSpPr/>
          <p:nvPr/>
        </p:nvSpPr>
        <p:spPr>
          <a:xfrm>
            <a:off x="4117025" y="3363359"/>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0" name="Google Shape;1320;p77"/>
          <p:cNvSpPr/>
          <p:nvPr/>
        </p:nvSpPr>
        <p:spPr>
          <a:xfrm>
            <a:off x="4184958" y="3437288"/>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1" name="Google Shape;1321;p77"/>
          <p:cNvSpPr/>
          <p:nvPr/>
        </p:nvSpPr>
        <p:spPr>
          <a:xfrm>
            <a:off x="4117025" y="3902795"/>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2" name="Google Shape;1322;p77"/>
          <p:cNvSpPr/>
          <p:nvPr/>
        </p:nvSpPr>
        <p:spPr>
          <a:xfrm>
            <a:off x="4184958" y="3976725"/>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3" name="Google Shape;1323;p77"/>
          <p:cNvSpPr/>
          <p:nvPr/>
        </p:nvSpPr>
        <p:spPr>
          <a:xfrm>
            <a:off x="4117025" y="4460459"/>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4" name="Google Shape;1324;p77"/>
          <p:cNvSpPr/>
          <p:nvPr/>
        </p:nvSpPr>
        <p:spPr>
          <a:xfrm>
            <a:off x="4184958" y="4534389"/>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5" name="Google Shape;1325;p77"/>
          <p:cNvSpPr/>
          <p:nvPr/>
        </p:nvSpPr>
        <p:spPr>
          <a:xfrm>
            <a:off x="4117025" y="4986251"/>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6" name="Google Shape;1326;p77"/>
          <p:cNvSpPr/>
          <p:nvPr/>
        </p:nvSpPr>
        <p:spPr>
          <a:xfrm>
            <a:off x="4184958" y="5060181"/>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27" name="Google Shape;1327;p77"/>
          <p:cNvSpPr/>
          <p:nvPr/>
        </p:nvSpPr>
        <p:spPr>
          <a:xfrm>
            <a:off x="4456556" y="1184625"/>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28" name="Google Shape;1328;p77"/>
          <p:cNvSpPr txBox="1"/>
          <p:nvPr/>
        </p:nvSpPr>
        <p:spPr>
          <a:xfrm>
            <a:off x="4495931" y="1193598"/>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29" name="Google Shape;1329;p77"/>
          <p:cNvSpPr/>
          <p:nvPr/>
        </p:nvSpPr>
        <p:spPr>
          <a:xfrm>
            <a:off x="4456556" y="1712215"/>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30" name="Google Shape;1330;p77"/>
          <p:cNvSpPr txBox="1"/>
          <p:nvPr/>
        </p:nvSpPr>
        <p:spPr>
          <a:xfrm>
            <a:off x="4495931" y="1721189"/>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31" name="Google Shape;1331;p77"/>
          <p:cNvSpPr/>
          <p:nvPr/>
        </p:nvSpPr>
        <p:spPr>
          <a:xfrm>
            <a:off x="4456556" y="2258839"/>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32" name="Google Shape;1332;p77"/>
          <p:cNvSpPr txBox="1"/>
          <p:nvPr/>
        </p:nvSpPr>
        <p:spPr>
          <a:xfrm>
            <a:off x="4495931" y="2267813"/>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33" name="Google Shape;1333;p77"/>
          <p:cNvSpPr/>
          <p:nvPr/>
        </p:nvSpPr>
        <p:spPr>
          <a:xfrm>
            <a:off x="4456556" y="2817992"/>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34" name="Google Shape;1334;p77"/>
          <p:cNvSpPr txBox="1"/>
          <p:nvPr/>
        </p:nvSpPr>
        <p:spPr>
          <a:xfrm>
            <a:off x="4495931" y="2826966"/>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35" name="Google Shape;1335;p77"/>
          <p:cNvSpPr/>
          <p:nvPr/>
        </p:nvSpPr>
        <p:spPr>
          <a:xfrm>
            <a:off x="4456556" y="3352263"/>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36" name="Google Shape;1336;p77"/>
          <p:cNvSpPr txBox="1"/>
          <p:nvPr/>
        </p:nvSpPr>
        <p:spPr>
          <a:xfrm>
            <a:off x="4495931" y="3361236"/>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37" name="Google Shape;1337;p77"/>
          <p:cNvSpPr/>
          <p:nvPr/>
        </p:nvSpPr>
        <p:spPr>
          <a:xfrm>
            <a:off x="4456556" y="3893466"/>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38" name="Google Shape;1338;p77"/>
          <p:cNvSpPr txBox="1"/>
          <p:nvPr/>
        </p:nvSpPr>
        <p:spPr>
          <a:xfrm>
            <a:off x="4495931" y="3902439"/>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39" name="Google Shape;1339;p77"/>
          <p:cNvSpPr/>
          <p:nvPr/>
        </p:nvSpPr>
        <p:spPr>
          <a:xfrm>
            <a:off x="4456556" y="4451129"/>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40" name="Google Shape;1340;p77"/>
          <p:cNvSpPr txBox="1"/>
          <p:nvPr/>
        </p:nvSpPr>
        <p:spPr>
          <a:xfrm>
            <a:off x="4495931" y="4460102"/>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41" name="Google Shape;1341;p77"/>
          <p:cNvSpPr/>
          <p:nvPr/>
        </p:nvSpPr>
        <p:spPr>
          <a:xfrm>
            <a:off x="4456556" y="4976920"/>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42" name="Google Shape;1342;p77"/>
          <p:cNvSpPr txBox="1"/>
          <p:nvPr/>
        </p:nvSpPr>
        <p:spPr>
          <a:xfrm>
            <a:off x="4495931" y="4985894"/>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43" name="Google Shape;1343;p77"/>
          <p:cNvSpPr/>
          <p:nvPr/>
        </p:nvSpPr>
        <p:spPr>
          <a:xfrm>
            <a:off x="588300" y="1193950"/>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01</a:t>
            </a:r>
            <a:endParaRPr sz="1000" i="0" u="none" strike="noStrike" cap="none">
              <a:solidFill>
                <a:schemeClr val="lt1"/>
              </a:solidFill>
              <a:latin typeface="Reddit Sans Medium"/>
              <a:ea typeface="Reddit Sans Medium"/>
              <a:cs typeface="Reddit Sans Medium"/>
              <a:sym typeface="Reddit Sans Medium"/>
            </a:endParaRPr>
          </a:p>
        </p:txBody>
      </p:sp>
      <p:sp>
        <p:nvSpPr>
          <p:cNvPr id="1344" name="Google Shape;1344;p77"/>
          <p:cNvSpPr/>
          <p:nvPr/>
        </p:nvSpPr>
        <p:spPr>
          <a:xfrm>
            <a:off x="588300" y="1736643"/>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02</a:t>
            </a:r>
            <a:endParaRPr sz="1000" i="0" u="none" strike="noStrike" cap="none">
              <a:solidFill>
                <a:schemeClr val="lt1"/>
              </a:solidFill>
              <a:latin typeface="Reddit Sans Medium"/>
              <a:ea typeface="Reddit Sans Medium"/>
              <a:cs typeface="Reddit Sans Medium"/>
              <a:sym typeface="Reddit Sans Medium"/>
            </a:endParaRPr>
          </a:p>
        </p:txBody>
      </p:sp>
      <p:sp>
        <p:nvSpPr>
          <p:cNvPr id="1345" name="Google Shape;1345;p77"/>
          <p:cNvSpPr/>
          <p:nvPr/>
        </p:nvSpPr>
        <p:spPr>
          <a:xfrm>
            <a:off x="588300" y="2270276"/>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03</a:t>
            </a:r>
            <a:endParaRPr sz="1000" i="0" u="none" strike="noStrike" cap="none">
              <a:solidFill>
                <a:schemeClr val="lt1"/>
              </a:solidFill>
              <a:latin typeface="Reddit Sans Medium"/>
              <a:ea typeface="Reddit Sans Medium"/>
              <a:cs typeface="Reddit Sans Medium"/>
              <a:sym typeface="Reddit Sans Medium"/>
            </a:endParaRPr>
          </a:p>
        </p:txBody>
      </p:sp>
      <p:sp>
        <p:nvSpPr>
          <p:cNvPr id="1346" name="Google Shape;1346;p77"/>
          <p:cNvSpPr/>
          <p:nvPr/>
        </p:nvSpPr>
        <p:spPr>
          <a:xfrm>
            <a:off x="588300" y="2843166"/>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04</a:t>
            </a:r>
            <a:endParaRPr sz="1000" i="0" u="none" strike="noStrike" cap="none">
              <a:solidFill>
                <a:schemeClr val="lt1"/>
              </a:solidFill>
              <a:latin typeface="Reddit Sans Medium"/>
              <a:ea typeface="Reddit Sans Medium"/>
              <a:cs typeface="Reddit Sans Medium"/>
              <a:sym typeface="Reddit Sans Medium"/>
            </a:endParaRPr>
          </a:p>
        </p:txBody>
      </p:sp>
      <p:sp>
        <p:nvSpPr>
          <p:cNvPr id="1347" name="Google Shape;1347;p77"/>
          <p:cNvSpPr/>
          <p:nvPr/>
        </p:nvSpPr>
        <p:spPr>
          <a:xfrm>
            <a:off x="588300" y="3398338"/>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05</a:t>
            </a:r>
            <a:endParaRPr sz="1000" i="0" u="none" strike="noStrike" cap="none">
              <a:solidFill>
                <a:schemeClr val="lt1"/>
              </a:solidFill>
              <a:latin typeface="Reddit Sans Medium"/>
              <a:ea typeface="Reddit Sans Medium"/>
              <a:cs typeface="Reddit Sans Medium"/>
              <a:sym typeface="Reddit Sans Medium"/>
            </a:endParaRPr>
          </a:p>
        </p:txBody>
      </p:sp>
      <p:sp>
        <p:nvSpPr>
          <p:cNvPr id="1348" name="Google Shape;1348;p77"/>
          <p:cNvSpPr/>
          <p:nvPr/>
        </p:nvSpPr>
        <p:spPr>
          <a:xfrm>
            <a:off x="588300" y="3931662"/>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06</a:t>
            </a:r>
            <a:endParaRPr sz="1000" i="0" u="none" strike="noStrike" cap="none">
              <a:solidFill>
                <a:schemeClr val="lt1"/>
              </a:solidFill>
              <a:latin typeface="Reddit Sans Medium"/>
              <a:ea typeface="Reddit Sans Medium"/>
              <a:cs typeface="Reddit Sans Medium"/>
              <a:sym typeface="Reddit Sans Medium"/>
            </a:endParaRPr>
          </a:p>
        </p:txBody>
      </p:sp>
      <p:sp>
        <p:nvSpPr>
          <p:cNvPr id="1349" name="Google Shape;1349;p77"/>
          <p:cNvSpPr/>
          <p:nvPr/>
        </p:nvSpPr>
        <p:spPr>
          <a:xfrm>
            <a:off x="588300" y="4460454"/>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2700" cap="flat" cmpd="sng">
            <a:solidFill>
              <a:schemeClr val="dk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07</a:t>
            </a:r>
            <a:endParaRPr sz="1000" i="0" u="none" strike="noStrike" cap="none">
              <a:solidFill>
                <a:schemeClr val="lt1"/>
              </a:solidFill>
              <a:latin typeface="Reddit Sans Medium"/>
              <a:ea typeface="Reddit Sans Medium"/>
              <a:cs typeface="Reddit Sans Medium"/>
              <a:sym typeface="Reddit Sans Medium"/>
            </a:endParaRPr>
          </a:p>
        </p:txBody>
      </p:sp>
      <p:sp>
        <p:nvSpPr>
          <p:cNvPr id="1350" name="Google Shape;1350;p77"/>
          <p:cNvSpPr/>
          <p:nvPr/>
        </p:nvSpPr>
        <p:spPr>
          <a:xfrm>
            <a:off x="588300" y="5006445"/>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08</a:t>
            </a:r>
            <a:endParaRPr sz="1000" i="0" u="none" strike="noStrike" cap="none">
              <a:solidFill>
                <a:schemeClr val="lt1"/>
              </a:solidFill>
              <a:latin typeface="Reddit Sans Medium"/>
              <a:ea typeface="Reddit Sans Medium"/>
              <a:cs typeface="Reddit Sans Medium"/>
              <a:sym typeface="Reddit Sans Medium"/>
            </a:endParaRPr>
          </a:p>
        </p:txBody>
      </p:sp>
      <p:grpSp>
        <p:nvGrpSpPr>
          <p:cNvPr id="1351" name="Google Shape;1351;p77"/>
          <p:cNvGrpSpPr/>
          <p:nvPr/>
        </p:nvGrpSpPr>
        <p:grpSpPr>
          <a:xfrm>
            <a:off x="10222040" y="325568"/>
            <a:ext cx="1379662" cy="380749"/>
            <a:chOff x="2600725" y="4134550"/>
            <a:chExt cx="1957800" cy="540300"/>
          </a:xfrm>
        </p:grpSpPr>
        <p:sp>
          <p:nvSpPr>
            <p:cNvPr id="1352" name="Google Shape;1352;p77"/>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353" name="Google Shape;1353;p77"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354" name="Google Shape;1354;p77"/>
          <p:cNvSpPr txBox="1"/>
          <p:nvPr/>
        </p:nvSpPr>
        <p:spPr>
          <a:xfrm>
            <a:off x="9258800" y="1035575"/>
            <a:ext cx="2362200" cy="5078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1650"/>
              </a:spcBef>
              <a:spcAft>
                <a:spcPts val="0"/>
              </a:spcAft>
              <a:buNone/>
            </a:pPr>
            <a:r>
              <a:rPr lang="vi" sz="1100" b="1">
                <a:latin typeface="Reddit Sans"/>
                <a:ea typeface="Reddit Sans"/>
                <a:cs typeface="Reddit Sans"/>
                <a:sym typeface="Reddit Sans"/>
              </a:rPr>
              <a:t>Quản trị chuỗi cung ứng và phân phối tích hợp với MBW Next</a:t>
            </a:r>
            <a:endParaRPr sz="1100" b="1">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solidFill>
                  <a:srgbClr val="C3161C"/>
                </a:solidFill>
                <a:latin typeface="Reddit Sans"/>
                <a:ea typeface="Reddit Sans"/>
                <a:cs typeface="Reddit Sans"/>
                <a:sym typeface="Reddit Sans"/>
              </a:rPr>
              <a:t>Quản trị tồn kho và giá vốn hàng hóa tối ưu với MBW Next</a:t>
            </a:r>
            <a:endParaRPr sz="1100" b="1">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latin typeface="Reddit Sans"/>
                <a:ea typeface="Reddit Sans"/>
                <a:cs typeface="Reddit Sans"/>
                <a:sym typeface="Reddit Sans"/>
              </a:rPr>
              <a:t>Quản trị chính sách giá &amp; khuyến mãi với MBW Next</a:t>
            </a:r>
            <a:endParaRPr sz="1100" b="1">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solidFill>
                  <a:srgbClr val="C3161C"/>
                </a:solidFill>
                <a:latin typeface="Reddit Sans"/>
                <a:ea typeface="Reddit Sans"/>
                <a:cs typeface="Reddit Sans"/>
                <a:sym typeface="Reddit Sans"/>
              </a:rPr>
              <a:t>Tích hợp Tài chính – Kế toán theo thời gian thực với MBW Next</a:t>
            </a:r>
            <a:endParaRPr sz="1100" b="1">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latin typeface="Reddit Sans"/>
                <a:ea typeface="Reddit Sans"/>
                <a:cs typeface="Reddit Sans"/>
                <a:sym typeface="Reddit Sans"/>
              </a:rPr>
              <a:t>Quản lý đội ngũ bán hàng &amp; kênh phân phối với MBW Next</a:t>
            </a:r>
            <a:endParaRPr sz="1100" b="1">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solidFill>
                  <a:srgbClr val="C3161C"/>
                </a:solidFill>
                <a:latin typeface="Reddit Sans"/>
                <a:ea typeface="Reddit Sans"/>
                <a:cs typeface="Reddit Sans"/>
                <a:sym typeface="Reddit Sans"/>
              </a:rPr>
              <a:t>Quản trị công nợ &amp; dòng tiền với MBW Next</a:t>
            </a:r>
            <a:endParaRPr sz="1100" b="1">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latin typeface="Reddit Sans"/>
                <a:ea typeface="Reddit Sans"/>
                <a:cs typeface="Reddit Sans"/>
                <a:sym typeface="Reddit Sans"/>
              </a:rPr>
              <a:t>Chuẩn hóa &amp; số hóa quy trình, số liệu, dữ liệu với MBW Next</a:t>
            </a:r>
            <a:endParaRPr sz="1100" b="1">
              <a:latin typeface="Reddit Sans"/>
              <a:ea typeface="Reddit Sans"/>
              <a:cs typeface="Reddit Sans"/>
              <a:sym typeface="Reddit Sans"/>
            </a:endParaRPr>
          </a:p>
          <a:p>
            <a:pPr marL="0" lvl="0" indent="0" algn="just" rtl="0">
              <a:lnSpc>
                <a:spcPct val="100000"/>
              </a:lnSpc>
              <a:spcBef>
                <a:spcPts val="1650"/>
              </a:spcBef>
              <a:spcAft>
                <a:spcPts val="0"/>
              </a:spcAft>
              <a:buNone/>
            </a:pPr>
            <a:r>
              <a:rPr lang="vi" sz="1100" b="1">
                <a:solidFill>
                  <a:srgbClr val="C3161C"/>
                </a:solidFill>
                <a:latin typeface="Reddit Sans"/>
                <a:ea typeface="Reddit Sans"/>
                <a:cs typeface="Reddit Sans"/>
                <a:sym typeface="Reddit Sans"/>
              </a:rPr>
              <a:t>Phân tích dữ liệu &amp; dự báo với MBW Next</a:t>
            </a:r>
            <a:endParaRPr sz="1100" b="1">
              <a:solidFill>
                <a:srgbClr val="C3161C"/>
              </a:solidFill>
              <a:latin typeface="Reddit Sans"/>
              <a:ea typeface="Reddit Sans"/>
              <a:cs typeface="Reddit Sans"/>
              <a:sym typeface="Reddit Sans"/>
            </a:endParaRPr>
          </a:p>
          <a:p>
            <a:pPr marL="0" lvl="0" indent="0" algn="l" rtl="0">
              <a:spcBef>
                <a:spcPts val="1650"/>
              </a:spcBef>
              <a:spcAft>
                <a:spcPts val="0"/>
              </a:spcAft>
              <a:buClr>
                <a:schemeClr val="dk1"/>
              </a:buClr>
              <a:buSzPts val="1100"/>
              <a:buFont typeface="Arial"/>
              <a:buNone/>
            </a:pPr>
            <a:r>
              <a:rPr lang="vi" sz="1100" b="1">
                <a:solidFill>
                  <a:srgbClr val="C3161C"/>
                </a:solidFill>
                <a:latin typeface="Reddit Sans"/>
                <a:ea typeface="Reddit Sans"/>
                <a:cs typeface="Reddit Sans"/>
                <a:sym typeface="Reddit Sans"/>
              </a:rPr>
              <a:t>Quản lý Kế hoạch &amp; Thực thi Sản xuất bằng MBW Next</a:t>
            </a:r>
            <a:endParaRPr sz="1100" b="1">
              <a:solidFill>
                <a:srgbClr val="C3161C"/>
              </a:solidFill>
              <a:latin typeface="Reddit Sans"/>
              <a:ea typeface="Reddit Sans"/>
              <a:cs typeface="Reddit Sans"/>
              <a:sym typeface="Reddit Sans"/>
            </a:endParaRPr>
          </a:p>
          <a:p>
            <a:pPr marL="0" lvl="0" indent="0" algn="just" rtl="0">
              <a:lnSpc>
                <a:spcPct val="100000"/>
              </a:lnSpc>
              <a:spcBef>
                <a:spcPts val="1650"/>
              </a:spcBef>
              <a:spcAft>
                <a:spcPts val="1650"/>
              </a:spcAft>
              <a:buNone/>
            </a:pPr>
            <a:endParaRPr sz="1100" b="1">
              <a:solidFill>
                <a:srgbClr val="C3161C"/>
              </a:solidFill>
              <a:latin typeface="Reddit Sans"/>
              <a:ea typeface="Reddit Sans"/>
              <a:cs typeface="Reddit Sans"/>
              <a:sym typeface="Reddit Sans"/>
            </a:endParaRPr>
          </a:p>
        </p:txBody>
      </p:sp>
      <p:sp>
        <p:nvSpPr>
          <p:cNvPr id="1355" name="Google Shape;1355;p77"/>
          <p:cNvSpPr/>
          <p:nvPr/>
        </p:nvSpPr>
        <p:spPr>
          <a:xfrm>
            <a:off x="8011649" y="1193950"/>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6" name="Google Shape;1356;p77"/>
          <p:cNvSpPr/>
          <p:nvPr/>
        </p:nvSpPr>
        <p:spPr>
          <a:xfrm>
            <a:off x="8080320" y="1267880"/>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7" name="Google Shape;1357;p77"/>
          <p:cNvSpPr/>
          <p:nvPr/>
        </p:nvSpPr>
        <p:spPr>
          <a:xfrm>
            <a:off x="8011649" y="1715547"/>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8" name="Google Shape;1358;p77"/>
          <p:cNvSpPr/>
          <p:nvPr/>
        </p:nvSpPr>
        <p:spPr>
          <a:xfrm>
            <a:off x="8080320" y="1789477"/>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59" name="Google Shape;1359;p77"/>
          <p:cNvSpPr/>
          <p:nvPr/>
        </p:nvSpPr>
        <p:spPr>
          <a:xfrm>
            <a:off x="8011649" y="2266113"/>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0" name="Google Shape;1360;p77"/>
          <p:cNvSpPr/>
          <p:nvPr/>
        </p:nvSpPr>
        <p:spPr>
          <a:xfrm>
            <a:off x="8080320" y="2340043"/>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1" name="Google Shape;1361;p77"/>
          <p:cNvSpPr/>
          <p:nvPr/>
        </p:nvSpPr>
        <p:spPr>
          <a:xfrm>
            <a:off x="8011649" y="2808374"/>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2" name="Google Shape;1362;p77"/>
          <p:cNvSpPr/>
          <p:nvPr/>
        </p:nvSpPr>
        <p:spPr>
          <a:xfrm>
            <a:off x="8080320" y="2882304"/>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3" name="Google Shape;1363;p77"/>
          <p:cNvSpPr/>
          <p:nvPr/>
        </p:nvSpPr>
        <p:spPr>
          <a:xfrm>
            <a:off x="8011649" y="3360374"/>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4" name="Google Shape;1364;p77"/>
          <p:cNvSpPr/>
          <p:nvPr/>
        </p:nvSpPr>
        <p:spPr>
          <a:xfrm>
            <a:off x="8080320" y="3434304"/>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5" name="Google Shape;1365;p77"/>
          <p:cNvSpPr/>
          <p:nvPr/>
        </p:nvSpPr>
        <p:spPr>
          <a:xfrm>
            <a:off x="8011649" y="3910618"/>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6" name="Google Shape;1366;p77"/>
          <p:cNvSpPr/>
          <p:nvPr/>
        </p:nvSpPr>
        <p:spPr>
          <a:xfrm>
            <a:off x="8080320" y="3984547"/>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7" name="Google Shape;1367;p77"/>
          <p:cNvSpPr/>
          <p:nvPr/>
        </p:nvSpPr>
        <p:spPr>
          <a:xfrm>
            <a:off x="8011649" y="4444715"/>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8" name="Google Shape;1368;p77"/>
          <p:cNvSpPr/>
          <p:nvPr/>
        </p:nvSpPr>
        <p:spPr>
          <a:xfrm>
            <a:off x="8080320" y="4518644"/>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69" name="Google Shape;1369;p77"/>
          <p:cNvSpPr/>
          <p:nvPr/>
        </p:nvSpPr>
        <p:spPr>
          <a:xfrm>
            <a:off x="8011649" y="4987604"/>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70" name="Google Shape;1370;p77"/>
          <p:cNvSpPr/>
          <p:nvPr/>
        </p:nvSpPr>
        <p:spPr>
          <a:xfrm>
            <a:off x="8080320" y="5061534"/>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71" name="Google Shape;1371;p77"/>
          <p:cNvSpPr/>
          <p:nvPr/>
        </p:nvSpPr>
        <p:spPr>
          <a:xfrm>
            <a:off x="8351176" y="1184625"/>
            <a:ext cx="865800" cy="2409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72" name="Google Shape;1372;p77"/>
          <p:cNvSpPr txBox="1"/>
          <p:nvPr/>
        </p:nvSpPr>
        <p:spPr>
          <a:xfrm>
            <a:off x="8401676" y="1193598"/>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5"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01</a:t>
            </a:r>
            <a:endParaRPr sz="1000" i="0" strike="noStrike" cap="none">
              <a:solidFill>
                <a:schemeClr val="lt1"/>
              </a:solidFill>
              <a:latin typeface="Reddit Sans Medium"/>
              <a:ea typeface="Reddit Sans Medium"/>
              <a:cs typeface="Reddit Sans Medium"/>
              <a:sym typeface="Reddit Sans Medium"/>
            </a:endParaRPr>
          </a:p>
        </p:txBody>
      </p:sp>
      <p:sp>
        <p:nvSpPr>
          <p:cNvPr id="1373" name="Google Shape;1373;p77"/>
          <p:cNvSpPr/>
          <p:nvPr/>
        </p:nvSpPr>
        <p:spPr>
          <a:xfrm>
            <a:off x="8351176" y="1706222"/>
            <a:ext cx="865800" cy="2409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74" name="Google Shape;1374;p77"/>
          <p:cNvSpPr txBox="1"/>
          <p:nvPr/>
        </p:nvSpPr>
        <p:spPr>
          <a:xfrm>
            <a:off x="8401676" y="1715195"/>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6"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02</a:t>
            </a:r>
            <a:endParaRPr sz="1000">
              <a:solidFill>
                <a:schemeClr val="lt1"/>
              </a:solidFill>
              <a:latin typeface="Reddit Sans Medium"/>
              <a:ea typeface="Reddit Sans Medium"/>
              <a:cs typeface="Reddit Sans Medium"/>
              <a:sym typeface="Reddit Sans Medium"/>
            </a:endParaRPr>
          </a:p>
        </p:txBody>
      </p:sp>
      <p:sp>
        <p:nvSpPr>
          <p:cNvPr id="1375" name="Google Shape;1375;p77"/>
          <p:cNvSpPr/>
          <p:nvPr/>
        </p:nvSpPr>
        <p:spPr>
          <a:xfrm>
            <a:off x="8351176" y="2257308"/>
            <a:ext cx="865800" cy="2409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76" name="Google Shape;1376;p77"/>
          <p:cNvSpPr txBox="1"/>
          <p:nvPr/>
        </p:nvSpPr>
        <p:spPr>
          <a:xfrm>
            <a:off x="8401676" y="2266281"/>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7"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03</a:t>
            </a:r>
            <a:endParaRPr sz="1000">
              <a:solidFill>
                <a:schemeClr val="lt1"/>
              </a:solidFill>
              <a:latin typeface="Reddit Sans Medium"/>
              <a:ea typeface="Reddit Sans Medium"/>
              <a:cs typeface="Reddit Sans Medium"/>
              <a:sym typeface="Reddit Sans Medium"/>
            </a:endParaRPr>
          </a:p>
        </p:txBody>
      </p:sp>
      <p:sp>
        <p:nvSpPr>
          <p:cNvPr id="1377" name="Google Shape;1377;p77"/>
          <p:cNvSpPr/>
          <p:nvPr/>
        </p:nvSpPr>
        <p:spPr>
          <a:xfrm>
            <a:off x="8351176" y="2799047"/>
            <a:ext cx="865800" cy="2409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78" name="Google Shape;1378;p77"/>
          <p:cNvSpPr txBox="1"/>
          <p:nvPr/>
        </p:nvSpPr>
        <p:spPr>
          <a:xfrm>
            <a:off x="8401676" y="2808020"/>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8"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04</a:t>
            </a:r>
            <a:endParaRPr sz="1000">
              <a:solidFill>
                <a:schemeClr val="lt1"/>
              </a:solidFill>
              <a:latin typeface="Reddit Sans Medium"/>
              <a:ea typeface="Reddit Sans Medium"/>
              <a:cs typeface="Reddit Sans Medium"/>
              <a:sym typeface="Reddit Sans Medium"/>
            </a:endParaRPr>
          </a:p>
        </p:txBody>
      </p:sp>
      <p:sp>
        <p:nvSpPr>
          <p:cNvPr id="1379" name="Google Shape;1379;p77"/>
          <p:cNvSpPr/>
          <p:nvPr/>
        </p:nvSpPr>
        <p:spPr>
          <a:xfrm>
            <a:off x="8351176" y="3349278"/>
            <a:ext cx="865800" cy="2409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80" name="Google Shape;1380;p77"/>
          <p:cNvSpPr txBox="1"/>
          <p:nvPr/>
        </p:nvSpPr>
        <p:spPr>
          <a:xfrm>
            <a:off x="8401676" y="3358252"/>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9"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05</a:t>
            </a:r>
            <a:endParaRPr sz="1000">
              <a:solidFill>
                <a:schemeClr val="lt1"/>
              </a:solidFill>
              <a:latin typeface="Reddit Sans Medium"/>
              <a:ea typeface="Reddit Sans Medium"/>
              <a:cs typeface="Reddit Sans Medium"/>
              <a:sym typeface="Reddit Sans Medium"/>
            </a:endParaRPr>
          </a:p>
        </p:txBody>
      </p:sp>
      <p:sp>
        <p:nvSpPr>
          <p:cNvPr id="1381" name="Google Shape;1381;p77"/>
          <p:cNvSpPr/>
          <p:nvPr/>
        </p:nvSpPr>
        <p:spPr>
          <a:xfrm>
            <a:off x="8351176" y="3901289"/>
            <a:ext cx="865800" cy="2409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82" name="Google Shape;1382;p77"/>
          <p:cNvSpPr txBox="1"/>
          <p:nvPr/>
        </p:nvSpPr>
        <p:spPr>
          <a:xfrm>
            <a:off x="8401676" y="3910262"/>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10"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06</a:t>
            </a:r>
            <a:endParaRPr sz="1000">
              <a:solidFill>
                <a:schemeClr val="lt1"/>
              </a:solidFill>
              <a:latin typeface="Reddit Sans Medium"/>
              <a:ea typeface="Reddit Sans Medium"/>
              <a:cs typeface="Reddit Sans Medium"/>
              <a:sym typeface="Reddit Sans Medium"/>
            </a:endParaRPr>
          </a:p>
        </p:txBody>
      </p:sp>
      <p:sp>
        <p:nvSpPr>
          <p:cNvPr id="1383" name="Google Shape;1383;p77"/>
          <p:cNvSpPr/>
          <p:nvPr/>
        </p:nvSpPr>
        <p:spPr>
          <a:xfrm>
            <a:off x="8351176" y="4435385"/>
            <a:ext cx="865800" cy="2409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84" name="Google Shape;1384;p77"/>
          <p:cNvSpPr txBox="1"/>
          <p:nvPr/>
        </p:nvSpPr>
        <p:spPr>
          <a:xfrm>
            <a:off x="8401676" y="4444358"/>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11"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07</a:t>
            </a:r>
            <a:endParaRPr sz="1000">
              <a:solidFill>
                <a:schemeClr val="lt1"/>
              </a:solidFill>
              <a:latin typeface="Reddit Sans Medium"/>
              <a:ea typeface="Reddit Sans Medium"/>
              <a:cs typeface="Reddit Sans Medium"/>
              <a:sym typeface="Reddit Sans Medium"/>
            </a:endParaRPr>
          </a:p>
        </p:txBody>
      </p:sp>
      <p:sp>
        <p:nvSpPr>
          <p:cNvPr id="1385" name="Google Shape;1385;p77"/>
          <p:cNvSpPr/>
          <p:nvPr/>
        </p:nvSpPr>
        <p:spPr>
          <a:xfrm>
            <a:off x="8351176" y="4978273"/>
            <a:ext cx="865800" cy="240900"/>
          </a:xfrm>
          <a:prstGeom prst="roundRect">
            <a:avLst>
              <a:gd name="adj" fmla="val 50000"/>
            </a:avLst>
          </a:prstGeom>
          <a:solidFill>
            <a:srgbClr val="C3161C"/>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86" name="Google Shape;1386;p77"/>
          <p:cNvSpPr txBox="1"/>
          <p:nvPr/>
        </p:nvSpPr>
        <p:spPr>
          <a:xfrm>
            <a:off x="8401676" y="4987247"/>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12"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08</a:t>
            </a:r>
            <a:endParaRPr sz="1000">
              <a:solidFill>
                <a:schemeClr val="lt1"/>
              </a:solidFill>
              <a:latin typeface="Reddit Sans Medium"/>
              <a:ea typeface="Reddit Sans Medium"/>
              <a:cs typeface="Reddit Sans Medium"/>
              <a:sym typeface="Reddit Sans Medium"/>
            </a:endParaRPr>
          </a:p>
        </p:txBody>
      </p:sp>
      <p:sp>
        <p:nvSpPr>
          <p:cNvPr id="1387" name="Google Shape;1387;p77"/>
          <p:cNvSpPr txBox="1">
            <a:spLocks noGrp="1"/>
          </p:cNvSpPr>
          <p:nvPr>
            <p:ph type="sldNum" idx="12"/>
          </p:nvPr>
        </p:nvSpPr>
        <p:spPr>
          <a:xfrm>
            <a:off x="153525" y="6313574"/>
            <a:ext cx="272400" cy="121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32</a:t>
            </a:fld>
            <a:endParaRPr/>
          </a:p>
        </p:txBody>
      </p:sp>
      <p:cxnSp>
        <p:nvCxnSpPr>
          <p:cNvPr id="1388" name="Google Shape;1388;p77"/>
          <p:cNvCxnSpPr/>
          <p:nvPr/>
        </p:nvCxnSpPr>
        <p:spPr>
          <a:xfrm>
            <a:off x="587225" y="5374667"/>
            <a:ext cx="11033400" cy="0"/>
          </a:xfrm>
          <a:prstGeom prst="straightConnector1">
            <a:avLst/>
          </a:prstGeom>
          <a:noFill/>
          <a:ln w="9525" cap="flat" cmpd="sng">
            <a:solidFill>
              <a:srgbClr val="B7B7B7"/>
            </a:solidFill>
            <a:prstDash val="dashDot"/>
            <a:miter lim="800000"/>
            <a:headEnd type="none" w="sm" len="sm"/>
            <a:tailEnd type="none" w="sm" len="sm"/>
          </a:ln>
        </p:spPr>
      </p:cxnSp>
      <p:sp>
        <p:nvSpPr>
          <p:cNvPr id="1389" name="Google Shape;1389;p77"/>
          <p:cNvSpPr/>
          <p:nvPr/>
        </p:nvSpPr>
        <p:spPr>
          <a:xfrm>
            <a:off x="588300" y="5535454"/>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chemeClr val="dk1"/>
          </a:solidFill>
          <a:ln w="12700" cap="flat" cmpd="sng">
            <a:solidFill>
              <a:schemeClr val="dk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09</a:t>
            </a:r>
            <a:endParaRPr sz="1000" i="0" u="none" strike="noStrike" cap="none">
              <a:solidFill>
                <a:schemeClr val="lt1"/>
              </a:solidFill>
              <a:latin typeface="Reddit Sans Medium"/>
              <a:ea typeface="Reddit Sans Medium"/>
              <a:cs typeface="Reddit Sans Medium"/>
              <a:sym typeface="Reddit Sans Medium"/>
            </a:endParaRPr>
          </a:p>
        </p:txBody>
      </p:sp>
      <p:sp>
        <p:nvSpPr>
          <p:cNvPr id="1390" name="Google Shape;1390;p77"/>
          <p:cNvSpPr/>
          <p:nvPr/>
        </p:nvSpPr>
        <p:spPr>
          <a:xfrm>
            <a:off x="4117025" y="5526484"/>
            <a:ext cx="220099"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1" name="Google Shape;1391;p77"/>
          <p:cNvSpPr/>
          <p:nvPr/>
        </p:nvSpPr>
        <p:spPr>
          <a:xfrm>
            <a:off x="4184958" y="5600414"/>
            <a:ext cx="85386"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2" name="Google Shape;1392;p77"/>
          <p:cNvSpPr/>
          <p:nvPr/>
        </p:nvSpPr>
        <p:spPr>
          <a:xfrm>
            <a:off x="4456556" y="5517154"/>
            <a:ext cx="675000" cy="240900"/>
          </a:xfrm>
          <a:prstGeom prst="roundRect">
            <a:avLst>
              <a:gd name="adj" fmla="val 50000"/>
            </a:avLst>
          </a:prstGeom>
          <a:no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93" name="Google Shape;1393;p77"/>
          <p:cNvSpPr txBox="1"/>
          <p:nvPr/>
        </p:nvSpPr>
        <p:spPr>
          <a:xfrm>
            <a:off x="4495931" y="5526127"/>
            <a:ext cx="606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dk1"/>
                </a:solidFill>
                <a:latin typeface="Reddit Sans Medium"/>
                <a:ea typeface="Reddit Sans Medium"/>
                <a:cs typeface="Reddit Sans Medium"/>
                <a:sym typeface="Reddit Sans Medium"/>
              </a:rPr>
              <a:t>Vấn đề </a:t>
            </a:r>
            <a:endParaRPr sz="1000" i="0" u="none" strike="noStrike" cap="none">
              <a:solidFill>
                <a:schemeClr val="dk1"/>
              </a:solidFill>
              <a:latin typeface="Reddit Sans Medium"/>
              <a:ea typeface="Reddit Sans Medium"/>
              <a:cs typeface="Reddit Sans Medium"/>
              <a:sym typeface="Reddit Sans Medium"/>
            </a:endParaRPr>
          </a:p>
        </p:txBody>
      </p:sp>
      <p:sp>
        <p:nvSpPr>
          <p:cNvPr id="1394" name="Google Shape;1394;p77"/>
          <p:cNvSpPr/>
          <p:nvPr/>
        </p:nvSpPr>
        <p:spPr>
          <a:xfrm>
            <a:off x="8011649" y="5525140"/>
            <a:ext cx="222921" cy="220099"/>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5" name="Google Shape;1395;p77"/>
          <p:cNvSpPr/>
          <p:nvPr/>
        </p:nvSpPr>
        <p:spPr>
          <a:xfrm>
            <a:off x="8080320" y="5599069"/>
            <a:ext cx="86249" cy="75621"/>
          </a:xfrm>
          <a:custGeom>
            <a:avLst/>
            <a:gdLst/>
            <a:ahLst/>
            <a:cxnLst/>
            <a:rect l="l" t="t" r="r" b="b"/>
            <a:pathLst>
              <a:path w="344995" h="299489" extrusionOk="0">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96" name="Google Shape;1396;p77"/>
          <p:cNvSpPr/>
          <p:nvPr/>
        </p:nvSpPr>
        <p:spPr>
          <a:xfrm>
            <a:off x="8351176" y="5515810"/>
            <a:ext cx="865800" cy="240900"/>
          </a:xfrm>
          <a:prstGeom prst="roundRect">
            <a:avLst>
              <a:gd name="adj" fmla="val 50000"/>
            </a:avLst>
          </a:prstGeom>
          <a:solidFill>
            <a:schemeClr val="dk1"/>
          </a:solidFill>
          <a:ln w="9525" cap="flat" cmpd="sng">
            <a:solidFill>
              <a:srgbClr val="C3161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Libre Franklin ExtraLight"/>
              <a:ea typeface="Libre Franklin ExtraLight"/>
              <a:cs typeface="Libre Franklin ExtraLight"/>
              <a:sym typeface="Libre Franklin ExtraLight"/>
            </a:endParaRPr>
          </a:p>
        </p:txBody>
      </p:sp>
      <p:sp>
        <p:nvSpPr>
          <p:cNvPr id="1397" name="Google Shape;1397;p77"/>
          <p:cNvSpPr txBox="1"/>
          <p:nvPr/>
        </p:nvSpPr>
        <p:spPr>
          <a:xfrm>
            <a:off x="8401676" y="5524783"/>
            <a:ext cx="778500" cy="2463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vi" sz="1000">
                <a:solidFill>
                  <a:schemeClr val="lt1"/>
                </a:solidFill>
                <a:uFill>
                  <a:noFill/>
                </a:uFill>
                <a:latin typeface="Reddit Sans Medium"/>
                <a:ea typeface="Reddit Sans Medium"/>
                <a:cs typeface="Reddit Sans Medium"/>
                <a:sym typeface="Reddit Sans Medium"/>
                <a:hlinkClick r:id="rId11" action="ppaction://hlinksldjump">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Giải pháp 0</a:t>
            </a:r>
            <a:r>
              <a:rPr lang="vi" sz="1000">
                <a:solidFill>
                  <a:schemeClr val="lt1"/>
                </a:solidFill>
                <a:latin typeface="Reddit Sans Medium"/>
                <a:ea typeface="Reddit Sans Medium"/>
                <a:cs typeface="Reddit Sans Medium"/>
                <a:sym typeface="Reddit Sans Medium"/>
              </a:rPr>
              <a:t>9</a:t>
            </a:r>
            <a:endParaRPr sz="1000">
              <a:solidFill>
                <a:schemeClr val="lt1"/>
              </a:solidFill>
              <a:latin typeface="Reddit Sans Medium"/>
              <a:ea typeface="Reddit Sans Medium"/>
              <a:cs typeface="Reddit Sans Medium"/>
              <a:sym typeface="Reddit Sans Medium"/>
            </a:endParaRPr>
          </a:p>
        </p:txBody>
      </p:sp>
      <p:pic>
        <p:nvPicPr>
          <p:cNvPr id="101" name="Picture 100"/>
          <p:cNvPicPr>
            <a:picLocks noChangeAspect="1"/>
          </p:cNvPicPr>
          <p:nvPr/>
        </p:nvPicPr>
        <p:blipFill>
          <a:blip r:embed="rId13"/>
          <a:stretch>
            <a:fillRect/>
          </a:stretch>
        </p:blipFill>
        <p:spPr>
          <a:xfrm>
            <a:off x="4704537" y="6450781"/>
            <a:ext cx="3254939" cy="26073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78"/>
          <p:cNvSpPr txBox="1"/>
          <p:nvPr/>
        </p:nvSpPr>
        <p:spPr>
          <a:xfrm>
            <a:off x="25" y="1978500"/>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1403" name="Google Shape;1403;p7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404" name="Google Shape;1404;p78"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405" name="Google Shape;1405;p78"/>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solidFill>
                <a:srgbClr val="C3161C"/>
              </a:solidFill>
              <a:latin typeface="Reddit Sans"/>
              <a:ea typeface="Reddit Sans"/>
              <a:cs typeface="Reddit Sans"/>
              <a:sym typeface="Reddit Sans"/>
            </a:endParaRPr>
          </a:p>
        </p:txBody>
      </p:sp>
      <p:sp>
        <p:nvSpPr>
          <p:cNvPr id="1406" name="Google Shape;1406;p78"/>
          <p:cNvSpPr txBox="1"/>
          <p:nvPr/>
        </p:nvSpPr>
        <p:spPr>
          <a:xfrm>
            <a:off x="-75" y="2972826"/>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Quản trị chuỗi cung ứng và phân phối tích hợp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a:latin typeface="Reddit Sans"/>
              <a:ea typeface="Reddit Sans"/>
              <a:cs typeface="Reddit Sans"/>
              <a:sym typeface="Reddit Sans"/>
            </a:endParaRPr>
          </a:p>
        </p:txBody>
      </p:sp>
      <p:sp>
        <p:nvSpPr>
          <p:cNvPr id="1407" name="Google Shape;1407;p78"/>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01</a:t>
            </a:r>
            <a:endParaRPr sz="3200" b="1">
              <a:solidFill>
                <a:schemeClr val="dk1"/>
              </a:solidFill>
              <a:latin typeface="Reddit Sans"/>
              <a:ea typeface="Reddit Sans"/>
              <a:cs typeface="Reddit Sans"/>
              <a:sym typeface="Reddit Sans"/>
            </a:endParaRPr>
          </a:p>
        </p:txBody>
      </p:sp>
      <p:sp>
        <p:nvSpPr>
          <p:cNvPr id="1408" name="Google Shape;1408;p7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33</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12"/>
        <p:cNvGrpSpPr/>
        <p:nvPr/>
      </p:nvGrpSpPr>
      <p:grpSpPr>
        <a:xfrm>
          <a:off x="0" y="0"/>
          <a:ext cx="0" cy="0"/>
          <a:chOff x="0" y="0"/>
          <a:chExt cx="0" cy="0"/>
        </a:xfrm>
      </p:grpSpPr>
      <p:sp>
        <p:nvSpPr>
          <p:cNvPr id="1413" name="Google Shape;1413;p7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414" name="Google Shape;1414;p7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415" name="Google Shape;1415;p79"/>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01 : </a:t>
            </a:r>
            <a:r>
              <a:rPr lang="vi" sz="1600" b="1">
                <a:solidFill>
                  <a:srgbClr val="C3161C"/>
                </a:solidFill>
                <a:latin typeface="Reddit Sans"/>
                <a:ea typeface="Reddit Sans"/>
                <a:cs typeface="Reddit Sans"/>
                <a:sym typeface="Reddit Sans"/>
              </a:rPr>
              <a:t>Quản trị chuỗi cung ứng và phân phối tích hợp với MBW Next </a:t>
            </a:r>
            <a:endParaRPr sz="1600" b="1">
              <a:solidFill>
                <a:srgbClr val="C3161C"/>
              </a:solidFill>
              <a:latin typeface="Reddit Sans"/>
              <a:ea typeface="Reddit Sans"/>
              <a:cs typeface="Reddit Sans"/>
              <a:sym typeface="Reddit Sans"/>
            </a:endParaRPr>
          </a:p>
        </p:txBody>
      </p:sp>
      <p:grpSp>
        <p:nvGrpSpPr>
          <p:cNvPr id="1416" name="Google Shape;1416;p79"/>
          <p:cNvGrpSpPr/>
          <p:nvPr/>
        </p:nvGrpSpPr>
        <p:grpSpPr>
          <a:xfrm>
            <a:off x="10222040" y="325568"/>
            <a:ext cx="1379662" cy="380749"/>
            <a:chOff x="2600725" y="4134550"/>
            <a:chExt cx="1957800" cy="540300"/>
          </a:xfrm>
        </p:grpSpPr>
        <p:sp>
          <p:nvSpPr>
            <p:cNvPr id="1417" name="Google Shape;1417;p79"/>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418" name="Google Shape;1418;p79"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419" name="Google Shape;1419;p79"/>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quản trị chuỗi cung ứng và hệ thống phân phối đa tầng, đa kênh hiệu quả?</a:t>
            </a:r>
            <a:endParaRPr sz="1200">
              <a:solidFill>
                <a:srgbClr val="C3161C"/>
              </a:solidFill>
              <a:latin typeface="Reddit Sans Medium"/>
              <a:ea typeface="Reddit Sans Medium"/>
              <a:cs typeface="Reddit Sans Medium"/>
              <a:sym typeface="Reddit Sans Medium"/>
            </a:endParaRPr>
          </a:p>
        </p:txBody>
      </p:sp>
      <p:sp>
        <p:nvSpPr>
          <p:cNvPr id="1420" name="Google Shape;1420;p79"/>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421" name="Google Shape;1421;p79"/>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1422" name="Google Shape;1422;p79"/>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423" name="Google Shape;1423;p79"/>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1424" name="Google Shape;1424;p79"/>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25" name="Google Shape;1425;p79"/>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26" name="Google Shape;1426;p79"/>
          <p:cNvSpPr txBox="1"/>
          <p:nvPr/>
        </p:nvSpPr>
        <p:spPr>
          <a:xfrm>
            <a:off x="681729" y="2094138"/>
            <a:ext cx="3427800" cy="1485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Hoạt động mua – kho – bán – phân phối vận hành rời rạc, dữ liệu không kết nối.</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Khó theo dõi tồn kho và luân chuyển hàng giữa nhiều tầng kênh phân phối.</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Chính sách giá và khuyến mãi thiếu đồng bộ, dễ sai lệch khi triển khai.</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Dữ liệu, báo cáo  cập nhật chậm, không phản ánh đúng hiệu quả chuỗi cung ứng.</a:t>
            </a:r>
            <a:endParaRPr sz="1000">
              <a:latin typeface="Reddit Sans"/>
              <a:ea typeface="Reddit Sans"/>
              <a:cs typeface="Reddit Sans"/>
              <a:sym typeface="Reddit Sans"/>
            </a:endParaRPr>
          </a:p>
        </p:txBody>
      </p:sp>
      <p:grpSp>
        <p:nvGrpSpPr>
          <p:cNvPr id="1427" name="Google Shape;1427;p79"/>
          <p:cNvGrpSpPr/>
          <p:nvPr/>
        </p:nvGrpSpPr>
        <p:grpSpPr>
          <a:xfrm rot="-2653208">
            <a:off x="3813930" y="1875175"/>
            <a:ext cx="150428" cy="196210"/>
            <a:chOff x="3723" y="2014"/>
            <a:chExt cx="230" cy="300"/>
          </a:xfrm>
        </p:grpSpPr>
        <p:sp>
          <p:nvSpPr>
            <p:cNvPr id="1428" name="Google Shape;1428;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29" name="Google Shape;1429;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30" name="Google Shape;1430;p79"/>
          <p:cNvSpPr txBox="1"/>
          <p:nvPr/>
        </p:nvSpPr>
        <p:spPr>
          <a:xfrm>
            <a:off x="681725" y="3560300"/>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31" name="Google Shape;1431;p79"/>
          <p:cNvCxnSpPr/>
          <p:nvPr/>
        </p:nvCxnSpPr>
        <p:spPr>
          <a:xfrm>
            <a:off x="603275" y="386810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32" name="Google Shape;1432;p79"/>
          <p:cNvSpPr txBox="1"/>
          <p:nvPr/>
        </p:nvSpPr>
        <p:spPr>
          <a:xfrm>
            <a:off x="681729" y="3868100"/>
            <a:ext cx="3427800" cy="2370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SzPts val="1000"/>
              <a:buFont typeface="Reddit Sans"/>
              <a:buChar char="●"/>
            </a:pPr>
            <a:r>
              <a:rPr lang="vi" sz="1000" b="1">
                <a:solidFill>
                  <a:schemeClr val="dk1"/>
                </a:solidFill>
                <a:latin typeface="Reddit Sans"/>
                <a:ea typeface="Reddit Sans"/>
                <a:cs typeface="Reddit Sans"/>
                <a:sym typeface="Reddit Sans"/>
              </a:rPr>
              <a:t>Chuỗi cung ứng tích hợp</a:t>
            </a:r>
            <a:r>
              <a:rPr lang="vi" sz="1000">
                <a:solidFill>
                  <a:schemeClr val="dk1"/>
                </a:solidFill>
                <a:latin typeface="Reddit Sans"/>
                <a:ea typeface="Reddit Sans"/>
                <a:cs typeface="Reddit Sans"/>
                <a:sym typeface="Reddit Sans"/>
              </a:rPr>
              <a:t>: Từ yêu cầu mua → đơn mua → nhập kho → xuất kho → đơn bán → giao hàng → hóa đơn → kế toán, tất cả liền mạch, tự động cập nhật.</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Font typeface="Reddit Sans"/>
              <a:buChar char="●"/>
            </a:pPr>
            <a:r>
              <a:rPr lang="vi" sz="1000" b="1">
                <a:solidFill>
                  <a:schemeClr val="dk1"/>
                </a:solidFill>
                <a:latin typeface="Reddit Sans"/>
                <a:ea typeface="Reddit Sans"/>
                <a:cs typeface="Reddit Sans"/>
                <a:sym typeface="Reddit Sans"/>
              </a:rPr>
              <a:t>Quản lý tồn kho đa tầng</a:t>
            </a:r>
            <a:r>
              <a:rPr lang="vi" sz="1000">
                <a:solidFill>
                  <a:schemeClr val="dk1"/>
                </a:solidFill>
                <a:latin typeface="Reddit Sans"/>
                <a:ea typeface="Reddit Sans"/>
                <a:cs typeface="Reddit Sans"/>
                <a:sym typeface="Reddit Sans"/>
              </a:rPr>
              <a:t>: Công ty, NPP, điểm bán được quản lý tập trung, biết rõ số lượng, giá trị và tuổi tồn kho.</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b="1">
                <a:latin typeface="Reddit Sans"/>
                <a:ea typeface="Reddit Sans"/>
                <a:cs typeface="Reddit Sans"/>
                <a:sym typeface="Reddit Sans"/>
              </a:rPr>
              <a:t>Nhân viên sales</a:t>
            </a:r>
            <a:r>
              <a:rPr lang="vi" sz="1000">
                <a:latin typeface="Reddit Sans"/>
                <a:ea typeface="Reddit Sans"/>
                <a:cs typeface="Reddit Sans"/>
                <a:sym typeface="Reddit Sans"/>
              </a:rPr>
              <a:t> sử dụng APP SFA lên đơn, viếng thăm khách hàng</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b="1">
                <a:solidFill>
                  <a:schemeClr val="dk1"/>
                </a:solidFill>
                <a:latin typeface="Reddit Sans"/>
                <a:ea typeface="Reddit Sans"/>
                <a:cs typeface="Reddit Sans"/>
                <a:sym typeface="Reddit Sans"/>
              </a:rPr>
              <a:t>Liên thông tài chính kế toán</a:t>
            </a:r>
            <a:r>
              <a:rPr lang="vi" sz="1000">
                <a:solidFill>
                  <a:schemeClr val="dk1"/>
                </a:solidFill>
                <a:latin typeface="Reddit Sans"/>
                <a:ea typeface="Reddit Sans"/>
                <a:cs typeface="Reddit Sans"/>
                <a:sym typeface="Reddit Sans"/>
              </a:rPr>
              <a:t>: Mọi giao dịch chuỗi cung ứng tự động sinh bút toán, phản ánh ngay công nợ, dòng tiền, giá vốn, sell in, sell out</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Font typeface="Reddit Sans"/>
              <a:buChar char="●"/>
            </a:pPr>
            <a:r>
              <a:rPr lang="vi" sz="1000" b="1">
                <a:solidFill>
                  <a:schemeClr val="dk1"/>
                </a:solidFill>
                <a:latin typeface="Reddit Sans"/>
                <a:ea typeface="Reddit Sans"/>
                <a:cs typeface="Reddit Sans"/>
                <a:sym typeface="Reddit Sans"/>
              </a:rPr>
              <a:t>Nhân viên sales</a:t>
            </a:r>
            <a:r>
              <a:rPr lang="vi" sz="1000">
                <a:solidFill>
                  <a:schemeClr val="dk1"/>
                </a:solidFill>
                <a:latin typeface="Reddit Sans"/>
                <a:ea typeface="Reddit Sans"/>
                <a:cs typeface="Reddit Sans"/>
                <a:sym typeface="Reddit Sans"/>
              </a:rPr>
              <a:t> sử dụng APP SFA lên đơn, viếng thăm khách hàng</a:t>
            </a:r>
            <a:endParaRPr sz="1000">
              <a:solidFill>
                <a:schemeClr val="dk1"/>
              </a:solidFill>
              <a:latin typeface="Reddit Sans"/>
              <a:ea typeface="Reddit Sans"/>
              <a:cs typeface="Reddit Sans"/>
              <a:sym typeface="Reddit Sans"/>
            </a:endParaRPr>
          </a:p>
        </p:txBody>
      </p:sp>
      <p:grpSp>
        <p:nvGrpSpPr>
          <p:cNvPr id="1433" name="Google Shape;1433;p79"/>
          <p:cNvGrpSpPr/>
          <p:nvPr/>
        </p:nvGrpSpPr>
        <p:grpSpPr>
          <a:xfrm rot="-2653208">
            <a:off x="3813930" y="3619163"/>
            <a:ext cx="150428" cy="196210"/>
            <a:chOff x="3723" y="2014"/>
            <a:chExt cx="230" cy="300"/>
          </a:xfrm>
        </p:grpSpPr>
        <p:sp>
          <p:nvSpPr>
            <p:cNvPr id="1434" name="Google Shape;1434;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35" name="Google Shape;1435;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36" name="Google Shape;1436;p79"/>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37" name="Google Shape;1437;p79"/>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38" name="Google Shape;1438;p79"/>
          <p:cNvSpPr txBox="1"/>
          <p:nvPr/>
        </p:nvSpPr>
        <p:spPr>
          <a:xfrm>
            <a:off x="4412154" y="2101038"/>
            <a:ext cx="3427800" cy="600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000">
                <a:latin typeface="Reddit Sans"/>
                <a:ea typeface="Reddit Sans"/>
                <a:cs typeface="Reddit Sans"/>
                <a:sym typeface="Reddit Sans"/>
              </a:rPr>
              <a:t>Có bức tranh toàn cảnh từ mua hàng - tồn kho - bán hàng - tài chính, đến phân phối ngoài thị trường. Giúp kiểm soát toàn chuỗi cung ứng và đưa ra quyết định kịp thời.</a:t>
            </a:r>
            <a:endParaRPr sz="1000">
              <a:latin typeface="Reddit Sans"/>
              <a:ea typeface="Reddit Sans"/>
              <a:cs typeface="Reddit Sans"/>
              <a:sym typeface="Reddit Sans"/>
            </a:endParaRPr>
          </a:p>
        </p:txBody>
      </p:sp>
      <p:grpSp>
        <p:nvGrpSpPr>
          <p:cNvPr id="1439" name="Google Shape;1439;p79"/>
          <p:cNvGrpSpPr/>
          <p:nvPr/>
        </p:nvGrpSpPr>
        <p:grpSpPr>
          <a:xfrm rot="-2653208">
            <a:off x="7544355" y="1875175"/>
            <a:ext cx="150428" cy="196210"/>
            <a:chOff x="3723" y="2014"/>
            <a:chExt cx="230" cy="300"/>
          </a:xfrm>
        </p:grpSpPr>
        <p:sp>
          <p:nvSpPr>
            <p:cNvPr id="1440" name="Google Shape;1440;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41" name="Google Shape;1441;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42" name="Google Shape;1442;p79"/>
          <p:cNvSpPr txBox="1"/>
          <p:nvPr/>
        </p:nvSpPr>
        <p:spPr>
          <a:xfrm>
            <a:off x="4412150" y="265447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Mua hàng / Kho vận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43" name="Google Shape;1443;p79"/>
          <p:cNvCxnSpPr/>
          <p:nvPr/>
        </p:nvCxnSpPr>
        <p:spPr>
          <a:xfrm>
            <a:off x="4333700" y="293919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44" name="Google Shape;1444;p79"/>
          <p:cNvSpPr txBox="1"/>
          <p:nvPr/>
        </p:nvSpPr>
        <p:spPr>
          <a:xfrm>
            <a:off x="4412154" y="2946096"/>
            <a:ext cx="3427800" cy="600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000">
                <a:latin typeface="Reddit Sans"/>
                <a:ea typeface="Reddit Sans"/>
                <a:cs typeface="Reddit Sans"/>
                <a:sym typeface="Reddit Sans"/>
              </a:rPr>
              <a:t>Lập kế hoạch mua hàng dựa trên dự báo nhu cầu và tồn kho thực tế. Điều phối nhập – xuất – điều chuyển kho linh hoạt giữa các tầng (công ty, NPP, điểm bán).</a:t>
            </a:r>
            <a:endParaRPr sz="1000">
              <a:latin typeface="Reddit Sans"/>
              <a:ea typeface="Reddit Sans"/>
              <a:cs typeface="Reddit Sans"/>
              <a:sym typeface="Reddit Sans"/>
            </a:endParaRPr>
          </a:p>
        </p:txBody>
      </p:sp>
      <p:grpSp>
        <p:nvGrpSpPr>
          <p:cNvPr id="1445" name="Google Shape;1445;p79"/>
          <p:cNvGrpSpPr/>
          <p:nvPr/>
        </p:nvGrpSpPr>
        <p:grpSpPr>
          <a:xfrm rot="-2653208">
            <a:off x="7544355" y="2713333"/>
            <a:ext cx="150428" cy="196210"/>
            <a:chOff x="3723" y="2014"/>
            <a:chExt cx="230" cy="300"/>
          </a:xfrm>
        </p:grpSpPr>
        <p:sp>
          <p:nvSpPr>
            <p:cNvPr id="1446" name="Google Shape;1446;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47" name="Google Shape;1447;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48" name="Google Shape;1448;p79"/>
          <p:cNvSpPr txBox="1"/>
          <p:nvPr/>
        </p:nvSpPr>
        <p:spPr>
          <a:xfrm>
            <a:off x="4412150" y="348581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Bán hàng / Marketing / Trade</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49" name="Google Shape;1449;p79"/>
          <p:cNvCxnSpPr/>
          <p:nvPr/>
        </p:nvCxnSpPr>
        <p:spPr>
          <a:xfrm>
            <a:off x="4333700" y="377054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50" name="Google Shape;1450;p79"/>
          <p:cNvSpPr txBox="1"/>
          <p:nvPr/>
        </p:nvSpPr>
        <p:spPr>
          <a:xfrm>
            <a:off x="4412154" y="3777440"/>
            <a:ext cx="3427800" cy="600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000">
                <a:latin typeface="Reddit Sans"/>
                <a:ea typeface="Reddit Sans"/>
                <a:cs typeface="Reddit Sans"/>
                <a:sym typeface="Reddit Sans"/>
              </a:rPr>
              <a:t>Quản lý đơn hàng, giá bán, chiết khấu, khuyến mãi tập trung; đảm bảo chính sách bán hàng nhất quán nhưng vẫn linh hoạt cho từng kênh phân phối.</a:t>
            </a:r>
            <a:endParaRPr sz="1000">
              <a:latin typeface="Reddit Sans"/>
              <a:ea typeface="Reddit Sans"/>
              <a:cs typeface="Reddit Sans"/>
              <a:sym typeface="Reddit Sans"/>
            </a:endParaRPr>
          </a:p>
        </p:txBody>
      </p:sp>
      <p:sp>
        <p:nvSpPr>
          <p:cNvPr id="1451" name="Google Shape;1451;p79"/>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452" name="Google Shape;1452;p79"/>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1453" name="Google Shape;1453;p79"/>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Rút ngắn chu kỳ cung ứng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54" name="Google Shape;1454;p79"/>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55" name="Google Shape;1455;p79"/>
          <p:cNvSpPr txBox="1"/>
          <p:nvPr/>
        </p:nvSpPr>
        <p:spPr>
          <a:xfrm>
            <a:off x="8220879" y="2101038"/>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từ mua hàng đến giao hàng, nhờ dữ liệu liền mạch.</a:t>
            </a:r>
            <a:endParaRPr sz="1100">
              <a:latin typeface="Reddit Sans"/>
              <a:ea typeface="Reddit Sans"/>
              <a:cs typeface="Reddit Sans"/>
              <a:sym typeface="Reddit Sans"/>
            </a:endParaRPr>
          </a:p>
        </p:txBody>
      </p:sp>
      <p:grpSp>
        <p:nvGrpSpPr>
          <p:cNvPr id="1456" name="Google Shape;1456;p79"/>
          <p:cNvGrpSpPr/>
          <p:nvPr/>
        </p:nvGrpSpPr>
        <p:grpSpPr>
          <a:xfrm rot="-2653208">
            <a:off x="11353080" y="1875175"/>
            <a:ext cx="150428" cy="196210"/>
            <a:chOff x="3723" y="2014"/>
            <a:chExt cx="230" cy="300"/>
          </a:xfrm>
        </p:grpSpPr>
        <p:sp>
          <p:nvSpPr>
            <p:cNvPr id="1457" name="Google Shape;1457;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58" name="Google Shape;1458;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59" name="Google Shape;1459;p79"/>
          <p:cNvSpPr txBox="1"/>
          <p:nvPr/>
        </p:nvSpPr>
        <p:spPr>
          <a:xfrm>
            <a:off x="8220875" y="248787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tồn kho dư thừa</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60" name="Google Shape;1460;p79"/>
          <p:cNvCxnSpPr/>
          <p:nvPr/>
        </p:nvCxnSpPr>
        <p:spPr>
          <a:xfrm>
            <a:off x="8142425" y="277260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61" name="Google Shape;1461;p79"/>
          <p:cNvSpPr txBox="1"/>
          <p:nvPr/>
        </p:nvSpPr>
        <p:spPr>
          <a:xfrm>
            <a:off x="8220879" y="2772600"/>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kiểm soát đa tầng và dự báo nhu cầu chính xác</a:t>
            </a:r>
            <a:endParaRPr sz="1100">
              <a:latin typeface="Reddit Sans"/>
              <a:ea typeface="Reddit Sans"/>
              <a:cs typeface="Reddit Sans"/>
              <a:sym typeface="Reddit Sans"/>
            </a:endParaRPr>
          </a:p>
        </p:txBody>
      </p:sp>
      <p:sp>
        <p:nvSpPr>
          <p:cNvPr id="1462" name="Google Shape;1462;p79"/>
          <p:cNvSpPr txBox="1"/>
          <p:nvPr/>
        </p:nvSpPr>
        <p:spPr>
          <a:xfrm>
            <a:off x="8220875" y="312335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trưởng doanh thu</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63" name="Google Shape;1463;p79"/>
          <p:cNvCxnSpPr/>
          <p:nvPr/>
        </p:nvCxnSpPr>
        <p:spPr>
          <a:xfrm>
            <a:off x="8142425" y="340808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64" name="Google Shape;1464;p79"/>
          <p:cNvSpPr txBox="1"/>
          <p:nvPr/>
        </p:nvSpPr>
        <p:spPr>
          <a:xfrm>
            <a:off x="8220879" y="3408080"/>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kiểm soát Sell-in/Sell-out, đẩy hàng đúng kênh.</a:t>
            </a:r>
            <a:endParaRPr sz="1100">
              <a:latin typeface="Reddit Sans"/>
              <a:ea typeface="Reddit Sans"/>
              <a:cs typeface="Reddit Sans"/>
              <a:sym typeface="Reddit Sans"/>
            </a:endParaRPr>
          </a:p>
        </p:txBody>
      </p:sp>
      <p:grpSp>
        <p:nvGrpSpPr>
          <p:cNvPr id="1465" name="Google Shape;1465;p79"/>
          <p:cNvGrpSpPr/>
          <p:nvPr/>
        </p:nvGrpSpPr>
        <p:grpSpPr>
          <a:xfrm rot="-2653208">
            <a:off x="11353080" y="3182218"/>
            <a:ext cx="150428" cy="196210"/>
            <a:chOff x="3723" y="2014"/>
            <a:chExt cx="230" cy="300"/>
          </a:xfrm>
        </p:grpSpPr>
        <p:sp>
          <p:nvSpPr>
            <p:cNvPr id="1466" name="Google Shape;1466;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67" name="Google Shape;1467;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68" name="Google Shape;1468;p79"/>
          <p:cNvSpPr txBox="1"/>
          <p:nvPr/>
        </p:nvSpPr>
        <p:spPr>
          <a:xfrm>
            <a:off x="8220875" y="3739788"/>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Tối ưu dòng tiền &amp; lợi nhuận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69" name="Google Shape;1469;p79"/>
          <p:cNvCxnSpPr/>
          <p:nvPr/>
        </p:nvCxnSpPr>
        <p:spPr>
          <a:xfrm>
            <a:off x="8142425" y="4024513"/>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70" name="Google Shape;1470;p79"/>
          <p:cNvSpPr txBox="1"/>
          <p:nvPr/>
        </p:nvSpPr>
        <p:spPr>
          <a:xfrm>
            <a:off x="8220875" y="4024519"/>
            <a:ext cx="3427800" cy="261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nhờ tích hợp trực tiếp với tài chính – kế toán.</a:t>
            </a:r>
            <a:endParaRPr sz="1100">
              <a:latin typeface="Reddit Sans"/>
              <a:ea typeface="Reddit Sans"/>
              <a:cs typeface="Reddit Sans"/>
              <a:sym typeface="Reddit Sans"/>
            </a:endParaRPr>
          </a:p>
        </p:txBody>
      </p:sp>
      <p:grpSp>
        <p:nvGrpSpPr>
          <p:cNvPr id="1471" name="Google Shape;1471;p79"/>
          <p:cNvGrpSpPr/>
          <p:nvPr/>
        </p:nvGrpSpPr>
        <p:grpSpPr>
          <a:xfrm rot="-2653208">
            <a:off x="11353080" y="3798650"/>
            <a:ext cx="150428" cy="196210"/>
            <a:chOff x="3723" y="2014"/>
            <a:chExt cx="230" cy="300"/>
          </a:xfrm>
        </p:grpSpPr>
        <p:sp>
          <p:nvSpPr>
            <p:cNvPr id="1472" name="Google Shape;1472;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73" name="Google Shape;1473;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74" name="Google Shape;1474;p79"/>
          <p:cNvSpPr txBox="1"/>
          <p:nvPr/>
        </p:nvSpPr>
        <p:spPr>
          <a:xfrm>
            <a:off x="8220875" y="436558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Nâng cao khả năng ra quyết định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75" name="Google Shape;1475;p79"/>
          <p:cNvCxnSpPr/>
          <p:nvPr/>
        </p:nvCxnSpPr>
        <p:spPr>
          <a:xfrm>
            <a:off x="8142425" y="465030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76" name="Google Shape;1476;p79"/>
          <p:cNvSpPr txBox="1"/>
          <p:nvPr/>
        </p:nvSpPr>
        <p:spPr>
          <a:xfrm>
            <a:off x="8220879" y="4650306"/>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dữ liệu realtime, báo cáo đa chiều.</a:t>
            </a:r>
            <a:endParaRPr sz="1100">
              <a:latin typeface="Reddit Sans"/>
              <a:ea typeface="Reddit Sans"/>
              <a:cs typeface="Reddit Sans"/>
              <a:sym typeface="Reddit Sans"/>
            </a:endParaRPr>
          </a:p>
        </p:txBody>
      </p:sp>
      <p:grpSp>
        <p:nvGrpSpPr>
          <p:cNvPr id="1477" name="Google Shape;1477;p79"/>
          <p:cNvGrpSpPr/>
          <p:nvPr/>
        </p:nvGrpSpPr>
        <p:grpSpPr>
          <a:xfrm rot="-2653208">
            <a:off x="11353080" y="4424444"/>
            <a:ext cx="150428" cy="196210"/>
            <a:chOff x="3723" y="2014"/>
            <a:chExt cx="230" cy="300"/>
          </a:xfrm>
        </p:grpSpPr>
        <p:sp>
          <p:nvSpPr>
            <p:cNvPr id="1478" name="Google Shape;1478;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79" name="Google Shape;1479;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80" name="Google Shape;1480;p79"/>
          <p:cNvSpPr txBox="1"/>
          <p:nvPr/>
        </p:nvSpPr>
        <p:spPr>
          <a:xfrm>
            <a:off x="4412150" y="530248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Đội ngũ Sales &amp; Nhà phân phối</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81" name="Google Shape;1481;p79"/>
          <p:cNvCxnSpPr/>
          <p:nvPr/>
        </p:nvCxnSpPr>
        <p:spPr>
          <a:xfrm>
            <a:off x="4333700" y="558720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82" name="Google Shape;1482;p79"/>
          <p:cNvSpPr txBox="1"/>
          <p:nvPr/>
        </p:nvSpPr>
        <p:spPr>
          <a:xfrm>
            <a:off x="4412154" y="5594108"/>
            <a:ext cx="3427800" cy="600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000">
                <a:latin typeface="Reddit Sans"/>
                <a:ea typeface="Reddit Sans"/>
                <a:cs typeface="Reddit Sans"/>
                <a:sym typeface="Reddit Sans"/>
              </a:rPr>
              <a:t>Quản lý đơn hàng, giá bán, chiết khấu, khuyến mãi tập trung; đảm bảo chính sách bán hàng nhất quán nhưng vẫn linh hoạt cho từng kênh phân phối.</a:t>
            </a:r>
            <a:endParaRPr sz="1000">
              <a:latin typeface="Reddit Sans"/>
              <a:ea typeface="Reddit Sans"/>
              <a:cs typeface="Reddit Sans"/>
              <a:sym typeface="Reddit Sans"/>
            </a:endParaRPr>
          </a:p>
        </p:txBody>
      </p:sp>
      <p:grpSp>
        <p:nvGrpSpPr>
          <p:cNvPr id="1483" name="Google Shape;1483;p79"/>
          <p:cNvGrpSpPr/>
          <p:nvPr/>
        </p:nvGrpSpPr>
        <p:grpSpPr>
          <a:xfrm rot="-2653208">
            <a:off x="7544355" y="5361346"/>
            <a:ext cx="150428" cy="196210"/>
            <a:chOff x="3723" y="2014"/>
            <a:chExt cx="230" cy="300"/>
          </a:xfrm>
        </p:grpSpPr>
        <p:sp>
          <p:nvSpPr>
            <p:cNvPr id="1484" name="Google Shape;1484;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85" name="Google Shape;1485;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86" name="Google Shape;1486;p79"/>
          <p:cNvSpPr txBox="1"/>
          <p:nvPr/>
        </p:nvSpPr>
        <p:spPr>
          <a:xfrm>
            <a:off x="4412150" y="431718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Tài chính – Kế toán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87" name="Google Shape;1487;p79"/>
          <p:cNvCxnSpPr/>
          <p:nvPr/>
        </p:nvCxnSpPr>
        <p:spPr>
          <a:xfrm>
            <a:off x="4333700" y="460190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88" name="Google Shape;1488;p79"/>
          <p:cNvSpPr txBox="1"/>
          <p:nvPr/>
        </p:nvSpPr>
        <p:spPr>
          <a:xfrm>
            <a:off x="4354487" y="4460524"/>
            <a:ext cx="3691765" cy="930984"/>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000" dirty="0">
                <a:latin typeface="Reddit Sans"/>
                <a:ea typeface="Reddit Sans"/>
                <a:cs typeface="Reddit Sans"/>
                <a:sym typeface="Reddit Sans"/>
              </a:rPr>
              <a:t>Mọi giao dịch trong chuỗi cung ứng (mua, bán, tồn kho, vận chuyển, khuyến mãi) được ghi nhận trực tiếp thành bút toán, giúp quản trị công nợ, giá vốn, dòng tiền theo thời gian thực.</a:t>
            </a:r>
            <a:endParaRPr sz="1000" dirty="0">
              <a:latin typeface="Reddit Sans"/>
              <a:ea typeface="Reddit Sans"/>
              <a:cs typeface="Reddit Sans"/>
              <a:sym typeface="Reddit Sans"/>
            </a:endParaRPr>
          </a:p>
        </p:txBody>
      </p:sp>
      <p:grpSp>
        <p:nvGrpSpPr>
          <p:cNvPr id="1489" name="Google Shape;1489;p79"/>
          <p:cNvGrpSpPr/>
          <p:nvPr/>
        </p:nvGrpSpPr>
        <p:grpSpPr>
          <a:xfrm rot="-2653208">
            <a:off x="7544355" y="4510516"/>
            <a:ext cx="150428" cy="196210"/>
            <a:chOff x="3723" y="2014"/>
            <a:chExt cx="230" cy="300"/>
          </a:xfrm>
        </p:grpSpPr>
        <p:sp>
          <p:nvSpPr>
            <p:cNvPr id="1490" name="Google Shape;1490;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91" name="Google Shape;1491;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92" name="Google Shape;1492;p79"/>
          <p:cNvSpPr txBox="1"/>
          <p:nvPr/>
        </p:nvSpPr>
        <p:spPr>
          <a:xfrm>
            <a:off x="8220875" y="492499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khả năng mở rộng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493" name="Google Shape;1493;p79"/>
          <p:cNvCxnSpPr/>
          <p:nvPr/>
        </p:nvCxnSpPr>
        <p:spPr>
          <a:xfrm>
            <a:off x="8142425" y="520971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494" name="Google Shape;1494;p79"/>
          <p:cNvSpPr txBox="1"/>
          <p:nvPr/>
        </p:nvSpPr>
        <p:spPr>
          <a:xfrm>
            <a:off x="8220879" y="5209718"/>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phù hợp với doanh nghiệp phân phối đa kênh, đa tầng, nhiều đơn vị thành viên.</a:t>
            </a:r>
            <a:endParaRPr sz="1100">
              <a:latin typeface="Reddit Sans"/>
              <a:ea typeface="Reddit Sans"/>
              <a:cs typeface="Reddit Sans"/>
              <a:sym typeface="Reddit Sans"/>
            </a:endParaRPr>
          </a:p>
        </p:txBody>
      </p:sp>
      <p:grpSp>
        <p:nvGrpSpPr>
          <p:cNvPr id="1495" name="Google Shape;1495;p79"/>
          <p:cNvGrpSpPr/>
          <p:nvPr/>
        </p:nvGrpSpPr>
        <p:grpSpPr>
          <a:xfrm rot="-2653208">
            <a:off x="11353080" y="4983855"/>
            <a:ext cx="150428" cy="196210"/>
            <a:chOff x="3723" y="2014"/>
            <a:chExt cx="230" cy="300"/>
          </a:xfrm>
        </p:grpSpPr>
        <p:sp>
          <p:nvSpPr>
            <p:cNvPr id="1496" name="Google Shape;1496;p79"/>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497" name="Google Shape;1497;p79"/>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498" name="Google Shape;1498;p7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34</a:t>
            </a:fld>
            <a:endParaRPr/>
          </a:p>
        </p:txBody>
      </p:sp>
      <p:pic>
        <p:nvPicPr>
          <p:cNvPr id="88" name="Picture 87"/>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02"/>
        <p:cNvGrpSpPr/>
        <p:nvPr/>
      </p:nvGrpSpPr>
      <p:grpSpPr>
        <a:xfrm>
          <a:off x="0" y="0"/>
          <a:ext cx="0" cy="0"/>
          <a:chOff x="0" y="0"/>
          <a:chExt cx="0" cy="0"/>
        </a:xfrm>
      </p:grpSpPr>
      <p:sp>
        <p:nvSpPr>
          <p:cNvPr id="1503" name="Google Shape;1503;p8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504" name="Google Shape;1504;p80"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505" name="Google Shape;1505;p80"/>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01 : </a:t>
            </a:r>
            <a:r>
              <a:rPr lang="vi" sz="1600" b="1">
                <a:solidFill>
                  <a:srgbClr val="C3161C"/>
                </a:solidFill>
                <a:latin typeface="Reddit Sans"/>
                <a:ea typeface="Reddit Sans"/>
                <a:cs typeface="Reddit Sans"/>
                <a:sym typeface="Reddit Sans"/>
              </a:rPr>
              <a:t>Quản trị chuỗi cung ứng và phân phối tích hợp với MBW Next </a:t>
            </a:r>
            <a:endParaRPr sz="1600" b="1">
              <a:solidFill>
                <a:srgbClr val="C3161C"/>
              </a:solidFill>
              <a:latin typeface="Reddit Sans"/>
              <a:ea typeface="Reddit Sans"/>
              <a:cs typeface="Reddit Sans"/>
              <a:sym typeface="Reddit Sans"/>
            </a:endParaRPr>
          </a:p>
        </p:txBody>
      </p:sp>
      <p:grpSp>
        <p:nvGrpSpPr>
          <p:cNvPr id="1506" name="Google Shape;1506;p80"/>
          <p:cNvGrpSpPr/>
          <p:nvPr/>
        </p:nvGrpSpPr>
        <p:grpSpPr>
          <a:xfrm>
            <a:off x="10222040" y="325568"/>
            <a:ext cx="1379662" cy="380749"/>
            <a:chOff x="2600725" y="4134550"/>
            <a:chExt cx="1957800" cy="540300"/>
          </a:xfrm>
        </p:grpSpPr>
        <p:sp>
          <p:nvSpPr>
            <p:cNvPr id="1507" name="Google Shape;1507;p80"/>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508" name="Google Shape;1508;p80"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509" name="Google Shape;1509;p80"/>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quản trị chuỗi cung ứng và hệ thống phân phối đa tầng, đa kênh hiệu quả?</a:t>
            </a:r>
            <a:endParaRPr sz="1200">
              <a:solidFill>
                <a:srgbClr val="C3161C"/>
              </a:solidFill>
              <a:latin typeface="Reddit Sans Medium"/>
              <a:ea typeface="Reddit Sans Medium"/>
              <a:cs typeface="Reddit Sans Medium"/>
              <a:sym typeface="Reddit Sans Medium"/>
            </a:endParaRPr>
          </a:p>
        </p:txBody>
      </p:sp>
      <p:sp>
        <p:nvSpPr>
          <p:cNvPr id="1510" name="Google Shape;1510;p80"/>
          <p:cNvSpPr/>
          <p:nvPr/>
        </p:nvSpPr>
        <p:spPr>
          <a:xfrm>
            <a:off x="634075" y="1561913"/>
            <a:ext cx="5851800" cy="3812700"/>
          </a:xfrm>
          <a:prstGeom prst="roundRect">
            <a:avLst>
              <a:gd name="adj" fmla="val 4301"/>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511" name="Google Shape;1511;p80"/>
          <p:cNvSpPr/>
          <p:nvPr/>
        </p:nvSpPr>
        <p:spPr>
          <a:xfrm>
            <a:off x="2677093" y="1477000"/>
            <a:ext cx="13995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Công ty</a:t>
            </a:r>
            <a:endParaRPr sz="1150">
              <a:solidFill>
                <a:schemeClr val="lt1"/>
              </a:solidFill>
              <a:latin typeface="Reddit Sans SemiBold"/>
              <a:ea typeface="Reddit Sans SemiBold"/>
              <a:cs typeface="Reddit Sans SemiBold"/>
              <a:sym typeface="Reddit Sans SemiBold"/>
            </a:endParaRPr>
          </a:p>
        </p:txBody>
      </p:sp>
      <p:sp>
        <p:nvSpPr>
          <p:cNvPr id="1512" name="Google Shape;1512;p80"/>
          <p:cNvSpPr/>
          <p:nvPr/>
        </p:nvSpPr>
        <p:spPr>
          <a:xfrm>
            <a:off x="6761342" y="1561902"/>
            <a:ext cx="1632900" cy="38127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513" name="Google Shape;1513;p80"/>
          <p:cNvSpPr/>
          <p:nvPr/>
        </p:nvSpPr>
        <p:spPr>
          <a:xfrm>
            <a:off x="6877458" y="1477000"/>
            <a:ext cx="13995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Nhà phân phối</a:t>
            </a:r>
            <a:endParaRPr sz="1150">
              <a:solidFill>
                <a:schemeClr val="lt1"/>
              </a:solidFill>
              <a:latin typeface="Reddit Sans SemiBold"/>
              <a:ea typeface="Reddit Sans SemiBold"/>
              <a:cs typeface="Reddit Sans SemiBold"/>
              <a:sym typeface="Reddit Sans SemiBold"/>
            </a:endParaRPr>
          </a:p>
        </p:txBody>
      </p:sp>
      <p:sp>
        <p:nvSpPr>
          <p:cNvPr id="1514" name="Google Shape;1514;p80"/>
          <p:cNvSpPr/>
          <p:nvPr/>
        </p:nvSpPr>
        <p:spPr>
          <a:xfrm>
            <a:off x="8669900" y="1561902"/>
            <a:ext cx="1632900" cy="3812700"/>
          </a:xfrm>
          <a:prstGeom prst="roundRect">
            <a:avLst>
              <a:gd name="adj" fmla="val 8750"/>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515" name="Google Shape;1515;p80"/>
          <p:cNvSpPr/>
          <p:nvPr/>
        </p:nvSpPr>
        <p:spPr>
          <a:xfrm>
            <a:off x="8786016" y="1477000"/>
            <a:ext cx="13995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Nhân viên Sales</a:t>
            </a:r>
            <a:endParaRPr sz="1150">
              <a:solidFill>
                <a:schemeClr val="lt1"/>
              </a:solidFill>
              <a:latin typeface="Reddit Sans SemiBold"/>
              <a:ea typeface="Reddit Sans SemiBold"/>
              <a:cs typeface="Reddit Sans SemiBold"/>
              <a:sym typeface="Reddit Sans SemiBold"/>
            </a:endParaRPr>
          </a:p>
        </p:txBody>
      </p:sp>
      <p:sp>
        <p:nvSpPr>
          <p:cNvPr id="1516" name="Google Shape;1516;p80"/>
          <p:cNvSpPr/>
          <p:nvPr/>
        </p:nvSpPr>
        <p:spPr>
          <a:xfrm>
            <a:off x="10499025" y="3559103"/>
            <a:ext cx="11028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Kênh Horeca</a:t>
            </a:r>
            <a:endParaRPr sz="1150">
              <a:solidFill>
                <a:schemeClr val="lt1"/>
              </a:solidFill>
              <a:latin typeface="Reddit Sans SemiBold"/>
              <a:ea typeface="Reddit Sans SemiBold"/>
              <a:cs typeface="Reddit Sans SemiBold"/>
              <a:sym typeface="Reddit Sans SemiBold"/>
            </a:endParaRPr>
          </a:p>
        </p:txBody>
      </p:sp>
      <p:sp>
        <p:nvSpPr>
          <p:cNvPr id="1517" name="Google Shape;1517;p80"/>
          <p:cNvSpPr/>
          <p:nvPr/>
        </p:nvSpPr>
        <p:spPr>
          <a:xfrm>
            <a:off x="5117339" y="2107823"/>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Đơn hàng bán </a:t>
            </a:r>
            <a:endParaRPr sz="818"/>
          </a:p>
          <a:p>
            <a:pPr marL="0" lvl="0" indent="0" algn="ctr" rtl="0">
              <a:spcBef>
                <a:spcPts val="0"/>
              </a:spcBef>
              <a:spcAft>
                <a:spcPts val="0"/>
              </a:spcAft>
              <a:buNone/>
            </a:pPr>
            <a:r>
              <a:rPr lang="vi" sz="818"/>
              <a:t>Sell in</a:t>
            </a:r>
            <a:endParaRPr sz="818"/>
          </a:p>
        </p:txBody>
      </p:sp>
      <p:sp>
        <p:nvSpPr>
          <p:cNvPr id="1518" name="Google Shape;1518;p80"/>
          <p:cNvSpPr/>
          <p:nvPr/>
        </p:nvSpPr>
        <p:spPr>
          <a:xfrm>
            <a:off x="7026431" y="2107823"/>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Yêu cầu mua hàng</a:t>
            </a:r>
            <a:endParaRPr sz="818"/>
          </a:p>
        </p:txBody>
      </p:sp>
      <p:sp>
        <p:nvSpPr>
          <p:cNvPr id="1519" name="Google Shape;1519;p80"/>
          <p:cNvSpPr/>
          <p:nvPr/>
        </p:nvSpPr>
        <p:spPr>
          <a:xfrm>
            <a:off x="7026431" y="2605963"/>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Tồn kho NPP</a:t>
            </a:r>
            <a:endParaRPr sz="818"/>
          </a:p>
        </p:txBody>
      </p:sp>
      <p:sp>
        <p:nvSpPr>
          <p:cNvPr id="1520" name="Google Shape;1520;p80"/>
          <p:cNvSpPr/>
          <p:nvPr/>
        </p:nvSpPr>
        <p:spPr>
          <a:xfrm>
            <a:off x="7026431" y="3295684"/>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Đơn hàng bán</a:t>
            </a:r>
            <a:endParaRPr sz="818"/>
          </a:p>
          <a:p>
            <a:pPr marL="0" lvl="0" indent="0" algn="ctr" rtl="0">
              <a:spcBef>
                <a:spcPts val="0"/>
              </a:spcBef>
              <a:spcAft>
                <a:spcPts val="0"/>
              </a:spcAft>
              <a:buNone/>
            </a:pPr>
            <a:r>
              <a:rPr lang="vi" sz="818"/>
              <a:t>Sell out NPP</a:t>
            </a:r>
            <a:endParaRPr sz="818"/>
          </a:p>
        </p:txBody>
      </p:sp>
      <p:sp>
        <p:nvSpPr>
          <p:cNvPr id="1521" name="Google Shape;1521;p80"/>
          <p:cNvSpPr/>
          <p:nvPr/>
        </p:nvSpPr>
        <p:spPr>
          <a:xfrm>
            <a:off x="8934988" y="3295684"/>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Viếng thăm / </a:t>
            </a:r>
            <a:endParaRPr sz="818"/>
          </a:p>
          <a:p>
            <a:pPr marL="0" lvl="0" indent="0" algn="ctr" rtl="0">
              <a:spcBef>
                <a:spcPts val="0"/>
              </a:spcBef>
              <a:spcAft>
                <a:spcPts val="0"/>
              </a:spcAft>
              <a:buNone/>
            </a:pPr>
            <a:r>
              <a:rPr lang="vi" sz="818"/>
              <a:t>Đặt đơn hàng</a:t>
            </a:r>
            <a:endParaRPr sz="818"/>
          </a:p>
        </p:txBody>
      </p:sp>
      <p:sp>
        <p:nvSpPr>
          <p:cNvPr id="1522" name="Google Shape;1522;p80"/>
          <p:cNvSpPr/>
          <p:nvPr/>
        </p:nvSpPr>
        <p:spPr>
          <a:xfrm>
            <a:off x="5117339" y="4441143"/>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Đơn hàng bán </a:t>
            </a:r>
            <a:endParaRPr sz="818"/>
          </a:p>
          <a:p>
            <a:pPr marL="0" lvl="0" indent="0" algn="ctr" rtl="0">
              <a:spcBef>
                <a:spcPts val="0"/>
              </a:spcBef>
              <a:spcAft>
                <a:spcPts val="0"/>
              </a:spcAft>
              <a:buNone/>
            </a:pPr>
            <a:r>
              <a:rPr lang="vi" sz="818"/>
              <a:t>Sell out CTY</a:t>
            </a:r>
            <a:endParaRPr sz="818"/>
          </a:p>
        </p:txBody>
      </p:sp>
      <p:cxnSp>
        <p:nvCxnSpPr>
          <p:cNvPr id="1523" name="Google Shape;1523;p80"/>
          <p:cNvCxnSpPr>
            <a:stCxn id="1517" idx="3"/>
            <a:endCxn id="1518" idx="1"/>
          </p:cNvCxnSpPr>
          <p:nvPr/>
        </p:nvCxnSpPr>
        <p:spPr>
          <a:xfrm>
            <a:off x="6220139" y="2299373"/>
            <a:ext cx="806400" cy="0"/>
          </a:xfrm>
          <a:prstGeom prst="straightConnector1">
            <a:avLst/>
          </a:prstGeom>
          <a:noFill/>
          <a:ln w="7825" cap="flat" cmpd="sng">
            <a:solidFill>
              <a:schemeClr val="dk2"/>
            </a:solidFill>
            <a:prstDash val="dashDot"/>
            <a:round/>
            <a:headEnd type="triangle" w="med" len="med"/>
            <a:tailEnd type="none" w="med" len="med"/>
          </a:ln>
        </p:spPr>
      </p:cxnSp>
      <p:cxnSp>
        <p:nvCxnSpPr>
          <p:cNvPr id="1524" name="Google Shape;1524;p80"/>
          <p:cNvCxnSpPr>
            <a:stCxn id="1519" idx="2"/>
            <a:endCxn id="1520" idx="0"/>
          </p:cNvCxnSpPr>
          <p:nvPr/>
        </p:nvCxnSpPr>
        <p:spPr>
          <a:xfrm>
            <a:off x="7577831" y="2989063"/>
            <a:ext cx="0" cy="306600"/>
          </a:xfrm>
          <a:prstGeom prst="straightConnector1">
            <a:avLst/>
          </a:prstGeom>
          <a:noFill/>
          <a:ln w="7825" cap="flat" cmpd="sng">
            <a:solidFill>
              <a:schemeClr val="dk2"/>
            </a:solidFill>
            <a:prstDash val="dashDot"/>
            <a:round/>
            <a:headEnd type="triangle" w="med" len="med"/>
            <a:tailEnd type="triangle" w="med" len="med"/>
          </a:ln>
        </p:spPr>
      </p:cxnSp>
      <p:cxnSp>
        <p:nvCxnSpPr>
          <p:cNvPr id="1525" name="Google Shape;1525;p80"/>
          <p:cNvCxnSpPr>
            <a:stCxn id="1521" idx="1"/>
            <a:endCxn id="1520" idx="3"/>
          </p:cNvCxnSpPr>
          <p:nvPr/>
        </p:nvCxnSpPr>
        <p:spPr>
          <a:xfrm rot="10800000">
            <a:off x="8129188" y="3487234"/>
            <a:ext cx="805800" cy="0"/>
          </a:xfrm>
          <a:prstGeom prst="straightConnector1">
            <a:avLst/>
          </a:prstGeom>
          <a:noFill/>
          <a:ln w="7825" cap="flat" cmpd="sng">
            <a:solidFill>
              <a:schemeClr val="dk2"/>
            </a:solidFill>
            <a:prstDash val="dashDot"/>
            <a:round/>
            <a:headEnd type="none" w="med" len="med"/>
            <a:tailEnd type="triangle" w="med" len="med"/>
          </a:ln>
        </p:spPr>
      </p:cxnSp>
      <p:cxnSp>
        <p:nvCxnSpPr>
          <p:cNvPr id="1526" name="Google Shape;1526;p80"/>
          <p:cNvCxnSpPr>
            <a:stCxn id="1521" idx="2"/>
            <a:endCxn id="1522" idx="3"/>
          </p:cNvCxnSpPr>
          <p:nvPr/>
        </p:nvCxnSpPr>
        <p:spPr>
          <a:xfrm rot="5400000">
            <a:off x="7376338" y="2522734"/>
            <a:ext cx="954000" cy="3266100"/>
          </a:xfrm>
          <a:prstGeom prst="bentConnector2">
            <a:avLst/>
          </a:prstGeom>
          <a:noFill/>
          <a:ln w="7825" cap="flat" cmpd="sng">
            <a:solidFill>
              <a:schemeClr val="dk2"/>
            </a:solidFill>
            <a:prstDash val="dashDot"/>
            <a:round/>
            <a:headEnd type="none" w="med" len="med"/>
            <a:tailEnd type="triangle" w="med" len="med"/>
          </a:ln>
        </p:spPr>
      </p:cxnSp>
      <p:sp>
        <p:nvSpPr>
          <p:cNvPr id="1527" name="Google Shape;1527;p80"/>
          <p:cNvSpPr/>
          <p:nvPr/>
        </p:nvSpPr>
        <p:spPr>
          <a:xfrm>
            <a:off x="5765303" y="5658974"/>
            <a:ext cx="11028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Chuỗi siêu thị MT</a:t>
            </a:r>
            <a:endParaRPr sz="1150">
              <a:solidFill>
                <a:schemeClr val="lt1"/>
              </a:solidFill>
              <a:latin typeface="Reddit Sans SemiBold"/>
              <a:ea typeface="Reddit Sans SemiBold"/>
              <a:cs typeface="Reddit Sans SemiBold"/>
              <a:sym typeface="Reddit Sans SemiBold"/>
            </a:endParaRPr>
          </a:p>
        </p:txBody>
      </p:sp>
      <p:sp>
        <p:nvSpPr>
          <p:cNvPr id="1528" name="Google Shape;1528;p80"/>
          <p:cNvSpPr/>
          <p:nvPr/>
        </p:nvSpPr>
        <p:spPr>
          <a:xfrm>
            <a:off x="3885525" y="2598975"/>
            <a:ext cx="1231800" cy="1724100"/>
          </a:xfrm>
          <a:prstGeom prst="roundRect">
            <a:avLst>
              <a:gd name="adj" fmla="val 5860"/>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endParaRPr sz="818"/>
          </a:p>
        </p:txBody>
      </p:sp>
      <p:cxnSp>
        <p:nvCxnSpPr>
          <p:cNvPr id="1529" name="Google Shape;1529;p80"/>
          <p:cNvCxnSpPr>
            <a:stCxn id="1517" idx="1"/>
            <a:endCxn id="1528" idx="0"/>
          </p:cNvCxnSpPr>
          <p:nvPr/>
        </p:nvCxnSpPr>
        <p:spPr>
          <a:xfrm flipH="1">
            <a:off x="4501439" y="2299373"/>
            <a:ext cx="615900" cy="299700"/>
          </a:xfrm>
          <a:prstGeom prst="bentConnector2">
            <a:avLst/>
          </a:prstGeom>
          <a:noFill/>
          <a:ln w="7825" cap="flat" cmpd="sng">
            <a:solidFill>
              <a:schemeClr val="dk2"/>
            </a:solidFill>
            <a:prstDash val="dashDot"/>
            <a:round/>
            <a:headEnd type="none" w="med" len="med"/>
            <a:tailEnd type="triangle" w="med" len="med"/>
          </a:ln>
        </p:spPr>
      </p:cxnSp>
      <p:cxnSp>
        <p:nvCxnSpPr>
          <p:cNvPr id="1530" name="Google Shape;1530;p80"/>
          <p:cNvCxnSpPr>
            <a:stCxn id="1522" idx="1"/>
            <a:endCxn id="1528" idx="2"/>
          </p:cNvCxnSpPr>
          <p:nvPr/>
        </p:nvCxnSpPr>
        <p:spPr>
          <a:xfrm rot="10800000">
            <a:off x="4501439" y="4323093"/>
            <a:ext cx="615900" cy="309600"/>
          </a:xfrm>
          <a:prstGeom prst="bentConnector2">
            <a:avLst/>
          </a:prstGeom>
          <a:noFill/>
          <a:ln w="7825" cap="flat" cmpd="sng">
            <a:solidFill>
              <a:schemeClr val="dk2"/>
            </a:solidFill>
            <a:prstDash val="dashDot"/>
            <a:round/>
            <a:headEnd type="none" w="med" len="med"/>
            <a:tailEnd type="triangle" w="med" len="med"/>
          </a:ln>
        </p:spPr>
      </p:cxnSp>
      <p:sp>
        <p:nvSpPr>
          <p:cNvPr id="1531" name="Google Shape;1531;p80"/>
          <p:cNvSpPr/>
          <p:nvPr/>
        </p:nvSpPr>
        <p:spPr>
          <a:xfrm>
            <a:off x="2375875" y="2853004"/>
            <a:ext cx="8592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Chi tiết </a:t>
            </a:r>
            <a:endParaRPr sz="818"/>
          </a:p>
          <a:p>
            <a:pPr marL="0" lvl="0" indent="0" algn="ctr" rtl="0">
              <a:spcBef>
                <a:spcPts val="0"/>
              </a:spcBef>
              <a:spcAft>
                <a:spcPts val="0"/>
              </a:spcAft>
              <a:buNone/>
            </a:pPr>
            <a:r>
              <a:rPr lang="vi" sz="818"/>
              <a:t>tồn kho</a:t>
            </a:r>
            <a:endParaRPr sz="818"/>
          </a:p>
        </p:txBody>
      </p:sp>
      <p:cxnSp>
        <p:nvCxnSpPr>
          <p:cNvPr id="1532" name="Google Shape;1532;p80"/>
          <p:cNvCxnSpPr/>
          <p:nvPr/>
        </p:nvCxnSpPr>
        <p:spPr>
          <a:xfrm flipH="1">
            <a:off x="3235072" y="3043963"/>
            <a:ext cx="648000" cy="600"/>
          </a:xfrm>
          <a:prstGeom prst="bentConnector3">
            <a:avLst>
              <a:gd name="adj1" fmla="val 50000"/>
            </a:avLst>
          </a:prstGeom>
          <a:noFill/>
          <a:ln w="7825" cap="flat" cmpd="sng">
            <a:solidFill>
              <a:schemeClr val="dk2"/>
            </a:solidFill>
            <a:prstDash val="dashDot"/>
            <a:round/>
            <a:headEnd type="triangle" w="med" len="med"/>
            <a:tailEnd type="none" w="med" len="med"/>
          </a:ln>
        </p:spPr>
      </p:cxnSp>
      <p:sp>
        <p:nvSpPr>
          <p:cNvPr id="1533" name="Google Shape;1533;p80"/>
          <p:cNvSpPr/>
          <p:nvPr/>
        </p:nvSpPr>
        <p:spPr>
          <a:xfrm>
            <a:off x="3963400" y="2666175"/>
            <a:ext cx="1064100" cy="207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Chứng từ bán</a:t>
            </a:r>
            <a:endParaRPr sz="818"/>
          </a:p>
        </p:txBody>
      </p:sp>
      <p:sp>
        <p:nvSpPr>
          <p:cNvPr id="1534" name="Google Shape;1534;p80"/>
          <p:cNvSpPr/>
          <p:nvPr/>
        </p:nvSpPr>
        <p:spPr>
          <a:xfrm>
            <a:off x="3963400" y="3205986"/>
            <a:ext cx="1064100" cy="207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Xuất kho</a:t>
            </a:r>
            <a:endParaRPr sz="818"/>
          </a:p>
        </p:txBody>
      </p:sp>
      <p:sp>
        <p:nvSpPr>
          <p:cNvPr id="1535" name="Google Shape;1535;p80"/>
          <p:cNvSpPr/>
          <p:nvPr/>
        </p:nvSpPr>
        <p:spPr>
          <a:xfrm>
            <a:off x="3963400" y="4019365"/>
            <a:ext cx="1064100" cy="207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Thanh toán</a:t>
            </a:r>
            <a:endParaRPr sz="818"/>
          </a:p>
        </p:txBody>
      </p:sp>
      <p:sp>
        <p:nvSpPr>
          <p:cNvPr id="1536" name="Google Shape;1536;p80"/>
          <p:cNvSpPr/>
          <p:nvPr/>
        </p:nvSpPr>
        <p:spPr>
          <a:xfrm>
            <a:off x="4469363" y="5658974"/>
            <a:ext cx="11028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Kênh bán khác</a:t>
            </a:r>
            <a:endParaRPr sz="1150">
              <a:solidFill>
                <a:schemeClr val="lt1"/>
              </a:solidFill>
              <a:latin typeface="Reddit Sans SemiBold"/>
              <a:ea typeface="Reddit Sans SemiBold"/>
              <a:cs typeface="Reddit Sans SemiBold"/>
              <a:sym typeface="Reddit Sans SemiBold"/>
            </a:endParaRPr>
          </a:p>
        </p:txBody>
      </p:sp>
      <p:cxnSp>
        <p:nvCxnSpPr>
          <p:cNvPr id="1537" name="Google Shape;1537;p80"/>
          <p:cNvCxnSpPr>
            <a:stCxn id="1527" idx="0"/>
            <a:endCxn id="1522" idx="2"/>
          </p:cNvCxnSpPr>
          <p:nvPr/>
        </p:nvCxnSpPr>
        <p:spPr>
          <a:xfrm rot="5400000" flipH="1">
            <a:off x="5575403" y="4917674"/>
            <a:ext cx="834600" cy="648000"/>
          </a:xfrm>
          <a:prstGeom prst="bentConnector3">
            <a:avLst>
              <a:gd name="adj1" fmla="val 50008"/>
            </a:avLst>
          </a:prstGeom>
          <a:noFill/>
          <a:ln w="7825" cap="flat" cmpd="sng">
            <a:solidFill>
              <a:schemeClr val="dk2"/>
            </a:solidFill>
            <a:prstDash val="dashDot"/>
            <a:round/>
            <a:headEnd type="none" w="med" len="med"/>
            <a:tailEnd type="triangle" w="med" len="med"/>
          </a:ln>
        </p:spPr>
      </p:cxnSp>
      <p:cxnSp>
        <p:nvCxnSpPr>
          <p:cNvPr id="1538" name="Google Shape;1538;p80"/>
          <p:cNvCxnSpPr>
            <a:stCxn id="1536" idx="0"/>
            <a:endCxn id="1522" idx="2"/>
          </p:cNvCxnSpPr>
          <p:nvPr/>
        </p:nvCxnSpPr>
        <p:spPr>
          <a:xfrm rot="-5400000">
            <a:off x="4927463" y="4917674"/>
            <a:ext cx="834600" cy="648000"/>
          </a:xfrm>
          <a:prstGeom prst="bentConnector3">
            <a:avLst>
              <a:gd name="adj1" fmla="val 50008"/>
            </a:avLst>
          </a:prstGeom>
          <a:noFill/>
          <a:ln w="7825" cap="flat" cmpd="sng">
            <a:solidFill>
              <a:schemeClr val="dk2"/>
            </a:solidFill>
            <a:prstDash val="dashDot"/>
            <a:round/>
            <a:headEnd type="none" w="med" len="med"/>
            <a:tailEnd type="triangle" w="med" len="med"/>
          </a:ln>
        </p:spPr>
      </p:cxnSp>
      <p:sp>
        <p:nvSpPr>
          <p:cNvPr id="1539" name="Google Shape;1539;p80"/>
          <p:cNvSpPr/>
          <p:nvPr/>
        </p:nvSpPr>
        <p:spPr>
          <a:xfrm>
            <a:off x="10499025" y="2971886"/>
            <a:ext cx="11028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Điểm bán GT</a:t>
            </a:r>
            <a:endParaRPr sz="1150">
              <a:solidFill>
                <a:schemeClr val="lt1"/>
              </a:solidFill>
              <a:latin typeface="Reddit Sans SemiBold"/>
              <a:ea typeface="Reddit Sans SemiBold"/>
              <a:cs typeface="Reddit Sans SemiBold"/>
              <a:sym typeface="Reddit Sans SemiBold"/>
            </a:endParaRPr>
          </a:p>
        </p:txBody>
      </p:sp>
      <p:cxnSp>
        <p:nvCxnSpPr>
          <p:cNvPr id="1540" name="Google Shape;1540;p80"/>
          <p:cNvCxnSpPr>
            <a:stCxn id="1521" idx="3"/>
            <a:endCxn id="1539" idx="1"/>
          </p:cNvCxnSpPr>
          <p:nvPr/>
        </p:nvCxnSpPr>
        <p:spPr>
          <a:xfrm rot="10800000" flipH="1">
            <a:off x="10037788" y="3193834"/>
            <a:ext cx="461100" cy="293400"/>
          </a:xfrm>
          <a:prstGeom prst="bentConnector3">
            <a:avLst>
              <a:gd name="adj1" fmla="val 49988"/>
            </a:avLst>
          </a:prstGeom>
          <a:noFill/>
          <a:ln w="7825" cap="flat" cmpd="sng">
            <a:solidFill>
              <a:schemeClr val="dk2"/>
            </a:solidFill>
            <a:prstDash val="dashDot"/>
            <a:round/>
            <a:headEnd type="triangle" w="med" len="med"/>
            <a:tailEnd type="none" w="med" len="med"/>
          </a:ln>
        </p:spPr>
      </p:cxnSp>
      <p:cxnSp>
        <p:nvCxnSpPr>
          <p:cNvPr id="1541" name="Google Shape;1541;p80"/>
          <p:cNvCxnSpPr>
            <a:stCxn id="1521" idx="3"/>
            <a:endCxn id="1516" idx="1"/>
          </p:cNvCxnSpPr>
          <p:nvPr/>
        </p:nvCxnSpPr>
        <p:spPr>
          <a:xfrm>
            <a:off x="10037788" y="3487234"/>
            <a:ext cx="461100" cy="293700"/>
          </a:xfrm>
          <a:prstGeom prst="bentConnector3">
            <a:avLst>
              <a:gd name="adj1" fmla="val 49988"/>
            </a:avLst>
          </a:prstGeom>
          <a:noFill/>
          <a:ln w="7825" cap="flat" cmpd="sng">
            <a:solidFill>
              <a:schemeClr val="dk2"/>
            </a:solidFill>
            <a:prstDash val="dashDot"/>
            <a:round/>
            <a:headEnd type="triangle" w="med" len="med"/>
            <a:tailEnd type="none" w="med" len="med"/>
          </a:ln>
        </p:spPr>
      </p:cxnSp>
      <p:sp>
        <p:nvSpPr>
          <p:cNvPr id="1542" name="Google Shape;1542;p80"/>
          <p:cNvSpPr/>
          <p:nvPr/>
        </p:nvSpPr>
        <p:spPr>
          <a:xfrm>
            <a:off x="3173423" y="5658974"/>
            <a:ext cx="11028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Kênh bán POS</a:t>
            </a:r>
            <a:endParaRPr sz="1150">
              <a:solidFill>
                <a:schemeClr val="lt1"/>
              </a:solidFill>
              <a:latin typeface="Reddit Sans SemiBold"/>
              <a:ea typeface="Reddit Sans SemiBold"/>
              <a:cs typeface="Reddit Sans SemiBold"/>
              <a:sym typeface="Reddit Sans SemiBold"/>
            </a:endParaRPr>
          </a:p>
        </p:txBody>
      </p:sp>
      <p:cxnSp>
        <p:nvCxnSpPr>
          <p:cNvPr id="1543" name="Google Shape;1543;p80"/>
          <p:cNvCxnSpPr>
            <a:stCxn id="1542" idx="0"/>
          </p:cNvCxnSpPr>
          <p:nvPr/>
        </p:nvCxnSpPr>
        <p:spPr>
          <a:xfrm rot="-5400000">
            <a:off x="3314873" y="4751924"/>
            <a:ext cx="1317000" cy="497100"/>
          </a:xfrm>
          <a:prstGeom prst="bentConnector3">
            <a:avLst>
              <a:gd name="adj1" fmla="val 50000"/>
            </a:avLst>
          </a:prstGeom>
          <a:noFill/>
          <a:ln w="7825" cap="flat" cmpd="sng">
            <a:solidFill>
              <a:schemeClr val="dk2"/>
            </a:solidFill>
            <a:prstDash val="dashDot"/>
            <a:round/>
            <a:headEnd type="none" w="med" len="med"/>
            <a:tailEnd type="triangle" w="med" len="med"/>
          </a:ln>
        </p:spPr>
      </p:cxnSp>
      <p:grpSp>
        <p:nvGrpSpPr>
          <p:cNvPr id="1544" name="Google Shape;1544;p80"/>
          <p:cNvGrpSpPr/>
          <p:nvPr/>
        </p:nvGrpSpPr>
        <p:grpSpPr>
          <a:xfrm>
            <a:off x="8933333" y="2298112"/>
            <a:ext cx="1107000" cy="873004"/>
            <a:chOff x="4005264" y="2944000"/>
            <a:chExt cx="1107000" cy="873004"/>
          </a:xfrm>
        </p:grpSpPr>
        <p:sp>
          <p:nvSpPr>
            <p:cNvPr id="1545" name="Google Shape;1545;p80"/>
            <p:cNvSpPr/>
            <p:nvPr/>
          </p:nvSpPr>
          <p:spPr>
            <a:xfrm>
              <a:off x="4324450" y="2944000"/>
              <a:ext cx="466800" cy="466800"/>
            </a:xfrm>
            <a:prstGeom prst="roundRect">
              <a:avLst>
                <a:gd name="adj" fmla="val 16667"/>
              </a:avLst>
            </a:prstGeom>
            <a:solidFill>
              <a:schemeClr val="lt2"/>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1546" name="Google Shape;1546;p80"/>
            <p:cNvSpPr txBox="1"/>
            <p:nvPr/>
          </p:nvSpPr>
          <p:spPr>
            <a:xfrm>
              <a:off x="4005264" y="3478304"/>
              <a:ext cx="1107000" cy="338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vi" sz="800">
                  <a:solidFill>
                    <a:schemeClr val="dk1"/>
                  </a:solidFill>
                  <a:latin typeface="Reddit Sans Medium"/>
                  <a:ea typeface="Reddit Sans Medium"/>
                  <a:cs typeface="Reddit Sans Medium"/>
                  <a:sym typeface="Reddit Sans Medium"/>
                </a:rPr>
                <a:t>APP SFA </a:t>
              </a:r>
              <a:endParaRPr sz="800">
                <a:solidFill>
                  <a:schemeClr val="dk1"/>
                </a:solidFill>
                <a:latin typeface="Reddit Sans Medium"/>
                <a:ea typeface="Reddit Sans Medium"/>
                <a:cs typeface="Reddit Sans Medium"/>
                <a:sym typeface="Reddit Sans Medium"/>
              </a:endParaRPr>
            </a:p>
            <a:p>
              <a:pPr marL="0" lvl="0" indent="0" algn="ctr" rtl="0">
                <a:spcBef>
                  <a:spcPts val="0"/>
                </a:spcBef>
                <a:spcAft>
                  <a:spcPts val="0"/>
                </a:spcAft>
                <a:buNone/>
              </a:pPr>
              <a:r>
                <a:rPr lang="vi" sz="800">
                  <a:solidFill>
                    <a:schemeClr val="dk1"/>
                  </a:solidFill>
                  <a:latin typeface="Reddit Sans Medium"/>
                  <a:ea typeface="Reddit Sans Medium"/>
                  <a:cs typeface="Reddit Sans Medium"/>
                  <a:sym typeface="Reddit Sans Medium"/>
                </a:rPr>
                <a:t>Đặt hàng</a:t>
              </a:r>
              <a:endParaRPr sz="800">
                <a:solidFill>
                  <a:schemeClr val="dk1"/>
                </a:solidFill>
                <a:latin typeface="Reddit Sans Medium"/>
                <a:ea typeface="Reddit Sans Medium"/>
                <a:cs typeface="Reddit Sans Medium"/>
                <a:sym typeface="Reddit Sans Medium"/>
              </a:endParaRPr>
            </a:p>
            <a:p>
              <a:pPr marL="0" lvl="0" indent="0" algn="ctr" rtl="0">
                <a:spcBef>
                  <a:spcPts val="0"/>
                </a:spcBef>
                <a:spcAft>
                  <a:spcPts val="0"/>
                </a:spcAft>
                <a:buNone/>
              </a:pPr>
              <a:endParaRPr sz="800">
                <a:latin typeface="Reddit Sans Medium"/>
                <a:ea typeface="Reddit Sans Medium"/>
                <a:cs typeface="Reddit Sans Medium"/>
                <a:sym typeface="Reddit Sans Medium"/>
              </a:endParaRPr>
            </a:p>
          </p:txBody>
        </p:sp>
        <p:pic>
          <p:nvPicPr>
            <p:cNvPr id="1547" name="Google Shape;1547;p80" title="icon4.png"/>
            <p:cNvPicPr preferRelativeResize="0"/>
            <p:nvPr/>
          </p:nvPicPr>
          <p:blipFill>
            <a:blip r:embed="rId5">
              <a:alphaModFix/>
            </a:blip>
            <a:stretch>
              <a:fillRect/>
            </a:stretch>
          </p:blipFill>
          <p:spPr>
            <a:xfrm>
              <a:off x="4437482" y="3057022"/>
              <a:ext cx="240767" cy="240767"/>
            </a:xfrm>
            <a:prstGeom prst="rect">
              <a:avLst/>
            </a:prstGeom>
            <a:noFill/>
            <a:ln>
              <a:noFill/>
            </a:ln>
          </p:spPr>
        </p:pic>
      </p:grpSp>
      <p:sp>
        <p:nvSpPr>
          <p:cNvPr id="1548" name="Google Shape;1548;p80"/>
          <p:cNvSpPr/>
          <p:nvPr/>
        </p:nvSpPr>
        <p:spPr>
          <a:xfrm>
            <a:off x="3963400" y="3739802"/>
            <a:ext cx="1064100" cy="207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Công nợ</a:t>
            </a:r>
            <a:endParaRPr sz="818"/>
          </a:p>
        </p:txBody>
      </p:sp>
      <p:cxnSp>
        <p:nvCxnSpPr>
          <p:cNvPr id="1549" name="Google Shape;1549;p80"/>
          <p:cNvCxnSpPr>
            <a:stCxn id="1550" idx="3"/>
          </p:cNvCxnSpPr>
          <p:nvPr/>
        </p:nvCxnSpPr>
        <p:spPr>
          <a:xfrm>
            <a:off x="2163350" y="3608100"/>
            <a:ext cx="1714500" cy="600"/>
          </a:xfrm>
          <a:prstGeom prst="bentConnector3">
            <a:avLst>
              <a:gd name="adj1" fmla="val 50000"/>
            </a:avLst>
          </a:prstGeom>
          <a:noFill/>
          <a:ln w="9525" cap="flat" cmpd="sng">
            <a:solidFill>
              <a:schemeClr val="dk2"/>
            </a:solidFill>
            <a:prstDash val="dashDot"/>
            <a:round/>
            <a:headEnd type="triangle" w="med" len="med"/>
            <a:tailEnd type="triangle" w="med" len="med"/>
          </a:ln>
        </p:spPr>
      </p:cxnSp>
      <p:sp>
        <p:nvSpPr>
          <p:cNvPr id="1551" name="Google Shape;1551;p80"/>
          <p:cNvSpPr/>
          <p:nvPr/>
        </p:nvSpPr>
        <p:spPr>
          <a:xfrm>
            <a:off x="2375875" y="2097925"/>
            <a:ext cx="8592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Chi tiết </a:t>
            </a:r>
            <a:endParaRPr sz="818"/>
          </a:p>
          <a:p>
            <a:pPr marL="0" lvl="0" indent="0" algn="ctr" rtl="0">
              <a:spcBef>
                <a:spcPts val="0"/>
              </a:spcBef>
              <a:spcAft>
                <a:spcPts val="0"/>
              </a:spcAft>
              <a:buNone/>
            </a:pPr>
            <a:r>
              <a:rPr lang="vi" sz="818"/>
              <a:t>Mua hàng</a:t>
            </a:r>
            <a:endParaRPr sz="818"/>
          </a:p>
        </p:txBody>
      </p:sp>
      <p:cxnSp>
        <p:nvCxnSpPr>
          <p:cNvPr id="1552" name="Google Shape;1552;p80"/>
          <p:cNvCxnSpPr>
            <a:stCxn id="1551" idx="2"/>
            <a:endCxn id="1531" idx="0"/>
          </p:cNvCxnSpPr>
          <p:nvPr/>
        </p:nvCxnSpPr>
        <p:spPr>
          <a:xfrm>
            <a:off x="2805475" y="2481025"/>
            <a:ext cx="0" cy="372000"/>
          </a:xfrm>
          <a:prstGeom prst="straightConnector1">
            <a:avLst/>
          </a:prstGeom>
          <a:noFill/>
          <a:ln w="9525" cap="flat" cmpd="sng">
            <a:solidFill>
              <a:schemeClr val="dk2"/>
            </a:solidFill>
            <a:prstDash val="dashDot"/>
            <a:round/>
            <a:headEnd type="none" w="med" len="med"/>
            <a:tailEnd type="triangle" w="med" len="med"/>
          </a:ln>
        </p:spPr>
      </p:cxnSp>
      <p:sp>
        <p:nvSpPr>
          <p:cNvPr id="1550" name="Google Shape;1550;p80"/>
          <p:cNvSpPr/>
          <p:nvPr/>
        </p:nvSpPr>
        <p:spPr>
          <a:xfrm>
            <a:off x="1060550" y="3416550"/>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Chi tiết </a:t>
            </a:r>
            <a:endParaRPr sz="818"/>
          </a:p>
          <a:p>
            <a:pPr marL="0" lvl="0" indent="0" algn="ctr" rtl="0">
              <a:spcBef>
                <a:spcPts val="0"/>
              </a:spcBef>
              <a:spcAft>
                <a:spcPts val="0"/>
              </a:spcAft>
              <a:buNone/>
            </a:pPr>
            <a:r>
              <a:rPr lang="vi" sz="818"/>
              <a:t>tài chính kế toán</a:t>
            </a:r>
            <a:endParaRPr sz="818"/>
          </a:p>
        </p:txBody>
      </p:sp>
      <p:cxnSp>
        <p:nvCxnSpPr>
          <p:cNvPr id="1553" name="Google Shape;1553;p80"/>
          <p:cNvCxnSpPr>
            <a:stCxn id="1551" idx="1"/>
          </p:cNvCxnSpPr>
          <p:nvPr/>
        </p:nvCxnSpPr>
        <p:spPr>
          <a:xfrm flipH="1">
            <a:off x="1319275" y="2289475"/>
            <a:ext cx="1056600" cy="1131600"/>
          </a:xfrm>
          <a:prstGeom prst="bentConnector2">
            <a:avLst/>
          </a:prstGeom>
          <a:noFill/>
          <a:ln w="9525" cap="flat" cmpd="sng">
            <a:solidFill>
              <a:schemeClr val="dk2"/>
            </a:solidFill>
            <a:prstDash val="dashDot"/>
            <a:round/>
            <a:headEnd type="none" w="med" len="med"/>
            <a:tailEnd type="triangle" w="med" len="med"/>
          </a:ln>
        </p:spPr>
      </p:cxnSp>
      <p:cxnSp>
        <p:nvCxnSpPr>
          <p:cNvPr id="1554" name="Google Shape;1554;p80"/>
          <p:cNvCxnSpPr>
            <a:stCxn id="1531" idx="1"/>
            <a:endCxn id="1550" idx="0"/>
          </p:cNvCxnSpPr>
          <p:nvPr/>
        </p:nvCxnSpPr>
        <p:spPr>
          <a:xfrm flipH="1">
            <a:off x="1612075" y="3044554"/>
            <a:ext cx="763800" cy="372000"/>
          </a:xfrm>
          <a:prstGeom prst="bentConnector2">
            <a:avLst/>
          </a:prstGeom>
          <a:noFill/>
          <a:ln w="9525" cap="flat" cmpd="sng">
            <a:solidFill>
              <a:schemeClr val="dk2"/>
            </a:solidFill>
            <a:prstDash val="dashDot"/>
            <a:round/>
            <a:headEnd type="none" w="med" len="med"/>
            <a:tailEnd type="triangle" w="med" len="med"/>
          </a:ln>
        </p:spPr>
      </p:cxnSp>
      <p:cxnSp>
        <p:nvCxnSpPr>
          <p:cNvPr id="1555" name="Google Shape;1555;p80"/>
          <p:cNvCxnSpPr>
            <a:stCxn id="1519" idx="1"/>
          </p:cNvCxnSpPr>
          <p:nvPr/>
        </p:nvCxnSpPr>
        <p:spPr>
          <a:xfrm rot="10800000">
            <a:off x="5135831" y="2797513"/>
            <a:ext cx="1890600" cy="0"/>
          </a:xfrm>
          <a:prstGeom prst="straightConnector1">
            <a:avLst/>
          </a:prstGeom>
          <a:noFill/>
          <a:ln w="9525" cap="flat" cmpd="sng">
            <a:solidFill>
              <a:schemeClr val="dk2"/>
            </a:solidFill>
            <a:prstDash val="dashDot"/>
            <a:round/>
            <a:headEnd type="triangle" w="med" len="med"/>
            <a:tailEnd type="none" w="med" len="med"/>
          </a:ln>
        </p:spPr>
      </p:cxnSp>
      <p:sp>
        <p:nvSpPr>
          <p:cNvPr id="1556" name="Google Shape;1556;p80"/>
          <p:cNvSpPr/>
          <p:nvPr/>
        </p:nvSpPr>
        <p:spPr>
          <a:xfrm>
            <a:off x="3963400" y="3468611"/>
            <a:ext cx="1064100" cy="207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Giao hàng</a:t>
            </a:r>
            <a:endParaRPr sz="818"/>
          </a:p>
        </p:txBody>
      </p:sp>
      <p:sp>
        <p:nvSpPr>
          <p:cNvPr id="1557" name="Google Shape;1557;p80"/>
          <p:cNvSpPr/>
          <p:nvPr/>
        </p:nvSpPr>
        <p:spPr>
          <a:xfrm>
            <a:off x="3963400" y="2936086"/>
            <a:ext cx="1064100" cy="207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Lấy hàng</a:t>
            </a:r>
            <a:endParaRPr sz="818"/>
          </a:p>
        </p:txBody>
      </p:sp>
      <p:sp>
        <p:nvSpPr>
          <p:cNvPr id="1558" name="Google Shape;1558;p80"/>
          <p:cNvSpPr/>
          <p:nvPr/>
        </p:nvSpPr>
        <p:spPr>
          <a:xfrm>
            <a:off x="1060550" y="4441150"/>
            <a:ext cx="11028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818"/>
              <a:t>Báo cáo</a:t>
            </a:r>
            <a:endParaRPr sz="818"/>
          </a:p>
        </p:txBody>
      </p:sp>
      <p:cxnSp>
        <p:nvCxnSpPr>
          <p:cNvPr id="1559" name="Google Shape;1559;p80"/>
          <p:cNvCxnSpPr>
            <a:stCxn id="1550" idx="2"/>
            <a:endCxn id="1558" idx="0"/>
          </p:cNvCxnSpPr>
          <p:nvPr/>
        </p:nvCxnSpPr>
        <p:spPr>
          <a:xfrm>
            <a:off x="1611950" y="3799650"/>
            <a:ext cx="0" cy="641400"/>
          </a:xfrm>
          <a:prstGeom prst="straightConnector1">
            <a:avLst/>
          </a:prstGeom>
          <a:noFill/>
          <a:ln w="9525" cap="flat" cmpd="sng">
            <a:solidFill>
              <a:schemeClr val="dk2"/>
            </a:solidFill>
            <a:prstDash val="dashDot"/>
            <a:round/>
            <a:headEnd type="none" w="med" len="med"/>
            <a:tailEnd type="triangle" w="med" len="med"/>
          </a:ln>
        </p:spPr>
      </p:cxnSp>
      <p:sp>
        <p:nvSpPr>
          <p:cNvPr id="1560" name="Google Shape;1560;p8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35</a:t>
            </a:fld>
            <a:endParaRPr/>
          </a:p>
        </p:txBody>
      </p:sp>
      <p:pic>
        <p:nvPicPr>
          <p:cNvPr id="60" name="Picture 59"/>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64"/>
        <p:cNvGrpSpPr/>
        <p:nvPr/>
      </p:nvGrpSpPr>
      <p:grpSpPr>
        <a:xfrm>
          <a:off x="0" y="0"/>
          <a:ext cx="0" cy="0"/>
          <a:chOff x="0" y="0"/>
          <a:chExt cx="0" cy="0"/>
        </a:xfrm>
      </p:grpSpPr>
      <p:sp>
        <p:nvSpPr>
          <p:cNvPr id="1565" name="Google Shape;1565;p8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566" name="Google Shape;1566;p81"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567" name="Google Shape;1567;p81"/>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01 : </a:t>
            </a:r>
            <a:r>
              <a:rPr lang="vi" sz="1600" b="1">
                <a:solidFill>
                  <a:srgbClr val="C3161C"/>
                </a:solidFill>
                <a:latin typeface="Reddit Sans"/>
                <a:ea typeface="Reddit Sans"/>
                <a:cs typeface="Reddit Sans"/>
                <a:sym typeface="Reddit Sans"/>
              </a:rPr>
              <a:t>Quản trị chuỗi cung ứng và phân phối tích hợp với MBW Next </a:t>
            </a:r>
            <a:endParaRPr sz="1600" b="1">
              <a:solidFill>
                <a:srgbClr val="C3161C"/>
              </a:solidFill>
              <a:latin typeface="Reddit Sans"/>
              <a:ea typeface="Reddit Sans"/>
              <a:cs typeface="Reddit Sans"/>
              <a:sym typeface="Reddit Sans"/>
            </a:endParaRPr>
          </a:p>
        </p:txBody>
      </p:sp>
      <p:grpSp>
        <p:nvGrpSpPr>
          <p:cNvPr id="1568" name="Google Shape;1568;p81"/>
          <p:cNvGrpSpPr/>
          <p:nvPr/>
        </p:nvGrpSpPr>
        <p:grpSpPr>
          <a:xfrm>
            <a:off x="10222040" y="325568"/>
            <a:ext cx="1379662" cy="380749"/>
            <a:chOff x="2600725" y="4134550"/>
            <a:chExt cx="1957800" cy="540300"/>
          </a:xfrm>
        </p:grpSpPr>
        <p:sp>
          <p:nvSpPr>
            <p:cNvPr id="1569" name="Google Shape;1569;p8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570" name="Google Shape;1570;p81"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571" name="Google Shape;1571;p81"/>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quản trị chuỗi cung ứng và hệ thống phân phối đa tầng, đa kênh hiệu quả?</a:t>
            </a:r>
            <a:endParaRPr sz="1200">
              <a:solidFill>
                <a:srgbClr val="C3161C"/>
              </a:solidFill>
              <a:latin typeface="Reddit Sans Medium"/>
              <a:ea typeface="Reddit Sans Medium"/>
              <a:cs typeface="Reddit Sans Medium"/>
              <a:sym typeface="Reddit Sans Medium"/>
            </a:endParaRPr>
          </a:p>
        </p:txBody>
      </p:sp>
      <p:sp>
        <p:nvSpPr>
          <p:cNvPr id="1572" name="Google Shape;1572;p81"/>
          <p:cNvSpPr txBox="1"/>
          <p:nvPr/>
        </p:nvSpPr>
        <p:spPr>
          <a:xfrm>
            <a:off x="512425" y="110040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chi tiết Mua hàng</a:t>
            </a:r>
            <a:endParaRPr sz="1200" b="1">
              <a:solidFill>
                <a:srgbClr val="C3161C"/>
              </a:solidFill>
              <a:latin typeface="Reddit Sans"/>
              <a:ea typeface="Reddit Sans"/>
              <a:cs typeface="Reddit Sans"/>
              <a:sym typeface="Reddit Sans"/>
            </a:endParaRPr>
          </a:p>
        </p:txBody>
      </p:sp>
      <p:sp>
        <p:nvSpPr>
          <p:cNvPr id="1573" name="Google Shape;1573;p81"/>
          <p:cNvSpPr txBox="1"/>
          <p:nvPr/>
        </p:nvSpPr>
        <p:spPr>
          <a:xfrm>
            <a:off x="7009025" y="37303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Công nợ phải thu</a:t>
            </a:r>
            <a:endParaRPr sz="1200" b="1">
              <a:solidFill>
                <a:srgbClr val="C3161C"/>
              </a:solidFill>
              <a:latin typeface="Reddit Sans"/>
              <a:ea typeface="Reddit Sans"/>
              <a:cs typeface="Reddit Sans"/>
              <a:sym typeface="Reddit Sans"/>
            </a:endParaRPr>
          </a:p>
        </p:txBody>
      </p:sp>
      <p:sp>
        <p:nvSpPr>
          <p:cNvPr id="1574" name="Google Shape;1574;p81"/>
          <p:cNvSpPr txBox="1"/>
          <p:nvPr/>
        </p:nvSpPr>
        <p:spPr>
          <a:xfrm>
            <a:off x="512425" y="37428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chi tiết Tồn kho</a:t>
            </a:r>
            <a:endParaRPr sz="1200" b="1">
              <a:solidFill>
                <a:srgbClr val="C3161C"/>
              </a:solidFill>
              <a:latin typeface="Reddit Sans"/>
              <a:ea typeface="Reddit Sans"/>
              <a:cs typeface="Reddit Sans"/>
              <a:sym typeface="Reddit Sans"/>
            </a:endParaRPr>
          </a:p>
        </p:txBody>
      </p:sp>
      <p:sp>
        <p:nvSpPr>
          <p:cNvPr id="1575" name="Google Shape;1575;p81"/>
          <p:cNvSpPr txBox="1"/>
          <p:nvPr/>
        </p:nvSpPr>
        <p:spPr>
          <a:xfrm>
            <a:off x="7009025" y="11534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chi tiết Bán hàng Sell in / Sell out</a:t>
            </a:r>
            <a:endParaRPr sz="1200" b="1">
              <a:solidFill>
                <a:srgbClr val="C3161C"/>
              </a:solidFill>
              <a:latin typeface="Reddit Sans"/>
              <a:ea typeface="Reddit Sans"/>
              <a:cs typeface="Reddit Sans"/>
              <a:sym typeface="Reddit Sans"/>
            </a:endParaRPr>
          </a:p>
        </p:txBody>
      </p:sp>
      <p:pic>
        <p:nvPicPr>
          <p:cNvPr id="1576" name="Google Shape;1576;p81"/>
          <p:cNvPicPr preferRelativeResize="0"/>
          <p:nvPr/>
        </p:nvPicPr>
        <p:blipFill rotWithShape="1">
          <a:blip r:embed="rId5">
            <a:alphaModFix/>
          </a:blip>
          <a:srcRect l="37218" t="720" r="3975" b="28734"/>
          <a:stretch/>
        </p:blipFill>
        <p:spPr>
          <a:xfrm>
            <a:off x="587225" y="1522900"/>
            <a:ext cx="4518000" cy="2099700"/>
          </a:xfrm>
          <a:prstGeom prst="roundRect">
            <a:avLst>
              <a:gd name="adj" fmla="val 9242"/>
            </a:avLst>
          </a:prstGeom>
          <a:noFill/>
          <a:ln w="9525" cap="flat" cmpd="sng">
            <a:solidFill>
              <a:srgbClr val="C3161C"/>
            </a:solidFill>
            <a:prstDash val="solid"/>
            <a:round/>
            <a:headEnd type="none" w="sm" len="sm"/>
            <a:tailEnd type="none" w="sm" len="sm"/>
          </a:ln>
        </p:spPr>
      </p:pic>
      <p:pic>
        <p:nvPicPr>
          <p:cNvPr id="1577" name="Google Shape;1577;p81"/>
          <p:cNvPicPr preferRelativeResize="0"/>
          <p:nvPr/>
        </p:nvPicPr>
        <p:blipFill rotWithShape="1">
          <a:blip r:embed="rId6">
            <a:alphaModFix/>
          </a:blip>
          <a:srcRect l="17629" t="991" r="11429" b="31592"/>
          <a:stretch/>
        </p:blipFill>
        <p:spPr>
          <a:xfrm>
            <a:off x="587225" y="4148700"/>
            <a:ext cx="4518000" cy="2099700"/>
          </a:xfrm>
          <a:prstGeom prst="roundRect">
            <a:avLst>
              <a:gd name="adj" fmla="val 9751"/>
            </a:avLst>
          </a:prstGeom>
          <a:noFill/>
          <a:ln w="9525" cap="flat" cmpd="sng">
            <a:solidFill>
              <a:srgbClr val="C3161C"/>
            </a:solidFill>
            <a:prstDash val="solid"/>
            <a:round/>
            <a:headEnd type="none" w="sm" len="sm"/>
            <a:tailEnd type="none" w="sm" len="sm"/>
          </a:ln>
        </p:spPr>
      </p:pic>
      <p:pic>
        <p:nvPicPr>
          <p:cNvPr id="1578" name="Google Shape;1578;p81"/>
          <p:cNvPicPr preferRelativeResize="0"/>
          <p:nvPr/>
        </p:nvPicPr>
        <p:blipFill rotWithShape="1">
          <a:blip r:embed="rId7">
            <a:alphaModFix/>
          </a:blip>
          <a:srcRect l="17403" b="21030"/>
          <a:stretch/>
        </p:blipFill>
        <p:spPr>
          <a:xfrm>
            <a:off x="7046375" y="1571800"/>
            <a:ext cx="4518000" cy="2099700"/>
          </a:xfrm>
          <a:prstGeom prst="roundRect">
            <a:avLst>
              <a:gd name="adj" fmla="val 8720"/>
            </a:avLst>
          </a:prstGeom>
          <a:noFill/>
          <a:ln w="9525" cap="flat" cmpd="sng">
            <a:solidFill>
              <a:srgbClr val="C3161C"/>
            </a:solidFill>
            <a:prstDash val="solid"/>
            <a:round/>
            <a:headEnd type="none" w="sm" len="sm"/>
            <a:tailEnd type="none" w="sm" len="sm"/>
          </a:ln>
        </p:spPr>
      </p:pic>
      <p:pic>
        <p:nvPicPr>
          <p:cNvPr id="1579" name="Google Shape;1579;p81"/>
          <p:cNvPicPr preferRelativeResize="0"/>
          <p:nvPr/>
        </p:nvPicPr>
        <p:blipFill rotWithShape="1">
          <a:blip r:embed="rId8">
            <a:alphaModFix/>
          </a:blip>
          <a:srcRect t="4325"/>
          <a:stretch/>
        </p:blipFill>
        <p:spPr>
          <a:xfrm>
            <a:off x="7046375" y="4146725"/>
            <a:ext cx="4518000" cy="2099700"/>
          </a:xfrm>
          <a:prstGeom prst="roundRect">
            <a:avLst>
              <a:gd name="adj" fmla="val 8719"/>
            </a:avLst>
          </a:prstGeom>
          <a:noFill/>
          <a:ln w="9525" cap="flat" cmpd="sng">
            <a:solidFill>
              <a:srgbClr val="C3161C"/>
            </a:solidFill>
            <a:prstDash val="solid"/>
            <a:round/>
            <a:headEnd type="none" w="sm" len="sm"/>
            <a:tailEnd type="none" w="sm" len="sm"/>
          </a:ln>
        </p:spPr>
      </p:pic>
      <p:sp>
        <p:nvSpPr>
          <p:cNvPr id="1580" name="Google Shape;1580;p8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36</a:t>
            </a:fld>
            <a:endParaRPr/>
          </a:p>
        </p:txBody>
      </p:sp>
      <p:pic>
        <p:nvPicPr>
          <p:cNvPr id="18" name="Picture 17"/>
          <p:cNvPicPr>
            <a:picLocks noChangeAspect="1"/>
          </p:cNvPicPr>
          <p:nvPr/>
        </p:nvPicPr>
        <p:blipFill>
          <a:blip r:embed="rId9"/>
          <a:stretch>
            <a:fillRect/>
          </a:stretch>
        </p:blipFill>
        <p:spPr>
          <a:xfrm>
            <a:off x="4704537" y="6450781"/>
            <a:ext cx="3254939" cy="26073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84"/>
        <p:cNvGrpSpPr/>
        <p:nvPr/>
      </p:nvGrpSpPr>
      <p:grpSpPr>
        <a:xfrm>
          <a:off x="0" y="0"/>
          <a:ext cx="0" cy="0"/>
          <a:chOff x="0" y="0"/>
          <a:chExt cx="0" cy="0"/>
        </a:xfrm>
      </p:grpSpPr>
      <p:sp>
        <p:nvSpPr>
          <p:cNvPr id="1585" name="Google Shape;1585;p82"/>
          <p:cNvSpPr txBox="1"/>
          <p:nvPr/>
        </p:nvSpPr>
        <p:spPr>
          <a:xfrm>
            <a:off x="-50" y="1967300"/>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1586" name="Google Shape;1586;p8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587" name="Google Shape;1587;p8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588" name="Google Shape;1588;p82"/>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1589" name="Google Shape;1589;p82"/>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02</a:t>
            </a:r>
            <a:endParaRPr sz="3200" b="1">
              <a:solidFill>
                <a:schemeClr val="dk1"/>
              </a:solidFill>
              <a:latin typeface="Reddit Sans"/>
              <a:ea typeface="Reddit Sans"/>
              <a:cs typeface="Reddit Sans"/>
              <a:sym typeface="Reddit Sans"/>
            </a:endParaRPr>
          </a:p>
        </p:txBody>
      </p:sp>
      <p:sp>
        <p:nvSpPr>
          <p:cNvPr id="1590" name="Google Shape;1590;p82"/>
          <p:cNvSpPr txBox="1"/>
          <p:nvPr/>
        </p:nvSpPr>
        <p:spPr>
          <a:xfrm>
            <a:off x="-150" y="2939213"/>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Quản trị tồn kho và giá vốn hàng hóa tối ưu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1591" name="Google Shape;1591;p8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37</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sp>
        <p:nvSpPr>
          <p:cNvPr id="1596" name="Google Shape;1596;p8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597" name="Google Shape;1597;p83"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598" name="Google Shape;1598;p83"/>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02 : </a:t>
            </a:r>
            <a:r>
              <a:rPr lang="vi" sz="1600" b="1">
                <a:solidFill>
                  <a:srgbClr val="C3161C"/>
                </a:solidFill>
                <a:latin typeface="Reddit Sans"/>
                <a:ea typeface="Reddit Sans"/>
                <a:cs typeface="Reddit Sans"/>
                <a:sym typeface="Reddit Sans"/>
              </a:rPr>
              <a:t>Quản trị tồn kho và giá vốn hàng hóa tối ưu với MBW Next</a:t>
            </a:r>
            <a:endParaRPr sz="1600" b="1">
              <a:solidFill>
                <a:srgbClr val="C3161C"/>
              </a:solidFill>
              <a:latin typeface="Reddit Sans"/>
              <a:ea typeface="Reddit Sans"/>
              <a:cs typeface="Reddit Sans"/>
              <a:sym typeface="Reddit Sans"/>
            </a:endParaRPr>
          </a:p>
        </p:txBody>
      </p:sp>
      <p:grpSp>
        <p:nvGrpSpPr>
          <p:cNvPr id="1599" name="Google Shape;1599;p83"/>
          <p:cNvGrpSpPr/>
          <p:nvPr/>
        </p:nvGrpSpPr>
        <p:grpSpPr>
          <a:xfrm>
            <a:off x="10222040" y="325568"/>
            <a:ext cx="1379662" cy="380749"/>
            <a:chOff x="2600725" y="4134550"/>
            <a:chExt cx="1957800" cy="540300"/>
          </a:xfrm>
        </p:grpSpPr>
        <p:sp>
          <p:nvSpPr>
            <p:cNvPr id="1600" name="Google Shape;1600;p83"/>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601" name="Google Shape;1601;p83"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602" name="Google Shape;1602;p83"/>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tối ưu tồn kho, đảm bảo đủ hàng nhưng không ứ đọng vốn?</a:t>
            </a:r>
            <a:endParaRPr sz="1200">
              <a:solidFill>
                <a:srgbClr val="C3161C"/>
              </a:solidFill>
              <a:latin typeface="Reddit Sans Medium"/>
              <a:ea typeface="Reddit Sans Medium"/>
              <a:cs typeface="Reddit Sans Medium"/>
              <a:sym typeface="Reddit Sans Medium"/>
            </a:endParaRPr>
          </a:p>
        </p:txBody>
      </p:sp>
      <p:sp>
        <p:nvSpPr>
          <p:cNvPr id="1603" name="Google Shape;1603;p83"/>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604" name="Google Shape;1604;p83"/>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1605" name="Google Shape;1605;p83"/>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606" name="Google Shape;1606;p83"/>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1607" name="Google Shape;1607;p83"/>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08" name="Google Shape;1608;p83"/>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09" name="Google Shape;1609;p83"/>
          <p:cNvSpPr txBox="1"/>
          <p:nvPr/>
        </p:nvSpPr>
        <p:spPr>
          <a:xfrm>
            <a:off x="681729" y="2094138"/>
            <a:ext cx="3427800" cy="1235100"/>
          </a:xfrm>
          <a:prstGeom prst="rect">
            <a:avLst/>
          </a:prstGeom>
          <a:noFill/>
          <a:ln>
            <a:noFill/>
          </a:ln>
        </p:spPr>
        <p:txBody>
          <a:bodyPr spcFirstLastPara="1" wrap="square" lIns="91425" tIns="45700" rIns="91425" bIns="45700" anchor="t" anchorCtr="0">
            <a:spAutoFit/>
          </a:bodyPr>
          <a:lstStyle/>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Không có công cụ cảnh báo, dự báo kịp thời để lên kế hoạch mua hoặc điều chuyển.</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Sai lệch số liệu giữa sổ sách và thực tế kho</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Thừa hàng ở kho này nhưng lại thiếu ở kho khác</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Vốn lưu động bị ứ đọng do hàng tồn lâu, khó bán.</a:t>
            </a:r>
            <a:endParaRPr sz="1100">
              <a:latin typeface="Reddit Sans"/>
              <a:ea typeface="Reddit Sans"/>
              <a:cs typeface="Reddit Sans"/>
              <a:sym typeface="Reddit Sans"/>
            </a:endParaRPr>
          </a:p>
        </p:txBody>
      </p:sp>
      <p:grpSp>
        <p:nvGrpSpPr>
          <p:cNvPr id="1610" name="Google Shape;1610;p83"/>
          <p:cNvGrpSpPr/>
          <p:nvPr/>
        </p:nvGrpSpPr>
        <p:grpSpPr>
          <a:xfrm rot="-2653208">
            <a:off x="3813930" y="1875175"/>
            <a:ext cx="150428" cy="196210"/>
            <a:chOff x="3723" y="2014"/>
            <a:chExt cx="230" cy="300"/>
          </a:xfrm>
        </p:grpSpPr>
        <p:sp>
          <p:nvSpPr>
            <p:cNvPr id="1611" name="Google Shape;1611;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12" name="Google Shape;1612;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13" name="Google Shape;1613;p83"/>
          <p:cNvSpPr txBox="1"/>
          <p:nvPr/>
        </p:nvSpPr>
        <p:spPr>
          <a:xfrm>
            <a:off x="681725" y="331155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14" name="Google Shape;1614;p83"/>
          <p:cNvCxnSpPr/>
          <p:nvPr/>
        </p:nvCxnSpPr>
        <p:spPr>
          <a:xfrm>
            <a:off x="603275" y="3619353"/>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15" name="Google Shape;1615;p83"/>
          <p:cNvSpPr txBox="1"/>
          <p:nvPr/>
        </p:nvSpPr>
        <p:spPr>
          <a:xfrm>
            <a:off x="681729" y="3619353"/>
            <a:ext cx="3427800" cy="2598300"/>
          </a:xfrm>
          <a:prstGeom prst="rect">
            <a:avLst/>
          </a:prstGeom>
          <a:noFill/>
          <a:ln>
            <a:noFill/>
          </a:ln>
        </p:spPr>
        <p:txBody>
          <a:bodyPr spcFirstLastPara="1" wrap="square" lIns="91425" tIns="45700" rIns="91425" bIns="45700" anchor="t" anchorCtr="0">
            <a:spAutoFit/>
          </a:bodyPr>
          <a:lstStyle/>
          <a:p>
            <a:pPr marL="180000" marR="0" lvl="0" indent="-165100" algn="l" rtl="0">
              <a:lnSpc>
                <a:spcPct val="115000"/>
              </a:lnSpc>
              <a:spcBef>
                <a:spcPts val="0"/>
              </a:spcBef>
              <a:spcAft>
                <a:spcPts val="0"/>
              </a:spcAft>
              <a:buSzPts val="1100"/>
              <a:buFont typeface="Reddit Sans"/>
              <a:buChar char="●"/>
            </a:pPr>
            <a:r>
              <a:rPr lang="vi" sz="1100" b="1">
                <a:solidFill>
                  <a:schemeClr val="dk1"/>
                </a:solidFill>
                <a:latin typeface="Reddit Sans"/>
                <a:ea typeface="Reddit Sans"/>
                <a:cs typeface="Reddit Sans"/>
                <a:sym typeface="Reddit Sans"/>
              </a:rPr>
              <a:t>Báo cáo tồn kho thực tế vả khả dụng chi tiết theo kho, vùng, kênh</a:t>
            </a:r>
            <a:r>
              <a:rPr lang="vi" sz="1100">
                <a:solidFill>
                  <a:schemeClr val="dk1"/>
                </a:solidFill>
                <a:latin typeface="Reddit Sans"/>
                <a:ea typeface="Reddit Sans"/>
                <a:cs typeface="Reddit Sans"/>
                <a:sym typeface="Reddit Sans"/>
              </a:rPr>
              <a:t> → giúp phân bổ và điều chuyển kịp thời.</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b="1">
                <a:solidFill>
                  <a:schemeClr val="dk1"/>
                </a:solidFill>
                <a:latin typeface="Reddit Sans"/>
                <a:ea typeface="Reddit Sans"/>
                <a:cs typeface="Reddit Sans"/>
                <a:sym typeface="Reddit Sans"/>
              </a:rPr>
              <a:t>Báo cáo tuổi tồn kho, Lô/Date/Seri</a:t>
            </a:r>
            <a:r>
              <a:rPr lang="vi" sz="1100">
                <a:solidFill>
                  <a:schemeClr val="dk1"/>
                </a:solidFill>
                <a:latin typeface="Reddit Sans"/>
                <a:ea typeface="Reddit Sans"/>
                <a:cs typeface="Reddit Sans"/>
                <a:sym typeface="Reddit Sans"/>
              </a:rPr>
              <a:t> → cảnh báo hàng tồn lâu, sắp hết hạn.</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b="1">
                <a:solidFill>
                  <a:schemeClr val="dk1"/>
                </a:solidFill>
                <a:latin typeface="Reddit Sans"/>
                <a:ea typeface="Reddit Sans"/>
                <a:cs typeface="Reddit Sans"/>
                <a:sym typeface="Reddit Sans"/>
              </a:rPr>
              <a:t>Báo cáo nhu cầu tái đặt hàng</a:t>
            </a:r>
            <a:r>
              <a:rPr lang="vi" sz="1100">
                <a:solidFill>
                  <a:schemeClr val="dk1"/>
                </a:solidFill>
                <a:latin typeface="Reddit Sans"/>
                <a:ea typeface="Reddit Sans"/>
                <a:cs typeface="Reddit Sans"/>
                <a:sym typeface="Reddit Sans"/>
              </a:rPr>
              <a:t> → gợi ý nhập hoặc điều chuyển hàng.</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b="1">
                <a:solidFill>
                  <a:schemeClr val="dk1"/>
                </a:solidFill>
                <a:latin typeface="Reddit Sans"/>
                <a:ea typeface="Reddit Sans"/>
                <a:cs typeface="Reddit Sans"/>
                <a:sym typeface="Reddit Sans"/>
              </a:rPr>
              <a:t>Công cụ kiểm kê, đối chiếu nhanh</a:t>
            </a:r>
            <a:r>
              <a:rPr lang="vi" sz="1100">
                <a:solidFill>
                  <a:schemeClr val="dk1"/>
                </a:solidFill>
                <a:latin typeface="Reddit Sans"/>
                <a:ea typeface="Reddit Sans"/>
                <a:cs typeface="Reddit Sans"/>
                <a:sym typeface="Reddit Sans"/>
              </a:rPr>
              <a:t> → đảm bảo số liệu kho chính xác.</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b="1">
                <a:solidFill>
                  <a:schemeClr val="dk1"/>
                </a:solidFill>
                <a:latin typeface="Reddit Sans"/>
                <a:ea typeface="Reddit Sans"/>
                <a:cs typeface="Reddit Sans"/>
                <a:sym typeface="Reddit Sans"/>
              </a:rPr>
              <a:t>Chứng từ phân bổ chi phí nhập hàng</a:t>
            </a:r>
            <a:r>
              <a:rPr lang="vi" sz="1100">
                <a:solidFill>
                  <a:schemeClr val="dk1"/>
                </a:solidFill>
                <a:latin typeface="Reddit Sans"/>
                <a:ea typeface="Reddit Sans"/>
                <a:cs typeface="Reddit Sans"/>
                <a:sym typeface="Reddit Sans"/>
              </a:rPr>
              <a:t> → tính đúng giá vốn, phản ánh chính xác lợi nhuận.</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Kết nối với kế toán tài chính</a:t>
            </a:r>
            <a:r>
              <a:rPr lang="vi" sz="1100">
                <a:solidFill>
                  <a:schemeClr val="dk1"/>
                </a:solidFill>
                <a:latin typeface="Reddit Sans"/>
                <a:ea typeface="Reddit Sans"/>
                <a:cs typeface="Reddit Sans"/>
                <a:sym typeface="Reddit Sans"/>
              </a:rPr>
              <a:t> → tồn kho, giá vốn và công nợ luôn đồng bộ, minh bạch.</a:t>
            </a:r>
            <a:endParaRPr sz="1100">
              <a:solidFill>
                <a:schemeClr val="dk1"/>
              </a:solidFill>
              <a:latin typeface="Reddit Sans"/>
              <a:ea typeface="Reddit Sans"/>
              <a:cs typeface="Reddit Sans"/>
              <a:sym typeface="Reddit Sans"/>
            </a:endParaRPr>
          </a:p>
        </p:txBody>
      </p:sp>
      <p:grpSp>
        <p:nvGrpSpPr>
          <p:cNvPr id="1616" name="Google Shape;1616;p83"/>
          <p:cNvGrpSpPr/>
          <p:nvPr/>
        </p:nvGrpSpPr>
        <p:grpSpPr>
          <a:xfrm rot="-2653208">
            <a:off x="3813930" y="3370416"/>
            <a:ext cx="150428" cy="196210"/>
            <a:chOff x="3723" y="2014"/>
            <a:chExt cx="230" cy="300"/>
          </a:xfrm>
        </p:grpSpPr>
        <p:sp>
          <p:nvSpPr>
            <p:cNvPr id="1617" name="Google Shape;1617;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18" name="Google Shape;1618;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19" name="Google Shape;1619;p83"/>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20" name="Google Shape;1620;p83"/>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21" name="Google Shape;1621;p83"/>
          <p:cNvSpPr txBox="1"/>
          <p:nvPr/>
        </p:nvSpPr>
        <p:spPr>
          <a:xfrm>
            <a:off x="4412154" y="2101038"/>
            <a:ext cx="3427800" cy="1040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MBW Next giúp có thể kiểm soát tồn kho và vốn lưu động theo thời gian thực. Hệ thống cho thấy rõ giá trị tồn kho, mức độ chôn vốn, giúp quyết định nhập hàng hay điều chuyển kho dựa trên dữ liệu thay vì cảm tính.</a:t>
            </a:r>
            <a:endParaRPr sz="1100">
              <a:solidFill>
                <a:schemeClr val="dk1"/>
              </a:solidFill>
              <a:latin typeface="Reddit Sans"/>
              <a:ea typeface="Reddit Sans"/>
              <a:cs typeface="Reddit Sans"/>
              <a:sym typeface="Reddit Sans"/>
            </a:endParaRPr>
          </a:p>
        </p:txBody>
      </p:sp>
      <p:grpSp>
        <p:nvGrpSpPr>
          <p:cNvPr id="1622" name="Google Shape;1622;p83"/>
          <p:cNvGrpSpPr/>
          <p:nvPr/>
        </p:nvGrpSpPr>
        <p:grpSpPr>
          <a:xfrm rot="-2653208">
            <a:off x="7544355" y="1875175"/>
            <a:ext cx="150428" cy="196210"/>
            <a:chOff x="3723" y="2014"/>
            <a:chExt cx="230" cy="300"/>
          </a:xfrm>
        </p:grpSpPr>
        <p:sp>
          <p:nvSpPr>
            <p:cNvPr id="1623" name="Google Shape;1623;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24" name="Google Shape;1624;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25" name="Google Shape;1625;p83"/>
          <p:cNvSpPr txBox="1"/>
          <p:nvPr/>
        </p:nvSpPr>
        <p:spPr>
          <a:xfrm>
            <a:off x="4412150" y="3164000"/>
            <a:ext cx="3506100" cy="3078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Bán hàng</a:t>
            </a:r>
            <a:endParaRPr>
              <a:latin typeface="Reddit Sans SemiBold"/>
              <a:ea typeface="Reddit Sans SemiBold"/>
              <a:cs typeface="Reddit Sans SemiBold"/>
              <a:sym typeface="Reddit Sans SemiBold"/>
            </a:endParaRPr>
          </a:p>
        </p:txBody>
      </p:sp>
      <p:cxnSp>
        <p:nvCxnSpPr>
          <p:cNvPr id="1626" name="Google Shape;1626;p83"/>
          <p:cNvCxnSpPr/>
          <p:nvPr/>
        </p:nvCxnSpPr>
        <p:spPr>
          <a:xfrm>
            <a:off x="4333700" y="344872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27" name="Google Shape;1627;p83"/>
          <p:cNvSpPr txBox="1"/>
          <p:nvPr/>
        </p:nvSpPr>
        <p:spPr>
          <a:xfrm>
            <a:off x="4412154" y="3455625"/>
            <a:ext cx="3427800" cy="1040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MBW Next đảm bảo hàng hóa sẵn có đúng chủng loại, đúng khách hàng, đúng thời điểm. Nhân viên nắm tồn kho tức thì để báo giá, triển khai khuyến mãi hoặc lên kế hoạch bán hàng, giảm tối đa tình trạng thiếu hàng, mất cơ hội.</a:t>
            </a:r>
            <a:endParaRPr sz="1100">
              <a:latin typeface="Reddit Sans"/>
              <a:ea typeface="Reddit Sans"/>
              <a:cs typeface="Reddit Sans"/>
              <a:sym typeface="Reddit Sans"/>
            </a:endParaRPr>
          </a:p>
        </p:txBody>
      </p:sp>
      <p:grpSp>
        <p:nvGrpSpPr>
          <p:cNvPr id="1628" name="Google Shape;1628;p83"/>
          <p:cNvGrpSpPr/>
          <p:nvPr/>
        </p:nvGrpSpPr>
        <p:grpSpPr>
          <a:xfrm rot="-2653208">
            <a:off x="7544355" y="3222863"/>
            <a:ext cx="150428" cy="196210"/>
            <a:chOff x="3723" y="2014"/>
            <a:chExt cx="230" cy="300"/>
          </a:xfrm>
        </p:grpSpPr>
        <p:sp>
          <p:nvSpPr>
            <p:cNvPr id="1629" name="Google Shape;1629;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30" name="Google Shape;1630;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31" name="Google Shape;1631;p83"/>
          <p:cNvSpPr txBox="1"/>
          <p:nvPr/>
        </p:nvSpPr>
        <p:spPr>
          <a:xfrm>
            <a:off x="4412150" y="4541638"/>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Kho / Vận hành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32" name="Google Shape;1632;p83"/>
          <p:cNvCxnSpPr/>
          <p:nvPr/>
        </p:nvCxnSpPr>
        <p:spPr>
          <a:xfrm>
            <a:off x="4333700" y="4826363"/>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33" name="Google Shape;1633;p83"/>
          <p:cNvSpPr txBox="1"/>
          <p:nvPr/>
        </p:nvSpPr>
        <p:spPr>
          <a:xfrm>
            <a:off x="4412154" y="4833263"/>
            <a:ext cx="3427800" cy="1040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MBW Next giúp quản lý đồng thời nhiều kho, nhiều kênh trong một hệ thống. Hệ thống cảnh báo hàng tồn lâu, sắp hết hạn, đồng thời hỗ trợ phiếu nhập – xuất – lấy – giao, giúp tối ưu toàn bộ quy trình kho từ nhập, bảo quản đến xuất hàng.</a:t>
            </a:r>
            <a:endParaRPr sz="1100">
              <a:latin typeface="Reddit Sans"/>
              <a:ea typeface="Reddit Sans"/>
              <a:cs typeface="Reddit Sans"/>
              <a:sym typeface="Reddit Sans"/>
            </a:endParaRPr>
          </a:p>
        </p:txBody>
      </p:sp>
      <p:grpSp>
        <p:nvGrpSpPr>
          <p:cNvPr id="1634" name="Google Shape;1634;p83"/>
          <p:cNvGrpSpPr/>
          <p:nvPr/>
        </p:nvGrpSpPr>
        <p:grpSpPr>
          <a:xfrm rot="-2653208">
            <a:off x="7544355" y="4600500"/>
            <a:ext cx="150428" cy="196210"/>
            <a:chOff x="3723" y="2014"/>
            <a:chExt cx="230" cy="300"/>
          </a:xfrm>
        </p:grpSpPr>
        <p:sp>
          <p:nvSpPr>
            <p:cNvPr id="1635" name="Google Shape;1635;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36" name="Google Shape;1636;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37" name="Google Shape;1637;p83"/>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638" name="Google Shape;1638;p83"/>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1639" name="Google Shape;1639;p83"/>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15–25% tồn kho dư thừa</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40" name="Google Shape;1640;p83"/>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41" name="Google Shape;1641;p83"/>
          <p:cNvSpPr txBox="1"/>
          <p:nvPr/>
        </p:nvSpPr>
        <p:spPr>
          <a:xfrm>
            <a:off x="8220879" y="2101038"/>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dự báo và kiểm soát theo kho, lô - tối ưu hóa vốn lưu động</a:t>
            </a:r>
            <a:endParaRPr sz="1100">
              <a:latin typeface="Reddit Sans"/>
              <a:ea typeface="Reddit Sans"/>
              <a:cs typeface="Reddit Sans"/>
              <a:sym typeface="Reddit Sans"/>
            </a:endParaRPr>
          </a:p>
        </p:txBody>
      </p:sp>
      <p:grpSp>
        <p:nvGrpSpPr>
          <p:cNvPr id="1642" name="Google Shape;1642;p83"/>
          <p:cNvGrpSpPr/>
          <p:nvPr/>
        </p:nvGrpSpPr>
        <p:grpSpPr>
          <a:xfrm rot="-2653208">
            <a:off x="11353080" y="1875175"/>
            <a:ext cx="150428" cy="196210"/>
            <a:chOff x="3723" y="2014"/>
            <a:chExt cx="230" cy="300"/>
          </a:xfrm>
        </p:grpSpPr>
        <p:sp>
          <p:nvSpPr>
            <p:cNvPr id="1643" name="Google Shape;1643;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44" name="Google Shape;1644;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45" name="Google Shape;1645;p83"/>
          <p:cNvSpPr txBox="1"/>
          <p:nvPr/>
        </p:nvSpPr>
        <p:spPr>
          <a:xfrm>
            <a:off x="8220875" y="256631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Đảm bảo khả năng đáp ứng đơn hàng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46" name="Google Shape;1646;p83"/>
          <p:cNvCxnSpPr/>
          <p:nvPr/>
        </p:nvCxnSpPr>
        <p:spPr>
          <a:xfrm>
            <a:off x="8142425" y="2851041"/>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47" name="Google Shape;1647;p83"/>
          <p:cNvSpPr txBox="1"/>
          <p:nvPr/>
        </p:nvSpPr>
        <p:spPr>
          <a:xfrm>
            <a:off x="8220879" y="2851041"/>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với số liệu tồn kho theo thời gian thực</a:t>
            </a:r>
            <a:endParaRPr sz="1100">
              <a:latin typeface="Reddit Sans"/>
              <a:ea typeface="Reddit Sans"/>
              <a:cs typeface="Reddit Sans"/>
              <a:sym typeface="Reddit Sans"/>
            </a:endParaRPr>
          </a:p>
        </p:txBody>
      </p:sp>
      <p:sp>
        <p:nvSpPr>
          <p:cNvPr id="1648" name="Google Shape;1648;p83"/>
          <p:cNvSpPr txBox="1"/>
          <p:nvPr/>
        </p:nvSpPr>
        <p:spPr>
          <a:xfrm>
            <a:off x="8220875" y="3201797"/>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Rút ngắn vòng quay vốn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49" name="Google Shape;1649;p83"/>
          <p:cNvCxnSpPr/>
          <p:nvPr/>
        </p:nvCxnSpPr>
        <p:spPr>
          <a:xfrm>
            <a:off x="8142425" y="3486522"/>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50" name="Google Shape;1650;p83"/>
          <p:cNvSpPr txBox="1"/>
          <p:nvPr/>
        </p:nvSpPr>
        <p:spPr>
          <a:xfrm>
            <a:off x="8220879" y="3486522"/>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kế hoạch mua – bán tối ưu</a:t>
            </a:r>
            <a:endParaRPr sz="1100">
              <a:latin typeface="Reddit Sans"/>
              <a:ea typeface="Reddit Sans"/>
              <a:cs typeface="Reddit Sans"/>
              <a:sym typeface="Reddit Sans"/>
            </a:endParaRPr>
          </a:p>
        </p:txBody>
      </p:sp>
      <p:grpSp>
        <p:nvGrpSpPr>
          <p:cNvPr id="1651" name="Google Shape;1651;p83"/>
          <p:cNvGrpSpPr/>
          <p:nvPr/>
        </p:nvGrpSpPr>
        <p:grpSpPr>
          <a:xfrm rot="-2653208">
            <a:off x="11353080" y="3260659"/>
            <a:ext cx="150428" cy="196210"/>
            <a:chOff x="3723" y="2014"/>
            <a:chExt cx="230" cy="300"/>
          </a:xfrm>
        </p:grpSpPr>
        <p:sp>
          <p:nvSpPr>
            <p:cNvPr id="1652" name="Google Shape;1652;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53" name="Google Shape;1653;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54" name="Google Shape;1654;p83"/>
          <p:cNvSpPr txBox="1"/>
          <p:nvPr/>
        </p:nvSpPr>
        <p:spPr>
          <a:xfrm>
            <a:off x="8220875" y="381822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Ra quyết định nhanh và chính xác </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55" name="Google Shape;1655;p83"/>
          <p:cNvCxnSpPr/>
          <p:nvPr/>
        </p:nvCxnSpPr>
        <p:spPr>
          <a:xfrm>
            <a:off x="8142425" y="410295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56" name="Google Shape;1656;p83"/>
          <p:cNvSpPr txBox="1"/>
          <p:nvPr/>
        </p:nvSpPr>
        <p:spPr>
          <a:xfrm>
            <a:off x="8220875" y="4102960"/>
            <a:ext cx="3427800" cy="261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dựa trên dữ liệu kho và giá vốn theo thời gian thực</a:t>
            </a:r>
            <a:endParaRPr sz="1100">
              <a:latin typeface="Reddit Sans"/>
              <a:ea typeface="Reddit Sans"/>
              <a:cs typeface="Reddit Sans"/>
              <a:sym typeface="Reddit Sans"/>
            </a:endParaRPr>
          </a:p>
        </p:txBody>
      </p:sp>
      <p:grpSp>
        <p:nvGrpSpPr>
          <p:cNvPr id="1657" name="Google Shape;1657;p83"/>
          <p:cNvGrpSpPr/>
          <p:nvPr/>
        </p:nvGrpSpPr>
        <p:grpSpPr>
          <a:xfrm rot="-2653208">
            <a:off x="11353080" y="3877091"/>
            <a:ext cx="150428" cy="196210"/>
            <a:chOff x="3723" y="2014"/>
            <a:chExt cx="230" cy="300"/>
          </a:xfrm>
        </p:grpSpPr>
        <p:sp>
          <p:nvSpPr>
            <p:cNvPr id="1658" name="Google Shape;1658;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59" name="Google Shape;1659;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60" name="Google Shape;1660;p83"/>
          <p:cNvSpPr txBox="1"/>
          <p:nvPr/>
        </p:nvSpPr>
        <p:spPr>
          <a:xfrm>
            <a:off x="8220875" y="444402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sức cạnh tranh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661" name="Google Shape;1661;p83"/>
          <p:cNvCxnSpPr/>
          <p:nvPr/>
        </p:nvCxnSpPr>
        <p:spPr>
          <a:xfrm>
            <a:off x="8142425" y="472874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662" name="Google Shape;1662;p83"/>
          <p:cNvSpPr txBox="1"/>
          <p:nvPr/>
        </p:nvSpPr>
        <p:spPr>
          <a:xfrm>
            <a:off x="8220879" y="4728747"/>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đặc biệt trong mô hình phân phối nhiều kênh, nhiều tầng</a:t>
            </a:r>
            <a:endParaRPr sz="1100">
              <a:latin typeface="Reddit Sans"/>
              <a:ea typeface="Reddit Sans"/>
              <a:cs typeface="Reddit Sans"/>
              <a:sym typeface="Reddit Sans"/>
            </a:endParaRPr>
          </a:p>
        </p:txBody>
      </p:sp>
      <p:grpSp>
        <p:nvGrpSpPr>
          <p:cNvPr id="1663" name="Google Shape;1663;p83"/>
          <p:cNvGrpSpPr/>
          <p:nvPr/>
        </p:nvGrpSpPr>
        <p:grpSpPr>
          <a:xfrm rot="-2653208">
            <a:off x="11353080" y="4502885"/>
            <a:ext cx="150428" cy="196210"/>
            <a:chOff x="3723" y="2014"/>
            <a:chExt cx="230" cy="300"/>
          </a:xfrm>
        </p:grpSpPr>
        <p:sp>
          <p:nvSpPr>
            <p:cNvPr id="1664" name="Google Shape;1664;p83"/>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665" name="Google Shape;1665;p83"/>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666" name="Google Shape;1666;p8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38</a:t>
            </a:fld>
            <a:endParaRPr/>
          </a:p>
        </p:txBody>
      </p:sp>
      <p:pic>
        <p:nvPicPr>
          <p:cNvPr id="73" name="Picture 72"/>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670"/>
        <p:cNvGrpSpPr/>
        <p:nvPr/>
      </p:nvGrpSpPr>
      <p:grpSpPr>
        <a:xfrm>
          <a:off x="0" y="0"/>
          <a:ext cx="0" cy="0"/>
          <a:chOff x="0" y="0"/>
          <a:chExt cx="0" cy="0"/>
        </a:xfrm>
      </p:grpSpPr>
      <p:sp>
        <p:nvSpPr>
          <p:cNvPr id="1671" name="Google Shape;1671;p8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672" name="Google Shape;1672;p8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673" name="Google Shape;1673;p84"/>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02 : </a:t>
            </a:r>
            <a:r>
              <a:rPr lang="vi" sz="1600" b="1">
                <a:solidFill>
                  <a:srgbClr val="C3161C"/>
                </a:solidFill>
                <a:latin typeface="Reddit Sans"/>
                <a:ea typeface="Reddit Sans"/>
                <a:cs typeface="Reddit Sans"/>
                <a:sym typeface="Reddit Sans"/>
              </a:rPr>
              <a:t>Quản trị tồn kho và giá vốn hàng hóa tối ưu với MBW Next</a:t>
            </a:r>
            <a:endParaRPr sz="1600" b="1">
              <a:solidFill>
                <a:srgbClr val="C3161C"/>
              </a:solidFill>
              <a:latin typeface="Reddit Sans"/>
              <a:ea typeface="Reddit Sans"/>
              <a:cs typeface="Reddit Sans"/>
              <a:sym typeface="Reddit Sans"/>
            </a:endParaRPr>
          </a:p>
        </p:txBody>
      </p:sp>
      <p:grpSp>
        <p:nvGrpSpPr>
          <p:cNvPr id="1674" name="Google Shape;1674;p84"/>
          <p:cNvGrpSpPr/>
          <p:nvPr/>
        </p:nvGrpSpPr>
        <p:grpSpPr>
          <a:xfrm>
            <a:off x="10222040" y="325568"/>
            <a:ext cx="1379662" cy="380749"/>
            <a:chOff x="2600725" y="4134550"/>
            <a:chExt cx="1957800" cy="540300"/>
          </a:xfrm>
        </p:grpSpPr>
        <p:sp>
          <p:nvSpPr>
            <p:cNvPr id="1675" name="Google Shape;1675;p8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676" name="Google Shape;1676;p84"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677" name="Google Shape;1677;p84"/>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tối ưu tồn kho, đảm bảo đủ hàng nhưng không ứ đọng vốn?</a:t>
            </a:r>
            <a:endParaRPr sz="1200">
              <a:solidFill>
                <a:srgbClr val="C3161C"/>
              </a:solidFill>
              <a:latin typeface="Reddit Sans Medium"/>
              <a:ea typeface="Reddit Sans Medium"/>
              <a:cs typeface="Reddit Sans Medium"/>
              <a:sym typeface="Reddit Sans Medium"/>
            </a:endParaRPr>
          </a:p>
        </p:txBody>
      </p:sp>
      <p:sp>
        <p:nvSpPr>
          <p:cNvPr id="1678" name="Google Shape;1678;p84"/>
          <p:cNvSpPr/>
          <p:nvPr/>
        </p:nvSpPr>
        <p:spPr>
          <a:xfrm>
            <a:off x="587225" y="3843775"/>
            <a:ext cx="11014500" cy="380700"/>
          </a:xfrm>
          <a:prstGeom prst="rightArrow">
            <a:avLst>
              <a:gd name="adj1" fmla="val 50000"/>
              <a:gd name="adj2" fmla="val 50000"/>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9" name="Google Shape;1679;p84"/>
          <p:cNvSpPr/>
          <p:nvPr/>
        </p:nvSpPr>
        <p:spPr>
          <a:xfrm>
            <a:off x="1226674" y="3812275"/>
            <a:ext cx="1379700" cy="443700"/>
          </a:xfrm>
          <a:prstGeom prst="roundRect">
            <a:avLst>
              <a:gd name="adj" fmla="val 14250"/>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Tổ chức kho</a:t>
            </a:r>
            <a:endParaRPr sz="1150">
              <a:solidFill>
                <a:schemeClr val="lt1"/>
              </a:solidFill>
              <a:latin typeface="Reddit Sans SemiBold"/>
              <a:ea typeface="Reddit Sans SemiBold"/>
              <a:cs typeface="Reddit Sans SemiBold"/>
              <a:sym typeface="Reddit Sans SemiBold"/>
            </a:endParaRPr>
          </a:p>
        </p:txBody>
      </p:sp>
      <p:sp>
        <p:nvSpPr>
          <p:cNvPr id="1680" name="Google Shape;1680;p84"/>
          <p:cNvSpPr/>
          <p:nvPr/>
        </p:nvSpPr>
        <p:spPr>
          <a:xfrm>
            <a:off x="3507524" y="3812275"/>
            <a:ext cx="1379700" cy="443700"/>
          </a:xfrm>
          <a:prstGeom prst="roundRect">
            <a:avLst>
              <a:gd name="adj" fmla="val 14250"/>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Kế hoạch &amp;</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Kiểm soát</a:t>
            </a:r>
            <a:endParaRPr sz="1150">
              <a:solidFill>
                <a:schemeClr val="lt1"/>
              </a:solidFill>
              <a:latin typeface="Reddit Sans Medium"/>
              <a:ea typeface="Reddit Sans Medium"/>
              <a:cs typeface="Reddit Sans Medium"/>
              <a:sym typeface="Reddit Sans Medium"/>
            </a:endParaRPr>
          </a:p>
        </p:txBody>
      </p:sp>
      <p:sp>
        <p:nvSpPr>
          <p:cNvPr id="1681" name="Google Shape;1681;p84"/>
          <p:cNvSpPr/>
          <p:nvPr/>
        </p:nvSpPr>
        <p:spPr>
          <a:xfrm>
            <a:off x="5969974" y="3812275"/>
            <a:ext cx="1379700" cy="443700"/>
          </a:xfrm>
          <a:prstGeom prst="roundRect">
            <a:avLst>
              <a:gd name="adj" fmla="val 14250"/>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Giao dịch kho</a:t>
            </a:r>
            <a:endParaRPr sz="1150">
              <a:solidFill>
                <a:schemeClr val="lt1"/>
              </a:solidFill>
              <a:latin typeface="Reddit Sans Medium"/>
              <a:ea typeface="Reddit Sans Medium"/>
              <a:cs typeface="Reddit Sans Medium"/>
              <a:sym typeface="Reddit Sans Medium"/>
            </a:endParaRPr>
          </a:p>
        </p:txBody>
      </p:sp>
      <p:sp>
        <p:nvSpPr>
          <p:cNvPr id="1682" name="Google Shape;1682;p84"/>
          <p:cNvSpPr/>
          <p:nvPr/>
        </p:nvSpPr>
        <p:spPr>
          <a:xfrm>
            <a:off x="8525599" y="3812275"/>
            <a:ext cx="1379700" cy="443700"/>
          </a:xfrm>
          <a:prstGeom prst="roundRect">
            <a:avLst>
              <a:gd name="adj" fmla="val 14250"/>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Liên kết &amp; </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Đồng bộ</a:t>
            </a:r>
            <a:endParaRPr sz="1150">
              <a:solidFill>
                <a:schemeClr val="lt1"/>
              </a:solidFill>
              <a:latin typeface="Reddit Sans Medium"/>
              <a:ea typeface="Reddit Sans Medium"/>
              <a:cs typeface="Reddit Sans Medium"/>
              <a:sym typeface="Reddit Sans Medium"/>
            </a:endParaRPr>
          </a:p>
        </p:txBody>
      </p:sp>
      <p:sp>
        <p:nvSpPr>
          <p:cNvPr id="1683" name="Google Shape;1683;p84"/>
          <p:cNvSpPr/>
          <p:nvPr/>
        </p:nvSpPr>
        <p:spPr>
          <a:xfrm>
            <a:off x="4341925" y="1526425"/>
            <a:ext cx="8592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Mua hàng</a:t>
            </a:r>
            <a:endParaRPr sz="900">
              <a:latin typeface="Reddit Sans"/>
              <a:ea typeface="Reddit Sans"/>
              <a:cs typeface="Reddit Sans"/>
              <a:sym typeface="Reddit Sans"/>
            </a:endParaRPr>
          </a:p>
        </p:txBody>
      </p:sp>
      <p:sp>
        <p:nvSpPr>
          <p:cNvPr id="1684" name="Google Shape;1684;p84"/>
          <p:cNvSpPr/>
          <p:nvPr/>
        </p:nvSpPr>
        <p:spPr>
          <a:xfrm>
            <a:off x="8050725" y="1526425"/>
            <a:ext cx="8592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Bán hàng</a:t>
            </a:r>
            <a:endParaRPr sz="900">
              <a:latin typeface="Reddit Sans"/>
              <a:ea typeface="Reddit Sans"/>
              <a:cs typeface="Reddit Sans"/>
              <a:sym typeface="Reddit Sans"/>
            </a:endParaRPr>
          </a:p>
        </p:txBody>
      </p:sp>
      <p:sp>
        <p:nvSpPr>
          <p:cNvPr id="1685" name="Google Shape;1685;p84"/>
          <p:cNvSpPr/>
          <p:nvPr/>
        </p:nvSpPr>
        <p:spPr>
          <a:xfrm>
            <a:off x="5969975" y="1526425"/>
            <a:ext cx="13797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Yêu cầu mặt hàng</a:t>
            </a:r>
            <a:endParaRPr sz="900">
              <a:latin typeface="Reddit Sans"/>
              <a:ea typeface="Reddit Sans"/>
              <a:cs typeface="Reddit Sans"/>
              <a:sym typeface="Reddit Sans"/>
            </a:endParaRPr>
          </a:p>
        </p:txBody>
      </p:sp>
      <p:sp>
        <p:nvSpPr>
          <p:cNvPr id="1686" name="Google Shape;1686;p84"/>
          <p:cNvSpPr/>
          <p:nvPr/>
        </p:nvSpPr>
        <p:spPr>
          <a:xfrm>
            <a:off x="3861325" y="2136275"/>
            <a:ext cx="1820400" cy="611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Giao dịch nhập kho hàng mua</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Nhập kho hàng mua</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Kiểm tra chất lượng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Trả lại hàng mua</a:t>
            </a:r>
            <a:endParaRPr sz="900" b="1">
              <a:latin typeface="Reddit Sans"/>
              <a:ea typeface="Reddit Sans"/>
              <a:cs typeface="Reddit Sans"/>
              <a:sym typeface="Reddit Sans"/>
            </a:endParaRPr>
          </a:p>
        </p:txBody>
      </p:sp>
      <p:sp>
        <p:nvSpPr>
          <p:cNvPr id="1687" name="Google Shape;1687;p84"/>
          <p:cNvSpPr/>
          <p:nvPr/>
        </p:nvSpPr>
        <p:spPr>
          <a:xfrm>
            <a:off x="5817425" y="2136275"/>
            <a:ext cx="1684800" cy="611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Giao dịch kho nội bộ</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Chứng từ kho nội bộ theo nhiều mục đích</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Kiểm kê, đối soát tồn kho</a:t>
            </a:r>
            <a:endParaRPr sz="900" b="1">
              <a:latin typeface="Reddit Sans"/>
              <a:ea typeface="Reddit Sans"/>
              <a:cs typeface="Reddit Sans"/>
              <a:sym typeface="Reddit Sans"/>
            </a:endParaRPr>
          </a:p>
        </p:txBody>
      </p:sp>
      <p:sp>
        <p:nvSpPr>
          <p:cNvPr id="1688" name="Google Shape;1688;p84"/>
          <p:cNvSpPr/>
          <p:nvPr/>
        </p:nvSpPr>
        <p:spPr>
          <a:xfrm>
            <a:off x="7637925" y="2136275"/>
            <a:ext cx="1684800" cy="611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Giao dịch xuất kho hàng bán</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Xuất kho hàng bán</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Hàng bán trả lại</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endParaRPr sz="900">
              <a:solidFill>
                <a:schemeClr val="dk1"/>
              </a:solidFill>
              <a:latin typeface="Reddit Sans"/>
              <a:ea typeface="Reddit Sans"/>
              <a:cs typeface="Reddit Sans"/>
              <a:sym typeface="Reddit Sans"/>
            </a:endParaRPr>
          </a:p>
        </p:txBody>
      </p:sp>
      <p:cxnSp>
        <p:nvCxnSpPr>
          <p:cNvPr id="1689" name="Google Shape;1689;p84"/>
          <p:cNvCxnSpPr>
            <a:stCxn id="1683" idx="2"/>
            <a:endCxn id="1686" idx="0"/>
          </p:cNvCxnSpPr>
          <p:nvPr/>
        </p:nvCxnSpPr>
        <p:spPr>
          <a:xfrm>
            <a:off x="4771525" y="1909525"/>
            <a:ext cx="0" cy="226800"/>
          </a:xfrm>
          <a:prstGeom prst="straightConnector1">
            <a:avLst/>
          </a:prstGeom>
          <a:noFill/>
          <a:ln w="9525" cap="flat" cmpd="sng">
            <a:solidFill>
              <a:schemeClr val="dk2"/>
            </a:solidFill>
            <a:prstDash val="dashDot"/>
            <a:round/>
            <a:headEnd type="none" w="med" len="med"/>
            <a:tailEnd type="triangle" w="med" len="med"/>
          </a:ln>
        </p:spPr>
      </p:cxnSp>
      <p:cxnSp>
        <p:nvCxnSpPr>
          <p:cNvPr id="1690" name="Google Shape;1690;p84"/>
          <p:cNvCxnSpPr>
            <a:stCxn id="1685" idx="2"/>
            <a:endCxn id="1687" idx="0"/>
          </p:cNvCxnSpPr>
          <p:nvPr/>
        </p:nvCxnSpPr>
        <p:spPr>
          <a:xfrm>
            <a:off x="6659825" y="1909525"/>
            <a:ext cx="0" cy="226800"/>
          </a:xfrm>
          <a:prstGeom prst="straightConnector1">
            <a:avLst/>
          </a:prstGeom>
          <a:noFill/>
          <a:ln w="9525" cap="flat" cmpd="sng">
            <a:solidFill>
              <a:schemeClr val="dk2"/>
            </a:solidFill>
            <a:prstDash val="dashDot"/>
            <a:round/>
            <a:headEnd type="none" w="med" len="med"/>
            <a:tailEnd type="triangle" w="med" len="med"/>
          </a:ln>
        </p:spPr>
      </p:cxnSp>
      <p:cxnSp>
        <p:nvCxnSpPr>
          <p:cNvPr id="1691" name="Google Shape;1691;p84"/>
          <p:cNvCxnSpPr>
            <a:endCxn id="1688" idx="0"/>
          </p:cNvCxnSpPr>
          <p:nvPr/>
        </p:nvCxnSpPr>
        <p:spPr>
          <a:xfrm>
            <a:off x="8480325" y="1909475"/>
            <a:ext cx="0" cy="226800"/>
          </a:xfrm>
          <a:prstGeom prst="straightConnector1">
            <a:avLst/>
          </a:prstGeom>
          <a:noFill/>
          <a:ln w="9525" cap="flat" cmpd="sng">
            <a:solidFill>
              <a:schemeClr val="dk2"/>
            </a:solidFill>
            <a:prstDash val="dashDot"/>
            <a:round/>
            <a:headEnd type="none" w="med" len="med"/>
            <a:tailEnd type="triangle" w="med" len="med"/>
          </a:ln>
        </p:spPr>
      </p:cxnSp>
      <p:cxnSp>
        <p:nvCxnSpPr>
          <p:cNvPr id="1692" name="Google Shape;1692;p84"/>
          <p:cNvCxnSpPr>
            <a:stCxn id="1686" idx="2"/>
            <a:endCxn id="1681" idx="0"/>
          </p:cNvCxnSpPr>
          <p:nvPr/>
        </p:nvCxnSpPr>
        <p:spPr>
          <a:xfrm rot="-5400000" flipH="1">
            <a:off x="5183275" y="2335925"/>
            <a:ext cx="1064700" cy="1888200"/>
          </a:xfrm>
          <a:prstGeom prst="bentConnector3">
            <a:avLst>
              <a:gd name="adj1" fmla="val 49995"/>
            </a:avLst>
          </a:prstGeom>
          <a:noFill/>
          <a:ln w="9525" cap="flat" cmpd="sng">
            <a:solidFill>
              <a:schemeClr val="dk2"/>
            </a:solidFill>
            <a:prstDash val="dashDot"/>
            <a:round/>
            <a:headEnd type="none" w="med" len="med"/>
            <a:tailEnd type="none" w="med" len="med"/>
          </a:ln>
        </p:spPr>
      </p:cxnSp>
      <p:cxnSp>
        <p:nvCxnSpPr>
          <p:cNvPr id="1693" name="Google Shape;1693;p84"/>
          <p:cNvCxnSpPr>
            <a:stCxn id="1687" idx="2"/>
            <a:endCxn id="1681" idx="0"/>
          </p:cNvCxnSpPr>
          <p:nvPr/>
        </p:nvCxnSpPr>
        <p:spPr>
          <a:xfrm rot="-5400000" flipH="1">
            <a:off x="6127775" y="3279725"/>
            <a:ext cx="1064700" cy="600"/>
          </a:xfrm>
          <a:prstGeom prst="bentConnector3">
            <a:avLst>
              <a:gd name="adj1" fmla="val 49995"/>
            </a:avLst>
          </a:prstGeom>
          <a:noFill/>
          <a:ln w="9525" cap="flat" cmpd="sng">
            <a:solidFill>
              <a:schemeClr val="dk2"/>
            </a:solidFill>
            <a:prstDash val="dashDot"/>
            <a:round/>
            <a:headEnd type="none" w="med" len="med"/>
            <a:tailEnd type="none" w="med" len="med"/>
          </a:ln>
        </p:spPr>
      </p:cxnSp>
      <p:cxnSp>
        <p:nvCxnSpPr>
          <p:cNvPr id="1694" name="Google Shape;1694;p84"/>
          <p:cNvCxnSpPr>
            <a:stCxn id="1688" idx="2"/>
            <a:endCxn id="1681" idx="0"/>
          </p:cNvCxnSpPr>
          <p:nvPr/>
        </p:nvCxnSpPr>
        <p:spPr>
          <a:xfrm rot="5400000">
            <a:off x="7037775" y="2369825"/>
            <a:ext cx="1064700" cy="1820400"/>
          </a:xfrm>
          <a:prstGeom prst="bentConnector3">
            <a:avLst>
              <a:gd name="adj1" fmla="val 49995"/>
            </a:avLst>
          </a:prstGeom>
          <a:noFill/>
          <a:ln w="9525" cap="flat" cmpd="sng">
            <a:solidFill>
              <a:schemeClr val="dk2"/>
            </a:solidFill>
            <a:prstDash val="dashDot"/>
            <a:round/>
            <a:headEnd type="none" w="med" len="med"/>
            <a:tailEnd type="none" w="med" len="med"/>
          </a:ln>
        </p:spPr>
      </p:cxnSp>
      <p:sp>
        <p:nvSpPr>
          <p:cNvPr id="1695" name="Google Shape;1695;p84"/>
          <p:cNvSpPr/>
          <p:nvPr/>
        </p:nvSpPr>
        <p:spPr>
          <a:xfrm>
            <a:off x="2749725" y="5123400"/>
            <a:ext cx="1820400" cy="611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Lập kế hoạch vật tư tự động</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Xác định mức tồn kho tối thiểu</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Tạo yêu cầu mặt hàng tự động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endParaRPr sz="900">
              <a:solidFill>
                <a:schemeClr val="dk1"/>
              </a:solidFill>
              <a:latin typeface="Reddit Sans"/>
              <a:ea typeface="Reddit Sans"/>
              <a:cs typeface="Reddit Sans"/>
              <a:sym typeface="Reddit Sans"/>
            </a:endParaRPr>
          </a:p>
        </p:txBody>
      </p:sp>
      <p:sp>
        <p:nvSpPr>
          <p:cNvPr id="1696" name="Google Shape;1696;p84"/>
          <p:cNvSpPr/>
          <p:nvPr/>
        </p:nvSpPr>
        <p:spPr>
          <a:xfrm>
            <a:off x="4665925" y="5123400"/>
            <a:ext cx="2081400" cy="1187700"/>
          </a:xfrm>
          <a:prstGeom prst="roundRect">
            <a:avLst>
              <a:gd name="adj" fmla="val 8563"/>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Báo cáo kiểm soát</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Sổ cái kho</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Xuất nhập tồn : vùng, kênh</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Giá vốn, Tuổi kho, Seri / Lô / Date</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Tồn kho khả dụng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Gợi ý tái mua hàng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Xu hướng mua, xu hướng bán</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Kiểm kê, chênh lệch</a:t>
            </a:r>
            <a:endParaRPr sz="900">
              <a:solidFill>
                <a:schemeClr val="dk1"/>
              </a:solidFill>
              <a:latin typeface="Reddit Sans"/>
              <a:ea typeface="Reddit Sans"/>
              <a:cs typeface="Reddit Sans"/>
              <a:sym typeface="Reddit Sans"/>
            </a:endParaRPr>
          </a:p>
        </p:txBody>
      </p:sp>
      <p:cxnSp>
        <p:nvCxnSpPr>
          <p:cNvPr id="1697" name="Google Shape;1697;p84"/>
          <p:cNvCxnSpPr>
            <a:stCxn id="1680" idx="2"/>
            <a:endCxn id="1695" idx="0"/>
          </p:cNvCxnSpPr>
          <p:nvPr/>
        </p:nvCxnSpPr>
        <p:spPr>
          <a:xfrm rot="5400000">
            <a:off x="3495074" y="4420975"/>
            <a:ext cx="867300" cy="537300"/>
          </a:xfrm>
          <a:prstGeom prst="bentConnector3">
            <a:avLst>
              <a:gd name="adj1" fmla="val 50007"/>
            </a:avLst>
          </a:prstGeom>
          <a:noFill/>
          <a:ln w="9525" cap="flat" cmpd="sng">
            <a:solidFill>
              <a:schemeClr val="dk2"/>
            </a:solidFill>
            <a:prstDash val="dashDot"/>
            <a:round/>
            <a:headEnd type="none" w="med" len="med"/>
            <a:tailEnd type="none" w="med" len="med"/>
          </a:ln>
        </p:spPr>
      </p:cxnSp>
      <p:cxnSp>
        <p:nvCxnSpPr>
          <p:cNvPr id="1698" name="Google Shape;1698;p84"/>
          <p:cNvCxnSpPr>
            <a:stCxn id="1680" idx="2"/>
            <a:endCxn id="1696" idx="0"/>
          </p:cNvCxnSpPr>
          <p:nvPr/>
        </p:nvCxnSpPr>
        <p:spPr>
          <a:xfrm rot="-5400000" flipH="1">
            <a:off x="4518374" y="3934975"/>
            <a:ext cx="867300" cy="1509300"/>
          </a:xfrm>
          <a:prstGeom prst="bentConnector3">
            <a:avLst>
              <a:gd name="adj1" fmla="val 50007"/>
            </a:avLst>
          </a:prstGeom>
          <a:noFill/>
          <a:ln w="9525" cap="flat" cmpd="sng">
            <a:solidFill>
              <a:schemeClr val="dk2"/>
            </a:solidFill>
            <a:prstDash val="dashDot"/>
            <a:round/>
            <a:headEnd type="none" w="med" len="med"/>
            <a:tailEnd type="none" w="med" len="med"/>
          </a:ln>
        </p:spPr>
      </p:cxnSp>
      <p:sp>
        <p:nvSpPr>
          <p:cNvPr id="1699" name="Google Shape;1699;p84"/>
          <p:cNvSpPr/>
          <p:nvPr/>
        </p:nvSpPr>
        <p:spPr>
          <a:xfrm>
            <a:off x="634075" y="2651875"/>
            <a:ext cx="1820400" cy="611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Tổ chức kho</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Định nghĩa cấu trúc kho</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Định nghĩa vị trí kho</a:t>
            </a:r>
            <a:endParaRPr sz="900" b="1">
              <a:latin typeface="Reddit Sans"/>
              <a:ea typeface="Reddit Sans"/>
              <a:cs typeface="Reddit Sans"/>
              <a:sym typeface="Reddit Sans"/>
            </a:endParaRPr>
          </a:p>
        </p:txBody>
      </p:sp>
      <p:sp>
        <p:nvSpPr>
          <p:cNvPr id="1700" name="Google Shape;1700;p84"/>
          <p:cNvSpPr/>
          <p:nvPr/>
        </p:nvSpPr>
        <p:spPr>
          <a:xfrm>
            <a:off x="587225" y="4847700"/>
            <a:ext cx="1820400" cy="1463400"/>
          </a:xfrm>
          <a:prstGeom prst="roundRect">
            <a:avLst>
              <a:gd name="adj" fmla="val 9836"/>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Định nghĩa mặt hàng</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Hàng hóa, dịch vụ, tài sản</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Nhóm mặt hàng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Phương pháp tồn kho : FIFO, Bình quân gia quyền, LIFO, Đích danh</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Đơn vị tính, tỷ lệ chuyển đổi</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Lô, Seri, Hạn sử dụng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Biến thể mặt hàng</a:t>
            </a:r>
            <a:endParaRPr sz="900">
              <a:solidFill>
                <a:schemeClr val="dk1"/>
              </a:solidFill>
              <a:latin typeface="Reddit Sans"/>
              <a:ea typeface="Reddit Sans"/>
              <a:cs typeface="Reddit Sans"/>
              <a:sym typeface="Reddit Sans"/>
            </a:endParaRPr>
          </a:p>
        </p:txBody>
      </p:sp>
      <p:cxnSp>
        <p:nvCxnSpPr>
          <p:cNvPr id="1701" name="Google Shape;1701;p84"/>
          <p:cNvCxnSpPr>
            <a:stCxn id="1679" idx="2"/>
            <a:endCxn id="1700" idx="0"/>
          </p:cNvCxnSpPr>
          <p:nvPr/>
        </p:nvCxnSpPr>
        <p:spPr>
          <a:xfrm rot="5400000">
            <a:off x="1411174" y="4342225"/>
            <a:ext cx="591600" cy="419100"/>
          </a:xfrm>
          <a:prstGeom prst="bentConnector3">
            <a:avLst>
              <a:gd name="adj1" fmla="val 50011"/>
            </a:avLst>
          </a:prstGeom>
          <a:noFill/>
          <a:ln w="9525" cap="flat" cmpd="sng">
            <a:solidFill>
              <a:schemeClr val="dk2"/>
            </a:solidFill>
            <a:prstDash val="dashDot"/>
            <a:round/>
            <a:headEnd type="none" w="med" len="med"/>
            <a:tailEnd type="none" w="med" len="med"/>
          </a:ln>
        </p:spPr>
      </p:cxnSp>
      <p:cxnSp>
        <p:nvCxnSpPr>
          <p:cNvPr id="1702" name="Google Shape;1702;p84"/>
          <p:cNvCxnSpPr>
            <a:stCxn id="1679" idx="0"/>
            <a:endCxn id="1699" idx="2"/>
          </p:cNvCxnSpPr>
          <p:nvPr/>
        </p:nvCxnSpPr>
        <p:spPr>
          <a:xfrm rot="5400000" flipH="1">
            <a:off x="1455874" y="3351625"/>
            <a:ext cx="549000" cy="372300"/>
          </a:xfrm>
          <a:prstGeom prst="bentConnector3">
            <a:avLst>
              <a:gd name="adj1" fmla="val 50000"/>
            </a:avLst>
          </a:prstGeom>
          <a:noFill/>
          <a:ln w="9525" cap="flat" cmpd="sng">
            <a:solidFill>
              <a:schemeClr val="dk2"/>
            </a:solidFill>
            <a:prstDash val="dashDot"/>
            <a:round/>
            <a:headEnd type="none" w="med" len="med"/>
            <a:tailEnd type="none" w="med" len="med"/>
          </a:ln>
        </p:spPr>
      </p:cxnSp>
      <p:sp>
        <p:nvSpPr>
          <p:cNvPr id="1703" name="Google Shape;1703;p84"/>
          <p:cNvSpPr/>
          <p:nvPr/>
        </p:nvSpPr>
        <p:spPr>
          <a:xfrm>
            <a:off x="8373050" y="5123400"/>
            <a:ext cx="1684800" cy="1187700"/>
          </a:xfrm>
          <a:prstGeom prst="roundRect">
            <a:avLst>
              <a:gd name="adj" fmla="val 7763"/>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Phân hệ Kế toán - Tài chính</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Chứng từ bán hàng</a:t>
            </a:r>
            <a:endParaRPr sz="900">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Chứng từ mua hàng</a:t>
            </a:r>
            <a:endParaRPr sz="900">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Sổ cái kế toán</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Công nợ phải thu</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Công nợ phải trả</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Giá vốn hàng bán</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Phân bổ chi phí </a:t>
            </a:r>
            <a:endParaRPr sz="900">
              <a:solidFill>
                <a:schemeClr val="dk1"/>
              </a:solidFill>
              <a:latin typeface="Reddit Sans"/>
              <a:ea typeface="Reddit Sans"/>
              <a:cs typeface="Reddit Sans"/>
              <a:sym typeface="Reddit Sans"/>
            </a:endParaRPr>
          </a:p>
        </p:txBody>
      </p:sp>
      <p:sp>
        <p:nvSpPr>
          <p:cNvPr id="1704" name="Google Shape;1704;p84"/>
          <p:cNvSpPr/>
          <p:nvPr/>
        </p:nvSpPr>
        <p:spPr>
          <a:xfrm>
            <a:off x="10162175" y="5123400"/>
            <a:ext cx="1179300" cy="549000"/>
          </a:xfrm>
          <a:prstGeom prst="roundRect">
            <a:avLst>
              <a:gd name="adj" fmla="val 11170"/>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Phân hệ Bán hàng</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Đơn hàng bán</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endParaRPr sz="900">
              <a:solidFill>
                <a:schemeClr val="dk1"/>
              </a:solidFill>
              <a:latin typeface="Reddit Sans"/>
              <a:ea typeface="Reddit Sans"/>
              <a:cs typeface="Reddit Sans"/>
              <a:sym typeface="Reddit Sans"/>
            </a:endParaRPr>
          </a:p>
        </p:txBody>
      </p:sp>
      <p:sp>
        <p:nvSpPr>
          <p:cNvPr id="1705" name="Google Shape;1705;p84"/>
          <p:cNvSpPr/>
          <p:nvPr/>
        </p:nvSpPr>
        <p:spPr>
          <a:xfrm>
            <a:off x="7089425" y="5123400"/>
            <a:ext cx="1179300" cy="549000"/>
          </a:xfrm>
          <a:prstGeom prst="roundRect">
            <a:avLst>
              <a:gd name="adj" fmla="val 11170"/>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Phân hệ Mua hàng</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a:t>
            </a:r>
            <a:r>
              <a:rPr lang="vi" sz="900">
                <a:solidFill>
                  <a:schemeClr val="dk1"/>
                </a:solidFill>
                <a:latin typeface="Reddit Sans"/>
                <a:ea typeface="Reddit Sans"/>
                <a:cs typeface="Reddit Sans"/>
                <a:sym typeface="Reddit Sans"/>
              </a:rPr>
              <a:t>Đơn hàng mua</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endParaRPr sz="900">
              <a:solidFill>
                <a:schemeClr val="dk1"/>
              </a:solidFill>
              <a:latin typeface="Reddit Sans"/>
              <a:ea typeface="Reddit Sans"/>
              <a:cs typeface="Reddit Sans"/>
              <a:sym typeface="Reddit Sans"/>
            </a:endParaRPr>
          </a:p>
        </p:txBody>
      </p:sp>
      <p:cxnSp>
        <p:nvCxnSpPr>
          <p:cNvPr id="1706" name="Google Shape;1706;p84"/>
          <p:cNvCxnSpPr>
            <a:stCxn id="1682" idx="2"/>
            <a:endCxn id="1705" idx="0"/>
          </p:cNvCxnSpPr>
          <p:nvPr/>
        </p:nvCxnSpPr>
        <p:spPr>
          <a:xfrm rot="5400000">
            <a:off x="8013649" y="3921475"/>
            <a:ext cx="867300" cy="1536300"/>
          </a:xfrm>
          <a:prstGeom prst="bentConnector3">
            <a:avLst>
              <a:gd name="adj1" fmla="val 50007"/>
            </a:avLst>
          </a:prstGeom>
          <a:noFill/>
          <a:ln w="9525" cap="flat" cmpd="sng">
            <a:solidFill>
              <a:schemeClr val="dk2"/>
            </a:solidFill>
            <a:prstDash val="dashDot"/>
            <a:round/>
            <a:headEnd type="none" w="med" len="med"/>
            <a:tailEnd type="none" w="med" len="med"/>
          </a:ln>
        </p:spPr>
      </p:cxnSp>
      <p:cxnSp>
        <p:nvCxnSpPr>
          <p:cNvPr id="1707" name="Google Shape;1707;p84"/>
          <p:cNvCxnSpPr>
            <a:stCxn id="1682" idx="2"/>
            <a:endCxn id="1704" idx="0"/>
          </p:cNvCxnSpPr>
          <p:nvPr/>
        </p:nvCxnSpPr>
        <p:spPr>
          <a:xfrm rot="-5400000" flipH="1">
            <a:off x="9549949" y="3921475"/>
            <a:ext cx="867300" cy="1536300"/>
          </a:xfrm>
          <a:prstGeom prst="bentConnector3">
            <a:avLst>
              <a:gd name="adj1" fmla="val 50007"/>
            </a:avLst>
          </a:prstGeom>
          <a:noFill/>
          <a:ln w="9525" cap="flat" cmpd="sng">
            <a:solidFill>
              <a:schemeClr val="dk2"/>
            </a:solidFill>
            <a:prstDash val="dashDot"/>
            <a:round/>
            <a:headEnd type="none" w="med" len="med"/>
            <a:tailEnd type="none" w="med" len="med"/>
          </a:ln>
        </p:spPr>
      </p:cxnSp>
      <p:cxnSp>
        <p:nvCxnSpPr>
          <p:cNvPr id="1708" name="Google Shape;1708;p84"/>
          <p:cNvCxnSpPr>
            <a:stCxn id="1682" idx="2"/>
            <a:endCxn id="1703" idx="0"/>
          </p:cNvCxnSpPr>
          <p:nvPr/>
        </p:nvCxnSpPr>
        <p:spPr>
          <a:xfrm rot="-5400000" flipH="1">
            <a:off x="8782099" y="4689325"/>
            <a:ext cx="867300" cy="600"/>
          </a:xfrm>
          <a:prstGeom prst="bentConnector3">
            <a:avLst>
              <a:gd name="adj1" fmla="val 50007"/>
            </a:avLst>
          </a:prstGeom>
          <a:noFill/>
          <a:ln w="9525" cap="flat" cmpd="sng">
            <a:solidFill>
              <a:schemeClr val="dk2"/>
            </a:solidFill>
            <a:prstDash val="dashDot"/>
            <a:round/>
            <a:headEnd type="none" w="med" len="med"/>
            <a:tailEnd type="none" w="med" len="med"/>
          </a:ln>
        </p:spPr>
      </p:cxnSp>
      <p:sp>
        <p:nvSpPr>
          <p:cNvPr id="1709" name="Google Shape;1709;p84"/>
          <p:cNvSpPr/>
          <p:nvPr/>
        </p:nvSpPr>
        <p:spPr>
          <a:xfrm>
            <a:off x="9656675" y="2136275"/>
            <a:ext cx="1684800" cy="611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900" b="1">
                <a:latin typeface="Reddit Sans"/>
                <a:ea typeface="Reddit Sans"/>
                <a:cs typeface="Reddit Sans"/>
                <a:sym typeface="Reddit Sans"/>
              </a:rPr>
              <a:t>Tích hợp hệ thống khác</a:t>
            </a:r>
            <a:endParaRPr sz="900" b="1">
              <a:latin typeface="Reddit Sans"/>
              <a:ea typeface="Reddit Sans"/>
              <a:cs typeface="Reddit Sans"/>
              <a:sym typeface="Reddit Sans"/>
            </a:endParaRPr>
          </a:p>
          <a:p>
            <a:pPr marL="0" lvl="0" indent="0" algn="l" rtl="0">
              <a:spcBef>
                <a:spcPts val="0"/>
              </a:spcBef>
              <a:spcAft>
                <a:spcPts val="0"/>
              </a:spcAft>
              <a:buNone/>
            </a:pPr>
            <a:r>
              <a:rPr lang="vi" sz="900">
                <a:latin typeface="Reddit Sans"/>
                <a:ea typeface="Reddit Sans"/>
                <a:cs typeface="Reddit Sans"/>
                <a:sym typeface="Reddit Sans"/>
              </a:rPr>
              <a:t>- Chứng từ / </a:t>
            </a:r>
            <a:r>
              <a:rPr lang="vi" sz="900">
                <a:solidFill>
                  <a:schemeClr val="dk1"/>
                </a:solidFill>
                <a:latin typeface="Reddit Sans"/>
                <a:ea typeface="Reddit Sans"/>
                <a:cs typeface="Reddit Sans"/>
                <a:sym typeface="Reddit Sans"/>
              </a:rPr>
              <a:t>Tồn kho</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r>
              <a:rPr lang="vi" sz="900">
                <a:solidFill>
                  <a:schemeClr val="dk1"/>
                </a:solidFill>
                <a:latin typeface="Reddit Sans"/>
                <a:ea typeface="Reddit Sans"/>
                <a:cs typeface="Reddit Sans"/>
                <a:sym typeface="Reddit Sans"/>
              </a:rPr>
              <a:t>- Danh mục kho, mặt hàng…</a:t>
            </a:r>
            <a:endParaRPr sz="900">
              <a:solidFill>
                <a:schemeClr val="dk1"/>
              </a:solidFill>
              <a:latin typeface="Reddit Sans"/>
              <a:ea typeface="Reddit Sans"/>
              <a:cs typeface="Reddit Sans"/>
              <a:sym typeface="Reddit Sans"/>
            </a:endParaRPr>
          </a:p>
          <a:p>
            <a:pPr marL="0" lvl="0" indent="0" algn="l" rtl="0">
              <a:spcBef>
                <a:spcPts val="0"/>
              </a:spcBef>
              <a:spcAft>
                <a:spcPts val="0"/>
              </a:spcAft>
              <a:buNone/>
            </a:pPr>
            <a:endParaRPr sz="900">
              <a:solidFill>
                <a:schemeClr val="dk1"/>
              </a:solidFill>
              <a:latin typeface="Reddit Sans"/>
              <a:ea typeface="Reddit Sans"/>
              <a:cs typeface="Reddit Sans"/>
              <a:sym typeface="Reddit Sans"/>
            </a:endParaRPr>
          </a:p>
        </p:txBody>
      </p:sp>
      <p:cxnSp>
        <p:nvCxnSpPr>
          <p:cNvPr id="1710" name="Google Shape;1710;p84"/>
          <p:cNvCxnSpPr>
            <a:stCxn id="1709" idx="2"/>
            <a:endCxn id="1682" idx="0"/>
          </p:cNvCxnSpPr>
          <p:nvPr/>
        </p:nvCxnSpPr>
        <p:spPr>
          <a:xfrm rot="5400000">
            <a:off x="9324875" y="2638175"/>
            <a:ext cx="1064700" cy="1283700"/>
          </a:xfrm>
          <a:prstGeom prst="bentConnector3">
            <a:avLst>
              <a:gd name="adj1" fmla="val 49995"/>
            </a:avLst>
          </a:prstGeom>
          <a:noFill/>
          <a:ln w="9525" cap="flat" cmpd="sng">
            <a:solidFill>
              <a:schemeClr val="dk2"/>
            </a:solidFill>
            <a:prstDash val="dashDot"/>
            <a:round/>
            <a:headEnd type="none" w="med" len="med"/>
            <a:tailEnd type="none" w="med" len="med"/>
          </a:ln>
        </p:spPr>
      </p:cxnSp>
      <p:sp>
        <p:nvSpPr>
          <p:cNvPr id="1711" name="Google Shape;1711;p8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39</a:t>
            </a:fld>
            <a:endParaRPr/>
          </a:p>
        </p:txBody>
      </p:sp>
      <p:pic>
        <p:nvPicPr>
          <p:cNvPr id="43" name="Picture 42"/>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15"/>
        <p:cNvGrpSpPr/>
        <p:nvPr/>
      </p:nvGrpSpPr>
      <p:grpSpPr>
        <a:xfrm>
          <a:off x="0" y="0"/>
          <a:ext cx="0" cy="0"/>
          <a:chOff x="0" y="0"/>
          <a:chExt cx="0" cy="0"/>
        </a:xfrm>
      </p:grpSpPr>
      <p:sp>
        <p:nvSpPr>
          <p:cNvPr id="1716" name="Google Shape;1716;p8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717" name="Google Shape;1717;p85"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718" name="Google Shape;1718;p85"/>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02 : </a:t>
            </a:r>
            <a:r>
              <a:rPr lang="vi" sz="1600" b="1">
                <a:solidFill>
                  <a:srgbClr val="C3161C"/>
                </a:solidFill>
                <a:latin typeface="Reddit Sans"/>
                <a:ea typeface="Reddit Sans"/>
                <a:cs typeface="Reddit Sans"/>
                <a:sym typeface="Reddit Sans"/>
              </a:rPr>
              <a:t>Quản trị tồn kho và giá vốn hàng hóa tối ưu với MBW Next</a:t>
            </a:r>
            <a:endParaRPr sz="1600" b="1">
              <a:solidFill>
                <a:srgbClr val="C3161C"/>
              </a:solidFill>
              <a:latin typeface="Reddit Sans"/>
              <a:ea typeface="Reddit Sans"/>
              <a:cs typeface="Reddit Sans"/>
              <a:sym typeface="Reddit Sans"/>
            </a:endParaRPr>
          </a:p>
        </p:txBody>
      </p:sp>
      <p:grpSp>
        <p:nvGrpSpPr>
          <p:cNvPr id="1719" name="Google Shape;1719;p85"/>
          <p:cNvGrpSpPr/>
          <p:nvPr/>
        </p:nvGrpSpPr>
        <p:grpSpPr>
          <a:xfrm>
            <a:off x="10222040" y="325568"/>
            <a:ext cx="1379662" cy="380749"/>
            <a:chOff x="2600725" y="4134550"/>
            <a:chExt cx="1957800" cy="540300"/>
          </a:xfrm>
        </p:grpSpPr>
        <p:sp>
          <p:nvSpPr>
            <p:cNvPr id="1720" name="Google Shape;1720;p85"/>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721" name="Google Shape;1721;p85"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722" name="Google Shape;1722;p85"/>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tối ưu tồn kho, đảm bảo đủ hàng nhưng không ứ đọng vốn?</a:t>
            </a:r>
            <a:endParaRPr sz="1200">
              <a:solidFill>
                <a:srgbClr val="C3161C"/>
              </a:solidFill>
              <a:latin typeface="Reddit Sans Medium"/>
              <a:ea typeface="Reddit Sans Medium"/>
              <a:cs typeface="Reddit Sans Medium"/>
              <a:sym typeface="Reddit Sans Medium"/>
            </a:endParaRPr>
          </a:p>
        </p:txBody>
      </p:sp>
      <p:sp>
        <p:nvSpPr>
          <p:cNvPr id="1723" name="Google Shape;1723;p85"/>
          <p:cNvSpPr txBox="1"/>
          <p:nvPr/>
        </p:nvSpPr>
        <p:spPr>
          <a:xfrm>
            <a:off x="512425" y="110040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Tồn kho theo Kênh, Vùng</a:t>
            </a:r>
            <a:endParaRPr sz="1200" b="1">
              <a:solidFill>
                <a:srgbClr val="C3161C"/>
              </a:solidFill>
              <a:latin typeface="Reddit Sans"/>
              <a:ea typeface="Reddit Sans"/>
              <a:cs typeface="Reddit Sans"/>
              <a:sym typeface="Reddit Sans"/>
            </a:endParaRPr>
          </a:p>
        </p:txBody>
      </p:sp>
      <p:sp>
        <p:nvSpPr>
          <p:cNvPr id="1724" name="Google Shape;1724;p85"/>
          <p:cNvSpPr txBox="1"/>
          <p:nvPr/>
        </p:nvSpPr>
        <p:spPr>
          <a:xfrm>
            <a:off x="7009025" y="37303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Thiếu hàng</a:t>
            </a:r>
            <a:endParaRPr sz="1200" b="1">
              <a:solidFill>
                <a:srgbClr val="C3161C"/>
              </a:solidFill>
              <a:latin typeface="Reddit Sans"/>
              <a:ea typeface="Reddit Sans"/>
              <a:cs typeface="Reddit Sans"/>
              <a:sym typeface="Reddit Sans"/>
            </a:endParaRPr>
          </a:p>
        </p:txBody>
      </p:sp>
      <p:sp>
        <p:nvSpPr>
          <p:cNvPr id="1725" name="Google Shape;1725;p85"/>
          <p:cNvSpPr txBox="1"/>
          <p:nvPr/>
        </p:nvSpPr>
        <p:spPr>
          <a:xfrm>
            <a:off x="512425" y="37428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Giá trị tồn kho</a:t>
            </a:r>
            <a:endParaRPr sz="1200" b="1">
              <a:solidFill>
                <a:srgbClr val="C3161C"/>
              </a:solidFill>
              <a:latin typeface="Reddit Sans"/>
              <a:ea typeface="Reddit Sans"/>
              <a:cs typeface="Reddit Sans"/>
              <a:sym typeface="Reddit Sans"/>
            </a:endParaRPr>
          </a:p>
        </p:txBody>
      </p:sp>
      <p:sp>
        <p:nvSpPr>
          <p:cNvPr id="1726" name="Google Shape;1726;p85"/>
          <p:cNvSpPr txBox="1"/>
          <p:nvPr/>
        </p:nvSpPr>
        <p:spPr>
          <a:xfrm>
            <a:off x="7009025" y="11534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chi tiết Tồn kho thực tế, khả dụng, tuổi tồn kho</a:t>
            </a:r>
            <a:endParaRPr sz="1200" b="1">
              <a:solidFill>
                <a:srgbClr val="C3161C"/>
              </a:solidFill>
              <a:latin typeface="Reddit Sans"/>
              <a:ea typeface="Reddit Sans"/>
              <a:cs typeface="Reddit Sans"/>
              <a:sym typeface="Reddit Sans"/>
            </a:endParaRPr>
          </a:p>
        </p:txBody>
      </p:sp>
      <p:pic>
        <p:nvPicPr>
          <p:cNvPr id="1727" name="Google Shape;1727;p85"/>
          <p:cNvPicPr preferRelativeResize="0"/>
          <p:nvPr/>
        </p:nvPicPr>
        <p:blipFill rotWithShape="1">
          <a:blip r:embed="rId5">
            <a:alphaModFix/>
          </a:blip>
          <a:srcRect l="7462" t="571" r="33552" b="44554"/>
          <a:stretch/>
        </p:blipFill>
        <p:spPr>
          <a:xfrm>
            <a:off x="587225" y="1522901"/>
            <a:ext cx="4518000" cy="2148600"/>
          </a:xfrm>
          <a:prstGeom prst="roundRect">
            <a:avLst>
              <a:gd name="adj" fmla="val 9074"/>
            </a:avLst>
          </a:prstGeom>
          <a:noFill/>
          <a:ln w="9525" cap="flat" cmpd="sng">
            <a:solidFill>
              <a:srgbClr val="C3161C"/>
            </a:solidFill>
            <a:prstDash val="solid"/>
            <a:round/>
            <a:headEnd type="none" w="sm" len="sm"/>
            <a:tailEnd type="none" w="sm" len="sm"/>
          </a:ln>
        </p:spPr>
      </p:pic>
      <p:pic>
        <p:nvPicPr>
          <p:cNvPr id="1728" name="Google Shape;1728;p85"/>
          <p:cNvPicPr preferRelativeResize="0"/>
          <p:nvPr/>
        </p:nvPicPr>
        <p:blipFill rotWithShape="1">
          <a:blip r:embed="rId6">
            <a:alphaModFix/>
          </a:blip>
          <a:srcRect l="23766" t="627" r="11177" b="39118"/>
          <a:stretch/>
        </p:blipFill>
        <p:spPr>
          <a:xfrm>
            <a:off x="7009025" y="1534850"/>
            <a:ext cx="4592700" cy="2148600"/>
          </a:xfrm>
          <a:prstGeom prst="roundRect">
            <a:avLst>
              <a:gd name="adj" fmla="val 7805"/>
            </a:avLst>
          </a:prstGeom>
          <a:noFill/>
          <a:ln w="9525" cap="flat" cmpd="sng">
            <a:solidFill>
              <a:srgbClr val="C3161C"/>
            </a:solidFill>
            <a:prstDash val="solid"/>
            <a:round/>
            <a:headEnd type="none" w="sm" len="sm"/>
            <a:tailEnd type="none" w="sm" len="sm"/>
          </a:ln>
        </p:spPr>
      </p:pic>
      <p:pic>
        <p:nvPicPr>
          <p:cNvPr id="1729" name="Google Shape;1729;p85"/>
          <p:cNvPicPr preferRelativeResize="0"/>
          <p:nvPr/>
        </p:nvPicPr>
        <p:blipFill rotWithShape="1">
          <a:blip r:embed="rId7">
            <a:alphaModFix/>
          </a:blip>
          <a:srcRect r="47112" b="49370"/>
          <a:stretch/>
        </p:blipFill>
        <p:spPr>
          <a:xfrm>
            <a:off x="587225" y="4146725"/>
            <a:ext cx="4518000" cy="2099700"/>
          </a:xfrm>
          <a:prstGeom prst="roundRect">
            <a:avLst>
              <a:gd name="adj" fmla="val 9980"/>
            </a:avLst>
          </a:prstGeom>
          <a:noFill/>
          <a:ln w="9525" cap="flat" cmpd="sng">
            <a:solidFill>
              <a:srgbClr val="C3161C"/>
            </a:solidFill>
            <a:prstDash val="solid"/>
            <a:round/>
            <a:headEnd type="none" w="sm" len="sm"/>
            <a:tailEnd type="none" w="sm" len="sm"/>
          </a:ln>
        </p:spPr>
      </p:pic>
      <p:pic>
        <p:nvPicPr>
          <p:cNvPr id="1730" name="Google Shape;1730;p85"/>
          <p:cNvPicPr preferRelativeResize="0"/>
          <p:nvPr/>
        </p:nvPicPr>
        <p:blipFill rotWithShape="1">
          <a:blip r:embed="rId8">
            <a:alphaModFix/>
          </a:blip>
          <a:srcRect t="-1862" r="22131" b="36072"/>
          <a:stretch/>
        </p:blipFill>
        <p:spPr>
          <a:xfrm>
            <a:off x="7083725" y="4099800"/>
            <a:ext cx="4518000" cy="2148600"/>
          </a:xfrm>
          <a:prstGeom prst="roundRect">
            <a:avLst>
              <a:gd name="adj" fmla="val 8671"/>
            </a:avLst>
          </a:prstGeom>
          <a:noFill/>
          <a:ln w="9525" cap="flat" cmpd="sng">
            <a:solidFill>
              <a:srgbClr val="C3161C"/>
            </a:solidFill>
            <a:prstDash val="solid"/>
            <a:round/>
            <a:headEnd type="none" w="sm" len="sm"/>
            <a:tailEnd type="none" w="sm" len="sm"/>
          </a:ln>
        </p:spPr>
      </p:pic>
      <p:sp>
        <p:nvSpPr>
          <p:cNvPr id="1731" name="Google Shape;1731;p8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40</a:t>
            </a:fld>
            <a:endParaRPr/>
          </a:p>
        </p:txBody>
      </p:sp>
      <p:pic>
        <p:nvPicPr>
          <p:cNvPr id="18" name="Picture 17"/>
          <p:cNvPicPr>
            <a:picLocks noChangeAspect="1"/>
          </p:cNvPicPr>
          <p:nvPr/>
        </p:nvPicPr>
        <p:blipFill>
          <a:blip r:embed="rId9"/>
          <a:stretch>
            <a:fillRect/>
          </a:stretch>
        </p:blipFill>
        <p:spPr>
          <a:xfrm>
            <a:off x="4704537" y="6450781"/>
            <a:ext cx="3254939" cy="26073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86"/>
          <p:cNvSpPr txBox="1"/>
          <p:nvPr/>
        </p:nvSpPr>
        <p:spPr>
          <a:xfrm>
            <a:off x="-50" y="1952893"/>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1737" name="Google Shape;1737;p86"/>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738" name="Google Shape;1738;p86"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739" name="Google Shape;1739;p86"/>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1740" name="Google Shape;1740;p86"/>
          <p:cNvSpPr txBox="1"/>
          <p:nvPr/>
        </p:nvSpPr>
        <p:spPr>
          <a:xfrm>
            <a:off x="-150" y="2924793"/>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Quản trị Chính sách giá &amp; Khuyến mãi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1741" name="Google Shape;1741;p86"/>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03</a:t>
            </a:r>
            <a:endParaRPr sz="3200" b="1">
              <a:solidFill>
                <a:schemeClr val="dk1"/>
              </a:solidFill>
              <a:latin typeface="Reddit Sans"/>
              <a:ea typeface="Reddit Sans"/>
              <a:cs typeface="Reddit Sans"/>
              <a:sym typeface="Reddit Sans"/>
            </a:endParaRPr>
          </a:p>
        </p:txBody>
      </p:sp>
      <p:sp>
        <p:nvSpPr>
          <p:cNvPr id="1742" name="Google Shape;1742;p8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41</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46"/>
        <p:cNvGrpSpPr/>
        <p:nvPr/>
      </p:nvGrpSpPr>
      <p:grpSpPr>
        <a:xfrm>
          <a:off x="0" y="0"/>
          <a:ext cx="0" cy="0"/>
          <a:chOff x="0" y="0"/>
          <a:chExt cx="0" cy="0"/>
        </a:xfrm>
      </p:grpSpPr>
      <p:sp>
        <p:nvSpPr>
          <p:cNvPr id="1747" name="Google Shape;1747;p8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748" name="Google Shape;1748;p87"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749" name="Google Shape;1749;p87"/>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03 : </a:t>
            </a:r>
            <a:r>
              <a:rPr lang="vi" sz="1600" b="1">
                <a:solidFill>
                  <a:srgbClr val="C3161C"/>
                </a:solidFill>
                <a:latin typeface="Reddit Sans"/>
                <a:ea typeface="Reddit Sans"/>
                <a:cs typeface="Reddit Sans"/>
                <a:sym typeface="Reddit Sans"/>
              </a:rPr>
              <a:t>Quản trị Chính sách giá &amp; Khuyến mãi với MBW Next</a:t>
            </a:r>
            <a:endParaRPr sz="1600" b="1">
              <a:solidFill>
                <a:srgbClr val="C3161C"/>
              </a:solidFill>
              <a:latin typeface="Reddit Sans"/>
              <a:ea typeface="Reddit Sans"/>
              <a:cs typeface="Reddit Sans"/>
              <a:sym typeface="Reddit Sans"/>
            </a:endParaRPr>
          </a:p>
        </p:txBody>
      </p:sp>
      <p:grpSp>
        <p:nvGrpSpPr>
          <p:cNvPr id="1750" name="Google Shape;1750;p87"/>
          <p:cNvGrpSpPr/>
          <p:nvPr/>
        </p:nvGrpSpPr>
        <p:grpSpPr>
          <a:xfrm>
            <a:off x="10222040" y="325568"/>
            <a:ext cx="1379662" cy="380749"/>
            <a:chOff x="2600725" y="4134550"/>
            <a:chExt cx="1957800" cy="540300"/>
          </a:xfrm>
        </p:grpSpPr>
        <p:sp>
          <p:nvSpPr>
            <p:cNvPr id="1751" name="Google Shape;1751;p87"/>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752" name="Google Shape;1752;p87"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753" name="Google Shape;1753;p87"/>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754" name="Google Shape;1754;p87"/>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1755" name="Google Shape;1755;p87"/>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756" name="Google Shape;1756;p87"/>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1757" name="Google Shape;1757;p87"/>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58" name="Google Shape;1758;p87"/>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59" name="Google Shape;1759;p87"/>
          <p:cNvSpPr txBox="1"/>
          <p:nvPr/>
        </p:nvSpPr>
        <p:spPr>
          <a:xfrm>
            <a:off x="681729" y="2094138"/>
            <a:ext cx="3427800" cy="1429800"/>
          </a:xfrm>
          <a:prstGeom prst="rect">
            <a:avLst/>
          </a:prstGeom>
          <a:noFill/>
          <a:ln>
            <a:noFill/>
          </a:ln>
        </p:spPr>
        <p:txBody>
          <a:bodyPr spcFirstLastPara="1" wrap="square" lIns="91425" tIns="45700" rIns="91425" bIns="45700" anchor="t" anchorCtr="0">
            <a:spAutoFit/>
          </a:bodyPr>
          <a:lstStyle/>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Chính sách giá và khuyến mãi phức tạp, thay đổi liên tục theo kênh/đại lý/vùng</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Khó kiểm soát chồng chéo nhiều chương trình</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Nhân viên sales dễ áp sai chính sách, ảnh hưởng đến chi phí và uy tín.</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Kế toán mất nhiều thời gian đối chiếu giá, chiết khấu, khuyến mãi.</a:t>
            </a:r>
            <a:endParaRPr sz="1100">
              <a:latin typeface="Reddit Sans"/>
              <a:ea typeface="Reddit Sans"/>
              <a:cs typeface="Reddit Sans"/>
              <a:sym typeface="Reddit Sans"/>
            </a:endParaRPr>
          </a:p>
        </p:txBody>
      </p:sp>
      <p:grpSp>
        <p:nvGrpSpPr>
          <p:cNvPr id="1760" name="Google Shape;1760;p87"/>
          <p:cNvGrpSpPr/>
          <p:nvPr/>
        </p:nvGrpSpPr>
        <p:grpSpPr>
          <a:xfrm rot="-2653208">
            <a:off x="3813930" y="1875175"/>
            <a:ext cx="150428" cy="196210"/>
            <a:chOff x="3723" y="2014"/>
            <a:chExt cx="230" cy="300"/>
          </a:xfrm>
        </p:grpSpPr>
        <p:sp>
          <p:nvSpPr>
            <p:cNvPr id="1761" name="Google Shape;1761;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762" name="Google Shape;1762;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763" name="Google Shape;1763;p87"/>
          <p:cNvSpPr txBox="1"/>
          <p:nvPr/>
        </p:nvSpPr>
        <p:spPr>
          <a:xfrm>
            <a:off x="681725" y="353567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64" name="Google Shape;1764;p87"/>
          <p:cNvCxnSpPr/>
          <p:nvPr/>
        </p:nvCxnSpPr>
        <p:spPr>
          <a:xfrm>
            <a:off x="603275" y="3843471"/>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65" name="Google Shape;1765;p87"/>
          <p:cNvSpPr txBox="1"/>
          <p:nvPr/>
        </p:nvSpPr>
        <p:spPr>
          <a:xfrm>
            <a:off x="681729" y="3843471"/>
            <a:ext cx="3427800" cy="2403600"/>
          </a:xfrm>
          <a:prstGeom prst="rect">
            <a:avLst/>
          </a:prstGeom>
          <a:noFill/>
          <a:ln>
            <a:noFill/>
          </a:ln>
        </p:spPr>
        <p:txBody>
          <a:bodyPr spcFirstLastPara="1" wrap="square" lIns="91425" tIns="45700" rIns="91425" bIns="45700" anchor="t" anchorCtr="0">
            <a:spAutoFit/>
          </a:bodyPr>
          <a:lstStyle/>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Quản lý tập trung chính sách giá</a:t>
            </a:r>
            <a:r>
              <a:rPr lang="vi" sz="1100">
                <a:solidFill>
                  <a:schemeClr val="dk1"/>
                </a:solidFill>
                <a:latin typeface="Reddit Sans"/>
                <a:ea typeface="Reddit Sans"/>
                <a:cs typeface="Reddit Sans"/>
                <a:sym typeface="Reddit Sans"/>
              </a:rPr>
              <a:t>: Bảng giá, chiết khấu, khuyến mãi đồng bộ tất cả các kênh</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Thiết lập đa dạng CTKM</a:t>
            </a:r>
            <a:r>
              <a:rPr lang="vi" sz="1100">
                <a:solidFill>
                  <a:schemeClr val="dk1"/>
                </a:solidFill>
                <a:latin typeface="Reddit Sans"/>
                <a:ea typeface="Reddit Sans"/>
                <a:cs typeface="Reddit Sans"/>
                <a:sym typeface="Reddit Sans"/>
              </a:rPr>
              <a:t>: theo sản phẩm, nhóm sản phẩm, số lượng, giá trị đơn, tổng giá trị đơn hàng… (mua X tặng Y, chiết khấu %, chiết khấu số tiền, khuyến mãi nhiều cấp độ…).</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Tự động áp dụng trên đơn hàng</a:t>
            </a:r>
            <a:r>
              <a:rPr lang="vi" sz="1100">
                <a:solidFill>
                  <a:schemeClr val="dk1"/>
                </a:solidFill>
                <a:latin typeface="Reddit Sans"/>
                <a:ea typeface="Reddit Sans"/>
                <a:cs typeface="Reddit Sans"/>
                <a:sym typeface="Reddit Sans"/>
              </a:rPr>
              <a:t>: hệ thống gợi ý, tự động tính toán khuyến mãi đúng điều kiện.</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Theo dõi hiệu quả CTKM</a:t>
            </a:r>
            <a:r>
              <a:rPr lang="vi" sz="1100">
                <a:solidFill>
                  <a:schemeClr val="dk1"/>
                </a:solidFill>
                <a:latin typeface="Reddit Sans"/>
                <a:ea typeface="Reddit Sans"/>
                <a:cs typeface="Reddit Sans"/>
                <a:sym typeface="Reddit Sans"/>
              </a:rPr>
              <a:t>: Báo cáo doanh thu, chi phí khuyến mãi, độ phủ chương trình.</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Liên thông kế toán</a:t>
            </a:r>
            <a:r>
              <a:rPr lang="vi" sz="1100">
                <a:solidFill>
                  <a:schemeClr val="dk1"/>
                </a:solidFill>
                <a:latin typeface="Reddit Sans"/>
                <a:ea typeface="Reddit Sans"/>
                <a:cs typeface="Reddit Sans"/>
                <a:sym typeface="Reddit Sans"/>
              </a:rPr>
              <a:t>: ghi nhận đúng doanh thu – chi phí – lợi nhuận sau khuyến mãi..</a:t>
            </a:r>
            <a:endParaRPr sz="1100">
              <a:solidFill>
                <a:schemeClr val="dk1"/>
              </a:solidFill>
              <a:latin typeface="Reddit Sans"/>
              <a:ea typeface="Reddit Sans"/>
              <a:cs typeface="Reddit Sans"/>
              <a:sym typeface="Reddit Sans"/>
            </a:endParaRPr>
          </a:p>
        </p:txBody>
      </p:sp>
      <p:grpSp>
        <p:nvGrpSpPr>
          <p:cNvPr id="1766" name="Google Shape;1766;p87"/>
          <p:cNvGrpSpPr/>
          <p:nvPr/>
        </p:nvGrpSpPr>
        <p:grpSpPr>
          <a:xfrm rot="-2653208">
            <a:off x="3813930" y="3594533"/>
            <a:ext cx="150428" cy="196210"/>
            <a:chOff x="3723" y="2014"/>
            <a:chExt cx="230" cy="300"/>
          </a:xfrm>
        </p:grpSpPr>
        <p:sp>
          <p:nvSpPr>
            <p:cNvPr id="1767" name="Google Shape;1767;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768" name="Google Shape;1768;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769" name="Google Shape;1769;p87"/>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70" name="Google Shape;1770;p87"/>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71" name="Google Shape;1771;p87"/>
          <p:cNvSpPr txBox="1"/>
          <p:nvPr/>
        </p:nvSpPr>
        <p:spPr>
          <a:xfrm>
            <a:off x="4412154"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cái nhìn tổng thể và kiểm soát tập trung toàn bộ chính sách giá, chiết khấu, khuyến mãi trên tất cả kênh phân phối, đảm bảo tính nhất quán nhưng vẫn linh hoạt cho từng thị trường.</a:t>
            </a:r>
            <a:endParaRPr sz="1100">
              <a:solidFill>
                <a:schemeClr val="dk1"/>
              </a:solidFill>
              <a:latin typeface="Reddit Sans"/>
              <a:ea typeface="Reddit Sans"/>
              <a:cs typeface="Reddit Sans"/>
              <a:sym typeface="Reddit Sans"/>
            </a:endParaRPr>
          </a:p>
        </p:txBody>
      </p:sp>
      <p:grpSp>
        <p:nvGrpSpPr>
          <p:cNvPr id="1772" name="Google Shape;1772;p87"/>
          <p:cNvGrpSpPr/>
          <p:nvPr/>
        </p:nvGrpSpPr>
        <p:grpSpPr>
          <a:xfrm rot="-2653208">
            <a:off x="7544355" y="1875175"/>
            <a:ext cx="150428" cy="196210"/>
            <a:chOff x="3723" y="2014"/>
            <a:chExt cx="230" cy="300"/>
          </a:xfrm>
        </p:grpSpPr>
        <p:sp>
          <p:nvSpPr>
            <p:cNvPr id="1773" name="Google Shape;1773;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774" name="Google Shape;1774;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775" name="Google Shape;1775;p87"/>
          <p:cNvSpPr txBox="1"/>
          <p:nvPr/>
        </p:nvSpPr>
        <p:spPr>
          <a:xfrm>
            <a:off x="4412150" y="2953650"/>
            <a:ext cx="35061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Bán hàng / Marketing / Trade</a:t>
            </a:r>
            <a:endParaRPr>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a:latin typeface="Reddit Sans SemiBold"/>
              <a:ea typeface="Reddit Sans SemiBold"/>
              <a:cs typeface="Reddit Sans SemiBold"/>
              <a:sym typeface="Reddit Sans SemiBold"/>
            </a:endParaRPr>
          </a:p>
        </p:txBody>
      </p:sp>
      <p:cxnSp>
        <p:nvCxnSpPr>
          <p:cNvPr id="1776" name="Google Shape;1776;p87"/>
          <p:cNvCxnSpPr/>
          <p:nvPr/>
        </p:nvCxnSpPr>
        <p:spPr>
          <a:xfrm>
            <a:off x="4333700" y="323837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77" name="Google Shape;1777;p87"/>
          <p:cNvSpPr txBox="1"/>
          <p:nvPr/>
        </p:nvSpPr>
        <p:spPr>
          <a:xfrm>
            <a:off x="4412154" y="3245275"/>
            <a:ext cx="3427800" cy="1040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Thiết kế và triển khai đa dạng các chương trình khuyến mãi (mua X tặng Y, chiết khấu theo số lượng, chiết khấu theo giá trị đơn, khuyến mãi theo nhóm sản phẩm, khuyến mãi tiền mặt, …). Theo dõi hiệu quả từng chương trình theo thời gian thực.</a:t>
            </a:r>
            <a:endParaRPr sz="1100">
              <a:latin typeface="Reddit Sans"/>
              <a:ea typeface="Reddit Sans"/>
              <a:cs typeface="Reddit Sans"/>
              <a:sym typeface="Reddit Sans"/>
            </a:endParaRPr>
          </a:p>
        </p:txBody>
      </p:sp>
      <p:sp>
        <p:nvSpPr>
          <p:cNvPr id="1778" name="Google Shape;1778;p87"/>
          <p:cNvSpPr txBox="1"/>
          <p:nvPr/>
        </p:nvSpPr>
        <p:spPr>
          <a:xfrm>
            <a:off x="4412150" y="4331288"/>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Đội ngũ Sales / NPP </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79" name="Google Shape;1779;p87"/>
          <p:cNvCxnSpPr/>
          <p:nvPr/>
        </p:nvCxnSpPr>
        <p:spPr>
          <a:xfrm>
            <a:off x="4333700" y="4616013"/>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80" name="Google Shape;1780;p87"/>
          <p:cNvSpPr txBox="1"/>
          <p:nvPr/>
        </p:nvSpPr>
        <p:spPr>
          <a:xfrm>
            <a:off x="4412154" y="4622913"/>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Dễ dàng tra cứu chính sách áp dụng cho từng đơn hàng, hạn chế nhầm lẫn khi nhập liệu, đảm bảo minh bạch và công bằng giữa các đối tác.</a:t>
            </a:r>
            <a:endParaRPr sz="1100">
              <a:latin typeface="Reddit Sans"/>
              <a:ea typeface="Reddit Sans"/>
              <a:cs typeface="Reddit Sans"/>
              <a:sym typeface="Reddit Sans"/>
            </a:endParaRPr>
          </a:p>
        </p:txBody>
      </p:sp>
      <p:grpSp>
        <p:nvGrpSpPr>
          <p:cNvPr id="1781" name="Google Shape;1781;p87"/>
          <p:cNvGrpSpPr/>
          <p:nvPr/>
        </p:nvGrpSpPr>
        <p:grpSpPr>
          <a:xfrm rot="-2653208">
            <a:off x="7544355" y="4390150"/>
            <a:ext cx="150428" cy="196210"/>
            <a:chOff x="3723" y="2014"/>
            <a:chExt cx="230" cy="300"/>
          </a:xfrm>
        </p:grpSpPr>
        <p:sp>
          <p:nvSpPr>
            <p:cNvPr id="1782" name="Google Shape;1782;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783" name="Google Shape;1783;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784" name="Google Shape;1784;p87"/>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785" name="Google Shape;1785;p87"/>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1786" name="Google Shape;1786;p87"/>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tính cạnh tranh bán hàng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87" name="Google Shape;1787;p87"/>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88" name="Google Shape;1788;p87"/>
          <p:cNvSpPr txBox="1"/>
          <p:nvPr/>
        </p:nvSpPr>
        <p:spPr>
          <a:xfrm>
            <a:off x="8220879" y="2101038"/>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chương trình giá và khuyến mãi phong phú, phù hợp nhiều đối tượng khách hàng.</a:t>
            </a:r>
            <a:endParaRPr sz="1100">
              <a:latin typeface="Reddit Sans"/>
              <a:ea typeface="Reddit Sans"/>
              <a:cs typeface="Reddit Sans"/>
              <a:sym typeface="Reddit Sans"/>
            </a:endParaRPr>
          </a:p>
        </p:txBody>
      </p:sp>
      <p:grpSp>
        <p:nvGrpSpPr>
          <p:cNvPr id="1789" name="Google Shape;1789;p87"/>
          <p:cNvGrpSpPr/>
          <p:nvPr/>
        </p:nvGrpSpPr>
        <p:grpSpPr>
          <a:xfrm rot="-2653208">
            <a:off x="11353080" y="1875175"/>
            <a:ext cx="150428" cy="196210"/>
            <a:chOff x="3723" y="2014"/>
            <a:chExt cx="230" cy="300"/>
          </a:xfrm>
        </p:grpSpPr>
        <p:sp>
          <p:nvSpPr>
            <p:cNvPr id="1790" name="Google Shape;1790;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791" name="Google Shape;1791;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792" name="Google Shape;1792;p87"/>
          <p:cNvSpPr txBox="1"/>
          <p:nvPr/>
        </p:nvSpPr>
        <p:spPr>
          <a:xfrm>
            <a:off x="8220875" y="264307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Đảm bảo minh bạch &amp; công bằng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93" name="Google Shape;1793;p87"/>
          <p:cNvCxnSpPr/>
          <p:nvPr/>
        </p:nvCxnSpPr>
        <p:spPr>
          <a:xfrm>
            <a:off x="8142425" y="292780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94" name="Google Shape;1794;p87"/>
          <p:cNvSpPr txBox="1"/>
          <p:nvPr/>
        </p:nvSpPr>
        <p:spPr>
          <a:xfrm>
            <a:off x="8220879" y="2927804"/>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khi toàn bộ chính sách được quản lý tập trung, áp dụng nhất quán</a:t>
            </a:r>
            <a:endParaRPr sz="1100">
              <a:latin typeface="Reddit Sans"/>
              <a:ea typeface="Reddit Sans"/>
              <a:cs typeface="Reddit Sans"/>
              <a:sym typeface="Reddit Sans"/>
            </a:endParaRPr>
          </a:p>
        </p:txBody>
      </p:sp>
      <p:sp>
        <p:nvSpPr>
          <p:cNvPr id="1795" name="Google Shape;1795;p87"/>
          <p:cNvSpPr txBox="1"/>
          <p:nvPr/>
        </p:nvSpPr>
        <p:spPr>
          <a:xfrm>
            <a:off x="8220875" y="345927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sai sót &amp; gian lận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796" name="Google Shape;1796;p87"/>
          <p:cNvCxnSpPr/>
          <p:nvPr/>
        </p:nvCxnSpPr>
        <p:spPr>
          <a:xfrm>
            <a:off x="8142425" y="374400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797" name="Google Shape;1797;p87"/>
          <p:cNvSpPr txBox="1"/>
          <p:nvPr/>
        </p:nvSpPr>
        <p:spPr>
          <a:xfrm>
            <a:off x="8220879" y="3744004"/>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từ khâu nhập đơn hàng đến kế toán</a:t>
            </a:r>
            <a:endParaRPr sz="1100">
              <a:latin typeface="Reddit Sans"/>
              <a:ea typeface="Reddit Sans"/>
              <a:cs typeface="Reddit Sans"/>
              <a:sym typeface="Reddit Sans"/>
            </a:endParaRPr>
          </a:p>
        </p:txBody>
      </p:sp>
      <p:grpSp>
        <p:nvGrpSpPr>
          <p:cNvPr id="1798" name="Google Shape;1798;p87"/>
          <p:cNvGrpSpPr/>
          <p:nvPr/>
        </p:nvGrpSpPr>
        <p:grpSpPr>
          <a:xfrm rot="-2653208">
            <a:off x="11353080" y="3518141"/>
            <a:ext cx="150428" cy="196210"/>
            <a:chOff x="3723" y="2014"/>
            <a:chExt cx="230" cy="300"/>
          </a:xfrm>
        </p:grpSpPr>
        <p:sp>
          <p:nvSpPr>
            <p:cNvPr id="1799" name="Google Shape;1799;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800" name="Google Shape;1800;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801" name="Google Shape;1801;p87"/>
          <p:cNvSpPr txBox="1"/>
          <p:nvPr/>
        </p:nvSpPr>
        <p:spPr>
          <a:xfrm>
            <a:off x="8220875" y="409591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Tiết kiệm chi phí quản lý</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802" name="Google Shape;1802;p87"/>
          <p:cNvCxnSpPr/>
          <p:nvPr/>
        </p:nvCxnSpPr>
        <p:spPr>
          <a:xfrm>
            <a:off x="8142425" y="438063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803" name="Google Shape;1803;p87"/>
          <p:cNvSpPr txBox="1"/>
          <p:nvPr/>
        </p:nvSpPr>
        <p:spPr>
          <a:xfrm>
            <a:off x="8220875" y="4380642"/>
            <a:ext cx="3427800" cy="4563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khi không còn phải nhập tay, đối chiếu thủ công nhiều lần.</a:t>
            </a:r>
            <a:endParaRPr sz="1100">
              <a:latin typeface="Reddit Sans"/>
              <a:ea typeface="Reddit Sans"/>
              <a:cs typeface="Reddit Sans"/>
              <a:sym typeface="Reddit Sans"/>
            </a:endParaRPr>
          </a:p>
        </p:txBody>
      </p:sp>
      <p:grpSp>
        <p:nvGrpSpPr>
          <p:cNvPr id="1804" name="Google Shape;1804;p87"/>
          <p:cNvGrpSpPr/>
          <p:nvPr/>
        </p:nvGrpSpPr>
        <p:grpSpPr>
          <a:xfrm rot="-2653208">
            <a:off x="11353080" y="4154774"/>
            <a:ext cx="150428" cy="196210"/>
            <a:chOff x="3723" y="2014"/>
            <a:chExt cx="230" cy="300"/>
          </a:xfrm>
        </p:grpSpPr>
        <p:sp>
          <p:nvSpPr>
            <p:cNvPr id="1805" name="Google Shape;1805;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806" name="Google Shape;1806;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807" name="Google Shape;1807;p87"/>
          <p:cNvSpPr txBox="1"/>
          <p:nvPr/>
        </p:nvSpPr>
        <p:spPr>
          <a:xfrm>
            <a:off x="8220875" y="487445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hiệu quả đầu tư khuyến mãi</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808" name="Google Shape;1808;p87"/>
          <p:cNvCxnSpPr/>
          <p:nvPr/>
        </p:nvCxnSpPr>
        <p:spPr>
          <a:xfrm>
            <a:off x="8142425" y="515918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809" name="Google Shape;1809;p87"/>
          <p:cNvSpPr txBox="1"/>
          <p:nvPr/>
        </p:nvSpPr>
        <p:spPr>
          <a:xfrm>
            <a:off x="8220879" y="5159180"/>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phân tích rõ mức độ đóng góp của từng CTKM vào doanh số.</a:t>
            </a:r>
            <a:endParaRPr sz="1100">
              <a:latin typeface="Reddit Sans"/>
              <a:ea typeface="Reddit Sans"/>
              <a:cs typeface="Reddit Sans"/>
              <a:sym typeface="Reddit Sans"/>
            </a:endParaRPr>
          </a:p>
        </p:txBody>
      </p:sp>
      <p:grpSp>
        <p:nvGrpSpPr>
          <p:cNvPr id="1810" name="Google Shape;1810;p87"/>
          <p:cNvGrpSpPr/>
          <p:nvPr/>
        </p:nvGrpSpPr>
        <p:grpSpPr>
          <a:xfrm rot="-2653208">
            <a:off x="11353080" y="4933317"/>
            <a:ext cx="150428" cy="196210"/>
            <a:chOff x="3723" y="2014"/>
            <a:chExt cx="230" cy="300"/>
          </a:xfrm>
        </p:grpSpPr>
        <p:sp>
          <p:nvSpPr>
            <p:cNvPr id="1811" name="Google Shape;1811;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812" name="Google Shape;1812;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813" name="Google Shape;1813;p87"/>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thiết kế chính sách giá, chiết khấu và khuyến mãi linh hoạt nhưng nhất quán?</a:t>
            </a:r>
            <a:endParaRPr sz="1200">
              <a:solidFill>
                <a:srgbClr val="C3161C"/>
              </a:solidFill>
              <a:latin typeface="Reddit Sans Medium"/>
              <a:ea typeface="Reddit Sans Medium"/>
              <a:cs typeface="Reddit Sans Medium"/>
              <a:sym typeface="Reddit Sans Medium"/>
            </a:endParaRPr>
          </a:p>
        </p:txBody>
      </p:sp>
      <p:sp>
        <p:nvSpPr>
          <p:cNvPr id="1814" name="Google Shape;1814;p87"/>
          <p:cNvSpPr txBox="1"/>
          <p:nvPr/>
        </p:nvSpPr>
        <p:spPr>
          <a:xfrm>
            <a:off x="4412150" y="5285920"/>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Kế toán - Tài chính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815" name="Google Shape;1815;p87"/>
          <p:cNvCxnSpPr/>
          <p:nvPr/>
        </p:nvCxnSpPr>
        <p:spPr>
          <a:xfrm>
            <a:off x="4333700" y="557064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816" name="Google Shape;1816;p87"/>
          <p:cNvSpPr txBox="1"/>
          <p:nvPr/>
        </p:nvSpPr>
        <p:spPr>
          <a:xfrm>
            <a:off x="4412154" y="5577545"/>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Tự động hạch toán giá trị khuyến mãi, chiết khấu, giúp phản ánh đúng doanh thu, chi phí và lợi nhuận thực tế.</a:t>
            </a:r>
            <a:endParaRPr sz="1100">
              <a:latin typeface="Reddit Sans"/>
              <a:ea typeface="Reddit Sans"/>
              <a:cs typeface="Reddit Sans"/>
              <a:sym typeface="Reddit Sans"/>
            </a:endParaRPr>
          </a:p>
        </p:txBody>
      </p:sp>
      <p:grpSp>
        <p:nvGrpSpPr>
          <p:cNvPr id="1817" name="Google Shape;1817;p87"/>
          <p:cNvGrpSpPr/>
          <p:nvPr/>
        </p:nvGrpSpPr>
        <p:grpSpPr>
          <a:xfrm rot="-2653208">
            <a:off x="7544355" y="5344782"/>
            <a:ext cx="150428" cy="196210"/>
            <a:chOff x="3723" y="2014"/>
            <a:chExt cx="230" cy="300"/>
          </a:xfrm>
        </p:grpSpPr>
        <p:sp>
          <p:nvSpPr>
            <p:cNvPr id="1818" name="Google Shape;1818;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819" name="Google Shape;1819;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1820" name="Google Shape;1820;p87"/>
          <p:cNvGrpSpPr/>
          <p:nvPr/>
        </p:nvGrpSpPr>
        <p:grpSpPr>
          <a:xfrm rot="-2653208">
            <a:off x="11353080" y="2678084"/>
            <a:ext cx="150428" cy="196210"/>
            <a:chOff x="3723" y="2014"/>
            <a:chExt cx="230" cy="300"/>
          </a:xfrm>
        </p:grpSpPr>
        <p:sp>
          <p:nvSpPr>
            <p:cNvPr id="1821" name="Google Shape;1821;p87"/>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822" name="Google Shape;1822;p87"/>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823" name="Google Shape;1823;p8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42</a:t>
            </a:fld>
            <a:endParaRPr/>
          </a:p>
        </p:txBody>
      </p:sp>
      <p:pic>
        <p:nvPicPr>
          <p:cNvPr id="79" name="Picture 78"/>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27"/>
        <p:cNvGrpSpPr/>
        <p:nvPr/>
      </p:nvGrpSpPr>
      <p:grpSpPr>
        <a:xfrm>
          <a:off x="0" y="0"/>
          <a:ext cx="0" cy="0"/>
          <a:chOff x="0" y="0"/>
          <a:chExt cx="0" cy="0"/>
        </a:xfrm>
      </p:grpSpPr>
      <p:sp>
        <p:nvSpPr>
          <p:cNvPr id="1828" name="Google Shape;1828;p8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829" name="Google Shape;1829;p88"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830" name="Google Shape;1830;p88"/>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03 : </a:t>
            </a:r>
            <a:r>
              <a:rPr lang="vi" sz="1600" b="1">
                <a:solidFill>
                  <a:srgbClr val="C3161C"/>
                </a:solidFill>
                <a:latin typeface="Reddit Sans"/>
                <a:ea typeface="Reddit Sans"/>
                <a:cs typeface="Reddit Sans"/>
                <a:sym typeface="Reddit Sans"/>
              </a:rPr>
              <a:t>Quản trị Chính sách giá &amp; Khuyến mãi với MBW Next</a:t>
            </a:r>
            <a:endParaRPr sz="1600" b="1">
              <a:solidFill>
                <a:srgbClr val="C3161C"/>
              </a:solidFill>
              <a:latin typeface="Reddit Sans"/>
              <a:ea typeface="Reddit Sans"/>
              <a:cs typeface="Reddit Sans"/>
              <a:sym typeface="Reddit Sans"/>
            </a:endParaRPr>
          </a:p>
        </p:txBody>
      </p:sp>
      <p:grpSp>
        <p:nvGrpSpPr>
          <p:cNvPr id="1831" name="Google Shape;1831;p88"/>
          <p:cNvGrpSpPr/>
          <p:nvPr/>
        </p:nvGrpSpPr>
        <p:grpSpPr>
          <a:xfrm>
            <a:off x="10222040" y="325568"/>
            <a:ext cx="1379662" cy="380749"/>
            <a:chOff x="2600725" y="4134550"/>
            <a:chExt cx="1957800" cy="540300"/>
          </a:xfrm>
        </p:grpSpPr>
        <p:sp>
          <p:nvSpPr>
            <p:cNvPr id="1832" name="Google Shape;1832;p88"/>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833" name="Google Shape;1833;p88"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834" name="Google Shape;1834;p88"/>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thiết kế chính sách giá, chiết khấu và khuyến mãi linh hoạt nhưng nhất quán?</a:t>
            </a:r>
            <a:endParaRPr sz="1200">
              <a:solidFill>
                <a:srgbClr val="C3161C"/>
              </a:solidFill>
              <a:latin typeface="Reddit Sans Medium"/>
              <a:ea typeface="Reddit Sans Medium"/>
              <a:cs typeface="Reddit Sans Medium"/>
              <a:sym typeface="Reddit Sans Medium"/>
            </a:endParaRPr>
          </a:p>
        </p:txBody>
      </p:sp>
      <p:sp>
        <p:nvSpPr>
          <p:cNvPr id="1835" name="Google Shape;1835;p88"/>
          <p:cNvSpPr/>
          <p:nvPr/>
        </p:nvSpPr>
        <p:spPr>
          <a:xfrm rot="5400000">
            <a:off x="-25225" y="2908550"/>
            <a:ext cx="5390100" cy="1796400"/>
          </a:xfrm>
          <a:prstGeom prst="rightArrow">
            <a:avLst>
              <a:gd name="adj1" fmla="val 50000"/>
              <a:gd name="adj2" fmla="val 16904"/>
            </a:avLst>
          </a:prstGeom>
          <a:solidFill>
            <a:srgbClr val="C3161C">
              <a:alpha val="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36" name="Google Shape;1836;p88"/>
          <p:cNvSpPr/>
          <p:nvPr/>
        </p:nvSpPr>
        <p:spPr>
          <a:xfrm rot="-5400000">
            <a:off x="7209675" y="2595700"/>
            <a:ext cx="5390100" cy="1906500"/>
          </a:xfrm>
          <a:prstGeom prst="rightArrow">
            <a:avLst>
              <a:gd name="adj1" fmla="val 50000"/>
              <a:gd name="adj2" fmla="val 16904"/>
            </a:avLst>
          </a:prstGeom>
          <a:solidFill>
            <a:srgbClr val="C3161C">
              <a:alpha val="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37" name="Google Shape;1837;p88"/>
          <p:cNvSpPr/>
          <p:nvPr/>
        </p:nvSpPr>
        <p:spPr>
          <a:xfrm>
            <a:off x="5588809" y="1708413"/>
            <a:ext cx="18411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Hệ thống vận hành</a:t>
            </a:r>
            <a:endParaRPr sz="1150">
              <a:solidFill>
                <a:schemeClr val="lt1"/>
              </a:solidFill>
              <a:latin typeface="Reddit Sans SemiBold"/>
              <a:ea typeface="Reddit Sans SemiBold"/>
              <a:cs typeface="Reddit Sans SemiBold"/>
              <a:sym typeface="Reddit Sans SemiBold"/>
            </a:endParaRPr>
          </a:p>
        </p:txBody>
      </p:sp>
      <p:sp>
        <p:nvSpPr>
          <p:cNvPr id="1838" name="Google Shape;1838;p88"/>
          <p:cNvSpPr/>
          <p:nvPr/>
        </p:nvSpPr>
        <p:spPr>
          <a:xfrm>
            <a:off x="5588809" y="4060175"/>
            <a:ext cx="18411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Hệ thống Phân phối DMS</a:t>
            </a:r>
            <a:endParaRPr sz="1150">
              <a:solidFill>
                <a:schemeClr val="lt1"/>
              </a:solidFill>
              <a:latin typeface="Reddit Sans SemiBold"/>
              <a:ea typeface="Reddit Sans SemiBold"/>
              <a:cs typeface="Reddit Sans SemiBold"/>
              <a:sym typeface="Reddit Sans SemiBold"/>
            </a:endParaRPr>
          </a:p>
        </p:txBody>
      </p:sp>
      <p:sp>
        <p:nvSpPr>
          <p:cNvPr id="1839" name="Google Shape;1839;p88"/>
          <p:cNvSpPr/>
          <p:nvPr/>
        </p:nvSpPr>
        <p:spPr>
          <a:xfrm>
            <a:off x="5588809" y="4729563"/>
            <a:ext cx="18411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APP SFA</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Đặt hàng</a:t>
            </a:r>
            <a:endParaRPr sz="1150">
              <a:solidFill>
                <a:schemeClr val="lt1"/>
              </a:solidFill>
              <a:latin typeface="Reddit Sans Medium"/>
              <a:ea typeface="Reddit Sans Medium"/>
              <a:cs typeface="Reddit Sans Medium"/>
              <a:sym typeface="Reddit Sans Medium"/>
            </a:endParaRPr>
          </a:p>
        </p:txBody>
      </p:sp>
      <p:sp>
        <p:nvSpPr>
          <p:cNvPr id="1840" name="Google Shape;1840;p88"/>
          <p:cNvSpPr/>
          <p:nvPr/>
        </p:nvSpPr>
        <p:spPr>
          <a:xfrm>
            <a:off x="587225" y="1493775"/>
            <a:ext cx="4165200" cy="8730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841" name="Google Shape;1841;p88"/>
          <p:cNvSpPr/>
          <p:nvPr/>
        </p:nvSpPr>
        <p:spPr>
          <a:xfrm>
            <a:off x="8266275" y="1493775"/>
            <a:ext cx="3339600" cy="1981200"/>
          </a:xfrm>
          <a:prstGeom prst="roundRect">
            <a:avLst>
              <a:gd name="adj" fmla="val 6200"/>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842" name="Google Shape;1842;p88"/>
          <p:cNvSpPr txBox="1"/>
          <p:nvPr/>
        </p:nvSpPr>
        <p:spPr>
          <a:xfrm>
            <a:off x="628675" y="1134125"/>
            <a:ext cx="4123800" cy="38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b="1">
                <a:solidFill>
                  <a:srgbClr val="C3161C"/>
                </a:solidFill>
                <a:latin typeface="Reddit Sans"/>
                <a:ea typeface="Reddit Sans"/>
                <a:cs typeface="Reddit Sans"/>
                <a:sym typeface="Reddit Sans"/>
              </a:rPr>
              <a:t>Chiều triển khai chính sách từ trên xuống</a:t>
            </a:r>
            <a:endParaRPr b="1">
              <a:solidFill>
                <a:srgbClr val="C3161C"/>
              </a:solidFill>
              <a:latin typeface="Reddit Sans"/>
              <a:ea typeface="Reddit Sans"/>
              <a:cs typeface="Reddit Sans"/>
              <a:sym typeface="Reddit Sans"/>
            </a:endParaRPr>
          </a:p>
        </p:txBody>
      </p:sp>
      <p:sp>
        <p:nvSpPr>
          <p:cNvPr id="1843" name="Google Shape;1843;p88"/>
          <p:cNvSpPr txBox="1"/>
          <p:nvPr/>
        </p:nvSpPr>
        <p:spPr>
          <a:xfrm>
            <a:off x="7842825" y="5872703"/>
            <a:ext cx="4123800" cy="38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b="1">
                <a:solidFill>
                  <a:srgbClr val="C3161C"/>
                </a:solidFill>
                <a:latin typeface="Reddit Sans"/>
                <a:ea typeface="Reddit Sans"/>
                <a:cs typeface="Reddit Sans"/>
                <a:sym typeface="Reddit Sans"/>
              </a:rPr>
              <a:t>Chiều phản hồi &amp; ghi nhận từ dưới lên</a:t>
            </a:r>
            <a:endParaRPr b="1">
              <a:solidFill>
                <a:srgbClr val="C3161C"/>
              </a:solidFill>
              <a:latin typeface="Reddit Sans"/>
              <a:ea typeface="Reddit Sans"/>
              <a:cs typeface="Reddit Sans"/>
              <a:sym typeface="Reddit Sans"/>
            </a:endParaRPr>
          </a:p>
        </p:txBody>
      </p:sp>
      <p:sp>
        <p:nvSpPr>
          <p:cNvPr id="1844" name="Google Shape;1844;p88"/>
          <p:cNvSpPr/>
          <p:nvPr/>
        </p:nvSpPr>
        <p:spPr>
          <a:xfrm>
            <a:off x="587225" y="2691275"/>
            <a:ext cx="4165200" cy="3181500"/>
          </a:xfrm>
          <a:prstGeom prst="roundRect">
            <a:avLst>
              <a:gd name="adj" fmla="val 4471"/>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845" name="Google Shape;1845;p88"/>
          <p:cNvSpPr/>
          <p:nvPr/>
        </p:nvSpPr>
        <p:spPr>
          <a:xfrm>
            <a:off x="8268291" y="3791675"/>
            <a:ext cx="3339600" cy="9807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846" name="Google Shape;1846;p88"/>
          <p:cNvSpPr/>
          <p:nvPr/>
        </p:nvSpPr>
        <p:spPr>
          <a:xfrm>
            <a:off x="5246800" y="4810925"/>
            <a:ext cx="2519700" cy="10617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847" name="Google Shape;1847;p88"/>
          <p:cNvSpPr/>
          <p:nvPr/>
        </p:nvSpPr>
        <p:spPr>
          <a:xfrm>
            <a:off x="689375" y="1749249"/>
            <a:ext cx="8592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Bảng giá</a:t>
            </a:r>
            <a:endParaRPr sz="900">
              <a:latin typeface="Reddit Sans"/>
              <a:ea typeface="Reddit Sans"/>
              <a:cs typeface="Reddit Sans"/>
              <a:sym typeface="Reddit Sans"/>
            </a:endParaRPr>
          </a:p>
        </p:txBody>
      </p:sp>
      <p:sp>
        <p:nvSpPr>
          <p:cNvPr id="1848" name="Google Shape;1848;p88"/>
          <p:cNvSpPr/>
          <p:nvPr/>
        </p:nvSpPr>
        <p:spPr>
          <a:xfrm>
            <a:off x="1675475" y="1749250"/>
            <a:ext cx="19626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Danh mục</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Chương trình khuyến mại</a:t>
            </a:r>
            <a:endParaRPr sz="900">
              <a:latin typeface="Reddit Sans"/>
              <a:ea typeface="Reddit Sans"/>
              <a:cs typeface="Reddit Sans"/>
              <a:sym typeface="Reddit Sans"/>
            </a:endParaRPr>
          </a:p>
        </p:txBody>
      </p:sp>
      <p:sp>
        <p:nvSpPr>
          <p:cNvPr id="1849" name="Google Shape;1849;p88"/>
          <p:cNvSpPr/>
          <p:nvPr/>
        </p:nvSpPr>
        <p:spPr>
          <a:xfrm>
            <a:off x="3759775" y="1749249"/>
            <a:ext cx="8592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Ngân sách</a:t>
            </a:r>
            <a:endParaRPr sz="900">
              <a:latin typeface="Reddit Sans"/>
              <a:ea typeface="Reddit Sans"/>
              <a:cs typeface="Reddit Sans"/>
              <a:sym typeface="Reddit Sans"/>
            </a:endParaRPr>
          </a:p>
        </p:txBody>
      </p:sp>
      <p:cxnSp>
        <p:nvCxnSpPr>
          <p:cNvPr id="1850" name="Google Shape;1850;p88"/>
          <p:cNvCxnSpPr>
            <a:stCxn id="1840" idx="2"/>
            <a:endCxn id="1844" idx="0"/>
          </p:cNvCxnSpPr>
          <p:nvPr/>
        </p:nvCxnSpPr>
        <p:spPr>
          <a:xfrm>
            <a:off x="2669825" y="2366775"/>
            <a:ext cx="0" cy="324600"/>
          </a:xfrm>
          <a:prstGeom prst="straightConnector1">
            <a:avLst/>
          </a:prstGeom>
          <a:noFill/>
          <a:ln w="9525" cap="flat" cmpd="sng">
            <a:solidFill>
              <a:schemeClr val="dk2"/>
            </a:solidFill>
            <a:prstDash val="dashDot"/>
            <a:round/>
            <a:headEnd type="none" w="med" len="med"/>
            <a:tailEnd type="triangle" w="med" len="med"/>
          </a:ln>
        </p:spPr>
      </p:cxnSp>
      <p:cxnSp>
        <p:nvCxnSpPr>
          <p:cNvPr id="1851" name="Google Shape;1851;p88"/>
          <p:cNvCxnSpPr>
            <a:stCxn id="1837" idx="1"/>
            <a:endCxn id="1840" idx="3"/>
          </p:cNvCxnSpPr>
          <p:nvPr/>
        </p:nvCxnSpPr>
        <p:spPr>
          <a:xfrm rot="10800000">
            <a:off x="4752409" y="1930263"/>
            <a:ext cx="836400" cy="0"/>
          </a:xfrm>
          <a:prstGeom prst="straightConnector1">
            <a:avLst/>
          </a:prstGeom>
          <a:noFill/>
          <a:ln w="9525" cap="flat" cmpd="sng">
            <a:solidFill>
              <a:schemeClr val="dk2"/>
            </a:solidFill>
            <a:prstDash val="dashDot"/>
            <a:round/>
            <a:headEnd type="none" w="med" len="med"/>
            <a:tailEnd type="none" w="med" len="med"/>
          </a:ln>
        </p:spPr>
      </p:cxnSp>
      <p:sp>
        <p:nvSpPr>
          <p:cNvPr id="1852" name="Google Shape;1852;p88"/>
          <p:cNvSpPr/>
          <p:nvPr/>
        </p:nvSpPr>
        <p:spPr>
          <a:xfrm>
            <a:off x="1953875" y="2790050"/>
            <a:ext cx="1431900" cy="383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Chương trình khuyến mại</a:t>
            </a:r>
            <a:endParaRPr sz="900">
              <a:latin typeface="Reddit Sans"/>
              <a:ea typeface="Reddit Sans"/>
              <a:cs typeface="Reddit Sans"/>
              <a:sym typeface="Reddit Sans"/>
            </a:endParaRPr>
          </a:p>
        </p:txBody>
      </p:sp>
      <p:sp>
        <p:nvSpPr>
          <p:cNvPr id="1853" name="Google Shape;1853;p88"/>
          <p:cNvSpPr/>
          <p:nvPr/>
        </p:nvSpPr>
        <p:spPr>
          <a:xfrm>
            <a:off x="839225" y="3474975"/>
            <a:ext cx="859200" cy="3246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Mua một</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sản phẩm</a:t>
            </a:r>
            <a:endParaRPr sz="900">
              <a:latin typeface="Reddit Sans"/>
              <a:ea typeface="Reddit Sans"/>
              <a:cs typeface="Reddit Sans"/>
              <a:sym typeface="Reddit Sans"/>
            </a:endParaRPr>
          </a:p>
        </p:txBody>
      </p:sp>
      <p:sp>
        <p:nvSpPr>
          <p:cNvPr id="1854" name="Google Shape;1854;p88"/>
          <p:cNvSpPr/>
          <p:nvPr/>
        </p:nvSpPr>
        <p:spPr>
          <a:xfrm>
            <a:off x="2240225" y="3474975"/>
            <a:ext cx="859200" cy="3246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Mua nhiều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sản phẩm</a:t>
            </a:r>
            <a:endParaRPr sz="900">
              <a:latin typeface="Reddit Sans"/>
              <a:ea typeface="Reddit Sans"/>
              <a:cs typeface="Reddit Sans"/>
              <a:sym typeface="Reddit Sans"/>
            </a:endParaRPr>
          </a:p>
        </p:txBody>
      </p:sp>
      <p:sp>
        <p:nvSpPr>
          <p:cNvPr id="1855" name="Google Shape;1855;p88"/>
          <p:cNvSpPr/>
          <p:nvPr/>
        </p:nvSpPr>
        <p:spPr>
          <a:xfrm>
            <a:off x="3641225" y="3474975"/>
            <a:ext cx="859200" cy="3246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Mua nhóm</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sản phẩm</a:t>
            </a:r>
            <a:endParaRPr sz="900">
              <a:latin typeface="Reddit Sans"/>
              <a:ea typeface="Reddit Sans"/>
              <a:cs typeface="Reddit Sans"/>
              <a:sym typeface="Reddit Sans"/>
            </a:endParaRPr>
          </a:p>
        </p:txBody>
      </p:sp>
      <p:sp>
        <p:nvSpPr>
          <p:cNvPr id="1856" name="Google Shape;1856;p88"/>
          <p:cNvSpPr/>
          <p:nvPr/>
        </p:nvSpPr>
        <p:spPr>
          <a:xfrm>
            <a:off x="1008575" y="3992318"/>
            <a:ext cx="520500" cy="252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700">
                <a:latin typeface="Reddit Sans"/>
                <a:ea typeface="Reddit Sans"/>
                <a:cs typeface="Reddit Sans"/>
                <a:sym typeface="Reddit Sans"/>
              </a:rPr>
              <a:t>Mua sản phẩm</a:t>
            </a:r>
            <a:endParaRPr sz="700">
              <a:latin typeface="Reddit Sans"/>
              <a:ea typeface="Reddit Sans"/>
              <a:cs typeface="Reddit Sans"/>
              <a:sym typeface="Reddit Sans"/>
            </a:endParaRPr>
          </a:p>
        </p:txBody>
      </p:sp>
      <p:sp>
        <p:nvSpPr>
          <p:cNvPr id="1857" name="Google Shape;1857;p88"/>
          <p:cNvSpPr/>
          <p:nvPr/>
        </p:nvSpPr>
        <p:spPr>
          <a:xfrm>
            <a:off x="1633426" y="3992318"/>
            <a:ext cx="520500" cy="252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700">
                <a:latin typeface="Reddit Sans"/>
                <a:ea typeface="Reddit Sans"/>
                <a:cs typeface="Reddit Sans"/>
                <a:sym typeface="Reddit Sans"/>
              </a:rPr>
              <a:t>Tổng tiền hàng</a:t>
            </a:r>
            <a:endParaRPr sz="700">
              <a:latin typeface="Reddit Sans"/>
              <a:ea typeface="Reddit Sans"/>
              <a:cs typeface="Reddit Sans"/>
              <a:sym typeface="Reddit Sans"/>
            </a:endParaRPr>
          </a:p>
        </p:txBody>
      </p:sp>
      <p:sp>
        <p:nvSpPr>
          <p:cNvPr id="1858" name="Google Shape;1858;p88"/>
          <p:cNvSpPr/>
          <p:nvPr/>
        </p:nvSpPr>
        <p:spPr>
          <a:xfrm>
            <a:off x="725400" y="4524686"/>
            <a:ext cx="520500" cy="4224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600">
                <a:solidFill>
                  <a:schemeClr val="dk1"/>
                </a:solidFill>
                <a:latin typeface="Reddit Sans"/>
                <a:ea typeface="Reddit Sans"/>
                <a:cs typeface="Reddit Sans"/>
                <a:sym typeface="Reddit Sans"/>
              </a:rPr>
              <a:t>Đạt số lượng</a:t>
            </a:r>
            <a:endParaRPr sz="600"/>
          </a:p>
        </p:txBody>
      </p:sp>
      <p:sp>
        <p:nvSpPr>
          <p:cNvPr id="1859" name="Google Shape;1859;p88"/>
          <p:cNvSpPr/>
          <p:nvPr/>
        </p:nvSpPr>
        <p:spPr>
          <a:xfrm>
            <a:off x="1291750" y="4524686"/>
            <a:ext cx="520500" cy="4224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600">
                <a:solidFill>
                  <a:schemeClr val="dk1"/>
                </a:solidFill>
                <a:latin typeface="Reddit Sans"/>
                <a:ea typeface="Reddit Sans"/>
                <a:cs typeface="Reddit Sans"/>
                <a:sym typeface="Reddit Sans"/>
              </a:rPr>
              <a:t>Đạt số tiền</a:t>
            </a:r>
            <a:endParaRPr sz="600"/>
          </a:p>
        </p:txBody>
      </p:sp>
      <p:sp>
        <p:nvSpPr>
          <p:cNvPr id="1860" name="Google Shape;1860;p88"/>
          <p:cNvSpPr/>
          <p:nvPr/>
        </p:nvSpPr>
        <p:spPr>
          <a:xfrm>
            <a:off x="782375" y="5218874"/>
            <a:ext cx="972900" cy="500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700">
                <a:latin typeface="Reddit Sans"/>
                <a:ea typeface="Reddit Sans"/>
                <a:cs typeface="Reddit Sans"/>
                <a:sym typeface="Reddit Sans"/>
              </a:rPr>
              <a:t>1. Tặng sản phẩm</a:t>
            </a:r>
            <a:endParaRPr sz="700">
              <a:latin typeface="Reddit Sans"/>
              <a:ea typeface="Reddit Sans"/>
              <a:cs typeface="Reddit Sans"/>
              <a:sym typeface="Reddit Sans"/>
            </a:endParaRPr>
          </a:p>
          <a:p>
            <a:pPr marL="0" lvl="0" indent="0" algn="l" rtl="0">
              <a:spcBef>
                <a:spcPts val="0"/>
              </a:spcBef>
              <a:spcAft>
                <a:spcPts val="0"/>
              </a:spcAft>
              <a:buNone/>
            </a:pPr>
            <a:r>
              <a:rPr lang="vi" sz="700">
                <a:latin typeface="Reddit Sans"/>
                <a:ea typeface="Reddit Sans"/>
                <a:cs typeface="Reddit Sans"/>
                <a:sym typeface="Reddit Sans"/>
              </a:rPr>
              <a:t>2. Tặng chiết khấu</a:t>
            </a:r>
            <a:endParaRPr sz="700">
              <a:latin typeface="Reddit Sans"/>
              <a:ea typeface="Reddit Sans"/>
              <a:cs typeface="Reddit Sans"/>
              <a:sym typeface="Reddit Sans"/>
            </a:endParaRPr>
          </a:p>
          <a:p>
            <a:pPr marL="0" lvl="0" indent="0" algn="l" rtl="0">
              <a:spcBef>
                <a:spcPts val="0"/>
              </a:spcBef>
              <a:spcAft>
                <a:spcPts val="0"/>
              </a:spcAft>
              <a:buNone/>
            </a:pPr>
            <a:r>
              <a:rPr lang="vi" sz="700">
                <a:latin typeface="Reddit Sans"/>
                <a:ea typeface="Reddit Sans"/>
                <a:cs typeface="Reddit Sans"/>
                <a:sym typeface="Reddit Sans"/>
              </a:rPr>
              <a:t>3. Tặng tiền</a:t>
            </a:r>
            <a:endParaRPr sz="700">
              <a:latin typeface="Reddit Sans"/>
              <a:ea typeface="Reddit Sans"/>
              <a:cs typeface="Reddit Sans"/>
              <a:sym typeface="Reddit Sans"/>
            </a:endParaRPr>
          </a:p>
        </p:txBody>
      </p:sp>
      <p:cxnSp>
        <p:nvCxnSpPr>
          <p:cNvPr id="1861" name="Google Shape;1861;p88"/>
          <p:cNvCxnSpPr>
            <a:stCxn id="1858" idx="2"/>
            <a:endCxn id="1860" idx="0"/>
          </p:cNvCxnSpPr>
          <p:nvPr/>
        </p:nvCxnSpPr>
        <p:spPr>
          <a:xfrm rot="-5400000" flipH="1">
            <a:off x="991350" y="4941386"/>
            <a:ext cx="271800" cy="283200"/>
          </a:xfrm>
          <a:prstGeom prst="bentConnector3">
            <a:avLst>
              <a:gd name="adj1" fmla="val 49998"/>
            </a:avLst>
          </a:prstGeom>
          <a:noFill/>
          <a:ln w="9525" cap="flat" cmpd="sng">
            <a:solidFill>
              <a:schemeClr val="dk2"/>
            </a:solidFill>
            <a:prstDash val="dashDot"/>
            <a:round/>
            <a:headEnd type="none" w="med" len="med"/>
            <a:tailEnd type="triangle" w="med" len="med"/>
          </a:ln>
        </p:spPr>
      </p:cxnSp>
      <p:cxnSp>
        <p:nvCxnSpPr>
          <p:cNvPr id="1862" name="Google Shape;1862;p88"/>
          <p:cNvCxnSpPr>
            <a:stCxn id="1859" idx="2"/>
            <a:endCxn id="1860" idx="0"/>
          </p:cNvCxnSpPr>
          <p:nvPr/>
        </p:nvCxnSpPr>
        <p:spPr>
          <a:xfrm rot="5400000">
            <a:off x="1274500" y="4941386"/>
            <a:ext cx="271800" cy="283200"/>
          </a:xfrm>
          <a:prstGeom prst="bentConnector3">
            <a:avLst>
              <a:gd name="adj1" fmla="val 49998"/>
            </a:avLst>
          </a:prstGeom>
          <a:noFill/>
          <a:ln w="9525" cap="flat" cmpd="sng">
            <a:solidFill>
              <a:schemeClr val="dk2"/>
            </a:solidFill>
            <a:prstDash val="dashDot"/>
            <a:round/>
            <a:headEnd type="none" w="med" len="med"/>
            <a:tailEnd type="triangle" w="med" len="med"/>
          </a:ln>
        </p:spPr>
      </p:cxnSp>
      <p:cxnSp>
        <p:nvCxnSpPr>
          <p:cNvPr id="1863" name="Google Shape;1863;p88"/>
          <p:cNvCxnSpPr>
            <a:stCxn id="1856" idx="2"/>
            <a:endCxn id="1858" idx="0"/>
          </p:cNvCxnSpPr>
          <p:nvPr/>
        </p:nvCxnSpPr>
        <p:spPr>
          <a:xfrm rot="5400000">
            <a:off x="986975" y="4242968"/>
            <a:ext cx="280500" cy="283200"/>
          </a:xfrm>
          <a:prstGeom prst="bentConnector3">
            <a:avLst>
              <a:gd name="adj1" fmla="val 49977"/>
            </a:avLst>
          </a:prstGeom>
          <a:noFill/>
          <a:ln w="9525" cap="flat" cmpd="sng">
            <a:solidFill>
              <a:schemeClr val="dk2"/>
            </a:solidFill>
            <a:prstDash val="dashDot"/>
            <a:round/>
            <a:headEnd type="none" w="med" len="med"/>
            <a:tailEnd type="triangle" w="med" len="med"/>
          </a:ln>
        </p:spPr>
      </p:cxnSp>
      <p:cxnSp>
        <p:nvCxnSpPr>
          <p:cNvPr id="1864" name="Google Shape;1864;p88"/>
          <p:cNvCxnSpPr>
            <a:stCxn id="1856" idx="2"/>
            <a:endCxn id="1859" idx="0"/>
          </p:cNvCxnSpPr>
          <p:nvPr/>
        </p:nvCxnSpPr>
        <p:spPr>
          <a:xfrm rot="-5400000" flipH="1">
            <a:off x="1270175" y="4242968"/>
            <a:ext cx="280500" cy="283200"/>
          </a:xfrm>
          <a:prstGeom prst="bentConnector3">
            <a:avLst>
              <a:gd name="adj1" fmla="val 49977"/>
            </a:avLst>
          </a:prstGeom>
          <a:noFill/>
          <a:ln w="9525" cap="flat" cmpd="sng">
            <a:solidFill>
              <a:schemeClr val="dk2"/>
            </a:solidFill>
            <a:prstDash val="dashDot"/>
            <a:round/>
            <a:headEnd type="none" w="med" len="med"/>
            <a:tailEnd type="triangle" w="med" len="med"/>
          </a:ln>
        </p:spPr>
      </p:cxnSp>
      <p:cxnSp>
        <p:nvCxnSpPr>
          <p:cNvPr id="1865" name="Google Shape;1865;p88"/>
          <p:cNvCxnSpPr>
            <a:endCxn id="1860" idx="3"/>
          </p:cNvCxnSpPr>
          <p:nvPr/>
        </p:nvCxnSpPr>
        <p:spPr>
          <a:xfrm rot="5400000">
            <a:off x="1216475" y="4791824"/>
            <a:ext cx="1215900" cy="138300"/>
          </a:xfrm>
          <a:prstGeom prst="bentConnector2">
            <a:avLst/>
          </a:prstGeom>
          <a:noFill/>
          <a:ln w="9525" cap="flat" cmpd="sng">
            <a:solidFill>
              <a:schemeClr val="dk2"/>
            </a:solidFill>
            <a:prstDash val="dashDot"/>
            <a:round/>
            <a:headEnd type="none" w="med" len="med"/>
            <a:tailEnd type="triangle" w="med" len="med"/>
          </a:ln>
        </p:spPr>
      </p:cxnSp>
      <p:cxnSp>
        <p:nvCxnSpPr>
          <p:cNvPr id="1866" name="Google Shape;1866;p88"/>
          <p:cNvCxnSpPr>
            <a:stCxn id="1853" idx="2"/>
            <a:endCxn id="1856" idx="0"/>
          </p:cNvCxnSpPr>
          <p:nvPr/>
        </p:nvCxnSpPr>
        <p:spPr>
          <a:xfrm>
            <a:off x="1268825" y="3799575"/>
            <a:ext cx="0" cy="192600"/>
          </a:xfrm>
          <a:prstGeom prst="straightConnector1">
            <a:avLst/>
          </a:prstGeom>
          <a:noFill/>
          <a:ln w="9525" cap="flat" cmpd="sng">
            <a:solidFill>
              <a:schemeClr val="dk2"/>
            </a:solidFill>
            <a:prstDash val="dashDot"/>
            <a:round/>
            <a:headEnd type="none" w="med" len="med"/>
            <a:tailEnd type="triangle" w="med" len="med"/>
          </a:ln>
        </p:spPr>
      </p:cxnSp>
      <p:sp>
        <p:nvSpPr>
          <p:cNvPr id="1867" name="Google Shape;1867;p88"/>
          <p:cNvSpPr/>
          <p:nvPr/>
        </p:nvSpPr>
        <p:spPr>
          <a:xfrm>
            <a:off x="2339194" y="3987650"/>
            <a:ext cx="657000" cy="252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700">
                <a:latin typeface="Reddit Sans"/>
                <a:ea typeface="Reddit Sans"/>
                <a:cs typeface="Reddit Sans"/>
                <a:sym typeface="Reddit Sans"/>
              </a:rPr>
              <a:t>Mua nhiều sản phẩm</a:t>
            </a:r>
            <a:endParaRPr sz="700">
              <a:latin typeface="Reddit Sans"/>
              <a:ea typeface="Reddit Sans"/>
              <a:cs typeface="Reddit Sans"/>
              <a:sym typeface="Reddit Sans"/>
            </a:endParaRPr>
          </a:p>
        </p:txBody>
      </p:sp>
      <p:sp>
        <p:nvSpPr>
          <p:cNvPr id="1868" name="Google Shape;1868;p88"/>
          <p:cNvSpPr/>
          <p:nvPr/>
        </p:nvSpPr>
        <p:spPr>
          <a:xfrm>
            <a:off x="3038113" y="3987659"/>
            <a:ext cx="520500" cy="2520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700">
                <a:latin typeface="Reddit Sans"/>
                <a:ea typeface="Reddit Sans"/>
                <a:cs typeface="Reddit Sans"/>
                <a:sym typeface="Reddit Sans"/>
              </a:rPr>
              <a:t>Tổng tiền hàng</a:t>
            </a:r>
            <a:endParaRPr sz="700">
              <a:latin typeface="Reddit Sans"/>
              <a:ea typeface="Reddit Sans"/>
              <a:cs typeface="Reddit Sans"/>
              <a:sym typeface="Reddit Sans"/>
            </a:endParaRPr>
          </a:p>
        </p:txBody>
      </p:sp>
      <p:sp>
        <p:nvSpPr>
          <p:cNvPr id="1869" name="Google Shape;1869;p88"/>
          <p:cNvSpPr/>
          <p:nvPr/>
        </p:nvSpPr>
        <p:spPr>
          <a:xfrm>
            <a:off x="2130087" y="4520027"/>
            <a:ext cx="520500" cy="4224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600">
                <a:solidFill>
                  <a:schemeClr val="dk1"/>
                </a:solidFill>
                <a:latin typeface="Reddit Sans"/>
                <a:ea typeface="Reddit Sans"/>
                <a:cs typeface="Reddit Sans"/>
                <a:sym typeface="Reddit Sans"/>
              </a:rPr>
              <a:t>Đạt số lượng</a:t>
            </a:r>
            <a:endParaRPr sz="600"/>
          </a:p>
        </p:txBody>
      </p:sp>
      <p:sp>
        <p:nvSpPr>
          <p:cNvPr id="1870" name="Google Shape;1870;p88"/>
          <p:cNvSpPr/>
          <p:nvPr/>
        </p:nvSpPr>
        <p:spPr>
          <a:xfrm>
            <a:off x="2696437" y="4520027"/>
            <a:ext cx="520500" cy="4224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600">
                <a:solidFill>
                  <a:schemeClr val="dk1"/>
                </a:solidFill>
                <a:latin typeface="Reddit Sans"/>
                <a:ea typeface="Reddit Sans"/>
                <a:cs typeface="Reddit Sans"/>
                <a:sym typeface="Reddit Sans"/>
              </a:rPr>
              <a:t>Đạt số tiền</a:t>
            </a:r>
            <a:endParaRPr sz="600"/>
          </a:p>
        </p:txBody>
      </p:sp>
      <p:sp>
        <p:nvSpPr>
          <p:cNvPr id="1871" name="Google Shape;1871;p88"/>
          <p:cNvSpPr/>
          <p:nvPr/>
        </p:nvSpPr>
        <p:spPr>
          <a:xfrm>
            <a:off x="2187062" y="5214215"/>
            <a:ext cx="972900" cy="500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700">
                <a:latin typeface="Reddit Sans"/>
                <a:ea typeface="Reddit Sans"/>
                <a:cs typeface="Reddit Sans"/>
                <a:sym typeface="Reddit Sans"/>
              </a:rPr>
              <a:t>1. Tặng 01 hoặc nhiều sản phẩm</a:t>
            </a:r>
            <a:endParaRPr sz="700">
              <a:latin typeface="Reddit Sans"/>
              <a:ea typeface="Reddit Sans"/>
              <a:cs typeface="Reddit Sans"/>
              <a:sym typeface="Reddit Sans"/>
            </a:endParaRPr>
          </a:p>
          <a:p>
            <a:pPr marL="0" lvl="0" indent="0" algn="l" rtl="0">
              <a:spcBef>
                <a:spcPts val="0"/>
              </a:spcBef>
              <a:spcAft>
                <a:spcPts val="0"/>
              </a:spcAft>
              <a:buNone/>
            </a:pPr>
            <a:r>
              <a:rPr lang="vi" sz="700">
                <a:latin typeface="Reddit Sans"/>
                <a:ea typeface="Reddit Sans"/>
                <a:cs typeface="Reddit Sans"/>
                <a:sym typeface="Reddit Sans"/>
              </a:rPr>
              <a:t>2. Tặng chiết khấu</a:t>
            </a:r>
            <a:endParaRPr sz="700">
              <a:latin typeface="Reddit Sans"/>
              <a:ea typeface="Reddit Sans"/>
              <a:cs typeface="Reddit Sans"/>
              <a:sym typeface="Reddit Sans"/>
            </a:endParaRPr>
          </a:p>
          <a:p>
            <a:pPr marL="0" lvl="0" indent="0" algn="l" rtl="0">
              <a:spcBef>
                <a:spcPts val="0"/>
              </a:spcBef>
              <a:spcAft>
                <a:spcPts val="0"/>
              </a:spcAft>
              <a:buNone/>
            </a:pPr>
            <a:r>
              <a:rPr lang="vi" sz="700">
                <a:latin typeface="Reddit Sans"/>
                <a:ea typeface="Reddit Sans"/>
                <a:cs typeface="Reddit Sans"/>
                <a:sym typeface="Reddit Sans"/>
              </a:rPr>
              <a:t>3. Tặng tiền</a:t>
            </a:r>
            <a:endParaRPr sz="700">
              <a:latin typeface="Reddit Sans"/>
              <a:ea typeface="Reddit Sans"/>
              <a:cs typeface="Reddit Sans"/>
              <a:sym typeface="Reddit Sans"/>
            </a:endParaRPr>
          </a:p>
        </p:txBody>
      </p:sp>
      <p:cxnSp>
        <p:nvCxnSpPr>
          <p:cNvPr id="1872" name="Google Shape;1872;p88"/>
          <p:cNvCxnSpPr>
            <a:stCxn id="1869" idx="2"/>
            <a:endCxn id="1871" idx="0"/>
          </p:cNvCxnSpPr>
          <p:nvPr/>
        </p:nvCxnSpPr>
        <p:spPr>
          <a:xfrm rot="-5400000" flipH="1">
            <a:off x="2396037" y="4936727"/>
            <a:ext cx="271800" cy="283200"/>
          </a:xfrm>
          <a:prstGeom prst="bentConnector3">
            <a:avLst>
              <a:gd name="adj1" fmla="val 49998"/>
            </a:avLst>
          </a:prstGeom>
          <a:noFill/>
          <a:ln w="9525" cap="flat" cmpd="sng">
            <a:solidFill>
              <a:schemeClr val="dk2"/>
            </a:solidFill>
            <a:prstDash val="dashDot"/>
            <a:round/>
            <a:headEnd type="none" w="med" len="med"/>
            <a:tailEnd type="triangle" w="med" len="med"/>
          </a:ln>
        </p:spPr>
      </p:cxnSp>
      <p:cxnSp>
        <p:nvCxnSpPr>
          <p:cNvPr id="1873" name="Google Shape;1873;p88"/>
          <p:cNvCxnSpPr>
            <a:stCxn id="1870" idx="2"/>
            <a:endCxn id="1871" idx="0"/>
          </p:cNvCxnSpPr>
          <p:nvPr/>
        </p:nvCxnSpPr>
        <p:spPr>
          <a:xfrm rot="5400000">
            <a:off x="2679187" y="4936727"/>
            <a:ext cx="271800" cy="283200"/>
          </a:xfrm>
          <a:prstGeom prst="bentConnector3">
            <a:avLst>
              <a:gd name="adj1" fmla="val 49998"/>
            </a:avLst>
          </a:prstGeom>
          <a:noFill/>
          <a:ln w="9525" cap="flat" cmpd="sng">
            <a:solidFill>
              <a:schemeClr val="dk2"/>
            </a:solidFill>
            <a:prstDash val="dashDot"/>
            <a:round/>
            <a:headEnd type="none" w="med" len="med"/>
            <a:tailEnd type="triangle" w="med" len="med"/>
          </a:ln>
        </p:spPr>
      </p:cxnSp>
      <p:cxnSp>
        <p:nvCxnSpPr>
          <p:cNvPr id="1874" name="Google Shape;1874;p88"/>
          <p:cNvCxnSpPr>
            <a:stCxn id="1867" idx="2"/>
            <a:endCxn id="1869" idx="0"/>
          </p:cNvCxnSpPr>
          <p:nvPr/>
        </p:nvCxnSpPr>
        <p:spPr>
          <a:xfrm rot="5400000">
            <a:off x="2388694" y="4241150"/>
            <a:ext cx="280500" cy="277500"/>
          </a:xfrm>
          <a:prstGeom prst="bentConnector3">
            <a:avLst>
              <a:gd name="adj1" fmla="val 49978"/>
            </a:avLst>
          </a:prstGeom>
          <a:noFill/>
          <a:ln w="9525" cap="flat" cmpd="sng">
            <a:solidFill>
              <a:schemeClr val="dk2"/>
            </a:solidFill>
            <a:prstDash val="dashDot"/>
            <a:round/>
            <a:headEnd type="none" w="med" len="med"/>
            <a:tailEnd type="triangle" w="med" len="med"/>
          </a:ln>
        </p:spPr>
      </p:cxnSp>
      <p:cxnSp>
        <p:nvCxnSpPr>
          <p:cNvPr id="1875" name="Google Shape;1875;p88"/>
          <p:cNvCxnSpPr>
            <a:stCxn id="1867" idx="2"/>
            <a:endCxn id="1870" idx="0"/>
          </p:cNvCxnSpPr>
          <p:nvPr/>
        </p:nvCxnSpPr>
        <p:spPr>
          <a:xfrm rot="-5400000" flipH="1">
            <a:off x="2671894" y="4235450"/>
            <a:ext cx="280500" cy="288900"/>
          </a:xfrm>
          <a:prstGeom prst="bentConnector3">
            <a:avLst>
              <a:gd name="adj1" fmla="val 49978"/>
            </a:avLst>
          </a:prstGeom>
          <a:noFill/>
          <a:ln w="9525" cap="flat" cmpd="sng">
            <a:solidFill>
              <a:schemeClr val="dk2"/>
            </a:solidFill>
            <a:prstDash val="dashDot"/>
            <a:round/>
            <a:headEnd type="none" w="med" len="med"/>
            <a:tailEnd type="triangle" w="med" len="med"/>
          </a:ln>
        </p:spPr>
      </p:cxnSp>
      <p:cxnSp>
        <p:nvCxnSpPr>
          <p:cNvPr id="1876" name="Google Shape;1876;p88"/>
          <p:cNvCxnSpPr>
            <a:endCxn id="1871" idx="3"/>
          </p:cNvCxnSpPr>
          <p:nvPr/>
        </p:nvCxnSpPr>
        <p:spPr>
          <a:xfrm rot="5400000">
            <a:off x="2621162" y="4787165"/>
            <a:ext cx="1215900" cy="138300"/>
          </a:xfrm>
          <a:prstGeom prst="bentConnector2">
            <a:avLst/>
          </a:prstGeom>
          <a:noFill/>
          <a:ln w="9525" cap="flat" cmpd="sng">
            <a:solidFill>
              <a:schemeClr val="dk2"/>
            </a:solidFill>
            <a:prstDash val="dashDot"/>
            <a:round/>
            <a:headEnd type="none" w="med" len="med"/>
            <a:tailEnd type="triangle" w="med" len="med"/>
          </a:ln>
        </p:spPr>
      </p:cxnSp>
      <p:cxnSp>
        <p:nvCxnSpPr>
          <p:cNvPr id="1877" name="Google Shape;1877;p88"/>
          <p:cNvCxnSpPr>
            <a:stCxn id="1854" idx="2"/>
            <a:endCxn id="1867" idx="0"/>
          </p:cNvCxnSpPr>
          <p:nvPr/>
        </p:nvCxnSpPr>
        <p:spPr>
          <a:xfrm flipH="1">
            <a:off x="2667725" y="3799575"/>
            <a:ext cx="2100" cy="188100"/>
          </a:xfrm>
          <a:prstGeom prst="straightConnector1">
            <a:avLst/>
          </a:prstGeom>
          <a:noFill/>
          <a:ln w="9525" cap="flat" cmpd="sng">
            <a:solidFill>
              <a:schemeClr val="dk2"/>
            </a:solidFill>
            <a:prstDash val="dashDot"/>
            <a:round/>
            <a:headEnd type="none" w="med" len="med"/>
            <a:tailEnd type="triangle" w="med" len="med"/>
          </a:ln>
        </p:spPr>
      </p:cxnSp>
      <p:sp>
        <p:nvSpPr>
          <p:cNvPr id="1878" name="Google Shape;1878;p88"/>
          <p:cNvSpPr/>
          <p:nvPr/>
        </p:nvSpPr>
        <p:spPr>
          <a:xfrm>
            <a:off x="3518381" y="4520027"/>
            <a:ext cx="520500" cy="4224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600">
                <a:solidFill>
                  <a:schemeClr val="dk1"/>
                </a:solidFill>
                <a:latin typeface="Reddit Sans"/>
                <a:ea typeface="Reddit Sans"/>
                <a:cs typeface="Reddit Sans"/>
                <a:sym typeface="Reddit Sans"/>
              </a:rPr>
              <a:t>Đạt số lượng</a:t>
            </a:r>
            <a:endParaRPr sz="600"/>
          </a:p>
        </p:txBody>
      </p:sp>
      <p:sp>
        <p:nvSpPr>
          <p:cNvPr id="1879" name="Google Shape;1879;p88"/>
          <p:cNvSpPr/>
          <p:nvPr/>
        </p:nvSpPr>
        <p:spPr>
          <a:xfrm>
            <a:off x="4084731" y="4520027"/>
            <a:ext cx="520500" cy="4224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600">
                <a:solidFill>
                  <a:schemeClr val="dk1"/>
                </a:solidFill>
                <a:latin typeface="Reddit Sans"/>
                <a:ea typeface="Reddit Sans"/>
                <a:cs typeface="Reddit Sans"/>
                <a:sym typeface="Reddit Sans"/>
              </a:rPr>
              <a:t>Đạt số tiền</a:t>
            </a:r>
            <a:endParaRPr sz="600"/>
          </a:p>
        </p:txBody>
      </p:sp>
      <p:sp>
        <p:nvSpPr>
          <p:cNvPr id="1880" name="Google Shape;1880;p88"/>
          <p:cNvSpPr/>
          <p:nvPr/>
        </p:nvSpPr>
        <p:spPr>
          <a:xfrm>
            <a:off x="3575356" y="5214215"/>
            <a:ext cx="972900" cy="500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l" rtl="0">
              <a:spcBef>
                <a:spcPts val="0"/>
              </a:spcBef>
              <a:spcAft>
                <a:spcPts val="0"/>
              </a:spcAft>
              <a:buNone/>
            </a:pPr>
            <a:r>
              <a:rPr lang="vi" sz="700">
                <a:latin typeface="Reddit Sans"/>
                <a:ea typeface="Reddit Sans"/>
                <a:cs typeface="Reddit Sans"/>
                <a:sym typeface="Reddit Sans"/>
              </a:rPr>
              <a:t>1. Tặng 01 hoặc nhiều sản phẩm</a:t>
            </a:r>
            <a:endParaRPr sz="700">
              <a:latin typeface="Reddit Sans"/>
              <a:ea typeface="Reddit Sans"/>
              <a:cs typeface="Reddit Sans"/>
              <a:sym typeface="Reddit Sans"/>
            </a:endParaRPr>
          </a:p>
          <a:p>
            <a:pPr marL="0" lvl="0" indent="0" algn="l" rtl="0">
              <a:spcBef>
                <a:spcPts val="0"/>
              </a:spcBef>
              <a:spcAft>
                <a:spcPts val="0"/>
              </a:spcAft>
              <a:buNone/>
            </a:pPr>
            <a:r>
              <a:rPr lang="vi" sz="700">
                <a:latin typeface="Reddit Sans"/>
                <a:ea typeface="Reddit Sans"/>
                <a:cs typeface="Reddit Sans"/>
                <a:sym typeface="Reddit Sans"/>
              </a:rPr>
              <a:t>2. Tặng chiết khấu</a:t>
            </a:r>
            <a:endParaRPr sz="700">
              <a:latin typeface="Reddit Sans"/>
              <a:ea typeface="Reddit Sans"/>
              <a:cs typeface="Reddit Sans"/>
              <a:sym typeface="Reddit Sans"/>
            </a:endParaRPr>
          </a:p>
          <a:p>
            <a:pPr marL="0" lvl="0" indent="0" algn="l" rtl="0">
              <a:spcBef>
                <a:spcPts val="0"/>
              </a:spcBef>
              <a:spcAft>
                <a:spcPts val="0"/>
              </a:spcAft>
              <a:buNone/>
            </a:pPr>
            <a:r>
              <a:rPr lang="vi" sz="700">
                <a:latin typeface="Reddit Sans"/>
                <a:ea typeface="Reddit Sans"/>
                <a:cs typeface="Reddit Sans"/>
                <a:sym typeface="Reddit Sans"/>
              </a:rPr>
              <a:t>3. Tặng tiền</a:t>
            </a:r>
            <a:endParaRPr sz="700">
              <a:latin typeface="Reddit Sans"/>
              <a:ea typeface="Reddit Sans"/>
              <a:cs typeface="Reddit Sans"/>
              <a:sym typeface="Reddit Sans"/>
            </a:endParaRPr>
          </a:p>
        </p:txBody>
      </p:sp>
      <p:cxnSp>
        <p:nvCxnSpPr>
          <p:cNvPr id="1881" name="Google Shape;1881;p88"/>
          <p:cNvCxnSpPr>
            <a:stCxn id="1878" idx="2"/>
            <a:endCxn id="1880" idx="0"/>
          </p:cNvCxnSpPr>
          <p:nvPr/>
        </p:nvCxnSpPr>
        <p:spPr>
          <a:xfrm rot="-5400000" flipH="1">
            <a:off x="3784331" y="4936727"/>
            <a:ext cx="271800" cy="283200"/>
          </a:xfrm>
          <a:prstGeom prst="bentConnector3">
            <a:avLst>
              <a:gd name="adj1" fmla="val 49998"/>
            </a:avLst>
          </a:prstGeom>
          <a:noFill/>
          <a:ln w="9525" cap="flat" cmpd="sng">
            <a:solidFill>
              <a:schemeClr val="dk2"/>
            </a:solidFill>
            <a:prstDash val="dashDot"/>
            <a:round/>
            <a:headEnd type="none" w="med" len="med"/>
            <a:tailEnd type="triangle" w="med" len="med"/>
          </a:ln>
        </p:spPr>
      </p:cxnSp>
      <p:cxnSp>
        <p:nvCxnSpPr>
          <p:cNvPr id="1882" name="Google Shape;1882;p88"/>
          <p:cNvCxnSpPr>
            <a:stCxn id="1879" idx="2"/>
            <a:endCxn id="1880" idx="0"/>
          </p:cNvCxnSpPr>
          <p:nvPr/>
        </p:nvCxnSpPr>
        <p:spPr>
          <a:xfrm rot="5400000">
            <a:off x="4067481" y="4936727"/>
            <a:ext cx="271800" cy="283200"/>
          </a:xfrm>
          <a:prstGeom prst="bentConnector3">
            <a:avLst>
              <a:gd name="adj1" fmla="val 49998"/>
            </a:avLst>
          </a:prstGeom>
          <a:noFill/>
          <a:ln w="9525" cap="flat" cmpd="sng">
            <a:solidFill>
              <a:schemeClr val="dk2"/>
            </a:solidFill>
            <a:prstDash val="dashDot"/>
            <a:round/>
            <a:headEnd type="none" w="med" len="med"/>
            <a:tailEnd type="triangle" w="med" len="med"/>
          </a:ln>
        </p:spPr>
      </p:cxnSp>
      <p:cxnSp>
        <p:nvCxnSpPr>
          <p:cNvPr id="1883" name="Google Shape;1883;p88"/>
          <p:cNvCxnSpPr>
            <a:stCxn id="1855" idx="2"/>
            <a:endCxn id="1878" idx="0"/>
          </p:cNvCxnSpPr>
          <p:nvPr/>
        </p:nvCxnSpPr>
        <p:spPr>
          <a:xfrm rot="5400000">
            <a:off x="3564425" y="4013775"/>
            <a:ext cx="720600" cy="292200"/>
          </a:xfrm>
          <a:prstGeom prst="bentConnector3">
            <a:avLst>
              <a:gd name="adj1" fmla="val 49990"/>
            </a:avLst>
          </a:prstGeom>
          <a:noFill/>
          <a:ln w="9525" cap="flat" cmpd="sng">
            <a:solidFill>
              <a:schemeClr val="dk2"/>
            </a:solidFill>
            <a:prstDash val="dashDot"/>
            <a:round/>
            <a:headEnd type="none" w="med" len="med"/>
            <a:tailEnd type="triangle" w="med" len="med"/>
          </a:ln>
        </p:spPr>
      </p:cxnSp>
      <p:cxnSp>
        <p:nvCxnSpPr>
          <p:cNvPr id="1884" name="Google Shape;1884;p88"/>
          <p:cNvCxnSpPr>
            <a:stCxn id="1855" idx="2"/>
            <a:endCxn id="1879" idx="0"/>
          </p:cNvCxnSpPr>
          <p:nvPr/>
        </p:nvCxnSpPr>
        <p:spPr>
          <a:xfrm rot="-5400000" flipH="1">
            <a:off x="3847625" y="4022775"/>
            <a:ext cx="720600" cy="274200"/>
          </a:xfrm>
          <a:prstGeom prst="bentConnector3">
            <a:avLst>
              <a:gd name="adj1" fmla="val 49990"/>
            </a:avLst>
          </a:prstGeom>
          <a:noFill/>
          <a:ln w="9525" cap="flat" cmpd="sng">
            <a:solidFill>
              <a:schemeClr val="dk2"/>
            </a:solidFill>
            <a:prstDash val="dashDot"/>
            <a:round/>
            <a:headEnd type="none" w="med" len="med"/>
            <a:tailEnd type="triangle" w="med" len="med"/>
          </a:ln>
        </p:spPr>
      </p:cxnSp>
      <p:cxnSp>
        <p:nvCxnSpPr>
          <p:cNvPr id="1885" name="Google Shape;1885;p88"/>
          <p:cNvCxnSpPr>
            <a:stCxn id="1852" idx="2"/>
            <a:endCxn id="1853" idx="0"/>
          </p:cNvCxnSpPr>
          <p:nvPr/>
        </p:nvCxnSpPr>
        <p:spPr>
          <a:xfrm rot="5400000">
            <a:off x="1818425" y="2623550"/>
            <a:ext cx="301800" cy="1401000"/>
          </a:xfrm>
          <a:prstGeom prst="bentConnector3">
            <a:avLst>
              <a:gd name="adj1" fmla="val 50004"/>
            </a:avLst>
          </a:prstGeom>
          <a:noFill/>
          <a:ln w="9525" cap="flat" cmpd="sng">
            <a:solidFill>
              <a:schemeClr val="dk2"/>
            </a:solidFill>
            <a:prstDash val="dashDot"/>
            <a:round/>
            <a:headEnd type="none" w="med" len="med"/>
            <a:tailEnd type="triangle" w="med" len="med"/>
          </a:ln>
        </p:spPr>
      </p:cxnSp>
      <p:cxnSp>
        <p:nvCxnSpPr>
          <p:cNvPr id="1886" name="Google Shape;1886;p88"/>
          <p:cNvCxnSpPr>
            <a:stCxn id="1852" idx="2"/>
            <a:endCxn id="1855" idx="0"/>
          </p:cNvCxnSpPr>
          <p:nvPr/>
        </p:nvCxnSpPr>
        <p:spPr>
          <a:xfrm rot="-5400000" flipH="1">
            <a:off x="3219425" y="2623550"/>
            <a:ext cx="301800" cy="1401000"/>
          </a:xfrm>
          <a:prstGeom prst="bentConnector3">
            <a:avLst>
              <a:gd name="adj1" fmla="val 50004"/>
            </a:avLst>
          </a:prstGeom>
          <a:noFill/>
          <a:ln w="9525" cap="flat" cmpd="sng">
            <a:solidFill>
              <a:schemeClr val="dk2"/>
            </a:solidFill>
            <a:prstDash val="dashDot"/>
            <a:round/>
            <a:headEnd type="none" w="med" len="med"/>
            <a:tailEnd type="triangle" w="med" len="med"/>
          </a:ln>
        </p:spPr>
      </p:cxnSp>
      <p:cxnSp>
        <p:nvCxnSpPr>
          <p:cNvPr id="1887" name="Google Shape;1887;p88"/>
          <p:cNvCxnSpPr>
            <a:stCxn id="1852" idx="2"/>
            <a:endCxn id="1854" idx="0"/>
          </p:cNvCxnSpPr>
          <p:nvPr/>
        </p:nvCxnSpPr>
        <p:spPr>
          <a:xfrm>
            <a:off x="2669825" y="3173150"/>
            <a:ext cx="0" cy="301800"/>
          </a:xfrm>
          <a:prstGeom prst="straightConnector1">
            <a:avLst/>
          </a:prstGeom>
          <a:noFill/>
          <a:ln w="9525" cap="flat" cmpd="sng">
            <a:solidFill>
              <a:schemeClr val="dk2"/>
            </a:solidFill>
            <a:prstDash val="dashDot"/>
            <a:round/>
            <a:headEnd type="none" w="med" len="med"/>
            <a:tailEnd type="triangle" w="med" len="med"/>
          </a:ln>
        </p:spPr>
      </p:cxnSp>
      <p:sp>
        <p:nvSpPr>
          <p:cNvPr id="1888" name="Google Shape;1888;p88"/>
          <p:cNvSpPr/>
          <p:nvPr/>
        </p:nvSpPr>
        <p:spPr>
          <a:xfrm>
            <a:off x="5816800" y="5279475"/>
            <a:ext cx="1379700" cy="500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Tra cứu &amp; áp dụng CTKM và Ghi nhận</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Đơn đặt hàng</a:t>
            </a:r>
            <a:endParaRPr sz="900">
              <a:latin typeface="Reddit Sans"/>
              <a:ea typeface="Reddit Sans"/>
              <a:cs typeface="Reddit Sans"/>
              <a:sym typeface="Reddit Sans"/>
            </a:endParaRPr>
          </a:p>
        </p:txBody>
      </p:sp>
      <p:cxnSp>
        <p:nvCxnSpPr>
          <p:cNvPr id="1889" name="Google Shape;1889;p88"/>
          <p:cNvCxnSpPr>
            <a:stCxn id="1838" idx="1"/>
            <a:endCxn id="1844" idx="3"/>
          </p:cNvCxnSpPr>
          <p:nvPr/>
        </p:nvCxnSpPr>
        <p:spPr>
          <a:xfrm rot="10800000">
            <a:off x="4752409" y="4282025"/>
            <a:ext cx="836400" cy="0"/>
          </a:xfrm>
          <a:prstGeom prst="straightConnector1">
            <a:avLst/>
          </a:prstGeom>
          <a:noFill/>
          <a:ln w="9525" cap="flat" cmpd="sng">
            <a:solidFill>
              <a:schemeClr val="dk2"/>
            </a:solidFill>
            <a:prstDash val="dashDot"/>
            <a:round/>
            <a:headEnd type="none" w="med" len="med"/>
            <a:tailEnd type="none" w="med" len="med"/>
          </a:ln>
        </p:spPr>
      </p:cxnSp>
      <p:sp>
        <p:nvSpPr>
          <p:cNvPr id="1890" name="Google Shape;1890;p88"/>
          <p:cNvSpPr/>
          <p:nvPr/>
        </p:nvSpPr>
        <p:spPr>
          <a:xfrm>
            <a:off x="9226275" y="4006475"/>
            <a:ext cx="1431900" cy="5511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Xử lý Đơn đặt hàng với</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Chương trình khuyến mại</a:t>
            </a:r>
            <a:endParaRPr sz="900">
              <a:latin typeface="Reddit Sans"/>
              <a:ea typeface="Reddit Sans"/>
              <a:cs typeface="Reddit Sans"/>
              <a:sym typeface="Reddit Sans"/>
            </a:endParaRPr>
          </a:p>
        </p:txBody>
      </p:sp>
      <p:cxnSp>
        <p:nvCxnSpPr>
          <p:cNvPr id="1891" name="Google Shape;1891;p88"/>
          <p:cNvCxnSpPr>
            <a:stCxn id="1838" idx="3"/>
            <a:endCxn id="1845" idx="1"/>
          </p:cNvCxnSpPr>
          <p:nvPr/>
        </p:nvCxnSpPr>
        <p:spPr>
          <a:xfrm>
            <a:off x="7429909" y="4282025"/>
            <a:ext cx="838500" cy="0"/>
          </a:xfrm>
          <a:prstGeom prst="straightConnector1">
            <a:avLst/>
          </a:prstGeom>
          <a:noFill/>
          <a:ln w="9525" cap="flat" cmpd="sng">
            <a:solidFill>
              <a:schemeClr val="dk2"/>
            </a:solidFill>
            <a:prstDash val="dashDot"/>
            <a:round/>
            <a:headEnd type="none" w="med" len="med"/>
            <a:tailEnd type="none" w="med" len="med"/>
          </a:ln>
        </p:spPr>
      </p:cxnSp>
      <p:sp>
        <p:nvSpPr>
          <p:cNvPr id="1892" name="Google Shape;1892;p88"/>
          <p:cNvSpPr/>
          <p:nvPr/>
        </p:nvSpPr>
        <p:spPr>
          <a:xfrm>
            <a:off x="8399725" y="3044475"/>
            <a:ext cx="859200" cy="3018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Tặng sản phẩm</a:t>
            </a:r>
            <a:endParaRPr sz="900">
              <a:latin typeface="Reddit Sans"/>
              <a:ea typeface="Reddit Sans"/>
              <a:cs typeface="Reddit Sans"/>
              <a:sym typeface="Reddit Sans"/>
            </a:endParaRPr>
          </a:p>
        </p:txBody>
      </p:sp>
      <p:sp>
        <p:nvSpPr>
          <p:cNvPr id="1893" name="Google Shape;1893;p88"/>
          <p:cNvSpPr/>
          <p:nvPr/>
        </p:nvSpPr>
        <p:spPr>
          <a:xfrm>
            <a:off x="8399725" y="1617669"/>
            <a:ext cx="859200" cy="617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Hạch toán chi phí giá vốn hàng tặng</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Nợ 641/642</a:t>
            </a:r>
            <a:endParaRPr sz="900">
              <a:latin typeface="Reddit Sans"/>
              <a:ea typeface="Reddit Sans"/>
              <a:cs typeface="Reddit Sans"/>
              <a:sym typeface="Reddit Sans"/>
            </a:endParaRPr>
          </a:p>
        </p:txBody>
      </p:sp>
      <p:cxnSp>
        <p:nvCxnSpPr>
          <p:cNvPr id="1894" name="Google Shape;1894;p88"/>
          <p:cNvCxnSpPr>
            <a:stCxn id="1837" idx="3"/>
          </p:cNvCxnSpPr>
          <p:nvPr/>
        </p:nvCxnSpPr>
        <p:spPr>
          <a:xfrm>
            <a:off x="7429909" y="1930263"/>
            <a:ext cx="832200" cy="0"/>
          </a:xfrm>
          <a:prstGeom prst="straightConnector1">
            <a:avLst/>
          </a:prstGeom>
          <a:noFill/>
          <a:ln w="9525" cap="flat" cmpd="sng">
            <a:solidFill>
              <a:schemeClr val="dk2"/>
            </a:solidFill>
            <a:prstDash val="dashDot"/>
            <a:round/>
            <a:headEnd type="none" w="med" len="med"/>
            <a:tailEnd type="none" w="med" len="med"/>
          </a:ln>
        </p:spPr>
      </p:cxnSp>
      <p:sp>
        <p:nvSpPr>
          <p:cNvPr id="1895" name="Google Shape;1895;p88"/>
          <p:cNvSpPr/>
          <p:nvPr/>
        </p:nvSpPr>
        <p:spPr>
          <a:xfrm>
            <a:off x="9473713" y="3044475"/>
            <a:ext cx="859200" cy="3018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Tặng chiết khấu</a:t>
            </a:r>
            <a:endParaRPr sz="900">
              <a:latin typeface="Reddit Sans"/>
              <a:ea typeface="Reddit Sans"/>
              <a:cs typeface="Reddit Sans"/>
              <a:sym typeface="Reddit Sans"/>
            </a:endParaRPr>
          </a:p>
        </p:txBody>
      </p:sp>
      <p:sp>
        <p:nvSpPr>
          <p:cNvPr id="1896" name="Google Shape;1896;p88"/>
          <p:cNvSpPr/>
          <p:nvPr/>
        </p:nvSpPr>
        <p:spPr>
          <a:xfrm>
            <a:off x="10568475" y="3044475"/>
            <a:ext cx="859200" cy="3018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Tặng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tiền</a:t>
            </a:r>
            <a:endParaRPr sz="900">
              <a:latin typeface="Reddit Sans"/>
              <a:ea typeface="Reddit Sans"/>
              <a:cs typeface="Reddit Sans"/>
              <a:sym typeface="Reddit Sans"/>
            </a:endParaRPr>
          </a:p>
        </p:txBody>
      </p:sp>
      <p:cxnSp>
        <p:nvCxnSpPr>
          <p:cNvPr id="1897" name="Google Shape;1897;p88"/>
          <p:cNvCxnSpPr>
            <a:stCxn id="1892" idx="0"/>
            <a:endCxn id="1893" idx="2"/>
          </p:cNvCxnSpPr>
          <p:nvPr/>
        </p:nvCxnSpPr>
        <p:spPr>
          <a:xfrm rot="10800000">
            <a:off x="8829325" y="2235075"/>
            <a:ext cx="0" cy="809400"/>
          </a:xfrm>
          <a:prstGeom prst="straightConnector1">
            <a:avLst/>
          </a:prstGeom>
          <a:noFill/>
          <a:ln w="9525" cap="flat" cmpd="sng">
            <a:solidFill>
              <a:schemeClr val="dk2"/>
            </a:solidFill>
            <a:prstDash val="dashDot"/>
            <a:round/>
            <a:headEnd type="none" w="med" len="med"/>
            <a:tailEnd type="triangle" w="med" len="med"/>
          </a:ln>
        </p:spPr>
      </p:cxnSp>
      <p:sp>
        <p:nvSpPr>
          <p:cNvPr id="1898" name="Google Shape;1898;p88"/>
          <p:cNvSpPr/>
          <p:nvPr/>
        </p:nvSpPr>
        <p:spPr>
          <a:xfrm>
            <a:off x="9475125" y="1617669"/>
            <a:ext cx="859200" cy="617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Hạch toán giảm doanh thu</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Nợ 521</a:t>
            </a:r>
            <a:endParaRPr sz="900">
              <a:latin typeface="Reddit Sans"/>
              <a:ea typeface="Reddit Sans"/>
              <a:cs typeface="Reddit Sans"/>
              <a:sym typeface="Reddit Sans"/>
            </a:endParaRPr>
          </a:p>
        </p:txBody>
      </p:sp>
      <p:cxnSp>
        <p:nvCxnSpPr>
          <p:cNvPr id="1899" name="Google Shape;1899;p88"/>
          <p:cNvCxnSpPr>
            <a:stCxn id="1895" idx="0"/>
            <a:endCxn id="1898" idx="2"/>
          </p:cNvCxnSpPr>
          <p:nvPr/>
        </p:nvCxnSpPr>
        <p:spPr>
          <a:xfrm rot="10800000" flipH="1">
            <a:off x="9903313" y="2235075"/>
            <a:ext cx="1500" cy="809400"/>
          </a:xfrm>
          <a:prstGeom prst="straightConnector1">
            <a:avLst/>
          </a:prstGeom>
          <a:noFill/>
          <a:ln w="9525" cap="flat" cmpd="sng">
            <a:solidFill>
              <a:schemeClr val="dk2"/>
            </a:solidFill>
            <a:prstDash val="dashDot"/>
            <a:round/>
            <a:headEnd type="none" w="med" len="med"/>
            <a:tailEnd type="triangle" w="med" len="med"/>
          </a:ln>
        </p:spPr>
      </p:cxnSp>
      <p:sp>
        <p:nvSpPr>
          <p:cNvPr id="1900" name="Google Shape;1900;p88"/>
          <p:cNvSpPr/>
          <p:nvPr/>
        </p:nvSpPr>
        <p:spPr>
          <a:xfrm>
            <a:off x="10491300" y="2415675"/>
            <a:ext cx="417900" cy="3042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500">
                <a:solidFill>
                  <a:schemeClr val="dk1"/>
                </a:solidFill>
                <a:latin typeface="Reddit Sans"/>
                <a:ea typeface="Reddit Sans"/>
                <a:cs typeface="Reddit Sans"/>
                <a:sym typeface="Reddit Sans"/>
              </a:rPr>
              <a:t>Trừ trên đơn</a:t>
            </a:r>
            <a:endParaRPr sz="500">
              <a:latin typeface="Reddit Sans"/>
              <a:ea typeface="Reddit Sans"/>
              <a:cs typeface="Reddit Sans"/>
              <a:sym typeface="Reddit Sans"/>
            </a:endParaRPr>
          </a:p>
        </p:txBody>
      </p:sp>
      <p:sp>
        <p:nvSpPr>
          <p:cNvPr id="1901" name="Google Shape;1901;p88"/>
          <p:cNvSpPr/>
          <p:nvPr/>
        </p:nvSpPr>
        <p:spPr>
          <a:xfrm>
            <a:off x="11046850" y="2415675"/>
            <a:ext cx="439800" cy="304200"/>
          </a:xfrm>
          <a:prstGeom prst="diamond">
            <a:avLst/>
          </a:prstGeom>
          <a:solidFill>
            <a:schemeClr val="lt2"/>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500">
                <a:solidFill>
                  <a:schemeClr val="dk1"/>
                </a:solidFill>
                <a:latin typeface="Reddit Sans"/>
                <a:ea typeface="Reddit Sans"/>
                <a:cs typeface="Reddit Sans"/>
                <a:sym typeface="Reddit Sans"/>
              </a:rPr>
              <a:t>Trả </a:t>
            </a:r>
            <a:endParaRPr sz="500">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500">
                <a:solidFill>
                  <a:schemeClr val="dk1"/>
                </a:solidFill>
                <a:latin typeface="Reddit Sans"/>
                <a:ea typeface="Reddit Sans"/>
                <a:cs typeface="Reddit Sans"/>
                <a:sym typeface="Reddit Sans"/>
              </a:rPr>
              <a:t>sau</a:t>
            </a:r>
            <a:endParaRPr sz="500">
              <a:latin typeface="Reddit Sans"/>
              <a:ea typeface="Reddit Sans"/>
              <a:cs typeface="Reddit Sans"/>
              <a:sym typeface="Reddit Sans"/>
            </a:endParaRPr>
          </a:p>
        </p:txBody>
      </p:sp>
      <p:cxnSp>
        <p:nvCxnSpPr>
          <p:cNvPr id="1902" name="Google Shape;1902;p88"/>
          <p:cNvCxnSpPr>
            <a:stCxn id="1896" idx="0"/>
            <a:endCxn id="1900" idx="2"/>
          </p:cNvCxnSpPr>
          <p:nvPr/>
        </p:nvCxnSpPr>
        <p:spPr>
          <a:xfrm rot="5400000" flipH="1">
            <a:off x="10686825" y="2733225"/>
            <a:ext cx="324600" cy="297900"/>
          </a:xfrm>
          <a:prstGeom prst="bentConnector3">
            <a:avLst>
              <a:gd name="adj1" fmla="val 50000"/>
            </a:avLst>
          </a:prstGeom>
          <a:noFill/>
          <a:ln w="9525" cap="flat" cmpd="sng">
            <a:solidFill>
              <a:schemeClr val="dk2"/>
            </a:solidFill>
            <a:prstDash val="dashDot"/>
            <a:round/>
            <a:headEnd type="none" w="med" len="med"/>
            <a:tailEnd type="triangle" w="med" len="med"/>
          </a:ln>
        </p:spPr>
      </p:cxnSp>
      <p:cxnSp>
        <p:nvCxnSpPr>
          <p:cNvPr id="1903" name="Google Shape;1903;p88"/>
          <p:cNvCxnSpPr>
            <a:stCxn id="1896" idx="0"/>
            <a:endCxn id="1901" idx="2"/>
          </p:cNvCxnSpPr>
          <p:nvPr/>
        </p:nvCxnSpPr>
        <p:spPr>
          <a:xfrm rot="-5400000">
            <a:off x="10970175" y="2747775"/>
            <a:ext cx="324600" cy="268800"/>
          </a:xfrm>
          <a:prstGeom prst="bentConnector3">
            <a:avLst>
              <a:gd name="adj1" fmla="val 50000"/>
            </a:avLst>
          </a:prstGeom>
          <a:noFill/>
          <a:ln w="9525" cap="flat" cmpd="sng">
            <a:solidFill>
              <a:schemeClr val="dk2"/>
            </a:solidFill>
            <a:prstDash val="dashDot"/>
            <a:round/>
            <a:headEnd type="none" w="med" len="med"/>
            <a:tailEnd type="triangle" w="med" len="med"/>
          </a:ln>
        </p:spPr>
      </p:cxnSp>
      <p:sp>
        <p:nvSpPr>
          <p:cNvPr id="1904" name="Google Shape;1904;p88"/>
          <p:cNvSpPr/>
          <p:nvPr/>
        </p:nvSpPr>
        <p:spPr>
          <a:xfrm>
            <a:off x="10460400" y="1617675"/>
            <a:ext cx="479700" cy="617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0" tIns="53450" rIns="0" bIns="53450" anchor="ctr" anchorCtr="0">
            <a:noAutofit/>
          </a:bodyPr>
          <a:lstStyle/>
          <a:p>
            <a:pPr marL="0" lvl="0" indent="0" algn="ctr" rtl="0">
              <a:spcBef>
                <a:spcPts val="0"/>
              </a:spcBef>
              <a:spcAft>
                <a:spcPts val="0"/>
              </a:spcAft>
              <a:buNone/>
            </a:pPr>
            <a:r>
              <a:rPr lang="vi" sz="700">
                <a:latin typeface="Reddit Sans"/>
                <a:ea typeface="Reddit Sans"/>
                <a:cs typeface="Reddit Sans"/>
                <a:sym typeface="Reddit Sans"/>
              </a:rPr>
              <a:t>Hạch toán giảm doanh thu Nợ 521</a:t>
            </a:r>
            <a:endParaRPr sz="700">
              <a:latin typeface="Reddit Sans"/>
              <a:ea typeface="Reddit Sans"/>
              <a:cs typeface="Reddit Sans"/>
              <a:sym typeface="Reddit Sans"/>
            </a:endParaRPr>
          </a:p>
        </p:txBody>
      </p:sp>
      <p:cxnSp>
        <p:nvCxnSpPr>
          <p:cNvPr id="1905" name="Google Shape;1905;p88"/>
          <p:cNvCxnSpPr>
            <a:stCxn id="1900" idx="0"/>
            <a:endCxn id="1904" idx="2"/>
          </p:cNvCxnSpPr>
          <p:nvPr/>
        </p:nvCxnSpPr>
        <p:spPr>
          <a:xfrm rot="10800000">
            <a:off x="10700250" y="2235075"/>
            <a:ext cx="0" cy="180600"/>
          </a:xfrm>
          <a:prstGeom prst="straightConnector1">
            <a:avLst/>
          </a:prstGeom>
          <a:noFill/>
          <a:ln w="9525" cap="flat" cmpd="sng">
            <a:solidFill>
              <a:schemeClr val="dk2"/>
            </a:solidFill>
            <a:prstDash val="dashDot"/>
            <a:round/>
            <a:headEnd type="none" w="med" len="med"/>
            <a:tailEnd type="triangle" w="med" len="med"/>
          </a:ln>
        </p:spPr>
      </p:cxnSp>
      <p:sp>
        <p:nvSpPr>
          <p:cNvPr id="1906" name="Google Shape;1906;p88"/>
          <p:cNvSpPr/>
          <p:nvPr/>
        </p:nvSpPr>
        <p:spPr>
          <a:xfrm>
            <a:off x="11006500" y="1617675"/>
            <a:ext cx="520500" cy="617400"/>
          </a:xfrm>
          <a:prstGeom prst="roundRect">
            <a:avLst>
              <a:gd name="adj" fmla="val 16667"/>
            </a:avLst>
          </a:prstGeom>
          <a:solidFill>
            <a:schemeClr val="lt1"/>
          </a:solidFill>
          <a:ln w="5550" cap="flat" cmpd="sng">
            <a:solidFill>
              <a:srgbClr val="C3161C"/>
            </a:solidFill>
            <a:prstDash val="solid"/>
            <a:round/>
            <a:headEnd type="none" w="sm" len="sm"/>
            <a:tailEnd type="none" w="sm" len="sm"/>
          </a:ln>
        </p:spPr>
        <p:txBody>
          <a:bodyPr spcFirstLastPara="1" wrap="square" lIns="0" tIns="53450" rIns="0" bIns="53450" anchor="ctr" anchorCtr="0">
            <a:noAutofit/>
          </a:bodyPr>
          <a:lstStyle/>
          <a:p>
            <a:pPr marL="0" lvl="0" indent="0" algn="ctr" rtl="0">
              <a:spcBef>
                <a:spcPts val="0"/>
              </a:spcBef>
              <a:spcAft>
                <a:spcPts val="0"/>
              </a:spcAft>
              <a:buNone/>
            </a:pPr>
            <a:r>
              <a:rPr lang="vi" sz="700">
                <a:latin typeface="Reddit Sans"/>
                <a:ea typeface="Reddit Sans"/>
                <a:cs typeface="Reddit Sans"/>
                <a:sym typeface="Reddit Sans"/>
              </a:rPr>
              <a:t>Bút toán trả bằng tiền</a:t>
            </a:r>
            <a:endParaRPr sz="700">
              <a:latin typeface="Reddit Sans"/>
              <a:ea typeface="Reddit Sans"/>
              <a:cs typeface="Reddit Sans"/>
              <a:sym typeface="Reddit Sans"/>
            </a:endParaRPr>
          </a:p>
          <a:p>
            <a:pPr marL="0" lvl="0" indent="0" algn="ctr" rtl="0">
              <a:spcBef>
                <a:spcPts val="0"/>
              </a:spcBef>
              <a:spcAft>
                <a:spcPts val="0"/>
              </a:spcAft>
              <a:buNone/>
            </a:pPr>
            <a:r>
              <a:rPr lang="vi" sz="700">
                <a:latin typeface="Reddit Sans"/>
                <a:ea typeface="Reddit Sans"/>
                <a:cs typeface="Reddit Sans"/>
                <a:sym typeface="Reddit Sans"/>
              </a:rPr>
              <a:t>Nợ 641 / 642</a:t>
            </a:r>
            <a:endParaRPr sz="700">
              <a:latin typeface="Reddit Sans"/>
              <a:ea typeface="Reddit Sans"/>
              <a:cs typeface="Reddit Sans"/>
              <a:sym typeface="Reddit Sans"/>
            </a:endParaRPr>
          </a:p>
        </p:txBody>
      </p:sp>
      <p:cxnSp>
        <p:nvCxnSpPr>
          <p:cNvPr id="1907" name="Google Shape;1907;p88"/>
          <p:cNvCxnSpPr>
            <a:stCxn id="1901" idx="0"/>
            <a:endCxn id="1906" idx="2"/>
          </p:cNvCxnSpPr>
          <p:nvPr/>
        </p:nvCxnSpPr>
        <p:spPr>
          <a:xfrm rot="10800000">
            <a:off x="11266750" y="2235075"/>
            <a:ext cx="0" cy="180600"/>
          </a:xfrm>
          <a:prstGeom prst="straightConnector1">
            <a:avLst/>
          </a:prstGeom>
          <a:noFill/>
          <a:ln w="9525" cap="flat" cmpd="sng">
            <a:solidFill>
              <a:schemeClr val="dk2"/>
            </a:solidFill>
            <a:prstDash val="dashDot"/>
            <a:round/>
            <a:headEnd type="none" w="med" len="med"/>
            <a:tailEnd type="triangle" w="med" len="med"/>
          </a:ln>
        </p:spPr>
      </p:cxnSp>
      <p:cxnSp>
        <p:nvCxnSpPr>
          <p:cNvPr id="1908" name="Google Shape;1908;p88"/>
          <p:cNvCxnSpPr>
            <a:stCxn id="1845" idx="0"/>
            <a:endCxn id="1841" idx="2"/>
          </p:cNvCxnSpPr>
          <p:nvPr/>
        </p:nvCxnSpPr>
        <p:spPr>
          <a:xfrm rot="10800000">
            <a:off x="9935991" y="3474875"/>
            <a:ext cx="2100" cy="316800"/>
          </a:xfrm>
          <a:prstGeom prst="straightConnector1">
            <a:avLst/>
          </a:prstGeom>
          <a:noFill/>
          <a:ln w="9525" cap="flat" cmpd="sng">
            <a:solidFill>
              <a:schemeClr val="dk2"/>
            </a:solidFill>
            <a:prstDash val="dashDot"/>
            <a:round/>
            <a:headEnd type="none" w="med" len="med"/>
            <a:tailEnd type="triangle" w="med" len="med"/>
          </a:ln>
        </p:spPr>
      </p:cxnSp>
      <p:cxnSp>
        <p:nvCxnSpPr>
          <p:cNvPr id="1909" name="Google Shape;1909;p88"/>
          <p:cNvCxnSpPr>
            <a:stCxn id="1846" idx="1"/>
          </p:cNvCxnSpPr>
          <p:nvPr/>
        </p:nvCxnSpPr>
        <p:spPr>
          <a:xfrm rot="10800000">
            <a:off x="4754800" y="5341775"/>
            <a:ext cx="492000" cy="0"/>
          </a:xfrm>
          <a:prstGeom prst="straightConnector1">
            <a:avLst/>
          </a:prstGeom>
          <a:noFill/>
          <a:ln w="9525" cap="flat" cmpd="sng">
            <a:solidFill>
              <a:schemeClr val="dk2"/>
            </a:solidFill>
            <a:prstDash val="dashDot"/>
            <a:round/>
            <a:headEnd type="triangle" w="med" len="med"/>
            <a:tailEnd type="none" w="med" len="med"/>
          </a:ln>
        </p:spPr>
      </p:cxnSp>
      <p:cxnSp>
        <p:nvCxnSpPr>
          <p:cNvPr id="1910" name="Google Shape;1910;p88"/>
          <p:cNvCxnSpPr>
            <a:stCxn id="1846" idx="3"/>
            <a:endCxn id="1845" idx="2"/>
          </p:cNvCxnSpPr>
          <p:nvPr/>
        </p:nvCxnSpPr>
        <p:spPr>
          <a:xfrm rot="10800000" flipH="1">
            <a:off x="7766500" y="4772375"/>
            <a:ext cx="2171700" cy="569400"/>
          </a:xfrm>
          <a:prstGeom prst="bentConnector2">
            <a:avLst/>
          </a:prstGeom>
          <a:noFill/>
          <a:ln w="9525" cap="flat" cmpd="sng">
            <a:solidFill>
              <a:schemeClr val="dk2"/>
            </a:solidFill>
            <a:prstDash val="dashDot"/>
            <a:round/>
            <a:headEnd type="none" w="med" len="med"/>
            <a:tailEnd type="triangle" w="med" len="med"/>
          </a:ln>
        </p:spPr>
      </p:cxnSp>
      <p:sp>
        <p:nvSpPr>
          <p:cNvPr id="1911" name="Google Shape;1911;p8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43</a:t>
            </a:fld>
            <a:endParaRPr/>
          </a:p>
        </p:txBody>
      </p:sp>
      <p:pic>
        <p:nvPicPr>
          <p:cNvPr id="86" name="Picture 85"/>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915"/>
        <p:cNvGrpSpPr/>
        <p:nvPr/>
      </p:nvGrpSpPr>
      <p:grpSpPr>
        <a:xfrm>
          <a:off x="0" y="0"/>
          <a:ext cx="0" cy="0"/>
          <a:chOff x="0" y="0"/>
          <a:chExt cx="0" cy="0"/>
        </a:xfrm>
      </p:grpSpPr>
      <p:sp>
        <p:nvSpPr>
          <p:cNvPr id="1916" name="Google Shape;1916;p8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917" name="Google Shape;1917;p8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918" name="Google Shape;1918;p89"/>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03 : </a:t>
            </a:r>
            <a:r>
              <a:rPr lang="vi" sz="1600" b="1">
                <a:solidFill>
                  <a:srgbClr val="C3161C"/>
                </a:solidFill>
                <a:latin typeface="Reddit Sans"/>
                <a:ea typeface="Reddit Sans"/>
                <a:cs typeface="Reddit Sans"/>
                <a:sym typeface="Reddit Sans"/>
              </a:rPr>
              <a:t>Quản trị Chính sách giá &amp; Khuyến mãi với MBW Next</a:t>
            </a:r>
            <a:endParaRPr sz="1600" b="1">
              <a:solidFill>
                <a:srgbClr val="C3161C"/>
              </a:solidFill>
              <a:latin typeface="Reddit Sans"/>
              <a:ea typeface="Reddit Sans"/>
              <a:cs typeface="Reddit Sans"/>
              <a:sym typeface="Reddit Sans"/>
            </a:endParaRPr>
          </a:p>
        </p:txBody>
      </p:sp>
      <p:grpSp>
        <p:nvGrpSpPr>
          <p:cNvPr id="1919" name="Google Shape;1919;p89"/>
          <p:cNvGrpSpPr/>
          <p:nvPr/>
        </p:nvGrpSpPr>
        <p:grpSpPr>
          <a:xfrm>
            <a:off x="10222040" y="325568"/>
            <a:ext cx="1379662" cy="380749"/>
            <a:chOff x="2600725" y="4134550"/>
            <a:chExt cx="1957800" cy="540300"/>
          </a:xfrm>
        </p:grpSpPr>
        <p:sp>
          <p:nvSpPr>
            <p:cNvPr id="1920" name="Google Shape;1920;p89"/>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921" name="Google Shape;1921;p89"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922" name="Google Shape;1922;p89"/>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thiết kế chính sách giá, chiết khấu và khuyến mãi linh hoạt nhưng nhất quán?</a:t>
            </a:r>
            <a:endParaRPr sz="1200">
              <a:solidFill>
                <a:srgbClr val="C3161C"/>
              </a:solidFill>
              <a:latin typeface="Reddit Sans Medium"/>
              <a:ea typeface="Reddit Sans Medium"/>
              <a:cs typeface="Reddit Sans Medium"/>
              <a:sym typeface="Reddit Sans Medium"/>
            </a:endParaRPr>
          </a:p>
        </p:txBody>
      </p:sp>
      <p:sp>
        <p:nvSpPr>
          <p:cNvPr id="1923" name="Google Shape;1923;p8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44</a:t>
            </a:fld>
            <a:endParaRPr/>
          </a:p>
        </p:txBody>
      </p:sp>
      <p:sp>
        <p:nvSpPr>
          <p:cNvPr id="1924" name="Google Shape;1924;p89"/>
          <p:cNvSpPr txBox="1"/>
          <p:nvPr/>
        </p:nvSpPr>
        <p:spPr>
          <a:xfrm>
            <a:off x="512425" y="110040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Thiết lập chương trình khuyến mại</a:t>
            </a:r>
            <a:endParaRPr sz="1200" b="1">
              <a:solidFill>
                <a:srgbClr val="C3161C"/>
              </a:solidFill>
              <a:latin typeface="Reddit Sans"/>
              <a:ea typeface="Reddit Sans"/>
              <a:cs typeface="Reddit Sans"/>
              <a:sym typeface="Reddit Sans"/>
            </a:endParaRPr>
          </a:p>
        </p:txBody>
      </p:sp>
      <p:sp>
        <p:nvSpPr>
          <p:cNvPr id="1925" name="Google Shape;1925;p89"/>
          <p:cNvSpPr txBox="1"/>
          <p:nvPr/>
        </p:nvSpPr>
        <p:spPr>
          <a:xfrm>
            <a:off x="7009025" y="37303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hạch toán khuyến mại (6421)</a:t>
            </a:r>
            <a:endParaRPr sz="1200" b="1">
              <a:solidFill>
                <a:srgbClr val="C3161C"/>
              </a:solidFill>
              <a:latin typeface="Reddit Sans"/>
              <a:ea typeface="Reddit Sans"/>
              <a:cs typeface="Reddit Sans"/>
              <a:sym typeface="Reddit Sans"/>
            </a:endParaRPr>
          </a:p>
        </p:txBody>
      </p:sp>
      <p:sp>
        <p:nvSpPr>
          <p:cNvPr id="1926" name="Google Shape;1926;p89"/>
          <p:cNvSpPr txBox="1"/>
          <p:nvPr/>
        </p:nvSpPr>
        <p:spPr>
          <a:xfrm>
            <a:off x="512425" y="37428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Chi tiết thiết lập chương trình khuyến mại</a:t>
            </a:r>
            <a:endParaRPr sz="1200" b="1">
              <a:solidFill>
                <a:srgbClr val="C3161C"/>
              </a:solidFill>
              <a:latin typeface="Reddit Sans"/>
              <a:ea typeface="Reddit Sans"/>
              <a:cs typeface="Reddit Sans"/>
              <a:sym typeface="Reddit Sans"/>
            </a:endParaRPr>
          </a:p>
        </p:txBody>
      </p:sp>
      <p:sp>
        <p:nvSpPr>
          <p:cNvPr id="1927" name="Google Shape;1927;p89"/>
          <p:cNvSpPr txBox="1"/>
          <p:nvPr/>
        </p:nvSpPr>
        <p:spPr>
          <a:xfrm>
            <a:off x="7009025" y="11534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sản phẩm khuyến mại theo chương trình</a:t>
            </a:r>
            <a:endParaRPr sz="1200" b="1">
              <a:solidFill>
                <a:srgbClr val="C3161C"/>
              </a:solidFill>
              <a:latin typeface="Reddit Sans"/>
              <a:ea typeface="Reddit Sans"/>
              <a:cs typeface="Reddit Sans"/>
              <a:sym typeface="Reddit Sans"/>
            </a:endParaRPr>
          </a:p>
        </p:txBody>
      </p:sp>
      <p:pic>
        <p:nvPicPr>
          <p:cNvPr id="1928" name="Google Shape;1928;p89"/>
          <p:cNvPicPr preferRelativeResize="0"/>
          <p:nvPr/>
        </p:nvPicPr>
        <p:blipFill rotWithShape="1">
          <a:blip r:embed="rId5">
            <a:alphaModFix/>
          </a:blip>
          <a:srcRect r="24116" b="22863"/>
          <a:stretch/>
        </p:blipFill>
        <p:spPr>
          <a:xfrm>
            <a:off x="549775" y="1490125"/>
            <a:ext cx="4518000" cy="2218800"/>
          </a:xfrm>
          <a:prstGeom prst="roundRect">
            <a:avLst>
              <a:gd name="adj" fmla="val 5377"/>
            </a:avLst>
          </a:prstGeom>
          <a:noFill/>
          <a:ln w="9525" cap="flat" cmpd="sng">
            <a:solidFill>
              <a:srgbClr val="C3161C"/>
            </a:solidFill>
            <a:prstDash val="solid"/>
            <a:round/>
            <a:headEnd type="none" w="sm" len="sm"/>
            <a:tailEnd type="none" w="sm" len="sm"/>
          </a:ln>
        </p:spPr>
      </p:pic>
      <p:pic>
        <p:nvPicPr>
          <p:cNvPr id="1929" name="Google Shape;1929;p89"/>
          <p:cNvPicPr preferRelativeResize="0"/>
          <p:nvPr/>
        </p:nvPicPr>
        <p:blipFill rotWithShape="1">
          <a:blip r:embed="rId6">
            <a:alphaModFix/>
          </a:blip>
          <a:srcRect b="-1605"/>
          <a:stretch/>
        </p:blipFill>
        <p:spPr>
          <a:xfrm>
            <a:off x="549775" y="4089675"/>
            <a:ext cx="4518000" cy="2218800"/>
          </a:xfrm>
          <a:prstGeom prst="roundRect">
            <a:avLst>
              <a:gd name="adj" fmla="val 5879"/>
            </a:avLst>
          </a:prstGeom>
          <a:noFill/>
          <a:ln w="9525" cap="flat" cmpd="sng">
            <a:solidFill>
              <a:srgbClr val="C3161C"/>
            </a:solidFill>
            <a:prstDash val="solid"/>
            <a:round/>
            <a:headEnd type="none" w="sm" len="sm"/>
            <a:tailEnd type="none" w="sm" len="sm"/>
          </a:ln>
        </p:spPr>
      </p:pic>
      <p:pic>
        <p:nvPicPr>
          <p:cNvPr id="1930" name="Google Shape;1930;p89"/>
          <p:cNvPicPr preferRelativeResize="0"/>
          <p:nvPr/>
        </p:nvPicPr>
        <p:blipFill rotWithShape="1">
          <a:blip r:embed="rId7">
            <a:alphaModFix/>
          </a:blip>
          <a:srcRect b="14060"/>
          <a:stretch/>
        </p:blipFill>
        <p:spPr>
          <a:xfrm>
            <a:off x="7046375" y="1490125"/>
            <a:ext cx="4518000" cy="2218800"/>
          </a:xfrm>
          <a:prstGeom prst="roundRect">
            <a:avLst>
              <a:gd name="adj" fmla="val 5700"/>
            </a:avLst>
          </a:prstGeom>
          <a:noFill/>
          <a:ln w="9525" cap="flat" cmpd="sng">
            <a:solidFill>
              <a:srgbClr val="C3161C"/>
            </a:solidFill>
            <a:prstDash val="solid"/>
            <a:round/>
            <a:headEnd type="none" w="sm" len="sm"/>
            <a:tailEnd type="none" w="sm" len="sm"/>
          </a:ln>
        </p:spPr>
      </p:pic>
      <p:pic>
        <p:nvPicPr>
          <p:cNvPr id="1931" name="Google Shape;1931;p89"/>
          <p:cNvPicPr preferRelativeResize="0"/>
          <p:nvPr/>
        </p:nvPicPr>
        <p:blipFill rotWithShape="1">
          <a:blip r:embed="rId8">
            <a:alphaModFix/>
          </a:blip>
          <a:srcRect r="7433"/>
          <a:stretch/>
        </p:blipFill>
        <p:spPr>
          <a:xfrm>
            <a:off x="7046375" y="4064150"/>
            <a:ext cx="4518000" cy="2269800"/>
          </a:xfrm>
          <a:prstGeom prst="roundRect">
            <a:avLst>
              <a:gd name="adj" fmla="val 6439"/>
            </a:avLst>
          </a:prstGeom>
          <a:noFill/>
          <a:ln w="9525" cap="flat" cmpd="sng">
            <a:solidFill>
              <a:srgbClr val="C3161C"/>
            </a:solidFill>
            <a:prstDash val="solid"/>
            <a:round/>
            <a:headEnd type="none" w="sm" len="sm"/>
            <a:tailEnd type="none" w="sm" len="sm"/>
          </a:ln>
        </p:spPr>
      </p:pic>
      <p:pic>
        <p:nvPicPr>
          <p:cNvPr id="18" name="Picture 17"/>
          <p:cNvPicPr>
            <a:picLocks noChangeAspect="1"/>
          </p:cNvPicPr>
          <p:nvPr/>
        </p:nvPicPr>
        <p:blipFill>
          <a:blip r:embed="rId9"/>
          <a:stretch>
            <a:fillRect/>
          </a:stretch>
        </p:blipFill>
        <p:spPr>
          <a:xfrm>
            <a:off x="4704537" y="6450781"/>
            <a:ext cx="3254939" cy="26073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35"/>
        <p:cNvGrpSpPr/>
        <p:nvPr/>
      </p:nvGrpSpPr>
      <p:grpSpPr>
        <a:xfrm>
          <a:off x="0" y="0"/>
          <a:ext cx="0" cy="0"/>
          <a:chOff x="0" y="0"/>
          <a:chExt cx="0" cy="0"/>
        </a:xfrm>
      </p:grpSpPr>
      <p:sp>
        <p:nvSpPr>
          <p:cNvPr id="1936" name="Google Shape;1936;p90"/>
          <p:cNvSpPr txBox="1"/>
          <p:nvPr/>
        </p:nvSpPr>
        <p:spPr>
          <a:xfrm>
            <a:off x="-50" y="1944882"/>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1937" name="Google Shape;1937;p9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938" name="Google Shape;1938;p90"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939" name="Google Shape;1939;p90"/>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1940" name="Google Shape;1940;p90"/>
          <p:cNvSpPr txBox="1"/>
          <p:nvPr/>
        </p:nvSpPr>
        <p:spPr>
          <a:xfrm>
            <a:off x="-150" y="2939182"/>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Quản trị Tài chính – Kế toán theo thời gian thực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1941" name="Google Shape;1941;p90"/>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04</a:t>
            </a:r>
            <a:endParaRPr sz="3200" b="1">
              <a:solidFill>
                <a:schemeClr val="dk1"/>
              </a:solidFill>
              <a:latin typeface="Reddit Sans"/>
              <a:ea typeface="Reddit Sans"/>
              <a:cs typeface="Reddit Sans"/>
              <a:sym typeface="Reddit Sans"/>
            </a:endParaRPr>
          </a:p>
        </p:txBody>
      </p:sp>
      <p:sp>
        <p:nvSpPr>
          <p:cNvPr id="1942" name="Google Shape;1942;p9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45</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946"/>
        <p:cNvGrpSpPr/>
        <p:nvPr/>
      </p:nvGrpSpPr>
      <p:grpSpPr>
        <a:xfrm>
          <a:off x="0" y="0"/>
          <a:ext cx="0" cy="0"/>
          <a:chOff x="0" y="0"/>
          <a:chExt cx="0" cy="0"/>
        </a:xfrm>
      </p:grpSpPr>
      <p:sp>
        <p:nvSpPr>
          <p:cNvPr id="1947" name="Google Shape;1947;p9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1948" name="Google Shape;1948;p91"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1949" name="Google Shape;1949;p91"/>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04 : </a:t>
            </a:r>
            <a:r>
              <a:rPr lang="vi" sz="1600" b="1">
                <a:solidFill>
                  <a:srgbClr val="C3161C"/>
                </a:solidFill>
                <a:latin typeface="Reddit Sans"/>
                <a:ea typeface="Reddit Sans"/>
                <a:cs typeface="Reddit Sans"/>
                <a:sym typeface="Reddit Sans"/>
              </a:rPr>
              <a:t>Quản trị Tài chính – Kế toán theo thời gian thực với MBW Next</a:t>
            </a:r>
            <a:endParaRPr sz="1600" b="1">
              <a:solidFill>
                <a:srgbClr val="C3161C"/>
              </a:solidFill>
              <a:latin typeface="Reddit Sans"/>
              <a:ea typeface="Reddit Sans"/>
              <a:cs typeface="Reddit Sans"/>
              <a:sym typeface="Reddit Sans"/>
            </a:endParaRPr>
          </a:p>
        </p:txBody>
      </p:sp>
      <p:grpSp>
        <p:nvGrpSpPr>
          <p:cNvPr id="1950" name="Google Shape;1950;p91"/>
          <p:cNvGrpSpPr/>
          <p:nvPr/>
        </p:nvGrpSpPr>
        <p:grpSpPr>
          <a:xfrm>
            <a:off x="10222040" y="325568"/>
            <a:ext cx="1379662" cy="380749"/>
            <a:chOff x="2600725" y="4134550"/>
            <a:chExt cx="1957800" cy="540300"/>
          </a:xfrm>
        </p:grpSpPr>
        <p:sp>
          <p:nvSpPr>
            <p:cNvPr id="1951" name="Google Shape;1951;p9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1952" name="Google Shape;1952;p91"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1953" name="Google Shape;1953;p91"/>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954" name="Google Shape;1954;p91"/>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1955" name="Google Shape;1955;p91"/>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956" name="Google Shape;1956;p91"/>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57" name="Google Shape;1957;p91"/>
          <p:cNvSpPr txBox="1"/>
          <p:nvPr/>
        </p:nvSpPr>
        <p:spPr>
          <a:xfrm>
            <a:off x="681729" y="2094138"/>
            <a:ext cx="3427800" cy="1839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Hoạt động phân phối phát sinh khối lượng giao dịch lớn (mua, bán, khuyến mãi, trả hàng) → kế toán thường nhập lại chứng từ </a:t>
            </a:r>
            <a:r>
              <a:rPr lang="vi" sz="1000">
                <a:solidFill>
                  <a:schemeClr val="dk1"/>
                </a:solidFill>
                <a:latin typeface="Reddit Sans"/>
                <a:ea typeface="Reddit Sans"/>
                <a:cs typeface="Reddit Sans"/>
                <a:sym typeface="Reddit Sans"/>
              </a:rPr>
              <a:t>→</a:t>
            </a:r>
            <a:r>
              <a:rPr lang="vi" sz="1000">
                <a:latin typeface="Reddit Sans"/>
                <a:ea typeface="Reddit Sans"/>
                <a:cs typeface="Reddit Sans"/>
                <a:sym typeface="Reddit Sans"/>
              </a:rPr>
              <a:t> chậm trễ,  sai lệch số liệu.</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Công nợ phải thu, phải trả phân tán nhiều tầng (Công ty – NPP – điểm bán) khó theo dõi chính xác.</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Giá vốn thường không phản ánh đủ chi phí vận chuyển, bốc xếp, khuyến mãi, dẫn đến báo cáo lãi lỗ thiếu thực chất.</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Thiếu báo cáo tài chính theo thời gian thực, khiến quyết định kinh doanh chậm nhịp thị trường.</a:t>
            </a:r>
            <a:endParaRPr sz="1000">
              <a:latin typeface="Reddit Sans"/>
              <a:ea typeface="Reddit Sans"/>
              <a:cs typeface="Reddit Sans"/>
              <a:sym typeface="Reddit Sans"/>
            </a:endParaRPr>
          </a:p>
        </p:txBody>
      </p:sp>
      <p:grpSp>
        <p:nvGrpSpPr>
          <p:cNvPr id="1958" name="Google Shape;1958;p91"/>
          <p:cNvGrpSpPr/>
          <p:nvPr/>
        </p:nvGrpSpPr>
        <p:grpSpPr>
          <a:xfrm rot="-2653208">
            <a:off x="3813930" y="1875175"/>
            <a:ext cx="150428" cy="196210"/>
            <a:chOff x="3723" y="2014"/>
            <a:chExt cx="230" cy="300"/>
          </a:xfrm>
        </p:grpSpPr>
        <p:sp>
          <p:nvSpPr>
            <p:cNvPr id="1959" name="Google Shape;1959;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960" name="Google Shape;1960;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961" name="Google Shape;1961;p91"/>
          <p:cNvSpPr txBox="1"/>
          <p:nvPr/>
        </p:nvSpPr>
        <p:spPr>
          <a:xfrm>
            <a:off x="681800" y="3933438"/>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962" name="Google Shape;1962;p91"/>
          <p:cNvCxnSpPr/>
          <p:nvPr/>
        </p:nvCxnSpPr>
        <p:spPr>
          <a:xfrm>
            <a:off x="603350" y="4218163"/>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63" name="Google Shape;1963;p91"/>
          <p:cNvSpPr txBox="1"/>
          <p:nvPr/>
        </p:nvSpPr>
        <p:spPr>
          <a:xfrm>
            <a:off x="681804" y="4218163"/>
            <a:ext cx="3427800" cy="2193300"/>
          </a:xfrm>
          <a:prstGeom prst="rect">
            <a:avLst/>
          </a:prstGeom>
          <a:noFill/>
          <a:ln>
            <a:noFill/>
          </a:ln>
        </p:spPr>
        <p:txBody>
          <a:bodyPr spcFirstLastPara="1" wrap="square" lIns="91425" tIns="45700" rIns="91425" bIns="45700" anchor="t" anchorCtr="0">
            <a:spAutoFit/>
          </a:bodyPr>
          <a:lstStyle/>
          <a:p>
            <a:pPr marL="180000" lvl="0" indent="-158750" algn="l" rtl="0">
              <a:lnSpc>
                <a:spcPct val="115000"/>
              </a:lnSpc>
              <a:spcBef>
                <a:spcPts val="0"/>
              </a:spcBef>
              <a:spcAft>
                <a:spcPts val="0"/>
              </a:spcAft>
              <a:buClr>
                <a:schemeClr val="dk1"/>
              </a:buClr>
              <a:buSzPts val="1000"/>
              <a:buFont typeface="Reddit Sans"/>
              <a:buChar char="●"/>
            </a:pPr>
            <a:r>
              <a:rPr lang="vi" sz="1000" b="1">
                <a:solidFill>
                  <a:schemeClr val="dk1"/>
                </a:solidFill>
                <a:latin typeface="Reddit Sans"/>
                <a:ea typeface="Reddit Sans"/>
                <a:cs typeface="Reddit Sans"/>
                <a:sym typeface="Reddit Sans"/>
              </a:rPr>
              <a:t>Tích hợp xuyên suốt</a:t>
            </a:r>
            <a:r>
              <a:rPr lang="vi" sz="1000">
                <a:solidFill>
                  <a:schemeClr val="dk1"/>
                </a:solidFill>
                <a:latin typeface="Reddit Sans"/>
                <a:ea typeface="Reddit Sans"/>
                <a:cs typeface="Reddit Sans"/>
                <a:sym typeface="Reddit Sans"/>
              </a:rPr>
              <a:t>: Tất cả chứng từ (Đơn hàng bán, Hóa đơn, Phiếu nhập/xuất kho, Trả hàng, Khuyến mãi, Chiết khấu, Thanh toán) tự động →  vào sổ kế toán.</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Font typeface="Reddit Sans"/>
              <a:buChar char="●"/>
            </a:pPr>
            <a:r>
              <a:rPr lang="vi" sz="1000" b="1">
                <a:solidFill>
                  <a:schemeClr val="dk1"/>
                </a:solidFill>
                <a:latin typeface="Reddit Sans"/>
                <a:ea typeface="Reddit Sans"/>
                <a:cs typeface="Reddit Sans"/>
                <a:sym typeface="Reddit Sans"/>
              </a:rPr>
              <a:t>Quản lý công nợ nhiều tầng</a:t>
            </a:r>
            <a:r>
              <a:rPr lang="vi" sz="1000">
                <a:solidFill>
                  <a:schemeClr val="dk1"/>
                </a:solidFill>
                <a:latin typeface="Reddit Sans"/>
                <a:ea typeface="Reddit Sans"/>
                <a:cs typeface="Reddit Sans"/>
                <a:sym typeface="Reddit Sans"/>
              </a:rPr>
              <a:t>: Hỗ trợ công ty mẹ – công ty con – nhà phân phối – điểm bán, đối chiếu công nợ chặt chẽ và minh bạch.</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Font typeface="Reddit Sans"/>
              <a:buChar char="●"/>
            </a:pPr>
            <a:r>
              <a:rPr lang="vi" sz="1000" b="1">
                <a:solidFill>
                  <a:schemeClr val="dk1"/>
                </a:solidFill>
                <a:latin typeface="Reddit Sans"/>
                <a:ea typeface="Reddit Sans"/>
                <a:cs typeface="Reddit Sans"/>
                <a:sym typeface="Reddit Sans"/>
              </a:rPr>
              <a:t>Tính giá vốn đầy đủ</a:t>
            </a:r>
            <a:r>
              <a:rPr lang="vi" sz="1000">
                <a:solidFill>
                  <a:schemeClr val="dk1"/>
                </a:solidFill>
                <a:latin typeface="Reddit Sans"/>
                <a:ea typeface="Reddit Sans"/>
                <a:cs typeface="Reddit Sans"/>
                <a:sym typeface="Reddit Sans"/>
              </a:rPr>
              <a:t>: Hạch toán chi phí vận chuyển, bốc xếp, khuyến mãi thông qua Phiếu phân bổ chi phí nhập hàng và chứng từ khuyến mãi.</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Font typeface="Reddit Sans"/>
              <a:buChar char="●"/>
            </a:pPr>
            <a:r>
              <a:rPr lang="vi" sz="1000" b="1">
                <a:solidFill>
                  <a:schemeClr val="dk1"/>
                </a:solidFill>
                <a:latin typeface="Reddit Sans"/>
                <a:ea typeface="Reddit Sans"/>
                <a:cs typeface="Reddit Sans"/>
                <a:sym typeface="Reddit Sans"/>
              </a:rPr>
              <a:t>Báo cáo thời gian thực</a:t>
            </a:r>
            <a:r>
              <a:rPr lang="vi" sz="1000">
                <a:solidFill>
                  <a:schemeClr val="dk1"/>
                </a:solidFill>
                <a:latin typeface="Reddit Sans"/>
                <a:ea typeface="Reddit Sans"/>
                <a:cs typeface="Reddit Sans"/>
                <a:sym typeface="Reddit Sans"/>
              </a:rPr>
              <a:t>: Lãi lỗ, dòng tiền, công nợ phải thu - phải trả hiển thị ngay khi phát sinh giao dịch.</a:t>
            </a:r>
            <a:endParaRPr sz="1000">
              <a:solidFill>
                <a:schemeClr val="dk1"/>
              </a:solidFill>
              <a:latin typeface="Reddit Sans"/>
              <a:ea typeface="Reddit Sans"/>
              <a:cs typeface="Reddit Sans"/>
              <a:sym typeface="Reddit Sans"/>
            </a:endParaRPr>
          </a:p>
          <a:p>
            <a:pPr marL="0" marR="0" lvl="0" indent="0" algn="l" rtl="0">
              <a:lnSpc>
                <a:spcPct val="115000"/>
              </a:lnSpc>
              <a:spcBef>
                <a:spcPts val="0"/>
              </a:spcBef>
              <a:spcAft>
                <a:spcPts val="0"/>
              </a:spcAft>
              <a:buNone/>
            </a:pPr>
            <a:endParaRPr sz="1000" b="1">
              <a:solidFill>
                <a:schemeClr val="dk1"/>
              </a:solidFill>
              <a:latin typeface="Reddit Sans"/>
              <a:ea typeface="Reddit Sans"/>
              <a:cs typeface="Reddit Sans"/>
              <a:sym typeface="Reddit Sans"/>
            </a:endParaRPr>
          </a:p>
        </p:txBody>
      </p:sp>
      <p:grpSp>
        <p:nvGrpSpPr>
          <p:cNvPr id="1964" name="Google Shape;1964;p91"/>
          <p:cNvGrpSpPr/>
          <p:nvPr/>
        </p:nvGrpSpPr>
        <p:grpSpPr>
          <a:xfrm rot="-2653208">
            <a:off x="3814005" y="3992300"/>
            <a:ext cx="150428" cy="196210"/>
            <a:chOff x="3723" y="2014"/>
            <a:chExt cx="230" cy="300"/>
          </a:xfrm>
        </p:grpSpPr>
        <p:sp>
          <p:nvSpPr>
            <p:cNvPr id="1965" name="Google Shape;1965;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966" name="Google Shape;1966;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967" name="Google Shape;1967;p91"/>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đồng bộ tài chính – kế toán với hoạt động bán hàng theo thời gian thực?</a:t>
            </a:r>
            <a:endParaRPr sz="1200">
              <a:solidFill>
                <a:srgbClr val="C3161C"/>
              </a:solidFill>
              <a:latin typeface="Reddit Sans Medium"/>
              <a:ea typeface="Reddit Sans Medium"/>
              <a:cs typeface="Reddit Sans Medium"/>
              <a:sym typeface="Reddit Sans Medium"/>
            </a:endParaRPr>
          </a:p>
        </p:txBody>
      </p:sp>
      <p:sp>
        <p:nvSpPr>
          <p:cNvPr id="1968" name="Google Shape;1968;p91"/>
          <p:cNvSpPr/>
          <p:nvPr/>
        </p:nvSpPr>
        <p:spPr>
          <a:xfrm>
            <a:off x="4332431"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969" name="Google Shape;1969;p91"/>
          <p:cNvSpPr/>
          <p:nvPr/>
        </p:nvSpPr>
        <p:spPr>
          <a:xfrm>
            <a:off x="5139878"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1970" name="Google Shape;1970;p91"/>
          <p:cNvSpPr txBox="1"/>
          <p:nvPr/>
        </p:nvSpPr>
        <p:spPr>
          <a:xfrm>
            <a:off x="4418906"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971" name="Google Shape;1971;p91"/>
          <p:cNvCxnSpPr/>
          <p:nvPr/>
        </p:nvCxnSpPr>
        <p:spPr>
          <a:xfrm>
            <a:off x="4340456"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72" name="Google Shape;1972;p91"/>
          <p:cNvSpPr txBox="1"/>
          <p:nvPr/>
        </p:nvSpPr>
        <p:spPr>
          <a:xfrm>
            <a:off x="4418910"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cái nhìn toàn diện về tình hình tài chính: doanh thu, chi phí, công nợ, lợi nhuận được cập nhật theo từng giao dịch bán hàng, nhập kho hay chiết khấu khuyến mãi. </a:t>
            </a:r>
            <a:endParaRPr sz="1100">
              <a:solidFill>
                <a:schemeClr val="dk1"/>
              </a:solidFill>
              <a:latin typeface="Reddit Sans"/>
              <a:ea typeface="Reddit Sans"/>
              <a:cs typeface="Reddit Sans"/>
              <a:sym typeface="Reddit Sans"/>
            </a:endParaRPr>
          </a:p>
        </p:txBody>
      </p:sp>
      <p:grpSp>
        <p:nvGrpSpPr>
          <p:cNvPr id="1973" name="Google Shape;1973;p91"/>
          <p:cNvGrpSpPr/>
          <p:nvPr/>
        </p:nvGrpSpPr>
        <p:grpSpPr>
          <a:xfrm rot="-2653208">
            <a:off x="7551111" y="1875175"/>
            <a:ext cx="150428" cy="196210"/>
            <a:chOff x="3723" y="2014"/>
            <a:chExt cx="230" cy="300"/>
          </a:xfrm>
        </p:grpSpPr>
        <p:sp>
          <p:nvSpPr>
            <p:cNvPr id="1974" name="Google Shape;1974;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975" name="Google Shape;1975;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976" name="Google Shape;1976;p91"/>
          <p:cNvSpPr txBox="1"/>
          <p:nvPr/>
        </p:nvSpPr>
        <p:spPr>
          <a:xfrm>
            <a:off x="4418906" y="288641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Kế toán - Tài chính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977" name="Google Shape;1977;p91"/>
          <p:cNvCxnSpPr/>
          <p:nvPr/>
        </p:nvCxnSpPr>
        <p:spPr>
          <a:xfrm>
            <a:off x="4340456" y="317114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78" name="Google Shape;1978;p91"/>
          <p:cNvSpPr txBox="1"/>
          <p:nvPr/>
        </p:nvSpPr>
        <p:spPr>
          <a:xfrm>
            <a:off x="4418910" y="3178040"/>
            <a:ext cx="3427800" cy="1040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Mọi chứng từ kinh doanh (mua, bán, khuyến mãi, điều chuyển kho, trả hàng) đều tự động sinh bút toán hạch toán. Công nợ phải thu, phải trả, chi phí bán hàng, chi phí khuyến mãi… đều được ghi nhận tức thì, hạn chế nhập liệu thủ công và sai sót.</a:t>
            </a:r>
            <a:endParaRPr sz="1100">
              <a:latin typeface="Reddit Sans"/>
              <a:ea typeface="Reddit Sans"/>
              <a:cs typeface="Reddit Sans"/>
              <a:sym typeface="Reddit Sans"/>
            </a:endParaRPr>
          </a:p>
        </p:txBody>
      </p:sp>
      <p:grpSp>
        <p:nvGrpSpPr>
          <p:cNvPr id="1979" name="Google Shape;1979;p91"/>
          <p:cNvGrpSpPr/>
          <p:nvPr/>
        </p:nvGrpSpPr>
        <p:grpSpPr>
          <a:xfrm rot="-2653208">
            <a:off x="7551111" y="2945277"/>
            <a:ext cx="150428" cy="196210"/>
            <a:chOff x="3723" y="2014"/>
            <a:chExt cx="230" cy="300"/>
          </a:xfrm>
        </p:grpSpPr>
        <p:sp>
          <p:nvSpPr>
            <p:cNvPr id="1980" name="Google Shape;1980;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981" name="Google Shape;1981;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982" name="Google Shape;1982;p91"/>
          <p:cNvSpPr txBox="1"/>
          <p:nvPr/>
        </p:nvSpPr>
        <p:spPr>
          <a:xfrm>
            <a:off x="4418906" y="4196817"/>
            <a:ext cx="35061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Bán hàng / Nhà phân phối</a:t>
            </a:r>
            <a:endParaRPr>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a:latin typeface="Reddit Sans SemiBold"/>
              <a:ea typeface="Reddit Sans SemiBold"/>
              <a:cs typeface="Reddit Sans SemiBold"/>
              <a:sym typeface="Reddit Sans SemiBold"/>
            </a:endParaRPr>
          </a:p>
        </p:txBody>
      </p:sp>
      <p:cxnSp>
        <p:nvCxnSpPr>
          <p:cNvPr id="1983" name="Google Shape;1983;p91"/>
          <p:cNvCxnSpPr/>
          <p:nvPr/>
        </p:nvCxnSpPr>
        <p:spPr>
          <a:xfrm>
            <a:off x="4340456" y="4481542"/>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84" name="Google Shape;1984;p91"/>
          <p:cNvSpPr txBox="1"/>
          <p:nvPr/>
        </p:nvSpPr>
        <p:spPr>
          <a:xfrm>
            <a:off x="4418910" y="4488442"/>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Công nợ được theo dõi minh bạch, chiết khấu và khuyến mãi phản ánh ngay vào hóa đơn. Nhà phân phối và khách hàng có thể tra cứu công nợ, lịch sử thanh toán dễ dàng.</a:t>
            </a:r>
            <a:endParaRPr sz="1100">
              <a:latin typeface="Reddit Sans"/>
              <a:ea typeface="Reddit Sans"/>
              <a:cs typeface="Reddit Sans"/>
              <a:sym typeface="Reddit Sans"/>
            </a:endParaRPr>
          </a:p>
        </p:txBody>
      </p:sp>
      <p:grpSp>
        <p:nvGrpSpPr>
          <p:cNvPr id="1985" name="Google Shape;1985;p91"/>
          <p:cNvGrpSpPr/>
          <p:nvPr/>
        </p:nvGrpSpPr>
        <p:grpSpPr>
          <a:xfrm rot="-2653208">
            <a:off x="7551111" y="4255680"/>
            <a:ext cx="150428" cy="196210"/>
            <a:chOff x="3723" y="2014"/>
            <a:chExt cx="230" cy="300"/>
          </a:xfrm>
        </p:grpSpPr>
        <p:sp>
          <p:nvSpPr>
            <p:cNvPr id="1986" name="Google Shape;1986;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987" name="Google Shape;1987;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988" name="Google Shape;1988;p91"/>
          <p:cNvSpPr/>
          <p:nvPr/>
        </p:nvSpPr>
        <p:spPr>
          <a:xfrm>
            <a:off x="8141156"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1989" name="Google Shape;1989;p91"/>
          <p:cNvSpPr/>
          <p:nvPr/>
        </p:nvSpPr>
        <p:spPr>
          <a:xfrm>
            <a:off x="8948603"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1990" name="Google Shape;1990;p91"/>
          <p:cNvSpPr txBox="1"/>
          <p:nvPr/>
        </p:nvSpPr>
        <p:spPr>
          <a:xfrm>
            <a:off x="8227631"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thời gian nhập liệu kế toán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991" name="Google Shape;1991;p91"/>
          <p:cNvCxnSpPr/>
          <p:nvPr/>
        </p:nvCxnSpPr>
        <p:spPr>
          <a:xfrm>
            <a:off x="8149181"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92" name="Google Shape;1992;p91"/>
          <p:cNvSpPr txBox="1"/>
          <p:nvPr/>
        </p:nvSpPr>
        <p:spPr>
          <a:xfrm>
            <a:off x="8227635" y="2101038"/>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loại bỏ thao tác thủ công lặp lại do sử dụng nhiều hệ thống đồng thời</a:t>
            </a:r>
            <a:endParaRPr sz="1100">
              <a:latin typeface="Reddit Sans"/>
              <a:ea typeface="Reddit Sans"/>
              <a:cs typeface="Reddit Sans"/>
              <a:sym typeface="Reddit Sans"/>
            </a:endParaRPr>
          </a:p>
        </p:txBody>
      </p:sp>
      <p:grpSp>
        <p:nvGrpSpPr>
          <p:cNvPr id="1993" name="Google Shape;1993;p91"/>
          <p:cNvGrpSpPr/>
          <p:nvPr/>
        </p:nvGrpSpPr>
        <p:grpSpPr>
          <a:xfrm rot="-2653208">
            <a:off x="11359836" y="1875175"/>
            <a:ext cx="150428" cy="196210"/>
            <a:chOff x="3723" y="2014"/>
            <a:chExt cx="230" cy="300"/>
          </a:xfrm>
        </p:grpSpPr>
        <p:sp>
          <p:nvSpPr>
            <p:cNvPr id="1994" name="Google Shape;1994;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1995" name="Google Shape;1995;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1996" name="Google Shape;1996;p91"/>
          <p:cNvSpPr txBox="1"/>
          <p:nvPr/>
        </p:nvSpPr>
        <p:spPr>
          <a:xfrm>
            <a:off x="8227631" y="259097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Công nợ minh bạch và chính xác</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1997" name="Google Shape;1997;p91"/>
          <p:cNvCxnSpPr/>
          <p:nvPr/>
        </p:nvCxnSpPr>
        <p:spPr>
          <a:xfrm>
            <a:off x="8149181" y="287570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1998" name="Google Shape;1998;p91"/>
          <p:cNvSpPr txBox="1"/>
          <p:nvPr/>
        </p:nvSpPr>
        <p:spPr>
          <a:xfrm>
            <a:off x="8227635" y="2875704"/>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hạn chế thất thoát và nợ xấu.</a:t>
            </a:r>
            <a:endParaRPr sz="1100">
              <a:latin typeface="Reddit Sans"/>
              <a:ea typeface="Reddit Sans"/>
              <a:cs typeface="Reddit Sans"/>
              <a:sym typeface="Reddit Sans"/>
            </a:endParaRPr>
          </a:p>
        </p:txBody>
      </p:sp>
      <p:sp>
        <p:nvSpPr>
          <p:cNvPr id="1999" name="Google Shape;1999;p91"/>
          <p:cNvSpPr txBox="1"/>
          <p:nvPr/>
        </p:nvSpPr>
        <p:spPr>
          <a:xfrm>
            <a:off x="8227631" y="317092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Báo cáo tài chính tức thời</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000" name="Google Shape;2000;p91"/>
          <p:cNvCxnSpPr/>
          <p:nvPr/>
        </p:nvCxnSpPr>
        <p:spPr>
          <a:xfrm>
            <a:off x="8149181" y="345565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001" name="Google Shape;2001;p91"/>
          <p:cNvSpPr txBox="1"/>
          <p:nvPr/>
        </p:nvSpPr>
        <p:spPr>
          <a:xfrm>
            <a:off x="8227635" y="3455654"/>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giúp lãnh đạo kiểm soát dòng tiền và lợi nhuận theo từng kênh, từng khu vực.</a:t>
            </a:r>
            <a:endParaRPr sz="1100">
              <a:latin typeface="Reddit Sans"/>
              <a:ea typeface="Reddit Sans"/>
              <a:cs typeface="Reddit Sans"/>
              <a:sym typeface="Reddit Sans"/>
            </a:endParaRPr>
          </a:p>
        </p:txBody>
      </p:sp>
      <p:grpSp>
        <p:nvGrpSpPr>
          <p:cNvPr id="2002" name="Google Shape;2002;p91"/>
          <p:cNvGrpSpPr/>
          <p:nvPr/>
        </p:nvGrpSpPr>
        <p:grpSpPr>
          <a:xfrm rot="-2653208">
            <a:off x="11359836" y="3229791"/>
            <a:ext cx="150428" cy="196210"/>
            <a:chOff x="3723" y="2014"/>
            <a:chExt cx="230" cy="300"/>
          </a:xfrm>
        </p:grpSpPr>
        <p:sp>
          <p:nvSpPr>
            <p:cNvPr id="2003" name="Google Shape;2003;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004" name="Google Shape;2004;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005" name="Google Shape;2005;p91"/>
          <p:cNvSpPr txBox="1"/>
          <p:nvPr/>
        </p:nvSpPr>
        <p:spPr>
          <a:xfrm>
            <a:off x="8227631" y="394843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Tính đúng – đủ giá vốn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006" name="Google Shape;2006;p91"/>
          <p:cNvCxnSpPr/>
          <p:nvPr/>
        </p:nvCxnSpPr>
        <p:spPr>
          <a:xfrm>
            <a:off x="8149181" y="4233161"/>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007" name="Google Shape;2007;p91"/>
          <p:cNvSpPr txBox="1"/>
          <p:nvPr/>
        </p:nvSpPr>
        <p:spPr>
          <a:xfrm>
            <a:off x="8227631" y="4233167"/>
            <a:ext cx="3427800" cy="4563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phản ánh lợi nhuận thực tế, tránh ảo về hiệu quả kinh doanh.</a:t>
            </a:r>
            <a:endParaRPr sz="1100">
              <a:latin typeface="Reddit Sans"/>
              <a:ea typeface="Reddit Sans"/>
              <a:cs typeface="Reddit Sans"/>
              <a:sym typeface="Reddit Sans"/>
            </a:endParaRPr>
          </a:p>
        </p:txBody>
      </p:sp>
      <p:grpSp>
        <p:nvGrpSpPr>
          <p:cNvPr id="2008" name="Google Shape;2008;p91"/>
          <p:cNvGrpSpPr/>
          <p:nvPr/>
        </p:nvGrpSpPr>
        <p:grpSpPr>
          <a:xfrm rot="-2653208">
            <a:off x="11359836" y="4007299"/>
            <a:ext cx="150428" cy="196210"/>
            <a:chOff x="3723" y="2014"/>
            <a:chExt cx="230" cy="300"/>
          </a:xfrm>
        </p:grpSpPr>
        <p:sp>
          <p:nvSpPr>
            <p:cNvPr id="2009" name="Google Shape;2009;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010" name="Google Shape;2010;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011" name="Google Shape;2011;p91"/>
          <p:cNvSpPr txBox="1"/>
          <p:nvPr/>
        </p:nvSpPr>
        <p:spPr>
          <a:xfrm>
            <a:off x="8227631" y="4689480"/>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khả năng phản ứng nhanh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012" name="Google Shape;2012;p91"/>
          <p:cNvCxnSpPr/>
          <p:nvPr/>
        </p:nvCxnSpPr>
        <p:spPr>
          <a:xfrm>
            <a:off x="8149181" y="497420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013" name="Google Shape;2013;p91"/>
          <p:cNvSpPr txBox="1"/>
          <p:nvPr/>
        </p:nvSpPr>
        <p:spPr>
          <a:xfrm>
            <a:off x="8227635" y="4974205"/>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trước biến động thị trường nhờ dữ liệu kế toán – tài chính cập nhật tức thì.</a:t>
            </a:r>
            <a:endParaRPr sz="1100">
              <a:latin typeface="Reddit Sans"/>
              <a:ea typeface="Reddit Sans"/>
              <a:cs typeface="Reddit Sans"/>
              <a:sym typeface="Reddit Sans"/>
            </a:endParaRPr>
          </a:p>
        </p:txBody>
      </p:sp>
      <p:grpSp>
        <p:nvGrpSpPr>
          <p:cNvPr id="2014" name="Google Shape;2014;p91"/>
          <p:cNvGrpSpPr/>
          <p:nvPr/>
        </p:nvGrpSpPr>
        <p:grpSpPr>
          <a:xfrm rot="-2653208">
            <a:off x="11359836" y="4748342"/>
            <a:ext cx="150428" cy="196210"/>
            <a:chOff x="3723" y="2014"/>
            <a:chExt cx="230" cy="300"/>
          </a:xfrm>
        </p:grpSpPr>
        <p:sp>
          <p:nvSpPr>
            <p:cNvPr id="2015" name="Google Shape;2015;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016" name="Google Shape;2016;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017" name="Google Shape;2017;p91"/>
          <p:cNvSpPr txBox="1"/>
          <p:nvPr/>
        </p:nvSpPr>
        <p:spPr>
          <a:xfrm>
            <a:off x="4418906" y="5285920"/>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Kho vận / Vận hành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018" name="Google Shape;2018;p91"/>
          <p:cNvCxnSpPr/>
          <p:nvPr/>
        </p:nvCxnSpPr>
        <p:spPr>
          <a:xfrm>
            <a:off x="4340456" y="557064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019" name="Google Shape;2019;p91"/>
          <p:cNvSpPr txBox="1"/>
          <p:nvPr/>
        </p:nvSpPr>
        <p:spPr>
          <a:xfrm>
            <a:off x="4418910" y="5577545"/>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Mọi nhập – xuất – tồn kho liên thông ngay với kế toán, giúp đối chiếu nhanh giá trị hàng hóa, chi phí vận chuyển, bốc xếp, từ đó tính đúng giá vốn.</a:t>
            </a:r>
            <a:endParaRPr sz="1100">
              <a:latin typeface="Reddit Sans"/>
              <a:ea typeface="Reddit Sans"/>
              <a:cs typeface="Reddit Sans"/>
              <a:sym typeface="Reddit Sans"/>
            </a:endParaRPr>
          </a:p>
        </p:txBody>
      </p:sp>
      <p:grpSp>
        <p:nvGrpSpPr>
          <p:cNvPr id="2020" name="Google Shape;2020;p91"/>
          <p:cNvGrpSpPr/>
          <p:nvPr/>
        </p:nvGrpSpPr>
        <p:grpSpPr>
          <a:xfrm rot="-2653208">
            <a:off x="7551111" y="5344782"/>
            <a:ext cx="150428" cy="196210"/>
            <a:chOff x="3723" y="2014"/>
            <a:chExt cx="230" cy="300"/>
          </a:xfrm>
        </p:grpSpPr>
        <p:sp>
          <p:nvSpPr>
            <p:cNvPr id="2021" name="Google Shape;2021;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022" name="Google Shape;2022;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2023" name="Google Shape;2023;p91"/>
          <p:cNvGrpSpPr/>
          <p:nvPr/>
        </p:nvGrpSpPr>
        <p:grpSpPr>
          <a:xfrm rot="-2653208">
            <a:off x="11359836" y="2625984"/>
            <a:ext cx="150428" cy="196210"/>
            <a:chOff x="3723" y="2014"/>
            <a:chExt cx="230" cy="300"/>
          </a:xfrm>
        </p:grpSpPr>
        <p:sp>
          <p:nvSpPr>
            <p:cNvPr id="2024" name="Google Shape;2024;p9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025" name="Google Shape;2025;p9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026" name="Google Shape;2026;p9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46</a:t>
            </a:fld>
            <a:endParaRPr/>
          </a:p>
        </p:txBody>
      </p:sp>
      <p:pic>
        <p:nvPicPr>
          <p:cNvPr id="82" name="Picture 81"/>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30"/>
        <p:cNvGrpSpPr/>
        <p:nvPr/>
      </p:nvGrpSpPr>
      <p:grpSpPr>
        <a:xfrm>
          <a:off x="0" y="0"/>
          <a:ext cx="0" cy="0"/>
          <a:chOff x="0" y="0"/>
          <a:chExt cx="0" cy="0"/>
        </a:xfrm>
      </p:grpSpPr>
      <p:sp>
        <p:nvSpPr>
          <p:cNvPr id="2031" name="Google Shape;2031;p9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032" name="Google Shape;2032;p9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033" name="Google Shape;2033;p92"/>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04 : </a:t>
            </a:r>
            <a:r>
              <a:rPr lang="vi" sz="1600" b="1">
                <a:solidFill>
                  <a:srgbClr val="C3161C"/>
                </a:solidFill>
                <a:latin typeface="Reddit Sans"/>
                <a:ea typeface="Reddit Sans"/>
                <a:cs typeface="Reddit Sans"/>
                <a:sym typeface="Reddit Sans"/>
              </a:rPr>
              <a:t>Quản trị Tài chính – Kế toán theo thời gian thực với MBW Next</a:t>
            </a:r>
            <a:endParaRPr sz="1600" b="1">
              <a:solidFill>
                <a:srgbClr val="C3161C"/>
              </a:solidFill>
              <a:latin typeface="Reddit Sans"/>
              <a:ea typeface="Reddit Sans"/>
              <a:cs typeface="Reddit Sans"/>
              <a:sym typeface="Reddit Sans"/>
            </a:endParaRPr>
          </a:p>
        </p:txBody>
      </p:sp>
      <p:grpSp>
        <p:nvGrpSpPr>
          <p:cNvPr id="2034" name="Google Shape;2034;p92"/>
          <p:cNvGrpSpPr/>
          <p:nvPr/>
        </p:nvGrpSpPr>
        <p:grpSpPr>
          <a:xfrm>
            <a:off x="10222040" y="325568"/>
            <a:ext cx="1379662" cy="380749"/>
            <a:chOff x="2600725" y="4134550"/>
            <a:chExt cx="1957800" cy="540300"/>
          </a:xfrm>
        </p:grpSpPr>
        <p:sp>
          <p:nvSpPr>
            <p:cNvPr id="2035" name="Google Shape;2035;p92"/>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036" name="Google Shape;2036;p92"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037" name="Google Shape;2037;p92"/>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đồng bộ tài chính – kế toán với hoạt động bán hàng theo thời gian thực?</a:t>
            </a:r>
            <a:endParaRPr sz="1200">
              <a:solidFill>
                <a:srgbClr val="C3161C"/>
              </a:solidFill>
              <a:latin typeface="Reddit Sans Medium"/>
              <a:ea typeface="Reddit Sans Medium"/>
              <a:cs typeface="Reddit Sans Medium"/>
              <a:sym typeface="Reddit Sans Medium"/>
            </a:endParaRPr>
          </a:p>
        </p:txBody>
      </p:sp>
      <p:sp>
        <p:nvSpPr>
          <p:cNvPr id="2038" name="Google Shape;2038;p92"/>
          <p:cNvSpPr/>
          <p:nvPr/>
        </p:nvSpPr>
        <p:spPr>
          <a:xfrm>
            <a:off x="6612250" y="1561900"/>
            <a:ext cx="2571900" cy="4686600"/>
          </a:xfrm>
          <a:prstGeom prst="roundRect">
            <a:avLst>
              <a:gd name="adj" fmla="val 8750"/>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039" name="Google Shape;2039;p92"/>
          <p:cNvSpPr/>
          <p:nvPr/>
        </p:nvSpPr>
        <p:spPr>
          <a:xfrm>
            <a:off x="7198441" y="1477000"/>
            <a:ext cx="13995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Phân hệ quản lý</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Tài chính kế toán</a:t>
            </a:r>
            <a:endParaRPr sz="1150">
              <a:solidFill>
                <a:schemeClr val="lt1"/>
              </a:solidFill>
              <a:latin typeface="Reddit Sans SemiBold"/>
              <a:ea typeface="Reddit Sans SemiBold"/>
              <a:cs typeface="Reddit Sans SemiBold"/>
              <a:sym typeface="Reddit Sans SemiBold"/>
            </a:endParaRPr>
          </a:p>
        </p:txBody>
      </p:sp>
      <p:sp>
        <p:nvSpPr>
          <p:cNvPr id="2040" name="Google Shape;2040;p92"/>
          <p:cNvSpPr/>
          <p:nvPr/>
        </p:nvSpPr>
        <p:spPr>
          <a:xfrm>
            <a:off x="2847100" y="2951152"/>
            <a:ext cx="1557300" cy="3876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Phân hệ quản lý </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Bán hàng</a:t>
            </a:r>
            <a:endParaRPr sz="1150">
              <a:solidFill>
                <a:schemeClr val="lt1"/>
              </a:solidFill>
              <a:latin typeface="Reddit Sans SemiBold"/>
              <a:ea typeface="Reddit Sans SemiBold"/>
              <a:cs typeface="Reddit Sans SemiBold"/>
              <a:sym typeface="Reddit Sans SemiBold"/>
            </a:endParaRPr>
          </a:p>
        </p:txBody>
      </p:sp>
      <p:sp>
        <p:nvSpPr>
          <p:cNvPr id="2041" name="Google Shape;2041;p92"/>
          <p:cNvSpPr/>
          <p:nvPr/>
        </p:nvSpPr>
        <p:spPr>
          <a:xfrm>
            <a:off x="2847100" y="3412011"/>
            <a:ext cx="1557300" cy="3876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Phân hệ quản lý </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Kho hàng</a:t>
            </a:r>
            <a:endParaRPr sz="1150">
              <a:solidFill>
                <a:schemeClr val="lt1"/>
              </a:solidFill>
              <a:latin typeface="Reddit Sans SemiBold"/>
              <a:ea typeface="Reddit Sans SemiBold"/>
              <a:cs typeface="Reddit Sans SemiBold"/>
              <a:sym typeface="Reddit Sans SemiBold"/>
            </a:endParaRPr>
          </a:p>
        </p:txBody>
      </p:sp>
      <p:sp>
        <p:nvSpPr>
          <p:cNvPr id="2042" name="Google Shape;2042;p92"/>
          <p:cNvSpPr/>
          <p:nvPr/>
        </p:nvSpPr>
        <p:spPr>
          <a:xfrm>
            <a:off x="2847100" y="3877674"/>
            <a:ext cx="1557300" cy="3876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Phân hệ quản lý</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Mua hàng</a:t>
            </a:r>
            <a:endParaRPr sz="1150">
              <a:solidFill>
                <a:schemeClr val="lt1"/>
              </a:solidFill>
              <a:latin typeface="Reddit Sans SemiBold"/>
              <a:ea typeface="Reddit Sans SemiBold"/>
              <a:cs typeface="Reddit Sans SemiBold"/>
              <a:sym typeface="Reddit Sans SemiBold"/>
            </a:endParaRPr>
          </a:p>
        </p:txBody>
      </p:sp>
      <p:sp>
        <p:nvSpPr>
          <p:cNvPr id="2043" name="Google Shape;2043;p92"/>
          <p:cNvSpPr/>
          <p:nvPr/>
        </p:nvSpPr>
        <p:spPr>
          <a:xfrm>
            <a:off x="4760057" y="2951223"/>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Bán hàng</a:t>
            </a:r>
            <a:endParaRPr sz="900">
              <a:latin typeface="Reddit Sans"/>
              <a:ea typeface="Reddit Sans"/>
              <a:cs typeface="Reddit Sans"/>
              <a:sym typeface="Reddit Sans"/>
            </a:endParaRPr>
          </a:p>
        </p:txBody>
      </p:sp>
      <p:sp>
        <p:nvSpPr>
          <p:cNvPr id="2044" name="Google Shape;2044;p92"/>
          <p:cNvSpPr/>
          <p:nvPr/>
        </p:nvSpPr>
        <p:spPr>
          <a:xfrm>
            <a:off x="7278702" y="2951223"/>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Bán hàng</a:t>
            </a:r>
            <a:endParaRPr sz="900">
              <a:latin typeface="Reddit Sans"/>
              <a:ea typeface="Reddit Sans"/>
              <a:cs typeface="Reddit Sans"/>
              <a:sym typeface="Reddit Sans"/>
            </a:endParaRPr>
          </a:p>
        </p:txBody>
      </p:sp>
      <p:cxnSp>
        <p:nvCxnSpPr>
          <p:cNvPr id="2045" name="Google Shape;2045;p92"/>
          <p:cNvCxnSpPr>
            <a:stCxn id="2043" idx="3"/>
            <a:endCxn id="2044" idx="1"/>
          </p:cNvCxnSpPr>
          <p:nvPr/>
        </p:nvCxnSpPr>
        <p:spPr>
          <a:xfrm>
            <a:off x="5999057" y="3145023"/>
            <a:ext cx="1279500" cy="0"/>
          </a:xfrm>
          <a:prstGeom prst="straightConnector1">
            <a:avLst/>
          </a:prstGeom>
          <a:noFill/>
          <a:ln w="9525" cap="flat" cmpd="sng">
            <a:solidFill>
              <a:schemeClr val="dk2"/>
            </a:solidFill>
            <a:prstDash val="dashDot"/>
            <a:round/>
            <a:headEnd type="none" w="med" len="med"/>
            <a:tailEnd type="triangle" w="med" len="med"/>
          </a:ln>
        </p:spPr>
      </p:cxnSp>
      <p:sp>
        <p:nvSpPr>
          <p:cNvPr id="2046" name="Google Shape;2046;p92"/>
          <p:cNvSpPr/>
          <p:nvPr/>
        </p:nvSpPr>
        <p:spPr>
          <a:xfrm>
            <a:off x="4760057" y="3414444"/>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Chứng từ kho</a:t>
            </a:r>
            <a:endParaRPr sz="900">
              <a:latin typeface="Reddit Sans"/>
              <a:ea typeface="Reddit Sans"/>
              <a:cs typeface="Reddit Sans"/>
              <a:sym typeface="Reddit Sans"/>
            </a:endParaRPr>
          </a:p>
        </p:txBody>
      </p:sp>
      <p:sp>
        <p:nvSpPr>
          <p:cNvPr id="2047" name="Google Shape;2047;p92"/>
          <p:cNvSpPr/>
          <p:nvPr/>
        </p:nvSpPr>
        <p:spPr>
          <a:xfrm>
            <a:off x="7278702" y="3414444"/>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Kho hàng</a:t>
            </a:r>
            <a:endParaRPr sz="900">
              <a:latin typeface="Reddit Sans"/>
              <a:ea typeface="Reddit Sans"/>
              <a:cs typeface="Reddit Sans"/>
              <a:sym typeface="Reddit Sans"/>
            </a:endParaRPr>
          </a:p>
        </p:txBody>
      </p:sp>
      <p:cxnSp>
        <p:nvCxnSpPr>
          <p:cNvPr id="2048" name="Google Shape;2048;p92"/>
          <p:cNvCxnSpPr>
            <a:stCxn id="2046" idx="3"/>
            <a:endCxn id="2047" idx="1"/>
          </p:cNvCxnSpPr>
          <p:nvPr/>
        </p:nvCxnSpPr>
        <p:spPr>
          <a:xfrm>
            <a:off x="5999057" y="3608244"/>
            <a:ext cx="1279500" cy="0"/>
          </a:xfrm>
          <a:prstGeom prst="straightConnector1">
            <a:avLst/>
          </a:prstGeom>
          <a:noFill/>
          <a:ln w="9525" cap="flat" cmpd="sng">
            <a:solidFill>
              <a:schemeClr val="dk2"/>
            </a:solidFill>
            <a:prstDash val="dashDot"/>
            <a:round/>
            <a:headEnd type="none" w="med" len="med"/>
            <a:tailEnd type="triangle" w="med" len="med"/>
          </a:ln>
        </p:spPr>
      </p:cxnSp>
      <p:sp>
        <p:nvSpPr>
          <p:cNvPr id="2049" name="Google Shape;2049;p92"/>
          <p:cNvSpPr/>
          <p:nvPr/>
        </p:nvSpPr>
        <p:spPr>
          <a:xfrm>
            <a:off x="4760057" y="3877665"/>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Mua hàng</a:t>
            </a:r>
            <a:endParaRPr sz="900">
              <a:latin typeface="Reddit Sans"/>
              <a:ea typeface="Reddit Sans"/>
              <a:cs typeface="Reddit Sans"/>
              <a:sym typeface="Reddit Sans"/>
            </a:endParaRPr>
          </a:p>
        </p:txBody>
      </p:sp>
      <p:sp>
        <p:nvSpPr>
          <p:cNvPr id="2050" name="Google Shape;2050;p92"/>
          <p:cNvSpPr/>
          <p:nvPr/>
        </p:nvSpPr>
        <p:spPr>
          <a:xfrm>
            <a:off x="7278702" y="3877665"/>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Mua hàng</a:t>
            </a:r>
            <a:endParaRPr sz="900">
              <a:latin typeface="Reddit Sans"/>
              <a:ea typeface="Reddit Sans"/>
              <a:cs typeface="Reddit Sans"/>
              <a:sym typeface="Reddit Sans"/>
            </a:endParaRPr>
          </a:p>
        </p:txBody>
      </p:sp>
      <p:cxnSp>
        <p:nvCxnSpPr>
          <p:cNvPr id="2051" name="Google Shape;2051;p92"/>
          <p:cNvCxnSpPr>
            <a:stCxn id="2049" idx="3"/>
            <a:endCxn id="2050" idx="1"/>
          </p:cNvCxnSpPr>
          <p:nvPr/>
        </p:nvCxnSpPr>
        <p:spPr>
          <a:xfrm>
            <a:off x="5999057" y="4071465"/>
            <a:ext cx="1279500" cy="0"/>
          </a:xfrm>
          <a:prstGeom prst="straightConnector1">
            <a:avLst/>
          </a:prstGeom>
          <a:noFill/>
          <a:ln w="9525" cap="flat" cmpd="sng">
            <a:solidFill>
              <a:schemeClr val="dk2"/>
            </a:solidFill>
            <a:prstDash val="dashDot"/>
            <a:round/>
            <a:headEnd type="none" w="med" len="med"/>
            <a:tailEnd type="triangle" w="med" len="med"/>
          </a:ln>
        </p:spPr>
      </p:cxnSp>
      <p:sp>
        <p:nvSpPr>
          <p:cNvPr id="2052" name="Google Shape;2052;p92"/>
          <p:cNvSpPr/>
          <p:nvPr/>
        </p:nvSpPr>
        <p:spPr>
          <a:xfrm>
            <a:off x="7278702" y="2485132"/>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Tiền gửi</a:t>
            </a:r>
            <a:endParaRPr sz="900">
              <a:latin typeface="Reddit Sans"/>
              <a:ea typeface="Reddit Sans"/>
              <a:cs typeface="Reddit Sans"/>
              <a:sym typeface="Reddit Sans"/>
            </a:endParaRPr>
          </a:p>
        </p:txBody>
      </p:sp>
      <p:sp>
        <p:nvSpPr>
          <p:cNvPr id="2053" name="Google Shape;2053;p92"/>
          <p:cNvSpPr/>
          <p:nvPr/>
        </p:nvSpPr>
        <p:spPr>
          <a:xfrm>
            <a:off x="7278702" y="2020471"/>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Tiền mặt</a:t>
            </a:r>
            <a:endParaRPr sz="900">
              <a:latin typeface="Reddit Sans"/>
              <a:ea typeface="Reddit Sans"/>
              <a:cs typeface="Reddit Sans"/>
              <a:sym typeface="Reddit Sans"/>
            </a:endParaRPr>
          </a:p>
        </p:txBody>
      </p:sp>
      <p:sp>
        <p:nvSpPr>
          <p:cNvPr id="2054" name="Google Shape;2054;p92"/>
          <p:cNvSpPr/>
          <p:nvPr/>
        </p:nvSpPr>
        <p:spPr>
          <a:xfrm>
            <a:off x="7278702" y="4340886"/>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Tài sản / CCDC</a:t>
            </a:r>
            <a:endParaRPr sz="900">
              <a:latin typeface="Reddit Sans"/>
              <a:ea typeface="Reddit Sans"/>
              <a:cs typeface="Reddit Sans"/>
              <a:sym typeface="Reddit Sans"/>
            </a:endParaRPr>
          </a:p>
        </p:txBody>
      </p:sp>
      <p:sp>
        <p:nvSpPr>
          <p:cNvPr id="2055" name="Google Shape;2055;p92"/>
          <p:cNvSpPr/>
          <p:nvPr/>
        </p:nvSpPr>
        <p:spPr>
          <a:xfrm>
            <a:off x="7278702" y="4804107"/>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Ngân sách</a:t>
            </a:r>
            <a:endParaRPr sz="900">
              <a:latin typeface="Reddit Sans"/>
              <a:ea typeface="Reddit Sans"/>
              <a:cs typeface="Reddit Sans"/>
              <a:sym typeface="Reddit Sans"/>
            </a:endParaRPr>
          </a:p>
        </p:txBody>
      </p:sp>
      <p:sp>
        <p:nvSpPr>
          <p:cNvPr id="2056" name="Google Shape;2056;p92"/>
          <p:cNvSpPr/>
          <p:nvPr/>
        </p:nvSpPr>
        <p:spPr>
          <a:xfrm>
            <a:off x="7278702" y="5267307"/>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Tiền lương</a:t>
            </a:r>
            <a:endParaRPr sz="900">
              <a:latin typeface="Reddit Sans"/>
              <a:ea typeface="Reddit Sans"/>
              <a:cs typeface="Reddit Sans"/>
              <a:sym typeface="Reddit Sans"/>
            </a:endParaRPr>
          </a:p>
        </p:txBody>
      </p:sp>
      <p:sp>
        <p:nvSpPr>
          <p:cNvPr id="2057" name="Google Shape;2057;p92"/>
          <p:cNvSpPr/>
          <p:nvPr/>
        </p:nvSpPr>
        <p:spPr>
          <a:xfrm>
            <a:off x="7278702" y="5730507"/>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Kế toán Tổng hợp</a:t>
            </a:r>
            <a:endParaRPr sz="900">
              <a:latin typeface="Reddit Sans"/>
              <a:ea typeface="Reddit Sans"/>
              <a:cs typeface="Reddit Sans"/>
              <a:sym typeface="Reddit Sans"/>
            </a:endParaRPr>
          </a:p>
        </p:txBody>
      </p:sp>
      <p:sp>
        <p:nvSpPr>
          <p:cNvPr id="2058" name="Google Shape;2058;p92"/>
          <p:cNvSpPr/>
          <p:nvPr/>
        </p:nvSpPr>
        <p:spPr>
          <a:xfrm>
            <a:off x="4760057" y="4340890"/>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 Tài sản</a:t>
            </a:r>
            <a:endParaRPr sz="900">
              <a:latin typeface="Reddit Sans"/>
              <a:ea typeface="Reddit Sans"/>
              <a:cs typeface="Reddit Sans"/>
              <a:sym typeface="Reddit Sans"/>
            </a:endParaRPr>
          </a:p>
        </p:txBody>
      </p:sp>
      <p:cxnSp>
        <p:nvCxnSpPr>
          <p:cNvPr id="2059" name="Google Shape;2059;p92"/>
          <p:cNvCxnSpPr>
            <a:stCxn id="2040" idx="3"/>
            <a:endCxn id="2043" idx="1"/>
          </p:cNvCxnSpPr>
          <p:nvPr/>
        </p:nvCxnSpPr>
        <p:spPr>
          <a:xfrm>
            <a:off x="4404400" y="3144952"/>
            <a:ext cx="355800" cy="0"/>
          </a:xfrm>
          <a:prstGeom prst="straightConnector1">
            <a:avLst/>
          </a:prstGeom>
          <a:noFill/>
          <a:ln w="9525" cap="flat" cmpd="sng">
            <a:solidFill>
              <a:schemeClr val="dk2"/>
            </a:solidFill>
            <a:prstDash val="dashDot"/>
            <a:round/>
            <a:headEnd type="none" w="med" len="med"/>
            <a:tailEnd type="triangle" w="med" len="med"/>
          </a:ln>
        </p:spPr>
      </p:cxnSp>
      <p:cxnSp>
        <p:nvCxnSpPr>
          <p:cNvPr id="2060" name="Google Shape;2060;p92"/>
          <p:cNvCxnSpPr>
            <a:stCxn id="2041" idx="3"/>
            <a:endCxn id="2046" idx="1"/>
          </p:cNvCxnSpPr>
          <p:nvPr/>
        </p:nvCxnSpPr>
        <p:spPr>
          <a:xfrm>
            <a:off x="4404400" y="3605811"/>
            <a:ext cx="355800" cy="2400"/>
          </a:xfrm>
          <a:prstGeom prst="straightConnector1">
            <a:avLst/>
          </a:prstGeom>
          <a:noFill/>
          <a:ln w="9525" cap="flat" cmpd="sng">
            <a:solidFill>
              <a:schemeClr val="dk2"/>
            </a:solidFill>
            <a:prstDash val="dashDot"/>
            <a:round/>
            <a:headEnd type="none" w="med" len="med"/>
            <a:tailEnd type="triangle" w="med" len="med"/>
          </a:ln>
        </p:spPr>
      </p:cxnSp>
      <p:cxnSp>
        <p:nvCxnSpPr>
          <p:cNvPr id="2061" name="Google Shape;2061;p92"/>
          <p:cNvCxnSpPr>
            <a:stCxn id="2042" idx="3"/>
            <a:endCxn id="2049" idx="1"/>
          </p:cNvCxnSpPr>
          <p:nvPr/>
        </p:nvCxnSpPr>
        <p:spPr>
          <a:xfrm>
            <a:off x="4404400" y="4071474"/>
            <a:ext cx="355800" cy="0"/>
          </a:xfrm>
          <a:prstGeom prst="straightConnector1">
            <a:avLst/>
          </a:prstGeom>
          <a:noFill/>
          <a:ln w="9525" cap="flat" cmpd="sng">
            <a:solidFill>
              <a:schemeClr val="dk2"/>
            </a:solidFill>
            <a:prstDash val="dashDot"/>
            <a:round/>
            <a:headEnd type="none" w="med" len="med"/>
            <a:tailEnd type="triangle" w="med" len="med"/>
          </a:ln>
        </p:spPr>
      </p:cxnSp>
      <p:cxnSp>
        <p:nvCxnSpPr>
          <p:cNvPr id="2062" name="Google Shape;2062;p92"/>
          <p:cNvCxnSpPr>
            <a:stCxn id="2042" idx="3"/>
            <a:endCxn id="2058" idx="1"/>
          </p:cNvCxnSpPr>
          <p:nvPr/>
        </p:nvCxnSpPr>
        <p:spPr>
          <a:xfrm>
            <a:off x="4404400" y="4071474"/>
            <a:ext cx="355800" cy="463200"/>
          </a:xfrm>
          <a:prstGeom prst="bentConnector3">
            <a:avLst>
              <a:gd name="adj1" fmla="val 49980"/>
            </a:avLst>
          </a:prstGeom>
          <a:noFill/>
          <a:ln w="9525" cap="flat" cmpd="sng">
            <a:solidFill>
              <a:schemeClr val="dk2"/>
            </a:solidFill>
            <a:prstDash val="dashDot"/>
            <a:round/>
            <a:headEnd type="none" w="med" len="med"/>
            <a:tailEnd type="triangle" w="med" len="med"/>
          </a:ln>
        </p:spPr>
      </p:cxnSp>
      <p:cxnSp>
        <p:nvCxnSpPr>
          <p:cNvPr id="2063" name="Google Shape;2063;p92"/>
          <p:cNvCxnSpPr>
            <a:stCxn id="2058" idx="3"/>
            <a:endCxn id="2054" idx="1"/>
          </p:cNvCxnSpPr>
          <p:nvPr/>
        </p:nvCxnSpPr>
        <p:spPr>
          <a:xfrm>
            <a:off x="5999057" y="4534690"/>
            <a:ext cx="1279500" cy="600"/>
          </a:xfrm>
          <a:prstGeom prst="bentConnector3">
            <a:avLst>
              <a:gd name="adj1" fmla="val 50006"/>
            </a:avLst>
          </a:prstGeom>
          <a:noFill/>
          <a:ln w="9525" cap="flat" cmpd="sng">
            <a:solidFill>
              <a:schemeClr val="dk2"/>
            </a:solidFill>
            <a:prstDash val="dashDot"/>
            <a:round/>
            <a:headEnd type="none" w="med" len="med"/>
            <a:tailEnd type="triangle" w="med" len="med"/>
          </a:ln>
        </p:spPr>
      </p:cxnSp>
      <p:sp>
        <p:nvSpPr>
          <p:cNvPr id="2064" name="Google Shape;2064;p92"/>
          <p:cNvSpPr/>
          <p:nvPr/>
        </p:nvSpPr>
        <p:spPr>
          <a:xfrm>
            <a:off x="4760057" y="2009111"/>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Thu / Chi</a:t>
            </a:r>
            <a:endParaRPr sz="900">
              <a:latin typeface="Reddit Sans"/>
              <a:ea typeface="Reddit Sans"/>
              <a:cs typeface="Reddit Sans"/>
              <a:sym typeface="Reddit Sans"/>
            </a:endParaRPr>
          </a:p>
        </p:txBody>
      </p:sp>
      <p:sp>
        <p:nvSpPr>
          <p:cNvPr id="2065" name="Google Shape;2065;p92"/>
          <p:cNvSpPr/>
          <p:nvPr/>
        </p:nvSpPr>
        <p:spPr>
          <a:xfrm>
            <a:off x="4760057" y="2480173"/>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Chi tiết</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Thu / Chi</a:t>
            </a:r>
            <a:endParaRPr sz="900">
              <a:latin typeface="Reddit Sans"/>
              <a:ea typeface="Reddit Sans"/>
              <a:cs typeface="Reddit Sans"/>
              <a:sym typeface="Reddit Sans"/>
            </a:endParaRPr>
          </a:p>
        </p:txBody>
      </p:sp>
      <p:cxnSp>
        <p:nvCxnSpPr>
          <p:cNvPr id="2066" name="Google Shape;2066;p92"/>
          <p:cNvCxnSpPr>
            <a:stCxn id="2064" idx="3"/>
            <a:endCxn id="2053" idx="1"/>
          </p:cNvCxnSpPr>
          <p:nvPr/>
        </p:nvCxnSpPr>
        <p:spPr>
          <a:xfrm>
            <a:off x="5999057" y="2202911"/>
            <a:ext cx="1279500" cy="11400"/>
          </a:xfrm>
          <a:prstGeom prst="straightConnector1">
            <a:avLst/>
          </a:prstGeom>
          <a:noFill/>
          <a:ln w="9525" cap="flat" cmpd="sng">
            <a:solidFill>
              <a:schemeClr val="dk2"/>
            </a:solidFill>
            <a:prstDash val="dashDot"/>
            <a:round/>
            <a:headEnd type="none" w="med" len="med"/>
            <a:tailEnd type="triangle" w="med" len="med"/>
          </a:ln>
        </p:spPr>
      </p:cxnSp>
      <p:cxnSp>
        <p:nvCxnSpPr>
          <p:cNvPr id="2067" name="Google Shape;2067;p92"/>
          <p:cNvCxnSpPr>
            <a:stCxn id="2065" idx="3"/>
            <a:endCxn id="2052" idx="1"/>
          </p:cNvCxnSpPr>
          <p:nvPr/>
        </p:nvCxnSpPr>
        <p:spPr>
          <a:xfrm>
            <a:off x="5999057" y="2673973"/>
            <a:ext cx="1279500" cy="5100"/>
          </a:xfrm>
          <a:prstGeom prst="straightConnector1">
            <a:avLst/>
          </a:prstGeom>
          <a:noFill/>
          <a:ln w="9525" cap="flat" cmpd="sng">
            <a:solidFill>
              <a:schemeClr val="dk2"/>
            </a:solidFill>
            <a:prstDash val="dashDot"/>
            <a:round/>
            <a:headEnd type="none" w="med" len="med"/>
            <a:tailEnd type="triangle" w="med" len="med"/>
          </a:ln>
        </p:spPr>
      </p:cxnSp>
      <p:sp>
        <p:nvSpPr>
          <p:cNvPr id="2068" name="Google Shape;2068;p92"/>
          <p:cNvSpPr/>
          <p:nvPr/>
        </p:nvSpPr>
        <p:spPr>
          <a:xfrm>
            <a:off x="4760057" y="5267340"/>
            <a:ext cx="1239000" cy="387600"/>
          </a:xfrm>
          <a:prstGeom prst="roundRect">
            <a:avLst>
              <a:gd name="adj" fmla="val 33547"/>
            </a:avLst>
          </a:prstGeom>
          <a:solidFill>
            <a:schemeClr val="lt1"/>
          </a:solidFill>
          <a:ln w="5550" cap="flat" cmpd="sng">
            <a:solidFill>
              <a:srgbClr val="C3161C"/>
            </a:solidFill>
            <a:prstDash val="solid"/>
            <a:round/>
            <a:headEnd type="none" w="sm" len="sm"/>
            <a:tailEnd type="none" w="sm" len="sm"/>
          </a:ln>
        </p:spPr>
        <p:txBody>
          <a:bodyPr spcFirstLastPara="1" wrap="square" lIns="53450" tIns="53450" rIns="53450" bIns="53450"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Dữ liệu Nhân sự</a:t>
            </a:r>
            <a:endParaRPr sz="900">
              <a:latin typeface="Reddit Sans"/>
              <a:ea typeface="Reddit Sans"/>
              <a:cs typeface="Reddit Sans"/>
              <a:sym typeface="Reddit Sans"/>
            </a:endParaRPr>
          </a:p>
        </p:txBody>
      </p:sp>
      <p:cxnSp>
        <p:nvCxnSpPr>
          <p:cNvPr id="2069" name="Google Shape;2069;p92"/>
          <p:cNvCxnSpPr>
            <a:stCxn id="2068" idx="3"/>
            <a:endCxn id="2056" idx="1"/>
          </p:cNvCxnSpPr>
          <p:nvPr/>
        </p:nvCxnSpPr>
        <p:spPr>
          <a:xfrm>
            <a:off x="5999057" y="5461140"/>
            <a:ext cx="1279500" cy="0"/>
          </a:xfrm>
          <a:prstGeom prst="straightConnector1">
            <a:avLst/>
          </a:prstGeom>
          <a:noFill/>
          <a:ln w="9525" cap="flat" cmpd="sng">
            <a:solidFill>
              <a:schemeClr val="dk2"/>
            </a:solidFill>
            <a:prstDash val="dashDot"/>
            <a:round/>
            <a:headEnd type="none" w="med" len="med"/>
            <a:tailEnd type="triangle" w="med" len="med"/>
          </a:ln>
        </p:spPr>
      </p:cxnSp>
      <p:sp>
        <p:nvSpPr>
          <p:cNvPr id="2070" name="Google Shape;2070;p92"/>
          <p:cNvSpPr/>
          <p:nvPr/>
        </p:nvSpPr>
        <p:spPr>
          <a:xfrm>
            <a:off x="2847100" y="2021995"/>
            <a:ext cx="1557300" cy="3876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Phân hệ quản lý </a:t>
            </a:r>
            <a:endParaRPr sz="1150">
              <a:solidFill>
                <a:schemeClr val="lt1"/>
              </a:solidFill>
              <a:latin typeface="Reddit Sans Medium"/>
              <a:ea typeface="Reddit Sans Medium"/>
              <a:cs typeface="Reddit Sans Medium"/>
              <a:sym typeface="Reddit Sans Medium"/>
            </a:endParaRPr>
          </a:p>
          <a:p>
            <a:pPr marL="0" lvl="0" indent="0" algn="ctr" rtl="0">
              <a:spcBef>
                <a:spcPts val="0"/>
              </a:spcBef>
              <a:spcAft>
                <a:spcPts val="0"/>
              </a:spcAft>
              <a:buClr>
                <a:schemeClr val="dk1"/>
              </a:buClr>
              <a:buSzPts val="903"/>
              <a:buFont typeface="Arial"/>
              <a:buNone/>
            </a:pPr>
            <a:r>
              <a:rPr lang="vi" sz="1150">
                <a:solidFill>
                  <a:schemeClr val="lt1"/>
                </a:solidFill>
                <a:latin typeface="Reddit Sans SemiBold"/>
                <a:ea typeface="Reddit Sans SemiBold"/>
                <a:cs typeface="Reddit Sans SemiBold"/>
                <a:sym typeface="Reddit Sans SemiBold"/>
              </a:rPr>
              <a:t>Hệ thống phân phối</a:t>
            </a:r>
            <a:endParaRPr sz="1150">
              <a:solidFill>
                <a:schemeClr val="lt1"/>
              </a:solidFill>
              <a:latin typeface="Reddit Sans SemiBold"/>
              <a:ea typeface="Reddit Sans SemiBold"/>
              <a:cs typeface="Reddit Sans SemiBold"/>
              <a:sym typeface="Reddit Sans SemiBold"/>
            </a:endParaRPr>
          </a:p>
        </p:txBody>
      </p:sp>
      <p:sp>
        <p:nvSpPr>
          <p:cNvPr id="2071" name="Google Shape;2071;p92"/>
          <p:cNvSpPr/>
          <p:nvPr/>
        </p:nvSpPr>
        <p:spPr>
          <a:xfrm>
            <a:off x="587225" y="2892950"/>
            <a:ext cx="1239000" cy="926400"/>
          </a:xfrm>
          <a:prstGeom prst="roundRect">
            <a:avLst>
              <a:gd name="adj" fmla="val 16335"/>
            </a:avLst>
          </a:prstGeom>
          <a:solidFill>
            <a:srgbClr val="FFDF5A"/>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750" b="1">
                <a:solidFill>
                  <a:schemeClr val="dk1"/>
                </a:solidFill>
                <a:latin typeface="Reddit Sans"/>
                <a:ea typeface="Reddit Sans"/>
                <a:cs typeface="Reddit Sans"/>
                <a:sym typeface="Reddit Sans"/>
              </a:rPr>
              <a:t>Báo cáo </a:t>
            </a:r>
            <a:endParaRPr sz="1750" b="1">
              <a:solidFill>
                <a:schemeClr val="dk1"/>
              </a:solidFill>
              <a:latin typeface="Reddit Sans"/>
              <a:ea typeface="Reddit Sans"/>
              <a:cs typeface="Reddit Sans"/>
              <a:sym typeface="Reddit Sans"/>
            </a:endParaRPr>
          </a:p>
          <a:p>
            <a:pPr marL="0" lvl="0" indent="0" algn="ctr" rtl="0">
              <a:spcBef>
                <a:spcPts val="0"/>
              </a:spcBef>
              <a:spcAft>
                <a:spcPts val="0"/>
              </a:spcAft>
              <a:buClr>
                <a:schemeClr val="dk1"/>
              </a:buClr>
              <a:buSzPts val="903"/>
              <a:buFont typeface="Arial"/>
              <a:buNone/>
            </a:pPr>
            <a:r>
              <a:rPr lang="vi" sz="1750" b="1">
                <a:solidFill>
                  <a:schemeClr val="dk1"/>
                </a:solidFill>
                <a:latin typeface="Reddit Sans"/>
                <a:ea typeface="Reddit Sans"/>
                <a:cs typeface="Reddit Sans"/>
                <a:sym typeface="Reddit Sans"/>
              </a:rPr>
              <a:t>quản trị</a:t>
            </a:r>
            <a:endParaRPr sz="1750" b="1">
              <a:solidFill>
                <a:schemeClr val="dk1"/>
              </a:solidFill>
              <a:latin typeface="Reddit Sans"/>
              <a:ea typeface="Reddit Sans"/>
              <a:cs typeface="Reddit Sans"/>
              <a:sym typeface="Reddit Sans"/>
            </a:endParaRPr>
          </a:p>
        </p:txBody>
      </p:sp>
      <p:sp>
        <p:nvSpPr>
          <p:cNvPr id="2072" name="Google Shape;2072;p92"/>
          <p:cNvSpPr/>
          <p:nvPr/>
        </p:nvSpPr>
        <p:spPr>
          <a:xfrm>
            <a:off x="10202200" y="2331875"/>
            <a:ext cx="1399500" cy="926400"/>
          </a:xfrm>
          <a:prstGeom prst="roundRect">
            <a:avLst>
              <a:gd name="adj" fmla="val 16335"/>
            </a:avLst>
          </a:prstGeom>
          <a:solidFill>
            <a:srgbClr val="FFDF5A"/>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750" b="1">
                <a:solidFill>
                  <a:schemeClr val="dk1"/>
                </a:solidFill>
                <a:latin typeface="Reddit Sans"/>
                <a:ea typeface="Reddit Sans"/>
                <a:cs typeface="Reddit Sans"/>
                <a:sym typeface="Reddit Sans"/>
              </a:rPr>
              <a:t>Báo cáo </a:t>
            </a:r>
            <a:endParaRPr sz="1750" b="1">
              <a:solidFill>
                <a:schemeClr val="dk1"/>
              </a:solidFill>
              <a:latin typeface="Reddit Sans"/>
              <a:ea typeface="Reddit Sans"/>
              <a:cs typeface="Reddit Sans"/>
              <a:sym typeface="Reddit Sans"/>
            </a:endParaRPr>
          </a:p>
          <a:p>
            <a:pPr marL="0" lvl="0" indent="0" algn="ctr" rtl="0">
              <a:spcBef>
                <a:spcPts val="0"/>
              </a:spcBef>
              <a:spcAft>
                <a:spcPts val="0"/>
              </a:spcAft>
              <a:buClr>
                <a:schemeClr val="dk1"/>
              </a:buClr>
              <a:buSzPts val="903"/>
              <a:buFont typeface="Arial"/>
              <a:buNone/>
            </a:pPr>
            <a:r>
              <a:rPr lang="vi" sz="1750" b="1">
                <a:solidFill>
                  <a:schemeClr val="dk1"/>
                </a:solidFill>
                <a:latin typeface="Reddit Sans"/>
                <a:ea typeface="Reddit Sans"/>
                <a:cs typeface="Reddit Sans"/>
                <a:sym typeface="Reddit Sans"/>
              </a:rPr>
              <a:t>tài chính</a:t>
            </a:r>
            <a:endParaRPr sz="1750" b="1">
              <a:solidFill>
                <a:schemeClr val="dk1"/>
              </a:solidFill>
              <a:latin typeface="Reddit Sans"/>
              <a:ea typeface="Reddit Sans"/>
              <a:cs typeface="Reddit Sans"/>
              <a:sym typeface="Reddit Sans"/>
            </a:endParaRPr>
          </a:p>
        </p:txBody>
      </p:sp>
      <p:sp>
        <p:nvSpPr>
          <p:cNvPr id="2073" name="Google Shape;2073;p92"/>
          <p:cNvSpPr/>
          <p:nvPr/>
        </p:nvSpPr>
        <p:spPr>
          <a:xfrm>
            <a:off x="10202200" y="3454000"/>
            <a:ext cx="1399500" cy="926400"/>
          </a:xfrm>
          <a:prstGeom prst="roundRect">
            <a:avLst>
              <a:gd name="adj" fmla="val 16335"/>
            </a:avLst>
          </a:prstGeom>
          <a:solidFill>
            <a:srgbClr val="FFDF5A"/>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750" b="1">
                <a:solidFill>
                  <a:schemeClr val="dk1"/>
                </a:solidFill>
                <a:latin typeface="Reddit Sans"/>
                <a:ea typeface="Reddit Sans"/>
                <a:cs typeface="Reddit Sans"/>
                <a:sym typeface="Reddit Sans"/>
              </a:rPr>
              <a:t>Sổ sách </a:t>
            </a:r>
            <a:endParaRPr sz="1750" b="1">
              <a:solidFill>
                <a:schemeClr val="dk1"/>
              </a:solidFill>
              <a:latin typeface="Reddit Sans"/>
              <a:ea typeface="Reddit Sans"/>
              <a:cs typeface="Reddit Sans"/>
              <a:sym typeface="Reddit Sans"/>
            </a:endParaRPr>
          </a:p>
          <a:p>
            <a:pPr marL="0" lvl="0" indent="0" algn="ctr" rtl="0">
              <a:spcBef>
                <a:spcPts val="0"/>
              </a:spcBef>
              <a:spcAft>
                <a:spcPts val="0"/>
              </a:spcAft>
              <a:buClr>
                <a:schemeClr val="dk1"/>
              </a:buClr>
              <a:buSzPts val="903"/>
              <a:buFont typeface="Arial"/>
              <a:buNone/>
            </a:pPr>
            <a:r>
              <a:rPr lang="vi" sz="1750" b="1">
                <a:solidFill>
                  <a:schemeClr val="dk1"/>
                </a:solidFill>
                <a:latin typeface="Reddit Sans"/>
                <a:ea typeface="Reddit Sans"/>
                <a:cs typeface="Reddit Sans"/>
                <a:sym typeface="Reddit Sans"/>
              </a:rPr>
              <a:t>Kế toán</a:t>
            </a:r>
            <a:endParaRPr sz="1750" b="1">
              <a:solidFill>
                <a:schemeClr val="dk1"/>
              </a:solidFill>
              <a:latin typeface="Reddit Sans"/>
              <a:ea typeface="Reddit Sans"/>
              <a:cs typeface="Reddit Sans"/>
              <a:sym typeface="Reddit Sans"/>
            </a:endParaRPr>
          </a:p>
        </p:txBody>
      </p:sp>
      <p:pic>
        <p:nvPicPr>
          <p:cNvPr id="2074" name="Google Shape;2074;p92" title="icon-.png"/>
          <p:cNvPicPr preferRelativeResize="0"/>
          <p:nvPr/>
        </p:nvPicPr>
        <p:blipFill rotWithShape="1">
          <a:blip r:embed="rId5">
            <a:alphaModFix/>
          </a:blip>
          <a:srcRect l="14994" r="15329"/>
          <a:stretch/>
        </p:blipFill>
        <p:spPr>
          <a:xfrm flipH="1">
            <a:off x="2001549" y="2950725"/>
            <a:ext cx="550801" cy="810851"/>
          </a:xfrm>
          <a:prstGeom prst="rect">
            <a:avLst/>
          </a:prstGeom>
          <a:noFill/>
          <a:ln>
            <a:noFill/>
          </a:ln>
        </p:spPr>
      </p:pic>
      <p:pic>
        <p:nvPicPr>
          <p:cNvPr id="2075" name="Google Shape;2075;p92" title="icon-.png"/>
          <p:cNvPicPr preferRelativeResize="0"/>
          <p:nvPr/>
        </p:nvPicPr>
        <p:blipFill rotWithShape="1">
          <a:blip r:embed="rId5">
            <a:alphaModFix/>
          </a:blip>
          <a:srcRect l="14994" r="15329"/>
          <a:stretch/>
        </p:blipFill>
        <p:spPr>
          <a:xfrm>
            <a:off x="9410727" y="2950732"/>
            <a:ext cx="564900" cy="810844"/>
          </a:xfrm>
          <a:prstGeom prst="rect">
            <a:avLst/>
          </a:prstGeom>
          <a:noFill/>
          <a:ln>
            <a:noFill/>
          </a:ln>
        </p:spPr>
      </p:pic>
      <p:cxnSp>
        <p:nvCxnSpPr>
          <p:cNvPr id="2076" name="Google Shape;2076;p92"/>
          <p:cNvCxnSpPr>
            <a:stCxn id="2070" idx="2"/>
            <a:endCxn id="2040" idx="0"/>
          </p:cNvCxnSpPr>
          <p:nvPr/>
        </p:nvCxnSpPr>
        <p:spPr>
          <a:xfrm>
            <a:off x="3625750" y="2409595"/>
            <a:ext cx="0" cy="541500"/>
          </a:xfrm>
          <a:prstGeom prst="straightConnector1">
            <a:avLst/>
          </a:prstGeom>
          <a:noFill/>
          <a:ln w="9525" cap="flat" cmpd="sng">
            <a:solidFill>
              <a:schemeClr val="dk2"/>
            </a:solidFill>
            <a:prstDash val="dashDot"/>
            <a:round/>
            <a:headEnd type="none" w="med" len="med"/>
            <a:tailEnd type="triangle" w="med" len="med"/>
          </a:ln>
        </p:spPr>
      </p:cxnSp>
      <p:sp>
        <p:nvSpPr>
          <p:cNvPr id="2077" name="Google Shape;2077;p9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47</a:t>
            </a:fld>
            <a:endParaRPr/>
          </a:p>
        </p:txBody>
      </p:sp>
      <p:pic>
        <p:nvPicPr>
          <p:cNvPr id="49" name="Picture 48"/>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081"/>
        <p:cNvGrpSpPr/>
        <p:nvPr/>
      </p:nvGrpSpPr>
      <p:grpSpPr>
        <a:xfrm>
          <a:off x="0" y="0"/>
          <a:ext cx="0" cy="0"/>
          <a:chOff x="0" y="0"/>
          <a:chExt cx="0" cy="0"/>
        </a:xfrm>
      </p:grpSpPr>
      <p:sp>
        <p:nvSpPr>
          <p:cNvPr id="2082" name="Google Shape;2082;p9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083" name="Google Shape;2083;p93"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084" name="Google Shape;2084;p93"/>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04 : </a:t>
            </a:r>
            <a:r>
              <a:rPr lang="vi" sz="1600" b="1">
                <a:solidFill>
                  <a:srgbClr val="C3161C"/>
                </a:solidFill>
                <a:latin typeface="Reddit Sans"/>
                <a:ea typeface="Reddit Sans"/>
                <a:cs typeface="Reddit Sans"/>
                <a:sym typeface="Reddit Sans"/>
              </a:rPr>
              <a:t>Quản trị Tài chính – Kế toán theo thời gian thực với MBW Next</a:t>
            </a:r>
            <a:endParaRPr sz="1600" b="1">
              <a:solidFill>
                <a:srgbClr val="C3161C"/>
              </a:solidFill>
              <a:latin typeface="Reddit Sans"/>
              <a:ea typeface="Reddit Sans"/>
              <a:cs typeface="Reddit Sans"/>
              <a:sym typeface="Reddit Sans"/>
            </a:endParaRPr>
          </a:p>
        </p:txBody>
      </p:sp>
      <p:grpSp>
        <p:nvGrpSpPr>
          <p:cNvPr id="2085" name="Google Shape;2085;p93"/>
          <p:cNvGrpSpPr/>
          <p:nvPr/>
        </p:nvGrpSpPr>
        <p:grpSpPr>
          <a:xfrm>
            <a:off x="10222040" y="325568"/>
            <a:ext cx="1379662" cy="380749"/>
            <a:chOff x="2600725" y="4134550"/>
            <a:chExt cx="1957800" cy="540300"/>
          </a:xfrm>
        </p:grpSpPr>
        <p:sp>
          <p:nvSpPr>
            <p:cNvPr id="2086" name="Google Shape;2086;p93"/>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087" name="Google Shape;2087;p93"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088" name="Google Shape;2088;p93"/>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đồng bộ tài chính – kế toán với hoạt động bán hàng theo thời gian thực?</a:t>
            </a:r>
            <a:endParaRPr sz="1200">
              <a:solidFill>
                <a:srgbClr val="C3161C"/>
              </a:solidFill>
              <a:latin typeface="Reddit Sans Medium"/>
              <a:ea typeface="Reddit Sans Medium"/>
              <a:cs typeface="Reddit Sans Medium"/>
              <a:sym typeface="Reddit Sans Medium"/>
            </a:endParaRPr>
          </a:p>
        </p:txBody>
      </p:sp>
      <p:sp>
        <p:nvSpPr>
          <p:cNvPr id="2089" name="Google Shape;2089;p93"/>
          <p:cNvSpPr txBox="1"/>
          <p:nvPr/>
        </p:nvSpPr>
        <p:spPr>
          <a:xfrm>
            <a:off x="512425" y="110040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Công nợ Phải thu / Phải trả / Tuổi nợ</a:t>
            </a:r>
            <a:endParaRPr sz="1200" b="1">
              <a:solidFill>
                <a:srgbClr val="C3161C"/>
              </a:solidFill>
              <a:latin typeface="Reddit Sans"/>
              <a:ea typeface="Reddit Sans"/>
              <a:cs typeface="Reddit Sans"/>
              <a:sym typeface="Reddit Sans"/>
            </a:endParaRPr>
          </a:p>
        </p:txBody>
      </p:sp>
      <p:sp>
        <p:nvSpPr>
          <p:cNvPr id="2090" name="Google Shape;2090;p93"/>
          <p:cNvSpPr txBox="1"/>
          <p:nvPr/>
        </p:nvSpPr>
        <p:spPr>
          <a:xfrm>
            <a:off x="7009025" y="37303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Lợi nhuận</a:t>
            </a:r>
            <a:endParaRPr sz="1200" b="1">
              <a:solidFill>
                <a:srgbClr val="C3161C"/>
              </a:solidFill>
              <a:latin typeface="Reddit Sans"/>
              <a:ea typeface="Reddit Sans"/>
              <a:cs typeface="Reddit Sans"/>
              <a:sym typeface="Reddit Sans"/>
            </a:endParaRPr>
          </a:p>
        </p:txBody>
      </p:sp>
      <p:sp>
        <p:nvSpPr>
          <p:cNvPr id="2091" name="Google Shape;2091;p93"/>
          <p:cNvSpPr txBox="1"/>
          <p:nvPr/>
        </p:nvSpPr>
        <p:spPr>
          <a:xfrm>
            <a:off x="512425" y="37428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Kết quả kinh doanh theo Kênh / Vùng</a:t>
            </a:r>
            <a:endParaRPr sz="1200" b="1">
              <a:solidFill>
                <a:srgbClr val="C3161C"/>
              </a:solidFill>
              <a:latin typeface="Reddit Sans"/>
              <a:ea typeface="Reddit Sans"/>
              <a:cs typeface="Reddit Sans"/>
              <a:sym typeface="Reddit Sans"/>
            </a:endParaRPr>
          </a:p>
        </p:txBody>
      </p:sp>
      <p:sp>
        <p:nvSpPr>
          <p:cNvPr id="2092" name="Google Shape;2092;p93"/>
          <p:cNvSpPr txBox="1"/>
          <p:nvPr/>
        </p:nvSpPr>
        <p:spPr>
          <a:xfrm>
            <a:off x="7009025" y="11534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Lưu chuyển tiền tệ - Dòng tiền</a:t>
            </a:r>
            <a:endParaRPr sz="1200" b="1">
              <a:solidFill>
                <a:srgbClr val="C3161C"/>
              </a:solidFill>
              <a:latin typeface="Reddit Sans"/>
              <a:ea typeface="Reddit Sans"/>
              <a:cs typeface="Reddit Sans"/>
              <a:sym typeface="Reddit Sans"/>
            </a:endParaRPr>
          </a:p>
        </p:txBody>
      </p:sp>
      <p:pic>
        <p:nvPicPr>
          <p:cNvPr id="2093" name="Google Shape;2093;p93"/>
          <p:cNvPicPr preferRelativeResize="0"/>
          <p:nvPr/>
        </p:nvPicPr>
        <p:blipFill rotWithShape="1">
          <a:blip r:embed="rId5">
            <a:alphaModFix/>
          </a:blip>
          <a:srcRect l="7462" t="571" r="33552" b="44554"/>
          <a:stretch/>
        </p:blipFill>
        <p:spPr>
          <a:xfrm>
            <a:off x="549775" y="1490126"/>
            <a:ext cx="4518000" cy="2148600"/>
          </a:xfrm>
          <a:prstGeom prst="roundRect">
            <a:avLst>
              <a:gd name="adj" fmla="val 9074"/>
            </a:avLst>
          </a:prstGeom>
          <a:noFill/>
          <a:ln w="9525" cap="flat" cmpd="sng">
            <a:solidFill>
              <a:srgbClr val="C3161C"/>
            </a:solidFill>
            <a:prstDash val="solid"/>
            <a:round/>
            <a:headEnd type="none" w="sm" len="sm"/>
            <a:tailEnd type="none" w="sm" len="sm"/>
          </a:ln>
        </p:spPr>
      </p:pic>
      <p:pic>
        <p:nvPicPr>
          <p:cNvPr id="2094" name="Google Shape;2094;p93"/>
          <p:cNvPicPr preferRelativeResize="0"/>
          <p:nvPr/>
        </p:nvPicPr>
        <p:blipFill rotWithShape="1">
          <a:blip r:embed="rId6">
            <a:alphaModFix/>
          </a:blip>
          <a:srcRect l="33989" b="33989"/>
          <a:stretch/>
        </p:blipFill>
        <p:spPr>
          <a:xfrm>
            <a:off x="549775" y="1490124"/>
            <a:ext cx="4518000" cy="2194800"/>
          </a:xfrm>
          <a:prstGeom prst="roundRect">
            <a:avLst>
              <a:gd name="adj" fmla="val 2927"/>
            </a:avLst>
          </a:prstGeom>
          <a:noFill/>
          <a:ln w="9525" cap="flat" cmpd="sng">
            <a:solidFill>
              <a:srgbClr val="C3161C"/>
            </a:solidFill>
            <a:prstDash val="solid"/>
            <a:round/>
            <a:headEnd type="none" w="sm" len="sm"/>
            <a:tailEnd type="none" w="sm" len="sm"/>
          </a:ln>
        </p:spPr>
      </p:pic>
      <p:pic>
        <p:nvPicPr>
          <p:cNvPr id="2095" name="Google Shape;2095;p93"/>
          <p:cNvPicPr preferRelativeResize="0"/>
          <p:nvPr/>
        </p:nvPicPr>
        <p:blipFill>
          <a:blip r:embed="rId7">
            <a:alphaModFix/>
          </a:blip>
          <a:stretch>
            <a:fillRect/>
          </a:stretch>
        </p:blipFill>
        <p:spPr>
          <a:xfrm>
            <a:off x="2111402" y="2830574"/>
            <a:ext cx="3882000" cy="538500"/>
          </a:xfrm>
          <a:prstGeom prst="roundRect">
            <a:avLst>
              <a:gd name="adj" fmla="val 16667"/>
            </a:avLst>
          </a:prstGeom>
          <a:noFill/>
          <a:ln w="9525" cap="flat" cmpd="sng">
            <a:solidFill>
              <a:srgbClr val="C3161C"/>
            </a:solidFill>
            <a:prstDash val="solid"/>
            <a:round/>
            <a:headEnd type="none" w="sm" len="sm"/>
            <a:tailEnd type="none" w="sm" len="sm"/>
          </a:ln>
        </p:spPr>
      </p:pic>
      <p:pic>
        <p:nvPicPr>
          <p:cNvPr id="2096" name="Google Shape;2096;p93"/>
          <p:cNvPicPr preferRelativeResize="0"/>
          <p:nvPr/>
        </p:nvPicPr>
        <p:blipFill rotWithShape="1">
          <a:blip r:embed="rId8">
            <a:alphaModFix/>
          </a:blip>
          <a:srcRect b="33919"/>
          <a:stretch/>
        </p:blipFill>
        <p:spPr>
          <a:xfrm>
            <a:off x="549775" y="4086375"/>
            <a:ext cx="4518000" cy="2194800"/>
          </a:xfrm>
          <a:prstGeom prst="roundRect">
            <a:avLst>
              <a:gd name="adj" fmla="val 7448"/>
            </a:avLst>
          </a:prstGeom>
          <a:noFill/>
          <a:ln w="9525" cap="flat" cmpd="sng">
            <a:solidFill>
              <a:srgbClr val="C3161C"/>
            </a:solidFill>
            <a:prstDash val="solid"/>
            <a:round/>
            <a:headEnd type="none" w="sm" len="sm"/>
            <a:tailEnd type="none" w="sm" len="sm"/>
          </a:ln>
        </p:spPr>
      </p:pic>
      <p:pic>
        <p:nvPicPr>
          <p:cNvPr id="2097" name="Google Shape;2097;p93"/>
          <p:cNvPicPr preferRelativeResize="0"/>
          <p:nvPr/>
        </p:nvPicPr>
        <p:blipFill rotWithShape="1">
          <a:blip r:embed="rId9">
            <a:alphaModFix/>
          </a:blip>
          <a:srcRect r="6803" b="13104"/>
          <a:stretch/>
        </p:blipFill>
        <p:spPr>
          <a:xfrm>
            <a:off x="7083725" y="1490125"/>
            <a:ext cx="4518000" cy="2194800"/>
          </a:xfrm>
          <a:prstGeom prst="roundRect">
            <a:avLst>
              <a:gd name="adj" fmla="val 4615"/>
            </a:avLst>
          </a:prstGeom>
          <a:noFill/>
          <a:ln w="9525" cap="flat" cmpd="sng">
            <a:solidFill>
              <a:srgbClr val="C3161C"/>
            </a:solidFill>
            <a:prstDash val="solid"/>
            <a:round/>
            <a:headEnd type="none" w="sm" len="sm"/>
            <a:tailEnd type="none" w="sm" len="sm"/>
          </a:ln>
        </p:spPr>
      </p:pic>
      <p:pic>
        <p:nvPicPr>
          <p:cNvPr id="2098" name="Google Shape;2098;p93"/>
          <p:cNvPicPr preferRelativeResize="0"/>
          <p:nvPr/>
        </p:nvPicPr>
        <p:blipFill rotWithShape="1">
          <a:blip r:embed="rId10">
            <a:alphaModFix/>
          </a:blip>
          <a:srcRect r="6594" b="6586"/>
          <a:stretch/>
        </p:blipFill>
        <p:spPr>
          <a:xfrm>
            <a:off x="7046375" y="4089675"/>
            <a:ext cx="4518000" cy="2188200"/>
          </a:xfrm>
          <a:prstGeom prst="roundRect">
            <a:avLst>
              <a:gd name="adj" fmla="val 6726"/>
            </a:avLst>
          </a:prstGeom>
          <a:noFill/>
          <a:ln w="9525" cap="flat" cmpd="sng">
            <a:solidFill>
              <a:srgbClr val="C3161C"/>
            </a:solidFill>
            <a:prstDash val="solid"/>
            <a:round/>
            <a:headEnd type="none" w="sm" len="sm"/>
            <a:tailEnd type="none" w="sm" len="sm"/>
          </a:ln>
        </p:spPr>
      </p:pic>
      <p:sp>
        <p:nvSpPr>
          <p:cNvPr id="2099" name="Google Shape;2099;p9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48</a:t>
            </a:fld>
            <a:endParaRPr/>
          </a:p>
        </p:txBody>
      </p:sp>
      <p:pic>
        <p:nvPicPr>
          <p:cNvPr id="20" name="Picture 19"/>
          <p:cNvPicPr>
            <a:picLocks noChangeAspect="1"/>
          </p:cNvPicPr>
          <p:nvPr/>
        </p:nvPicPr>
        <p:blipFill>
          <a:blip r:embed="rId11"/>
          <a:stretch>
            <a:fillRect/>
          </a:stretch>
        </p:blipFill>
        <p:spPr>
          <a:xfrm>
            <a:off x="4704537" y="6450781"/>
            <a:ext cx="3254939" cy="260732"/>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3"/>
        <p:cNvGrpSpPr/>
        <p:nvPr/>
      </p:nvGrpSpPr>
      <p:grpSpPr>
        <a:xfrm>
          <a:off x="0" y="0"/>
          <a:ext cx="0" cy="0"/>
          <a:chOff x="0" y="0"/>
          <a:chExt cx="0" cy="0"/>
        </a:xfrm>
      </p:grpSpPr>
      <p:sp>
        <p:nvSpPr>
          <p:cNvPr id="2104" name="Google Shape;2104;p9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105" name="Google Shape;2105;p9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106" name="Google Shape;2106;p94"/>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04 : </a:t>
            </a:r>
            <a:r>
              <a:rPr lang="vi" sz="1600" b="1">
                <a:solidFill>
                  <a:srgbClr val="C3161C"/>
                </a:solidFill>
                <a:latin typeface="Reddit Sans"/>
                <a:ea typeface="Reddit Sans"/>
                <a:cs typeface="Reddit Sans"/>
                <a:sym typeface="Reddit Sans"/>
              </a:rPr>
              <a:t>Quản trị Tài chính – Kế toán theo thời gian thực với MBW Next</a:t>
            </a:r>
            <a:endParaRPr sz="1600" b="1">
              <a:solidFill>
                <a:srgbClr val="C3161C"/>
              </a:solidFill>
              <a:latin typeface="Reddit Sans"/>
              <a:ea typeface="Reddit Sans"/>
              <a:cs typeface="Reddit Sans"/>
              <a:sym typeface="Reddit Sans"/>
            </a:endParaRPr>
          </a:p>
        </p:txBody>
      </p:sp>
      <p:grpSp>
        <p:nvGrpSpPr>
          <p:cNvPr id="2107" name="Google Shape;2107;p94"/>
          <p:cNvGrpSpPr/>
          <p:nvPr/>
        </p:nvGrpSpPr>
        <p:grpSpPr>
          <a:xfrm>
            <a:off x="10222040" y="325568"/>
            <a:ext cx="1379662" cy="380749"/>
            <a:chOff x="2600725" y="4134550"/>
            <a:chExt cx="1957800" cy="540300"/>
          </a:xfrm>
        </p:grpSpPr>
        <p:sp>
          <p:nvSpPr>
            <p:cNvPr id="2108" name="Google Shape;2108;p9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109" name="Google Shape;2109;p94"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110" name="Google Shape;2110;p94"/>
          <p:cNvSpPr txBox="1"/>
          <p:nvPr/>
        </p:nvSpPr>
        <p:spPr>
          <a:xfrm>
            <a:off x="587225" y="778700"/>
            <a:ext cx="74019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đồng bộ tài chính – kế toán với hoạt động bán hàng theo thời gian thực?</a:t>
            </a:r>
            <a:endParaRPr sz="1200">
              <a:solidFill>
                <a:srgbClr val="C3161C"/>
              </a:solidFill>
              <a:latin typeface="Reddit Sans Medium"/>
              <a:ea typeface="Reddit Sans Medium"/>
              <a:cs typeface="Reddit Sans Medium"/>
              <a:sym typeface="Reddit Sans Medium"/>
            </a:endParaRPr>
          </a:p>
        </p:txBody>
      </p:sp>
      <p:pic>
        <p:nvPicPr>
          <p:cNvPr id="2111" name="Google Shape;2111;p94"/>
          <p:cNvPicPr preferRelativeResize="0"/>
          <p:nvPr/>
        </p:nvPicPr>
        <p:blipFill>
          <a:blip r:embed="rId5">
            <a:alphaModFix/>
          </a:blip>
          <a:stretch>
            <a:fillRect/>
          </a:stretch>
        </p:blipFill>
        <p:spPr>
          <a:xfrm>
            <a:off x="2431625" y="1146600"/>
            <a:ext cx="7325700" cy="5104200"/>
          </a:xfrm>
          <a:prstGeom prst="roundRect">
            <a:avLst>
              <a:gd name="adj" fmla="val 2232"/>
            </a:avLst>
          </a:prstGeom>
          <a:noFill/>
          <a:ln w="9525" cap="flat" cmpd="sng">
            <a:solidFill>
              <a:srgbClr val="C3161C"/>
            </a:solidFill>
            <a:prstDash val="solid"/>
            <a:round/>
            <a:headEnd type="none" w="sm" len="sm"/>
            <a:tailEnd type="none" w="sm" len="sm"/>
          </a:ln>
        </p:spPr>
      </p:pic>
      <p:sp>
        <p:nvSpPr>
          <p:cNvPr id="2112" name="Google Shape;2112;p9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49</a:t>
            </a:fld>
            <a:endParaRPr/>
          </a:p>
        </p:txBody>
      </p:sp>
      <p:pic>
        <p:nvPicPr>
          <p:cNvPr id="11" name="Picture 10"/>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16"/>
        <p:cNvGrpSpPr/>
        <p:nvPr/>
      </p:nvGrpSpPr>
      <p:grpSpPr>
        <a:xfrm>
          <a:off x="0" y="0"/>
          <a:ext cx="0" cy="0"/>
          <a:chOff x="0" y="0"/>
          <a:chExt cx="0" cy="0"/>
        </a:xfrm>
      </p:grpSpPr>
      <p:sp>
        <p:nvSpPr>
          <p:cNvPr id="2117" name="Google Shape;2117;p95"/>
          <p:cNvSpPr txBox="1"/>
          <p:nvPr/>
        </p:nvSpPr>
        <p:spPr>
          <a:xfrm>
            <a:off x="-50" y="1941687"/>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2118" name="Google Shape;2118;p9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119" name="Google Shape;2119;p95"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120" name="Google Shape;2120;p95"/>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2121" name="Google Shape;2121;p95"/>
          <p:cNvSpPr txBox="1"/>
          <p:nvPr/>
        </p:nvSpPr>
        <p:spPr>
          <a:xfrm>
            <a:off x="-150" y="2891162"/>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Quản lý đội ngũ bán hàng &amp; kênh phân phối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2122" name="Google Shape;2122;p95"/>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05</a:t>
            </a:r>
            <a:endParaRPr sz="3200" b="1">
              <a:solidFill>
                <a:schemeClr val="dk1"/>
              </a:solidFill>
              <a:latin typeface="Reddit Sans"/>
              <a:ea typeface="Reddit Sans"/>
              <a:cs typeface="Reddit Sans"/>
              <a:sym typeface="Reddit Sans"/>
            </a:endParaRPr>
          </a:p>
        </p:txBody>
      </p:sp>
      <p:sp>
        <p:nvSpPr>
          <p:cNvPr id="2123" name="Google Shape;2123;p9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50</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27"/>
        <p:cNvGrpSpPr/>
        <p:nvPr/>
      </p:nvGrpSpPr>
      <p:grpSpPr>
        <a:xfrm>
          <a:off x="0" y="0"/>
          <a:ext cx="0" cy="0"/>
          <a:chOff x="0" y="0"/>
          <a:chExt cx="0" cy="0"/>
        </a:xfrm>
      </p:grpSpPr>
      <p:sp>
        <p:nvSpPr>
          <p:cNvPr id="2128" name="Google Shape;2128;p96"/>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129" name="Google Shape;2129;p96"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130" name="Google Shape;2130;p96"/>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05 : </a:t>
            </a:r>
            <a:r>
              <a:rPr lang="vi" sz="1600" b="1">
                <a:solidFill>
                  <a:srgbClr val="C3161C"/>
                </a:solidFill>
                <a:latin typeface="Reddit Sans"/>
                <a:ea typeface="Reddit Sans"/>
                <a:cs typeface="Reddit Sans"/>
                <a:sym typeface="Reddit Sans"/>
              </a:rPr>
              <a:t>Quản lý đội ngũ bán hàng &amp; kênh phân phối với MBW Next</a:t>
            </a:r>
            <a:endParaRPr sz="1600" b="1">
              <a:solidFill>
                <a:srgbClr val="C3161C"/>
              </a:solidFill>
              <a:latin typeface="Reddit Sans"/>
              <a:ea typeface="Reddit Sans"/>
              <a:cs typeface="Reddit Sans"/>
              <a:sym typeface="Reddit Sans"/>
            </a:endParaRPr>
          </a:p>
        </p:txBody>
      </p:sp>
      <p:grpSp>
        <p:nvGrpSpPr>
          <p:cNvPr id="2131" name="Google Shape;2131;p96"/>
          <p:cNvGrpSpPr/>
          <p:nvPr/>
        </p:nvGrpSpPr>
        <p:grpSpPr>
          <a:xfrm>
            <a:off x="10222040" y="325568"/>
            <a:ext cx="1379662" cy="380749"/>
            <a:chOff x="2600725" y="4134550"/>
            <a:chExt cx="1957800" cy="540300"/>
          </a:xfrm>
        </p:grpSpPr>
        <p:sp>
          <p:nvSpPr>
            <p:cNvPr id="2132" name="Google Shape;2132;p96"/>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133" name="Google Shape;2133;p96"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134" name="Google Shape;2134;p96"/>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quản lý đội ngũ bán hàng và kênh phân phối hiệu quả, đo lường được hiệu suất từng nhân sự/khu vực?</a:t>
            </a:r>
            <a:endParaRPr sz="1200">
              <a:solidFill>
                <a:srgbClr val="C3161C"/>
              </a:solidFill>
              <a:latin typeface="Reddit Sans Medium"/>
              <a:ea typeface="Reddit Sans Medium"/>
              <a:cs typeface="Reddit Sans Medium"/>
              <a:sym typeface="Reddit Sans Medium"/>
            </a:endParaRPr>
          </a:p>
        </p:txBody>
      </p:sp>
      <p:sp>
        <p:nvSpPr>
          <p:cNvPr id="2135" name="Google Shape;2135;p96"/>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136" name="Google Shape;2136;p96"/>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2137" name="Google Shape;2137;p96"/>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38" name="Google Shape;2138;p96"/>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39" name="Google Shape;2139;p96"/>
          <p:cNvSpPr txBox="1"/>
          <p:nvPr/>
        </p:nvSpPr>
        <p:spPr>
          <a:xfrm>
            <a:off x="681729" y="2094138"/>
            <a:ext cx="3427800" cy="1485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Khó kiểm soát hiệu suất đội ngũ bán hàng ngoài thị trường.</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Thiếu dữ liệu tức thì về tồn kho thị trường, trưng bày, công nợ đại lý.</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Quy trình đặt đơn hàng của nhân viên và đại lý thủ công, dễ sai sót.</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Thông tin chính sách khuyến mãi không đồng bộ, gây nhầm lẫn.</a:t>
            </a:r>
            <a:endParaRPr sz="1000">
              <a:latin typeface="Reddit Sans"/>
              <a:ea typeface="Reddit Sans"/>
              <a:cs typeface="Reddit Sans"/>
              <a:sym typeface="Reddit Sans"/>
            </a:endParaRPr>
          </a:p>
        </p:txBody>
      </p:sp>
      <p:grpSp>
        <p:nvGrpSpPr>
          <p:cNvPr id="2140" name="Google Shape;2140;p96"/>
          <p:cNvGrpSpPr/>
          <p:nvPr/>
        </p:nvGrpSpPr>
        <p:grpSpPr>
          <a:xfrm rot="-2653208">
            <a:off x="3813930" y="1875175"/>
            <a:ext cx="150428" cy="196210"/>
            <a:chOff x="3723" y="2014"/>
            <a:chExt cx="230" cy="300"/>
          </a:xfrm>
        </p:grpSpPr>
        <p:sp>
          <p:nvSpPr>
            <p:cNvPr id="2141" name="Google Shape;2141;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42" name="Google Shape;2142;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43" name="Google Shape;2143;p96"/>
          <p:cNvSpPr txBox="1"/>
          <p:nvPr/>
        </p:nvSpPr>
        <p:spPr>
          <a:xfrm>
            <a:off x="681800" y="350059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44" name="Google Shape;2144;p96"/>
          <p:cNvCxnSpPr/>
          <p:nvPr/>
        </p:nvCxnSpPr>
        <p:spPr>
          <a:xfrm>
            <a:off x="603350" y="378532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45" name="Google Shape;2145;p96"/>
          <p:cNvSpPr txBox="1"/>
          <p:nvPr/>
        </p:nvSpPr>
        <p:spPr>
          <a:xfrm>
            <a:off x="681804" y="3785324"/>
            <a:ext cx="3427800" cy="2547300"/>
          </a:xfrm>
          <a:prstGeom prst="rect">
            <a:avLst/>
          </a:prstGeom>
          <a:noFill/>
          <a:ln>
            <a:noFill/>
          </a:ln>
        </p:spPr>
        <p:txBody>
          <a:bodyPr spcFirstLastPara="1" wrap="square" lIns="91425" tIns="45700" rIns="91425" bIns="45700" anchor="t" anchorCtr="0">
            <a:spAutoFit/>
          </a:bodyPr>
          <a:lstStyle/>
          <a:p>
            <a:pPr marL="18000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Quản lý tuyến bán hàng &amp; lộ trình di chuyển</a:t>
            </a:r>
            <a:r>
              <a:rPr lang="vi" sz="1000">
                <a:solidFill>
                  <a:schemeClr val="dk1"/>
                </a:solidFill>
                <a:latin typeface="Reddit Sans"/>
                <a:ea typeface="Reddit Sans"/>
                <a:cs typeface="Reddit Sans"/>
                <a:sym typeface="Reddit Sans"/>
              </a:rPr>
              <a:t>: Theo dõi vị trí, chấm công theo GPS, đảm bảo nhân viên thực hiện đúng kế hoạch.</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Ứng dụng di động cho nhân viên sales</a:t>
            </a:r>
            <a:r>
              <a:rPr lang="vi" sz="1000">
                <a:solidFill>
                  <a:schemeClr val="dk1"/>
                </a:solidFill>
                <a:latin typeface="Reddit Sans"/>
                <a:ea typeface="Reddit Sans"/>
                <a:cs typeface="Reddit Sans"/>
                <a:sym typeface="Reddit Sans"/>
              </a:rPr>
              <a:t>: Đặt đơn hàng, tra cứu tồn kho, công nợ, chính sách khuyến mãi trực tiếp trên điện thoại.</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Quản lý điểm bán / đại lý</a:t>
            </a:r>
            <a:r>
              <a:rPr lang="vi" sz="1000">
                <a:solidFill>
                  <a:schemeClr val="dk1"/>
                </a:solidFill>
                <a:latin typeface="Reddit Sans"/>
                <a:ea typeface="Reddit Sans"/>
                <a:cs typeface="Reddit Sans"/>
                <a:sym typeface="Reddit Sans"/>
              </a:rPr>
              <a:t>: Lưu trữ thông tin, lịch sử giao dịch, công nợ của từng khách hàng/đại lý.</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Quản lý chương trình bán hàng &amp; khuyến mãi tại điểm bán</a:t>
            </a:r>
            <a:r>
              <a:rPr lang="vi" sz="1000">
                <a:solidFill>
                  <a:schemeClr val="dk1"/>
                </a:solidFill>
                <a:latin typeface="Reddit Sans"/>
                <a:ea typeface="Reddit Sans"/>
                <a:cs typeface="Reddit Sans"/>
                <a:sym typeface="Reddit Sans"/>
              </a:rPr>
              <a:t>: kiểm soát trưng bày, khuyến mãi, hỗ trợ triển khai chiến dịch marketing ngoài thị trường.</a:t>
            </a:r>
            <a:endParaRPr sz="1000">
              <a:solidFill>
                <a:schemeClr val="dk1"/>
              </a:solidFill>
              <a:latin typeface="Reddit Sans"/>
              <a:ea typeface="Reddit Sans"/>
              <a:cs typeface="Reddit Sans"/>
              <a:sym typeface="Reddit Sans"/>
            </a:endParaRPr>
          </a:p>
          <a:p>
            <a:pPr marL="18000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Báo cáo phân phối đa chiều</a:t>
            </a:r>
            <a:r>
              <a:rPr lang="vi" sz="1000">
                <a:solidFill>
                  <a:schemeClr val="dk1"/>
                </a:solidFill>
                <a:latin typeface="Reddit Sans"/>
                <a:ea typeface="Reddit Sans"/>
                <a:cs typeface="Reddit Sans"/>
                <a:sym typeface="Reddit Sans"/>
              </a:rPr>
              <a:t>: Hiệu suất nhân viên, doanh số theo tuyến, tồn kho thị trường, độ phủ kênh.</a:t>
            </a:r>
            <a:endParaRPr sz="1000">
              <a:solidFill>
                <a:schemeClr val="dk1"/>
              </a:solidFill>
              <a:latin typeface="Reddit Sans"/>
              <a:ea typeface="Reddit Sans"/>
              <a:cs typeface="Reddit Sans"/>
              <a:sym typeface="Reddit Sans"/>
            </a:endParaRPr>
          </a:p>
          <a:p>
            <a:pPr marL="0" marR="0" lvl="0" indent="0" algn="l" rtl="0">
              <a:lnSpc>
                <a:spcPct val="115000"/>
              </a:lnSpc>
              <a:spcBef>
                <a:spcPts val="0"/>
              </a:spcBef>
              <a:spcAft>
                <a:spcPts val="0"/>
              </a:spcAft>
              <a:buNone/>
            </a:pPr>
            <a:endParaRPr sz="1000" b="1">
              <a:solidFill>
                <a:schemeClr val="dk1"/>
              </a:solidFill>
              <a:latin typeface="Reddit Sans"/>
              <a:ea typeface="Reddit Sans"/>
              <a:cs typeface="Reddit Sans"/>
              <a:sym typeface="Reddit Sans"/>
            </a:endParaRPr>
          </a:p>
        </p:txBody>
      </p:sp>
      <p:grpSp>
        <p:nvGrpSpPr>
          <p:cNvPr id="2146" name="Google Shape;2146;p96"/>
          <p:cNvGrpSpPr/>
          <p:nvPr/>
        </p:nvGrpSpPr>
        <p:grpSpPr>
          <a:xfrm rot="-2653208">
            <a:off x="3814005" y="3559462"/>
            <a:ext cx="150428" cy="196210"/>
            <a:chOff x="3723" y="2014"/>
            <a:chExt cx="230" cy="300"/>
          </a:xfrm>
        </p:grpSpPr>
        <p:sp>
          <p:nvSpPr>
            <p:cNvPr id="2147" name="Google Shape;2147;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48" name="Google Shape;2148;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49" name="Google Shape;2149;p96"/>
          <p:cNvSpPr/>
          <p:nvPr/>
        </p:nvSpPr>
        <p:spPr>
          <a:xfrm>
            <a:off x="4332481"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150" name="Google Shape;2150;p96"/>
          <p:cNvSpPr/>
          <p:nvPr/>
        </p:nvSpPr>
        <p:spPr>
          <a:xfrm>
            <a:off x="5139928"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2151" name="Google Shape;2151;p96"/>
          <p:cNvSpPr txBox="1"/>
          <p:nvPr/>
        </p:nvSpPr>
        <p:spPr>
          <a:xfrm>
            <a:off x="4418956"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52" name="Google Shape;2152;p96"/>
          <p:cNvCxnSpPr/>
          <p:nvPr/>
        </p:nvCxnSpPr>
        <p:spPr>
          <a:xfrm>
            <a:off x="4340506"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53" name="Google Shape;2153;p96"/>
          <p:cNvSpPr txBox="1"/>
          <p:nvPr/>
        </p:nvSpPr>
        <p:spPr>
          <a:xfrm>
            <a:off x="4418960"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bức tranh toàn cảnh về hiệu suất từng khu vực, tuyến bán hàng, nhân viên và nhà phân phối. Dễ dàng so sánh mục tiêu – kết quả để điều chỉnh chiến lược kênh.</a:t>
            </a:r>
            <a:endParaRPr sz="1100">
              <a:solidFill>
                <a:schemeClr val="dk1"/>
              </a:solidFill>
              <a:latin typeface="Reddit Sans"/>
              <a:ea typeface="Reddit Sans"/>
              <a:cs typeface="Reddit Sans"/>
              <a:sym typeface="Reddit Sans"/>
            </a:endParaRPr>
          </a:p>
        </p:txBody>
      </p:sp>
      <p:grpSp>
        <p:nvGrpSpPr>
          <p:cNvPr id="2154" name="Google Shape;2154;p96"/>
          <p:cNvGrpSpPr/>
          <p:nvPr/>
        </p:nvGrpSpPr>
        <p:grpSpPr>
          <a:xfrm rot="-2653208">
            <a:off x="7551161" y="1875175"/>
            <a:ext cx="150428" cy="196210"/>
            <a:chOff x="3723" y="2014"/>
            <a:chExt cx="230" cy="300"/>
          </a:xfrm>
        </p:grpSpPr>
        <p:sp>
          <p:nvSpPr>
            <p:cNvPr id="2155" name="Google Shape;2155;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56" name="Google Shape;2156;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57" name="Google Shape;2157;p96"/>
          <p:cNvSpPr txBox="1"/>
          <p:nvPr/>
        </p:nvSpPr>
        <p:spPr>
          <a:xfrm>
            <a:off x="4418956" y="2942444"/>
            <a:ext cx="35061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Bán hàng / GS Bán hàng</a:t>
            </a:r>
            <a:endParaRPr>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a:latin typeface="Reddit Sans SemiBold"/>
              <a:ea typeface="Reddit Sans SemiBold"/>
              <a:cs typeface="Reddit Sans SemiBold"/>
              <a:sym typeface="Reddit Sans SemiBold"/>
            </a:endParaRPr>
          </a:p>
        </p:txBody>
      </p:sp>
      <p:cxnSp>
        <p:nvCxnSpPr>
          <p:cNvPr id="2158" name="Google Shape;2158;p96"/>
          <p:cNvCxnSpPr/>
          <p:nvPr/>
        </p:nvCxnSpPr>
        <p:spPr>
          <a:xfrm>
            <a:off x="4340506" y="3227169"/>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59" name="Google Shape;2159;p96"/>
          <p:cNvSpPr txBox="1"/>
          <p:nvPr/>
        </p:nvSpPr>
        <p:spPr>
          <a:xfrm>
            <a:off x="4418960" y="3234069"/>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Theo dõi vị trí, lộ trình, hoạt động viếng thăm khách hàng của nhân viên ngoài thị trường theo thời gian thực. Nắm rõ tình trạng điểm bán, trưng bày, tồn kho thị trường, công nợ đại lý để kịp thời can thiệp.</a:t>
            </a:r>
            <a:endParaRPr sz="1100">
              <a:latin typeface="Reddit Sans"/>
              <a:ea typeface="Reddit Sans"/>
              <a:cs typeface="Reddit Sans"/>
              <a:sym typeface="Reddit Sans"/>
            </a:endParaRPr>
          </a:p>
        </p:txBody>
      </p:sp>
      <p:grpSp>
        <p:nvGrpSpPr>
          <p:cNvPr id="2160" name="Google Shape;2160;p96"/>
          <p:cNvGrpSpPr/>
          <p:nvPr/>
        </p:nvGrpSpPr>
        <p:grpSpPr>
          <a:xfrm rot="-2653208">
            <a:off x="7551161" y="3001307"/>
            <a:ext cx="150428" cy="196210"/>
            <a:chOff x="3723" y="2014"/>
            <a:chExt cx="230" cy="300"/>
          </a:xfrm>
        </p:grpSpPr>
        <p:sp>
          <p:nvSpPr>
            <p:cNvPr id="2161" name="Google Shape;2161;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62" name="Google Shape;2162;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63" name="Google Shape;2163;p96"/>
          <p:cNvSpPr txBox="1"/>
          <p:nvPr/>
        </p:nvSpPr>
        <p:spPr>
          <a:xfrm>
            <a:off x="4418956" y="403562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Đội ngũ Sales</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64" name="Google Shape;2164;p96"/>
          <p:cNvCxnSpPr/>
          <p:nvPr/>
        </p:nvCxnSpPr>
        <p:spPr>
          <a:xfrm>
            <a:off x="4340506" y="432034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65" name="Google Shape;2165;p96"/>
          <p:cNvSpPr txBox="1"/>
          <p:nvPr/>
        </p:nvSpPr>
        <p:spPr>
          <a:xfrm>
            <a:off x="4418960" y="4327246"/>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Được hỗ trợ bằng ứng dụng di động: đặt đơn hàng ngay tại điểm bán, kiểm tra công nợ, tồn kho, chính sách khuyến mãi áp dụng tức thì. Giúp tăng tỷ lệ chốt đơn và giảm sai sót khi nhập liệu.</a:t>
            </a:r>
            <a:endParaRPr sz="1100">
              <a:latin typeface="Reddit Sans"/>
              <a:ea typeface="Reddit Sans"/>
              <a:cs typeface="Reddit Sans"/>
              <a:sym typeface="Reddit Sans"/>
            </a:endParaRPr>
          </a:p>
        </p:txBody>
      </p:sp>
      <p:grpSp>
        <p:nvGrpSpPr>
          <p:cNvPr id="2166" name="Google Shape;2166;p96"/>
          <p:cNvGrpSpPr/>
          <p:nvPr/>
        </p:nvGrpSpPr>
        <p:grpSpPr>
          <a:xfrm rot="-2653208">
            <a:off x="7551161" y="4094484"/>
            <a:ext cx="150428" cy="196210"/>
            <a:chOff x="3723" y="2014"/>
            <a:chExt cx="230" cy="300"/>
          </a:xfrm>
        </p:grpSpPr>
        <p:sp>
          <p:nvSpPr>
            <p:cNvPr id="2167" name="Google Shape;2167;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68" name="Google Shape;2168;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69" name="Google Shape;2169;p96"/>
          <p:cNvSpPr/>
          <p:nvPr/>
        </p:nvSpPr>
        <p:spPr>
          <a:xfrm>
            <a:off x="8141206"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170" name="Google Shape;2170;p96"/>
          <p:cNvSpPr/>
          <p:nvPr/>
        </p:nvSpPr>
        <p:spPr>
          <a:xfrm>
            <a:off x="8948653"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2171" name="Google Shape;2171;p96"/>
          <p:cNvSpPr txBox="1"/>
          <p:nvPr/>
        </p:nvSpPr>
        <p:spPr>
          <a:xfrm>
            <a:off x="8227681"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20% năng suất đội ngũ sales</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72" name="Google Shape;2172;p96"/>
          <p:cNvCxnSpPr/>
          <p:nvPr/>
        </p:nvCxnSpPr>
        <p:spPr>
          <a:xfrm>
            <a:off x="8149231"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73" name="Google Shape;2173;p96"/>
          <p:cNvSpPr txBox="1"/>
          <p:nvPr/>
        </p:nvSpPr>
        <p:spPr>
          <a:xfrm>
            <a:off x="8227685" y="2101038"/>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ứng dụng di động và quản lý theo thời gian thực.</a:t>
            </a:r>
            <a:endParaRPr sz="1100">
              <a:latin typeface="Reddit Sans"/>
              <a:ea typeface="Reddit Sans"/>
              <a:cs typeface="Reddit Sans"/>
              <a:sym typeface="Reddit Sans"/>
            </a:endParaRPr>
          </a:p>
        </p:txBody>
      </p:sp>
      <p:grpSp>
        <p:nvGrpSpPr>
          <p:cNvPr id="2174" name="Google Shape;2174;p96"/>
          <p:cNvGrpSpPr/>
          <p:nvPr/>
        </p:nvGrpSpPr>
        <p:grpSpPr>
          <a:xfrm rot="-2653208">
            <a:off x="11359886" y="1875175"/>
            <a:ext cx="150428" cy="196210"/>
            <a:chOff x="3723" y="2014"/>
            <a:chExt cx="230" cy="300"/>
          </a:xfrm>
        </p:grpSpPr>
        <p:sp>
          <p:nvSpPr>
            <p:cNvPr id="2175" name="Google Shape;2175;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76" name="Google Shape;2176;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77" name="Google Shape;2177;p96"/>
          <p:cNvSpPr txBox="1"/>
          <p:nvPr/>
        </p:nvSpPr>
        <p:spPr>
          <a:xfrm>
            <a:off x="8227681" y="259097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30–40% sai sót nhập đơn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78" name="Google Shape;2178;p96"/>
          <p:cNvCxnSpPr/>
          <p:nvPr/>
        </p:nvCxnSpPr>
        <p:spPr>
          <a:xfrm>
            <a:off x="8149231" y="287570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79" name="Google Shape;2179;p96"/>
          <p:cNvSpPr txBox="1"/>
          <p:nvPr/>
        </p:nvSpPr>
        <p:spPr>
          <a:xfrm>
            <a:off x="8227685" y="2875704"/>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đồng bộ dữ liệu khuyến mãi, công nợ, tồn kho ngay tại điểm bán</a:t>
            </a:r>
            <a:endParaRPr sz="1100">
              <a:latin typeface="Reddit Sans"/>
              <a:ea typeface="Reddit Sans"/>
              <a:cs typeface="Reddit Sans"/>
              <a:sym typeface="Reddit Sans"/>
            </a:endParaRPr>
          </a:p>
        </p:txBody>
      </p:sp>
      <p:sp>
        <p:nvSpPr>
          <p:cNvPr id="2180" name="Google Shape;2180;p96"/>
          <p:cNvSpPr txBox="1"/>
          <p:nvPr/>
        </p:nvSpPr>
        <p:spPr>
          <a:xfrm>
            <a:off x="8227681" y="336272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Đảm bảo độ phủ thị trường tối ưu</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81" name="Google Shape;2181;p96"/>
          <p:cNvCxnSpPr/>
          <p:nvPr/>
        </p:nvCxnSpPr>
        <p:spPr>
          <a:xfrm>
            <a:off x="8149231" y="364745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82" name="Google Shape;2182;p96"/>
          <p:cNvSpPr txBox="1"/>
          <p:nvPr/>
        </p:nvSpPr>
        <p:spPr>
          <a:xfrm>
            <a:off x="8227685" y="3647454"/>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quản lý tuyến, điểm bán và chương trình trưng bày hiệu quả</a:t>
            </a:r>
            <a:endParaRPr sz="1100">
              <a:latin typeface="Reddit Sans"/>
              <a:ea typeface="Reddit Sans"/>
              <a:cs typeface="Reddit Sans"/>
              <a:sym typeface="Reddit Sans"/>
            </a:endParaRPr>
          </a:p>
        </p:txBody>
      </p:sp>
      <p:grpSp>
        <p:nvGrpSpPr>
          <p:cNvPr id="2183" name="Google Shape;2183;p96"/>
          <p:cNvGrpSpPr/>
          <p:nvPr/>
        </p:nvGrpSpPr>
        <p:grpSpPr>
          <a:xfrm rot="-2653208">
            <a:off x="11359886" y="3421591"/>
            <a:ext cx="150428" cy="196210"/>
            <a:chOff x="3723" y="2014"/>
            <a:chExt cx="230" cy="300"/>
          </a:xfrm>
        </p:grpSpPr>
        <p:sp>
          <p:nvSpPr>
            <p:cNvPr id="2184" name="Google Shape;2184;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85" name="Google Shape;2185;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186" name="Google Shape;2186;p96"/>
          <p:cNvSpPr txBox="1"/>
          <p:nvPr/>
        </p:nvSpPr>
        <p:spPr>
          <a:xfrm>
            <a:off x="8227681" y="4140236"/>
            <a:ext cx="35061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Nâng cao tính minh bạch &amp; kỷ luật của lực lượng bán hàng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87" name="Google Shape;2187;p96"/>
          <p:cNvCxnSpPr/>
          <p:nvPr/>
        </p:nvCxnSpPr>
        <p:spPr>
          <a:xfrm>
            <a:off x="8149231" y="466028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88" name="Google Shape;2188;p96"/>
          <p:cNvSpPr txBox="1"/>
          <p:nvPr/>
        </p:nvSpPr>
        <p:spPr>
          <a:xfrm>
            <a:off x="8227681" y="4660291"/>
            <a:ext cx="3427800" cy="4563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phản ánh lợi nhuận thực tế, tránh ảo về hiệu quả kinh doanh.</a:t>
            </a:r>
            <a:endParaRPr sz="1100">
              <a:latin typeface="Reddit Sans"/>
              <a:ea typeface="Reddit Sans"/>
              <a:cs typeface="Reddit Sans"/>
              <a:sym typeface="Reddit Sans"/>
            </a:endParaRPr>
          </a:p>
        </p:txBody>
      </p:sp>
      <p:sp>
        <p:nvSpPr>
          <p:cNvPr id="2189" name="Google Shape;2189;p96"/>
          <p:cNvSpPr txBox="1"/>
          <p:nvPr/>
        </p:nvSpPr>
        <p:spPr>
          <a:xfrm>
            <a:off x="8227681" y="515022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doanh thu và lòng tin của điểm bán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90" name="Google Shape;2190;p96"/>
          <p:cNvCxnSpPr/>
          <p:nvPr/>
        </p:nvCxnSpPr>
        <p:spPr>
          <a:xfrm>
            <a:off x="8149231" y="543494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91" name="Google Shape;2191;p96"/>
          <p:cNvSpPr txBox="1"/>
          <p:nvPr/>
        </p:nvSpPr>
        <p:spPr>
          <a:xfrm>
            <a:off x="8227685" y="5434946"/>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khi quy trình phân phối trở nên chuyên nghiệp, minh bạch và nhanh chóng.</a:t>
            </a:r>
            <a:endParaRPr sz="1100">
              <a:latin typeface="Reddit Sans"/>
              <a:ea typeface="Reddit Sans"/>
              <a:cs typeface="Reddit Sans"/>
              <a:sym typeface="Reddit Sans"/>
            </a:endParaRPr>
          </a:p>
        </p:txBody>
      </p:sp>
      <p:sp>
        <p:nvSpPr>
          <p:cNvPr id="2192" name="Google Shape;2192;p96"/>
          <p:cNvSpPr txBox="1"/>
          <p:nvPr/>
        </p:nvSpPr>
        <p:spPr>
          <a:xfrm>
            <a:off x="4418956" y="517984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Nhà phân phối / Điểm bán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193" name="Google Shape;2193;p96"/>
          <p:cNvCxnSpPr/>
          <p:nvPr/>
        </p:nvCxnSpPr>
        <p:spPr>
          <a:xfrm>
            <a:off x="4340506" y="546457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194" name="Google Shape;2194;p96"/>
          <p:cNvSpPr txBox="1"/>
          <p:nvPr/>
        </p:nvSpPr>
        <p:spPr>
          <a:xfrm>
            <a:off x="4418960" y="5471474"/>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Được phục vụ nhanh chóng, minh bạch với chính sách giá và khuyến mãi rõ ràng, quy trình đặt – nhận – thanh toán đơn hàng trơn tru.</a:t>
            </a:r>
            <a:endParaRPr sz="1100">
              <a:latin typeface="Reddit Sans"/>
              <a:ea typeface="Reddit Sans"/>
              <a:cs typeface="Reddit Sans"/>
              <a:sym typeface="Reddit Sans"/>
            </a:endParaRPr>
          </a:p>
        </p:txBody>
      </p:sp>
      <p:grpSp>
        <p:nvGrpSpPr>
          <p:cNvPr id="2195" name="Google Shape;2195;p96"/>
          <p:cNvGrpSpPr/>
          <p:nvPr/>
        </p:nvGrpSpPr>
        <p:grpSpPr>
          <a:xfrm rot="-2653208">
            <a:off x="7551161" y="5238712"/>
            <a:ext cx="150428" cy="196210"/>
            <a:chOff x="3723" y="2014"/>
            <a:chExt cx="230" cy="300"/>
          </a:xfrm>
        </p:grpSpPr>
        <p:sp>
          <p:nvSpPr>
            <p:cNvPr id="2196" name="Google Shape;2196;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197" name="Google Shape;2197;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2198" name="Google Shape;2198;p96"/>
          <p:cNvGrpSpPr/>
          <p:nvPr/>
        </p:nvGrpSpPr>
        <p:grpSpPr>
          <a:xfrm rot="-2653208">
            <a:off x="11359886" y="2625984"/>
            <a:ext cx="150428" cy="196210"/>
            <a:chOff x="3723" y="2014"/>
            <a:chExt cx="230" cy="300"/>
          </a:xfrm>
        </p:grpSpPr>
        <p:sp>
          <p:nvSpPr>
            <p:cNvPr id="2199" name="Google Shape;2199;p96"/>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200" name="Google Shape;2200;p96"/>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201" name="Google Shape;2201;p9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51</a:t>
            </a:fld>
            <a:endParaRPr/>
          </a:p>
        </p:txBody>
      </p:sp>
      <p:pic>
        <p:nvPicPr>
          <p:cNvPr id="76" name="Picture 75"/>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205"/>
        <p:cNvGrpSpPr/>
        <p:nvPr/>
      </p:nvGrpSpPr>
      <p:grpSpPr>
        <a:xfrm>
          <a:off x="0" y="0"/>
          <a:ext cx="0" cy="0"/>
          <a:chOff x="0" y="0"/>
          <a:chExt cx="0" cy="0"/>
        </a:xfrm>
      </p:grpSpPr>
      <p:sp>
        <p:nvSpPr>
          <p:cNvPr id="2206" name="Google Shape;2206;p9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207" name="Google Shape;2207;p97"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208" name="Google Shape;2208;p97"/>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05 : </a:t>
            </a:r>
            <a:r>
              <a:rPr lang="vi" sz="1600" b="1">
                <a:solidFill>
                  <a:srgbClr val="C3161C"/>
                </a:solidFill>
                <a:latin typeface="Reddit Sans"/>
                <a:ea typeface="Reddit Sans"/>
                <a:cs typeface="Reddit Sans"/>
                <a:sym typeface="Reddit Sans"/>
              </a:rPr>
              <a:t>Quản lý đội ngũ bán hàng &amp; kênh phân phối với MBW Next</a:t>
            </a:r>
            <a:endParaRPr sz="1600" b="1">
              <a:solidFill>
                <a:srgbClr val="C3161C"/>
              </a:solidFill>
              <a:latin typeface="Reddit Sans"/>
              <a:ea typeface="Reddit Sans"/>
              <a:cs typeface="Reddit Sans"/>
              <a:sym typeface="Reddit Sans"/>
            </a:endParaRPr>
          </a:p>
        </p:txBody>
      </p:sp>
      <p:grpSp>
        <p:nvGrpSpPr>
          <p:cNvPr id="2209" name="Google Shape;2209;p97"/>
          <p:cNvGrpSpPr/>
          <p:nvPr/>
        </p:nvGrpSpPr>
        <p:grpSpPr>
          <a:xfrm>
            <a:off x="10222040" y="325568"/>
            <a:ext cx="1379662" cy="380749"/>
            <a:chOff x="2600725" y="4134550"/>
            <a:chExt cx="1957800" cy="540300"/>
          </a:xfrm>
        </p:grpSpPr>
        <p:sp>
          <p:nvSpPr>
            <p:cNvPr id="2210" name="Google Shape;2210;p97"/>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211" name="Google Shape;2211;p97"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212" name="Google Shape;2212;p97"/>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quản lý đội ngũ bán hàng và kênh phân phối hiệu quả, đo lường được hiệu suất từng nhân sự/khu vực?</a:t>
            </a:r>
            <a:endParaRPr sz="1200">
              <a:solidFill>
                <a:srgbClr val="C3161C"/>
              </a:solidFill>
              <a:latin typeface="Reddit Sans Medium"/>
              <a:ea typeface="Reddit Sans Medium"/>
              <a:cs typeface="Reddit Sans Medium"/>
              <a:sym typeface="Reddit Sans Medium"/>
            </a:endParaRPr>
          </a:p>
        </p:txBody>
      </p:sp>
      <p:sp>
        <p:nvSpPr>
          <p:cNvPr id="2213" name="Google Shape;2213;p97"/>
          <p:cNvSpPr/>
          <p:nvPr/>
        </p:nvSpPr>
        <p:spPr>
          <a:xfrm>
            <a:off x="587225" y="1561900"/>
            <a:ext cx="3469500" cy="46038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214" name="Google Shape;2214;p97"/>
          <p:cNvSpPr/>
          <p:nvPr/>
        </p:nvSpPr>
        <p:spPr>
          <a:xfrm>
            <a:off x="1345175" y="1465775"/>
            <a:ext cx="19536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Hệ thống vận hành</a:t>
            </a:r>
            <a:endParaRPr sz="1150">
              <a:solidFill>
                <a:schemeClr val="lt1"/>
              </a:solidFill>
              <a:latin typeface="Reddit Sans SemiBold"/>
              <a:ea typeface="Reddit Sans SemiBold"/>
              <a:cs typeface="Reddit Sans SemiBold"/>
              <a:sym typeface="Reddit Sans SemiBold"/>
            </a:endParaRPr>
          </a:p>
        </p:txBody>
      </p:sp>
      <p:sp>
        <p:nvSpPr>
          <p:cNvPr id="2215" name="Google Shape;2215;p97"/>
          <p:cNvSpPr/>
          <p:nvPr/>
        </p:nvSpPr>
        <p:spPr>
          <a:xfrm>
            <a:off x="4275999" y="1561900"/>
            <a:ext cx="4412100" cy="4603800"/>
          </a:xfrm>
          <a:prstGeom prst="roundRect">
            <a:avLst>
              <a:gd name="adj" fmla="val 4614"/>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216" name="Google Shape;2216;p97"/>
          <p:cNvSpPr/>
          <p:nvPr/>
        </p:nvSpPr>
        <p:spPr>
          <a:xfrm>
            <a:off x="5597675" y="1465775"/>
            <a:ext cx="19536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Hệ thống phân phối</a:t>
            </a:r>
            <a:endParaRPr sz="1150">
              <a:solidFill>
                <a:schemeClr val="lt1"/>
              </a:solidFill>
              <a:latin typeface="Reddit Sans SemiBold"/>
              <a:ea typeface="Reddit Sans SemiBold"/>
              <a:cs typeface="Reddit Sans SemiBold"/>
              <a:sym typeface="Reddit Sans SemiBold"/>
            </a:endParaRPr>
          </a:p>
        </p:txBody>
      </p:sp>
      <p:sp>
        <p:nvSpPr>
          <p:cNvPr id="2217" name="Google Shape;2217;p97"/>
          <p:cNvSpPr/>
          <p:nvPr/>
        </p:nvSpPr>
        <p:spPr>
          <a:xfrm>
            <a:off x="8907425" y="1561900"/>
            <a:ext cx="2694300" cy="4603800"/>
          </a:xfrm>
          <a:prstGeom prst="roundRect">
            <a:avLst>
              <a:gd name="adj" fmla="val 6895"/>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218" name="Google Shape;2218;p97"/>
          <p:cNvSpPr/>
          <p:nvPr/>
        </p:nvSpPr>
        <p:spPr>
          <a:xfrm>
            <a:off x="9185275" y="1465775"/>
            <a:ext cx="19536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APP SFA </a:t>
            </a:r>
            <a:endParaRPr sz="1150">
              <a:solidFill>
                <a:schemeClr val="lt1"/>
              </a:solidFill>
              <a:latin typeface="Reddit Sans SemiBold"/>
              <a:ea typeface="Reddit Sans SemiBold"/>
              <a:cs typeface="Reddit Sans SemiBold"/>
              <a:sym typeface="Reddit Sans SemiBold"/>
            </a:endParaRPr>
          </a:p>
        </p:txBody>
      </p:sp>
      <p:sp>
        <p:nvSpPr>
          <p:cNvPr id="2219" name="Google Shape;2219;p97"/>
          <p:cNvSpPr/>
          <p:nvPr/>
        </p:nvSpPr>
        <p:spPr>
          <a:xfrm>
            <a:off x="2406500" y="2084975"/>
            <a:ext cx="1379700" cy="17043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220" name="Google Shape;2220;p97"/>
          <p:cNvSpPr/>
          <p:nvPr/>
        </p:nvSpPr>
        <p:spPr>
          <a:xfrm>
            <a:off x="2529800" y="241175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Hàng hóa, dịch vụ</a:t>
            </a:r>
            <a:endParaRPr sz="896">
              <a:latin typeface="Reddit Sans"/>
              <a:ea typeface="Reddit Sans"/>
              <a:cs typeface="Reddit Sans"/>
              <a:sym typeface="Reddit Sans"/>
            </a:endParaRPr>
          </a:p>
        </p:txBody>
      </p:sp>
      <p:sp>
        <p:nvSpPr>
          <p:cNvPr id="2221" name="Google Shape;2221;p97"/>
          <p:cNvSpPr txBox="1"/>
          <p:nvPr/>
        </p:nvSpPr>
        <p:spPr>
          <a:xfrm>
            <a:off x="2406500" y="2084975"/>
            <a:ext cx="13797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Danh mục</a:t>
            </a:r>
            <a:endParaRPr sz="996" b="1">
              <a:solidFill>
                <a:schemeClr val="dk1"/>
              </a:solidFill>
              <a:latin typeface="Reddit Sans"/>
              <a:ea typeface="Reddit Sans"/>
              <a:cs typeface="Reddit Sans"/>
              <a:sym typeface="Reddit Sans"/>
            </a:endParaRPr>
          </a:p>
        </p:txBody>
      </p:sp>
      <p:sp>
        <p:nvSpPr>
          <p:cNvPr id="2222" name="Google Shape;2222;p97"/>
          <p:cNvSpPr/>
          <p:nvPr/>
        </p:nvSpPr>
        <p:spPr>
          <a:xfrm>
            <a:off x="2529800" y="2725529"/>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Kênh, Vùng , Kho</a:t>
            </a:r>
            <a:endParaRPr sz="896">
              <a:latin typeface="Reddit Sans"/>
              <a:ea typeface="Reddit Sans"/>
              <a:cs typeface="Reddit Sans"/>
              <a:sym typeface="Reddit Sans"/>
            </a:endParaRPr>
          </a:p>
        </p:txBody>
      </p:sp>
      <p:sp>
        <p:nvSpPr>
          <p:cNvPr id="2223" name="Google Shape;2223;p97"/>
          <p:cNvSpPr/>
          <p:nvPr/>
        </p:nvSpPr>
        <p:spPr>
          <a:xfrm>
            <a:off x="2529800" y="3039308"/>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NPP, Điểm bán</a:t>
            </a:r>
            <a:endParaRPr sz="996">
              <a:latin typeface="Reddit Sans"/>
              <a:ea typeface="Reddit Sans"/>
              <a:cs typeface="Reddit Sans"/>
              <a:sym typeface="Reddit Sans"/>
            </a:endParaRPr>
          </a:p>
        </p:txBody>
      </p:sp>
      <p:sp>
        <p:nvSpPr>
          <p:cNvPr id="2224" name="Google Shape;2224;p97"/>
          <p:cNvSpPr/>
          <p:nvPr/>
        </p:nvSpPr>
        <p:spPr>
          <a:xfrm>
            <a:off x="2529800" y="3377274"/>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Nhân viên</a:t>
            </a:r>
            <a:endParaRPr sz="996">
              <a:latin typeface="Reddit Sans"/>
              <a:ea typeface="Reddit Sans"/>
              <a:cs typeface="Reddit Sans"/>
              <a:sym typeface="Reddit Sans"/>
            </a:endParaRPr>
          </a:p>
        </p:txBody>
      </p:sp>
      <p:sp>
        <p:nvSpPr>
          <p:cNvPr id="2225" name="Google Shape;2225;p97"/>
          <p:cNvSpPr/>
          <p:nvPr/>
        </p:nvSpPr>
        <p:spPr>
          <a:xfrm>
            <a:off x="2406500" y="3907525"/>
            <a:ext cx="1379700" cy="20898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226" name="Google Shape;2226;p97"/>
          <p:cNvSpPr/>
          <p:nvPr/>
        </p:nvSpPr>
        <p:spPr>
          <a:xfrm>
            <a:off x="2529800" y="423430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Chứng từ Bán</a:t>
            </a:r>
            <a:endParaRPr sz="996">
              <a:latin typeface="Reddit Sans"/>
              <a:ea typeface="Reddit Sans"/>
              <a:cs typeface="Reddit Sans"/>
              <a:sym typeface="Reddit Sans"/>
            </a:endParaRPr>
          </a:p>
        </p:txBody>
      </p:sp>
      <p:sp>
        <p:nvSpPr>
          <p:cNvPr id="2227" name="Google Shape;2227;p97"/>
          <p:cNvSpPr txBox="1"/>
          <p:nvPr/>
        </p:nvSpPr>
        <p:spPr>
          <a:xfrm>
            <a:off x="2406550" y="3907525"/>
            <a:ext cx="13797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Chứng từ</a:t>
            </a:r>
            <a:endParaRPr sz="996" b="1">
              <a:solidFill>
                <a:schemeClr val="dk1"/>
              </a:solidFill>
              <a:latin typeface="Reddit Sans"/>
              <a:ea typeface="Reddit Sans"/>
              <a:cs typeface="Reddit Sans"/>
              <a:sym typeface="Reddit Sans"/>
            </a:endParaRPr>
          </a:p>
        </p:txBody>
      </p:sp>
      <p:sp>
        <p:nvSpPr>
          <p:cNvPr id="2228" name="Google Shape;2228;p97"/>
          <p:cNvSpPr/>
          <p:nvPr/>
        </p:nvSpPr>
        <p:spPr>
          <a:xfrm>
            <a:off x="2529800" y="458345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Khuyến mại</a:t>
            </a:r>
            <a:endParaRPr sz="996">
              <a:latin typeface="Reddit Sans"/>
              <a:ea typeface="Reddit Sans"/>
              <a:cs typeface="Reddit Sans"/>
              <a:sym typeface="Reddit Sans"/>
            </a:endParaRPr>
          </a:p>
        </p:txBody>
      </p:sp>
      <p:sp>
        <p:nvSpPr>
          <p:cNvPr id="2229" name="Google Shape;2229;p97"/>
          <p:cNvSpPr/>
          <p:nvPr/>
        </p:nvSpPr>
        <p:spPr>
          <a:xfrm>
            <a:off x="2529800" y="493260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Vận hành kho</a:t>
            </a:r>
            <a:endParaRPr sz="996">
              <a:latin typeface="Reddit Sans"/>
              <a:ea typeface="Reddit Sans"/>
              <a:cs typeface="Reddit Sans"/>
              <a:sym typeface="Reddit Sans"/>
            </a:endParaRPr>
          </a:p>
        </p:txBody>
      </p:sp>
      <p:sp>
        <p:nvSpPr>
          <p:cNvPr id="2230" name="Google Shape;2230;p97"/>
          <p:cNvSpPr/>
          <p:nvPr/>
        </p:nvSpPr>
        <p:spPr>
          <a:xfrm>
            <a:off x="2529800" y="563090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Hàng trả</a:t>
            </a:r>
            <a:endParaRPr sz="996">
              <a:latin typeface="Reddit Sans"/>
              <a:ea typeface="Reddit Sans"/>
              <a:cs typeface="Reddit Sans"/>
              <a:sym typeface="Reddit Sans"/>
            </a:endParaRPr>
          </a:p>
        </p:txBody>
      </p:sp>
      <p:sp>
        <p:nvSpPr>
          <p:cNvPr id="2231" name="Google Shape;2231;p97"/>
          <p:cNvSpPr/>
          <p:nvPr/>
        </p:nvSpPr>
        <p:spPr>
          <a:xfrm>
            <a:off x="4777825" y="2084975"/>
            <a:ext cx="1625100" cy="13440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232" name="Google Shape;2232;p97"/>
          <p:cNvSpPr/>
          <p:nvPr/>
        </p:nvSpPr>
        <p:spPr>
          <a:xfrm>
            <a:off x="4872638" y="2411750"/>
            <a:ext cx="14451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Tuyến bán hàng</a:t>
            </a:r>
            <a:endParaRPr sz="996">
              <a:latin typeface="Reddit Sans"/>
              <a:ea typeface="Reddit Sans"/>
              <a:cs typeface="Reddit Sans"/>
              <a:sym typeface="Reddit Sans"/>
            </a:endParaRPr>
          </a:p>
        </p:txBody>
      </p:sp>
      <p:sp>
        <p:nvSpPr>
          <p:cNvPr id="2233" name="Google Shape;2233;p97"/>
          <p:cNvSpPr txBox="1"/>
          <p:nvPr/>
        </p:nvSpPr>
        <p:spPr>
          <a:xfrm>
            <a:off x="4777800" y="2084975"/>
            <a:ext cx="16251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Danh mục</a:t>
            </a:r>
            <a:endParaRPr sz="996" b="1">
              <a:solidFill>
                <a:schemeClr val="dk1"/>
              </a:solidFill>
              <a:latin typeface="Reddit Sans"/>
              <a:ea typeface="Reddit Sans"/>
              <a:cs typeface="Reddit Sans"/>
              <a:sym typeface="Reddit Sans"/>
            </a:endParaRPr>
          </a:p>
        </p:txBody>
      </p:sp>
      <p:sp>
        <p:nvSpPr>
          <p:cNvPr id="2234" name="Google Shape;2234;p97"/>
          <p:cNvSpPr/>
          <p:nvPr/>
        </p:nvSpPr>
        <p:spPr>
          <a:xfrm>
            <a:off x="4872638" y="2725525"/>
            <a:ext cx="14451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Chi tiết CTKM</a:t>
            </a:r>
            <a:endParaRPr sz="996">
              <a:latin typeface="Reddit Sans"/>
              <a:ea typeface="Reddit Sans"/>
              <a:cs typeface="Reddit Sans"/>
              <a:sym typeface="Reddit Sans"/>
            </a:endParaRPr>
          </a:p>
        </p:txBody>
      </p:sp>
      <p:sp>
        <p:nvSpPr>
          <p:cNvPr id="2235" name="Google Shape;2235;p97"/>
          <p:cNvSpPr/>
          <p:nvPr/>
        </p:nvSpPr>
        <p:spPr>
          <a:xfrm>
            <a:off x="4872638" y="3039300"/>
            <a:ext cx="14451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KPI Bán hàng</a:t>
            </a:r>
            <a:endParaRPr sz="996">
              <a:latin typeface="Reddit Sans"/>
              <a:ea typeface="Reddit Sans"/>
              <a:cs typeface="Reddit Sans"/>
              <a:sym typeface="Reddit Sans"/>
            </a:endParaRPr>
          </a:p>
        </p:txBody>
      </p:sp>
      <p:sp>
        <p:nvSpPr>
          <p:cNvPr id="2236" name="Google Shape;2236;p97"/>
          <p:cNvSpPr/>
          <p:nvPr/>
        </p:nvSpPr>
        <p:spPr>
          <a:xfrm>
            <a:off x="6719738" y="3165300"/>
            <a:ext cx="1656000" cy="19956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latin typeface="Reddit Sans"/>
              <a:ea typeface="Reddit Sans"/>
              <a:cs typeface="Reddit Sans"/>
              <a:sym typeface="Reddit Sans"/>
            </a:endParaRPr>
          </a:p>
        </p:txBody>
      </p:sp>
      <p:sp>
        <p:nvSpPr>
          <p:cNvPr id="2237" name="Google Shape;2237;p97"/>
          <p:cNvSpPr/>
          <p:nvPr/>
        </p:nvSpPr>
        <p:spPr>
          <a:xfrm>
            <a:off x="6814563" y="3492075"/>
            <a:ext cx="1483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Bản đồ số</a:t>
            </a:r>
            <a:endParaRPr sz="996">
              <a:latin typeface="Reddit Sans"/>
              <a:ea typeface="Reddit Sans"/>
              <a:cs typeface="Reddit Sans"/>
              <a:sym typeface="Reddit Sans"/>
            </a:endParaRPr>
          </a:p>
        </p:txBody>
      </p:sp>
      <p:sp>
        <p:nvSpPr>
          <p:cNvPr id="2238" name="Google Shape;2238;p97"/>
          <p:cNvSpPr txBox="1"/>
          <p:nvPr/>
        </p:nvSpPr>
        <p:spPr>
          <a:xfrm>
            <a:off x="6719739" y="3165300"/>
            <a:ext cx="16560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Giám sát bán hàng</a:t>
            </a:r>
            <a:endParaRPr sz="996" b="1">
              <a:solidFill>
                <a:schemeClr val="dk1"/>
              </a:solidFill>
              <a:latin typeface="Reddit Sans"/>
              <a:ea typeface="Reddit Sans"/>
              <a:cs typeface="Reddit Sans"/>
              <a:sym typeface="Reddit Sans"/>
            </a:endParaRPr>
          </a:p>
        </p:txBody>
      </p:sp>
      <p:sp>
        <p:nvSpPr>
          <p:cNvPr id="2239" name="Google Shape;2239;p97"/>
          <p:cNvSpPr/>
          <p:nvPr/>
        </p:nvSpPr>
        <p:spPr>
          <a:xfrm>
            <a:off x="6814563" y="3805850"/>
            <a:ext cx="1483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Giám sát viếng thăm</a:t>
            </a:r>
            <a:endParaRPr sz="996">
              <a:latin typeface="Reddit Sans"/>
              <a:ea typeface="Reddit Sans"/>
              <a:cs typeface="Reddit Sans"/>
              <a:sym typeface="Reddit Sans"/>
            </a:endParaRPr>
          </a:p>
        </p:txBody>
      </p:sp>
      <p:sp>
        <p:nvSpPr>
          <p:cNvPr id="2240" name="Google Shape;2240;p97"/>
          <p:cNvSpPr/>
          <p:nvPr/>
        </p:nvSpPr>
        <p:spPr>
          <a:xfrm>
            <a:off x="6814563" y="4119625"/>
            <a:ext cx="1483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Giám sát lộ trình</a:t>
            </a:r>
            <a:endParaRPr sz="996">
              <a:latin typeface="Reddit Sans"/>
              <a:ea typeface="Reddit Sans"/>
              <a:cs typeface="Reddit Sans"/>
              <a:sym typeface="Reddit Sans"/>
            </a:endParaRPr>
          </a:p>
        </p:txBody>
      </p:sp>
      <p:sp>
        <p:nvSpPr>
          <p:cNvPr id="2241" name="Google Shape;2241;p97"/>
          <p:cNvSpPr/>
          <p:nvPr/>
        </p:nvSpPr>
        <p:spPr>
          <a:xfrm>
            <a:off x="6814563" y="4433400"/>
            <a:ext cx="1483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Theo dõi kế hoạch</a:t>
            </a:r>
            <a:endParaRPr sz="996">
              <a:latin typeface="Reddit Sans"/>
              <a:ea typeface="Reddit Sans"/>
              <a:cs typeface="Reddit Sans"/>
              <a:sym typeface="Reddit Sans"/>
            </a:endParaRPr>
          </a:p>
        </p:txBody>
      </p:sp>
      <p:sp>
        <p:nvSpPr>
          <p:cNvPr id="2242" name="Google Shape;2242;p97"/>
          <p:cNvSpPr/>
          <p:nvPr/>
        </p:nvSpPr>
        <p:spPr>
          <a:xfrm>
            <a:off x="6814563" y="4747175"/>
            <a:ext cx="1483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Theo dõi tần suất</a:t>
            </a:r>
            <a:endParaRPr sz="996">
              <a:latin typeface="Reddit Sans"/>
              <a:ea typeface="Reddit Sans"/>
              <a:cs typeface="Reddit Sans"/>
              <a:sym typeface="Reddit Sans"/>
            </a:endParaRPr>
          </a:p>
        </p:txBody>
      </p:sp>
      <p:sp>
        <p:nvSpPr>
          <p:cNvPr id="2243" name="Google Shape;2243;p97"/>
          <p:cNvSpPr/>
          <p:nvPr/>
        </p:nvSpPr>
        <p:spPr>
          <a:xfrm>
            <a:off x="9185275" y="2084975"/>
            <a:ext cx="2162400" cy="25914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244" name="Google Shape;2244;p97"/>
          <p:cNvSpPr/>
          <p:nvPr/>
        </p:nvSpPr>
        <p:spPr>
          <a:xfrm>
            <a:off x="9344100" y="2411750"/>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Viếng thăm theo Tuyến</a:t>
            </a:r>
            <a:endParaRPr sz="996">
              <a:latin typeface="Reddit Sans"/>
              <a:ea typeface="Reddit Sans"/>
              <a:cs typeface="Reddit Sans"/>
              <a:sym typeface="Reddit Sans"/>
            </a:endParaRPr>
          </a:p>
        </p:txBody>
      </p:sp>
      <p:sp>
        <p:nvSpPr>
          <p:cNvPr id="2245" name="Google Shape;2245;p97"/>
          <p:cNvSpPr txBox="1"/>
          <p:nvPr/>
        </p:nvSpPr>
        <p:spPr>
          <a:xfrm>
            <a:off x="9234800" y="2084975"/>
            <a:ext cx="20601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rPr>
              <a:t>Viếng thăm / Lên đơn</a:t>
            </a:r>
            <a:endParaRPr sz="996" b="1">
              <a:solidFill>
                <a:schemeClr val="dk1"/>
              </a:solidFill>
            </a:endParaRPr>
          </a:p>
        </p:txBody>
      </p:sp>
      <p:sp>
        <p:nvSpPr>
          <p:cNvPr id="2246" name="Google Shape;2246;p97"/>
          <p:cNvSpPr/>
          <p:nvPr/>
        </p:nvSpPr>
        <p:spPr>
          <a:xfrm>
            <a:off x="9344100" y="2725525"/>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Đặt đơn hàng</a:t>
            </a:r>
            <a:endParaRPr sz="996">
              <a:latin typeface="Reddit Sans"/>
              <a:ea typeface="Reddit Sans"/>
              <a:cs typeface="Reddit Sans"/>
              <a:sym typeface="Reddit Sans"/>
            </a:endParaRPr>
          </a:p>
        </p:txBody>
      </p:sp>
      <p:sp>
        <p:nvSpPr>
          <p:cNvPr id="2247" name="Google Shape;2247;p97"/>
          <p:cNvSpPr/>
          <p:nvPr/>
        </p:nvSpPr>
        <p:spPr>
          <a:xfrm>
            <a:off x="9344100" y="3039299"/>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Triển khai CTKM, Trưng Bày</a:t>
            </a:r>
            <a:endParaRPr sz="996">
              <a:latin typeface="Reddit Sans"/>
              <a:ea typeface="Reddit Sans"/>
              <a:cs typeface="Reddit Sans"/>
              <a:sym typeface="Reddit Sans"/>
            </a:endParaRPr>
          </a:p>
        </p:txBody>
      </p:sp>
      <p:sp>
        <p:nvSpPr>
          <p:cNvPr id="2248" name="Google Shape;2248;p97"/>
          <p:cNvSpPr/>
          <p:nvPr/>
        </p:nvSpPr>
        <p:spPr>
          <a:xfrm>
            <a:off x="9344100" y="3353074"/>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Chụp hình, check-in</a:t>
            </a:r>
            <a:endParaRPr sz="996">
              <a:latin typeface="Reddit Sans"/>
              <a:ea typeface="Reddit Sans"/>
              <a:cs typeface="Reddit Sans"/>
              <a:sym typeface="Reddit Sans"/>
            </a:endParaRPr>
          </a:p>
        </p:txBody>
      </p:sp>
      <p:sp>
        <p:nvSpPr>
          <p:cNvPr id="2249" name="Google Shape;2249;p97"/>
          <p:cNvSpPr/>
          <p:nvPr/>
        </p:nvSpPr>
        <p:spPr>
          <a:xfrm>
            <a:off x="9344100" y="3666848"/>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Thu thập Tồn kho điểm bán</a:t>
            </a:r>
            <a:endParaRPr sz="996">
              <a:latin typeface="Reddit Sans"/>
              <a:ea typeface="Reddit Sans"/>
              <a:cs typeface="Reddit Sans"/>
              <a:sym typeface="Reddit Sans"/>
            </a:endParaRPr>
          </a:p>
        </p:txBody>
      </p:sp>
      <p:cxnSp>
        <p:nvCxnSpPr>
          <p:cNvPr id="2250" name="Google Shape;2250;p97"/>
          <p:cNvCxnSpPr>
            <a:endCxn id="2231" idx="1"/>
          </p:cNvCxnSpPr>
          <p:nvPr/>
        </p:nvCxnSpPr>
        <p:spPr>
          <a:xfrm>
            <a:off x="3798625" y="2756375"/>
            <a:ext cx="979200" cy="600"/>
          </a:xfrm>
          <a:prstGeom prst="bentConnector3">
            <a:avLst>
              <a:gd name="adj1" fmla="val 50000"/>
            </a:avLst>
          </a:prstGeom>
          <a:noFill/>
          <a:ln w="9525" cap="flat" cmpd="sng">
            <a:solidFill>
              <a:schemeClr val="dk2"/>
            </a:solidFill>
            <a:prstDash val="dashDot"/>
            <a:round/>
            <a:headEnd type="none" w="med" len="med"/>
            <a:tailEnd type="triangle" w="med" len="med"/>
          </a:ln>
        </p:spPr>
      </p:cxnSp>
      <p:cxnSp>
        <p:nvCxnSpPr>
          <p:cNvPr id="2251" name="Google Shape;2251;p97"/>
          <p:cNvCxnSpPr>
            <a:stCxn id="2231" idx="3"/>
          </p:cNvCxnSpPr>
          <p:nvPr/>
        </p:nvCxnSpPr>
        <p:spPr>
          <a:xfrm>
            <a:off x="6402925" y="2756975"/>
            <a:ext cx="2765400" cy="600"/>
          </a:xfrm>
          <a:prstGeom prst="bentConnector3">
            <a:avLst>
              <a:gd name="adj1" fmla="val 50000"/>
            </a:avLst>
          </a:prstGeom>
          <a:noFill/>
          <a:ln w="9525" cap="flat" cmpd="sng">
            <a:solidFill>
              <a:schemeClr val="dk2"/>
            </a:solidFill>
            <a:prstDash val="dashDot"/>
            <a:round/>
            <a:headEnd type="none" w="med" len="med"/>
            <a:tailEnd type="triangle" w="med" len="med"/>
          </a:ln>
        </p:spPr>
      </p:cxnSp>
      <p:cxnSp>
        <p:nvCxnSpPr>
          <p:cNvPr id="2252" name="Google Shape;2252;p97"/>
          <p:cNvCxnSpPr>
            <a:stCxn id="2236" idx="3"/>
          </p:cNvCxnSpPr>
          <p:nvPr/>
        </p:nvCxnSpPr>
        <p:spPr>
          <a:xfrm>
            <a:off x="8375738" y="4163100"/>
            <a:ext cx="801300" cy="0"/>
          </a:xfrm>
          <a:prstGeom prst="straightConnector1">
            <a:avLst/>
          </a:prstGeom>
          <a:noFill/>
          <a:ln w="9525" cap="flat" cmpd="sng">
            <a:solidFill>
              <a:schemeClr val="dk2"/>
            </a:solidFill>
            <a:prstDash val="dashDot"/>
            <a:round/>
            <a:headEnd type="triangle" w="med" len="med"/>
            <a:tailEnd type="none" w="med" len="med"/>
          </a:ln>
        </p:spPr>
      </p:cxnSp>
      <p:cxnSp>
        <p:nvCxnSpPr>
          <p:cNvPr id="2253" name="Google Shape;2253;p97"/>
          <p:cNvCxnSpPr>
            <a:stCxn id="2243" idx="2"/>
          </p:cNvCxnSpPr>
          <p:nvPr/>
        </p:nvCxnSpPr>
        <p:spPr>
          <a:xfrm rot="5400000">
            <a:off x="6490825" y="1979825"/>
            <a:ext cx="1079100" cy="6472200"/>
          </a:xfrm>
          <a:prstGeom prst="bentConnector2">
            <a:avLst/>
          </a:prstGeom>
          <a:noFill/>
          <a:ln w="9525" cap="flat" cmpd="sng">
            <a:solidFill>
              <a:schemeClr val="dk2"/>
            </a:solidFill>
            <a:prstDash val="dashDot"/>
            <a:round/>
            <a:headEnd type="none" w="med" len="med"/>
            <a:tailEnd type="triangle" w="med" len="med"/>
          </a:ln>
        </p:spPr>
      </p:cxnSp>
      <p:sp>
        <p:nvSpPr>
          <p:cNvPr id="2254" name="Google Shape;2254;p97"/>
          <p:cNvSpPr/>
          <p:nvPr/>
        </p:nvSpPr>
        <p:spPr>
          <a:xfrm>
            <a:off x="4774025" y="4100897"/>
            <a:ext cx="1656000" cy="10644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255" name="Google Shape;2255;p97"/>
          <p:cNvSpPr txBox="1"/>
          <p:nvPr/>
        </p:nvSpPr>
        <p:spPr>
          <a:xfrm>
            <a:off x="4774026" y="4100909"/>
            <a:ext cx="16560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rPr>
              <a:t>Báo cáo</a:t>
            </a:r>
            <a:endParaRPr sz="996" b="1">
              <a:solidFill>
                <a:schemeClr val="dk1"/>
              </a:solidFill>
            </a:endParaRPr>
          </a:p>
        </p:txBody>
      </p:sp>
      <p:sp>
        <p:nvSpPr>
          <p:cNvPr id="2256" name="Google Shape;2256;p97"/>
          <p:cNvSpPr/>
          <p:nvPr/>
        </p:nvSpPr>
        <p:spPr>
          <a:xfrm>
            <a:off x="9344100" y="3980623"/>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Tra cứu công nợ, tồn kho</a:t>
            </a:r>
            <a:endParaRPr sz="996">
              <a:latin typeface="Reddit Sans"/>
              <a:ea typeface="Reddit Sans"/>
              <a:cs typeface="Reddit Sans"/>
              <a:sym typeface="Reddit Sans"/>
            </a:endParaRPr>
          </a:p>
        </p:txBody>
      </p:sp>
      <p:sp>
        <p:nvSpPr>
          <p:cNvPr id="2257" name="Google Shape;2257;p97"/>
          <p:cNvSpPr/>
          <p:nvPr/>
        </p:nvSpPr>
        <p:spPr>
          <a:xfrm>
            <a:off x="9344100" y="4305075"/>
            <a:ext cx="18744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Tra cứu thông tin khách hàng</a:t>
            </a:r>
            <a:endParaRPr sz="996">
              <a:latin typeface="Reddit Sans"/>
              <a:ea typeface="Reddit Sans"/>
              <a:cs typeface="Reddit Sans"/>
              <a:sym typeface="Reddit Sans"/>
            </a:endParaRPr>
          </a:p>
        </p:txBody>
      </p:sp>
      <p:cxnSp>
        <p:nvCxnSpPr>
          <p:cNvPr id="2258" name="Google Shape;2258;p97"/>
          <p:cNvCxnSpPr/>
          <p:nvPr/>
        </p:nvCxnSpPr>
        <p:spPr>
          <a:xfrm>
            <a:off x="8385950" y="3863800"/>
            <a:ext cx="784200" cy="0"/>
          </a:xfrm>
          <a:prstGeom prst="straightConnector1">
            <a:avLst/>
          </a:prstGeom>
          <a:noFill/>
          <a:ln w="9525" cap="flat" cmpd="sng">
            <a:solidFill>
              <a:schemeClr val="dk2"/>
            </a:solidFill>
            <a:prstDash val="dashDot"/>
            <a:round/>
            <a:headEnd type="none" w="med" len="med"/>
            <a:tailEnd type="triangle" w="med" len="med"/>
          </a:ln>
        </p:spPr>
      </p:cxnSp>
      <p:cxnSp>
        <p:nvCxnSpPr>
          <p:cNvPr id="2259" name="Google Shape;2259;p97"/>
          <p:cNvCxnSpPr/>
          <p:nvPr/>
        </p:nvCxnSpPr>
        <p:spPr>
          <a:xfrm>
            <a:off x="3789100" y="2937125"/>
            <a:ext cx="2900100" cy="890400"/>
          </a:xfrm>
          <a:prstGeom prst="bentConnector3">
            <a:avLst>
              <a:gd name="adj1" fmla="val 24162"/>
            </a:avLst>
          </a:prstGeom>
          <a:noFill/>
          <a:ln w="9525" cap="flat" cmpd="sng">
            <a:solidFill>
              <a:schemeClr val="dk2"/>
            </a:solidFill>
            <a:prstDash val="dashDot"/>
            <a:round/>
            <a:headEnd type="none" w="med" len="med"/>
            <a:tailEnd type="triangle" w="med" len="med"/>
          </a:ln>
        </p:spPr>
      </p:cxnSp>
      <p:cxnSp>
        <p:nvCxnSpPr>
          <p:cNvPr id="2260" name="Google Shape;2260;p97"/>
          <p:cNvCxnSpPr>
            <a:endCxn id="2254" idx="3"/>
          </p:cNvCxnSpPr>
          <p:nvPr/>
        </p:nvCxnSpPr>
        <p:spPr>
          <a:xfrm rot="10800000">
            <a:off x="6430025" y="4633097"/>
            <a:ext cx="288900" cy="0"/>
          </a:xfrm>
          <a:prstGeom prst="straightConnector1">
            <a:avLst/>
          </a:prstGeom>
          <a:noFill/>
          <a:ln w="9525" cap="flat" cmpd="sng">
            <a:solidFill>
              <a:schemeClr val="dk2"/>
            </a:solidFill>
            <a:prstDash val="dashDot"/>
            <a:round/>
            <a:headEnd type="none" w="med" len="med"/>
            <a:tailEnd type="triangle" w="med" len="med"/>
          </a:ln>
        </p:spPr>
      </p:cxnSp>
      <p:sp>
        <p:nvSpPr>
          <p:cNvPr id="2261" name="Google Shape;2261;p97"/>
          <p:cNvSpPr/>
          <p:nvPr/>
        </p:nvSpPr>
        <p:spPr>
          <a:xfrm>
            <a:off x="4872638" y="4408025"/>
            <a:ext cx="14451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Báo cáo Giám sát</a:t>
            </a:r>
            <a:endParaRPr sz="996">
              <a:latin typeface="Reddit Sans"/>
              <a:ea typeface="Reddit Sans"/>
              <a:cs typeface="Reddit Sans"/>
              <a:sym typeface="Reddit Sans"/>
            </a:endParaRPr>
          </a:p>
        </p:txBody>
      </p:sp>
      <p:sp>
        <p:nvSpPr>
          <p:cNvPr id="2262" name="Google Shape;2262;p97"/>
          <p:cNvSpPr/>
          <p:nvPr/>
        </p:nvSpPr>
        <p:spPr>
          <a:xfrm>
            <a:off x="4872638" y="4712375"/>
            <a:ext cx="14451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Báo cáo Giám sát</a:t>
            </a:r>
            <a:endParaRPr sz="996">
              <a:latin typeface="Reddit Sans"/>
              <a:ea typeface="Reddit Sans"/>
              <a:cs typeface="Reddit Sans"/>
              <a:sym typeface="Reddit Sans"/>
            </a:endParaRPr>
          </a:p>
        </p:txBody>
      </p:sp>
      <p:sp>
        <p:nvSpPr>
          <p:cNvPr id="2263" name="Google Shape;2263;p97"/>
          <p:cNvSpPr/>
          <p:nvPr/>
        </p:nvSpPr>
        <p:spPr>
          <a:xfrm>
            <a:off x="839225" y="3907525"/>
            <a:ext cx="1379700" cy="20898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264" name="Google Shape;2264;p97"/>
          <p:cNvSpPr txBox="1"/>
          <p:nvPr/>
        </p:nvSpPr>
        <p:spPr>
          <a:xfrm>
            <a:off x="839225" y="3907525"/>
            <a:ext cx="1379700" cy="33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Báo cáo</a:t>
            </a:r>
            <a:endParaRPr sz="996" b="1">
              <a:solidFill>
                <a:schemeClr val="dk1"/>
              </a:solidFill>
              <a:latin typeface="Reddit Sans"/>
              <a:ea typeface="Reddit Sans"/>
              <a:cs typeface="Reddit Sans"/>
              <a:sym typeface="Reddit Sans"/>
            </a:endParaRPr>
          </a:p>
        </p:txBody>
      </p:sp>
      <p:sp>
        <p:nvSpPr>
          <p:cNvPr id="2265" name="Google Shape;2265;p97"/>
          <p:cNvSpPr/>
          <p:nvPr/>
        </p:nvSpPr>
        <p:spPr>
          <a:xfrm>
            <a:off x="955625" y="423430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Công nợ phải thu</a:t>
            </a:r>
            <a:endParaRPr sz="996">
              <a:latin typeface="Reddit Sans"/>
              <a:ea typeface="Reddit Sans"/>
              <a:cs typeface="Reddit Sans"/>
              <a:sym typeface="Reddit Sans"/>
            </a:endParaRPr>
          </a:p>
        </p:txBody>
      </p:sp>
      <p:cxnSp>
        <p:nvCxnSpPr>
          <p:cNvPr id="2266" name="Google Shape;2266;p97"/>
          <p:cNvCxnSpPr>
            <a:endCxn id="2263" idx="3"/>
          </p:cNvCxnSpPr>
          <p:nvPr/>
        </p:nvCxnSpPr>
        <p:spPr>
          <a:xfrm rot="10800000">
            <a:off x="2218925" y="4952425"/>
            <a:ext cx="187500" cy="0"/>
          </a:xfrm>
          <a:prstGeom prst="straightConnector1">
            <a:avLst/>
          </a:prstGeom>
          <a:noFill/>
          <a:ln w="9525" cap="flat" cmpd="sng">
            <a:solidFill>
              <a:schemeClr val="dk2"/>
            </a:solidFill>
            <a:prstDash val="dashDot"/>
            <a:round/>
            <a:headEnd type="none" w="med" len="med"/>
            <a:tailEnd type="triangle" w="med" len="med"/>
          </a:ln>
        </p:spPr>
      </p:cxnSp>
      <p:sp>
        <p:nvSpPr>
          <p:cNvPr id="2267" name="Google Shape;2267;p97"/>
          <p:cNvSpPr/>
          <p:nvPr/>
        </p:nvSpPr>
        <p:spPr>
          <a:xfrm>
            <a:off x="2529800" y="528175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Thanh toán</a:t>
            </a:r>
            <a:endParaRPr sz="996">
              <a:latin typeface="Reddit Sans"/>
              <a:ea typeface="Reddit Sans"/>
              <a:cs typeface="Reddit Sans"/>
              <a:sym typeface="Reddit Sans"/>
            </a:endParaRPr>
          </a:p>
        </p:txBody>
      </p:sp>
      <p:sp>
        <p:nvSpPr>
          <p:cNvPr id="2268" name="Google Shape;2268;p97"/>
          <p:cNvSpPr/>
          <p:nvPr/>
        </p:nvSpPr>
        <p:spPr>
          <a:xfrm>
            <a:off x="955625" y="458345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Năng suất sales</a:t>
            </a:r>
            <a:endParaRPr sz="996">
              <a:latin typeface="Reddit Sans"/>
              <a:ea typeface="Reddit Sans"/>
              <a:cs typeface="Reddit Sans"/>
              <a:sym typeface="Reddit Sans"/>
            </a:endParaRPr>
          </a:p>
        </p:txBody>
      </p:sp>
      <p:sp>
        <p:nvSpPr>
          <p:cNvPr id="2269" name="Google Shape;2269;p97"/>
          <p:cNvSpPr/>
          <p:nvPr/>
        </p:nvSpPr>
        <p:spPr>
          <a:xfrm>
            <a:off x="955625" y="493260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Tồn kho</a:t>
            </a:r>
            <a:endParaRPr sz="996">
              <a:latin typeface="Reddit Sans"/>
              <a:ea typeface="Reddit Sans"/>
              <a:cs typeface="Reddit Sans"/>
              <a:sym typeface="Reddit Sans"/>
            </a:endParaRPr>
          </a:p>
        </p:txBody>
      </p:sp>
      <p:sp>
        <p:nvSpPr>
          <p:cNvPr id="2270" name="Google Shape;2270;p97"/>
          <p:cNvSpPr/>
          <p:nvPr/>
        </p:nvSpPr>
        <p:spPr>
          <a:xfrm>
            <a:off x="955625" y="528175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Doanh thu / số</a:t>
            </a:r>
            <a:endParaRPr sz="996">
              <a:latin typeface="Reddit Sans"/>
              <a:ea typeface="Reddit Sans"/>
              <a:cs typeface="Reddit Sans"/>
              <a:sym typeface="Reddit Sans"/>
            </a:endParaRPr>
          </a:p>
        </p:txBody>
      </p:sp>
      <p:sp>
        <p:nvSpPr>
          <p:cNvPr id="2271" name="Google Shape;2271;p97"/>
          <p:cNvSpPr/>
          <p:nvPr/>
        </p:nvSpPr>
        <p:spPr>
          <a:xfrm>
            <a:off x="955625" y="5630900"/>
            <a:ext cx="11469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996">
                <a:latin typeface="Reddit Sans"/>
                <a:ea typeface="Reddit Sans"/>
                <a:cs typeface="Reddit Sans"/>
                <a:sym typeface="Reddit Sans"/>
              </a:rPr>
              <a:t>Bán hàng</a:t>
            </a:r>
            <a:endParaRPr sz="996">
              <a:latin typeface="Reddit Sans"/>
              <a:ea typeface="Reddit Sans"/>
              <a:cs typeface="Reddit Sans"/>
              <a:sym typeface="Reddit Sans"/>
            </a:endParaRPr>
          </a:p>
        </p:txBody>
      </p:sp>
      <p:sp>
        <p:nvSpPr>
          <p:cNvPr id="2272" name="Google Shape;2272;p9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52</a:t>
            </a:fld>
            <a:endParaRPr/>
          </a:p>
        </p:txBody>
      </p:sp>
      <p:pic>
        <p:nvPicPr>
          <p:cNvPr id="69" name="Picture 68"/>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276"/>
        <p:cNvGrpSpPr/>
        <p:nvPr/>
      </p:nvGrpSpPr>
      <p:grpSpPr>
        <a:xfrm>
          <a:off x="0" y="0"/>
          <a:ext cx="0" cy="0"/>
          <a:chOff x="0" y="0"/>
          <a:chExt cx="0" cy="0"/>
        </a:xfrm>
      </p:grpSpPr>
      <p:sp>
        <p:nvSpPr>
          <p:cNvPr id="2277" name="Google Shape;2277;p9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278" name="Google Shape;2278;p98"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279" name="Google Shape;2279;p98"/>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05 : </a:t>
            </a:r>
            <a:r>
              <a:rPr lang="vi" sz="1600" b="1">
                <a:solidFill>
                  <a:srgbClr val="C3161C"/>
                </a:solidFill>
                <a:latin typeface="Reddit Sans"/>
                <a:ea typeface="Reddit Sans"/>
                <a:cs typeface="Reddit Sans"/>
                <a:sym typeface="Reddit Sans"/>
              </a:rPr>
              <a:t>Quản lý đội ngũ bán hàng &amp; kênh phân phối với MBW Next</a:t>
            </a:r>
            <a:endParaRPr sz="1600" b="1">
              <a:solidFill>
                <a:srgbClr val="C3161C"/>
              </a:solidFill>
              <a:latin typeface="Reddit Sans"/>
              <a:ea typeface="Reddit Sans"/>
              <a:cs typeface="Reddit Sans"/>
              <a:sym typeface="Reddit Sans"/>
            </a:endParaRPr>
          </a:p>
        </p:txBody>
      </p:sp>
      <p:grpSp>
        <p:nvGrpSpPr>
          <p:cNvPr id="2280" name="Google Shape;2280;p98"/>
          <p:cNvGrpSpPr/>
          <p:nvPr/>
        </p:nvGrpSpPr>
        <p:grpSpPr>
          <a:xfrm>
            <a:off x="10222040" y="325568"/>
            <a:ext cx="1379662" cy="380749"/>
            <a:chOff x="2600725" y="4134550"/>
            <a:chExt cx="1957800" cy="540300"/>
          </a:xfrm>
        </p:grpSpPr>
        <p:sp>
          <p:nvSpPr>
            <p:cNvPr id="2281" name="Google Shape;2281;p98"/>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282" name="Google Shape;2282;p98"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283" name="Google Shape;2283;p98"/>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quản lý đội ngũ bán hàng và kênh phân phối hiệu quả, đo lường được hiệu suất từng nhân sự/khu vực?</a:t>
            </a:r>
            <a:endParaRPr sz="1200">
              <a:solidFill>
                <a:srgbClr val="C3161C"/>
              </a:solidFill>
              <a:latin typeface="Reddit Sans Medium"/>
              <a:ea typeface="Reddit Sans Medium"/>
              <a:cs typeface="Reddit Sans Medium"/>
              <a:sym typeface="Reddit Sans Medium"/>
            </a:endParaRPr>
          </a:p>
        </p:txBody>
      </p:sp>
      <p:sp>
        <p:nvSpPr>
          <p:cNvPr id="2284" name="Google Shape;2284;p9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53</a:t>
            </a:fld>
            <a:endParaRPr/>
          </a:p>
        </p:txBody>
      </p:sp>
      <p:sp>
        <p:nvSpPr>
          <p:cNvPr id="2285" name="Google Shape;2285;p98"/>
          <p:cNvSpPr txBox="1"/>
          <p:nvPr/>
        </p:nvSpPr>
        <p:spPr>
          <a:xfrm>
            <a:off x="512425" y="110040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Giám sát vị trí Sales thị trường theo tuyến bán hàng</a:t>
            </a:r>
            <a:endParaRPr sz="1200" b="1">
              <a:solidFill>
                <a:srgbClr val="C3161C"/>
              </a:solidFill>
              <a:latin typeface="Reddit Sans"/>
              <a:ea typeface="Reddit Sans"/>
              <a:cs typeface="Reddit Sans"/>
              <a:sym typeface="Reddit Sans"/>
            </a:endParaRPr>
          </a:p>
        </p:txBody>
      </p:sp>
      <p:sp>
        <p:nvSpPr>
          <p:cNvPr id="2286" name="Google Shape;2286;p98"/>
          <p:cNvSpPr txBox="1"/>
          <p:nvPr/>
        </p:nvSpPr>
        <p:spPr>
          <a:xfrm>
            <a:off x="512425" y="37428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Chi tiết thông tin làm việc của Sales tại điểm bán</a:t>
            </a:r>
            <a:endParaRPr sz="1200" b="1">
              <a:solidFill>
                <a:srgbClr val="C3161C"/>
              </a:solidFill>
              <a:latin typeface="Reddit Sans"/>
              <a:ea typeface="Reddit Sans"/>
              <a:cs typeface="Reddit Sans"/>
              <a:sym typeface="Reddit Sans"/>
            </a:endParaRPr>
          </a:p>
        </p:txBody>
      </p:sp>
      <p:pic>
        <p:nvPicPr>
          <p:cNvPr id="2287" name="Google Shape;2287;p98"/>
          <p:cNvPicPr preferRelativeResize="0"/>
          <p:nvPr/>
        </p:nvPicPr>
        <p:blipFill rotWithShape="1">
          <a:blip r:embed="rId5">
            <a:alphaModFix/>
          </a:blip>
          <a:srcRect t="7897" b="8805"/>
          <a:stretch/>
        </p:blipFill>
        <p:spPr>
          <a:xfrm>
            <a:off x="8862828" y="1522900"/>
            <a:ext cx="3326122" cy="4735575"/>
          </a:xfrm>
          <a:prstGeom prst="rect">
            <a:avLst/>
          </a:prstGeom>
          <a:noFill/>
          <a:ln>
            <a:noFill/>
          </a:ln>
        </p:spPr>
      </p:pic>
      <p:pic>
        <p:nvPicPr>
          <p:cNvPr id="2288" name="Google Shape;2288;p98"/>
          <p:cNvPicPr preferRelativeResize="0"/>
          <p:nvPr/>
        </p:nvPicPr>
        <p:blipFill rotWithShape="1">
          <a:blip r:embed="rId6">
            <a:alphaModFix/>
          </a:blip>
          <a:srcRect t="7897" b="8805"/>
          <a:stretch/>
        </p:blipFill>
        <p:spPr>
          <a:xfrm>
            <a:off x="6256936" y="1522900"/>
            <a:ext cx="3326122" cy="4735575"/>
          </a:xfrm>
          <a:prstGeom prst="rect">
            <a:avLst/>
          </a:prstGeom>
          <a:noFill/>
          <a:ln>
            <a:noFill/>
          </a:ln>
        </p:spPr>
      </p:pic>
      <p:sp>
        <p:nvSpPr>
          <p:cNvPr id="2289" name="Google Shape;2289;p98"/>
          <p:cNvSpPr txBox="1"/>
          <p:nvPr/>
        </p:nvSpPr>
        <p:spPr>
          <a:xfrm>
            <a:off x="6927675" y="1100400"/>
            <a:ext cx="4592700" cy="28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200" b="1">
                <a:solidFill>
                  <a:schemeClr val="dk1"/>
                </a:solidFill>
                <a:latin typeface="Reddit Sans"/>
                <a:ea typeface="Reddit Sans"/>
                <a:cs typeface="Reddit Sans"/>
                <a:sym typeface="Reddit Sans"/>
              </a:rPr>
              <a:t>APP SFA Đặt hàng</a:t>
            </a:r>
            <a:endParaRPr sz="1200" b="1">
              <a:solidFill>
                <a:srgbClr val="C3161C"/>
              </a:solidFill>
              <a:latin typeface="Reddit Sans"/>
              <a:ea typeface="Reddit Sans"/>
              <a:cs typeface="Reddit Sans"/>
              <a:sym typeface="Reddit Sans"/>
            </a:endParaRPr>
          </a:p>
        </p:txBody>
      </p:sp>
      <p:pic>
        <p:nvPicPr>
          <p:cNvPr id="2290" name="Google Shape;2290;p98"/>
          <p:cNvPicPr preferRelativeResize="0"/>
          <p:nvPr/>
        </p:nvPicPr>
        <p:blipFill rotWithShape="1">
          <a:blip r:embed="rId7">
            <a:alphaModFix/>
          </a:blip>
          <a:srcRect b="9124"/>
          <a:stretch/>
        </p:blipFill>
        <p:spPr>
          <a:xfrm>
            <a:off x="587225" y="1522900"/>
            <a:ext cx="4518000" cy="2148600"/>
          </a:xfrm>
          <a:prstGeom prst="roundRect">
            <a:avLst>
              <a:gd name="adj" fmla="val 3013"/>
            </a:avLst>
          </a:prstGeom>
          <a:noFill/>
          <a:ln w="9525" cap="flat" cmpd="sng">
            <a:solidFill>
              <a:srgbClr val="C3161C"/>
            </a:solidFill>
            <a:prstDash val="solid"/>
            <a:round/>
            <a:headEnd type="none" w="sm" len="sm"/>
            <a:tailEnd type="none" w="sm" len="sm"/>
          </a:ln>
        </p:spPr>
      </p:pic>
      <p:pic>
        <p:nvPicPr>
          <p:cNvPr id="2291" name="Google Shape;2291;p98"/>
          <p:cNvPicPr preferRelativeResize="0"/>
          <p:nvPr/>
        </p:nvPicPr>
        <p:blipFill rotWithShape="1">
          <a:blip r:embed="rId8">
            <a:alphaModFix/>
          </a:blip>
          <a:srcRect t="24343" b="-2316"/>
          <a:stretch/>
        </p:blipFill>
        <p:spPr>
          <a:xfrm>
            <a:off x="587225" y="4099800"/>
            <a:ext cx="4518000" cy="2148600"/>
          </a:xfrm>
          <a:prstGeom prst="roundRect">
            <a:avLst>
              <a:gd name="adj" fmla="val 4725"/>
            </a:avLst>
          </a:prstGeom>
          <a:noFill/>
          <a:ln w="9525" cap="flat" cmpd="sng">
            <a:solidFill>
              <a:srgbClr val="C3161C"/>
            </a:solidFill>
            <a:prstDash val="solid"/>
            <a:round/>
            <a:headEnd type="none" w="sm" len="sm"/>
            <a:tailEnd type="none" w="sm" len="sm"/>
          </a:ln>
        </p:spPr>
      </p:pic>
      <p:pic>
        <p:nvPicPr>
          <p:cNvPr id="17" name="Picture 16"/>
          <p:cNvPicPr>
            <a:picLocks noChangeAspect="1"/>
          </p:cNvPicPr>
          <p:nvPr/>
        </p:nvPicPr>
        <p:blipFill>
          <a:blip r:embed="rId9"/>
          <a:stretch>
            <a:fillRect/>
          </a:stretch>
        </p:blipFill>
        <p:spPr>
          <a:xfrm>
            <a:off x="4704537" y="6450781"/>
            <a:ext cx="3254939" cy="26073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295"/>
        <p:cNvGrpSpPr/>
        <p:nvPr/>
      </p:nvGrpSpPr>
      <p:grpSpPr>
        <a:xfrm>
          <a:off x="0" y="0"/>
          <a:ext cx="0" cy="0"/>
          <a:chOff x="0" y="0"/>
          <a:chExt cx="0" cy="0"/>
        </a:xfrm>
      </p:grpSpPr>
      <p:sp>
        <p:nvSpPr>
          <p:cNvPr id="2296" name="Google Shape;2296;p99"/>
          <p:cNvSpPr txBox="1"/>
          <p:nvPr/>
        </p:nvSpPr>
        <p:spPr>
          <a:xfrm>
            <a:off x="-50" y="1919275"/>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2297" name="Google Shape;2297;p9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298" name="Google Shape;2298;p9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299" name="Google Shape;2299;p99"/>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2300" name="Google Shape;2300;p99"/>
          <p:cNvSpPr txBox="1"/>
          <p:nvPr/>
        </p:nvSpPr>
        <p:spPr>
          <a:xfrm>
            <a:off x="-150" y="2879975"/>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Quản trị công nợ &amp; dòng tiền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2301" name="Google Shape;2301;p99"/>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06</a:t>
            </a:r>
            <a:endParaRPr sz="3200" b="1">
              <a:solidFill>
                <a:schemeClr val="dk1"/>
              </a:solidFill>
              <a:latin typeface="Reddit Sans"/>
              <a:ea typeface="Reddit Sans"/>
              <a:cs typeface="Reddit Sans"/>
              <a:sym typeface="Reddit Sans"/>
            </a:endParaRPr>
          </a:p>
        </p:txBody>
      </p:sp>
      <p:sp>
        <p:nvSpPr>
          <p:cNvPr id="2302" name="Google Shape;2302;p9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54</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306"/>
        <p:cNvGrpSpPr/>
        <p:nvPr/>
      </p:nvGrpSpPr>
      <p:grpSpPr>
        <a:xfrm>
          <a:off x="0" y="0"/>
          <a:ext cx="0" cy="0"/>
          <a:chOff x="0" y="0"/>
          <a:chExt cx="0" cy="0"/>
        </a:xfrm>
      </p:grpSpPr>
      <p:sp>
        <p:nvSpPr>
          <p:cNvPr id="2307" name="Google Shape;2307;p10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308" name="Google Shape;2308;p100"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309" name="Google Shape;2309;p100"/>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06 : </a:t>
            </a:r>
            <a:r>
              <a:rPr lang="vi" sz="1600" b="1">
                <a:solidFill>
                  <a:srgbClr val="C3161C"/>
                </a:solidFill>
                <a:latin typeface="Reddit Sans"/>
                <a:ea typeface="Reddit Sans"/>
                <a:cs typeface="Reddit Sans"/>
                <a:sym typeface="Reddit Sans"/>
              </a:rPr>
              <a:t>Quản trị công nợ &amp; dòng tiền với MBW Next</a:t>
            </a:r>
            <a:endParaRPr sz="1600" b="1">
              <a:solidFill>
                <a:srgbClr val="C3161C"/>
              </a:solidFill>
              <a:latin typeface="Reddit Sans"/>
              <a:ea typeface="Reddit Sans"/>
              <a:cs typeface="Reddit Sans"/>
              <a:sym typeface="Reddit Sans"/>
            </a:endParaRPr>
          </a:p>
        </p:txBody>
      </p:sp>
      <p:grpSp>
        <p:nvGrpSpPr>
          <p:cNvPr id="2310" name="Google Shape;2310;p100"/>
          <p:cNvGrpSpPr/>
          <p:nvPr/>
        </p:nvGrpSpPr>
        <p:grpSpPr>
          <a:xfrm>
            <a:off x="10222040" y="325568"/>
            <a:ext cx="1379662" cy="380749"/>
            <a:chOff x="2600725" y="4134550"/>
            <a:chExt cx="1957800" cy="540300"/>
          </a:xfrm>
        </p:grpSpPr>
        <p:sp>
          <p:nvSpPr>
            <p:cNvPr id="2311" name="Google Shape;2311;p100"/>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312" name="Google Shape;2312;p100"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313" name="Google Shape;2313;p100"/>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kiểm soát công nợ phải thu, phải trả và dòng tiền một cách chặt chẽ nhưng vẫn hỗ trợ tăng trưởng?</a:t>
            </a:r>
            <a:endParaRPr sz="1200">
              <a:solidFill>
                <a:schemeClr val="dk1"/>
              </a:solidFill>
              <a:latin typeface="Reddit Sans Medium"/>
              <a:ea typeface="Reddit Sans Medium"/>
              <a:cs typeface="Reddit Sans Medium"/>
              <a:sym typeface="Reddit Sans Medium"/>
            </a:endParaRPr>
          </a:p>
        </p:txBody>
      </p:sp>
      <p:sp>
        <p:nvSpPr>
          <p:cNvPr id="2314" name="Google Shape;2314;p100"/>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315" name="Google Shape;2315;p100"/>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2316" name="Google Shape;2316;p100"/>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317" name="Google Shape;2317;p100"/>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2318" name="Google Shape;2318;p100"/>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19" name="Google Shape;2319;p100"/>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20" name="Google Shape;2320;p100"/>
          <p:cNvSpPr txBox="1"/>
          <p:nvPr/>
        </p:nvSpPr>
        <p:spPr>
          <a:xfrm>
            <a:off x="681729" y="2094138"/>
            <a:ext cx="3427800" cy="1624500"/>
          </a:xfrm>
          <a:prstGeom prst="rect">
            <a:avLst/>
          </a:prstGeom>
          <a:noFill/>
          <a:ln>
            <a:noFill/>
          </a:ln>
        </p:spPr>
        <p:txBody>
          <a:bodyPr spcFirstLastPara="1" wrap="square" lIns="91425" tIns="45700" rIns="91425" bIns="45700" anchor="t" anchorCtr="0">
            <a:spAutoFit/>
          </a:bodyPr>
          <a:lstStyle/>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Công nợ phân tán nhiều tầng (Công ty → NPP → Điểm bán), khó theo dõi tập trung.</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Nhân viên bán hàng thường bán vượt hạn mức công nợ mà không kiểm soát kịp thời.</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Công nợ phải trả cho NCC, hãng vận chuyển, dịch vụ…dễ phát sinh chậm thanh toán</a:t>
            </a:r>
            <a:endParaRPr sz="1100">
              <a:latin typeface="Reddit Sans"/>
              <a:ea typeface="Reddit Sans"/>
              <a:cs typeface="Reddit Sans"/>
              <a:sym typeface="Reddit Sans"/>
            </a:endParaRPr>
          </a:p>
          <a:p>
            <a:pPr marL="180000" marR="0" lvl="0" indent="-165100" algn="l" rtl="0">
              <a:lnSpc>
                <a:spcPct val="115000"/>
              </a:lnSpc>
              <a:spcBef>
                <a:spcPts val="0"/>
              </a:spcBef>
              <a:spcAft>
                <a:spcPts val="0"/>
              </a:spcAft>
              <a:buSzPts val="1100"/>
              <a:buFont typeface="Reddit Sans"/>
              <a:buChar char="●"/>
            </a:pPr>
            <a:r>
              <a:rPr lang="vi" sz="1100">
                <a:latin typeface="Reddit Sans"/>
                <a:ea typeface="Reddit Sans"/>
                <a:cs typeface="Reddit Sans"/>
                <a:sym typeface="Reddit Sans"/>
              </a:rPr>
              <a:t>Thiếu dự báo dòng tiền → khó chủ động kế hoạch chi trả, vay vốn.</a:t>
            </a:r>
            <a:endParaRPr sz="1100">
              <a:latin typeface="Reddit Sans"/>
              <a:ea typeface="Reddit Sans"/>
              <a:cs typeface="Reddit Sans"/>
              <a:sym typeface="Reddit Sans"/>
            </a:endParaRPr>
          </a:p>
        </p:txBody>
      </p:sp>
      <p:grpSp>
        <p:nvGrpSpPr>
          <p:cNvPr id="2321" name="Google Shape;2321;p100"/>
          <p:cNvGrpSpPr/>
          <p:nvPr/>
        </p:nvGrpSpPr>
        <p:grpSpPr>
          <a:xfrm rot="-2653208">
            <a:off x="3813930" y="1875175"/>
            <a:ext cx="150428" cy="196210"/>
            <a:chOff x="3723" y="2014"/>
            <a:chExt cx="230" cy="300"/>
          </a:xfrm>
        </p:grpSpPr>
        <p:sp>
          <p:nvSpPr>
            <p:cNvPr id="2322" name="Google Shape;2322;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23" name="Google Shape;2323;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24" name="Google Shape;2324;p100"/>
          <p:cNvSpPr txBox="1"/>
          <p:nvPr/>
        </p:nvSpPr>
        <p:spPr>
          <a:xfrm>
            <a:off x="681725" y="367264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25" name="Google Shape;2325;p100"/>
          <p:cNvCxnSpPr/>
          <p:nvPr/>
        </p:nvCxnSpPr>
        <p:spPr>
          <a:xfrm>
            <a:off x="603275" y="398044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26" name="Google Shape;2326;p100"/>
          <p:cNvSpPr txBox="1"/>
          <p:nvPr/>
        </p:nvSpPr>
        <p:spPr>
          <a:xfrm>
            <a:off x="681729" y="3980446"/>
            <a:ext cx="3427800" cy="2208900"/>
          </a:xfrm>
          <a:prstGeom prst="rect">
            <a:avLst/>
          </a:prstGeom>
          <a:noFill/>
          <a:ln>
            <a:noFill/>
          </a:ln>
        </p:spPr>
        <p:txBody>
          <a:bodyPr spcFirstLastPara="1" wrap="square" lIns="91425" tIns="45700" rIns="91425" bIns="45700" anchor="t" anchorCtr="0">
            <a:spAutoFit/>
          </a:bodyPr>
          <a:lstStyle/>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Quản lý công nợ đa tầng</a:t>
            </a:r>
            <a:r>
              <a:rPr lang="vi" sz="1100">
                <a:solidFill>
                  <a:schemeClr val="dk1"/>
                </a:solidFill>
                <a:latin typeface="Reddit Sans"/>
                <a:ea typeface="Reddit Sans"/>
                <a:cs typeface="Reddit Sans"/>
                <a:sym typeface="Reddit Sans"/>
              </a:rPr>
              <a:t>: Theo chuỗi điểm bán, theo NPP, theo điểm bán, theo nhà cung cấp</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Hạn mức công nợ &amp; cảnh báo tuổi nợ</a:t>
            </a:r>
            <a:r>
              <a:rPr lang="vi" sz="1100">
                <a:solidFill>
                  <a:schemeClr val="dk1"/>
                </a:solidFill>
                <a:latin typeface="Reddit Sans"/>
                <a:ea typeface="Reddit Sans"/>
                <a:cs typeface="Reddit Sans"/>
                <a:sym typeface="Reddit Sans"/>
              </a:rPr>
              <a:t>: Tự động chặn đơn hàng nếu vượt hạn mức hoặc cảnh báo nợ sắp đến hạn.</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Đối chiếu công nợ minh bạch</a:t>
            </a:r>
            <a:r>
              <a:rPr lang="vi" sz="1100">
                <a:solidFill>
                  <a:schemeClr val="dk1"/>
                </a:solidFill>
                <a:latin typeface="Reddit Sans"/>
                <a:ea typeface="Reddit Sans"/>
                <a:cs typeface="Reddit Sans"/>
                <a:sym typeface="Reddit Sans"/>
              </a:rPr>
              <a:t>: Với NPP và NCC với chứng từ hóa đơn, phiếu thu- chi…</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Báo cáo dòng tiền</a:t>
            </a:r>
            <a:r>
              <a:rPr lang="vi" sz="1100">
                <a:solidFill>
                  <a:schemeClr val="dk1"/>
                </a:solidFill>
                <a:latin typeface="Reddit Sans"/>
                <a:ea typeface="Reddit Sans"/>
                <a:cs typeface="Reddit Sans"/>
                <a:sym typeface="Reddit Sans"/>
              </a:rPr>
              <a:t>: Tổng hợp thu – chi, lịch thanh toán, công nợ phải thu – phải trả.</a:t>
            </a:r>
            <a:endParaRPr sz="1100">
              <a:solidFill>
                <a:schemeClr val="dk1"/>
              </a:solidFill>
              <a:latin typeface="Reddit Sans"/>
              <a:ea typeface="Reddit Sans"/>
              <a:cs typeface="Reddit Sans"/>
              <a:sym typeface="Reddit Sans"/>
            </a:endParaRPr>
          </a:p>
          <a:p>
            <a:pPr marL="180000" marR="0" lvl="0" indent="-165100" algn="l" rtl="0">
              <a:lnSpc>
                <a:spcPct val="115000"/>
              </a:lnSpc>
              <a:spcBef>
                <a:spcPts val="0"/>
              </a:spcBef>
              <a:spcAft>
                <a:spcPts val="0"/>
              </a:spcAft>
              <a:buClr>
                <a:schemeClr val="dk1"/>
              </a:buClr>
              <a:buSzPts val="1100"/>
              <a:buChar char="●"/>
            </a:pPr>
            <a:r>
              <a:rPr lang="vi" sz="1100" b="1">
                <a:solidFill>
                  <a:schemeClr val="dk1"/>
                </a:solidFill>
                <a:latin typeface="Reddit Sans"/>
                <a:ea typeface="Reddit Sans"/>
                <a:cs typeface="Reddit Sans"/>
                <a:sym typeface="Reddit Sans"/>
              </a:rPr>
              <a:t>Tích hợp thanh toán</a:t>
            </a:r>
            <a:r>
              <a:rPr lang="vi" sz="1100">
                <a:solidFill>
                  <a:schemeClr val="dk1"/>
                </a:solidFill>
                <a:latin typeface="Reddit Sans"/>
                <a:ea typeface="Reddit Sans"/>
                <a:cs typeface="Reddit Sans"/>
                <a:sym typeface="Reddit Sans"/>
              </a:rPr>
              <a:t>: Ghi nhận phiếu thu, phiếu chi, chuyển khoản để khớp với công nợ.</a:t>
            </a:r>
            <a:endParaRPr sz="1100">
              <a:solidFill>
                <a:schemeClr val="dk1"/>
              </a:solidFill>
              <a:latin typeface="Reddit Sans"/>
              <a:ea typeface="Reddit Sans"/>
              <a:cs typeface="Reddit Sans"/>
              <a:sym typeface="Reddit Sans"/>
            </a:endParaRPr>
          </a:p>
        </p:txBody>
      </p:sp>
      <p:grpSp>
        <p:nvGrpSpPr>
          <p:cNvPr id="2327" name="Google Shape;2327;p100"/>
          <p:cNvGrpSpPr/>
          <p:nvPr/>
        </p:nvGrpSpPr>
        <p:grpSpPr>
          <a:xfrm rot="-2653208">
            <a:off x="3813930" y="3731508"/>
            <a:ext cx="150428" cy="196210"/>
            <a:chOff x="3723" y="2014"/>
            <a:chExt cx="230" cy="300"/>
          </a:xfrm>
        </p:grpSpPr>
        <p:sp>
          <p:nvSpPr>
            <p:cNvPr id="2328" name="Google Shape;2328;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29" name="Google Shape;2329;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30" name="Google Shape;2330;p100"/>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31" name="Google Shape;2331;p100"/>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32" name="Google Shape;2332;p100"/>
          <p:cNvSpPr txBox="1"/>
          <p:nvPr/>
        </p:nvSpPr>
        <p:spPr>
          <a:xfrm>
            <a:off x="4412154"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ngay cái nhìn toàn cảnh về công nợ phải thu, phải trả và dòng tiền thực tế. Thấy được dòng tiền dự báo dựa trên lịch thu – chi, từ đó đưa ra quyết định tài chính kịp thời.</a:t>
            </a:r>
            <a:endParaRPr sz="1100">
              <a:solidFill>
                <a:schemeClr val="dk1"/>
              </a:solidFill>
              <a:latin typeface="Reddit Sans"/>
              <a:ea typeface="Reddit Sans"/>
              <a:cs typeface="Reddit Sans"/>
              <a:sym typeface="Reddit Sans"/>
            </a:endParaRPr>
          </a:p>
        </p:txBody>
      </p:sp>
      <p:grpSp>
        <p:nvGrpSpPr>
          <p:cNvPr id="2333" name="Google Shape;2333;p100"/>
          <p:cNvGrpSpPr/>
          <p:nvPr/>
        </p:nvGrpSpPr>
        <p:grpSpPr>
          <a:xfrm rot="-2653208">
            <a:off x="7544355" y="1875175"/>
            <a:ext cx="150428" cy="196210"/>
            <a:chOff x="3723" y="2014"/>
            <a:chExt cx="230" cy="300"/>
          </a:xfrm>
        </p:grpSpPr>
        <p:sp>
          <p:nvSpPr>
            <p:cNvPr id="2334" name="Google Shape;2334;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35" name="Google Shape;2335;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36" name="Google Shape;2336;p100"/>
          <p:cNvSpPr txBox="1"/>
          <p:nvPr/>
        </p:nvSpPr>
        <p:spPr>
          <a:xfrm>
            <a:off x="4412150" y="2953650"/>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Kế toán - Tài chính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37" name="Google Shape;2337;p100"/>
          <p:cNvCxnSpPr/>
          <p:nvPr/>
        </p:nvCxnSpPr>
        <p:spPr>
          <a:xfrm>
            <a:off x="4333700" y="323837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38" name="Google Shape;2338;p100"/>
          <p:cNvSpPr txBox="1"/>
          <p:nvPr/>
        </p:nvSpPr>
        <p:spPr>
          <a:xfrm>
            <a:off x="4412154" y="3245275"/>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Mọi nghiệp vụ bán hàng, mua hàng, khuyến mãi, trả hàng đều sinh tự động bút toán công nợ. Dễ dàng theo dõi tuổi nợ, hạn mức tín dụng và nhắc nợ, thay vì nhập liệu thủ công hoặc lập bảng Excel riêng.</a:t>
            </a:r>
            <a:endParaRPr sz="1100">
              <a:latin typeface="Reddit Sans"/>
              <a:ea typeface="Reddit Sans"/>
              <a:cs typeface="Reddit Sans"/>
              <a:sym typeface="Reddit Sans"/>
            </a:endParaRPr>
          </a:p>
        </p:txBody>
      </p:sp>
      <p:grpSp>
        <p:nvGrpSpPr>
          <p:cNvPr id="2339" name="Google Shape;2339;p100"/>
          <p:cNvGrpSpPr/>
          <p:nvPr/>
        </p:nvGrpSpPr>
        <p:grpSpPr>
          <a:xfrm rot="-2653208">
            <a:off x="7544355" y="3012513"/>
            <a:ext cx="150428" cy="196210"/>
            <a:chOff x="3723" y="2014"/>
            <a:chExt cx="230" cy="300"/>
          </a:xfrm>
        </p:grpSpPr>
        <p:sp>
          <p:nvSpPr>
            <p:cNvPr id="2340" name="Google Shape;2340;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41" name="Google Shape;2341;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42" name="Google Shape;2342;p100"/>
          <p:cNvSpPr txBox="1"/>
          <p:nvPr/>
        </p:nvSpPr>
        <p:spPr>
          <a:xfrm>
            <a:off x="4412150" y="4117905"/>
            <a:ext cx="35061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Bán hàng / GS Bán hàng</a:t>
            </a:r>
            <a:endParaRPr>
              <a:solidFill>
                <a:schemeClr val="dk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endParaRPr>
              <a:latin typeface="Reddit Sans SemiBold"/>
              <a:ea typeface="Reddit Sans SemiBold"/>
              <a:cs typeface="Reddit Sans SemiBold"/>
              <a:sym typeface="Reddit Sans SemiBold"/>
            </a:endParaRPr>
          </a:p>
        </p:txBody>
      </p:sp>
      <p:cxnSp>
        <p:nvCxnSpPr>
          <p:cNvPr id="2343" name="Google Shape;2343;p100"/>
          <p:cNvCxnSpPr/>
          <p:nvPr/>
        </p:nvCxnSpPr>
        <p:spPr>
          <a:xfrm>
            <a:off x="4333700" y="440263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44" name="Google Shape;2344;p100"/>
          <p:cNvSpPr txBox="1"/>
          <p:nvPr/>
        </p:nvSpPr>
        <p:spPr>
          <a:xfrm>
            <a:off x="4412154" y="4409530"/>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Nắm rõ công nợ của từng khách hàng, từng đại lý, ngay trên hệ thống hoặc ứng dụng di động. Hạn chế bán hàng vượt hạn mức tín dụng, giảm rủi ro nợ xấu</a:t>
            </a:r>
            <a:endParaRPr sz="1100">
              <a:latin typeface="Reddit Sans"/>
              <a:ea typeface="Reddit Sans"/>
              <a:cs typeface="Reddit Sans"/>
              <a:sym typeface="Reddit Sans"/>
            </a:endParaRPr>
          </a:p>
        </p:txBody>
      </p:sp>
      <p:grpSp>
        <p:nvGrpSpPr>
          <p:cNvPr id="2345" name="Google Shape;2345;p100"/>
          <p:cNvGrpSpPr/>
          <p:nvPr/>
        </p:nvGrpSpPr>
        <p:grpSpPr>
          <a:xfrm rot="-2653208">
            <a:off x="7544355" y="4176768"/>
            <a:ext cx="150428" cy="196210"/>
            <a:chOff x="3723" y="2014"/>
            <a:chExt cx="230" cy="300"/>
          </a:xfrm>
        </p:grpSpPr>
        <p:sp>
          <p:nvSpPr>
            <p:cNvPr id="2346" name="Google Shape;2346;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47" name="Google Shape;2347;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48" name="Google Shape;2348;p100"/>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349" name="Google Shape;2349;p100"/>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2350" name="Google Shape;2350;p100"/>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30–40% rủi ro nợ xấu</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51" name="Google Shape;2351;p100"/>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52" name="Google Shape;2352;p100"/>
          <p:cNvSpPr txBox="1"/>
          <p:nvPr/>
        </p:nvSpPr>
        <p:spPr>
          <a:xfrm>
            <a:off x="8220879" y="2101038"/>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quản lý chặt chẽ hạn mức và cảnh báo tuổi nợ.</a:t>
            </a:r>
            <a:endParaRPr sz="1100">
              <a:latin typeface="Reddit Sans"/>
              <a:ea typeface="Reddit Sans"/>
              <a:cs typeface="Reddit Sans"/>
              <a:sym typeface="Reddit Sans"/>
            </a:endParaRPr>
          </a:p>
        </p:txBody>
      </p:sp>
      <p:grpSp>
        <p:nvGrpSpPr>
          <p:cNvPr id="2353" name="Google Shape;2353;p100"/>
          <p:cNvGrpSpPr/>
          <p:nvPr/>
        </p:nvGrpSpPr>
        <p:grpSpPr>
          <a:xfrm rot="-2653208">
            <a:off x="11353080" y="1875175"/>
            <a:ext cx="150428" cy="196210"/>
            <a:chOff x="3723" y="2014"/>
            <a:chExt cx="230" cy="300"/>
          </a:xfrm>
        </p:grpSpPr>
        <p:sp>
          <p:nvSpPr>
            <p:cNvPr id="2354" name="Google Shape;2354;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55" name="Google Shape;2355;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56" name="Google Shape;2356;p100"/>
          <p:cNvSpPr txBox="1"/>
          <p:nvPr/>
        </p:nvSpPr>
        <p:spPr>
          <a:xfrm>
            <a:off x="8220875" y="239147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tính minh bạch &amp; tin cậy</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57" name="Google Shape;2357;p100"/>
          <p:cNvCxnSpPr/>
          <p:nvPr/>
        </p:nvCxnSpPr>
        <p:spPr>
          <a:xfrm>
            <a:off x="8142425" y="267619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58" name="Google Shape;2358;p100"/>
          <p:cNvSpPr txBox="1"/>
          <p:nvPr/>
        </p:nvSpPr>
        <p:spPr>
          <a:xfrm>
            <a:off x="8220879" y="2676197"/>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khi công nợ và thanh toán được đối chiếu tức thì giữa doanh nghiệp và khách hàng</a:t>
            </a:r>
            <a:endParaRPr sz="1100">
              <a:latin typeface="Reddit Sans"/>
              <a:ea typeface="Reddit Sans"/>
              <a:cs typeface="Reddit Sans"/>
              <a:sym typeface="Reddit Sans"/>
            </a:endParaRPr>
          </a:p>
        </p:txBody>
      </p:sp>
      <p:sp>
        <p:nvSpPr>
          <p:cNvPr id="2359" name="Google Shape;2359;p100"/>
          <p:cNvSpPr txBox="1"/>
          <p:nvPr/>
        </p:nvSpPr>
        <p:spPr>
          <a:xfrm>
            <a:off x="8220875" y="316284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Cải thiện dòng tiền kinh doanh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60" name="Google Shape;2360;p100"/>
          <p:cNvCxnSpPr/>
          <p:nvPr/>
        </p:nvCxnSpPr>
        <p:spPr>
          <a:xfrm>
            <a:off x="8142425" y="344757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61" name="Google Shape;2361;p100"/>
          <p:cNvSpPr txBox="1"/>
          <p:nvPr/>
        </p:nvSpPr>
        <p:spPr>
          <a:xfrm>
            <a:off x="8220879" y="3447574"/>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dự báo chính xác thu – chi và vòng quay tiền mặt.</a:t>
            </a:r>
            <a:endParaRPr sz="1100">
              <a:latin typeface="Reddit Sans"/>
              <a:ea typeface="Reddit Sans"/>
              <a:cs typeface="Reddit Sans"/>
              <a:sym typeface="Reddit Sans"/>
            </a:endParaRPr>
          </a:p>
        </p:txBody>
      </p:sp>
      <p:grpSp>
        <p:nvGrpSpPr>
          <p:cNvPr id="2362" name="Google Shape;2362;p100"/>
          <p:cNvGrpSpPr/>
          <p:nvPr/>
        </p:nvGrpSpPr>
        <p:grpSpPr>
          <a:xfrm rot="-2653208">
            <a:off x="11353080" y="3221711"/>
            <a:ext cx="150428" cy="196210"/>
            <a:chOff x="3723" y="2014"/>
            <a:chExt cx="230" cy="300"/>
          </a:xfrm>
        </p:grpSpPr>
        <p:sp>
          <p:nvSpPr>
            <p:cNvPr id="2363" name="Google Shape;2363;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64" name="Google Shape;2364;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65" name="Google Shape;2365;p100"/>
          <p:cNvSpPr txBox="1"/>
          <p:nvPr/>
        </p:nvSpPr>
        <p:spPr>
          <a:xfrm>
            <a:off x="8220875" y="3945437"/>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gánh nặng cho kế toán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66" name="Google Shape;2366;p100"/>
          <p:cNvCxnSpPr/>
          <p:nvPr/>
        </p:nvCxnSpPr>
        <p:spPr>
          <a:xfrm>
            <a:off x="8142425" y="4230162"/>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67" name="Google Shape;2367;p100"/>
          <p:cNvSpPr txBox="1"/>
          <p:nvPr/>
        </p:nvSpPr>
        <p:spPr>
          <a:xfrm>
            <a:off x="8220875" y="4230168"/>
            <a:ext cx="3427800" cy="261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loại bỏ nhập liệu thủ công và bảng Excel rời rạc.</a:t>
            </a:r>
            <a:endParaRPr sz="1100">
              <a:latin typeface="Reddit Sans"/>
              <a:ea typeface="Reddit Sans"/>
              <a:cs typeface="Reddit Sans"/>
              <a:sym typeface="Reddit Sans"/>
            </a:endParaRPr>
          </a:p>
        </p:txBody>
      </p:sp>
      <p:grpSp>
        <p:nvGrpSpPr>
          <p:cNvPr id="2368" name="Google Shape;2368;p100"/>
          <p:cNvGrpSpPr/>
          <p:nvPr/>
        </p:nvGrpSpPr>
        <p:grpSpPr>
          <a:xfrm rot="-2653208">
            <a:off x="11353080" y="4004299"/>
            <a:ext cx="150428" cy="196210"/>
            <a:chOff x="3723" y="2014"/>
            <a:chExt cx="230" cy="300"/>
          </a:xfrm>
        </p:grpSpPr>
        <p:sp>
          <p:nvSpPr>
            <p:cNvPr id="2369" name="Google Shape;2369;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70" name="Google Shape;2370;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71" name="Google Shape;2371;p100"/>
          <p:cNvSpPr txBox="1"/>
          <p:nvPr/>
        </p:nvSpPr>
        <p:spPr>
          <a:xfrm>
            <a:off x="8220875" y="456763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Nâng cao hiệu quả quản trị tài chính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72" name="Google Shape;2372;p100"/>
          <p:cNvCxnSpPr/>
          <p:nvPr/>
        </p:nvCxnSpPr>
        <p:spPr>
          <a:xfrm>
            <a:off x="8142425" y="4852361"/>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73" name="Google Shape;2373;p100"/>
          <p:cNvSpPr txBox="1"/>
          <p:nvPr/>
        </p:nvSpPr>
        <p:spPr>
          <a:xfrm>
            <a:off x="8220879" y="4852361"/>
            <a:ext cx="3427800" cy="999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vi" sz="1100">
                <a:latin typeface="Reddit Sans"/>
                <a:ea typeface="Reddit Sans"/>
                <a:cs typeface="Reddit Sans"/>
                <a:sym typeface="Reddit Sans"/>
              </a:rPr>
              <a:t>giúp doanh nghiệp chủ động hơn trong đầu tư, vay vốn và chi trả.</a:t>
            </a:r>
            <a:br>
              <a:rPr lang="vi" sz="1100">
                <a:latin typeface="Reddit Sans"/>
                <a:ea typeface="Reddit Sans"/>
                <a:cs typeface="Reddit Sans"/>
                <a:sym typeface="Reddit Sans"/>
              </a:rPr>
            </a:br>
            <a:endParaRPr sz="1100">
              <a:latin typeface="Reddit Sans"/>
              <a:ea typeface="Reddit Sans"/>
              <a:cs typeface="Reddit Sans"/>
              <a:sym typeface="Reddit Sans"/>
            </a:endParaRPr>
          </a:p>
          <a:p>
            <a:pPr marL="0" marR="0" lvl="0" indent="0" algn="l" rtl="0">
              <a:lnSpc>
                <a:spcPct val="115000"/>
              </a:lnSpc>
              <a:spcBef>
                <a:spcPts val="1200"/>
              </a:spcBef>
              <a:spcAft>
                <a:spcPts val="0"/>
              </a:spcAft>
              <a:buNone/>
            </a:pPr>
            <a:endParaRPr sz="1100">
              <a:latin typeface="Reddit Sans"/>
              <a:ea typeface="Reddit Sans"/>
              <a:cs typeface="Reddit Sans"/>
              <a:sym typeface="Reddit Sans"/>
            </a:endParaRPr>
          </a:p>
        </p:txBody>
      </p:sp>
      <p:grpSp>
        <p:nvGrpSpPr>
          <p:cNvPr id="2374" name="Google Shape;2374;p100"/>
          <p:cNvGrpSpPr/>
          <p:nvPr/>
        </p:nvGrpSpPr>
        <p:grpSpPr>
          <a:xfrm rot="-2653208">
            <a:off x="11353080" y="4626499"/>
            <a:ext cx="150428" cy="196210"/>
            <a:chOff x="3723" y="2014"/>
            <a:chExt cx="230" cy="300"/>
          </a:xfrm>
        </p:grpSpPr>
        <p:sp>
          <p:nvSpPr>
            <p:cNvPr id="2375" name="Google Shape;2375;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76" name="Google Shape;2376;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77" name="Google Shape;2377;p100"/>
          <p:cNvSpPr txBox="1"/>
          <p:nvPr/>
        </p:nvSpPr>
        <p:spPr>
          <a:xfrm>
            <a:off x="4412150" y="508984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Nhà phân phối / Điểm bán / NCC</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378" name="Google Shape;2378;p100"/>
          <p:cNvCxnSpPr/>
          <p:nvPr/>
        </p:nvCxnSpPr>
        <p:spPr>
          <a:xfrm>
            <a:off x="4333700" y="537457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379" name="Google Shape;2379;p100"/>
          <p:cNvSpPr txBox="1"/>
          <p:nvPr/>
        </p:nvSpPr>
        <p:spPr>
          <a:xfrm>
            <a:off x="4412154" y="5381474"/>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Có thể tra cứu công nợ, đối chiếu chứng từ thanh toán minh bạch. Giảm tranh chấp, tạo niềm tin trong quan hệ hợp tác.</a:t>
            </a:r>
            <a:endParaRPr sz="1100">
              <a:latin typeface="Reddit Sans"/>
              <a:ea typeface="Reddit Sans"/>
              <a:cs typeface="Reddit Sans"/>
              <a:sym typeface="Reddit Sans"/>
            </a:endParaRPr>
          </a:p>
        </p:txBody>
      </p:sp>
      <p:grpSp>
        <p:nvGrpSpPr>
          <p:cNvPr id="2380" name="Google Shape;2380;p100"/>
          <p:cNvGrpSpPr/>
          <p:nvPr/>
        </p:nvGrpSpPr>
        <p:grpSpPr>
          <a:xfrm rot="-2653208">
            <a:off x="7544355" y="5148712"/>
            <a:ext cx="150428" cy="196210"/>
            <a:chOff x="3723" y="2014"/>
            <a:chExt cx="230" cy="300"/>
          </a:xfrm>
        </p:grpSpPr>
        <p:sp>
          <p:nvSpPr>
            <p:cNvPr id="2381" name="Google Shape;2381;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82" name="Google Shape;2382;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2383" name="Google Shape;2383;p100"/>
          <p:cNvGrpSpPr/>
          <p:nvPr/>
        </p:nvGrpSpPr>
        <p:grpSpPr>
          <a:xfrm rot="-2653208">
            <a:off x="11353080" y="2426478"/>
            <a:ext cx="150428" cy="196210"/>
            <a:chOff x="3723" y="2014"/>
            <a:chExt cx="230" cy="300"/>
          </a:xfrm>
        </p:grpSpPr>
        <p:sp>
          <p:nvSpPr>
            <p:cNvPr id="2384" name="Google Shape;2384;p100"/>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385" name="Google Shape;2385;p100"/>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386" name="Google Shape;2386;p10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55</a:t>
            </a:fld>
            <a:endParaRPr/>
          </a:p>
        </p:txBody>
      </p:sp>
      <p:pic>
        <p:nvPicPr>
          <p:cNvPr id="82" name="Picture 81"/>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390"/>
        <p:cNvGrpSpPr/>
        <p:nvPr/>
      </p:nvGrpSpPr>
      <p:grpSpPr>
        <a:xfrm>
          <a:off x="0" y="0"/>
          <a:ext cx="0" cy="0"/>
          <a:chOff x="0" y="0"/>
          <a:chExt cx="0" cy="0"/>
        </a:xfrm>
      </p:grpSpPr>
      <p:sp>
        <p:nvSpPr>
          <p:cNvPr id="2391" name="Google Shape;2391;p10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392" name="Google Shape;2392;p101"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393" name="Google Shape;2393;p101"/>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06 : </a:t>
            </a:r>
            <a:r>
              <a:rPr lang="vi" sz="1600" b="1">
                <a:solidFill>
                  <a:srgbClr val="C3161C"/>
                </a:solidFill>
                <a:latin typeface="Reddit Sans"/>
                <a:ea typeface="Reddit Sans"/>
                <a:cs typeface="Reddit Sans"/>
                <a:sym typeface="Reddit Sans"/>
              </a:rPr>
              <a:t>Quản trị công nợ &amp; dòng tiền với MBW Next</a:t>
            </a:r>
            <a:endParaRPr sz="1600" b="1">
              <a:solidFill>
                <a:srgbClr val="C3161C"/>
              </a:solidFill>
              <a:latin typeface="Reddit Sans"/>
              <a:ea typeface="Reddit Sans"/>
              <a:cs typeface="Reddit Sans"/>
              <a:sym typeface="Reddit Sans"/>
            </a:endParaRPr>
          </a:p>
        </p:txBody>
      </p:sp>
      <p:grpSp>
        <p:nvGrpSpPr>
          <p:cNvPr id="2394" name="Google Shape;2394;p101"/>
          <p:cNvGrpSpPr/>
          <p:nvPr/>
        </p:nvGrpSpPr>
        <p:grpSpPr>
          <a:xfrm>
            <a:off x="10222040" y="325568"/>
            <a:ext cx="1379662" cy="380749"/>
            <a:chOff x="2600725" y="4134550"/>
            <a:chExt cx="1957800" cy="540300"/>
          </a:xfrm>
        </p:grpSpPr>
        <p:sp>
          <p:nvSpPr>
            <p:cNvPr id="2395" name="Google Shape;2395;p10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396" name="Google Shape;2396;p101"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397" name="Google Shape;2397;p101"/>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kiểm soát công nợ phải thu, phải trả và dòng tiền một cách chặt chẽ nhưng vẫn hỗ trợ tăng trưởng?</a:t>
            </a:r>
            <a:endParaRPr sz="1200">
              <a:solidFill>
                <a:srgbClr val="C3161C"/>
              </a:solidFill>
              <a:latin typeface="Reddit Sans Medium"/>
              <a:ea typeface="Reddit Sans Medium"/>
              <a:cs typeface="Reddit Sans Medium"/>
              <a:sym typeface="Reddit Sans Medium"/>
            </a:endParaRPr>
          </a:p>
        </p:txBody>
      </p:sp>
      <p:sp>
        <p:nvSpPr>
          <p:cNvPr id="2398" name="Google Shape;2398;p101"/>
          <p:cNvSpPr/>
          <p:nvPr/>
        </p:nvSpPr>
        <p:spPr>
          <a:xfrm>
            <a:off x="1588681" y="1561900"/>
            <a:ext cx="5812800" cy="24072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399" name="Google Shape;2399;p101"/>
          <p:cNvSpPr/>
          <p:nvPr/>
        </p:nvSpPr>
        <p:spPr>
          <a:xfrm>
            <a:off x="3549303" y="14545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Kế toán</a:t>
            </a:r>
            <a:endParaRPr sz="1150">
              <a:solidFill>
                <a:schemeClr val="lt1"/>
              </a:solidFill>
              <a:latin typeface="Reddit Sans SemiBold"/>
              <a:ea typeface="Reddit Sans SemiBold"/>
              <a:cs typeface="Reddit Sans SemiBold"/>
              <a:sym typeface="Reddit Sans SemiBold"/>
            </a:endParaRPr>
          </a:p>
        </p:txBody>
      </p:sp>
      <p:sp>
        <p:nvSpPr>
          <p:cNvPr id="2400" name="Google Shape;2400;p101"/>
          <p:cNvSpPr/>
          <p:nvPr/>
        </p:nvSpPr>
        <p:spPr>
          <a:xfrm>
            <a:off x="587225" y="4643525"/>
            <a:ext cx="7798500" cy="15474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401" name="Google Shape;2401;p101"/>
          <p:cNvSpPr/>
          <p:nvPr/>
        </p:nvSpPr>
        <p:spPr>
          <a:xfrm>
            <a:off x="3540722" y="4536200"/>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Vận hành</a:t>
            </a:r>
            <a:endParaRPr sz="1150">
              <a:solidFill>
                <a:schemeClr val="lt1"/>
              </a:solidFill>
              <a:latin typeface="Reddit Sans SemiBold"/>
              <a:ea typeface="Reddit Sans SemiBold"/>
              <a:cs typeface="Reddit Sans SemiBold"/>
              <a:sym typeface="Reddit Sans SemiBold"/>
            </a:endParaRPr>
          </a:p>
        </p:txBody>
      </p:sp>
      <p:sp>
        <p:nvSpPr>
          <p:cNvPr id="2402" name="Google Shape;2402;p101"/>
          <p:cNvSpPr/>
          <p:nvPr/>
        </p:nvSpPr>
        <p:spPr>
          <a:xfrm>
            <a:off x="9133950" y="1561900"/>
            <a:ext cx="2467800" cy="46290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403" name="Google Shape;2403;p101"/>
          <p:cNvSpPr/>
          <p:nvPr/>
        </p:nvSpPr>
        <p:spPr>
          <a:xfrm>
            <a:off x="9406497" y="14545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Tài chính</a:t>
            </a:r>
            <a:endParaRPr sz="1150">
              <a:solidFill>
                <a:schemeClr val="lt1"/>
              </a:solidFill>
              <a:latin typeface="Reddit Sans SemiBold"/>
              <a:ea typeface="Reddit Sans SemiBold"/>
              <a:cs typeface="Reddit Sans SemiBold"/>
              <a:sym typeface="Reddit Sans SemiBold"/>
            </a:endParaRPr>
          </a:p>
        </p:txBody>
      </p:sp>
      <p:sp>
        <p:nvSpPr>
          <p:cNvPr id="2404" name="Google Shape;2404;p101"/>
          <p:cNvSpPr/>
          <p:nvPr/>
        </p:nvSpPr>
        <p:spPr>
          <a:xfrm>
            <a:off x="1774181" y="1951375"/>
            <a:ext cx="1575000" cy="18609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405" name="Google Shape;2405;p101"/>
          <p:cNvSpPr txBox="1"/>
          <p:nvPr/>
        </p:nvSpPr>
        <p:spPr>
          <a:xfrm>
            <a:off x="1774231" y="1951375"/>
            <a:ext cx="1575000" cy="55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1196" b="1">
                <a:solidFill>
                  <a:schemeClr val="dk1"/>
                </a:solidFill>
                <a:latin typeface="Reddit Sans"/>
                <a:ea typeface="Reddit Sans"/>
                <a:cs typeface="Reddit Sans"/>
                <a:sym typeface="Reddit Sans"/>
              </a:rPr>
              <a:t>AP</a:t>
            </a:r>
            <a:endParaRPr sz="1196" b="1">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1196" b="1">
                <a:solidFill>
                  <a:srgbClr val="C3161C"/>
                </a:solidFill>
                <a:latin typeface="Reddit Sans"/>
                <a:ea typeface="Reddit Sans"/>
                <a:cs typeface="Reddit Sans"/>
                <a:sym typeface="Reddit Sans"/>
              </a:rPr>
              <a:t>Khoản phải trả</a:t>
            </a:r>
            <a:endParaRPr sz="1196" b="1">
              <a:solidFill>
                <a:srgbClr val="C3161C"/>
              </a:solidFill>
              <a:latin typeface="Reddit Sans"/>
              <a:ea typeface="Reddit Sans"/>
              <a:cs typeface="Reddit Sans"/>
              <a:sym typeface="Reddit Sans"/>
            </a:endParaRPr>
          </a:p>
        </p:txBody>
      </p:sp>
      <p:sp>
        <p:nvSpPr>
          <p:cNvPr id="2406" name="Google Shape;2406;p101"/>
          <p:cNvSpPr/>
          <p:nvPr/>
        </p:nvSpPr>
        <p:spPr>
          <a:xfrm>
            <a:off x="1871831" y="3091238"/>
            <a:ext cx="1379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Chứng từ mua hàng</a:t>
            </a:r>
            <a:endParaRPr sz="896">
              <a:latin typeface="Reddit Sans"/>
              <a:ea typeface="Reddit Sans"/>
              <a:cs typeface="Reddit Sans"/>
              <a:sym typeface="Reddit Sans"/>
            </a:endParaRPr>
          </a:p>
        </p:txBody>
      </p:sp>
      <p:sp>
        <p:nvSpPr>
          <p:cNvPr id="2407" name="Google Shape;2407;p101"/>
          <p:cNvSpPr txBox="1"/>
          <p:nvPr/>
        </p:nvSpPr>
        <p:spPr>
          <a:xfrm>
            <a:off x="1774231" y="3343250"/>
            <a:ext cx="1575000" cy="49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Ghi tăng công nợ </a:t>
            </a:r>
            <a:endParaRPr sz="996" b="1">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phải trả</a:t>
            </a:r>
            <a:endParaRPr sz="996" b="1">
              <a:solidFill>
                <a:schemeClr val="dk1"/>
              </a:solidFill>
              <a:latin typeface="Reddit Sans"/>
              <a:ea typeface="Reddit Sans"/>
              <a:cs typeface="Reddit Sans"/>
              <a:sym typeface="Reddit Sans"/>
            </a:endParaRPr>
          </a:p>
        </p:txBody>
      </p:sp>
      <p:sp>
        <p:nvSpPr>
          <p:cNvPr id="2408" name="Google Shape;2408;p101"/>
          <p:cNvSpPr txBox="1"/>
          <p:nvPr/>
        </p:nvSpPr>
        <p:spPr>
          <a:xfrm>
            <a:off x="1774231" y="2384350"/>
            <a:ext cx="1575000" cy="644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a:solidFill>
                  <a:schemeClr val="dk1"/>
                </a:solidFill>
                <a:latin typeface="Reddit Sans"/>
                <a:ea typeface="Reddit Sans"/>
                <a:cs typeface="Reddit Sans"/>
                <a:sym typeface="Reddit Sans"/>
              </a:rPr>
              <a:t>Ghi nhận khi công ty mua hàng hóa, dịch vụ từ NCC</a:t>
            </a:r>
            <a:endParaRPr sz="996">
              <a:solidFill>
                <a:schemeClr val="dk1"/>
              </a:solidFill>
              <a:latin typeface="Reddit Sans"/>
              <a:ea typeface="Reddit Sans"/>
              <a:cs typeface="Reddit Sans"/>
              <a:sym typeface="Reddit Sans"/>
            </a:endParaRPr>
          </a:p>
        </p:txBody>
      </p:sp>
      <p:sp>
        <p:nvSpPr>
          <p:cNvPr id="2409" name="Google Shape;2409;p101"/>
          <p:cNvSpPr/>
          <p:nvPr/>
        </p:nvSpPr>
        <p:spPr>
          <a:xfrm>
            <a:off x="5673806" y="1951375"/>
            <a:ext cx="1575000" cy="18609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410" name="Google Shape;2410;p101"/>
          <p:cNvSpPr txBox="1"/>
          <p:nvPr/>
        </p:nvSpPr>
        <p:spPr>
          <a:xfrm>
            <a:off x="5673856" y="1951375"/>
            <a:ext cx="1575000" cy="55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1196" b="1">
                <a:solidFill>
                  <a:schemeClr val="dk1"/>
                </a:solidFill>
                <a:latin typeface="Reddit Sans"/>
                <a:ea typeface="Reddit Sans"/>
                <a:cs typeface="Reddit Sans"/>
                <a:sym typeface="Reddit Sans"/>
              </a:rPr>
              <a:t>AR</a:t>
            </a:r>
            <a:endParaRPr sz="1196" b="1">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1196" b="1">
                <a:solidFill>
                  <a:srgbClr val="C3161C"/>
                </a:solidFill>
                <a:latin typeface="Reddit Sans"/>
                <a:ea typeface="Reddit Sans"/>
                <a:cs typeface="Reddit Sans"/>
                <a:sym typeface="Reddit Sans"/>
              </a:rPr>
              <a:t>Khoản phải thu</a:t>
            </a:r>
            <a:endParaRPr sz="1196" b="1">
              <a:solidFill>
                <a:srgbClr val="C3161C"/>
              </a:solidFill>
              <a:latin typeface="Reddit Sans"/>
              <a:ea typeface="Reddit Sans"/>
              <a:cs typeface="Reddit Sans"/>
              <a:sym typeface="Reddit Sans"/>
            </a:endParaRPr>
          </a:p>
        </p:txBody>
      </p:sp>
      <p:sp>
        <p:nvSpPr>
          <p:cNvPr id="2411" name="Google Shape;2411;p101"/>
          <p:cNvSpPr/>
          <p:nvPr/>
        </p:nvSpPr>
        <p:spPr>
          <a:xfrm>
            <a:off x="5771456" y="2559059"/>
            <a:ext cx="1379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Chứng từ bán hàng</a:t>
            </a:r>
            <a:endParaRPr sz="896">
              <a:latin typeface="Reddit Sans"/>
              <a:ea typeface="Reddit Sans"/>
              <a:cs typeface="Reddit Sans"/>
              <a:sym typeface="Reddit Sans"/>
            </a:endParaRPr>
          </a:p>
        </p:txBody>
      </p:sp>
      <p:sp>
        <p:nvSpPr>
          <p:cNvPr id="2412" name="Google Shape;2412;p101"/>
          <p:cNvSpPr txBox="1"/>
          <p:nvPr/>
        </p:nvSpPr>
        <p:spPr>
          <a:xfrm>
            <a:off x="5673856" y="3343250"/>
            <a:ext cx="1575000" cy="49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Ghi tăng công nợ </a:t>
            </a:r>
            <a:endParaRPr sz="996" b="1">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phải thu</a:t>
            </a:r>
            <a:endParaRPr sz="996" b="1">
              <a:solidFill>
                <a:schemeClr val="dk1"/>
              </a:solidFill>
              <a:latin typeface="Reddit Sans"/>
              <a:ea typeface="Reddit Sans"/>
              <a:cs typeface="Reddit Sans"/>
              <a:sym typeface="Reddit Sans"/>
            </a:endParaRPr>
          </a:p>
        </p:txBody>
      </p:sp>
      <p:sp>
        <p:nvSpPr>
          <p:cNvPr id="2413" name="Google Shape;2413;p101"/>
          <p:cNvSpPr txBox="1"/>
          <p:nvPr/>
        </p:nvSpPr>
        <p:spPr>
          <a:xfrm>
            <a:off x="5673856" y="2809700"/>
            <a:ext cx="1575000" cy="644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a:solidFill>
                  <a:schemeClr val="dk1"/>
                </a:solidFill>
                <a:latin typeface="Reddit Sans"/>
                <a:ea typeface="Reddit Sans"/>
                <a:cs typeface="Reddit Sans"/>
                <a:sym typeface="Reddit Sans"/>
              </a:rPr>
              <a:t>Ghi nhận khi công ty bán hàng trực tiếp cho NPP, điểm bán</a:t>
            </a:r>
            <a:endParaRPr sz="996">
              <a:solidFill>
                <a:schemeClr val="dk1"/>
              </a:solidFill>
              <a:latin typeface="Reddit Sans"/>
              <a:ea typeface="Reddit Sans"/>
              <a:cs typeface="Reddit Sans"/>
              <a:sym typeface="Reddit Sans"/>
            </a:endParaRPr>
          </a:p>
        </p:txBody>
      </p:sp>
      <p:sp>
        <p:nvSpPr>
          <p:cNvPr id="2414" name="Google Shape;2414;p101"/>
          <p:cNvSpPr/>
          <p:nvPr/>
        </p:nvSpPr>
        <p:spPr>
          <a:xfrm>
            <a:off x="3724006" y="1951375"/>
            <a:ext cx="1575000" cy="18609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415" name="Google Shape;2415;p101"/>
          <p:cNvSpPr txBox="1"/>
          <p:nvPr/>
        </p:nvSpPr>
        <p:spPr>
          <a:xfrm>
            <a:off x="3724056" y="1951375"/>
            <a:ext cx="1575000" cy="55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1196" b="1">
                <a:solidFill>
                  <a:schemeClr val="dk1"/>
                </a:solidFill>
                <a:latin typeface="Reddit Sans"/>
                <a:ea typeface="Reddit Sans"/>
                <a:cs typeface="Reddit Sans"/>
                <a:sym typeface="Reddit Sans"/>
              </a:rPr>
              <a:t>COA</a:t>
            </a:r>
            <a:endParaRPr sz="1196" b="1">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1196" b="1">
                <a:solidFill>
                  <a:srgbClr val="C3161C"/>
                </a:solidFill>
                <a:latin typeface="Reddit Sans"/>
                <a:ea typeface="Reddit Sans"/>
                <a:cs typeface="Reddit Sans"/>
                <a:sym typeface="Reddit Sans"/>
              </a:rPr>
              <a:t>Hệ thống tài khoản</a:t>
            </a:r>
            <a:endParaRPr sz="1196" b="1">
              <a:solidFill>
                <a:srgbClr val="C3161C"/>
              </a:solidFill>
              <a:latin typeface="Reddit Sans"/>
              <a:ea typeface="Reddit Sans"/>
              <a:cs typeface="Reddit Sans"/>
              <a:sym typeface="Reddit Sans"/>
            </a:endParaRPr>
          </a:p>
        </p:txBody>
      </p:sp>
      <p:sp>
        <p:nvSpPr>
          <p:cNvPr id="2416" name="Google Shape;2416;p101"/>
          <p:cNvSpPr/>
          <p:nvPr/>
        </p:nvSpPr>
        <p:spPr>
          <a:xfrm>
            <a:off x="3842381" y="2557688"/>
            <a:ext cx="550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Đầu kỳ</a:t>
            </a:r>
            <a:endParaRPr sz="896">
              <a:latin typeface="Reddit Sans"/>
              <a:ea typeface="Reddit Sans"/>
              <a:cs typeface="Reddit Sans"/>
              <a:sym typeface="Reddit Sans"/>
            </a:endParaRPr>
          </a:p>
        </p:txBody>
      </p:sp>
      <p:sp>
        <p:nvSpPr>
          <p:cNvPr id="2417" name="Google Shape;2417;p101"/>
          <p:cNvSpPr/>
          <p:nvPr/>
        </p:nvSpPr>
        <p:spPr>
          <a:xfrm>
            <a:off x="4648331" y="3091225"/>
            <a:ext cx="5505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Cuối kỳ</a:t>
            </a:r>
            <a:endParaRPr sz="896">
              <a:latin typeface="Reddit Sans"/>
              <a:ea typeface="Reddit Sans"/>
              <a:cs typeface="Reddit Sans"/>
              <a:sym typeface="Reddit Sans"/>
            </a:endParaRPr>
          </a:p>
        </p:txBody>
      </p:sp>
      <p:cxnSp>
        <p:nvCxnSpPr>
          <p:cNvPr id="2418" name="Google Shape;2418;p101"/>
          <p:cNvCxnSpPr/>
          <p:nvPr/>
        </p:nvCxnSpPr>
        <p:spPr>
          <a:xfrm>
            <a:off x="4511556" y="2504275"/>
            <a:ext cx="0" cy="909300"/>
          </a:xfrm>
          <a:prstGeom prst="straightConnector1">
            <a:avLst/>
          </a:prstGeom>
          <a:noFill/>
          <a:ln w="9525" cap="flat" cmpd="sng">
            <a:solidFill>
              <a:srgbClr val="C3161C"/>
            </a:solidFill>
            <a:prstDash val="solid"/>
            <a:round/>
            <a:headEnd type="none" w="med" len="med"/>
            <a:tailEnd type="none" w="med" len="med"/>
          </a:ln>
        </p:spPr>
      </p:cxnSp>
      <p:sp>
        <p:nvSpPr>
          <p:cNvPr id="2419" name="Google Shape;2419;p101"/>
          <p:cNvSpPr txBox="1"/>
          <p:nvPr/>
        </p:nvSpPr>
        <p:spPr>
          <a:xfrm>
            <a:off x="3723994" y="3343250"/>
            <a:ext cx="1575000" cy="49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Tồn kho</a:t>
            </a:r>
            <a:endParaRPr sz="996" b="1">
              <a:solidFill>
                <a:schemeClr val="dk1"/>
              </a:solidFill>
              <a:latin typeface="Reddit Sans"/>
              <a:ea typeface="Reddit Sans"/>
              <a:cs typeface="Reddit Sans"/>
              <a:sym typeface="Reddit Sans"/>
            </a:endParaRPr>
          </a:p>
          <a:p>
            <a:pPr marL="0" lvl="0" indent="0" algn="ctr" rtl="0">
              <a:spcBef>
                <a:spcPts val="0"/>
              </a:spcBef>
              <a:spcAft>
                <a:spcPts val="0"/>
              </a:spcAft>
              <a:buNone/>
            </a:pPr>
            <a:r>
              <a:rPr lang="vi" sz="996" b="1">
                <a:solidFill>
                  <a:schemeClr val="dk1"/>
                </a:solidFill>
                <a:latin typeface="Reddit Sans"/>
                <a:ea typeface="Reddit Sans"/>
                <a:cs typeface="Reddit Sans"/>
                <a:sym typeface="Reddit Sans"/>
              </a:rPr>
              <a:t>Hàng hóa, Mặt hàng</a:t>
            </a:r>
            <a:endParaRPr sz="996" b="1">
              <a:solidFill>
                <a:schemeClr val="dk1"/>
              </a:solidFill>
              <a:latin typeface="Reddit Sans"/>
              <a:ea typeface="Reddit Sans"/>
              <a:cs typeface="Reddit Sans"/>
              <a:sym typeface="Reddit Sans"/>
            </a:endParaRPr>
          </a:p>
        </p:txBody>
      </p:sp>
      <p:sp>
        <p:nvSpPr>
          <p:cNvPr id="2420" name="Google Shape;2420;p101"/>
          <p:cNvSpPr/>
          <p:nvPr/>
        </p:nvSpPr>
        <p:spPr>
          <a:xfrm>
            <a:off x="3927281" y="3029048"/>
            <a:ext cx="380700" cy="376500"/>
          </a:xfrm>
          <a:prstGeom prst="ellipse">
            <a:avLst/>
          </a:prstGeom>
          <a:solidFill>
            <a:srgbClr val="FFF8F8"/>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800" b="1">
                <a:latin typeface="Reddit Sans"/>
                <a:ea typeface="Reddit Sans"/>
                <a:cs typeface="Reddit Sans"/>
                <a:sym typeface="Reddit Sans"/>
              </a:rPr>
              <a:t>Nhập</a:t>
            </a:r>
            <a:endParaRPr sz="800" b="1">
              <a:latin typeface="Reddit Sans"/>
              <a:ea typeface="Reddit Sans"/>
              <a:cs typeface="Reddit Sans"/>
              <a:sym typeface="Reddit Sans"/>
            </a:endParaRPr>
          </a:p>
        </p:txBody>
      </p:sp>
      <p:sp>
        <p:nvSpPr>
          <p:cNvPr id="2421" name="Google Shape;2421;p101"/>
          <p:cNvSpPr/>
          <p:nvPr/>
        </p:nvSpPr>
        <p:spPr>
          <a:xfrm>
            <a:off x="4733231" y="2495461"/>
            <a:ext cx="380700" cy="376500"/>
          </a:xfrm>
          <a:prstGeom prst="ellipse">
            <a:avLst/>
          </a:prstGeom>
          <a:solidFill>
            <a:srgbClr val="FFF8F8"/>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800" b="1">
                <a:latin typeface="Reddit Sans"/>
                <a:ea typeface="Reddit Sans"/>
                <a:cs typeface="Reddit Sans"/>
                <a:sym typeface="Reddit Sans"/>
              </a:rPr>
              <a:t>Xuất</a:t>
            </a:r>
            <a:endParaRPr sz="800" b="1">
              <a:latin typeface="Reddit Sans"/>
              <a:ea typeface="Reddit Sans"/>
              <a:cs typeface="Reddit Sans"/>
              <a:sym typeface="Reddit Sans"/>
            </a:endParaRPr>
          </a:p>
        </p:txBody>
      </p:sp>
      <p:cxnSp>
        <p:nvCxnSpPr>
          <p:cNvPr id="2422" name="Google Shape;2422;p101"/>
          <p:cNvCxnSpPr>
            <a:stCxn id="2406" idx="3"/>
            <a:endCxn id="2420" idx="2"/>
          </p:cNvCxnSpPr>
          <p:nvPr/>
        </p:nvCxnSpPr>
        <p:spPr>
          <a:xfrm>
            <a:off x="3251531" y="3217238"/>
            <a:ext cx="675900" cy="600"/>
          </a:xfrm>
          <a:prstGeom prst="bentConnector3">
            <a:avLst>
              <a:gd name="adj1" fmla="val 49989"/>
            </a:avLst>
          </a:prstGeom>
          <a:noFill/>
          <a:ln w="9525" cap="flat" cmpd="sng">
            <a:solidFill>
              <a:schemeClr val="dk2"/>
            </a:solidFill>
            <a:prstDash val="dashDot"/>
            <a:round/>
            <a:headEnd type="none" w="med" len="med"/>
            <a:tailEnd type="triangle" w="med" len="med"/>
          </a:ln>
        </p:spPr>
      </p:cxnSp>
      <p:cxnSp>
        <p:nvCxnSpPr>
          <p:cNvPr id="2423" name="Google Shape;2423;p101"/>
          <p:cNvCxnSpPr>
            <a:stCxn id="2421" idx="6"/>
            <a:endCxn id="2411" idx="1"/>
          </p:cNvCxnSpPr>
          <p:nvPr/>
        </p:nvCxnSpPr>
        <p:spPr>
          <a:xfrm>
            <a:off x="5113931" y="2683711"/>
            <a:ext cx="657600" cy="1200"/>
          </a:xfrm>
          <a:prstGeom prst="bentConnector3">
            <a:avLst>
              <a:gd name="adj1" fmla="val 49994"/>
            </a:avLst>
          </a:prstGeom>
          <a:noFill/>
          <a:ln w="9525" cap="flat" cmpd="sng">
            <a:solidFill>
              <a:schemeClr val="dk2"/>
            </a:solidFill>
            <a:prstDash val="dashDot"/>
            <a:round/>
            <a:headEnd type="none" w="med" len="med"/>
            <a:tailEnd type="triangle" w="med" len="med"/>
          </a:ln>
        </p:spPr>
      </p:cxnSp>
      <p:sp>
        <p:nvSpPr>
          <p:cNvPr id="2424" name="Google Shape;2424;p101"/>
          <p:cNvSpPr/>
          <p:nvPr/>
        </p:nvSpPr>
        <p:spPr>
          <a:xfrm>
            <a:off x="595806" y="1966875"/>
            <a:ext cx="8034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Nhà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cung cấp</a:t>
            </a:r>
            <a:endParaRPr sz="896">
              <a:latin typeface="Reddit Sans"/>
              <a:ea typeface="Reddit Sans"/>
              <a:cs typeface="Reddit Sans"/>
              <a:sym typeface="Reddit Sans"/>
            </a:endParaRPr>
          </a:p>
        </p:txBody>
      </p:sp>
      <p:sp>
        <p:nvSpPr>
          <p:cNvPr id="2425" name="Google Shape;2425;p101"/>
          <p:cNvSpPr/>
          <p:nvPr/>
        </p:nvSpPr>
        <p:spPr>
          <a:xfrm>
            <a:off x="7590956" y="1966863"/>
            <a:ext cx="8034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Khách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hàng</a:t>
            </a:r>
            <a:endParaRPr sz="896">
              <a:latin typeface="Reddit Sans"/>
              <a:ea typeface="Reddit Sans"/>
              <a:cs typeface="Reddit Sans"/>
              <a:sym typeface="Reddit Sans"/>
            </a:endParaRPr>
          </a:p>
        </p:txBody>
      </p:sp>
      <p:sp>
        <p:nvSpPr>
          <p:cNvPr id="2426" name="Google Shape;2426;p101"/>
          <p:cNvSpPr/>
          <p:nvPr/>
        </p:nvSpPr>
        <p:spPr>
          <a:xfrm>
            <a:off x="793675" y="5176450"/>
            <a:ext cx="2547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Phân hệ Quản lý Mua hàng</a:t>
            </a:r>
            <a:endParaRPr sz="896">
              <a:latin typeface="Reddit Sans"/>
              <a:ea typeface="Reddit Sans"/>
              <a:cs typeface="Reddit Sans"/>
              <a:sym typeface="Reddit Sans"/>
            </a:endParaRPr>
          </a:p>
        </p:txBody>
      </p:sp>
      <p:sp>
        <p:nvSpPr>
          <p:cNvPr id="2427" name="Google Shape;2427;p101"/>
          <p:cNvSpPr/>
          <p:nvPr/>
        </p:nvSpPr>
        <p:spPr>
          <a:xfrm>
            <a:off x="3715425" y="5176450"/>
            <a:ext cx="1575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Phân hệ Quản lý Kho</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Tồn kho</a:t>
            </a:r>
            <a:endParaRPr sz="896">
              <a:latin typeface="Reddit Sans"/>
              <a:ea typeface="Reddit Sans"/>
              <a:cs typeface="Reddit Sans"/>
              <a:sym typeface="Reddit Sans"/>
            </a:endParaRPr>
          </a:p>
        </p:txBody>
      </p:sp>
      <p:sp>
        <p:nvSpPr>
          <p:cNvPr id="2428" name="Google Shape;2428;p101"/>
          <p:cNvSpPr/>
          <p:nvPr/>
        </p:nvSpPr>
        <p:spPr>
          <a:xfrm>
            <a:off x="5665175" y="5176450"/>
            <a:ext cx="2547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Phân hệ Quản lý Bán hàng</a:t>
            </a:r>
            <a:endParaRPr sz="896">
              <a:latin typeface="Reddit Sans"/>
              <a:ea typeface="Reddit Sans"/>
              <a:cs typeface="Reddit Sans"/>
              <a:sym typeface="Reddit Sans"/>
            </a:endParaRPr>
          </a:p>
        </p:txBody>
      </p:sp>
      <p:cxnSp>
        <p:nvCxnSpPr>
          <p:cNvPr id="2429" name="Google Shape;2429;p101"/>
          <p:cNvCxnSpPr>
            <a:stCxn id="2426" idx="3"/>
            <a:endCxn id="2427" idx="1"/>
          </p:cNvCxnSpPr>
          <p:nvPr/>
        </p:nvCxnSpPr>
        <p:spPr>
          <a:xfrm>
            <a:off x="3340675" y="5366800"/>
            <a:ext cx="374700" cy="0"/>
          </a:xfrm>
          <a:prstGeom prst="straightConnector1">
            <a:avLst/>
          </a:prstGeom>
          <a:noFill/>
          <a:ln w="9525" cap="flat" cmpd="sng">
            <a:solidFill>
              <a:schemeClr val="dk2"/>
            </a:solidFill>
            <a:prstDash val="dashDot"/>
            <a:round/>
            <a:headEnd type="none" w="med" len="med"/>
            <a:tailEnd type="triangle" w="med" len="med"/>
          </a:ln>
        </p:spPr>
      </p:cxnSp>
      <p:cxnSp>
        <p:nvCxnSpPr>
          <p:cNvPr id="2430" name="Google Shape;2430;p101"/>
          <p:cNvCxnSpPr>
            <a:stCxn id="2427" idx="3"/>
            <a:endCxn id="2428" idx="1"/>
          </p:cNvCxnSpPr>
          <p:nvPr/>
        </p:nvCxnSpPr>
        <p:spPr>
          <a:xfrm>
            <a:off x="5290425" y="5366800"/>
            <a:ext cx="374700" cy="0"/>
          </a:xfrm>
          <a:prstGeom prst="straightConnector1">
            <a:avLst/>
          </a:prstGeom>
          <a:noFill/>
          <a:ln w="9525" cap="flat" cmpd="sng">
            <a:solidFill>
              <a:schemeClr val="dk2"/>
            </a:solidFill>
            <a:prstDash val="dashDot"/>
            <a:round/>
            <a:headEnd type="none" w="med" len="med"/>
            <a:tailEnd type="triangle" w="med" len="med"/>
          </a:ln>
        </p:spPr>
      </p:cxnSp>
      <p:sp>
        <p:nvSpPr>
          <p:cNvPr id="2431" name="Google Shape;2431;p101"/>
          <p:cNvSpPr/>
          <p:nvPr/>
        </p:nvSpPr>
        <p:spPr>
          <a:xfrm>
            <a:off x="806700" y="5690775"/>
            <a:ext cx="1284900" cy="380700"/>
          </a:xfrm>
          <a:prstGeom prst="chevron">
            <a:avLst>
              <a:gd name="adj" fmla="val 50000"/>
            </a:avLst>
          </a:prstGeom>
          <a:solidFill>
            <a:schemeClr val="lt2"/>
          </a:solidFill>
          <a:ln w="9525" cap="flat" cmpd="sng">
            <a:solidFill>
              <a:srgbClr val="C3161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Mặt hàng mua</a:t>
            </a:r>
            <a:endParaRPr sz="900">
              <a:latin typeface="Reddit Sans"/>
              <a:ea typeface="Reddit Sans"/>
              <a:cs typeface="Reddit Sans"/>
              <a:sym typeface="Reddit Sans"/>
            </a:endParaRPr>
          </a:p>
        </p:txBody>
      </p:sp>
      <p:sp>
        <p:nvSpPr>
          <p:cNvPr id="2432" name="Google Shape;2432;p101"/>
          <p:cNvSpPr/>
          <p:nvPr/>
        </p:nvSpPr>
        <p:spPr>
          <a:xfrm>
            <a:off x="1989525" y="5690775"/>
            <a:ext cx="1796700" cy="380700"/>
          </a:xfrm>
          <a:prstGeom prst="chevron">
            <a:avLst>
              <a:gd name="adj" fmla="val 50000"/>
            </a:avLst>
          </a:prstGeom>
          <a:solidFill>
            <a:schemeClr val="lt2"/>
          </a:solidFill>
          <a:ln w="9525" cap="flat" cmpd="sng">
            <a:solidFill>
              <a:srgbClr val="C3161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Vận chuyển</a:t>
            </a:r>
            <a:endParaRPr sz="900">
              <a:latin typeface="Reddit Sans"/>
              <a:ea typeface="Reddit Sans"/>
              <a:cs typeface="Reddit Sans"/>
              <a:sym typeface="Reddit Sans"/>
            </a:endParaRPr>
          </a:p>
        </p:txBody>
      </p:sp>
      <p:sp>
        <p:nvSpPr>
          <p:cNvPr id="2433" name="Google Shape;2433;p101"/>
          <p:cNvSpPr/>
          <p:nvPr/>
        </p:nvSpPr>
        <p:spPr>
          <a:xfrm>
            <a:off x="3715376" y="5690775"/>
            <a:ext cx="1575000" cy="380700"/>
          </a:xfrm>
          <a:prstGeom prst="chevron">
            <a:avLst>
              <a:gd name="adj" fmla="val 50000"/>
            </a:avLst>
          </a:prstGeom>
          <a:solidFill>
            <a:schemeClr val="lt2"/>
          </a:solidFill>
          <a:ln w="9525" cap="flat" cmpd="sng">
            <a:solidFill>
              <a:srgbClr val="C3161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Xuất / Nhập / Điều chuyển / Tồn</a:t>
            </a:r>
            <a:endParaRPr sz="900">
              <a:latin typeface="Reddit Sans"/>
              <a:ea typeface="Reddit Sans"/>
              <a:cs typeface="Reddit Sans"/>
              <a:sym typeface="Reddit Sans"/>
            </a:endParaRPr>
          </a:p>
        </p:txBody>
      </p:sp>
      <p:sp>
        <p:nvSpPr>
          <p:cNvPr id="2434" name="Google Shape;2434;p101"/>
          <p:cNvSpPr/>
          <p:nvPr/>
        </p:nvSpPr>
        <p:spPr>
          <a:xfrm>
            <a:off x="5235425" y="5690775"/>
            <a:ext cx="1714500" cy="380700"/>
          </a:xfrm>
          <a:prstGeom prst="chevron">
            <a:avLst>
              <a:gd name="adj" fmla="val 50000"/>
            </a:avLst>
          </a:prstGeom>
          <a:solidFill>
            <a:schemeClr val="lt2"/>
          </a:solidFill>
          <a:ln w="9525" cap="flat" cmpd="sng">
            <a:solidFill>
              <a:srgbClr val="C3161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Vận chuyển</a:t>
            </a:r>
            <a:endParaRPr sz="900">
              <a:latin typeface="Reddit Sans"/>
              <a:ea typeface="Reddit Sans"/>
              <a:cs typeface="Reddit Sans"/>
              <a:sym typeface="Reddit Sans"/>
            </a:endParaRPr>
          </a:p>
        </p:txBody>
      </p:sp>
      <p:sp>
        <p:nvSpPr>
          <p:cNvPr id="2435" name="Google Shape;2435;p101"/>
          <p:cNvSpPr/>
          <p:nvPr/>
        </p:nvSpPr>
        <p:spPr>
          <a:xfrm>
            <a:off x="6847950" y="5690775"/>
            <a:ext cx="1351200" cy="380700"/>
          </a:xfrm>
          <a:prstGeom prst="chevron">
            <a:avLst>
              <a:gd name="adj" fmla="val 50000"/>
            </a:avLst>
          </a:prstGeom>
          <a:solidFill>
            <a:schemeClr val="lt2"/>
          </a:solidFill>
          <a:ln w="9525" cap="flat" cmpd="sng">
            <a:solidFill>
              <a:srgbClr val="C3161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 sz="900">
                <a:latin typeface="Reddit Sans"/>
                <a:ea typeface="Reddit Sans"/>
                <a:cs typeface="Reddit Sans"/>
                <a:sym typeface="Reddit Sans"/>
              </a:rPr>
              <a:t>Mặt hàng </a:t>
            </a:r>
            <a:endParaRPr sz="900">
              <a:latin typeface="Reddit Sans"/>
              <a:ea typeface="Reddit Sans"/>
              <a:cs typeface="Reddit Sans"/>
              <a:sym typeface="Reddit Sans"/>
            </a:endParaRPr>
          </a:p>
          <a:p>
            <a:pPr marL="0" lvl="0" indent="0" algn="ctr" rtl="0">
              <a:spcBef>
                <a:spcPts val="0"/>
              </a:spcBef>
              <a:spcAft>
                <a:spcPts val="0"/>
              </a:spcAft>
              <a:buNone/>
            </a:pPr>
            <a:r>
              <a:rPr lang="vi" sz="900">
                <a:latin typeface="Reddit Sans"/>
                <a:ea typeface="Reddit Sans"/>
                <a:cs typeface="Reddit Sans"/>
                <a:sym typeface="Reddit Sans"/>
              </a:rPr>
              <a:t>bán</a:t>
            </a:r>
            <a:endParaRPr sz="900">
              <a:latin typeface="Reddit Sans"/>
              <a:ea typeface="Reddit Sans"/>
              <a:cs typeface="Reddit Sans"/>
              <a:sym typeface="Reddit Sans"/>
            </a:endParaRPr>
          </a:p>
        </p:txBody>
      </p:sp>
      <p:cxnSp>
        <p:nvCxnSpPr>
          <p:cNvPr id="2436" name="Google Shape;2436;p101"/>
          <p:cNvCxnSpPr>
            <a:stCxn id="2401" idx="0"/>
            <a:endCxn id="2398" idx="2"/>
          </p:cNvCxnSpPr>
          <p:nvPr/>
        </p:nvCxnSpPr>
        <p:spPr>
          <a:xfrm rot="10800000">
            <a:off x="4495172" y="3969200"/>
            <a:ext cx="6900" cy="567000"/>
          </a:xfrm>
          <a:prstGeom prst="straightConnector1">
            <a:avLst/>
          </a:prstGeom>
          <a:noFill/>
          <a:ln w="9525" cap="flat" cmpd="sng">
            <a:solidFill>
              <a:schemeClr val="dk2"/>
            </a:solidFill>
            <a:prstDash val="dashDot"/>
            <a:round/>
            <a:headEnd type="triangle" w="med" len="med"/>
            <a:tailEnd type="triangle" w="med" len="med"/>
          </a:ln>
        </p:spPr>
      </p:cxnSp>
      <p:sp>
        <p:nvSpPr>
          <p:cNvPr id="2437" name="Google Shape;2437;p101"/>
          <p:cNvSpPr txBox="1"/>
          <p:nvPr/>
        </p:nvSpPr>
        <p:spPr>
          <a:xfrm>
            <a:off x="9212400" y="2000250"/>
            <a:ext cx="23895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Báo cáo Tài chính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438" name="Google Shape;2438;p101"/>
          <p:cNvCxnSpPr/>
          <p:nvPr/>
        </p:nvCxnSpPr>
        <p:spPr>
          <a:xfrm>
            <a:off x="9133950" y="2284975"/>
            <a:ext cx="2476500" cy="0"/>
          </a:xfrm>
          <a:prstGeom prst="straightConnector1">
            <a:avLst/>
          </a:prstGeom>
          <a:noFill/>
          <a:ln w="12700" cap="flat" cmpd="sng">
            <a:solidFill>
              <a:srgbClr val="EFEFEF"/>
            </a:solidFill>
            <a:prstDash val="solid"/>
            <a:miter lim="800000"/>
            <a:headEnd type="none" w="sm" len="sm"/>
            <a:tailEnd type="none" w="sm" len="sm"/>
          </a:ln>
        </p:spPr>
      </p:cxnSp>
      <p:sp>
        <p:nvSpPr>
          <p:cNvPr id="2439" name="Google Shape;2439;p101"/>
          <p:cNvSpPr txBox="1"/>
          <p:nvPr/>
        </p:nvSpPr>
        <p:spPr>
          <a:xfrm>
            <a:off x="9212401" y="2278075"/>
            <a:ext cx="2389500" cy="1131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Bảng cân đối kế toán</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Báo cáo kết quả kinh doanh</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Báo cáo lưu chuyển tiền tệ - dòng tiền</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Sổ chi tiết công nợ phải thu</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Sổ chi tiết công nợ phải trả</a:t>
            </a:r>
            <a:endParaRPr sz="1000">
              <a:latin typeface="Reddit Sans"/>
              <a:ea typeface="Reddit Sans"/>
              <a:cs typeface="Reddit Sans"/>
              <a:sym typeface="Reddit Sans"/>
            </a:endParaRPr>
          </a:p>
        </p:txBody>
      </p:sp>
      <p:grpSp>
        <p:nvGrpSpPr>
          <p:cNvPr id="2440" name="Google Shape;2440;p101"/>
          <p:cNvGrpSpPr/>
          <p:nvPr/>
        </p:nvGrpSpPr>
        <p:grpSpPr>
          <a:xfrm rot="-2653208">
            <a:off x="11378205" y="2059113"/>
            <a:ext cx="150428" cy="196210"/>
            <a:chOff x="3723" y="2014"/>
            <a:chExt cx="230" cy="300"/>
          </a:xfrm>
        </p:grpSpPr>
        <p:sp>
          <p:nvSpPr>
            <p:cNvPr id="2441" name="Google Shape;2441;p10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442" name="Google Shape;2442;p10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443" name="Google Shape;2443;p101"/>
          <p:cNvSpPr txBox="1"/>
          <p:nvPr/>
        </p:nvSpPr>
        <p:spPr>
          <a:xfrm>
            <a:off x="9212400" y="4154725"/>
            <a:ext cx="23895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Báo cáo Quản trị</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444" name="Google Shape;2444;p101"/>
          <p:cNvCxnSpPr/>
          <p:nvPr/>
        </p:nvCxnSpPr>
        <p:spPr>
          <a:xfrm>
            <a:off x="9133950" y="4439450"/>
            <a:ext cx="2476500" cy="0"/>
          </a:xfrm>
          <a:prstGeom prst="straightConnector1">
            <a:avLst/>
          </a:prstGeom>
          <a:noFill/>
          <a:ln w="12700" cap="flat" cmpd="sng">
            <a:solidFill>
              <a:srgbClr val="EFEFEF"/>
            </a:solidFill>
            <a:prstDash val="solid"/>
            <a:miter lim="800000"/>
            <a:headEnd type="none" w="sm" len="sm"/>
            <a:tailEnd type="none" w="sm" len="sm"/>
          </a:ln>
        </p:spPr>
      </p:cxnSp>
      <p:sp>
        <p:nvSpPr>
          <p:cNvPr id="2445" name="Google Shape;2445;p101"/>
          <p:cNvSpPr txBox="1"/>
          <p:nvPr/>
        </p:nvSpPr>
        <p:spPr>
          <a:xfrm>
            <a:off x="9212401" y="4432550"/>
            <a:ext cx="2389500" cy="1131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Báo cáo tuổi nợ</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Báo cáo phân tích hạn mức công nợ</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Báo cáo công nợ chi tiết theo khách hàng, nhà cung cấp</a:t>
            </a:r>
            <a:endParaRPr sz="1000">
              <a:latin typeface="Reddit Sans"/>
              <a:ea typeface="Reddit Sans"/>
              <a:cs typeface="Reddit Sans"/>
              <a:sym typeface="Reddit Sans"/>
            </a:endParaRPr>
          </a:p>
          <a:p>
            <a:pPr marL="180000" marR="0" lvl="0" indent="-158750" algn="l" rtl="0">
              <a:lnSpc>
                <a:spcPct val="115000"/>
              </a:lnSpc>
              <a:spcBef>
                <a:spcPts val="0"/>
              </a:spcBef>
              <a:spcAft>
                <a:spcPts val="0"/>
              </a:spcAft>
              <a:buSzPts val="1000"/>
              <a:buFont typeface="Reddit Sans"/>
              <a:buChar char="●"/>
            </a:pPr>
            <a:r>
              <a:rPr lang="vi" sz="1000">
                <a:latin typeface="Reddit Sans"/>
                <a:ea typeface="Reddit Sans"/>
                <a:cs typeface="Reddit Sans"/>
                <a:sym typeface="Reddit Sans"/>
              </a:rPr>
              <a:t>Báo cáo tổng hợp công nợ theo khách hàng, nhà cung cấp</a:t>
            </a:r>
            <a:endParaRPr sz="1000">
              <a:latin typeface="Reddit Sans"/>
              <a:ea typeface="Reddit Sans"/>
              <a:cs typeface="Reddit Sans"/>
              <a:sym typeface="Reddit Sans"/>
            </a:endParaRPr>
          </a:p>
        </p:txBody>
      </p:sp>
      <p:grpSp>
        <p:nvGrpSpPr>
          <p:cNvPr id="2446" name="Google Shape;2446;p101"/>
          <p:cNvGrpSpPr/>
          <p:nvPr/>
        </p:nvGrpSpPr>
        <p:grpSpPr>
          <a:xfrm rot="-2653208">
            <a:off x="11378205" y="4213588"/>
            <a:ext cx="150428" cy="196210"/>
            <a:chOff x="3723" y="2014"/>
            <a:chExt cx="230" cy="300"/>
          </a:xfrm>
        </p:grpSpPr>
        <p:sp>
          <p:nvSpPr>
            <p:cNvPr id="2447" name="Google Shape;2447;p10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448" name="Google Shape;2448;p10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2449" name="Google Shape;2449;p101"/>
          <p:cNvCxnSpPr>
            <a:stCxn id="2424" idx="2"/>
            <a:endCxn id="2406" idx="1"/>
          </p:cNvCxnSpPr>
          <p:nvPr/>
        </p:nvCxnSpPr>
        <p:spPr>
          <a:xfrm rot="-5400000" flipH="1">
            <a:off x="999756" y="2345325"/>
            <a:ext cx="869700" cy="874200"/>
          </a:xfrm>
          <a:prstGeom prst="bentConnector2">
            <a:avLst/>
          </a:prstGeom>
          <a:noFill/>
          <a:ln w="9525" cap="flat" cmpd="sng">
            <a:solidFill>
              <a:schemeClr val="dk2"/>
            </a:solidFill>
            <a:prstDash val="dashDot"/>
            <a:round/>
            <a:headEnd type="none" w="med" len="med"/>
            <a:tailEnd type="triangle" w="med" len="med"/>
          </a:ln>
        </p:spPr>
      </p:cxnSp>
      <p:cxnSp>
        <p:nvCxnSpPr>
          <p:cNvPr id="2450" name="Google Shape;2450;p101"/>
          <p:cNvCxnSpPr>
            <a:stCxn id="2411" idx="3"/>
            <a:endCxn id="2425" idx="2"/>
          </p:cNvCxnSpPr>
          <p:nvPr/>
        </p:nvCxnSpPr>
        <p:spPr>
          <a:xfrm rot="10800000" flipH="1">
            <a:off x="7151156" y="2347559"/>
            <a:ext cx="841500" cy="337500"/>
          </a:xfrm>
          <a:prstGeom prst="bentConnector2">
            <a:avLst/>
          </a:prstGeom>
          <a:noFill/>
          <a:ln w="9525" cap="flat" cmpd="sng">
            <a:solidFill>
              <a:schemeClr val="dk2"/>
            </a:solidFill>
            <a:prstDash val="dashDot"/>
            <a:round/>
            <a:headEnd type="none" w="med" len="med"/>
            <a:tailEnd type="triangle" w="med" len="med"/>
          </a:ln>
        </p:spPr>
      </p:cxnSp>
      <p:cxnSp>
        <p:nvCxnSpPr>
          <p:cNvPr id="2451" name="Google Shape;2451;p101"/>
          <p:cNvCxnSpPr/>
          <p:nvPr/>
        </p:nvCxnSpPr>
        <p:spPr>
          <a:xfrm>
            <a:off x="7418800" y="3369650"/>
            <a:ext cx="1727700" cy="0"/>
          </a:xfrm>
          <a:prstGeom prst="straightConnector1">
            <a:avLst/>
          </a:prstGeom>
          <a:noFill/>
          <a:ln w="9525" cap="flat" cmpd="sng">
            <a:solidFill>
              <a:schemeClr val="dk2"/>
            </a:solidFill>
            <a:prstDash val="dashDot"/>
            <a:round/>
            <a:headEnd type="none" w="med" len="med"/>
            <a:tailEnd type="triangle" w="med" len="med"/>
          </a:ln>
        </p:spPr>
      </p:cxnSp>
      <p:cxnSp>
        <p:nvCxnSpPr>
          <p:cNvPr id="2452" name="Google Shape;2452;p101"/>
          <p:cNvCxnSpPr>
            <a:stCxn id="2400" idx="3"/>
          </p:cNvCxnSpPr>
          <p:nvPr/>
        </p:nvCxnSpPr>
        <p:spPr>
          <a:xfrm>
            <a:off x="8385725" y="5417225"/>
            <a:ext cx="741900" cy="0"/>
          </a:xfrm>
          <a:prstGeom prst="straightConnector1">
            <a:avLst/>
          </a:prstGeom>
          <a:noFill/>
          <a:ln w="9525" cap="flat" cmpd="sng">
            <a:solidFill>
              <a:schemeClr val="dk2"/>
            </a:solidFill>
            <a:prstDash val="dashDot"/>
            <a:round/>
            <a:headEnd type="none" w="med" len="med"/>
            <a:tailEnd type="triangle" w="med" len="med"/>
          </a:ln>
        </p:spPr>
      </p:cxnSp>
      <p:cxnSp>
        <p:nvCxnSpPr>
          <p:cNvPr id="2453" name="Google Shape;2453;p101"/>
          <p:cNvCxnSpPr/>
          <p:nvPr/>
        </p:nvCxnSpPr>
        <p:spPr>
          <a:xfrm>
            <a:off x="3842825" y="2874425"/>
            <a:ext cx="663300" cy="0"/>
          </a:xfrm>
          <a:prstGeom prst="straightConnector1">
            <a:avLst/>
          </a:prstGeom>
          <a:noFill/>
          <a:ln w="9525" cap="flat" cmpd="sng">
            <a:solidFill>
              <a:srgbClr val="C3161C"/>
            </a:solidFill>
            <a:prstDash val="solid"/>
            <a:round/>
            <a:headEnd type="none" w="med" len="med"/>
            <a:tailEnd type="none" w="med" len="med"/>
          </a:ln>
        </p:spPr>
      </p:cxnSp>
      <p:cxnSp>
        <p:nvCxnSpPr>
          <p:cNvPr id="2454" name="Google Shape;2454;p101"/>
          <p:cNvCxnSpPr/>
          <p:nvPr/>
        </p:nvCxnSpPr>
        <p:spPr>
          <a:xfrm>
            <a:off x="4514300" y="3029050"/>
            <a:ext cx="684600" cy="0"/>
          </a:xfrm>
          <a:prstGeom prst="straightConnector1">
            <a:avLst/>
          </a:prstGeom>
          <a:noFill/>
          <a:ln w="9525" cap="flat" cmpd="sng">
            <a:solidFill>
              <a:srgbClr val="C3161C"/>
            </a:solidFill>
            <a:prstDash val="solid"/>
            <a:round/>
            <a:headEnd type="none" w="med" len="med"/>
            <a:tailEnd type="none" w="med" len="med"/>
          </a:ln>
        </p:spPr>
      </p:cxnSp>
      <p:sp>
        <p:nvSpPr>
          <p:cNvPr id="2455" name="Google Shape;2455;p10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56</a:t>
            </a:fld>
            <a:endParaRPr/>
          </a:p>
        </p:txBody>
      </p:sp>
      <p:pic>
        <p:nvPicPr>
          <p:cNvPr id="67" name="Picture 66"/>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59"/>
        <p:cNvGrpSpPr/>
        <p:nvPr/>
      </p:nvGrpSpPr>
      <p:grpSpPr>
        <a:xfrm>
          <a:off x="0" y="0"/>
          <a:ext cx="0" cy="0"/>
          <a:chOff x="0" y="0"/>
          <a:chExt cx="0" cy="0"/>
        </a:xfrm>
      </p:grpSpPr>
      <p:sp>
        <p:nvSpPr>
          <p:cNvPr id="2460" name="Google Shape;2460;p10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461" name="Google Shape;2461;p10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462" name="Google Shape;2462;p102"/>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06 : </a:t>
            </a:r>
            <a:r>
              <a:rPr lang="vi" sz="1600" b="1">
                <a:solidFill>
                  <a:srgbClr val="C3161C"/>
                </a:solidFill>
                <a:latin typeface="Reddit Sans"/>
                <a:ea typeface="Reddit Sans"/>
                <a:cs typeface="Reddit Sans"/>
                <a:sym typeface="Reddit Sans"/>
              </a:rPr>
              <a:t>Quản trị công nợ &amp; dòng tiền với MBW Next</a:t>
            </a:r>
            <a:endParaRPr sz="1600" b="1">
              <a:solidFill>
                <a:srgbClr val="C3161C"/>
              </a:solidFill>
              <a:latin typeface="Reddit Sans"/>
              <a:ea typeface="Reddit Sans"/>
              <a:cs typeface="Reddit Sans"/>
              <a:sym typeface="Reddit Sans"/>
            </a:endParaRPr>
          </a:p>
        </p:txBody>
      </p:sp>
      <p:grpSp>
        <p:nvGrpSpPr>
          <p:cNvPr id="2463" name="Google Shape;2463;p102"/>
          <p:cNvGrpSpPr/>
          <p:nvPr/>
        </p:nvGrpSpPr>
        <p:grpSpPr>
          <a:xfrm>
            <a:off x="10222040" y="325568"/>
            <a:ext cx="1379662" cy="380749"/>
            <a:chOff x="2600725" y="4134550"/>
            <a:chExt cx="1957800" cy="540300"/>
          </a:xfrm>
        </p:grpSpPr>
        <p:sp>
          <p:nvSpPr>
            <p:cNvPr id="2464" name="Google Shape;2464;p102"/>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465" name="Google Shape;2465;p102"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466" name="Google Shape;2466;p102"/>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kiểm soát công nợ phải thu, phải trả và dòng tiền một cách chặt chẽ nhưng vẫn hỗ trợ tăng trưởng?</a:t>
            </a:r>
            <a:endParaRPr sz="1200">
              <a:solidFill>
                <a:srgbClr val="C3161C"/>
              </a:solidFill>
              <a:latin typeface="Reddit Sans Medium"/>
              <a:ea typeface="Reddit Sans Medium"/>
              <a:cs typeface="Reddit Sans Medium"/>
              <a:sym typeface="Reddit Sans Medium"/>
            </a:endParaRPr>
          </a:p>
        </p:txBody>
      </p:sp>
      <p:sp>
        <p:nvSpPr>
          <p:cNvPr id="2467" name="Google Shape;2467;p102"/>
          <p:cNvSpPr txBox="1"/>
          <p:nvPr/>
        </p:nvSpPr>
        <p:spPr>
          <a:xfrm>
            <a:off x="512425" y="110040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Công nợ Phải thu / Phải trả / Tuổi nợ</a:t>
            </a:r>
            <a:endParaRPr sz="1200" b="1">
              <a:solidFill>
                <a:srgbClr val="C3161C"/>
              </a:solidFill>
              <a:latin typeface="Reddit Sans"/>
              <a:ea typeface="Reddit Sans"/>
              <a:cs typeface="Reddit Sans"/>
              <a:sym typeface="Reddit Sans"/>
            </a:endParaRPr>
          </a:p>
        </p:txBody>
      </p:sp>
      <p:sp>
        <p:nvSpPr>
          <p:cNvPr id="2468" name="Google Shape;2468;p102"/>
          <p:cNvSpPr txBox="1"/>
          <p:nvPr/>
        </p:nvSpPr>
        <p:spPr>
          <a:xfrm>
            <a:off x="7009025" y="37303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Công cụ Đối soát thanh toán theo khách hàng / nhà cung cấp</a:t>
            </a:r>
            <a:endParaRPr sz="1200" b="1">
              <a:solidFill>
                <a:srgbClr val="C3161C"/>
              </a:solidFill>
              <a:latin typeface="Reddit Sans"/>
              <a:ea typeface="Reddit Sans"/>
              <a:cs typeface="Reddit Sans"/>
              <a:sym typeface="Reddit Sans"/>
            </a:endParaRPr>
          </a:p>
        </p:txBody>
      </p:sp>
      <p:sp>
        <p:nvSpPr>
          <p:cNvPr id="2469" name="Google Shape;2469;p102"/>
          <p:cNvSpPr txBox="1"/>
          <p:nvPr/>
        </p:nvSpPr>
        <p:spPr>
          <a:xfrm>
            <a:off x="512425" y="37428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Tổng hợp các khoản phải trả / phải thu</a:t>
            </a:r>
            <a:endParaRPr sz="1200" b="1">
              <a:solidFill>
                <a:srgbClr val="C3161C"/>
              </a:solidFill>
              <a:latin typeface="Reddit Sans"/>
              <a:ea typeface="Reddit Sans"/>
              <a:cs typeface="Reddit Sans"/>
              <a:sym typeface="Reddit Sans"/>
            </a:endParaRPr>
          </a:p>
        </p:txBody>
      </p:sp>
      <p:sp>
        <p:nvSpPr>
          <p:cNvPr id="2470" name="Google Shape;2470;p102"/>
          <p:cNvSpPr txBox="1"/>
          <p:nvPr/>
        </p:nvSpPr>
        <p:spPr>
          <a:xfrm>
            <a:off x="7009025" y="1153450"/>
            <a:ext cx="45927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200" b="1">
                <a:solidFill>
                  <a:schemeClr val="dk1"/>
                </a:solidFill>
                <a:latin typeface="Reddit Sans"/>
                <a:ea typeface="Reddit Sans"/>
                <a:cs typeface="Reddit Sans"/>
                <a:sym typeface="Reddit Sans"/>
              </a:rPr>
              <a:t>Báo cáo Chi tiết Chứng từ Mua hàng / Bán hàng</a:t>
            </a:r>
            <a:endParaRPr sz="1200" b="1">
              <a:solidFill>
                <a:srgbClr val="C3161C"/>
              </a:solidFill>
              <a:latin typeface="Reddit Sans"/>
              <a:ea typeface="Reddit Sans"/>
              <a:cs typeface="Reddit Sans"/>
              <a:sym typeface="Reddit Sans"/>
            </a:endParaRPr>
          </a:p>
        </p:txBody>
      </p:sp>
      <p:pic>
        <p:nvPicPr>
          <p:cNvPr id="2471" name="Google Shape;2471;p102"/>
          <p:cNvPicPr preferRelativeResize="0"/>
          <p:nvPr/>
        </p:nvPicPr>
        <p:blipFill rotWithShape="1">
          <a:blip r:embed="rId5">
            <a:alphaModFix/>
          </a:blip>
          <a:srcRect l="7462" t="571" r="33552" b="44554"/>
          <a:stretch/>
        </p:blipFill>
        <p:spPr>
          <a:xfrm>
            <a:off x="549775" y="1490126"/>
            <a:ext cx="4518000" cy="2148600"/>
          </a:xfrm>
          <a:prstGeom prst="roundRect">
            <a:avLst>
              <a:gd name="adj" fmla="val 9074"/>
            </a:avLst>
          </a:prstGeom>
          <a:noFill/>
          <a:ln w="9525" cap="flat" cmpd="sng">
            <a:solidFill>
              <a:srgbClr val="C3161C"/>
            </a:solidFill>
            <a:prstDash val="solid"/>
            <a:round/>
            <a:headEnd type="none" w="sm" len="sm"/>
            <a:tailEnd type="none" w="sm" len="sm"/>
          </a:ln>
        </p:spPr>
      </p:pic>
      <p:pic>
        <p:nvPicPr>
          <p:cNvPr id="2472" name="Google Shape;2472;p102"/>
          <p:cNvPicPr preferRelativeResize="0"/>
          <p:nvPr/>
        </p:nvPicPr>
        <p:blipFill rotWithShape="1">
          <a:blip r:embed="rId6">
            <a:alphaModFix/>
          </a:blip>
          <a:srcRect l="33989" b="33989"/>
          <a:stretch/>
        </p:blipFill>
        <p:spPr>
          <a:xfrm>
            <a:off x="549775" y="1490124"/>
            <a:ext cx="4518000" cy="2194800"/>
          </a:xfrm>
          <a:prstGeom prst="roundRect">
            <a:avLst>
              <a:gd name="adj" fmla="val 2927"/>
            </a:avLst>
          </a:prstGeom>
          <a:noFill/>
          <a:ln w="9525" cap="flat" cmpd="sng">
            <a:solidFill>
              <a:srgbClr val="C3161C"/>
            </a:solidFill>
            <a:prstDash val="solid"/>
            <a:round/>
            <a:headEnd type="none" w="sm" len="sm"/>
            <a:tailEnd type="none" w="sm" len="sm"/>
          </a:ln>
        </p:spPr>
      </p:pic>
      <p:pic>
        <p:nvPicPr>
          <p:cNvPr id="2473" name="Google Shape;2473;p102"/>
          <p:cNvPicPr preferRelativeResize="0"/>
          <p:nvPr/>
        </p:nvPicPr>
        <p:blipFill>
          <a:blip r:embed="rId7">
            <a:alphaModFix/>
          </a:blip>
          <a:stretch>
            <a:fillRect/>
          </a:stretch>
        </p:blipFill>
        <p:spPr>
          <a:xfrm>
            <a:off x="2111402" y="2830574"/>
            <a:ext cx="3882000" cy="538500"/>
          </a:xfrm>
          <a:prstGeom prst="roundRect">
            <a:avLst>
              <a:gd name="adj" fmla="val 16667"/>
            </a:avLst>
          </a:prstGeom>
          <a:noFill/>
          <a:ln w="9525" cap="flat" cmpd="sng">
            <a:solidFill>
              <a:srgbClr val="C3161C"/>
            </a:solidFill>
            <a:prstDash val="solid"/>
            <a:round/>
            <a:headEnd type="none" w="sm" len="sm"/>
            <a:tailEnd type="none" w="sm" len="sm"/>
          </a:ln>
        </p:spPr>
      </p:pic>
      <p:pic>
        <p:nvPicPr>
          <p:cNvPr id="2474" name="Google Shape;2474;p102"/>
          <p:cNvPicPr preferRelativeResize="0"/>
          <p:nvPr/>
        </p:nvPicPr>
        <p:blipFill rotWithShape="1">
          <a:blip r:embed="rId8">
            <a:alphaModFix/>
          </a:blip>
          <a:srcRect r="19342" b="19342"/>
          <a:stretch/>
        </p:blipFill>
        <p:spPr>
          <a:xfrm>
            <a:off x="512425" y="4086386"/>
            <a:ext cx="4592700" cy="2235300"/>
          </a:xfrm>
          <a:prstGeom prst="roundRect">
            <a:avLst>
              <a:gd name="adj" fmla="val 6388"/>
            </a:avLst>
          </a:prstGeom>
          <a:noFill/>
          <a:ln w="9525" cap="flat" cmpd="sng">
            <a:solidFill>
              <a:srgbClr val="C3161C"/>
            </a:solidFill>
            <a:prstDash val="solid"/>
            <a:round/>
            <a:headEnd type="none" w="sm" len="sm"/>
            <a:tailEnd type="none" w="sm" len="sm"/>
          </a:ln>
        </p:spPr>
      </p:pic>
      <p:pic>
        <p:nvPicPr>
          <p:cNvPr id="2475" name="Google Shape;2475;p102"/>
          <p:cNvPicPr preferRelativeResize="0"/>
          <p:nvPr/>
        </p:nvPicPr>
        <p:blipFill rotWithShape="1">
          <a:blip r:embed="rId9">
            <a:alphaModFix/>
          </a:blip>
          <a:srcRect l="22077" r="8952" b="28197"/>
          <a:stretch/>
        </p:blipFill>
        <p:spPr>
          <a:xfrm>
            <a:off x="7083725" y="1490125"/>
            <a:ext cx="4518000" cy="2194800"/>
          </a:xfrm>
          <a:prstGeom prst="roundRect">
            <a:avLst>
              <a:gd name="adj" fmla="val 6707"/>
            </a:avLst>
          </a:prstGeom>
          <a:noFill/>
          <a:ln w="9525" cap="flat" cmpd="sng">
            <a:solidFill>
              <a:srgbClr val="C3161C"/>
            </a:solidFill>
            <a:prstDash val="solid"/>
            <a:round/>
            <a:headEnd type="none" w="sm" len="sm"/>
            <a:tailEnd type="none" w="sm" len="sm"/>
          </a:ln>
        </p:spPr>
      </p:pic>
      <p:pic>
        <p:nvPicPr>
          <p:cNvPr id="2476" name="Google Shape;2476;p102"/>
          <p:cNvPicPr preferRelativeResize="0"/>
          <p:nvPr/>
        </p:nvPicPr>
        <p:blipFill>
          <a:blip r:embed="rId10">
            <a:alphaModFix/>
          </a:blip>
          <a:stretch>
            <a:fillRect/>
          </a:stretch>
        </p:blipFill>
        <p:spPr>
          <a:xfrm>
            <a:off x="7083725" y="4061375"/>
            <a:ext cx="4518000" cy="2264100"/>
          </a:xfrm>
          <a:prstGeom prst="roundRect">
            <a:avLst>
              <a:gd name="adj" fmla="val 7462"/>
            </a:avLst>
          </a:prstGeom>
          <a:noFill/>
          <a:ln w="9525" cap="flat" cmpd="sng">
            <a:solidFill>
              <a:srgbClr val="C3161C"/>
            </a:solidFill>
            <a:prstDash val="solid"/>
            <a:round/>
            <a:headEnd type="none" w="sm" len="sm"/>
            <a:tailEnd type="none" w="sm" len="sm"/>
          </a:ln>
        </p:spPr>
      </p:pic>
      <p:sp>
        <p:nvSpPr>
          <p:cNvPr id="2477" name="Google Shape;2477;p102"/>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57</a:t>
            </a:fld>
            <a:endParaRPr/>
          </a:p>
        </p:txBody>
      </p:sp>
      <p:pic>
        <p:nvPicPr>
          <p:cNvPr id="20" name="Picture 19"/>
          <p:cNvPicPr>
            <a:picLocks noChangeAspect="1"/>
          </p:cNvPicPr>
          <p:nvPr/>
        </p:nvPicPr>
        <p:blipFill>
          <a:blip r:embed="rId11"/>
          <a:stretch>
            <a:fillRect/>
          </a:stretch>
        </p:blipFill>
        <p:spPr>
          <a:xfrm>
            <a:off x="4704537" y="6450781"/>
            <a:ext cx="3254939" cy="26073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81"/>
        <p:cNvGrpSpPr/>
        <p:nvPr/>
      </p:nvGrpSpPr>
      <p:grpSpPr>
        <a:xfrm>
          <a:off x="0" y="0"/>
          <a:ext cx="0" cy="0"/>
          <a:chOff x="0" y="0"/>
          <a:chExt cx="0" cy="0"/>
        </a:xfrm>
      </p:grpSpPr>
      <p:sp>
        <p:nvSpPr>
          <p:cNvPr id="2482" name="Google Shape;2482;p103"/>
          <p:cNvSpPr txBox="1"/>
          <p:nvPr/>
        </p:nvSpPr>
        <p:spPr>
          <a:xfrm>
            <a:off x="-50" y="1919275"/>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2483" name="Google Shape;2483;p10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484" name="Google Shape;2484;p103"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485" name="Google Shape;2485;p103"/>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2486" name="Google Shape;2486;p103"/>
          <p:cNvSpPr txBox="1"/>
          <p:nvPr/>
        </p:nvSpPr>
        <p:spPr>
          <a:xfrm>
            <a:off x="-150" y="2879975"/>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Chuẩn hóa &amp; số hóa quy trình, số liệu, dữ liệu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2487" name="Google Shape;2487;p103"/>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07</a:t>
            </a:r>
            <a:endParaRPr sz="3200" b="1">
              <a:solidFill>
                <a:schemeClr val="dk1"/>
              </a:solidFill>
              <a:latin typeface="Reddit Sans"/>
              <a:ea typeface="Reddit Sans"/>
              <a:cs typeface="Reddit Sans"/>
              <a:sym typeface="Reddit Sans"/>
            </a:endParaRPr>
          </a:p>
        </p:txBody>
      </p:sp>
      <p:sp>
        <p:nvSpPr>
          <p:cNvPr id="2488" name="Google Shape;2488;p10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58</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92"/>
        <p:cNvGrpSpPr/>
        <p:nvPr/>
      </p:nvGrpSpPr>
      <p:grpSpPr>
        <a:xfrm>
          <a:off x="0" y="0"/>
          <a:ext cx="0" cy="0"/>
          <a:chOff x="0" y="0"/>
          <a:chExt cx="0" cy="0"/>
        </a:xfrm>
      </p:grpSpPr>
      <p:sp>
        <p:nvSpPr>
          <p:cNvPr id="2493" name="Google Shape;2493;p10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494" name="Google Shape;2494;p10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495" name="Google Shape;2495;p104"/>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07 : </a:t>
            </a:r>
            <a:r>
              <a:rPr lang="vi" sz="1600" b="1">
                <a:solidFill>
                  <a:srgbClr val="C3161C"/>
                </a:solidFill>
                <a:latin typeface="Reddit Sans"/>
                <a:ea typeface="Reddit Sans"/>
                <a:cs typeface="Reddit Sans"/>
                <a:sym typeface="Reddit Sans"/>
              </a:rPr>
              <a:t>Chuẩn hóa &amp; số hóa quy trình, số liệu, dữ liệu với MBW Next</a:t>
            </a:r>
            <a:endParaRPr sz="1600" b="1">
              <a:solidFill>
                <a:srgbClr val="C3161C"/>
              </a:solidFill>
              <a:latin typeface="Reddit Sans"/>
              <a:ea typeface="Reddit Sans"/>
              <a:cs typeface="Reddit Sans"/>
              <a:sym typeface="Reddit Sans"/>
            </a:endParaRPr>
          </a:p>
        </p:txBody>
      </p:sp>
      <p:grpSp>
        <p:nvGrpSpPr>
          <p:cNvPr id="2496" name="Google Shape;2496;p104"/>
          <p:cNvGrpSpPr/>
          <p:nvPr/>
        </p:nvGrpSpPr>
        <p:grpSpPr>
          <a:xfrm>
            <a:off x="10222040" y="325568"/>
            <a:ext cx="1379662" cy="380749"/>
            <a:chOff x="2600725" y="4134550"/>
            <a:chExt cx="1957800" cy="540300"/>
          </a:xfrm>
        </p:grpSpPr>
        <p:sp>
          <p:nvSpPr>
            <p:cNvPr id="2497" name="Google Shape;2497;p10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498" name="Google Shape;2498;p104"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499" name="Google Shape;2499;p104"/>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chuẩn hóa và số hóa quy trình vận hành nhằm giảm chi phí và tăng tốc độ phục vụ thị trường?</a:t>
            </a:r>
            <a:endParaRPr sz="1200">
              <a:solidFill>
                <a:srgbClr val="C3161C"/>
              </a:solidFill>
              <a:latin typeface="Reddit Sans Medium"/>
              <a:ea typeface="Reddit Sans Medium"/>
              <a:cs typeface="Reddit Sans Medium"/>
              <a:sym typeface="Reddit Sans Medium"/>
            </a:endParaRPr>
          </a:p>
        </p:txBody>
      </p:sp>
      <p:sp>
        <p:nvSpPr>
          <p:cNvPr id="2500" name="Google Shape;2500;p104"/>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501" name="Google Shape;2501;p104"/>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2502" name="Google Shape;2502;p104"/>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503" name="Google Shape;2503;p104"/>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2504" name="Google Shape;2504;p104"/>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05" name="Google Shape;2505;p104"/>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06" name="Google Shape;2506;p104"/>
          <p:cNvSpPr txBox="1"/>
          <p:nvPr/>
        </p:nvSpPr>
        <p:spPr>
          <a:xfrm>
            <a:off x="681729" y="2094138"/>
            <a:ext cx="3427800" cy="1554900"/>
          </a:xfrm>
          <a:prstGeom prst="rect">
            <a:avLst/>
          </a:prstGeom>
          <a:noFill/>
          <a:ln>
            <a:noFill/>
          </a:ln>
        </p:spPr>
        <p:txBody>
          <a:bodyPr spcFirstLastPara="1" wrap="square" lIns="91425" tIns="45700" rIns="91425" bIns="45700" anchor="t" anchorCtr="0">
            <a:spAutoFit/>
          </a:bodyPr>
          <a:lstStyle/>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Quy trình chưa chuẩn hóa, mỗi phòng ban làm theo cách riêng → trùng lặp, sai sót, thiếu kết nối.</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Dữ liệu phân tán nhiều nơi, khó tổng hợp &amp; đối chiếu.</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Hệ thống quản lý cũ khó đáp ứng được tốc độ phát triển của mô hình phân phối đa kênh, đa tầng.</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Khó kiểm soát tuân thủ khi quy trình vận hành chưa số hóa.</a:t>
            </a:r>
            <a:endParaRPr sz="1050">
              <a:latin typeface="Reddit Sans"/>
              <a:ea typeface="Reddit Sans"/>
              <a:cs typeface="Reddit Sans"/>
              <a:sym typeface="Reddit Sans"/>
            </a:endParaRPr>
          </a:p>
        </p:txBody>
      </p:sp>
      <p:grpSp>
        <p:nvGrpSpPr>
          <p:cNvPr id="2507" name="Google Shape;2507;p104"/>
          <p:cNvGrpSpPr/>
          <p:nvPr/>
        </p:nvGrpSpPr>
        <p:grpSpPr>
          <a:xfrm rot="-2653208">
            <a:off x="3813930" y="1875175"/>
            <a:ext cx="150428" cy="196210"/>
            <a:chOff x="3723" y="2014"/>
            <a:chExt cx="230" cy="300"/>
          </a:xfrm>
        </p:grpSpPr>
        <p:sp>
          <p:nvSpPr>
            <p:cNvPr id="2508" name="Google Shape;2508;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09" name="Google Shape;2509;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10" name="Google Shape;2510;p104"/>
          <p:cNvSpPr txBox="1"/>
          <p:nvPr/>
        </p:nvSpPr>
        <p:spPr>
          <a:xfrm>
            <a:off x="681725" y="360649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11" name="Google Shape;2511;p104"/>
          <p:cNvCxnSpPr/>
          <p:nvPr/>
        </p:nvCxnSpPr>
        <p:spPr>
          <a:xfrm>
            <a:off x="603275" y="391429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12" name="Google Shape;2512;p104"/>
          <p:cNvSpPr txBox="1"/>
          <p:nvPr/>
        </p:nvSpPr>
        <p:spPr>
          <a:xfrm>
            <a:off x="681729" y="3914296"/>
            <a:ext cx="3427800" cy="2370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Chuẩn hóa quy trình nghiệp vụ</a:t>
            </a:r>
            <a:r>
              <a:rPr lang="vi" sz="1000">
                <a:solidFill>
                  <a:schemeClr val="dk1"/>
                </a:solidFill>
                <a:latin typeface="Reddit Sans"/>
                <a:ea typeface="Reddit Sans"/>
                <a:cs typeface="Reddit Sans"/>
                <a:sym typeface="Reddit Sans"/>
              </a:rPr>
              <a:t>: từ mua - kho - bán - tài chính - phân phối, đảm bảo mọi bước có kiểm soát và liên thông.</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Số hóa toàn diện</a:t>
            </a:r>
            <a:r>
              <a:rPr lang="vi" sz="1000">
                <a:solidFill>
                  <a:schemeClr val="dk1"/>
                </a:solidFill>
                <a:latin typeface="Reddit Sans"/>
                <a:ea typeface="Reddit Sans"/>
                <a:cs typeface="Reddit Sans"/>
                <a:sym typeface="Reddit Sans"/>
              </a:rPr>
              <a:t>: phê duyệt và xử lý công việc online, cổng thông tin khách hàng và  ncc</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Tích hợp liên thông</a:t>
            </a:r>
            <a:r>
              <a:rPr lang="vi" sz="1000">
                <a:solidFill>
                  <a:schemeClr val="dk1"/>
                </a:solidFill>
                <a:latin typeface="Reddit Sans"/>
                <a:ea typeface="Reddit Sans"/>
                <a:cs typeface="Reddit Sans"/>
                <a:sym typeface="Reddit Sans"/>
              </a:rPr>
              <a:t>: Hệ thống Vận hành (mua-bán-kho-tckt) kết hợp hệ thống phân phối (kênh phân phối, đội ngũ bán hàng).</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Hệ thống báo cáo tập trung</a:t>
            </a:r>
            <a:r>
              <a:rPr lang="vi" sz="1000">
                <a:solidFill>
                  <a:schemeClr val="dk1"/>
                </a:solidFill>
                <a:latin typeface="Reddit Sans"/>
                <a:ea typeface="Reddit Sans"/>
                <a:cs typeface="Reddit Sans"/>
                <a:sym typeface="Reddit Sans"/>
              </a:rPr>
              <a:t>: dữ liệu chuẩn, đồng nhất, hỗ trợ phân tích và dự báo.</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Mở rộng linh hoạt</a:t>
            </a:r>
            <a:r>
              <a:rPr lang="vi" sz="1000">
                <a:solidFill>
                  <a:schemeClr val="dk1"/>
                </a:solidFill>
                <a:latin typeface="Reddit Sans"/>
                <a:ea typeface="Reddit Sans"/>
                <a:cs typeface="Reddit Sans"/>
                <a:sym typeface="Reddit Sans"/>
              </a:rPr>
              <a:t>: đáp ứng thay đổi mô hình kinh doanh và thị trường mà không phải thay đổi phần mềm.</a:t>
            </a:r>
            <a:endParaRPr sz="1000">
              <a:solidFill>
                <a:schemeClr val="dk1"/>
              </a:solidFill>
              <a:latin typeface="Reddit Sans"/>
              <a:ea typeface="Reddit Sans"/>
              <a:cs typeface="Reddit Sans"/>
              <a:sym typeface="Reddit Sans"/>
            </a:endParaRPr>
          </a:p>
        </p:txBody>
      </p:sp>
      <p:grpSp>
        <p:nvGrpSpPr>
          <p:cNvPr id="2513" name="Google Shape;2513;p104"/>
          <p:cNvGrpSpPr/>
          <p:nvPr/>
        </p:nvGrpSpPr>
        <p:grpSpPr>
          <a:xfrm rot="-2653208">
            <a:off x="3813930" y="3665358"/>
            <a:ext cx="150428" cy="196210"/>
            <a:chOff x="3723" y="2014"/>
            <a:chExt cx="230" cy="300"/>
          </a:xfrm>
        </p:grpSpPr>
        <p:sp>
          <p:nvSpPr>
            <p:cNvPr id="2514" name="Google Shape;2514;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15" name="Google Shape;2515;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16" name="Google Shape;2516;p104"/>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17" name="Google Shape;2517;p104"/>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18" name="Google Shape;2518;p104"/>
          <p:cNvSpPr txBox="1"/>
          <p:nvPr/>
        </p:nvSpPr>
        <p:spPr>
          <a:xfrm>
            <a:off x="4412154"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hệ thống quản trị minh bạch, nhất quán, mọi dữ liệu kinh doanh – tài chính – phân phối đều tập trung. Giúp kiểm soát toàn diện, ra quyết định nhanh dựa trên số liệu chuẩn.</a:t>
            </a:r>
            <a:endParaRPr sz="1100">
              <a:solidFill>
                <a:schemeClr val="dk1"/>
              </a:solidFill>
              <a:latin typeface="Reddit Sans"/>
              <a:ea typeface="Reddit Sans"/>
              <a:cs typeface="Reddit Sans"/>
              <a:sym typeface="Reddit Sans"/>
            </a:endParaRPr>
          </a:p>
        </p:txBody>
      </p:sp>
      <p:grpSp>
        <p:nvGrpSpPr>
          <p:cNvPr id="2519" name="Google Shape;2519;p104"/>
          <p:cNvGrpSpPr/>
          <p:nvPr/>
        </p:nvGrpSpPr>
        <p:grpSpPr>
          <a:xfrm rot="-2653208">
            <a:off x="7544355" y="1875175"/>
            <a:ext cx="150428" cy="196210"/>
            <a:chOff x="3723" y="2014"/>
            <a:chExt cx="230" cy="300"/>
          </a:xfrm>
        </p:grpSpPr>
        <p:sp>
          <p:nvSpPr>
            <p:cNvPr id="2520" name="Google Shape;2520;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21" name="Google Shape;2521;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22" name="Google Shape;2522;p104"/>
          <p:cNvSpPr txBox="1"/>
          <p:nvPr/>
        </p:nvSpPr>
        <p:spPr>
          <a:xfrm>
            <a:off x="4412150" y="2953650"/>
            <a:ext cx="35061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Các phòng ban (Mua hàng, Bán hàng, Kho vận, Kế toán, Marketing, Nhân sự)</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23" name="Google Shape;2523;p104"/>
          <p:cNvCxnSpPr/>
          <p:nvPr/>
        </p:nvCxnSpPr>
        <p:spPr>
          <a:xfrm>
            <a:off x="4333700" y="3473699"/>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24" name="Google Shape;2524;p104"/>
          <p:cNvSpPr txBox="1"/>
          <p:nvPr/>
        </p:nvSpPr>
        <p:spPr>
          <a:xfrm>
            <a:off x="4412154" y="3480599"/>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Không còn làm việc rời rạc trên Excel hay phần mềm riêng lẻ. MBW Next chuẩn hóa quy trình từ mua hàng → kho → bán hàng &amp; phân phối </a:t>
            </a:r>
            <a:r>
              <a:rPr lang="vi" sz="1100">
                <a:solidFill>
                  <a:schemeClr val="dk1"/>
                </a:solidFill>
                <a:latin typeface="Reddit Sans"/>
                <a:ea typeface="Reddit Sans"/>
                <a:cs typeface="Reddit Sans"/>
                <a:sym typeface="Reddit Sans"/>
              </a:rPr>
              <a:t>→</a:t>
            </a:r>
            <a:r>
              <a:rPr lang="vi" sz="1100">
                <a:latin typeface="Reddit Sans"/>
                <a:ea typeface="Reddit Sans"/>
                <a:cs typeface="Reddit Sans"/>
                <a:sym typeface="Reddit Sans"/>
              </a:rPr>
              <a:t> tài chính, kết nối liên thông giữa back-office và front-office.</a:t>
            </a:r>
            <a:endParaRPr sz="1100">
              <a:latin typeface="Reddit Sans"/>
              <a:ea typeface="Reddit Sans"/>
              <a:cs typeface="Reddit Sans"/>
              <a:sym typeface="Reddit Sans"/>
            </a:endParaRPr>
          </a:p>
        </p:txBody>
      </p:sp>
      <p:sp>
        <p:nvSpPr>
          <p:cNvPr id="2525" name="Google Shape;2525;p104"/>
          <p:cNvSpPr txBox="1"/>
          <p:nvPr/>
        </p:nvSpPr>
        <p:spPr>
          <a:xfrm>
            <a:off x="4412150" y="435322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Đội ngũ nhân viên &amp; đối tác</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26" name="Google Shape;2526;p104"/>
          <p:cNvCxnSpPr/>
          <p:nvPr/>
        </p:nvCxnSpPr>
        <p:spPr>
          <a:xfrm>
            <a:off x="4333700" y="463795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27" name="Google Shape;2527;p104"/>
          <p:cNvSpPr txBox="1"/>
          <p:nvPr/>
        </p:nvSpPr>
        <p:spPr>
          <a:xfrm>
            <a:off x="4412154" y="4644854"/>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Có công cụ số hóa để làm việc nhanh, chính xác: phê duyệt điện tử, ký số, quy trình tự động, chat nội bộ, cổng thông tin khách hàng – nhà cung cấp.</a:t>
            </a:r>
            <a:endParaRPr sz="1100">
              <a:latin typeface="Reddit Sans"/>
              <a:ea typeface="Reddit Sans"/>
              <a:cs typeface="Reddit Sans"/>
              <a:sym typeface="Reddit Sans"/>
            </a:endParaRPr>
          </a:p>
        </p:txBody>
      </p:sp>
      <p:grpSp>
        <p:nvGrpSpPr>
          <p:cNvPr id="2528" name="Google Shape;2528;p104"/>
          <p:cNvGrpSpPr/>
          <p:nvPr/>
        </p:nvGrpSpPr>
        <p:grpSpPr>
          <a:xfrm rot="-2653208">
            <a:off x="7544355" y="4412091"/>
            <a:ext cx="150428" cy="196210"/>
            <a:chOff x="3723" y="2014"/>
            <a:chExt cx="230" cy="300"/>
          </a:xfrm>
        </p:grpSpPr>
        <p:sp>
          <p:nvSpPr>
            <p:cNvPr id="2529" name="Google Shape;2529;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30" name="Google Shape;2530;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31" name="Google Shape;2531;p104"/>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532" name="Google Shape;2532;p104"/>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2533" name="Google Shape;2533;p104"/>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Loại bỏ sai sót thủ công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34" name="Google Shape;2534;p104"/>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35" name="Google Shape;2535;p104"/>
          <p:cNvSpPr txBox="1"/>
          <p:nvPr/>
        </p:nvSpPr>
        <p:spPr>
          <a:xfrm>
            <a:off x="8220879" y="2101038"/>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giảm phụ thuộc vào con người.</a:t>
            </a:r>
            <a:endParaRPr sz="1100">
              <a:latin typeface="Reddit Sans"/>
              <a:ea typeface="Reddit Sans"/>
              <a:cs typeface="Reddit Sans"/>
              <a:sym typeface="Reddit Sans"/>
            </a:endParaRPr>
          </a:p>
        </p:txBody>
      </p:sp>
      <p:grpSp>
        <p:nvGrpSpPr>
          <p:cNvPr id="2536" name="Google Shape;2536;p104"/>
          <p:cNvGrpSpPr/>
          <p:nvPr/>
        </p:nvGrpSpPr>
        <p:grpSpPr>
          <a:xfrm rot="-2653208">
            <a:off x="11353080" y="1875175"/>
            <a:ext cx="150428" cy="196210"/>
            <a:chOff x="3723" y="2014"/>
            <a:chExt cx="230" cy="300"/>
          </a:xfrm>
        </p:grpSpPr>
        <p:sp>
          <p:nvSpPr>
            <p:cNvPr id="2537" name="Google Shape;2537;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38" name="Google Shape;2538;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39" name="Google Shape;2539;p104"/>
          <p:cNvSpPr txBox="1"/>
          <p:nvPr/>
        </p:nvSpPr>
        <p:spPr>
          <a:xfrm>
            <a:off x="8220875" y="239147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Tiết kiệm 20–30% thời gian vận hành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40" name="Google Shape;2540;p104"/>
          <p:cNvCxnSpPr/>
          <p:nvPr/>
        </p:nvCxnSpPr>
        <p:spPr>
          <a:xfrm>
            <a:off x="8142425" y="267619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41" name="Google Shape;2541;p104"/>
          <p:cNvSpPr txBox="1"/>
          <p:nvPr/>
        </p:nvSpPr>
        <p:spPr>
          <a:xfrm>
            <a:off x="8220879" y="2676197"/>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quy trình chuẩn hóa và số hóa toàn diện.</a:t>
            </a:r>
            <a:endParaRPr sz="1100">
              <a:latin typeface="Reddit Sans"/>
              <a:ea typeface="Reddit Sans"/>
              <a:cs typeface="Reddit Sans"/>
              <a:sym typeface="Reddit Sans"/>
            </a:endParaRPr>
          </a:p>
        </p:txBody>
      </p:sp>
      <p:sp>
        <p:nvSpPr>
          <p:cNvPr id="2542" name="Google Shape;2542;p104"/>
          <p:cNvSpPr txBox="1"/>
          <p:nvPr/>
        </p:nvSpPr>
        <p:spPr>
          <a:xfrm>
            <a:off x="8220875" y="299569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Dữ liệu chính xác &amp; đồng bộ</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43" name="Google Shape;2543;p104"/>
          <p:cNvCxnSpPr/>
          <p:nvPr/>
        </p:nvCxnSpPr>
        <p:spPr>
          <a:xfrm>
            <a:off x="8142425" y="328042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44" name="Google Shape;2544;p104"/>
          <p:cNvSpPr txBox="1"/>
          <p:nvPr/>
        </p:nvSpPr>
        <p:spPr>
          <a:xfrm>
            <a:off x="8220879" y="3280424"/>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tạo nền tảng cho phân tích và dự báo</a:t>
            </a:r>
            <a:endParaRPr sz="1100">
              <a:latin typeface="Reddit Sans"/>
              <a:ea typeface="Reddit Sans"/>
              <a:cs typeface="Reddit Sans"/>
              <a:sym typeface="Reddit Sans"/>
            </a:endParaRPr>
          </a:p>
        </p:txBody>
      </p:sp>
      <p:grpSp>
        <p:nvGrpSpPr>
          <p:cNvPr id="2545" name="Google Shape;2545;p104"/>
          <p:cNvGrpSpPr/>
          <p:nvPr/>
        </p:nvGrpSpPr>
        <p:grpSpPr>
          <a:xfrm rot="-2653208">
            <a:off x="11353080" y="3054561"/>
            <a:ext cx="150428" cy="196210"/>
            <a:chOff x="3723" y="2014"/>
            <a:chExt cx="230" cy="300"/>
          </a:xfrm>
        </p:grpSpPr>
        <p:sp>
          <p:nvSpPr>
            <p:cNvPr id="2546" name="Google Shape;2546;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47" name="Google Shape;2547;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48" name="Google Shape;2548;p104"/>
          <p:cNvSpPr txBox="1"/>
          <p:nvPr/>
        </p:nvSpPr>
        <p:spPr>
          <a:xfrm>
            <a:off x="8220875" y="354891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Nâng cao tính minh bạch &amp; kiểm soát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49" name="Google Shape;2549;p104"/>
          <p:cNvCxnSpPr/>
          <p:nvPr/>
        </p:nvCxnSpPr>
        <p:spPr>
          <a:xfrm>
            <a:off x="8142425" y="383363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50" name="Google Shape;2550;p104"/>
          <p:cNvSpPr txBox="1"/>
          <p:nvPr/>
        </p:nvSpPr>
        <p:spPr>
          <a:xfrm>
            <a:off x="8220875" y="3833643"/>
            <a:ext cx="3427800" cy="261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đáp ứng yêu cầu quản trị và kiểm toán</a:t>
            </a:r>
            <a:endParaRPr sz="1100">
              <a:latin typeface="Reddit Sans"/>
              <a:ea typeface="Reddit Sans"/>
              <a:cs typeface="Reddit Sans"/>
              <a:sym typeface="Reddit Sans"/>
            </a:endParaRPr>
          </a:p>
        </p:txBody>
      </p:sp>
      <p:grpSp>
        <p:nvGrpSpPr>
          <p:cNvPr id="2551" name="Google Shape;2551;p104"/>
          <p:cNvGrpSpPr/>
          <p:nvPr/>
        </p:nvGrpSpPr>
        <p:grpSpPr>
          <a:xfrm rot="-2653208">
            <a:off x="11353080" y="3607774"/>
            <a:ext cx="150428" cy="196210"/>
            <a:chOff x="3723" y="2014"/>
            <a:chExt cx="230" cy="300"/>
          </a:xfrm>
        </p:grpSpPr>
        <p:sp>
          <p:nvSpPr>
            <p:cNvPr id="2552" name="Google Shape;2552;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53" name="Google Shape;2553;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54" name="Google Shape;2554;p104"/>
          <p:cNvSpPr txBox="1"/>
          <p:nvPr/>
        </p:nvSpPr>
        <p:spPr>
          <a:xfrm>
            <a:off x="8220875" y="417111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khả năng mở rộng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555" name="Google Shape;2555;p104"/>
          <p:cNvCxnSpPr/>
          <p:nvPr/>
        </p:nvCxnSpPr>
        <p:spPr>
          <a:xfrm>
            <a:off x="8142425" y="445583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556" name="Google Shape;2556;p104"/>
          <p:cNvSpPr txBox="1"/>
          <p:nvPr/>
        </p:nvSpPr>
        <p:spPr>
          <a:xfrm>
            <a:off x="8220879" y="4455836"/>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phù hợp với doanh nghiệp đa kênh, đa tầng, nhiều đơn vị thành viên.</a:t>
            </a:r>
            <a:endParaRPr sz="1100">
              <a:latin typeface="Reddit Sans"/>
              <a:ea typeface="Reddit Sans"/>
              <a:cs typeface="Reddit Sans"/>
              <a:sym typeface="Reddit Sans"/>
            </a:endParaRPr>
          </a:p>
        </p:txBody>
      </p:sp>
      <p:grpSp>
        <p:nvGrpSpPr>
          <p:cNvPr id="2557" name="Google Shape;2557;p104"/>
          <p:cNvGrpSpPr/>
          <p:nvPr/>
        </p:nvGrpSpPr>
        <p:grpSpPr>
          <a:xfrm rot="-2653208">
            <a:off x="11353080" y="4229974"/>
            <a:ext cx="150428" cy="196210"/>
            <a:chOff x="3723" y="2014"/>
            <a:chExt cx="230" cy="300"/>
          </a:xfrm>
        </p:grpSpPr>
        <p:sp>
          <p:nvSpPr>
            <p:cNvPr id="2558" name="Google Shape;2558;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59" name="Google Shape;2559;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2560" name="Google Shape;2560;p104"/>
          <p:cNvGrpSpPr/>
          <p:nvPr/>
        </p:nvGrpSpPr>
        <p:grpSpPr>
          <a:xfrm rot="-2653208">
            <a:off x="11353080" y="2426478"/>
            <a:ext cx="150428" cy="196210"/>
            <a:chOff x="3723" y="2014"/>
            <a:chExt cx="230" cy="300"/>
          </a:xfrm>
        </p:grpSpPr>
        <p:sp>
          <p:nvSpPr>
            <p:cNvPr id="2561" name="Google Shape;2561;p10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562" name="Google Shape;2562;p10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563" name="Google Shape;2563;p10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59</a:t>
            </a:fld>
            <a:endParaRPr/>
          </a:p>
        </p:txBody>
      </p:sp>
      <p:pic>
        <p:nvPicPr>
          <p:cNvPr id="73" name="Picture 72"/>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567"/>
        <p:cNvGrpSpPr/>
        <p:nvPr/>
      </p:nvGrpSpPr>
      <p:grpSpPr>
        <a:xfrm>
          <a:off x="0" y="0"/>
          <a:ext cx="0" cy="0"/>
          <a:chOff x="0" y="0"/>
          <a:chExt cx="0" cy="0"/>
        </a:xfrm>
      </p:grpSpPr>
      <p:sp>
        <p:nvSpPr>
          <p:cNvPr id="2568" name="Google Shape;2568;p10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569" name="Google Shape;2569;p105"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570" name="Google Shape;2570;p105"/>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07 : </a:t>
            </a:r>
            <a:r>
              <a:rPr lang="vi" sz="1600" b="1">
                <a:solidFill>
                  <a:srgbClr val="C3161C"/>
                </a:solidFill>
                <a:latin typeface="Reddit Sans"/>
                <a:ea typeface="Reddit Sans"/>
                <a:cs typeface="Reddit Sans"/>
                <a:sym typeface="Reddit Sans"/>
              </a:rPr>
              <a:t>Chuẩn hóa &amp; số hóa quy trình, số liệu, dữ liệu với MBW Next</a:t>
            </a:r>
            <a:endParaRPr sz="1600" b="1">
              <a:solidFill>
                <a:srgbClr val="C3161C"/>
              </a:solidFill>
              <a:latin typeface="Reddit Sans"/>
              <a:ea typeface="Reddit Sans"/>
              <a:cs typeface="Reddit Sans"/>
              <a:sym typeface="Reddit Sans"/>
            </a:endParaRPr>
          </a:p>
        </p:txBody>
      </p:sp>
      <p:grpSp>
        <p:nvGrpSpPr>
          <p:cNvPr id="2571" name="Google Shape;2571;p105"/>
          <p:cNvGrpSpPr/>
          <p:nvPr/>
        </p:nvGrpSpPr>
        <p:grpSpPr>
          <a:xfrm>
            <a:off x="10222040" y="325568"/>
            <a:ext cx="1379662" cy="380749"/>
            <a:chOff x="2600725" y="4134550"/>
            <a:chExt cx="1957800" cy="540300"/>
          </a:xfrm>
        </p:grpSpPr>
        <p:sp>
          <p:nvSpPr>
            <p:cNvPr id="2572" name="Google Shape;2572;p105"/>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573" name="Google Shape;2573;p105"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574" name="Google Shape;2574;p105"/>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chuẩn hóa và số hóa quy trình vận hành nhằm giảm chi phí và tăng tốc độ phục vụ thị trường?</a:t>
            </a:r>
            <a:endParaRPr sz="1200">
              <a:solidFill>
                <a:srgbClr val="C3161C"/>
              </a:solidFill>
              <a:latin typeface="Reddit Sans Medium"/>
              <a:ea typeface="Reddit Sans Medium"/>
              <a:cs typeface="Reddit Sans Medium"/>
              <a:sym typeface="Reddit Sans Medium"/>
            </a:endParaRPr>
          </a:p>
        </p:txBody>
      </p:sp>
      <p:sp>
        <p:nvSpPr>
          <p:cNvPr id="2575" name="Google Shape;2575;p105"/>
          <p:cNvSpPr/>
          <p:nvPr/>
        </p:nvSpPr>
        <p:spPr>
          <a:xfrm>
            <a:off x="7820384" y="1555096"/>
            <a:ext cx="1633500" cy="4693200"/>
          </a:xfrm>
          <a:prstGeom prst="rect">
            <a:avLst/>
          </a:prstGeom>
          <a:solidFill>
            <a:srgbClr val="FFF8F8"/>
          </a:solidFill>
          <a:ln>
            <a:noFill/>
          </a:ln>
        </p:spPr>
        <p:txBody>
          <a:bodyPr spcFirstLastPara="1" wrap="square" lIns="98725" tIns="98725" rIns="98725" bIns="98725" anchor="ctr" anchorCtr="0">
            <a:noAutofit/>
          </a:bodyPr>
          <a:lstStyle/>
          <a:p>
            <a:pPr marL="0" lvl="0" indent="0" algn="ctr" rtl="0">
              <a:spcBef>
                <a:spcPts val="0"/>
              </a:spcBef>
              <a:spcAft>
                <a:spcPts val="0"/>
              </a:spcAft>
              <a:buNone/>
            </a:pPr>
            <a:endParaRPr sz="1512"/>
          </a:p>
        </p:txBody>
      </p:sp>
      <p:sp>
        <p:nvSpPr>
          <p:cNvPr id="2576" name="Google Shape;2576;p105"/>
          <p:cNvSpPr/>
          <p:nvPr/>
        </p:nvSpPr>
        <p:spPr>
          <a:xfrm>
            <a:off x="2697925" y="1555235"/>
            <a:ext cx="1590600" cy="4693200"/>
          </a:xfrm>
          <a:prstGeom prst="rect">
            <a:avLst/>
          </a:prstGeom>
          <a:solidFill>
            <a:srgbClr val="FFF8F8"/>
          </a:solidFill>
          <a:ln>
            <a:noFill/>
          </a:ln>
        </p:spPr>
        <p:txBody>
          <a:bodyPr spcFirstLastPara="1" wrap="square" lIns="98725" tIns="98725" rIns="98725" bIns="98725" anchor="ctr" anchorCtr="0">
            <a:noAutofit/>
          </a:bodyPr>
          <a:lstStyle/>
          <a:p>
            <a:pPr marL="0" lvl="0" indent="0" algn="ctr" rtl="0">
              <a:spcBef>
                <a:spcPts val="0"/>
              </a:spcBef>
              <a:spcAft>
                <a:spcPts val="0"/>
              </a:spcAft>
              <a:buNone/>
            </a:pPr>
            <a:endParaRPr sz="1512"/>
          </a:p>
        </p:txBody>
      </p:sp>
      <p:sp>
        <p:nvSpPr>
          <p:cNvPr id="2577" name="Google Shape;2577;p105"/>
          <p:cNvSpPr/>
          <p:nvPr/>
        </p:nvSpPr>
        <p:spPr>
          <a:xfrm>
            <a:off x="587225" y="1174375"/>
            <a:ext cx="2212500" cy="380700"/>
          </a:xfrm>
          <a:prstGeom prst="chevron">
            <a:avLst>
              <a:gd name="adj" fmla="val 50000"/>
            </a:avLst>
          </a:prstGeom>
          <a:solidFill>
            <a:srgbClr val="C3161C"/>
          </a:solidFill>
          <a:ln>
            <a:noFill/>
          </a:ln>
        </p:spPr>
        <p:txBody>
          <a:bodyPr spcFirstLastPara="1" wrap="square" lIns="77750" tIns="0" rIns="0" bIns="0" anchor="ctr" anchorCtr="0">
            <a:noAutofit/>
          </a:bodyPr>
          <a:lstStyle/>
          <a:p>
            <a:pPr marL="0" lvl="0" indent="0" algn="ctr" rtl="0">
              <a:spcBef>
                <a:spcPts val="0"/>
              </a:spcBef>
              <a:spcAft>
                <a:spcPts val="0"/>
              </a:spcAft>
              <a:buNone/>
            </a:pPr>
            <a:r>
              <a:rPr lang="vi" sz="964">
                <a:solidFill>
                  <a:schemeClr val="lt1"/>
                </a:solidFill>
                <a:latin typeface="Reddit Sans"/>
                <a:ea typeface="Reddit Sans"/>
                <a:cs typeface="Reddit Sans"/>
                <a:sym typeface="Reddit Sans"/>
              </a:rPr>
              <a:t>Mua hàng, cung ứng</a:t>
            </a:r>
            <a:endParaRPr sz="964">
              <a:solidFill>
                <a:schemeClr val="lt1"/>
              </a:solidFill>
              <a:latin typeface="Reddit Sans"/>
              <a:ea typeface="Reddit Sans"/>
              <a:cs typeface="Reddit Sans"/>
              <a:sym typeface="Reddit Sans"/>
            </a:endParaRPr>
          </a:p>
        </p:txBody>
      </p:sp>
      <p:sp>
        <p:nvSpPr>
          <p:cNvPr id="2578" name="Google Shape;2578;p105"/>
          <p:cNvSpPr/>
          <p:nvPr/>
        </p:nvSpPr>
        <p:spPr>
          <a:xfrm>
            <a:off x="2697934" y="1174375"/>
            <a:ext cx="1761600" cy="380700"/>
          </a:xfrm>
          <a:prstGeom prst="chevron">
            <a:avLst>
              <a:gd name="adj" fmla="val 50000"/>
            </a:avLst>
          </a:prstGeom>
          <a:solidFill>
            <a:srgbClr val="C3161C"/>
          </a:solidFill>
          <a:ln>
            <a:noFill/>
          </a:ln>
        </p:spPr>
        <p:txBody>
          <a:bodyPr spcFirstLastPara="1" wrap="square" lIns="77750" tIns="0" rIns="0" bIns="0" anchor="ctr" anchorCtr="0">
            <a:noAutofit/>
          </a:bodyPr>
          <a:lstStyle/>
          <a:p>
            <a:pPr marL="0" lvl="0" indent="0" algn="ctr" rtl="0">
              <a:spcBef>
                <a:spcPts val="0"/>
              </a:spcBef>
              <a:spcAft>
                <a:spcPts val="0"/>
              </a:spcAft>
              <a:buNone/>
            </a:pPr>
            <a:r>
              <a:rPr lang="vi" sz="964">
                <a:solidFill>
                  <a:schemeClr val="lt1"/>
                </a:solidFill>
                <a:latin typeface="Reddit Sans"/>
                <a:ea typeface="Reddit Sans"/>
                <a:cs typeface="Reddit Sans"/>
                <a:sym typeface="Reddit Sans"/>
              </a:rPr>
              <a:t>Xuất kho Sell in</a:t>
            </a:r>
            <a:endParaRPr sz="964">
              <a:solidFill>
                <a:schemeClr val="lt1"/>
              </a:solidFill>
              <a:latin typeface="Reddit Sans"/>
              <a:ea typeface="Reddit Sans"/>
              <a:cs typeface="Reddit Sans"/>
              <a:sym typeface="Reddit Sans"/>
            </a:endParaRPr>
          </a:p>
        </p:txBody>
      </p:sp>
      <p:sp>
        <p:nvSpPr>
          <p:cNvPr id="2579" name="Google Shape;2579;p105"/>
          <p:cNvSpPr/>
          <p:nvPr/>
        </p:nvSpPr>
        <p:spPr>
          <a:xfrm>
            <a:off x="4359102" y="1174375"/>
            <a:ext cx="3559800" cy="380700"/>
          </a:xfrm>
          <a:prstGeom prst="chevron">
            <a:avLst>
              <a:gd name="adj" fmla="val 50000"/>
            </a:avLst>
          </a:prstGeom>
          <a:solidFill>
            <a:srgbClr val="C3161C"/>
          </a:solidFill>
          <a:ln>
            <a:noFill/>
          </a:ln>
        </p:spPr>
        <p:txBody>
          <a:bodyPr spcFirstLastPara="1" wrap="square" lIns="77750" tIns="0" rIns="0" bIns="0" anchor="ctr" anchorCtr="0">
            <a:noAutofit/>
          </a:bodyPr>
          <a:lstStyle/>
          <a:p>
            <a:pPr marL="0" lvl="0" indent="0" algn="ctr" rtl="0">
              <a:spcBef>
                <a:spcPts val="0"/>
              </a:spcBef>
              <a:spcAft>
                <a:spcPts val="0"/>
              </a:spcAft>
              <a:buNone/>
            </a:pPr>
            <a:r>
              <a:rPr lang="vi" sz="964">
                <a:solidFill>
                  <a:schemeClr val="lt1"/>
                </a:solidFill>
                <a:latin typeface="Reddit Sans"/>
                <a:ea typeface="Reddit Sans"/>
                <a:cs typeface="Reddit Sans"/>
                <a:sym typeface="Reddit Sans"/>
              </a:rPr>
              <a:t>Bán hàng / Phân phối</a:t>
            </a:r>
            <a:endParaRPr sz="964">
              <a:solidFill>
                <a:schemeClr val="lt1"/>
              </a:solidFill>
              <a:latin typeface="Reddit Sans"/>
              <a:ea typeface="Reddit Sans"/>
              <a:cs typeface="Reddit Sans"/>
              <a:sym typeface="Reddit Sans"/>
            </a:endParaRPr>
          </a:p>
        </p:txBody>
      </p:sp>
      <p:sp>
        <p:nvSpPr>
          <p:cNvPr id="2580" name="Google Shape;2580;p105"/>
          <p:cNvSpPr/>
          <p:nvPr/>
        </p:nvSpPr>
        <p:spPr>
          <a:xfrm>
            <a:off x="7820384" y="1174375"/>
            <a:ext cx="1761600" cy="380700"/>
          </a:xfrm>
          <a:prstGeom prst="chevron">
            <a:avLst>
              <a:gd name="adj" fmla="val 50000"/>
            </a:avLst>
          </a:prstGeom>
          <a:solidFill>
            <a:srgbClr val="C3161C"/>
          </a:solidFill>
          <a:ln>
            <a:noFill/>
          </a:ln>
        </p:spPr>
        <p:txBody>
          <a:bodyPr spcFirstLastPara="1" wrap="square" lIns="77750" tIns="0" rIns="0" bIns="0" anchor="ctr" anchorCtr="0">
            <a:noAutofit/>
          </a:bodyPr>
          <a:lstStyle/>
          <a:p>
            <a:pPr marL="0" lvl="0" indent="0" algn="ctr" rtl="0">
              <a:spcBef>
                <a:spcPts val="0"/>
              </a:spcBef>
              <a:spcAft>
                <a:spcPts val="0"/>
              </a:spcAft>
              <a:buNone/>
            </a:pPr>
            <a:r>
              <a:rPr lang="vi" sz="964">
                <a:solidFill>
                  <a:schemeClr val="lt1"/>
                </a:solidFill>
                <a:latin typeface="Reddit Sans"/>
                <a:ea typeface="Reddit Sans"/>
                <a:cs typeface="Reddit Sans"/>
                <a:sym typeface="Reddit Sans"/>
              </a:rPr>
              <a:t>Xuất kho Sell out</a:t>
            </a:r>
            <a:endParaRPr sz="964">
              <a:solidFill>
                <a:schemeClr val="lt1"/>
              </a:solidFill>
              <a:latin typeface="Reddit Sans"/>
              <a:ea typeface="Reddit Sans"/>
              <a:cs typeface="Reddit Sans"/>
              <a:sym typeface="Reddit Sans"/>
            </a:endParaRPr>
          </a:p>
        </p:txBody>
      </p:sp>
      <p:sp>
        <p:nvSpPr>
          <p:cNvPr id="2581" name="Google Shape;2581;p105"/>
          <p:cNvSpPr/>
          <p:nvPr/>
        </p:nvSpPr>
        <p:spPr>
          <a:xfrm>
            <a:off x="9490300" y="1174375"/>
            <a:ext cx="2111400" cy="380700"/>
          </a:xfrm>
          <a:prstGeom prst="chevron">
            <a:avLst>
              <a:gd name="adj" fmla="val 50000"/>
            </a:avLst>
          </a:prstGeom>
          <a:solidFill>
            <a:srgbClr val="C3161C"/>
          </a:solidFill>
          <a:ln>
            <a:noFill/>
          </a:ln>
        </p:spPr>
        <p:txBody>
          <a:bodyPr spcFirstLastPara="1" wrap="square" lIns="77750" tIns="0" rIns="0" bIns="0" anchor="ctr" anchorCtr="0">
            <a:noAutofit/>
          </a:bodyPr>
          <a:lstStyle/>
          <a:p>
            <a:pPr marL="0" lvl="0" indent="0" algn="ctr" rtl="0">
              <a:spcBef>
                <a:spcPts val="0"/>
              </a:spcBef>
              <a:spcAft>
                <a:spcPts val="0"/>
              </a:spcAft>
              <a:buNone/>
            </a:pPr>
            <a:r>
              <a:rPr lang="vi" sz="964">
                <a:solidFill>
                  <a:schemeClr val="lt1"/>
                </a:solidFill>
                <a:latin typeface="Reddit Sans"/>
                <a:ea typeface="Reddit Sans"/>
                <a:cs typeface="Reddit Sans"/>
                <a:sym typeface="Reddit Sans"/>
              </a:rPr>
              <a:t>Mua hàng, cung ứng</a:t>
            </a:r>
            <a:endParaRPr sz="964">
              <a:solidFill>
                <a:schemeClr val="lt1"/>
              </a:solidFill>
              <a:latin typeface="Reddit Sans"/>
              <a:ea typeface="Reddit Sans"/>
              <a:cs typeface="Reddit Sans"/>
              <a:sym typeface="Reddit Sans"/>
            </a:endParaRPr>
          </a:p>
        </p:txBody>
      </p:sp>
      <p:sp>
        <p:nvSpPr>
          <p:cNvPr id="2582" name="Google Shape;2582;p105"/>
          <p:cNvSpPr/>
          <p:nvPr/>
        </p:nvSpPr>
        <p:spPr>
          <a:xfrm>
            <a:off x="4902165" y="2010252"/>
            <a:ext cx="907800" cy="2775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696">
                <a:latin typeface="Reddit Sans"/>
                <a:ea typeface="Reddit Sans"/>
                <a:cs typeface="Reddit Sans"/>
                <a:sym typeface="Reddit Sans"/>
              </a:rPr>
              <a:t>Viếng thăm </a:t>
            </a:r>
            <a:endParaRPr sz="696">
              <a:latin typeface="Reddit Sans"/>
              <a:ea typeface="Reddit Sans"/>
              <a:cs typeface="Reddit Sans"/>
              <a:sym typeface="Reddit Sans"/>
            </a:endParaRPr>
          </a:p>
          <a:p>
            <a:pPr marL="0" marR="0" lvl="0" indent="0" algn="ctr" rtl="0">
              <a:lnSpc>
                <a:spcPct val="100000"/>
              </a:lnSpc>
              <a:spcBef>
                <a:spcPts val="0"/>
              </a:spcBef>
              <a:spcAft>
                <a:spcPts val="0"/>
              </a:spcAft>
              <a:buNone/>
            </a:pPr>
            <a:r>
              <a:rPr lang="vi" sz="696">
                <a:latin typeface="Reddit Sans"/>
                <a:ea typeface="Reddit Sans"/>
                <a:cs typeface="Reddit Sans"/>
                <a:sym typeface="Reddit Sans"/>
              </a:rPr>
              <a:t>Điểm bán</a:t>
            </a:r>
            <a:endParaRPr sz="696">
              <a:latin typeface="Reddit Sans"/>
              <a:ea typeface="Reddit Sans"/>
              <a:cs typeface="Reddit Sans"/>
              <a:sym typeface="Reddit Sans"/>
            </a:endParaRPr>
          </a:p>
        </p:txBody>
      </p:sp>
      <p:pic>
        <p:nvPicPr>
          <p:cNvPr id="2583" name="Google Shape;2583;p105"/>
          <p:cNvPicPr preferRelativeResize="0"/>
          <p:nvPr/>
        </p:nvPicPr>
        <p:blipFill>
          <a:blip r:embed="rId5">
            <a:alphaModFix/>
          </a:blip>
          <a:stretch>
            <a:fillRect/>
          </a:stretch>
        </p:blipFill>
        <p:spPr>
          <a:xfrm>
            <a:off x="4714972" y="1638377"/>
            <a:ext cx="243679" cy="223839"/>
          </a:xfrm>
          <a:prstGeom prst="rect">
            <a:avLst/>
          </a:prstGeom>
          <a:noFill/>
          <a:ln>
            <a:noFill/>
          </a:ln>
        </p:spPr>
      </p:pic>
      <p:sp>
        <p:nvSpPr>
          <p:cNvPr id="2584" name="Google Shape;2584;p105"/>
          <p:cNvSpPr txBox="1"/>
          <p:nvPr/>
        </p:nvSpPr>
        <p:spPr>
          <a:xfrm>
            <a:off x="4846525" y="1548175"/>
            <a:ext cx="1019100" cy="277500"/>
          </a:xfrm>
          <a:prstGeom prst="rect">
            <a:avLst/>
          </a:prstGeom>
          <a:noFill/>
          <a:ln>
            <a:noFill/>
          </a:ln>
        </p:spPr>
        <p:txBody>
          <a:bodyPr spcFirstLastPara="1" wrap="square" lIns="98725" tIns="98725" rIns="98725" bIns="98725" anchor="t" anchorCtr="0">
            <a:noAutofit/>
          </a:bodyPr>
          <a:lstStyle/>
          <a:p>
            <a:pPr marL="0" lvl="0" indent="0" algn="ctr" rtl="0">
              <a:spcBef>
                <a:spcPts val="0"/>
              </a:spcBef>
              <a:spcAft>
                <a:spcPts val="0"/>
              </a:spcAft>
              <a:buNone/>
            </a:pPr>
            <a:r>
              <a:rPr lang="vi" sz="756" b="1"/>
              <a:t>Nhân viên Sales</a:t>
            </a:r>
            <a:endParaRPr sz="756" b="1"/>
          </a:p>
        </p:txBody>
      </p:sp>
      <p:cxnSp>
        <p:nvCxnSpPr>
          <p:cNvPr id="2585" name="Google Shape;2585;p105"/>
          <p:cNvCxnSpPr>
            <a:stCxn id="2584" idx="2"/>
            <a:endCxn id="2582" idx="0"/>
          </p:cNvCxnSpPr>
          <p:nvPr/>
        </p:nvCxnSpPr>
        <p:spPr>
          <a:xfrm>
            <a:off x="5356075" y="1825675"/>
            <a:ext cx="0" cy="184500"/>
          </a:xfrm>
          <a:prstGeom prst="straightConnector1">
            <a:avLst/>
          </a:prstGeom>
          <a:noFill/>
          <a:ln w="10275" cap="flat" cmpd="sng">
            <a:solidFill>
              <a:srgbClr val="44546A"/>
            </a:solidFill>
            <a:prstDash val="dashDot"/>
            <a:round/>
            <a:headEnd type="none" w="med" len="med"/>
            <a:tailEnd type="triangle" w="med" len="med"/>
          </a:ln>
        </p:spPr>
      </p:cxnSp>
      <p:sp>
        <p:nvSpPr>
          <p:cNvPr id="2586" name="Google Shape;2586;p105"/>
          <p:cNvSpPr/>
          <p:nvPr/>
        </p:nvSpPr>
        <p:spPr>
          <a:xfrm>
            <a:off x="4581712" y="2548064"/>
            <a:ext cx="729900" cy="314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696">
                <a:latin typeface="Reddit Sans"/>
                <a:ea typeface="Reddit Sans"/>
                <a:cs typeface="Reddit Sans"/>
                <a:sym typeface="Reddit Sans"/>
              </a:rPr>
              <a:t>Đơn hàng bán cho NPP</a:t>
            </a:r>
            <a:endParaRPr sz="696">
              <a:latin typeface="Reddit Sans"/>
              <a:ea typeface="Reddit Sans"/>
              <a:cs typeface="Reddit Sans"/>
              <a:sym typeface="Reddit Sans"/>
            </a:endParaRPr>
          </a:p>
        </p:txBody>
      </p:sp>
      <p:sp>
        <p:nvSpPr>
          <p:cNvPr id="2587" name="Google Shape;2587;p105"/>
          <p:cNvSpPr/>
          <p:nvPr/>
        </p:nvSpPr>
        <p:spPr>
          <a:xfrm>
            <a:off x="5400457" y="2548064"/>
            <a:ext cx="8058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Đơn hàng bán cho CÔNG TY</a:t>
            </a:r>
            <a:endParaRPr sz="700">
              <a:solidFill>
                <a:schemeClr val="dk1"/>
              </a:solidFill>
              <a:latin typeface="Reddit Sans"/>
              <a:ea typeface="Reddit Sans"/>
              <a:cs typeface="Reddit Sans"/>
              <a:sym typeface="Reddit Sans"/>
            </a:endParaRPr>
          </a:p>
        </p:txBody>
      </p:sp>
      <p:cxnSp>
        <p:nvCxnSpPr>
          <p:cNvPr id="2588" name="Google Shape;2588;p105"/>
          <p:cNvCxnSpPr>
            <a:stCxn id="2582" idx="2"/>
            <a:endCxn id="2586" idx="0"/>
          </p:cNvCxnSpPr>
          <p:nvPr/>
        </p:nvCxnSpPr>
        <p:spPr>
          <a:xfrm rot="5400000">
            <a:off x="5021115" y="2213202"/>
            <a:ext cx="260400" cy="409500"/>
          </a:xfrm>
          <a:prstGeom prst="bentConnector3">
            <a:avLst>
              <a:gd name="adj1" fmla="val 50016"/>
            </a:avLst>
          </a:prstGeom>
          <a:noFill/>
          <a:ln w="10275" cap="flat" cmpd="sng">
            <a:solidFill>
              <a:srgbClr val="44546A"/>
            </a:solidFill>
            <a:prstDash val="dashDot"/>
            <a:round/>
            <a:headEnd type="none" w="med" len="med"/>
            <a:tailEnd type="triangle" w="med" len="med"/>
          </a:ln>
        </p:spPr>
      </p:cxnSp>
      <p:cxnSp>
        <p:nvCxnSpPr>
          <p:cNvPr id="2589" name="Google Shape;2589;p105"/>
          <p:cNvCxnSpPr>
            <a:stCxn id="2582" idx="2"/>
            <a:endCxn id="2587" idx="0"/>
          </p:cNvCxnSpPr>
          <p:nvPr/>
        </p:nvCxnSpPr>
        <p:spPr>
          <a:xfrm rot="-5400000" flipH="1">
            <a:off x="5449515" y="2194302"/>
            <a:ext cx="260400" cy="447300"/>
          </a:xfrm>
          <a:prstGeom prst="bentConnector3">
            <a:avLst>
              <a:gd name="adj1" fmla="val 50016"/>
            </a:avLst>
          </a:prstGeom>
          <a:noFill/>
          <a:ln w="10275" cap="flat" cmpd="sng">
            <a:solidFill>
              <a:srgbClr val="44546A"/>
            </a:solidFill>
            <a:prstDash val="dashDot"/>
            <a:round/>
            <a:headEnd type="none" w="med" len="med"/>
            <a:tailEnd type="triangle" w="med" len="med"/>
          </a:ln>
        </p:spPr>
      </p:cxnSp>
      <p:sp>
        <p:nvSpPr>
          <p:cNvPr id="2590" name="Google Shape;2590;p105"/>
          <p:cNvSpPr/>
          <p:nvPr/>
        </p:nvSpPr>
        <p:spPr>
          <a:xfrm>
            <a:off x="4581714" y="3490471"/>
            <a:ext cx="7299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Xử lý và check Kho NPP</a:t>
            </a:r>
            <a:endParaRPr sz="700">
              <a:solidFill>
                <a:schemeClr val="dk1"/>
              </a:solidFill>
              <a:latin typeface="Reddit Sans"/>
              <a:ea typeface="Reddit Sans"/>
              <a:cs typeface="Reddit Sans"/>
              <a:sym typeface="Reddit Sans"/>
            </a:endParaRPr>
          </a:p>
        </p:txBody>
      </p:sp>
      <p:cxnSp>
        <p:nvCxnSpPr>
          <p:cNvPr id="2591" name="Google Shape;2591;p105"/>
          <p:cNvCxnSpPr>
            <a:stCxn id="2586" idx="2"/>
            <a:endCxn id="2590" idx="0"/>
          </p:cNvCxnSpPr>
          <p:nvPr/>
        </p:nvCxnSpPr>
        <p:spPr>
          <a:xfrm>
            <a:off x="4946662" y="2862164"/>
            <a:ext cx="0" cy="628200"/>
          </a:xfrm>
          <a:prstGeom prst="straightConnector1">
            <a:avLst/>
          </a:prstGeom>
          <a:noFill/>
          <a:ln w="10275" cap="flat" cmpd="sng">
            <a:solidFill>
              <a:srgbClr val="44546A"/>
            </a:solidFill>
            <a:prstDash val="dashDot"/>
            <a:round/>
            <a:headEnd type="none" w="med" len="med"/>
            <a:tailEnd type="triangle" w="med" len="med"/>
          </a:ln>
        </p:spPr>
      </p:cxnSp>
      <p:sp>
        <p:nvSpPr>
          <p:cNvPr id="2592" name="Google Shape;2592;p105"/>
          <p:cNvSpPr/>
          <p:nvPr/>
        </p:nvSpPr>
        <p:spPr>
          <a:xfrm>
            <a:off x="5400457" y="3490471"/>
            <a:ext cx="8058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Xử lý và check kho CÔNG TY</a:t>
            </a:r>
            <a:endParaRPr sz="700">
              <a:solidFill>
                <a:schemeClr val="dk1"/>
              </a:solidFill>
              <a:latin typeface="Reddit Sans"/>
              <a:ea typeface="Reddit Sans"/>
              <a:cs typeface="Reddit Sans"/>
              <a:sym typeface="Reddit Sans"/>
            </a:endParaRPr>
          </a:p>
        </p:txBody>
      </p:sp>
      <p:cxnSp>
        <p:nvCxnSpPr>
          <p:cNvPr id="2593" name="Google Shape;2593;p105"/>
          <p:cNvCxnSpPr>
            <a:stCxn id="2587" idx="2"/>
            <a:endCxn id="2592" idx="0"/>
          </p:cNvCxnSpPr>
          <p:nvPr/>
        </p:nvCxnSpPr>
        <p:spPr>
          <a:xfrm>
            <a:off x="5803357" y="2862164"/>
            <a:ext cx="0" cy="628200"/>
          </a:xfrm>
          <a:prstGeom prst="straightConnector1">
            <a:avLst/>
          </a:prstGeom>
          <a:noFill/>
          <a:ln w="10275" cap="flat" cmpd="sng">
            <a:solidFill>
              <a:srgbClr val="44546A"/>
            </a:solidFill>
            <a:prstDash val="dashDot"/>
            <a:round/>
            <a:headEnd type="none" w="med" len="med"/>
            <a:tailEnd type="triangle" w="med" len="med"/>
          </a:ln>
        </p:spPr>
      </p:cxnSp>
      <p:sp>
        <p:nvSpPr>
          <p:cNvPr id="2594" name="Google Shape;2594;p105"/>
          <p:cNvSpPr txBox="1"/>
          <p:nvPr/>
        </p:nvSpPr>
        <p:spPr>
          <a:xfrm>
            <a:off x="4522417" y="2987844"/>
            <a:ext cx="551700" cy="3771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Clr>
                <a:srgbClr val="000000"/>
              </a:buClr>
              <a:buSzPts val="1188"/>
              <a:buFont typeface="Arial"/>
              <a:buNone/>
            </a:pPr>
            <a:r>
              <a:rPr lang="vi" sz="756" b="1">
                <a:solidFill>
                  <a:srgbClr val="000000"/>
                </a:solidFill>
              </a:rPr>
              <a:t>User</a:t>
            </a:r>
            <a:endParaRPr sz="756" b="1"/>
          </a:p>
          <a:p>
            <a:pPr marL="0" lvl="0" indent="0" algn="l" rtl="0">
              <a:spcBef>
                <a:spcPts val="0"/>
              </a:spcBef>
              <a:spcAft>
                <a:spcPts val="0"/>
              </a:spcAft>
              <a:buNone/>
            </a:pPr>
            <a:r>
              <a:rPr lang="vi" sz="756" b="1"/>
              <a:t>NPP</a:t>
            </a:r>
            <a:endParaRPr sz="756" b="1"/>
          </a:p>
        </p:txBody>
      </p:sp>
      <p:pic>
        <p:nvPicPr>
          <p:cNvPr id="2595" name="Google Shape;2595;p105"/>
          <p:cNvPicPr preferRelativeResize="0"/>
          <p:nvPr/>
        </p:nvPicPr>
        <p:blipFill>
          <a:blip r:embed="rId6">
            <a:alphaModFix/>
          </a:blip>
          <a:stretch>
            <a:fillRect/>
          </a:stretch>
        </p:blipFill>
        <p:spPr>
          <a:xfrm>
            <a:off x="4342249" y="3064441"/>
            <a:ext cx="243680" cy="223854"/>
          </a:xfrm>
          <a:prstGeom prst="rect">
            <a:avLst/>
          </a:prstGeom>
          <a:noFill/>
          <a:ln>
            <a:noFill/>
          </a:ln>
        </p:spPr>
      </p:pic>
      <p:sp>
        <p:nvSpPr>
          <p:cNvPr id="2596" name="Google Shape;2596;p105"/>
          <p:cNvSpPr txBox="1"/>
          <p:nvPr/>
        </p:nvSpPr>
        <p:spPr>
          <a:xfrm>
            <a:off x="2551750" y="4923875"/>
            <a:ext cx="729900" cy="3771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Clr>
                <a:srgbClr val="000000"/>
              </a:buClr>
              <a:buSzPts val="1188"/>
              <a:buFont typeface="Arial"/>
              <a:buNone/>
            </a:pPr>
            <a:r>
              <a:rPr lang="vi" sz="756" b="1">
                <a:solidFill>
                  <a:srgbClr val="000000"/>
                </a:solidFill>
              </a:rPr>
              <a:t>User</a:t>
            </a:r>
            <a:endParaRPr sz="756" b="1"/>
          </a:p>
          <a:p>
            <a:pPr marL="0" lvl="0" indent="0" algn="l" rtl="0">
              <a:spcBef>
                <a:spcPts val="0"/>
              </a:spcBef>
              <a:spcAft>
                <a:spcPts val="0"/>
              </a:spcAft>
              <a:buNone/>
            </a:pPr>
            <a:r>
              <a:rPr lang="vi" sz="756" b="1"/>
              <a:t>CÔNG TY</a:t>
            </a:r>
            <a:endParaRPr sz="756" b="1"/>
          </a:p>
        </p:txBody>
      </p:sp>
      <p:pic>
        <p:nvPicPr>
          <p:cNvPr id="2597" name="Google Shape;2597;p105"/>
          <p:cNvPicPr preferRelativeResize="0"/>
          <p:nvPr/>
        </p:nvPicPr>
        <p:blipFill>
          <a:blip r:embed="rId6">
            <a:alphaModFix/>
          </a:blip>
          <a:stretch>
            <a:fillRect/>
          </a:stretch>
        </p:blipFill>
        <p:spPr>
          <a:xfrm>
            <a:off x="2360595" y="5000479"/>
            <a:ext cx="243680" cy="223854"/>
          </a:xfrm>
          <a:prstGeom prst="rect">
            <a:avLst/>
          </a:prstGeom>
          <a:noFill/>
          <a:ln>
            <a:noFill/>
          </a:ln>
        </p:spPr>
      </p:pic>
      <p:sp>
        <p:nvSpPr>
          <p:cNvPr id="2598" name="Google Shape;2598;p105"/>
          <p:cNvSpPr/>
          <p:nvPr/>
        </p:nvSpPr>
        <p:spPr>
          <a:xfrm>
            <a:off x="8272274" y="5734094"/>
            <a:ext cx="7299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NPP xuất kho Sell out cho điểm bán</a:t>
            </a:r>
            <a:endParaRPr sz="700">
              <a:solidFill>
                <a:schemeClr val="dk1"/>
              </a:solidFill>
              <a:latin typeface="Reddit Sans"/>
              <a:ea typeface="Reddit Sans"/>
              <a:cs typeface="Reddit Sans"/>
              <a:sym typeface="Reddit Sans"/>
            </a:endParaRPr>
          </a:p>
        </p:txBody>
      </p:sp>
      <p:sp>
        <p:nvSpPr>
          <p:cNvPr id="2599" name="Google Shape;2599;p105"/>
          <p:cNvSpPr/>
          <p:nvPr/>
        </p:nvSpPr>
        <p:spPr>
          <a:xfrm>
            <a:off x="8272272" y="5225357"/>
            <a:ext cx="7299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CÔNG TY xuất kho Sell out cho điểm bán</a:t>
            </a:r>
            <a:endParaRPr sz="700">
              <a:solidFill>
                <a:schemeClr val="dk1"/>
              </a:solidFill>
              <a:latin typeface="Reddit Sans"/>
              <a:ea typeface="Reddit Sans"/>
              <a:cs typeface="Reddit Sans"/>
              <a:sym typeface="Reddit Sans"/>
            </a:endParaRPr>
          </a:p>
        </p:txBody>
      </p:sp>
      <p:cxnSp>
        <p:nvCxnSpPr>
          <p:cNvPr id="2600" name="Google Shape;2600;p105"/>
          <p:cNvCxnSpPr>
            <a:stCxn id="2592" idx="2"/>
            <a:endCxn id="2599" idx="1"/>
          </p:cNvCxnSpPr>
          <p:nvPr/>
        </p:nvCxnSpPr>
        <p:spPr>
          <a:xfrm rot="-5400000" flipH="1">
            <a:off x="6264757" y="3406171"/>
            <a:ext cx="1546200" cy="2469000"/>
          </a:xfrm>
          <a:prstGeom prst="bentConnector2">
            <a:avLst/>
          </a:prstGeom>
          <a:noFill/>
          <a:ln w="10275" cap="flat" cmpd="sng">
            <a:solidFill>
              <a:srgbClr val="44546A"/>
            </a:solidFill>
            <a:prstDash val="dashDot"/>
            <a:round/>
            <a:headEnd type="none" w="med" len="med"/>
            <a:tailEnd type="triangle" w="med" len="med"/>
          </a:ln>
        </p:spPr>
      </p:cxnSp>
      <p:cxnSp>
        <p:nvCxnSpPr>
          <p:cNvPr id="2601" name="Google Shape;2601;p105"/>
          <p:cNvCxnSpPr>
            <a:stCxn id="2590" idx="2"/>
            <a:endCxn id="2602" idx="0"/>
          </p:cNvCxnSpPr>
          <p:nvPr/>
        </p:nvCxnSpPr>
        <p:spPr>
          <a:xfrm rot="-5400000" flipH="1">
            <a:off x="4246164" y="4568071"/>
            <a:ext cx="1401600" cy="600"/>
          </a:xfrm>
          <a:prstGeom prst="bentConnector3">
            <a:avLst>
              <a:gd name="adj1" fmla="val 49994"/>
            </a:avLst>
          </a:prstGeom>
          <a:noFill/>
          <a:ln w="10275" cap="flat" cmpd="sng">
            <a:solidFill>
              <a:srgbClr val="44546A"/>
            </a:solidFill>
            <a:prstDash val="dashDot"/>
            <a:round/>
            <a:headEnd type="none" w="med" len="med"/>
            <a:tailEnd type="triangle" w="med" len="med"/>
          </a:ln>
        </p:spPr>
      </p:cxnSp>
      <p:sp>
        <p:nvSpPr>
          <p:cNvPr id="2603" name="Google Shape;2603;p105"/>
          <p:cNvSpPr txBox="1"/>
          <p:nvPr/>
        </p:nvSpPr>
        <p:spPr>
          <a:xfrm>
            <a:off x="5803351" y="3809142"/>
            <a:ext cx="378600" cy="1845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đủ</a:t>
            </a:r>
            <a:endParaRPr sz="864"/>
          </a:p>
        </p:txBody>
      </p:sp>
      <p:sp>
        <p:nvSpPr>
          <p:cNvPr id="2604" name="Google Shape;2604;p105"/>
          <p:cNvSpPr txBox="1"/>
          <p:nvPr/>
        </p:nvSpPr>
        <p:spPr>
          <a:xfrm>
            <a:off x="4959582" y="3809142"/>
            <a:ext cx="378600" cy="1845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đủ</a:t>
            </a:r>
            <a:endParaRPr sz="864"/>
          </a:p>
        </p:txBody>
      </p:sp>
      <p:sp>
        <p:nvSpPr>
          <p:cNvPr id="2605" name="Google Shape;2605;p105"/>
          <p:cNvSpPr/>
          <p:nvPr/>
        </p:nvSpPr>
        <p:spPr>
          <a:xfrm>
            <a:off x="1351384" y="3490471"/>
            <a:ext cx="7299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NPP yêu cầu mua hàng</a:t>
            </a:r>
            <a:endParaRPr sz="700">
              <a:solidFill>
                <a:schemeClr val="dk1"/>
              </a:solidFill>
              <a:latin typeface="Reddit Sans"/>
              <a:ea typeface="Reddit Sans"/>
              <a:cs typeface="Reddit Sans"/>
              <a:sym typeface="Reddit Sans"/>
            </a:endParaRPr>
          </a:p>
        </p:txBody>
      </p:sp>
      <p:cxnSp>
        <p:nvCxnSpPr>
          <p:cNvPr id="2606" name="Google Shape;2606;p105"/>
          <p:cNvCxnSpPr>
            <a:stCxn id="2590" idx="1"/>
            <a:endCxn id="2605" idx="3"/>
          </p:cNvCxnSpPr>
          <p:nvPr/>
        </p:nvCxnSpPr>
        <p:spPr>
          <a:xfrm rot="10800000">
            <a:off x="2081214" y="3679021"/>
            <a:ext cx="2500500" cy="0"/>
          </a:xfrm>
          <a:prstGeom prst="straightConnector1">
            <a:avLst/>
          </a:prstGeom>
          <a:noFill/>
          <a:ln w="10275" cap="flat" cmpd="sng">
            <a:solidFill>
              <a:srgbClr val="44546A"/>
            </a:solidFill>
            <a:prstDash val="dashDot"/>
            <a:round/>
            <a:headEnd type="none" w="med" len="med"/>
            <a:tailEnd type="triangle" w="med" len="med"/>
          </a:ln>
        </p:spPr>
      </p:cxnSp>
      <p:sp>
        <p:nvSpPr>
          <p:cNvPr id="2607" name="Google Shape;2607;p105"/>
          <p:cNvSpPr/>
          <p:nvPr/>
        </p:nvSpPr>
        <p:spPr>
          <a:xfrm>
            <a:off x="1351384" y="2516642"/>
            <a:ext cx="7299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Nhu cầu hàng hóa của NPP</a:t>
            </a:r>
            <a:endParaRPr sz="700">
              <a:solidFill>
                <a:schemeClr val="dk1"/>
              </a:solidFill>
              <a:latin typeface="Reddit Sans"/>
              <a:ea typeface="Reddit Sans"/>
              <a:cs typeface="Reddit Sans"/>
              <a:sym typeface="Reddit Sans"/>
            </a:endParaRPr>
          </a:p>
        </p:txBody>
      </p:sp>
      <p:cxnSp>
        <p:nvCxnSpPr>
          <p:cNvPr id="2608" name="Google Shape;2608;p105"/>
          <p:cNvCxnSpPr>
            <a:stCxn id="2607" idx="2"/>
            <a:endCxn id="2605" idx="0"/>
          </p:cNvCxnSpPr>
          <p:nvPr/>
        </p:nvCxnSpPr>
        <p:spPr>
          <a:xfrm>
            <a:off x="1716334" y="2893742"/>
            <a:ext cx="0" cy="596700"/>
          </a:xfrm>
          <a:prstGeom prst="straightConnector1">
            <a:avLst/>
          </a:prstGeom>
          <a:noFill/>
          <a:ln w="10275" cap="flat" cmpd="sng">
            <a:solidFill>
              <a:srgbClr val="44546A"/>
            </a:solidFill>
            <a:prstDash val="dashDot"/>
            <a:round/>
            <a:headEnd type="none" w="med" len="med"/>
            <a:tailEnd type="triangle" w="med" len="med"/>
          </a:ln>
        </p:spPr>
      </p:cxnSp>
      <p:sp>
        <p:nvSpPr>
          <p:cNvPr id="2609" name="Google Shape;2609;p105"/>
          <p:cNvSpPr txBox="1"/>
          <p:nvPr/>
        </p:nvSpPr>
        <p:spPr>
          <a:xfrm>
            <a:off x="4214650" y="3686797"/>
            <a:ext cx="447300" cy="1596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thiếu</a:t>
            </a:r>
            <a:endParaRPr sz="864"/>
          </a:p>
        </p:txBody>
      </p:sp>
      <p:sp>
        <p:nvSpPr>
          <p:cNvPr id="2610" name="Google Shape;2610;p105"/>
          <p:cNvSpPr/>
          <p:nvPr/>
        </p:nvSpPr>
        <p:spPr>
          <a:xfrm>
            <a:off x="3090210" y="4095824"/>
            <a:ext cx="8058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CÔNG TY bán hàng sell in cho NPP</a:t>
            </a:r>
            <a:endParaRPr sz="700">
              <a:solidFill>
                <a:schemeClr val="dk1"/>
              </a:solidFill>
              <a:latin typeface="Reddit Sans"/>
              <a:ea typeface="Reddit Sans"/>
              <a:cs typeface="Reddit Sans"/>
              <a:sym typeface="Reddit Sans"/>
            </a:endParaRPr>
          </a:p>
        </p:txBody>
      </p:sp>
      <p:cxnSp>
        <p:nvCxnSpPr>
          <p:cNvPr id="2611" name="Google Shape;2611;p105"/>
          <p:cNvCxnSpPr>
            <a:stCxn id="2605" idx="2"/>
            <a:endCxn id="2610" idx="1"/>
          </p:cNvCxnSpPr>
          <p:nvPr/>
        </p:nvCxnSpPr>
        <p:spPr>
          <a:xfrm rot="-5400000" flipH="1">
            <a:off x="2210734" y="3373171"/>
            <a:ext cx="385200" cy="1374000"/>
          </a:xfrm>
          <a:prstGeom prst="bentConnector2">
            <a:avLst/>
          </a:prstGeom>
          <a:noFill/>
          <a:ln w="10275" cap="flat" cmpd="sng">
            <a:solidFill>
              <a:srgbClr val="44546A"/>
            </a:solidFill>
            <a:prstDash val="dashDot"/>
            <a:round/>
            <a:headEnd type="none" w="med" len="med"/>
            <a:tailEnd type="triangle" w="med" len="med"/>
          </a:ln>
        </p:spPr>
      </p:cxnSp>
      <p:sp>
        <p:nvSpPr>
          <p:cNvPr id="2612" name="Google Shape;2612;p105"/>
          <p:cNvSpPr txBox="1"/>
          <p:nvPr/>
        </p:nvSpPr>
        <p:spPr>
          <a:xfrm>
            <a:off x="2076355" y="2988276"/>
            <a:ext cx="551700" cy="3771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756" b="1"/>
              <a:t>User</a:t>
            </a:r>
            <a:endParaRPr sz="756" b="1"/>
          </a:p>
          <a:p>
            <a:pPr marL="0" lvl="0" indent="0" algn="l" rtl="0">
              <a:spcBef>
                <a:spcPts val="0"/>
              </a:spcBef>
              <a:spcAft>
                <a:spcPts val="0"/>
              </a:spcAft>
              <a:buNone/>
            </a:pPr>
            <a:r>
              <a:rPr lang="vi" sz="756" b="1"/>
              <a:t>NPP</a:t>
            </a:r>
            <a:endParaRPr sz="756" b="1"/>
          </a:p>
        </p:txBody>
      </p:sp>
      <p:pic>
        <p:nvPicPr>
          <p:cNvPr id="2613" name="Google Shape;2613;p105"/>
          <p:cNvPicPr preferRelativeResize="0"/>
          <p:nvPr/>
        </p:nvPicPr>
        <p:blipFill>
          <a:blip r:embed="rId6">
            <a:alphaModFix/>
          </a:blip>
          <a:stretch>
            <a:fillRect/>
          </a:stretch>
        </p:blipFill>
        <p:spPr>
          <a:xfrm>
            <a:off x="1896188" y="3064873"/>
            <a:ext cx="243680" cy="223854"/>
          </a:xfrm>
          <a:prstGeom prst="rect">
            <a:avLst/>
          </a:prstGeom>
          <a:noFill/>
          <a:ln>
            <a:noFill/>
          </a:ln>
        </p:spPr>
      </p:pic>
      <p:sp>
        <p:nvSpPr>
          <p:cNvPr id="2614" name="Google Shape;2614;p105"/>
          <p:cNvSpPr/>
          <p:nvPr/>
        </p:nvSpPr>
        <p:spPr>
          <a:xfrm>
            <a:off x="3090210" y="4641411"/>
            <a:ext cx="8058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Xử lý và check kho CÔNG TY</a:t>
            </a:r>
            <a:endParaRPr sz="700">
              <a:solidFill>
                <a:schemeClr val="dk1"/>
              </a:solidFill>
              <a:latin typeface="Reddit Sans"/>
              <a:ea typeface="Reddit Sans"/>
              <a:cs typeface="Reddit Sans"/>
              <a:sym typeface="Reddit Sans"/>
            </a:endParaRPr>
          </a:p>
        </p:txBody>
      </p:sp>
      <p:cxnSp>
        <p:nvCxnSpPr>
          <p:cNvPr id="2615" name="Google Shape;2615;p105"/>
          <p:cNvCxnSpPr>
            <a:stCxn id="2610" idx="2"/>
            <a:endCxn id="2614" idx="0"/>
          </p:cNvCxnSpPr>
          <p:nvPr/>
        </p:nvCxnSpPr>
        <p:spPr>
          <a:xfrm>
            <a:off x="3493110" y="4409924"/>
            <a:ext cx="0" cy="231600"/>
          </a:xfrm>
          <a:prstGeom prst="straightConnector1">
            <a:avLst/>
          </a:prstGeom>
          <a:noFill/>
          <a:ln w="10275" cap="flat" cmpd="sng">
            <a:solidFill>
              <a:srgbClr val="44546A"/>
            </a:solidFill>
            <a:prstDash val="dashDot"/>
            <a:round/>
            <a:headEnd type="none" w="med" len="med"/>
            <a:tailEnd type="triangle" w="med" len="med"/>
          </a:ln>
        </p:spPr>
      </p:cxnSp>
      <p:sp>
        <p:nvSpPr>
          <p:cNvPr id="2616" name="Google Shape;2616;p105"/>
          <p:cNvSpPr/>
          <p:nvPr/>
        </p:nvSpPr>
        <p:spPr>
          <a:xfrm>
            <a:off x="1220250" y="4641400"/>
            <a:ext cx="10191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Chêm hàng hoặc mua hàng</a:t>
            </a:r>
            <a:endParaRPr sz="700">
              <a:solidFill>
                <a:schemeClr val="dk1"/>
              </a:solidFill>
              <a:latin typeface="Reddit Sans"/>
              <a:ea typeface="Reddit Sans"/>
              <a:cs typeface="Reddit Sans"/>
              <a:sym typeface="Reddit Sans"/>
            </a:endParaRPr>
          </a:p>
        </p:txBody>
      </p:sp>
      <p:cxnSp>
        <p:nvCxnSpPr>
          <p:cNvPr id="2617" name="Google Shape;2617;p105"/>
          <p:cNvCxnSpPr>
            <a:stCxn id="2614" idx="1"/>
            <a:endCxn id="2616" idx="3"/>
          </p:cNvCxnSpPr>
          <p:nvPr/>
        </p:nvCxnSpPr>
        <p:spPr>
          <a:xfrm rot="10800000">
            <a:off x="2239410" y="4798461"/>
            <a:ext cx="850800" cy="0"/>
          </a:xfrm>
          <a:prstGeom prst="straightConnector1">
            <a:avLst/>
          </a:prstGeom>
          <a:noFill/>
          <a:ln w="10275" cap="flat" cmpd="sng">
            <a:solidFill>
              <a:srgbClr val="44546A"/>
            </a:solidFill>
            <a:prstDash val="dashDot"/>
            <a:round/>
            <a:headEnd type="none" w="med" len="med"/>
            <a:tailEnd type="triangle" w="med" len="med"/>
          </a:ln>
        </p:spPr>
      </p:cxnSp>
      <p:sp>
        <p:nvSpPr>
          <p:cNvPr id="2618" name="Google Shape;2618;p105"/>
          <p:cNvSpPr/>
          <p:nvPr/>
        </p:nvSpPr>
        <p:spPr>
          <a:xfrm>
            <a:off x="1220250" y="5269025"/>
            <a:ext cx="10191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Nhu cầu hàng hóa của CÔNG TY</a:t>
            </a:r>
            <a:endParaRPr sz="700">
              <a:solidFill>
                <a:schemeClr val="dk1"/>
              </a:solidFill>
              <a:latin typeface="Reddit Sans"/>
              <a:ea typeface="Reddit Sans"/>
              <a:cs typeface="Reddit Sans"/>
              <a:sym typeface="Reddit Sans"/>
            </a:endParaRPr>
          </a:p>
        </p:txBody>
      </p:sp>
      <p:cxnSp>
        <p:nvCxnSpPr>
          <p:cNvPr id="2619" name="Google Shape;2619;p105"/>
          <p:cNvCxnSpPr>
            <a:stCxn id="2618" idx="0"/>
            <a:endCxn id="2616" idx="2"/>
          </p:cNvCxnSpPr>
          <p:nvPr/>
        </p:nvCxnSpPr>
        <p:spPr>
          <a:xfrm rot="10800000">
            <a:off x="1729800" y="4955525"/>
            <a:ext cx="0" cy="313500"/>
          </a:xfrm>
          <a:prstGeom prst="straightConnector1">
            <a:avLst/>
          </a:prstGeom>
          <a:noFill/>
          <a:ln w="10275" cap="flat" cmpd="sng">
            <a:solidFill>
              <a:srgbClr val="44546A"/>
            </a:solidFill>
            <a:prstDash val="dashDot"/>
            <a:round/>
            <a:headEnd type="none" w="med" len="med"/>
            <a:tailEnd type="triangle" w="med" len="med"/>
          </a:ln>
        </p:spPr>
      </p:cxnSp>
      <p:sp>
        <p:nvSpPr>
          <p:cNvPr id="2620" name="Google Shape;2620;p105"/>
          <p:cNvSpPr txBox="1"/>
          <p:nvPr/>
        </p:nvSpPr>
        <p:spPr>
          <a:xfrm>
            <a:off x="2322260" y="4548916"/>
            <a:ext cx="447300" cy="1845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thiếu</a:t>
            </a:r>
            <a:endParaRPr sz="864"/>
          </a:p>
        </p:txBody>
      </p:sp>
      <p:sp>
        <p:nvSpPr>
          <p:cNvPr id="2621" name="Google Shape;2621;p105"/>
          <p:cNvSpPr txBox="1"/>
          <p:nvPr/>
        </p:nvSpPr>
        <p:spPr>
          <a:xfrm>
            <a:off x="3478588" y="4890025"/>
            <a:ext cx="378600" cy="1845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đủ</a:t>
            </a:r>
            <a:endParaRPr sz="864"/>
          </a:p>
        </p:txBody>
      </p:sp>
      <p:sp>
        <p:nvSpPr>
          <p:cNvPr id="2622" name="Google Shape;2622;p105"/>
          <p:cNvSpPr/>
          <p:nvPr/>
        </p:nvSpPr>
        <p:spPr>
          <a:xfrm>
            <a:off x="3090210" y="5269034"/>
            <a:ext cx="8058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CÔNG TY xuất kho sell in cho NPP</a:t>
            </a:r>
            <a:endParaRPr sz="700">
              <a:solidFill>
                <a:schemeClr val="dk1"/>
              </a:solidFill>
              <a:latin typeface="Reddit Sans"/>
              <a:ea typeface="Reddit Sans"/>
              <a:cs typeface="Reddit Sans"/>
              <a:sym typeface="Reddit Sans"/>
            </a:endParaRPr>
          </a:p>
        </p:txBody>
      </p:sp>
      <p:cxnSp>
        <p:nvCxnSpPr>
          <p:cNvPr id="2623" name="Google Shape;2623;p105"/>
          <p:cNvCxnSpPr>
            <a:stCxn id="2614" idx="2"/>
            <a:endCxn id="2622" idx="0"/>
          </p:cNvCxnSpPr>
          <p:nvPr/>
        </p:nvCxnSpPr>
        <p:spPr>
          <a:xfrm>
            <a:off x="3493110" y="4955511"/>
            <a:ext cx="0" cy="313500"/>
          </a:xfrm>
          <a:prstGeom prst="straightConnector1">
            <a:avLst/>
          </a:prstGeom>
          <a:noFill/>
          <a:ln w="10275" cap="flat" cmpd="sng">
            <a:solidFill>
              <a:srgbClr val="44546A"/>
            </a:solidFill>
            <a:prstDash val="dashDot"/>
            <a:round/>
            <a:headEnd type="none" w="med" len="med"/>
            <a:tailEnd type="triangle" w="med" len="med"/>
          </a:ln>
        </p:spPr>
      </p:cxnSp>
      <p:sp>
        <p:nvSpPr>
          <p:cNvPr id="2602" name="Google Shape;2602;p105"/>
          <p:cNvSpPr/>
          <p:nvPr/>
        </p:nvSpPr>
        <p:spPr>
          <a:xfrm>
            <a:off x="4670794" y="5269034"/>
            <a:ext cx="5517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Kho NPP</a:t>
            </a:r>
            <a:endParaRPr sz="700">
              <a:solidFill>
                <a:schemeClr val="dk1"/>
              </a:solidFill>
              <a:latin typeface="Reddit Sans"/>
              <a:ea typeface="Reddit Sans"/>
              <a:cs typeface="Reddit Sans"/>
              <a:sym typeface="Reddit Sans"/>
            </a:endParaRPr>
          </a:p>
        </p:txBody>
      </p:sp>
      <p:cxnSp>
        <p:nvCxnSpPr>
          <p:cNvPr id="2624" name="Google Shape;2624;p105"/>
          <p:cNvCxnSpPr>
            <a:stCxn id="2622" idx="3"/>
            <a:endCxn id="2602" idx="1"/>
          </p:cNvCxnSpPr>
          <p:nvPr/>
        </p:nvCxnSpPr>
        <p:spPr>
          <a:xfrm>
            <a:off x="3896010" y="5426084"/>
            <a:ext cx="774900" cy="0"/>
          </a:xfrm>
          <a:prstGeom prst="straightConnector1">
            <a:avLst/>
          </a:prstGeom>
          <a:noFill/>
          <a:ln w="10275" cap="flat" cmpd="sng">
            <a:solidFill>
              <a:srgbClr val="44546A"/>
            </a:solidFill>
            <a:prstDash val="solid"/>
            <a:round/>
            <a:headEnd type="none" w="med" len="med"/>
            <a:tailEnd type="triangle" w="med" len="med"/>
          </a:ln>
        </p:spPr>
      </p:cxnSp>
      <p:sp>
        <p:nvSpPr>
          <p:cNvPr id="2625" name="Google Shape;2625;p105"/>
          <p:cNvSpPr/>
          <p:nvPr/>
        </p:nvSpPr>
        <p:spPr>
          <a:xfrm>
            <a:off x="9878925" y="4723675"/>
            <a:ext cx="10191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lvl="0" indent="0" algn="ctr" rtl="0">
              <a:spcBef>
                <a:spcPts val="0"/>
              </a:spcBef>
              <a:spcAft>
                <a:spcPts val="0"/>
              </a:spcAft>
              <a:buNone/>
            </a:pPr>
            <a:r>
              <a:rPr lang="vi" sz="700">
                <a:solidFill>
                  <a:schemeClr val="dk1"/>
                </a:solidFill>
                <a:latin typeface="Reddit Sans"/>
                <a:ea typeface="Reddit Sans"/>
                <a:cs typeface="Reddit Sans"/>
                <a:sym typeface="Reddit Sans"/>
              </a:rPr>
              <a:t>Chêm hàng hoặc mua hàng </a:t>
            </a:r>
            <a:endParaRPr sz="700">
              <a:solidFill>
                <a:schemeClr val="dk1"/>
              </a:solidFill>
              <a:latin typeface="Reddit Sans"/>
              <a:ea typeface="Reddit Sans"/>
              <a:cs typeface="Reddit Sans"/>
              <a:sym typeface="Reddit Sans"/>
            </a:endParaRPr>
          </a:p>
        </p:txBody>
      </p:sp>
      <p:sp>
        <p:nvSpPr>
          <p:cNvPr id="2626" name="Google Shape;2626;p105"/>
          <p:cNvSpPr/>
          <p:nvPr/>
        </p:nvSpPr>
        <p:spPr>
          <a:xfrm>
            <a:off x="9878925" y="5511150"/>
            <a:ext cx="10191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Nhu cầu hàng hóa của CÔNG TY</a:t>
            </a:r>
            <a:endParaRPr sz="700">
              <a:solidFill>
                <a:schemeClr val="dk1"/>
              </a:solidFill>
              <a:latin typeface="Reddit Sans"/>
              <a:ea typeface="Reddit Sans"/>
              <a:cs typeface="Reddit Sans"/>
              <a:sym typeface="Reddit Sans"/>
            </a:endParaRPr>
          </a:p>
        </p:txBody>
      </p:sp>
      <p:cxnSp>
        <p:nvCxnSpPr>
          <p:cNvPr id="2627" name="Google Shape;2627;p105"/>
          <p:cNvCxnSpPr>
            <a:stCxn id="2626" idx="0"/>
            <a:endCxn id="2625" idx="2"/>
          </p:cNvCxnSpPr>
          <p:nvPr/>
        </p:nvCxnSpPr>
        <p:spPr>
          <a:xfrm rot="10800000">
            <a:off x="10388475" y="5100750"/>
            <a:ext cx="0" cy="410400"/>
          </a:xfrm>
          <a:prstGeom prst="straightConnector1">
            <a:avLst/>
          </a:prstGeom>
          <a:noFill/>
          <a:ln w="10275" cap="flat" cmpd="sng">
            <a:solidFill>
              <a:srgbClr val="44546A"/>
            </a:solidFill>
            <a:prstDash val="dashDot"/>
            <a:round/>
            <a:headEnd type="none" w="med" len="med"/>
            <a:tailEnd type="triangle" w="med" len="med"/>
          </a:ln>
        </p:spPr>
      </p:cxnSp>
      <p:sp>
        <p:nvSpPr>
          <p:cNvPr id="2628" name="Google Shape;2628;p105"/>
          <p:cNvSpPr txBox="1"/>
          <p:nvPr/>
        </p:nvSpPr>
        <p:spPr>
          <a:xfrm>
            <a:off x="6389225" y="3942688"/>
            <a:ext cx="447300" cy="1845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thiếu</a:t>
            </a:r>
            <a:endParaRPr sz="864"/>
          </a:p>
        </p:txBody>
      </p:sp>
      <p:sp>
        <p:nvSpPr>
          <p:cNvPr id="2629" name="Google Shape;2629;p105"/>
          <p:cNvSpPr/>
          <p:nvPr/>
        </p:nvSpPr>
        <p:spPr>
          <a:xfrm>
            <a:off x="6660239" y="1991949"/>
            <a:ext cx="8058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Kênh bán khác</a:t>
            </a:r>
            <a:endParaRPr sz="700">
              <a:solidFill>
                <a:schemeClr val="dk1"/>
              </a:solidFill>
              <a:latin typeface="Reddit Sans"/>
              <a:ea typeface="Reddit Sans"/>
              <a:cs typeface="Reddit Sans"/>
              <a:sym typeface="Reddit Sans"/>
            </a:endParaRPr>
          </a:p>
        </p:txBody>
      </p:sp>
      <p:sp>
        <p:nvSpPr>
          <p:cNvPr id="2630" name="Google Shape;2630;p105"/>
          <p:cNvSpPr/>
          <p:nvPr/>
        </p:nvSpPr>
        <p:spPr>
          <a:xfrm>
            <a:off x="6660239" y="2548064"/>
            <a:ext cx="805800" cy="314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Đơn hàng bán </a:t>
            </a:r>
            <a:endParaRPr sz="700">
              <a:solidFill>
                <a:schemeClr val="dk1"/>
              </a:solidFill>
              <a:latin typeface="Reddit Sans"/>
              <a:ea typeface="Reddit Sans"/>
              <a:cs typeface="Reddit Sans"/>
              <a:sym typeface="Reddit Sans"/>
            </a:endParaRPr>
          </a:p>
        </p:txBody>
      </p:sp>
      <p:cxnSp>
        <p:nvCxnSpPr>
          <p:cNvPr id="2631" name="Google Shape;2631;p105"/>
          <p:cNvCxnSpPr>
            <a:stCxn id="2629" idx="2"/>
            <a:endCxn id="2630" idx="0"/>
          </p:cNvCxnSpPr>
          <p:nvPr/>
        </p:nvCxnSpPr>
        <p:spPr>
          <a:xfrm>
            <a:off x="7063139" y="2306049"/>
            <a:ext cx="0" cy="242100"/>
          </a:xfrm>
          <a:prstGeom prst="straightConnector1">
            <a:avLst/>
          </a:prstGeom>
          <a:noFill/>
          <a:ln w="10275" cap="flat" cmpd="sng">
            <a:solidFill>
              <a:srgbClr val="44546A"/>
            </a:solidFill>
            <a:prstDash val="dashDot"/>
            <a:round/>
            <a:headEnd type="none" w="med" len="med"/>
            <a:tailEnd type="triangle" w="med" len="med"/>
          </a:ln>
        </p:spPr>
      </p:cxnSp>
      <p:pic>
        <p:nvPicPr>
          <p:cNvPr id="2632" name="Google Shape;2632;p105"/>
          <p:cNvPicPr preferRelativeResize="0"/>
          <p:nvPr/>
        </p:nvPicPr>
        <p:blipFill>
          <a:blip r:embed="rId5">
            <a:alphaModFix/>
          </a:blip>
          <a:stretch>
            <a:fillRect/>
          </a:stretch>
        </p:blipFill>
        <p:spPr>
          <a:xfrm>
            <a:off x="6389222" y="1638377"/>
            <a:ext cx="243679" cy="223839"/>
          </a:xfrm>
          <a:prstGeom prst="rect">
            <a:avLst/>
          </a:prstGeom>
          <a:noFill/>
          <a:ln>
            <a:noFill/>
          </a:ln>
        </p:spPr>
      </p:pic>
      <p:sp>
        <p:nvSpPr>
          <p:cNvPr id="2633" name="Google Shape;2633;p105"/>
          <p:cNvSpPr txBox="1"/>
          <p:nvPr/>
        </p:nvSpPr>
        <p:spPr>
          <a:xfrm>
            <a:off x="6553600" y="1565225"/>
            <a:ext cx="1019100" cy="260400"/>
          </a:xfrm>
          <a:prstGeom prst="rect">
            <a:avLst/>
          </a:prstGeom>
          <a:noFill/>
          <a:ln>
            <a:noFill/>
          </a:ln>
        </p:spPr>
        <p:txBody>
          <a:bodyPr spcFirstLastPara="1" wrap="square" lIns="98725" tIns="98725" rIns="98725" bIns="98725" anchor="t" anchorCtr="0">
            <a:noAutofit/>
          </a:bodyPr>
          <a:lstStyle/>
          <a:p>
            <a:pPr marL="0" lvl="0" indent="0" algn="ctr" rtl="0">
              <a:spcBef>
                <a:spcPts val="0"/>
              </a:spcBef>
              <a:spcAft>
                <a:spcPts val="0"/>
              </a:spcAft>
              <a:buNone/>
            </a:pPr>
            <a:r>
              <a:rPr lang="vi" sz="756" b="1"/>
              <a:t>Người tiêu dùng</a:t>
            </a:r>
            <a:endParaRPr sz="756" b="1"/>
          </a:p>
        </p:txBody>
      </p:sp>
      <p:cxnSp>
        <p:nvCxnSpPr>
          <p:cNvPr id="2634" name="Google Shape;2634;p105"/>
          <p:cNvCxnSpPr>
            <a:stCxn id="2629" idx="0"/>
            <a:endCxn id="2633" idx="2"/>
          </p:cNvCxnSpPr>
          <p:nvPr/>
        </p:nvCxnSpPr>
        <p:spPr>
          <a:xfrm rot="10800000">
            <a:off x="7063139" y="1825749"/>
            <a:ext cx="0" cy="166200"/>
          </a:xfrm>
          <a:prstGeom prst="straightConnector1">
            <a:avLst/>
          </a:prstGeom>
          <a:noFill/>
          <a:ln w="10275" cap="flat" cmpd="sng">
            <a:solidFill>
              <a:srgbClr val="44546A"/>
            </a:solidFill>
            <a:prstDash val="dashDot"/>
            <a:round/>
            <a:headEnd type="triangle" w="med" len="med"/>
            <a:tailEnd type="none" w="med" len="med"/>
          </a:ln>
        </p:spPr>
      </p:cxnSp>
      <p:sp>
        <p:nvSpPr>
          <p:cNvPr id="2635" name="Google Shape;2635;p105"/>
          <p:cNvSpPr/>
          <p:nvPr/>
        </p:nvSpPr>
        <p:spPr>
          <a:xfrm>
            <a:off x="6660239" y="3490457"/>
            <a:ext cx="805800" cy="3771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Xử lý và check kho CÔNG TY</a:t>
            </a:r>
            <a:endParaRPr sz="700">
              <a:solidFill>
                <a:schemeClr val="dk1"/>
              </a:solidFill>
              <a:latin typeface="Reddit Sans"/>
              <a:ea typeface="Reddit Sans"/>
              <a:cs typeface="Reddit Sans"/>
              <a:sym typeface="Reddit Sans"/>
            </a:endParaRPr>
          </a:p>
        </p:txBody>
      </p:sp>
      <p:cxnSp>
        <p:nvCxnSpPr>
          <p:cNvPr id="2636" name="Google Shape;2636;p105"/>
          <p:cNvCxnSpPr>
            <a:stCxn id="2630" idx="2"/>
            <a:endCxn id="2635" idx="0"/>
          </p:cNvCxnSpPr>
          <p:nvPr/>
        </p:nvCxnSpPr>
        <p:spPr>
          <a:xfrm>
            <a:off x="7063139" y="2862164"/>
            <a:ext cx="0" cy="628200"/>
          </a:xfrm>
          <a:prstGeom prst="straightConnector1">
            <a:avLst/>
          </a:prstGeom>
          <a:noFill/>
          <a:ln w="10275" cap="flat" cmpd="sng">
            <a:solidFill>
              <a:srgbClr val="44546A"/>
            </a:solidFill>
            <a:prstDash val="dashDot"/>
            <a:round/>
            <a:headEnd type="none" w="med" len="med"/>
            <a:tailEnd type="triangle" w="med" len="med"/>
          </a:ln>
        </p:spPr>
      </p:cxnSp>
      <p:sp>
        <p:nvSpPr>
          <p:cNvPr id="2637" name="Google Shape;2637;p105"/>
          <p:cNvSpPr/>
          <p:nvPr/>
        </p:nvSpPr>
        <p:spPr>
          <a:xfrm>
            <a:off x="8272275" y="2667796"/>
            <a:ext cx="729900" cy="4962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38875" tIns="98725" rIns="3887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CÔNG TY xuất kho Sell out cho người tiêu dùng</a:t>
            </a:r>
            <a:endParaRPr sz="700">
              <a:solidFill>
                <a:schemeClr val="dk1"/>
              </a:solidFill>
              <a:latin typeface="Reddit Sans"/>
              <a:ea typeface="Reddit Sans"/>
              <a:cs typeface="Reddit Sans"/>
              <a:sym typeface="Reddit Sans"/>
            </a:endParaRPr>
          </a:p>
        </p:txBody>
      </p:sp>
      <p:cxnSp>
        <p:nvCxnSpPr>
          <p:cNvPr id="2638" name="Google Shape;2638;p105"/>
          <p:cNvCxnSpPr>
            <a:stCxn id="2635" idx="3"/>
            <a:endCxn id="2637" idx="1"/>
          </p:cNvCxnSpPr>
          <p:nvPr/>
        </p:nvCxnSpPr>
        <p:spPr>
          <a:xfrm rot="10800000" flipH="1">
            <a:off x="7466039" y="2915807"/>
            <a:ext cx="806100" cy="763200"/>
          </a:xfrm>
          <a:prstGeom prst="bentConnector3">
            <a:avLst>
              <a:gd name="adj1" fmla="val 50008"/>
            </a:avLst>
          </a:prstGeom>
          <a:noFill/>
          <a:ln w="10275" cap="flat" cmpd="sng">
            <a:solidFill>
              <a:srgbClr val="44546A"/>
            </a:solidFill>
            <a:prstDash val="dashDot"/>
            <a:round/>
            <a:headEnd type="none" w="med" len="med"/>
            <a:tailEnd type="triangle" w="med" len="med"/>
          </a:ln>
        </p:spPr>
      </p:cxnSp>
      <p:sp>
        <p:nvSpPr>
          <p:cNvPr id="2639" name="Google Shape;2639;p105"/>
          <p:cNvSpPr txBox="1"/>
          <p:nvPr/>
        </p:nvSpPr>
        <p:spPr>
          <a:xfrm>
            <a:off x="7478403" y="3364892"/>
            <a:ext cx="378600" cy="1845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đủ</a:t>
            </a:r>
            <a:endParaRPr sz="864"/>
          </a:p>
        </p:txBody>
      </p:sp>
      <p:cxnSp>
        <p:nvCxnSpPr>
          <p:cNvPr id="2640" name="Google Shape;2640;p105"/>
          <p:cNvCxnSpPr>
            <a:stCxn id="2635" idx="2"/>
            <a:endCxn id="2625" idx="0"/>
          </p:cNvCxnSpPr>
          <p:nvPr/>
        </p:nvCxnSpPr>
        <p:spPr>
          <a:xfrm rot="-5400000" flipH="1">
            <a:off x="8297639" y="2633057"/>
            <a:ext cx="856200" cy="3325200"/>
          </a:xfrm>
          <a:prstGeom prst="bentConnector3">
            <a:avLst>
              <a:gd name="adj1" fmla="val 49995"/>
            </a:avLst>
          </a:prstGeom>
          <a:noFill/>
          <a:ln w="10275" cap="flat" cmpd="sng">
            <a:solidFill>
              <a:srgbClr val="44546A"/>
            </a:solidFill>
            <a:prstDash val="dashDot"/>
            <a:round/>
            <a:headEnd type="none" w="med" len="med"/>
            <a:tailEnd type="triangle" w="med" len="med"/>
          </a:ln>
        </p:spPr>
      </p:cxnSp>
      <p:sp>
        <p:nvSpPr>
          <p:cNvPr id="2641" name="Google Shape;2641;p105"/>
          <p:cNvSpPr txBox="1"/>
          <p:nvPr/>
        </p:nvSpPr>
        <p:spPr>
          <a:xfrm>
            <a:off x="6046101" y="2987850"/>
            <a:ext cx="729900" cy="3771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756" b="1">
                <a:solidFill>
                  <a:srgbClr val="000000"/>
                </a:solidFill>
              </a:rPr>
              <a:t>User</a:t>
            </a:r>
            <a:endParaRPr sz="756" b="1"/>
          </a:p>
          <a:p>
            <a:pPr marL="0" lvl="0" indent="0" algn="l" rtl="0">
              <a:spcBef>
                <a:spcPts val="0"/>
              </a:spcBef>
              <a:spcAft>
                <a:spcPts val="0"/>
              </a:spcAft>
              <a:buNone/>
            </a:pPr>
            <a:r>
              <a:rPr lang="vi" sz="756" b="1"/>
              <a:t>CÔNG TY</a:t>
            </a:r>
            <a:endParaRPr sz="756" b="1"/>
          </a:p>
        </p:txBody>
      </p:sp>
      <p:pic>
        <p:nvPicPr>
          <p:cNvPr id="2642" name="Google Shape;2642;p105"/>
          <p:cNvPicPr preferRelativeResize="0"/>
          <p:nvPr/>
        </p:nvPicPr>
        <p:blipFill>
          <a:blip r:embed="rId6">
            <a:alphaModFix/>
          </a:blip>
          <a:stretch>
            <a:fillRect/>
          </a:stretch>
        </p:blipFill>
        <p:spPr>
          <a:xfrm>
            <a:off x="5865928" y="3064443"/>
            <a:ext cx="243680" cy="223854"/>
          </a:xfrm>
          <a:prstGeom prst="rect">
            <a:avLst/>
          </a:prstGeom>
          <a:noFill/>
          <a:ln>
            <a:noFill/>
          </a:ln>
        </p:spPr>
      </p:pic>
      <p:sp>
        <p:nvSpPr>
          <p:cNvPr id="2643" name="Google Shape;2643;p105"/>
          <p:cNvSpPr txBox="1"/>
          <p:nvPr/>
        </p:nvSpPr>
        <p:spPr>
          <a:xfrm>
            <a:off x="7055865" y="3948341"/>
            <a:ext cx="447300" cy="2238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864"/>
              <a:t>thiếu</a:t>
            </a:r>
            <a:endParaRPr sz="864"/>
          </a:p>
        </p:txBody>
      </p:sp>
      <p:cxnSp>
        <p:nvCxnSpPr>
          <p:cNvPr id="2644" name="Google Shape;2644;p105"/>
          <p:cNvCxnSpPr>
            <a:stCxn id="2637" idx="0"/>
            <a:endCxn id="2633" idx="3"/>
          </p:cNvCxnSpPr>
          <p:nvPr/>
        </p:nvCxnSpPr>
        <p:spPr>
          <a:xfrm rot="5400000" flipH="1">
            <a:off x="7618875" y="1649446"/>
            <a:ext cx="972300" cy="1064400"/>
          </a:xfrm>
          <a:prstGeom prst="bentConnector2">
            <a:avLst/>
          </a:prstGeom>
          <a:noFill/>
          <a:ln w="10275" cap="flat" cmpd="sng">
            <a:solidFill>
              <a:srgbClr val="44546A"/>
            </a:solidFill>
            <a:prstDash val="dashDot"/>
            <a:round/>
            <a:headEnd type="none" w="med" len="med"/>
            <a:tailEnd type="triangle" w="med" len="med"/>
          </a:ln>
        </p:spPr>
      </p:cxnSp>
      <p:sp>
        <p:nvSpPr>
          <p:cNvPr id="2645" name="Google Shape;2645;p105"/>
          <p:cNvSpPr txBox="1"/>
          <p:nvPr/>
        </p:nvSpPr>
        <p:spPr>
          <a:xfrm>
            <a:off x="7683502" y="2299975"/>
            <a:ext cx="697200" cy="3771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756" b="1">
                <a:solidFill>
                  <a:srgbClr val="000000"/>
                </a:solidFill>
              </a:rPr>
              <a:t>User</a:t>
            </a:r>
            <a:endParaRPr sz="756" b="1"/>
          </a:p>
          <a:p>
            <a:pPr marL="0" lvl="0" indent="0" algn="l" rtl="0">
              <a:spcBef>
                <a:spcPts val="0"/>
              </a:spcBef>
              <a:spcAft>
                <a:spcPts val="0"/>
              </a:spcAft>
              <a:buNone/>
            </a:pPr>
            <a:r>
              <a:rPr lang="vi" sz="756" b="1"/>
              <a:t>CÔNG TY</a:t>
            </a:r>
            <a:endParaRPr sz="756" b="1"/>
          </a:p>
        </p:txBody>
      </p:sp>
      <p:pic>
        <p:nvPicPr>
          <p:cNvPr id="2646" name="Google Shape;2646;p105"/>
          <p:cNvPicPr preferRelativeResize="0"/>
          <p:nvPr/>
        </p:nvPicPr>
        <p:blipFill>
          <a:blip r:embed="rId6">
            <a:alphaModFix/>
          </a:blip>
          <a:stretch>
            <a:fillRect/>
          </a:stretch>
        </p:blipFill>
        <p:spPr>
          <a:xfrm>
            <a:off x="7503323" y="2376568"/>
            <a:ext cx="243680" cy="223854"/>
          </a:xfrm>
          <a:prstGeom prst="rect">
            <a:avLst/>
          </a:prstGeom>
          <a:noFill/>
          <a:ln>
            <a:noFill/>
          </a:ln>
        </p:spPr>
      </p:pic>
      <p:sp>
        <p:nvSpPr>
          <p:cNvPr id="2647" name="Google Shape;2647;p105"/>
          <p:cNvSpPr txBox="1"/>
          <p:nvPr/>
        </p:nvSpPr>
        <p:spPr>
          <a:xfrm>
            <a:off x="10695448" y="5117400"/>
            <a:ext cx="729900" cy="377100"/>
          </a:xfrm>
          <a:prstGeom prst="rect">
            <a:avLst/>
          </a:prstGeom>
          <a:noFill/>
          <a:ln>
            <a:noFill/>
          </a:ln>
        </p:spPr>
        <p:txBody>
          <a:bodyPr spcFirstLastPara="1" wrap="square" lIns="98725" tIns="98725" rIns="98725" bIns="98725" anchor="t" anchorCtr="0">
            <a:noAutofit/>
          </a:bodyPr>
          <a:lstStyle/>
          <a:p>
            <a:pPr marL="0" lvl="0" indent="0" algn="l" rtl="0">
              <a:spcBef>
                <a:spcPts val="0"/>
              </a:spcBef>
              <a:spcAft>
                <a:spcPts val="0"/>
              </a:spcAft>
              <a:buNone/>
            </a:pPr>
            <a:r>
              <a:rPr lang="vi" sz="756" b="1">
                <a:solidFill>
                  <a:srgbClr val="000000"/>
                </a:solidFill>
              </a:rPr>
              <a:t>User</a:t>
            </a:r>
            <a:endParaRPr sz="756" b="1"/>
          </a:p>
          <a:p>
            <a:pPr marL="0" lvl="0" indent="0" algn="l" rtl="0">
              <a:spcBef>
                <a:spcPts val="0"/>
              </a:spcBef>
              <a:spcAft>
                <a:spcPts val="0"/>
              </a:spcAft>
              <a:buNone/>
            </a:pPr>
            <a:r>
              <a:rPr lang="vi" sz="756" b="1"/>
              <a:t>CÔNG TY</a:t>
            </a:r>
            <a:endParaRPr sz="756" b="1"/>
          </a:p>
        </p:txBody>
      </p:sp>
      <p:pic>
        <p:nvPicPr>
          <p:cNvPr id="2648" name="Google Shape;2648;p105"/>
          <p:cNvPicPr preferRelativeResize="0"/>
          <p:nvPr/>
        </p:nvPicPr>
        <p:blipFill>
          <a:blip r:embed="rId6">
            <a:alphaModFix/>
          </a:blip>
          <a:stretch>
            <a:fillRect/>
          </a:stretch>
        </p:blipFill>
        <p:spPr>
          <a:xfrm>
            <a:off x="10515289" y="5194003"/>
            <a:ext cx="243680" cy="223854"/>
          </a:xfrm>
          <a:prstGeom prst="rect">
            <a:avLst/>
          </a:prstGeom>
          <a:noFill/>
          <a:ln>
            <a:noFill/>
          </a:ln>
        </p:spPr>
      </p:pic>
      <p:cxnSp>
        <p:nvCxnSpPr>
          <p:cNvPr id="2649" name="Google Shape;2649;p105"/>
          <p:cNvCxnSpPr>
            <a:stCxn id="2602" idx="2"/>
            <a:endCxn id="2598" idx="1"/>
          </p:cNvCxnSpPr>
          <p:nvPr/>
        </p:nvCxnSpPr>
        <p:spPr>
          <a:xfrm rot="-5400000" flipH="1">
            <a:off x="6439594" y="4090184"/>
            <a:ext cx="339600" cy="3325500"/>
          </a:xfrm>
          <a:prstGeom prst="bentConnector2">
            <a:avLst/>
          </a:prstGeom>
          <a:noFill/>
          <a:ln w="10275" cap="flat" cmpd="sng">
            <a:solidFill>
              <a:srgbClr val="44546A"/>
            </a:solidFill>
            <a:prstDash val="dashDot"/>
            <a:round/>
            <a:headEnd type="none" w="med" len="med"/>
            <a:tailEnd type="triangle" w="med" len="med"/>
          </a:ln>
        </p:spPr>
      </p:cxnSp>
      <p:cxnSp>
        <p:nvCxnSpPr>
          <p:cNvPr id="2650" name="Google Shape;2650;p105"/>
          <p:cNvCxnSpPr>
            <a:stCxn id="2592" idx="3"/>
            <a:endCxn id="2625" idx="1"/>
          </p:cNvCxnSpPr>
          <p:nvPr/>
        </p:nvCxnSpPr>
        <p:spPr>
          <a:xfrm>
            <a:off x="6206257" y="3679021"/>
            <a:ext cx="3672600" cy="1233300"/>
          </a:xfrm>
          <a:prstGeom prst="bentConnector3">
            <a:avLst>
              <a:gd name="adj1" fmla="val 3427"/>
            </a:avLst>
          </a:prstGeom>
          <a:noFill/>
          <a:ln w="10275" cap="flat" cmpd="sng">
            <a:solidFill>
              <a:srgbClr val="44546A"/>
            </a:solidFill>
            <a:prstDash val="dashDot"/>
            <a:round/>
            <a:headEnd type="none" w="med" len="med"/>
            <a:tailEnd type="triangle" w="med" len="med"/>
          </a:ln>
        </p:spPr>
      </p:cxnSp>
      <p:sp>
        <p:nvSpPr>
          <p:cNvPr id="2651" name="Google Shape;2651;p105"/>
          <p:cNvSpPr/>
          <p:nvPr/>
        </p:nvSpPr>
        <p:spPr>
          <a:xfrm>
            <a:off x="1095606" y="1981175"/>
            <a:ext cx="1379700" cy="2520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Chứng từ mua hàng</a:t>
            </a:r>
            <a:endParaRPr sz="896">
              <a:latin typeface="Reddit Sans"/>
              <a:ea typeface="Reddit Sans"/>
              <a:cs typeface="Reddit Sans"/>
              <a:sym typeface="Reddit Sans"/>
            </a:endParaRPr>
          </a:p>
        </p:txBody>
      </p:sp>
      <p:sp>
        <p:nvSpPr>
          <p:cNvPr id="2652" name="Google Shape;2652;p105"/>
          <p:cNvSpPr/>
          <p:nvPr/>
        </p:nvSpPr>
        <p:spPr>
          <a:xfrm>
            <a:off x="587225" y="4030325"/>
            <a:ext cx="636300" cy="4224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Mua hàng nhà cung cấp</a:t>
            </a:r>
            <a:endParaRPr sz="700">
              <a:solidFill>
                <a:schemeClr val="dk1"/>
              </a:solidFill>
              <a:latin typeface="Reddit Sans"/>
              <a:ea typeface="Reddit Sans"/>
              <a:cs typeface="Reddit Sans"/>
              <a:sym typeface="Reddit Sans"/>
            </a:endParaRPr>
          </a:p>
        </p:txBody>
      </p:sp>
      <p:cxnSp>
        <p:nvCxnSpPr>
          <p:cNvPr id="2653" name="Google Shape;2653;p105"/>
          <p:cNvCxnSpPr>
            <a:stCxn id="2652" idx="2"/>
            <a:endCxn id="2616" idx="1"/>
          </p:cNvCxnSpPr>
          <p:nvPr/>
        </p:nvCxnSpPr>
        <p:spPr>
          <a:xfrm rot="-5400000" flipH="1">
            <a:off x="890075" y="4468025"/>
            <a:ext cx="345600" cy="315000"/>
          </a:xfrm>
          <a:prstGeom prst="bentConnector2">
            <a:avLst/>
          </a:prstGeom>
          <a:noFill/>
          <a:ln w="9525" cap="flat" cmpd="sng">
            <a:solidFill>
              <a:schemeClr val="dk2"/>
            </a:solidFill>
            <a:prstDash val="dashDot"/>
            <a:round/>
            <a:headEnd type="none" w="med" len="med"/>
            <a:tailEnd type="triangle" w="med" len="med"/>
          </a:ln>
        </p:spPr>
      </p:cxnSp>
      <p:sp>
        <p:nvSpPr>
          <p:cNvPr id="2654" name="Google Shape;2654;p105"/>
          <p:cNvSpPr/>
          <p:nvPr/>
        </p:nvSpPr>
        <p:spPr>
          <a:xfrm>
            <a:off x="10854750" y="4084475"/>
            <a:ext cx="636300" cy="422400"/>
          </a:xfrm>
          <a:prstGeom prst="roundRect">
            <a:avLst>
              <a:gd name="adj" fmla="val 16667"/>
            </a:avLst>
          </a:prstGeom>
          <a:noFill/>
          <a:ln w="9525" cap="flat" cmpd="sng">
            <a:solidFill>
              <a:srgbClr val="C3161C"/>
            </a:solidFill>
            <a:prstDash val="solid"/>
            <a:round/>
            <a:headEnd type="none" w="sm" len="sm"/>
            <a:tailEnd type="none" w="sm" len="sm"/>
          </a:ln>
        </p:spPr>
        <p:txBody>
          <a:bodyPr spcFirstLastPara="1" wrap="square" lIns="98725" tIns="98725" rIns="98725" bIns="98725" anchor="ctr" anchorCtr="0">
            <a:noAutofit/>
          </a:bodyPr>
          <a:lstStyle/>
          <a:p>
            <a:pPr marL="0" marR="0" lvl="0" indent="0" algn="ctr" rtl="0">
              <a:lnSpc>
                <a:spcPct val="100000"/>
              </a:lnSpc>
              <a:spcBef>
                <a:spcPts val="0"/>
              </a:spcBef>
              <a:spcAft>
                <a:spcPts val="0"/>
              </a:spcAft>
              <a:buNone/>
            </a:pPr>
            <a:r>
              <a:rPr lang="vi" sz="700">
                <a:solidFill>
                  <a:schemeClr val="dk1"/>
                </a:solidFill>
                <a:latin typeface="Reddit Sans"/>
                <a:ea typeface="Reddit Sans"/>
                <a:cs typeface="Reddit Sans"/>
                <a:sym typeface="Reddit Sans"/>
              </a:rPr>
              <a:t>Mua hàng nhà cung cấp</a:t>
            </a:r>
            <a:endParaRPr sz="700">
              <a:solidFill>
                <a:schemeClr val="dk1"/>
              </a:solidFill>
              <a:latin typeface="Reddit Sans"/>
              <a:ea typeface="Reddit Sans"/>
              <a:cs typeface="Reddit Sans"/>
              <a:sym typeface="Reddit Sans"/>
            </a:endParaRPr>
          </a:p>
        </p:txBody>
      </p:sp>
      <p:cxnSp>
        <p:nvCxnSpPr>
          <p:cNvPr id="2655" name="Google Shape;2655;p105"/>
          <p:cNvCxnSpPr>
            <a:stCxn id="2654" idx="2"/>
            <a:endCxn id="2625" idx="3"/>
          </p:cNvCxnSpPr>
          <p:nvPr/>
        </p:nvCxnSpPr>
        <p:spPr>
          <a:xfrm rot="5400000">
            <a:off x="10832850" y="4572125"/>
            <a:ext cx="405300" cy="274800"/>
          </a:xfrm>
          <a:prstGeom prst="bentConnector2">
            <a:avLst/>
          </a:prstGeom>
          <a:noFill/>
          <a:ln w="9525" cap="flat" cmpd="sng">
            <a:solidFill>
              <a:schemeClr val="dk2"/>
            </a:solidFill>
            <a:prstDash val="dashDot"/>
            <a:round/>
            <a:headEnd type="none" w="med" len="med"/>
            <a:tailEnd type="triangle" w="med" len="med"/>
          </a:ln>
        </p:spPr>
      </p:cxnSp>
      <p:sp>
        <p:nvSpPr>
          <p:cNvPr id="2656" name="Google Shape;2656;p10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60</a:t>
            </a:fld>
            <a:endParaRPr/>
          </a:p>
        </p:txBody>
      </p:sp>
      <p:pic>
        <p:nvPicPr>
          <p:cNvPr id="91" name="Picture 90"/>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660"/>
        <p:cNvGrpSpPr/>
        <p:nvPr/>
      </p:nvGrpSpPr>
      <p:grpSpPr>
        <a:xfrm>
          <a:off x="0" y="0"/>
          <a:ext cx="0" cy="0"/>
          <a:chOff x="0" y="0"/>
          <a:chExt cx="0" cy="0"/>
        </a:xfrm>
      </p:grpSpPr>
      <p:sp>
        <p:nvSpPr>
          <p:cNvPr id="2661" name="Google Shape;2661;p106"/>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662" name="Google Shape;2662;p106"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663" name="Google Shape;2663;p106"/>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07 : </a:t>
            </a:r>
            <a:r>
              <a:rPr lang="vi" sz="1600" b="1">
                <a:solidFill>
                  <a:srgbClr val="C3161C"/>
                </a:solidFill>
                <a:latin typeface="Reddit Sans"/>
                <a:ea typeface="Reddit Sans"/>
                <a:cs typeface="Reddit Sans"/>
                <a:sym typeface="Reddit Sans"/>
              </a:rPr>
              <a:t>Chuẩn hóa &amp; số hóa quy trình, số liệu, dữ liệu với MBW Next</a:t>
            </a:r>
            <a:endParaRPr sz="1600" b="1">
              <a:solidFill>
                <a:srgbClr val="C3161C"/>
              </a:solidFill>
              <a:latin typeface="Reddit Sans"/>
              <a:ea typeface="Reddit Sans"/>
              <a:cs typeface="Reddit Sans"/>
              <a:sym typeface="Reddit Sans"/>
            </a:endParaRPr>
          </a:p>
        </p:txBody>
      </p:sp>
      <p:grpSp>
        <p:nvGrpSpPr>
          <p:cNvPr id="2664" name="Google Shape;2664;p106"/>
          <p:cNvGrpSpPr/>
          <p:nvPr/>
        </p:nvGrpSpPr>
        <p:grpSpPr>
          <a:xfrm>
            <a:off x="10222040" y="325568"/>
            <a:ext cx="1379662" cy="380749"/>
            <a:chOff x="2600725" y="4134550"/>
            <a:chExt cx="1957800" cy="540300"/>
          </a:xfrm>
        </p:grpSpPr>
        <p:sp>
          <p:nvSpPr>
            <p:cNvPr id="2665" name="Google Shape;2665;p106"/>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666" name="Google Shape;2666;p106"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667" name="Google Shape;2667;p106"/>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chuẩn hóa và số hóa quy trình vận hành nhằm giảm chi phí và tăng tốc độ phục vụ thị trường?</a:t>
            </a:r>
            <a:endParaRPr sz="1200">
              <a:solidFill>
                <a:srgbClr val="C3161C"/>
              </a:solidFill>
              <a:latin typeface="Reddit Sans Medium"/>
              <a:ea typeface="Reddit Sans Medium"/>
              <a:cs typeface="Reddit Sans Medium"/>
              <a:sym typeface="Reddit Sans Medium"/>
            </a:endParaRPr>
          </a:p>
        </p:txBody>
      </p:sp>
      <p:sp>
        <p:nvSpPr>
          <p:cNvPr id="2668" name="Google Shape;2668;p106"/>
          <p:cNvSpPr/>
          <p:nvPr/>
        </p:nvSpPr>
        <p:spPr>
          <a:xfrm>
            <a:off x="6340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669" name="Google Shape;2669;p106"/>
          <p:cNvSpPr/>
          <p:nvPr/>
        </p:nvSpPr>
        <p:spPr>
          <a:xfrm>
            <a:off x="886075" y="1241675"/>
            <a:ext cx="30822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b="1">
                <a:solidFill>
                  <a:schemeClr val="lt1"/>
                </a:solidFill>
                <a:latin typeface="Reddit Sans"/>
                <a:ea typeface="Reddit Sans"/>
                <a:cs typeface="Reddit Sans"/>
                <a:sym typeface="Reddit Sans"/>
              </a:rPr>
              <a:t>Hoạt động chuẩn hóa, sử dụng tính năng</a:t>
            </a:r>
            <a:endParaRPr sz="1150" b="1">
              <a:solidFill>
                <a:schemeClr val="lt1"/>
              </a:solidFill>
              <a:latin typeface="Reddit Sans"/>
              <a:ea typeface="Reddit Sans"/>
              <a:cs typeface="Reddit Sans"/>
              <a:sym typeface="Reddit Sans"/>
            </a:endParaRPr>
          </a:p>
          <a:p>
            <a:pPr marL="0" lvl="0" indent="0" algn="ctr" rtl="0">
              <a:spcBef>
                <a:spcPts val="0"/>
              </a:spcBef>
              <a:spcAft>
                <a:spcPts val="0"/>
              </a:spcAft>
              <a:buClr>
                <a:schemeClr val="dk1"/>
              </a:buClr>
              <a:buSzPts val="903"/>
              <a:buFont typeface="Arial"/>
              <a:buNone/>
            </a:pPr>
            <a:r>
              <a:rPr lang="vi" sz="1150" b="1">
                <a:solidFill>
                  <a:schemeClr val="lt1"/>
                </a:solidFill>
                <a:latin typeface="Reddit Sans"/>
                <a:ea typeface="Reddit Sans"/>
                <a:cs typeface="Reddit Sans"/>
                <a:sym typeface="Reddit Sans"/>
              </a:rPr>
              <a:t> sẵn có với MBW Next</a:t>
            </a:r>
            <a:endParaRPr sz="1150" b="1">
              <a:solidFill>
                <a:schemeClr val="lt1"/>
              </a:solidFill>
              <a:latin typeface="Reddit Sans"/>
              <a:ea typeface="Reddit Sans"/>
              <a:cs typeface="Reddit Sans"/>
              <a:sym typeface="Reddit Sans"/>
            </a:endParaRPr>
          </a:p>
        </p:txBody>
      </p:sp>
      <p:sp>
        <p:nvSpPr>
          <p:cNvPr id="2670" name="Google Shape;2670;p106"/>
          <p:cNvSpPr/>
          <p:nvPr/>
        </p:nvSpPr>
        <p:spPr>
          <a:xfrm>
            <a:off x="886075" y="1963550"/>
            <a:ext cx="3082200" cy="698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196" b="1">
                <a:latin typeface="Reddit Sans"/>
                <a:ea typeface="Reddit Sans"/>
                <a:cs typeface="Reddit Sans"/>
                <a:sym typeface="Reddit Sans"/>
              </a:rPr>
              <a:t>Khảo sát nền tảng: </a:t>
            </a:r>
            <a:r>
              <a:rPr lang="vi" sz="1096">
                <a:latin typeface="Reddit Sans"/>
                <a:ea typeface="Reddit Sans"/>
                <a:cs typeface="Reddit Sans"/>
                <a:sym typeface="Reddit Sans"/>
              </a:rPr>
              <a:t>Phương pháp kế toán, Hệ thống tài khoản (CoA), Kho, Thuế, phương pháp tính giá vốn</a:t>
            </a:r>
            <a:endParaRPr sz="1096">
              <a:latin typeface="Reddit Sans"/>
              <a:ea typeface="Reddit Sans"/>
              <a:cs typeface="Reddit Sans"/>
              <a:sym typeface="Reddit Sans"/>
            </a:endParaRPr>
          </a:p>
        </p:txBody>
      </p:sp>
      <p:sp>
        <p:nvSpPr>
          <p:cNvPr id="2671" name="Google Shape;2671;p106"/>
          <p:cNvSpPr/>
          <p:nvPr/>
        </p:nvSpPr>
        <p:spPr>
          <a:xfrm>
            <a:off x="886075" y="3021475"/>
            <a:ext cx="3082200" cy="6333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196" b="1">
                <a:latin typeface="Reddit Sans"/>
                <a:ea typeface="Reddit Sans"/>
                <a:cs typeface="Reddit Sans"/>
                <a:sym typeface="Reddit Sans"/>
              </a:rPr>
              <a:t>Chuẩn hóa quy trình nghiệp vụ: </a:t>
            </a:r>
            <a:r>
              <a:rPr lang="vi" sz="1096">
                <a:latin typeface="Reddit Sans"/>
                <a:ea typeface="Reddit Sans"/>
                <a:cs typeface="Reddit Sans"/>
                <a:sym typeface="Reddit Sans"/>
              </a:rPr>
              <a:t>Xác định quy trình Mua → Kho → Bán → Kế toán và hệ thống workflow phê duyệt</a:t>
            </a:r>
            <a:endParaRPr sz="1096">
              <a:latin typeface="Reddit Sans"/>
              <a:ea typeface="Reddit Sans"/>
              <a:cs typeface="Reddit Sans"/>
              <a:sym typeface="Reddit Sans"/>
            </a:endParaRPr>
          </a:p>
        </p:txBody>
      </p:sp>
      <p:sp>
        <p:nvSpPr>
          <p:cNvPr id="2672" name="Google Shape;2672;p106"/>
          <p:cNvSpPr/>
          <p:nvPr/>
        </p:nvSpPr>
        <p:spPr>
          <a:xfrm>
            <a:off x="886075" y="4041811"/>
            <a:ext cx="3082200" cy="8376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196" b="1">
                <a:latin typeface="Reddit Sans"/>
                <a:ea typeface="Reddit Sans"/>
                <a:cs typeface="Reddit Sans"/>
                <a:sym typeface="Reddit Sans"/>
              </a:rPr>
              <a:t>Chuẩn hóa dữ liệu Master data: </a:t>
            </a:r>
            <a:r>
              <a:rPr lang="vi" sz="1096">
                <a:latin typeface="Reddit Sans"/>
                <a:ea typeface="Reddit Sans"/>
                <a:cs typeface="Reddit Sans"/>
                <a:sym typeface="Reddit Sans"/>
              </a:rPr>
              <a:t>Hàng hoá, dịch vụ, khách hàng, nhà cung cấp, Nhà phân phối,  kho, nhân sự, bảng giá, CTKM, tuyến bán hàng, </a:t>
            </a:r>
            <a:endParaRPr sz="1096">
              <a:latin typeface="Reddit Sans"/>
              <a:ea typeface="Reddit Sans"/>
              <a:cs typeface="Reddit Sans"/>
              <a:sym typeface="Reddit Sans"/>
            </a:endParaRPr>
          </a:p>
        </p:txBody>
      </p:sp>
      <p:sp>
        <p:nvSpPr>
          <p:cNvPr id="2673" name="Google Shape;2673;p106"/>
          <p:cNvSpPr/>
          <p:nvPr/>
        </p:nvSpPr>
        <p:spPr>
          <a:xfrm>
            <a:off x="886075" y="5239225"/>
            <a:ext cx="3082200" cy="698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196" b="1">
                <a:latin typeface="Reddit Sans"/>
                <a:ea typeface="Reddit Sans"/>
                <a:cs typeface="Reddit Sans"/>
                <a:sym typeface="Reddit Sans"/>
              </a:rPr>
              <a:t>Số dư đầu kì: </a:t>
            </a:r>
            <a:r>
              <a:rPr lang="vi" sz="1096">
                <a:latin typeface="Reddit Sans"/>
                <a:ea typeface="Reddit Sans"/>
                <a:cs typeface="Reddit Sans"/>
                <a:sym typeface="Reddit Sans"/>
              </a:rPr>
              <a:t>Số dư đầu kỳ của hệ thống tài khoản (sổ, quỹ…), tồn kho và giá trị tồn kho, công nợ phải thu - phải trả..</a:t>
            </a:r>
            <a:endParaRPr sz="1096">
              <a:latin typeface="Reddit Sans"/>
              <a:ea typeface="Reddit Sans"/>
              <a:cs typeface="Reddit Sans"/>
              <a:sym typeface="Reddit Sans"/>
            </a:endParaRPr>
          </a:p>
        </p:txBody>
      </p:sp>
      <p:cxnSp>
        <p:nvCxnSpPr>
          <p:cNvPr id="2674" name="Google Shape;2674;p106"/>
          <p:cNvCxnSpPr>
            <a:stCxn id="2670" idx="2"/>
            <a:endCxn id="2671" idx="0"/>
          </p:cNvCxnSpPr>
          <p:nvPr/>
        </p:nvCxnSpPr>
        <p:spPr>
          <a:xfrm>
            <a:off x="2427175" y="2661650"/>
            <a:ext cx="0" cy="359700"/>
          </a:xfrm>
          <a:prstGeom prst="straightConnector1">
            <a:avLst/>
          </a:prstGeom>
          <a:noFill/>
          <a:ln w="9525" cap="flat" cmpd="sng">
            <a:solidFill>
              <a:schemeClr val="dk2"/>
            </a:solidFill>
            <a:prstDash val="dashDot"/>
            <a:round/>
            <a:headEnd type="none" w="med" len="med"/>
            <a:tailEnd type="triangle" w="med" len="med"/>
          </a:ln>
        </p:spPr>
      </p:cxnSp>
      <p:cxnSp>
        <p:nvCxnSpPr>
          <p:cNvPr id="2675" name="Google Shape;2675;p106"/>
          <p:cNvCxnSpPr>
            <a:stCxn id="2671" idx="2"/>
            <a:endCxn id="2672" idx="0"/>
          </p:cNvCxnSpPr>
          <p:nvPr/>
        </p:nvCxnSpPr>
        <p:spPr>
          <a:xfrm>
            <a:off x="2427175" y="3654775"/>
            <a:ext cx="0" cy="387000"/>
          </a:xfrm>
          <a:prstGeom prst="straightConnector1">
            <a:avLst/>
          </a:prstGeom>
          <a:noFill/>
          <a:ln w="9525" cap="flat" cmpd="sng">
            <a:solidFill>
              <a:schemeClr val="dk2"/>
            </a:solidFill>
            <a:prstDash val="dashDot"/>
            <a:round/>
            <a:headEnd type="none" w="med" len="med"/>
            <a:tailEnd type="triangle" w="med" len="med"/>
          </a:ln>
        </p:spPr>
      </p:cxnSp>
      <p:cxnSp>
        <p:nvCxnSpPr>
          <p:cNvPr id="2676" name="Google Shape;2676;p106"/>
          <p:cNvCxnSpPr>
            <a:stCxn id="2672" idx="2"/>
            <a:endCxn id="2673" idx="0"/>
          </p:cNvCxnSpPr>
          <p:nvPr/>
        </p:nvCxnSpPr>
        <p:spPr>
          <a:xfrm>
            <a:off x="2427175" y="4879411"/>
            <a:ext cx="0" cy="359700"/>
          </a:xfrm>
          <a:prstGeom prst="straightConnector1">
            <a:avLst/>
          </a:prstGeom>
          <a:noFill/>
          <a:ln w="9525" cap="flat" cmpd="sng">
            <a:solidFill>
              <a:schemeClr val="dk2"/>
            </a:solidFill>
            <a:prstDash val="dashDot"/>
            <a:round/>
            <a:headEnd type="none" w="med" len="med"/>
            <a:tailEnd type="triangle" w="med" len="med"/>
          </a:ln>
        </p:spPr>
      </p:cxnSp>
      <p:sp>
        <p:nvSpPr>
          <p:cNvPr id="2677" name="Google Shape;2677;p106"/>
          <p:cNvSpPr/>
          <p:nvPr/>
        </p:nvSpPr>
        <p:spPr>
          <a:xfrm>
            <a:off x="4934525" y="2340575"/>
            <a:ext cx="2925600" cy="2925600"/>
          </a:xfrm>
          <a:prstGeom prst="ellipse">
            <a:avLst/>
          </a:prstGeom>
          <a:solidFill>
            <a:srgbClr val="FFF8F8"/>
          </a:solidFill>
          <a:ln w="9525" cap="flat" cmpd="sng">
            <a:solidFill>
              <a:srgbClr val="C3161C"/>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vi" sz="2200" b="1">
                <a:latin typeface="Reddit Sans"/>
                <a:ea typeface="Reddit Sans"/>
                <a:cs typeface="Reddit Sans"/>
                <a:sym typeface="Reddit Sans"/>
              </a:rPr>
              <a:t>Doanh nghiệp có quy trình, nghiệp vụ đặc thù</a:t>
            </a:r>
            <a:endParaRPr sz="2200" b="1">
              <a:latin typeface="Reddit Sans"/>
              <a:ea typeface="Reddit Sans"/>
              <a:cs typeface="Reddit Sans"/>
              <a:sym typeface="Reddit Sans"/>
            </a:endParaRPr>
          </a:p>
          <a:p>
            <a:pPr marL="0" lvl="0" indent="0" algn="ctr" rtl="0">
              <a:spcBef>
                <a:spcPts val="0"/>
              </a:spcBef>
              <a:spcAft>
                <a:spcPts val="0"/>
              </a:spcAft>
              <a:buNone/>
            </a:pPr>
            <a:r>
              <a:rPr lang="vi" sz="3800" b="1">
                <a:latin typeface="Reddit Sans"/>
                <a:ea typeface="Reddit Sans"/>
                <a:cs typeface="Reddit Sans"/>
                <a:sym typeface="Reddit Sans"/>
              </a:rPr>
              <a:t>?</a:t>
            </a:r>
            <a:endParaRPr sz="3800" b="1">
              <a:latin typeface="Reddit Sans"/>
              <a:ea typeface="Reddit Sans"/>
              <a:cs typeface="Reddit Sans"/>
              <a:sym typeface="Reddit Sans"/>
            </a:endParaRPr>
          </a:p>
        </p:txBody>
      </p:sp>
      <p:cxnSp>
        <p:nvCxnSpPr>
          <p:cNvPr id="2678" name="Google Shape;2678;p106"/>
          <p:cNvCxnSpPr>
            <a:stCxn id="2668" idx="3"/>
            <a:endCxn id="2677" idx="2"/>
          </p:cNvCxnSpPr>
          <p:nvPr/>
        </p:nvCxnSpPr>
        <p:spPr>
          <a:xfrm>
            <a:off x="4171675" y="3803375"/>
            <a:ext cx="762900" cy="0"/>
          </a:xfrm>
          <a:prstGeom prst="straightConnector1">
            <a:avLst/>
          </a:prstGeom>
          <a:noFill/>
          <a:ln w="19050" cap="flat" cmpd="sng">
            <a:solidFill>
              <a:schemeClr val="dk2"/>
            </a:solidFill>
            <a:prstDash val="dashDot"/>
            <a:round/>
            <a:headEnd type="none" w="med" len="med"/>
            <a:tailEnd type="triangle" w="med" len="med"/>
          </a:ln>
        </p:spPr>
      </p:cxnSp>
      <p:sp>
        <p:nvSpPr>
          <p:cNvPr id="2679" name="Google Shape;2679;p106"/>
          <p:cNvSpPr/>
          <p:nvPr/>
        </p:nvSpPr>
        <p:spPr>
          <a:xfrm>
            <a:off x="8519575" y="1358225"/>
            <a:ext cx="30822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680" name="Google Shape;2680;p106"/>
          <p:cNvSpPr/>
          <p:nvPr/>
        </p:nvSpPr>
        <p:spPr>
          <a:xfrm>
            <a:off x="8820150" y="1241675"/>
            <a:ext cx="25782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b="1">
                <a:solidFill>
                  <a:schemeClr val="lt1"/>
                </a:solidFill>
                <a:latin typeface="Reddit Sans"/>
                <a:ea typeface="Reddit Sans"/>
                <a:cs typeface="Reddit Sans"/>
                <a:sym typeface="Reddit Sans"/>
              </a:rPr>
              <a:t>MBW Digital thực hiện phân tích và nâng cấp tính năng theo yêu cầu</a:t>
            </a:r>
            <a:endParaRPr sz="1150" b="1">
              <a:solidFill>
                <a:schemeClr val="lt1"/>
              </a:solidFill>
              <a:latin typeface="Reddit Sans"/>
              <a:ea typeface="Reddit Sans"/>
              <a:cs typeface="Reddit Sans"/>
              <a:sym typeface="Reddit Sans"/>
            </a:endParaRPr>
          </a:p>
        </p:txBody>
      </p:sp>
      <p:sp>
        <p:nvSpPr>
          <p:cNvPr id="2681" name="Google Shape;2681;p106"/>
          <p:cNvSpPr/>
          <p:nvPr/>
        </p:nvSpPr>
        <p:spPr>
          <a:xfrm>
            <a:off x="8864100" y="1963550"/>
            <a:ext cx="2490300" cy="698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200">
                <a:latin typeface="Reddit Sans"/>
                <a:ea typeface="Reddit Sans"/>
                <a:cs typeface="Reddit Sans"/>
                <a:sym typeface="Reddit Sans"/>
              </a:rPr>
              <a:t>Lập trình </a:t>
            </a:r>
            <a:r>
              <a:rPr lang="vi" sz="1200" b="1">
                <a:latin typeface="Reddit Sans"/>
                <a:ea typeface="Reddit Sans"/>
                <a:cs typeface="Reddit Sans"/>
                <a:sym typeface="Reddit Sans"/>
              </a:rPr>
              <a:t>nâng cấp tính năng</a:t>
            </a:r>
            <a:r>
              <a:rPr lang="vi" sz="1200">
                <a:latin typeface="Reddit Sans"/>
                <a:ea typeface="Reddit Sans"/>
                <a:cs typeface="Reddit Sans"/>
                <a:sym typeface="Reddit Sans"/>
              </a:rPr>
              <a:t> theo yêu cầu</a:t>
            </a:r>
            <a:endParaRPr sz="1200">
              <a:latin typeface="Reddit Sans"/>
              <a:ea typeface="Reddit Sans"/>
              <a:cs typeface="Reddit Sans"/>
              <a:sym typeface="Reddit Sans"/>
            </a:endParaRPr>
          </a:p>
        </p:txBody>
      </p:sp>
      <p:sp>
        <p:nvSpPr>
          <p:cNvPr id="2682" name="Google Shape;2682;p106"/>
          <p:cNvSpPr/>
          <p:nvPr/>
        </p:nvSpPr>
        <p:spPr>
          <a:xfrm>
            <a:off x="8864100" y="2848000"/>
            <a:ext cx="2490300" cy="698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200">
                <a:latin typeface="Reddit Sans"/>
                <a:ea typeface="Reddit Sans"/>
                <a:cs typeface="Reddit Sans"/>
                <a:sym typeface="Reddit Sans"/>
              </a:rPr>
              <a:t>Lập trình </a:t>
            </a:r>
            <a:r>
              <a:rPr lang="vi" sz="1200" b="1">
                <a:latin typeface="Reddit Sans"/>
                <a:ea typeface="Reddit Sans"/>
                <a:cs typeface="Reddit Sans"/>
                <a:sym typeface="Reddit Sans"/>
              </a:rPr>
              <a:t>nâng cấp báo cáo</a:t>
            </a:r>
            <a:r>
              <a:rPr lang="vi" sz="1200">
                <a:latin typeface="Reddit Sans"/>
                <a:ea typeface="Reddit Sans"/>
                <a:cs typeface="Reddit Sans"/>
                <a:sym typeface="Reddit Sans"/>
              </a:rPr>
              <a:t> theo yêu cầu</a:t>
            </a:r>
            <a:endParaRPr sz="1200">
              <a:latin typeface="Reddit Sans"/>
              <a:ea typeface="Reddit Sans"/>
              <a:cs typeface="Reddit Sans"/>
              <a:sym typeface="Reddit Sans"/>
            </a:endParaRPr>
          </a:p>
        </p:txBody>
      </p:sp>
      <p:sp>
        <p:nvSpPr>
          <p:cNvPr id="2683" name="Google Shape;2683;p106"/>
          <p:cNvSpPr/>
          <p:nvPr/>
        </p:nvSpPr>
        <p:spPr>
          <a:xfrm>
            <a:off x="8864100" y="3732450"/>
            <a:ext cx="2490300" cy="698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200">
                <a:latin typeface="Reddit Sans"/>
                <a:ea typeface="Reddit Sans"/>
                <a:cs typeface="Reddit Sans"/>
                <a:sym typeface="Reddit Sans"/>
              </a:rPr>
              <a:t>Lập trình </a:t>
            </a:r>
            <a:r>
              <a:rPr lang="vi" sz="1200" b="1">
                <a:latin typeface="Reddit Sans"/>
                <a:ea typeface="Reddit Sans"/>
                <a:cs typeface="Reddit Sans"/>
                <a:sym typeface="Reddit Sans"/>
              </a:rPr>
              <a:t>nâng cấp tích hợp</a:t>
            </a:r>
            <a:r>
              <a:rPr lang="vi" sz="1200">
                <a:latin typeface="Reddit Sans"/>
                <a:ea typeface="Reddit Sans"/>
                <a:cs typeface="Reddit Sans"/>
                <a:sym typeface="Reddit Sans"/>
              </a:rPr>
              <a:t> theo yêu cầu</a:t>
            </a:r>
            <a:endParaRPr sz="1200">
              <a:latin typeface="Reddit Sans"/>
              <a:ea typeface="Reddit Sans"/>
              <a:cs typeface="Reddit Sans"/>
              <a:sym typeface="Reddit Sans"/>
            </a:endParaRPr>
          </a:p>
        </p:txBody>
      </p:sp>
      <p:cxnSp>
        <p:nvCxnSpPr>
          <p:cNvPr id="2684" name="Google Shape;2684;p106"/>
          <p:cNvCxnSpPr>
            <a:stCxn id="2677" idx="6"/>
            <a:endCxn id="2679" idx="1"/>
          </p:cNvCxnSpPr>
          <p:nvPr/>
        </p:nvCxnSpPr>
        <p:spPr>
          <a:xfrm>
            <a:off x="7860125" y="3803375"/>
            <a:ext cx="659400" cy="0"/>
          </a:xfrm>
          <a:prstGeom prst="straightConnector1">
            <a:avLst/>
          </a:prstGeom>
          <a:noFill/>
          <a:ln w="9525" cap="flat" cmpd="sng">
            <a:solidFill>
              <a:schemeClr val="dk2"/>
            </a:solidFill>
            <a:prstDash val="dashDot"/>
            <a:round/>
            <a:headEnd type="none" w="med" len="med"/>
            <a:tailEnd type="triangle" w="med" len="med"/>
          </a:ln>
        </p:spPr>
      </p:cxnSp>
      <p:sp>
        <p:nvSpPr>
          <p:cNvPr id="2685" name="Google Shape;2685;p106"/>
          <p:cNvSpPr/>
          <p:nvPr/>
        </p:nvSpPr>
        <p:spPr>
          <a:xfrm>
            <a:off x="8864100" y="4616900"/>
            <a:ext cx="2490300" cy="6981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l" rtl="0">
              <a:spcBef>
                <a:spcPts val="0"/>
              </a:spcBef>
              <a:spcAft>
                <a:spcPts val="0"/>
              </a:spcAft>
              <a:buNone/>
            </a:pPr>
            <a:r>
              <a:rPr lang="vi" sz="1200" b="1">
                <a:latin typeface="Reddit Sans"/>
                <a:ea typeface="Reddit Sans"/>
                <a:cs typeface="Reddit Sans"/>
                <a:sym typeface="Reddit Sans"/>
              </a:rPr>
              <a:t>Số hóa, chuẩn hóa dữ liệu</a:t>
            </a:r>
            <a:r>
              <a:rPr lang="vi" sz="1200">
                <a:latin typeface="Reddit Sans"/>
                <a:ea typeface="Reddit Sans"/>
                <a:cs typeface="Reddit Sans"/>
                <a:sym typeface="Reddit Sans"/>
              </a:rPr>
              <a:t> theo yêu cầu</a:t>
            </a:r>
            <a:endParaRPr sz="1200">
              <a:latin typeface="Reddit Sans"/>
              <a:ea typeface="Reddit Sans"/>
              <a:cs typeface="Reddit Sans"/>
              <a:sym typeface="Reddit Sans"/>
            </a:endParaRPr>
          </a:p>
        </p:txBody>
      </p:sp>
      <p:sp>
        <p:nvSpPr>
          <p:cNvPr id="2686" name="Google Shape;2686;p10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61</a:t>
            </a:fld>
            <a:endParaRPr/>
          </a:p>
        </p:txBody>
      </p:sp>
      <p:pic>
        <p:nvPicPr>
          <p:cNvPr id="28" name="Picture 27"/>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690"/>
        <p:cNvGrpSpPr/>
        <p:nvPr/>
      </p:nvGrpSpPr>
      <p:grpSpPr>
        <a:xfrm>
          <a:off x="0" y="0"/>
          <a:ext cx="0" cy="0"/>
          <a:chOff x="0" y="0"/>
          <a:chExt cx="0" cy="0"/>
        </a:xfrm>
      </p:grpSpPr>
      <p:sp>
        <p:nvSpPr>
          <p:cNvPr id="2691" name="Google Shape;2691;p107"/>
          <p:cNvSpPr txBox="1"/>
          <p:nvPr/>
        </p:nvSpPr>
        <p:spPr>
          <a:xfrm>
            <a:off x="-50" y="1919275"/>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2692" name="Google Shape;2692;p107"/>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693" name="Google Shape;2693;p107"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694" name="Google Shape;2694;p107"/>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2695" name="Google Shape;2695;p107"/>
          <p:cNvSpPr txBox="1"/>
          <p:nvPr/>
        </p:nvSpPr>
        <p:spPr>
          <a:xfrm>
            <a:off x="-150" y="2902375"/>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3000" b="1">
                <a:solidFill>
                  <a:srgbClr val="C3161C"/>
                </a:solidFill>
                <a:latin typeface="Reddit Sans"/>
                <a:ea typeface="Reddit Sans"/>
                <a:cs typeface="Reddit Sans"/>
                <a:sym typeface="Reddit Sans"/>
              </a:rPr>
              <a:t>Phân tích dữ liệu &amp; dự báo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với MBW Next</a:t>
            </a:r>
            <a:endParaRPr sz="3000" b="1">
              <a:solidFill>
                <a:srgbClr val="C3161C"/>
              </a:solidFill>
              <a:latin typeface="Reddit Sans"/>
              <a:ea typeface="Reddit Sans"/>
              <a:cs typeface="Reddit Sans"/>
              <a:sym typeface="Reddit Sans"/>
            </a:endParaRPr>
          </a:p>
        </p:txBody>
      </p:sp>
      <p:sp>
        <p:nvSpPr>
          <p:cNvPr id="2696" name="Google Shape;2696;p107"/>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08</a:t>
            </a:r>
            <a:endParaRPr sz="3200" b="1">
              <a:solidFill>
                <a:schemeClr val="dk1"/>
              </a:solidFill>
              <a:latin typeface="Reddit Sans"/>
              <a:ea typeface="Reddit Sans"/>
              <a:cs typeface="Reddit Sans"/>
              <a:sym typeface="Reddit Sans"/>
            </a:endParaRPr>
          </a:p>
        </p:txBody>
      </p:sp>
      <p:sp>
        <p:nvSpPr>
          <p:cNvPr id="2697" name="Google Shape;2697;p107"/>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62</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701"/>
        <p:cNvGrpSpPr/>
        <p:nvPr/>
      </p:nvGrpSpPr>
      <p:grpSpPr>
        <a:xfrm>
          <a:off x="0" y="0"/>
          <a:ext cx="0" cy="0"/>
          <a:chOff x="0" y="0"/>
          <a:chExt cx="0" cy="0"/>
        </a:xfrm>
      </p:grpSpPr>
      <p:sp>
        <p:nvSpPr>
          <p:cNvPr id="2702" name="Google Shape;2702;p108"/>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703" name="Google Shape;2703;p108"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704" name="Google Shape;2704;p108"/>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08 : </a:t>
            </a:r>
            <a:r>
              <a:rPr lang="vi" sz="1600" b="1">
                <a:solidFill>
                  <a:srgbClr val="C3161C"/>
                </a:solidFill>
                <a:latin typeface="Reddit Sans"/>
                <a:ea typeface="Reddit Sans"/>
                <a:cs typeface="Reddit Sans"/>
                <a:sym typeface="Reddit Sans"/>
              </a:rPr>
              <a:t>Phân tích dữ liệu &amp; dự báo với MBW Next</a:t>
            </a:r>
            <a:endParaRPr sz="1600" b="1">
              <a:solidFill>
                <a:srgbClr val="C3161C"/>
              </a:solidFill>
              <a:latin typeface="Reddit Sans"/>
              <a:ea typeface="Reddit Sans"/>
              <a:cs typeface="Reddit Sans"/>
              <a:sym typeface="Reddit Sans"/>
            </a:endParaRPr>
          </a:p>
        </p:txBody>
      </p:sp>
      <p:grpSp>
        <p:nvGrpSpPr>
          <p:cNvPr id="2705" name="Google Shape;2705;p108"/>
          <p:cNvGrpSpPr/>
          <p:nvPr/>
        </p:nvGrpSpPr>
        <p:grpSpPr>
          <a:xfrm>
            <a:off x="10222040" y="325568"/>
            <a:ext cx="1379662" cy="380749"/>
            <a:chOff x="2600725" y="4134550"/>
            <a:chExt cx="1957800" cy="540300"/>
          </a:xfrm>
        </p:grpSpPr>
        <p:sp>
          <p:nvSpPr>
            <p:cNvPr id="2706" name="Google Shape;2706;p108"/>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707" name="Google Shape;2707;p108"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708" name="Google Shape;2708;p108"/>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xây dựng năng lực phân tích dữ liệu và dự báo nhu cầu thị trường để ra quyết định kịp thời?</a:t>
            </a:r>
            <a:endParaRPr sz="1200">
              <a:solidFill>
                <a:srgbClr val="C3161C"/>
              </a:solidFill>
              <a:latin typeface="Reddit Sans Medium"/>
              <a:ea typeface="Reddit Sans Medium"/>
              <a:cs typeface="Reddit Sans Medium"/>
              <a:sym typeface="Reddit Sans Medium"/>
            </a:endParaRPr>
          </a:p>
        </p:txBody>
      </p:sp>
      <p:sp>
        <p:nvSpPr>
          <p:cNvPr id="2709" name="Google Shape;2709;p108"/>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710" name="Google Shape;2710;p108"/>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2711" name="Google Shape;2711;p108"/>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712" name="Google Shape;2712;p108"/>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2713" name="Google Shape;2713;p108"/>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14" name="Google Shape;2714;p108"/>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15" name="Google Shape;2715;p108"/>
          <p:cNvSpPr txBox="1"/>
          <p:nvPr/>
        </p:nvSpPr>
        <p:spPr>
          <a:xfrm>
            <a:off x="681729" y="2094138"/>
            <a:ext cx="3427800" cy="1554900"/>
          </a:xfrm>
          <a:prstGeom prst="rect">
            <a:avLst/>
          </a:prstGeom>
          <a:noFill/>
          <a:ln>
            <a:noFill/>
          </a:ln>
        </p:spPr>
        <p:txBody>
          <a:bodyPr spcFirstLastPara="1" wrap="square" lIns="91425" tIns="45700" rIns="91425" bIns="45700" anchor="t" anchorCtr="0">
            <a:spAutoFit/>
          </a:bodyPr>
          <a:lstStyle/>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Dữ liệu bán hàng, tồn kho, công nợ nằm rải rác, khó tổng hợp.</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Thiếu báo cáo phân tích đa chiều (theo kênh, tuyến, khu vực, nhân viên).</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Không có công cụ dự báo nhu cầu, dẫn đến tồn kho dư thừa hoặc thiếu hàng.</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Khó đánh giá hiệu quả chương trình khuyến mãi và chiến dịch phân phối.</a:t>
            </a:r>
            <a:endParaRPr sz="1050">
              <a:latin typeface="Reddit Sans"/>
              <a:ea typeface="Reddit Sans"/>
              <a:cs typeface="Reddit Sans"/>
              <a:sym typeface="Reddit Sans"/>
            </a:endParaRPr>
          </a:p>
        </p:txBody>
      </p:sp>
      <p:grpSp>
        <p:nvGrpSpPr>
          <p:cNvPr id="2716" name="Google Shape;2716;p108"/>
          <p:cNvGrpSpPr/>
          <p:nvPr/>
        </p:nvGrpSpPr>
        <p:grpSpPr>
          <a:xfrm rot="-2653208">
            <a:off x="3813930" y="1875175"/>
            <a:ext cx="150428" cy="196210"/>
            <a:chOff x="3723" y="2014"/>
            <a:chExt cx="230" cy="300"/>
          </a:xfrm>
        </p:grpSpPr>
        <p:sp>
          <p:nvSpPr>
            <p:cNvPr id="2717" name="Google Shape;2717;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18" name="Google Shape;2718;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19" name="Google Shape;2719;p108"/>
          <p:cNvSpPr txBox="1"/>
          <p:nvPr/>
        </p:nvSpPr>
        <p:spPr>
          <a:xfrm>
            <a:off x="681725" y="360649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20" name="Google Shape;2720;p108"/>
          <p:cNvCxnSpPr/>
          <p:nvPr/>
        </p:nvCxnSpPr>
        <p:spPr>
          <a:xfrm>
            <a:off x="603275" y="391429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21" name="Google Shape;2721;p108"/>
          <p:cNvSpPr txBox="1"/>
          <p:nvPr/>
        </p:nvSpPr>
        <p:spPr>
          <a:xfrm>
            <a:off x="681729" y="3914296"/>
            <a:ext cx="3427800" cy="2193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Kho dữ liệu tập trung</a:t>
            </a:r>
            <a:r>
              <a:rPr lang="vi" sz="1000">
                <a:solidFill>
                  <a:schemeClr val="dk1"/>
                </a:solidFill>
                <a:latin typeface="Reddit Sans"/>
                <a:ea typeface="Reddit Sans"/>
                <a:cs typeface="Reddit Sans"/>
                <a:sym typeface="Reddit Sans"/>
              </a:rPr>
              <a:t>: tổng hợp dữ liệu vận hành (mua – bán – kho – tài chính) và dữ liệu phân phối  (kênh phân phối, sales ngoài thị trường).</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Báo cáo phân tích đa chiều</a:t>
            </a:r>
            <a:r>
              <a:rPr lang="vi" sz="1000">
                <a:solidFill>
                  <a:schemeClr val="dk1"/>
                </a:solidFill>
                <a:latin typeface="Reddit Sans"/>
                <a:ea typeface="Reddit Sans"/>
                <a:cs typeface="Reddit Sans"/>
                <a:sym typeface="Reddit Sans"/>
              </a:rPr>
              <a:t>: doanh số, lợi nhuận, công nợ, tồn kho, CTKM theo sản phẩm, khách hàng, khu vực, tuyến bán.</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Công cụ dự báo nhu cầu</a:t>
            </a:r>
            <a:r>
              <a:rPr lang="vi" sz="1000">
                <a:solidFill>
                  <a:schemeClr val="dk1"/>
                </a:solidFill>
                <a:latin typeface="Reddit Sans"/>
                <a:ea typeface="Reddit Sans"/>
                <a:cs typeface="Reddit Sans"/>
                <a:sym typeface="Reddit Sans"/>
              </a:rPr>
              <a:t>: dựa trên dữ liệu lịch sử, mùa vụ, xu hướng thị trường và chương trình khuyến mãi.</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Cảnh báo &amp; khuyến nghị</a:t>
            </a:r>
            <a:r>
              <a:rPr lang="vi" sz="1000">
                <a:solidFill>
                  <a:schemeClr val="dk1"/>
                </a:solidFill>
                <a:latin typeface="Reddit Sans"/>
                <a:ea typeface="Reddit Sans"/>
                <a:cs typeface="Reddit Sans"/>
                <a:sym typeface="Reddit Sans"/>
              </a:rPr>
              <a:t>: tồn kho sắp thiếu, sản phẩm bán chậm, công nợ sắp đến hạn.</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Dashboard trực quan</a:t>
            </a:r>
            <a:r>
              <a:rPr lang="vi" sz="1000">
                <a:solidFill>
                  <a:schemeClr val="dk1"/>
                </a:solidFill>
                <a:latin typeface="Reddit Sans"/>
                <a:ea typeface="Reddit Sans"/>
                <a:cs typeface="Reddit Sans"/>
                <a:sym typeface="Reddit Sans"/>
              </a:rPr>
              <a:t>: hỗ trợ lãnh đạo ra quyết định nhanh với dữ liệu thời gian thực.</a:t>
            </a:r>
            <a:endParaRPr sz="1000">
              <a:solidFill>
                <a:schemeClr val="dk1"/>
              </a:solidFill>
              <a:latin typeface="Reddit Sans"/>
              <a:ea typeface="Reddit Sans"/>
              <a:cs typeface="Reddit Sans"/>
              <a:sym typeface="Reddit Sans"/>
            </a:endParaRPr>
          </a:p>
        </p:txBody>
      </p:sp>
      <p:grpSp>
        <p:nvGrpSpPr>
          <p:cNvPr id="2722" name="Google Shape;2722;p108"/>
          <p:cNvGrpSpPr/>
          <p:nvPr/>
        </p:nvGrpSpPr>
        <p:grpSpPr>
          <a:xfrm rot="-2653208">
            <a:off x="3813930" y="3665358"/>
            <a:ext cx="150428" cy="196210"/>
            <a:chOff x="3723" y="2014"/>
            <a:chExt cx="230" cy="300"/>
          </a:xfrm>
        </p:grpSpPr>
        <p:sp>
          <p:nvSpPr>
            <p:cNvPr id="2723" name="Google Shape;2723;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24" name="Google Shape;2724;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25" name="Google Shape;2725;p108"/>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26" name="Google Shape;2726;p108"/>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27" name="Google Shape;2727;p108"/>
          <p:cNvSpPr txBox="1"/>
          <p:nvPr/>
        </p:nvSpPr>
        <p:spPr>
          <a:xfrm>
            <a:off x="4412154"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cái nhìn toàn diện về doanh thu, lợi nhuận, dòng tiền, tồn kho, công nợ theo kênh, khu vực, sản phẩm. Quyết định chiến lược dựa trên dữ liệu thay vì cảm tính.</a:t>
            </a:r>
            <a:endParaRPr sz="1100">
              <a:solidFill>
                <a:schemeClr val="dk1"/>
              </a:solidFill>
              <a:latin typeface="Reddit Sans"/>
              <a:ea typeface="Reddit Sans"/>
              <a:cs typeface="Reddit Sans"/>
              <a:sym typeface="Reddit Sans"/>
            </a:endParaRPr>
          </a:p>
        </p:txBody>
      </p:sp>
      <p:grpSp>
        <p:nvGrpSpPr>
          <p:cNvPr id="2728" name="Google Shape;2728;p108"/>
          <p:cNvGrpSpPr/>
          <p:nvPr/>
        </p:nvGrpSpPr>
        <p:grpSpPr>
          <a:xfrm rot="-2653208">
            <a:off x="7544355" y="1875175"/>
            <a:ext cx="150428" cy="196210"/>
            <a:chOff x="3723" y="2014"/>
            <a:chExt cx="230" cy="300"/>
          </a:xfrm>
        </p:grpSpPr>
        <p:sp>
          <p:nvSpPr>
            <p:cNvPr id="2729" name="Google Shape;2729;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30" name="Google Shape;2730;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31" name="Google Shape;2731;p108"/>
          <p:cNvSpPr txBox="1"/>
          <p:nvPr/>
        </p:nvSpPr>
        <p:spPr>
          <a:xfrm>
            <a:off x="4412150" y="2953650"/>
            <a:ext cx="3506100" cy="3078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Bán hàng / Marketing / Trade</a:t>
            </a:r>
            <a:endParaRPr>
              <a:latin typeface="Reddit Sans SemiBold"/>
              <a:ea typeface="Reddit Sans SemiBold"/>
              <a:cs typeface="Reddit Sans SemiBold"/>
              <a:sym typeface="Reddit Sans SemiBold"/>
            </a:endParaRPr>
          </a:p>
        </p:txBody>
      </p:sp>
      <p:cxnSp>
        <p:nvCxnSpPr>
          <p:cNvPr id="2732" name="Google Shape;2732;p108"/>
          <p:cNvCxnSpPr/>
          <p:nvPr/>
        </p:nvCxnSpPr>
        <p:spPr>
          <a:xfrm>
            <a:off x="4333700" y="324173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33" name="Google Shape;2733;p108"/>
          <p:cNvSpPr txBox="1"/>
          <p:nvPr/>
        </p:nvSpPr>
        <p:spPr>
          <a:xfrm>
            <a:off x="4412154" y="3248636"/>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Dễ dàng phân tích hiệu quả chương trình khuyến mãi, độ phủ điểm bán, doanh số theo tuyến/kênh. Dự báo nhu cầu dựa trên dữ liệu lịch sử, mùa vụ, xu hướng tiêu dùng.</a:t>
            </a:r>
            <a:endParaRPr sz="1100">
              <a:latin typeface="Reddit Sans"/>
              <a:ea typeface="Reddit Sans"/>
              <a:cs typeface="Reddit Sans"/>
              <a:sym typeface="Reddit Sans"/>
            </a:endParaRPr>
          </a:p>
        </p:txBody>
      </p:sp>
      <p:sp>
        <p:nvSpPr>
          <p:cNvPr id="2734" name="Google Shape;2734;p108"/>
          <p:cNvSpPr txBox="1"/>
          <p:nvPr/>
        </p:nvSpPr>
        <p:spPr>
          <a:xfrm>
            <a:off x="4412150" y="409657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Tài chính – Kế toán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35" name="Google Shape;2735;p108"/>
          <p:cNvCxnSpPr/>
          <p:nvPr/>
        </p:nvCxnSpPr>
        <p:spPr>
          <a:xfrm>
            <a:off x="4333700" y="438130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36" name="Google Shape;2736;p108"/>
          <p:cNvSpPr txBox="1"/>
          <p:nvPr/>
        </p:nvSpPr>
        <p:spPr>
          <a:xfrm>
            <a:off x="4412154" y="4388200"/>
            <a:ext cx="3427800" cy="6510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Theo dõi chi phí, công nợ, dòng tiền thực và dự báo. Phân tích lãi lỗ theo sản phẩm, khách hàng, khu vực để hỗ trợ quản trị lợi nhuận.</a:t>
            </a:r>
            <a:endParaRPr sz="1100">
              <a:latin typeface="Reddit Sans"/>
              <a:ea typeface="Reddit Sans"/>
              <a:cs typeface="Reddit Sans"/>
              <a:sym typeface="Reddit Sans"/>
            </a:endParaRPr>
          </a:p>
        </p:txBody>
      </p:sp>
      <p:grpSp>
        <p:nvGrpSpPr>
          <p:cNvPr id="2737" name="Google Shape;2737;p108"/>
          <p:cNvGrpSpPr/>
          <p:nvPr/>
        </p:nvGrpSpPr>
        <p:grpSpPr>
          <a:xfrm rot="-2653208">
            <a:off x="7544355" y="4155438"/>
            <a:ext cx="150428" cy="196210"/>
            <a:chOff x="3723" y="2014"/>
            <a:chExt cx="230" cy="300"/>
          </a:xfrm>
        </p:grpSpPr>
        <p:sp>
          <p:nvSpPr>
            <p:cNvPr id="2738" name="Google Shape;2738;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39" name="Google Shape;2739;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40" name="Google Shape;2740;p108"/>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741" name="Google Shape;2741;p108"/>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2742" name="Google Shape;2742;p108"/>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20–30% rủi ro thiếu/ dư hàng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43" name="Google Shape;2743;p108"/>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44" name="Google Shape;2744;p108"/>
          <p:cNvSpPr txBox="1"/>
          <p:nvPr/>
        </p:nvSpPr>
        <p:spPr>
          <a:xfrm>
            <a:off x="8220879" y="2101038"/>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dự báo nhu cầu chính xác hơn.</a:t>
            </a:r>
            <a:endParaRPr sz="1100">
              <a:latin typeface="Reddit Sans"/>
              <a:ea typeface="Reddit Sans"/>
              <a:cs typeface="Reddit Sans"/>
              <a:sym typeface="Reddit Sans"/>
            </a:endParaRPr>
          </a:p>
        </p:txBody>
      </p:sp>
      <p:grpSp>
        <p:nvGrpSpPr>
          <p:cNvPr id="2745" name="Google Shape;2745;p108"/>
          <p:cNvGrpSpPr/>
          <p:nvPr/>
        </p:nvGrpSpPr>
        <p:grpSpPr>
          <a:xfrm rot="-2653208">
            <a:off x="11353080" y="1875175"/>
            <a:ext cx="150428" cy="196210"/>
            <a:chOff x="3723" y="2014"/>
            <a:chExt cx="230" cy="300"/>
          </a:xfrm>
        </p:grpSpPr>
        <p:sp>
          <p:nvSpPr>
            <p:cNvPr id="2746" name="Google Shape;2746;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47" name="Google Shape;2747;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48" name="Google Shape;2748;p108"/>
          <p:cNvSpPr txBox="1"/>
          <p:nvPr/>
        </p:nvSpPr>
        <p:spPr>
          <a:xfrm>
            <a:off x="8220875" y="239147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Tối ưu chính sách bán hàng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49" name="Google Shape;2749;p108"/>
          <p:cNvCxnSpPr/>
          <p:nvPr/>
        </p:nvCxnSpPr>
        <p:spPr>
          <a:xfrm>
            <a:off x="8142425" y="267619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50" name="Google Shape;2750;p108"/>
          <p:cNvSpPr txBox="1"/>
          <p:nvPr/>
        </p:nvSpPr>
        <p:spPr>
          <a:xfrm>
            <a:off x="8220879" y="2676197"/>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phân tích hiệu quả theo kênh và sản phẩm.</a:t>
            </a:r>
            <a:endParaRPr sz="1100">
              <a:latin typeface="Reddit Sans"/>
              <a:ea typeface="Reddit Sans"/>
              <a:cs typeface="Reddit Sans"/>
              <a:sym typeface="Reddit Sans"/>
            </a:endParaRPr>
          </a:p>
        </p:txBody>
      </p:sp>
      <p:sp>
        <p:nvSpPr>
          <p:cNvPr id="2751" name="Google Shape;2751;p108"/>
          <p:cNvSpPr txBox="1"/>
          <p:nvPr/>
        </p:nvSpPr>
        <p:spPr>
          <a:xfrm>
            <a:off x="8220875" y="299569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tốc độ ra quyết định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52" name="Google Shape;2752;p108"/>
          <p:cNvCxnSpPr/>
          <p:nvPr/>
        </p:nvCxnSpPr>
        <p:spPr>
          <a:xfrm>
            <a:off x="8142425" y="328042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53" name="Google Shape;2753;p108"/>
          <p:cNvSpPr txBox="1"/>
          <p:nvPr/>
        </p:nvSpPr>
        <p:spPr>
          <a:xfrm>
            <a:off x="8220879" y="3280424"/>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khi dữ liệu được hiển thị trực quan, realtime.</a:t>
            </a:r>
            <a:endParaRPr sz="1100">
              <a:latin typeface="Reddit Sans"/>
              <a:ea typeface="Reddit Sans"/>
              <a:cs typeface="Reddit Sans"/>
              <a:sym typeface="Reddit Sans"/>
            </a:endParaRPr>
          </a:p>
        </p:txBody>
      </p:sp>
      <p:grpSp>
        <p:nvGrpSpPr>
          <p:cNvPr id="2754" name="Google Shape;2754;p108"/>
          <p:cNvGrpSpPr/>
          <p:nvPr/>
        </p:nvGrpSpPr>
        <p:grpSpPr>
          <a:xfrm rot="-2653208">
            <a:off x="11353080" y="3054561"/>
            <a:ext cx="150428" cy="196210"/>
            <a:chOff x="3723" y="2014"/>
            <a:chExt cx="230" cy="300"/>
          </a:xfrm>
        </p:grpSpPr>
        <p:sp>
          <p:nvSpPr>
            <p:cNvPr id="2755" name="Google Shape;2755;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56" name="Google Shape;2756;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57" name="Google Shape;2757;p108"/>
          <p:cNvSpPr txBox="1"/>
          <p:nvPr/>
        </p:nvSpPr>
        <p:spPr>
          <a:xfrm>
            <a:off x="8220875" y="354891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Nâng cao hiệu quả sử dụng vốn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58" name="Google Shape;2758;p108"/>
          <p:cNvCxnSpPr/>
          <p:nvPr/>
        </p:nvCxnSpPr>
        <p:spPr>
          <a:xfrm>
            <a:off x="8142425" y="383363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59" name="Google Shape;2759;p108"/>
          <p:cNvSpPr txBox="1"/>
          <p:nvPr/>
        </p:nvSpPr>
        <p:spPr>
          <a:xfrm>
            <a:off x="8220875" y="3833643"/>
            <a:ext cx="3427800" cy="261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nhờ kiểm soát công nợ và tồn kho chặt chẽ.</a:t>
            </a:r>
            <a:endParaRPr sz="1100">
              <a:latin typeface="Reddit Sans"/>
              <a:ea typeface="Reddit Sans"/>
              <a:cs typeface="Reddit Sans"/>
              <a:sym typeface="Reddit Sans"/>
            </a:endParaRPr>
          </a:p>
        </p:txBody>
      </p:sp>
      <p:grpSp>
        <p:nvGrpSpPr>
          <p:cNvPr id="2760" name="Google Shape;2760;p108"/>
          <p:cNvGrpSpPr/>
          <p:nvPr/>
        </p:nvGrpSpPr>
        <p:grpSpPr>
          <a:xfrm rot="-2653208">
            <a:off x="11353080" y="3607774"/>
            <a:ext cx="150428" cy="196210"/>
            <a:chOff x="3723" y="2014"/>
            <a:chExt cx="230" cy="300"/>
          </a:xfrm>
        </p:grpSpPr>
        <p:sp>
          <p:nvSpPr>
            <p:cNvPr id="2761" name="Google Shape;2761;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62" name="Google Shape;2762;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63" name="Google Shape;2763;p108"/>
          <p:cNvSpPr txBox="1"/>
          <p:nvPr/>
        </p:nvSpPr>
        <p:spPr>
          <a:xfrm>
            <a:off x="8220875" y="417111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Tạo lợi thế cạnh tranh bền vững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64" name="Google Shape;2764;p108"/>
          <p:cNvCxnSpPr/>
          <p:nvPr/>
        </p:nvCxnSpPr>
        <p:spPr>
          <a:xfrm>
            <a:off x="8142425" y="445583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65" name="Google Shape;2765;p108"/>
          <p:cNvSpPr txBox="1"/>
          <p:nvPr/>
        </p:nvSpPr>
        <p:spPr>
          <a:xfrm>
            <a:off x="8220879" y="4455836"/>
            <a:ext cx="3427800" cy="456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chuyển đổi từ quản trị cảm tính sang quản trị dữ liệu.</a:t>
            </a:r>
            <a:endParaRPr sz="1100">
              <a:latin typeface="Reddit Sans"/>
              <a:ea typeface="Reddit Sans"/>
              <a:cs typeface="Reddit Sans"/>
              <a:sym typeface="Reddit Sans"/>
            </a:endParaRPr>
          </a:p>
        </p:txBody>
      </p:sp>
      <p:grpSp>
        <p:nvGrpSpPr>
          <p:cNvPr id="2766" name="Google Shape;2766;p108"/>
          <p:cNvGrpSpPr/>
          <p:nvPr/>
        </p:nvGrpSpPr>
        <p:grpSpPr>
          <a:xfrm rot="-2653208">
            <a:off x="11353080" y="4229974"/>
            <a:ext cx="150428" cy="196210"/>
            <a:chOff x="3723" y="2014"/>
            <a:chExt cx="230" cy="300"/>
          </a:xfrm>
        </p:grpSpPr>
        <p:sp>
          <p:nvSpPr>
            <p:cNvPr id="2767" name="Google Shape;2767;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68" name="Google Shape;2768;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2769" name="Google Shape;2769;p108"/>
          <p:cNvGrpSpPr/>
          <p:nvPr/>
        </p:nvGrpSpPr>
        <p:grpSpPr>
          <a:xfrm rot="-2653208">
            <a:off x="11353080" y="2426478"/>
            <a:ext cx="150428" cy="196210"/>
            <a:chOff x="3723" y="2014"/>
            <a:chExt cx="230" cy="300"/>
          </a:xfrm>
        </p:grpSpPr>
        <p:sp>
          <p:nvSpPr>
            <p:cNvPr id="2770" name="Google Shape;2770;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71" name="Google Shape;2771;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72" name="Google Shape;2772;p108"/>
          <p:cNvSpPr txBox="1"/>
          <p:nvPr/>
        </p:nvSpPr>
        <p:spPr>
          <a:xfrm>
            <a:off x="4412150" y="5039200"/>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Nhà phân phối / Đại lý</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773" name="Google Shape;2773;p108"/>
          <p:cNvCxnSpPr/>
          <p:nvPr/>
        </p:nvCxnSpPr>
        <p:spPr>
          <a:xfrm>
            <a:off x="4333700" y="5323925"/>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774" name="Google Shape;2774;p108"/>
          <p:cNvSpPr txBox="1"/>
          <p:nvPr/>
        </p:nvSpPr>
        <p:spPr>
          <a:xfrm>
            <a:off x="4412154" y="5330825"/>
            <a:ext cx="3427800" cy="6510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Được hưởng lợi từ các dự báo chính xác: có đủ hàng, chính sách giá phù hợp, không bị đứt gãy nguồn cung.</a:t>
            </a:r>
            <a:endParaRPr sz="1100">
              <a:latin typeface="Reddit Sans"/>
              <a:ea typeface="Reddit Sans"/>
              <a:cs typeface="Reddit Sans"/>
              <a:sym typeface="Reddit Sans"/>
            </a:endParaRPr>
          </a:p>
        </p:txBody>
      </p:sp>
      <p:grpSp>
        <p:nvGrpSpPr>
          <p:cNvPr id="2775" name="Google Shape;2775;p108"/>
          <p:cNvGrpSpPr/>
          <p:nvPr/>
        </p:nvGrpSpPr>
        <p:grpSpPr>
          <a:xfrm rot="-2653208">
            <a:off x="7544355" y="5098063"/>
            <a:ext cx="150428" cy="196210"/>
            <a:chOff x="3723" y="2014"/>
            <a:chExt cx="230" cy="300"/>
          </a:xfrm>
        </p:grpSpPr>
        <p:sp>
          <p:nvSpPr>
            <p:cNvPr id="2776" name="Google Shape;2776;p108"/>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777" name="Google Shape;2777;p108"/>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778" name="Google Shape;2778;p108"/>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63</a:t>
            </a:fld>
            <a:endParaRPr/>
          </a:p>
        </p:txBody>
      </p:sp>
      <p:pic>
        <p:nvPicPr>
          <p:cNvPr id="79" name="Picture 78"/>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782"/>
        <p:cNvGrpSpPr/>
        <p:nvPr/>
      </p:nvGrpSpPr>
      <p:grpSpPr>
        <a:xfrm>
          <a:off x="0" y="0"/>
          <a:ext cx="0" cy="0"/>
          <a:chOff x="0" y="0"/>
          <a:chExt cx="0" cy="0"/>
        </a:xfrm>
      </p:grpSpPr>
      <p:sp>
        <p:nvSpPr>
          <p:cNvPr id="2783" name="Google Shape;2783;p109"/>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784" name="Google Shape;2784;p109"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785" name="Google Shape;2785;p109"/>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08 : </a:t>
            </a:r>
            <a:r>
              <a:rPr lang="vi" sz="1600" b="1">
                <a:solidFill>
                  <a:srgbClr val="C3161C"/>
                </a:solidFill>
                <a:latin typeface="Reddit Sans"/>
                <a:ea typeface="Reddit Sans"/>
                <a:cs typeface="Reddit Sans"/>
                <a:sym typeface="Reddit Sans"/>
              </a:rPr>
              <a:t>Phân tích dữ liệu &amp; dự báo với MBW Next</a:t>
            </a:r>
            <a:endParaRPr sz="1600" b="1">
              <a:solidFill>
                <a:srgbClr val="C3161C"/>
              </a:solidFill>
              <a:latin typeface="Reddit Sans"/>
              <a:ea typeface="Reddit Sans"/>
              <a:cs typeface="Reddit Sans"/>
              <a:sym typeface="Reddit Sans"/>
            </a:endParaRPr>
          </a:p>
        </p:txBody>
      </p:sp>
      <p:grpSp>
        <p:nvGrpSpPr>
          <p:cNvPr id="2786" name="Google Shape;2786;p109"/>
          <p:cNvGrpSpPr/>
          <p:nvPr/>
        </p:nvGrpSpPr>
        <p:grpSpPr>
          <a:xfrm>
            <a:off x="10222040" y="325568"/>
            <a:ext cx="1379662" cy="380749"/>
            <a:chOff x="2600725" y="4134550"/>
            <a:chExt cx="1957800" cy="540300"/>
          </a:xfrm>
        </p:grpSpPr>
        <p:sp>
          <p:nvSpPr>
            <p:cNvPr id="2787" name="Google Shape;2787;p109"/>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788" name="Google Shape;2788;p109"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789" name="Google Shape;2789;p109"/>
          <p:cNvSpPr txBox="1"/>
          <p:nvPr/>
        </p:nvSpPr>
        <p:spPr>
          <a:xfrm>
            <a:off x="587225" y="778700"/>
            <a:ext cx="81657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xây dựng năng lực phân tích dữ liệu và dự báo nhu cầu thị trường để ra quyết định kịp thời?</a:t>
            </a:r>
            <a:endParaRPr sz="1200">
              <a:solidFill>
                <a:srgbClr val="C3161C"/>
              </a:solidFill>
              <a:latin typeface="Reddit Sans Medium"/>
              <a:ea typeface="Reddit Sans Medium"/>
              <a:cs typeface="Reddit Sans Medium"/>
              <a:sym typeface="Reddit Sans Medium"/>
            </a:endParaRPr>
          </a:p>
        </p:txBody>
      </p:sp>
      <p:pic>
        <p:nvPicPr>
          <p:cNvPr id="2790" name="Google Shape;2790;p109"/>
          <p:cNvPicPr preferRelativeResize="0"/>
          <p:nvPr/>
        </p:nvPicPr>
        <p:blipFill rotWithShape="1">
          <a:blip r:embed="rId5">
            <a:alphaModFix/>
          </a:blip>
          <a:srcRect t="4025" b="13323"/>
          <a:stretch/>
        </p:blipFill>
        <p:spPr>
          <a:xfrm>
            <a:off x="592425" y="1352500"/>
            <a:ext cx="3443400" cy="2277000"/>
          </a:xfrm>
          <a:prstGeom prst="roundRect">
            <a:avLst>
              <a:gd name="adj" fmla="val 2394"/>
            </a:avLst>
          </a:prstGeom>
          <a:noFill/>
          <a:ln w="8375" cap="flat" cmpd="sng">
            <a:solidFill>
              <a:srgbClr val="C3161C"/>
            </a:solidFill>
            <a:prstDash val="solid"/>
            <a:round/>
            <a:headEnd type="none" w="sm" len="sm"/>
            <a:tailEnd type="none" w="sm" len="sm"/>
          </a:ln>
        </p:spPr>
      </p:pic>
      <p:sp>
        <p:nvSpPr>
          <p:cNvPr id="2791" name="Google Shape;2791;p109"/>
          <p:cNvSpPr txBox="1"/>
          <p:nvPr/>
        </p:nvSpPr>
        <p:spPr>
          <a:xfrm>
            <a:off x="512425" y="983700"/>
            <a:ext cx="3523200" cy="305400"/>
          </a:xfrm>
          <a:prstGeom prst="rect">
            <a:avLst/>
          </a:prstGeom>
          <a:noFill/>
          <a:ln>
            <a:noFill/>
          </a:ln>
        </p:spPr>
        <p:txBody>
          <a:bodyPr spcFirstLastPara="1" wrap="square" lIns="97775" tIns="97775" rIns="97775" bIns="97775" anchor="t" anchorCtr="0">
            <a:noAutofit/>
          </a:bodyPr>
          <a:lstStyle/>
          <a:p>
            <a:pPr marL="0" lvl="0" indent="0" algn="l" rtl="0">
              <a:spcBef>
                <a:spcPts val="0"/>
              </a:spcBef>
              <a:spcAft>
                <a:spcPts val="0"/>
              </a:spcAft>
              <a:buNone/>
            </a:pPr>
            <a:r>
              <a:rPr lang="vi" sz="1283" b="1">
                <a:solidFill>
                  <a:schemeClr val="dk1"/>
                </a:solidFill>
                <a:latin typeface="Reddit Sans"/>
                <a:ea typeface="Reddit Sans"/>
                <a:cs typeface="Reddit Sans"/>
                <a:sym typeface="Reddit Sans"/>
              </a:rPr>
              <a:t>Dashboard Mua hàng</a:t>
            </a:r>
            <a:endParaRPr sz="1283" b="1">
              <a:solidFill>
                <a:srgbClr val="C3161C"/>
              </a:solidFill>
              <a:latin typeface="Reddit Sans"/>
              <a:ea typeface="Reddit Sans"/>
              <a:cs typeface="Reddit Sans"/>
              <a:sym typeface="Reddit Sans"/>
            </a:endParaRPr>
          </a:p>
        </p:txBody>
      </p:sp>
      <p:sp>
        <p:nvSpPr>
          <p:cNvPr id="2792" name="Google Shape;2792;p109"/>
          <p:cNvSpPr txBox="1"/>
          <p:nvPr/>
        </p:nvSpPr>
        <p:spPr>
          <a:xfrm>
            <a:off x="4295374" y="983700"/>
            <a:ext cx="3523200" cy="305400"/>
          </a:xfrm>
          <a:prstGeom prst="rect">
            <a:avLst/>
          </a:prstGeom>
          <a:noFill/>
          <a:ln>
            <a:noFill/>
          </a:ln>
        </p:spPr>
        <p:txBody>
          <a:bodyPr spcFirstLastPara="1" wrap="square" lIns="97775" tIns="97775" rIns="97775" bIns="97775" anchor="t" anchorCtr="0">
            <a:noAutofit/>
          </a:bodyPr>
          <a:lstStyle/>
          <a:p>
            <a:pPr marL="0" lvl="0" indent="0" algn="l" rtl="0">
              <a:spcBef>
                <a:spcPts val="0"/>
              </a:spcBef>
              <a:spcAft>
                <a:spcPts val="0"/>
              </a:spcAft>
              <a:buNone/>
            </a:pPr>
            <a:r>
              <a:rPr lang="vi" sz="1283" b="1">
                <a:solidFill>
                  <a:schemeClr val="dk1"/>
                </a:solidFill>
                <a:latin typeface="Reddit Sans"/>
                <a:ea typeface="Reddit Sans"/>
                <a:cs typeface="Reddit Sans"/>
                <a:sym typeface="Reddit Sans"/>
              </a:rPr>
              <a:t>Dashboard Kho hàng</a:t>
            </a:r>
            <a:endParaRPr sz="1283" b="1">
              <a:solidFill>
                <a:srgbClr val="C3161C"/>
              </a:solidFill>
              <a:latin typeface="Reddit Sans"/>
              <a:ea typeface="Reddit Sans"/>
              <a:cs typeface="Reddit Sans"/>
              <a:sym typeface="Reddit Sans"/>
            </a:endParaRPr>
          </a:p>
        </p:txBody>
      </p:sp>
      <p:sp>
        <p:nvSpPr>
          <p:cNvPr id="2793" name="Google Shape;2793;p109"/>
          <p:cNvSpPr txBox="1"/>
          <p:nvPr/>
        </p:nvSpPr>
        <p:spPr>
          <a:xfrm>
            <a:off x="8078323" y="983700"/>
            <a:ext cx="3523200" cy="305400"/>
          </a:xfrm>
          <a:prstGeom prst="rect">
            <a:avLst/>
          </a:prstGeom>
          <a:noFill/>
          <a:ln>
            <a:noFill/>
          </a:ln>
        </p:spPr>
        <p:txBody>
          <a:bodyPr spcFirstLastPara="1" wrap="square" lIns="97775" tIns="97775" rIns="97775" bIns="97775" anchor="t" anchorCtr="0">
            <a:noAutofit/>
          </a:bodyPr>
          <a:lstStyle/>
          <a:p>
            <a:pPr marL="0" lvl="0" indent="0" algn="l" rtl="0">
              <a:spcBef>
                <a:spcPts val="0"/>
              </a:spcBef>
              <a:spcAft>
                <a:spcPts val="0"/>
              </a:spcAft>
              <a:buNone/>
            </a:pPr>
            <a:r>
              <a:rPr lang="vi" sz="1283" b="1">
                <a:solidFill>
                  <a:schemeClr val="dk1"/>
                </a:solidFill>
                <a:latin typeface="Reddit Sans"/>
                <a:ea typeface="Reddit Sans"/>
                <a:cs typeface="Reddit Sans"/>
                <a:sym typeface="Reddit Sans"/>
              </a:rPr>
              <a:t>Dashboard Bán hàng</a:t>
            </a:r>
            <a:endParaRPr sz="1283" b="1">
              <a:solidFill>
                <a:srgbClr val="C3161C"/>
              </a:solidFill>
              <a:latin typeface="Reddit Sans"/>
              <a:ea typeface="Reddit Sans"/>
              <a:cs typeface="Reddit Sans"/>
              <a:sym typeface="Reddit Sans"/>
            </a:endParaRPr>
          </a:p>
        </p:txBody>
      </p:sp>
      <p:pic>
        <p:nvPicPr>
          <p:cNvPr id="2794" name="Google Shape;2794;p109"/>
          <p:cNvPicPr preferRelativeResize="0"/>
          <p:nvPr/>
        </p:nvPicPr>
        <p:blipFill rotWithShape="1">
          <a:blip r:embed="rId6">
            <a:alphaModFix/>
          </a:blip>
          <a:srcRect t="3890" b="13335"/>
          <a:stretch/>
        </p:blipFill>
        <p:spPr>
          <a:xfrm>
            <a:off x="4352675" y="1352500"/>
            <a:ext cx="3448500" cy="2277000"/>
          </a:xfrm>
          <a:prstGeom prst="roundRect">
            <a:avLst>
              <a:gd name="adj" fmla="val 4493"/>
            </a:avLst>
          </a:prstGeom>
          <a:noFill/>
          <a:ln w="8375" cap="flat" cmpd="sng">
            <a:solidFill>
              <a:srgbClr val="C3161C"/>
            </a:solidFill>
            <a:prstDash val="solid"/>
            <a:round/>
            <a:headEnd type="none" w="sm" len="sm"/>
            <a:tailEnd type="none" w="sm" len="sm"/>
          </a:ln>
        </p:spPr>
      </p:pic>
      <p:sp>
        <p:nvSpPr>
          <p:cNvPr id="2795" name="Google Shape;2795;p109"/>
          <p:cNvSpPr txBox="1"/>
          <p:nvPr/>
        </p:nvSpPr>
        <p:spPr>
          <a:xfrm>
            <a:off x="512425" y="3624864"/>
            <a:ext cx="3523200" cy="305400"/>
          </a:xfrm>
          <a:prstGeom prst="rect">
            <a:avLst/>
          </a:prstGeom>
          <a:noFill/>
          <a:ln>
            <a:noFill/>
          </a:ln>
        </p:spPr>
        <p:txBody>
          <a:bodyPr spcFirstLastPara="1" wrap="square" lIns="97775" tIns="97775" rIns="97775" bIns="97775" anchor="t" anchorCtr="0">
            <a:noAutofit/>
          </a:bodyPr>
          <a:lstStyle/>
          <a:p>
            <a:pPr marL="0" lvl="0" indent="0" algn="l" rtl="0">
              <a:spcBef>
                <a:spcPts val="0"/>
              </a:spcBef>
              <a:spcAft>
                <a:spcPts val="0"/>
              </a:spcAft>
              <a:buNone/>
            </a:pPr>
            <a:r>
              <a:rPr lang="vi" sz="1283" b="1">
                <a:solidFill>
                  <a:schemeClr val="dk1"/>
                </a:solidFill>
                <a:latin typeface="Reddit Sans"/>
                <a:ea typeface="Reddit Sans"/>
                <a:cs typeface="Reddit Sans"/>
                <a:sym typeface="Reddit Sans"/>
              </a:rPr>
              <a:t>Dashboard Tài chính kế toán</a:t>
            </a:r>
            <a:endParaRPr sz="1283" b="1">
              <a:solidFill>
                <a:srgbClr val="C3161C"/>
              </a:solidFill>
              <a:latin typeface="Reddit Sans"/>
              <a:ea typeface="Reddit Sans"/>
              <a:cs typeface="Reddit Sans"/>
              <a:sym typeface="Reddit Sans"/>
            </a:endParaRPr>
          </a:p>
        </p:txBody>
      </p:sp>
      <p:pic>
        <p:nvPicPr>
          <p:cNvPr id="2796" name="Google Shape;2796;p109"/>
          <p:cNvPicPr preferRelativeResize="0"/>
          <p:nvPr/>
        </p:nvPicPr>
        <p:blipFill rotWithShape="1">
          <a:blip r:embed="rId7">
            <a:alphaModFix/>
          </a:blip>
          <a:srcRect t="3793" b="12839"/>
          <a:stretch/>
        </p:blipFill>
        <p:spPr>
          <a:xfrm>
            <a:off x="8158325" y="1352500"/>
            <a:ext cx="3443400" cy="2277000"/>
          </a:xfrm>
          <a:prstGeom prst="roundRect">
            <a:avLst>
              <a:gd name="adj" fmla="val 4493"/>
            </a:avLst>
          </a:prstGeom>
          <a:noFill/>
          <a:ln w="8375" cap="flat" cmpd="sng">
            <a:solidFill>
              <a:srgbClr val="C3161C"/>
            </a:solidFill>
            <a:prstDash val="solid"/>
            <a:round/>
            <a:headEnd type="none" w="sm" len="sm"/>
            <a:tailEnd type="none" w="sm" len="sm"/>
          </a:ln>
        </p:spPr>
      </p:pic>
      <p:pic>
        <p:nvPicPr>
          <p:cNvPr id="2797" name="Google Shape;2797;p109"/>
          <p:cNvPicPr preferRelativeResize="0"/>
          <p:nvPr/>
        </p:nvPicPr>
        <p:blipFill rotWithShape="1">
          <a:blip r:embed="rId8">
            <a:alphaModFix/>
          </a:blip>
          <a:srcRect b="5231"/>
          <a:stretch/>
        </p:blipFill>
        <p:spPr>
          <a:xfrm>
            <a:off x="589875" y="3980050"/>
            <a:ext cx="3448500" cy="2277000"/>
          </a:xfrm>
          <a:prstGeom prst="roundRect">
            <a:avLst>
              <a:gd name="adj" fmla="val 2232"/>
            </a:avLst>
          </a:prstGeom>
          <a:noFill/>
          <a:ln w="9525" cap="flat" cmpd="sng">
            <a:solidFill>
              <a:srgbClr val="C3161C"/>
            </a:solidFill>
            <a:prstDash val="solid"/>
            <a:round/>
            <a:headEnd type="none" w="sm" len="sm"/>
            <a:tailEnd type="none" w="sm" len="sm"/>
          </a:ln>
        </p:spPr>
      </p:pic>
      <p:sp>
        <p:nvSpPr>
          <p:cNvPr id="2798" name="Google Shape;2798;p109"/>
          <p:cNvSpPr txBox="1"/>
          <p:nvPr/>
        </p:nvSpPr>
        <p:spPr>
          <a:xfrm>
            <a:off x="4331500" y="3624864"/>
            <a:ext cx="3523200" cy="305400"/>
          </a:xfrm>
          <a:prstGeom prst="rect">
            <a:avLst/>
          </a:prstGeom>
          <a:noFill/>
          <a:ln>
            <a:noFill/>
          </a:ln>
        </p:spPr>
        <p:txBody>
          <a:bodyPr spcFirstLastPara="1" wrap="square" lIns="97775" tIns="97775" rIns="97775" bIns="97775" anchor="t" anchorCtr="0">
            <a:noAutofit/>
          </a:bodyPr>
          <a:lstStyle/>
          <a:p>
            <a:pPr marL="0" lvl="0" indent="0" algn="l" rtl="0">
              <a:spcBef>
                <a:spcPts val="0"/>
              </a:spcBef>
              <a:spcAft>
                <a:spcPts val="0"/>
              </a:spcAft>
              <a:buNone/>
            </a:pPr>
            <a:r>
              <a:rPr lang="vi" sz="1283" b="1">
                <a:solidFill>
                  <a:schemeClr val="dk1"/>
                </a:solidFill>
                <a:latin typeface="Reddit Sans"/>
                <a:ea typeface="Reddit Sans"/>
                <a:cs typeface="Reddit Sans"/>
                <a:sym typeface="Reddit Sans"/>
              </a:rPr>
              <a:t>Tổng hợp Phân phối theo sản phẩm</a:t>
            </a:r>
            <a:endParaRPr sz="1283" b="1">
              <a:solidFill>
                <a:srgbClr val="C3161C"/>
              </a:solidFill>
              <a:latin typeface="Reddit Sans"/>
              <a:ea typeface="Reddit Sans"/>
              <a:cs typeface="Reddit Sans"/>
              <a:sym typeface="Reddit Sans"/>
            </a:endParaRPr>
          </a:p>
        </p:txBody>
      </p:sp>
      <p:pic>
        <p:nvPicPr>
          <p:cNvPr id="2799" name="Google Shape;2799;p109"/>
          <p:cNvPicPr preferRelativeResize="0"/>
          <p:nvPr/>
        </p:nvPicPr>
        <p:blipFill rotWithShape="1">
          <a:blip r:embed="rId9">
            <a:alphaModFix/>
          </a:blip>
          <a:srcRect r="30911"/>
          <a:stretch/>
        </p:blipFill>
        <p:spPr>
          <a:xfrm>
            <a:off x="4352675" y="3980050"/>
            <a:ext cx="3443400" cy="2277000"/>
          </a:xfrm>
          <a:prstGeom prst="roundRect">
            <a:avLst>
              <a:gd name="adj" fmla="val 3776"/>
            </a:avLst>
          </a:prstGeom>
          <a:noFill/>
          <a:ln w="9525" cap="flat" cmpd="sng">
            <a:solidFill>
              <a:srgbClr val="C3161C"/>
            </a:solidFill>
            <a:prstDash val="solid"/>
            <a:round/>
            <a:headEnd type="none" w="sm" len="sm"/>
            <a:tailEnd type="none" w="sm" len="sm"/>
          </a:ln>
        </p:spPr>
      </p:pic>
      <p:sp>
        <p:nvSpPr>
          <p:cNvPr id="2800" name="Google Shape;2800;p109"/>
          <p:cNvSpPr txBox="1"/>
          <p:nvPr/>
        </p:nvSpPr>
        <p:spPr>
          <a:xfrm>
            <a:off x="8150575" y="3624864"/>
            <a:ext cx="3523200" cy="305400"/>
          </a:xfrm>
          <a:prstGeom prst="rect">
            <a:avLst/>
          </a:prstGeom>
          <a:noFill/>
          <a:ln>
            <a:noFill/>
          </a:ln>
        </p:spPr>
        <p:txBody>
          <a:bodyPr spcFirstLastPara="1" wrap="square" lIns="97775" tIns="97775" rIns="97775" bIns="97775" anchor="t" anchorCtr="0">
            <a:noAutofit/>
          </a:bodyPr>
          <a:lstStyle/>
          <a:p>
            <a:pPr marL="0" lvl="0" indent="0" algn="l" rtl="0">
              <a:spcBef>
                <a:spcPts val="0"/>
              </a:spcBef>
              <a:spcAft>
                <a:spcPts val="0"/>
              </a:spcAft>
              <a:buNone/>
            </a:pPr>
            <a:r>
              <a:rPr lang="vi" sz="1283" b="1">
                <a:solidFill>
                  <a:schemeClr val="dk1"/>
                </a:solidFill>
                <a:latin typeface="Reddit Sans"/>
                <a:ea typeface="Reddit Sans"/>
                <a:cs typeface="Reddit Sans"/>
                <a:sym typeface="Reddit Sans"/>
              </a:rPr>
              <a:t>Tổng hợp Phân phối theo khách hàng</a:t>
            </a:r>
            <a:endParaRPr sz="1283" b="1">
              <a:solidFill>
                <a:srgbClr val="C3161C"/>
              </a:solidFill>
              <a:latin typeface="Reddit Sans"/>
              <a:ea typeface="Reddit Sans"/>
              <a:cs typeface="Reddit Sans"/>
              <a:sym typeface="Reddit Sans"/>
            </a:endParaRPr>
          </a:p>
        </p:txBody>
      </p:sp>
      <p:pic>
        <p:nvPicPr>
          <p:cNvPr id="2801" name="Google Shape;2801;p109"/>
          <p:cNvPicPr preferRelativeResize="0"/>
          <p:nvPr/>
        </p:nvPicPr>
        <p:blipFill rotWithShape="1">
          <a:blip r:embed="rId10">
            <a:alphaModFix/>
          </a:blip>
          <a:srcRect r="35187"/>
          <a:stretch/>
        </p:blipFill>
        <p:spPr>
          <a:xfrm>
            <a:off x="8158325" y="3980050"/>
            <a:ext cx="3443400" cy="2290800"/>
          </a:xfrm>
          <a:prstGeom prst="roundRect">
            <a:avLst>
              <a:gd name="adj" fmla="val 3943"/>
            </a:avLst>
          </a:prstGeom>
          <a:noFill/>
          <a:ln w="9525" cap="flat" cmpd="sng">
            <a:solidFill>
              <a:srgbClr val="C3161C"/>
            </a:solidFill>
            <a:prstDash val="solid"/>
            <a:round/>
            <a:headEnd type="none" w="sm" len="sm"/>
            <a:tailEnd type="none" w="sm" len="sm"/>
          </a:ln>
        </p:spPr>
      </p:pic>
      <p:sp>
        <p:nvSpPr>
          <p:cNvPr id="2802" name="Google Shape;2802;p109"/>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64</a:t>
            </a:fld>
            <a:endParaRPr/>
          </a:p>
        </p:txBody>
      </p:sp>
      <p:pic>
        <p:nvPicPr>
          <p:cNvPr id="22" name="Picture 21"/>
          <p:cNvPicPr>
            <a:picLocks noChangeAspect="1"/>
          </p:cNvPicPr>
          <p:nvPr/>
        </p:nvPicPr>
        <p:blipFill>
          <a:blip r:embed="rId11"/>
          <a:stretch>
            <a:fillRect/>
          </a:stretch>
        </p:blipFill>
        <p:spPr>
          <a:xfrm>
            <a:off x="4704537" y="6450781"/>
            <a:ext cx="3254939" cy="260732"/>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806"/>
        <p:cNvGrpSpPr/>
        <p:nvPr/>
      </p:nvGrpSpPr>
      <p:grpSpPr>
        <a:xfrm>
          <a:off x="0" y="0"/>
          <a:ext cx="0" cy="0"/>
          <a:chOff x="0" y="0"/>
          <a:chExt cx="0" cy="0"/>
        </a:xfrm>
      </p:grpSpPr>
      <p:sp>
        <p:nvSpPr>
          <p:cNvPr id="2807" name="Google Shape;2807;p110"/>
          <p:cNvSpPr txBox="1"/>
          <p:nvPr/>
        </p:nvSpPr>
        <p:spPr>
          <a:xfrm>
            <a:off x="-50" y="1919275"/>
            <a:ext cx="12189000" cy="20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15000">
                <a:solidFill>
                  <a:srgbClr val="F9F9F9"/>
                </a:solidFill>
                <a:latin typeface="Reddit Sans Black"/>
                <a:ea typeface="Reddit Sans Black"/>
                <a:cs typeface="Reddit Sans Black"/>
                <a:sym typeface="Reddit Sans Black"/>
              </a:rPr>
              <a:t>SOLUTIONS</a:t>
            </a:r>
            <a:endParaRPr sz="15000">
              <a:solidFill>
                <a:srgbClr val="F9F9F9"/>
              </a:solidFill>
              <a:latin typeface="Reddit Sans Black"/>
              <a:ea typeface="Reddit Sans Black"/>
              <a:cs typeface="Reddit Sans Black"/>
              <a:sym typeface="Reddit Sans Black"/>
            </a:endParaRPr>
          </a:p>
        </p:txBody>
      </p:sp>
      <p:sp>
        <p:nvSpPr>
          <p:cNvPr id="2808" name="Google Shape;2808;p110"/>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809" name="Google Shape;2809;p110"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810" name="Google Shape;2810;p110"/>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rgbClr val="C3161C"/>
                </a:solidFill>
                <a:latin typeface="Reddit Sans"/>
                <a:ea typeface="Reddit Sans"/>
                <a:cs typeface="Reddit Sans"/>
                <a:sym typeface="Reddit Sans"/>
              </a:rPr>
              <a:t>Giải pháp</a:t>
            </a:r>
            <a:endParaRPr sz="1600" b="1">
              <a:latin typeface="Reddit Sans"/>
              <a:ea typeface="Reddit Sans"/>
              <a:cs typeface="Reddit Sans"/>
              <a:sym typeface="Reddit Sans"/>
            </a:endParaRPr>
          </a:p>
        </p:txBody>
      </p:sp>
      <p:sp>
        <p:nvSpPr>
          <p:cNvPr id="2811" name="Google Shape;2811;p110"/>
          <p:cNvSpPr txBox="1"/>
          <p:nvPr/>
        </p:nvSpPr>
        <p:spPr>
          <a:xfrm>
            <a:off x="-150" y="2902375"/>
            <a:ext cx="12189000" cy="84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Quản lý Kế hoạch &amp; Thực thi Sản xuất </a:t>
            </a:r>
            <a:endParaRPr sz="3000" b="1">
              <a:solidFill>
                <a:srgbClr val="C3161C"/>
              </a:solidFill>
              <a:latin typeface="Reddit Sans"/>
              <a:ea typeface="Reddit Sans"/>
              <a:cs typeface="Reddit Sans"/>
              <a:sym typeface="Reddit Sans"/>
            </a:endParaRPr>
          </a:p>
          <a:p>
            <a:pPr marL="0" lvl="0" indent="0" algn="ctr" rtl="0">
              <a:spcBef>
                <a:spcPts val="0"/>
              </a:spcBef>
              <a:spcAft>
                <a:spcPts val="0"/>
              </a:spcAft>
              <a:buClr>
                <a:schemeClr val="dk1"/>
              </a:buClr>
              <a:buSzPts val="1100"/>
              <a:buFont typeface="Arial"/>
              <a:buNone/>
            </a:pPr>
            <a:r>
              <a:rPr lang="vi" sz="3000" b="1">
                <a:solidFill>
                  <a:srgbClr val="C3161C"/>
                </a:solidFill>
                <a:latin typeface="Reddit Sans"/>
                <a:ea typeface="Reddit Sans"/>
                <a:cs typeface="Reddit Sans"/>
                <a:sym typeface="Reddit Sans"/>
              </a:rPr>
              <a:t>bằng MBW Next</a:t>
            </a:r>
            <a:endParaRPr sz="3000" b="1">
              <a:solidFill>
                <a:srgbClr val="C3161C"/>
              </a:solidFill>
              <a:latin typeface="Reddit Sans"/>
              <a:ea typeface="Reddit Sans"/>
              <a:cs typeface="Reddit Sans"/>
              <a:sym typeface="Reddit Sans"/>
            </a:endParaRPr>
          </a:p>
        </p:txBody>
      </p:sp>
      <p:sp>
        <p:nvSpPr>
          <p:cNvPr id="2812" name="Google Shape;2812;p110"/>
          <p:cNvSpPr txBox="1"/>
          <p:nvPr/>
        </p:nvSpPr>
        <p:spPr>
          <a:xfrm>
            <a:off x="4157825" y="19192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dk1"/>
                </a:solidFill>
                <a:latin typeface="Reddit Sans"/>
                <a:ea typeface="Reddit Sans"/>
                <a:cs typeface="Reddit Sans"/>
                <a:sym typeface="Reddit Sans"/>
              </a:rPr>
              <a:t>GIẢI PHÁP 09</a:t>
            </a:r>
            <a:endParaRPr sz="3200" b="1">
              <a:solidFill>
                <a:schemeClr val="dk1"/>
              </a:solidFill>
              <a:latin typeface="Reddit Sans"/>
              <a:ea typeface="Reddit Sans"/>
              <a:cs typeface="Reddit Sans"/>
              <a:sym typeface="Reddit Sans"/>
            </a:endParaRPr>
          </a:p>
        </p:txBody>
      </p:sp>
      <p:sp>
        <p:nvSpPr>
          <p:cNvPr id="2813" name="Google Shape;2813;p110"/>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65</a:t>
            </a:fld>
            <a:endParaRPr/>
          </a:p>
        </p:txBody>
      </p:sp>
      <p:pic>
        <p:nvPicPr>
          <p:cNvPr id="9" name="Picture 8"/>
          <p:cNvPicPr>
            <a:picLocks noChangeAspect="1"/>
          </p:cNvPicPr>
          <p:nvPr/>
        </p:nvPicPr>
        <p:blipFill>
          <a:blip r:embed="rId4"/>
          <a:stretch>
            <a:fillRect/>
          </a:stretch>
        </p:blipFill>
        <p:spPr>
          <a:xfrm>
            <a:off x="4704537" y="6450781"/>
            <a:ext cx="3254939" cy="260732"/>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817"/>
        <p:cNvGrpSpPr/>
        <p:nvPr/>
      </p:nvGrpSpPr>
      <p:grpSpPr>
        <a:xfrm>
          <a:off x="0" y="0"/>
          <a:ext cx="0" cy="0"/>
          <a:chOff x="0" y="0"/>
          <a:chExt cx="0" cy="0"/>
        </a:xfrm>
      </p:grpSpPr>
      <p:sp>
        <p:nvSpPr>
          <p:cNvPr id="2818" name="Google Shape;2818;p111"/>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819" name="Google Shape;2819;p111"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820" name="Google Shape;2820;p111"/>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09 : </a:t>
            </a:r>
            <a:r>
              <a:rPr lang="vi" sz="1600" b="1">
                <a:solidFill>
                  <a:srgbClr val="C3161C"/>
                </a:solidFill>
                <a:latin typeface="Reddit Sans"/>
                <a:ea typeface="Reddit Sans"/>
                <a:cs typeface="Reddit Sans"/>
                <a:sym typeface="Reddit Sans"/>
              </a:rPr>
              <a:t>Quản lý Kế hoạch &amp; Thực thi Sản xuất bằng MBW Next</a:t>
            </a:r>
            <a:endParaRPr sz="1600" b="1">
              <a:solidFill>
                <a:srgbClr val="C3161C"/>
              </a:solidFill>
              <a:latin typeface="Reddit Sans"/>
              <a:ea typeface="Reddit Sans"/>
              <a:cs typeface="Reddit Sans"/>
              <a:sym typeface="Reddit Sans"/>
            </a:endParaRPr>
          </a:p>
        </p:txBody>
      </p:sp>
      <p:grpSp>
        <p:nvGrpSpPr>
          <p:cNvPr id="2821" name="Google Shape;2821;p111"/>
          <p:cNvGrpSpPr/>
          <p:nvPr/>
        </p:nvGrpSpPr>
        <p:grpSpPr>
          <a:xfrm>
            <a:off x="10222040" y="325568"/>
            <a:ext cx="1379662" cy="380749"/>
            <a:chOff x="2600725" y="4134550"/>
            <a:chExt cx="1957800" cy="540300"/>
          </a:xfrm>
        </p:grpSpPr>
        <p:sp>
          <p:nvSpPr>
            <p:cNvPr id="2822" name="Google Shape;2822;p111"/>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823" name="Google Shape;2823;p111"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824" name="Google Shape;2824;p111"/>
          <p:cNvSpPr txBox="1"/>
          <p:nvPr/>
        </p:nvSpPr>
        <p:spPr>
          <a:xfrm>
            <a:off x="587225" y="778700"/>
            <a:ext cx="94194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vi" sz="1200">
                <a:solidFill>
                  <a:schemeClr val="dk1"/>
                </a:solidFill>
                <a:latin typeface="Reddit Sans Medium"/>
                <a:ea typeface="Reddit Sans Medium"/>
                <a:cs typeface="Reddit Sans Medium"/>
                <a:sym typeface="Reddit Sans Medium"/>
              </a:rPr>
              <a:t>Làm thế nào để gắn kết cung cầu và tối ưu sản xuất khi doanh nghiệp có kênh phân phối - thương mại vừa sản xuất/gia công</a:t>
            </a:r>
            <a:endParaRPr sz="1200">
              <a:solidFill>
                <a:srgbClr val="C3161C"/>
              </a:solidFill>
              <a:latin typeface="Reddit Sans Medium"/>
              <a:ea typeface="Reddit Sans Medium"/>
              <a:cs typeface="Reddit Sans Medium"/>
              <a:sym typeface="Reddit Sans Medium"/>
            </a:endParaRPr>
          </a:p>
        </p:txBody>
      </p:sp>
      <p:sp>
        <p:nvSpPr>
          <p:cNvPr id="2825" name="Google Shape;2825;p111"/>
          <p:cNvSpPr/>
          <p:nvPr/>
        </p:nvSpPr>
        <p:spPr>
          <a:xfrm>
            <a:off x="58722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826" name="Google Shape;2826;p111"/>
          <p:cNvSpPr/>
          <p:nvPr/>
        </p:nvSpPr>
        <p:spPr>
          <a:xfrm>
            <a:off x="139467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Vấn đề / giải pháp</a:t>
            </a:r>
            <a:endParaRPr sz="1150">
              <a:solidFill>
                <a:schemeClr val="lt1"/>
              </a:solidFill>
              <a:latin typeface="Reddit Sans SemiBold"/>
              <a:ea typeface="Reddit Sans SemiBold"/>
              <a:cs typeface="Reddit Sans SemiBold"/>
              <a:sym typeface="Reddit Sans SemiBold"/>
            </a:endParaRPr>
          </a:p>
        </p:txBody>
      </p:sp>
      <p:sp>
        <p:nvSpPr>
          <p:cNvPr id="2827" name="Google Shape;2827;p111"/>
          <p:cNvSpPr/>
          <p:nvPr/>
        </p:nvSpPr>
        <p:spPr>
          <a:xfrm>
            <a:off x="4325675"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828" name="Google Shape;2828;p111"/>
          <p:cNvSpPr/>
          <p:nvPr/>
        </p:nvSpPr>
        <p:spPr>
          <a:xfrm>
            <a:off x="5133122"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Lợi ích nổi bật</a:t>
            </a:r>
            <a:endParaRPr sz="1150">
              <a:solidFill>
                <a:schemeClr val="lt1"/>
              </a:solidFill>
              <a:latin typeface="Reddit Sans SemiBold"/>
              <a:ea typeface="Reddit Sans SemiBold"/>
              <a:cs typeface="Reddit Sans SemiBold"/>
              <a:sym typeface="Reddit Sans SemiBold"/>
            </a:endParaRPr>
          </a:p>
        </p:txBody>
      </p:sp>
      <p:sp>
        <p:nvSpPr>
          <p:cNvPr id="2829" name="Google Shape;2829;p111"/>
          <p:cNvSpPr txBox="1"/>
          <p:nvPr/>
        </p:nvSpPr>
        <p:spPr>
          <a:xfrm>
            <a:off x="68172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Vấn đề</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30" name="Google Shape;2830;p111"/>
          <p:cNvCxnSpPr/>
          <p:nvPr/>
        </p:nvCxnSpPr>
        <p:spPr>
          <a:xfrm>
            <a:off x="60327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31" name="Google Shape;2831;p111"/>
          <p:cNvSpPr txBox="1"/>
          <p:nvPr/>
        </p:nvSpPr>
        <p:spPr>
          <a:xfrm>
            <a:off x="681729" y="2094138"/>
            <a:ext cx="3427800" cy="1554900"/>
          </a:xfrm>
          <a:prstGeom prst="rect">
            <a:avLst/>
          </a:prstGeom>
          <a:noFill/>
          <a:ln>
            <a:noFill/>
          </a:ln>
        </p:spPr>
        <p:txBody>
          <a:bodyPr spcFirstLastPara="1" wrap="square" lIns="91425" tIns="45700" rIns="91425" bIns="45700" anchor="t" anchorCtr="0">
            <a:spAutoFit/>
          </a:bodyPr>
          <a:lstStyle/>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DN phân phối có thể phải sản xuất (hoặc thuê gia công) nhưng thiếu liên kết giữa 2 kế hoạch này</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Hiện trạng thường lập trên Excel, không gắn liền với tồn kho nguyên vật liệu và năng lực sản xuất</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Không linh hoạt điều chỉnh kế hoạch khi đơn hàng đột xuất hoặc khi thị trường thay đổi.</a:t>
            </a:r>
            <a:endParaRPr sz="1050">
              <a:latin typeface="Reddit Sans"/>
              <a:ea typeface="Reddit Sans"/>
              <a:cs typeface="Reddit Sans"/>
              <a:sym typeface="Reddit Sans"/>
            </a:endParaRPr>
          </a:p>
          <a:p>
            <a:pPr marL="180000" marR="0" lvl="0" indent="-161925" algn="l" rtl="0">
              <a:lnSpc>
                <a:spcPct val="115000"/>
              </a:lnSpc>
              <a:spcBef>
                <a:spcPts val="0"/>
              </a:spcBef>
              <a:spcAft>
                <a:spcPts val="0"/>
              </a:spcAft>
              <a:buSzPts val="1050"/>
              <a:buFont typeface="Reddit Sans"/>
              <a:buChar char="●"/>
            </a:pPr>
            <a:r>
              <a:rPr lang="vi" sz="1050">
                <a:latin typeface="Reddit Sans"/>
                <a:ea typeface="Reddit Sans"/>
                <a:cs typeface="Reddit Sans"/>
                <a:sym typeface="Reddit Sans"/>
              </a:rPr>
              <a:t>Khó đánh giá hiệu quả chương trình khuyến mãi và chiến dịch phân phối.</a:t>
            </a:r>
            <a:endParaRPr sz="1050">
              <a:latin typeface="Reddit Sans"/>
              <a:ea typeface="Reddit Sans"/>
              <a:cs typeface="Reddit Sans"/>
              <a:sym typeface="Reddit Sans"/>
            </a:endParaRPr>
          </a:p>
        </p:txBody>
      </p:sp>
      <p:grpSp>
        <p:nvGrpSpPr>
          <p:cNvPr id="2832" name="Google Shape;2832;p111"/>
          <p:cNvGrpSpPr/>
          <p:nvPr/>
        </p:nvGrpSpPr>
        <p:grpSpPr>
          <a:xfrm rot="-2653208">
            <a:off x="3813930" y="1875175"/>
            <a:ext cx="150428" cy="196210"/>
            <a:chOff x="3723" y="2014"/>
            <a:chExt cx="230" cy="300"/>
          </a:xfrm>
        </p:grpSpPr>
        <p:sp>
          <p:nvSpPr>
            <p:cNvPr id="2833" name="Google Shape;2833;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34" name="Google Shape;2834;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35" name="Google Shape;2835;p111"/>
          <p:cNvSpPr txBox="1"/>
          <p:nvPr/>
        </p:nvSpPr>
        <p:spPr>
          <a:xfrm>
            <a:off x="681725" y="3606496"/>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Giải pháp của MBW Next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36" name="Google Shape;2836;p111"/>
          <p:cNvCxnSpPr/>
          <p:nvPr/>
        </p:nvCxnSpPr>
        <p:spPr>
          <a:xfrm>
            <a:off x="603275" y="391429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37" name="Google Shape;2837;p111"/>
          <p:cNvSpPr txBox="1"/>
          <p:nvPr/>
        </p:nvSpPr>
        <p:spPr>
          <a:xfrm>
            <a:off x="681729" y="3914296"/>
            <a:ext cx="3427800" cy="2370300"/>
          </a:xfrm>
          <a:prstGeom prst="rect">
            <a:avLst/>
          </a:prstGeom>
          <a:noFill/>
          <a:ln>
            <a:noFill/>
          </a:ln>
        </p:spPr>
        <p:txBody>
          <a:bodyPr spcFirstLastPara="1" wrap="square" lIns="91425" tIns="45700" rIns="91425" bIns="45700" anchor="t" anchorCtr="0">
            <a:spAutoFit/>
          </a:bodyPr>
          <a:lstStyle/>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Kế hoạch sản xuất tích hợp </a:t>
            </a:r>
            <a:r>
              <a:rPr lang="vi" sz="1000">
                <a:solidFill>
                  <a:schemeClr val="dk1"/>
                </a:solidFill>
                <a:latin typeface="Reddit Sans"/>
                <a:ea typeface="Reddit Sans"/>
                <a:cs typeface="Reddit Sans"/>
                <a:sym typeface="Reddit Sans"/>
              </a:rPr>
              <a:t>→ Kế hoạch nhu cầu nguyên vật liệu (MRP) → Kế hoạch sản xuất chi tiết (Production Order).</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MRP &amp; quản lý NVL</a:t>
            </a:r>
            <a:r>
              <a:rPr lang="vi" sz="1000">
                <a:solidFill>
                  <a:schemeClr val="dk1"/>
                </a:solidFill>
                <a:latin typeface="Reddit Sans"/>
                <a:ea typeface="Reddit Sans"/>
                <a:cs typeface="Reddit Sans"/>
                <a:sym typeface="Reddit Sans"/>
              </a:rPr>
              <a:t>: Tự động tính toán nhu cầu NVL theo BOM (định mức sản xuất), cảnh báo thiếu hụt</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Theo dõi thực thi sản xuất</a:t>
            </a:r>
            <a:r>
              <a:rPr lang="vi" sz="1000">
                <a:solidFill>
                  <a:schemeClr val="dk1"/>
                </a:solidFill>
                <a:latin typeface="Reddit Sans"/>
                <a:ea typeface="Reddit Sans"/>
                <a:cs typeface="Reddit Sans"/>
                <a:sym typeface="Reddit Sans"/>
              </a:rPr>
              <a:t>: Quản lý tiến độ sản xuất theo lệnh, kiểm soát chất lượng, ghi nhận sản lượng thực tế, bán thành phẩm, thành phẩm, tỷ lệ hao hụt</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Tính giá thành</a:t>
            </a:r>
            <a:r>
              <a:rPr lang="vi" sz="1000">
                <a:solidFill>
                  <a:schemeClr val="dk1"/>
                </a:solidFill>
                <a:latin typeface="Reddit Sans"/>
                <a:ea typeface="Reddit Sans"/>
                <a:cs typeface="Reddit Sans"/>
                <a:sym typeface="Reddit Sans"/>
              </a:rPr>
              <a:t>: Tự động tập hợp chi phí NVL, nhân công, máy móc, phân bổ chi phí chung</a:t>
            </a:r>
            <a:endParaRPr sz="1000">
              <a:solidFill>
                <a:schemeClr val="dk1"/>
              </a:solidFill>
              <a:latin typeface="Reddit Sans"/>
              <a:ea typeface="Reddit Sans"/>
              <a:cs typeface="Reddit Sans"/>
              <a:sym typeface="Reddit Sans"/>
            </a:endParaRPr>
          </a:p>
          <a:p>
            <a:pPr marL="180000" marR="0" lvl="0" indent="-158750" algn="l" rtl="0">
              <a:lnSpc>
                <a:spcPct val="115000"/>
              </a:lnSpc>
              <a:spcBef>
                <a:spcPts val="0"/>
              </a:spcBef>
              <a:spcAft>
                <a:spcPts val="0"/>
              </a:spcAft>
              <a:buClr>
                <a:schemeClr val="dk1"/>
              </a:buClr>
              <a:buSzPts val="1000"/>
              <a:buChar char="●"/>
            </a:pPr>
            <a:r>
              <a:rPr lang="vi" sz="1000" b="1">
                <a:solidFill>
                  <a:schemeClr val="dk1"/>
                </a:solidFill>
                <a:latin typeface="Reddit Sans"/>
                <a:ea typeface="Reddit Sans"/>
                <a:cs typeface="Reddit Sans"/>
                <a:sym typeface="Reddit Sans"/>
              </a:rPr>
              <a:t>Kết nối phân phối</a:t>
            </a:r>
            <a:r>
              <a:rPr lang="vi" sz="1000">
                <a:solidFill>
                  <a:schemeClr val="dk1"/>
                </a:solidFill>
                <a:latin typeface="Reddit Sans"/>
                <a:ea typeface="Reddit Sans"/>
                <a:cs typeface="Reddit Sans"/>
                <a:sym typeface="Reddit Sans"/>
              </a:rPr>
              <a:t>: Thành phẩm sau khi nhập kho → tự động đồng bộ sang hệ thống phân phối DMS để lên kế hoạch đẩy hàng theo kênh.</a:t>
            </a:r>
            <a:endParaRPr sz="1000">
              <a:solidFill>
                <a:schemeClr val="dk1"/>
              </a:solidFill>
              <a:latin typeface="Reddit Sans"/>
              <a:ea typeface="Reddit Sans"/>
              <a:cs typeface="Reddit Sans"/>
              <a:sym typeface="Reddit Sans"/>
            </a:endParaRPr>
          </a:p>
        </p:txBody>
      </p:sp>
      <p:grpSp>
        <p:nvGrpSpPr>
          <p:cNvPr id="2838" name="Google Shape;2838;p111"/>
          <p:cNvGrpSpPr/>
          <p:nvPr/>
        </p:nvGrpSpPr>
        <p:grpSpPr>
          <a:xfrm rot="-2653208">
            <a:off x="3813930" y="3665358"/>
            <a:ext cx="150428" cy="196210"/>
            <a:chOff x="3723" y="2014"/>
            <a:chExt cx="230" cy="300"/>
          </a:xfrm>
        </p:grpSpPr>
        <p:sp>
          <p:nvSpPr>
            <p:cNvPr id="2839" name="Google Shape;2839;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40" name="Google Shape;2840;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41" name="Google Shape;2841;p111"/>
          <p:cNvSpPr txBox="1"/>
          <p:nvPr/>
        </p:nvSpPr>
        <p:spPr>
          <a:xfrm>
            <a:off x="4412150"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Công ty / </a:t>
            </a:r>
            <a:r>
              <a:rPr lang="vi">
                <a:solidFill>
                  <a:schemeClr val="dk1"/>
                </a:solidFill>
                <a:latin typeface="Reddit Sans SemiBold"/>
                <a:ea typeface="Reddit Sans SemiBold"/>
                <a:cs typeface="Reddit Sans SemiBold"/>
                <a:sym typeface="Reddit Sans SemiBold"/>
              </a:rPr>
              <a:t>Ban lãnh đạo</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42" name="Google Shape;2842;p111"/>
          <p:cNvCxnSpPr/>
          <p:nvPr/>
        </p:nvCxnSpPr>
        <p:spPr>
          <a:xfrm>
            <a:off x="4333700"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43" name="Google Shape;2843;p111"/>
          <p:cNvSpPr txBox="1"/>
          <p:nvPr/>
        </p:nvSpPr>
        <p:spPr>
          <a:xfrm>
            <a:off x="4412154" y="2101038"/>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solidFill>
                  <a:schemeClr val="dk1"/>
                </a:solidFill>
                <a:latin typeface="Reddit Sans"/>
                <a:ea typeface="Reddit Sans"/>
                <a:cs typeface="Reddit Sans"/>
                <a:sym typeface="Reddit Sans"/>
              </a:rPr>
              <a:t>Có bức tranh toàn cảnh từ bán hàng → kế hoạch → sản xuất → tồn kho → phân phối, giúp ra quyết định nhanh chóng, chính xác, hạn chế quản lý rời rạc hoặc thiếu dữ liệu.</a:t>
            </a:r>
            <a:endParaRPr sz="1100">
              <a:solidFill>
                <a:schemeClr val="dk1"/>
              </a:solidFill>
              <a:latin typeface="Reddit Sans"/>
              <a:ea typeface="Reddit Sans"/>
              <a:cs typeface="Reddit Sans"/>
              <a:sym typeface="Reddit Sans"/>
            </a:endParaRPr>
          </a:p>
        </p:txBody>
      </p:sp>
      <p:grpSp>
        <p:nvGrpSpPr>
          <p:cNvPr id="2844" name="Google Shape;2844;p111"/>
          <p:cNvGrpSpPr/>
          <p:nvPr/>
        </p:nvGrpSpPr>
        <p:grpSpPr>
          <a:xfrm rot="-2653208">
            <a:off x="7544355" y="1875175"/>
            <a:ext cx="150428" cy="196210"/>
            <a:chOff x="3723" y="2014"/>
            <a:chExt cx="230" cy="300"/>
          </a:xfrm>
        </p:grpSpPr>
        <p:sp>
          <p:nvSpPr>
            <p:cNvPr id="2845" name="Google Shape;2845;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46" name="Google Shape;2846;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47" name="Google Shape;2847;p111"/>
          <p:cNvSpPr txBox="1"/>
          <p:nvPr/>
        </p:nvSpPr>
        <p:spPr>
          <a:xfrm>
            <a:off x="4412150" y="2953650"/>
            <a:ext cx="3506100" cy="3078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600"/>
              <a:buFont typeface="Arial"/>
              <a:buNone/>
            </a:pPr>
            <a:r>
              <a:rPr lang="vi">
                <a:solidFill>
                  <a:schemeClr val="dk1"/>
                </a:solidFill>
                <a:latin typeface="Reddit Sans SemiBold"/>
                <a:ea typeface="Reddit Sans SemiBold"/>
                <a:cs typeface="Reddit Sans SemiBold"/>
                <a:sym typeface="Reddit Sans SemiBold"/>
              </a:rPr>
              <a:t>Với phòng Kế hoạch – Sản xuất</a:t>
            </a:r>
            <a:endParaRPr>
              <a:latin typeface="Reddit Sans SemiBold"/>
              <a:ea typeface="Reddit Sans SemiBold"/>
              <a:cs typeface="Reddit Sans SemiBold"/>
              <a:sym typeface="Reddit Sans SemiBold"/>
            </a:endParaRPr>
          </a:p>
        </p:txBody>
      </p:sp>
      <p:cxnSp>
        <p:nvCxnSpPr>
          <p:cNvPr id="2848" name="Google Shape;2848;p111"/>
          <p:cNvCxnSpPr/>
          <p:nvPr/>
        </p:nvCxnSpPr>
        <p:spPr>
          <a:xfrm>
            <a:off x="4333700" y="324173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49" name="Google Shape;2849;p111"/>
          <p:cNvSpPr txBox="1"/>
          <p:nvPr/>
        </p:nvSpPr>
        <p:spPr>
          <a:xfrm>
            <a:off x="4412154" y="3248636"/>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Tối ưu hóa nguồn lực từ nguyên vật liệu, nhân công đến máy móc. Hệ thống cân đối nhu cầu và năng lực, giảm nguy cơ sản xuất dư gây tồn kho hoặc thiếu hụt làm gián đoạn tiến độ.</a:t>
            </a:r>
            <a:endParaRPr sz="1100">
              <a:latin typeface="Reddit Sans"/>
              <a:ea typeface="Reddit Sans"/>
              <a:cs typeface="Reddit Sans"/>
              <a:sym typeface="Reddit Sans"/>
            </a:endParaRPr>
          </a:p>
        </p:txBody>
      </p:sp>
      <p:sp>
        <p:nvSpPr>
          <p:cNvPr id="2850" name="Google Shape;2850;p111"/>
          <p:cNvSpPr txBox="1"/>
          <p:nvPr/>
        </p:nvSpPr>
        <p:spPr>
          <a:xfrm>
            <a:off x="4412150" y="4096575"/>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Phòng Tài chính – Kế toán</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51" name="Google Shape;2851;p111"/>
          <p:cNvCxnSpPr/>
          <p:nvPr/>
        </p:nvCxnSpPr>
        <p:spPr>
          <a:xfrm>
            <a:off x="4333700" y="4381300"/>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52" name="Google Shape;2852;p111"/>
          <p:cNvSpPr txBox="1"/>
          <p:nvPr/>
        </p:nvSpPr>
        <p:spPr>
          <a:xfrm>
            <a:off x="4412154" y="4388200"/>
            <a:ext cx="3427800" cy="845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Đảm bảo giá thành chuẩn xác nhờ dữ liệu cập nhật tức thời. Đồng thời hỗ trợ phân tích lợi nhuận theo sản phẩm, nhóm hàng hoặc kênh phân phối, phục vụ quản trị chi phí và định hướng tài chính.</a:t>
            </a:r>
            <a:endParaRPr sz="1100">
              <a:latin typeface="Reddit Sans"/>
              <a:ea typeface="Reddit Sans"/>
              <a:cs typeface="Reddit Sans"/>
              <a:sym typeface="Reddit Sans"/>
            </a:endParaRPr>
          </a:p>
        </p:txBody>
      </p:sp>
      <p:grpSp>
        <p:nvGrpSpPr>
          <p:cNvPr id="2853" name="Google Shape;2853;p111"/>
          <p:cNvGrpSpPr/>
          <p:nvPr/>
        </p:nvGrpSpPr>
        <p:grpSpPr>
          <a:xfrm rot="-2653208">
            <a:off x="7544355" y="4155438"/>
            <a:ext cx="150428" cy="196210"/>
            <a:chOff x="3723" y="2014"/>
            <a:chExt cx="230" cy="300"/>
          </a:xfrm>
        </p:grpSpPr>
        <p:sp>
          <p:nvSpPr>
            <p:cNvPr id="2854" name="Google Shape;2854;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55" name="Google Shape;2855;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56" name="Google Shape;2856;p111"/>
          <p:cNvSpPr/>
          <p:nvPr/>
        </p:nvSpPr>
        <p:spPr>
          <a:xfrm>
            <a:off x="8134400" y="1358225"/>
            <a:ext cx="3537600" cy="4890300"/>
          </a:xfrm>
          <a:prstGeom prst="roundRect">
            <a:avLst>
              <a:gd name="adj" fmla="val 687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857" name="Google Shape;2857;p111"/>
          <p:cNvSpPr/>
          <p:nvPr/>
        </p:nvSpPr>
        <p:spPr>
          <a:xfrm>
            <a:off x="8941847" y="1241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Giá trị kinh doanh</a:t>
            </a:r>
            <a:endParaRPr sz="1150">
              <a:solidFill>
                <a:schemeClr val="lt1"/>
              </a:solidFill>
              <a:latin typeface="Reddit Sans SemiBold"/>
              <a:ea typeface="Reddit Sans SemiBold"/>
              <a:cs typeface="Reddit Sans SemiBold"/>
              <a:sym typeface="Reddit Sans SemiBold"/>
            </a:endParaRPr>
          </a:p>
        </p:txBody>
      </p:sp>
      <p:sp>
        <p:nvSpPr>
          <p:cNvPr id="2858" name="Google Shape;2858;p111"/>
          <p:cNvSpPr txBox="1"/>
          <p:nvPr/>
        </p:nvSpPr>
        <p:spPr>
          <a:xfrm>
            <a:off x="8220875" y="1816313"/>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20–30% rủi ro thiếu hàng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59" name="Google Shape;2859;p111"/>
          <p:cNvCxnSpPr/>
          <p:nvPr/>
        </p:nvCxnSpPr>
        <p:spPr>
          <a:xfrm>
            <a:off x="8142425" y="2101038"/>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60" name="Google Shape;2860;p111"/>
          <p:cNvSpPr txBox="1"/>
          <p:nvPr/>
        </p:nvSpPr>
        <p:spPr>
          <a:xfrm>
            <a:off x="8220879" y="2101038"/>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dự báo nhu cầu chính xác hơn để sản xuất</a:t>
            </a:r>
            <a:endParaRPr sz="1100">
              <a:latin typeface="Reddit Sans"/>
              <a:ea typeface="Reddit Sans"/>
              <a:cs typeface="Reddit Sans"/>
              <a:sym typeface="Reddit Sans"/>
            </a:endParaRPr>
          </a:p>
        </p:txBody>
      </p:sp>
      <p:grpSp>
        <p:nvGrpSpPr>
          <p:cNvPr id="2861" name="Google Shape;2861;p111"/>
          <p:cNvGrpSpPr/>
          <p:nvPr/>
        </p:nvGrpSpPr>
        <p:grpSpPr>
          <a:xfrm rot="-2653208">
            <a:off x="11353080" y="1875175"/>
            <a:ext cx="150428" cy="196210"/>
            <a:chOff x="3723" y="2014"/>
            <a:chExt cx="230" cy="300"/>
          </a:xfrm>
        </p:grpSpPr>
        <p:sp>
          <p:nvSpPr>
            <p:cNvPr id="2862" name="Google Shape;2862;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63" name="Google Shape;2863;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64" name="Google Shape;2864;p111"/>
          <p:cNvSpPr txBox="1"/>
          <p:nvPr/>
        </p:nvSpPr>
        <p:spPr>
          <a:xfrm>
            <a:off x="8220875" y="239147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Giảm 15–20% chi phí sản xuất</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65" name="Google Shape;2865;p111"/>
          <p:cNvCxnSpPr/>
          <p:nvPr/>
        </p:nvCxnSpPr>
        <p:spPr>
          <a:xfrm>
            <a:off x="8142425" y="267619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66" name="Google Shape;2866;p111"/>
          <p:cNvSpPr txBox="1"/>
          <p:nvPr/>
        </p:nvSpPr>
        <p:spPr>
          <a:xfrm>
            <a:off x="8220879" y="2676197"/>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quản lý kế hoạch chính xác</a:t>
            </a:r>
            <a:endParaRPr sz="1100">
              <a:latin typeface="Reddit Sans"/>
              <a:ea typeface="Reddit Sans"/>
              <a:cs typeface="Reddit Sans"/>
              <a:sym typeface="Reddit Sans"/>
            </a:endParaRPr>
          </a:p>
        </p:txBody>
      </p:sp>
      <p:sp>
        <p:nvSpPr>
          <p:cNvPr id="2867" name="Google Shape;2867;p111"/>
          <p:cNvSpPr txBox="1"/>
          <p:nvPr/>
        </p:nvSpPr>
        <p:spPr>
          <a:xfrm>
            <a:off x="8220875" y="2995699"/>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Tăng tốc độ ra quyết định</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68" name="Google Shape;2868;p111"/>
          <p:cNvCxnSpPr/>
          <p:nvPr/>
        </p:nvCxnSpPr>
        <p:spPr>
          <a:xfrm>
            <a:off x="8142425" y="3280424"/>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69" name="Google Shape;2869;p111"/>
          <p:cNvSpPr txBox="1"/>
          <p:nvPr/>
        </p:nvSpPr>
        <p:spPr>
          <a:xfrm>
            <a:off x="8220879" y="3280424"/>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khi dữ liệu được hiển thị trực quan, realtime.</a:t>
            </a:r>
            <a:endParaRPr sz="1100">
              <a:latin typeface="Reddit Sans"/>
              <a:ea typeface="Reddit Sans"/>
              <a:cs typeface="Reddit Sans"/>
              <a:sym typeface="Reddit Sans"/>
            </a:endParaRPr>
          </a:p>
        </p:txBody>
      </p:sp>
      <p:grpSp>
        <p:nvGrpSpPr>
          <p:cNvPr id="2870" name="Google Shape;2870;p111"/>
          <p:cNvGrpSpPr/>
          <p:nvPr/>
        </p:nvGrpSpPr>
        <p:grpSpPr>
          <a:xfrm rot="-2653208">
            <a:off x="11353080" y="3054561"/>
            <a:ext cx="150428" cy="196210"/>
            <a:chOff x="3723" y="2014"/>
            <a:chExt cx="230" cy="300"/>
          </a:xfrm>
        </p:grpSpPr>
        <p:sp>
          <p:nvSpPr>
            <p:cNvPr id="2871" name="Google Shape;2871;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72" name="Google Shape;2872;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73" name="Google Shape;2873;p111"/>
          <p:cNvSpPr txBox="1"/>
          <p:nvPr/>
        </p:nvSpPr>
        <p:spPr>
          <a:xfrm>
            <a:off x="8220875" y="3548912"/>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Rút ngắn thời gian phản ứng thị trường</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74" name="Google Shape;2874;p111"/>
          <p:cNvCxnSpPr/>
          <p:nvPr/>
        </p:nvCxnSpPr>
        <p:spPr>
          <a:xfrm>
            <a:off x="8142425" y="3833637"/>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75" name="Google Shape;2875;p111"/>
          <p:cNvSpPr txBox="1"/>
          <p:nvPr/>
        </p:nvSpPr>
        <p:spPr>
          <a:xfrm>
            <a:off x="8220875" y="3833643"/>
            <a:ext cx="3427800" cy="261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tăng năng lực cạnh tranh</a:t>
            </a:r>
            <a:endParaRPr sz="1100">
              <a:latin typeface="Reddit Sans"/>
              <a:ea typeface="Reddit Sans"/>
              <a:cs typeface="Reddit Sans"/>
              <a:sym typeface="Reddit Sans"/>
            </a:endParaRPr>
          </a:p>
        </p:txBody>
      </p:sp>
      <p:sp>
        <p:nvSpPr>
          <p:cNvPr id="2876" name="Google Shape;2876;p111"/>
          <p:cNvSpPr txBox="1"/>
          <p:nvPr/>
        </p:nvSpPr>
        <p:spPr>
          <a:xfrm>
            <a:off x="8220875" y="4171111"/>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Nâng cao biên lợi nhuận gộp</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77" name="Google Shape;2877;p111"/>
          <p:cNvCxnSpPr/>
          <p:nvPr/>
        </p:nvCxnSpPr>
        <p:spPr>
          <a:xfrm>
            <a:off x="8142425" y="4455836"/>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78" name="Google Shape;2878;p111"/>
          <p:cNvSpPr txBox="1"/>
          <p:nvPr/>
        </p:nvSpPr>
        <p:spPr>
          <a:xfrm>
            <a:off x="8220879" y="4455836"/>
            <a:ext cx="34278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vi" sz="1100">
                <a:latin typeface="Reddit Sans"/>
                <a:ea typeface="Reddit Sans"/>
                <a:cs typeface="Reddit Sans"/>
                <a:sym typeface="Reddit Sans"/>
              </a:rPr>
              <a:t>nhờ kiểm soát giá thành thực tế.</a:t>
            </a:r>
            <a:endParaRPr sz="1100">
              <a:latin typeface="Reddit Sans"/>
              <a:ea typeface="Reddit Sans"/>
              <a:cs typeface="Reddit Sans"/>
              <a:sym typeface="Reddit Sans"/>
            </a:endParaRPr>
          </a:p>
        </p:txBody>
      </p:sp>
      <p:grpSp>
        <p:nvGrpSpPr>
          <p:cNvPr id="2879" name="Google Shape;2879;p111"/>
          <p:cNvGrpSpPr/>
          <p:nvPr/>
        </p:nvGrpSpPr>
        <p:grpSpPr>
          <a:xfrm rot="-2653208">
            <a:off x="11353080" y="4229974"/>
            <a:ext cx="150428" cy="196210"/>
            <a:chOff x="3723" y="2014"/>
            <a:chExt cx="230" cy="300"/>
          </a:xfrm>
        </p:grpSpPr>
        <p:sp>
          <p:nvSpPr>
            <p:cNvPr id="2880" name="Google Shape;2880;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81" name="Google Shape;2881;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grpSp>
        <p:nvGrpSpPr>
          <p:cNvPr id="2882" name="Google Shape;2882;p111"/>
          <p:cNvGrpSpPr/>
          <p:nvPr/>
        </p:nvGrpSpPr>
        <p:grpSpPr>
          <a:xfrm rot="-2653208">
            <a:off x="11353080" y="2426478"/>
            <a:ext cx="150428" cy="196210"/>
            <a:chOff x="3723" y="2014"/>
            <a:chExt cx="230" cy="300"/>
          </a:xfrm>
        </p:grpSpPr>
        <p:sp>
          <p:nvSpPr>
            <p:cNvPr id="2883" name="Google Shape;2883;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84" name="Google Shape;2884;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85" name="Google Shape;2885;p111"/>
          <p:cNvSpPr txBox="1"/>
          <p:nvPr/>
        </p:nvSpPr>
        <p:spPr>
          <a:xfrm>
            <a:off x="4412150" y="5226147"/>
            <a:ext cx="3506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a:latin typeface="Reddit Sans SemiBold"/>
                <a:ea typeface="Reddit Sans SemiBold"/>
                <a:cs typeface="Reddit Sans SemiBold"/>
                <a:sym typeface="Reddit Sans SemiBold"/>
              </a:rPr>
              <a:t>Với hệ thống phân phối</a:t>
            </a:r>
            <a:endParaRPr i="0" u="none" strike="noStrike" cap="none">
              <a:solidFill>
                <a:srgbClr val="000000"/>
              </a:solidFill>
              <a:latin typeface="Reddit Sans SemiBold"/>
              <a:ea typeface="Reddit Sans SemiBold"/>
              <a:cs typeface="Reddit Sans SemiBold"/>
              <a:sym typeface="Reddit Sans SemiBold"/>
            </a:endParaRPr>
          </a:p>
        </p:txBody>
      </p:sp>
      <p:cxnSp>
        <p:nvCxnSpPr>
          <p:cNvPr id="2886" name="Google Shape;2886;p111"/>
          <p:cNvCxnSpPr/>
          <p:nvPr/>
        </p:nvCxnSpPr>
        <p:spPr>
          <a:xfrm>
            <a:off x="4333700" y="5510872"/>
            <a:ext cx="3506100" cy="0"/>
          </a:xfrm>
          <a:prstGeom prst="straightConnector1">
            <a:avLst/>
          </a:prstGeom>
          <a:noFill/>
          <a:ln w="12700" cap="flat" cmpd="sng">
            <a:solidFill>
              <a:srgbClr val="EFEFEF"/>
            </a:solidFill>
            <a:prstDash val="solid"/>
            <a:miter lim="800000"/>
            <a:headEnd type="none" w="sm" len="sm"/>
            <a:tailEnd type="none" w="sm" len="sm"/>
          </a:ln>
        </p:spPr>
      </p:cxnSp>
      <p:sp>
        <p:nvSpPr>
          <p:cNvPr id="2887" name="Google Shape;2887;p111"/>
          <p:cNvSpPr txBox="1"/>
          <p:nvPr/>
        </p:nvSpPr>
        <p:spPr>
          <a:xfrm>
            <a:off x="4412154" y="5517772"/>
            <a:ext cx="3427800" cy="6510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None/>
            </a:pPr>
            <a:r>
              <a:rPr lang="vi" sz="1100">
                <a:latin typeface="Reddit Sans"/>
                <a:ea typeface="Reddit Sans"/>
                <a:cs typeface="Reddit Sans"/>
                <a:sym typeface="Reddit Sans"/>
              </a:rPr>
              <a:t>Đảm bảo hàng hóa luân chuyển đúng tiến độ, đáp ứng kịp thời nhu cầu thị trường. Qua đó giảm thiểu rủi ro “cháy hàng” hoặc dư thừa tồn kho.</a:t>
            </a:r>
            <a:endParaRPr sz="1100">
              <a:latin typeface="Reddit Sans"/>
              <a:ea typeface="Reddit Sans"/>
              <a:cs typeface="Reddit Sans"/>
              <a:sym typeface="Reddit Sans"/>
            </a:endParaRPr>
          </a:p>
        </p:txBody>
      </p:sp>
      <p:grpSp>
        <p:nvGrpSpPr>
          <p:cNvPr id="2888" name="Google Shape;2888;p111"/>
          <p:cNvGrpSpPr/>
          <p:nvPr/>
        </p:nvGrpSpPr>
        <p:grpSpPr>
          <a:xfrm rot="-2653208">
            <a:off x="7544355" y="5285010"/>
            <a:ext cx="150428" cy="196210"/>
            <a:chOff x="3723" y="2014"/>
            <a:chExt cx="230" cy="300"/>
          </a:xfrm>
        </p:grpSpPr>
        <p:sp>
          <p:nvSpPr>
            <p:cNvPr id="2889" name="Google Shape;2889;p111"/>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2890" name="Google Shape;2890;p111"/>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sp>
        <p:nvSpPr>
          <p:cNvPr id="2891" name="Google Shape;2891;p111"/>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66</a:t>
            </a:fld>
            <a:endParaRPr/>
          </a:p>
        </p:txBody>
      </p:sp>
      <p:pic>
        <p:nvPicPr>
          <p:cNvPr id="76" name="Picture 75"/>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895"/>
        <p:cNvGrpSpPr/>
        <p:nvPr/>
      </p:nvGrpSpPr>
      <p:grpSpPr>
        <a:xfrm>
          <a:off x="0" y="0"/>
          <a:ext cx="0" cy="0"/>
          <a:chOff x="0" y="0"/>
          <a:chExt cx="0" cy="0"/>
        </a:xfrm>
      </p:grpSpPr>
      <p:sp>
        <p:nvSpPr>
          <p:cNvPr id="2896" name="Google Shape;2896;p112"/>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897" name="Google Shape;2897;p112"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898" name="Google Shape;2898;p112"/>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Giải pháp 09 : </a:t>
            </a:r>
            <a:r>
              <a:rPr lang="vi" sz="1600" b="1">
                <a:solidFill>
                  <a:srgbClr val="C3161C"/>
                </a:solidFill>
                <a:latin typeface="Reddit Sans"/>
                <a:ea typeface="Reddit Sans"/>
                <a:cs typeface="Reddit Sans"/>
                <a:sym typeface="Reddit Sans"/>
              </a:rPr>
              <a:t>Quản lý Kế hoạch &amp; Thực thi Sản xuất bằng MBW Next</a:t>
            </a:r>
            <a:endParaRPr sz="1600" b="1">
              <a:solidFill>
                <a:srgbClr val="C3161C"/>
              </a:solidFill>
              <a:latin typeface="Reddit Sans"/>
              <a:ea typeface="Reddit Sans"/>
              <a:cs typeface="Reddit Sans"/>
              <a:sym typeface="Reddit Sans"/>
            </a:endParaRPr>
          </a:p>
        </p:txBody>
      </p:sp>
      <p:grpSp>
        <p:nvGrpSpPr>
          <p:cNvPr id="2899" name="Google Shape;2899;p112"/>
          <p:cNvGrpSpPr/>
          <p:nvPr/>
        </p:nvGrpSpPr>
        <p:grpSpPr>
          <a:xfrm>
            <a:off x="10222040" y="325568"/>
            <a:ext cx="1379662" cy="380749"/>
            <a:chOff x="2600725" y="4134550"/>
            <a:chExt cx="1957800" cy="540300"/>
          </a:xfrm>
        </p:grpSpPr>
        <p:sp>
          <p:nvSpPr>
            <p:cNvPr id="2900" name="Google Shape;2900;p112"/>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901" name="Google Shape;2901;p112"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sp>
        <p:nvSpPr>
          <p:cNvPr id="2902" name="Google Shape;2902;p112"/>
          <p:cNvSpPr txBox="1"/>
          <p:nvPr/>
        </p:nvSpPr>
        <p:spPr>
          <a:xfrm>
            <a:off x="587225" y="778700"/>
            <a:ext cx="87504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vi" sz="1200">
                <a:solidFill>
                  <a:schemeClr val="dk1"/>
                </a:solidFill>
                <a:latin typeface="Reddit Sans Medium"/>
                <a:ea typeface="Reddit Sans Medium"/>
                <a:cs typeface="Reddit Sans Medium"/>
                <a:sym typeface="Reddit Sans Medium"/>
              </a:rPr>
              <a:t>Làm thế nào để gắn kết cung cầu và tối ưu sản xuất khi doanh nghiệp có kênh phân phối - thương mại vừa sản xuất/gia công</a:t>
            </a:r>
            <a:endParaRPr sz="1200">
              <a:solidFill>
                <a:srgbClr val="C3161C"/>
              </a:solidFill>
              <a:latin typeface="Reddit Sans Medium"/>
              <a:ea typeface="Reddit Sans Medium"/>
              <a:cs typeface="Reddit Sans Medium"/>
              <a:sym typeface="Reddit Sans Medium"/>
            </a:endParaRPr>
          </a:p>
          <a:p>
            <a:pPr marL="0" lvl="0" indent="0" algn="l" rtl="0">
              <a:spcBef>
                <a:spcPts val="0"/>
              </a:spcBef>
              <a:spcAft>
                <a:spcPts val="0"/>
              </a:spcAft>
              <a:buNone/>
            </a:pPr>
            <a:endParaRPr sz="1200">
              <a:solidFill>
                <a:schemeClr val="dk1"/>
              </a:solidFill>
              <a:latin typeface="Reddit Sans Medium"/>
              <a:ea typeface="Reddit Sans Medium"/>
              <a:cs typeface="Reddit Sans Medium"/>
              <a:sym typeface="Reddit Sans Medium"/>
            </a:endParaRPr>
          </a:p>
        </p:txBody>
      </p:sp>
      <p:sp>
        <p:nvSpPr>
          <p:cNvPr id="2903" name="Google Shape;2903;p112"/>
          <p:cNvSpPr/>
          <p:nvPr/>
        </p:nvSpPr>
        <p:spPr>
          <a:xfrm>
            <a:off x="587225" y="1188000"/>
            <a:ext cx="11014500" cy="1508100"/>
          </a:xfrm>
          <a:prstGeom prst="roundRect">
            <a:avLst>
              <a:gd name="adj" fmla="val 8443"/>
            </a:avLst>
          </a:prstGeom>
          <a:noFill/>
          <a:ln w="7825" cap="flat" cmpd="sng">
            <a:solidFill>
              <a:srgbClr val="C3161C"/>
            </a:solidFill>
            <a:prstDash val="solid"/>
            <a:round/>
            <a:headEnd type="none" w="sm" len="sm"/>
            <a:tailEnd type="none" w="sm" len="sm"/>
          </a:ln>
        </p:spPr>
        <p:txBody>
          <a:bodyPr spcFirstLastPara="1" wrap="square" lIns="75075" tIns="37525" rIns="75075" bIns="37525" anchor="ctr" anchorCtr="0">
            <a:noAutofit/>
          </a:bodyPr>
          <a:lstStyle/>
          <a:p>
            <a:pPr marL="0" lvl="0" indent="0" algn="l" rtl="0">
              <a:spcBef>
                <a:spcPts val="0"/>
              </a:spcBef>
              <a:spcAft>
                <a:spcPts val="0"/>
              </a:spcAft>
              <a:buClr>
                <a:schemeClr val="dk1"/>
              </a:buClr>
              <a:buSzPts val="903"/>
              <a:buFont typeface="Arial"/>
              <a:buNone/>
            </a:pPr>
            <a:endParaRPr sz="1150">
              <a:solidFill>
                <a:schemeClr val="lt1"/>
              </a:solidFill>
              <a:latin typeface="Reddit Sans SemiBold"/>
              <a:ea typeface="Reddit Sans SemiBold"/>
              <a:cs typeface="Reddit Sans SemiBold"/>
              <a:sym typeface="Reddit Sans SemiBold"/>
            </a:endParaRPr>
          </a:p>
        </p:txBody>
      </p:sp>
      <p:sp>
        <p:nvSpPr>
          <p:cNvPr id="2904" name="Google Shape;2904;p112"/>
          <p:cNvSpPr/>
          <p:nvPr/>
        </p:nvSpPr>
        <p:spPr>
          <a:xfrm>
            <a:off x="5133128" y="1080675"/>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Kế hoạch Sản xuất</a:t>
            </a:r>
            <a:endParaRPr sz="1150">
              <a:solidFill>
                <a:schemeClr val="lt1"/>
              </a:solidFill>
              <a:latin typeface="Reddit Sans SemiBold"/>
              <a:ea typeface="Reddit Sans SemiBold"/>
              <a:cs typeface="Reddit Sans SemiBold"/>
              <a:sym typeface="Reddit Sans SemiBold"/>
            </a:endParaRPr>
          </a:p>
        </p:txBody>
      </p:sp>
      <p:sp>
        <p:nvSpPr>
          <p:cNvPr id="2905" name="Google Shape;2905;p112"/>
          <p:cNvSpPr/>
          <p:nvPr/>
        </p:nvSpPr>
        <p:spPr>
          <a:xfrm>
            <a:off x="587225" y="2952750"/>
            <a:ext cx="1922700" cy="32955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906" name="Google Shape;2906;p112"/>
          <p:cNvSpPr/>
          <p:nvPr/>
        </p:nvSpPr>
        <p:spPr>
          <a:xfrm>
            <a:off x="3006250" y="1456625"/>
            <a:ext cx="1575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Báo cáo, dự báo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Bán hàng - Phân phối</a:t>
            </a:r>
            <a:endParaRPr sz="896">
              <a:latin typeface="Reddit Sans"/>
              <a:ea typeface="Reddit Sans"/>
              <a:cs typeface="Reddit Sans"/>
              <a:sym typeface="Reddit Sans"/>
            </a:endParaRPr>
          </a:p>
        </p:txBody>
      </p:sp>
      <p:sp>
        <p:nvSpPr>
          <p:cNvPr id="2907" name="Google Shape;2907;p112"/>
          <p:cNvSpPr/>
          <p:nvPr/>
        </p:nvSpPr>
        <p:spPr>
          <a:xfrm>
            <a:off x="7855850" y="1456625"/>
            <a:ext cx="1575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BOM - Định mức NVL</a:t>
            </a:r>
            <a:endParaRPr sz="896">
              <a:latin typeface="Reddit Sans"/>
              <a:ea typeface="Reddit Sans"/>
              <a:cs typeface="Reddit Sans"/>
              <a:sym typeface="Reddit Sans"/>
            </a:endParaRPr>
          </a:p>
        </p:txBody>
      </p:sp>
      <p:sp>
        <p:nvSpPr>
          <p:cNvPr id="2908" name="Google Shape;2908;p112"/>
          <p:cNvSpPr/>
          <p:nvPr/>
        </p:nvSpPr>
        <p:spPr>
          <a:xfrm>
            <a:off x="5306975" y="1960075"/>
            <a:ext cx="1575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Lập kế hoạch Sản xuất</a:t>
            </a:r>
            <a:endParaRPr sz="896">
              <a:latin typeface="Reddit Sans"/>
              <a:ea typeface="Reddit Sans"/>
              <a:cs typeface="Reddit Sans"/>
              <a:sym typeface="Reddit Sans"/>
            </a:endParaRPr>
          </a:p>
        </p:txBody>
      </p:sp>
      <p:cxnSp>
        <p:nvCxnSpPr>
          <p:cNvPr id="2909" name="Google Shape;2909;p112"/>
          <p:cNvCxnSpPr>
            <a:stCxn id="2906" idx="3"/>
            <a:endCxn id="2908" idx="0"/>
          </p:cNvCxnSpPr>
          <p:nvPr/>
        </p:nvCxnSpPr>
        <p:spPr>
          <a:xfrm>
            <a:off x="4581250" y="1646975"/>
            <a:ext cx="1513200" cy="313200"/>
          </a:xfrm>
          <a:prstGeom prst="bentConnector2">
            <a:avLst/>
          </a:prstGeom>
          <a:noFill/>
          <a:ln w="9525" cap="flat" cmpd="sng">
            <a:solidFill>
              <a:schemeClr val="dk2"/>
            </a:solidFill>
            <a:prstDash val="dashDot"/>
            <a:round/>
            <a:headEnd type="none" w="med" len="med"/>
            <a:tailEnd type="triangle" w="med" len="med"/>
          </a:ln>
        </p:spPr>
      </p:cxnSp>
      <p:cxnSp>
        <p:nvCxnSpPr>
          <p:cNvPr id="2910" name="Google Shape;2910;p112"/>
          <p:cNvCxnSpPr>
            <a:stCxn id="2907" idx="1"/>
            <a:endCxn id="2908" idx="0"/>
          </p:cNvCxnSpPr>
          <p:nvPr/>
        </p:nvCxnSpPr>
        <p:spPr>
          <a:xfrm flipH="1">
            <a:off x="6094550" y="1646975"/>
            <a:ext cx="1761300" cy="313200"/>
          </a:xfrm>
          <a:prstGeom prst="bentConnector2">
            <a:avLst/>
          </a:prstGeom>
          <a:noFill/>
          <a:ln w="9525" cap="flat" cmpd="sng">
            <a:solidFill>
              <a:schemeClr val="dk2"/>
            </a:solidFill>
            <a:prstDash val="dashDot"/>
            <a:round/>
            <a:headEnd type="none" w="med" len="med"/>
            <a:tailEnd type="triangle" w="med" len="med"/>
          </a:ln>
        </p:spPr>
      </p:cxnSp>
      <p:sp>
        <p:nvSpPr>
          <p:cNvPr id="2911" name="Google Shape;2911;p112"/>
          <p:cNvSpPr/>
          <p:nvPr/>
        </p:nvSpPr>
        <p:spPr>
          <a:xfrm>
            <a:off x="2457488" y="1960075"/>
            <a:ext cx="1575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MRP - Kế hoạch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cung ứng NVL  / mua hàng</a:t>
            </a:r>
            <a:endParaRPr sz="896">
              <a:latin typeface="Reddit Sans"/>
              <a:ea typeface="Reddit Sans"/>
              <a:cs typeface="Reddit Sans"/>
              <a:sym typeface="Reddit Sans"/>
            </a:endParaRPr>
          </a:p>
        </p:txBody>
      </p:sp>
      <p:sp>
        <p:nvSpPr>
          <p:cNvPr id="2912" name="Google Shape;2912;p112"/>
          <p:cNvSpPr/>
          <p:nvPr/>
        </p:nvSpPr>
        <p:spPr>
          <a:xfrm>
            <a:off x="8156450" y="1960075"/>
            <a:ext cx="15750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Sales - Kế hoạch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Bán hàng / Phân phối</a:t>
            </a:r>
            <a:endParaRPr sz="896">
              <a:latin typeface="Reddit Sans"/>
              <a:ea typeface="Reddit Sans"/>
              <a:cs typeface="Reddit Sans"/>
              <a:sym typeface="Reddit Sans"/>
            </a:endParaRPr>
          </a:p>
        </p:txBody>
      </p:sp>
      <p:cxnSp>
        <p:nvCxnSpPr>
          <p:cNvPr id="2913" name="Google Shape;2913;p112"/>
          <p:cNvCxnSpPr>
            <a:stCxn id="2908" idx="1"/>
            <a:endCxn id="2911" idx="3"/>
          </p:cNvCxnSpPr>
          <p:nvPr/>
        </p:nvCxnSpPr>
        <p:spPr>
          <a:xfrm rot="10800000">
            <a:off x="4032575" y="2150425"/>
            <a:ext cx="1274400" cy="0"/>
          </a:xfrm>
          <a:prstGeom prst="straightConnector1">
            <a:avLst/>
          </a:prstGeom>
          <a:noFill/>
          <a:ln w="9525" cap="flat" cmpd="sng">
            <a:solidFill>
              <a:schemeClr val="dk2"/>
            </a:solidFill>
            <a:prstDash val="dashDot"/>
            <a:round/>
            <a:headEnd type="none" w="med" len="med"/>
            <a:tailEnd type="triangle" w="med" len="med"/>
          </a:ln>
        </p:spPr>
      </p:cxnSp>
      <p:cxnSp>
        <p:nvCxnSpPr>
          <p:cNvPr id="2914" name="Google Shape;2914;p112"/>
          <p:cNvCxnSpPr>
            <a:stCxn id="2908" idx="3"/>
            <a:endCxn id="2912" idx="1"/>
          </p:cNvCxnSpPr>
          <p:nvPr/>
        </p:nvCxnSpPr>
        <p:spPr>
          <a:xfrm>
            <a:off x="6881975" y="2150425"/>
            <a:ext cx="1274400" cy="0"/>
          </a:xfrm>
          <a:prstGeom prst="straightConnector1">
            <a:avLst/>
          </a:prstGeom>
          <a:noFill/>
          <a:ln w="9525" cap="flat" cmpd="sng">
            <a:solidFill>
              <a:schemeClr val="dk2"/>
            </a:solidFill>
            <a:prstDash val="dashDot"/>
            <a:round/>
            <a:headEnd type="none" w="med" len="med"/>
            <a:tailEnd type="triangle" w="med" len="med"/>
          </a:ln>
        </p:spPr>
      </p:cxnSp>
      <p:sp>
        <p:nvSpPr>
          <p:cNvPr id="2915" name="Google Shape;2915;p112"/>
          <p:cNvSpPr/>
          <p:nvPr/>
        </p:nvSpPr>
        <p:spPr>
          <a:xfrm>
            <a:off x="2758100" y="2952750"/>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Yêu cầu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mua hàng</a:t>
            </a:r>
            <a:endParaRPr sz="896">
              <a:latin typeface="Reddit Sans"/>
              <a:ea typeface="Reddit Sans"/>
              <a:cs typeface="Reddit Sans"/>
              <a:sym typeface="Reddit Sans"/>
            </a:endParaRPr>
          </a:p>
        </p:txBody>
      </p:sp>
      <p:sp>
        <p:nvSpPr>
          <p:cNvPr id="2916" name="Google Shape;2916;p112"/>
          <p:cNvSpPr/>
          <p:nvPr/>
        </p:nvSpPr>
        <p:spPr>
          <a:xfrm>
            <a:off x="9679000" y="2952825"/>
            <a:ext cx="1922700" cy="32955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917" name="Google Shape;2917;p112"/>
          <p:cNvSpPr/>
          <p:nvPr/>
        </p:nvSpPr>
        <p:spPr>
          <a:xfrm>
            <a:off x="986226" y="2814225"/>
            <a:ext cx="1124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Kho đầu vào</a:t>
            </a:r>
            <a:endParaRPr sz="1150">
              <a:solidFill>
                <a:schemeClr val="lt1"/>
              </a:solidFill>
              <a:latin typeface="Reddit Sans SemiBold"/>
              <a:ea typeface="Reddit Sans SemiBold"/>
              <a:cs typeface="Reddit Sans SemiBold"/>
              <a:sym typeface="Reddit Sans SemiBold"/>
            </a:endParaRPr>
          </a:p>
        </p:txBody>
      </p:sp>
      <p:sp>
        <p:nvSpPr>
          <p:cNvPr id="2918" name="Google Shape;2918;p112"/>
          <p:cNvSpPr/>
          <p:nvPr/>
        </p:nvSpPr>
        <p:spPr>
          <a:xfrm>
            <a:off x="10078001" y="2814225"/>
            <a:ext cx="1124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Kho đầu ra</a:t>
            </a:r>
            <a:endParaRPr sz="1150">
              <a:solidFill>
                <a:schemeClr val="lt1"/>
              </a:solidFill>
              <a:latin typeface="Reddit Sans SemiBold"/>
              <a:ea typeface="Reddit Sans SemiBold"/>
              <a:cs typeface="Reddit Sans SemiBold"/>
              <a:sym typeface="Reddit Sans SemiBold"/>
            </a:endParaRPr>
          </a:p>
        </p:txBody>
      </p:sp>
      <p:sp>
        <p:nvSpPr>
          <p:cNvPr id="2919" name="Google Shape;2919;p112"/>
          <p:cNvSpPr/>
          <p:nvPr/>
        </p:nvSpPr>
        <p:spPr>
          <a:xfrm>
            <a:off x="8457050" y="2952750"/>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Yêu cầu </a:t>
            </a:r>
            <a:endParaRPr sz="896">
              <a:latin typeface="Reddit Sans"/>
              <a:ea typeface="Reddit Sans"/>
              <a:cs typeface="Reddit Sans"/>
              <a:sym typeface="Reddit Sans"/>
            </a:endParaRPr>
          </a:p>
          <a:p>
            <a:pPr marL="0" lvl="0" indent="0" algn="ctr" rtl="0">
              <a:spcBef>
                <a:spcPts val="0"/>
              </a:spcBef>
              <a:spcAft>
                <a:spcPts val="0"/>
              </a:spcAft>
              <a:buNone/>
            </a:pPr>
            <a:r>
              <a:rPr lang="vi" sz="896">
                <a:latin typeface="Reddit Sans"/>
                <a:ea typeface="Reddit Sans"/>
                <a:cs typeface="Reddit Sans"/>
                <a:sym typeface="Reddit Sans"/>
              </a:rPr>
              <a:t>xuất bán</a:t>
            </a:r>
            <a:endParaRPr sz="896">
              <a:latin typeface="Reddit Sans"/>
              <a:ea typeface="Reddit Sans"/>
              <a:cs typeface="Reddit Sans"/>
              <a:sym typeface="Reddit Sans"/>
            </a:endParaRPr>
          </a:p>
        </p:txBody>
      </p:sp>
      <p:sp>
        <p:nvSpPr>
          <p:cNvPr id="2920" name="Google Shape;2920;p112"/>
          <p:cNvSpPr/>
          <p:nvPr/>
        </p:nvSpPr>
        <p:spPr>
          <a:xfrm>
            <a:off x="3980075" y="2952750"/>
            <a:ext cx="4239300" cy="3295500"/>
          </a:xfrm>
          <a:prstGeom prst="roundRect">
            <a:avLst>
              <a:gd name="adj" fmla="val 5860"/>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endParaRPr sz="996"/>
          </a:p>
        </p:txBody>
      </p:sp>
      <p:sp>
        <p:nvSpPr>
          <p:cNvPr id="2921" name="Google Shape;2921;p112"/>
          <p:cNvSpPr/>
          <p:nvPr/>
        </p:nvSpPr>
        <p:spPr>
          <a:xfrm>
            <a:off x="1061675" y="3602525"/>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Nhà cung cấp</a:t>
            </a:r>
            <a:endParaRPr sz="896">
              <a:latin typeface="Reddit Sans"/>
              <a:ea typeface="Reddit Sans"/>
              <a:cs typeface="Reddit Sans"/>
              <a:sym typeface="Reddit Sans"/>
            </a:endParaRPr>
          </a:p>
        </p:txBody>
      </p:sp>
      <p:sp>
        <p:nvSpPr>
          <p:cNvPr id="2922" name="Google Shape;2922;p112"/>
          <p:cNvSpPr/>
          <p:nvPr/>
        </p:nvSpPr>
        <p:spPr>
          <a:xfrm>
            <a:off x="2758100" y="3602525"/>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Đơn hàng mua</a:t>
            </a:r>
            <a:endParaRPr sz="896">
              <a:latin typeface="Reddit Sans"/>
              <a:ea typeface="Reddit Sans"/>
              <a:cs typeface="Reddit Sans"/>
              <a:sym typeface="Reddit Sans"/>
            </a:endParaRPr>
          </a:p>
        </p:txBody>
      </p:sp>
      <p:sp>
        <p:nvSpPr>
          <p:cNvPr id="2923" name="Google Shape;2923;p112"/>
          <p:cNvSpPr/>
          <p:nvPr/>
        </p:nvSpPr>
        <p:spPr>
          <a:xfrm>
            <a:off x="1061675" y="4410150"/>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Phiếu nhập kho hàng mua</a:t>
            </a:r>
            <a:endParaRPr sz="896">
              <a:latin typeface="Reddit Sans"/>
              <a:ea typeface="Reddit Sans"/>
              <a:cs typeface="Reddit Sans"/>
              <a:sym typeface="Reddit Sans"/>
            </a:endParaRPr>
          </a:p>
        </p:txBody>
      </p:sp>
      <p:cxnSp>
        <p:nvCxnSpPr>
          <p:cNvPr id="2924" name="Google Shape;2924;p112"/>
          <p:cNvCxnSpPr>
            <a:stCxn id="2915" idx="2"/>
            <a:endCxn id="2922" idx="0"/>
          </p:cNvCxnSpPr>
          <p:nvPr/>
        </p:nvCxnSpPr>
        <p:spPr>
          <a:xfrm>
            <a:off x="3245000" y="3333450"/>
            <a:ext cx="0" cy="269100"/>
          </a:xfrm>
          <a:prstGeom prst="straightConnector1">
            <a:avLst/>
          </a:prstGeom>
          <a:noFill/>
          <a:ln w="9525" cap="flat" cmpd="sng">
            <a:solidFill>
              <a:schemeClr val="dk2"/>
            </a:solidFill>
            <a:prstDash val="dashDot"/>
            <a:round/>
            <a:headEnd type="none" w="med" len="med"/>
            <a:tailEnd type="triangle" w="med" len="med"/>
          </a:ln>
        </p:spPr>
      </p:cxnSp>
      <p:cxnSp>
        <p:nvCxnSpPr>
          <p:cNvPr id="2925" name="Google Shape;2925;p112"/>
          <p:cNvCxnSpPr>
            <a:stCxn id="2922" idx="1"/>
            <a:endCxn id="2921" idx="3"/>
          </p:cNvCxnSpPr>
          <p:nvPr/>
        </p:nvCxnSpPr>
        <p:spPr>
          <a:xfrm rot="10800000">
            <a:off x="2035400" y="3792875"/>
            <a:ext cx="722700" cy="0"/>
          </a:xfrm>
          <a:prstGeom prst="straightConnector1">
            <a:avLst/>
          </a:prstGeom>
          <a:noFill/>
          <a:ln w="9525" cap="flat" cmpd="sng">
            <a:solidFill>
              <a:schemeClr val="dk2"/>
            </a:solidFill>
            <a:prstDash val="dashDot"/>
            <a:round/>
            <a:headEnd type="none" w="med" len="med"/>
            <a:tailEnd type="triangle" w="med" len="med"/>
          </a:ln>
        </p:spPr>
      </p:cxnSp>
      <p:cxnSp>
        <p:nvCxnSpPr>
          <p:cNvPr id="2926" name="Google Shape;2926;p112"/>
          <p:cNvCxnSpPr>
            <a:stCxn id="2921" idx="2"/>
            <a:endCxn id="2923" idx="0"/>
          </p:cNvCxnSpPr>
          <p:nvPr/>
        </p:nvCxnSpPr>
        <p:spPr>
          <a:xfrm>
            <a:off x="1548575" y="3983225"/>
            <a:ext cx="0" cy="426900"/>
          </a:xfrm>
          <a:prstGeom prst="straightConnector1">
            <a:avLst/>
          </a:prstGeom>
          <a:noFill/>
          <a:ln w="9525" cap="flat" cmpd="sng">
            <a:solidFill>
              <a:schemeClr val="dk2"/>
            </a:solidFill>
            <a:prstDash val="dashDot"/>
            <a:round/>
            <a:headEnd type="none" w="med" len="med"/>
            <a:tailEnd type="triangle" w="med" len="med"/>
          </a:ln>
        </p:spPr>
      </p:cxnSp>
      <p:sp>
        <p:nvSpPr>
          <p:cNvPr id="2927" name="Google Shape;2927;p112"/>
          <p:cNvSpPr/>
          <p:nvPr/>
        </p:nvSpPr>
        <p:spPr>
          <a:xfrm>
            <a:off x="2758100" y="4357650"/>
            <a:ext cx="973800" cy="485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Quản lý chất lượng đầu vào NVL</a:t>
            </a:r>
            <a:endParaRPr sz="896">
              <a:latin typeface="Reddit Sans"/>
              <a:ea typeface="Reddit Sans"/>
              <a:cs typeface="Reddit Sans"/>
              <a:sym typeface="Reddit Sans"/>
            </a:endParaRPr>
          </a:p>
        </p:txBody>
      </p:sp>
      <p:cxnSp>
        <p:nvCxnSpPr>
          <p:cNvPr id="2928" name="Google Shape;2928;p112"/>
          <p:cNvCxnSpPr>
            <a:stCxn id="2923" idx="3"/>
            <a:endCxn id="2927" idx="1"/>
          </p:cNvCxnSpPr>
          <p:nvPr/>
        </p:nvCxnSpPr>
        <p:spPr>
          <a:xfrm>
            <a:off x="2035475" y="4600500"/>
            <a:ext cx="722700" cy="0"/>
          </a:xfrm>
          <a:prstGeom prst="straightConnector1">
            <a:avLst/>
          </a:prstGeom>
          <a:noFill/>
          <a:ln w="9525" cap="flat" cmpd="sng">
            <a:solidFill>
              <a:schemeClr val="dk2"/>
            </a:solidFill>
            <a:prstDash val="dashDot"/>
            <a:round/>
            <a:headEnd type="none" w="med" len="med"/>
            <a:tailEnd type="triangle" w="med" len="med"/>
          </a:ln>
        </p:spPr>
      </p:cxnSp>
      <p:cxnSp>
        <p:nvCxnSpPr>
          <p:cNvPr id="2929" name="Google Shape;2929;p112"/>
          <p:cNvCxnSpPr>
            <a:stCxn id="2911" idx="2"/>
            <a:endCxn id="2915" idx="0"/>
          </p:cNvCxnSpPr>
          <p:nvPr/>
        </p:nvCxnSpPr>
        <p:spPr>
          <a:xfrm>
            <a:off x="3244988" y="2340775"/>
            <a:ext cx="0" cy="612000"/>
          </a:xfrm>
          <a:prstGeom prst="straightConnector1">
            <a:avLst/>
          </a:prstGeom>
          <a:noFill/>
          <a:ln w="9525" cap="flat" cmpd="sng">
            <a:solidFill>
              <a:schemeClr val="dk2"/>
            </a:solidFill>
            <a:prstDash val="dashDot"/>
            <a:round/>
            <a:headEnd type="none" w="med" len="med"/>
            <a:tailEnd type="triangle" w="med" len="med"/>
          </a:ln>
        </p:spPr>
      </p:cxnSp>
      <p:cxnSp>
        <p:nvCxnSpPr>
          <p:cNvPr id="2930" name="Google Shape;2930;p112"/>
          <p:cNvCxnSpPr>
            <a:stCxn id="2927" idx="3"/>
            <a:endCxn id="2920" idx="1"/>
          </p:cNvCxnSpPr>
          <p:nvPr/>
        </p:nvCxnSpPr>
        <p:spPr>
          <a:xfrm>
            <a:off x="3731900" y="4600500"/>
            <a:ext cx="248100" cy="0"/>
          </a:xfrm>
          <a:prstGeom prst="straightConnector1">
            <a:avLst/>
          </a:prstGeom>
          <a:noFill/>
          <a:ln w="9525" cap="flat" cmpd="sng">
            <a:solidFill>
              <a:schemeClr val="dk2"/>
            </a:solidFill>
            <a:prstDash val="dashDot"/>
            <a:round/>
            <a:headEnd type="none" w="med" len="med"/>
            <a:tailEnd type="triangle" w="med" len="med"/>
          </a:ln>
        </p:spPr>
      </p:cxnSp>
      <p:sp>
        <p:nvSpPr>
          <p:cNvPr id="2931" name="Google Shape;2931;p112"/>
          <p:cNvSpPr/>
          <p:nvPr/>
        </p:nvSpPr>
        <p:spPr>
          <a:xfrm>
            <a:off x="10163975" y="3602525"/>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Phiếu xuất kho hàng bán</a:t>
            </a:r>
            <a:endParaRPr sz="896">
              <a:latin typeface="Reddit Sans"/>
              <a:ea typeface="Reddit Sans"/>
              <a:cs typeface="Reddit Sans"/>
              <a:sym typeface="Reddit Sans"/>
            </a:endParaRPr>
          </a:p>
        </p:txBody>
      </p:sp>
      <p:sp>
        <p:nvSpPr>
          <p:cNvPr id="2932" name="Google Shape;2932;p112"/>
          <p:cNvSpPr/>
          <p:nvPr/>
        </p:nvSpPr>
        <p:spPr>
          <a:xfrm>
            <a:off x="10163975" y="4410150"/>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Khách hàng</a:t>
            </a:r>
            <a:endParaRPr sz="896">
              <a:latin typeface="Reddit Sans"/>
              <a:ea typeface="Reddit Sans"/>
              <a:cs typeface="Reddit Sans"/>
              <a:sym typeface="Reddit Sans"/>
            </a:endParaRPr>
          </a:p>
        </p:txBody>
      </p:sp>
      <p:sp>
        <p:nvSpPr>
          <p:cNvPr id="2933" name="Google Shape;2933;p112"/>
          <p:cNvSpPr/>
          <p:nvPr/>
        </p:nvSpPr>
        <p:spPr>
          <a:xfrm>
            <a:off x="8462300" y="3602525"/>
            <a:ext cx="973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Đơn hàng bán</a:t>
            </a:r>
            <a:endParaRPr sz="896">
              <a:latin typeface="Reddit Sans"/>
              <a:ea typeface="Reddit Sans"/>
              <a:cs typeface="Reddit Sans"/>
              <a:sym typeface="Reddit Sans"/>
            </a:endParaRPr>
          </a:p>
        </p:txBody>
      </p:sp>
      <p:cxnSp>
        <p:nvCxnSpPr>
          <p:cNvPr id="2934" name="Google Shape;2934;p112"/>
          <p:cNvCxnSpPr>
            <a:stCxn id="2920" idx="3"/>
            <a:endCxn id="2935" idx="1"/>
          </p:cNvCxnSpPr>
          <p:nvPr/>
        </p:nvCxnSpPr>
        <p:spPr>
          <a:xfrm>
            <a:off x="8219375" y="4600500"/>
            <a:ext cx="243000" cy="0"/>
          </a:xfrm>
          <a:prstGeom prst="straightConnector1">
            <a:avLst/>
          </a:prstGeom>
          <a:noFill/>
          <a:ln w="9525" cap="flat" cmpd="sng">
            <a:solidFill>
              <a:schemeClr val="dk2"/>
            </a:solidFill>
            <a:prstDash val="dashDot"/>
            <a:round/>
            <a:headEnd type="none" w="med" len="med"/>
            <a:tailEnd type="triangle" w="med" len="med"/>
          </a:ln>
        </p:spPr>
      </p:cxnSp>
      <p:sp>
        <p:nvSpPr>
          <p:cNvPr id="2935" name="Google Shape;2935;p112"/>
          <p:cNvSpPr/>
          <p:nvPr/>
        </p:nvSpPr>
        <p:spPr>
          <a:xfrm>
            <a:off x="8462288" y="4357650"/>
            <a:ext cx="973800" cy="485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Quản lý chất lượng đầu vào Thành phẩm</a:t>
            </a:r>
            <a:endParaRPr sz="896">
              <a:latin typeface="Reddit Sans"/>
              <a:ea typeface="Reddit Sans"/>
              <a:cs typeface="Reddit Sans"/>
              <a:sym typeface="Reddit Sans"/>
            </a:endParaRPr>
          </a:p>
        </p:txBody>
      </p:sp>
      <p:cxnSp>
        <p:nvCxnSpPr>
          <p:cNvPr id="2936" name="Google Shape;2936;p112"/>
          <p:cNvCxnSpPr>
            <a:stCxn id="2912" idx="2"/>
            <a:endCxn id="2919" idx="0"/>
          </p:cNvCxnSpPr>
          <p:nvPr/>
        </p:nvCxnSpPr>
        <p:spPr>
          <a:xfrm>
            <a:off x="8943950" y="2340775"/>
            <a:ext cx="0" cy="612000"/>
          </a:xfrm>
          <a:prstGeom prst="straightConnector1">
            <a:avLst/>
          </a:prstGeom>
          <a:noFill/>
          <a:ln w="9525" cap="flat" cmpd="sng">
            <a:solidFill>
              <a:schemeClr val="dk2"/>
            </a:solidFill>
            <a:prstDash val="dashDot"/>
            <a:round/>
            <a:headEnd type="none" w="med" len="med"/>
            <a:tailEnd type="triangle" w="med" len="med"/>
          </a:ln>
        </p:spPr>
      </p:cxnSp>
      <p:cxnSp>
        <p:nvCxnSpPr>
          <p:cNvPr id="2937" name="Google Shape;2937;p112"/>
          <p:cNvCxnSpPr>
            <a:stCxn id="2919" idx="2"/>
            <a:endCxn id="2933" idx="0"/>
          </p:cNvCxnSpPr>
          <p:nvPr/>
        </p:nvCxnSpPr>
        <p:spPr>
          <a:xfrm>
            <a:off x="8943950" y="3333450"/>
            <a:ext cx="5400" cy="269100"/>
          </a:xfrm>
          <a:prstGeom prst="straightConnector1">
            <a:avLst/>
          </a:prstGeom>
          <a:noFill/>
          <a:ln w="9525" cap="flat" cmpd="sng">
            <a:solidFill>
              <a:schemeClr val="dk2"/>
            </a:solidFill>
            <a:prstDash val="dashDot"/>
            <a:round/>
            <a:headEnd type="none" w="med" len="med"/>
            <a:tailEnd type="triangle" w="med" len="med"/>
          </a:ln>
        </p:spPr>
      </p:cxnSp>
      <p:cxnSp>
        <p:nvCxnSpPr>
          <p:cNvPr id="2938" name="Google Shape;2938;p112"/>
          <p:cNvCxnSpPr>
            <a:endCxn id="2931" idx="1"/>
          </p:cNvCxnSpPr>
          <p:nvPr/>
        </p:nvCxnSpPr>
        <p:spPr>
          <a:xfrm>
            <a:off x="9436175" y="3792875"/>
            <a:ext cx="727800" cy="0"/>
          </a:xfrm>
          <a:prstGeom prst="straightConnector1">
            <a:avLst/>
          </a:prstGeom>
          <a:noFill/>
          <a:ln w="9525" cap="flat" cmpd="sng">
            <a:solidFill>
              <a:schemeClr val="dk2"/>
            </a:solidFill>
            <a:prstDash val="dashDot"/>
            <a:round/>
            <a:headEnd type="none" w="med" len="med"/>
            <a:tailEnd type="triangle" w="med" len="med"/>
          </a:ln>
        </p:spPr>
      </p:cxnSp>
      <p:cxnSp>
        <p:nvCxnSpPr>
          <p:cNvPr id="2939" name="Google Shape;2939;p112"/>
          <p:cNvCxnSpPr>
            <a:stCxn id="2935" idx="3"/>
            <a:endCxn id="2931" idx="1"/>
          </p:cNvCxnSpPr>
          <p:nvPr/>
        </p:nvCxnSpPr>
        <p:spPr>
          <a:xfrm rot="10800000" flipH="1">
            <a:off x="9436088" y="3792900"/>
            <a:ext cx="727800" cy="807600"/>
          </a:xfrm>
          <a:prstGeom prst="bentConnector3">
            <a:avLst>
              <a:gd name="adj1" fmla="val 50006"/>
            </a:avLst>
          </a:prstGeom>
          <a:noFill/>
          <a:ln w="9525" cap="flat" cmpd="sng">
            <a:solidFill>
              <a:schemeClr val="dk2"/>
            </a:solidFill>
            <a:prstDash val="dashDot"/>
            <a:round/>
            <a:headEnd type="none" w="med" len="med"/>
            <a:tailEnd type="none" w="med" len="med"/>
          </a:ln>
        </p:spPr>
      </p:cxnSp>
      <p:cxnSp>
        <p:nvCxnSpPr>
          <p:cNvPr id="2940" name="Google Shape;2940;p112"/>
          <p:cNvCxnSpPr>
            <a:stCxn id="2931" idx="2"/>
            <a:endCxn id="2932" idx="0"/>
          </p:cNvCxnSpPr>
          <p:nvPr/>
        </p:nvCxnSpPr>
        <p:spPr>
          <a:xfrm>
            <a:off x="10650875" y="3983225"/>
            <a:ext cx="0" cy="426900"/>
          </a:xfrm>
          <a:prstGeom prst="straightConnector1">
            <a:avLst/>
          </a:prstGeom>
          <a:noFill/>
          <a:ln w="9525" cap="flat" cmpd="sng">
            <a:solidFill>
              <a:schemeClr val="dk2"/>
            </a:solidFill>
            <a:prstDash val="dashDot"/>
            <a:round/>
            <a:headEnd type="none" w="med" len="med"/>
            <a:tailEnd type="triangle" w="med" len="med"/>
          </a:ln>
        </p:spPr>
      </p:cxnSp>
      <p:sp>
        <p:nvSpPr>
          <p:cNvPr id="2941" name="Google Shape;2941;p112"/>
          <p:cNvSpPr/>
          <p:nvPr/>
        </p:nvSpPr>
        <p:spPr>
          <a:xfrm>
            <a:off x="5133128" y="5947950"/>
            <a:ext cx="19227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Thực thi Sản xuất</a:t>
            </a:r>
            <a:endParaRPr sz="1150">
              <a:solidFill>
                <a:schemeClr val="lt1"/>
              </a:solidFill>
              <a:latin typeface="Reddit Sans SemiBold"/>
              <a:ea typeface="Reddit Sans SemiBold"/>
              <a:cs typeface="Reddit Sans SemiBold"/>
              <a:sym typeface="Reddit Sans SemiBold"/>
            </a:endParaRPr>
          </a:p>
        </p:txBody>
      </p:sp>
      <p:sp>
        <p:nvSpPr>
          <p:cNvPr id="2942" name="Google Shape;2942;p112"/>
          <p:cNvSpPr/>
          <p:nvPr/>
        </p:nvSpPr>
        <p:spPr>
          <a:xfrm>
            <a:off x="4125700" y="3342963"/>
            <a:ext cx="15972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Lệnh sản xuất / Gia Công</a:t>
            </a:r>
            <a:endParaRPr sz="896">
              <a:latin typeface="Reddit Sans"/>
              <a:ea typeface="Reddit Sans"/>
              <a:cs typeface="Reddit Sans"/>
              <a:sym typeface="Reddit Sans"/>
            </a:endParaRPr>
          </a:p>
        </p:txBody>
      </p:sp>
      <p:sp>
        <p:nvSpPr>
          <p:cNvPr id="2943" name="Google Shape;2943;p112"/>
          <p:cNvSpPr/>
          <p:nvPr/>
        </p:nvSpPr>
        <p:spPr>
          <a:xfrm>
            <a:off x="4134625" y="5412525"/>
            <a:ext cx="39123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Quản lý chất lượng</a:t>
            </a:r>
            <a:endParaRPr sz="896">
              <a:latin typeface="Reddit Sans"/>
              <a:ea typeface="Reddit Sans"/>
              <a:cs typeface="Reddit Sans"/>
              <a:sym typeface="Reddit Sans"/>
            </a:endParaRPr>
          </a:p>
        </p:txBody>
      </p:sp>
      <p:sp>
        <p:nvSpPr>
          <p:cNvPr id="2944" name="Google Shape;2944;p112"/>
          <p:cNvSpPr/>
          <p:nvPr/>
        </p:nvSpPr>
        <p:spPr>
          <a:xfrm>
            <a:off x="4134625" y="386395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01</a:t>
            </a:r>
            <a:endParaRPr sz="896">
              <a:latin typeface="Reddit Sans"/>
              <a:ea typeface="Reddit Sans"/>
              <a:cs typeface="Reddit Sans"/>
              <a:sym typeface="Reddit Sans"/>
            </a:endParaRPr>
          </a:p>
        </p:txBody>
      </p:sp>
      <p:sp>
        <p:nvSpPr>
          <p:cNvPr id="2945" name="Google Shape;2945;p112"/>
          <p:cNvSpPr/>
          <p:nvPr/>
        </p:nvSpPr>
        <p:spPr>
          <a:xfrm>
            <a:off x="5090942" y="386395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02</a:t>
            </a:r>
            <a:endParaRPr sz="896">
              <a:latin typeface="Reddit Sans"/>
              <a:ea typeface="Reddit Sans"/>
              <a:cs typeface="Reddit Sans"/>
              <a:sym typeface="Reddit Sans"/>
            </a:endParaRPr>
          </a:p>
        </p:txBody>
      </p:sp>
      <p:sp>
        <p:nvSpPr>
          <p:cNvPr id="2946" name="Google Shape;2946;p112"/>
          <p:cNvSpPr/>
          <p:nvPr/>
        </p:nvSpPr>
        <p:spPr>
          <a:xfrm>
            <a:off x="4134625" y="4370525"/>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03</a:t>
            </a:r>
            <a:endParaRPr sz="896">
              <a:latin typeface="Reddit Sans"/>
              <a:ea typeface="Reddit Sans"/>
              <a:cs typeface="Reddit Sans"/>
              <a:sym typeface="Reddit Sans"/>
            </a:endParaRPr>
          </a:p>
        </p:txBody>
      </p:sp>
      <p:sp>
        <p:nvSpPr>
          <p:cNvPr id="2947" name="Google Shape;2947;p112"/>
          <p:cNvSpPr/>
          <p:nvPr/>
        </p:nvSpPr>
        <p:spPr>
          <a:xfrm>
            <a:off x="5090942" y="4370525"/>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04</a:t>
            </a:r>
            <a:endParaRPr sz="896">
              <a:latin typeface="Reddit Sans"/>
              <a:ea typeface="Reddit Sans"/>
              <a:cs typeface="Reddit Sans"/>
              <a:sym typeface="Reddit Sans"/>
            </a:endParaRPr>
          </a:p>
        </p:txBody>
      </p:sp>
      <p:sp>
        <p:nvSpPr>
          <p:cNvPr id="2948" name="Google Shape;2948;p112"/>
          <p:cNvSpPr/>
          <p:nvPr/>
        </p:nvSpPr>
        <p:spPr>
          <a:xfrm>
            <a:off x="4134625" y="487710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05</a:t>
            </a:r>
            <a:endParaRPr sz="896">
              <a:latin typeface="Reddit Sans"/>
              <a:ea typeface="Reddit Sans"/>
              <a:cs typeface="Reddit Sans"/>
              <a:sym typeface="Reddit Sans"/>
            </a:endParaRPr>
          </a:p>
        </p:txBody>
      </p:sp>
      <p:sp>
        <p:nvSpPr>
          <p:cNvPr id="2949" name="Google Shape;2949;p112"/>
          <p:cNvSpPr/>
          <p:nvPr/>
        </p:nvSpPr>
        <p:spPr>
          <a:xfrm>
            <a:off x="5090942" y="487710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06</a:t>
            </a:r>
            <a:endParaRPr sz="896">
              <a:latin typeface="Reddit Sans"/>
              <a:ea typeface="Reddit Sans"/>
              <a:cs typeface="Reddit Sans"/>
              <a:sym typeface="Reddit Sans"/>
            </a:endParaRPr>
          </a:p>
        </p:txBody>
      </p:sp>
      <p:cxnSp>
        <p:nvCxnSpPr>
          <p:cNvPr id="2950" name="Google Shape;2950;p112"/>
          <p:cNvCxnSpPr>
            <a:stCxn id="2944" idx="3"/>
            <a:endCxn id="2945" idx="1"/>
          </p:cNvCxnSpPr>
          <p:nvPr/>
        </p:nvCxnSpPr>
        <p:spPr>
          <a:xfrm>
            <a:off x="4766425" y="4054300"/>
            <a:ext cx="324600" cy="0"/>
          </a:xfrm>
          <a:prstGeom prst="straightConnector1">
            <a:avLst/>
          </a:prstGeom>
          <a:noFill/>
          <a:ln w="9525" cap="flat" cmpd="sng">
            <a:solidFill>
              <a:schemeClr val="dk2"/>
            </a:solidFill>
            <a:prstDash val="dashDot"/>
            <a:round/>
            <a:headEnd type="none" w="med" len="med"/>
            <a:tailEnd type="triangle" w="med" len="med"/>
          </a:ln>
        </p:spPr>
      </p:cxnSp>
      <p:cxnSp>
        <p:nvCxnSpPr>
          <p:cNvPr id="2951" name="Google Shape;2951;p112"/>
          <p:cNvCxnSpPr>
            <a:stCxn id="2947" idx="1"/>
            <a:endCxn id="2946" idx="3"/>
          </p:cNvCxnSpPr>
          <p:nvPr/>
        </p:nvCxnSpPr>
        <p:spPr>
          <a:xfrm rot="10800000">
            <a:off x="4766342" y="4560875"/>
            <a:ext cx="324600" cy="0"/>
          </a:xfrm>
          <a:prstGeom prst="straightConnector1">
            <a:avLst/>
          </a:prstGeom>
          <a:noFill/>
          <a:ln w="9525" cap="flat" cmpd="sng">
            <a:solidFill>
              <a:schemeClr val="dk2"/>
            </a:solidFill>
            <a:prstDash val="dashDot"/>
            <a:round/>
            <a:headEnd type="none" w="med" len="med"/>
            <a:tailEnd type="triangle" w="med" len="med"/>
          </a:ln>
        </p:spPr>
      </p:cxnSp>
      <p:cxnSp>
        <p:nvCxnSpPr>
          <p:cNvPr id="2952" name="Google Shape;2952;p112"/>
          <p:cNvCxnSpPr>
            <a:stCxn id="2948" idx="3"/>
            <a:endCxn id="2949" idx="1"/>
          </p:cNvCxnSpPr>
          <p:nvPr/>
        </p:nvCxnSpPr>
        <p:spPr>
          <a:xfrm>
            <a:off x="4766425" y="5067450"/>
            <a:ext cx="324600" cy="0"/>
          </a:xfrm>
          <a:prstGeom prst="straightConnector1">
            <a:avLst/>
          </a:prstGeom>
          <a:noFill/>
          <a:ln w="9525" cap="flat" cmpd="sng">
            <a:solidFill>
              <a:schemeClr val="dk2"/>
            </a:solidFill>
            <a:prstDash val="dashDot"/>
            <a:round/>
            <a:headEnd type="none" w="med" len="med"/>
            <a:tailEnd type="triangle" w="med" len="med"/>
          </a:ln>
        </p:spPr>
      </p:cxnSp>
      <p:cxnSp>
        <p:nvCxnSpPr>
          <p:cNvPr id="2953" name="Google Shape;2953;p112"/>
          <p:cNvCxnSpPr>
            <a:stCxn id="2945" idx="2"/>
            <a:endCxn id="2947" idx="0"/>
          </p:cNvCxnSpPr>
          <p:nvPr/>
        </p:nvCxnSpPr>
        <p:spPr>
          <a:xfrm>
            <a:off x="5406842" y="4244650"/>
            <a:ext cx="0" cy="126000"/>
          </a:xfrm>
          <a:prstGeom prst="straightConnector1">
            <a:avLst/>
          </a:prstGeom>
          <a:noFill/>
          <a:ln w="9525" cap="flat" cmpd="sng">
            <a:solidFill>
              <a:schemeClr val="dk2"/>
            </a:solidFill>
            <a:prstDash val="dashDot"/>
            <a:round/>
            <a:headEnd type="none" w="med" len="med"/>
            <a:tailEnd type="triangle" w="med" len="med"/>
          </a:ln>
        </p:spPr>
      </p:cxnSp>
      <p:cxnSp>
        <p:nvCxnSpPr>
          <p:cNvPr id="2954" name="Google Shape;2954;p112"/>
          <p:cNvCxnSpPr>
            <a:stCxn id="2946" idx="2"/>
            <a:endCxn id="2948" idx="0"/>
          </p:cNvCxnSpPr>
          <p:nvPr/>
        </p:nvCxnSpPr>
        <p:spPr>
          <a:xfrm>
            <a:off x="4450525" y="4751225"/>
            <a:ext cx="0" cy="126000"/>
          </a:xfrm>
          <a:prstGeom prst="straightConnector1">
            <a:avLst/>
          </a:prstGeom>
          <a:noFill/>
          <a:ln w="9525" cap="flat" cmpd="sng">
            <a:solidFill>
              <a:schemeClr val="dk2"/>
            </a:solidFill>
            <a:prstDash val="solid"/>
            <a:round/>
            <a:headEnd type="none" w="med" len="med"/>
            <a:tailEnd type="triangle" w="med" len="med"/>
          </a:ln>
        </p:spPr>
      </p:cxnSp>
      <p:sp>
        <p:nvSpPr>
          <p:cNvPr id="2955" name="Google Shape;2955;p112"/>
          <p:cNvSpPr/>
          <p:nvPr/>
        </p:nvSpPr>
        <p:spPr>
          <a:xfrm>
            <a:off x="6449800" y="3342963"/>
            <a:ext cx="15972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Lệnh sản xuất / In House</a:t>
            </a:r>
            <a:endParaRPr sz="896">
              <a:latin typeface="Reddit Sans"/>
              <a:ea typeface="Reddit Sans"/>
              <a:cs typeface="Reddit Sans"/>
              <a:sym typeface="Reddit Sans"/>
            </a:endParaRPr>
          </a:p>
        </p:txBody>
      </p:sp>
      <p:sp>
        <p:nvSpPr>
          <p:cNvPr id="2956" name="Google Shape;2956;p112"/>
          <p:cNvSpPr/>
          <p:nvPr/>
        </p:nvSpPr>
        <p:spPr>
          <a:xfrm>
            <a:off x="6458725" y="386395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01</a:t>
            </a:r>
            <a:endParaRPr sz="896">
              <a:latin typeface="Reddit Sans"/>
              <a:ea typeface="Reddit Sans"/>
              <a:cs typeface="Reddit Sans"/>
              <a:sym typeface="Reddit Sans"/>
            </a:endParaRPr>
          </a:p>
        </p:txBody>
      </p:sp>
      <p:sp>
        <p:nvSpPr>
          <p:cNvPr id="2957" name="Google Shape;2957;p112"/>
          <p:cNvSpPr/>
          <p:nvPr/>
        </p:nvSpPr>
        <p:spPr>
          <a:xfrm>
            <a:off x="7415042" y="386395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02</a:t>
            </a:r>
            <a:endParaRPr sz="896">
              <a:latin typeface="Reddit Sans"/>
              <a:ea typeface="Reddit Sans"/>
              <a:cs typeface="Reddit Sans"/>
              <a:sym typeface="Reddit Sans"/>
            </a:endParaRPr>
          </a:p>
        </p:txBody>
      </p:sp>
      <p:sp>
        <p:nvSpPr>
          <p:cNvPr id="2958" name="Google Shape;2958;p112"/>
          <p:cNvSpPr/>
          <p:nvPr/>
        </p:nvSpPr>
        <p:spPr>
          <a:xfrm>
            <a:off x="6458725" y="4370525"/>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03</a:t>
            </a:r>
            <a:endParaRPr sz="896">
              <a:latin typeface="Reddit Sans"/>
              <a:ea typeface="Reddit Sans"/>
              <a:cs typeface="Reddit Sans"/>
              <a:sym typeface="Reddit Sans"/>
            </a:endParaRPr>
          </a:p>
        </p:txBody>
      </p:sp>
      <p:sp>
        <p:nvSpPr>
          <p:cNvPr id="2959" name="Google Shape;2959;p112"/>
          <p:cNvSpPr/>
          <p:nvPr/>
        </p:nvSpPr>
        <p:spPr>
          <a:xfrm>
            <a:off x="7415042" y="4370525"/>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04</a:t>
            </a:r>
            <a:endParaRPr sz="896">
              <a:latin typeface="Reddit Sans"/>
              <a:ea typeface="Reddit Sans"/>
              <a:cs typeface="Reddit Sans"/>
              <a:sym typeface="Reddit Sans"/>
            </a:endParaRPr>
          </a:p>
        </p:txBody>
      </p:sp>
      <p:sp>
        <p:nvSpPr>
          <p:cNvPr id="2960" name="Google Shape;2960;p112"/>
          <p:cNvSpPr/>
          <p:nvPr/>
        </p:nvSpPr>
        <p:spPr>
          <a:xfrm>
            <a:off x="6458725" y="487710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05</a:t>
            </a:r>
            <a:endParaRPr sz="896">
              <a:latin typeface="Reddit Sans"/>
              <a:ea typeface="Reddit Sans"/>
              <a:cs typeface="Reddit Sans"/>
              <a:sym typeface="Reddit Sans"/>
            </a:endParaRPr>
          </a:p>
        </p:txBody>
      </p:sp>
      <p:sp>
        <p:nvSpPr>
          <p:cNvPr id="2961" name="Google Shape;2961;p112"/>
          <p:cNvSpPr/>
          <p:nvPr/>
        </p:nvSpPr>
        <p:spPr>
          <a:xfrm>
            <a:off x="7415042" y="4877100"/>
            <a:ext cx="631800" cy="380700"/>
          </a:xfrm>
          <a:prstGeom prst="roundRect">
            <a:avLst>
              <a:gd name="adj" fmla="val 16667"/>
            </a:avLst>
          </a:prstGeom>
          <a:solidFill>
            <a:schemeClr val="lt1"/>
          </a:solidFill>
          <a:ln w="6775" cap="flat" cmpd="sng">
            <a:solidFill>
              <a:srgbClr val="C3161C"/>
            </a:solidFill>
            <a:prstDash val="solid"/>
            <a:round/>
            <a:headEnd type="none" w="sm" len="sm"/>
            <a:tailEnd type="none" w="sm" len="sm"/>
          </a:ln>
        </p:spPr>
        <p:txBody>
          <a:bodyPr spcFirstLastPara="1" wrap="square" lIns="65075" tIns="65075" rIns="65075" bIns="65075" anchor="ctr" anchorCtr="0">
            <a:noAutofit/>
          </a:bodyPr>
          <a:lstStyle/>
          <a:p>
            <a:pPr marL="0" lvl="0" indent="0" algn="ctr" rtl="0">
              <a:spcBef>
                <a:spcPts val="0"/>
              </a:spcBef>
              <a:spcAft>
                <a:spcPts val="0"/>
              </a:spcAft>
              <a:buNone/>
            </a:pPr>
            <a:r>
              <a:rPr lang="vi" sz="896">
                <a:latin typeface="Reddit Sans"/>
                <a:ea typeface="Reddit Sans"/>
                <a:cs typeface="Reddit Sans"/>
                <a:sym typeface="Reddit Sans"/>
              </a:rPr>
              <a:t>Công đoạn 06</a:t>
            </a:r>
            <a:endParaRPr sz="896">
              <a:latin typeface="Reddit Sans"/>
              <a:ea typeface="Reddit Sans"/>
              <a:cs typeface="Reddit Sans"/>
              <a:sym typeface="Reddit Sans"/>
            </a:endParaRPr>
          </a:p>
        </p:txBody>
      </p:sp>
      <p:cxnSp>
        <p:nvCxnSpPr>
          <p:cNvPr id="2962" name="Google Shape;2962;p112"/>
          <p:cNvCxnSpPr>
            <a:stCxn id="2956" idx="3"/>
            <a:endCxn id="2957" idx="1"/>
          </p:cNvCxnSpPr>
          <p:nvPr/>
        </p:nvCxnSpPr>
        <p:spPr>
          <a:xfrm>
            <a:off x="7090525" y="4054300"/>
            <a:ext cx="324600" cy="0"/>
          </a:xfrm>
          <a:prstGeom prst="straightConnector1">
            <a:avLst/>
          </a:prstGeom>
          <a:noFill/>
          <a:ln w="9525" cap="flat" cmpd="sng">
            <a:solidFill>
              <a:schemeClr val="dk2"/>
            </a:solidFill>
            <a:prstDash val="dashDot"/>
            <a:round/>
            <a:headEnd type="none" w="med" len="med"/>
            <a:tailEnd type="triangle" w="med" len="med"/>
          </a:ln>
        </p:spPr>
      </p:cxnSp>
      <p:cxnSp>
        <p:nvCxnSpPr>
          <p:cNvPr id="2963" name="Google Shape;2963;p112"/>
          <p:cNvCxnSpPr>
            <a:stCxn id="2959" idx="1"/>
            <a:endCxn id="2958" idx="3"/>
          </p:cNvCxnSpPr>
          <p:nvPr/>
        </p:nvCxnSpPr>
        <p:spPr>
          <a:xfrm rot="10800000">
            <a:off x="7090442" y="4560875"/>
            <a:ext cx="324600" cy="0"/>
          </a:xfrm>
          <a:prstGeom prst="straightConnector1">
            <a:avLst/>
          </a:prstGeom>
          <a:noFill/>
          <a:ln w="9525" cap="flat" cmpd="sng">
            <a:solidFill>
              <a:schemeClr val="dk2"/>
            </a:solidFill>
            <a:prstDash val="dashDot"/>
            <a:round/>
            <a:headEnd type="none" w="med" len="med"/>
            <a:tailEnd type="triangle" w="med" len="med"/>
          </a:ln>
        </p:spPr>
      </p:cxnSp>
      <p:cxnSp>
        <p:nvCxnSpPr>
          <p:cNvPr id="2964" name="Google Shape;2964;p112"/>
          <p:cNvCxnSpPr>
            <a:stCxn id="2960" idx="3"/>
            <a:endCxn id="2961" idx="1"/>
          </p:cNvCxnSpPr>
          <p:nvPr/>
        </p:nvCxnSpPr>
        <p:spPr>
          <a:xfrm>
            <a:off x="7090525" y="5067450"/>
            <a:ext cx="324600" cy="0"/>
          </a:xfrm>
          <a:prstGeom prst="straightConnector1">
            <a:avLst/>
          </a:prstGeom>
          <a:noFill/>
          <a:ln w="9525" cap="flat" cmpd="sng">
            <a:solidFill>
              <a:schemeClr val="dk2"/>
            </a:solidFill>
            <a:prstDash val="dashDot"/>
            <a:round/>
            <a:headEnd type="none" w="med" len="med"/>
            <a:tailEnd type="triangle" w="med" len="med"/>
          </a:ln>
        </p:spPr>
      </p:cxnSp>
      <p:cxnSp>
        <p:nvCxnSpPr>
          <p:cNvPr id="2965" name="Google Shape;2965;p112"/>
          <p:cNvCxnSpPr>
            <a:stCxn id="2957" idx="2"/>
            <a:endCxn id="2959" idx="0"/>
          </p:cNvCxnSpPr>
          <p:nvPr/>
        </p:nvCxnSpPr>
        <p:spPr>
          <a:xfrm>
            <a:off x="7730942" y="4244650"/>
            <a:ext cx="0" cy="126000"/>
          </a:xfrm>
          <a:prstGeom prst="straightConnector1">
            <a:avLst/>
          </a:prstGeom>
          <a:noFill/>
          <a:ln w="9525" cap="flat" cmpd="sng">
            <a:solidFill>
              <a:schemeClr val="dk2"/>
            </a:solidFill>
            <a:prstDash val="dashDot"/>
            <a:round/>
            <a:headEnd type="none" w="med" len="med"/>
            <a:tailEnd type="triangle" w="med" len="med"/>
          </a:ln>
        </p:spPr>
      </p:cxnSp>
      <p:cxnSp>
        <p:nvCxnSpPr>
          <p:cNvPr id="2966" name="Google Shape;2966;p112"/>
          <p:cNvCxnSpPr>
            <a:stCxn id="2958" idx="2"/>
            <a:endCxn id="2960" idx="0"/>
          </p:cNvCxnSpPr>
          <p:nvPr/>
        </p:nvCxnSpPr>
        <p:spPr>
          <a:xfrm>
            <a:off x="6774625" y="4751225"/>
            <a:ext cx="0" cy="126000"/>
          </a:xfrm>
          <a:prstGeom prst="straightConnector1">
            <a:avLst/>
          </a:prstGeom>
          <a:noFill/>
          <a:ln w="9525" cap="flat" cmpd="sng">
            <a:solidFill>
              <a:schemeClr val="dk2"/>
            </a:solidFill>
            <a:prstDash val="solid"/>
            <a:round/>
            <a:headEnd type="none" w="med" len="med"/>
            <a:tailEnd type="triangle" w="med" len="med"/>
          </a:ln>
        </p:spPr>
      </p:cxnSp>
      <p:cxnSp>
        <p:nvCxnSpPr>
          <p:cNvPr id="2967" name="Google Shape;2967;p112"/>
          <p:cNvCxnSpPr>
            <a:endCxn id="2955" idx="1"/>
          </p:cNvCxnSpPr>
          <p:nvPr/>
        </p:nvCxnSpPr>
        <p:spPr>
          <a:xfrm>
            <a:off x="5722900" y="3533313"/>
            <a:ext cx="726900" cy="0"/>
          </a:xfrm>
          <a:prstGeom prst="straightConnector1">
            <a:avLst/>
          </a:prstGeom>
          <a:noFill/>
          <a:ln w="9525" cap="flat" cmpd="sng">
            <a:solidFill>
              <a:schemeClr val="dk2"/>
            </a:solidFill>
            <a:prstDash val="dashDot"/>
            <a:round/>
            <a:headEnd type="none" w="med" len="med"/>
            <a:tailEnd type="triangle" w="med" len="med"/>
          </a:ln>
        </p:spPr>
      </p:cxnSp>
      <p:cxnSp>
        <p:nvCxnSpPr>
          <p:cNvPr id="2968" name="Google Shape;2968;p112"/>
          <p:cNvCxnSpPr>
            <a:stCxn id="2908" idx="2"/>
            <a:endCxn id="2942" idx="0"/>
          </p:cNvCxnSpPr>
          <p:nvPr/>
        </p:nvCxnSpPr>
        <p:spPr>
          <a:xfrm rot="5400000">
            <a:off x="5008175" y="2256775"/>
            <a:ext cx="1002300" cy="1170300"/>
          </a:xfrm>
          <a:prstGeom prst="bentConnector3">
            <a:avLst>
              <a:gd name="adj1" fmla="val 49994"/>
            </a:avLst>
          </a:prstGeom>
          <a:noFill/>
          <a:ln w="9525" cap="flat" cmpd="sng">
            <a:solidFill>
              <a:schemeClr val="dk2"/>
            </a:solidFill>
            <a:prstDash val="dashDot"/>
            <a:round/>
            <a:headEnd type="none" w="med" len="med"/>
            <a:tailEnd type="triangle" w="med" len="med"/>
          </a:ln>
        </p:spPr>
      </p:cxnSp>
      <p:cxnSp>
        <p:nvCxnSpPr>
          <p:cNvPr id="2969" name="Google Shape;2969;p112"/>
          <p:cNvCxnSpPr>
            <a:stCxn id="2908" idx="2"/>
            <a:endCxn id="2955" idx="0"/>
          </p:cNvCxnSpPr>
          <p:nvPr/>
        </p:nvCxnSpPr>
        <p:spPr>
          <a:xfrm rot="-5400000" flipH="1">
            <a:off x="6170225" y="2265025"/>
            <a:ext cx="1002300" cy="1153800"/>
          </a:xfrm>
          <a:prstGeom prst="bentConnector3">
            <a:avLst>
              <a:gd name="adj1" fmla="val 49994"/>
            </a:avLst>
          </a:prstGeom>
          <a:noFill/>
          <a:ln w="9525" cap="flat" cmpd="sng">
            <a:solidFill>
              <a:schemeClr val="dk2"/>
            </a:solidFill>
            <a:prstDash val="dashDot"/>
            <a:round/>
            <a:headEnd type="none" w="med" len="med"/>
            <a:tailEnd type="triangle" w="med" len="med"/>
          </a:ln>
        </p:spPr>
      </p:cxnSp>
      <p:pic>
        <p:nvPicPr>
          <p:cNvPr id="76" name="Picture 75"/>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973"/>
        <p:cNvGrpSpPr/>
        <p:nvPr/>
      </p:nvGrpSpPr>
      <p:grpSpPr>
        <a:xfrm>
          <a:off x="0" y="0"/>
          <a:ext cx="0" cy="0"/>
          <a:chOff x="0" y="0"/>
          <a:chExt cx="0" cy="0"/>
        </a:xfrm>
      </p:grpSpPr>
      <p:sp>
        <p:nvSpPr>
          <p:cNvPr id="2974" name="Google Shape;2974;p113"/>
          <p:cNvSpPr/>
          <p:nvPr/>
        </p:nvSpPr>
        <p:spPr>
          <a:xfrm>
            <a:off x="4157825" y="-893100"/>
            <a:ext cx="3945300" cy="28116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2975" name="Google Shape;2975;p113"/>
          <p:cNvSpPr txBox="1"/>
          <p:nvPr/>
        </p:nvSpPr>
        <p:spPr>
          <a:xfrm>
            <a:off x="2502425" y="2038975"/>
            <a:ext cx="7184100" cy="290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20000">
                <a:solidFill>
                  <a:srgbClr val="F9F9F9"/>
                </a:solidFill>
                <a:latin typeface="Reddit Sans Black"/>
                <a:ea typeface="Reddit Sans Black"/>
                <a:cs typeface="Reddit Sans Black"/>
                <a:sym typeface="Reddit Sans Black"/>
              </a:rPr>
              <a:t>2025</a:t>
            </a:r>
            <a:endParaRPr sz="20000">
              <a:solidFill>
                <a:srgbClr val="F9F9F9"/>
              </a:solidFill>
              <a:latin typeface="Reddit Sans Black"/>
              <a:ea typeface="Reddit Sans Black"/>
              <a:cs typeface="Reddit Sans Black"/>
              <a:sym typeface="Reddit Sans Black"/>
            </a:endParaRPr>
          </a:p>
        </p:txBody>
      </p:sp>
      <p:pic>
        <p:nvPicPr>
          <p:cNvPr id="2976" name="Google Shape;2976;p113" title="FullLogo-1.png"/>
          <p:cNvPicPr preferRelativeResize="0"/>
          <p:nvPr/>
        </p:nvPicPr>
        <p:blipFill>
          <a:blip r:embed="rId3">
            <a:alphaModFix/>
          </a:blip>
          <a:stretch>
            <a:fillRect/>
          </a:stretch>
        </p:blipFill>
        <p:spPr>
          <a:xfrm>
            <a:off x="3957974" y="3828750"/>
            <a:ext cx="4272998" cy="726000"/>
          </a:xfrm>
          <a:prstGeom prst="rect">
            <a:avLst/>
          </a:prstGeom>
          <a:noFill/>
          <a:ln>
            <a:noFill/>
          </a:ln>
        </p:spPr>
      </p:pic>
      <p:sp>
        <p:nvSpPr>
          <p:cNvPr id="2977" name="Google Shape;2977;p113"/>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978" name="Google Shape;2978;p113" title="icon-w.png"/>
          <p:cNvPicPr preferRelativeResize="0"/>
          <p:nvPr/>
        </p:nvPicPr>
        <p:blipFill>
          <a:blip r:embed="rId4">
            <a:alphaModFix/>
          </a:blip>
          <a:stretch>
            <a:fillRect/>
          </a:stretch>
        </p:blipFill>
        <p:spPr>
          <a:xfrm>
            <a:off x="634087" y="436000"/>
            <a:ext cx="159575" cy="159599"/>
          </a:xfrm>
          <a:prstGeom prst="rect">
            <a:avLst/>
          </a:prstGeom>
          <a:noFill/>
          <a:ln>
            <a:noFill/>
          </a:ln>
        </p:spPr>
      </p:pic>
      <p:sp>
        <p:nvSpPr>
          <p:cNvPr id="2979" name="Google Shape;2979;p113"/>
          <p:cNvSpPr txBox="1"/>
          <p:nvPr/>
        </p:nvSpPr>
        <p:spPr>
          <a:xfrm>
            <a:off x="839225" y="301500"/>
            <a:ext cx="64092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latin typeface="Reddit Sans"/>
                <a:ea typeface="Reddit Sans"/>
                <a:cs typeface="Reddit Sans"/>
                <a:sym typeface="Reddit Sans"/>
              </a:rPr>
              <a:t>Phần 03</a:t>
            </a:r>
            <a:endParaRPr sz="1600" b="1">
              <a:solidFill>
                <a:srgbClr val="C3161C"/>
              </a:solidFill>
              <a:latin typeface="Reddit Sans"/>
              <a:ea typeface="Reddit Sans"/>
              <a:cs typeface="Reddit Sans"/>
              <a:sym typeface="Reddit Sans"/>
            </a:endParaRPr>
          </a:p>
        </p:txBody>
      </p:sp>
      <p:sp>
        <p:nvSpPr>
          <p:cNvPr id="2980" name="Google Shape;2980;p113"/>
          <p:cNvSpPr txBox="1"/>
          <p:nvPr/>
        </p:nvSpPr>
        <p:spPr>
          <a:xfrm>
            <a:off x="4157825" y="1000375"/>
            <a:ext cx="3873300" cy="585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lt1"/>
                </a:solidFill>
                <a:latin typeface="Reddit Sans"/>
                <a:ea typeface="Reddit Sans"/>
                <a:cs typeface="Reddit Sans"/>
                <a:sym typeface="Reddit Sans"/>
              </a:rPr>
              <a:t>VỀ CHÚNG TÔI</a:t>
            </a:r>
            <a:endParaRPr sz="3200" b="1">
              <a:solidFill>
                <a:schemeClr val="lt1"/>
              </a:solidFill>
              <a:latin typeface="Reddit Sans"/>
              <a:ea typeface="Reddit Sans"/>
              <a:cs typeface="Reddit Sans"/>
              <a:sym typeface="Reddit Sans"/>
            </a:endParaRPr>
          </a:p>
        </p:txBody>
      </p:sp>
      <p:sp>
        <p:nvSpPr>
          <p:cNvPr id="2981" name="Google Shape;2981;p113"/>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68</a:t>
            </a:fld>
            <a:endParaRPr/>
          </a:p>
        </p:txBody>
      </p:sp>
      <p:pic>
        <p:nvPicPr>
          <p:cNvPr id="10" name="Picture 9"/>
          <p:cNvPicPr>
            <a:picLocks noChangeAspect="1"/>
          </p:cNvPicPr>
          <p:nvPr/>
        </p:nvPicPr>
        <p:blipFill>
          <a:blip r:embed="rId5"/>
          <a:stretch>
            <a:fillRect/>
          </a:stretch>
        </p:blipFill>
        <p:spPr>
          <a:xfrm>
            <a:off x="4704537" y="6450781"/>
            <a:ext cx="3254939" cy="260732"/>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985"/>
        <p:cNvGrpSpPr/>
        <p:nvPr/>
      </p:nvGrpSpPr>
      <p:grpSpPr>
        <a:xfrm>
          <a:off x="0" y="0"/>
          <a:ext cx="0" cy="0"/>
          <a:chOff x="0" y="0"/>
          <a:chExt cx="0" cy="0"/>
        </a:xfrm>
      </p:grpSpPr>
      <p:sp>
        <p:nvSpPr>
          <p:cNvPr id="2986" name="Google Shape;2986;p114"/>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2987" name="Google Shape;2987;p114"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2988" name="Google Shape;2988;p114"/>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Đăng ký tư vấn &amp; hỗ trợ</a:t>
            </a:r>
            <a:endParaRPr sz="1600" b="1">
              <a:solidFill>
                <a:srgbClr val="C3161C"/>
              </a:solidFill>
              <a:latin typeface="Reddit Sans"/>
              <a:ea typeface="Reddit Sans"/>
              <a:cs typeface="Reddit Sans"/>
              <a:sym typeface="Reddit Sans"/>
            </a:endParaRPr>
          </a:p>
        </p:txBody>
      </p:sp>
      <p:grpSp>
        <p:nvGrpSpPr>
          <p:cNvPr id="2989" name="Google Shape;2989;p114"/>
          <p:cNvGrpSpPr/>
          <p:nvPr/>
        </p:nvGrpSpPr>
        <p:grpSpPr>
          <a:xfrm>
            <a:off x="10222040" y="325568"/>
            <a:ext cx="1379662" cy="380749"/>
            <a:chOff x="2600725" y="4134550"/>
            <a:chExt cx="1957800" cy="540300"/>
          </a:xfrm>
        </p:grpSpPr>
        <p:sp>
          <p:nvSpPr>
            <p:cNvPr id="2990" name="Google Shape;2990;p114"/>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2991" name="Google Shape;2991;p114"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2992" name="Google Shape;2992;p114" title="icon-.png"/>
          <p:cNvPicPr preferRelativeResize="0"/>
          <p:nvPr/>
        </p:nvPicPr>
        <p:blipFill rotWithShape="1">
          <a:blip r:embed="rId5">
            <a:alphaModFix/>
          </a:blip>
          <a:srcRect l="14994" r="15329"/>
          <a:stretch/>
        </p:blipFill>
        <p:spPr>
          <a:xfrm flipH="1">
            <a:off x="7934299" y="1656175"/>
            <a:ext cx="550801" cy="810851"/>
          </a:xfrm>
          <a:prstGeom prst="rect">
            <a:avLst/>
          </a:prstGeom>
          <a:noFill/>
          <a:ln>
            <a:noFill/>
          </a:ln>
        </p:spPr>
      </p:pic>
      <p:sp>
        <p:nvSpPr>
          <p:cNvPr id="2993" name="Google Shape;2993;p114"/>
          <p:cNvSpPr txBox="1"/>
          <p:nvPr/>
        </p:nvSpPr>
        <p:spPr>
          <a:xfrm>
            <a:off x="867875" y="1469774"/>
            <a:ext cx="7038000" cy="1625101"/>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2200"/>
              </a:spcBef>
              <a:spcAft>
                <a:spcPts val="0"/>
              </a:spcAft>
              <a:buNone/>
            </a:pPr>
            <a:r>
              <a:rPr lang="vi" sz="1200" dirty="0">
                <a:latin typeface="Reddit Sans"/>
                <a:ea typeface="Reddit Sans"/>
                <a:cs typeface="Reddit Sans"/>
                <a:sym typeface="Reddit Sans"/>
              </a:rPr>
              <a:t>Truy cập </a:t>
            </a:r>
            <a:r>
              <a:rPr lang="en-US" sz="1200" b="1" dirty="0" smtClean="0">
                <a:solidFill>
                  <a:srgbClr val="CC0000"/>
                </a:solidFill>
                <a:uFill>
                  <a:noFill/>
                </a:uFill>
                <a:latin typeface="Reddit Sans"/>
                <a:ea typeface="Reddit Sans"/>
                <a:cs typeface="Reddit Sans"/>
                <a:sym typeface="Reddit Sans"/>
                <a:hlinkClick r:id="rId6"/>
              </a:rPr>
              <a:t>http://thanhtruc-inc.com/</a:t>
            </a:r>
            <a:r>
              <a:rPr lang="vi" sz="1200" dirty="0" smtClean="0">
                <a:latin typeface="Reddit Sans"/>
                <a:ea typeface="Reddit Sans"/>
                <a:cs typeface="Reddit Sans"/>
                <a:sym typeface="Reddit Sans"/>
              </a:rPr>
              <a:t> </a:t>
            </a:r>
            <a:r>
              <a:rPr lang="vi" sz="1200" dirty="0">
                <a:latin typeface="Reddit Sans"/>
                <a:ea typeface="Reddit Sans"/>
                <a:cs typeface="Reddit Sans"/>
                <a:sym typeface="Reddit Sans"/>
              </a:rPr>
              <a:t>hoặc liên hệ với hotline </a:t>
            </a:r>
            <a:r>
              <a:rPr lang="vi" sz="1200" dirty="0" smtClean="0">
                <a:latin typeface="Reddit Sans"/>
                <a:ea typeface="Reddit Sans"/>
                <a:cs typeface="Reddit Sans"/>
                <a:sym typeface="Reddit Sans"/>
              </a:rPr>
              <a:t>0</a:t>
            </a:r>
            <a:r>
              <a:rPr lang="en-US" sz="1200" dirty="0" smtClean="0">
                <a:latin typeface="Reddit Sans"/>
                <a:ea typeface="Reddit Sans"/>
                <a:cs typeface="Reddit Sans"/>
                <a:sym typeface="Reddit Sans"/>
              </a:rPr>
              <a:t>966309237</a:t>
            </a:r>
            <a:r>
              <a:rPr lang="vi" sz="1200" dirty="0" smtClean="0">
                <a:latin typeface="Reddit Sans"/>
                <a:ea typeface="Reddit Sans"/>
                <a:cs typeface="Reddit Sans"/>
                <a:sym typeface="Reddit Sans"/>
              </a:rPr>
              <a:t> </a:t>
            </a:r>
            <a:r>
              <a:rPr lang="vi" sz="1200" dirty="0">
                <a:latin typeface="Reddit Sans"/>
                <a:ea typeface="Reddit Sans"/>
                <a:cs typeface="Reddit Sans"/>
                <a:sym typeface="Reddit Sans"/>
              </a:rPr>
              <a:t>để đăng ký tư vấn và demo</a:t>
            </a:r>
            <a:endParaRPr sz="1200" dirty="0">
              <a:latin typeface="Reddit Sans"/>
              <a:ea typeface="Reddit Sans"/>
              <a:cs typeface="Reddit Sans"/>
              <a:sym typeface="Reddit Sans"/>
            </a:endParaRPr>
          </a:p>
          <a:p>
            <a:pPr marL="0" lvl="0" indent="0" algn="just" rtl="0">
              <a:spcBef>
                <a:spcPts val="2200"/>
              </a:spcBef>
              <a:spcAft>
                <a:spcPts val="0"/>
              </a:spcAft>
              <a:buClr>
                <a:schemeClr val="dk1"/>
              </a:buClr>
              <a:buSzPts val="1100"/>
              <a:buFont typeface="Arial"/>
              <a:buNone/>
            </a:pPr>
            <a:r>
              <a:rPr lang="vi" sz="1200" dirty="0">
                <a:solidFill>
                  <a:schemeClr val="dk1"/>
                </a:solidFill>
                <a:latin typeface="Reddit Sans"/>
                <a:ea typeface="Reddit Sans"/>
                <a:cs typeface="Reddit Sans"/>
                <a:sym typeface="Reddit Sans"/>
              </a:rPr>
              <a:t>Bộ phận tư vấn kết nối để tư vấn, giới thiệu và hỗ trợ giải pháp với khách hàng </a:t>
            </a:r>
            <a:endParaRPr sz="1200" dirty="0">
              <a:solidFill>
                <a:schemeClr val="dk1"/>
              </a:solidFill>
              <a:latin typeface="Reddit Sans"/>
              <a:ea typeface="Reddit Sans"/>
              <a:cs typeface="Reddit Sans"/>
              <a:sym typeface="Reddit Sans"/>
            </a:endParaRPr>
          </a:p>
          <a:p>
            <a:pPr marL="0" lvl="0" indent="0" algn="just" rtl="0">
              <a:lnSpc>
                <a:spcPct val="100000"/>
              </a:lnSpc>
              <a:spcBef>
                <a:spcPts val="2200"/>
              </a:spcBef>
              <a:spcAft>
                <a:spcPts val="2200"/>
              </a:spcAft>
              <a:buNone/>
            </a:pPr>
            <a:r>
              <a:rPr lang="vi" sz="1200" dirty="0">
                <a:solidFill>
                  <a:schemeClr val="dk1"/>
                </a:solidFill>
                <a:latin typeface="Reddit Sans"/>
                <a:ea typeface="Reddit Sans"/>
                <a:cs typeface="Reddit Sans"/>
                <a:sym typeface="Reddit Sans"/>
              </a:rPr>
              <a:t>Truy cập </a:t>
            </a:r>
            <a:r>
              <a:rPr lang="vi" sz="1200" b="1" dirty="0">
                <a:solidFill>
                  <a:srgbClr val="C3161C"/>
                </a:solidFill>
                <a:uFill>
                  <a:noFill/>
                </a:uFill>
                <a:latin typeface="Reddit Sans"/>
                <a:ea typeface="Reddit Sans"/>
                <a:cs typeface="Reddit Sans"/>
                <a:sym typeface="Reddit Sans"/>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demo.mbwnext.com</a:t>
            </a:r>
            <a:r>
              <a:rPr lang="vi" sz="1200" b="1" dirty="0">
                <a:solidFill>
                  <a:schemeClr val="dk1"/>
                </a:solidFill>
                <a:latin typeface="Reddit Sans"/>
                <a:ea typeface="Reddit Sans"/>
                <a:cs typeface="Reddit Sans"/>
                <a:sym typeface="Reddit Sans"/>
              </a:rPr>
              <a:t> </a:t>
            </a:r>
            <a:r>
              <a:rPr lang="vi" sz="1200" dirty="0">
                <a:solidFill>
                  <a:schemeClr val="dk1"/>
                </a:solidFill>
                <a:latin typeface="Reddit Sans"/>
                <a:ea typeface="Reddit Sans"/>
                <a:cs typeface="Reddit Sans"/>
                <a:sym typeface="Reddit Sans"/>
              </a:rPr>
              <a:t>với tài khoản được bộ phận tư vấn cung cấp để đăng nhập hệ thống</a:t>
            </a:r>
            <a:endParaRPr sz="1200" dirty="0">
              <a:solidFill>
                <a:srgbClr val="C3161C"/>
              </a:solidFill>
              <a:latin typeface="Reddit Sans"/>
              <a:ea typeface="Reddit Sans"/>
              <a:cs typeface="Reddit Sans"/>
              <a:sym typeface="Reddit Sans"/>
            </a:endParaRPr>
          </a:p>
        </p:txBody>
      </p:sp>
      <p:sp>
        <p:nvSpPr>
          <p:cNvPr id="2994" name="Google Shape;2994;p114"/>
          <p:cNvSpPr/>
          <p:nvPr/>
        </p:nvSpPr>
        <p:spPr>
          <a:xfrm>
            <a:off x="588306" y="1550888"/>
            <a:ext cx="251138" cy="245495"/>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01</a:t>
            </a:r>
            <a:endParaRPr sz="1000" i="0" u="none" strike="noStrike" cap="none">
              <a:solidFill>
                <a:schemeClr val="lt1"/>
              </a:solidFill>
              <a:latin typeface="Reddit Sans Medium"/>
              <a:ea typeface="Reddit Sans Medium"/>
              <a:cs typeface="Reddit Sans Medium"/>
              <a:sym typeface="Reddit Sans Medium"/>
            </a:endParaRPr>
          </a:p>
        </p:txBody>
      </p:sp>
      <p:sp>
        <p:nvSpPr>
          <p:cNvPr id="2995" name="Google Shape;2995;p114"/>
          <p:cNvSpPr/>
          <p:nvPr/>
        </p:nvSpPr>
        <p:spPr>
          <a:xfrm>
            <a:off x="588306" y="2008950"/>
            <a:ext cx="251138" cy="245495"/>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w="12700" cap="flat" cmpd="sng">
            <a:solidFill>
              <a:srgbClr val="C3161C"/>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02</a:t>
            </a:r>
            <a:endParaRPr sz="1000" i="0" u="none" strike="noStrike" cap="none">
              <a:solidFill>
                <a:schemeClr val="lt1"/>
              </a:solidFill>
              <a:latin typeface="Reddit Sans Medium"/>
              <a:ea typeface="Reddit Sans Medium"/>
              <a:cs typeface="Reddit Sans Medium"/>
              <a:sym typeface="Reddit Sans Medium"/>
            </a:endParaRPr>
          </a:p>
        </p:txBody>
      </p:sp>
      <p:sp>
        <p:nvSpPr>
          <p:cNvPr id="2996" name="Google Shape;2996;p114"/>
          <p:cNvSpPr/>
          <p:nvPr/>
        </p:nvSpPr>
        <p:spPr>
          <a:xfrm>
            <a:off x="588306" y="2467025"/>
            <a:ext cx="251138" cy="245495"/>
          </a:xfrm>
          <a:custGeom>
            <a:avLst/>
            <a:gdLst/>
            <a:ahLst/>
            <a:cxnLst/>
            <a:rect l="l" t="t" r="r" b="b"/>
            <a:pathLst>
              <a:path w="1128712" h="1128712" extrusionOk="0">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w="12700" cap="flat" cmpd="sng">
            <a:solidFill>
              <a:srgbClr val="000000"/>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000">
                <a:solidFill>
                  <a:schemeClr val="lt1"/>
                </a:solidFill>
                <a:latin typeface="Reddit Sans Medium"/>
                <a:ea typeface="Reddit Sans Medium"/>
                <a:cs typeface="Reddit Sans Medium"/>
                <a:sym typeface="Reddit Sans Medium"/>
              </a:rPr>
              <a:t>03</a:t>
            </a:r>
            <a:endParaRPr sz="1000" i="0" u="none" strike="noStrike" cap="none">
              <a:solidFill>
                <a:schemeClr val="lt1"/>
              </a:solidFill>
              <a:latin typeface="Reddit Sans Medium"/>
              <a:ea typeface="Reddit Sans Medium"/>
              <a:cs typeface="Reddit Sans Medium"/>
              <a:sym typeface="Reddit Sans Medium"/>
            </a:endParaRPr>
          </a:p>
        </p:txBody>
      </p:sp>
      <p:sp>
        <p:nvSpPr>
          <p:cNvPr id="2997" name="Google Shape;2997;p114"/>
          <p:cNvSpPr txBox="1"/>
          <p:nvPr/>
        </p:nvSpPr>
        <p:spPr>
          <a:xfrm>
            <a:off x="501492" y="958400"/>
            <a:ext cx="61089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Các bước đăng ký tư vấn &amp; demo</a:t>
            </a:r>
            <a:endParaRPr sz="1600" i="0" u="none" strike="noStrike" cap="none">
              <a:solidFill>
                <a:srgbClr val="C3161C"/>
              </a:solidFill>
              <a:latin typeface="Reddit Sans SemiBold"/>
              <a:ea typeface="Reddit Sans SemiBold"/>
              <a:cs typeface="Reddit Sans SemiBold"/>
              <a:sym typeface="Reddit Sans SemiBold"/>
            </a:endParaRPr>
          </a:p>
        </p:txBody>
      </p:sp>
      <p:grpSp>
        <p:nvGrpSpPr>
          <p:cNvPr id="2998" name="Google Shape;2998;p114"/>
          <p:cNvGrpSpPr/>
          <p:nvPr/>
        </p:nvGrpSpPr>
        <p:grpSpPr>
          <a:xfrm rot="2700000">
            <a:off x="6882064" y="1030977"/>
            <a:ext cx="148367" cy="193521"/>
            <a:chOff x="3723" y="2014"/>
            <a:chExt cx="230" cy="300"/>
          </a:xfrm>
        </p:grpSpPr>
        <p:sp>
          <p:nvSpPr>
            <p:cNvPr id="2999" name="Google Shape;2999;p11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3000" name="Google Shape;3000;p11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3001" name="Google Shape;3001;p114"/>
          <p:cNvCxnSpPr/>
          <p:nvPr/>
        </p:nvCxnSpPr>
        <p:spPr>
          <a:xfrm>
            <a:off x="587230" y="1379458"/>
            <a:ext cx="6489900" cy="0"/>
          </a:xfrm>
          <a:prstGeom prst="straightConnector1">
            <a:avLst/>
          </a:prstGeom>
          <a:noFill/>
          <a:ln w="12700" cap="flat" cmpd="sng">
            <a:solidFill>
              <a:srgbClr val="B7B7B7"/>
            </a:solidFill>
            <a:prstDash val="dashDot"/>
            <a:miter lim="800000"/>
            <a:headEnd type="none" w="sm" len="sm"/>
            <a:tailEnd type="none" w="sm" len="sm"/>
          </a:ln>
        </p:spPr>
      </p:cxnSp>
      <p:sp>
        <p:nvSpPr>
          <p:cNvPr id="3002" name="Google Shape;3002;p114"/>
          <p:cNvSpPr txBox="1"/>
          <p:nvPr/>
        </p:nvSpPr>
        <p:spPr>
          <a:xfrm>
            <a:off x="501492" y="3186500"/>
            <a:ext cx="61089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rgbClr val="C3161C"/>
                </a:solidFill>
                <a:latin typeface="Reddit Sans SemiBold"/>
                <a:ea typeface="Reddit Sans SemiBold"/>
                <a:cs typeface="Reddit Sans SemiBold"/>
                <a:sym typeface="Reddit Sans SemiBold"/>
              </a:rPr>
              <a:t>Dịch vụ hỗ trợ khách hàng</a:t>
            </a:r>
            <a:endParaRPr sz="1600" i="0" u="none" strike="noStrike" cap="none">
              <a:solidFill>
                <a:srgbClr val="C3161C"/>
              </a:solidFill>
              <a:latin typeface="Reddit Sans SemiBold"/>
              <a:ea typeface="Reddit Sans SemiBold"/>
              <a:cs typeface="Reddit Sans SemiBold"/>
              <a:sym typeface="Reddit Sans SemiBold"/>
            </a:endParaRPr>
          </a:p>
        </p:txBody>
      </p:sp>
      <p:grpSp>
        <p:nvGrpSpPr>
          <p:cNvPr id="3003" name="Google Shape;3003;p114"/>
          <p:cNvGrpSpPr/>
          <p:nvPr/>
        </p:nvGrpSpPr>
        <p:grpSpPr>
          <a:xfrm rot="2700000">
            <a:off x="6882064" y="3259077"/>
            <a:ext cx="148367" cy="193521"/>
            <a:chOff x="3723" y="2014"/>
            <a:chExt cx="230" cy="300"/>
          </a:xfrm>
        </p:grpSpPr>
        <p:sp>
          <p:nvSpPr>
            <p:cNvPr id="3004" name="Google Shape;3004;p114"/>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3005" name="Google Shape;3005;p114"/>
            <p:cNvCxnSpPr/>
            <p:nvPr/>
          </p:nvCxnSpPr>
          <p:spPr>
            <a:xfrm>
              <a:off x="3838" y="2014"/>
              <a:ext cx="0" cy="300"/>
            </a:xfrm>
            <a:prstGeom prst="straightConnector1">
              <a:avLst/>
            </a:prstGeom>
            <a:noFill/>
            <a:ln w="9525" cap="flat" cmpd="sng">
              <a:solidFill>
                <a:srgbClr val="000000"/>
              </a:solidFill>
              <a:prstDash val="solid"/>
              <a:miter lim="800000"/>
              <a:headEnd type="none" w="sm" len="sm"/>
              <a:tailEnd type="none" w="sm" len="sm"/>
            </a:ln>
          </p:spPr>
        </p:cxnSp>
      </p:grpSp>
      <p:cxnSp>
        <p:nvCxnSpPr>
          <p:cNvPr id="3006" name="Google Shape;3006;p114"/>
          <p:cNvCxnSpPr/>
          <p:nvPr/>
        </p:nvCxnSpPr>
        <p:spPr>
          <a:xfrm>
            <a:off x="587230" y="3607558"/>
            <a:ext cx="11042700" cy="0"/>
          </a:xfrm>
          <a:prstGeom prst="straightConnector1">
            <a:avLst/>
          </a:prstGeom>
          <a:noFill/>
          <a:ln w="12700" cap="flat" cmpd="sng">
            <a:solidFill>
              <a:srgbClr val="B7B7B7"/>
            </a:solidFill>
            <a:prstDash val="dashDot"/>
            <a:miter lim="800000"/>
            <a:headEnd type="none" w="sm" len="sm"/>
            <a:tailEnd type="none" w="sm" len="sm"/>
          </a:ln>
        </p:spPr>
      </p:cxnSp>
      <p:sp>
        <p:nvSpPr>
          <p:cNvPr id="3007" name="Google Shape;3007;p114"/>
          <p:cNvSpPr/>
          <p:nvPr/>
        </p:nvSpPr>
        <p:spPr>
          <a:xfrm>
            <a:off x="587375" y="3800100"/>
            <a:ext cx="2482200" cy="24483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08" name="Google Shape;3008;p114"/>
          <p:cNvSpPr txBox="1"/>
          <p:nvPr/>
        </p:nvSpPr>
        <p:spPr>
          <a:xfrm>
            <a:off x="745325" y="3946075"/>
            <a:ext cx="2167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Đào tạo online / offline</a:t>
            </a:r>
            <a:endParaRPr sz="1600" b="1" i="0" u="none" strike="noStrike" cap="none">
              <a:solidFill>
                <a:schemeClr val="lt1"/>
              </a:solidFill>
              <a:latin typeface="Reddit Sans"/>
              <a:ea typeface="Reddit Sans"/>
              <a:cs typeface="Reddit Sans"/>
              <a:sym typeface="Reddit Sans"/>
            </a:endParaRPr>
          </a:p>
        </p:txBody>
      </p:sp>
      <p:sp>
        <p:nvSpPr>
          <p:cNvPr id="3009" name="Google Shape;3009;p114"/>
          <p:cNvSpPr txBox="1"/>
          <p:nvPr/>
        </p:nvSpPr>
        <p:spPr>
          <a:xfrm>
            <a:off x="727075" y="4583939"/>
            <a:ext cx="2304300" cy="15516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Đào tạo, kết nối màn hình online hoặc trực tiếp tại trụ sở doanh nghiệp. </a:t>
            </a: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Hướng dẫn triển khai toàn diện &amp; thiết lập dữ liệu cơ bản &amp; đào tạo sử dụng phần mềm</a:t>
            </a:r>
            <a:endParaRPr sz="1200" i="0" u="none" strike="noStrike" cap="none">
              <a:solidFill>
                <a:schemeClr val="lt1"/>
              </a:solidFill>
              <a:latin typeface="Reddit Sans Medium"/>
              <a:ea typeface="Reddit Sans Medium"/>
              <a:cs typeface="Reddit Sans Medium"/>
              <a:sym typeface="Reddit Sans Medium"/>
            </a:endParaRPr>
          </a:p>
        </p:txBody>
      </p:sp>
      <p:sp>
        <p:nvSpPr>
          <p:cNvPr id="3010" name="Google Shape;3010;p114"/>
          <p:cNvSpPr/>
          <p:nvPr/>
        </p:nvSpPr>
        <p:spPr>
          <a:xfrm>
            <a:off x="3456875" y="3800100"/>
            <a:ext cx="2482200" cy="24483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11" name="Google Shape;3011;p114"/>
          <p:cNvSpPr txBox="1"/>
          <p:nvPr/>
        </p:nvSpPr>
        <p:spPr>
          <a:xfrm>
            <a:off x="3614825" y="3946075"/>
            <a:ext cx="2167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Video &amp; tài liệu HDSD</a:t>
            </a:r>
            <a:endParaRPr sz="1600" b="1" i="0" u="none" strike="noStrike" cap="none">
              <a:solidFill>
                <a:schemeClr val="lt1"/>
              </a:solidFill>
              <a:latin typeface="Reddit Sans"/>
              <a:ea typeface="Reddit Sans"/>
              <a:cs typeface="Reddit Sans"/>
              <a:sym typeface="Reddit Sans"/>
            </a:endParaRPr>
          </a:p>
        </p:txBody>
      </p:sp>
      <p:sp>
        <p:nvSpPr>
          <p:cNvPr id="3012" name="Google Shape;3012;p114"/>
          <p:cNvSpPr txBox="1"/>
          <p:nvPr/>
        </p:nvSpPr>
        <p:spPr>
          <a:xfrm>
            <a:off x="3596575" y="4583939"/>
            <a:ext cx="2304300" cy="13392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Video hướng dẫn dễ hiểu với theo từng phân hệ</a:t>
            </a: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Tài liệu hướng dẫn online và danh sách các câu hỏi thường gặp</a:t>
            </a:r>
            <a:endParaRPr sz="1200" i="0" u="none" strike="noStrike" cap="none">
              <a:solidFill>
                <a:schemeClr val="lt1"/>
              </a:solidFill>
              <a:latin typeface="Reddit Sans Medium"/>
              <a:ea typeface="Reddit Sans Medium"/>
              <a:cs typeface="Reddit Sans Medium"/>
              <a:sym typeface="Reddit Sans Medium"/>
            </a:endParaRPr>
          </a:p>
        </p:txBody>
      </p:sp>
      <p:sp>
        <p:nvSpPr>
          <p:cNvPr id="3013" name="Google Shape;3013;p114"/>
          <p:cNvSpPr/>
          <p:nvPr/>
        </p:nvSpPr>
        <p:spPr>
          <a:xfrm>
            <a:off x="6283188" y="3800100"/>
            <a:ext cx="2482200" cy="24483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14" name="Google Shape;3014;p114"/>
          <p:cNvSpPr txBox="1"/>
          <p:nvPr/>
        </p:nvSpPr>
        <p:spPr>
          <a:xfrm>
            <a:off x="6441138" y="3946075"/>
            <a:ext cx="2167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Dịch vụ hỗ trợ khách hàng</a:t>
            </a:r>
            <a:endParaRPr sz="1600" b="1" i="0" u="none" strike="noStrike" cap="none">
              <a:solidFill>
                <a:schemeClr val="lt1"/>
              </a:solidFill>
              <a:latin typeface="Reddit Sans"/>
              <a:ea typeface="Reddit Sans"/>
              <a:cs typeface="Reddit Sans"/>
              <a:sym typeface="Reddit Sans"/>
            </a:endParaRPr>
          </a:p>
        </p:txBody>
      </p:sp>
      <p:sp>
        <p:nvSpPr>
          <p:cNvPr id="3015" name="Google Shape;3015;p114"/>
          <p:cNvSpPr txBox="1"/>
          <p:nvPr/>
        </p:nvSpPr>
        <p:spPr>
          <a:xfrm>
            <a:off x="6422888" y="4583939"/>
            <a:ext cx="2304300" cy="13392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Gọi điện tư vấn khách hàng bằng điều khiển từ xa và chia sẻ màn hình </a:t>
            </a: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Gửi yêu cầu hỗ trợ trực tuyến Gửi video hỗ trợ trực tuyến</a:t>
            </a:r>
            <a:endParaRPr sz="1200" i="0" u="none" strike="noStrike" cap="none">
              <a:solidFill>
                <a:schemeClr val="lt1"/>
              </a:solidFill>
              <a:latin typeface="Reddit Sans Medium"/>
              <a:ea typeface="Reddit Sans Medium"/>
              <a:cs typeface="Reddit Sans Medium"/>
              <a:sym typeface="Reddit Sans Medium"/>
            </a:endParaRPr>
          </a:p>
        </p:txBody>
      </p:sp>
      <p:sp>
        <p:nvSpPr>
          <p:cNvPr id="3016" name="Google Shape;3016;p114"/>
          <p:cNvSpPr/>
          <p:nvPr/>
        </p:nvSpPr>
        <p:spPr>
          <a:xfrm>
            <a:off x="9147725" y="3800100"/>
            <a:ext cx="2482200" cy="24483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17" name="Google Shape;3017;p114"/>
          <p:cNvSpPr txBox="1"/>
          <p:nvPr/>
        </p:nvSpPr>
        <p:spPr>
          <a:xfrm>
            <a:off x="9305675" y="3946075"/>
            <a:ext cx="2167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a:solidFill>
                  <a:schemeClr val="lt1"/>
                </a:solidFill>
                <a:latin typeface="Reddit Sans"/>
                <a:ea typeface="Reddit Sans"/>
                <a:cs typeface="Reddit Sans"/>
                <a:sym typeface="Reddit Sans"/>
              </a:rPr>
              <a:t>Cập nhật tính năng mới miễn phí</a:t>
            </a:r>
            <a:endParaRPr sz="1600" b="1" i="0" u="none" strike="noStrike" cap="none">
              <a:solidFill>
                <a:schemeClr val="lt1"/>
              </a:solidFill>
              <a:latin typeface="Reddit Sans"/>
              <a:ea typeface="Reddit Sans"/>
              <a:cs typeface="Reddit Sans"/>
              <a:sym typeface="Reddit Sans"/>
            </a:endParaRPr>
          </a:p>
        </p:txBody>
      </p:sp>
      <p:sp>
        <p:nvSpPr>
          <p:cNvPr id="3018" name="Google Shape;3018;p114"/>
          <p:cNvSpPr txBox="1"/>
          <p:nvPr/>
        </p:nvSpPr>
        <p:spPr>
          <a:xfrm>
            <a:off x="9287425" y="4583939"/>
            <a:ext cx="2304300" cy="11268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Cập nhật tính năng mới mỗi tuần </a:t>
            </a: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endParaRPr sz="1200">
              <a:solidFill>
                <a:schemeClr val="lt1"/>
              </a:solidFill>
              <a:latin typeface="Reddit Sans Medium"/>
              <a:ea typeface="Reddit Sans Medium"/>
              <a:cs typeface="Reddit Sans Medium"/>
              <a:sym typeface="Reddit Sans Medium"/>
            </a:endParaRPr>
          </a:p>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Medium"/>
                <a:ea typeface="Reddit Sans Medium"/>
                <a:cs typeface="Reddit Sans Medium"/>
                <a:sym typeface="Reddit Sans Medium"/>
              </a:rPr>
              <a:t>Ghi nhận đề nghị và thông tin phản hồi từ khách hàng</a:t>
            </a:r>
            <a:endParaRPr sz="1200" i="0" u="none" strike="noStrike" cap="none">
              <a:solidFill>
                <a:schemeClr val="lt1"/>
              </a:solidFill>
              <a:latin typeface="Reddit Sans Medium"/>
              <a:ea typeface="Reddit Sans Medium"/>
              <a:cs typeface="Reddit Sans Medium"/>
              <a:sym typeface="Reddit Sans Medium"/>
            </a:endParaRPr>
          </a:p>
        </p:txBody>
      </p:sp>
      <p:sp>
        <p:nvSpPr>
          <p:cNvPr id="3019" name="Google Shape;3019;p114"/>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69</a:t>
            </a:fld>
            <a:endParaRPr/>
          </a:p>
        </p:txBody>
      </p:sp>
      <p:pic>
        <p:nvPicPr>
          <p:cNvPr id="36" name="Picture 35"/>
          <p:cNvPicPr>
            <a:picLocks noChangeAspect="1"/>
          </p:cNvPicPr>
          <p:nvPr/>
        </p:nvPicPr>
        <p:blipFill>
          <a:blip r:embed="rId8"/>
          <a:stretch>
            <a:fillRect/>
          </a:stretch>
        </p:blipFill>
        <p:spPr>
          <a:xfrm>
            <a:off x="4704537" y="6450781"/>
            <a:ext cx="3254939" cy="260732"/>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023"/>
        <p:cNvGrpSpPr/>
        <p:nvPr/>
      </p:nvGrpSpPr>
      <p:grpSpPr>
        <a:xfrm>
          <a:off x="0" y="0"/>
          <a:ext cx="0" cy="0"/>
          <a:chOff x="0" y="0"/>
          <a:chExt cx="0" cy="0"/>
        </a:xfrm>
      </p:grpSpPr>
      <p:sp>
        <p:nvSpPr>
          <p:cNvPr id="3024" name="Google Shape;3024;p115"/>
          <p:cNvSpPr/>
          <p:nvPr/>
        </p:nvSpPr>
        <p:spPr>
          <a:xfrm>
            <a:off x="587228" y="3897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3025" name="Google Shape;3025;p115" title="icon-w.png"/>
          <p:cNvPicPr preferRelativeResize="0"/>
          <p:nvPr/>
        </p:nvPicPr>
        <p:blipFill>
          <a:blip r:embed="rId3">
            <a:alphaModFix/>
          </a:blip>
          <a:stretch>
            <a:fillRect/>
          </a:stretch>
        </p:blipFill>
        <p:spPr>
          <a:xfrm>
            <a:off x="634087" y="436000"/>
            <a:ext cx="159575" cy="159599"/>
          </a:xfrm>
          <a:prstGeom prst="rect">
            <a:avLst/>
          </a:prstGeom>
          <a:noFill/>
          <a:ln>
            <a:noFill/>
          </a:ln>
        </p:spPr>
      </p:pic>
      <p:sp>
        <p:nvSpPr>
          <p:cNvPr id="3026" name="Google Shape;3026;p115"/>
          <p:cNvSpPr txBox="1"/>
          <p:nvPr/>
        </p:nvSpPr>
        <p:spPr>
          <a:xfrm>
            <a:off x="839225" y="301500"/>
            <a:ext cx="88821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vi" sz="1600" b="1">
                <a:solidFill>
                  <a:schemeClr val="dk1"/>
                </a:solidFill>
                <a:latin typeface="Reddit Sans"/>
                <a:ea typeface="Reddit Sans"/>
                <a:cs typeface="Reddit Sans"/>
                <a:sym typeface="Reddit Sans"/>
              </a:rPr>
              <a:t>Về MBW Digital</a:t>
            </a:r>
            <a:endParaRPr sz="1600" b="1">
              <a:solidFill>
                <a:srgbClr val="C3161C"/>
              </a:solidFill>
              <a:latin typeface="Reddit Sans"/>
              <a:ea typeface="Reddit Sans"/>
              <a:cs typeface="Reddit Sans"/>
              <a:sym typeface="Reddit Sans"/>
            </a:endParaRPr>
          </a:p>
        </p:txBody>
      </p:sp>
      <p:grpSp>
        <p:nvGrpSpPr>
          <p:cNvPr id="3027" name="Google Shape;3027;p115"/>
          <p:cNvGrpSpPr/>
          <p:nvPr/>
        </p:nvGrpSpPr>
        <p:grpSpPr>
          <a:xfrm>
            <a:off x="10222040" y="325568"/>
            <a:ext cx="1379662" cy="380749"/>
            <a:chOff x="2600725" y="4134550"/>
            <a:chExt cx="1957800" cy="540300"/>
          </a:xfrm>
        </p:grpSpPr>
        <p:sp>
          <p:nvSpPr>
            <p:cNvPr id="3028" name="Google Shape;3028;p115"/>
            <p:cNvSpPr/>
            <p:nvPr/>
          </p:nvSpPr>
          <p:spPr>
            <a:xfrm>
              <a:off x="2600725" y="4134550"/>
              <a:ext cx="1957800" cy="540300"/>
            </a:xfrm>
            <a:prstGeom prst="roundRect">
              <a:avLst>
                <a:gd name="adj" fmla="val 16667"/>
              </a:avLst>
            </a:prstGeom>
            <a:solidFill>
              <a:srgbClr val="F3F3F3"/>
            </a:solidFill>
            <a:ln w="9525" cap="flat" cmpd="sng">
              <a:solidFill>
                <a:srgbClr val="C3161C"/>
              </a:solidFill>
              <a:prstDash val="solid"/>
              <a:round/>
              <a:headEnd type="none" w="sm" len="sm"/>
              <a:tailEnd type="none" w="sm" len="sm"/>
            </a:ln>
          </p:spPr>
          <p:txBody>
            <a:bodyPr spcFirstLastPara="1" wrap="square" lIns="56475" tIns="28225" rIns="56475" bIns="28225" anchor="ctr" anchorCtr="0">
              <a:noAutofit/>
            </a:bodyPr>
            <a:lstStyle/>
            <a:p>
              <a:pPr marL="0" marR="0" lvl="0" indent="0" algn="ctr" rtl="0">
                <a:spcBef>
                  <a:spcPts val="0"/>
                </a:spcBef>
                <a:spcAft>
                  <a:spcPts val="0"/>
                </a:spcAft>
                <a:buNone/>
              </a:pPr>
              <a:endParaRPr sz="1112">
                <a:solidFill>
                  <a:srgbClr val="FFFFFF"/>
                </a:solidFill>
                <a:latin typeface="Reddit Sans"/>
                <a:ea typeface="Reddit Sans"/>
                <a:cs typeface="Reddit Sans"/>
                <a:sym typeface="Reddit Sans"/>
              </a:endParaRPr>
            </a:p>
          </p:txBody>
        </p:sp>
        <p:pic>
          <p:nvPicPr>
            <p:cNvPr id="3029" name="Google Shape;3029;p115" title="FullLogo-1.png"/>
            <p:cNvPicPr preferRelativeResize="0"/>
            <p:nvPr/>
          </p:nvPicPr>
          <p:blipFill>
            <a:blip r:embed="rId4">
              <a:alphaModFix/>
            </a:blip>
            <a:stretch>
              <a:fillRect/>
            </a:stretch>
          </p:blipFill>
          <p:spPr>
            <a:xfrm>
              <a:off x="2691459" y="4245787"/>
              <a:ext cx="1784673" cy="303225"/>
            </a:xfrm>
            <a:prstGeom prst="rect">
              <a:avLst/>
            </a:prstGeom>
            <a:noFill/>
            <a:ln>
              <a:noFill/>
            </a:ln>
          </p:spPr>
        </p:pic>
      </p:grpSp>
      <p:pic>
        <p:nvPicPr>
          <p:cNvPr id="3030" name="Google Shape;3030;p115"/>
          <p:cNvPicPr preferRelativeResize="0"/>
          <p:nvPr/>
        </p:nvPicPr>
        <p:blipFill>
          <a:blip r:embed="rId5">
            <a:alphaModFix/>
          </a:blip>
          <a:stretch>
            <a:fillRect/>
          </a:stretch>
        </p:blipFill>
        <p:spPr>
          <a:xfrm>
            <a:off x="6347500" y="1717950"/>
            <a:ext cx="5509724" cy="4530446"/>
          </a:xfrm>
          <a:prstGeom prst="rect">
            <a:avLst/>
          </a:prstGeom>
          <a:noFill/>
          <a:ln>
            <a:noFill/>
          </a:ln>
        </p:spPr>
      </p:pic>
      <p:sp>
        <p:nvSpPr>
          <p:cNvPr id="3031" name="Google Shape;3031;p115"/>
          <p:cNvSpPr/>
          <p:nvPr/>
        </p:nvSpPr>
        <p:spPr>
          <a:xfrm>
            <a:off x="634075" y="983525"/>
            <a:ext cx="4256100" cy="19698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32" name="Google Shape;3032;p115"/>
          <p:cNvSpPr txBox="1"/>
          <p:nvPr/>
        </p:nvSpPr>
        <p:spPr>
          <a:xfrm>
            <a:off x="787925" y="1124325"/>
            <a:ext cx="38859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a:solidFill>
                  <a:schemeClr val="lt1"/>
                </a:solidFill>
                <a:latin typeface="Reddit Sans SemiBold"/>
                <a:ea typeface="Reddit Sans SemiBold"/>
                <a:cs typeface="Reddit Sans SemiBold"/>
                <a:sym typeface="Reddit Sans SemiBold"/>
              </a:rPr>
              <a:t>Công ty TNHH Giải pháp Chuyển đổi số doanh nghiệp MobiWork Việt Nam - </a:t>
            </a:r>
            <a:endParaRPr sz="1600">
              <a:solidFill>
                <a:schemeClr val="lt1"/>
              </a:solidFill>
              <a:latin typeface="Reddit Sans SemiBold"/>
              <a:ea typeface="Reddit Sans SemiBold"/>
              <a:cs typeface="Reddit Sans SemiBold"/>
              <a:sym typeface="Reddit Sans SemiBold"/>
            </a:endParaRPr>
          </a:p>
          <a:p>
            <a:pPr marL="0" marR="0" lvl="0" indent="0" algn="l" rtl="0">
              <a:lnSpc>
                <a:spcPct val="100000"/>
              </a:lnSpc>
              <a:spcBef>
                <a:spcPts val="0"/>
              </a:spcBef>
              <a:spcAft>
                <a:spcPts val="0"/>
              </a:spcAft>
              <a:buClr>
                <a:srgbClr val="000000"/>
              </a:buClr>
              <a:buSzPts val="1600"/>
              <a:buFont typeface="Arial"/>
              <a:buNone/>
            </a:pPr>
            <a:r>
              <a:rPr lang="vi" sz="1600">
                <a:solidFill>
                  <a:schemeClr val="lt1"/>
                </a:solidFill>
                <a:latin typeface="Reddit Sans SemiBold"/>
                <a:ea typeface="Reddit Sans SemiBold"/>
                <a:cs typeface="Reddit Sans SemiBold"/>
                <a:sym typeface="Reddit Sans SemiBold"/>
              </a:rPr>
              <a:t>MBW Digital</a:t>
            </a:r>
            <a:endParaRPr sz="1600">
              <a:solidFill>
                <a:schemeClr val="lt1"/>
              </a:solidFill>
              <a:latin typeface="Reddit Sans SemiBold"/>
              <a:ea typeface="Reddit Sans SemiBold"/>
              <a:cs typeface="Reddit Sans SemiBold"/>
              <a:sym typeface="Reddit Sans SemiBold"/>
            </a:endParaRPr>
          </a:p>
        </p:txBody>
      </p:sp>
      <p:sp>
        <p:nvSpPr>
          <p:cNvPr id="3033" name="Google Shape;3033;p115"/>
          <p:cNvSpPr txBox="1"/>
          <p:nvPr/>
        </p:nvSpPr>
        <p:spPr>
          <a:xfrm>
            <a:off x="787928" y="1955325"/>
            <a:ext cx="3728400" cy="914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200">
                <a:solidFill>
                  <a:schemeClr val="lt1"/>
                </a:solidFill>
                <a:latin typeface="Reddit Sans"/>
                <a:ea typeface="Reddit Sans"/>
                <a:cs typeface="Reddit Sans"/>
                <a:sym typeface="Reddit Sans"/>
              </a:rPr>
              <a:t>là đơn vị thành viên của </a:t>
            </a:r>
            <a:r>
              <a:rPr lang="vi" sz="1200" b="1">
                <a:solidFill>
                  <a:schemeClr val="lt1"/>
                </a:solidFill>
                <a:latin typeface="Reddit Sans"/>
                <a:ea typeface="Reddit Sans"/>
                <a:cs typeface="Reddit Sans"/>
                <a:sym typeface="Reddit Sans"/>
              </a:rPr>
              <a:t>Công ty cổ phần công nghệ MobiWork Việt Nam (MBW)</a:t>
            </a:r>
            <a:r>
              <a:rPr lang="vi" sz="1200">
                <a:solidFill>
                  <a:schemeClr val="lt1"/>
                </a:solidFill>
                <a:latin typeface="Reddit Sans"/>
                <a:ea typeface="Reddit Sans"/>
                <a:cs typeface="Reddit Sans"/>
                <a:sym typeface="Reddit Sans"/>
              </a:rPr>
              <a:t>, được thành lập với sứ mệnh “đồng hành cùng các doanh nghiệp Việt trong hành trình Chuyển đổi số”</a:t>
            </a:r>
            <a:endParaRPr sz="1200" i="0" u="none" strike="noStrike" cap="none">
              <a:solidFill>
                <a:schemeClr val="lt1"/>
              </a:solidFill>
              <a:latin typeface="Reddit Sans"/>
              <a:ea typeface="Reddit Sans"/>
              <a:cs typeface="Reddit Sans"/>
              <a:sym typeface="Reddit Sans"/>
            </a:endParaRPr>
          </a:p>
        </p:txBody>
      </p:sp>
      <p:grpSp>
        <p:nvGrpSpPr>
          <p:cNvPr id="3034" name="Google Shape;3034;p115"/>
          <p:cNvGrpSpPr/>
          <p:nvPr/>
        </p:nvGrpSpPr>
        <p:grpSpPr>
          <a:xfrm rot="2700000">
            <a:off x="4643389" y="1067190"/>
            <a:ext cx="148367" cy="193521"/>
            <a:chOff x="3723" y="2014"/>
            <a:chExt cx="230" cy="300"/>
          </a:xfrm>
        </p:grpSpPr>
        <p:sp>
          <p:nvSpPr>
            <p:cNvPr id="3035" name="Google Shape;3035;p11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9525"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3036" name="Google Shape;3036;p115"/>
            <p:cNvCxnSpPr/>
            <p:nvPr/>
          </p:nvCxnSpPr>
          <p:spPr>
            <a:xfrm>
              <a:off x="3838" y="2014"/>
              <a:ext cx="0" cy="300"/>
            </a:xfrm>
            <a:prstGeom prst="straightConnector1">
              <a:avLst/>
            </a:prstGeom>
            <a:noFill/>
            <a:ln w="9525" cap="flat" cmpd="sng">
              <a:solidFill>
                <a:schemeClr val="lt1"/>
              </a:solidFill>
              <a:prstDash val="solid"/>
              <a:miter lim="800000"/>
              <a:headEnd type="none" w="sm" len="sm"/>
              <a:tailEnd type="none" w="sm" len="sm"/>
            </a:ln>
          </p:spPr>
        </p:cxnSp>
      </p:grpSp>
      <p:sp>
        <p:nvSpPr>
          <p:cNvPr id="3037" name="Google Shape;3037;p115"/>
          <p:cNvSpPr txBox="1"/>
          <p:nvPr/>
        </p:nvSpPr>
        <p:spPr>
          <a:xfrm>
            <a:off x="1229675" y="3103355"/>
            <a:ext cx="3660600" cy="1551600"/>
          </a:xfrm>
          <a:prstGeom prst="rect">
            <a:avLst/>
          </a:prstGeom>
          <a:noFill/>
          <a:ln>
            <a:noFill/>
          </a:ln>
        </p:spPr>
        <p:txBody>
          <a:bodyPr spcFirstLastPara="1" wrap="square" lIns="91425" tIns="45700" rIns="91425" bIns="45700" anchor="t" anchorCtr="0">
            <a:spAutoFit/>
          </a:bodyPr>
          <a:lstStyle/>
          <a:p>
            <a:pPr marL="180000" marR="0" lvl="0" indent="-161925" algn="l" rtl="0">
              <a:lnSpc>
                <a:spcPct val="115000"/>
              </a:lnSpc>
              <a:spcBef>
                <a:spcPts val="0"/>
              </a:spcBef>
              <a:spcAft>
                <a:spcPts val="0"/>
              </a:spcAft>
              <a:buClr>
                <a:srgbClr val="212529"/>
              </a:buClr>
              <a:buSzPts val="1200"/>
              <a:buFont typeface="Reddit Sans"/>
              <a:buChar char="●"/>
            </a:pPr>
            <a:r>
              <a:rPr lang="vi" sz="1200">
                <a:solidFill>
                  <a:srgbClr val="212529"/>
                </a:solidFill>
                <a:highlight>
                  <a:srgbClr val="FFFFFF"/>
                </a:highlight>
                <a:latin typeface="Reddit Sans"/>
                <a:ea typeface="Reddit Sans"/>
                <a:cs typeface="Reddit Sans"/>
                <a:sym typeface="Reddit Sans"/>
              </a:rPr>
              <a:t>Tư vấn &amp;  triển khai các giải pháp ERP, DMS, CRM</a:t>
            </a:r>
            <a:endParaRPr sz="1200">
              <a:solidFill>
                <a:srgbClr val="212529"/>
              </a:solidFill>
              <a:highlight>
                <a:srgbClr val="FFFFFF"/>
              </a:highlight>
              <a:latin typeface="Reddit Sans"/>
              <a:ea typeface="Reddit Sans"/>
              <a:cs typeface="Reddit Sans"/>
              <a:sym typeface="Reddit Sans"/>
            </a:endParaRPr>
          </a:p>
          <a:p>
            <a:pPr marL="180000" marR="0" lvl="0" indent="-161925" algn="l" rtl="0">
              <a:lnSpc>
                <a:spcPct val="115000"/>
              </a:lnSpc>
              <a:spcBef>
                <a:spcPts val="0"/>
              </a:spcBef>
              <a:spcAft>
                <a:spcPts val="0"/>
              </a:spcAft>
              <a:buClr>
                <a:srgbClr val="212529"/>
              </a:buClr>
              <a:buSzPts val="1200"/>
              <a:buFont typeface="Reddit Sans"/>
              <a:buChar char="●"/>
            </a:pPr>
            <a:r>
              <a:rPr lang="vi" sz="1200">
                <a:solidFill>
                  <a:srgbClr val="212529"/>
                </a:solidFill>
                <a:highlight>
                  <a:srgbClr val="FFFFFF"/>
                </a:highlight>
                <a:latin typeface="Reddit Sans"/>
                <a:ea typeface="Reddit Sans"/>
                <a:cs typeface="Reddit Sans"/>
                <a:sym typeface="Reddit Sans"/>
              </a:rPr>
              <a:t>Phát triển và tùy chỉnh giải pháp MBW Next chuyên sâu cho lĩnh vực:</a:t>
            </a:r>
            <a:endParaRPr sz="1200">
              <a:solidFill>
                <a:srgbClr val="212529"/>
              </a:solidFill>
              <a:highlight>
                <a:srgbClr val="FFFFFF"/>
              </a:highlight>
              <a:latin typeface="Reddit Sans"/>
              <a:ea typeface="Reddit Sans"/>
              <a:cs typeface="Reddit Sans"/>
              <a:sym typeface="Reddit Sans"/>
            </a:endParaRPr>
          </a:p>
          <a:p>
            <a:pPr marL="360001" marR="0" lvl="1" indent="-171450" algn="l" rtl="0">
              <a:lnSpc>
                <a:spcPct val="115000"/>
              </a:lnSpc>
              <a:spcBef>
                <a:spcPts val="0"/>
              </a:spcBef>
              <a:spcAft>
                <a:spcPts val="0"/>
              </a:spcAft>
              <a:buClr>
                <a:srgbClr val="212529"/>
              </a:buClr>
              <a:buSzPts val="1200"/>
              <a:buFont typeface="Reddit Sans"/>
              <a:buChar char="○"/>
            </a:pPr>
            <a:r>
              <a:rPr lang="vi" sz="1200">
                <a:solidFill>
                  <a:srgbClr val="212529"/>
                </a:solidFill>
                <a:highlight>
                  <a:srgbClr val="FFFFFF"/>
                </a:highlight>
                <a:latin typeface="Reddit Sans"/>
                <a:ea typeface="Reddit Sans"/>
                <a:cs typeface="Reddit Sans"/>
                <a:sym typeface="Reddit Sans"/>
              </a:rPr>
              <a:t>Thương Mại - Phân phối</a:t>
            </a:r>
            <a:endParaRPr sz="1200">
              <a:solidFill>
                <a:srgbClr val="212529"/>
              </a:solidFill>
              <a:highlight>
                <a:srgbClr val="FFFFFF"/>
              </a:highlight>
              <a:latin typeface="Reddit Sans"/>
              <a:ea typeface="Reddit Sans"/>
              <a:cs typeface="Reddit Sans"/>
              <a:sym typeface="Reddit Sans"/>
            </a:endParaRPr>
          </a:p>
          <a:p>
            <a:pPr marL="360001" marR="0" lvl="1" indent="-171450" algn="l" rtl="0">
              <a:lnSpc>
                <a:spcPct val="115000"/>
              </a:lnSpc>
              <a:spcBef>
                <a:spcPts val="0"/>
              </a:spcBef>
              <a:spcAft>
                <a:spcPts val="0"/>
              </a:spcAft>
              <a:buClr>
                <a:srgbClr val="212529"/>
              </a:buClr>
              <a:buSzPts val="1200"/>
              <a:buFont typeface="Reddit Sans"/>
              <a:buChar char="○"/>
            </a:pPr>
            <a:r>
              <a:rPr lang="vi" sz="1200">
                <a:solidFill>
                  <a:srgbClr val="212529"/>
                </a:solidFill>
                <a:highlight>
                  <a:srgbClr val="FFFFFF"/>
                </a:highlight>
                <a:latin typeface="Reddit Sans"/>
                <a:ea typeface="Reddit Sans"/>
                <a:cs typeface="Reddit Sans"/>
                <a:sym typeface="Reddit Sans"/>
              </a:rPr>
              <a:t>Thương Mại - Xây dựng &amp; Lắp đặt</a:t>
            </a:r>
            <a:endParaRPr sz="1200">
              <a:solidFill>
                <a:srgbClr val="212529"/>
              </a:solidFill>
              <a:highlight>
                <a:srgbClr val="FFFFFF"/>
              </a:highlight>
              <a:latin typeface="Reddit Sans"/>
              <a:ea typeface="Reddit Sans"/>
              <a:cs typeface="Reddit Sans"/>
              <a:sym typeface="Reddit Sans"/>
            </a:endParaRPr>
          </a:p>
          <a:p>
            <a:pPr marL="180000" lvl="0" indent="-161925" algn="l" rtl="0">
              <a:lnSpc>
                <a:spcPct val="115000"/>
              </a:lnSpc>
              <a:spcBef>
                <a:spcPts val="0"/>
              </a:spcBef>
              <a:spcAft>
                <a:spcPts val="0"/>
              </a:spcAft>
              <a:buClr>
                <a:srgbClr val="212529"/>
              </a:buClr>
              <a:buSzPts val="1200"/>
              <a:buFont typeface="Reddit Sans"/>
              <a:buChar char="●"/>
            </a:pPr>
            <a:r>
              <a:rPr lang="vi" sz="1200">
                <a:solidFill>
                  <a:srgbClr val="212529"/>
                </a:solidFill>
                <a:highlight>
                  <a:srgbClr val="FFFFFF"/>
                </a:highlight>
                <a:latin typeface="Reddit Sans"/>
                <a:ea typeface="Reddit Sans"/>
                <a:cs typeface="Reddit Sans"/>
                <a:sym typeface="Reddit Sans"/>
              </a:rPr>
              <a:t>Nâng cấp, tích hợp giải pháp MBW Next theo đặc thù và nhu cầu của doanh nghiệp</a:t>
            </a:r>
            <a:endParaRPr sz="1200">
              <a:solidFill>
                <a:srgbClr val="212529"/>
              </a:solidFill>
              <a:highlight>
                <a:srgbClr val="FFFFFF"/>
              </a:highlight>
              <a:latin typeface="Reddit Sans"/>
              <a:ea typeface="Reddit Sans"/>
              <a:cs typeface="Reddit Sans"/>
              <a:sym typeface="Reddit Sans"/>
            </a:endParaRPr>
          </a:p>
        </p:txBody>
      </p:sp>
      <p:pic>
        <p:nvPicPr>
          <p:cNvPr id="3038" name="Google Shape;3038;p115" title="icon-.png"/>
          <p:cNvPicPr preferRelativeResize="0"/>
          <p:nvPr/>
        </p:nvPicPr>
        <p:blipFill rotWithShape="1">
          <a:blip r:embed="rId6">
            <a:alphaModFix/>
          </a:blip>
          <a:srcRect l="14994" r="15329"/>
          <a:stretch/>
        </p:blipFill>
        <p:spPr>
          <a:xfrm>
            <a:off x="634063" y="3441857"/>
            <a:ext cx="609325" cy="874575"/>
          </a:xfrm>
          <a:prstGeom prst="rect">
            <a:avLst/>
          </a:prstGeom>
          <a:noFill/>
          <a:ln>
            <a:noFill/>
          </a:ln>
        </p:spPr>
      </p:pic>
      <p:sp>
        <p:nvSpPr>
          <p:cNvPr id="3039" name="Google Shape;3039;p115"/>
          <p:cNvSpPr txBox="1"/>
          <p:nvPr/>
        </p:nvSpPr>
        <p:spPr>
          <a:xfrm>
            <a:off x="879475" y="4888575"/>
            <a:ext cx="46770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vi" sz="1200" b="1">
                <a:solidFill>
                  <a:schemeClr val="dk1"/>
                </a:solidFill>
                <a:latin typeface="Reddit Sans"/>
                <a:ea typeface="Reddit Sans"/>
                <a:cs typeface="Reddit Sans"/>
                <a:sym typeface="Reddit Sans"/>
              </a:rPr>
              <a:t>Trụ sở chính: </a:t>
            </a:r>
            <a:r>
              <a:rPr lang="vi" sz="1200">
                <a:solidFill>
                  <a:schemeClr val="dk1"/>
                </a:solidFill>
                <a:latin typeface="Reddit Sans"/>
                <a:ea typeface="Reddit Sans"/>
                <a:cs typeface="Reddit Sans"/>
                <a:sym typeface="Reddit Sans"/>
              </a:rPr>
              <a:t>Khu văn phòng tầng 3, Tòa nhà CT1, Khu nhà ở Bộ Công An, Đường Phạm Văn Đồng, Phường Đông Ngạc, Thành phố Hà Nội, Việt Nam</a:t>
            </a:r>
            <a:endParaRPr sz="1200">
              <a:solidFill>
                <a:schemeClr val="dk1"/>
              </a:solidFill>
              <a:latin typeface="Reddit Sans"/>
              <a:ea typeface="Reddit Sans"/>
              <a:cs typeface="Reddit Sans"/>
              <a:sym typeface="Reddit Sans"/>
            </a:endParaRPr>
          </a:p>
        </p:txBody>
      </p:sp>
      <p:grpSp>
        <p:nvGrpSpPr>
          <p:cNvPr id="3040" name="Google Shape;3040;p115"/>
          <p:cNvGrpSpPr/>
          <p:nvPr/>
        </p:nvGrpSpPr>
        <p:grpSpPr>
          <a:xfrm>
            <a:off x="587228" y="4919478"/>
            <a:ext cx="252000" cy="252000"/>
            <a:chOff x="587228" y="3625097"/>
            <a:chExt cx="252000" cy="252000"/>
          </a:xfrm>
        </p:grpSpPr>
        <p:sp>
          <p:nvSpPr>
            <p:cNvPr id="3041" name="Google Shape;3041;p115"/>
            <p:cNvSpPr/>
            <p:nvPr/>
          </p:nvSpPr>
          <p:spPr>
            <a:xfrm>
              <a:off x="587228" y="36250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3042" name="Google Shape;3042;p115" title="icon-w.png"/>
            <p:cNvPicPr preferRelativeResize="0"/>
            <p:nvPr/>
          </p:nvPicPr>
          <p:blipFill>
            <a:blip r:embed="rId3">
              <a:alphaModFix/>
            </a:blip>
            <a:stretch>
              <a:fillRect/>
            </a:stretch>
          </p:blipFill>
          <p:spPr>
            <a:xfrm>
              <a:off x="634087" y="3671300"/>
              <a:ext cx="159575" cy="159599"/>
            </a:xfrm>
            <a:prstGeom prst="rect">
              <a:avLst/>
            </a:prstGeom>
            <a:noFill/>
            <a:ln>
              <a:noFill/>
            </a:ln>
          </p:spPr>
        </p:pic>
      </p:grpSp>
      <p:sp>
        <p:nvSpPr>
          <p:cNvPr id="3043" name="Google Shape;3043;p115"/>
          <p:cNvSpPr txBox="1"/>
          <p:nvPr/>
        </p:nvSpPr>
        <p:spPr>
          <a:xfrm>
            <a:off x="879475" y="5535075"/>
            <a:ext cx="4677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vi" sz="1200" b="1">
                <a:solidFill>
                  <a:schemeClr val="dk1"/>
                </a:solidFill>
                <a:latin typeface="Reddit Sans"/>
                <a:ea typeface="Reddit Sans"/>
                <a:cs typeface="Reddit Sans"/>
                <a:sym typeface="Reddit Sans"/>
              </a:rPr>
              <a:t>Văn phòng Miền Nam: </a:t>
            </a:r>
            <a:r>
              <a:rPr lang="vi" sz="1200">
                <a:solidFill>
                  <a:schemeClr val="dk1"/>
                </a:solidFill>
                <a:latin typeface="Reddit Sans"/>
                <a:ea typeface="Reddit Sans"/>
                <a:cs typeface="Reddit Sans"/>
                <a:sym typeface="Reddit Sans"/>
              </a:rPr>
              <a:t>Tầng 6, Tòa Parami, Số 140 Bạch Đằng 2, phường Tân Sơn Hòa, Tp. Hồ Chí Minh</a:t>
            </a:r>
            <a:endParaRPr sz="1200">
              <a:solidFill>
                <a:schemeClr val="dk1"/>
              </a:solidFill>
              <a:latin typeface="Reddit Sans"/>
              <a:ea typeface="Reddit Sans"/>
              <a:cs typeface="Reddit Sans"/>
              <a:sym typeface="Reddit Sans"/>
            </a:endParaRPr>
          </a:p>
        </p:txBody>
      </p:sp>
      <p:grpSp>
        <p:nvGrpSpPr>
          <p:cNvPr id="3044" name="Google Shape;3044;p115"/>
          <p:cNvGrpSpPr/>
          <p:nvPr/>
        </p:nvGrpSpPr>
        <p:grpSpPr>
          <a:xfrm>
            <a:off x="587228" y="5565978"/>
            <a:ext cx="252000" cy="252000"/>
            <a:chOff x="587228" y="3625097"/>
            <a:chExt cx="252000" cy="252000"/>
          </a:xfrm>
        </p:grpSpPr>
        <p:sp>
          <p:nvSpPr>
            <p:cNvPr id="3045" name="Google Shape;3045;p115"/>
            <p:cNvSpPr/>
            <p:nvPr/>
          </p:nvSpPr>
          <p:spPr>
            <a:xfrm>
              <a:off x="587228" y="3625097"/>
              <a:ext cx="252000" cy="252000"/>
            </a:xfrm>
            <a:prstGeom prst="ellipse">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ExtraLight"/>
                <a:ea typeface="Libre Franklin ExtraLight"/>
                <a:cs typeface="Libre Franklin ExtraLight"/>
                <a:sym typeface="Libre Franklin ExtraLight"/>
              </a:endParaRPr>
            </a:p>
          </p:txBody>
        </p:sp>
        <p:pic>
          <p:nvPicPr>
            <p:cNvPr id="3046" name="Google Shape;3046;p115" title="icon-w.png"/>
            <p:cNvPicPr preferRelativeResize="0"/>
            <p:nvPr/>
          </p:nvPicPr>
          <p:blipFill>
            <a:blip r:embed="rId3">
              <a:alphaModFix/>
            </a:blip>
            <a:stretch>
              <a:fillRect/>
            </a:stretch>
          </p:blipFill>
          <p:spPr>
            <a:xfrm>
              <a:off x="634087" y="3671300"/>
              <a:ext cx="159575" cy="159599"/>
            </a:xfrm>
            <a:prstGeom prst="rect">
              <a:avLst/>
            </a:prstGeom>
            <a:noFill/>
            <a:ln>
              <a:noFill/>
            </a:ln>
          </p:spPr>
        </p:pic>
      </p:grpSp>
      <p:grpSp>
        <p:nvGrpSpPr>
          <p:cNvPr id="3047" name="Google Shape;3047;p115"/>
          <p:cNvGrpSpPr/>
          <p:nvPr/>
        </p:nvGrpSpPr>
        <p:grpSpPr>
          <a:xfrm>
            <a:off x="10453095" y="1450159"/>
            <a:ext cx="1148638" cy="708272"/>
            <a:chOff x="5920450" y="983525"/>
            <a:chExt cx="1575852" cy="971700"/>
          </a:xfrm>
        </p:grpSpPr>
        <p:sp>
          <p:nvSpPr>
            <p:cNvPr id="3048" name="Google Shape;3048;p115"/>
            <p:cNvSpPr/>
            <p:nvPr/>
          </p:nvSpPr>
          <p:spPr>
            <a:xfrm>
              <a:off x="5920450" y="983525"/>
              <a:ext cx="1528200" cy="971700"/>
            </a:xfrm>
            <a:prstGeom prst="roundRect">
              <a:avLst>
                <a:gd name="adj" fmla="val 10840"/>
              </a:avLst>
            </a:prstGeom>
            <a:solidFill>
              <a:srgbClr val="C3161C"/>
            </a:solidFill>
            <a:ln>
              <a:noFill/>
            </a:ln>
          </p:spPr>
          <p:txBody>
            <a:bodyPr spcFirstLastPara="1" wrap="square" lIns="66625" tIns="33300" rIns="66625" bIns="33300" anchor="ctr" anchorCtr="0">
              <a:noAutofit/>
            </a:bodyPr>
            <a:lstStyle/>
            <a:p>
              <a:pPr marL="0" marR="0" lvl="0" indent="0" algn="ctr" rtl="0">
                <a:lnSpc>
                  <a:spcPct val="100000"/>
                </a:lnSpc>
                <a:spcBef>
                  <a:spcPts val="0"/>
                </a:spcBef>
                <a:spcAft>
                  <a:spcPts val="0"/>
                </a:spcAft>
                <a:buClr>
                  <a:srgbClr val="000000"/>
                </a:buClr>
                <a:buSzPts val="1312"/>
                <a:buFont typeface="Arial"/>
                <a:buNone/>
              </a:pPr>
              <a:endParaRPr sz="1312"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49" name="Google Shape;3049;p115"/>
            <p:cNvSpPr txBox="1"/>
            <p:nvPr/>
          </p:nvSpPr>
          <p:spPr>
            <a:xfrm>
              <a:off x="6036200" y="1124325"/>
              <a:ext cx="917100" cy="461700"/>
            </a:xfrm>
            <a:prstGeom prst="rect">
              <a:avLst/>
            </a:prstGeom>
            <a:noFill/>
            <a:ln>
              <a:noFill/>
            </a:ln>
          </p:spPr>
          <p:txBody>
            <a:bodyPr spcFirstLastPara="1" wrap="square" lIns="66625" tIns="33300" rIns="66625" bIns="33300" anchor="t" anchorCtr="0">
              <a:spAutoFit/>
            </a:bodyPr>
            <a:lstStyle/>
            <a:p>
              <a:pPr marL="0" marR="0" lvl="0" indent="0" algn="l" rtl="0">
                <a:lnSpc>
                  <a:spcPct val="100000"/>
                </a:lnSpc>
                <a:spcBef>
                  <a:spcPts val="0"/>
                </a:spcBef>
                <a:spcAft>
                  <a:spcPts val="0"/>
                </a:spcAft>
                <a:buClr>
                  <a:srgbClr val="000000"/>
                </a:buClr>
                <a:buSzPts val="1166"/>
                <a:buFont typeface="Arial"/>
                <a:buNone/>
              </a:pPr>
              <a:r>
                <a:rPr lang="vi" sz="1749">
                  <a:solidFill>
                    <a:schemeClr val="lt1"/>
                  </a:solidFill>
                  <a:latin typeface="Reddit Sans SemiBold"/>
                  <a:ea typeface="Reddit Sans SemiBold"/>
                  <a:cs typeface="Reddit Sans SemiBold"/>
                  <a:sym typeface="Reddit Sans SemiBold"/>
                </a:rPr>
                <a:t>+ 10</a:t>
              </a:r>
              <a:endParaRPr sz="1749">
                <a:solidFill>
                  <a:schemeClr val="lt1"/>
                </a:solidFill>
                <a:latin typeface="Reddit Sans SemiBold"/>
                <a:ea typeface="Reddit Sans SemiBold"/>
                <a:cs typeface="Reddit Sans SemiBold"/>
                <a:sym typeface="Reddit Sans SemiBold"/>
              </a:endParaRPr>
            </a:p>
          </p:txBody>
        </p:sp>
        <p:grpSp>
          <p:nvGrpSpPr>
            <p:cNvPr id="3050" name="Google Shape;3050;p115"/>
            <p:cNvGrpSpPr/>
            <p:nvPr/>
          </p:nvGrpSpPr>
          <p:grpSpPr>
            <a:xfrm rot="2700000">
              <a:off x="7063539" y="1235315"/>
              <a:ext cx="148367" cy="193521"/>
              <a:chOff x="3723" y="2014"/>
              <a:chExt cx="230" cy="300"/>
            </a:xfrm>
          </p:grpSpPr>
          <p:sp>
            <p:nvSpPr>
              <p:cNvPr id="3051" name="Google Shape;3051;p115"/>
              <p:cNvSpPr/>
              <p:nvPr/>
            </p:nvSpPr>
            <p:spPr>
              <a:xfrm>
                <a:off x="3723" y="2014"/>
                <a:ext cx="230" cy="115"/>
              </a:xfrm>
              <a:custGeom>
                <a:avLst/>
                <a:gdLst/>
                <a:ahLst/>
                <a:cxnLst/>
                <a:rect l="l" t="t" r="r" b="b"/>
                <a:pathLst>
                  <a:path w="230" h="115" extrusionOk="0">
                    <a:moveTo>
                      <a:pt x="0" y="115"/>
                    </a:moveTo>
                    <a:lnTo>
                      <a:pt x="115" y="0"/>
                    </a:lnTo>
                    <a:lnTo>
                      <a:pt x="230" y="115"/>
                    </a:lnTo>
                  </a:path>
                </a:pathLst>
              </a:custGeom>
              <a:noFill/>
              <a:ln w="6925" cap="flat" cmpd="sng">
                <a:solidFill>
                  <a:schemeClr val="lt1"/>
                </a:solidFill>
                <a:prstDash val="solid"/>
                <a:miter lim="800000"/>
                <a:headEnd type="none" w="sm" len="sm"/>
                <a:tailEnd type="none" w="sm" len="sm"/>
              </a:ln>
            </p:spPr>
            <p:txBody>
              <a:bodyPr spcFirstLastPara="1" wrap="square" lIns="66625" tIns="33300" rIns="66625" bIns="33300" anchor="t" anchorCtr="0">
                <a:noAutofit/>
              </a:bodyPr>
              <a:lstStyle/>
              <a:p>
                <a:pPr marL="0" marR="0" lvl="0" indent="0" algn="l" rtl="0">
                  <a:lnSpc>
                    <a:spcPct val="100000"/>
                  </a:lnSpc>
                  <a:spcBef>
                    <a:spcPts val="0"/>
                  </a:spcBef>
                  <a:spcAft>
                    <a:spcPts val="0"/>
                  </a:spcAft>
                  <a:buClr>
                    <a:srgbClr val="000000"/>
                  </a:buClr>
                  <a:buSzPts val="1312"/>
                  <a:buFont typeface="Arial"/>
                  <a:buNone/>
                </a:pPr>
                <a:endParaRPr sz="1312"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3052" name="Google Shape;3052;p115"/>
              <p:cNvCxnSpPr/>
              <p:nvPr/>
            </p:nvCxnSpPr>
            <p:spPr>
              <a:xfrm>
                <a:off x="3838" y="2014"/>
                <a:ext cx="0" cy="300"/>
              </a:xfrm>
              <a:prstGeom prst="straightConnector1">
                <a:avLst/>
              </a:prstGeom>
              <a:noFill/>
              <a:ln w="6925" cap="flat" cmpd="sng">
                <a:solidFill>
                  <a:schemeClr val="lt1"/>
                </a:solidFill>
                <a:prstDash val="solid"/>
                <a:miter lim="800000"/>
                <a:headEnd type="none" w="sm" len="sm"/>
                <a:tailEnd type="none" w="sm" len="sm"/>
              </a:ln>
            </p:spPr>
          </p:cxnSp>
        </p:grpSp>
        <p:sp>
          <p:nvSpPr>
            <p:cNvPr id="3053" name="Google Shape;3053;p115"/>
            <p:cNvSpPr txBox="1"/>
            <p:nvPr/>
          </p:nvSpPr>
          <p:spPr>
            <a:xfrm>
              <a:off x="6036202" y="1509900"/>
              <a:ext cx="1460100" cy="276900"/>
            </a:xfrm>
            <a:prstGeom prst="rect">
              <a:avLst/>
            </a:prstGeom>
            <a:noFill/>
            <a:ln>
              <a:noFill/>
            </a:ln>
          </p:spPr>
          <p:txBody>
            <a:bodyPr spcFirstLastPara="1" wrap="square" lIns="66625" tIns="33300" rIns="66625" bIns="33300" anchor="t" anchorCtr="0">
              <a:spAutoFit/>
            </a:bodyPr>
            <a:lstStyle/>
            <a:p>
              <a:pPr marL="0" marR="0" lvl="0" indent="0" algn="l" rtl="0">
                <a:lnSpc>
                  <a:spcPct val="115000"/>
                </a:lnSpc>
                <a:spcBef>
                  <a:spcPts val="0"/>
                </a:spcBef>
                <a:spcAft>
                  <a:spcPts val="0"/>
                </a:spcAft>
                <a:buClr>
                  <a:srgbClr val="000000"/>
                </a:buClr>
                <a:buSzPts val="729"/>
                <a:buFont typeface="Arial"/>
                <a:buNone/>
              </a:pPr>
              <a:r>
                <a:rPr lang="vi" sz="875">
                  <a:solidFill>
                    <a:schemeClr val="lt1"/>
                  </a:solidFill>
                  <a:latin typeface="Reddit Sans"/>
                  <a:ea typeface="Reddit Sans"/>
                  <a:cs typeface="Reddit Sans"/>
                  <a:sym typeface="Reddit Sans"/>
                </a:rPr>
                <a:t>năm kinh nghiệm</a:t>
              </a:r>
              <a:endParaRPr sz="875" i="0" u="none" strike="noStrike" cap="none">
                <a:solidFill>
                  <a:schemeClr val="lt1"/>
                </a:solidFill>
                <a:latin typeface="Reddit Sans"/>
                <a:ea typeface="Reddit Sans"/>
                <a:cs typeface="Reddit Sans"/>
                <a:sym typeface="Reddit Sans"/>
              </a:endParaRPr>
            </a:p>
          </p:txBody>
        </p:sp>
      </p:grpSp>
      <p:grpSp>
        <p:nvGrpSpPr>
          <p:cNvPr id="3054" name="Google Shape;3054;p115"/>
          <p:cNvGrpSpPr/>
          <p:nvPr/>
        </p:nvGrpSpPr>
        <p:grpSpPr>
          <a:xfrm>
            <a:off x="6461800" y="3946675"/>
            <a:ext cx="1268942" cy="708272"/>
            <a:chOff x="5920457" y="983512"/>
            <a:chExt cx="1740900" cy="971700"/>
          </a:xfrm>
        </p:grpSpPr>
        <p:sp>
          <p:nvSpPr>
            <p:cNvPr id="3055" name="Google Shape;3055;p115"/>
            <p:cNvSpPr/>
            <p:nvPr/>
          </p:nvSpPr>
          <p:spPr>
            <a:xfrm>
              <a:off x="5920457" y="983512"/>
              <a:ext cx="1740900" cy="971700"/>
            </a:xfrm>
            <a:prstGeom prst="roundRect">
              <a:avLst>
                <a:gd name="adj" fmla="val 10840"/>
              </a:avLst>
            </a:prstGeom>
            <a:solidFill>
              <a:srgbClr val="C3161C"/>
            </a:solidFill>
            <a:ln>
              <a:noFill/>
            </a:ln>
          </p:spPr>
          <p:txBody>
            <a:bodyPr spcFirstLastPara="1" wrap="square" lIns="66625" tIns="33300" rIns="66625" bIns="33300" anchor="ctr" anchorCtr="0">
              <a:noAutofit/>
            </a:bodyPr>
            <a:lstStyle/>
            <a:p>
              <a:pPr marL="0" marR="0" lvl="0" indent="0" algn="ctr" rtl="0">
                <a:lnSpc>
                  <a:spcPct val="100000"/>
                </a:lnSpc>
                <a:spcBef>
                  <a:spcPts val="0"/>
                </a:spcBef>
                <a:spcAft>
                  <a:spcPts val="0"/>
                </a:spcAft>
                <a:buClr>
                  <a:srgbClr val="000000"/>
                </a:buClr>
                <a:buSzPts val="1312"/>
                <a:buFont typeface="Arial"/>
                <a:buNone/>
              </a:pPr>
              <a:endParaRPr sz="1312"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56" name="Google Shape;3056;p115"/>
            <p:cNvSpPr txBox="1"/>
            <p:nvPr/>
          </p:nvSpPr>
          <p:spPr>
            <a:xfrm>
              <a:off x="6036214" y="1124341"/>
              <a:ext cx="1460100" cy="461700"/>
            </a:xfrm>
            <a:prstGeom prst="rect">
              <a:avLst/>
            </a:prstGeom>
            <a:noFill/>
            <a:ln>
              <a:noFill/>
            </a:ln>
          </p:spPr>
          <p:txBody>
            <a:bodyPr spcFirstLastPara="1" wrap="square" lIns="66625" tIns="33300" rIns="66625" bIns="33300" anchor="t" anchorCtr="0">
              <a:spAutoFit/>
            </a:bodyPr>
            <a:lstStyle/>
            <a:p>
              <a:pPr marL="0" marR="0" lvl="0" indent="0" algn="l" rtl="0">
                <a:lnSpc>
                  <a:spcPct val="100000"/>
                </a:lnSpc>
                <a:spcBef>
                  <a:spcPts val="0"/>
                </a:spcBef>
                <a:spcAft>
                  <a:spcPts val="0"/>
                </a:spcAft>
                <a:buClr>
                  <a:srgbClr val="000000"/>
                </a:buClr>
                <a:buSzPts val="1166"/>
                <a:buFont typeface="Arial"/>
                <a:buNone/>
              </a:pPr>
              <a:r>
                <a:rPr lang="vi" sz="1749">
                  <a:solidFill>
                    <a:schemeClr val="lt1"/>
                  </a:solidFill>
                  <a:latin typeface="Reddit Sans SemiBold"/>
                  <a:ea typeface="Reddit Sans SemiBold"/>
                  <a:cs typeface="Reddit Sans SemiBold"/>
                  <a:sym typeface="Reddit Sans SemiBold"/>
                </a:rPr>
                <a:t>+ 4.500</a:t>
              </a:r>
              <a:endParaRPr sz="1749">
                <a:solidFill>
                  <a:schemeClr val="lt1"/>
                </a:solidFill>
                <a:latin typeface="Reddit Sans SemiBold"/>
                <a:ea typeface="Reddit Sans SemiBold"/>
                <a:cs typeface="Reddit Sans SemiBold"/>
                <a:sym typeface="Reddit Sans SemiBold"/>
              </a:endParaRPr>
            </a:p>
          </p:txBody>
        </p:sp>
        <p:grpSp>
          <p:nvGrpSpPr>
            <p:cNvPr id="3057" name="Google Shape;3057;p115"/>
            <p:cNvGrpSpPr/>
            <p:nvPr/>
          </p:nvGrpSpPr>
          <p:grpSpPr>
            <a:xfrm rot="2700000">
              <a:off x="7336210" y="1235315"/>
              <a:ext cx="148367" cy="193521"/>
              <a:chOff x="4022" y="1715"/>
              <a:chExt cx="230" cy="300"/>
            </a:xfrm>
          </p:grpSpPr>
          <p:sp>
            <p:nvSpPr>
              <p:cNvPr id="3058" name="Google Shape;3058;p115"/>
              <p:cNvSpPr/>
              <p:nvPr/>
            </p:nvSpPr>
            <p:spPr>
              <a:xfrm>
                <a:off x="4022" y="1715"/>
                <a:ext cx="230" cy="115"/>
              </a:xfrm>
              <a:custGeom>
                <a:avLst/>
                <a:gdLst/>
                <a:ahLst/>
                <a:cxnLst/>
                <a:rect l="l" t="t" r="r" b="b"/>
                <a:pathLst>
                  <a:path w="230" h="115" extrusionOk="0">
                    <a:moveTo>
                      <a:pt x="0" y="115"/>
                    </a:moveTo>
                    <a:lnTo>
                      <a:pt x="115" y="0"/>
                    </a:lnTo>
                    <a:lnTo>
                      <a:pt x="230" y="115"/>
                    </a:lnTo>
                  </a:path>
                </a:pathLst>
              </a:custGeom>
              <a:noFill/>
              <a:ln w="6925" cap="flat" cmpd="sng">
                <a:solidFill>
                  <a:schemeClr val="lt1"/>
                </a:solidFill>
                <a:prstDash val="solid"/>
                <a:miter lim="800000"/>
                <a:headEnd type="none" w="sm" len="sm"/>
                <a:tailEnd type="none" w="sm" len="sm"/>
              </a:ln>
            </p:spPr>
            <p:txBody>
              <a:bodyPr spcFirstLastPara="1" wrap="square" lIns="66625" tIns="33300" rIns="66625" bIns="33300" anchor="t" anchorCtr="0">
                <a:noAutofit/>
              </a:bodyPr>
              <a:lstStyle/>
              <a:p>
                <a:pPr marL="0" marR="0" lvl="0" indent="0" algn="l" rtl="0">
                  <a:lnSpc>
                    <a:spcPct val="100000"/>
                  </a:lnSpc>
                  <a:spcBef>
                    <a:spcPts val="0"/>
                  </a:spcBef>
                  <a:spcAft>
                    <a:spcPts val="0"/>
                  </a:spcAft>
                  <a:buClr>
                    <a:srgbClr val="000000"/>
                  </a:buClr>
                  <a:buSzPts val="1312"/>
                  <a:buFont typeface="Arial"/>
                  <a:buNone/>
                </a:pPr>
                <a:endParaRPr sz="1312" b="0" i="0" u="none" strike="noStrike" cap="none">
                  <a:solidFill>
                    <a:srgbClr val="000000"/>
                  </a:solidFill>
                  <a:latin typeface="Libre Franklin ExtraLight"/>
                  <a:ea typeface="Libre Franklin ExtraLight"/>
                  <a:cs typeface="Libre Franklin ExtraLight"/>
                  <a:sym typeface="Libre Franklin ExtraLight"/>
                </a:endParaRPr>
              </a:p>
            </p:txBody>
          </p:sp>
          <p:cxnSp>
            <p:nvCxnSpPr>
              <p:cNvPr id="3059" name="Google Shape;3059;p115"/>
              <p:cNvCxnSpPr/>
              <p:nvPr/>
            </p:nvCxnSpPr>
            <p:spPr>
              <a:xfrm>
                <a:off x="4137" y="1715"/>
                <a:ext cx="0" cy="300"/>
              </a:xfrm>
              <a:prstGeom prst="straightConnector1">
                <a:avLst/>
              </a:prstGeom>
              <a:noFill/>
              <a:ln w="6925" cap="flat" cmpd="sng">
                <a:solidFill>
                  <a:schemeClr val="lt1"/>
                </a:solidFill>
                <a:prstDash val="solid"/>
                <a:miter lim="800000"/>
                <a:headEnd type="none" w="sm" len="sm"/>
                <a:tailEnd type="none" w="sm" len="sm"/>
              </a:ln>
            </p:spPr>
          </p:cxnSp>
        </p:grpSp>
        <p:sp>
          <p:nvSpPr>
            <p:cNvPr id="3060" name="Google Shape;3060;p115"/>
            <p:cNvSpPr txBox="1"/>
            <p:nvPr/>
          </p:nvSpPr>
          <p:spPr>
            <a:xfrm>
              <a:off x="6036202" y="1509900"/>
              <a:ext cx="1460100" cy="276900"/>
            </a:xfrm>
            <a:prstGeom prst="rect">
              <a:avLst/>
            </a:prstGeom>
            <a:noFill/>
            <a:ln>
              <a:noFill/>
            </a:ln>
          </p:spPr>
          <p:txBody>
            <a:bodyPr spcFirstLastPara="1" wrap="square" lIns="66625" tIns="33300" rIns="66625" bIns="33300" anchor="t" anchorCtr="0">
              <a:spAutoFit/>
            </a:bodyPr>
            <a:lstStyle/>
            <a:p>
              <a:pPr marL="0" marR="0" lvl="0" indent="0" algn="l" rtl="0">
                <a:lnSpc>
                  <a:spcPct val="115000"/>
                </a:lnSpc>
                <a:spcBef>
                  <a:spcPts val="0"/>
                </a:spcBef>
                <a:spcAft>
                  <a:spcPts val="0"/>
                </a:spcAft>
                <a:buClr>
                  <a:srgbClr val="000000"/>
                </a:buClr>
                <a:buSzPts val="729"/>
                <a:buFont typeface="Arial"/>
                <a:buNone/>
              </a:pPr>
              <a:r>
                <a:rPr lang="vi" sz="875">
                  <a:solidFill>
                    <a:schemeClr val="lt1"/>
                  </a:solidFill>
                  <a:latin typeface="Reddit Sans"/>
                  <a:ea typeface="Reddit Sans"/>
                  <a:cs typeface="Reddit Sans"/>
                  <a:sym typeface="Reddit Sans"/>
                </a:rPr>
                <a:t>khách hàng</a:t>
              </a:r>
              <a:endParaRPr sz="875" i="0" u="none" strike="noStrike" cap="none">
                <a:solidFill>
                  <a:schemeClr val="lt1"/>
                </a:solidFill>
                <a:latin typeface="Reddit Sans"/>
                <a:ea typeface="Reddit Sans"/>
                <a:cs typeface="Reddit Sans"/>
                <a:sym typeface="Reddit Sans"/>
              </a:endParaRPr>
            </a:p>
          </p:txBody>
        </p:sp>
      </p:grpSp>
      <p:sp>
        <p:nvSpPr>
          <p:cNvPr id="3061" name="Google Shape;3061;p115"/>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70</a:t>
            </a:fld>
            <a:endParaRPr/>
          </a:p>
        </p:txBody>
      </p:sp>
      <p:pic>
        <p:nvPicPr>
          <p:cNvPr id="40" name="Picture 39"/>
          <p:cNvPicPr>
            <a:picLocks noChangeAspect="1"/>
          </p:cNvPicPr>
          <p:nvPr/>
        </p:nvPicPr>
        <p:blipFill>
          <a:blip r:embed="rId7"/>
          <a:stretch>
            <a:fillRect/>
          </a:stretch>
        </p:blipFill>
        <p:spPr>
          <a:xfrm>
            <a:off x="4704537" y="6450781"/>
            <a:ext cx="3254939" cy="260732"/>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065"/>
        <p:cNvGrpSpPr/>
        <p:nvPr/>
      </p:nvGrpSpPr>
      <p:grpSpPr>
        <a:xfrm>
          <a:off x="0" y="0"/>
          <a:ext cx="0" cy="0"/>
          <a:chOff x="0" y="0"/>
          <a:chExt cx="0" cy="0"/>
        </a:xfrm>
      </p:grpSpPr>
      <p:sp>
        <p:nvSpPr>
          <p:cNvPr id="3066" name="Google Shape;3066;p116"/>
          <p:cNvSpPr/>
          <p:nvPr/>
        </p:nvSpPr>
        <p:spPr>
          <a:xfrm>
            <a:off x="4157825" y="-893100"/>
            <a:ext cx="3945300" cy="2811600"/>
          </a:xfrm>
          <a:prstGeom prst="roundRect">
            <a:avLst>
              <a:gd name="adj" fmla="val 10840"/>
            </a:avLst>
          </a:prstGeom>
          <a:solidFill>
            <a:srgbClr val="C316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Libre Franklin ExtraLight"/>
              <a:ea typeface="Libre Franklin ExtraLight"/>
              <a:cs typeface="Libre Franklin ExtraLight"/>
              <a:sym typeface="Libre Franklin ExtraLight"/>
            </a:endParaRPr>
          </a:p>
        </p:txBody>
      </p:sp>
      <p:sp>
        <p:nvSpPr>
          <p:cNvPr id="3067" name="Google Shape;3067;p116"/>
          <p:cNvSpPr txBox="1"/>
          <p:nvPr/>
        </p:nvSpPr>
        <p:spPr>
          <a:xfrm>
            <a:off x="2502425" y="2038975"/>
            <a:ext cx="7184100" cy="290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vi" sz="20000">
                <a:solidFill>
                  <a:srgbClr val="F9F9F9"/>
                </a:solidFill>
                <a:latin typeface="Reddit Sans Black"/>
                <a:ea typeface="Reddit Sans Black"/>
                <a:cs typeface="Reddit Sans Black"/>
                <a:sym typeface="Reddit Sans Black"/>
              </a:rPr>
              <a:t>2025</a:t>
            </a:r>
            <a:endParaRPr sz="20000">
              <a:solidFill>
                <a:srgbClr val="F9F9F9"/>
              </a:solidFill>
              <a:latin typeface="Reddit Sans Black"/>
              <a:ea typeface="Reddit Sans Black"/>
              <a:cs typeface="Reddit Sans Black"/>
              <a:sym typeface="Reddit Sans Black"/>
            </a:endParaRPr>
          </a:p>
        </p:txBody>
      </p:sp>
      <p:pic>
        <p:nvPicPr>
          <p:cNvPr id="3068" name="Google Shape;3068;p116" title="FullLogo-1.png"/>
          <p:cNvPicPr preferRelativeResize="0"/>
          <p:nvPr/>
        </p:nvPicPr>
        <p:blipFill>
          <a:blip r:embed="rId3">
            <a:alphaModFix/>
          </a:blip>
          <a:stretch>
            <a:fillRect/>
          </a:stretch>
        </p:blipFill>
        <p:spPr>
          <a:xfrm>
            <a:off x="3957974" y="3828750"/>
            <a:ext cx="4272998" cy="726000"/>
          </a:xfrm>
          <a:prstGeom prst="rect">
            <a:avLst/>
          </a:prstGeom>
          <a:noFill/>
          <a:ln>
            <a:noFill/>
          </a:ln>
        </p:spPr>
      </p:pic>
      <p:sp>
        <p:nvSpPr>
          <p:cNvPr id="3069" name="Google Shape;3069;p116"/>
          <p:cNvSpPr txBox="1"/>
          <p:nvPr/>
        </p:nvSpPr>
        <p:spPr>
          <a:xfrm>
            <a:off x="4193825" y="641800"/>
            <a:ext cx="3873300" cy="10773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0"/>
              </a:spcBef>
              <a:spcAft>
                <a:spcPts val="0"/>
              </a:spcAft>
              <a:buNone/>
            </a:pPr>
            <a:r>
              <a:rPr lang="vi" sz="3200" b="1">
                <a:solidFill>
                  <a:schemeClr val="lt1"/>
                </a:solidFill>
                <a:latin typeface="Reddit Sans"/>
                <a:ea typeface="Reddit Sans"/>
                <a:cs typeface="Reddit Sans"/>
                <a:sym typeface="Reddit Sans"/>
              </a:rPr>
              <a:t>Cảm ơn Quý Khách </a:t>
            </a:r>
            <a:endParaRPr sz="3200" b="1">
              <a:solidFill>
                <a:schemeClr val="lt1"/>
              </a:solidFill>
              <a:latin typeface="Reddit Sans"/>
              <a:ea typeface="Reddit Sans"/>
              <a:cs typeface="Reddit Sans"/>
              <a:sym typeface="Reddit Sans"/>
            </a:endParaRPr>
          </a:p>
          <a:p>
            <a:pPr marL="0" lvl="0" indent="0" algn="ctr" rtl="0">
              <a:lnSpc>
                <a:spcPct val="100000"/>
              </a:lnSpc>
              <a:spcBef>
                <a:spcPts val="0"/>
              </a:spcBef>
              <a:spcAft>
                <a:spcPts val="0"/>
              </a:spcAft>
              <a:buNone/>
            </a:pPr>
            <a:r>
              <a:rPr lang="vi" sz="3200" b="1">
                <a:solidFill>
                  <a:schemeClr val="lt1"/>
                </a:solidFill>
                <a:latin typeface="Reddit Sans"/>
                <a:ea typeface="Reddit Sans"/>
                <a:cs typeface="Reddit Sans"/>
                <a:sym typeface="Reddit Sans"/>
              </a:rPr>
              <a:t>đã theo dõi</a:t>
            </a:r>
            <a:endParaRPr sz="3200" b="1">
              <a:solidFill>
                <a:schemeClr val="lt1"/>
              </a:solidFill>
              <a:latin typeface="Reddit Sans"/>
              <a:ea typeface="Reddit Sans"/>
              <a:cs typeface="Reddit Sans"/>
              <a:sym typeface="Reddit Sans"/>
            </a:endParaRPr>
          </a:p>
        </p:txBody>
      </p:sp>
      <p:sp>
        <p:nvSpPr>
          <p:cNvPr id="3070" name="Google Shape;3070;p116"/>
          <p:cNvSpPr txBox="1">
            <a:spLocks noGrp="1"/>
          </p:cNvSpPr>
          <p:nvPr>
            <p:ph type="sldNum" idx="12"/>
          </p:nvPr>
        </p:nvSpPr>
        <p:spPr>
          <a:xfrm>
            <a:off x="153525" y="6485495"/>
            <a:ext cx="272400" cy="125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fld id="{00000000-1234-1234-1234-123412341234}" type="slidenum">
              <a:rPr lang="vi"/>
              <a:t>71</a:t>
            </a:fld>
            <a:endParaRPr/>
          </a:p>
        </p:txBody>
      </p:sp>
      <p:sp>
        <p:nvSpPr>
          <p:cNvPr id="3071" name="Google Shape;3071;p116">
            <a:hlinkClick r:id="rId4"/>
          </p:cNvPr>
          <p:cNvSpPr/>
          <p:nvPr/>
        </p:nvSpPr>
        <p:spPr>
          <a:xfrm>
            <a:off x="4765476" y="5061950"/>
            <a:ext cx="2658000" cy="443700"/>
          </a:xfrm>
          <a:prstGeom prst="roundRect">
            <a:avLst>
              <a:gd name="adj" fmla="val 31991"/>
            </a:avLst>
          </a:prstGeom>
          <a:solidFill>
            <a:srgbClr val="C3161C"/>
          </a:solidFill>
          <a:ln>
            <a:noFill/>
          </a:ln>
        </p:spPr>
        <p:txBody>
          <a:bodyPr spcFirstLastPara="1" wrap="square" lIns="75075" tIns="37525" rIns="75075" bIns="37525" anchor="ctr" anchorCtr="0">
            <a:noAutofit/>
          </a:bodyPr>
          <a:lstStyle/>
          <a:p>
            <a:pPr marL="0" lvl="0" indent="0" algn="ctr" rtl="0">
              <a:spcBef>
                <a:spcPts val="0"/>
              </a:spcBef>
              <a:spcAft>
                <a:spcPts val="0"/>
              </a:spcAft>
              <a:buClr>
                <a:schemeClr val="dk1"/>
              </a:buClr>
              <a:buSzPts val="903"/>
              <a:buFont typeface="Arial"/>
              <a:buNone/>
            </a:pPr>
            <a:r>
              <a:rPr lang="vi" sz="1150">
                <a:solidFill>
                  <a:schemeClr val="lt1"/>
                </a:solidFill>
                <a:latin typeface="Reddit Sans Medium"/>
                <a:ea typeface="Reddit Sans Medium"/>
                <a:cs typeface="Reddit Sans Medium"/>
                <a:sym typeface="Reddit Sans Medium"/>
              </a:rPr>
              <a:t>Truy cập www.mbwnext.com</a:t>
            </a:r>
            <a:endParaRPr sz="1150">
              <a:solidFill>
                <a:schemeClr val="lt1"/>
              </a:solidFill>
              <a:latin typeface="Reddit Sans SemiBold"/>
              <a:ea typeface="Reddit Sans SemiBold"/>
              <a:cs typeface="Reddit Sans SemiBold"/>
              <a:sym typeface="Reddit Sans SemiBold"/>
            </a:endParaRPr>
          </a:p>
        </p:txBody>
      </p:sp>
      <p:pic>
        <p:nvPicPr>
          <p:cNvPr id="3072" name="Google Shape;3072;p116"/>
          <p:cNvPicPr preferRelativeResize="0"/>
          <p:nvPr/>
        </p:nvPicPr>
        <p:blipFill>
          <a:blip r:embed="rId5">
            <a:alphaModFix/>
          </a:blip>
          <a:stretch>
            <a:fillRect/>
          </a:stretch>
        </p:blipFill>
        <p:spPr>
          <a:xfrm>
            <a:off x="5817425" y="5387243"/>
            <a:ext cx="486825" cy="486825"/>
          </a:xfrm>
          <a:prstGeom prst="rect">
            <a:avLst/>
          </a:prstGeom>
          <a:noFill/>
          <a:ln>
            <a:noFill/>
          </a:ln>
        </p:spPr>
      </p:pic>
      <p:pic>
        <p:nvPicPr>
          <p:cNvPr id="9" name="Picture 8"/>
          <p:cNvPicPr>
            <a:picLocks noChangeAspect="1"/>
          </p:cNvPicPr>
          <p:nvPr/>
        </p:nvPicPr>
        <p:blipFill>
          <a:blip r:embed="rId6"/>
          <a:stretch>
            <a:fillRect/>
          </a:stretch>
        </p:blipFill>
        <p:spPr>
          <a:xfrm>
            <a:off x="4704537" y="6450781"/>
            <a:ext cx="3254939" cy="260732"/>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4">
      <a:dk1>
        <a:srgbClr val="000000"/>
      </a:dk1>
      <a:lt1>
        <a:srgbClr val="FFFFFF"/>
      </a:lt1>
      <a:dk2>
        <a:srgbClr val="000000"/>
      </a:dk2>
      <a:lt2>
        <a:srgbClr val="FFFFFF"/>
      </a:lt2>
      <a:accent1>
        <a:srgbClr val="FFDF5A"/>
      </a:accent1>
      <a:accent2>
        <a:srgbClr val="AAA1FF"/>
      </a:accent2>
      <a:accent3>
        <a:srgbClr val="C2FF6C"/>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12992</Words>
  <Application>Microsoft Office PowerPoint</Application>
  <PresentationFormat>Custom</PresentationFormat>
  <Paragraphs>1429</Paragraphs>
  <Slides>71</Slides>
  <Notes>71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71</vt:i4>
      </vt:variant>
    </vt:vector>
  </HeadingPairs>
  <TitlesOfParts>
    <vt:vector size="81" baseType="lpstr">
      <vt:lpstr>Reddit Sans SemiBold</vt:lpstr>
      <vt:lpstr>Arial</vt:lpstr>
      <vt:lpstr>Reddit Sans</vt:lpstr>
      <vt:lpstr>Reddit Sans Light</vt:lpstr>
      <vt:lpstr>Reddit Sans Black</vt:lpstr>
      <vt:lpstr>Libre Franklin ExtraLight</vt:lpstr>
      <vt:lpstr>Reddit Sans Medium</vt:lpstr>
      <vt:lpstr>Calibri</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Thanh Truc</cp:lastModifiedBy>
  <cp:revision>3</cp:revision>
  <dcterms:modified xsi:type="dcterms:W3CDTF">2026-09-18T04:05:04Z</dcterms:modified>
</cp:coreProperties>
</file>