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6"/>
  </p:notesMasterIdLst>
  <p:sldIdLst>
    <p:sldId id="256" r:id="rId4"/>
    <p:sldId id="266" r:id="rId5"/>
    <p:sldId id="267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42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95A2A9-F51F-48A5-B238-C9695E258614}" type="datetimeFigureOut">
              <a:rPr lang="pt-PT" smtClean="0"/>
              <a:t>15/04/2023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0A76E3-A009-42E1-BA2C-8C2659DD1EF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46975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5B3BE-DE59-4DA1-A22E-D0D773A95CAB}" type="slidenum">
              <a:rPr lang="pt-PT" smtClean="0">
                <a:solidFill>
                  <a:prstClr val="black"/>
                </a:solidFill>
              </a:rPr>
              <a:pPr/>
              <a:t>11</a:t>
            </a:fld>
            <a:endParaRPr lang="pt-P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875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5B3BE-DE59-4DA1-A22E-D0D773A95CAB}" type="slidenum">
              <a:rPr lang="pt-PT" smtClean="0">
                <a:solidFill>
                  <a:prstClr val="black"/>
                </a:solidFill>
              </a:rPr>
              <a:pPr/>
              <a:t>12</a:t>
            </a:fld>
            <a:endParaRPr lang="pt-P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875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0F2B-E4E3-4A1F-B1C3-2D131B5F1DA4}" type="datetimeFigureOut">
              <a:rPr lang="pt-PT" smtClean="0"/>
              <a:t>15/04/2023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2EE8A-CB5E-4F42-9EC1-E43053778AC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24201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0F2B-E4E3-4A1F-B1C3-2D131B5F1DA4}" type="datetimeFigureOut">
              <a:rPr lang="pt-PT" smtClean="0"/>
              <a:t>15/04/2023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2EE8A-CB5E-4F42-9EC1-E43053778AC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15693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0F2B-E4E3-4A1F-B1C3-2D131B5F1DA4}" type="datetimeFigureOut">
              <a:rPr lang="pt-PT" smtClean="0"/>
              <a:t>15/04/2023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2EE8A-CB5E-4F42-9EC1-E43053778AC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35654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4C14E-E02E-4745-9D5A-5935F02A9908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15/04/2023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3850-06C3-4336-991D-E2CF3F8C2413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11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4C14E-E02E-4745-9D5A-5935F02A9908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15/04/2023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3850-06C3-4336-991D-E2CF3F8C2413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257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4C14E-E02E-4745-9D5A-5935F02A9908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15/04/2023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3850-06C3-4336-991D-E2CF3F8C2413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541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4C14E-E02E-4745-9D5A-5935F02A9908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15/04/2023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3850-06C3-4336-991D-E2CF3F8C2413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321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4C14E-E02E-4745-9D5A-5935F02A9908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15/04/2023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3850-06C3-4336-991D-E2CF3F8C2413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0369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4C14E-E02E-4745-9D5A-5935F02A9908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15/04/2023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3850-06C3-4336-991D-E2CF3F8C2413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5845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4C14E-E02E-4745-9D5A-5935F02A9908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15/04/2023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3850-06C3-4336-991D-E2CF3F8C2413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3218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4C14E-E02E-4745-9D5A-5935F02A9908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15/04/2023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3850-06C3-4336-991D-E2CF3F8C2413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986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0F2B-E4E3-4A1F-B1C3-2D131B5F1DA4}" type="datetimeFigureOut">
              <a:rPr lang="pt-PT" smtClean="0"/>
              <a:t>15/04/2023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2EE8A-CB5E-4F42-9EC1-E43053778AC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27585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4C14E-E02E-4745-9D5A-5935F02A9908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15/04/2023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3850-06C3-4336-991D-E2CF3F8C2413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2102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4C14E-E02E-4745-9D5A-5935F02A9908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15/04/2023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3850-06C3-4336-991D-E2CF3F8C2413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7757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4C14E-E02E-4745-9D5A-5935F02A9908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15/04/2023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3850-06C3-4336-991D-E2CF3F8C2413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8559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4C14E-E02E-4745-9D5A-5935F02A9908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15/04/2023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3850-06C3-4336-991D-E2CF3F8C2413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7425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4C14E-E02E-4745-9D5A-5935F02A9908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15/04/2023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3850-06C3-4336-991D-E2CF3F8C2413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43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4C14E-E02E-4745-9D5A-5935F02A9908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15/04/2023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3850-06C3-4336-991D-E2CF3F8C2413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7027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4C14E-E02E-4745-9D5A-5935F02A9908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15/04/2023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3850-06C3-4336-991D-E2CF3F8C2413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50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4C14E-E02E-4745-9D5A-5935F02A9908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15/04/2023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3850-06C3-4336-991D-E2CF3F8C2413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1771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4C14E-E02E-4745-9D5A-5935F02A9908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15/04/2023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3850-06C3-4336-991D-E2CF3F8C2413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5297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4C14E-E02E-4745-9D5A-5935F02A9908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15/04/2023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3850-06C3-4336-991D-E2CF3F8C2413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010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0F2B-E4E3-4A1F-B1C3-2D131B5F1DA4}" type="datetimeFigureOut">
              <a:rPr lang="pt-PT" smtClean="0"/>
              <a:t>15/04/2023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2EE8A-CB5E-4F42-9EC1-E43053778AC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916753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4C14E-E02E-4745-9D5A-5935F02A9908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15/04/2023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3850-06C3-4336-991D-E2CF3F8C2413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9155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4C14E-E02E-4745-9D5A-5935F02A9908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15/04/2023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3850-06C3-4336-991D-E2CF3F8C2413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0640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4C14E-E02E-4745-9D5A-5935F02A9908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15/04/2023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3850-06C3-4336-991D-E2CF3F8C2413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9607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4C14E-E02E-4745-9D5A-5935F02A9908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15/04/2023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3850-06C3-4336-991D-E2CF3F8C2413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864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0F2B-E4E3-4A1F-B1C3-2D131B5F1DA4}" type="datetimeFigureOut">
              <a:rPr lang="pt-PT" smtClean="0"/>
              <a:t>15/04/2023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2EE8A-CB5E-4F42-9EC1-E43053778AC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6798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0F2B-E4E3-4A1F-B1C3-2D131B5F1DA4}" type="datetimeFigureOut">
              <a:rPr lang="pt-PT" smtClean="0"/>
              <a:t>15/04/2023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2EE8A-CB5E-4F42-9EC1-E43053778AC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02359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0F2B-E4E3-4A1F-B1C3-2D131B5F1DA4}" type="datetimeFigureOut">
              <a:rPr lang="pt-PT" smtClean="0"/>
              <a:t>15/04/2023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2EE8A-CB5E-4F42-9EC1-E43053778AC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59827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0F2B-E4E3-4A1F-B1C3-2D131B5F1DA4}" type="datetimeFigureOut">
              <a:rPr lang="pt-PT" smtClean="0"/>
              <a:t>15/04/2023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2EE8A-CB5E-4F42-9EC1-E43053778AC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17642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0F2B-E4E3-4A1F-B1C3-2D131B5F1DA4}" type="datetimeFigureOut">
              <a:rPr lang="pt-PT" smtClean="0"/>
              <a:t>15/04/2023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2EE8A-CB5E-4F42-9EC1-E43053778AC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74852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0F2B-E4E3-4A1F-B1C3-2D131B5F1DA4}" type="datetimeFigureOut">
              <a:rPr lang="pt-PT" smtClean="0"/>
              <a:t>15/04/2023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2EE8A-CB5E-4F42-9EC1-E43053778AC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64011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70F2B-E4E3-4A1F-B1C3-2D131B5F1DA4}" type="datetimeFigureOut">
              <a:rPr lang="pt-PT" smtClean="0"/>
              <a:t>15/04/2023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2EE8A-CB5E-4F42-9EC1-E43053778AC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24410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4C14E-E02E-4745-9D5A-5935F02A9908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15/04/2023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E73850-06C3-4336-991D-E2CF3F8C2413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529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4C14E-E02E-4745-9D5A-5935F02A9908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15/04/2023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E73850-06C3-4336-991D-E2CF3F8C2413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976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42957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816417" y="5327031"/>
            <a:ext cx="4656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b="1" dirty="0">
                <a:solidFill>
                  <a:prstClr val="white"/>
                </a:solidFill>
              </a:rPr>
              <a:t>Fig. 35</a:t>
            </a:r>
            <a:endParaRPr lang="pt-PT" sz="1050" b="1" dirty="0">
              <a:solidFill>
                <a:prstClr val="white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9154" y="2780928"/>
            <a:ext cx="1780305" cy="521100"/>
          </a:xfrm>
          <a:prstGeom prst="rect">
            <a:avLst/>
          </a:prstGeom>
          <a:noFill/>
        </p:spPr>
        <p:txBody>
          <a:bodyPr wrap="square" lIns="0" tIns="36000" rIns="36000" bIns="0" rtlCol="0">
            <a:spAutoFit/>
          </a:bodyPr>
          <a:lstStyle/>
          <a:p>
            <a:pPr algn="r"/>
            <a:r>
              <a:rPr lang="pt-PT" sz="1050" dirty="0">
                <a:solidFill>
                  <a:prstClr val="black"/>
                </a:solidFill>
              </a:rPr>
              <a:t>_</a:t>
            </a:r>
            <a:r>
              <a:rPr lang="pt-PT" sz="1050" dirty="0" err="1">
                <a:solidFill>
                  <a:prstClr val="black"/>
                </a:solidFill>
              </a:rPr>
              <a:t>Obducção</a:t>
            </a:r>
            <a:r>
              <a:rPr lang="pt-PT" sz="1050" dirty="0">
                <a:solidFill>
                  <a:prstClr val="black"/>
                </a:solidFill>
              </a:rPr>
              <a:t> de uma escama ofiolítica associada a um processo de tectónica em lasca</a:t>
            </a:r>
            <a:r>
              <a:rPr lang="pt-PT" sz="1050" dirty="0">
                <a:solidFill>
                  <a:prstClr val="black"/>
                </a:solidFill>
              </a:rPr>
              <a:t>.</a:t>
            </a:r>
            <a:endParaRPr lang="pt-PT" sz="1050" dirty="0">
              <a:solidFill>
                <a:prstClr val="black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50" t="10054" r="5651" b="11651"/>
          <a:stretch/>
        </p:blipFill>
        <p:spPr>
          <a:xfrm>
            <a:off x="2112650" y="2390860"/>
            <a:ext cx="6914935" cy="215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34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816417" y="5327031"/>
            <a:ext cx="4656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b="1" dirty="0">
                <a:solidFill>
                  <a:prstClr val="white"/>
                </a:solidFill>
              </a:rPr>
              <a:t>Fig. 36</a:t>
            </a:r>
            <a:endParaRPr lang="pt-PT" sz="1050" b="1" dirty="0">
              <a:solidFill>
                <a:prstClr val="white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0" y="1161442"/>
            <a:ext cx="1816417" cy="5033480"/>
          </a:xfrm>
          <a:prstGeom prst="rect">
            <a:avLst/>
          </a:prstGeom>
          <a:noFill/>
        </p:spPr>
        <p:txBody>
          <a:bodyPr wrap="square" lIns="54000" tIns="36000" rIns="0" bIns="72000" numCol="1" spcCol="36000" rtlCol="0">
            <a:spAutoFit/>
          </a:bodyPr>
          <a:lstStyle/>
          <a:p>
            <a:pPr algn="r"/>
            <a:r>
              <a:rPr lang="pt-PT" sz="1000" dirty="0">
                <a:solidFill>
                  <a:prstClr val="black"/>
                </a:solidFill>
              </a:rPr>
              <a:t>_</a:t>
            </a:r>
            <a:r>
              <a:rPr lang="pt-PT" sz="1000" dirty="0">
                <a:solidFill>
                  <a:prstClr val="black"/>
                </a:solidFill>
              </a:rPr>
              <a:t>Evolução do mar de Tétis entre o final do Mesozóico e o Cenozóico (baseado no </a:t>
            </a:r>
            <a:r>
              <a:rPr lang="pt-PT" sz="1000" dirty="0" err="1">
                <a:solidFill>
                  <a:prstClr val="black"/>
                </a:solidFill>
              </a:rPr>
              <a:t>Paleomap</a:t>
            </a:r>
            <a:r>
              <a:rPr lang="pt-PT" sz="1000" dirty="0">
                <a:solidFill>
                  <a:prstClr val="black"/>
                </a:solidFill>
              </a:rPr>
              <a:t> </a:t>
            </a:r>
            <a:r>
              <a:rPr lang="pt-PT" sz="1000" dirty="0" err="1">
                <a:solidFill>
                  <a:prstClr val="black"/>
                </a:solidFill>
              </a:rPr>
              <a:t>project</a:t>
            </a:r>
            <a:r>
              <a:rPr lang="pt-PT" sz="1000" dirty="0">
                <a:solidFill>
                  <a:prstClr val="black"/>
                </a:solidFill>
              </a:rPr>
              <a:t> de Christopher </a:t>
            </a:r>
            <a:r>
              <a:rPr lang="pt-PT" sz="1000" dirty="0" err="1">
                <a:solidFill>
                  <a:prstClr val="black"/>
                </a:solidFill>
              </a:rPr>
              <a:t>Scotese</a:t>
            </a:r>
            <a:r>
              <a:rPr lang="pt-PT" sz="1000" dirty="0">
                <a:solidFill>
                  <a:prstClr val="black"/>
                </a:solidFill>
              </a:rPr>
              <a:t>); AN- Atlântico Norte, Ar- Península Arábica, AS, Atlântico Sul, FAG- Falha de Açores-Gibraltar, In- Índia, </a:t>
            </a:r>
            <a:r>
              <a:rPr lang="pt-PT" sz="1000" dirty="0">
                <a:solidFill>
                  <a:prstClr val="black"/>
                </a:solidFill>
              </a:rPr>
              <a:t>M - </a:t>
            </a:r>
            <a:r>
              <a:rPr lang="pt-PT" sz="1000" dirty="0">
                <a:solidFill>
                  <a:prstClr val="black"/>
                </a:solidFill>
              </a:rPr>
              <a:t>Madagáscar, </a:t>
            </a:r>
            <a:r>
              <a:rPr lang="pt-PT" sz="1000" dirty="0">
                <a:solidFill>
                  <a:prstClr val="black"/>
                </a:solidFill>
              </a:rPr>
              <a:t>P - </a:t>
            </a:r>
            <a:r>
              <a:rPr lang="pt-PT" sz="1000" dirty="0">
                <a:solidFill>
                  <a:prstClr val="black"/>
                </a:solidFill>
              </a:rPr>
              <a:t>Portugal: </a:t>
            </a:r>
          </a:p>
          <a:p>
            <a:pPr algn="r"/>
            <a:r>
              <a:rPr lang="pt-PT" sz="1000" dirty="0">
                <a:solidFill>
                  <a:prstClr val="black"/>
                </a:solidFill>
              </a:rPr>
              <a:t>A - </a:t>
            </a:r>
            <a:r>
              <a:rPr lang="pt-PT" sz="1000" dirty="0">
                <a:solidFill>
                  <a:prstClr val="black"/>
                </a:solidFill>
              </a:rPr>
              <a:t>Subducção no bordo setentrional do oceano Tétis e desenvolvimento do rifte oceânico do Atlântico Norte (Cretácico inferior ≈ 145 Ma);</a:t>
            </a:r>
          </a:p>
          <a:p>
            <a:pPr algn="r"/>
            <a:r>
              <a:rPr lang="pt-PT" sz="1000" dirty="0">
                <a:solidFill>
                  <a:prstClr val="black"/>
                </a:solidFill>
              </a:rPr>
              <a:t>B - </a:t>
            </a:r>
            <a:r>
              <a:rPr lang="pt-PT" sz="1000" dirty="0">
                <a:solidFill>
                  <a:prstClr val="black"/>
                </a:solidFill>
              </a:rPr>
              <a:t>Continuação dos processos anteriores e individualização dos blocos continentais da África e da Índia devido ao início do </a:t>
            </a:r>
            <a:r>
              <a:rPr lang="pt-PT" sz="1000" i="1" dirty="0" err="1">
                <a:solidFill>
                  <a:prstClr val="black"/>
                </a:solidFill>
              </a:rPr>
              <a:t>rifting</a:t>
            </a:r>
            <a:r>
              <a:rPr lang="pt-PT" sz="1000" dirty="0">
                <a:solidFill>
                  <a:prstClr val="black"/>
                </a:solidFill>
              </a:rPr>
              <a:t> oceânico no Atlântico Sul e no Índico (Cretácico superior ≈ 95 Ma);</a:t>
            </a:r>
          </a:p>
          <a:p>
            <a:pPr algn="r"/>
            <a:r>
              <a:rPr lang="pt-PT" sz="1000" dirty="0">
                <a:solidFill>
                  <a:prstClr val="black"/>
                </a:solidFill>
              </a:rPr>
              <a:t>C - </a:t>
            </a:r>
            <a:r>
              <a:rPr lang="pt-PT" sz="1000" dirty="0">
                <a:solidFill>
                  <a:prstClr val="black"/>
                </a:solidFill>
              </a:rPr>
              <a:t>A largura do oceano Tétis diminui rapidamente com a deriva para Norte da Índia que entretanto se individualizou de Madagáscar (Paleocénico ≈ 65 Ma);</a:t>
            </a:r>
          </a:p>
          <a:p>
            <a:pPr algn="r"/>
            <a:r>
              <a:rPr lang="pt-PT" sz="1000" dirty="0">
                <a:solidFill>
                  <a:prstClr val="black"/>
                </a:solidFill>
              </a:rPr>
              <a:t>D - </a:t>
            </a:r>
            <a:r>
              <a:rPr lang="pt-PT" sz="1000" dirty="0">
                <a:solidFill>
                  <a:prstClr val="black"/>
                </a:solidFill>
              </a:rPr>
              <a:t>Vários sectores da subducção do Tétis entram em processo de colisão continental gerando as montanhas de </a:t>
            </a:r>
            <a:r>
              <a:rPr lang="pt-PT" sz="1000" dirty="0" err="1">
                <a:solidFill>
                  <a:prstClr val="black"/>
                </a:solidFill>
              </a:rPr>
              <a:t>Zagros</a:t>
            </a:r>
            <a:r>
              <a:rPr lang="pt-PT" sz="1000" dirty="0">
                <a:solidFill>
                  <a:prstClr val="black"/>
                </a:solidFill>
              </a:rPr>
              <a:t> e os Himalaias (Oligocénico ≈ 25 Ma).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48" t="6410" r="5409"/>
          <a:stretch/>
        </p:blipFill>
        <p:spPr>
          <a:xfrm>
            <a:off x="2976746" y="260648"/>
            <a:ext cx="5112521" cy="565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43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816417" y="5327031"/>
            <a:ext cx="4656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b="1" dirty="0">
                <a:solidFill>
                  <a:prstClr val="white"/>
                </a:solidFill>
              </a:rPr>
              <a:t>Fig. 37</a:t>
            </a:r>
            <a:endParaRPr lang="pt-PT" sz="1050" b="1" dirty="0">
              <a:solidFill>
                <a:prstClr val="white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0" y="1628800"/>
            <a:ext cx="1816417" cy="3494597"/>
          </a:xfrm>
          <a:prstGeom prst="rect">
            <a:avLst/>
          </a:prstGeom>
          <a:noFill/>
        </p:spPr>
        <p:txBody>
          <a:bodyPr wrap="square" lIns="36000" tIns="36000" rIns="72000" bIns="72000" numCol="1" spcCol="36000" rtlCol="0">
            <a:spAutoFit/>
          </a:bodyPr>
          <a:lstStyle/>
          <a:p>
            <a:pPr algn="r"/>
            <a:r>
              <a:rPr lang="pt-PT" sz="1000" dirty="0">
                <a:solidFill>
                  <a:prstClr val="black"/>
                </a:solidFill>
              </a:rPr>
              <a:t>_</a:t>
            </a:r>
            <a:r>
              <a:rPr lang="pt-PT" sz="1000" dirty="0">
                <a:solidFill>
                  <a:prstClr val="black"/>
                </a:solidFill>
              </a:rPr>
              <a:t>Ambiente geodinâmico da região do Golfo Pérsico enfatizando a transição lateral entre a subducção no golfo de Omã e a colisão de </a:t>
            </a:r>
            <a:r>
              <a:rPr lang="pt-PT" sz="1000" dirty="0" err="1">
                <a:solidFill>
                  <a:prstClr val="black"/>
                </a:solidFill>
              </a:rPr>
              <a:t>Zagros</a:t>
            </a:r>
            <a:r>
              <a:rPr lang="pt-PT" sz="1000" dirty="0">
                <a:solidFill>
                  <a:prstClr val="black"/>
                </a:solidFill>
              </a:rPr>
              <a:t>:</a:t>
            </a:r>
          </a:p>
          <a:p>
            <a:pPr algn="r"/>
            <a:r>
              <a:rPr lang="pt-PT" sz="1000" dirty="0">
                <a:solidFill>
                  <a:prstClr val="black"/>
                </a:solidFill>
              </a:rPr>
              <a:t>A - </a:t>
            </a:r>
            <a:r>
              <a:rPr lang="pt-PT" sz="1000" dirty="0">
                <a:solidFill>
                  <a:prstClr val="black"/>
                </a:solidFill>
              </a:rPr>
              <a:t>Mapa geológico simplificado da fronteira entre as placas Arábica e Eurasiática com indicação dos locais dos cortes interpretativos (baseado em </a:t>
            </a:r>
            <a:r>
              <a:rPr lang="pt-PT" sz="1000" dirty="0" err="1">
                <a:solidFill>
                  <a:prstClr val="black"/>
                </a:solidFill>
              </a:rPr>
              <a:t>Burg</a:t>
            </a:r>
            <a:r>
              <a:rPr lang="pt-PT" sz="1000" dirty="0">
                <a:solidFill>
                  <a:prstClr val="black"/>
                </a:solidFill>
              </a:rPr>
              <a:t>, 2018);</a:t>
            </a:r>
          </a:p>
          <a:p>
            <a:pPr algn="r"/>
            <a:r>
              <a:rPr lang="pt-PT" sz="1000" dirty="0">
                <a:solidFill>
                  <a:prstClr val="black"/>
                </a:solidFill>
              </a:rPr>
              <a:t>B - </a:t>
            </a:r>
            <a:r>
              <a:rPr lang="pt-PT" sz="1000" dirty="0">
                <a:solidFill>
                  <a:prstClr val="black"/>
                </a:solidFill>
              </a:rPr>
              <a:t>Evolução geodinâmica conduzindo à </a:t>
            </a:r>
            <a:r>
              <a:rPr lang="pt-PT" sz="1000" dirty="0" err="1">
                <a:solidFill>
                  <a:prstClr val="black"/>
                </a:solidFill>
              </a:rPr>
              <a:t>obducção</a:t>
            </a:r>
            <a:r>
              <a:rPr lang="pt-PT" sz="1000" dirty="0">
                <a:solidFill>
                  <a:prstClr val="black"/>
                </a:solidFill>
              </a:rPr>
              <a:t> do </a:t>
            </a:r>
            <a:r>
              <a:rPr lang="pt-PT" sz="1000" dirty="0" err="1">
                <a:solidFill>
                  <a:prstClr val="black"/>
                </a:solidFill>
              </a:rPr>
              <a:t>ofiolito</a:t>
            </a:r>
            <a:r>
              <a:rPr lang="pt-PT" sz="1000" dirty="0">
                <a:solidFill>
                  <a:prstClr val="black"/>
                </a:solidFill>
              </a:rPr>
              <a:t> de </a:t>
            </a:r>
            <a:r>
              <a:rPr lang="pt-PT" sz="1000" dirty="0" err="1">
                <a:solidFill>
                  <a:prstClr val="black"/>
                </a:solidFill>
              </a:rPr>
              <a:t>Semail</a:t>
            </a:r>
            <a:r>
              <a:rPr lang="pt-PT" sz="1000" dirty="0">
                <a:solidFill>
                  <a:prstClr val="black"/>
                </a:solidFill>
              </a:rPr>
              <a:t> nas montanhas de Omã (baseado em </a:t>
            </a:r>
            <a:r>
              <a:rPr lang="pt-PT" sz="1000" dirty="0" err="1">
                <a:solidFill>
                  <a:prstClr val="black"/>
                </a:solidFill>
              </a:rPr>
              <a:t>Burg</a:t>
            </a:r>
            <a:r>
              <a:rPr lang="pt-PT" sz="1000" dirty="0">
                <a:solidFill>
                  <a:prstClr val="black"/>
                </a:solidFill>
              </a:rPr>
              <a:t>, 2018);</a:t>
            </a:r>
          </a:p>
          <a:p>
            <a:pPr algn="r"/>
            <a:r>
              <a:rPr lang="pt-PT" sz="1000" dirty="0">
                <a:solidFill>
                  <a:prstClr val="black"/>
                </a:solidFill>
              </a:rPr>
              <a:t>C - </a:t>
            </a:r>
            <a:r>
              <a:rPr lang="pt-PT" sz="1000" dirty="0">
                <a:solidFill>
                  <a:prstClr val="black"/>
                </a:solidFill>
              </a:rPr>
              <a:t>Evolução geodinâmica relacionada com a cadeia de colisão de </a:t>
            </a:r>
            <a:r>
              <a:rPr lang="pt-PT" sz="1000" dirty="0" err="1">
                <a:solidFill>
                  <a:prstClr val="black"/>
                </a:solidFill>
              </a:rPr>
              <a:t>Zagros</a:t>
            </a:r>
            <a:r>
              <a:rPr lang="pt-PT" sz="1000" dirty="0">
                <a:solidFill>
                  <a:prstClr val="black"/>
                </a:solidFill>
              </a:rPr>
              <a:t> e a formação da faixa de dobras e cavalgamentos (baseado em </a:t>
            </a:r>
            <a:r>
              <a:rPr lang="pt-PT" sz="1000" dirty="0" err="1">
                <a:solidFill>
                  <a:prstClr val="black"/>
                </a:solidFill>
              </a:rPr>
              <a:t>Sadeghi</a:t>
            </a:r>
            <a:r>
              <a:rPr lang="pt-PT" sz="1000" dirty="0">
                <a:solidFill>
                  <a:prstClr val="black"/>
                </a:solidFill>
              </a:rPr>
              <a:t> e </a:t>
            </a:r>
            <a:r>
              <a:rPr lang="pt-PT" sz="1000" dirty="0" err="1">
                <a:solidFill>
                  <a:prstClr val="black"/>
                </a:solidFill>
              </a:rPr>
              <a:t>Yassaghi</a:t>
            </a:r>
            <a:r>
              <a:rPr lang="pt-PT" sz="1000" dirty="0">
                <a:solidFill>
                  <a:prstClr val="black"/>
                </a:solidFill>
              </a:rPr>
              <a:t>, 2016).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9530" y="1412777"/>
            <a:ext cx="6713361" cy="383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4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93460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816417" y="5327031"/>
            <a:ext cx="4656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b="1" dirty="0">
                <a:solidFill>
                  <a:prstClr val="white"/>
                </a:solidFill>
              </a:rPr>
              <a:t>Fig. 28</a:t>
            </a:r>
            <a:endParaRPr lang="pt-PT" sz="1050" b="1" dirty="0">
              <a:solidFill>
                <a:prstClr val="white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2739" y="1916833"/>
            <a:ext cx="178030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050" dirty="0">
                <a:solidFill>
                  <a:prstClr val="black"/>
                </a:solidFill>
              </a:rPr>
              <a:t>_</a:t>
            </a:r>
            <a:r>
              <a:rPr lang="pt-PT" sz="1050" dirty="0">
                <a:solidFill>
                  <a:prstClr val="black"/>
                </a:solidFill>
              </a:rPr>
              <a:t>Localização dos principais grupos de rochas plutónicas pré-mesozóicas (baseado no mapa de 1/1 000 000, Laboratório de Geologia e Minas, 2010).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2092" y="0"/>
            <a:ext cx="4398072" cy="664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37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816417" y="5327031"/>
            <a:ext cx="4656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b="1" dirty="0">
                <a:solidFill>
                  <a:prstClr val="white"/>
                </a:solidFill>
              </a:rPr>
              <a:t>Fig. 29</a:t>
            </a:r>
            <a:endParaRPr lang="pt-PT" sz="1050" b="1" dirty="0">
              <a:solidFill>
                <a:prstClr val="white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2739" y="1916832"/>
            <a:ext cx="1780305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050" dirty="0">
                <a:solidFill>
                  <a:prstClr val="black"/>
                </a:solidFill>
              </a:rPr>
              <a:t>_</a:t>
            </a:r>
            <a:r>
              <a:rPr lang="pt-PT" sz="1050" dirty="0">
                <a:solidFill>
                  <a:prstClr val="black"/>
                </a:solidFill>
              </a:rPr>
              <a:t>Principais grupos de rochas magmáticas faneríticas segundo a classificação de </a:t>
            </a:r>
            <a:r>
              <a:rPr lang="pt-PT" sz="1050" dirty="0" err="1">
                <a:solidFill>
                  <a:prstClr val="black"/>
                </a:solidFill>
              </a:rPr>
              <a:t>Streckeisen</a:t>
            </a:r>
            <a:r>
              <a:rPr lang="pt-PT" sz="1050" dirty="0">
                <a:solidFill>
                  <a:prstClr val="black"/>
                </a:solidFill>
              </a:rPr>
              <a:t>, enfatizando o grupo dos granitóides.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3" t="1494" r="769" b="2496"/>
          <a:stretch/>
        </p:blipFill>
        <p:spPr>
          <a:xfrm>
            <a:off x="2282089" y="836713"/>
            <a:ext cx="6610608" cy="434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1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816417" y="5327031"/>
            <a:ext cx="4656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b="1" dirty="0">
                <a:solidFill>
                  <a:prstClr val="white"/>
                </a:solidFill>
              </a:rPr>
              <a:t>Fig. 30</a:t>
            </a:r>
            <a:endParaRPr lang="pt-PT" sz="1050" b="1" dirty="0">
              <a:solidFill>
                <a:prstClr val="white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2739" y="1916832"/>
            <a:ext cx="17803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050" dirty="0">
                <a:solidFill>
                  <a:prstClr val="black"/>
                </a:solidFill>
              </a:rPr>
              <a:t>_</a:t>
            </a:r>
            <a:r>
              <a:rPr lang="pt-PT" sz="1050" dirty="0">
                <a:solidFill>
                  <a:prstClr val="black"/>
                </a:solidFill>
              </a:rPr>
              <a:t>Distribuição espacial dos principais grupos de rochas plutónicas </a:t>
            </a:r>
            <a:r>
              <a:rPr lang="pt-PT" sz="1050" dirty="0" err="1">
                <a:solidFill>
                  <a:prstClr val="black"/>
                </a:solidFill>
              </a:rPr>
              <a:t>variscas</a:t>
            </a:r>
            <a:r>
              <a:rPr lang="pt-PT" sz="1050" dirty="0">
                <a:solidFill>
                  <a:prstClr val="black"/>
                </a:solidFill>
              </a:rPr>
              <a:t> em Portugal, enfatizando a distribuição dos granitóides (baseado no mapa de 1/1 000 000, Laboratório de Geologia e Minas, 2010).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0277" y="116632"/>
            <a:ext cx="4320480" cy="633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8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816417" y="5327031"/>
            <a:ext cx="4656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b="1" dirty="0">
                <a:solidFill>
                  <a:prstClr val="white"/>
                </a:solidFill>
              </a:rPr>
              <a:t>Fig. 31</a:t>
            </a:r>
            <a:endParaRPr lang="pt-PT" sz="1050" b="1" dirty="0">
              <a:solidFill>
                <a:prstClr val="white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2739" y="1916832"/>
            <a:ext cx="1780305" cy="2783257"/>
          </a:xfrm>
          <a:prstGeom prst="rect">
            <a:avLst/>
          </a:prstGeom>
          <a:noFill/>
        </p:spPr>
        <p:txBody>
          <a:bodyPr wrap="square" lIns="0" tIns="36000" rIns="36000" bIns="0" rtlCol="0">
            <a:spAutoFit/>
          </a:bodyPr>
          <a:lstStyle/>
          <a:p>
            <a:pPr algn="r"/>
            <a:r>
              <a:rPr lang="pt-PT" sz="1050" dirty="0">
                <a:solidFill>
                  <a:prstClr val="black"/>
                </a:solidFill>
              </a:rPr>
              <a:t>_</a:t>
            </a:r>
            <a:r>
              <a:rPr lang="pt-PT" sz="1050" dirty="0">
                <a:solidFill>
                  <a:prstClr val="black"/>
                </a:solidFill>
              </a:rPr>
              <a:t>Detalhe da distribuição espacial das associações básicas e ultrabásicas em Portugal, evidenciando as sequências ofiolíticas (baseado no mapa de 1/1 000 000, Laboratório de Geologia e Minas, 2010).</a:t>
            </a:r>
          </a:p>
          <a:p>
            <a:pPr algn="r"/>
            <a:r>
              <a:rPr lang="pt-PT" sz="1050" dirty="0">
                <a:solidFill>
                  <a:prstClr val="black"/>
                </a:solidFill>
              </a:rPr>
              <a:t>A - </a:t>
            </a:r>
            <a:r>
              <a:rPr lang="pt-PT" sz="1050" dirty="0">
                <a:solidFill>
                  <a:prstClr val="black"/>
                </a:solidFill>
              </a:rPr>
              <a:t>Região do Alentejo (COPL - complexo ofiolítico do Pulo do Lobo; COBA - complexo ofiolítico de Beja - </a:t>
            </a:r>
            <a:r>
              <a:rPr lang="pt-PT" sz="1050" dirty="0" err="1">
                <a:solidFill>
                  <a:prstClr val="black"/>
                </a:solidFill>
              </a:rPr>
              <a:t>Acebuches</a:t>
            </a:r>
            <a:r>
              <a:rPr lang="pt-PT" sz="1050" dirty="0">
                <a:solidFill>
                  <a:prstClr val="black"/>
                </a:solidFill>
              </a:rPr>
              <a:t>; SOIZOM - sequências ofiolíticas internas da Zona de Ossa - Morena);</a:t>
            </a:r>
          </a:p>
          <a:p>
            <a:pPr algn="r"/>
            <a:r>
              <a:rPr lang="pt-PT" sz="1050" dirty="0">
                <a:solidFill>
                  <a:prstClr val="black"/>
                </a:solidFill>
              </a:rPr>
              <a:t>B - </a:t>
            </a:r>
            <a:r>
              <a:rPr lang="pt-PT" sz="1050" dirty="0">
                <a:solidFill>
                  <a:prstClr val="black"/>
                </a:solidFill>
              </a:rPr>
              <a:t>Região de Trás-os-Montes oriental (COTM - complexo ofiolítico de Trás-os-Montes).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7675" y="188640"/>
            <a:ext cx="6094261" cy="522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97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816417" y="5327031"/>
            <a:ext cx="4656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b="1" dirty="0">
                <a:solidFill>
                  <a:prstClr val="white"/>
                </a:solidFill>
              </a:rPr>
              <a:t>Fig. 32</a:t>
            </a:r>
            <a:endParaRPr lang="pt-PT" sz="1050" b="1" dirty="0">
              <a:solidFill>
                <a:prstClr val="white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2739" y="1916832"/>
            <a:ext cx="1780305" cy="2460092"/>
          </a:xfrm>
          <a:prstGeom prst="rect">
            <a:avLst/>
          </a:prstGeom>
          <a:noFill/>
        </p:spPr>
        <p:txBody>
          <a:bodyPr wrap="square" lIns="0" tIns="36000" rIns="36000" bIns="0" rtlCol="0">
            <a:spAutoFit/>
          </a:bodyPr>
          <a:lstStyle/>
          <a:p>
            <a:pPr algn="r"/>
            <a:r>
              <a:rPr lang="pt-PT" sz="1050" dirty="0">
                <a:solidFill>
                  <a:prstClr val="black"/>
                </a:solidFill>
              </a:rPr>
              <a:t>_</a:t>
            </a:r>
            <a:r>
              <a:rPr lang="pt-PT" sz="1050" dirty="0">
                <a:solidFill>
                  <a:prstClr val="black"/>
                </a:solidFill>
              </a:rPr>
              <a:t>Distribuição aproximada das principais rochas magmáticas pré-mesozóicas de Portugal discriminadas no mapa de 1/1 000 000 (Laboratório de Geologia e Minas, 2010):</a:t>
            </a:r>
          </a:p>
          <a:p>
            <a:pPr algn="r"/>
            <a:r>
              <a:rPr lang="pt-PT" sz="1050" dirty="0">
                <a:solidFill>
                  <a:prstClr val="black"/>
                </a:solidFill>
              </a:rPr>
              <a:t>A- distribuição espacial;</a:t>
            </a:r>
          </a:p>
          <a:p>
            <a:pPr algn="r"/>
            <a:r>
              <a:rPr lang="pt-PT" sz="1050" dirty="0">
                <a:solidFill>
                  <a:prstClr val="black"/>
                </a:solidFill>
              </a:rPr>
              <a:t>B- distribuição temporal (COTM - complexo ofiolítico de Trás-os-Montes; COPL - complexo ofiolítico do Pulo do Lobo; COBA - complexo ofiolítico de Beja - </a:t>
            </a:r>
            <a:r>
              <a:rPr lang="pt-PT" sz="1050" dirty="0" err="1">
                <a:solidFill>
                  <a:prstClr val="black"/>
                </a:solidFill>
              </a:rPr>
              <a:t>Acebuches</a:t>
            </a:r>
            <a:r>
              <a:rPr lang="pt-PT" sz="1050" dirty="0">
                <a:solidFill>
                  <a:prstClr val="black"/>
                </a:solidFill>
              </a:rPr>
              <a:t>; SOIZOM - sequências ofiolíticas internas da Zona de Ossa - Morena).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824" y="278758"/>
            <a:ext cx="5019482" cy="624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5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816417" y="5327031"/>
            <a:ext cx="4656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b="1" dirty="0">
                <a:solidFill>
                  <a:prstClr val="white"/>
                </a:solidFill>
              </a:rPr>
              <a:t>Fig. 33</a:t>
            </a:r>
            <a:endParaRPr lang="pt-PT" sz="1050" b="1" dirty="0">
              <a:solidFill>
                <a:prstClr val="white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2739" y="1916832"/>
            <a:ext cx="1780305" cy="3752754"/>
          </a:xfrm>
          <a:prstGeom prst="rect">
            <a:avLst/>
          </a:prstGeom>
          <a:noFill/>
        </p:spPr>
        <p:txBody>
          <a:bodyPr wrap="square" lIns="0" tIns="36000" rIns="36000" bIns="0" rtlCol="0">
            <a:spAutoFit/>
          </a:bodyPr>
          <a:lstStyle/>
          <a:p>
            <a:pPr algn="r"/>
            <a:r>
              <a:rPr lang="pt-PT" sz="1050" dirty="0">
                <a:solidFill>
                  <a:prstClr val="black"/>
                </a:solidFill>
              </a:rPr>
              <a:t>_</a:t>
            </a:r>
            <a:r>
              <a:rPr lang="pt-PT" sz="1050" dirty="0">
                <a:solidFill>
                  <a:prstClr val="black"/>
                </a:solidFill>
              </a:rPr>
              <a:t>Distribuição espacial e temporal do principal magmatismo associado ao arco continental dos Andes, enfatizando a sua diversidade litológica:</a:t>
            </a:r>
          </a:p>
          <a:p>
            <a:pPr algn="r"/>
            <a:r>
              <a:rPr lang="pt-PT" sz="1050" dirty="0">
                <a:solidFill>
                  <a:prstClr val="black"/>
                </a:solidFill>
              </a:rPr>
              <a:t>A- Enquadramento geotectónico realçando as relações geométricas e cinemáticas entre as placas;</a:t>
            </a:r>
          </a:p>
          <a:p>
            <a:pPr algn="r"/>
            <a:r>
              <a:rPr lang="pt-PT" sz="1050" dirty="0">
                <a:solidFill>
                  <a:prstClr val="black"/>
                </a:solidFill>
              </a:rPr>
              <a:t>A- Distribuição dos principais tipos de rochas magmáticas na zona do Chile em mapa e em corte realçando os zonamentos magmáticos (baseado em </a:t>
            </a:r>
            <a:r>
              <a:rPr lang="pt-PT" sz="1050" dirty="0" err="1">
                <a:solidFill>
                  <a:prstClr val="black"/>
                </a:solidFill>
              </a:rPr>
              <a:t>Oliveros</a:t>
            </a:r>
            <a:r>
              <a:rPr lang="pt-PT" sz="1050" dirty="0">
                <a:solidFill>
                  <a:prstClr val="black"/>
                </a:solidFill>
              </a:rPr>
              <a:t> </a:t>
            </a:r>
            <a:r>
              <a:rPr lang="pt-PT" sz="1050" i="1" dirty="0" err="1">
                <a:solidFill>
                  <a:prstClr val="black"/>
                </a:solidFill>
              </a:rPr>
              <a:t>et</a:t>
            </a:r>
            <a:r>
              <a:rPr lang="pt-PT" sz="1050" i="1" dirty="0">
                <a:solidFill>
                  <a:prstClr val="black"/>
                </a:solidFill>
              </a:rPr>
              <a:t> al</a:t>
            </a:r>
            <a:r>
              <a:rPr lang="pt-PT" sz="1050" dirty="0">
                <a:solidFill>
                  <a:prstClr val="black"/>
                </a:solidFill>
              </a:rPr>
              <a:t>, 2020, para as fases mais antigas e em imagens do </a:t>
            </a:r>
            <a:r>
              <a:rPr lang="pt-PT" sz="1050" i="1" dirty="0">
                <a:solidFill>
                  <a:prstClr val="black"/>
                </a:solidFill>
              </a:rPr>
              <a:t>Google </a:t>
            </a:r>
            <a:r>
              <a:rPr lang="pt-PT" sz="1050" i="1" dirty="0" err="1">
                <a:solidFill>
                  <a:prstClr val="black"/>
                </a:solidFill>
              </a:rPr>
              <a:t>Earth</a:t>
            </a:r>
            <a:r>
              <a:rPr lang="pt-PT" sz="1050" dirty="0">
                <a:solidFill>
                  <a:prstClr val="black"/>
                </a:solidFill>
              </a:rPr>
              <a:t> para o vulcanismo mais recente);</a:t>
            </a:r>
          </a:p>
          <a:p>
            <a:pPr algn="r"/>
            <a:r>
              <a:rPr lang="pt-PT" sz="1050" dirty="0">
                <a:solidFill>
                  <a:prstClr val="black"/>
                </a:solidFill>
              </a:rPr>
              <a:t>B- Representação esquemática da evolução dos processos magmáticos do arco vulcânico andino.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15" r="5296" b="2904"/>
          <a:stretch/>
        </p:blipFill>
        <p:spPr>
          <a:xfrm>
            <a:off x="2179118" y="325870"/>
            <a:ext cx="6863202" cy="497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62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816417" y="5327031"/>
            <a:ext cx="4656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b="1" dirty="0">
                <a:solidFill>
                  <a:prstClr val="white"/>
                </a:solidFill>
              </a:rPr>
              <a:t>Fig. 34</a:t>
            </a:r>
            <a:endParaRPr lang="pt-PT" sz="1050" b="1" dirty="0">
              <a:solidFill>
                <a:prstClr val="white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2739" y="1916832"/>
            <a:ext cx="1780305" cy="2298509"/>
          </a:xfrm>
          <a:prstGeom prst="rect">
            <a:avLst/>
          </a:prstGeom>
          <a:noFill/>
        </p:spPr>
        <p:txBody>
          <a:bodyPr wrap="square" lIns="0" tIns="36000" rIns="36000" bIns="0" rtlCol="0">
            <a:spAutoFit/>
          </a:bodyPr>
          <a:lstStyle/>
          <a:p>
            <a:pPr algn="r"/>
            <a:r>
              <a:rPr lang="pt-PT" sz="1050" dirty="0">
                <a:solidFill>
                  <a:prstClr val="black"/>
                </a:solidFill>
              </a:rPr>
              <a:t>_</a:t>
            </a:r>
            <a:r>
              <a:rPr lang="pt-PT" sz="1050" dirty="0">
                <a:solidFill>
                  <a:prstClr val="black"/>
                </a:solidFill>
              </a:rPr>
              <a:t>Ambiente geodinâmico do </a:t>
            </a:r>
            <a:r>
              <a:rPr lang="pt-PT" sz="1050" dirty="0" err="1">
                <a:solidFill>
                  <a:prstClr val="black"/>
                </a:solidFill>
              </a:rPr>
              <a:t>ofiolito</a:t>
            </a:r>
            <a:r>
              <a:rPr lang="pt-PT" sz="1050" dirty="0">
                <a:solidFill>
                  <a:prstClr val="black"/>
                </a:solidFill>
              </a:rPr>
              <a:t> de </a:t>
            </a:r>
            <a:r>
              <a:rPr lang="pt-PT" sz="1050" dirty="0" err="1">
                <a:solidFill>
                  <a:prstClr val="black"/>
                </a:solidFill>
              </a:rPr>
              <a:t>Taitao</a:t>
            </a:r>
            <a:r>
              <a:rPr lang="pt-PT" sz="1050" dirty="0">
                <a:solidFill>
                  <a:prstClr val="black"/>
                </a:solidFill>
              </a:rPr>
              <a:t>.</a:t>
            </a:r>
          </a:p>
          <a:p>
            <a:pPr algn="r"/>
            <a:r>
              <a:rPr lang="pt-PT" sz="1050" dirty="0">
                <a:solidFill>
                  <a:prstClr val="black"/>
                </a:solidFill>
              </a:rPr>
              <a:t>A - </a:t>
            </a:r>
            <a:r>
              <a:rPr lang="pt-PT" sz="1050" dirty="0">
                <a:solidFill>
                  <a:prstClr val="black"/>
                </a:solidFill>
              </a:rPr>
              <a:t>Principais placas envolvidas;</a:t>
            </a:r>
          </a:p>
          <a:p>
            <a:pPr algn="r"/>
            <a:r>
              <a:rPr lang="pt-PT" sz="1050" dirty="0">
                <a:solidFill>
                  <a:prstClr val="black"/>
                </a:solidFill>
              </a:rPr>
              <a:t>B - </a:t>
            </a:r>
            <a:r>
              <a:rPr lang="pt-PT" sz="1050" dirty="0">
                <a:solidFill>
                  <a:prstClr val="black"/>
                </a:solidFill>
              </a:rPr>
              <a:t>A subducção da crista média junto à península de </a:t>
            </a:r>
            <a:r>
              <a:rPr lang="pt-PT" sz="1050" dirty="0" err="1">
                <a:solidFill>
                  <a:prstClr val="black"/>
                </a:solidFill>
              </a:rPr>
              <a:t>Taitao</a:t>
            </a:r>
            <a:r>
              <a:rPr lang="pt-PT" sz="1050" dirty="0">
                <a:solidFill>
                  <a:prstClr val="black"/>
                </a:solidFill>
              </a:rPr>
              <a:t> (a estrela assinala o local onde actualmente isto está a ocorrer);</a:t>
            </a:r>
          </a:p>
          <a:p>
            <a:pPr algn="r"/>
            <a:r>
              <a:rPr lang="pt-PT" sz="1050" dirty="0">
                <a:solidFill>
                  <a:prstClr val="black"/>
                </a:solidFill>
              </a:rPr>
              <a:t>C - </a:t>
            </a:r>
            <a:r>
              <a:rPr lang="pt-PT" sz="1050" dirty="0">
                <a:solidFill>
                  <a:prstClr val="black"/>
                </a:solidFill>
              </a:rPr>
              <a:t>Principais unidades geológicas da península de </a:t>
            </a:r>
            <a:r>
              <a:rPr lang="pt-PT" sz="1050" dirty="0" err="1">
                <a:solidFill>
                  <a:prstClr val="black"/>
                </a:solidFill>
              </a:rPr>
              <a:t>Taitao</a:t>
            </a:r>
            <a:r>
              <a:rPr lang="pt-PT" sz="1050" dirty="0">
                <a:solidFill>
                  <a:prstClr val="black"/>
                </a:solidFill>
              </a:rPr>
              <a:t> (baseado em Veloso </a:t>
            </a:r>
            <a:r>
              <a:rPr lang="pt-PT" sz="1050" i="1" dirty="0" err="1">
                <a:solidFill>
                  <a:prstClr val="black"/>
                </a:solidFill>
              </a:rPr>
              <a:t>et</a:t>
            </a:r>
            <a:r>
              <a:rPr lang="pt-PT" sz="1050" i="1" dirty="0">
                <a:solidFill>
                  <a:prstClr val="black"/>
                </a:solidFill>
              </a:rPr>
              <a:t> al</a:t>
            </a:r>
            <a:r>
              <a:rPr lang="pt-PT" sz="1050" dirty="0">
                <a:solidFill>
                  <a:prstClr val="black"/>
                </a:solidFill>
              </a:rPr>
              <a:t>, 2009);</a:t>
            </a:r>
          </a:p>
          <a:p>
            <a:pPr algn="r"/>
            <a:r>
              <a:rPr lang="pt-PT" sz="1050" dirty="0">
                <a:solidFill>
                  <a:prstClr val="black"/>
                </a:solidFill>
              </a:rPr>
              <a:t>D - </a:t>
            </a:r>
            <a:r>
              <a:rPr lang="pt-PT" sz="1050" dirty="0">
                <a:solidFill>
                  <a:prstClr val="black"/>
                </a:solidFill>
              </a:rPr>
              <a:t>Principais unidades de uma litosfera oceânica.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78" t="1666" r="3746" b="1538"/>
          <a:stretch/>
        </p:blipFill>
        <p:spPr>
          <a:xfrm>
            <a:off x="2710870" y="66224"/>
            <a:ext cx="4651656" cy="55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67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713</Words>
  <Application>Microsoft Office PowerPoint</Application>
  <PresentationFormat>Apresentação no Ecrã (4:3)</PresentationFormat>
  <Paragraphs>40</Paragraphs>
  <Slides>12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dos diapositivos</vt:lpstr>
      </vt:variant>
      <vt:variant>
        <vt:i4>12</vt:i4>
      </vt:variant>
    </vt:vector>
  </HeadingPairs>
  <TitlesOfParts>
    <vt:vector size="15" baseType="lpstr">
      <vt:lpstr>Tema do Office</vt:lpstr>
      <vt:lpstr>1_Tema do Office</vt:lpstr>
      <vt:lpstr>2_Tema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Eduardo</dc:creator>
  <cp:lastModifiedBy>Eduardo</cp:lastModifiedBy>
  <cp:revision>4</cp:revision>
  <dcterms:created xsi:type="dcterms:W3CDTF">2023-04-14T23:48:47Z</dcterms:created>
  <dcterms:modified xsi:type="dcterms:W3CDTF">2023-04-14T23:56:11Z</dcterms:modified>
</cp:coreProperties>
</file>