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1" r:id="rId1"/>
    <p:sldMasterId id="2147483682" r:id="rId2"/>
    <p:sldMasterId id="2147483683" r:id="rId3"/>
  </p:sldMasterIdLst>
  <p:notesMasterIdLst>
    <p:notesMasterId r:id="rId1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6" d="100"/>
          <a:sy n="136" d="100"/>
        </p:scale>
        <p:origin x="89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5024c95ec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5024c95ec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49821fa95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49821fa95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49821fa95d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49821fa95d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4a22904945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4a22904945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49f513bc1f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49f513bc1f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5024c95ec0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5024c95ec0_0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49821fa95d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49821fa95d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5024c95ec0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5024c95ec0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5024c95ec0_0_1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5024c95ec0_0_1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4" name="Google Shape;84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7" name="Google Shape;87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1" name="Google Shape;91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2" name="Google Shape;92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3" name="Google Shape;93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6" name="Google Shape;96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9" name="Google Shape;99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0" name="Google Shape;100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9" name="Google Shape;109;p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0" name="Google Shape;110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3" name="Google Shape;113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7" name="Google Shape;117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8" name="Google Shape;128;p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9" name="Google Shape;129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2" name="Google Shape;132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3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6" name="Google Shape;136;p3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7" name="Google Shape;137;p3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8" name="Google Shape;138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41" name="Google Shape;141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4" name="Google Shape;144;p3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5" name="Google Shape;145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54801" y="512500"/>
            <a:ext cx="388401" cy="3316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58" name="Google Shape;58;p13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38286" y="512500"/>
            <a:ext cx="421426" cy="35309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elldonestuff.com/inconsequential-dilemmas-funny-flow-charts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.png"/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.png"/><Relationship Id="rId11" Type="http://schemas.openxmlformats.org/officeDocument/2006/relationships/image" Target="../media/image20.png"/><Relationship Id="rId5" Type="http://schemas.openxmlformats.org/officeDocument/2006/relationships/image" Target="../media/image15.png"/><Relationship Id="rId10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37"/>
          <p:cNvPicPr preferRelativeResize="0"/>
          <p:nvPr/>
        </p:nvPicPr>
        <p:blipFill rotWithShape="1">
          <a:blip r:embed="rId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37"/>
          <p:cNvSpPr txBox="1">
            <a:spLocks noGrp="1"/>
          </p:cNvSpPr>
          <p:nvPr>
            <p:ph type="ctrTitle"/>
          </p:nvPr>
        </p:nvSpPr>
        <p:spPr>
          <a:xfrm>
            <a:off x="867775" y="1095600"/>
            <a:ext cx="4255200" cy="261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da-DK" sz="4800" b="1"/>
              <a:t>At spotte had: byg en algoritme</a:t>
            </a:r>
            <a:endParaRPr sz="4800" b="1"/>
          </a:p>
        </p:txBody>
      </p:sp>
      <p:sp>
        <p:nvSpPr>
          <p:cNvPr id="156" name="Google Shape;156;p37"/>
          <p:cNvSpPr txBox="1"/>
          <p:nvPr/>
        </p:nvSpPr>
        <p:spPr>
          <a:xfrm>
            <a:off x="988800" y="53850"/>
            <a:ext cx="8277000" cy="3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>
                <a:solidFill>
                  <a:srgbClr val="2BB0D4"/>
                </a:solidFill>
              </a:rPr>
              <a:t>Bruger mit folk virkelig hadtale? &gt; Medieproduktion  &gt; </a:t>
            </a:r>
            <a:r>
              <a:rPr lang="da-DK" b="1">
                <a:solidFill>
                  <a:srgbClr val="2BB0D4"/>
                </a:solidFill>
              </a:rPr>
              <a:t>At spotte had: byg en algoritme</a:t>
            </a:r>
            <a:endParaRPr b="1">
              <a:solidFill>
                <a:srgbClr val="2BB0D4"/>
              </a:solidFill>
            </a:endParaRPr>
          </a:p>
        </p:txBody>
      </p:sp>
      <p:pic>
        <p:nvPicPr>
          <p:cNvPr id="157" name="Google Shape;157;p3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0800" y="53850"/>
            <a:ext cx="450498" cy="384652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37"/>
          <p:cNvSpPr/>
          <p:nvPr/>
        </p:nvSpPr>
        <p:spPr>
          <a:xfrm>
            <a:off x="5494476" y="972713"/>
            <a:ext cx="2207952" cy="966492"/>
          </a:xfrm>
          <a:prstGeom prst="flowChartTerminator">
            <a:avLst/>
          </a:prstGeom>
          <a:solidFill>
            <a:srgbClr val="FFFFFF"/>
          </a:solidFill>
          <a:ln w="28575" cap="flat" cmpd="sng">
            <a:solidFill>
              <a:srgbClr val="76B04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37"/>
          <p:cNvSpPr/>
          <p:nvPr/>
        </p:nvSpPr>
        <p:spPr>
          <a:xfrm>
            <a:off x="5397913" y="2391388"/>
            <a:ext cx="2393375" cy="1114950"/>
          </a:xfrm>
          <a:prstGeom prst="flowChartDecision">
            <a:avLst/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60" name="Google Shape;160;p37"/>
          <p:cNvCxnSpPr>
            <a:stCxn id="159" idx="3"/>
          </p:cNvCxnSpPr>
          <p:nvPr/>
        </p:nvCxnSpPr>
        <p:spPr>
          <a:xfrm rot="10800000" flipH="1">
            <a:off x="7791288" y="2941363"/>
            <a:ext cx="653700" cy="7500"/>
          </a:xfrm>
          <a:prstGeom prst="straightConnector1">
            <a:avLst/>
          </a:prstGeom>
          <a:noFill/>
          <a:ln w="28575" cap="flat" cmpd="sng">
            <a:solidFill>
              <a:srgbClr val="5D7C8A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61" name="Google Shape;161;p37"/>
          <p:cNvCxnSpPr>
            <a:stCxn id="159" idx="2"/>
          </p:cNvCxnSpPr>
          <p:nvPr/>
        </p:nvCxnSpPr>
        <p:spPr>
          <a:xfrm>
            <a:off x="6594600" y="3506338"/>
            <a:ext cx="0" cy="449700"/>
          </a:xfrm>
          <a:prstGeom prst="straightConnector1">
            <a:avLst/>
          </a:prstGeom>
          <a:noFill/>
          <a:ln w="28575" cap="flat" cmpd="sng">
            <a:solidFill>
              <a:srgbClr val="5D7C8A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62" name="Google Shape;162;p37"/>
          <p:cNvSpPr txBox="1">
            <a:spLocks noGrp="1"/>
          </p:cNvSpPr>
          <p:nvPr>
            <p:ph type="title" idx="4294967295"/>
          </p:nvPr>
        </p:nvSpPr>
        <p:spPr>
          <a:xfrm>
            <a:off x="6554125" y="3430138"/>
            <a:ext cx="573300" cy="36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400" b="1">
                <a:solidFill>
                  <a:srgbClr val="5D7C8A"/>
                </a:solidFill>
              </a:rPr>
              <a:t>JA</a:t>
            </a:r>
            <a:endParaRPr sz="1400" b="1">
              <a:solidFill>
                <a:srgbClr val="5D7C8A"/>
              </a:solidFill>
            </a:endParaRPr>
          </a:p>
        </p:txBody>
      </p:sp>
      <p:sp>
        <p:nvSpPr>
          <p:cNvPr id="163" name="Google Shape;163;p37"/>
          <p:cNvSpPr txBox="1">
            <a:spLocks noGrp="1"/>
          </p:cNvSpPr>
          <p:nvPr>
            <p:ph type="title" idx="4294967295"/>
          </p:nvPr>
        </p:nvSpPr>
        <p:spPr>
          <a:xfrm>
            <a:off x="7750350" y="2582563"/>
            <a:ext cx="573300" cy="36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400" b="1">
                <a:solidFill>
                  <a:srgbClr val="5D7C8A"/>
                </a:solidFill>
              </a:rPr>
              <a:t>NEJ</a:t>
            </a:r>
            <a:endParaRPr sz="1400" b="1">
              <a:solidFill>
                <a:srgbClr val="5D7C8A"/>
              </a:solidFill>
            </a:endParaRPr>
          </a:p>
        </p:txBody>
      </p:sp>
      <p:sp>
        <p:nvSpPr>
          <p:cNvPr id="164" name="Google Shape;164;p37"/>
          <p:cNvSpPr txBox="1">
            <a:spLocks noGrp="1"/>
          </p:cNvSpPr>
          <p:nvPr>
            <p:ph type="title" idx="4294967295"/>
          </p:nvPr>
        </p:nvSpPr>
        <p:spPr>
          <a:xfrm>
            <a:off x="6048425" y="2665238"/>
            <a:ext cx="1183500" cy="36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400" b="1">
                <a:solidFill>
                  <a:srgbClr val="5D7C8A"/>
                </a:solidFill>
              </a:rPr>
              <a:t>Er dette hadtale?</a:t>
            </a:r>
            <a:endParaRPr sz="1400" b="1">
              <a:solidFill>
                <a:srgbClr val="5D7C8A"/>
              </a:solidFill>
            </a:endParaRPr>
          </a:p>
        </p:txBody>
      </p:sp>
      <p:cxnSp>
        <p:nvCxnSpPr>
          <p:cNvPr id="165" name="Google Shape;165;p37"/>
          <p:cNvCxnSpPr>
            <a:stCxn id="158" idx="2"/>
            <a:endCxn id="159" idx="0"/>
          </p:cNvCxnSpPr>
          <p:nvPr/>
        </p:nvCxnSpPr>
        <p:spPr>
          <a:xfrm flipH="1">
            <a:off x="6594552" y="1939205"/>
            <a:ext cx="3900" cy="452100"/>
          </a:xfrm>
          <a:prstGeom prst="straightConnector1">
            <a:avLst/>
          </a:prstGeom>
          <a:noFill/>
          <a:ln w="28575" cap="flat" cmpd="sng">
            <a:solidFill>
              <a:srgbClr val="76B04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66" name="Google Shape;166;p37"/>
          <p:cNvSpPr txBox="1">
            <a:spLocks noGrp="1"/>
          </p:cNvSpPr>
          <p:nvPr>
            <p:ph type="title" idx="4294967295"/>
          </p:nvPr>
        </p:nvSpPr>
        <p:spPr>
          <a:xfrm>
            <a:off x="5725475" y="1177975"/>
            <a:ext cx="1829400" cy="36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400" b="1">
                <a:solidFill>
                  <a:srgbClr val="76B042"/>
                </a:solidFill>
              </a:rPr>
              <a:t>Gå hjem med dig, ingen kan li' dig...</a:t>
            </a:r>
            <a:endParaRPr sz="1400" b="1">
              <a:solidFill>
                <a:srgbClr val="76B04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8"/>
          <p:cNvSpPr/>
          <p:nvPr/>
        </p:nvSpPr>
        <p:spPr>
          <a:xfrm>
            <a:off x="792000" y="2436100"/>
            <a:ext cx="8040300" cy="21576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ap="flat" cmpd="sng">
            <a:solidFill>
              <a:srgbClr val="2BB0D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38"/>
          <p:cNvSpPr/>
          <p:nvPr/>
        </p:nvSpPr>
        <p:spPr>
          <a:xfrm>
            <a:off x="797900" y="841650"/>
            <a:ext cx="8040300" cy="1425300"/>
          </a:xfrm>
          <a:prstGeom prst="roundRect">
            <a:avLst>
              <a:gd name="adj" fmla="val 16667"/>
            </a:avLst>
          </a:prstGeom>
          <a:solidFill>
            <a:srgbClr val="2BB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38"/>
          <p:cNvSpPr txBox="1">
            <a:spLocks noGrp="1"/>
          </p:cNvSpPr>
          <p:nvPr>
            <p:ph type="title"/>
          </p:nvPr>
        </p:nvSpPr>
        <p:spPr>
          <a:xfrm>
            <a:off x="495850" y="110100"/>
            <a:ext cx="8648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b="1">
                <a:solidFill>
                  <a:srgbClr val="2BB0D4"/>
                </a:solidFill>
              </a:rPr>
              <a:t>Husk lige...</a:t>
            </a:r>
            <a:endParaRPr b="1">
              <a:solidFill>
                <a:srgbClr val="2BB0D4"/>
              </a:solidFill>
            </a:endParaRPr>
          </a:p>
        </p:txBody>
      </p:sp>
      <p:sp>
        <p:nvSpPr>
          <p:cNvPr id="174" name="Google Shape;174;p38"/>
          <p:cNvSpPr txBox="1">
            <a:spLocks noGrp="1"/>
          </p:cNvSpPr>
          <p:nvPr>
            <p:ph type="body" idx="1"/>
          </p:nvPr>
        </p:nvSpPr>
        <p:spPr>
          <a:xfrm>
            <a:off x="910275" y="864600"/>
            <a:ext cx="8040300" cy="13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400">
                <a:solidFill>
                  <a:srgbClr val="FFFFFF"/>
                </a:solidFill>
              </a:rPr>
              <a:t>Algoritme</a:t>
            </a:r>
            <a:r>
              <a:rPr lang="da-DK">
                <a:solidFill>
                  <a:srgbClr val="FFFFFF"/>
                </a:solidFill>
              </a:rPr>
              <a:t>:</a:t>
            </a:r>
            <a:endParaRPr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da-DK">
                <a:solidFill>
                  <a:srgbClr val="FFFFFF"/>
                </a:solidFill>
              </a:rPr>
              <a:t>er en proces eller et sæt regler, der skal følges i en beregning eller andre problemløsningssituationer, især af en computer.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75" name="Google Shape;175;p38"/>
          <p:cNvSpPr txBox="1">
            <a:spLocks noGrp="1"/>
          </p:cNvSpPr>
          <p:nvPr>
            <p:ph type="body" idx="1"/>
          </p:nvPr>
        </p:nvSpPr>
        <p:spPr>
          <a:xfrm>
            <a:off x="910275" y="2539150"/>
            <a:ext cx="7927800" cy="1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da-DK" sz="2400">
                <a:solidFill>
                  <a:srgbClr val="2BB0D4"/>
                </a:solidFill>
              </a:rPr>
              <a:t>Hadefuld tale på nettet</a:t>
            </a:r>
            <a:r>
              <a:rPr lang="da-DK">
                <a:solidFill>
                  <a:srgbClr val="2BB0D4"/>
                </a:solidFill>
              </a:rPr>
              <a:t>:</a:t>
            </a:r>
            <a:endParaRPr>
              <a:solidFill>
                <a:srgbClr val="2BB0D4"/>
              </a:solidFill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da-DK" sz="1400"/>
              <a:t>enhver form for online indhold, der er rettet mod en enkeltperson eller gruppe af personer baseret på en grundlæggende egenskab hos dem, i særdeleshed deres kønsidentitet, race eller etniske oprindelse, seksuelle orientering, religiøse tilhørsforhold eller tro, funktionsnedsættelse i den hensigt at sprede had, chikanere, true og fremprovokere voldshandlinger direkte eller indirekte mod de specifikke enkeltpersoner eller medlemmer af en gruppe inden for samfundene. </a:t>
            </a:r>
            <a:endParaRPr sz="1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9"/>
          <p:cNvSpPr txBox="1">
            <a:spLocks noGrp="1"/>
          </p:cNvSpPr>
          <p:nvPr>
            <p:ph type="title"/>
          </p:nvPr>
        </p:nvSpPr>
        <p:spPr>
          <a:xfrm>
            <a:off x="488450" y="110100"/>
            <a:ext cx="8655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b="1">
                <a:solidFill>
                  <a:srgbClr val="2BB0D4"/>
                </a:solidFill>
              </a:rPr>
              <a:t>Hvad kendetegner en algoritme</a:t>
            </a:r>
            <a:endParaRPr b="1">
              <a:solidFill>
                <a:srgbClr val="2BB0D4"/>
              </a:solidFill>
            </a:endParaRPr>
          </a:p>
        </p:txBody>
      </p:sp>
      <p:sp>
        <p:nvSpPr>
          <p:cNvPr id="181" name="Google Shape;181;p39"/>
          <p:cNvSpPr/>
          <p:nvPr/>
        </p:nvSpPr>
        <p:spPr>
          <a:xfrm>
            <a:off x="805138" y="672895"/>
            <a:ext cx="2965680" cy="1114938"/>
          </a:xfrm>
          <a:prstGeom prst="flowChartTerminator">
            <a:avLst/>
          </a:prstGeom>
          <a:solidFill>
            <a:srgbClr val="FFFFFF"/>
          </a:solidFill>
          <a:ln w="28575" cap="flat" cmpd="sng">
            <a:solidFill>
              <a:srgbClr val="76B04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39"/>
          <p:cNvSpPr txBox="1">
            <a:spLocks noGrp="1"/>
          </p:cNvSpPr>
          <p:nvPr>
            <p:ph type="title"/>
          </p:nvPr>
        </p:nvSpPr>
        <p:spPr>
          <a:xfrm>
            <a:off x="4135425" y="944025"/>
            <a:ext cx="4291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/>
              <a:t>Start/slut (input/output)</a:t>
            </a:r>
            <a:endParaRPr/>
          </a:p>
        </p:txBody>
      </p:sp>
      <p:sp>
        <p:nvSpPr>
          <p:cNvPr id="183" name="Google Shape;183;p39"/>
          <p:cNvSpPr/>
          <p:nvPr/>
        </p:nvSpPr>
        <p:spPr>
          <a:xfrm>
            <a:off x="884875" y="1906720"/>
            <a:ext cx="2806200" cy="1189200"/>
          </a:xfrm>
          <a:prstGeom prst="rect">
            <a:avLst/>
          </a:prstGeom>
          <a:solidFill>
            <a:srgbClr val="FFFFFF"/>
          </a:solidFill>
          <a:ln w="28575" cap="flat" cmpd="sng">
            <a:solidFill>
              <a:srgbClr val="FDB8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39"/>
          <p:cNvSpPr txBox="1">
            <a:spLocks noGrp="1"/>
          </p:cNvSpPr>
          <p:nvPr>
            <p:ph type="title"/>
          </p:nvPr>
        </p:nvSpPr>
        <p:spPr>
          <a:xfrm>
            <a:off x="4135425" y="2081175"/>
            <a:ext cx="4944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/>
              <a:t>Proces eller trin i instruktioner</a:t>
            </a:r>
            <a:endParaRPr/>
          </a:p>
        </p:txBody>
      </p:sp>
      <p:sp>
        <p:nvSpPr>
          <p:cNvPr id="185" name="Google Shape;185;p39"/>
          <p:cNvSpPr/>
          <p:nvPr/>
        </p:nvSpPr>
        <p:spPr>
          <a:xfrm>
            <a:off x="845088" y="3214795"/>
            <a:ext cx="2393375" cy="1114950"/>
          </a:xfrm>
          <a:prstGeom prst="flowChartDecision">
            <a:avLst/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86" name="Google Shape;186;p39"/>
          <p:cNvCxnSpPr>
            <a:stCxn id="185" idx="3"/>
          </p:cNvCxnSpPr>
          <p:nvPr/>
        </p:nvCxnSpPr>
        <p:spPr>
          <a:xfrm rot="10800000" flipH="1">
            <a:off x="3238463" y="3764770"/>
            <a:ext cx="653700" cy="7500"/>
          </a:xfrm>
          <a:prstGeom prst="straightConnector1">
            <a:avLst/>
          </a:prstGeom>
          <a:noFill/>
          <a:ln w="28575" cap="flat" cmpd="sng">
            <a:solidFill>
              <a:srgbClr val="5D7C8A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87" name="Google Shape;187;p39"/>
          <p:cNvCxnSpPr>
            <a:stCxn id="185" idx="2"/>
          </p:cNvCxnSpPr>
          <p:nvPr/>
        </p:nvCxnSpPr>
        <p:spPr>
          <a:xfrm>
            <a:off x="2041775" y="4329745"/>
            <a:ext cx="0" cy="449700"/>
          </a:xfrm>
          <a:prstGeom prst="straightConnector1">
            <a:avLst/>
          </a:prstGeom>
          <a:noFill/>
          <a:ln w="28575" cap="flat" cmpd="sng">
            <a:solidFill>
              <a:srgbClr val="5D7C8A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88" name="Google Shape;188;p39"/>
          <p:cNvSpPr txBox="1">
            <a:spLocks noGrp="1"/>
          </p:cNvSpPr>
          <p:nvPr>
            <p:ph type="title"/>
          </p:nvPr>
        </p:nvSpPr>
        <p:spPr>
          <a:xfrm>
            <a:off x="4135425" y="3378232"/>
            <a:ext cx="5037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/>
              <a:t>Betingelse eller spørgsmål</a:t>
            </a:r>
            <a:endParaRPr/>
          </a:p>
        </p:txBody>
      </p:sp>
      <p:sp>
        <p:nvSpPr>
          <p:cNvPr id="189" name="Google Shape;189;p39"/>
          <p:cNvSpPr txBox="1">
            <a:spLocks noGrp="1"/>
          </p:cNvSpPr>
          <p:nvPr>
            <p:ph type="title"/>
          </p:nvPr>
        </p:nvSpPr>
        <p:spPr>
          <a:xfrm>
            <a:off x="2001300" y="4253545"/>
            <a:ext cx="573300" cy="36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400" b="1">
                <a:solidFill>
                  <a:srgbClr val="5D7C8A"/>
                </a:solidFill>
              </a:rPr>
              <a:t>JA</a:t>
            </a:r>
            <a:endParaRPr sz="1400" b="1">
              <a:solidFill>
                <a:srgbClr val="5D7C8A"/>
              </a:solidFill>
            </a:endParaRPr>
          </a:p>
        </p:txBody>
      </p:sp>
      <p:sp>
        <p:nvSpPr>
          <p:cNvPr id="190" name="Google Shape;190;p39"/>
          <p:cNvSpPr txBox="1">
            <a:spLocks noGrp="1"/>
          </p:cNvSpPr>
          <p:nvPr>
            <p:ph type="title"/>
          </p:nvPr>
        </p:nvSpPr>
        <p:spPr>
          <a:xfrm>
            <a:off x="3197525" y="3405970"/>
            <a:ext cx="573300" cy="36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400" b="1">
                <a:solidFill>
                  <a:srgbClr val="5D7C8A"/>
                </a:solidFill>
              </a:rPr>
              <a:t>NEJ</a:t>
            </a:r>
            <a:endParaRPr sz="1400" b="1">
              <a:solidFill>
                <a:srgbClr val="5D7C8A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0"/>
          <p:cNvSpPr txBox="1">
            <a:spLocks noGrp="1"/>
          </p:cNvSpPr>
          <p:nvPr>
            <p:ph type="title"/>
          </p:nvPr>
        </p:nvSpPr>
        <p:spPr>
          <a:xfrm>
            <a:off x="488450" y="110100"/>
            <a:ext cx="8655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b="1">
                <a:solidFill>
                  <a:srgbClr val="2BB0D4"/>
                </a:solidFill>
              </a:rPr>
              <a:t>Eksempel på en simpel algoritme</a:t>
            </a:r>
            <a:r>
              <a:rPr lang="en-GB" b="1">
                <a:solidFill>
                  <a:srgbClr val="2BB0D4"/>
                </a:solidFill>
              </a:rPr>
              <a:t/>
            </a:r>
            <a:br>
              <a:rPr lang="en-GB" b="1">
                <a:solidFill>
                  <a:srgbClr val="2BB0D4"/>
                </a:solidFill>
              </a:rPr>
            </a:br>
            <a:endParaRPr b="1">
              <a:solidFill>
                <a:srgbClr val="2BB0D4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344625" y="816525"/>
            <a:ext cx="7078150" cy="3857600"/>
            <a:chOff x="1344625" y="816525"/>
            <a:chExt cx="7078150" cy="3857600"/>
          </a:xfrm>
        </p:grpSpPr>
        <p:pic>
          <p:nvPicPr>
            <p:cNvPr id="5" name="Google Shape;195;p4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344625" y="816525"/>
              <a:ext cx="7078150" cy="3857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Rectangle 5"/>
            <p:cNvSpPr/>
            <p:nvPr/>
          </p:nvSpPr>
          <p:spPr>
            <a:xfrm>
              <a:off x="2082019" y="816525"/>
              <a:ext cx="5753686" cy="7078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"/>
            </a:p>
          </p:txBody>
        </p:sp>
        <p:sp>
          <p:nvSpPr>
            <p:cNvPr id="7" name="Rectangle 6"/>
            <p:cNvSpPr/>
            <p:nvPr/>
          </p:nvSpPr>
          <p:spPr>
            <a:xfrm>
              <a:off x="4236007" y="1803094"/>
              <a:ext cx="1067513" cy="3295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627840" y="3022210"/>
              <a:ext cx="516290" cy="2337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"/>
            </a:p>
          </p:txBody>
        </p:sp>
        <p:sp>
          <p:nvSpPr>
            <p:cNvPr id="9" name="Rectangle 8"/>
            <p:cNvSpPr/>
            <p:nvPr/>
          </p:nvSpPr>
          <p:spPr>
            <a:xfrm>
              <a:off x="6192159" y="2982411"/>
              <a:ext cx="1436276" cy="3859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4485251" y="3007156"/>
              <a:ext cx="593955" cy="14139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485252" y="3148548"/>
              <a:ext cx="652596" cy="1314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661386" y="3087189"/>
              <a:ext cx="229089" cy="1314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5650055" y="3094332"/>
              <a:ext cx="172102" cy="1314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4171071" y="1842868"/>
            <a:ext cx="120278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" sz="1100" dirty="0" smtClean="0">
                <a:latin typeface="Blogger Sans Medium" panose="02000506030000020004" pitchFamily="2" charset="0"/>
                <a:ea typeface="Blogger Sans Medium" panose="02000506030000020004" pitchFamily="2" charset="0"/>
              </a:rPr>
              <a:t>TEGN ET BILLEDE</a:t>
            </a:r>
            <a:endParaRPr lang="da" sz="1100" dirty="0">
              <a:latin typeface="Blogger Sans Medium" panose="02000506030000020004" pitchFamily="2" charset="0"/>
              <a:ea typeface="Blogger Sans Medium" panose="02000506030000020004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54602" y="816525"/>
            <a:ext cx="81141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" sz="4000" b="1" dirty="0" smtClean="0">
                <a:latin typeface="Blogger Sans Medium" panose="02000506030000020004" pitchFamily="2" charset="0"/>
                <a:ea typeface="Blogger Sans Medium" panose="02000506030000020004" pitchFamily="2" charset="0"/>
              </a:rPr>
              <a:t>SÅDAN SPILLER DU BILLEDLOTTERI</a:t>
            </a:r>
            <a:endParaRPr lang="da" sz="4000" b="1" dirty="0">
              <a:latin typeface="Blogger Sans Medium" panose="02000506030000020004" pitchFamily="2" charset="0"/>
              <a:ea typeface="Blogger Sans Medium" panose="02000506030000020004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94671" y="3015176"/>
            <a:ext cx="80682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" sz="1100" dirty="0" smtClean="0">
                <a:latin typeface="Blogger Sans Medium" panose="02000506030000020004" pitchFamily="2" charset="0"/>
                <a:ea typeface="Blogger Sans Medium" panose="02000506030000020004" pitchFamily="2" charset="0"/>
              </a:rPr>
              <a:t>Du vinder</a:t>
            </a:r>
            <a:endParaRPr lang="da" sz="1100" dirty="0">
              <a:latin typeface="Blogger Sans Medium" panose="02000506030000020004" pitchFamily="2" charset="0"/>
              <a:ea typeface="Blogger Sans Medium" panose="02000506030000020004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91954" y="3022210"/>
            <a:ext cx="6072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" sz="1100" dirty="0" smtClean="0">
                <a:latin typeface="Blogger Sans Medium" panose="02000506030000020004" pitchFamily="2" charset="0"/>
                <a:ea typeface="Blogger Sans Medium" panose="02000506030000020004" pitchFamily="2" charset="0"/>
              </a:rPr>
              <a:t>Ja</a:t>
            </a:r>
            <a:endParaRPr lang="da" sz="1100" dirty="0">
              <a:latin typeface="Blogger Sans Medium" panose="02000506030000020004" pitchFamily="2" charset="0"/>
              <a:ea typeface="Blogger Sans Medium" panose="02000506030000020004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550165" y="3043312"/>
            <a:ext cx="6072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" sz="1100" dirty="0" smtClean="0">
                <a:latin typeface="Blogger Sans Medium" panose="02000506030000020004" pitchFamily="2" charset="0"/>
                <a:ea typeface="Blogger Sans Medium" panose="02000506030000020004" pitchFamily="2" charset="0"/>
              </a:rPr>
              <a:t>Nej</a:t>
            </a:r>
            <a:endParaRPr lang="da" sz="1100" dirty="0">
              <a:latin typeface="Blogger Sans Medium" panose="02000506030000020004" pitchFamily="2" charset="0"/>
              <a:ea typeface="Blogger Sans Medium" panose="02000506030000020004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194313" y="2972660"/>
            <a:ext cx="110920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" sz="1100" dirty="0" smtClean="0">
                <a:latin typeface="Blogger Sans Medium" panose="02000506030000020004" pitchFamily="2" charset="0"/>
                <a:ea typeface="Blogger Sans Medium" panose="02000506030000020004" pitchFamily="2" charset="0"/>
              </a:rPr>
              <a:t>GÆTTEDE DE DET?</a:t>
            </a:r>
            <a:endParaRPr lang="da" sz="1100" dirty="0">
              <a:latin typeface="Blogger Sans Medium" panose="02000506030000020004" pitchFamily="2" charset="0"/>
              <a:ea typeface="Blogger Sans Medium" panose="02000506030000020004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125995" y="2888333"/>
            <a:ext cx="15024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" sz="1100" dirty="0" smtClean="0">
                <a:latin typeface="Blogger Sans Medium" panose="02000506030000020004" pitchFamily="2" charset="0"/>
                <a:ea typeface="Blogger Sans Medium" panose="02000506030000020004" pitchFamily="2" charset="0"/>
              </a:rPr>
              <a:t>PEG HELE TIDEN </a:t>
            </a:r>
          </a:p>
          <a:p>
            <a:pPr algn="ctr"/>
            <a:r>
              <a:rPr lang="da" sz="1100" dirty="0" smtClean="0">
                <a:latin typeface="Blogger Sans Medium" panose="02000506030000020004" pitchFamily="2" charset="0"/>
                <a:ea typeface="Blogger Sans Medium" panose="02000506030000020004" pitchFamily="2" charset="0"/>
              </a:rPr>
              <a:t>PÅ DET SAMME BILLEDE</a:t>
            </a:r>
            <a:endParaRPr lang="da" sz="1100" dirty="0">
              <a:latin typeface="Blogger Sans Medium" panose="02000506030000020004" pitchFamily="2" charset="0"/>
              <a:ea typeface="Blogger Sans Medium" panose="02000506030000020004" pitchFamily="2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41"/>
          <p:cNvSpPr txBox="1"/>
          <p:nvPr/>
        </p:nvSpPr>
        <p:spPr>
          <a:xfrm>
            <a:off x="1168600" y="4379759"/>
            <a:ext cx="6637500" cy="2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u="sng">
                <a:solidFill>
                  <a:srgbClr val="2BB0D4"/>
                </a:solidFill>
                <a:hlinkClick r:id="rId3"/>
              </a:rPr>
              <a:t>http://welldonestuff.com/inconsequential-dilemmas-funny-flow-charts</a:t>
            </a:r>
            <a:endParaRPr>
              <a:solidFill>
                <a:srgbClr val="2BB0D4"/>
              </a:solidFill>
            </a:endParaRPr>
          </a:p>
        </p:txBody>
      </p:sp>
      <p:sp>
        <p:nvSpPr>
          <p:cNvPr id="203" name="Google Shape;203;p41"/>
          <p:cNvSpPr txBox="1">
            <a:spLocks noGrp="1"/>
          </p:cNvSpPr>
          <p:nvPr>
            <p:ph type="title"/>
          </p:nvPr>
        </p:nvSpPr>
        <p:spPr>
          <a:xfrm>
            <a:off x="488450" y="110100"/>
            <a:ext cx="8655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b="1">
                <a:solidFill>
                  <a:srgbClr val="2BB0D4"/>
                </a:solidFill>
              </a:rPr>
              <a:t>Eksempel på en mere kompleks algoritme</a:t>
            </a:r>
            <a:r>
              <a:rPr lang="en-GB" b="1">
                <a:solidFill>
                  <a:srgbClr val="2BB0D4"/>
                </a:solidFill>
              </a:rPr>
              <a:t/>
            </a:r>
            <a:br>
              <a:rPr lang="en-GB" b="1">
                <a:solidFill>
                  <a:srgbClr val="2BB0D4"/>
                </a:solidFill>
              </a:rPr>
            </a:br>
            <a:endParaRPr b="1">
              <a:solidFill>
                <a:srgbClr val="2BB0D4"/>
              </a:solidFill>
            </a:endParaRPr>
          </a:p>
        </p:txBody>
      </p:sp>
      <p:pic>
        <p:nvPicPr>
          <p:cNvPr id="5" name="Google Shape;202;p41"/>
          <p:cNvPicPr preferRelativeResize="0"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600" y="764010"/>
            <a:ext cx="7038799" cy="361548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1603716" y="1406769"/>
            <a:ext cx="29753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" sz="3600" b="1" dirty="0" smtClean="0"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JEG TABTE MAD PÅ GULVET</a:t>
            </a:r>
            <a:endParaRPr lang="da" sz="3600" b="1" dirty="0">
              <a:latin typeface="Lato Heavy" panose="020F0502020204030203" pitchFamily="34" charset="0"/>
              <a:ea typeface="Lato Heavy" panose="020F0502020204030203" pitchFamily="34" charset="0"/>
              <a:cs typeface="Lato Heavy" panose="020F050202020403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25751" y="3430831"/>
            <a:ext cx="932158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720"/>
              </a:lnSpc>
            </a:pPr>
            <a:r>
              <a:rPr lang="da" b="1" dirty="0">
                <a:solidFill>
                  <a:srgbClr val="2BB0D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  </a:t>
            </a:r>
            <a:endParaRPr lang="da" b="1" dirty="0" smtClean="0">
              <a:solidFill>
                <a:srgbClr val="2BB0D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720"/>
              </a:lnSpc>
            </a:pPr>
            <a:r>
              <a:rPr lang="da" b="1" dirty="0" smtClean="0">
                <a:solidFill>
                  <a:srgbClr val="2BB0D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jeg spise det?</a:t>
            </a:r>
            <a:endParaRPr lang="da" b="1" dirty="0">
              <a:solidFill>
                <a:srgbClr val="2BB0D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43851" y="966422"/>
            <a:ext cx="1545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" sz="1800" b="1" dirty="0">
                <a:latin typeface="Times New Roman" panose="02020603050405020304" pitchFamily="18" charset="0"/>
                <a:ea typeface="Lato Heavy" panose="020F0502020204030203" pitchFamily="34" charset="0"/>
                <a:cs typeface="Times New Roman" panose="02020603050405020304" pitchFamily="18" charset="0"/>
              </a:rPr>
              <a:t>Så nogen dig?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43538" y="1086270"/>
            <a:ext cx="3286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" sz="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NEJ</a:t>
            </a:r>
            <a:endParaRPr lang="da" sz="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04668" y="1657770"/>
            <a:ext cx="3286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" sz="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</a:t>
            </a:r>
            <a:endParaRPr lang="da" sz="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61893" y="1997495"/>
            <a:ext cx="3286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" sz="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</a:t>
            </a:r>
            <a:endParaRPr lang="da" sz="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72882" y="2314658"/>
            <a:ext cx="3286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" sz="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</a:t>
            </a:r>
            <a:endParaRPr lang="da" sz="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13035" y="2629326"/>
            <a:ext cx="3286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" sz="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</a:t>
            </a:r>
            <a:endParaRPr lang="da" sz="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616464" y="2957897"/>
            <a:ext cx="3286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" sz="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</a:t>
            </a:r>
            <a:endParaRPr lang="da" sz="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306107" y="2953650"/>
            <a:ext cx="3286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" sz="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</a:t>
            </a:r>
            <a:endParaRPr lang="da" sz="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555810" y="3621135"/>
            <a:ext cx="3286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" sz="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</a:t>
            </a:r>
            <a:endParaRPr lang="da" sz="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327107" y="3491078"/>
            <a:ext cx="3286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" sz="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</a:t>
            </a:r>
            <a:endParaRPr lang="da" sz="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568760" y="3105416"/>
            <a:ext cx="3286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" sz="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</a:t>
            </a:r>
            <a:endParaRPr lang="da" sz="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489393" y="2380431"/>
            <a:ext cx="3286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" sz="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</a:t>
            </a:r>
            <a:endParaRPr lang="da" sz="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494947" y="1674312"/>
            <a:ext cx="3286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" sz="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</a:t>
            </a:r>
            <a:endParaRPr lang="da" sz="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656077" y="1089445"/>
            <a:ext cx="3286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" sz="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</a:t>
            </a:r>
            <a:endParaRPr lang="da" sz="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279232" y="1660447"/>
            <a:ext cx="3286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" sz="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NEJ</a:t>
            </a:r>
            <a:endParaRPr lang="da" sz="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933279" y="1997495"/>
            <a:ext cx="3286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" sz="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NEJ</a:t>
            </a:r>
            <a:endParaRPr lang="da" sz="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601493" y="2311483"/>
            <a:ext cx="3286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" sz="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NEJ</a:t>
            </a:r>
            <a:endParaRPr lang="da" sz="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544821" y="2626151"/>
            <a:ext cx="3286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" sz="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NEJ</a:t>
            </a:r>
            <a:endParaRPr lang="da" sz="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883956" y="2947149"/>
            <a:ext cx="3286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" sz="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NEJ</a:t>
            </a:r>
            <a:endParaRPr lang="da" sz="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977496" y="2953650"/>
            <a:ext cx="3286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" sz="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NEJ</a:t>
            </a:r>
            <a:endParaRPr lang="da" sz="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883955" y="3617960"/>
            <a:ext cx="3286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" sz="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NEJ</a:t>
            </a:r>
            <a:endParaRPr lang="da" sz="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825305" y="1667524"/>
            <a:ext cx="3286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" sz="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NEJ</a:t>
            </a:r>
            <a:endParaRPr lang="da" sz="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163957" y="2383611"/>
            <a:ext cx="3286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" sz="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NEJ</a:t>
            </a:r>
            <a:endParaRPr lang="da" sz="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820382" y="3102679"/>
            <a:ext cx="3286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" sz="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NEJ</a:t>
            </a:r>
            <a:endParaRPr lang="da" sz="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992146" y="3494253"/>
            <a:ext cx="3286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" sz="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NEJ</a:t>
            </a:r>
            <a:endParaRPr lang="da" sz="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343526" y="1306038"/>
            <a:ext cx="530904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" sz="500" dirty="0">
                <a:latin typeface="Arial Rounded MT Bold" panose="020F0704030504030204" pitchFamily="34" charset="0"/>
              </a:rPr>
              <a:t>Er den klæbrig?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993263" y="1607025"/>
            <a:ext cx="530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" sz="500" dirty="0">
                <a:latin typeface="Arial Rounded MT Bold" panose="020F0704030504030204" pitchFamily="34" charset="0"/>
              </a:rPr>
              <a:t>Er det et råt stykke kød?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299756" y="1956337"/>
            <a:ext cx="62399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" sz="500" dirty="0">
                <a:latin typeface="Arial Rounded MT Bold" panose="020F0704030504030204" pitchFamily="34" charset="0"/>
              </a:rPr>
              <a:t>Er det en emausaurus?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953001" y="2596832"/>
            <a:ext cx="711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" sz="500" dirty="0">
                <a:latin typeface="Arial Rounded MT Bold" panose="020F0704030504030204" pitchFamily="34" charset="0"/>
              </a:rPr>
              <a:t>Er du en megalosaurus?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612053" y="2558266"/>
            <a:ext cx="6286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" sz="500" dirty="0">
                <a:latin typeface="Arial Rounded MT Bold" panose="020F0704030504030204" pitchFamily="34" charset="0"/>
              </a:rPr>
              <a:t>Har katten </a:t>
            </a:r>
            <a:endParaRPr lang="da" sz="500" dirty="0" smtClean="0">
              <a:latin typeface="Arial Rounded MT Bold" panose="020F0704030504030204" pitchFamily="34" charset="0"/>
            </a:endParaRPr>
          </a:p>
          <a:p>
            <a:pPr algn="ctr"/>
            <a:r>
              <a:rPr lang="da" sz="500" dirty="0" smtClean="0">
                <a:latin typeface="Arial Rounded MT Bold" panose="020F0704030504030204" pitchFamily="34" charset="0"/>
              </a:rPr>
              <a:t>slikket på det?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572291" y="3255975"/>
            <a:ext cx="6286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" sz="500" dirty="0">
                <a:latin typeface="Arial Rounded MT Bold" panose="020F0704030504030204" pitchFamily="34" charset="0"/>
              </a:rPr>
              <a:t>Er din kat rask?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234956" y="2266660"/>
            <a:ext cx="6286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" sz="500" dirty="0">
                <a:latin typeface="Arial Rounded MT Bold" panose="020F0704030504030204" pitchFamily="34" charset="0"/>
              </a:rPr>
              <a:t>Er du </a:t>
            </a:r>
            <a:endParaRPr lang="da" sz="500" dirty="0" smtClean="0">
              <a:latin typeface="Arial Rounded MT Bold" panose="020F0704030504030204" pitchFamily="34" charset="0"/>
            </a:endParaRPr>
          </a:p>
          <a:p>
            <a:pPr algn="ctr"/>
            <a:r>
              <a:rPr lang="da" sz="500" dirty="0" smtClean="0">
                <a:latin typeface="Arial Rounded MT Bold" panose="020F0704030504030204" pitchFamily="34" charset="0"/>
              </a:rPr>
              <a:t>en puma?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442200" y="1305191"/>
            <a:ext cx="76519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" sz="500" dirty="0">
                <a:latin typeface="Arial Rounded MT Bold" panose="020F0704030504030204" pitchFamily="34" charset="0"/>
              </a:rPr>
              <a:t>Var det chefen/ en kæreste/forælder?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210424" y="1969832"/>
            <a:ext cx="5651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" sz="500" dirty="0">
                <a:latin typeface="Arial Rounded MT Bold" panose="020F0704030504030204" pitchFamily="34" charset="0"/>
              </a:rPr>
              <a:t>Kostede den mange penge?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67947" y="2666461"/>
            <a:ext cx="80450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" sz="500" dirty="0">
                <a:latin typeface="Arial Rounded MT Bold" panose="020F0704030504030204" pitchFamily="34" charset="0"/>
              </a:rPr>
              <a:t>Kan du skære den del af, der har rørt ved gulvet?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047706" y="3116389"/>
            <a:ext cx="56515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" sz="500" dirty="0">
                <a:latin typeface="Arial Rounded MT Bold" panose="020F0704030504030204" pitchFamily="34" charset="0"/>
              </a:rPr>
              <a:t>Er det bacon?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473709" y="2917417"/>
            <a:ext cx="4747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" sz="400" dirty="0">
                <a:latin typeface="Arial Rounded MT Bold" panose="020F0704030504030204" pitchFamily="34" charset="0"/>
              </a:rPr>
              <a:t>Lad være med at spise det.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932814" y="3772108"/>
            <a:ext cx="4472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" sz="400" dirty="0">
                <a:latin typeface="Arial Rounded MT Bold" panose="020F0704030504030204" pitchFamily="34" charset="0"/>
              </a:rPr>
              <a:t>Lad være med at spise det.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264529" y="3937127"/>
            <a:ext cx="41176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" sz="500" dirty="0" smtClean="0">
                <a:latin typeface="Arial Rounded MT Bold" panose="020F0704030504030204" pitchFamily="34" charset="0"/>
              </a:rPr>
              <a:t>Spis det.</a:t>
            </a:r>
            <a:endParaRPr lang="da" sz="500" dirty="0">
              <a:latin typeface="Arial Rounded MT Bold" panose="020F070403050403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171457" y="3295267"/>
            <a:ext cx="41176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" sz="500" dirty="0" smtClean="0">
                <a:latin typeface="Arial Rounded MT Bold" panose="020F0704030504030204" pitchFamily="34" charset="0"/>
              </a:rPr>
              <a:t>Spis det.</a:t>
            </a:r>
            <a:endParaRPr lang="da" sz="500" dirty="0">
              <a:latin typeface="Arial Rounded MT Bold" panose="020F070403050403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292976" y="3782171"/>
            <a:ext cx="40005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" sz="500" dirty="0" smtClean="0">
                <a:latin typeface="Arial Rounded MT Bold" panose="020F0704030504030204" pitchFamily="34" charset="0"/>
              </a:rPr>
              <a:t>Spis det.</a:t>
            </a:r>
            <a:endParaRPr lang="da" sz="500" dirty="0">
              <a:latin typeface="Arial Rounded MT Bold" panose="020F0704030504030204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791012" y="2010002"/>
            <a:ext cx="40005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" sz="500" b="1" dirty="0" smtClean="0"/>
              <a:t>Spis det.</a:t>
            </a:r>
            <a:endParaRPr lang="da" sz="500" b="1" dirty="0"/>
          </a:p>
        </p:txBody>
      </p:sp>
      <p:sp>
        <p:nvSpPr>
          <p:cNvPr id="51" name="TextBox 50"/>
          <p:cNvSpPr txBox="1"/>
          <p:nvPr/>
        </p:nvSpPr>
        <p:spPr>
          <a:xfrm>
            <a:off x="5843775" y="3903259"/>
            <a:ext cx="4117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" sz="500" dirty="0" smtClean="0">
                <a:latin typeface="Arial Rounded MT Bold" panose="020F0704030504030204" pitchFamily="34" charset="0"/>
              </a:rPr>
              <a:t>Din afgørelse.</a:t>
            </a:r>
            <a:endParaRPr lang="da" sz="500" dirty="0">
              <a:latin typeface="Arial Rounded MT Bold" panose="020F070403050403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778804" y="3413882"/>
            <a:ext cx="4117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" sz="500" dirty="0" smtClean="0">
                <a:latin typeface="Arial Rounded MT Bold" panose="020F0704030504030204" pitchFamily="34" charset="0"/>
              </a:rPr>
              <a:t>Din afgørelse.</a:t>
            </a:r>
            <a:endParaRPr lang="da" sz="500" dirty="0">
              <a:latin typeface="Arial Rounded MT Bold" panose="020F070403050403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909436" y="3245477"/>
            <a:ext cx="4747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" sz="400" dirty="0">
                <a:latin typeface="Arial Rounded MT Bold" panose="020F0704030504030204" pitchFamily="34" charset="0"/>
              </a:rPr>
              <a:t>Lad være med at spise det.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42"/>
          <p:cNvSpPr txBox="1">
            <a:spLocks noGrp="1"/>
          </p:cNvSpPr>
          <p:nvPr>
            <p:ph type="title"/>
          </p:nvPr>
        </p:nvSpPr>
        <p:spPr>
          <a:xfrm>
            <a:off x="495850" y="141600"/>
            <a:ext cx="8648100" cy="70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b="1">
                <a:solidFill>
                  <a:srgbClr val="2BB0D4"/>
                </a:solidFill>
              </a:rPr>
              <a:t>Eksempler på hadefulde udtalelser</a:t>
            </a:r>
            <a:endParaRPr b="1">
              <a:solidFill>
                <a:srgbClr val="2BB0D4"/>
              </a:solidFill>
            </a:endParaRPr>
          </a:p>
        </p:txBody>
      </p:sp>
      <p:sp>
        <p:nvSpPr>
          <p:cNvPr id="209" name="Google Shape;209;p42"/>
          <p:cNvSpPr txBox="1">
            <a:spLocks noGrp="1"/>
          </p:cNvSpPr>
          <p:nvPr>
            <p:ph type="body" idx="1"/>
          </p:nvPr>
        </p:nvSpPr>
        <p:spPr>
          <a:xfrm>
            <a:off x="623400" y="81942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da-DK" sz="1700" dirty="0">
                <a:solidFill>
                  <a:schemeClr val="dk1"/>
                </a:solidFill>
              </a:rPr>
              <a:t>Du er her, men du kan ikke engang tale vores *%$@£!^! sprog, tag dig nu sammen</a:t>
            </a:r>
            <a:endParaRPr sz="1700"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da-DK" sz="1700" dirty="0">
                <a:solidFill>
                  <a:schemeClr val="dk1"/>
                </a:solidFill>
              </a:rPr>
              <a:t>Hold dig TIL DINE EGNE</a:t>
            </a:r>
            <a:endParaRPr sz="1700"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da-DK" sz="1700" dirty="0">
                <a:solidFill>
                  <a:schemeClr val="dk1"/>
                </a:solidFill>
              </a:rPr>
              <a:t>~%$£*- jeg vil @$%£&amp; dig i småstykker.</a:t>
            </a:r>
            <a:endParaRPr sz="1700"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da-DK" sz="1700" dirty="0">
                <a:solidFill>
                  <a:schemeClr val="dk1"/>
                </a:solidFill>
              </a:rPr>
              <a:t>HVORFOR KOMMER XENOVIANERE ALTID TIL VORES LAND - %$£*&amp;@~£ TAG HJEM!</a:t>
            </a:r>
            <a:endParaRPr sz="1700"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da-DK" sz="1700" dirty="0">
                <a:solidFill>
                  <a:schemeClr val="dk1"/>
                </a:solidFill>
              </a:rPr>
              <a:t>Hvis der er EN TIL situation med xenovianere, der begår terror, så er det på tide, at alarianere begynder at slå xenovianere ihjel i gaderne! Allesammen.</a:t>
            </a:r>
            <a:endParaRPr sz="1700"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da-DK" sz="1700" dirty="0">
                <a:solidFill>
                  <a:schemeClr val="dk1"/>
                </a:solidFill>
              </a:rPr>
              <a:t>De her folk er KRYB! Skyd dem allesammen her og nu.</a:t>
            </a:r>
            <a:endParaRPr sz="1700"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da-DK" sz="1700" dirty="0">
                <a:solidFill>
                  <a:schemeClr val="dk1"/>
                </a:solidFill>
              </a:rPr>
              <a:t>#ikkefornoget, men en xenovianer er ikke et menneske, det er et dyr.</a:t>
            </a:r>
            <a:endParaRPr sz="1700"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da-DK" sz="1700" dirty="0">
                <a:solidFill>
                  <a:schemeClr val="dk1"/>
                </a:solidFill>
              </a:rPr>
              <a:t>Alle kvinder er ludere.</a:t>
            </a:r>
            <a:endParaRPr sz="1700"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da-DK" sz="1700" dirty="0">
                <a:solidFill>
                  <a:schemeClr val="dk1"/>
                </a:solidFill>
              </a:rPr>
              <a:t>At vågne op og huske at du er en xenovianer må være en *%$@£!^! dårlig start på dagen.</a:t>
            </a:r>
            <a:endParaRPr sz="1700"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da-DK" sz="1700" dirty="0">
                <a:solidFill>
                  <a:schemeClr val="dk1"/>
                </a:solidFill>
              </a:rPr>
              <a:t>Kvinder fortjener at få igen med samme mønt som andre.</a:t>
            </a:r>
            <a:endParaRPr sz="17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43"/>
          <p:cNvSpPr txBox="1">
            <a:spLocks noGrp="1"/>
          </p:cNvSpPr>
          <p:nvPr>
            <p:ph type="body" idx="1"/>
          </p:nvPr>
        </p:nvSpPr>
        <p:spPr>
          <a:xfrm>
            <a:off x="703950" y="1128775"/>
            <a:ext cx="83028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>
                <a:solidFill>
                  <a:srgbClr val="000000"/>
                </a:solidFill>
              </a:rPr>
              <a:t>Skriv </a:t>
            </a:r>
            <a:r>
              <a:rPr lang="da-DK" b="1">
                <a:solidFill>
                  <a:srgbClr val="2BB0D4"/>
                </a:solidFill>
              </a:rPr>
              <a:t>en algoritme</a:t>
            </a:r>
            <a:r>
              <a:rPr lang="da-DK">
                <a:solidFill>
                  <a:srgbClr val="000000"/>
                </a:solidFill>
              </a:rPr>
              <a:t> der kan identificere hadtale gennem en række tests. Algoritmens formål er at fastlægge, om en udtalelse er eller ikke er hadtale. 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da-DK" b="1">
                <a:solidFill>
                  <a:srgbClr val="2BB0D4"/>
                </a:solidFill>
              </a:rPr>
              <a:t>For eksempel: indeholder udtalelsen dårligt sprog?</a:t>
            </a:r>
            <a:endParaRPr b="1">
              <a:solidFill>
                <a:srgbClr val="2BB0D4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da-DK">
                <a:solidFill>
                  <a:srgbClr val="000000"/>
                </a:solidFill>
              </a:rPr>
              <a:t>Du bør teste din algoritme med de givne eksempler på hadefulde udtalelser for at sikre, at den virker.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da-DK">
                <a:solidFill>
                  <a:srgbClr val="000000"/>
                </a:solidFill>
              </a:rPr>
              <a:t>Når du har færdiggjort og testet dine udtalelser, får du et andet sæt udtalelser for at tjekke, hvor effektiv din algoritme er.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15" name="Google Shape;215;p43"/>
          <p:cNvSpPr txBox="1">
            <a:spLocks noGrp="1"/>
          </p:cNvSpPr>
          <p:nvPr>
            <p:ph type="title"/>
          </p:nvPr>
        </p:nvSpPr>
        <p:spPr>
          <a:xfrm>
            <a:off x="495850" y="141600"/>
            <a:ext cx="8648100" cy="70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b="1">
                <a:solidFill>
                  <a:srgbClr val="2BB0D4"/>
                </a:solidFill>
              </a:rPr>
              <a:t>Din udfordring</a:t>
            </a:r>
            <a:endParaRPr b="1">
              <a:solidFill>
                <a:srgbClr val="2BB0D4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44"/>
          <p:cNvSpPr txBox="1">
            <a:spLocks noGrp="1"/>
          </p:cNvSpPr>
          <p:nvPr>
            <p:ph type="body" idx="1"/>
          </p:nvPr>
        </p:nvSpPr>
        <p:spPr>
          <a:xfrm>
            <a:off x="390925" y="1080600"/>
            <a:ext cx="8513637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da-DK" dirty="0">
                <a:solidFill>
                  <a:schemeClr val="dk1"/>
                </a:solidFill>
              </a:rPr>
              <a:t>Ingen jobs, ingen fremtid, intet %$£*&amp;@~£ håb #BlameXenovians</a:t>
            </a:r>
            <a:endParaRPr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da-DK" dirty="0">
                <a:solidFill>
                  <a:schemeClr val="dk1"/>
                </a:solidFill>
              </a:rPr>
              <a:t>Åh du skønne xenovianer, jeg glæder mig til at fjerne dit hoved fra din krop! </a:t>
            </a:r>
            <a:endParaRPr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da-DK" dirty="0">
                <a:solidFill>
                  <a:schemeClr val="dk1"/>
                </a:solidFill>
              </a:rPr>
              <a:t>~%$£ dig, ~%$£ dem, ~%$£ alle.</a:t>
            </a:r>
            <a:endParaRPr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da-DK" dirty="0">
                <a:solidFill>
                  <a:schemeClr val="dk1"/>
                </a:solidFill>
              </a:rPr>
              <a:t>Jeg synes at xenovianere har lige så meget ret til at være her som mennesker #kunforsjov</a:t>
            </a:r>
            <a:endParaRPr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da-DK" dirty="0">
                <a:solidFill>
                  <a:schemeClr val="dk1"/>
                </a:solidFill>
              </a:rPr>
              <a:t>Hvornår vil I xenovianere kravle tilbage under den klamme sten I er kommet frem fra?</a:t>
            </a:r>
            <a:endParaRPr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da-DK" dirty="0">
                <a:solidFill>
                  <a:schemeClr val="dk1"/>
                </a:solidFill>
              </a:rPr>
              <a:t>De her folk er KRYB!       allesammen.</a:t>
            </a:r>
            <a:endParaRPr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da-DK" dirty="0">
                <a:solidFill>
                  <a:schemeClr val="dk1"/>
                </a:solidFill>
              </a:rPr>
              <a:t>Alle xenovianere er %$£*&amp;@~£ </a:t>
            </a:r>
            <a:endParaRPr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da-DK" dirty="0">
                <a:solidFill>
                  <a:schemeClr val="dk1"/>
                </a:solidFill>
              </a:rPr>
              <a:t>Du og din slags er allesammen en bunke &amp;$!^*-&amp;$%@!</a:t>
            </a:r>
            <a:endParaRPr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da-DK" dirty="0">
                <a:solidFill>
                  <a:schemeClr val="dk1"/>
                </a:solidFill>
              </a:rPr>
              <a:t>Xenovianere er hunde! Det her er hvad jeg gør ved hunde</a:t>
            </a:r>
            <a:r>
              <a:rPr lang="da-DK" dirty="0" smtClean="0">
                <a:solidFill>
                  <a:schemeClr val="dk1"/>
                </a:solidFill>
              </a:rPr>
              <a:t>:</a:t>
            </a:r>
            <a:br>
              <a:rPr lang="da-DK" dirty="0" smtClean="0">
                <a:solidFill>
                  <a:schemeClr val="dk1"/>
                </a:solidFill>
              </a:rPr>
            </a:br>
            <a:r>
              <a:rPr lang="da-DK" u="sng" dirty="0" smtClean="0">
                <a:solidFill>
                  <a:srgbClr val="2BB0D4"/>
                </a:solidFill>
              </a:rPr>
              <a:t>burn-them-all.gif</a:t>
            </a:r>
            <a:endParaRPr u="sng" dirty="0">
              <a:solidFill>
                <a:srgbClr val="2BB0D4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da-DK" b="1" dirty="0">
                <a:solidFill>
                  <a:srgbClr val="2BB0D4"/>
                </a:solidFill>
              </a:rPr>
              <a:t>Meme</a:t>
            </a:r>
            <a:r>
              <a:rPr lang="da-DK" dirty="0">
                <a:solidFill>
                  <a:schemeClr val="dk1"/>
                </a:solidFill>
              </a:rPr>
              <a:t> – den bedste xenovianer er en død xenovianer.</a:t>
            </a:r>
            <a:endParaRPr u="sng" dirty="0">
              <a:solidFill>
                <a:srgbClr val="3D85C6"/>
              </a:solidFill>
            </a:endParaRPr>
          </a:p>
        </p:txBody>
      </p:sp>
      <p:pic>
        <p:nvPicPr>
          <p:cNvPr id="221" name="Google Shape;221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01587" y="1424488"/>
            <a:ext cx="302975" cy="30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3156590" y="3086315"/>
            <a:ext cx="353475" cy="27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53353" y="3360040"/>
            <a:ext cx="283285" cy="27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4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72000" y="3372771"/>
            <a:ext cx="284346" cy="248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4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56346" y="3372771"/>
            <a:ext cx="284346" cy="248262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44"/>
          <p:cNvSpPr txBox="1"/>
          <p:nvPr/>
        </p:nvSpPr>
        <p:spPr>
          <a:xfrm>
            <a:off x="495850" y="141600"/>
            <a:ext cx="8648100" cy="7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800" b="1">
                <a:solidFill>
                  <a:srgbClr val="2BB0D4"/>
                </a:solidFill>
              </a:rPr>
              <a:t>Eksempler på hadefulde udtalelser 2</a:t>
            </a:r>
            <a:endParaRPr sz="2800" b="1">
              <a:solidFill>
                <a:srgbClr val="2BB0D4"/>
              </a:solidFill>
            </a:endParaRPr>
          </a:p>
        </p:txBody>
      </p:sp>
      <p:pic>
        <p:nvPicPr>
          <p:cNvPr id="10" name="Google Shape;235;p48"/>
          <p:cNvPicPr preferRelativeResize="0"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800" y="2880022"/>
            <a:ext cx="1680068" cy="168463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/>
          <p:cNvSpPr txBox="1"/>
          <p:nvPr/>
        </p:nvSpPr>
        <p:spPr>
          <a:xfrm>
            <a:off x="6946434" y="2862099"/>
            <a:ext cx="18287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" sz="1200" b="1" dirty="0" smtClean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latin typeface="Impact" panose="020B0806030902050204" pitchFamily="34" charset="0"/>
              </a:rPr>
              <a:t>DEN BEDSTE XENOVIANER</a:t>
            </a:r>
          </a:p>
          <a:p>
            <a:pPr algn="ctr"/>
            <a:endParaRPr lang="da" sz="1200" b="1" dirty="0" smtClean="0">
              <a:ln w="3175">
                <a:solidFill>
                  <a:schemeClr val="tx1"/>
                </a:solidFill>
              </a:ln>
              <a:solidFill>
                <a:schemeClr val="bg1"/>
              </a:solidFill>
              <a:latin typeface="Impact" panose="020B0806030902050204" pitchFamily="34" charset="0"/>
            </a:endParaRPr>
          </a:p>
          <a:p>
            <a:pPr algn="ctr"/>
            <a:endParaRPr lang="da" b="1" dirty="0">
              <a:ln w="3175">
                <a:solidFill>
                  <a:schemeClr val="tx1"/>
                </a:solidFill>
              </a:ln>
              <a:solidFill>
                <a:schemeClr val="bg1"/>
              </a:solidFill>
              <a:latin typeface="Impact" panose="020B0806030902050204" pitchFamily="34" charset="0"/>
            </a:endParaRPr>
          </a:p>
          <a:p>
            <a:pPr algn="ctr"/>
            <a:endParaRPr lang="da" b="1" dirty="0" smtClean="0">
              <a:ln w="3175">
                <a:solidFill>
                  <a:schemeClr val="tx1"/>
                </a:solidFill>
              </a:ln>
              <a:solidFill>
                <a:schemeClr val="bg1"/>
              </a:solidFill>
              <a:latin typeface="Impact" panose="020B0806030902050204" pitchFamily="34" charset="0"/>
            </a:endParaRPr>
          </a:p>
          <a:p>
            <a:pPr algn="ctr"/>
            <a:endParaRPr lang="da" b="1" dirty="0">
              <a:ln w="3175">
                <a:solidFill>
                  <a:schemeClr val="tx1"/>
                </a:solidFill>
              </a:ln>
              <a:solidFill>
                <a:schemeClr val="bg1"/>
              </a:solidFill>
              <a:latin typeface="Impact" panose="020B0806030902050204" pitchFamily="34" charset="0"/>
            </a:endParaRPr>
          </a:p>
          <a:p>
            <a:pPr algn="ctr"/>
            <a:endParaRPr lang="da" b="1" dirty="0" smtClean="0">
              <a:ln w="3175">
                <a:solidFill>
                  <a:schemeClr val="tx1"/>
                </a:solidFill>
              </a:ln>
              <a:solidFill>
                <a:schemeClr val="bg1"/>
              </a:solidFill>
              <a:latin typeface="Impact" panose="020B0806030902050204" pitchFamily="34" charset="0"/>
            </a:endParaRPr>
          </a:p>
          <a:p>
            <a:pPr algn="ctr"/>
            <a:endParaRPr lang="da" b="1" dirty="0">
              <a:ln w="3175">
                <a:solidFill>
                  <a:schemeClr val="tx1"/>
                </a:solidFill>
              </a:ln>
              <a:solidFill>
                <a:schemeClr val="bg1"/>
              </a:solidFill>
              <a:latin typeface="Impact" panose="020B0806030902050204" pitchFamily="34" charset="0"/>
            </a:endParaRPr>
          </a:p>
          <a:p>
            <a:pPr lvl="1" algn="ctr"/>
            <a:r>
              <a:rPr lang="da" b="1" dirty="0" smtClean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latin typeface="Impact" panose="020B0806030902050204" pitchFamily="34" charset="0"/>
              </a:rPr>
              <a:t>ER EN DØD XENOVIANER</a:t>
            </a:r>
            <a:endParaRPr lang="da" b="1" dirty="0">
              <a:ln w="3175">
                <a:solidFill>
                  <a:schemeClr val="tx1"/>
                </a:solidFill>
              </a:ln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Google Shape;232;p45"/>
          <p:cNvPicPr preferRelativeResize="0"/>
          <p:nvPr/>
        </p:nvPicPr>
        <p:blipFill rotWithShape="1">
          <a:blip r:embed="rId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13182" y="703750"/>
            <a:ext cx="4517626" cy="18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45"/>
          <p:cNvSpPr txBox="1"/>
          <p:nvPr/>
        </p:nvSpPr>
        <p:spPr>
          <a:xfrm>
            <a:off x="1933950" y="2764750"/>
            <a:ext cx="5276100" cy="7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3600" b="1">
                <a:solidFill>
                  <a:srgbClr val="F7931D"/>
                </a:solidFill>
              </a:rPr>
              <a:t>www.hackinghate.eu</a:t>
            </a:r>
            <a:endParaRPr sz="3600" b="1">
              <a:solidFill>
                <a:srgbClr val="F7931D"/>
              </a:solidFill>
            </a:endParaRPr>
          </a:p>
        </p:txBody>
      </p:sp>
      <p:sp>
        <p:nvSpPr>
          <p:cNvPr id="235" name="Google Shape;235;p45"/>
          <p:cNvSpPr txBox="1"/>
          <p:nvPr/>
        </p:nvSpPr>
        <p:spPr>
          <a:xfrm>
            <a:off x="3498613" y="3742400"/>
            <a:ext cx="2146800" cy="4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500" b="1">
                <a:solidFill>
                  <a:srgbClr val="F7931D"/>
                </a:solidFill>
              </a:rPr>
              <a:t>#SELMA_eu</a:t>
            </a:r>
            <a:endParaRPr sz="2500" b="1">
              <a:solidFill>
                <a:srgbClr val="F7931D"/>
              </a:solidFill>
            </a:endParaRPr>
          </a:p>
        </p:txBody>
      </p:sp>
      <p:pic>
        <p:nvPicPr>
          <p:cNvPr id="236" name="Google Shape;236;p4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94226" y="3738238"/>
            <a:ext cx="421425" cy="42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4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8200" y="4566900"/>
            <a:ext cx="2193600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4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951950" y="4627776"/>
            <a:ext cx="953696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45"/>
          <p:cNvPicPr preferRelativeResize="0"/>
          <p:nvPr/>
        </p:nvPicPr>
        <p:blipFill rotWithShape="1">
          <a:blip r:embed="rId8">
            <a:alphaModFix/>
          </a:blip>
          <a:srcRect t="6263" b="6254"/>
          <a:stretch/>
        </p:blipFill>
        <p:spPr>
          <a:xfrm>
            <a:off x="3022725" y="4566900"/>
            <a:ext cx="1169370" cy="41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45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323031" y="4524394"/>
            <a:ext cx="498000" cy="4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45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036575" y="4499890"/>
            <a:ext cx="498002" cy="54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45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665500" y="4617700"/>
            <a:ext cx="953698" cy="311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45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750125" y="4627775"/>
            <a:ext cx="1142175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45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54801" y="512500"/>
            <a:ext cx="388401" cy="3316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685</Words>
  <Application>Microsoft Office PowerPoint</Application>
  <PresentationFormat>On-screen Show (16:9)</PresentationFormat>
  <Paragraphs>115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Arial</vt:lpstr>
      <vt:lpstr>Arial Rounded MT Bold</vt:lpstr>
      <vt:lpstr>Blogger Sans Medium</vt:lpstr>
      <vt:lpstr>Impact</vt:lpstr>
      <vt:lpstr>Lato Heavy</vt:lpstr>
      <vt:lpstr>Times New Roman</vt:lpstr>
      <vt:lpstr>Simple Light</vt:lpstr>
      <vt:lpstr>Simple Light</vt:lpstr>
      <vt:lpstr>Simple Light</vt:lpstr>
      <vt:lpstr>At spotte had: byg en algoritme</vt:lpstr>
      <vt:lpstr>Husk lige...</vt:lpstr>
      <vt:lpstr>Hvad kendetegner en algoritme</vt:lpstr>
      <vt:lpstr>Eksempel på en simpel algoritme </vt:lpstr>
      <vt:lpstr>Eksempel på en mere kompleks algoritme </vt:lpstr>
      <vt:lpstr>Eksempler på hadefulde udtalelser</vt:lpstr>
      <vt:lpstr>Din udfordring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 spotte had: byg en algoritme</dc:title>
  <cp:lastModifiedBy>Adobe EUN</cp:lastModifiedBy>
  <cp:revision>3</cp:revision>
  <dcterms:modified xsi:type="dcterms:W3CDTF">2019-09-17T10:24:45Z</dcterms:modified>
</cp:coreProperties>
</file>