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2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2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2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2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2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2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3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3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5: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32: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3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3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0: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9.jpg"/><Relationship Id="rId10" Type="http://schemas.openxmlformats.org/officeDocument/2006/relationships/image" Target="../media/image6.jp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2.jpg"/><Relationship Id="rId7" Type="http://schemas.openxmlformats.org/officeDocument/2006/relationships/image" Target="../media/image7.png"/><Relationship Id="rId8"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21.png"/><Relationship Id="rId13" Type="http://schemas.openxmlformats.org/officeDocument/2006/relationships/image" Target="../media/image32.png"/><Relationship Id="rId12"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7.jpg"/><Relationship Id="rId15" Type="http://schemas.openxmlformats.org/officeDocument/2006/relationships/image" Target="../media/image28.png"/><Relationship Id="rId14" Type="http://schemas.openxmlformats.org/officeDocument/2006/relationships/image" Target="../media/image25.jpg"/><Relationship Id="rId17" Type="http://schemas.openxmlformats.org/officeDocument/2006/relationships/image" Target="../media/image29.png"/><Relationship Id="rId16" Type="http://schemas.openxmlformats.org/officeDocument/2006/relationships/image" Target="../media/image27.jpg"/><Relationship Id="rId5" Type="http://schemas.openxmlformats.org/officeDocument/2006/relationships/image" Target="../media/image15.jpg"/><Relationship Id="rId6" Type="http://schemas.openxmlformats.org/officeDocument/2006/relationships/image" Target="../media/image22.jpg"/><Relationship Id="rId7" Type="http://schemas.openxmlformats.org/officeDocument/2006/relationships/image" Target="../media/image35.png"/><Relationship Id="rId8"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44.png"/><Relationship Id="rId6"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31.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0" Type="http://schemas.openxmlformats.org/officeDocument/2006/relationships/image" Target="../media/image47.jp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2.png"/><Relationship Id="rId4" Type="http://schemas.openxmlformats.org/officeDocument/2006/relationships/image" Target="../media/image37.jpg"/><Relationship Id="rId9" Type="http://schemas.openxmlformats.org/officeDocument/2006/relationships/image" Target="../media/image41.png"/><Relationship Id="rId5" Type="http://schemas.openxmlformats.org/officeDocument/2006/relationships/image" Target="../media/image33.png"/><Relationship Id="rId6" Type="http://schemas.openxmlformats.org/officeDocument/2006/relationships/image" Target="../media/image34.jpg"/><Relationship Id="rId7" Type="http://schemas.openxmlformats.org/officeDocument/2006/relationships/image" Target="../media/image39.png"/><Relationship Id="rId8" Type="http://schemas.openxmlformats.org/officeDocument/2006/relationships/image" Target="../media/image40.jpg"/></Relationships>
</file>

<file path=ppt/slides/_rels/slide22.xml.rels><?xml version="1.0" encoding="UTF-8" standalone="yes"?><Relationships xmlns="http://schemas.openxmlformats.org/package/2006/relationships"><Relationship Id="rId11" Type="http://schemas.openxmlformats.org/officeDocument/2006/relationships/image" Target="../media/image58.jpg"/><Relationship Id="rId10" Type="http://schemas.openxmlformats.org/officeDocument/2006/relationships/image" Target="../media/image53.png"/><Relationship Id="rId13" Type="http://schemas.openxmlformats.org/officeDocument/2006/relationships/image" Target="../media/image52.jpg"/><Relationship Id="rId12"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6.png"/><Relationship Id="rId4" Type="http://schemas.openxmlformats.org/officeDocument/2006/relationships/image" Target="../media/image43.jpg"/><Relationship Id="rId9" Type="http://schemas.openxmlformats.org/officeDocument/2006/relationships/image" Target="../media/image50.png"/><Relationship Id="rId15" Type="http://schemas.openxmlformats.org/officeDocument/2006/relationships/image" Target="../media/image59.jpg"/><Relationship Id="rId14" Type="http://schemas.openxmlformats.org/officeDocument/2006/relationships/image" Target="../media/image57.jpg"/><Relationship Id="rId17" Type="http://schemas.openxmlformats.org/officeDocument/2006/relationships/image" Target="../media/image51.jpg"/><Relationship Id="rId16" Type="http://schemas.openxmlformats.org/officeDocument/2006/relationships/image" Target="../media/image75.png"/><Relationship Id="rId5" Type="http://schemas.openxmlformats.org/officeDocument/2006/relationships/image" Target="../media/image45.png"/><Relationship Id="rId6" Type="http://schemas.openxmlformats.org/officeDocument/2006/relationships/image" Target="../media/image42.png"/><Relationship Id="rId7" Type="http://schemas.openxmlformats.org/officeDocument/2006/relationships/image" Target="../media/image46.jpg"/><Relationship Id="rId8"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76.png"/><Relationship Id="rId13" Type="http://schemas.openxmlformats.org/officeDocument/2006/relationships/image" Target="../media/image64.png"/><Relationship Id="rId12" Type="http://schemas.openxmlformats.org/officeDocument/2006/relationships/image" Target="../media/image63.jp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67.png"/><Relationship Id="rId9" Type="http://schemas.openxmlformats.org/officeDocument/2006/relationships/image" Target="../media/image73.jpg"/><Relationship Id="rId15" Type="http://schemas.openxmlformats.org/officeDocument/2006/relationships/image" Target="../media/image71.png"/><Relationship Id="rId14" Type="http://schemas.openxmlformats.org/officeDocument/2006/relationships/image" Target="../media/image68.png"/><Relationship Id="rId17" Type="http://schemas.openxmlformats.org/officeDocument/2006/relationships/image" Target="../media/image81.jpg"/><Relationship Id="rId16" Type="http://schemas.openxmlformats.org/officeDocument/2006/relationships/image" Target="../media/image74.jpg"/><Relationship Id="rId5" Type="http://schemas.openxmlformats.org/officeDocument/2006/relationships/image" Target="../media/image56.jpg"/><Relationship Id="rId19" Type="http://schemas.openxmlformats.org/officeDocument/2006/relationships/image" Target="../media/image70.png"/><Relationship Id="rId6" Type="http://schemas.openxmlformats.org/officeDocument/2006/relationships/image" Target="../media/image61.png"/><Relationship Id="rId18" Type="http://schemas.openxmlformats.org/officeDocument/2006/relationships/image" Target="../media/image78.jpg"/><Relationship Id="rId7" Type="http://schemas.openxmlformats.org/officeDocument/2006/relationships/image" Target="../media/image69.jpg"/><Relationship Id="rId8" Type="http://schemas.openxmlformats.org/officeDocument/2006/relationships/image" Target="../media/image6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2.png"/><Relationship Id="rId4" Type="http://schemas.openxmlformats.org/officeDocument/2006/relationships/image" Target="../media/image82.png"/><Relationship Id="rId5" Type="http://schemas.openxmlformats.org/officeDocument/2006/relationships/image" Target="../media/image93.jpg"/><Relationship Id="rId6" Type="http://schemas.openxmlformats.org/officeDocument/2006/relationships/image" Target="../media/image91.png"/><Relationship Id="rId7" Type="http://schemas.openxmlformats.org/officeDocument/2006/relationships/image" Target="../media/image85.png"/><Relationship Id="rId8" Type="http://schemas.openxmlformats.org/officeDocument/2006/relationships/image" Target="../media/image84.jpg"/></Relationships>
</file>

<file path=ppt/slides/_rels/slide26.xml.rels><?xml version="1.0" encoding="UTF-8" standalone="yes"?><Relationships xmlns="http://schemas.openxmlformats.org/package/2006/relationships"><Relationship Id="rId11" Type="http://schemas.openxmlformats.org/officeDocument/2006/relationships/image" Target="../media/image89.png"/><Relationship Id="rId10" Type="http://schemas.openxmlformats.org/officeDocument/2006/relationships/image" Target="../media/image92.jpg"/><Relationship Id="rId13" Type="http://schemas.openxmlformats.org/officeDocument/2006/relationships/image" Target="../media/image88.png"/><Relationship Id="rId12" Type="http://schemas.openxmlformats.org/officeDocument/2006/relationships/image" Target="../media/image86.jp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7.png"/><Relationship Id="rId4" Type="http://schemas.openxmlformats.org/officeDocument/2006/relationships/image" Target="../media/image79.jpg"/><Relationship Id="rId9" Type="http://schemas.openxmlformats.org/officeDocument/2006/relationships/image" Target="../media/image90.png"/><Relationship Id="rId15" Type="http://schemas.openxmlformats.org/officeDocument/2006/relationships/image" Target="../media/image104.png"/><Relationship Id="rId14" Type="http://schemas.openxmlformats.org/officeDocument/2006/relationships/image" Target="../media/image87.jpg"/><Relationship Id="rId16" Type="http://schemas.openxmlformats.org/officeDocument/2006/relationships/image" Target="../media/image95.jpg"/><Relationship Id="rId5" Type="http://schemas.openxmlformats.org/officeDocument/2006/relationships/image" Target="../media/image80.png"/><Relationship Id="rId6" Type="http://schemas.openxmlformats.org/officeDocument/2006/relationships/image" Target="../media/image1.jpg"/><Relationship Id="rId7" Type="http://schemas.openxmlformats.org/officeDocument/2006/relationships/image" Target="../media/image83.png"/><Relationship Id="rId8" Type="http://schemas.openxmlformats.org/officeDocument/2006/relationships/image" Target="../media/image9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1.jpg"/><Relationship Id="rId4" Type="http://schemas.openxmlformats.org/officeDocument/2006/relationships/image" Target="../media/image110.jpg"/><Relationship Id="rId5" Type="http://schemas.openxmlformats.org/officeDocument/2006/relationships/image" Target="../media/image106.png"/><Relationship Id="rId6" Type="http://schemas.openxmlformats.org/officeDocument/2006/relationships/image" Target="../media/image103.jpg"/><Relationship Id="rId7" Type="http://schemas.openxmlformats.org/officeDocument/2006/relationships/image" Target="../media/image96.jpg"/><Relationship Id="rId8" Type="http://schemas.openxmlformats.org/officeDocument/2006/relationships/image" Target="../media/image97.png"/></Relationships>
</file>

<file path=ppt/slides/_rels/slide29.xml.rels><?xml version="1.0" encoding="UTF-8" standalone="yes"?><Relationships xmlns="http://schemas.openxmlformats.org/package/2006/relationships"><Relationship Id="rId11" Type="http://schemas.openxmlformats.org/officeDocument/2006/relationships/image" Target="../media/image107.jpg"/><Relationship Id="rId10" Type="http://schemas.openxmlformats.org/officeDocument/2006/relationships/image" Target="../media/image113.jpg"/><Relationship Id="rId13" Type="http://schemas.openxmlformats.org/officeDocument/2006/relationships/image" Target="../media/image78.jpg"/><Relationship Id="rId12" Type="http://schemas.openxmlformats.org/officeDocument/2006/relationships/image" Target="../media/image111.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8.jpg"/><Relationship Id="rId4" Type="http://schemas.openxmlformats.org/officeDocument/2006/relationships/image" Target="../media/image100.jpg"/><Relationship Id="rId9" Type="http://schemas.openxmlformats.org/officeDocument/2006/relationships/image" Target="../media/image109.png"/><Relationship Id="rId15" Type="http://schemas.openxmlformats.org/officeDocument/2006/relationships/image" Target="../media/image117.jpg"/><Relationship Id="rId14" Type="http://schemas.openxmlformats.org/officeDocument/2006/relationships/image" Target="../media/image114.png"/><Relationship Id="rId17" Type="http://schemas.openxmlformats.org/officeDocument/2006/relationships/image" Target="../media/image116.png"/><Relationship Id="rId16" Type="http://schemas.openxmlformats.org/officeDocument/2006/relationships/image" Target="../media/image112.jpg"/><Relationship Id="rId5" Type="http://schemas.openxmlformats.org/officeDocument/2006/relationships/image" Target="../media/image102.png"/><Relationship Id="rId6" Type="http://schemas.openxmlformats.org/officeDocument/2006/relationships/image" Target="../media/image94.png"/><Relationship Id="rId7" Type="http://schemas.openxmlformats.org/officeDocument/2006/relationships/image" Target="../media/image98.png"/><Relationship Id="rId8" Type="http://schemas.openxmlformats.org/officeDocument/2006/relationships/image" Target="../media/image1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 name="Shape 10"/>
        <p:cNvGrpSpPr/>
        <p:nvPr/>
      </p:nvGrpSpPr>
      <p:grpSpPr>
        <a:xfrm>
          <a:off x="0" y="0"/>
          <a:ext cx="0" cy="0"/>
          <a:chOff x="0" y="0"/>
          <a:chExt cx="0" cy="0"/>
        </a:xfrm>
      </p:grpSpPr>
      <p:sp>
        <p:nvSpPr>
          <p:cNvPr id="11" name="Google Shape;11;p3"/>
          <p:cNvSpPr/>
          <p:nvPr/>
        </p:nvSpPr>
        <p:spPr>
          <a:xfrm>
            <a:off x="538619" y="3411601"/>
            <a:ext cx="5775312" cy="38100"/>
          </a:xfrm>
          <a:custGeom>
            <a:rect b="b" l="l" r="r" t="t"/>
            <a:pathLst>
              <a:path extrusionOk="0" h="120000" w="120000">
                <a:moveTo>
                  <a:pt x="0" y="120000"/>
                </a:moveTo>
                <a:lnTo>
                  <a:pt x="120000" y="120000"/>
                </a:lnTo>
                <a:lnTo>
                  <a:pt x="120000" y="0"/>
                </a:lnTo>
                <a:lnTo>
                  <a:pt x="0" y="0"/>
                </a:lnTo>
                <a:lnTo>
                  <a:pt x="0" y="1200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3"/>
          <p:cNvSpPr/>
          <p:nvPr/>
        </p:nvSpPr>
        <p:spPr>
          <a:xfrm>
            <a:off x="538619" y="3411601"/>
            <a:ext cx="5775312" cy="38100"/>
          </a:xfrm>
          <a:custGeom>
            <a:rect b="b" l="l" r="r" t="t"/>
            <a:pathLst>
              <a:path extrusionOk="0" h="120000" w="120000">
                <a:moveTo>
                  <a:pt x="0" y="120000"/>
                </a:moveTo>
                <a:lnTo>
                  <a:pt x="120000" y="120000"/>
                </a:lnTo>
                <a:lnTo>
                  <a:pt x="120000" y="0"/>
                </a:lnTo>
                <a:lnTo>
                  <a:pt x="0" y="0"/>
                </a:lnTo>
                <a:lnTo>
                  <a:pt x="0" y="1200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3"/>
          <p:cNvSpPr/>
          <p:nvPr/>
        </p:nvSpPr>
        <p:spPr>
          <a:xfrm>
            <a:off x="538619" y="3430651"/>
            <a:ext cx="7406627" cy="0"/>
          </a:xfrm>
          <a:custGeom>
            <a:rect b="b" l="l" r="r" t="t"/>
            <a:pathLst>
              <a:path extrusionOk="0" h="120000" w="120000">
                <a:moveTo>
                  <a:pt x="0" y="0"/>
                </a:moveTo>
                <a:lnTo>
                  <a:pt x="12000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3"/>
          <p:cNvSpPr/>
          <p:nvPr/>
        </p:nvSpPr>
        <p:spPr>
          <a:xfrm>
            <a:off x="8015351" y="323850"/>
            <a:ext cx="855662" cy="838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3"/>
          <p:cNvSpPr txBox="1"/>
          <p:nvPr/>
        </p:nvSpPr>
        <p:spPr>
          <a:xfrm>
            <a:off x="533501" y="1686627"/>
            <a:ext cx="5156865" cy="660907"/>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solidFill>
                  <a:srgbClr val="BA0725"/>
                </a:solidFill>
                <a:latin typeface="Georgia"/>
                <a:ea typeface="Georgia"/>
                <a:cs typeface="Georgia"/>
                <a:sym typeface="Georgia"/>
              </a:rPr>
              <a:t>Payments, Virtual</a:t>
            </a:r>
            <a:endParaRPr sz="5000">
              <a:solidFill>
                <a:schemeClr val="dk1"/>
              </a:solidFill>
              <a:latin typeface="Georgia"/>
              <a:ea typeface="Georgia"/>
              <a:cs typeface="Georgia"/>
              <a:sym typeface="Georgia"/>
            </a:endParaRPr>
          </a:p>
        </p:txBody>
      </p:sp>
      <p:sp>
        <p:nvSpPr>
          <p:cNvPr id="16" name="Google Shape;16;p3"/>
          <p:cNvSpPr txBox="1"/>
          <p:nvPr/>
        </p:nvSpPr>
        <p:spPr>
          <a:xfrm>
            <a:off x="533501" y="2486862"/>
            <a:ext cx="4147339" cy="661212"/>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solidFill>
                  <a:srgbClr val="BA0725"/>
                </a:solidFill>
                <a:latin typeface="Georgia"/>
                <a:ea typeface="Georgia"/>
                <a:cs typeface="Georgia"/>
                <a:sym typeface="Georgia"/>
              </a:rPr>
              <a:t>Solutions, and</a:t>
            </a:r>
            <a:endParaRPr sz="5000">
              <a:solidFill>
                <a:schemeClr val="dk1"/>
              </a:solidFill>
              <a:latin typeface="Georgia"/>
              <a:ea typeface="Georgia"/>
              <a:cs typeface="Georgia"/>
              <a:sym typeface="Georgia"/>
            </a:endParaRPr>
          </a:p>
        </p:txBody>
      </p:sp>
      <p:sp>
        <p:nvSpPr>
          <p:cNvPr id="17" name="Google Shape;17;p3"/>
          <p:cNvSpPr txBox="1"/>
          <p:nvPr/>
        </p:nvSpPr>
        <p:spPr>
          <a:xfrm>
            <a:off x="4711427" y="2486862"/>
            <a:ext cx="3221387" cy="661212"/>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solidFill>
                  <a:srgbClr val="BA0725"/>
                </a:solidFill>
                <a:latin typeface="Georgia"/>
                <a:ea typeface="Georgia"/>
                <a:cs typeface="Georgia"/>
                <a:sym typeface="Georgia"/>
              </a:rPr>
              <a:t>Innovation</a:t>
            </a:r>
            <a:endParaRPr sz="5000">
              <a:solidFill>
                <a:schemeClr val="dk1"/>
              </a:solidFill>
              <a:latin typeface="Georgia"/>
              <a:ea typeface="Georgia"/>
              <a:cs typeface="Georgia"/>
              <a:sym typeface="Georgia"/>
            </a:endParaRPr>
          </a:p>
        </p:txBody>
      </p:sp>
      <p:sp>
        <p:nvSpPr>
          <p:cNvPr id="18" name="Google Shape;18;p3"/>
          <p:cNvSpPr txBox="1"/>
          <p:nvPr/>
        </p:nvSpPr>
        <p:spPr>
          <a:xfrm>
            <a:off x="533501" y="3703569"/>
            <a:ext cx="1975290" cy="583184"/>
          </a:xfrm>
          <a:prstGeom prst="rect">
            <a:avLst/>
          </a:prstGeom>
          <a:noFill/>
          <a:ln>
            <a:noFill/>
          </a:ln>
        </p:spPr>
        <p:txBody>
          <a:bodyPr anchorCtr="0" anchor="t" bIns="0" lIns="0" spcFirstLastPara="1" rIns="0" wrap="square" tIns="0">
            <a:noAutofit/>
          </a:bodyPr>
          <a:lstStyle/>
          <a:p>
            <a:pPr indent="0" lvl="0" marL="12700" marR="1002" rtl="0" algn="l">
              <a:lnSpc>
                <a:spcPct val="109111"/>
              </a:lnSpc>
              <a:spcBef>
                <a:spcPts val="0"/>
              </a:spcBef>
              <a:spcAft>
                <a:spcPts val="0"/>
              </a:spcAft>
              <a:buNone/>
            </a:pPr>
            <a:r>
              <a:rPr b="1" lang="en-US" sz="1800">
                <a:solidFill>
                  <a:schemeClr val="dk1"/>
                </a:solidFill>
                <a:latin typeface="Verdana"/>
                <a:ea typeface="Verdana"/>
                <a:cs typeface="Verdana"/>
                <a:sym typeface="Verdana"/>
              </a:rPr>
              <a:t>Avid Modjtabai</a:t>
            </a:r>
            <a:endParaRPr sz="1800">
              <a:solidFill>
                <a:schemeClr val="dk1"/>
              </a:solidFill>
              <a:latin typeface="Verdana"/>
              <a:ea typeface="Verdana"/>
              <a:cs typeface="Verdana"/>
              <a:sym typeface="Verdana"/>
            </a:endParaRPr>
          </a:p>
          <a:p>
            <a:pPr indent="0" lvl="0" marL="12700" marR="0" rtl="0" algn="l">
              <a:lnSpc>
                <a:spcPct val="101277"/>
              </a:lnSpc>
              <a:spcBef>
                <a:spcPts val="306"/>
              </a:spcBef>
              <a:spcAft>
                <a:spcPts val="0"/>
              </a:spcAft>
              <a:buNone/>
            </a:pPr>
            <a:r>
              <a:rPr lang="en-US" sz="1800">
                <a:solidFill>
                  <a:schemeClr val="dk1"/>
                </a:solidFill>
                <a:latin typeface="Verdana"/>
                <a:ea typeface="Verdana"/>
                <a:cs typeface="Verdana"/>
                <a:sym typeface="Verdana"/>
              </a:rPr>
              <a:t>Senior Executive</a:t>
            </a:r>
            <a:endParaRPr sz="1800">
              <a:solidFill>
                <a:schemeClr val="dk1"/>
              </a:solidFill>
              <a:latin typeface="Verdana"/>
              <a:ea typeface="Verdana"/>
              <a:cs typeface="Verdana"/>
              <a:sym typeface="Verdana"/>
            </a:endParaRPr>
          </a:p>
        </p:txBody>
      </p:sp>
      <p:sp>
        <p:nvSpPr>
          <p:cNvPr id="19" name="Google Shape;19;p3"/>
          <p:cNvSpPr txBox="1"/>
          <p:nvPr/>
        </p:nvSpPr>
        <p:spPr>
          <a:xfrm>
            <a:off x="2529636" y="4032753"/>
            <a:ext cx="535337"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lang="en-US" sz="1800">
                <a:solidFill>
                  <a:schemeClr val="dk1"/>
                </a:solidFill>
                <a:latin typeface="Verdana"/>
                <a:ea typeface="Verdana"/>
                <a:cs typeface="Verdana"/>
                <a:sym typeface="Verdana"/>
              </a:rPr>
              <a:t>Vice</a:t>
            </a:r>
            <a:endParaRPr sz="1800">
              <a:solidFill>
                <a:schemeClr val="dk1"/>
              </a:solidFill>
              <a:latin typeface="Verdana"/>
              <a:ea typeface="Verdana"/>
              <a:cs typeface="Verdana"/>
              <a:sym typeface="Verdana"/>
            </a:endParaRPr>
          </a:p>
        </p:txBody>
      </p:sp>
      <p:sp>
        <p:nvSpPr>
          <p:cNvPr id="20" name="Google Shape;20;p3"/>
          <p:cNvSpPr txBox="1"/>
          <p:nvPr/>
        </p:nvSpPr>
        <p:spPr>
          <a:xfrm>
            <a:off x="3086481" y="4032753"/>
            <a:ext cx="1125322"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lang="en-US" sz="1800">
                <a:solidFill>
                  <a:schemeClr val="dk1"/>
                </a:solidFill>
                <a:latin typeface="Verdana"/>
                <a:ea typeface="Verdana"/>
                <a:cs typeface="Verdana"/>
                <a:sym typeface="Verdana"/>
              </a:rPr>
              <a:t>President</a:t>
            </a:r>
            <a:endParaRPr sz="1800">
              <a:solidFill>
                <a:schemeClr val="dk1"/>
              </a:solidFill>
              <a:latin typeface="Verdana"/>
              <a:ea typeface="Verdana"/>
              <a:cs typeface="Verdana"/>
              <a:sym typeface="Verdana"/>
            </a:endParaRPr>
          </a:p>
        </p:txBody>
      </p:sp>
      <p:sp>
        <p:nvSpPr>
          <p:cNvPr id="21" name="Google Shape;21;p3"/>
          <p:cNvSpPr txBox="1"/>
          <p:nvPr/>
        </p:nvSpPr>
        <p:spPr>
          <a:xfrm>
            <a:off x="533501" y="5288827"/>
            <a:ext cx="1104505"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rgbClr val="BA0725"/>
                </a:solidFill>
                <a:latin typeface="Verdana"/>
                <a:ea typeface="Verdana"/>
                <a:cs typeface="Verdana"/>
                <a:sym typeface="Verdana"/>
              </a:rPr>
              <a:t>May 11, 2017</a:t>
            </a:r>
            <a:endParaRPr sz="1200">
              <a:solidFill>
                <a:schemeClr val="dk1"/>
              </a:solidFill>
              <a:latin typeface="Verdana"/>
              <a:ea typeface="Verdana"/>
              <a:cs typeface="Verdana"/>
              <a:sym typeface="Verdana"/>
            </a:endParaRPr>
          </a:p>
        </p:txBody>
      </p:sp>
      <p:sp>
        <p:nvSpPr>
          <p:cNvPr id="22" name="Google Shape;22;p3"/>
          <p:cNvSpPr txBox="1"/>
          <p:nvPr/>
        </p:nvSpPr>
        <p:spPr>
          <a:xfrm>
            <a:off x="534416" y="6546198"/>
            <a:ext cx="3410292"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 2017 Wells Fargo &amp; Company. All rights reserved.</a:t>
            </a:r>
            <a:endParaRPr sz="1000">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2"/>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2"/>
          <p:cNvSpPr/>
          <p:nvPr/>
        </p:nvSpPr>
        <p:spPr>
          <a:xfrm>
            <a:off x="238379" y="932814"/>
            <a:ext cx="8558784"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2"/>
          <p:cNvSpPr/>
          <p:nvPr/>
        </p:nvSpPr>
        <p:spPr>
          <a:xfrm>
            <a:off x="241731" y="5276189"/>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2"/>
          <p:cNvSpPr/>
          <p:nvPr/>
        </p:nvSpPr>
        <p:spPr>
          <a:xfrm>
            <a:off x="241731" y="3104515"/>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2"/>
          <p:cNvSpPr/>
          <p:nvPr/>
        </p:nvSpPr>
        <p:spPr>
          <a:xfrm>
            <a:off x="241731" y="4190365"/>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2"/>
          <p:cNvSpPr/>
          <p:nvPr/>
        </p:nvSpPr>
        <p:spPr>
          <a:xfrm>
            <a:off x="241731" y="2018664"/>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2"/>
          <p:cNvSpPr txBox="1"/>
          <p:nvPr/>
        </p:nvSpPr>
        <p:spPr>
          <a:xfrm>
            <a:off x="214071" y="200341"/>
            <a:ext cx="6926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393" name="Google Shape;393;p12"/>
          <p:cNvSpPr txBox="1"/>
          <p:nvPr/>
        </p:nvSpPr>
        <p:spPr>
          <a:xfrm>
            <a:off x="914667" y="200341"/>
            <a:ext cx="149167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roadmap</a:t>
            </a:r>
            <a:endParaRPr sz="2800">
              <a:solidFill>
                <a:schemeClr val="dk1"/>
              </a:solidFill>
              <a:latin typeface="Georgia"/>
              <a:ea typeface="Georgia"/>
              <a:cs typeface="Georgia"/>
              <a:sym typeface="Georgia"/>
            </a:endParaRPr>
          </a:p>
        </p:txBody>
      </p:sp>
      <p:sp>
        <p:nvSpPr>
          <p:cNvPr id="394" name="Google Shape;394;p12"/>
          <p:cNvSpPr txBox="1"/>
          <p:nvPr/>
        </p:nvSpPr>
        <p:spPr>
          <a:xfrm>
            <a:off x="5729986" y="6656840"/>
            <a:ext cx="304667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9</a:t>
            </a:r>
            <a:endParaRPr sz="1000">
              <a:solidFill>
                <a:schemeClr val="dk1"/>
              </a:solidFill>
              <a:latin typeface="Verdana"/>
              <a:ea typeface="Verdana"/>
              <a:cs typeface="Verdana"/>
              <a:sym typeface="Verdana"/>
            </a:endParaRPr>
          </a:p>
        </p:txBody>
      </p:sp>
      <p:sp>
        <p:nvSpPr>
          <p:cNvPr id="395" name="Google Shape;395;p12"/>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396" name="Google Shape;396;p12"/>
          <p:cNvSpPr txBox="1"/>
          <p:nvPr/>
        </p:nvSpPr>
        <p:spPr>
          <a:xfrm>
            <a:off x="241731" y="5276189"/>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362" lvl="0" marL="1932762" marR="0" rtl="0" algn="l">
              <a:lnSpc>
                <a:spcPct val="101277"/>
              </a:lnSpc>
              <a:spcBef>
                <a:spcPts val="1146"/>
              </a:spcBef>
              <a:spcAft>
                <a:spcPts val="0"/>
              </a:spcAft>
              <a:buNone/>
            </a:pPr>
            <a:r>
              <a:rPr lang="en-US" sz="2400">
                <a:solidFill>
                  <a:srgbClr val="7E7E7E"/>
                </a:solidFill>
                <a:latin typeface="Verdana"/>
                <a:ea typeface="Verdana"/>
                <a:cs typeface="Verdana"/>
                <a:sym typeface="Verdana"/>
              </a:rPr>
              <a:t>Build a platform for innovation</a:t>
            </a:r>
            <a:endParaRPr sz="2400">
              <a:solidFill>
                <a:schemeClr val="dk1"/>
              </a:solidFill>
              <a:latin typeface="Verdana"/>
              <a:ea typeface="Verdana"/>
              <a:cs typeface="Verdana"/>
              <a:sym typeface="Verdana"/>
            </a:endParaRPr>
          </a:p>
        </p:txBody>
      </p:sp>
      <p:sp>
        <p:nvSpPr>
          <p:cNvPr id="397" name="Google Shape;397;p12"/>
          <p:cNvSpPr txBox="1"/>
          <p:nvPr/>
        </p:nvSpPr>
        <p:spPr>
          <a:xfrm>
            <a:off x="241731" y="4190365"/>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7391" lvl="0" marL="782091" marR="0" rtl="0" algn="l">
              <a:lnSpc>
                <a:spcPct val="101277"/>
              </a:lnSpc>
              <a:spcBef>
                <a:spcPts val="1145"/>
              </a:spcBef>
              <a:spcAft>
                <a:spcPts val="0"/>
              </a:spcAft>
              <a:buNone/>
            </a:pPr>
            <a:r>
              <a:rPr lang="en-US" sz="2400">
                <a:solidFill>
                  <a:srgbClr val="7E7E7E"/>
                </a:solidFill>
                <a:latin typeface="Verdana"/>
                <a:ea typeface="Verdana"/>
                <a:cs typeface="Verdana"/>
                <a:sym typeface="Verdana"/>
              </a:rPr>
              <a:t>Expand and integrate Wells Fargo distribution</a:t>
            </a:r>
            <a:endParaRPr sz="2400">
              <a:solidFill>
                <a:schemeClr val="dk1"/>
              </a:solidFill>
              <a:latin typeface="Verdana"/>
              <a:ea typeface="Verdana"/>
              <a:cs typeface="Verdana"/>
              <a:sym typeface="Verdana"/>
            </a:endParaRPr>
          </a:p>
        </p:txBody>
      </p:sp>
      <p:sp>
        <p:nvSpPr>
          <p:cNvPr id="398" name="Google Shape;398;p12"/>
          <p:cNvSpPr txBox="1"/>
          <p:nvPr/>
        </p:nvSpPr>
        <p:spPr>
          <a:xfrm>
            <a:off x="241731" y="3104515"/>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94" lvl="0" marL="1541094" marR="0" rtl="0" algn="l">
              <a:lnSpc>
                <a:spcPct val="101277"/>
              </a:lnSpc>
              <a:spcBef>
                <a:spcPts val="1141"/>
              </a:spcBef>
              <a:spcAft>
                <a:spcPts val="0"/>
              </a:spcAft>
              <a:buNone/>
            </a:pPr>
            <a:r>
              <a:rPr lang="en-US" sz="2400">
                <a:solidFill>
                  <a:srgbClr val="7E7E7E"/>
                </a:solidFill>
                <a:latin typeface="Verdana"/>
                <a:ea typeface="Verdana"/>
                <a:cs typeface="Verdana"/>
                <a:sym typeface="Verdana"/>
              </a:rPr>
              <a:t>Deliver personalized advice at scale</a:t>
            </a:r>
            <a:endParaRPr sz="2400">
              <a:solidFill>
                <a:schemeClr val="dk1"/>
              </a:solidFill>
              <a:latin typeface="Verdana"/>
              <a:ea typeface="Verdana"/>
              <a:cs typeface="Verdana"/>
              <a:sym typeface="Verdana"/>
            </a:endParaRPr>
          </a:p>
        </p:txBody>
      </p:sp>
      <p:sp>
        <p:nvSpPr>
          <p:cNvPr id="399" name="Google Shape;399;p12"/>
          <p:cNvSpPr txBox="1"/>
          <p:nvPr/>
        </p:nvSpPr>
        <p:spPr>
          <a:xfrm>
            <a:off x="241731" y="2018664"/>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013" lvl="0" marL="1358214" marR="0" rtl="0" algn="l">
              <a:lnSpc>
                <a:spcPct val="101277"/>
              </a:lnSpc>
              <a:spcBef>
                <a:spcPts val="1140"/>
              </a:spcBef>
              <a:spcAft>
                <a:spcPts val="0"/>
              </a:spcAft>
              <a:buNone/>
            </a:pPr>
            <a:r>
              <a:rPr lang="en-US" sz="2400">
                <a:solidFill>
                  <a:srgbClr val="7E7E7E"/>
                </a:solidFill>
                <a:latin typeface="Verdana"/>
                <a:ea typeface="Verdana"/>
                <a:cs typeface="Verdana"/>
                <a:sym typeface="Verdana"/>
              </a:rPr>
              <a:t>Provide best-in-class digital payments</a:t>
            </a:r>
            <a:endParaRPr sz="2400">
              <a:solidFill>
                <a:schemeClr val="dk1"/>
              </a:solidFill>
              <a:latin typeface="Verdana"/>
              <a:ea typeface="Verdana"/>
              <a:cs typeface="Verdana"/>
              <a:sym typeface="Verdana"/>
            </a:endParaRPr>
          </a:p>
        </p:txBody>
      </p:sp>
      <p:sp>
        <p:nvSpPr>
          <p:cNvPr id="400" name="Google Shape;400;p12"/>
          <p:cNvSpPr txBox="1"/>
          <p:nvPr/>
        </p:nvSpPr>
        <p:spPr>
          <a:xfrm>
            <a:off x="238379" y="932814"/>
            <a:ext cx="8558784"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5" lvl="0" marL="1445006" marR="0" rtl="0" algn="l">
              <a:lnSpc>
                <a:spcPct val="101277"/>
              </a:lnSpc>
              <a:spcBef>
                <a:spcPts val="1136"/>
              </a:spcBef>
              <a:spcAft>
                <a:spcPts val="0"/>
              </a:spcAft>
              <a:buNone/>
            </a:pPr>
            <a:r>
              <a:rPr lang="en-US" sz="2400">
                <a:solidFill>
                  <a:srgbClr val="FFFFFF"/>
                </a:solidFill>
                <a:latin typeface="Verdana"/>
                <a:ea typeface="Verdana"/>
                <a:cs typeface="Verdana"/>
                <a:sym typeface="Verdana"/>
              </a:rPr>
              <a:t>Accelerate digital account acquisition</a:t>
            </a:r>
            <a:endParaRPr sz="240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3"/>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3"/>
          <p:cNvSpPr/>
          <p:nvPr/>
        </p:nvSpPr>
        <p:spPr>
          <a:xfrm>
            <a:off x="742921" y="3189391"/>
            <a:ext cx="590537" cy="2448219"/>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3"/>
          <p:cNvSpPr/>
          <p:nvPr/>
        </p:nvSpPr>
        <p:spPr>
          <a:xfrm>
            <a:off x="1810069" y="2817857"/>
            <a:ext cx="590537" cy="2819753"/>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3"/>
          <p:cNvSpPr/>
          <p:nvPr/>
        </p:nvSpPr>
        <p:spPr>
          <a:xfrm>
            <a:off x="2876773" y="2408068"/>
            <a:ext cx="590537" cy="3229542"/>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3"/>
          <p:cNvSpPr/>
          <p:nvPr/>
        </p:nvSpPr>
        <p:spPr>
          <a:xfrm>
            <a:off x="509556" y="5642366"/>
            <a:ext cx="3191119"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3"/>
          <p:cNvSpPr/>
          <p:nvPr/>
        </p:nvSpPr>
        <p:spPr>
          <a:xfrm>
            <a:off x="1033856" y="2078482"/>
            <a:ext cx="2137968" cy="802513"/>
          </a:xfrm>
          <a:custGeom>
            <a:rect b="b" l="l" r="r" t="t"/>
            <a:pathLst>
              <a:path extrusionOk="0" h="120000" w="120000">
                <a:moveTo>
                  <a:pt x="0" y="116429"/>
                </a:moveTo>
                <a:lnTo>
                  <a:pt x="490" y="120000"/>
                </a:lnTo>
                <a:lnTo>
                  <a:pt x="116229" y="7128"/>
                </a:lnTo>
                <a:lnTo>
                  <a:pt x="116899" y="6475"/>
                </a:lnTo>
                <a:lnTo>
                  <a:pt x="116720" y="10691"/>
                </a:lnTo>
                <a:lnTo>
                  <a:pt x="120000" y="1424"/>
                </a:lnTo>
                <a:lnTo>
                  <a:pt x="116407" y="2905"/>
                </a:lnTo>
                <a:lnTo>
                  <a:pt x="115736" y="3559"/>
                </a:lnTo>
                <a:lnTo>
                  <a:pt x="0" y="116429"/>
                </a:lnTo>
                <a:close/>
              </a:path>
              <a:path extrusionOk="0" h="120000" w="120000">
                <a:moveTo>
                  <a:pt x="116407" y="2905"/>
                </a:moveTo>
                <a:lnTo>
                  <a:pt x="120000" y="1424"/>
                </a:lnTo>
                <a:lnTo>
                  <a:pt x="115245" y="0"/>
                </a:lnTo>
                <a:lnTo>
                  <a:pt x="115736" y="3559"/>
                </a:lnTo>
                <a:lnTo>
                  <a:pt x="116407" y="2905"/>
                </a:lnTo>
                <a:close/>
              </a:path>
              <a:path extrusionOk="0" h="120000" w="120000">
                <a:moveTo>
                  <a:pt x="116720" y="10691"/>
                </a:moveTo>
                <a:lnTo>
                  <a:pt x="116899" y="6475"/>
                </a:lnTo>
                <a:lnTo>
                  <a:pt x="116229" y="7128"/>
                </a:lnTo>
                <a:lnTo>
                  <a:pt x="116720" y="1069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3"/>
          <p:cNvSpPr/>
          <p:nvPr/>
        </p:nvSpPr>
        <p:spPr>
          <a:xfrm>
            <a:off x="1765300" y="2240407"/>
            <a:ext cx="679450" cy="476250"/>
          </a:xfrm>
          <a:custGeom>
            <a:rect b="b" l="l" r="r" t="t"/>
            <a:pathLst>
              <a:path extrusionOk="0" h="120000" w="120000">
                <a:moveTo>
                  <a:pt x="0" y="60000"/>
                </a:moveTo>
                <a:lnTo>
                  <a:pt x="198" y="64922"/>
                </a:lnTo>
                <a:lnTo>
                  <a:pt x="785" y="69735"/>
                </a:lnTo>
                <a:lnTo>
                  <a:pt x="3059" y="78970"/>
                </a:lnTo>
                <a:lnTo>
                  <a:pt x="6698" y="87579"/>
                </a:lnTo>
                <a:lnTo>
                  <a:pt x="11578" y="95441"/>
                </a:lnTo>
                <a:lnTo>
                  <a:pt x="17576" y="102432"/>
                </a:lnTo>
                <a:lnTo>
                  <a:pt x="20955" y="105561"/>
                </a:lnTo>
                <a:lnTo>
                  <a:pt x="24568" y="108427"/>
                </a:lnTo>
                <a:lnTo>
                  <a:pt x="28398" y="111014"/>
                </a:lnTo>
                <a:lnTo>
                  <a:pt x="32430" y="113305"/>
                </a:lnTo>
                <a:lnTo>
                  <a:pt x="36648" y="115286"/>
                </a:lnTo>
                <a:lnTo>
                  <a:pt x="41038" y="116942"/>
                </a:lnTo>
                <a:lnTo>
                  <a:pt x="45583" y="118256"/>
                </a:lnTo>
                <a:lnTo>
                  <a:pt x="50269" y="119214"/>
                </a:lnTo>
                <a:lnTo>
                  <a:pt x="55080" y="119801"/>
                </a:lnTo>
                <a:lnTo>
                  <a:pt x="60000" y="120000"/>
                </a:lnTo>
                <a:lnTo>
                  <a:pt x="64919" y="119801"/>
                </a:lnTo>
                <a:lnTo>
                  <a:pt x="69730" y="119214"/>
                </a:lnTo>
                <a:lnTo>
                  <a:pt x="74415" y="118256"/>
                </a:lnTo>
                <a:lnTo>
                  <a:pt x="78961" y="116942"/>
                </a:lnTo>
                <a:lnTo>
                  <a:pt x="83351" y="115286"/>
                </a:lnTo>
                <a:lnTo>
                  <a:pt x="87569" y="113305"/>
                </a:lnTo>
                <a:lnTo>
                  <a:pt x="91601" y="111014"/>
                </a:lnTo>
                <a:lnTo>
                  <a:pt x="95431" y="108427"/>
                </a:lnTo>
                <a:lnTo>
                  <a:pt x="99043" y="105561"/>
                </a:lnTo>
                <a:lnTo>
                  <a:pt x="102423" y="102432"/>
                </a:lnTo>
                <a:lnTo>
                  <a:pt x="108421" y="95441"/>
                </a:lnTo>
                <a:lnTo>
                  <a:pt x="113301" y="87579"/>
                </a:lnTo>
                <a:lnTo>
                  <a:pt x="116940" y="78970"/>
                </a:lnTo>
                <a:lnTo>
                  <a:pt x="119214" y="69735"/>
                </a:lnTo>
                <a:lnTo>
                  <a:pt x="120000" y="60000"/>
                </a:lnTo>
                <a:lnTo>
                  <a:pt x="119800" y="55081"/>
                </a:lnTo>
                <a:lnTo>
                  <a:pt x="118255" y="45586"/>
                </a:lnTo>
                <a:lnTo>
                  <a:pt x="115283" y="36652"/>
                </a:lnTo>
                <a:lnTo>
                  <a:pt x="111008" y="28401"/>
                </a:lnTo>
                <a:lnTo>
                  <a:pt x="105554" y="20959"/>
                </a:lnTo>
                <a:lnTo>
                  <a:pt x="99043" y="14448"/>
                </a:lnTo>
                <a:lnTo>
                  <a:pt x="95431" y="11581"/>
                </a:lnTo>
                <a:lnTo>
                  <a:pt x="91601" y="8993"/>
                </a:lnTo>
                <a:lnTo>
                  <a:pt x="87569" y="6700"/>
                </a:lnTo>
                <a:lnTo>
                  <a:pt x="83351" y="4717"/>
                </a:lnTo>
                <a:lnTo>
                  <a:pt x="78961" y="3060"/>
                </a:lnTo>
                <a:lnTo>
                  <a:pt x="74415" y="1744"/>
                </a:lnTo>
                <a:lnTo>
                  <a:pt x="69730" y="785"/>
                </a:lnTo>
                <a:lnTo>
                  <a:pt x="64919" y="198"/>
                </a:lnTo>
                <a:lnTo>
                  <a:pt x="60000" y="0"/>
                </a:lnTo>
                <a:lnTo>
                  <a:pt x="55080" y="198"/>
                </a:lnTo>
                <a:lnTo>
                  <a:pt x="50269" y="785"/>
                </a:lnTo>
                <a:lnTo>
                  <a:pt x="45583" y="1744"/>
                </a:lnTo>
                <a:lnTo>
                  <a:pt x="41038" y="3060"/>
                </a:lnTo>
                <a:lnTo>
                  <a:pt x="36648" y="4717"/>
                </a:lnTo>
                <a:lnTo>
                  <a:pt x="32430" y="6700"/>
                </a:lnTo>
                <a:lnTo>
                  <a:pt x="28398" y="8993"/>
                </a:lnTo>
                <a:lnTo>
                  <a:pt x="24568" y="11581"/>
                </a:lnTo>
                <a:lnTo>
                  <a:pt x="20955" y="14448"/>
                </a:lnTo>
                <a:lnTo>
                  <a:pt x="17576" y="17579"/>
                </a:lnTo>
                <a:lnTo>
                  <a:pt x="11578" y="24571"/>
                </a:lnTo>
                <a:lnTo>
                  <a:pt x="6698" y="32433"/>
                </a:lnTo>
                <a:lnTo>
                  <a:pt x="3059" y="41041"/>
                </a:lnTo>
                <a:lnTo>
                  <a:pt x="785" y="50271"/>
                </a:lnTo>
                <a:lnTo>
                  <a:pt x="198" y="55081"/>
                </a:lnTo>
                <a:lnTo>
                  <a:pt x="0" y="6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3"/>
          <p:cNvSpPr/>
          <p:nvPr/>
        </p:nvSpPr>
        <p:spPr>
          <a:xfrm>
            <a:off x="4442460" y="1359128"/>
            <a:ext cx="1250975" cy="274345"/>
          </a:xfrm>
          <a:custGeom>
            <a:rect b="b" l="l" r="r" t="t"/>
            <a:pathLst>
              <a:path extrusionOk="0" h="120000" w="120000">
                <a:moveTo>
                  <a:pt x="0" y="120000"/>
                </a:moveTo>
                <a:lnTo>
                  <a:pt x="120000" y="120000"/>
                </a:lnTo>
                <a:lnTo>
                  <a:pt x="120000" y="0"/>
                </a:lnTo>
                <a:lnTo>
                  <a:pt x="0" y="0"/>
                </a:lnTo>
                <a:lnTo>
                  <a:pt x="0" y="120000"/>
                </a:lnTo>
                <a:close/>
              </a:path>
            </a:pathLst>
          </a:custGeom>
          <a:solidFill>
            <a:srgbClr val="BA0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3"/>
          <p:cNvSpPr/>
          <p:nvPr/>
        </p:nvSpPr>
        <p:spPr>
          <a:xfrm>
            <a:off x="5693410" y="1359128"/>
            <a:ext cx="2239010" cy="274345"/>
          </a:xfrm>
          <a:custGeom>
            <a:rect b="b" l="l" r="r" t="t"/>
            <a:pathLst>
              <a:path extrusionOk="0" h="120000" w="120000">
                <a:moveTo>
                  <a:pt x="0" y="120000"/>
                </a:moveTo>
                <a:lnTo>
                  <a:pt x="120000" y="120000"/>
                </a:lnTo>
                <a:lnTo>
                  <a:pt x="120000" y="0"/>
                </a:lnTo>
                <a:lnTo>
                  <a:pt x="0" y="0"/>
                </a:lnTo>
                <a:lnTo>
                  <a:pt x="0" y="120000"/>
                </a:lnTo>
                <a:close/>
              </a:path>
            </a:pathLst>
          </a:custGeom>
          <a:solidFill>
            <a:srgbClr val="BA0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3"/>
          <p:cNvSpPr/>
          <p:nvPr/>
        </p:nvSpPr>
        <p:spPr>
          <a:xfrm>
            <a:off x="7932420" y="1359128"/>
            <a:ext cx="967740" cy="274345"/>
          </a:xfrm>
          <a:custGeom>
            <a:rect b="b" l="l" r="r" t="t"/>
            <a:pathLst>
              <a:path extrusionOk="0" h="120000" w="120000">
                <a:moveTo>
                  <a:pt x="0" y="120000"/>
                </a:moveTo>
                <a:lnTo>
                  <a:pt x="120000" y="120000"/>
                </a:lnTo>
                <a:lnTo>
                  <a:pt x="120000" y="0"/>
                </a:lnTo>
                <a:lnTo>
                  <a:pt x="0" y="0"/>
                </a:lnTo>
                <a:lnTo>
                  <a:pt x="0" y="120000"/>
                </a:lnTo>
                <a:close/>
              </a:path>
            </a:pathLst>
          </a:custGeom>
          <a:solidFill>
            <a:srgbClr val="BA0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3"/>
          <p:cNvSpPr/>
          <p:nvPr/>
        </p:nvSpPr>
        <p:spPr>
          <a:xfrm>
            <a:off x="4442460" y="1633512"/>
            <a:ext cx="1250975" cy="428332"/>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Student Loan</a:t>
            </a:r>
            <a:endParaRPr sz="1200">
              <a:solidFill>
                <a:schemeClr val="dk1"/>
              </a:solidFill>
              <a:latin typeface="Verdana"/>
              <a:ea typeface="Verdana"/>
              <a:cs typeface="Verdana"/>
              <a:sym typeface="Verdana"/>
            </a:endParaRPr>
          </a:p>
        </p:txBody>
      </p:sp>
      <p:sp>
        <p:nvSpPr>
          <p:cNvPr id="416" name="Google Shape;416;p13"/>
          <p:cNvSpPr/>
          <p:nvPr/>
        </p:nvSpPr>
        <p:spPr>
          <a:xfrm>
            <a:off x="5693410" y="1633512"/>
            <a:ext cx="2239010" cy="428332"/>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End-to-end digital loans</a:t>
            </a:r>
            <a:endParaRPr sz="1200">
              <a:solidFill>
                <a:schemeClr val="dk1"/>
              </a:solidFill>
              <a:latin typeface="Verdana"/>
              <a:ea typeface="Verdana"/>
              <a:cs typeface="Verdana"/>
              <a:sym typeface="Verdana"/>
            </a:endParaRPr>
          </a:p>
        </p:txBody>
      </p:sp>
      <p:sp>
        <p:nvSpPr>
          <p:cNvPr id="417" name="Google Shape;417;p13"/>
          <p:cNvSpPr/>
          <p:nvPr/>
        </p:nvSpPr>
        <p:spPr>
          <a:xfrm>
            <a:off x="7932420" y="1633512"/>
            <a:ext cx="967740" cy="428332"/>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3"/>
          <p:cNvSpPr/>
          <p:nvPr/>
        </p:nvSpPr>
        <p:spPr>
          <a:xfrm>
            <a:off x="4442460" y="2061819"/>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Personal Loan &amp; Loans</a:t>
            </a:r>
            <a:endParaRPr sz="1200">
              <a:solidFill>
                <a:schemeClr val="dk1"/>
              </a:solidFill>
              <a:latin typeface="Verdana"/>
              <a:ea typeface="Verdana"/>
              <a:cs typeface="Verdana"/>
              <a:sym typeface="Verdana"/>
            </a:endParaRPr>
          </a:p>
        </p:txBody>
      </p:sp>
      <p:sp>
        <p:nvSpPr>
          <p:cNvPr id="419" name="Google Shape;419;p13"/>
          <p:cNvSpPr/>
          <p:nvPr/>
        </p:nvSpPr>
        <p:spPr>
          <a:xfrm>
            <a:off x="5693410" y="2061819"/>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End-to-end digital loans and lines</a:t>
            </a:r>
            <a:endParaRPr sz="1200">
              <a:solidFill>
                <a:schemeClr val="dk1"/>
              </a:solidFill>
              <a:latin typeface="Verdana"/>
              <a:ea typeface="Verdana"/>
              <a:cs typeface="Verdana"/>
              <a:sym typeface="Verdana"/>
            </a:endParaRPr>
          </a:p>
        </p:txBody>
      </p:sp>
      <p:sp>
        <p:nvSpPr>
          <p:cNvPr id="420" name="Google Shape;420;p13"/>
          <p:cNvSpPr/>
          <p:nvPr/>
        </p:nvSpPr>
        <p:spPr>
          <a:xfrm>
            <a:off x="7932420" y="2061819"/>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3"/>
          <p:cNvSpPr/>
          <p:nvPr/>
        </p:nvSpPr>
        <p:spPr>
          <a:xfrm>
            <a:off x="4442460" y="2519019"/>
            <a:ext cx="1251000" cy="457200"/>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Small Business</a:t>
            </a:r>
            <a:endParaRPr sz="1200">
              <a:solidFill>
                <a:schemeClr val="dk1"/>
              </a:solidFill>
              <a:latin typeface="Verdana"/>
              <a:ea typeface="Verdana"/>
              <a:cs typeface="Verdana"/>
              <a:sym typeface="Verdana"/>
            </a:endParaRPr>
          </a:p>
        </p:txBody>
      </p:sp>
      <p:sp>
        <p:nvSpPr>
          <p:cNvPr id="422" name="Google Shape;422;p13"/>
          <p:cNvSpPr/>
          <p:nvPr/>
        </p:nvSpPr>
        <p:spPr>
          <a:xfrm>
            <a:off x="5693410" y="2519019"/>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FastFlex fast-decision loans funded next day</a:t>
            </a:r>
            <a:endParaRPr sz="1200">
              <a:solidFill>
                <a:schemeClr val="dk1"/>
              </a:solidFill>
              <a:latin typeface="Verdana"/>
              <a:ea typeface="Verdana"/>
              <a:cs typeface="Verdana"/>
              <a:sym typeface="Verdana"/>
            </a:endParaRPr>
          </a:p>
        </p:txBody>
      </p:sp>
      <p:sp>
        <p:nvSpPr>
          <p:cNvPr id="423" name="Google Shape;423;p13"/>
          <p:cNvSpPr/>
          <p:nvPr/>
        </p:nvSpPr>
        <p:spPr>
          <a:xfrm>
            <a:off x="7932420" y="2519019"/>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3"/>
          <p:cNvSpPr/>
          <p:nvPr/>
        </p:nvSpPr>
        <p:spPr>
          <a:xfrm>
            <a:off x="4442460" y="2976346"/>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Mortgage</a:t>
            </a:r>
            <a:endParaRPr sz="1200">
              <a:solidFill>
                <a:schemeClr val="dk1"/>
              </a:solidFill>
              <a:latin typeface="Verdana"/>
              <a:ea typeface="Verdana"/>
              <a:cs typeface="Verdana"/>
              <a:sym typeface="Verdana"/>
            </a:endParaRPr>
          </a:p>
        </p:txBody>
      </p:sp>
      <p:sp>
        <p:nvSpPr>
          <p:cNvPr id="425" name="Google Shape;425;p13"/>
          <p:cNvSpPr/>
          <p:nvPr/>
        </p:nvSpPr>
        <p:spPr>
          <a:xfrm>
            <a:off x="5693410" y="2976346"/>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Digital mortgage application</a:t>
            </a:r>
            <a:endParaRPr sz="1200">
              <a:solidFill>
                <a:schemeClr val="dk1"/>
              </a:solidFill>
              <a:latin typeface="Verdana"/>
              <a:ea typeface="Verdana"/>
              <a:cs typeface="Verdana"/>
              <a:sym typeface="Verdana"/>
            </a:endParaRPr>
          </a:p>
        </p:txBody>
      </p:sp>
      <p:sp>
        <p:nvSpPr>
          <p:cNvPr id="426" name="Google Shape;426;p13"/>
          <p:cNvSpPr/>
          <p:nvPr/>
        </p:nvSpPr>
        <p:spPr>
          <a:xfrm>
            <a:off x="7932420" y="2976346"/>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3"/>
          <p:cNvSpPr/>
          <p:nvPr/>
        </p:nvSpPr>
        <p:spPr>
          <a:xfrm>
            <a:off x="4442460" y="3433546"/>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3"/>
          <p:cNvSpPr/>
          <p:nvPr/>
        </p:nvSpPr>
        <p:spPr>
          <a:xfrm>
            <a:off x="5693410" y="3433546"/>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FastFlex line of credit</a:t>
            </a:r>
            <a:endParaRPr sz="1200">
              <a:solidFill>
                <a:schemeClr val="dk1"/>
              </a:solidFill>
              <a:latin typeface="Verdana"/>
              <a:ea typeface="Verdana"/>
              <a:cs typeface="Verdana"/>
              <a:sym typeface="Verdana"/>
            </a:endParaRPr>
          </a:p>
        </p:txBody>
      </p:sp>
      <p:sp>
        <p:nvSpPr>
          <p:cNvPr id="429" name="Google Shape;429;p13"/>
          <p:cNvSpPr/>
          <p:nvPr/>
        </p:nvSpPr>
        <p:spPr>
          <a:xfrm>
            <a:off x="7932420" y="3433546"/>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3"/>
          <p:cNvSpPr/>
          <p:nvPr/>
        </p:nvSpPr>
        <p:spPr>
          <a:xfrm>
            <a:off x="4442460" y="3890746"/>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Brokerage</a:t>
            </a:r>
            <a:endParaRPr sz="1200">
              <a:solidFill>
                <a:schemeClr val="dk1"/>
              </a:solidFill>
              <a:latin typeface="Verdana"/>
              <a:ea typeface="Verdana"/>
              <a:cs typeface="Verdana"/>
              <a:sym typeface="Verdana"/>
            </a:endParaRPr>
          </a:p>
        </p:txBody>
      </p:sp>
      <p:sp>
        <p:nvSpPr>
          <p:cNvPr id="431" name="Google Shape;431;p13"/>
          <p:cNvSpPr/>
          <p:nvPr/>
        </p:nvSpPr>
        <p:spPr>
          <a:xfrm>
            <a:off x="5693410" y="3890746"/>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Intuitive investor hybrid rono-advisor offering</a:t>
            </a:r>
            <a:endParaRPr sz="1200">
              <a:solidFill>
                <a:schemeClr val="dk1"/>
              </a:solidFill>
              <a:latin typeface="Verdana"/>
              <a:ea typeface="Verdana"/>
              <a:cs typeface="Verdana"/>
              <a:sym typeface="Verdana"/>
            </a:endParaRPr>
          </a:p>
        </p:txBody>
      </p:sp>
      <p:sp>
        <p:nvSpPr>
          <p:cNvPr id="432" name="Google Shape;432;p13"/>
          <p:cNvSpPr/>
          <p:nvPr/>
        </p:nvSpPr>
        <p:spPr>
          <a:xfrm>
            <a:off x="7932420" y="3890746"/>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3"/>
          <p:cNvSpPr/>
          <p:nvPr/>
        </p:nvSpPr>
        <p:spPr>
          <a:xfrm>
            <a:off x="4442460" y="4347946"/>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Deposits</a:t>
            </a:r>
            <a:endParaRPr sz="1200">
              <a:solidFill>
                <a:schemeClr val="dk1"/>
              </a:solidFill>
              <a:latin typeface="Verdana"/>
              <a:ea typeface="Verdana"/>
              <a:cs typeface="Verdana"/>
              <a:sym typeface="Verdana"/>
            </a:endParaRPr>
          </a:p>
        </p:txBody>
      </p:sp>
      <p:sp>
        <p:nvSpPr>
          <p:cNvPr id="434" name="Google Shape;434;p13"/>
          <p:cNvSpPr/>
          <p:nvPr/>
        </p:nvSpPr>
        <p:spPr>
          <a:xfrm>
            <a:off x="5693410" y="4347946"/>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Express mobile account open and use</a:t>
            </a:r>
            <a:endParaRPr sz="1200">
              <a:solidFill>
                <a:schemeClr val="dk1"/>
              </a:solidFill>
              <a:latin typeface="Verdana"/>
              <a:ea typeface="Verdana"/>
              <a:cs typeface="Verdana"/>
              <a:sym typeface="Verdana"/>
            </a:endParaRPr>
          </a:p>
        </p:txBody>
      </p:sp>
      <p:sp>
        <p:nvSpPr>
          <p:cNvPr id="435" name="Google Shape;435;p13"/>
          <p:cNvSpPr/>
          <p:nvPr/>
        </p:nvSpPr>
        <p:spPr>
          <a:xfrm>
            <a:off x="7932420" y="4347946"/>
            <a:ext cx="96774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3"/>
          <p:cNvSpPr/>
          <p:nvPr/>
        </p:nvSpPr>
        <p:spPr>
          <a:xfrm>
            <a:off x="4442460" y="4805146"/>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Consumer Credit </a:t>
            </a:r>
            <a:r>
              <a:rPr baseline="30000" lang="en-US" sz="1200">
                <a:solidFill>
                  <a:schemeClr val="dk1"/>
                </a:solidFill>
                <a:latin typeface="Verdana"/>
                <a:ea typeface="Verdana"/>
                <a:cs typeface="Verdana"/>
                <a:sym typeface="Verdana"/>
              </a:rPr>
              <a:t>(2)</a:t>
            </a:r>
            <a:endParaRPr sz="1200">
              <a:solidFill>
                <a:schemeClr val="dk1"/>
              </a:solidFill>
              <a:latin typeface="Verdana"/>
              <a:ea typeface="Verdana"/>
              <a:cs typeface="Verdana"/>
              <a:sym typeface="Verdana"/>
            </a:endParaRPr>
          </a:p>
        </p:txBody>
      </p:sp>
      <p:sp>
        <p:nvSpPr>
          <p:cNvPr id="437" name="Google Shape;437;p13"/>
          <p:cNvSpPr/>
          <p:nvPr/>
        </p:nvSpPr>
        <p:spPr>
          <a:xfrm>
            <a:off x="5693410" y="4805146"/>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Multi-product credit decisioning and offer</a:t>
            </a:r>
            <a:endParaRPr sz="1200">
              <a:solidFill>
                <a:schemeClr val="dk1"/>
              </a:solidFill>
              <a:latin typeface="Verdana"/>
              <a:ea typeface="Verdana"/>
              <a:cs typeface="Verdana"/>
              <a:sym typeface="Verdana"/>
            </a:endParaRPr>
          </a:p>
        </p:txBody>
      </p:sp>
      <p:sp>
        <p:nvSpPr>
          <p:cNvPr id="438" name="Google Shape;438;p13"/>
          <p:cNvSpPr/>
          <p:nvPr/>
        </p:nvSpPr>
        <p:spPr>
          <a:xfrm>
            <a:off x="7932420" y="4805235"/>
            <a:ext cx="967740" cy="1371600"/>
          </a:xfrm>
          <a:custGeom>
            <a:rect b="b" l="l" r="r" t="t"/>
            <a:pathLst>
              <a:path extrusionOk="0" h="120000" w="120000">
                <a:moveTo>
                  <a:pt x="0" y="119999"/>
                </a:moveTo>
                <a:lnTo>
                  <a:pt x="120000" y="119999"/>
                </a:lnTo>
                <a:lnTo>
                  <a:pt x="120000" y="0"/>
                </a:lnTo>
                <a:lnTo>
                  <a:pt x="0" y="0"/>
                </a:lnTo>
                <a:lnTo>
                  <a:pt x="0" y="119999"/>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3"/>
          <p:cNvSpPr/>
          <p:nvPr/>
        </p:nvSpPr>
        <p:spPr>
          <a:xfrm>
            <a:off x="4442460" y="5262397"/>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Merchant Services</a:t>
            </a:r>
            <a:endParaRPr sz="1200">
              <a:solidFill>
                <a:schemeClr val="dk1"/>
              </a:solidFill>
              <a:latin typeface="Verdana"/>
              <a:ea typeface="Verdana"/>
              <a:cs typeface="Verdana"/>
              <a:sym typeface="Verdana"/>
            </a:endParaRPr>
          </a:p>
        </p:txBody>
      </p:sp>
      <p:sp>
        <p:nvSpPr>
          <p:cNvPr id="440" name="Google Shape;440;p13"/>
          <p:cNvSpPr/>
          <p:nvPr/>
        </p:nvSpPr>
        <p:spPr>
          <a:xfrm>
            <a:off x="5693410" y="5262397"/>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Online application, approval, and setup</a:t>
            </a:r>
            <a:endParaRPr sz="1200">
              <a:solidFill>
                <a:schemeClr val="dk1"/>
              </a:solidFill>
              <a:latin typeface="Verdana"/>
              <a:ea typeface="Verdana"/>
              <a:cs typeface="Verdana"/>
              <a:sym typeface="Verdana"/>
            </a:endParaRPr>
          </a:p>
        </p:txBody>
      </p:sp>
      <p:sp>
        <p:nvSpPr>
          <p:cNvPr id="441" name="Google Shape;441;p13"/>
          <p:cNvSpPr/>
          <p:nvPr/>
        </p:nvSpPr>
        <p:spPr>
          <a:xfrm>
            <a:off x="4442460" y="5719610"/>
            <a:ext cx="1250975"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SBA Loans</a:t>
            </a:r>
            <a:endParaRPr sz="1200">
              <a:solidFill>
                <a:schemeClr val="dk1"/>
              </a:solidFill>
              <a:latin typeface="Verdana"/>
              <a:ea typeface="Verdana"/>
              <a:cs typeface="Verdana"/>
              <a:sym typeface="Verdana"/>
            </a:endParaRPr>
          </a:p>
        </p:txBody>
      </p:sp>
      <p:sp>
        <p:nvSpPr>
          <p:cNvPr id="442" name="Google Shape;442;p13"/>
          <p:cNvSpPr/>
          <p:nvPr/>
        </p:nvSpPr>
        <p:spPr>
          <a:xfrm>
            <a:off x="5693410" y="5719610"/>
            <a:ext cx="2239010" cy="457225"/>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Online application and prequalification (phase 1)</a:t>
            </a:r>
            <a:endParaRPr sz="1200">
              <a:solidFill>
                <a:schemeClr val="dk1"/>
              </a:solidFill>
              <a:latin typeface="Verdana"/>
              <a:ea typeface="Verdana"/>
              <a:cs typeface="Verdana"/>
              <a:sym typeface="Verdana"/>
            </a:endParaRPr>
          </a:p>
        </p:txBody>
      </p:sp>
      <p:sp>
        <p:nvSpPr>
          <p:cNvPr id="443" name="Google Shape;443;p13"/>
          <p:cNvSpPr/>
          <p:nvPr/>
        </p:nvSpPr>
        <p:spPr>
          <a:xfrm>
            <a:off x="4436110" y="1633474"/>
            <a:ext cx="4470400" cy="0"/>
          </a:xfrm>
          <a:custGeom>
            <a:rect b="b" l="l" r="r" t="t"/>
            <a:pathLst>
              <a:path extrusionOk="0" h="120000" w="120000">
                <a:moveTo>
                  <a:pt x="0" y="0"/>
                </a:moveTo>
                <a:lnTo>
                  <a:pt x="12000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3"/>
          <p:cNvSpPr txBox="1"/>
          <p:nvPr/>
        </p:nvSpPr>
        <p:spPr>
          <a:xfrm>
            <a:off x="214071" y="200341"/>
            <a:ext cx="410299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Accelerate digital account</a:t>
            </a:r>
            <a:endParaRPr sz="2800">
              <a:solidFill>
                <a:schemeClr val="dk1"/>
              </a:solidFill>
              <a:latin typeface="Georgia"/>
              <a:ea typeface="Georgia"/>
              <a:cs typeface="Georgia"/>
              <a:sym typeface="Georgia"/>
            </a:endParaRPr>
          </a:p>
        </p:txBody>
      </p:sp>
      <p:sp>
        <p:nvSpPr>
          <p:cNvPr id="445" name="Google Shape;445;p13"/>
          <p:cNvSpPr txBox="1"/>
          <p:nvPr/>
        </p:nvSpPr>
        <p:spPr>
          <a:xfrm>
            <a:off x="4325681" y="200341"/>
            <a:ext cx="180979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acquisition</a:t>
            </a:r>
            <a:endParaRPr sz="2800">
              <a:solidFill>
                <a:schemeClr val="dk1"/>
              </a:solidFill>
              <a:latin typeface="Georgia"/>
              <a:ea typeface="Georgia"/>
              <a:cs typeface="Georgia"/>
              <a:sym typeface="Georgia"/>
            </a:endParaRPr>
          </a:p>
        </p:txBody>
      </p:sp>
      <p:sp>
        <p:nvSpPr>
          <p:cNvPr id="446" name="Google Shape;446;p13"/>
          <p:cNvSpPr txBox="1"/>
          <p:nvPr/>
        </p:nvSpPr>
        <p:spPr>
          <a:xfrm>
            <a:off x="646277" y="896817"/>
            <a:ext cx="2927549" cy="417068"/>
          </a:xfrm>
          <a:prstGeom prst="rect">
            <a:avLst/>
          </a:prstGeom>
          <a:noFill/>
          <a:ln>
            <a:noFill/>
          </a:ln>
        </p:spPr>
        <p:txBody>
          <a:bodyPr anchorCtr="0" anchor="t" bIns="0" lIns="0" spcFirstLastPara="1" rIns="0" wrap="square" tIns="0">
            <a:noAutofit/>
          </a:bodyPr>
          <a:lstStyle/>
          <a:p>
            <a:pPr indent="0" lvl="0" marL="0" marR="0" rtl="0" algn="ctr">
              <a:lnSpc>
                <a:spcPct val="111071"/>
              </a:lnSpc>
              <a:spcBef>
                <a:spcPts val="0"/>
              </a:spcBef>
              <a:spcAft>
                <a:spcPts val="0"/>
              </a:spcAft>
              <a:buNone/>
            </a:pPr>
            <a:r>
              <a:rPr i="1" lang="en-US" sz="1400">
                <a:solidFill>
                  <a:schemeClr val="dk1"/>
                </a:solidFill>
                <a:latin typeface="Verdana"/>
                <a:ea typeface="Verdana"/>
                <a:cs typeface="Verdana"/>
                <a:sym typeface="Verdana"/>
              </a:rPr>
              <a:t>Despite growth, digital sales are</a:t>
            </a:r>
            <a:endParaRPr sz="1400">
              <a:solidFill>
                <a:schemeClr val="dk1"/>
              </a:solidFill>
              <a:latin typeface="Verdana"/>
              <a:ea typeface="Verdana"/>
              <a:cs typeface="Verdana"/>
              <a:sym typeface="Verdana"/>
            </a:endParaRPr>
          </a:p>
          <a:p>
            <a:pPr indent="-5422" lvl="0" marL="145122" marR="158221" rtl="0" algn="ctr">
              <a:lnSpc>
                <a:spcPct val="80000"/>
              </a:lnSpc>
              <a:spcBef>
                <a:spcPts val="6"/>
              </a:spcBef>
              <a:spcAft>
                <a:spcPts val="0"/>
              </a:spcAft>
              <a:buNone/>
            </a:pPr>
            <a:r>
              <a:rPr baseline="-25000" i="1" lang="en-US" sz="2100">
                <a:solidFill>
                  <a:schemeClr val="dk1"/>
                </a:solidFill>
                <a:latin typeface="Verdana"/>
                <a:ea typeface="Verdana"/>
                <a:cs typeface="Verdana"/>
                <a:sym typeface="Verdana"/>
              </a:rPr>
              <a:t>&lt;10% of new account opens</a:t>
            </a:r>
            <a:endParaRPr sz="1400">
              <a:solidFill>
                <a:schemeClr val="dk1"/>
              </a:solidFill>
              <a:latin typeface="Verdana"/>
              <a:ea typeface="Verdana"/>
              <a:cs typeface="Verdana"/>
              <a:sym typeface="Verdana"/>
            </a:endParaRPr>
          </a:p>
        </p:txBody>
      </p:sp>
      <p:sp>
        <p:nvSpPr>
          <p:cNvPr id="447" name="Google Shape;447;p13"/>
          <p:cNvSpPr txBox="1"/>
          <p:nvPr/>
        </p:nvSpPr>
        <p:spPr>
          <a:xfrm>
            <a:off x="5290565" y="820617"/>
            <a:ext cx="2842200" cy="417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i="1" lang="en-US" sz="1400">
                <a:solidFill>
                  <a:schemeClr val="dk1"/>
                </a:solidFill>
                <a:latin typeface="Verdana"/>
                <a:ea typeface="Verdana"/>
                <a:cs typeface="Verdana"/>
                <a:sym typeface="Verdana"/>
              </a:rPr>
              <a:t>Simple, fast, end-to-end digital</a:t>
            </a:r>
            <a:endParaRPr i="1" sz="1400">
              <a:solidFill>
                <a:schemeClr val="dk1"/>
              </a:solidFill>
              <a:latin typeface="Verdana"/>
              <a:ea typeface="Verdana"/>
              <a:cs typeface="Verdana"/>
              <a:sym typeface="Verdana"/>
            </a:endParaRPr>
          </a:p>
          <a:p>
            <a:pPr indent="0" lvl="0" marL="0" marR="0" rtl="0" algn="ctr">
              <a:lnSpc>
                <a:spcPct val="100000"/>
              </a:lnSpc>
              <a:spcBef>
                <a:spcPts val="0"/>
              </a:spcBef>
              <a:spcAft>
                <a:spcPts val="0"/>
              </a:spcAft>
              <a:buNone/>
            </a:pPr>
            <a:r>
              <a:rPr i="1" lang="en-US">
                <a:solidFill>
                  <a:schemeClr val="dk1"/>
                </a:solidFill>
                <a:latin typeface="Verdana"/>
                <a:ea typeface="Verdana"/>
                <a:cs typeface="Verdana"/>
                <a:sym typeface="Verdana"/>
              </a:rPr>
              <a:t>Account open experience</a:t>
            </a:r>
            <a:endParaRPr sz="1400">
              <a:solidFill>
                <a:schemeClr val="dk1"/>
              </a:solidFill>
              <a:latin typeface="Verdana"/>
              <a:ea typeface="Verdana"/>
              <a:cs typeface="Verdana"/>
              <a:sym typeface="Verdana"/>
            </a:endParaRPr>
          </a:p>
        </p:txBody>
      </p:sp>
      <p:sp>
        <p:nvSpPr>
          <p:cNvPr id="448" name="Google Shape;448;p13"/>
          <p:cNvSpPr txBox="1"/>
          <p:nvPr/>
        </p:nvSpPr>
        <p:spPr>
          <a:xfrm>
            <a:off x="3116326" y="1827746"/>
            <a:ext cx="255590" cy="144271"/>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b="1" lang="en-US" sz="900">
                <a:solidFill>
                  <a:schemeClr val="dk1"/>
                </a:solidFill>
                <a:latin typeface="Verdana"/>
                <a:ea typeface="Verdana"/>
                <a:cs typeface="Verdana"/>
                <a:sym typeface="Verdana"/>
              </a:rPr>
              <a:t>(1)</a:t>
            </a:r>
            <a:endParaRPr sz="900">
              <a:solidFill>
                <a:schemeClr val="dk1"/>
              </a:solidFill>
              <a:latin typeface="Verdana"/>
              <a:ea typeface="Verdana"/>
              <a:cs typeface="Verdana"/>
              <a:sym typeface="Verdana"/>
            </a:endParaRPr>
          </a:p>
        </p:txBody>
      </p:sp>
      <p:sp>
        <p:nvSpPr>
          <p:cNvPr id="449" name="Google Shape;449;p13"/>
          <p:cNvSpPr txBox="1"/>
          <p:nvPr/>
        </p:nvSpPr>
        <p:spPr>
          <a:xfrm>
            <a:off x="854151" y="1831918"/>
            <a:ext cx="2256686"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chemeClr val="dk1"/>
                </a:solidFill>
                <a:latin typeface="Verdana"/>
                <a:ea typeface="Verdana"/>
                <a:cs typeface="Verdana"/>
                <a:sym typeface="Verdana"/>
              </a:rPr>
              <a:t>Digital Account Opens</a:t>
            </a:r>
            <a:endParaRPr sz="1400">
              <a:solidFill>
                <a:schemeClr val="dk1"/>
              </a:solidFill>
              <a:latin typeface="Verdana"/>
              <a:ea typeface="Verdana"/>
              <a:cs typeface="Verdana"/>
              <a:sym typeface="Verdana"/>
            </a:endParaRPr>
          </a:p>
        </p:txBody>
      </p:sp>
      <p:sp>
        <p:nvSpPr>
          <p:cNvPr id="450" name="Google Shape;450;p13"/>
          <p:cNvSpPr txBox="1"/>
          <p:nvPr/>
        </p:nvSpPr>
        <p:spPr>
          <a:xfrm>
            <a:off x="1852930" y="2306265"/>
            <a:ext cx="531842" cy="20401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chemeClr val="dk1"/>
                </a:solidFill>
                <a:latin typeface="Verdana"/>
                <a:ea typeface="Verdana"/>
                <a:cs typeface="Verdana"/>
                <a:sym typeface="Verdana"/>
              </a:rPr>
              <a:t>15%</a:t>
            </a:r>
            <a:endParaRPr sz="1400">
              <a:solidFill>
                <a:schemeClr val="dk1"/>
              </a:solidFill>
              <a:latin typeface="Verdana"/>
              <a:ea typeface="Verdana"/>
              <a:cs typeface="Verdana"/>
              <a:sym typeface="Verdana"/>
            </a:endParaRPr>
          </a:p>
        </p:txBody>
      </p:sp>
      <p:sp>
        <p:nvSpPr>
          <p:cNvPr id="451" name="Google Shape;451;p13"/>
          <p:cNvSpPr txBox="1"/>
          <p:nvPr/>
        </p:nvSpPr>
        <p:spPr>
          <a:xfrm>
            <a:off x="8133080" y="3583725"/>
            <a:ext cx="592639"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In pilot</a:t>
            </a:r>
            <a:endParaRPr sz="1200">
              <a:solidFill>
                <a:schemeClr val="dk1"/>
              </a:solidFill>
              <a:latin typeface="Verdana"/>
              <a:ea typeface="Verdana"/>
              <a:cs typeface="Verdana"/>
              <a:sym typeface="Verdana"/>
            </a:endParaRPr>
          </a:p>
        </p:txBody>
      </p:sp>
      <p:sp>
        <p:nvSpPr>
          <p:cNvPr id="452" name="Google Shape;452;p13"/>
          <p:cNvSpPr txBox="1"/>
          <p:nvPr/>
        </p:nvSpPr>
        <p:spPr>
          <a:xfrm>
            <a:off x="8198611" y="4498506"/>
            <a:ext cx="460310"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2Q17</a:t>
            </a:r>
            <a:endParaRPr sz="1200">
              <a:solidFill>
                <a:schemeClr val="dk1"/>
              </a:solidFill>
              <a:latin typeface="Verdana"/>
              <a:ea typeface="Verdana"/>
              <a:cs typeface="Verdana"/>
              <a:sym typeface="Verdana"/>
            </a:endParaRPr>
          </a:p>
        </p:txBody>
      </p:sp>
      <p:sp>
        <p:nvSpPr>
          <p:cNvPr id="453" name="Google Shape;453;p13"/>
          <p:cNvSpPr txBox="1"/>
          <p:nvPr/>
        </p:nvSpPr>
        <p:spPr>
          <a:xfrm>
            <a:off x="819099" y="5740211"/>
            <a:ext cx="460310"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1Q15</a:t>
            </a:r>
            <a:endParaRPr sz="1200">
              <a:solidFill>
                <a:schemeClr val="dk1"/>
              </a:solidFill>
              <a:latin typeface="Verdana"/>
              <a:ea typeface="Verdana"/>
              <a:cs typeface="Verdana"/>
              <a:sym typeface="Verdana"/>
            </a:endParaRPr>
          </a:p>
        </p:txBody>
      </p:sp>
      <p:sp>
        <p:nvSpPr>
          <p:cNvPr id="454" name="Google Shape;454;p13"/>
          <p:cNvSpPr txBox="1"/>
          <p:nvPr/>
        </p:nvSpPr>
        <p:spPr>
          <a:xfrm>
            <a:off x="1885950" y="5740211"/>
            <a:ext cx="460310"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1Q16</a:t>
            </a:r>
            <a:endParaRPr sz="1200">
              <a:solidFill>
                <a:schemeClr val="dk1"/>
              </a:solidFill>
              <a:latin typeface="Verdana"/>
              <a:ea typeface="Verdana"/>
              <a:cs typeface="Verdana"/>
              <a:sym typeface="Verdana"/>
            </a:endParaRPr>
          </a:p>
        </p:txBody>
      </p:sp>
      <p:sp>
        <p:nvSpPr>
          <p:cNvPr id="455" name="Google Shape;455;p13"/>
          <p:cNvSpPr txBox="1"/>
          <p:nvPr/>
        </p:nvSpPr>
        <p:spPr>
          <a:xfrm>
            <a:off x="2953004" y="5740211"/>
            <a:ext cx="460310"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1Q17</a:t>
            </a:r>
            <a:endParaRPr sz="1200">
              <a:solidFill>
                <a:schemeClr val="dk1"/>
              </a:solidFill>
              <a:latin typeface="Verdana"/>
              <a:ea typeface="Verdana"/>
              <a:cs typeface="Verdana"/>
              <a:sym typeface="Verdana"/>
            </a:endParaRPr>
          </a:p>
        </p:txBody>
      </p:sp>
      <p:sp>
        <p:nvSpPr>
          <p:cNvPr id="456" name="Google Shape;456;p13"/>
          <p:cNvSpPr txBox="1"/>
          <p:nvPr/>
        </p:nvSpPr>
        <p:spPr>
          <a:xfrm>
            <a:off x="195173" y="6291135"/>
            <a:ext cx="8169065" cy="249427"/>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i="1" lang="en-US" sz="800">
                <a:solidFill>
                  <a:schemeClr val="dk1"/>
                </a:solidFill>
                <a:latin typeface="Verdana"/>
                <a:ea typeface="Verdana"/>
                <a:cs typeface="Verdana"/>
                <a:sym typeface="Verdana"/>
              </a:rPr>
              <a:t>(1) Includes all products available for online applications in the following categories: consumer DDA, general purpose credit card, student loans, home equity,</a:t>
            </a:r>
            <a:endParaRPr sz="800">
              <a:solidFill>
                <a:schemeClr val="dk1"/>
              </a:solidFill>
              <a:latin typeface="Verdana"/>
              <a:ea typeface="Verdana"/>
              <a:cs typeface="Verdana"/>
              <a:sym typeface="Verdana"/>
            </a:endParaRPr>
          </a:p>
          <a:p>
            <a:pPr indent="0" lvl="0" marL="12700" marR="15316" rtl="0" algn="l">
              <a:lnSpc>
                <a:spcPct val="120000"/>
              </a:lnSpc>
              <a:spcBef>
                <a:spcPts val="1"/>
              </a:spcBef>
              <a:spcAft>
                <a:spcPts val="0"/>
              </a:spcAft>
              <a:buNone/>
            </a:pPr>
            <a:r>
              <a:rPr i="1" lang="en-US" sz="800">
                <a:solidFill>
                  <a:schemeClr val="dk1"/>
                </a:solidFill>
                <a:latin typeface="Verdana"/>
                <a:ea typeface="Verdana"/>
                <a:cs typeface="Verdana"/>
                <a:sym typeface="Verdana"/>
              </a:rPr>
              <a:t>personal loans, personal lines, WellsTrade, and business deposits and credit. (2) General purpose credit card and personal Loans and lines.</a:t>
            </a:r>
            <a:endParaRPr sz="800">
              <a:solidFill>
                <a:schemeClr val="dk1"/>
              </a:solidFill>
              <a:latin typeface="Verdana"/>
              <a:ea typeface="Verdana"/>
              <a:cs typeface="Verdana"/>
              <a:sym typeface="Verdana"/>
            </a:endParaRPr>
          </a:p>
        </p:txBody>
      </p:sp>
      <p:sp>
        <p:nvSpPr>
          <p:cNvPr id="457" name="Google Shape;457;p13"/>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10</a:t>
            </a:r>
            <a:endParaRPr sz="1000">
              <a:solidFill>
                <a:schemeClr val="dk1"/>
              </a:solidFill>
              <a:latin typeface="Verdana"/>
              <a:ea typeface="Verdana"/>
              <a:cs typeface="Verdana"/>
              <a:sym typeface="Verdana"/>
            </a:endParaRPr>
          </a:p>
        </p:txBody>
      </p:sp>
      <p:sp>
        <p:nvSpPr>
          <p:cNvPr id="458" name="Google Shape;458;p13"/>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459" name="Google Shape;459;p13"/>
          <p:cNvSpPr txBox="1"/>
          <p:nvPr/>
        </p:nvSpPr>
        <p:spPr>
          <a:xfrm>
            <a:off x="509556" y="2408068"/>
            <a:ext cx="2367216" cy="4097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a:p>
            <a:pPr indent="-3776" lvl="0" marL="1388077" marR="0" rtl="0" algn="l">
              <a:lnSpc>
                <a:spcPct val="101277"/>
              </a:lnSpc>
              <a:spcBef>
                <a:spcPts val="0"/>
              </a:spcBef>
              <a:spcAft>
                <a:spcPts val="0"/>
              </a:spcAft>
              <a:buNone/>
            </a:pPr>
            <a:r>
              <a:rPr b="1" lang="en-US" sz="1050">
                <a:solidFill>
                  <a:schemeClr val="dk1"/>
                </a:solidFill>
                <a:latin typeface="Verdana"/>
                <a:ea typeface="Verdana"/>
                <a:cs typeface="Verdana"/>
                <a:sym typeface="Verdana"/>
              </a:rPr>
              <a:t>CAGR</a:t>
            </a:r>
            <a:endParaRPr sz="1050">
              <a:solidFill>
                <a:schemeClr val="dk1"/>
              </a:solidFill>
              <a:latin typeface="Verdana"/>
              <a:ea typeface="Verdana"/>
              <a:cs typeface="Verdana"/>
              <a:sym typeface="Verdana"/>
            </a:endParaRPr>
          </a:p>
        </p:txBody>
      </p:sp>
      <p:sp>
        <p:nvSpPr>
          <p:cNvPr id="460" name="Google Shape;460;p13"/>
          <p:cNvSpPr txBox="1"/>
          <p:nvPr/>
        </p:nvSpPr>
        <p:spPr>
          <a:xfrm>
            <a:off x="2876773" y="2408068"/>
            <a:ext cx="590537" cy="323429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1" name="Google Shape;461;p13"/>
          <p:cNvSpPr txBox="1"/>
          <p:nvPr/>
        </p:nvSpPr>
        <p:spPr>
          <a:xfrm>
            <a:off x="3467310" y="2408068"/>
            <a:ext cx="233365" cy="323429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2" name="Google Shape;462;p13"/>
          <p:cNvSpPr txBox="1"/>
          <p:nvPr/>
        </p:nvSpPr>
        <p:spPr>
          <a:xfrm>
            <a:off x="509556" y="2817857"/>
            <a:ext cx="1300512" cy="37153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3" name="Google Shape;463;p13"/>
          <p:cNvSpPr txBox="1"/>
          <p:nvPr/>
        </p:nvSpPr>
        <p:spPr>
          <a:xfrm>
            <a:off x="1810069" y="2817857"/>
            <a:ext cx="590537" cy="282450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4" name="Google Shape;464;p13"/>
          <p:cNvSpPr txBox="1"/>
          <p:nvPr/>
        </p:nvSpPr>
        <p:spPr>
          <a:xfrm>
            <a:off x="2400606" y="2817857"/>
            <a:ext cx="476166" cy="282450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5" name="Google Shape;465;p13"/>
          <p:cNvSpPr txBox="1"/>
          <p:nvPr/>
        </p:nvSpPr>
        <p:spPr>
          <a:xfrm>
            <a:off x="509556" y="3189391"/>
            <a:ext cx="233365" cy="245297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6" name="Google Shape;466;p13"/>
          <p:cNvSpPr txBox="1"/>
          <p:nvPr/>
        </p:nvSpPr>
        <p:spPr>
          <a:xfrm>
            <a:off x="742921" y="3189391"/>
            <a:ext cx="590537" cy="245297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7" name="Google Shape;467;p13"/>
          <p:cNvSpPr txBox="1"/>
          <p:nvPr/>
        </p:nvSpPr>
        <p:spPr>
          <a:xfrm>
            <a:off x="1333459" y="3189391"/>
            <a:ext cx="476609" cy="245297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468" name="Google Shape;468;p13"/>
          <p:cNvSpPr txBox="1"/>
          <p:nvPr/>
        </p:nvSpPr>
        <p:spPr>
          <a:xfrm>
            <a:off x="4442460" y="1359128"/>
            <a:ext cx="4457700" cy="274345"/>
          </a:xfrm>
          <a:prstGeom prst="rect">
            <a:avLst/>
          </a:prstGeom>
          <a:noFill/>
          <a:ln>
            <a:noFill/>
          </a:ln>
        </p:spPr>
        <p:txBody>
          <a:bodyPr anchorCtr="0" anchor="t" bIns="0" lIns="0" spcFirstLastPara="1" rIns="0" wrap="square" tIns="0">
            <a:noAutofit/>
          </a:bodyPr>
          <a:lstStyle/>
          <a:p>
            <a:pPr indent="-506" lvl="0" marL="292607" marR="0" rtl="0" algn="l">
              <a:lnSpc>
                <a:spcPct val="101277"/>
              </a:lnSpc>
              <a:spcBef>
                <a:spcPts val="0"/>
              </a:spcBef>
              <a:spcAft>
                <a:spcPts val="0"/>
              </a:spcAft>
              <a:buNone/>
            </a:pPr>
            <a:r>
              <a:rPr b="1" lang="en-US" sz="1200">
                <a:solidFill>
                  <a:srgbClr val="FFFFFF"/>
                </a:solidFill>
                <a:latin typeface="Verdana"/>
                <a:ea typeface="Verdana"/>
                <a:cs typeface="Verdana"/>
                <a:sym typeface="Verdana"/>
              </a:rPr>
              <a:t>Product                Functionality              Status</a:t>
            </a:r>
            <a:endParaRPr sz="1200">
              <a:solidFill>
                <a:schemeClr val="dk1"/>
              </a:solidFill>
              <a:latin typeface="Verdana"/>
              <a:ea typeface="Verdana"/>
              <a:cs typeface="Verdana"/>
              <a:sym typeface="Verdana"/>
            </a:endParaRPr>
          </a:p>
        </p:txBody>
      </p:sp>
      <p:sp>
        <p:nvSpPr>
          <p:cNvPr id="469" name="Google Shape;469;p13"/>
          <p:cNvSpPr/>
          <p:nvPr/>
        </p:nvSpPr>
        <p:spPr>
          <a:xfrm>
            <a:off x="4442460" y="3433419"/>
            <a:ext cx="1251000" cy="457200"/>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chemeClr val="dk1"/>
                </a:solidFill>
                <a:latin typeface="Verdana"/>
                <a:ea typeface="Verdana"/>
                <a:cs typeface="Verdana"/>
                <a:sym typeface="Verdana"/>
              </a:rPr>
              <a:t>Small Business</a:t>
            </a:r>
            <a:endParaRPr sz="1200">
              <a:solidFill>
                <a:schemeClr val="dk1"/>
              </a:solidFill>
              <a:latin typeface="Verdana"/>
              <a:ea typeface="Verdana"/>
              <a:cs typeface="Verdana"/>
              <a:sym typeface="Verdana"/>
            </a:endParaRPr>
          </a:p>
        </p:txBody>
      </p:sp>
      <p:sp>
        <p:nvSpPr>
          <p:cNvPr id="470" name="Google Shape;470;p13"/>
          <p:cNvSpPr txBox="1"/>
          <p:nvPr/>
        </p:nvSpPr>
        <p:spPr>
          <a:xfrm>
            <a:off x="8198730" y="1595610"/>
            <a:ext cx="581400" cy="715800"/>
          </a:xfrm>
          <a:prstGeom prst="rect">
            <a:avLst/>
          </a:prstGeom>
          <a:noFill/>
          <a:ln>
            <a:noFill/>
          </a:ln>
        </p:spPr>
        <p:txBody>
          <a:bodyPr anchorCtr="0" anchor="t" bIns="0" lIns="0" spcFirstLastPara="1" rIns="0" wrap="square" tIns="0">
            <a:noAutofit/>
          </a:bodyPr>
          <a:lstStyle/>
          <a:p>
            <a:pPr indent="-4356" lvl="0" marL="105956" marR="117638" rtl="0" algn="ctr">
              <a:lnSpc>
                <a:spcPct val="105535"/>
              </a:lnSpc>
              <a:spcBef>
                <a:spcPts val="0"/>
              </a:spcBef>
              <a:spcAft>
                <a:spcPts val="0"/>
              </a:spcAft>
              <a:buNone/>
            </a:pPr>
            <a:r>
              <a:rPr lang="en-US" sz="2800">
                <a:solidFill>
                  <a:schemeClr val="dk1"/>
                </a:solidFill>
                <a:latin typeface="Noto Sans Symbols"/>
                <a:ea typeface="Noto Sans Symbols"/>
                <a:cs typeface="Noto Sans Symbols"/>
                <a:sym typeface="Noto Sans Symbols"/>
              </a:rPr>
              <a:t>✓</a:t>
            </a:r>
            <a:endParaRPr sz="1200">
              <a:solidFill>
                <a:schemeClr val="dk1"/>
              </a:solidFill>
              <a:latin typeface="Verdana"/>
              <a:ea typeface="Verdana"/>
              <a:cs typeface="Verdana"/>
              <a:sym typeface="Verdana"/>
            </a:endParaRPr>
          </a:p>
        </p:txBody>
      </p:sp>
      <p:sp>
        <p:nvSpPr>
          <p:cNvPr id="471" name="Google Shape;471;p13"/>
          <p:cNvSpPr txBox="1"/>
          <p:nvPr/>
        </p:nvSpPr>
        <p:spPr>
          <a:xfrm>
            <a:off x="8198730" y="2052810"/>
            <a:ext cx="581400" cy="715800"/>
          </a:xfrm>
          <a:prstGeom prst="rect">
            <a:avLst/>
          </a:prstGeom>
          <a:noFill/>
          <a:ln>
            <a:noFill/>
          </a:ln>
        </p:spPr>
        <p:txBody>
          <a:bodyPr anchorCtr="0" anchor="t" bIns="0" lIns="0" spcFirstLastPara="1" rIns="0" wrap="square" tIns="0">
            <a:noAutofit/>
          </a:bodyPr>
          <a:lstStyle/>
          <a:p>
            <a:pPr indent="-4356" lvl="0" marL="105956" marR="117638" rtl="0" algn="ctr">
              <a:lnSpc>
                <a:spcPct val="105535"/>
              </a:lnSpc>
              <a:spcBef>
                <a:spcPts val="0"/>
              </a:spcBef>
              <a:spcAft>
                <a:spcPts val="0"/>
              </a:spcAft>
              <a:buNone/>
            </a:pPr>
            <a:r>
              <a:rPr lang="en-US" sz="2800">
                <a:solidFill>
                  <a:schemeClr val="dk1"/>
                </a:solidFill>
                <a:latin typeface="Noto Sans Symbols"/>
                <a:ea typeface="Noto Sans Symbols"/>
                <a:cs typeface="Noto Sans Symbols"/>
                <a:sym typeface="Noto Sans Symbols"/>
              </a:rPr>
              <a:t>✓</a:t>
            </a:r>
            <a:endParaRPr sz="1200">
              <a:solidFill>
                <a:schemeClr val="dk1"/>
              </a:solidFill>
              <a:latin typeface="Verdana"/>
              <a:ea typeface="Verdana"/>
              <a:cs typeface="Verdana"/>
              <a:sym typeface="Verdana"/>
            </a:endParaRPr>
          </a:p>
        </p:txBody>
      </p:sp>
      <p:sp>
        <p:nvSpPr>
          <p:cNvPr id="472" name="Google Shape;472;p13"/>
          <p:cNvSpPr txBox="1"/>
          <p:nvPr/>
        </p:nvSpPr>
        <p:spPr>
          <a:xfrm>
            <a:off x="8133080" y="3126525"/>
            <a:ext cx="592500" cy="1779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In pilot</a:t>
            </a:r>
            <a:endParaRPr sz="1200">
              <a:solidFill>
                <a:schemeClr val="dk1"/>
              </a:solidFill>
              <a:latin typeface="Verdana"/>
              <a:ea typeface="Verdana"/>
              <a:cs typeface="Verdana"/>
              <a:sym typeface="Verdana"/>
            </a:endParaRPr>
          </a:p>
        </p:txBody>
      </p:sp>
      <p:sp>
        <p:nvSpPr>
          <p:cNvPr id="473" name="Google Shape;473;p13"/>
          <p:cNvSpPr txBox="1"/>
          <p:nvPr/>
        </p:nvSpPr>
        <p:spPr>
          <a:xfrm>
            <a:off x="8133080" y="3964725"/>
            <a:ext cx="592500" cy="1779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lang="en-US" sz="1200">
                <a:solidFill>
                  <a:schemeClr val="dk1"/>
                </a:solidFill>
                <a:latin typeface="Verdana"/>
                <a:ea typeface="Verdana"/>
                <a:cs typeface="Verdana"/>
                <a:sym typeface="Verdana"/>
              </a:rPr>
              <a:t>In pilot</a:t>
            </a:r>
            <a:endParaRPr sz="1200">
              <a:solidFill>
                <a:schemeClr val="dk1"/>
              </a:solidFill>
              <a:latin typeface="Verdana"/>
              <a:ea typeface="Verdana"/>
              <a:cs typeface="Verdana"/>
              <a:sym typeface="Verdana"/>
            </a:endParaRPr>
          </a:p>
        </p:txBody>
      </p:sp>
      <p:sp>
        <p:nvSpPr>
          <p:cNvPr id="474" name="Google Shape;474;p13"/>
          <p:cNvSpPr txBox="1"/>
          <p:nvPr/>
        </p:nvSpPr>
        <p:spPr>
          <a:xfrm>
            <a:off x="7934075" y="4882500"/>
            <a:ext cx="967800" cy="12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US"/>
              <a:t>Expected</a:t>
            </a:r>
            <a:endParaRPr/>
          </a:p>
          <a:p>
            <a:pPr indent="0" lvl="0" marL="0" rtl="0" algn="ctr">
              <a:spcBef>
                <a:spcPts val="0"/>
              </a:spcBef>
              <a:spcAft>
                <a:spcPts val="0"/>
              </a:spcAft>
              <a:buNone/>
            </a:pPr>
            <a:r>
              <a:rPr lang="en-US"/>
              <a:t>2H17</a:t>
            </a:r>
            <a:endParaRPr/>
          </a:p>
        </p:txBody>
      </p:sp>
      <p:sp>
        <p:nvSpPr>
          <p:cNvPr id="475" name="Google Shape;475;p13"/>
          <p:cNvSpPr txBox="1"/>
          <p:nvPr/>
        </p:nvSpPr>
        <p:spPr>
          <a:xfrm>
            <a:off x="8198730" y="2510010"/>
            <a:ext cx="581400" cy="715800"/>
          </a:xfrm>
          <a:prstGeom prst="rect">
            <a:avLst/>
          </a:prstGeom>
          <a:noFill/>
          <a:ln>
            <a:noFill/>
          </a:ln>
        </p:spPr>
        <p:txBody>
          <a:bodyPr anchorCtr="0" anchor="t" bIns="0" lIns="0" spcFirstLastPara="1" rIns="0" wrap="square" tIns="0">
            <a:noAutofit/>
          </a:bodyPr>
          <a:lstStyle/>
          <a:p>
            <a:pPr indent="-4356" lvl="0" marL="105956" marR="117638" rtl="0" algn="ctr">
              <a:lnSpc>
                <a:spcPct val="105535"/>
              </a:lnSpc>
              <a:spcBef>
                <a:spcPts val="0"/>
              </a:spcBef>
              <a:spcAft>
                <a:spcPts val="0"/>
              </a:spcAft>
              <a:buNone/>
            </a:pPr>
            <a:r>
              <a:rPr lang="en-US" sz="2800">
                <a:solidFill>
                  <a:schemeClr val="dk1"/>
                </a:solidFill>
                <a:latin typeface="Noto Sans Symbols"/>
                <a:ea typeface="Noto Sans Symbols"/>
                <a:cs typeface="Noto Sans Symbols"/>
                <a:sym typeface="Noto Sans Symbols"/>
              </a:rPr>
              <a:t>✓</a:t>
            </a:r>
            <a:endParaRPr sz="120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4"/>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4"/>
          <p:cNvSpPr/>
          <p:nvPr/>
        </p:nvSpPr>
        <p:spPr>
          <a:xfrm>
            <a:off x="4721352" y="1113612"/>
            <a:ext cx="4141215" cy="515112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19050">
            <a:solidFill>
              <a:srgbClr val="878A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4"/>
          <p:cNvSpPr/>
          <p:nvPr/>
        </p:nvSpPr>
        <p:spPr>
          <a:xfrm>
            <a:off x="6754368" y="1243584"/>
            <a:ext cx="2374392" cy="376275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4"/>
          <p:cNvSpPr/>
          <p:nvPr/>
        </p:nvSpPr>
        <p:spPr>
          <a:xfrm>
            <a:off x="6949694" y="1438910"/>
            <a:ext cx="1785747" cy="317461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4"/>
          <p:cNvSpPr/>
          <p:nvPr/>
        </p:nvSpPr>
        <p:spPr>
          <a:xfrm>
            <a:off x="4700016" y="1243583"/>
            <a:ext cx="2426208" cy="377494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4"/>
          <p:cNvSpPr/>
          <p:nvPr/>
        </p:nvSpPr>
        <p:spPr>
          <a:xfrm>
            <a:off x="4894834" y="1439037"/>
            <a:ext cx="1839087" cy="318706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4"/>
          <p:cNvSpPr/>
          <p:nvPr/>
        </p:nvSpPr>
        <p:spPr>
          <a:xfrm>
            <a:off x="5946394" y="939723"/>
            <a:ext cx="3197605"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14"/>
          <p:cNvSpPr/>
          <p:nvPr/>
        </p:nvSpPr>
        <p:spPr>
          <a:xfrm>
            <a:off x="188976" y="1243583"/>
            <a:ext cx="2418588" cy="375361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4"/>
          <p:cNvSpPr/>
          <p:nvPr/>
        </p:nvSpPr>
        <p:spPr>
          <a:xfrm>
            <a:off x="384390" y="1438910"/>
            <a:ext cx="1830324" cy="316522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4"/>
          <p:cNvSpPr/>
          <p:nvPr/>
        </p:nvSpPr>
        <p:spPr>
          <a:xfrm>
            <a:off x="2266188" y="1243584"/>
            <a:ext cx="2391156" cy="375208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4"/>
          <p:cNvSpPr/>
          <p:nvPr/>
        </p:nvSpPr>
        <p:spPr>
          <a:xfrm>
            <a:off x="2461133" y="1438909"/>
            <a:ext cx="1802638" cy="316382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4"/>
          <p:cNvSpPr/>
          <p:nvPr/>
        </p:nvSpPr>
        <p:spPr>
          <a:xfrm>
            <a:off x="0" y="939723"/>
            <a:ext cx="3197606"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4"/>
          <p:cNvSpPr txBox="1"/>
          <p:nvPr/>
        </p:nvSpPr>
        <p:spPr>
          <a:xfrm>
            <a:off x="214071" y="200341"/>
            <a:ext cx="278196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From prospect to</a:t>
            </a:r>
            <a:endParaRPr sz="2800">
              <a:solidFill>
                <a:schemeClr val="dk1"/>
              </a:solidFill>
              <a:latin typeface="Georgia"/>
              <a:ea typeface="Georgia"/>
              <a:cs typeface="Georgia"/>
              <a:sym typeface="Georgia"/>
            </a:endParaRPr>
          </a:p>
        </p:txBody>
      </p:sp>
      <p:sp>
        <p:nvSpPr>
          <p:cNvPr id="493" name="Google Shape;493;p14"/>
          <p:cNvSpPr txBox="1"/>
          <p:nvPr/>
        </p:nvSpPr>
        <p:spPr>
          <a:xfrm>
            <a:off x="3002849" y="200341"/>
            <a:ext cx="125391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making</a:t>
            </a:r>
            <a:endParaRPr sz="2800">
              <a:solidFill>
                <a:schemeClr val="dk1"/>
              </a:solidFill>
              <a:latin typeface="Georgia"/>
              <a:ea typeface="Georgia"/>
              <a:cs typeface="Georgia"/>
              <a:sym typeface="Georgia"/>
            </a:endParaRPr>
          </a:p>
        </p:txBody>
      </p:sp>
      <p:sp>
        <p:nvSpPr>
          <p:cNvPr id="494" name="Google Shape;494;p14"/>
          <p:cNvSpPr txBox="1"/>
          <p:nvPr/>
        </p:nvSpPr>
        <p:spPr>
          <a:xfrm>
            <a:off x="4265556" y="200341"/>
            <a:ext cx="25759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a:t>
            </a:r>
            <a:endParaRPr sz="2800">
              <a:solidFill>
                <a:schemeClr val="dk1"/>
              </a:solidFill>
              <a:latin typeface="Georgia"/>
              <a:ea typeface="Georgia"/>
              <a:cs typeface="Georgia"/>
              <a:sym typeface="Georgia"/>
            </a:endParaRPr>
          </a:p>
        </p:txBody>
      </p:sp>
      <p:sp>
        <p:nvSpPr>
          <p:cNvPr id="495" name="Google Shape;495;p14"/>
          <p:cNvSpPr txBox="1"/>
          <p:nvPr/>
        </p:nvSpPr>
        <p:spPr>
          <a:xfrm>
            <a:off x="4532121" y="200341"/>
            <a:ext cx="150319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purchase</a:t>
            </a:r>
            <a:endParaRPr sz="2800">
              <a:solidFill>
                <a:schemeClr val="dk1"/>
              </a:solidFill>
              <a:latin typeface="Georgia"/>
              <a:ea typeface="Georgia"/>
              <a:cs typeface="Georgia"/>
              <a:sym typeface="Georgia"/>
            </a:endParaRPr>
          </a:p>
        </p:txBody>
      </p:sp>
      <p:sp>
        <p:nvSpPr>
          <p:cNvPr id="496" name="Google Shape;496;p14"/>
          <p:cNvSpPr txBox="1"/>
          <p:nvPr/>
        </p:nvSpPr>
        <p:spPr>
          <a:xfrm>
            <a:off x="6045168" y="200341"/>
            <a:ext cx="39249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in</a:t>
            </a:r>
            <a:endParaRPr sz="2800">
              <a:solidFill>
                <a:schemeClr val="dk1"/>
              </a:solidFill>
              <a:latin typeface="Georgia"/>
              <a:ea typeface="Georgia"/>
              <a:cs typeface="Georgia"/>
              <a:sym typeface="Georgia"/>
            </a:endParaRPr>
          </a:p>
        </p:txBody>
      </p:sp>
      <p:sp>
        <p:nvSpPr>
          <p:cNvPr id="497" name="Google Shape;497;p14"/>
          <p:cNvSpPr txBox="1"/>
          <p:nvPr/>
        </p:nvSpPr>
        <p:spPr>
          <a:xfrm>
            <a:off x="6446645" y="200341"/>
            <a:ext cx="26626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5</a:t>
            </a:r>
            <a:endParaRPr sz="2800">
              <a:solidFill>
                <a:schemeClr val="dk1"/>
              </a:solidFill>
              <a:latin typeface="Georgia"/>
              <a:ea typeface="Georgia"/>
              <a:cs typeface="Georgia"/>
              <a:sym typeface="Georgia"/>
            </a:endParaRPr>
          </a:p>
        </p:txBody>
      </p:sp>
      <p:sp>
        <p:nvSpPr>
          <p:cNvPr id="498" name="Google Shape;498;p14"/>
          <p:cNvSpPr txBox="1"/>
          <p:nvPr/>
        </p:nvSpPr>
        <p:spPr>
          <a:xfrm>
            <a:off x="6719711" y="200341"/>
            <a:ext cx="1356198"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minutes</a:t>
            </a:r>
            <a:endParaRPr sz="2800">
              <a:solidFill>
                <a:schemeClr val="dk1"/>
              </a:solidFill>
              <a:latin typeface="Georgia"/>
              <a:ea typeface="Georgia"/>
              <a:cs typeface="Georgia"/>
              <a:sym typeface="Georgia"/>
            </a:endParaRPr>
          </a:p>
        </p:txBody>
      </p:sp>
      <p:sp>
        <p:nvSpPr>
          <p:cNvPr id="499" name="Google Shape;499;p14"/>
          <p:cNvSpPr txBox="1"/>
          <p:nvPr/>
        </p:nvSpPr>
        <p:spPr>
          <a:xfrm>
            <a:off x="528320" y="1034888"/>
            <a:ext cx="1088802"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i="1" lang="en-US" sz="1600">
                <a:solidFill>
                  <a:schemeClr val="dk1"/>
                </a:solidFill>
                <a:latin typeface="Verdana"/>
                <a:ea typeface="Verdana"/>
                <a:cs typeface="Verdana"/>
                <a:sym typeface="Verdana"/>
              </a:rPr>
              <a:t>Launching</a:t>
            </a:r>
            <a:endParaRPr sz="1600">
              <a:solidFill>
                <a:schemeClr val="dk1"/>
              </a:solidFill>
              <a:latin typeface="Verdana"/>
              <a:ea typeface="Verdana"/>
              <a:cs typeface="Verdana"/>
              <a:sym typeface="Verdana"/>
            </a:endParaRPr>
          </a:p>
        </p:txBody>
      </p:sp>
      <p:sp>
        <p:nvSpPr>
          <p:cNvPr id="500" name="Google Shape;500;p14"/>
          <p:cNvSpPr txBox="1"/>
          <p:nvPr/>
        </p:nvSpPr>
        <p:spPr>
          <a:xfrm>
            <a:off x="1637652" y="1034888"/>
            <a:ext cx="468115"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i="1" lang="en-US" sz="1600">
                <a:solidFill>
                  <a:schemeClr val="dk1"/>
                </a:solidFill>
                <a:latin typeface="Verdana"/>
                <a:ea typeface="Verdana"/>
                <a:cs typeface="Verdana"/>
                <a:sym typeface="Verdana"/>
              </a:rPr>
              <a:t>May</a:t>
            </a:r>
            <a:endParaRPr sz="1600">
              <a:solidFill>
                <a:schemeClr val="dk1"/>
              </a:solidFill>
              <a:latin typeface="Verdana"/>
              <a:ea typeface="Verdana"/>
              <a:cs typeface="Verdana"/>
              <a:sym typeface="Verdana"/>
            </a:endParaRPr>
          </a:p>
        </p:txBody>
      </p:sp>
      <p:sp>
        <p:nvSpPr>
          <p:cNvPr id="501" name="Google Shape;501;p14"/>
          <p:cNvSpPr txBox="1"/>
          <p:nvPr/>
        </p:nvSpPr>
        <p:spPr>
          <a:xfrm>
            <a:off x="2123505" y="1034888"/>
            <a:ext cx="572616"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i="1" lang="en-US" sz="1600">
                <a:solidFill>
                  <a:schemeClr val="dk1"/>
                </a:solidFill>
                <a:latin typeface="Verdana"/>
                <a:ea typeface="Verdana"/>
                <a:cs typeface="Verdana"/>
                <a:sym typeface="Verdana"/>
              </a:rPr>
              <a:t>2017</a:t>
            </a:r>
            <a:endParaRPr sz="1600">
              <a:solidFill>
                <a:schemeClr val="dk1"/>
              </a:solidFill>
              <a:latin typeface="Verdana"/>
              <a:ea typeface="Verdana"/>
              <a:cs typeface="Verdana"/>
              <a:sym typeface="Verdana"/>
            </a:endParaRPr>
          </a:p>
        </p:txBody>
      </p:sp>
      <p:sp>
        <p:nvSpPr>
          <p:cNvPr id="502" name="Google Shape;502;p14"/>
          <p:cNvSpPr txBox="1"/>
          <p:nvPr/>
        </p:nvSpPr>
        <p:spPr>
          <a:xfrm>
            <a:off x="336296" y="5038107"/>
            <a:ext cx="3917202" cy="1333322"/>
          </a:xfrm>
          <a:prstGeom prst="rect">
            <a:avLst/>
          </a:prstGeom>
          <a:noFill/>
          <a:ln>
            <a:noFill/>
          </a:ln>
        </p:spPr>
        <p:txBody>
          <a:bodyPr anchorCtr="0" anchor="t" bIns="0" lIns="0" spcFirstLastPara="1" rIns="0" wrap="square" tIns="0">
            <a:noAutofit/>
          </a:bodyPr>
          <a:lstStyle/>
          <a:p>
            <a:pPr indent="0" lvl="0" marL="12700" marR="0" rtl="0" algn="l">
              <a:lnSpc>
                <a:spcPct val="110333"/>
              </a:lnSpc>
              <a:spcBef>
                <a:spcPts val="0"/>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Use a picture of an official ID to fill in</a:t>
            </a:r>
            <a:endParaRPr sz="1500">
              <a:solidFill>
                <a:schemeClr val="dk1"/>
              </a:solidFill>
              <a:latin typeface="Verdana"/>
              <a:ea typeface="Verdana"/>
              <a:cs typeface="Verdana"/>
              <a:sym typeface="Verdana"/>
            </a:endParaRPr>
          </a:p>
          <a:p>
            <a:pPr indent="0" lvl="0" marL="12700" marR="0" rtl="0" algn="l">
              <a:lnSpc>
                <a:spcPct val="110333"/>
              </a:lnSpc>
              <a:spcBef>
                <a:spcPts val="0"/>
              </a:spcBef>
              <a:spcAft>
                <a:spcPts val="0"/>
              </a:spcAft>
              <a:buNone/>
            </a:pPr>
            <a:r>
              <a:rPr lang="en-US" sz="1500">
                <a:solidFill>
                  <a:schemeClr val="dk1"/>
                </a:solidFill>
                <a:latin typeface="Verdana"/>
                <a:ea typeface="Verdana"/>
                <a:cs typeface="Verdana"/>
                <a:sym typeface="Verdana"/>
              </a:rPr>
              <a:t>     Application details</a:t>
            </a:r>
            <a:endParaRPr sz="1500">
              <a:solidFill>
                <a:schemeClr val="dk1"/>
              </a:solidFill>
              <a:latin typeface="Verdana"/>
              <a:ea typeface="Verdana"/>
              <a:cs typeface="Verdana"/>
              <a:sym typeface="Verdana"/>
            </a:endParaRPr>
          </a:p>
          <a:p>
            <a:pPr indent="0" lvl="0" marL="12700" marR="29069" rtl="0" algn="l">
              <a:lnSpc>
                <a:spcPct val="101277"/>
              </a:lnSpc>
              <a:spcBef>
                <a:spcPts val="693"/>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Real-time account funding</a:t>
            </a:r>
            <a:endParaRPr sz="1500">
              <a:solidFill>
                <a:schemeClr val="dk1"/>
              </a:solidFill>
              <a:latin typeface="Verdana"/>
              <a:ea typeface="Verdana"/>
              <a:cs typeface="Verdana"/>
              <a:sym typeface="Verdana"/>
            </a:endParaRPr>
          </a:p>
          <a:p>
            <a:pPr indent="0" lvl="0" marL="12700" marR="29069" rtl="0" algn="l">
              <a:lnSpc>
                <a:spcPct val="101277"/>
              </a:lnSpc>
              <a:spcBef>
                <a:spcPts val="767"/>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Instant access to Wells Fargo Mobile Banking</a:t>
            </a:r>
            <a:endParaRPr sz="1500">
              <a:solidFill>
                <a:schemeClr val="dk1"/>
              </a:solidFill>
              <a:latin typeface="Verdana"/>
              <a:ea typeface="Verdana"/>
              <a:cs typeface="Verdana"/>
              <a:sym typeface="Verdana"/>
            </a:endParaRPr>
          </a:p>
        </p:txBody>
      </p:sp>
      <p:sp>
        <p:nvSpPr>
          <p:cNvPr id="503" name="Google Shape;503;p14"/>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504" name="Google Shape;504;p14"/>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11</a:t>
            </a:r>
            <a:endParaRPr sz="1000">
              <a:solidFill>
                <a:schemeClr val="dk1"/>
              </a:solidFill>
              <a:latin typeface="Verdana"/>
              <a:ea typeface="Verdana"/>
              <a:cs typeface="Verdana"/>
              <a:sym typeface="Verdana"/>
            </a:endParaRPr>
          </a:p>
        </p:txBody>
      </p:sp>
      <p:sp>
        <p:nvSpPr>
          <p:cNvPr id="505" name="Google Shape;505;p14"/>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506" name="Google Shape;506;p14"/>
          <p:cNvSpPr txBox="1"/>
          <p:nvPr/>
        </p:nvSpPr>
        <p:spPr>
          <a:xfrm>
            <a:off x="4721352" y="1113612"/>
            <a:ext cx="4141215" cy="5151120"/>
          </a:xfrm>
          <a:prstGeom prst="rect">
            <a:avLst/>
          </a:prstGeom>
          <a:noFill/>
          <a:ln>
            <a:noFill/>
          </a:ln>
        </p:spPr>
        <p:txBody>
          <a:bodyPr anchorCtr="0" anchor="t" bIns="0" lIns="0" spcFirstLastPara="1" rIns="0" wrap="square" tIns="0">
            <a:noAutofit/>
          </a:bodyPr>
          <a:lstStyle/>
          <a:p>
            <a:pPr indent="-8763" lvl="0" marL="2053463" marR="0" rtl="0" algn="l">
              <a:lnSpc>
                <a:spcPct val="47291"/>
              </a:lnSpc>
              <a:spcBef>
                <a:spcPts val="0"/>
              </a:spcBef>
              <a:spcAft>
                <a:spcPts val="0"/>
              </a:spcAft>
              <a:buNone/>
            </a:pPr>
            <a:r>
              <a:rPr baseline="30000" i="1" lang="en-US" sz="2400">
                <a:solidFill>
                  <a:schemeClr val="dk1"/>
                </a:solidFill>
                <a:latin typeface="Verdana"/>
                <a:ea typeface="Verdana"/>
                <a:cs typeface="Verdana"/>
                <a:sym typeface="Verdana"/>
              </a:rPr>
              <a:t>Expected 2H17</a:t>
            </a:r>
            <a:endParaRPr sz="1600">
              <a:solidFill>
                <a:schemeClr val="dk1"/>
              </a:solidFill>
              <a:latin typeface="Verdana"/>
              <a:ea typeface="Verdana"/>
              <a:cs typeface="Verdana"/>
              <a:sym typeface="Verdana"/>
            </a:endParaRPr>
          </a:p>
          <a:p>
            <a:pPr indent="-4445" lvl="0" marL="182245" marR="0" rtl="0" algn="l">
              <a:lnSpc>
                <a:spcPct val="101277"/>
              </a:lnSpc>
              <a:spcBef>
                <a:spcPts val="29541"/>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Verify new-to-bank customers with a “selfie”</a:t>
            </a:r>
            <a:endParaRPr sz="1500">
              <a:solidFill>
                <a:schemeClr val="dk1"/>
              </a:solidFill>
              <a:latin typeface="Verdana"/>
              <a:ea typeface="Verdana"/>
              <a:cs typeface="Verdana"/>
              <a:sym typeface="Verdana"/>
            </a:endParaRPr>
          </a:p>
          <a:p>
            <a:pPr indent="-4443" lvl="0" marL="182244" marR="0" rtl="0" algn="l">
              <a:lnSpc>
                <a:spcPct val="101277"/>
              </a:lnSpc>
              <a:spcBef>
                <a:spcPts val="693"/>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Immediate use of digital debit card</a:t>
            </a:r>
            <a:endParaRPr sz="1500">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5"/>
          <p:cNvSpPr/>
          <p:nvPr/>
        </p:nvSpPr>
        <p:spPr>
          <a:xfrm>
            <a:off x="219519" y="653541"/>
            <a:ext cx="8653081"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15"/>
          <p:cNvSpPr/>
          <p:nvPr/>
        </p:nvSpPr>
        <p:spPr>
          <a:xfrm>
            <a:off x="498348" y="1374648"/>
            <a:ext cx="4817364" cy="5044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15"/>
          <p:cNvSpPr/>
          <p:nvPr/>
        </p:nvSpPr>
        <p:spPr>
          <a:xfrm>
            <a:off x="693089" y="1569580"/>
            <a:ext cx="4230243" cy="445693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15"/>
          <p:cNvSpPr/>
          <p:nvPr/>
        </p:nvSpPr>
        <p:spPr>
          <a:xfrm>
            <a:off x="0" y="931837"/>
            <a:ext cx="3298825" cy="434301"/>
          </a:xfrm>
          <a:custGeom>
            <a:rect b="b" l="l" r="r" t="t"/>
            <a:pathLst>
              <a:path extrusionOk="0" h="120000" w="120000">
                <a:moveTo>
                  <a:pt x="0" y="119999"/>
                </a:moveTo>
                <a:lnTo>
                  <a:pt x="120000" y="119999"/>
                </a:lnTo>
                <a:lnTo>
                  <a:pt x="120000" y="0"/>
                </a:lnTo>
                <a:lnTo>
                  <a:pt x="0" y="0"/>
                </a:lnTo>
                <a:lnTo>
                  <a:pt x="0" y="119999"/>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5"/>
          <p:cNvSpPr txBox="1"/>
          <p:nvPr/>
        </p:nvSpPr>
        <p:spPr>
          <a:xfrm>
            <a:off x="206756" y="196658"/>
            <a:ext cx="3167490"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Maximize customer</a:t>
            </a:r>
            <a:endParaRPr sz="2800">
              <a:solidFill>
                <a:schemeClr val="dk1"/>
              </a:solidFill>
              <a:latin typeface="Georgia"/>
              <a:ea typeface="Georgia"/>
              <a:cs typeface="Georgia"/>
              <a:sym typeface="Georgia"/>
            </a:endParaRPr>
          </a:p>
        </p:txBody>
      </p:sp>
      <p:sp>
        <p:nvSpPr>
          <p:cNvPr id="516" name="Google Shape;516;p15"/>
          <p:cNvSpPr txBox="1"/>
          <p:nvPr/>
        </p:nvSpPr>
        <p:spPr>
          <a:xfrm>
            <a:off x="3381277" y="196658"/>
            <a:ext cx="1075951"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choice</a:t>
            </a:r>
            <a:endParaRPr sz="2800">
              <a:solidFill>
                <a:schemeClr val="dk1"/>
              </a:solidFill>
              <a:latin typeface="Georgia"/>
              <a:ea typeface="Georgia"/>
              <a:cs typeface="Georgia"/>
              <a:sym typeface="Georgia"/>
            </a:endParaRPr>
          </a:p>
        </p:txBody>
      </p:sp>
      <p:sp>
        <p:nvSpPr>
          <p:cNvPr id="517" name="Google Shape;517;p15"/>
          <p:cNvSpPr txBox="1"/>
          <p:nvPr/>
        </p:nvSpPr>
        <p:spPr>
          <a:xfrm>
            <a:off x="4466084" y="196658"/>
            <a:ext cx="773763"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with</a:t>
            </a:r>
            <a:endParaRPr sz="2800">
              <a:solidFill>
                <a:schemeClr val="dk1"/>
              </a:solidFill>
              <a:latin typeface="Georgia"/>
              <a:ea typeface="Georgia"/>
              <a:cs typeface="Georgia"/>
              <a:sym typeface="Georgia"/>
            </a:endParaRPr>
          </a:p>
        </p:txBody>
      </p:sp>
      <p:sp>
        <p:nvSpPr>
          <p:cNvPr id="518" name="Google Shape;518;p15"/>
          <p:cNvSpPr txBox="1"/>
          <p:nvPr/>
        </p:nvSpPr>
        <p:spPr>
          <a:xfrm>
            <a:off x="5246577" y="196658"/>
            <a:ext cx="3275980"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multi-product offers</a:t>
            </a:r>
            <a:endParaRPr sz="2800">
              <a:solidFill>
                <a:schemeClr val="dk1"/>
              </a:solidFill>
              <a:latin typeface="Georgia"/>
              <a:ea typeface="Georgia"/>
              <a:cs typeface="Georgia"/>
              <a:sym typeface="Georgia"/>
            </a:endParaRPr>
          </a:p>
        </p:txBody>
      </p:sp>
      <p:sp>
        <p:nvSpPr>
          <p:cNvPr id="519" name="Google Shape;519;p15"/>
          <p:cNvSpPr txBox="1"/>
          <p:nvPr/>
        </p:nvSpPr>
        <p:spPr>
          <a:xfrm>
            <a:off x="1368298" y="1037458"/>
            <a:ext cx="1104402"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i="1" lang="en-US" sz="1800">
                <a:solidFill>
                  <a:schemeClr val="dk1"/>
                </a:solidFill>
                <a:latin typeface="Verdana"/>
                <a:ea typeface="Verdana"/>
                <a:cs typeface="Verdana"/>
                <a:sym typeface="Verdana"/>
              </a:rPr>
              <a:t>Expected</a:t>
            </a:r>
            <a:endParaRPr sz="1800">
              <a:solidFill>
                <a:schemeClr val="dk1"/>
              </a:solidFill>
              <a:latin typeface="Verdana"/>
              <a:ea typeface="Verdana"/>
              <a:cs typeface="Verdana"/>
              <a:sym typeface="Verdana"/>
            </a:endParaRPr>
          </a:p>
        </p:txBody>
      </p:sp>
      <p:sp>
        <p:nvSpPr>
          <p:cNvPr id="520" name="Google Shape;520;p15"/>
          <p:cNvSpPr txBox="1"/>
          <p:nvPr/>
        </p:nvSpPr>
        <p:spPr>
          <a:xfrm>
            <a:off x="2497353" y="1037458"/>
            <a:ext cx="666792"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i="1" lang="en-US" sz="1800">
                <a:solidFill>
                  <a:schemeClr val="dk1"/>
                </a:solidFill>
                <a:latin typeface="Verdana"/>
                <a:ea typeface="Verdana"/>
                <a:cs typeface="Verdana"/>
                <a:sym typeface="Verdana"/>
              </a:rPr>
              <a:t>2H17</a:t>
            </a:r>
            <a:endParaRPr sz="1800">
              <a:solidFill>
                <a:schemeClr val="dk1"/>
              </a:solidFill>
              <a:latin typeface="Verdana"/>
              <a:ea typeface="Verdana"/>
              <a:cs typeface="Verdana"/>
              <a:sym typeface="Verdana"/>
            </a:endParaRPr>
          </a:p>
        </p:txBody>
      </p:sp>
      <p:sp>
        <p:nvSpPr>
          <p:cNvPr id="521" name="Google Shape;521;p15"/>
          <p:cNvSpPr txBox="1"/>
          <p:nvPr/>
        </p:nvSpPr>
        <p:spPr>
          <a:xfrm>
            <a:off x="5912866" y="1834893"/>
            <a:ext cx="1934574" cy="802892"/>
          </a:xfrm>
          <a:prstGeom prst="rect">
            <a:avLst/>
          </a:prstGeom>
          <a:noFill/>
          <a:ln>
            <a:noFill/>
          </a:ln>
        </p:spPr>
        <p:txBody>
          <a:bodyPr anchorCtr="0" anchor="t" bIns="0" lIns="0" spcFirstLastPara="1" rIns="0" wrap="square" tIns="0">
            <a:noAutofit/>
          </a:bodyPr>
          <a:lstStyle/>
          <a:p>
            <a:pPr indent="0" lvl="0" marL="12700" marR="8689" rtl="0" algn="l">
              <a:lnSpc>
                <a:spcPct val="109444"/>
              </a:lnSpc>
              <a:spcBef>
                <a:spcPts val="0"/>
              </a:spcBef>
              <a:spcAft>
                <a:spcPts val="0"/>
              </a:spcAft>
              <a:buNone/>
            </a:pPr>
            <a:r>
              <a:rPr lang="en-US" sz="1800">
                <a:solidFill>
                  <a:schemeClr val="dk1"/>
                </a:solidFill>
                <a:latin typeface="Verdana"/>
                <a:ea typeface="Verdana"/>
                <a:cs typeface="Verdana"/>
                <a:sym typeface="Verdana"/>
              </a:rPr>
              <a:t>One application,</a:t>
            </a:r>
            <a:endParaRPr sz="1800">
              <a:solidFill>
                <a:schemeClr val="dk1"/>
              </a:solidFill>
              <a:latin typeface="Verdana"/>
              <a:ea typeface="Verdana"/>
              <a:cs typeface="Verdana"/>
              <a:sym typeface="Verdana"/>
            </a:endParaRPr>
          </a:p>
          <a:p>
            <a:pPr indent="0" lvl="0" marL="12700" marR="0" rtl="0" algn="l">
              <a:lnSpc>
                <a:spcPct val="120000"/>
              </a:lnSpc>
              <a:spcBef>
                <a:spcPts val="64"/>
              </a:spcBef>
              <a:spcAft>
                <a:spcPts val="0"/>
              </a:spcAft>
              <a:buNone/>
            </a:pPr>
            <a:r>
              <a:rPr lang="en-US" sz="1800">
                <a:solidFill>
                  <a:schemeClr val="dk1"/>
                </a:solidFill>
                <a:latin typeface="Verdana"/>
                <a:ea typeface="Verdana"/>
                <a:cs typeface="Verdana"/>
                <a:sym typeface="Verdana"/>
              </a:rPr>
              <a:t>multiple product approvals</a:t>
            </a:r>
            <a:endParaRPr sz="1800">
              <a:solidFill>
                <a:schemeClr val="dk1"/>
              </a:solidFill>
              <a:latin typeface="Verdana"/>
              <a:ea typeface="Verdana"/>
              <a:cs typeface="Verdana"/>
              <a:sym typeface="Verdana"/>
            </a:endParaRPr>
          </a:p>
        </p:txBody>
      </p:sp>
      <p:sp>
        <p:nvSpPr>
          <p:cNvPr id="522" name="Google Shape;522;p15"/>
          <p:cNvSpPr txBox="1"/>
          <p:nvPr/>
        </p:nvSpPr>
        <p:spPr>
          <a:xfrm>
            <a:off x="5626354" y="1838853"/>
            <a:ext cx="164574" cy="254304"/>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chemeClr val="dk1"/>
                </a:solidFill>
                <a:latin typeface="Noto Sans Symbols"/>
                <a:ea typeface="Noto Sans Symbols"/>
                <a:cs typeface="Noto Sans Symbols"/>
                <a:sym typeface="Noto Sans Symbols"/>
              </a:rPr>
              <a:t>▪</a:t>
            </a:r>
            <a:endParaRPr sz="1800">
              <a:solidFill>
                <a:schemeClr val="dk1"/>
              </a:solidFill>
              <a:latin typeface="Noto Sans Symbols"/>
              <a:ea typeface="Noto Sans Symbols"/>
              <a:cs typeface="Noto Sans Symbols"/>
              <a:sym typeface="Noto Sans Symbols"/>
            </a:endParaRPr>
          </a:p>
        </p:txBody>
      </p:sp>
      <p:sp>
        <p:nvSpPr>
          <p:cNvPr id="523" name="Google Shape;523;p15"/>
          <p:cNvSpPr txBox="1"/>
          <p:nvPr/>
        </p:nvSpPr>
        <p:spPr>
          <a:xfrm>
            <a:off x="5912866" y="2886705"/>
            <a:ext cx="2298806" cy="80302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lang="en-US" sz="1800">
                <a:solidFill>
                  <a:schemeClr val="dk1"/>
                </a:solidFill>
                <a:latin typeface="Verdana"/>
                <a:ea typeface="Verdana"/>
                <a:cs typeface="Verdana"/>
                <a:sym typeface="Verdana"/>
              </a:rPr>
              <a:t>Shifting offers from product-centric to customer-centric</a:t>
            </a:r>
            <a:endParaRPr sz="1800">
              <a:solidFill>
                <a:schemeClr val="dk1"/>
              </a:solidFill>
              <a:latin typeface="Verdana"/>
              <a:ea typeface="Verdana"/>
              <a:cs typeface="Verdana"/>
              <a:sym typeface="Verdana"/>
            </a:endParaRPr>
          </a:p>
        </p:txBody>
      </p:sp>
      <p:sp>
        <p:nvSpPr>
          <p:cNvPr id="524" name="Google Shape;524;p15"/>
          <p:cNvSpPr txBox="1"/>
          <p:nvPr/>
        </p:nvSpPr>
        <p:spPr>
          <a:xfrm>
            <a:off x="5626354" y="2890660"/>
            <a:ext cx="164388"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chemeClr val="dk1"/>
                </a:solidFill>
                <a:latin typeface="Noto Sans Symbols"/>
                <a:ea typeface="Noto Sans Symbols"/>
                <a:cs typeface="Noto Sans Symbols"/>
                <a:sym typeface="Noto Sans Symbols"/>
              </a:rPr>
              <a:t>▪</a:t>
            </a:r>
            <a:endParaRPr sz="1800">
              <a:solidFill>
                <a:schemeClr val="dk1"/>
              </a:solidFill>
              <a:latin typeface="Noto Sans Symbols"/>
              <a:ea typeface="Noto Sans Symbols"/>
              <a:cs typeface="Noto Sans Symbols"/>
              <a:sym typeface="Noto Sans Symbols"/>
            </a:endParaRPr>
          </a:p>
        </p:txBody>
      </p:sp>
      <p:sp>
        <p:nvSpPr>
          <p:cNvPr id="525" name="Google Shape;525;p15"/>
          <p:cNvSpPr txBox="1"/>
          <p:nvPr/>
        </p:nvSpPr>
        <p:spPr>
          <a:xfrm>
            <a:off x="5912866" y="3938646"/>
            <a:ext cx="2713760" cy="802894"/>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lang="en-US" sz="1800">
                <a:solidFill>
                  <a:schemeClr val="dk1"/>
                </a:solidFill>
                <a:latin typeface="Verdana"/>
                <a:ea typeface="Verdana"/>
                <a:cs typeface="Verdana"/>
                <a:sym typeface="Verdana"/>
              </a:rPr>
              <a:t>Customer chooses how</a:t>
            </a:r>
            <a:endParaRPr sz="1800">
              <a:solidFill>
                <a:schemeClr val="dk1"/>
              </a:solidFill>
              <a:latin typeface="Verdana"/>
              <a:ea typeface="Verdana"/>
              <a:cs typeface="Verdana"/>
              <a:sym typeface="Verdana"/>
            </a:endParaRPr>
          </a:p>
          <a:p>
            <a:pPr indent="0" lvl="0" marL="12700" marR="150948" rtl="0" algn="l">
              <a:lnSpc>
                <a:spcPct val="120000"/>
              </a:lnSpc>
              <a:spcBef>
                <a:spcPts val="64"/>
              </a:spcBef>
              <a:spcAft>
                <a:spcPts val="0"/>
              </a:spcAft>
              <a:buNone/>
            </a:pPr>
            <a:r>
              <a:rPr lang="en-US" sz="1800">
                <a:solidFill>
                  <a:schemeClr val="dk1"/>
                </a:solidFill>
                <a:latin typeface="Verdana"/>
                <a:ea typeface="Verdana"/>
                <a:cs typeface="Verdana"/>
                <a:sym typeface="Verdana"/>
              </a:rPr>
              <a:t>to allocate credit limit among products</a:t>
            </a:r>
            <a:endParaRPr sz="1800">
              <a:solidFill>
                <a:schemeClr val="dk1"/>
              </a:solidFill>
              <a:latin typeface="Verdana"/>
              <a:ea typeface="Verdana"/>
              <a:cs typeface="Verdana"/>
              <a:sym typeface="Verdana"/>
            </a:endParaRPr>
          </a:p>
        </p:txBody>
      </p:sp>
      <p:sp>
        <p:nvSpPr>
          <p:cNvPr id="526" name="Google Shape;526;p15"/>
          <p:cNvSpPr txBox="1"/>
          <p:nvPr/>
        </p:nvSpPr>
        <p:spPr>
          <a:xfrm>
            <a:off x="5626354" y="3942601"/>
            <a:ext cx="164388"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chemeClr val="dk1"/>
                </a:solidFill>
                <a:latin typeface="Noto Sans Symbols"/>
                <a:ea typeface="Noto Sans Symbols"/>
                <a:cs typeface="Noto Sans Symbols"/>
                <a:sym typeface="Noto Sans Symbols"/>
              </a:rPr>
              <a:t>▪</a:t>
            </a:r>
            <a:endParaRPr sz="1800">
              <a:solidFill>
                <a:schemeClr val="dk1"/>
              </a:solidFill>
              <a:latin typeface="Noto Sans Symbols"/>
              <a:ea typeface="Noto Sans Symbols"/>
              <a:cs typeface="Noto Sans Symbols"/>
              <a:sym typeface="Noto Sans Symbols"/>
            </a:endParaRPr>
          </a:p>
        </p:txBody>
      </p:sp>
      <p:sp>
        <p:nvSpPr>
          <p:cNvPr id="527" name="Google Shape;527;p15"/>
          <p:cNvSpPr txBox="1"/>
          <p:nvPr/>
        </p:nvSpPr>
        <p:spPr>
          <a:xfrm>
            <a:off x="5912866" y="4990460"/>
            <a:ext cx="2457290" cy="802639"/>
          </a:xfrm>
          <a:prstGeom prst="rect">
            <a:avLst/>
          </a:prstGeom>
          <a:noFill/>
          <a:ln>
            <a:noFill/>
          </a:ln>
        </p:spPr>
        <p:txBody>
          <a:bodyPr anchorCtr="0" anchor="t" bIns="0" lIns="0" spcFirstLastPara="1" rIns="0" wrap="square" tIns="0">
            <a:noAutofit/>
          </a:bodyPr>
          <a:lstStyle/>
          <a:p>
            <a:pPr indent="0" lvl="0" marL="12700" marR="28973" rtl="0" algn="l">
              <a:lnSpc>
                <a:spcPct val="109111"/>
              </a:lnSpc>
              <a:spcBef>
                <a:spcPts val="0"/>
              </a:spcBef>
              <a:spcAft>
                <a:spcPts val="0"/>
              </a:spcAft>
              <a:buNone/>
            </a:pPr>
            <a:r>
              <a:rPr lang="en-US" sz="1800">
                <a:solidFill>
                  <a:schemeClr val="dk1"/>
                </a:solidFill>
                <a:latin typeface="Verdana"/>
                <a:ea typeface="Verdana"/>
                <a:cs typeface="Verdana"/>
                <a:sym typeface="Verdana"/>
              </a:rPr>
              <a:t>100% end-to-end</a:t>
            </a:r>
            <a:endParaRPr sz="1800">
              <a:solidFill>
                <a:schemeClr val="dk1"/>
              </a:solidFill>
              <a:latin typeface="Verdana"/>
              <a:ea typeface="Verdana"/>
              <a:cs typeface="Verdana"/>
              <a:sym typeface="Verdana"/>
            </a:endParaRPr>
          </a:p>
          <a:p>
            <a:pPr indent="0" lvl="0" marL="12700" marR="0" rtl="0" algn="l">
              <a:lnSpc>
                <a:spcPct val="120000"/>
              </a:lnSpc>
              <a:spcBef>
                <a:spcPts val="64"/>
              </a:spcBef>
              <a:spcAft>
                <a:spcPts val="0"/>
              </a:spcAft>
              <a:buNone/>
            </a:pPr>
            <a:r>
              <a:rPr lang="en-US" sz="1800">
                <a:solidFill>
                  <a:schemeClr val="dk1"/>
                </a:solidFill>
                <a:latin typeface="Verdana"/>
                <a:ea typeface="Verdana"/>
                <a:cs typeface="Verdana"/>
                <a:sym typeface="Verdana"/>
              </a:rPr>
              <a:t>digital, pre-filled and pre-qualified</a:t>
            </a:r>
            <a:endParaRPr sz="1800">
              <a:solidFill>
                <a:schemeClr val="dk1"/>
              </a:solidFill>
              <a:latin typeface="Verdana"/>
              <a:ea typeface="Verdana"/>
              <a:cs typeface="Verdana"/>
              <a:sym typeface="Verdana"/>
            </a:endParaRPr>
          </a:p>
        </p:txBody>
      </p:sp>
      <p:sp>
        <p:nvSpPr>
          <p:cNvPr id="528" name="Google Shape;528;p15"/>
          <p:cNvSpPr txBox="1"/>
          <p:nvPr/>
        </p:nvSpPr>
        <p:spPr>
          <a:xfrm>
            <a:off x="5626354" y="4994415"/>
            <a:ext cx="164388" cy="254000"/>
          </a:xfrm>
          <a:prstGeom prst="rect">
            <a:avLst/>
          </a:prstGeom>
          <a:noFill/>
          <a:ln>
            <a:noFill/>
          </a:ln>
        </p:spPr>
        <p:txBody>
          <a:bodyPr anchorCtr="0" anchor="t" bIns="0" lIns="0" spcFirstLastPara="1" rIns="0" wrap="square" tIns="0">
            <a:noAutofit/>
          </a:bodyPr>
          <a:lstStyle/>
          <a:p>
            <a:pPr indent="0" lvl="0" marL="12700" marR="0" rtl="0" algn="l">
              <a:lnSpc>
                <a:spcPct val="107722"/>
              </a:lnSpc>
              <a:spcBef>
                <a:spcPts val="0"/>
              </a:spcBef>
              <a:spcAft>
                <a:spcPts val="0"/>
              </a:spcAft>
              <a:buNone/>
            </a:pPr>
            <a:r>
              <a:rPr lang="en-US" sz="1800">
                <a:solidFill>
                  <a:schemeClr val="dk1"/>
                </a:solidFill>
                <a:latin typeface="Noto Sans Symbols"/>
                <a:ea typeface="Noto Sans Symbols"/>
                <a:cs typeface="Noto Sans Symbols"/>
                <a:sym typeface="Noto Sans Symbols"/>
              </a:rPr>
              <a:t>▪</a:t>
            </a:r>
            <a:endParaRPr sz="1800">
              <a:solidFill>
                <a:schemeClr val="dk1"/>
              </a:solidFill>
              <a:latin typeface="Noto Sans Symbols"/>
              <a:ea typeface="Noto Sans Symbols"/>
              <a:cs typeface="Noto Sans Symbols"/>
              <a:sym typeface="Noto Sans Symbols"/>
            </a:endParaRPr>
          </a:p>
        </p:txBody>
      </p:sp>
      <p:sp>
        <p:nvSpPr>
          <p:cNvPr id="529" name="Google Shape;529;p15"/>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530" name="Google Shape;530;p15"/>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12</a:t>
            </a:r>
            <a:endParaRPr sz="1000">
              <a:solidFill>
                <a:schemeClr val="dk1"/>
              </a:solidFill>
              <a:latin typeface="Verdana"/>
              <a:ea typeface="Verdana"/>
              <a:cs typeface="Verdana"/>
              <a:sym typeface="Verdana"/>
            </a:endParaRPr>
          </a:p>
        </p:txBody>
      </p:sp>
      <p:sp>
        <p:nvSpPr>
          <p:cNvPr id="531" name="Google Shape;531;p15"/>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6"/>
          <p:cNvSpPr/>
          <p:nvPr/>
        </p:nvSpPr>
        <p:spPr>
          <a:xfrm>
            <a:off x="219519" y="653541"/>
            <a:ext cx="8653081"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16"/>
          <p:cNvSpPr/>
          <p:nvPr/>
        </p:nvSpPr>
        <p:spPr>
          <a:xfrm>
            <a:off x="560717"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16"/>
          <p:cNvSpPr/>
          <p:nvPr/>
        </p:nvSpPr>
        <p:spPr>
          <a:xfrm>
            <a:off x="560717"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6"/>
          <p:cNvSpPr/>
          <p:nvPr/>
        </p:nvSpPr>
        <p:spPr>
          <a:xfrm>
            <a:off x="561467" y="1440561"/>
            <a:ext cx="2606675" cy="371805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6"/>
          <p:cNvSpPr/>
          <p:nvPr/>
        </p:nvSpPr>
        <p:spPr>
          <a:xfrm>
            <a:off x="3363722"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6"/>
          <p:cNvSpPr/>
          <p:nvPr/>
        </p:nvSpPr>
        <p:spPr>
          <a:xfrm>
            <a:off x="3363722"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A178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16"/>
          <p:cNvSpPr/>
          <p:nvPr/>
        </p:nvSpPr>
        <p:spPr>
          <a:xfrm>
            <a:off x="3364484" y="1440561"/>
            <a:ext cx="2606675" cy="371805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A178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16"/>
          <p:cNvSpPr/>
          <p:nvPr/>
        </p:nvSpPr>
        <p:spPr>
          <a:xfrm>
            <a:off x="6148324"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6"/>
          <p:cNvSpPr/>
          <p:nvPr/>
        </p:nvSpPr>
        <p:spPr>
          <a:xfrm>
            <a:off x="6148324" y="940231"/>
            <a:ext cx="2606675" cy="50032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5E7B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16"/>
          <p:cNvSpPr/>
          <p:nvPr/>
        </p:nvSpPr>
        <p:spPr>
          <a:xfrm>
            <a:off x="6149086" y="1440561"/>
            <a:ext cx="2606675" cy="371805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5E7B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16"/>
          <p:cNvSpPr/>
          <p:nvPr/>
        </p:nvSpPr>
        <p:spPr>
          <a:xfrm>
            <a:off x="561467" y="5263959"/>
            <a:ext cx="2605913" cy="121838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BA0725"/>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16"/>
          <p:cNvSpPr/>
          <p:nvPr/>
        </p:nvSpPr>
        <p:spPr>
          <a:xfrm>
            <a:off x="3345053" y="5263959"/>
            <a:ext cx="2605913" cy="121838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A1783B"/>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16"/>
          <p:cNvSpPr/>
          <p:nvPr/>
        </p:nvSpPr>
        <p:spPr>
          <a:xfrm>
            <a:off x="6149086" y="5263959"/>
            <a:ext cx="2605913" cy="121838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5E7B90"/>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16"/>
          <p:cNvSpPr txBox="1"/>
          <p:nvPr/>
        </p:nvSpPr>
        <p:spPr>
          <a:xfrm>
            <a:off x="206756" y="196658"/>
            <a:ext cx="1419274"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Building</a:t>
            </a:r>
            <a:endParaRPr sz="2800">
              <a:solidFill>
                <a:schemeClr val="dk1"/>
              </a:solidFill>
              <a:latin typeface="Georgia"/>
              <a:ea typeface="Georgia"/>
              <a:cs typeface="Georgia"/>
              <a:sym typeface="Georgia"/>
            </a:endParaRPr>
          </a:p>
        </p:txBody>
      </p:sp>
      <p:sp>
        <p:nvSpPr>
          <p:cNvPr id="550" name="Google Shape;550;p16"/>
          <p:cNvSpPr txBox="1"/>
          <p:nvPr/>
        </p:nvSpPr>
        <p:spPr>
          <a:xfrm>
            <a:off x="1634997" y="196658"/>
            <a:ext cx="1094698"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robust</a:t>
            </a:r>
            <a:endParaRPr sz="2800">
              <a:solidFill>
                <a:schemeClr val="dk1"/>
              </a:solidFill>
              <a:latin typeface="Georgia"/>
              <a:ea typeface="Georgia"/>
              <a:cs typeface="Georgia"/>
              <a:sym typeface="Georgia"/>
            </a:endParaRPr>
          </a:p>
        </p:txBody>
      </p:sp>
      <p:sp>
        <p:nvSpPr>
          <p:cNvPr id="551" name="Google Shape;551;p16"/>
          <p:cNvSpPr txBox="1"/>
          <p:nvPr/>
        </p:nvSpPr>
        <p:spPr>
          <a:xfrm>
            <a:off x="2738754" y="196658"/>
            <a:ext cx="1857506"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capabilities</a:t>
            </a:r>
            <a:endParaRPr sz="2800">
              <a:solidFill>
                <a:schemeClr val="dk1"/>
              </a:solidFill>
              <a:latin typeface="Georgia"/>
              <a:ea typeface="Georgia"/>
              <a:cs typeface="Georgia"/>
              <a:sym typeface="Georgia"/>
            </a:endParaRPr>
          </a:p>
        </p:txBody>
      </p:sp>
      <p:sp>
        <p:nvSpPr>
          <p:cNvPr id="552" name="Google Shape;552;p16"/>
          <p:cNvSpPr txBox="1"/>
          <p:nvPr/>
        </p:nvSpPr>
        <p:spPr>
          <a:xfrm>
            <a:off x="4610798" y="196658"/>
            <a:ext cx="531024"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for</a:t>
            </a:r>
            <a:endParaRPr sz="2800">
              <a:solidFill>
                <a:schemeClr val="dk1"/>
              </a:solidFill>
              <a:latin typeface="Georgia"/>
              <a:ea typeface="Georgia"/>
              <a:cs typeface="Georgia"/>
              <a:sym typeface="Georgia"/>
            </a:endParaRPr>
          </a:p>
        </p:txBody>
      </p:sp>
      <p:sp>
        <p:nvSpPr>
          <p:cNvPr id="553" name="Google Shape;553;p16"/>
          <p:cNvSpPr txBox="1"/>
          <p:nvPr/>
        </p:nvSpPr>
        <p:spPr>
          <a:xfrm>
            <a:off x="5149828" y="196658"/>
            <a:ext cx="1074585"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digital</a:t>
            </a:r>
            <a:endParaRPr sz="2800">
              <a:solidFill>
                <a:schemeClr val="dk1"/>
              </a:solidFill>
              <a:latin typeface="Georgia"/>
              <a:ea typeface="Georgia"/>
              <a:cs typeface="Georgia"/>
              <a:sym typeface="Georgia"/>
            </a:endParaRPr>
          </a:p>
        </p:txBody>
      </p:sp>
      <p:sp>
        <p:nvSpPr>
          <p:cNvPr id="554" name="Google Shape;554;p16"/>
          <p:cNvSpPr txBox="1"/>
          <p:nvPr/>
        </p:nvSpPr>
        <p:spPr>
          <a:xfrm>
            <a:off x="6233214" y="196658"/>
            <a:ext cx="1809794"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acquisition</a:t>
            </a:r>
            <a:endParaRPr sz="2800">
              <a:solidFill>
                <a:schemeClr val="dk1"/>
              </a:solidFill>
              <a:latin typeface="Georgia"/>
              <a:ea typeface="Georgia"/>
              <a:cs typeface="Georgia"/>
              <a:sym typeface="Georgia"/>
            </a:endParaRPr>
          </a:p>
        </p:txBody>
      </p:sp>
      <p:sp>
        <p:nvSpPr>
          <p:cNvPr id="555" name="Google Shape;555;p16"/>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556" name="Google Shape;556;p16"/>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13</a:t>
            </a:r>
            <a:endParaRPr sz="1000">
              <a:solidFill>
                <a:schemeClr val="dk1"/>
              </a:solidFill>
              <a:latin typeface="Verdana"/>
              <a:ea typeface="Verdana"/>
              <a:cs typeface="Verdana"/>
              <a:sym typeface="Verdana"/>
            </a:endParaRPr>
          </a:p>
        </p:txBody>
      </p:sp>
      <p:sp>
        <p:nvSpPr>
          <p:cNvPr id="557" name="Google Shape;557;p16"/>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558" name="Google Shape;558;p16"/>
          <p:cNvSpPr txBox="1"/>
          <p:nvPr/>
        </p:nvSpPr>
        <p:spPr>
          <a:xfrm rot="-5400000">
            <a:off x="-304786" y="5789721"/>
            <a:ext cx="1405200" cy="1707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b="1" i="1" lang="en-US" sz="1200">
                <a:solidFill>
                  <a:schemeClr val="dk1"/>
                </a:solidFill>
                <a:latin typeface="Verdana"/>
                <a:ea typeface="Verdana"/>
                <a:cs typeface="Verdana"/>
                <a:sym typeface="Verdana"/>
              </a:rPr>
              <a:t>Key Capabilities</a:t>
            </a:r>
            <a:endParaRPr sz="1200">
              <a:solidFill>
                <a:schemeClr val="dk1"/>
              </a:solidFill>
              <a:latin typeface="Verdana"/>
              <a:ea typeface="Verdana"/>
              <a:cs typeface="Verdana"/>
              <a:sym typeface="Verdana"/>
            </a:endParaRPr>
          </a:p>
        </p:txBody>
      </p:sp>
      <p:sp>
        <p:nvSpPr>
          <p:cNvPr id="559" name="Google Shape;559;p16"/>
          <p:cNvSpPr txBox="1"/>
          <p:nvPr/>
        </p:nvSpPr>
        <p:spPr>
          <a:xfrm>
            <a:off x="574592" y="5308434"/>
            <a:ext cx="2605800" cy="1218300"/>
          </a:xfrm>
          <a:prstGeom prst="rect">
            <a:avLst/>
          </a:prstGeom>
          <a:noFill/>
          <a:ln>
            <a:noFill/>
          </a:ln>
        </p:spPr>
        <p:txBody>
          <a:bodyPr anchorCtr="0" anchor="t" bIns="0" lIns="0" spcFirstLastPara="1" rIns="0" wrap="square" tIns="0">
            <a:noAutofit/>
          </a:bodyPr>
          <a:lstStyle/>
          <a:p>
            <a:pPr indent="-12519" lvl="0" marL="279220" marR="280872" rtl="0" algn="ctr">
              <a:lnSpc>
                <a:spcPct val="101277"/>
              </a:lnSpc>
              <a:spcBef>
                <a:spcPts val="0"/>
              </a:spcBef>
              <a:spcAft>
                <a:spcPts val="0"/>
              </a:spcAft>
              <a:buNone/>
            </a:pPr>
            <a:r>
              <a:rPr i="1" lang="en-US" sz="1400">
                <a:solidFill>
                  <a:schemeClr val="dk1"/>
                </a:solidFill>
                <a:latin typeface="Verdana"/>
                <a:ea typeface="Verdana"/>
                <a:cs typeface="Verdana"/>
                <a:sym typeface="Verdana"/>
              </a:rPr>
              <a:t>Secure data exchange</a:t>
            </a:r>
            <a:endParaRPr sz="1400">
              <a:solidFill>
                <a:schemeClr val="dk1"/>
              </a:solidFill>
              <a:latin typeface="Verdana"/>
              <a:ea typeface="Verdana"/>
              <a:cs typeface="Verdana"/>
              <a:sym typeface="Verdana"/>
            </a:endParaRPr>
          </a:p>
          <a:p>
            <a:pPr indent="-4392" lvl="0" marL="169492" marR="169491" rtl="0" algn="ctr">
              <a:lnSpc>
                <a:spcPct val="101277"/>
              </a:lnSpc>
              <a:spcBef>
                <a:spcPts val="1781"/>
              </a:spcBef>
              <a:spcAft>
                <a:spcPts val="0"/>
              </a:spcAft>
              <a:buNone/>
            </a:pPr>
            <a:r>
              <a:rPr i="1" lang="en-US" sz="1400">
                <a:solidFill>
                  <a:schemeClr val="dk1"/>
                </a:solidFill>
                <a:latin typeface="Verdana"/>
                <a:ea typeface="Verdana"/>
                <a:cs typeface="Verdana"/>
                <a:sym typeface="Verdana"/>
              </a:rPr>
              <a:t>Enhanced authentication</a:t>
            </a:r>
            <a:endParaRPr sz="1400">
              <a:solidFill>
                <a:schemeClr val="dk1"/>
              </a:solidFill>
              <a:latin typeface="Verdana"/>
              <a:ea typeface="Verdana"/>
              <a:cs typeface="Verdana"/>
              <a:sym typeface="Verdana"/>
            </a:endParaRPr>
          </a:p>
          <a:p>
            <a:pPr indent="-2654" lvl="0" marL="205854" marR="205427" rtl="0" algn="ctr">
              <a:lnSpc>
                <a:spcPct val="101277"/>
              </a:lnSpc>
              <a:spcBef>
                <a:spcPts val="1778"/>
              </a:spcBef>
              <a:spcAft>
                <a:spcPts val="0"/>
              </a:spcAft>
              <a:buNone/>
            </a:pPr>
            <a:r>
              <a:rPr i="1" lang="en-US" sz="1400">
                <a:solidFill>
                  <a:schemeClr val="dk1"/>
                </a:solidFill>
                <a:latin typeface="Verdana"/>
                <a:ea typeface="Verdana"/>
                <a:cs typeface="Verdana"/>
                <a:sym typeface="Verdana"/>
              </a:rPr>
              <a:t>Digital product issuance</a:t>
            </a:r>
            <a:endParaRPr sz="1400">
              <a:solidFill>
                <a:schemeClr val="dk1"/>
              </a:solidFill>
              <a:latin typeface="Verdana"/>
              <a:ea typeface="Verdana"/>
              <a:cs typeface="Verdana"/>
              <a:sym typeface="Verdana"/>
            </a:endParaRPr>
          </a:p>
        </p:txBody>
      </p:sp>
      <p:sp>
        <p:nvSpPr>
          <p:cNvPr id="560" name="Google Shape;560;p16"/>
          <p:cNvSpPr txBox="1"/>
          <p:nvPr/>
        </p:nvSpPr>
        <p:spPr>
          <a:xfrm>
            <a:off x="3345053" y="5187759"/>
            <a:ext cx="2605800" cy="1218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300">
              <a:solidFill>
                <a:schemeClr val="dk1"/>
              </a:solidFill>
              <a:latin typeface="Calibri"/>
              <a:ea typeface="Calibri"/>
              <a:cs typeface="Calibri"/>
              <a:sym typeface="Calibri"/>
            </a:endParaRPr>
          </a:p>
          <a:p>
            <a:pPr indent="-9701" lvl="0" marL="593901" marR="592148" rtl="0" algn="ctr">
              <a:lnSpc>
                <a:spcPct val="101277"/>
              </a:lnSpc>
              <a:spcBef>
                <a:spcPts val="0"/>
              </a:spcBef>
              <a:spcAft>
                <a:spcPts val="0"/>
              </a:spcAft>
              <a:buNone/>
            </a:pPr>
            <a:r>
              <a:rPr i="1" lang="en-US" sz="1400">
                <a:solidFill>
                  <a:schemeClr val="dk1"/>
                </a:solidFill>
                <a:latin typeface="Verdana"/>
                <a:ea typeface="Verdana"/>
                <a:cs typeface="Verdana"/>
                <a:sym typeface="Verdana"/>
              </a:rPr>
              <a:t>Customer-level</a:t>
            </a:r>
            <a:endParaRPr sz="1400">
              <a:solidFill>
                <a:schemeClr val="dk1"/>
              </a:solidFill>
              <a:latin typeface="Verdana"/>
              <a:ea typeface="Verdana"/>
              <a:cs typeface="Verdana"/>
              <a:sym typeface="Verdana"/>
            </a:endParaRPr>
          </a:p>
          <a:p>
            <a:pPr indent="-12324" lvl="0" marL="380625" marR="377960" rtl="0" algn="ctr">
              <a:lnSpc>
                <a:spcPct val="80000"/>
              </a:lnSpc>
              <a:spcBef>
                <a:spcPts val="84"/>
              </a:spcBef>
              <a:spcAft>
                <a:spcPts val="0"/>
              </a:spcAft>
              <a:buNone/>
            </a:pPr>
            <a:r>
              <a:rPr baseline="-25000" i="1" lang="en-US" sz="2100">
                <a:solidFill>
                  <a:schemeClr val="dk1"/>
                </a:solidFill>
                <a:latin typeface="Verdana"/>
                <a:ea typeface="Verdana"/>
                <a:cs typeface="Verdana"/>
                <a:sym typeface="Verdana"/>
              </a:rPr>
              <a:t>behavioral analytics</a:t>
            </a:r>
            <a:endParaRPr sz="1400">
              <a:solidFill>
                <a:schemeClr val="dk1"/>
              </a:solidFill>
              <a:latin typeface="Verdana"/>
              <a:ea typeface="Verdana"/>
              <a:cs typeface="Verdana"/>
              <a:sym typeface="Verdana"/>
            </a:endParaRPr>
          </a:p>
          <a:p>
            <a:pPr indent="-7199" lvl="0" marL="261200" marR="259751" rtl="0" algn="ctr">
              <a:lnSpc>
                <a:spcPct val="101277"/>
              </a:lnSpc>
              <a:spcBef>
                <a:spcPts val="1694"/>
              </a:spcBef>
              <a:spcAft>
                <a:spcPts val="0"/>
              </a:spcAft>
              <a:buNone/>
            </a:pPr>
            <a:r>
              <a:rPr i="1" lang="en-US" sz="1400">
                <a:solidFill>
                  <a:schemeClr val="dk1"/>
                </a:solidFill>
                <a:latin typeface="Verdana"/>
                <a:ea typeface="Verdana"/>
                <a:cs typeface="Verdana"/>
                <a:sym typeface="Verdana"/>
              </a:rPr>
              <a:t>AI-driven underwriting</a:t>
            </a:r>
            <a:endParaRPr sz="1400">
              <a:solidFill>
                <a:schemeClr val="dk1"/>
              </a:solidFill>
              <a:latin typeface="Verdana"/>
              <a:ea typeface="Verdana"/>
              <a:cs typeface="Verdana"/>
              <a:sym typeface="Verdana"/>
            </a:endParaRPr>
          </a:p>
        </p:txBody>
      </p:sp>
      <p:sp>
        <p:nvSpPr>
          <p:cNvPr id="561" name="Google Shape;561;p16"/>
          <p:cNvSpPr txBox="1"/>
          <p:nvPr/>
        </p:nvSpPr>
        <p:spPr>
          <a:xfrm>
            <a:off x="6149086" y="5187759"/>
            <a:ext cx="2605800" cy="1218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300">
              <a:solidFill>
                <a:schemeClr val="dk1"/>
              </a:solidFill>
              <a:latin typeface="Calibri"/>
              <a:ea typeface="Calibri"/>
              <a:cs typeface="Calibri"/>
              <a:sym typeface="Calibri"/>
            </a:endParaRPr>
          </a:p>
          <a:p>
            <a:pPr indent="-5991" lvl="0" marL="590192" marR="586926" rtl="0" algn="ctr">
              <a:lnSpc>
                <a:spcPct val="101277"/>
              </a:lnSpc>
              <a:spcBef>
                <a:spcPts val="0"/>
              </a:spcBef>
              <a:spcAft>
                <a:spcPts val="0"/>
              </a:spcAft>
              <a:buNone/>
            </a:pPr>
            <a:r>
              <a:rPr i="1" lang="en-US" sz="1400">
                <a:solidFill>
                  <a:schemeClr val="dk1"/>
                </a:solidFill>
                <a:latin typeface="Verdana"/>
                <a:ea typeface="Verdana"/>
                <a:cs typeface="Verdana"/>
                <a:sym typeface="Verdana"/>
              </a:rPr>
              <a:t>API capabilities</a:t>
            </a:r>
            <a:endParaRPr sz="1400">
              <a:solidFill>
                <a:schemeClr val="dk1"/>
              </a:solidFill>
              <a:latin typeface="Verdana"/>
              <a:ea typeface="Verdana"/>
              <a:cs typeface="Verdana"/>
              <a:sym typeface="Verdana"/>
            </a:endParaRPr>
          </a:p>
          <a:p>
            <a:pPr indent="-5637" lvl="0" marL="526337" marR="522543" rtl="0" algn="ctr">
              <a:lnSpc>
                <a:spcPct val="120000"/>
              </a:lnSpc>
              <a:spcBef>
                <a:spcPts val="1928"/>
              </a:spcBef>
              <a:spcAft>
                <a:spcPts val="0"/>
              </a:spcAft>
              <a:buNone/>
            </a:pPr>
            <a:r>
              <a:rPr i="1" lang="en-US" sz="1400">
                <a:solidFill>
                  <a:schemeClr val="dk1"/>
                </a:solidFill>
                <a:latin typeface="Verdana"/>
                <a:ea typeface="Verdana"/>
                <a:cs typeface="Verdana"/>
                <a:sym typeface="Verdana"/>
              </a:rPr>
              <a:t>Digital and social marketing</a:t>
            </a:r>
            <a:endParaRPr sz="1400">
              <a:solidFill>
                <a:schemeClr val="dk1"/>
              </a:solidFill>
              <a:latin typeface="Verdana"/>
              <a:ea typeface="Verdana"/>
              <a:cs typeface="Verdana"/>
              <a:sym typeface="Verdana"/>
            </a:endParaRPr>
          </a:p>
        </p:txBody>
      </p:sp>
      <p:sp>
        <p:nvSpPr>
          <p:cNvPr id="562" name="Google Shape;562;p16"/>
          <p:cNvSpPr txBox="1"/>
          <p:nvPr/>
        </p:nvSpPr>
        <p:spPr>
          <a:xfrm>
            <a:off x="561467" y="940231"/>
            <a:ext cx="2606675" cy="514616"/>
          </a:xfrm>
          <a:prstGeom prst="rect">
            <a:avLst/>
          </a:prstGeom>
          <a:noFill/>
          <a:ln>
            <a:noFill/>
          </a:ln>
        </p:spPr>
        <p:txBody>
          <a:bodyPr anchorCtr="0" anchor="t" bIns="0" lIns="0" spcFirstLastPara="1" rIns="0" wrap="square" tIns="0">
            <a:noAutofit/>
          </a:bodyPr>
          <a:lstStyle/>
          <a:p>
            <a:pPr indent="-6120" lvl="0" marL="425220" marR="425076" rtl="0" algn="ctr">
              <a:lnSpc>
                <a:spcPct val="101277"/>
              </a:lnSpc>
              <a:spcBef>
                <a:spcPts val="0"/>
              </a:spcBef>
              <a:spcAft>
                <a:spcPts val="0"/>
              </a:spcAft>
              <a:buNone/>
            </a:pPr>
            <a:r>
              <a:rPr b="1" lang="en-US" sz="1400">
                <a:solidFill>
                  <a:srgbClr val="FFFFFF"/>
                </a:solidFill>
                <a:latin typeface="Verdana"/>
                <a:ea typeface="Verdana"/>
                <a:cs typeface="Verdana"/>
                <a:sym typeface="Verdana"/>
              </a:rPr>
              <a:t>Easy and Simple, End-to-end</a:t>
            </a:r>
            <a:endParaRPr sz="1400">
              <a:solidFill>
                <a:schemeClr val="dk1"/>
              </a:solidFill>
              <a:latin typeface="Verdana"/>
              <a:ea typeface="Verdana"/>
              <a:cs typeface="Verdana"/>
              <a:sym typeface="Verdana"/>
            </a:endParaRPr>
          </a:p>
        </p:txBody>
      </p:sp>
      <p:sp>
        <p:nvSpPr>
          <p:cNvPr id="563" name="Google Shape;563;p16"/>
          <p:cNvSpPr txBox="1"/>
          <p:nvPr/>
        </p:nvSpPr>
        <p:spPr>
          <a:xfrm>
            <a:off x="561467" y="1454848"/>
            <a:ext cx="2606675" cy="37037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178079" lvl="0" marL="266979" marR="137768" rtl="0" algn="l">
              <a:lnSpc>
                <a:spcPct val="120000"/>
              </a:lnSpc>
              <a:spcBef>
                <a:spcPts val="84"/>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Use </a:t>
            </a:r>
            <a:r>
              <a:rPr b="1" lang="en-US" sz="1400">
                <a:solidFill>
                  <a:schemeClr val="dk1"/>
                </a:solidFill>
                <a:latin typeface="Verdana"/>
                <a:ea typeface="Verdana"/>
                <a:cs typeface="Verdana"/>
                <a:sym typeface="Verdana"/>
              </a:rPr>
              <a:t>system of record data </a:t>
            </a:r>
            <a:r>
              <a:rPr lang="en-US" sz="1400">
                <a:solidFill>
                  <a:schemeClr val="dk1"/>
                </a:solidFill>
                <a:latin typeface="Verdana"/>
                <a:ea typeface="Verdana"/>
                <a:cs typeface="Verdana"/>
                <a:sym typeface="Verdana"/>
              </a:rPr>
              <a:t>to provide existing Wells Fargo customers with streamlined digital experiences</a:t>
            </a:r>
            <a:endParaRPr sz="1400">
              <a:solidFill>
                <a:schemeClr val="dk1"/>
              </a:solidFill>
              <a:latin typeface="Verdana"/>
              <a:ea typeface="Verdana"/>
              <a:cs typeface="Verdana"/>
              <a:sym typeface="Verdana"/>
            </a:endParaRPr>
          </a:p>
          <a:p>
            <a:pPr indent="-178079" lvl="0" marL="266979" marR="171420" rtl="0" algn="l">
              <a:lnSpc>
                <a:spcPct val="120000"/>
              </a:lnSpc>
              <a:spcBef>
                <a:spcPts val="1202"/>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Leverage </a:t>
            </a:r>
            <a:r>
              <a:rPr b="1" lang="en-US" sz="1400">
                <a:solidFill>
                  <a:schemeClr val="dk1"/>
                </a:solidFill>
                <a:latin typeface="Verdana"/>
                <a:ea typeface="Verdana"/>
                <a:cs typeface="Verdana"/>
                <a:sym typeface="Verdana"/>
              </a:rPr>
              <a:t>trusted source data </a:t>
            </a:r>
            <a:r>
              <a:rPr lang="en-US" sz="1400">
                <a:solidFill>
                  <a:schemeClr val="dk1"/>
                </a:solidFill>
                <a:latin typeface="Verdana"/>
                <a:ea typeface="Verdana"/>
                <a:cs typeface="Verdana"/>
                <a:sym typeface="Verdana"/>
              </a:rPr>
              <a:t>to provide simpler applications for prospects</a:t>
            </a:r>
            <a:endParaRPr sz="1400">
              <a:solidFill>
                <a:schemeClr val="dk1"/>
              </a:solidFill>
              <a:latin typeface="Verdana"/>
              <a:ea typeface="Verdana"/>
              <a:cs typeface="Verdana"/>
              <a:sym typeface="Verdana"/>
            </a:endParaRPr>
          </a:p>
          <a:p>
            <a:pPr indent="-178079" lvl="0" marL="266979" marR="312576" rtl="0" algn="l">
              <a:lnSpc>
                <a:spcPct val="120000"/>
              </a:lnSpc>
              <a:spcBef>
                <a:spcPts val="1201"/>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Enable </a:t>
            </a:r>
            <a:r>
              <a:rPr b="1" lang="en-US" sz="1400">
                <a:solidFill>
                  <a:schemeClr val="dk1"/>
                </a:solidFill>
                <a:latin typeface="Verdana"/>
                <a:ea typeface="Verdana"/>
                <a:cs typeface="Verdana"/>
                <a:sym typeface="Verdana"/>
              </a:rPr>
              <a:t>instant provisioning </a:t>
            </a:r>
            <a:r>
              <a:rPr lang="en-US" sz="1400">
                <a:solidFill>
                  <a:schemeClr val="dk1"/>
                </a:solidFill>
                <a:latin typeface="Verdana"/>
                <a:ea typeface="Verdana"/>
                <a:cs typeface="Verdana"/>
                <a:sym typeface="Verdana"/>
              </a:rPr>
              <a:t>of new products (e.g., instant digital debit card)</a:t>
            </a:r>
            <a:endParaRPr sz="1400">
              <a:solidFill>
                <a:schemeClr val="dk1"/>
              </a:solidFill>
              <a:latin typeface="Verdana"/>
              <a:ea typeface="Verdana"/>
              <a:cs typeface="Verdana"/>
              <a:sym typeface="Verdana"/>
            </a:endParaRPr>
          </a:p>
        </p:txBody>
      </p:sp>
      <p:sp>
        <p:nvSpPr>
          <p:cNvPr id="564" name="Google Shape;564;p16"/>
          <p:cNvSpPr txBox="1"/>
          <p:nvPr/>
        </p:nvSpPr>
        <p:spPr>
          <a:xfrm>
            <a:off x="3364484" y="940231"/>
            <a:ext cx="2606675" cy="514616"/>
          </a:xfrm>
          <a:prstGeom prst="rect">
            <a:avLst/>
          </a:prstGeom>
          <a:noFill/>
          <a:ln>
            <a:noFill/>
          </a:ln>
        </p:spPr>
        <p:txBody>
          <a:bodyPr anchorCtr="0" anchor="t" bIns="0" lIns="0" spcFirstLastPara="1" rIns="0" wrap="square" tIns="0">
            <a:noAutofit/>
          </a:bodyPr>
          <a:lstStyle/>
          <a:p>
            <a:pPr indent="-5129" lvl="0" marL="576629" marR="576680" rtl="0" algn="ctr">
              <a:lnSpc>
                <a:spcPct val="101277"/>
              </a:lnSpc>
              <a:spcBef>
                <a:spcPts val="0"/>
              </a:spcBef>
              <a:spcAft>
                <a:spcPts val="0"/>
              </a:spcAft>
              <a:buNone/>
            </a:pPr>
            <a:r>
              <a:rPr b="1" lang="en-US" sz="1400">
                <a:solidFill>
                  <a:srgbClr val="FFFFFF"/>
                </a:solidFill>
                <a:latin typeface="Verdana"/>
                <a:ea typeface="Verdana"/>
                <a:cs typeface="Verdana"/>
                <a:sym typeface="Verdana"/>
              </a:rPr>
              <a:t>Differentiated Value</a:t>
            </a:r>
            <a:endParaRPr sz="1400">
              <a:solidFill>
                <a:schemeClr val="dk1"/>
              </a:solidFill>
              <a:latin typeface="Verdana"/>
              <a:ea typeface="Verdana"/>
              <a:cs typeface="Verdana"/>
              <a:sym typeface="Verdana"/>
            </a:endParaRPr>
          </a:p>
        </p:txBody>
      </p:sp>
      <p:sp>
        <p:nvSpPr>
          <p:cNvPr id="565" name="Google Shape;565;p16"/>
          <p:cNvSpPr txBox="1"/>
          <p:nvPr/>
        </p:nvSpPr>
        <p:spPr>
          <a:xfrm>
            <a:off x="3364484" y="1454848"/>
            <a:ext cx="2606675" cy="37037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178308" lvl="0" marL="267208" marR="165281" rtl="0" algn="l">
              <a:lnSpc>
                <a:spcPct val="120000"/>
              </a:lnSpc>
              <a:spcBef>
                <a:spcPts val="84"/>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Provide </a:t>
            </a:r>
            <a:r>
              <a:rPr b="1" lang="en-US" sz="1400">
                <a:solidFill>
                  <a:schemeClr val="dk1"/>
                </a:solidFill>
                <a:latin typeface="Verdana"/>
                <a:ea typeface="Verdana"/>
                <a:cs typeface="Verdana"/>
                <a:sym typeface="Verdana"/>
              </a:rPr>
              <a:t>tailored offers </a:t>
            </a:r>
            <a:r>
              <a:rPr lang="en-US" sz="1400">
                <a:solidFill>
                  <a:schemeClr val="dk1"/>
                </a:solidFill>
                <a:latin typeface="Verdana"/>
                <a:ea typeface="Verdana"/>
                <a:cs typeface="Verdana"/>
                <a:sym typeface="Verdana"/>
              </a:rPr>
              <a:t>for every customer, leveraging insights and behavior</a:t>
            </a:r>
            <a:endParaRPr sz="1400">
              <a:solidFill>
                <a:schemeClr val="dk1"/>
              </a:solidFill>
              <a:latin typeface="Verdana"/>
              <a:ea typeface="Verdana"/>
              <a:cs typeface="Verdana"/>
              <a:sym typeface="Verdana"/>
            </a:endParaRPr>
          </a:p>
          <a:p>
            <a:pPr indent="-178308" lvl="0" marL="267208" marR="194476" rtl="0" algn="l">
              <a:lnSpc>
                <a:spcPct val="120000"/>
              </a:lnSpc>
              <a:spcBef>
                <a:spcPts val="1202"/>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b="1" lang="en-US" sz="1400">
                <a:solidFill>
                  <a:schemeClr val="dk1"/>
                </a:solidFill>
                <a:latin typeface="Verdana"/>
                <a:ea typeface="Verdana"/>
                <a:cs typeface="Verdana"/>
                <a:sym typeface="Verdana"/>
              </a:rPr>
              <a:t>Underwrite </a:t>
            </a:r>
            <a:r>
              <a:rPr lang="en-US" sz="1400">
                <a:solidFill>
                  <a:schemeClr val="dk1"/>
                </a:solidFill>
                <a:latin typeface="Verdana"/>
                <a:ea typeface="Verdana"/>
                <a:cs typeface="Verdana"/>
                <a:sym typeface="Verdana"/>
              </a:rPr>
              <a:t>customers holistically (vs. at product level)</a:t>
            </a:r>
            <a:endParaRPr sz="1400">
              <a:solidFill>
                <a:schemeClr val="dk1"/>
              </a:solidFill>
              <a:latin typeface="Verdana"/>
              <a:ea typeface="Verdana"/>
              <a:cs typeface="Verdana"/>
              <a:sym typeface="Verdana"/>
            </a:endParaRPr>
          </a:p>
          <a:p>
            <a:pPr indent="-178308" lvl="0" marL="267208" marR="226664" rtl="0" algn="l">
              <a:lnSpc>
                <a:spcPct val="120000"/>
              </a:lnSpc>
              <a:spcBef>
                <a:spcPts val="120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Deliver </a:t>
            </a:r>
            <a:r>
              <a:rPr b="1" lang="en-US" sz="1400">
                <a:solidFill>
                  <a:schemeClr val="dk1"/>
                </a:solidFill>
                <a:latin typeface="Verdana"/>
                <a:ea typeface="Verdana"/>
                <a:cs typeface="Verdana"/>
                <a:sym typeface="Verdana"/>
              </a:rPr>
              <a:t>compelling value propositions </a:t>
            </a:r>
            <a:r>
              <a:rPr lang="en-US" sz="1400">
                <a:solidFill>
                  <a:schemeClr val="dk1"/>
                </a:solidFill>
                <a:latin typeface="Verdana"/>
                <a:ea typeface="Verdana"/>
                <a:cs typeface="Verdana"/>
                <a:sym typeface="Verdana"/>
              </a:rPr>
              <a:t>to attract new customers</a:t>
            </a:r>
            <a:endParaRPr sz="1400">
              <a:solidFill>
                <a:schemeClr val="dk1"/>
              </a:solidFill>
              <a:latin typeface="Verdana"/>
              <a:ea typeface="Verdana"/>
              <a:cs typeface="Verdana"/>
              <a:sym typeface="Verdana"/>
            </a:endParaRPr>
          </a:p>
        </p:txBody>
      </p:sp>
      <p:sp>
        <p:nvSpPr>
          <p:cNvPr id="566" name="Google Shape;566;p16"/>
          <p:cNvSpPr txBox="1"/>
          <p:nvPr/>
        </p:nvSpPr>
        <p:spPr>
          <a:xfrm>
            <a:off x="6149086" y="940231"/>
            <a:ext cx="2606675" cy="514616"/>
          </a:xfrm>
          <a:prstGeom prst="rect">
            <a:avLst/>
          </a:prstGeom>
          <a:noFill/>
          <a:ln>
            <a:noFill/>
          </a:ln>
        </p:spPr>
        <p:txBody>
          <a:bodyPr anchorCtr="0" anchor="t" bIns="0" lIns="0" spcFirstLastPara="1" rIns="0" wrap="square" tIns="0">
            <a:noAutofit/>
          </a:bodyPr>
          <a:lstStyle/>
          <a:p>
            <a:pPr indent="-9828" lvl="0" marL="784528" marR="784909" rtl="0" algn="ctr">
              <a:lnSpc>
                <a:spcPct val="100000"/>
              </a:lnSpc>
              <a:spcBef>
                <a:spcPts val="0"/>
              </a:spcBef>
              <a:spcAft>
                <a:spcPts val="0"/>
              </a:spcAft>
              <a:buNone/>
            </a:pPr>
            <a:r>
              <a:rPr b="1" lang="en-US" sz="1400">
                <a:solidFill>
                  <a:srgbClr val="FFFFFF"/>
                </a:solidFill>
                <a:latin typeface="Verdana"/>
                <a:ea typeface="Verdana"/>
                <a:cs typeface="Verdana"/>
                <a:sym typeface="Verdana"/>
              </a:rPr>
              <a:t>Expanded Reach</a:t>
            </a:r>
            <a:endParaRPr sz="1400">
              <a:solidFill>
                <a:schemeClr val="dk1"/>
              </a:solidFill>
              <a:latin typeface="Verdana"/>
              <a:ea typeface="Verdana"/>
              <a:cs typeface="Verdana"/>
              <a:sym typeface="Verdana"/>
            </a:endParaRPr>
          </a:p>
        </p:txBody>
      </p:sp>
      <p:sp>
        <p:nvSpPr>
          <p:cNvPr id="567" name="Google Shape;567;p16"/>
          <p:cNvSpPr txBox="1"/>
          <p:nvPr/>
        </p:nvSpPr>
        <p:spPr>
          <a:xfrm>
            <a:off x="6145761" y="1424723"/>
            <a:ext cx="2606700" cy="370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178941" lvl="0" marL="267841" marR="370639" rtl="0" algn="l">
              <a:lnSpc>
                <a:spcPct val="120000"/>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Drive </a:t>
            </a:r>
            <a:r>
              <a:rPr b="1" lang="en-US" sz="1400">
                <a:solidFill>
                  <a:schemeClr val="dk1"/>
                </a:solidFill>
                <a:latin typeface="Verdana"/>
                <a:ea typeface="Verdana"/>
                <a:cs typeface="Verdana"/>
                <a:sym typeface="Verdana"/>
              </a:rPr>
              <a:t>broader reach and awareness </a:t>
            </a:r>
            <a:r>
              <a:rPr lang="en-US" sz="1400">
                <a:solidFill>
                  <a:schemeClr val="dk1"/>
                </a:solidFill>
                <a:latin typeface="Verdana"/>
                <a:ea typeface="Verdana"/>
                <a:cs typeface="Verdana"/>
                <a:sym typeface="Verdana"/>
              </a:rPr>
              <a:t>through strategic partnerships (e.g., affiliates, co-br</a:t>
            </a:r>
            <a:r>
              <a:rPr lang="en-US">
                <a:solidFill>
                  <a:schemeClr val="dk1"/>
                </a:solidFill>
                <a:latin typeface="Verdana"/>
                <a:ea typeface="Verdana"/>
                <a:cs typeface="Verdana"/>
                <a:sym typeface="Verdana"/>
              </a:rPr>
              <a:t>a</a:t>
            </a:r>
            <a:r>
              <a:rPr lang="en-US" sz="1400">
                <a:solidFill>
                  <a:schemeClr val="dk1"/>
                </a:solidFill>
                <a:latin typeface="Verdana"/>
                <a:ea typeface="Verdana"/>
                <a:cs typeface="Verdana"/>
                <a:sym typeface="Verdana"/>
              </a:rPr>
              <a:t>nd, spo</a:t>
            </a:r>
            <a:r>
              <a:rPr lang="en-US">
                <a:solidFill>
                  <a:schemeClr val="dk1"/>
                </a:solidFill>
                <a:latin typeface="Verdana"/>
                <a:ea typeface="Verdana"/>
                <a:cs typeface="Verdana"/>
                <a:sym typeface="Verdana"/>
              </a:rPr>
              <a:t>nsorships)</a:t>
            </a:r>
            <a:endParaRPr>
              <a:solidFill>
                <a:schemeClr val="dk1"/>
              </a:solidFill>
              <a:latin typeface="Verdana"/>
              <a:ea typeface="Verdana"/>
              <a:cs typeface="Verdana"/>
              <a:sym typeface="Verdana"/>
            </a:endParaRPr>
          </a:p>
          <a:p>
            <a:pPr indent="-178942" lvl="0" marL="267842" marR="370639" rtl="0" algn="l">
              <a:lnSpc>
                <a:spcPct val="120000"/>
              </a:lnSpc>
              <a:spcBef>
                <a:spcPts val="0"/>
              </a:spcBef>
              <a:spcAft>
                <a:spcPts val="0"/>
              </a:spcAft>
              <a:buNone/>
            </a:pPr>
            <a:r>
              <a:t/>
            </a:r>
            <a:endParaRPr>
              <a:solidFill>
                <a:schemeClr val="dk1"/>
              </a:solidFill>
              <a:latin typeface="Verdana"/>
              <a:ea typeface="Verdana"/>
              <a:cs typeface="Verdana"/>
              <a:sym typeface="Verdana"/>
            </a:endParaRPr>
          </a:p>
          <a:p>
            <a:pPr indent="-178941" lvl="0" marL="267841" marR="248439" rtl="0" algn="l">
              <a:lnSpc>
                <a:spcPct val="120000"/>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Embed offers and real- time fulfillment in </a:t>
            </a:r>
            <a:r>
              <a:rPr b="1" lang="en-US" sz="1400">
                <a:solidFill>
                  <a:schemeClr val="dk1"/>
                </a:solidFill>
                <a:latin typeface="Verdana"/>
                <a:ea typeface="Verdana"/>
                <a:cs typeface="Verdana"/>
                <a:sym typeface="Verdana"/>
              </a:rPr>
              <a:t>rele</a:t>
            </a:r>
            <a:r>
              <a:rPr b="1" lang="en-US">
                <a:solidFill>
                  <a:schemeClr val="dk1"/>
                </a:solidFill>
                <a:latin typeface="Verdana"/>
                <a:ea typeface="Verdana"/>
                <a:cs typeface="Verdana"/>
                <a:sym typeface="Verdana"/>
              </a:rPr>
              <a:t>v</a:t>
            </a:r>
            <a:r>
              <a:rPr b="1" lang="en-US" sz="1400">
                <a:solidFill>
                  <a:schemeClr val="dk1"/>
                </a:solidFill>
                <a:latin typeface="Verdana"/>
                <a:ea typeface="Verdana"/>
                <a:cs typeface="Verdana"/>
                <a:sym typeface="Verdana"/>
              </a:rPr>
              <a:t>ant off-us</a:t>
            </a:r>
            <a:r>
              <a:rPr b="1" lang="en-US">
                <a:solidFill>
                  <a:schemeClr val="dk1"/>
                </a:solidFill>
                <a:latin typeface="Verdana"/>
                <a:ea typeface="Verdana"/>
                <a:cs typeface="Verdana"/>
                <a:sym typeface="Verdana"/>
              </a:rPr>
              <a:t> </a:t>
            </a:r>
            <a:r>
              <a:rPr b="1" lang="en-US" sz="1400">
                <a:solidFill>
                  <a:schemeClr val="dk1"/>
                </a:solidFill>
                <a:latin typeface="Verdana"/>
                <a:ea typeface="Verdana"/>
                <a:cs typeface="Verdana"/>
                <a:sym typeface="Verdana"/>
              </a:rPr>
              <a:t>environments </a:t>
            </a:r>
            <a:r>
              <a:rPr lang="en-US" sz="1400">
                <a:solidFill>
                  <a:schemeClr val="dk1"/>
                </a:solidFill>
                <a:latin typeface="Verdana"/>
                <a:ea typeface="Verdana"/>
                <a:cs typeface="Verdana"/>
                <a:sym typeface="Verdana"/>
              </a:rPr>
              <a:t>(e.g., cards in online shopping</a:t>
            </a:r>
            <a:r>
              <a:rPr lang="en-US">
                <a:solidFill>
                  <a:schemeClr val="dk1"/>
                </a:solidFill>
                <a:latin typeface="Verdana"/>
                <a:ea typeface="Verdana"/>
                <a:cs typeface="Verdana"/>
                <a:sym typeface="Verdana"/>
              </a:rPr>
              <a:t> </a:t>
            </a:r>
            <a:r>
              <a:rPr lang="en-US" sz="1400">
                <a:solidFill>
                  <a:schemeClr val="dk1"/>
                </a:solidFill>
                <a:latin typeface="Verdana"/>
                <a:ea typeface="Verdana"/>
                <a:cs typeface="Verdana"/>
                <a:sym typeface="Verdana"/>
              </a:rPr>
              <a:t>checkout, IRAs in ta</a:t>
            </a:r>
            <a:r>
              <a:rPr lang="en-US">
                <a:solidFill>
                  <a:schemeClr val="dk1"/>
                </a:solidFill>
                <a:latin typeface="Verdana"/>
                <a:ea typeface="Verdana"/>
                <a:cs typeface="Verdana"/>
                <a:sym typeface="Verdana"/>
              </a:rPr>
              <a:t>x software)</a:t>
            </a:r>
            <a:endParaRPr sz="1400">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7"/>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7"/>
          <p:cNvSpPr/>
          <p:nvPr/>
        </p:nvSpPr>
        <p:spPr>
          <a:xfrm>
            <a:off x="241731" y="5276189"/>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17"/>
          <p:cNvSpPr/>
          <p:nvPr/>
        </p:nvSpPr>
        <p:spPr>
          <a:xfrm>
            <a:off x="241731" y="4192651"/>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17"/>
          <p:cNvSpPr/>
          <p:nvPr/>
        </p:nvSpPr>
        <p:spPr>
          <a:xfrm>
            <a:off x="238379" y="941959"/>
            <a:ext cx="8558784"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7"/>
          <p:cNvSpPr/>
          <p:nvPr/>
        </p:nvSpPr>
        <p:spPr>
          <a:xfrm>
            <a:off x="241731" y="3109087"/>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17"/>
          <p:cNvSpPr/>
          <p:nvPr/>
        </p:nvSpPr>
        <p:spPr>
          <a:xfrm>
            <a:off x="241731" y="2025523"/>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7"/>
          <p:cNvSpPr txBox="1"/>
          <p:nvPr/>
        </p:nvSpPr>
        <p:spPr>
          <a:xfrm>
            <a:off x="214071" y="200341"/>
            <a:ext cx="6926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579" name="Google Shape;579;p17"/>
          <p:cNvSpPr txBox="1"/>
          <p:nvPr/>
        </p:nvSpPr>
        <p:spPr>
          <a:xfrm>
            <a:off x="914667" y="200341"/>
            <a:ext cx="149167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roadmap</a:t>
            </a:r>
            <a:endParaRPr sz="2800">
              <a:solidFill>
                <a:schemeClr val="dk1"/>
              </a:solidFill>
              <a:latin typeface="Georgia"/>
              <a:ea typeface="Georgia"/>
              <a:cs typeface="Georgia"/>
              <a:sym typeface="Georgia"/>
            </a:endParaRPr>
          </a:p>
        </p:txBody>
      </p:sp>
      <p:sp>
        <p:nvSpPr>
          <p:cNvPr id="580" name="Google Shape;580;p17"/>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14</a:t>
            </a:r>
            <a:endParaRPr sz="1000">
              <a:solidFill>
                <a:schemeClr val="dk1"/>
              </a:solidFill>
              <a:latin typeface="Verdana"/>
              <a:ea typeface="Verdana"/>
              <a:cs typeface="Verdana"/>
              <a:sym typeface="Verdana"/>
            </a:endParaRPr>
          </a:p>
        </p:txBody>
      </p:sp>
      <p:sp>
        <p:nvSpPr>
          <p:cNvPr id="581" name="Google Shape;581;p17"/>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582" name="Google Shape;582;p17"/>
          <p:cNvSpPr txBox="1"/>
          <p:nvPr/>
        </p:nvSpPr>
        <p:spPr>
          <a:xfrm>
            <a:off x="241731" y="5276189"/>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362" lvl="0" marL="1932762" marR="0" rtl="0" algn="l">
              <a:lnSpc>
                <a:spcPct val="101277"/>
              </a:lnSpc>
              <a:spcBef>
                <a:spcPts val="1146"/>
              </a:spcBef>
              <a:spcAft>
                <a:spcPts val="0"/>
              </a:spcAft>
              <a:buNone/>
            </a:pPr>
            <a:r>
              <a:rPr lang="en-US" sz="2400">
                <a:solidFill>
                  <a:srgbClr val="7E7E7E"/>
                </a:solidFill>
                <a:latin typeface="Verdana"/>
                <a:ea typeface="Verdana"/>
                <a:cs typeface="Verdana"/>
                <a:sym typeface="Verdana"/>
              </a:rPr>
              <a:t>Build a platform for innovation</a:t>
            </a:r>
            <a:endParaRPr sz="2400">
              <a:solidFill>
                <a:schemeClr val="dk1"/>
              </a:solidFill>
              <a:latin typeface="Verdana"/>
              <a:ea typeface="Verdana"/>
              <a:cs typeface="Verdana"/>
              <a:sym typeface="Verdana"/>
            </a:endParaRPr>
          </a:p>
        </p:txBody>
      </p:sp>
      <p:sp>
        <p:nvSpPr>
          <p:cNvPr id="583" name="Google Shape;583;p17"/>
          <p:cNvSpPr txBox="1"/>
          <p:nvPr/>
        </p:nvSpPr>
        <p:spPr>
          <a:xfrm>
            <a:off x="241731" y="4192651"/>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7391" lvl="0" marL="782091" marR="0" rtl="0" algn="l">
              <a:lnSpc>
                <a:spcPct val="101277"/>
              </a:lnSpc>
              <a:spcBef>
                <a:spcPts val="1144"/>
              </a:spcBef>
              <a:spcAft>
                <a:spcPts val="0"/>
              </a:spcAft>
              <a:buNone/>
            </a:pPr>
            <a:r>
              <a:rPr lang="en-US" sz="2400">
                <a:solidFill>
                  <a:srgbClr val="7E7E7E"/>
                </a:solidFill>
                <a:latin typeface="Verdana"/>
                <a:ea typeface="Verdana"/>
                <a:cs typeface="Verdana"/>
                <a:sym typeface="Verdana"/>
              </a:rPr>
              <a:t>Expand and integrate Wells Fargo distribution</a:t>
            </a:r>
            <a:endParaRPr sz="2400">
              <a:solidFill>
                <a:schemeClr val="dk1"/>
              </a:solidFill>
              <a:latin typeface="Verdana"/>
              <a:ea typeface="Verdana"/>
              <a:cs typeface="Verdana"/>
              <a:sym typeface="Verdana"/>
            </a:endParaRPr>
          </a:p>
        </p:txBody>
      </p:sp>
      <p:sp>
        <p:nvSpPr>
          <p:cNvPr id="584" name="Google Shape;584;p17"/>
          <p:cNvSpPr txBox="1"/>
          <p:nvPr/>
        </p:nvSpPr>
        <p:spPr>
          <a:xfrm>
            <a:off x="241731" y="3109087"/>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94" lvl="0" marL="1541094" marR="0" rtl="0" algn="l">
              <a:lnSpc>
                <a:spcPct val="101277"/>
              </a:lnSpc>
              <a:spcBef>
                <a:spcPts val="1141"/>
              </a:spcBef>
              <a:spcAft>
                <a:spcPts val="0"/>
              </a:spcAft>
              <a:buNone/>
            </a:pPr>
            <a:r>
              <a:rPr lang="en-US" sz="2400">
                <a:solidFill>
                  <a:srgbClr val="7E7E7E"/>
                </a:solidFill>
                <a:latin typeface="Verdana"/>
                <a:ea typeface="Verdana"/>
                <a:cs typeface="Verdana"/>
                <a:sym typeface="Verdana"/>
              </a:rPr>
              <a:t>Deliver personalized advice at scale</a:t>
            </a:r>
            <a:endParaRPr sz="2400">
              <a:solidFill>
                <a:schemeClr val="dk1"/>
              </a:solidFill>
              <a:latin typeface="Verdana"/>
              <a:ea typeface="Verdana"/>
              <a:cs typeface="Verdana"/>
              <a:sym typeface="Verdana"/>
            </a:endParaRPr>
          </a:p>
        </p:txBody>
      </p:sp>
      <p:sp>
        <p:nvSpPr>
          <p:cNvPr id="585" name="Google Shape;585;p17"/>
          <p:cNvSpPr txBox="1"/>
          <p:nvPr/>
        </p:nvSpPr>
        <p:spPr>
          <a:xfrm>
            <a:off x="241731" y="2025523"/>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013" lvl="0" marL="1358214" marR="0" rtl="0" algn="l">
              <a:lnSpc>
                <a:spcPct val="101277"/>
              </a:lnSpc>
              <a:spcBef>
                <a:spcPts val="1141"/>
              </a:spcBef>
              <a:spcAft>
                <a:spcPts val="0"/>
              </a:spcAft>
              <a:buNone/>
            </a:pPr>
            <a:r>
              <a:rPr lang="en-US" sz="2400">
                <a:solidFill>
                  <a:srgbClr val="FFFFFF"/>
                </a:solidFill>
                <a:latin typeface="Verdana"/>
                <a:ea typeface="Verdana"/>
                <a:cs typeface="Verdana"/>
                <a:sym typeface="Verdana"/>
              </a:rPr>
              <a:t>Provide best-in-class digital payments</a:t>
            </a:r>
            <a:endParaRPr sz="2400">
              <a:solidFill>
                <a:schemeClr val="dk1"/>
              </a:solidFill>
              <a:latin typeface="Verdana"/>
              <a:ea typeface="Verdana"/>
              <a:cs typeface="Verdana"/>
              <a:sym typeface="Verdana"/>
            </a:endParaRPr>
          </a:p>
        </p:txBody>
      </p:sp>
      <p:sp>
        <p:nvSpPr>
          <p:cNvPr id="586" name="Google Shape;586;p17"/>
          <p:cNvSpPr txBox="1"/>
          <p:nvPr/>
        </p:nvSpPr>
        <p:spPr>
          <a:xfrm>
            <a:off x="238379" y="941959"/>
            <a:ext cx="8558784"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5" lvl="0" marL="1445006" marR="0" rtl="0" algn="l">
              <a:lnSpc>
                <a:spcPct val="101277"/>
              </a:lnSpc>
              <a:spcBef>
                <a:spcPts val="1139"/>
              </a:spcBef>
              <a:spcAft>
                <a:spcPts val="0"/>
              </a:spcAft>
              <a:buNone/>
            </a:pPr>
            <a:r>
              <a:rPr lang="en-US" sz="2400">
                <a:solidFill>
                  <a:srgbClr val="7E7E7E"/>
                </a:solidFill>
                <a:latin typeface="Verdana"/>
                <a:ea typeface="Verdana"/>
                <a:cs typeface="Verdana"/>
                <a:sym typeface="Verdana"/>
              </a:rPr>
              <a:t>Accelerate digital account acquisition</a:t>
            </a:r>
            <a:endParaRPr sz="24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8"/>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18"/>
          <p:cNvSpPr/>
          <p:nvPr/>
        </p:nvSpPr>
        <p:spPr>
          <a:xfrm>
            <a:off x="254444" y="931900"/>
            <a:ext cx="1565529" cy="518185"/>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8"/>
          <p:cNvSpPr/>
          <p:nvPr/>
        </p:nvSpPr>
        <p:spPr>
          <a:xfrm>
            <a:off x="1819910" y="931900"/>
            <a:ext cx="2139568" cy="518185"/>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18"/>
          <p:cNvSpPr/>
          <p:nvPr/>
        </p:nvSpPr>
        <p:spPr>
          <a:xfrm>
            <a:off x="3959479" y="931900"/>
            <a:ext cx="2368042" cy="518185"/>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18"/>
          <p:cNvSpPr/>
          <p:nvPr/>
        </p:nvSpPr>
        <p:spPr>
          <a:xfrm>
            <a:off x="6327521" y="931900"/>
            <a:ext cx="2630043" cy="518185"/>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18"/>
          <p:cNvSpPr/>
          <p:nvPr/>
        </p:nvSpPr>
        <p:spPr>
          <a:xfrm>
            <a:off x="254444" y="1450086"/>
            <a:ext cx="1565529" cy="2621534"/>
          </a:xfrm>
          <a:custGeom>
            <a:rect b="b" l="l" r="r" t="t"/>
            <a:pathLst>
              <a:path extrusionOk="0" h="120000" w="120000">
                <a:moveTo>
                  <a:pt x="0" y="120000"/>
                </a:moveTo>
                <a:lnTo>
                  <a:pt x="120000" y="120000"/>
                </a:lnTo>
                <a:lnTo>
                  <a:pt x="120000" y="0"/>
                </a:lnTo>
                <a:lnTo>
                  <a:pt x="0" y="0"/>
                </a:lnTo>
                <a:lnTo>
                  <a:pt x="0" y="12000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18"/>
          <p:cNvSpPr/>
          <p:nvPr/>
        </p:nvSpPr>
        <p:spPr>
          <a:xfrm>
            <a:off x="1819910" y="1450085"/>
            <a:ext cx="2139568" cy="2194560"/>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18"/>
          <p:cNvSpPr/>
          <p:nvPr/>
        </p:nvSpPr>
        <p:spPr>
          <a:xfrm>
            <a:off x="3959479" y="1450085"/>
            <a:ext cx="2368042" cy="2194560"/>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18"/>
          <p:cNvSpPr/>
          <p:nvPr/>
        </p:nvSpPr>
        <p:spPr>
          <a:xfrm>
            <a:off x="6327521" y="1450085"/>
            <a:ext cx="2630043" cy="2194560"/>
          </a:xfrm>
          <a:custGeom>
            <a:rect b="b" l="l" r="r" t="t"/>
            <a:pathLst>
              <a:path extrusionOk="0" h="120000" w="120000">
                <a:moveTo>
                  <a:pt x="0" y="120000"/>
                </a:moveTo>
                <a:lnTo>
                  <a:pt x="120000" y="120000"/>
                </a:lnTo>
                <a:lnTo>
                  <a:pt x="120000"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18"/>
          <p:cNvSpPr/>
          <p:nvPr/>
        </p:nvSpPr>
        <p:spPr>
          <a:xfrm>
            <a:off x="1819910" y="3644658"/>
            <a:ext cx="7137654" cy="426961"/>
          </a:xfrm>
          <a:custGeom>
            <a:rect b="b" l="l" r="r" t="t"/>
            <a:pathLst>
              <a:path extrusionOk="0" h="120000" w="120000">
                <a:moveTo>
                  <a:pt x="0" y="120000"/>
                </a:moveTo>
                <a:lnTo>
                  <a:pt x="119999" y="120000"/>
                </a:lnTo>
                <a:lnTo>
                  <a:pt x="119999"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18"/>
          <p:cNvSpPr/>
          <p:nvPr/>
        </p:nvSpPr>
        <p:spPr>
          <a:xfrm>
            <a:off x="248094" y="1450086"/>
            <a:ext cx="8715819" cy="0"/>
          </a:xfrm>
          <a:custGeom>
            <a:rect b="b" l="l" r="r" t="t"/>
            <a:pathLst>
              <a:path extrusionOk="0" h="120000" w="120000">
                <a:moveTo>
                  <a:pt x="0" y="0"/>
                </a:moveTo>
                <a:lnTo>
                  <a:pt x="12000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8"/>
          <p:cNvSpPr/>
          <p:nvPr/>
        </p:nvSpPr>
        <p:spPr>
          <a:xfrm>
            <a:off x="1813560" y="3644646"/>
            <a:ext cx="7150354" cy="0"/>
          </a:xfrm>
          <a:custGeom>
            <a:rect b="b" l="l" r="r" t="t"/>
            <a:pathLst>
              <a:path extrusionOk="0" h="120000" w="120000">
                <a:moveTo>
                  <a:pt x="0" y="0"/>
                </a:moveTo>
                <a:lnTo>
                  <a:pt x="120000" y="0"/>
                </a:lnTo>
              </a:path>
            </a:pathLst>
          </a:custGeom>
          <a:noFill/>
          <a:ln cap="flat" cmpd="sng" w="12700">
            <a:solidFill>
              <a:srgbClr val="F1F1F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18"/>
          <p:cNvSpPr/>
          <p:nvPr/>
        </p:nvSpPr>
        <p:spPr>
          <a:xfrm>
            <a:off x="254444" y="4147820"/>
            <a:ext cx="1565529" cy="1512658"/>
          </a:xfrm>
          <a:custGeom>
            <a:rect b="b" l="l" r="r" t="t"/>
            <a:pathLst>
              <a:path extrusionOk="0" h="120000" w="120000">
                <a:moveTo>
                  <a:pt x="0" y="120000"/>
                </a:moveTo>
                <a:lnTo>
                  <a:pt x="120000" y="120000"/>
                </a:lnTo>
                <a:lnTo>
                  <a:pt x="120000" y="0"/>
                </a:lnTo>
                <a:lnTo>
                  <a:pt x="0" y="0"/>
                </a:lnTo>
                <a:lnTo>
                  <a:pt x="0" y="12000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18"/>
          <p:cNvSpPr/>
          <p:nvPr/>
        </p:nvSpPr>
        <p:spPr>
          <a:xfrm>
            <a:off x="1819910" y="4147820"/>
            <a:ext cx="7137654" cy="1512658"/>
          </a:xfrm>
          <a:custGeom>
            <a:rect b="b" l="l" r="r" t="t"/>
            <a:pathLst>
              <a:path extrusionOk="0" h="120000" w="120000">
                <a:moveTo>
                  <a:pt x="0" y="120000"/>
                </a:moveTo>
                <a:lnTo>
                  <a:pt x="119999" y="120000"/>
                </a:lnTo>
                <a:lnTo>
                  <a:pt x="119999" y="0"/>
                </a:lnTo>
                <a:lnTo>
                  <a:pt x="0" y="0"/>
                </a:lnTo>
                <a:lnTo>
                  <a:pt x="0" y="12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8"/>
          <p:cNvSpPr/>
          <p:nvPr/>
        </p:nvSpPr>
        <p:spPr>
          <a:xfrm>
            <a:off x="248094" y="4109720"/>
            <a:ext cx="8715819" cy="0"/>
          </a:xfrm>
          <a:custGeom>
            <a:rect b="b" l="l" r="r" t="t"/>
            <a:pathLst>
              <a:path extrusionOk="0" h="120000" w="120000">
                <a:moveTo>
                  <a:pt x="0" y="0"/>
                </a:moveTo>
                <a:lnTo>
                  <a:pt x="120000" y="0"/>
                </a:lnTo>
              </a:path>
            </a:pathLst>
          </a:custGeom>
          <a:noFill/>
          <a:ln cap="flat" cmpd="sng" w="762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18"/>
          <p:cNvSpPr txBox="1"/>
          <p:nvPr/>
        </p:nvSpPr>
        <p:spPr>
          <a:xfrm>
            <a:off x="214071" y="200341"/>
            <a:ext cx="152119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Continue</a:t>
            </a:r>
            <a:endParaRPr sz="2800">
              <a:solidFill>
                <a:schemeClr val="dk1"/>
              </a:solidFill>
              <a:latin typeface="Georgia"/>
              <a:ea typeface="Georgia"/>
              <a:cs typeface="Georgia"/>
              <a:sym typeface="Georgia"/>
            </a:endParaRPr>
          </a:p>
        </p:txBody>
      </p:sp>
      <p:sp>
        <p:nvSpPr>
          <p:cNvPr id="607" name="Google Shape;607;p18"/>
          <p:cNvSpPr txBox="1"/>
          <p:nvPr/>
        </p:nvSpPr>
        <p:spPr>
          <a:xfrm>
            <a:off x="1742032" y="200341"/>
            <a:ext cx="220498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to lead across</a:t>
            </a:r>
            <a:endParaRPr sz="2800">
              <a:solidFill>
                <a:schemeClr val="dk1"/>
              </a:solidFill>
              <a:latin typeface="Georgia"/>
              <a:ea typeface="Georgia"/>
              <a:cs typeface="Georgia"/>
              <a:sym typeface="Georgia"/>
            </a:endParaRPr>
          </a:p>
        </p:txBody>
      </p:sp>
      <p:sp>
        <p:nvSpPr>
          <p:cNvPr id="608" name="Google Shape;608;p18"/>
          <p:cNvSpPr txBox="1"/>
          <p:nvPr/>
        </p:nvSpPr>
        <p:spPr>
          <a:xfrm>
            <a:off x="3957096" y="200341"/>
            <a:ext cx="219174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the payments</a:t>
            </a:r>
            <a:endParaRPr sz="2800">
              <a:solidFill>
                <a:schemeClr val="dk1"/>
              </a:solidFill>
              <a:latin typeface="Georgia"/>
              <a:ea typeface="Georgia"/>
              <a:cs typeface="Georgia"/>
              <a:sym typeface="Georgia"/>
            </a:endParaRPr>
          </a:p>
        </p:txBody>
      </p:sp>
      <p:sp>
        <p:nvSpPr>
          <p:cNvPr id="609" name="Google Shape;609;p18"/>
          <p:cNvSpPr txBox="1"/>
          <p:nvPr/>
        </p:nvSpPr>
        <p:spPr>
          <a:xfrm>
            <a:off x="6155471" y="200341"/>
            <a:ext cx="185903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value chain</a:t>
            </a:r>
            <a:endParaRPr sz="2800">
              <a:solidFill>
                <a:schemeClr val="dk1"/>
              </a:solidFill>
              <a:latin typeface="Georgia"/>
              <a:ea typeface="Georgia"/>
              <a:cs typeface="Georgia"/>
              <a:sym typeface="Georgia"/>
            </a:endParaRPr>
          </a:p>
        </p:txBody>
      </p:sp>
      <p:sp>
        <p:nvSpPr>
          <p:cNvPr id="610" name="Google Shape;610;p18"/>
          <p:cNvSpPr txBox="1"/>
          <p:nvPr/>
        </p:nvSpPr>
        <p:spPr>
          <a:xfrm>
            <a:off x="2373629" y="1101033"/>
            <a:ext cx="1058096"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rgbClr val="FFFFFF"/>
                </a:solidFill>
                <a:latin typeface="Verdana"/>
                <a:ea typeface="Verdana"/>
                <a:cs typeface="Verdana"/>
                <a:sym typeface="Verdana"/>
              </a:rPr>
              <a:t>Consumer</a:t>
            </a:r>
            <a:endParaRPr sz="1400">
              <a:solidFill>
                <a:schemeClr val="dk1"/>
              </a:solidFill>
              <a:latin typeface="Verdana"/>
              <a:ea typeface="Verdana"/>
              <a:cs typeface="Verdana"/>
              <a:sym typeface="Verdana"/>
            </a:endParaRPr>
          </a:p>
        </p:txBody>
      </p:sp>
      <p:sp>
        <p:nvSpPr>
          <p:cNvPr id="611" name="Google Shape;611;p18"/>
          <p:cNvSpPr txBox="1"/>
          <p:nvPr/>
        </p:nvSpPr>
        <p:spPr>
          <a:xfrm>
            <a:off x="4380737" y="1101033"/>
            <a:ext cx="1552475"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rgbClr val="FFFFFF"/>
                </a:solidFill>
                <a:latin typeface="Verdana"/>
                <a:ea typeface="Verdana"/>
                <a:cs typeface="Verdana"/>
                <a:sym typeface="Verdana"/>
              </a:rPr>
              <a:t>Small Business</a:t>
            </a:r>
            <a:endParaRPr sz="1400">
              <a:solidFill>
                <a:schemeClr val="dk1"/>
              </a:solidFill>
              <a:latin typeface="Verdana"/>
              <a:ea typeface="Verdana"/>
              <a:cs typeface="Verdana"/>
              <a:sym typeface="Verdana"/>
            </a:endParaRPr>
          </a:p>
        </p:txBody>
      </p:sp>
      <p:sp>
        <p:nvSpPr>
          <p:cNvPr id="612" name="Google Shape;612;p18"/>
          <p:cNvSpPr txBox="1"/>
          <p:nvPr/>
        </p:nvSpPr>
        <p:spPr>
          <a:xfrm>
            <a:off x="7133082" y="1101033"/>
            <a:ext cx="1045332"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rgbClr val="FFFFFF"/>
                </a:solidFill>
                <a:latin typeface="Verdana"/>
                <a:ea typeface="Verdana"/>
                <a:cs typeface="Verdana"/>
                <a:sym typeface="Verdana"/>
              </a:rPr>
              <a:t>Corporate</a:t>
            </a:r>
            <a:endParaRPr sz="1400">
              <a:solidFill>
                <a:schemeClr val="dk1"/>
              </a:solidFill>
              <a:latin typeface="Verdana"/>
              <a:ea typeface="Verdana"/>
              <a:cs typeface="Verdana"/>
              <a:sym typeface="Verdana"/>
            </a:endParaRPr>
          </a:p>
        </p:txBody>
      </p:sp>
      <p:sp>
        <p:nvSpPr>
          <p:cNvPr id="613" name="Google Shape;613;p18"/>
          <p:cNvSpPr txBox="1"/>
          <p:nvPr/>
        </p:nvSpPr>
        <p:spPr>
          <a:xfrm>
            <a:off x="591718" y="1207713"/>
            <a:ext cx="916934"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b="1" lang="en-US" sz="1400">
                <a:solidFill>
                  <a:srgbClr val="FFFFFF"/>
                </a:solidFill>
                <a:latin typeface="Verdana"/>
                <a:ea typeface="Verdana"/>
                <a:cs typeface="Verdana"/>
                <a:sym typeface="Verdana"/>
              </a:rPr>
              <a:t>segment</a:t>
            </a:r>
            <a:endParaRPr sz="1400">
              <a:solidFill>
                <a:schemeClr val="dk1"/>
              </a:solidFill>
              <a:latin typeface="Verdana"/>
              <a:ea typeface="Verdana"/>
              <a:cs typeface="Verdana"/>
              <a:sym typeface="Verdana"/>
            </a:endParaRPr>
          </a:p>
        </p:txBody>
      </p:sp>
      <p:sp>
        <p:nvSpPr>
          <p:cNvPr id="614" name="Google Shape;614;p18"/>
          <p:cNvSpPr txBox="1"/>
          <p:nvPr/>
        </p:nvSpPr>
        <p:spPr>
          <a:xfrm>
            <a:off x="7739253" y="1722082"/>
            <a:ext cx="226661" cy="144271"/>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(7)</a:t>
            </a:r>
            <a:endParaRPr sz="900">
              <a:solidFill>
                <a:schemeClr val="dk1"/>
              </a:solidFill>
              <a:latin typeface="Verdana"/>
              <a:ea typeface="Verdana"/>
              <a:cs typeface="Verdana"/>
              <a:sym typeface="Verdana"/>
            </a:endParaRPr>
          </a:p>
        </p:txBody>
      </p:sp>
      <p:sp>
        <p:nvSpPr>
          <p:cNvPr id="615" name="Google Shape;615;p18"/>
          <p:cNvSpPr txBox="1"/>
          <p:nvPr/>
        </p:nvSpPr>
        <p:spPr>
          <a:xfrm>
            <a:off x="6523101" y="1726254"/>
            <a:ext cx="1210233"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Management</a:t>
            </a:r>
            <a:endParaRPr sz="1400">
              <a:solidFill>
                <a:schemeClr val="dk1"/>
              </a:solidFill>
              <a:latin typeface="Verdana"/>
              <a:ea typeface="Verdana"/>
              <a:cs typeface="Verdana"/>
              <a:sym typeface="Verdana"/>
            </a:endParaRPr>
          </a:p>
        </p:txBody>
      </p:sp>
      <p:sp>
        <p:nvSpPr>
          <p:cNvPr id="616" name="Google Shape;616;p18"/>
          <p:cNvSpPr txBox="1"/>
          <p:nvPr/>
        </p:nvSpPr>
        <p:spPr>
          <a:xfrm>
            <a:off x="3267837" y="1767802"/>
            <a:ext cx="226800" cy="144300"/>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(1)</a:t>
            </a:r>
            <a:endParaRPr sz="900">
              <a:solidFill>
                <a:schemeClr val="dk1"/>
              </a:solidFill>
              <a:latin typeface="Verdana"/>
              <a:ea typeface="Verdana"/>
              <a:cs typeface="Verdana"/>
              <a:sym typeface="Verdana"/>
            </a:endParaRPr>
          </a:p>
        </p:txBody>
      </p:sp>
      <p:sp>
        <p:nvSpPr>
          <p:cNvPr id="617" name="Google Shape;617;p18"/>
          <p:cNvSpPr txBox="1"/>
          <p:nvPr/>
        </p:nvSpPr>
        <p:spPr>
          <a:xfrm>
            <a:off x="4778121" y="1767802"/>
            <a:ext cx="226661" cy="144271"/>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(4)</a:t>
            </a:r>
            <a:endParaRPr sz="900">
              <a:solidFill>
                <a:schemeClr val="dk1"/>
              </a:solidFill>
              <a:latin typeface="Verdana"/>
              <a:ea typeface="Verdana"/>
              <a:cs typeface="Verdana"/>
              <a:sym typeface="Verdana"/>
            </a:endParaRPr>
          </a:p>
        </p:txBody>
      </p:sp>
      <p:sp>
        <p:nvSpPr>
          <p:cNvPr id="618" name="Google Shape;618;p18"/>
          <p:cNvSpPr txBox="1"/>
          <p:nvPr/>
        </p:nvSpPr>
        <p:spPr>
          <a:xfrm>
            <a:off x="2016005" y="1809537"/>
            <a:ext cx="1243800" cy="203700"/>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market share</a:t>
            </a:r>
            <a:endParaRPr sz="1400">
              <a:solidFill>
                <a:schemeClr val="dk1"/>
              </a:solidFill>
              <a:latin typeface="Verdana"/>
              <a:ea typeface="Verdana"/>
              <a:cs typeface="Verdana"/>
              <a:sym typeface="Verdana"/>
            </a:endParaRPr>
          </a:p>
        </p:txBody>
      </p:sp>
      <p:sp>
        <p:nvSpPr>
          <p:cNvPr id="619" name="Google Shape;619;p18"/>
          <p:cNvSpPr txBox="1"/>
          <p:nvPr/>
        </p:nvSpPr>
        <p:spPr>
          <a:xfrm>
            <a:off x="4154551" y="1771974"/>
            <a:ext cx="615552"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lender</a:t>
            </a:r>
            <a:endParaRPr sz="1400">
              <a:solidFill>
                <a:schemeClr val="dk1"/>
              </a:solidFill>
              <a:latin typeface="Verdana"/>
              <a:ea typeface="Verdana"/>
              <a:cs typeface="Verdana"/>
              <a:sym typeface="Verdana"/>
            </a:endParaRPr>
          </a:p>
        </p:txBody>
      </p:sp>
      <p:sp>
        <p:nvSpPr>
          <p:cNvPr id="620" name="Google Shape;620;p18"/>
          <p:cNvSpPr txBox="1"/>
          <p:nvPr/>
        </p:nvSpPr>
        <p:spPr>
          <a:xfrm>
            <a:off x="6407276" y="2457774"/>
            <a:ext cx="2439057" cy="20679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#2 merchant acquirer for</a:t>
            </a:r>
            <a:endParaRPr sz="1400">
              <a:solidFill>
                <a:schemeClr val="dk1"/>
              </a:solidFill>
              <a:latin typeface="Verdana"/>
              <a:ea typeface="Verdana"/>
              <a:cs typeface="Verdana"/>
              <a:sym typeface="Verdana"/>
            </a:endParaRPr>
          </a:p>
        </p:txBody>
      </p:sp>
      <p:sp>
        <p:nvSpPr>
          <p:cNvPr id="621" name="Google Shape;621;p18"/>
          <p:cNvSpPr txBox="1"/>
          <p:nvPr/>
        </p:nvSpPr>
        <p:spPr>
          <a:xfrm>
            <a:off x="4038727" y="2503748"/>
            <a:ext cx="2015797" cy="20679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#1 in small business</a:t>
            </a:r>
            <a:endParaRPr sz="1400">
              <a:solidFill>
                <a:schemeClr val="dk1"/>
              </a:solidFill>
              <a:latin typeface="Verdana"/>
              <a:ea typeface="Verdana"/>
              <a:cs typeface="Verdana"/>
              <a:sym typeface="Verdana"/>
            </a:endParaRPr>
          </a:p>
        </p:txBody>
      </p:sp>
      <p:sp>
        <p:nvSpPr>
          <p:cNvPr id="622" name="Google Shape;622;p18"/>
          <p:cNvSpPr txBox="1"/>
          <p:nvPr/>
        </p:nvSpPr>
        <p:spPr>
          <a:xfrm>
            <a:off x="3677793" y="2560284"/>
            <a:ext cx="226800" cy="144600"/>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(2)</a:t>
            </a:r>
            <a:endParaRPr sz="900">
              <a:solidFill>
                <a:schemeClr val="dk1"/>
              </a:solidFill>
              <a:latin typeface="Verdana"/>
              <a:ea typeface="Verdana"/>
              <a:cs typeface="Verdana"/>
              <a:sym typeface="Verdana"/>
            </a:endParaRPr>
          </a:p>
        </p:txBody>
      </p:sp>
      <p:sp>
        <p:nvSpPr>
          <p:cNvPr id="623" name="Google Shape;623;p18"/>
          <p:cNvSpPr txBox="1"/>
          <p:nvPr/>
        </p:nvSpPr>
        <p:spPr>
          <a:xfrm>
            <a:off x="2055080" y="2369156"/>
            <a:ext cx="1578900" cy="204000"/>
          </a:xfrm>
          <a:prstGeom prst="rect">
            <a:avLst/>
          </a:prstGeom>
          <a:noFill/>
          <a:ln>
            <a:noFill/>
          </a:ln>
        </p:spPr>
        <p:txBody>
          <a:bodyPr anchorCtr="0" anchor="t" bIns="0" lIns="0" spcFirstLastPara="1" rIns="0" wrap="square" tIns="0">
            <a:noAutofit/>
          </a:bodyPr>
          <a:lstStyle/>
          <a:p>
            <a:pPr indent="0" lvl="0" marL="0" marR="0" rtl="0" algn="l">
              <a:lnSpc>
                <a:spcPct val="111071"/>
              </a:lnSpc>
              <a:spcBef>
                <a:spcPts val="0"/>
              </a:spcBef>
              <a:spcAft>
                <a:spcPts val="0"/>
              </a:spcAft>
              <a:buNone/>
            </a:pPr>
            <a:r>
              <a:rPr lang="en-US">
                <a:solidFill>
                  <a:schemeClr val="dk1"/>
                </a:solidFill>
                <a:latin typeface="Verdana"/>
                <a:ea typeface="Verdana"/>
                <a:cs typeface="Verdana"/>
                <a:sym typeface="Verdana"/>
              </a:rPr>
              <a:t>transaction and</a:t>
            </a:r>
            <a:endParaRPr>
              <a:solidFill>
                <a:schemeClr val="dk1"/>
              </a:solidFill>
              <a:latin typeface="Verdana"/>
              <a:ea typeface="Verdana"/>
              <a:cs typeface="Verdana"/>
              <a:sym typeface="Verdana"/>
            </a:endParaRPr>
          </a:p>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purchase volume</a:t>
            </a:r>
            <a:endParaRPr sz="1400">
              <a:solidFill>
                <a:schemeClr val="dk1"/>
              </a:solidFill>
              <a:latin typeface="Verdana"/>
              <a:ea typeface="Verdana"/>
              <a:cs typeface="Verdana"/>
              <a:sym typeface="Verdana"/>
            </a:endParaRPr>
          </a:p>
        </p:txBody>
      </p:sp>
      <p:sp>
        <p:nvSpPr>
          <p:cNvPr id="624" name="Google Shape;624;p18"/>
          <p:cNvSpPr txBox="1"/>
          <p:nvPr/>
        </p:nvSpPr>
        <p:spPr>
          <a:xfrm>
            <a:off x="6449101" y="3088098"/>
            <a:ext cx="2306400" cy="206700"/>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Best Bank for Payment</a:t>
            </a:r>
            <a:r>
              <a:rPr lang="en-US">
                <a:solidFill>
                  <a:schemeClr val="dk1"/>
                </a:solidFill>
                <a:latin typeface="Verdana"/>
                <a:ea typeface="Verdana"/>
                <a:cs typeface="Verdana"/>
                <a:sym typeface="Verdana"/>
              </a:rPr>
              <a:t>s and Collections </a:t>
            </a:r>
            <a:r>
              <a:rPr baseline="30000" lang="en-US" sz="1350">
                <a:solidFill>
                  <a:schemeClr val="dk1"/>
                </a:solidFill>
                <a:latin typeface="Verdana"/>
                <a:ea typeface="Verdana"/>
                <a:cs typeface="Verdana"/>
                <a:sym typeface="Verdana"/>
              </a:rPr>
              <a:t>(10)</a:t>
            </a:r>
            <a:endParaRPr>
              <a:solidFill>
                <a:schemeClr val="dk1"/>
              </a:solidFill>
              <a:latin typeface="Verdana"/>
              <a:ea typeface="Verdana"/>
              <a:cs typeface="Verdana"/>
              <a:sym typeface="Verdana"/>
            </a:endParaRPr>
          </a:p>
        </p:txBody>
      </p:sp>
      <p:sp>
        <p:nvSpPr>
          <p:cNvPr id="625" name="Google Shape;625;p18"/>
          <p:cNvSpPr txBox="1"/>
          <p:nvPr/>
        </p:nvSpPr>
        <p:spPr>
          <a:xfrm>
            <a:off x="301536" y="5815647"/>
            <a:ext cx="8422424" cy="737412"/>
          </a:xfrm>
          <a:prstGeom prst="rect">
            <a:avLst/>
          </a:prstGeom>
          <a:noFill/>
          <a:ln>
            <a:noFill/>
          </a:ln>
        </p:spPr>
        <p:txBody>
          <a:bodyPr anchorCtr="0" anchor="t" bIns="0" lIns="0" spcFirstLastPara="1" rIns="0" wrap="square" tIns="0">
            <a:noAutofit/>
          </a:bodyPr>
          <a:lstStyle/>
          <a:p>
            <a:pPr indent="-11" lvl="0" marL="12712" marR="5821" rtl="0" algn="l">
              <a:lnSpc>
                <a:spcPct val="116875"/>
              </a:lnSpc>
              <a:spcBef>
                <a:spcPts val="0"/>
              </a:spcBef>
              <a:spcAft>
                <a:spcPts val="0"/>
              </a:spcAft>
              <a:buNone/>
            </a:pPr>
            <a:r>
              <a:rPr i="1" lang="en-US" sz="800">
                <a:solidFill>
                  <a:schemeClr val="dk1"/>
                </a:solidFill>
                <a:latin typeface="Verdana"/>
                <a:ea typeface="Verdana"/>
                <a:cs typeface="Verdana"/>
                <a:sym typeface="Verdana"/>
              </a:rPr>
              <a:t>(1) FDIC data, SNL Financial, as of June 2016. Retail deposit data is pro forma for acquisitions and caps deposits at $1 billion in a single banking branch and</a:t>
            </a:r>
            <a:endParaRPr sz="800">
              <a:solidFill>
                <a:schemeClr val="dk1"/>
              </a:solidFill>
              <a:latin typeface="Verdana"/>
              <a:ea typeface="Verdana"/>
              <a:cs typeface="Verdana"/>
              <a:sym typeface="Verdana"/>
            </a:endParaRPr>
          </a:p>
          <a:p>
            <a:pPr indent="0" lvl="0" marL="12700" marR="0" rtl="0" algn="l">
              <a:lnSpc>
                <a:spcPct val="120000"/>
              </a:lnSpc>
              <a:spcBef>
                <a:spcPts val="26"/>
              </a:spcBef>
              <a:spcAft>
                <a:spcPts val="0"/>
              </a:spcAft>
              <a:buNone/>
            </a:pPr>
            <a:r>
              <a:rPr i="1" lang="en-US" sz="800">
                <a:solidFill>
                  <a:schemeClr val="dk1"/>
                </a:solidFill>
                <a:latin typeface="Verdana"/>
                <a:ea typeface="Verdana"/>
                <a:cs typeface="Verdana"/>
                <a:sym typeface="Verdana"/>
              </a:rPr>
              <a:t>excludes credit union deposits. (2) Nilson report, April 2017; total 2016 debit and prepaid transaction volume for consumer and small business. (3) 2016 Forrester US Online Banking Functionality Benchmark. (4) U.S. in dollars, loans &lt;$1MM, 2015 Community Reinvestment Act government data. (5) In dollars and units, internal analysis of U.S. SBA fiscal year-end data, 2016. (6) 2016 Keynote Small Business Banker Scorecard (7) Ernst &amp; Young: 2016 Cash Management Survey of fee-equivalent revenues in the U.S (8) NACHA, Largest Financial Institution Originators of Automated Clearing House Payments, Year 2016. (9) The Nilson Report, March 2017. (10) Global Finance Magazine: World’s Best Treasury &amp; Cash Management Providers 2016. North America.</a:t>
            </a:r>
            <a:endParaRPr sz="800">
              <a:solidFill>
                <a:schemeClr val="dk1"/>
              </a:solidFill>
              <a:latin typeface="Verdana"/>
              <a:ea typeface="Verdana"/>
              <a:cs typeface="Verdana"/>
              <a:sym typeface="Verdana"/>
            </a:endParaRPr>
          </a:p>
        </p:txBody>
      </p:sp>
      <p:sp>
        <p:nvSpPr>
          <p:cNvPr id="626" name="Google Shape;626;p18"/>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15</a:t>
            </a:r>
            <a:endParaRPr sz="1000">
              <a:solidFill>
                <a:schemeClr val="dk1"/>
              </a:solidFill>
              <a:latin typeface="Verdana"/>
              <a:ea typeface="Verdana"/>
              <a:cs typeface="Verdana"/>
              <a:sym typeface="Verdana"/>
            </a:endParaRPr>
          </a:p>
        </p:txBody>
      </p:sp>
      <p:sp>
        <p:nvSpPr>
          <p:cNvPr id="627" name="Google Shape;627;p18"/>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628" name="Google Shape;628;p18"/>
          <p:cNvSpPr txBox="1"/>
          <p:nvPr/>
        </p:nvSpPr>
        <p:spPr>
          <a:xfrm>
            <a:off x="254444" y="4147820"/>
            <a:ext cx="1565497" cy="15126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603" lvl="0" marL="91503" marR="0" rtl="0" algn="l">
              <a:lnSpc>
                <a:spcPct val="101277"/>
              </a:lnSpc>
              <a:spcBef>
                <a:spcPts val="3118"/>
              </a:spcBef>
              <a:spcAft>
                <a:spcPts val="0"/>
              </a:spcAft>
              <a:buNone/>
            </a:pPr>
            <a:r>
              <a:rPr b="1" lang="en-US" sz="1400">
                <a:solidFill>
                  <a:srgbClr val="FFFFFF"/>
                </a:solidFill>
                <a:latin typeface="Verdana"/>
                <a:ea typeface="Verdana"/>
                <a:cs typeface="Verdana"/>
                <a:sym typeface="Verdana"/>
              </a:rPr>
              <a:t>Our</a:t>
            </a:r>
            <a:endParaRPr sz="1400">
              <a:solidFill>
                <a:schemeClr val="dk1"/>
              </a:solidFill>
              <a:latin typeface="Verdana"/>
              <a:ea typeface="Verdana"/>
              <a:cs typeface="Verdana"/>
              <a:sym typeface="Verdana"/>
            </a:endParaRPr>
          </a:p>
          <a:p>
            <a:pPr indent="-2603" lvl="0" marL="91503" marR="0" rtl="0" algn="l">
              <a:lnSpc>
                <a:spcPct val="80000"/>
              </a:lnSpc>
              <a:spcBef>
                <a:spcPts val="84"/>
              </a:spcBef>
              <a:spcAft>
                <a:spcPts val="0"/>
              </a:spcAft>
              <a:buNone/>
            </a:pPr>
            <a:r>
              <a:rPr b="1" baseline="-25000" lang="en-US" sz="2100">
                <a:solidFill>
                  <a:srgbClr val="FFFFFF"/>
                </a:solidFill>
                <a:latin typeface="Verdana"/>
                <a:ea typeface="Verdana"/>
                <a:cs typeface="Verdana"/>
                <a:sym typeface="Verdana"/>
              </a:rPr>
              <a:t>Opportunities</a:t>
            </a:r>
            <a:endParaRPr sz="1400">
              <a:solidFill>
                <a:schemeClr val="dk1"/>
              </a:solidFill>
              <a:latin typeface="Verdana"/>
              <a:ea typeface="Verdana"/>
              <a:cs typeface="Verdana"/>
              <a:sym typeface="Verdana"/>
            </a:endParaRPr>
          </a:p>
        </p:txBody>
      </p:sp>
      <p:sp>
        <p:nvSpPr>
          <p:cNvPr id="629" name="Google Shape;629;p18"/>
          <p:cNvSpPr txBox="1"/>
          <p:nvPr/>
        </p:nvSpPr>
        <p:spPr>
          <a:xfrm>
            <a:off x="1819941" y="4147820"/>
            <a:ext cx="7137622" cy="15126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2889" lvl="0" marL="91789" marR="0" rtl="0" algn="l">
              <a:lnSpc>
                <a:spcPct val="101277"/>
              </a:lnSpc>
              <a:spcBef>
                <a:spcPts val="1000"/>
              </a:spcBef>
              <a:spcAft>
                <a:spcPts val="0"/>
              </a:spcAft>
              <a:buNone/>
            </a:pPr>
            <a:r>
              <a:rPr lang="en-US" sz="1600">
                <a:solidFill>
                  <a:schemeClr val="dk1"/>
                </a:solidFill>
                <a:latin typeface="Noto Sans Symbols"/>
                <a:ea typeface="Noto Sans Symbols"/>
                <a:cs typeface="Noto Sans Symbols"/>
                <a:sym typeface="Noto Sans Symbols"/>
              </a:rPr>
              <a:t>▪</a:t>
            </a:r>
            <a:r>
              <a:rPr lang="en-US" sz="1600">
                <a:solidFill>
                  <a:schemeClr val="dk1"/>
                </a:solidFill>
                <a:latin typeface="Times New Roman"/>
                <a:ea typeface="Times New Roman"/>
                <a:cs typeface="Times New Roman"/>
                <a:sym typeface="Times New Roman"/>
              </a:rPr>
              <a:t>   </a:t>
            </a:r>
            <a:r>
              <a:rPr lang="en-US" sz="1600">
                <a:solidFill>
                  <a:schemeClr val="dk1"/>
                </a:solidFill>
                <a:latin typeface="Verdana"/>
                <a:ea typeface="Verdana"/>
                <a:cs typeface="Verdana"/>
                <a:sym typeface="Verdana"/>
              </a:rPr>
              <a:t>Put real-time payments in our customers’ hands</a:t>
            </a:r>
            <a:endParaRPr sz="1600">
              <a:solidFill>
                <a:schemeClr val="dk1"/>
              </a:solidFill>
              <a:latin typeface="Verdana"/>
              <a:ea typeface="Verdana"/>
              <a:cs typeface="Verdana"/>
              <a:sym typeface="Verdana"/>
            </a:endParaRPr>
          </a:p>
          <a:p>
            <a:pPr indent="-2889" lvl="0" marL="91789" marR="0" rtl="0" algn="l">
              <a:lnSpc>
                <a:spcPct val="101277"/>
              </a:lnSpc>
              <a:spcBef>
                <a:spcPts val="1581"/>
              </a:spcBef>
              <a:spcAft>
                <a:spcPts val="0"/>
              </a:spcAft>
              <a:buNone/>
            </a:pPr>
            <a:r>
              <a:rPr lang="en-US" sz="1600">
                <a:solidFill>
                  <a:schemeClr val="dk1"/>
                </a:solidFill>
                <a:latin typeface="Noto Sans Symbols"/>
                <a:ea typeface="Noto Sans Symbols"/>
                <a:cs typeface="Noto Sans Symbols"/>
                <a:sym typeface="Noto Sans Symbols"/>
              </a:rPr>
              <a:t>▪</a:t>
            </a:r>
            <a:r>
              <a:rPr lang="en-US" sz="1600">
                <a:solidFill>
                  <a:schemeClr val="dk1"/>
                </a:solidFill>
                <a:latin typeface="Times New Roman"/>
                <a:ea typeface="Times New Roman"/>
                <a:cs typeface="Times New Roman"/>
                <a:sym typeface="Times New Roman"/>
              </a:rPr>
              <a:t>   </a:t>
            </a:r>
            <a:r>
              <a:rPr lang="en-US" sz="1600">
                <a:solidFill>
                  <a:schemeClr val="dk1"/>
                </a:solidFill>
                <a:latin typeface="Verdana"/>
                <a:ea typeface="Verdana"/>
                <a:cs typeface="Verdana"/>
                <a:sym typeface="Verdana"/>
              </a:rPr>
              <a:t>Make business payments easier and more flexible</a:t>
            </a:r>
            <a:endParaRPr sz="1600">
              <a:solidFill>
                <a:schemeClr val="dk1"/>
              </a:solidFill>
              <a:latin typeface="Verdana"/>
              <a:ea typeface="Verdana"/>
              <a:cs typeface="Verdana"/>
              <a:sym typeface="Verdana"/>
            </a:endParaRPr>
          </a:p>
          <a:p>
            <a:pPr indent="-2889" lvl="0" marL="91789" marR="0" rtl="0" algn="l">
              <a:lnSpc>
                <a:spcPct val="101277"/>
              </a:lnSpc>
              <a:spcBef>
                <a:spcPts val="1571"/>
              </a:spcBef>
              <a:spcAft>
                <a:spcPts val="0"/>
              </a:spcAft>
              <a:buNone/>
            </a:pPr>
            <a:r>
              <a:rPr lang="en-US" sz="1600">
                <a:solidFill>
                  <a:schemeClr val="dk1"/>
                </a:solidFill>
                <a:latin typeface="Noto Sans Symbols"/>
                <a:ea typeface="Noto Sans Symbols"/>
                <a:cs typeface="Noto Sans Symbols"/>
                <a:sym typeface="Noto Sans Symbols"/>
              </a:rPr>
              <a:t>▪</a:t>
            </a:r>
            <a:r>
              <a:rPr lang="en-US" sz="1600">
                <a:solidFill>
                  <a:schemeClr val="dk1"/>
                </a:solidFill>
                <a:latin typeface="Times New Roman"/>
                <a:ea typeface="Times New Roman"/>
                <a:cs typeface="Times New Roman"/>
                <a:sym typeface="Times New Roman"/>
              </a:rPr>
              <a:t>   </a:t>
            </a:r>
            <a:r>
              <a:rPr lang="en-US" sz="1600">
                <a:solidFill>
                  <a:schemeClr val="dk1"/>
                </a:solidFill>
                <a:latin typeface="Verdana"/>
                <a:ea typeface="Verdana"/>
                <a:cs typeface="Verdana"/>
                <a:sym typeface="Verdana"/>
              </a:rPr>
              <a:t>Be the premier payments provider for digital ecosystems</a:t>
            </a:r>
            <a:endParaRPr sz="1600">
              <a:solidFill>
                <a:schemeClr val="dk1"/>
              </a:solidFill>
              <a:latin typeface="Verdana"/>
              <a:ea typeface="Verdana"/>
              <a:cs typeface="Verdana"/>
              <a:sym typeface="Verdana"/>
            </a:endParaRPr>
          </a:p>
        </p:txBody>
      </p:sp>
      <p:sp>
        <p:nvSpPr>
          <p:cNvPr id="630" name="Google Shape;630;p18"/>
          <p:cNvSpPr txBox="1"/>
          <p:nvPr/>
        </p:nvSpPr>
        <p:spPr>
          <a:xfrm>
            <a:off x="254444" y="931900"/>
            <a:ext cx="8703119" cy="518185"/>
          </a:xfrm>
          <a:prstGeom prst="rect">
            <a:avLst/>
          </a:prstGeom>
          <a:noFill/>
          <a:ln>
            <a:noFill/>
          </a:ln>
        </p:spPr>
        <p:txBody>
          <a:bodyPr anchorCtr="0" anchor="t" bIns="0" lIns="0" spcFirstLastPara="1" rIns="0" wrap="square" tIns="0">
            <a:noAutofit/>
          </a:bodyPr>
          <a:lstStyle/>
          <a:p>
            <a:pPr indent="-9309" lvl="0" marL="288709" marR="0" rtl="0" algn="l">
              <a:lnSpc>
                <a:spcPct val="101277"/>
              </a:lnSpc>
              <a:spcBef>
                <a:spcPts val="0"/>
              </a:spcBef>
              <a:spcAft>
                <a:spcPts val="0"/>
              </a:spcAft>
              <a:buNone/>
            </a:pPr>
            <a:r>
              <a:rPr b="1" lang="en-US" sz="1400">
                <a:solidFill>
                  <a:srgbClr val="FFFFFF"/>
                </a:solidFill>
                <a:latin typeface="Verdana"/>
                <a:ea typeface="Verdana"/>
                <a:cs typeface="Verdana"/>
                <a:sym typeface="Verdana"/>
              </a:rPr>
              <a:t>Payments</a:t>
            </a:r>
            <a:endParaRPr sz="1400">
              <a:solidFill>
                <a:schemeClr val="dk1"/>
              </a:solidFill>
              <a:latin typeface="Verdana"/>
              <a:ea typeface="Verdana"/>
              <a:cs typeface="Verdana"/>
              <a:sym typeface="Verdana"/>
            </a:endParaRPr>
          </a:p>
        </p:txBody>
      </p:sp>
      <p:sp>
        <p:nvSpPr>
          <p:cNvPr id="631" name="Google Shape;631;p18"/>
          <p:cNvSpPr txBox="1"/>
          <p:nvPr/>
        </p:nvSpPr>
        <p:spPr>
          <a:xfrm>
            <a:off x="254444" y="1450086"/>
            <a:ext cx="1565497" cy="26215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603" lvl="0" marL="91503" marR="341501" rtl="0" algn="l">
              <a:lnSpc>
                <a:spcPct val="120000"/>
              </a:lnSpc>
              <a:spcBef>
                <a:spcPts val="7087"/>
              </a:spcBef>
              <a:spcAft>
                <a:spcPts val="0"/>
              </a:spcAft>
              <a:buNone/>
            </a:pPr>
            <a:r>
              <a:rPr b="1" lang="en-US" sz="1400">
                <a:solidFill>
                  <a:srgbClr val="FFFFFF"/>
                </a:solidFill>
                <a:latin typeface="Verdana"/>
                <a:ea typeface="Verdana"/>
                <a:cs typeface="Verdana"/>
                <a:sym typeface="Verdana"/>
              </a:rPr>
              <a:t>Our Leadership Position</a:t>
            </a:r>
            <a:endParaRPr sz="1400">
              <a:solidFill>
                <a:schemeClr val="dk1"/>
              </a:solidFill>
              <a:latin typeface="Verdana"/>
              <a:ea typeface="Verdana"/>
              <a:cs typeface="Verdana"/>
              <a:sym typeface="Verdana"/>
            </a:endParaRPr>
          </a:p>
        </p:txBody>
      </p:sp>
      <p:sp>
        <p:nvSpPr>
          <p:cNvPr id="632" name="Google Shape;632;p18"/>
          <p:cNvSpPr txBox="1"/>
          <p:nvPr/>
        </p:nvSpPr>
        <p:spPr>
          <a:xfrm>
            <a:off x="1819966" y="1450074"/>
            <a:ext cx="7137600" cy="2194500"/>
          </a:xfrm>
          <a:prstGeom prst="rect">
            <a:avLst/>
          </a:prstGeom>
          <a:noFill/>
          <a:ln>
            <a:noFill/>
          </a:ln>
        </p:spPr>
        <p:txBody>
          <a:bodyPr anchorCtr="0" anchor="t" bIns="0" lIns="0" spcFirstLastPara="1" rIns="0" wrap="square" tIns="0">
            <a:noAutofit/>
          </a:bodyPr>
          <a:lstStyle/>
          <a:p>
            <a:pPr indent="-2889" lvl="0" marL="91789" marR="0" rtl="0" algn="l">
              <a:lnSpc>
                <a:spcPct val="97666"/>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#1 retail deposit        </a:t>
            </a: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#1 small business          </a:t>
            </a:r>
            <a:r>
              <a:rPr baseline="30000" lang="en-US" sz="2100">
                <a:solidFill>
                  <a:schemeClr val="dk1"/>
                </a:solidFill>
                <a:latin typeface="Noto Sans Symbols"/>
                <a:ea typeface="Noto Sans Symbols"/>
                <a:cs typeface="Noto Sans Symbols"/>
                <a:sym typeface="Noto Sans Symbols"/>
              </a:rPr>
              <a:t>▪</a:t>
            </a:r>
            <a:r>
              <a:rPr baseline="30000" lang="en-US" sz="2100">
                <a:solidFill>
                  <a:schemeClr val="dk1"/>
                </a:solidFill>
                <a:latin typeface="Times New Roman"/>
                <a:ea typeface="Times New Roman"/>
                <a:cs typeface="Times New Roman"/>
                <a:sym typeface="Times New Roman"/>
              </a:rPr>
              <a:t> </a:t>
            </a:r>
            <a:r>
              <a:rPr baseline="30000" lang="en-US" sz="2100">
                <a:solidFill>
                  <a:schemeClr val="dk1"/>
                </a:solidFill>
                <a:latin typeface="Verdana"/>
                <a:ea typeface="Verdana"/>
                <a:cs typeface="Verdana"/>
                <a:sym typeface="Verdana"/>
              </a:rPr>
              <a:t>#1 Treasury</a:t>
            </a:r>
            <a:endParaRPr sz="1400">
              <a:solidFill>
                <a:schemeClr val="dk1"/>
              </a:solidFill>
              <a:latin typeface="Verdana"/>
              <a:ea typeface="Verdana"/>
              <a:cs typeface="Verdana"/>
              <a:sym typeface="Verdana"/>
            </a:endParaRPr>
          </a:p>
          <a:p>
            <a:pPr indent="-2889" lvl="0" marL="91789" marR="0" rtl="0" algn="l">
              <a:lnSpc>
                <a:spcPct val="97666"/>
              </a:lnSpc>
              <a:spcBef>
                <a:spcPts val="2507"/>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#1 debit card            </a:t>
            </a: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#1 SBA 7(a) lender </a:t>
            </a:r>
            <a:r>
              <a:rPr baseline="30000" lang="en-US" sz="1350">
                <a:solidFill>
                  <a:schemeClr val="dk1"/>
                </a:solidFill>
                <a:latin typeface="Verdana"/>
                <a:ea typeface="Verdana"/>
                <a:cs typeface="Verdana"/>
                <a:sym typeface="Verdana"/>
              </a:rPr>
              <a:t>(5)      </a:t>
            </a:r>
            <a:r>
              <a:rPr baseline="30000" lang="en-US" sz="2100">
                <a:solidFill>
                  <a:schemeClr val="dk1"/>
                </a:solidFill>
                <a:latin typeface="Noto Sans Symbols"/>
                <a:ea typeface="Noto Sans Symbols"/>
                <a:cs typeface="Noto Sans Symbols"/>
                <a:sym typeface="Noto Sans Symbols"/>
              </a:rPr>
              <a:t>▪</a:t>
            </a:r>
            <a:r>
              <a:rPr baseline="30000" lang="en-US" sz="2100">
                <a:solidFill>
                  <a:schemeClr val="dk1"/>
                </a:solidFill>
                <a:latin typeface="Times New Roman"/>
                <a:ea typeface="Times New Roman"/>
                <a:cs typeface="Times New Roman"/>
                <a:sym typeface="Times New Roman"/>
              </a:rPr>
              <a:t> </a:t>
            </a:r>
            <a:r>
              <a:rPr baseline="30000" lang="en-US" sz="2100">
                <a:solidFill>
                  <a:schemeClr val="dk1"/>
                </a:solidFill>
                <a:latin typeface="Verdana"/>
                <a:ea typeface="Verdana"/>
                <a:cs typeface="Verdana"/>
                <a:sym typeface="Verdana"/>
              </a:rPr>
              <a:t>#1 ACH originator </a:t>
            </a:r>
            <a:r>
              <a:rPr baseline="30000" lang="en-US" sz="1350">
                <a:solidFill>
                  <a:schemeClr val="dk1"/>
                </a:solidFill>
                <a:latin typeface="Verdana"/>
                <a:ea typeface="Verdana"/>
                <a:cs typeface="Verdana"/>
                <a:sym typeface="Verdana"/>
              </a:rPr>
              <a:t>(8)</a:t>
            </a:r>
            <a:endParaRPr sz="900">
              <a:solidFill>
                <a:schemeClr val="dk1"/>
              </a:solidFill>
              <a:latin typeface="Verdana"/>
              <a:ea typeface="Verdana"/>
              <a:cs typeface="Verdana"/>
              <a:sym typeface="Verdana"/>
            </a:endParaRPr>
          </a:p>
        </p:txBody>
      </p:sp>
      <p:sp>
        <p:nvSpPr>
          <p:cNvPr id="633" name="Google Shape;633;p18"/>
          <p:cNvSpPr txBox="1"/>
          <p:nvPr/>
        </p:nvSpPr>
        <p:spPr>
          <a:xfrm>
            <a:off x="1819941" y="3644646"/>
            <a:ext cx="7137622" cy="4269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950">
              <a:solidFill>
                <a:schemeClr val="dk1"/>
              </a:solidFill>
              <a:latin typeface="Calibri"/>
              <a:ea typeface="Calibri"/>
              <a:cs typeface="Calibri"/>
              <a:sym typeface="Calibri"/>
            </a:endParaRPr>
          </a:p>
          <a:p>
            <a:pPr indent="-11398" lvl="0" marL="976598" marR="0" rtl="0" algn="l">
              <a:lnSpc>
                <a:spcPct val="101277"/>
              </a:lnSpc>
              <a:spcBef>
                <a:spcPts val="0"/>
              </a:spcBef>
              <a:spcAft>
                <a:spcPts val="0"/>
              </a:spcAft>
              <a:buNone/>
            </a:pPr>
            <a:r>
              <a:rPr b="1" i="1" lang="en-US" sz="1400">
                <a:solidFill>
                  <a:schemeClr val="dk1"/>
                </a:solidFill>
                <a:latin typeface="Verdana"/>
                <a:ea typeface="Verdana"/>
                <a:cs typeface="Verdana"/>
                <a:sym typeface="Verdana"/>
              </a:rPr>
              <a:t>Wells Fargo processed ~$145T in payments in 2016</a:t>
            </a:r>
            <a:endParaRPr sz="1400">
              <a:solidFill>
                <a:schemeClr val="dk1"/>
              </a:solidFill>
              <a:latin typeface="Verdana"/>
              <a:ea typeface="Verdana"/>
              <a:cs typeface="Verdana"/>
              <a:sym typeface="Verdana"/>
            </a:endParaRPr>
          </a:p>
        </p:txBody>
      </p:sp>
      <p:sp>
        <p:nvSpPr>
          <p:cNvPr id="634" name="Google Shape;634;p18"/>
          <p:cNvSpPr txBox="1"/>
          <p:nvPr/>
        </p:nvSpPr>
        <p:spPr>
          <a:xfrm>
            <a:off x="3990301" y="2906648"/>
            <a:ext cx="2306400" cy="206700"/>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a:solidFill>
                  <a:schemeClr val="dk1"/>
                </a:solidFill>
                <a:latin typeface="Verdana"/>
                <a:ea typeface="Verdana"/>
                <a:cs typeface="Verdana"/>
                <a:sym typeface="Verdana"/>
              </a:rPr>
              <a:t>#1 in small business digital</a:t>
            </a:r>
            <a:r>
              <a:rPr lang="en-US">
                <a:solidFill>
                  <a:schemeClr val="dk1"/>
                </a:solidFill>
                <a:latin typeface="Verdana"/>
                <a:ea typeface="Verdana"/>
                <a:cs typeface="Verdana"/>
                <a:sym typeface="Verdana"/>
              </a:rPr>
              <a:t> </a:t>
            </a:r>
            <a:r>
              <a:rPr baseline="30000" lang="en-US" sz="1350">
                <a:solidFill>
                  <a:schemeClr val="dk1"/>
                </a:solidFill>
                <a:latin typeface="Verdana"/>
                <a:ea typeface="Verdana"/>
                <a:cs typeface="Verdana"/>
                <a:sym typeface="Verdana"/>
              </a:rPr>
              <a:t>(6)</a:t>
            </a:r>
            <a:endParaRPr>
              <a:solidFill>
                <a:schemeClr val="dk1"/>
              </a:solidFill>
              <a:latin typeface="Verdana"/>
              <a:ea typeface="Verdana"/>
              <a:cs typeface="Verdana"/>
              <a:sym typeface="Verdana"/>
            </a:endParaRPr>
          </a:p>
        </p:txBody>
      </p:sp>
      <p:sp>
        <p:nvSpPr>
          <p:cNvPr id="635" name="Google Shape;635;p18"/>
          <p:cNvSpPr txBox="1"/>
          <p:nvPr/>
        </p:nvSpPr>
        <p:spPr>
          <a:xfrm>
            <a:off x="6567725" y="2683950"/>
            <a:ext cx="2439000" cy="206700"/>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a:solidFill>
                  <a:schemeClr val="dk1"/>
                </a:solidFill>
                <a:latin typeface="Verdana"/>
                <a:ea typeface="Verdana"/>
                <a:cs typeface="Verdana"/>
                <a:sym typeface="Verdana"/>
              </a:rPr>
              <a:t>e-commerce companies</a:t>
            </a:r>
            <a:r>
              <a:rPr lang="en-US">
                <a:solidFill>
                  <a:schemeClr val="dk1"/>
                </a:solidFill>
                <a:latin typeface="Verdana"/>
                <a:ea typeface="Verdana"/>
                <a:cs typeface="Verdana"/>
                <a:sym typeface="Verdana"/>
              </a:rPr>
              <a:t> </a:t>
            </a:r>
            <a:r>
              <a:rPr baseline="30000" lang="en-US" sz="1350">
                <a:solidFill>
                  <a:schemeClr val="dk1"/>
                </a:solidFill>
                <a:latin typeface="Verdana"/>
                <a:ea typeface="Verdana"/>
                <a:cs typeface="Verdana"/>
                <a:sym typeface="Verdana"/>
              </a:rPr>
              <a:t>(9)</a:t>
            </a:r>
            <a:endParaRPr>
              <a:solidFill>
                <a:schemeClr val="dk1"/>
              </a:solidFill>
              <a:latin typeface="Verdana"/>
              <a:ea typeface="Verdana"/>
              <a:cs typeface="Verdana"/>
              <a:sym typeface="Verdana"/>
            </a:endParaRPr>
          </a:p>
        </p:txBody>
      </p:sp>
      <p:sp>
        <p:nvSpPr>
          <p:cNvPr id="636" name="Google Shape;636;p18"/>
          <p:cNvSpPr txBox="1"/>
          <p:nvPr/>
        </p:nvSpPr>
        <p:spPr>
          <a:xfrm>
            <a:off x="1924350" y="2958125"/>
            <a:ext cx="1859100" cy="206700"/>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a:solidFill>
                  <a:schemeClr val="dk1"/>
                </a:solidFill>
                <a:latin typeface="Verdana"/>
                <a:ea typeface="Verdana"/>
                <a:cs typeface="Verdana"/>
                <a:sym typeface="Verdana"/>
              </a:rPr>
              <a:t>#1 online money movement experience </a:t>
            </a:r>
            <a:r>
              <a:rPr baseline="30000" lang="en-US" sz="1350">
                <a:solidFill>
                  <a:schemeClr val="dk1"/>
                </a:solidFill>
                <a:latin typeface="Verdana"/>
                <a:ea typeface="Verdana"/>
                <a:cs typeface="Verdana"/>
                <a:sym typeface="Verdana"/>
              </a:rPr>
              <a:t>(3)</a:t>
            </a:r>
            <a:endParaRPr>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9"/>
          <p:cNvSpPr txBox="1"/>
          <p:nvPr/>
        </p:nvSpPr>
        <p:spPr>
          <a:xfrm>
            <a:off x="553097" y="1736978"/>
            <a:ext cx="1639316" cy="291439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0984" lvl="0" marL="226884" marR="0" rtl="0" algn="l">
              <a:lnSpc>
                <a:spcPct val="101277"/>
              </a:lnSpc>
              <a:spcBef>
                <a:spcPts val="12012"/>
              </a:spcBef>
              <a:spcAft>
                <a:spcPts val="0"/>
              </a:spcAft>
              <a:buNone/>
            </a:pPr>
            <a:r>
              <a:rPr lang="en-US" sz="600">
                <a:solidFill>
                  <a:srgbClr val="BA0725"/>
                </a:solidFill>
                <a:latin typeface="Verdana"/>
                <a:ea typeface="Verdana"/>
                <a:cs typeface="Verdana"/>
                <a:sym typeface="Verdana"/>
              </a:rPr>
              <a:t>Rewards Credit Card</a:t>
            </a:r>
            <a:endParaRPr sz="600">
              <a:solidFill>
                <a:schemeClr val="dk1"/>
              </a:solidFill>
              <a:latin typeface="Verdana"/>
              <a:ea typeface="Verdana"/>
              <a:cs typeface="Verdana"/>
              <a:sym typeface="Verdana"/>
            </a:endParaRPr>
          </a:p>
        </p:txBody>
      </p:sp>
      <p:sp>
        <p:nvSpPr>
          <p:cNvPr id="642" name="Google Shape;642;p19"/>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19"/>
          <p:cNvSpPr/>
          <p:nvPr/>
        </p:nvSpPr>
        <p:spPr>
          <a:xfrm>
            <a:off x="4667250" y="744601"/>
            <a:ext cx="0" cy="5882068"/>
          </a:xfrm>
          <a:custGeom>
            <a:rect b="b" l="l" r="r" t="t"/>
            <a:pathLst>
              <a:path extrusionOk="0" h="120000" w="120000">
                <a:moveTo>
                  <a:pt x="0" y="0"/>
                </a:moveTo>
                <a:lnTo>
                  <a:pt x="0" y="120000"/>
                </a:lnTo>
              </a:path>
            </a:pathLst>
          </a:custGeom>
          <a:noFill/>
          <a:ln cap="flat" cmpd="sng" w="19050">
            <a:solidFill>
              <a:srgbClr val="878A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19"/>
          <p:cNvSpPr/>
          <p:nvPr/>
        </p:nvSpPr>
        <p:spPr>
          <a:xfrm>
            <a:off x="5305679" y="5399709"/>
            <a:ext cx="3201034" cy="1018336"/>
          </a:xfrm>
          <a:custGeom>
            <a:rect b="b" l="l" r="r" t="t"/>
            <a:pathLst>
              <a:path extrusionOk="0" h="120000" w="120000">
                <a:moveTo>
                  <a:pt x="0" y="120000"/>
                </a:moveTo>
                <a:lnTo>
                  <a:pt x="119999" y="120000"/>
                </a:lnTo>
                <a:lnTo>
                  <a:pt x="119999"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19"/>
          <p:cNvSpPr/>
          <p:nvPr/>
        </p:nvSpPr>
        <p:spPr>
          <a:xfrm>
            <a:off x="671080" y="5399709"/>
            <a:ext cx="3197605" cy="1017181"/>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19"/>
          <p:cNvSpPr/>
          <p:nvPr/>
        </p:nvSpPr>
        <p:spPr>
          <a:xfrm>
            <a:off x="5027168" y="1346453"/>
            <a:ext cx="1763267" cy="36572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19"/>
          <p:cNvSpPr/>
          <p:nvPr/>
        </p:nvSpPr>
        <p:spPr>
          <a:xfrm>
            <a:off x="5203063" y="4273588"/>
            <a:ext cx="1474978" cy="19008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19"/>
          <p:cNvSpPr/>
          <p:nvPr/>
        </p:nvSpPr>
        <p:spPr>
          <a:xfrm>
            <a:off x="5131562" y="1803780"/>
            <a:ext cx="1554480" cy="272491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19"/>
          <p:cNvSpPr/>
          <p:nvPr/>
        </p:nvSpPr>
        <p:spPr>
          <a:xfrm>
            <a:off x="5126863" y="1798954"/>
            <a:ext cx="1564005" cy="273443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19"/>
          <p:cNvSpPr/>
          <p:nvPr/>
        </p:nvSpPr>
        <p:spPr>
          <a:xfrm>
            <a:off x="637806" y="1809369"/>
            <a:ext cx="1554480" cy="272491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19"/>
          <p:cNvSpPr/>
          <p:nvPr/>
        </p:nvSpPr>
        <p:spPr>
          <a:xfrm>
            <a:off x="633044" y="1804670"/>
            <a:ext cx="1564005" cy="2734436"/>
          </a:xfrm>
          <a:custGeom>
            <a:rect b="b" l="l" r="r" t="t"/>
            <a:pathLst>
              <a:path extrusionOk="0" h="120000" w="120000">
                <a:moveTo>
                  <a:pt x="0" y="119999"/>
                </a:moveTo>
                <a:lnTo>
                  <a:pt x="120000" y="119999"/>
                </a:lnTo>
                <a:lnTo>
                  <a:pt x="120000" y="0"/>
                </a:lnTo>
                <a:lnTo>
                  <a:pt x="0" y="0"/>
                </a:lnTo>
                <a:lnTo>
                  <a:pt x="0" y="119999"/>
                </a:lnTo>
                <a:close/>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19"/>
          <p:cNvSpPr/>
          <p:nvPr/>
        </p:nvSpPr>
        <p:spPr>
          <a:xfrm>
            <a:off x="432917" y="1402461"/>
            <a:ext cx="1851914" cy="358394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19"/>
          <p:cNvSpPr/>
          <p:nvPr/>
        </p:nvSpPr>
        <p:spPr>
          <a:xfrm>
            <a:off x="552475" y="1760854"/>
            <a:ext cx="1612772" cy="286715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19"/>
          <p:cNvSpPr/>
          <p:nvPr/>
        </p:nvSpPr>
        <p:spPr>
          <a:xfrm>
            <a:off x="552475" y="1870202"/>
            <a:ext cx="1612772" cy="258953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19"/>
          <p:cNvSpPr/>
          <p:nvPr/>
        </p:nvSpPr>
        <p:spPr>
          <a:xfrm>
            <a:off x="573900" y="3159188"/>
            <a:ext cx="1650111" cy="158813"/>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19"/>
          <p:cNvSpPr/>
          <p:nvPr/>
        </p:nvSpPr>
        <p:spPr>
          <a:xfrm>
            <a:off x="573900" y="3159188"/>
            <a:ext cx="1650111" cy="158813"/>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19"/>
          <p:cNvSpPr/>
          <p:nvPr/>
        </p:nvSpPr>
        <p:spPr>
          <a:xfrm>
            <a:off x="999490" y="3121494"/>
            <a:ext cx="798918" cy="276263"/>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19"/>
          <p:cNvSpPr/>
          <p:nvPr/>
        </p:nvSpPr>
        <p:spPr>
          <a:xfrm>
            <a:off x="720267" y="2288628"/>
            <a:ext cx="1292478" cy="78845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19"/>
          <p:cNvSpPr/>
          <p:nvPr/>
        </p:nvSpPr>
        <p:spPr>
          <a:xfrm>
            <a:off x="780008" y="3407562"/>
            <a:ext cx="895972" cy="81762"/>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19"/>
          <p:cNvSpPr/>
          <p:nvPr/>
        </p:nvSpPr>
        <p:spPr>
          <a:xfrm>
            <a:off x="573900" y="3622624"/>
            <a:ext cx="1591310" cy="262813"/>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19"/>
          <p:cNvSpPr/>
          <p:nvPr/>
        </p:nvSpPr>
        <p:spPr>
          <a:xfrm>
            <a:off x="804837" y="3789781"/>
            <a:ext cx="1228775" cy="21503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19"/>
          <p:cNvSpPr/>
          <p:nvPr/>
        </p:nvSpPr>
        <p:spPr>
          <a:xfrm>
            <a:off x="720267" y="3622560"/>
            <a:ext cx="1358264" cy="167246"/>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19"/>
          <p:cNvSpPr/>
          <p:nvPr/>
        </p:nvSpPr>
        <p:spPr>
          <a:xfrm>
            <a:off x="553097" y="1736978"/>
            <a:ext cx="1639316" cy="2914396"/>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19"/>
          <p:cNvSpPr/>
          <p:nvPr/>
        </p:nvSpPr>
        <p:spPr>
          <a:xfrm>
            <a:off x="7003288" y="1346453"/>
            <a:ext cx="1763268" cy="36572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19"/>
          <p:cNvSpPr/>
          <p:nvPr/>
        </p:nvSpPr>
        <p:spPr>
          <a:xfrm>
            <a:off x="7179183" y="4273588"/>
            <a:ext cx="1474977" cy="19008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19"/>
          <p:cNvSpPr/>
          <p:nvPr/>
        </p:nvSpPr>
        <p:spPr>
          <a:xfrm>
            <a:off x="7115683" y="1803780"/>
            <a:ext cx="1572768" cy="2723769"/>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9"/>
          <p:cNvSpPr/>
          <p:nvPr/>
        </p:nvSpPr>
        <p:spPr>
          <a:xfrm>
            <a:off x="2545461" y="1365757"/>
            <a:ext cx="1763267" cy="36572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19"/>
          <p:cNvSpPr/>
          <p:nvPr/>
        </p:nvSpPr>
        <p:spPr>
          <a:xfrm>
            <a:off x="2721356" y="4292765"/>
            <a:ext cx="1474978" cy="19008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19"/>
          <p:cNvSpPr/>
          <p:nvPr/>
        </p:nvSpPr>
        <p:spPr>
          <a:xfrm>
            <a:off x="2654427" y="1836039"/>
            <a:ext cx="1554479" cy="272415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9"/>
          <p:cNvSpPr/>
          <p:nvPr/>
        </p:nvSpPr>
        <p:spPr>
          <a:xfrm>
            <a:off x="2656586" y="1900478"/>
            <a:ext cx="1545336" cy="1128598"/>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19"/>
          <p:cNvSpPr txBox="1"/>
          <p:nvPr/>
        </p:nvSpPr>
        <p:spPr>
          <a:xfrm>
            <a:off x="214071" y="200341"/>
            <a:ext cx="622051"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Put</a:t>
            </a:r>
            <a:endParaRPr sz="2800">
              <a:solidFill>
                <a:schemeClr val="dk1"/>
              </a:solidFill>
              <a:latin typeface="Georgia"/>
              <a:ea typeface="Georgia"/>
              <a:cs typeface="Georgia"/>
              <a:sym typeface="Georgia"/>
            </a:endParaRPr>
          </a:p>
        </p:txBody>
      </p:sp>
      <p:sp>
        <p:nvSpPr>
          <p:cNvPr id="672" name="Google Shape;672;p19"/>
          <p:cNvSpPr txBox="1"/>
          <p:nvPr/>
        </p:nvSpPr>
        <p:spPr>
          <a:xfrm>
            <a:off x="844714" y="200341"/>
            <a:ext cx="313404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real-time payments</a:t>
            </a:r>
            <a:endParaRPr sz="2800">
              <a:solidFill>
                <a:schemeClr val="dk1"/>
              </a:solidFill>
              <a:latin typeface="Georgia"/>
              <a:ea typeface="Georgia"/>
              <a:cs typeface="Georgia"/>
              <a:sym typeface="Georgia"/>
            </a:endParaRPr>
          </a:p>
        </p:txBody>
      </p:sp>
      <p:sp>
        <p:nvSpPr>
          <p:cNvPr id="673" name="Google Shape;673;p19"/>
          <p:cNvSpPr txBox="1"/>
          <p:nvPr/>
        </p:nvSpPr>
        <p:spPr>
          <a:xfrm>
            <a:off x="3985672" y="200341"/>
            <a:ext cx="39256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in</a:t>
            </a:r>
            <a:endParaRPr sz="2800">
              <a:solidFill>
                <a:schemeClr val="dk1"/>
              </a:solidFill>
              <a:latin typeface="Georgia"/>
              <a:ea typeface="Georgia"/>
              <a:cs typeface="Georgia"/>
              <a:sym typeface="Georgia"/>
            </a:endParaRPr>
          </a:p>
        </p:txBody>
      </p:sp>
      <p:sp>
        <p:nvSpPr>
          <p:cNvPr id="674" name="Google Shape;674;p19"/>
          <p:cNvSpPr txBox="1"/>
          <p:nvPr/>
        </p:nvSpPr>
        <p:spPr>
          <a:xfrm>
            <a:off x="4386571" y="200341"/>
            <a:ext cx="61982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675" name="Google Shape;675;p19"/>
          <p:cNvSpPr txBox="1"/>
          <p:nvPr/>
        </p:nvSpPr>
        <p:spPr>
          <a:xfrm>
            <a:off x="5014019" y="200341"/>
            <a:ext cx="281677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customers’ hands</a:t>
            </a:r>
            <a:endParaRPr sz="2800">
              <a:solidFill>
                <a:schemeClr val="dk1"/>
              </a:solidFill>
              <a:latin typeface="Georgia"/>
              <a:ea typeface="Georgia"/>
              <a:cs typeface="Georgia"/>
              <a:sym typeface="Georgia"/>
            </a:endParaRPr>
          </a:p>
        </p:txBody>
      </p:sp>
      <p:sp>
        <p:nvSpPr>
          <p:cNvPr id="676" name="Google Shape;676;p19"/>
          <p:cNvSpPr txBox="1"/>
          <p:nvPr/>
        </p:nvSpPr>
        <p:spPr>
          <a:xfrm>
            <a:off x="1526286" y="959226"/>
            <a:ext cx="899741"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Digital</a:t>
            </a:r>
            <a:endParaRPr sz="1800">
              <a:solidFill>
                <a:schemeClr val="dk1"/>
              </a:solidFill>
              <a:latin typeface="Verdana"/>
              <a:ea typeface="Verdana"/>
              <a:cs typeface="Verdana"/>
              <a:sym typeface="Verdana"/>
            </a:endParaRPr>
          </a:p>
        </p:txBody>
      </p:sp>
      <p:sp>
        <p:nvSpPr>
          <p:cNvPr id="677" name="Google Shape;677;p19"/>
          <p:cNvSpPr txBox="1"/>
          <p:nvPr/>
        </p:nvSpPr>
        <p:spPr>
          <a:xfrm>
            <a:off x="2444800" y="959226"/>
            <a:ext cx="787662"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Cards</a:t>
            </a:r>
            <a:endParaRPr sz="1800">
              <a:solidFill>
                <a:schemeClr val="dk1"/>
              </a:solidFill>
              <a:latin typeface="Verdana"/>
              <a:ea typeface="Verdana"/>
              <a:cs typeface="Verdana"/>
              <a:sym typeface="Verdana"/>
            </a:endParaRPr>
          </a:p>
        </p:txBody>
      </p:sp>
      <p:sp>
        <p:nvSpPr>
          <p:cNvPr id="678" name="Google Shape;678;p19"/>
          <p:cNvSpPr txBox="1"/>
          <p:nvPr/>
        </p:nvSpPr>
        <p:spPr>
          <a:xfrm>
            <a:off x="5616321" y="959226"/>
            <a:ext cx="678295"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Zelle</a:t>
            </a:r>
            <a:endParaRPr sz="1800">
              <a:solidFill>
                <a:schemeClr val="dk1"/>
              </a:solidFill>
              <a:latin typeface="Verdana"/>
              <a:ea typeface="Verdana"/>
              <a:cs typeface="Verdana"/>
              <a:sym typeface="Verdana"/>
            </a:endParaRPr>
          </a:p>
        </p:txBody>
      </p:sp>
      <p:sp>
        <p:nvSpPr>
          <p:cNvPr id="679" name="Google Shape;679;p19"/>
          <p:cNvSpPr txBox="1"/>
          <p:nvPr/>
        </p:nvSpPr>
        <p:spPr>
          <a:xfrm>
            <a:off x="6313169" y="959226"/>
            <a:ext cx="591369"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(WF</a:t>
            </a:r>
            <a:endParaRPr sz="1800">
              <a:solidFill>
                <a:schemeClr val="dk1"/>
              </a:solidFill>
              <a:latin typeface="Verdana"/>
              <a:ea typeface="Verdana"/>
              <a:cs typeface="Verdana"/>
              <a:sym typeface="Verdana"/>
            </a:endParaRPr>
          </a:p>
        </p:txBody>
      </p:sp>
      <p:sp>
        <p:nvSpPr>
          <p:cNvPr id="680" name="Google Shape;680;p19"/>
          <p:cNvSpPr txBox="1"/>
          <p:nvPr/>
        </p:nvSpPr>
        <p:spPr>
          <a:xfrm>
            <a:off x="6921245" y="959226"/>
            <a:ext cx="1246406"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SurePay)</a:t>
            </a:r>
            <a:endParaRPr sz="1800">
              <a:solidFill>
                <a:schemeClr val="dk1"/>
              </a:solidFill>
              <a:latin typeface="Verdana"/>
              <a:ea typeface="Verdana"/>
              <a:cs typeface="Verdana"/>
              <a:sym typeface="Verdana"/>
            </a:endParaRPr>
          </a:p>
        </p:txBody>
      </p:sp>
      <p:sp>
        <p:nvSpPr>
          <p:cNvPr id="681" name="Google Shape;681;p19"/>
          <p:cNvSpPr txBox="1"/>
          <p:nvPr/>
        </p:nvSpPr>
        <p:spPr>
          <a:xfrm>
            <a:off x="5567299" y="5809249"/>
            <a:ext cx="2708187" cy="228092"/>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i="1" lang="en-US" sz="1600">
                <a:solidFill>
                  <a:schemeClr val="dk1"/>
                </a:solidFill>
                <a:latin typeface="Verdana"/>
                <a:ea typeface="Verdana"/>
                <a:cs typeface="Verdana"/>
                <a:sym typeface="Verdana"/>
              </a:rPr>
              <a:t>experience in mobile app;</a:t>
            </a:r>
            <a:endParaRPr sz="1600">
              <a:solidFill>
                <a:schemeClr val="dk1"/>
              </a:solidFill>
              <a:latin typeface="Verdana"/>
              <a:ea typeface="Verdana"/>
              <a:cs typeface="Verdana"/>
              <a:sym typeface="Verdana"/>
            </a:endParaRPr>
          </a:p>
        </p:txBody>
      </p:sp>
      <p:sp>
        <p:nvSpPr>
          <p:cNvPr id="682" name="Google Shape;682;p19"/>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683" name="Google Shape;683;p19"/>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16</a:t>
            </a:r>
            <a:endParaRPr sz="1000">
              <a:solidFill>
                <a:schemeClr val="dk1"/>
              </a:solidFill>
              <a:latin typeface="Verdana"/>
              <a:ea typeface="Verdana"/>
              <a:cs typeface="Verdana"/>
              <a:sym typeface="Verdana"/>
            </a:endParaRPr>
          </a:p>
        </p:txBody>
      </p:sp>
      <p:sp>
        <p:nvSpPr>
          <p:cNvPr id="684" name="Google Shape;684;p19"/>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685" name="Google Shape;685;p19"/>
          <p:cNvSpPr txBox="1"/>
          <p:nvPr/>
        </p:nvSpPr>
        <p:spPr>
          <a:xfrm>
            <a:off x="5305679" y="5399709"/>
            <a:ext cx="3201034" cy="10183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6179" lvl="0" marL="260179" marR="257073" rtl="0" algn="ctr">
              <a:lnSpc>
                <a:spcPct val="101277"/>
              </a:lnSpc>
              <a:spcBef>
                <a:spcPts val="0"/>
              </a:spcBef>
              <a:spcAft>
                <a:spcPts val="0"/>
              </a:spcAft>
              <a:buNone/>
            </a:pPr>
            <a:r>
              <a:rPr i="1" lang="en-US" sz="1600">
                <a:solidFill>
                  <a:schemeClr val="dk1"/>
                </a:solidFill>
                <a:latin typeface="Verdana"/>
                <a:ea typeface="Verdana"/>
                <a:cs typeface="Verdana"/>
                <a:sym typeface="Verdana"/>
              </a:rPr>
              <a:t>First bank to deliver Zelle</a:t>
            </a:r>
            <a:endParaRPr sz="1600">
              <a:solidFill>
                <a:schemeClr val="dk1"/>
              </a:solidFill>
              <a:latin typeface="Verdana"/>
              <a:ea typeface="Verdana"/>
              <a:cs typeface="Verdana"/>
              <a:sym typeface="Verdana"/>
            </a:endParaRPr>
          </a:p>
          <a:p>
            <a:pPr indent="-5118" lvl="0" marL="55918" marR="54837" rtl="0" algn="ctr">
              <a:lnSpc>
                <a:spcPct val="101277"/>
              </a:lnSpc>
              <a:spcBef>
                <a:spcPts val="1895"/>
              </a:spcBef>
              <a:spcAft>
                <a:spcPts val="0"/>
              </a:spcAft>
              <a:buNone/>
            </a:pPr>
            <a:r>
              <a:rPr i="1" lang="en-US" sz="1600">
                <a:solidFill>
                  <a:schemeClr val="dk1"/>
                </a:solidFill>
                <a:latin typeface="Verdana"/>
                <a:ea typeface="Verdana"/>
                <a:cs typeface="Verdana"/>
                <a:sym typeface="Verdana"/>
              </a:rPr>
              <a:t>additional features June 2017</a:t>
            </a:r>
            <a:endParaRPr sz="1600">
              <a:solidFill>
                <a:schemeClr val="dk1"/>
              </a:solidFill>
              <a:latin typeface="Verdana"/>
              <a:ea typeface="Verdana"/>
              <a:cs typeface="Verdana"/>
              <a:sym typeface="Verdana"/>
            </a:endParaRPr>
          </a:p>
        </p:txBody>
      </p:sp>
      <p:sp>
        <p:nvSpPr>
          <p:cNvPr id="686" name="Google Shape;686;p19"/>
          <p:cNvSpPr txBox="1"/>
          <p:nvPr/>
        </p:nvSpPr>
        <p:spPr>
          <a:xfrm>
            <a:off x="671080" y="5399709"/>
            <a:ext cx="3197605" cy="101718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43446" lvl="0" marL="827646" marR="548306" rtl="0" algn="l">
              <a:lnSpc>
                <a:spcPct val="120000"/>
              </a:lnSpc>
              <a:spcBef>
                <a:spcPts val="1240"/>
              </a:spcBef>
              <a:spcAft>
                <a:spcPts val="0"/>
              </a:spcAft>
              <a:buNone/>
            </a:pPr>
            <a:r>
              <a:rPr i="1" lang="en-US" sz="1600">
                <a:solidFill>
                  <a:schemeClr val="dk1"/>
                </a:solidFill>
                <a:latin typeface="Verdana"/>
                <a:ea typeface="Verdana"/>
                <a:cs typeface="Verdana"/>
                <a:sym typeface="Verdana"/>
              </a:rPr>
              <a:t>Updated experience expected 3Q17</a:t>
            </a:r>
            <a:endParaRPr sz="1600">
              <a:solidFill>
                <a:schemeClr val="dk1"/>
              </a:solidFill>
              <a:latin typeface="Verdana"/>
              <a:ea typeface="Verdana"/>
              <a:cs typeface="Verdana"/>
              <a:sym typeface="Verdana"/>
            </a:endParaRPr>
          </a:p>
        </p:txBody>
      </p:sp>
      <p:sp>
        <p:nvSpPr>
          <p:cNvPr id="687" name="Google Shape;687;p19"/>
          <p:cNvSpPr txBox="1"/>
          <p:nvPr/>
        </p:nvSpPr>
        <p:spPr>
          <a:xfrm>
            <a:off x="5126863" y="1798954"/>
            <a:ext cx="1564005" cy="273443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688" name="Google Shape;688;p19"/>
          <p:cNvSpPr txBox="1"/>
          <p:nvPr/>
        </p:nvSpPr>
        <p:spPr>
          <a:xfrm>
            <a:off x="633044" y="1804670"/>
            <a:ext cx="1564005" cy="2734436"/>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20"/>
          <p:cNvSpPr txBox="1"/>
          <p:nvPr/>
        </p:nvSpPr>
        <p:spPr>
          <a:xfrm>
            <a:off x="4865146" y="1362455"/>
            <a:ext cx="3501000" cy="3215400"/>
          </a:xfrm>
          <a:prstGeom prst="rect">
            <a:avLst/>
          </a:prstGeom>
          <a:noFill/>
          <a:ln>
            <a:noFill/>
          </a:ln>
        </p:spPr>
        <p:txBody>
          <a:bodyPr anchorCtr="0" anchor="t" bIns="0" lIns="0" spcFirstLastPara="1" rIns="0" wrap="square" tIns="0">
            <a:noAutofit/>
          </a:bodyPr>
          <a:lstStyle/>
          <a:p>
            <a:pPr indent="0" lvl="0" marL="0" marR="0" rtl="0" algn="l">
              <a:lnSpc>
                <a:spcPct val="78571"/>
              </a:lnSpc>
              <a:spcBef>
                <a:spcPts val="23082"/>
              </a:spcBef>
              <a:spcAft>
                <a:spcPts val="0"/>
              </a:spcAft>
              <a:buNone/>
            </a:pPr>
            <a:r>
              <a:t/>
            </a:r>
            <a:endParaRPr sz="1400">
              <a:solidFill>
                <a:schemeClr val="dk1"/>
              </a:solidFill>
              <a:latin typeface="Verdana"/>
              <a:ea typeface="Verdana"/>
              <a:cs typeface="Verdana"/>
              <a:sym typeface="Verdana"/>
            </a:endParaRPr>
          </a:p>
        </p:txBody>
      </p:sp>
      <p:sp>
        <p:nvSpPr>
          <p:cNvPr id="694" name="Google Shape;694;p20"/>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20"/>
          <p:cNvSpPr/>
          <p:nvPr/>
        </p:nvSpPr>
        <p:spPr>
          <a:xfrm>
            <a:off x="556260" y="1475231"/>
            <a:ext cx="2784348" cy="292608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20"/>
          <p:cNvSpPr/>
          <p:nvPr/>
        </p:nvSpPr>
        <p:spPr>
          <a:xfrm>
            <a:off x="750963" y="1671066"/>
            <a:ext cx="2197354" cy="233730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20"/>
          <p:cNvSpPr/>
          <p:nvPr/>
        </p:nvSpPr>
        <p:spPr>
          <a:xfrm>
            <a:off x="4778254" y="1263155"/>
            <a:ext cx="3433500" cy="3157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20"/>
          <p:cNvSpPr/>
          <p:nvPr/>
        </p:nvSpPr>
        <p:spPr>
          <a:xfrm>
            <a:off x="5104003" y="1558416"/>
            <a:ext cx="2845816" cy="256844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20"/>
          <p:cNvSpPr/>
          <p:nvPr/>
        </p:nvSpPr>
        <p:spPr>
          <a:xfrm>
            <a:off x="300545" y="5978906"/>
            <a:ext cx="3197606"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20"/>
          <p:cNvSpPr/>
          <p:nvPr/>
        </p:nvSpPr>
        <p:spPr>
          <a:xfrm>
            <a:off x="4928108" y="5971590"/>
            <a:ext cx="3197606"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20"/>
          <p:cNvSpPr/>
          <p:nvPr/>
        </p:nvSpPr>
        <p:spPr>
          <a:xfrm>
            <a:off x="3949319" y="744601"/>
            <a:ext cx="0" cy="5882068"/>
          </a:xfrm>
          <a:custGeom>
            <a:rect b="b" l="l" r="r" t="t"/>
            <a:pathLst>
              <a:path extrusionOk="0" h="120000" w="120000">
                <a:moveTo>
                  <a:pt x="0" y="0"/>
                </a:moveTo>
                <a:lnTo>
                  <a:pt x="0" y="120000"/>
                </a:lnTo>
              </a:path>
            </a:pathLst>
          </a:custGeom>
          <a:noFill/>
          <a:ln cap="flat" cmpd="sng" w="19050">
            <a:solidFill>
              <a:srgbClr val="878A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20"/>
          <p:cNvSpPr txBox="1"/>
          <p:nvPr/>
        </p:nvSpPr>
        <p:spPr>
          <a:xfrm>
            <a:off x="214071" y="200341"/>
            <a:ext cx="399845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Make business payments</a:t>
            </a:r>
            <a:endParaRPr sz="2800">
              <a:solidFill>
                <a:schemeClr val="dk1"/>
              </a:solidFill>
              <a:latin typeface="Georgia"/>
              <a:ea typeface="Georgia"/>
              <a:cs typeface="Georgia"/>
              <a:sym typeface="Georgia"/>
            </a:endParaRPr>
          </a:p>
        </p:txBody>
      </p:sp>
      <p:sp>
        <p:nvSpPr>
          <p:cNvPr id="703" name="Google Shape;703;p20"/>
          <p:cNvSpPr txBox="1"/>
          <p:nvPr/>
        </p:nvSpPr>
        <p:spPr>
          <a:xfrm>
            <a:off x="4219153" y="200341"/>
            <a:ext cx="382291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easier and more flexible</a:t>
            </a:r>
            <a:endParaRPr sz="2800">
              <a:solidFill>
                <a:schemeClr val="dk1"/>
              </a:solidFill>
              <a:latin typeface="Georgia"/>
              <a:ea typeface="Georgia"/>
              <a:cs typeface="Georgia"/>
              <a:sym typeface="Georgia"/>
            </a:endParaRPr>
          </a:p>
        </p:txBody>
      </p:sp>
      <p:sp>
        <p:nvSpPr>
          <p:cNvPr id="704" name="Google Shape;704;p20"/>
          <p:cNvSpPr txBox="1"/>
          <p:nvPr/>
        </p:nvSpPr>
        <p:spPr>
          <a:xfrm>
            <a:off x="942238" y="909823"/>
            <a:ext cx="1851906" cy="528320"/>
          </a:xfrm>
          <a:prstGeom prst="rect">
            <a:avLst/>
          </a:prstGeom>
          <a:noFill/>
          <a:ln>
            <a:noFill/>
          </a:ln>
        </p:spPr>
        <p:txBody>
          <a:bodyPr anchorCtr="0" anchor="t" bIns="0" lIns="0" spcFirstLastPara="1" rIns="0" wrap="square" tIns="0">
            <a:noAutofit/>
          </a:bodyPr>
          <a:lstStyle/>
          <a:p>
            <a:pPr indent="-8635" lvl="0" marL="72136" marR="34289" rtl="0" algn="l">
              <a:lnSpc>
                <a:spcPct val="109111"/>
              </a:lnSpc>
              <a:spcBef>
                <a:spcPts val="0"/>
              </a:spcBef>
              <a:spcAft>
                <a:spcPts val="0"/>
              </a:spcAft>
              <a:buNone/>
            </a:pPr>
            <a:r>
              <a:rPr b="1" lang="en-US" sz="1800">
                <a:solidFill>
                  <a:schemeClr val="dk1"/>
                </a:solidFill>
                <a:latin typeface="Verdana"/>
                <a:ea typeface="Verdana"/>
                <a:cs typeface="Verdana"/>
                <a:sym typeface="Verdana"/>
              </a:rPr>
              <a:t>Push-to-card</a:t>
            </a:r>
            <a:endParaRPr sz="1800">
              <a:solidFill>
                <a:schemeClr val="dk1"/>
              </a:solidFill>
              <a:latin typeface="Verdana"/>
              <a:ea typeface="Verdana"/>
              <a:cs typeface="Verdana"/>
              <a:sym typeface="Verdana"/>
            </a:endParaRPr>
          </a:p>
          <a:p>
            <a:pPr indent="0" lvl="0" marL="12700" marR="0" rtl="0" algn="l">
              <a:lnSpc>
                <a:spcPct val="80000"/>
              </a:lnSpc>
              <a:spcBef>
                <a:spcPts val="9"/>
              </a:spcBef>
              <a:spcAft>
                <a:spcPts val="0"/>
              </a:spcAft>
              <a:buNone/>
            </a:pPr>
            <a:r>
              <a:rPr b="1" baseline="-25000" lang="en-US" sz="2700">
                <a:solidFill>
                  <a:schemeClr val="dk1"/>
                </a:solidFill>
                <a:latin typeface="Verdana"/>
                <a:ea typeface="Verdana"/>
                <a:cs typeface="Verdana"/>
                <a:sym typeface="Verdana"/>
              </a:rPr>
              <a:t>Disbursement</a:t>
            </a:r>
            <a:endParaRPr sz="1800">
              <a:solidFill>
                <a:schemeClr val="dk1"/>
              </a:solidFill>
              <a:latin typeface="Verdana"/>
              <a:ea typeface="Verdana"/>
              <a:cs typeface="Verdana"/>
              <a:sym typeface="Verdana"/>
            </a:endParaRPr>
          </a:p>
        </p:txBody>
      </p:sp>
      <p:sp>
        <p:nvSpPr>
          <p:cNvPr id="705" name="Google Shape;705;p20"/>
          <p:cNvSpPr txBox="1"/>
          <p:nvPr/>
        </p:nvSpPr>
        <p:spPr>
          <a:xfrm>
            <a:off x="4728464" y="909823"/>
            <a:ext cx="3632114"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Embedded services through</a:t>
            </a:r>
            <a:endParaRPr sz="1800">
              <a:solidFill>
                <a:schemeClr val="dk1"/>
              </a:solidFill>
              <a:latin typeface="Verdana"/>
              <a:ea typeface="Verdana"/>
              <a:cs typeface="Verdana"/>
              <a:sym typeface="Verdana"/>
            </a:endParaRPr>
          </a:p>
        </p:txBody>
      </p:sp>
      <p:sp>
        <p:nvSpPr>
          <p:cNvPr id="706" name="Google Shape;706;p20"/>
          <p:cNvSpPr txBox="1"/>
          <p:nvPr/>
        </p:nvSpPr>
        <p:spPr>
          <a:xfrm>
            <a:off x="5563870" y="1184143"/>
            <a:ext cx="665122"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APIs</a:t>
            </a:r>
            <a:endParaRPr sz="1800">
              <a:solidFill>
                <a:schemeClr val="dk1"/>
              </a:solidFill>
              <a:latin typeface="Verdana"/>
              <a:ea typeface="Verdana"/>
              <a:cs typeface="Verdana"/>
              <a:sym typeface="Verdana"/>
            </a:endParaRPr>
          </a:p>
        </p:txBody>
      </p:sp>
      <p:sp>
        <p:nvSpPr>
          <p:cNvPr id="707" name="Google Shape;707;p20"/>
          <p:cNvSpPr txBox="1"/>
          <p:nvPr/>
        </p:nvSpPr>
        <p:spPr>
          <a:xfrm>
            <a:off x="6247841" y="1184143"/>
            <a:ext cx="535200" cy="2541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and</a:t>
            </a:r>
            <a:endParaRPr sz="1800">
              <a:solidFill>
                <a:schemeClr val="dk1"/>
              </a:solidFill>
              <a:latin typeface="Verdana"/>
              <a:ea typeface="Verdana"/>
              <a:cs typeface="Verdana"/>
              <a:sym typeface="Verdana"/>
            </a:endParaRPr>
          </a:p>
        </p:txBody>
      </p:sp>
      <p:sp>
        <p:nvSpPr>
          <p:cNvPr id="708" name="Google Shape;708;p20"/>
          <p:cNvSpPr txBox="1"/>
          <p:nvPr/>
        </p:nvSpPr>
        <p:spPr>
          <a:xfrm>
            <a:off x="6801281" y="1184143"/>
            <a:ext cx="724746"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SDKs</a:t>
            </a:r>
            <a:endParaRPr sz="1800">
              <a:solidFill>
                <a:schemeClr val="dk1"/>
              </a:solidFill>
              <a:latin typeface="Verdana"/>
              <a:ea typeface="Verdana"/>
              <a:cs typeface="Verdana"/>
              <a:sym typeface="Verdana"/>
            </a:endParaRPr>
          </a:p>
        </p:txBody>
      </p:sp>
      <p:sp>
        <p:nvSpPr>
          <p:cNvPr id="709" name="Google Shape;709;p20"/>
          <p:cNvSpPr txBox="1"/>
          <p:nvPr/>
        </p:nvSpPr>
        <p:spPr>
          <a:xfrm>
            <a:off x="303072" y="4386777"/>
            <a:ext cx="3045208" cy="41706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Reach consumer payees using just a debit card number</a:t>
            </a:r>
            <a:endParaRPr sz="1400">
              <a:solidFill>
                <a:schemeClr val="dk1"/>
              </a:solidFill>
              <a:latin typeface="Verdana"/>
              <a:ea typeface="Verdana"/>
              <a:cs typeface="Verdana"/>
              <a:sym typeface="Verdana"/>
            </a:endParaRPr>
          </a:p>
        </p:txBody>
      </p:sp>
      <p:sp>
        <p:nvSpPr>
          <p:cNvPr id="710" name="Google Shape;710;p20"/>
          <p:cNvSpPr txBox="1"/>
          <p:nvPr/>
        </p:nvSpPr>
        <p:spPr>
          <a:xfrm>
            <a:off x="4260596" y="4389861"/>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711" name="Google Shape;711;p20"/>
          <p:cNvSpPr txBox="1"/>
          <p:nvPr/>
        </p:nvSpPr>
        <p:spPr>
          <a:xfrm>
            <a:off x="4550369" y="4414088"/>
            <a:ext cx="4109700" cy="417000"/>
          </a:xfrm>
          <a:prstGeom prst="rect">
            <a:avLst/>
          </a:prstGeom>
          <a:noFill/>
          <a:ln>
            <a:noFill/>
          </a:ln>
        </p:spPr>
        <p:txBody>
          <a:bodyPr anchorCtr="0" anchor="t" bIns="0" lIns="0" spcFirstLastPara="1" rIns="0" wrap="square" tIns="0">
            <a:noAutofit/>
          </a:bodyPr>
          <a:lstStyle/>
          <a:p>
            <a:pPr indent="0" lvl="0" marL="12700" marR="26746" rtl="0" algn="l">
              <a:lnSpc>
                <a:spcPct val="111071"/>
              </a:lnSpc>
              <a:spcBef>
                <a:spcPts val="0"/>
              </a:spcBef>
              <a:spcAft>
                <a:spcPts val="0"/>
              </a:spcAft>
              <a:buNone/>
            </a:pPr>
            <a:r>
              <a:rPr lang="en-US" sz="1400">
                <a:solidFill>
                  <a:schemeClr val="dk1"/>
                </a:solidFill>
                <a:latin typeface="Verdana"/>
                <a:ea typeface="Verdana"/>
                <a:cs typeface="Verdana"/>
                <a:sym typeface="Verdana"/>
              </a:rPr>
              <a:t>APIs to enable integration of Wells Farg</a:t>
            </a:r>
            <a:r>
              <a:rPr lang="en-US">
                <a:solidFill>
                  <a:schemeClr val="dk1"/>
                </a:solidFill>
                <a:latin typeface="Verdana"/>
                <a:ea typeface="Verdana"/>
                <a:cs typeface="Verdana"/>
                <a:sym typeface="Verdana"/>
              </a:rPr>
              <a:t>o into our customers business tools</a:t>
            </a:r>
            <a:endParaRPr sz="1400">
              <a:solidFill>
                <a:schemeClr val="dk1"/>
              </a:solidFill>
              <a:latin typeface="Verdana"/>
              <a:ea typeface="Verdana"/>
              <a:cs typeface="Verdana"/>
              <a:sym typeface="Verdana"/>
            </a:endParaRPr>
          </a:p>
        </p:txBody>
      </p:sp>
      <p:sp>
        <p:nvSpPr>
          <p:cNvPr id="712" name="Google Shape;712;p20"/>
          <p:cNvSpPr txBox="1"/>
          <p:nvPr/>
        </p:nvSpPr>
        <p:spPr>
          <a:xfrm>
            <a:off x="303072" y="4965897"/>
            <a:ext cx="3042691" cy="20679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Funds delivered in 30 minutes</a:t>
            </a:r>
            <a:endParaRPr sz="1400">
              <a:solidFill>
                <a:schemeClr val="dk1"/>
              </a:solidFill>
              <a:latin typeface="Verdana"/>
              <a:ea typeface="Verdana"/>
              <a:cs typeface="Verdana"/>
              <a:sym typeface="Verdana"/>
            </a:endParaRPr>
          </a:p>
        </p:txBody>
      </p:sp>
      <p:sp>
        <p:nvSpPr>
          <p:cNvPr id="713" name="Google Shape;713;p20"/>
          <p:cNvSpPr txBox="1"/>
          <p:nvPr/>
        </p:nvSpPr>
        <p:spPr>
          <a:xfrm>
            <a:off x="4260596" y="4968981"/>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714" name="Google Shape;714;p20"/>
          <p:cNvSpPr txBox="1"/>
          <p:nvPr/>
        </p:nvSpPr>
        <p:spPr>
          <a:xfrm>
            <a:off x="4547362" y="4965897"/>
            <a:ext cx="4109790" cy="6308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Software Development Kit (SDK) embeds WF</a:t>
            </a:r>
            <a:endParaRPr sz="1400">
              <a:solidFill>
                <a:schemeClr val="dk1"/>
              </a:solidFill>
              <a:latin typeface="Verdana"/>
              <a:ea typeface="Verdana"/>
              <a:cs typeface="Verdana"/>
              <a:sym typeface="Verdana"/>
            </a:endParaRPr>
          </a:p>
          <a:p>
            <a:pPr indent="0" lvl="0" marL="12700" marR="253452" rtl="0" algn="l">
              <a:lnSpc>
                <a:spcPct val="120000"/>
              </a:lnSpc>
              <a:spcBef>
                <a:spcPts val="46"/>
              </a:spcBef>
              <a:spcAft>
                <a:spcPts val="0"/>
              </a:spcAft>
              <a:buNone/>
            </a:pPr>
            <a:r>
              <a:rPr lang="en-US" sz="1400">
                <a:solidFill>
                  <a:schemeClr val="dk1"/>
                </a:solidFill>
                <a:latin typeface="Verdana"/>
                <a:ea typeface="Verdana"/>
                <a:cs typeface="Verdana"/>
                <a:sym typeface="Verdana"/>
              </a:rPr>
              <a:t>payment options within merchants’ mobile apps (coming soon)</a:t>
            </a:r>
            <a:endParaRPr sz="1400">
              <a:solidFill>
                <a:schemeClr val="dk1"/>
              </a:solidFill>
              <a:latin typeface="Verdana"/>
              <a:ea typeface="Verdana"/>
              <a:cs typeface="Verdana"/>
              <a:sym typeface="Verdana"/>
            </a:endParaRPr>
          </a:p>
        </p:txBody>
      </p:sp>
      <p:sp>
        <p:nvSpPr>
          <p:cNvPr id="715" name="Google Shape;715;p20"/>
          <p:cNvSpPr txBox="1"/>
          <p:nvPr/>
        </p:nvSpPr>
        <p:spPr>
          <a:xfrm>
            <a:off x="303072" y="5332038"/>
            <a:ext cx="3103750" cy="417017"/>
          </a:xfrm>
          <a:prstGeom prst="rect">
            <a:avLst/>
          </a:prstGeom>
          <a:noFill/>
          <a:ln>
            <a:noFill/>
          </a:ln>
        </p:spPr>
        <p:txBody>
          <a:bodyPr anchorCtr="0" anchor="t" bIns="0" lIns="0" spcFirstLastPara="1" rIns="0" wrap="square" tIns="0">
            <a:noAutofit/>
          </a:bodyPr>
          <a:lstStyle/>
          <a:p>
            <a:pPr indent="0" lvl="0" marL="0" marR="0" rtl="0" algn="ctr">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Broad use cases (e.g., benefits payments, in</a:t>
            </a:r>
            <a:r>
              <a:rPr lang="en-US">
                <a:solidFill>
                  <a:schemeClr val="dk1"/>
                </a:solidFill>
                <a:latin typeface="Verdana"/>
                <a:ea typeface="Verdana"/>
                <a:cs typeface="Verdana"/>
                <a:sym typeface="Verdana"/>
              </a:rPr>
              <a:t>surance claims)</a:t>
            </a:r>
            <a:endParaRPr sz="1400">
              <a:solidFill>
                <a:schemeClr val="dk1"/>
              </a:solidFill>
              <a:latin typeface="Verdana"/>
              <a:ea typeface="Verdana"/>
              <a:cs typeface="Verdana"/>
              <a:sym typeface="Verdana"/>
            </a:endParaRPr>
          </a:p>
        </p:txBody>
      </p:sp>
      <p:sp>
        <p:nvSpPr>
          <p:cNvPr id="716" name="Google Shape;716;p20"/>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17</a:t>
            </a:r>
            <a:endParaRPr sz="1000">
              <a:solidFill>
                <a:schemeClr val="dk1"/>
              </a:solidFill>
              <a:latin typeface="Verdana"/>
              <a:ea typeface="Verdana"/>
              <a:cs typeface="Verdana"/>
              <a:sym typeface="Verdana"/>
            </a:endParaRPr>
          </a:p>
        </p:txBody>
      </p:sp>
      <p:sp>
        <p:nvSpPr>
          <p:cNvPr id="717" name="Google Shape;717;p20"/>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718" name="Google Shape;718;p20"/>
          <p:cNvSpPr txBox="1"/>
          <p:nvPr/>
        </p:nvSpPr>
        <p:spPr>
          <a:xfrm>
            <a:off x="4928108" y="5971590"/>
            <a:ext cx="3197606" cy="391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solidFill>
                <a:schemeClr val="dk1"/>
              </a:solidFill>
              <a:latin typeface="Calibri"/>
              <a:ea typeface="Calibri"/>
              <a:cs typeface="Calibri"/>
              <a:sym typeface="Calibri"/>
            </a:endParaRPr>
          </a:p>
          <a:p>
            <a:pPr indent="-10412" lvl="0" marL="569213" marR="0" rtl="0" algn="l">
              <a:lnSpc>
                <a:spcPct val="101277"/>
              </a:lnSpc>
              <a:spcBef>
                <a:spcPts val="0"/>
              </a:spcBef>
              <a:spcAft>
                <a:spcPts val="0"/>
              </a:spcAft>
              <a:buNone/>
            </a:pPr>
            <a:r>
              <a:rPr i="1" lang="en-US" sz="1600">
                <a:solidFill>
                  <a:schemeClr val="dk1"/>
                </a:solidFill>
                <a:latin typeface="Verdana"/>
                <a:ea typeface="Verdana"/>
                <a:cs typeface="Verdana"/>
                <a:sym typeface="Verdana"/>
              </a:rPr>
              <a:t>v2.0 expected 2H17</a:t>
            </a:r>
            <a:endParaRPr sz="1600">
              <a:solidFill>
                <a:schemeClr val="dk1"/>
              </a:solidFill>
              <a:latin typeface="Verdana"/>
              <a:ea typeface="Verdana"/>
              <a:cs typeface="Verdana"/>
              <a:sym typeface="Verdana"/>
            </a:endParaRPr>
          </a:p>
        </p:txBody>
      </p:sp>
      <p:sp>
        <p:nvSpPr>
          <p:cNvPr id="719" name="Google Shape;719;p20"/>
          <p:cNvSpPr txBox="1"/>
          <p:nvPr/>
        </p:nvSpPr>
        <p:spPr>
          <a:xfrm>
            <a:off x="300545" y="5978906"/>
            <a:ext cx="3197606" cy="391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solidFill>
                <a:schemeClr val="dk1"/>
              </a:solidFill>
              <a:latin typeface="Calibri"/>
              <a:ea typeface="Calibri"/>
              <a:cs typeface="Calibri"/>
              <a:sym typeface="Calibri"/>
            </a:endParaRPr>
          </a:p>
          <a:p>
            <a:pPr indent="-1511" lvl="0" marL="801611" marR="0" rtl="0" algn="l">
              <a:lnSpc>
                <a:spcPct val="101277"/>
              </a:lnSpc>
              <a:spcBef>
                <a:spcPts val="0"/>
              </a:spcBef>
              <a:spcAft>
                <a:spcPts val="0"/>
              </a:spcAft>
              <a:buNone/>
            </a:pPr>
            <a:r>
              <a:rPr i="1" lang="en-US" sz="1600">
                <a:solidFill>
                  <a:schemeClr val="dk1"/>
                </a:solidFill>
                <a:latin typeface="Verdana"/>
                <a:ea typeface="Verdana"/>
                <a:cs typeface="Verdana"/>
                <a:sym typeface="Verdana"/>
              </a:rPr>
              <a:t>Launched 4Q16</a:t>
            </a:r>
            <a:endParaRPr sz="16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1"/>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21"/>
          <p:cNvSpPr/>
          <p:nvPr/>
        </p:nvSpPr>
        <p:spPr>
          <a:xfrm>
            <a:off x="351104" y="2916047"/>
            <a:ext cx="2691129" cy="3259328"/>
          </a:xfrm>
          <a:custGeom>
            <a:rect b="b" l="l" r="r" t="t"/>
            <a:pathLst>
              <a:path extrusionOk="0" h="120000" w="120000">
                <a:moveTo>
                  <a:pt x="0" y="119999"/>
                </a:moveTo>
                <a:lnTo>
                  <a:pt x="120000" y="119999"/>
                </a:lnTo>
                <a:lnTo>
                  <a:pt x="120000" y="0"/>
                </a:lnTo>
                <a:lnTo>
                  <a:pt x="0" y="0"/>
                </a:lnTo>
                <a:lnTo>
                  <a:pt x="0" y="119999"/>
                </a:lnTo>
                <a:close/>
              </a:path>
            </a:pathLst>
          </a:custGeom>
          <a:noFill/>
          <a:ln cap="flat" cmpd="sng" w="28575">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21"/>
          <p:cNvSpPr/>
          <p:nvPr/>
        </p:nvSpPr>
        <p:spPr>
          <a:xfrm>
            <a:off x="3229229" y="2916047"/>
            <a:ext cx="2688336" cy="3259328"/>
          </a:xfrm>
          <a:custGeom>
            <a:rect b="b" l="l" r="r" t="t"/>
            <a:pathLst>
              <a:path extrusionOk="0" h="120000" w="120000">
                <a:moveTo>
                  <a:pt x="0" y="119999"/>
                </a:moveTo>
                <a:lnTo>
                  <a:pt x="120000" y="119999"/>
                </a:lnTo>
                <a:lnTo>
                  <a:pt x="120000" y="0"/>
                </a:lnTo>
                <a:lnTo>
                  <a:pt x="0" y="0"/>
                </a:lnTo>
                <a:lnTo>
                  <a:pt x="0" y="119999"/>
                </a:lnTo>
                <a:close/>
              </a:path>
            </a:pathLst>
          </a:custGeom>
          <a:noFill/>
          <a:ln cap="flat" cmpd="sng" w="28575">
            <a:solidFill>
              <a:srgbClr val="A1783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21"/>
          <p:cNvSpPr/>
          <p:nvPr/>
        </p:nvSpPr>
        <p:spPr>
          <a:xfrm>
            <a:off x="1592072" y="1612773"/>
            <a:ext cx="1841245" cy="1379728"/>
          </a:xfrm>
          <a:custGeom>
            <a:rect b="b" l="l" r="r" t="t"/>
            <a:pathLst>
              <a:path extrusionOk="0" h="120000" w="120000">
                <a:moveTo>
                  <a:pt x="12244" y="103085"/>
                </a:moveTo>
                <a:lnTo>
                  <a:pt x="8798" y="96870"/>
                </a:lnTo>
                <a:lnTo>
                  <a:pt x="0" y="120000"/>
                </a:lnTo>
                <a:lnTo>
                  <a:pt x="19136" y="115515"/>
                </a:lnTo>
                <a:lnTo>
                  <a:pt x="15693" y="109306"/>
                </a:lnTo>
                <a:lnTo>
                  <a:pt x="13367" y="111605"/>
                </a:lnTo>
                <a:lnTo>
                  <a:pt x="9915" y="105386"/>
                </a:lnTo>
                <a:lnTo>
                  <a:pt x="12244" y="103085"/>
                </a:lnTo>
                <a:close/>
              </a:path>
              <a:path extrusionOk="0" h="120000" w="120000">
                <a:moveTo>
                  <a:pt x="9915" y="105386"/>
                </a:moveTo>
                <a:lnTo>
                  <a:pt x="13367" y="111605"/>
                </a:lnTo>
                <a:lnTo>
                  <a:pt x="15693" y="109306"/>
                </a:lnTo>
                <a:lnTo>
                  <a:pt x="119999" y="6218"/>
                </a:lnTo>
                <a:lnTo>
                  <a:pt x="116548" y="0"/>
                </a:lnTo>
                <a:lnTo>
                  <a:pt x="12244" y="103085"/>
                </a:lnTo>
                <a:lnTo>
                  <a:pt x="9915" y="105386"/>
                </a:lnTo>
                <a:close/>
              </a:path>
            </a:pathLst>
          </a:custGeom>
          <a:solidFill>
            <a:srgbClr val="878A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21"/>
          <p:cNvSpPr/>
          <p:nvPr/>
        </p:nvSpPr>
        <p:spPr>
          <a:xfrm>
            <a:off x="6104509" y="2916047"/>
            <a:ext cx="2688336" cy="3259328"/>
          </a:xfrm>
          <a:custGeom>
            <a:rect b="b" l="l" r="r" t="t"/>
            <a:pathLst>
              <a:path extrusionOk="0" h="120000" w="120000">
                <a:moveTo>
                  <a:pt x="0" y="119999"/>
                </a:moveTo>
                <a:lnTo>
                  <a:pt x="120000" y="119999"/>
                </a:lnTo>
                <a:lnTo>
                  <a:pt x="120000" y="0"/>
                </a:lnTo>
                <a:lnTo>
                  <a:pt x="0" y="0"/>
                </a:lnTo>
                <a:lnTo>
                  <a:pt x="0" y="119999"/>
                </a:lnTo>
                <a:close/>
              </a:path>
            </a:pathLst>
          </a:custGeom>
          <a:noFill/>
          <a:ln cap="flat" cmpd="sng" w="28575">
            <a:solidFill>
              <a:srgbClr val="5E7B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21"/>
          <p:cNvSpPr/>
          <p:nvPr/>
        </p:nvSpPr>
        <p:spPr>
          <a:xfrm>
            <a:off x="5710682" y="1612773"/>
            <a:ext cx="1841245" cy="1379728"/>
          </a:xfrm>
          <a:custGeom>
            <a:rect b="b" l="l" r="r" t="t"/>
            <a:pathLst>
              <a:path extrusionOk="0" h="120000" w="120000">
                <a:moveTo>
                  <a:pt x="106632" y="111605"/>
                </a:moveTo>
                <a:lnTo>
                  <a:pt x="104306" y="109306"/>
                </a:lnTo>
                <a:lnTo>
                  <a:pt x="100863" y="115515"/>
                </a:lnTo>
                <a:lnTo>
                  <a:pt x="119999" y="120000"/>
                </a:lnTo>
                <a:lnTo>
                  <a:pt x="106632" y="111605"/>
                </a:lnTo>
                <a:close/>
              </a:path>
              <a:path extrusionOk="0" h="120000" w="120000">
                <a:moveTo>
                  <a:pt x="111201" y="96870"/>
                </a:moveTo>
                <a:lnTo>
                  <a:pt x="107755" y="103085"/>
                </a:lnTo>
                <a:lnTo>
                  <a:pt x="110084" y="105386"/>
                </a:lnTo>
                <a:lnTo>
                  <a:pt x="111201" y="96870"/>
                </a:lnTo>
                <a:close/>
              </a:path>
              <a:path extrusionOk="0" h="120000" w="120000">
                <a:moveTo>
                  <a:pt x="3451" y="0"/>
                </a:moveTo>
                <a:lnTo>
                  <a:pt x="0" y="6218"/>
                </a:lnTo>
                <a:lnTo>
                  <a:pt x="104306" y="109306"/>
                </a:lnTo>
                <a:lnTo>
                  <a:pt x="106632" y="111605"/>
                </a:lnTo>
                <a:lnTo>
                  <a:pt x="119999" y="120000"/>
                </a:lnTo>
                <a:lnTo>
                  <a:pt x="111201" y="96870"/>
                </a:lnTo>
                <a:lnTo>
                  <a:pt x="110084" y="105386"/>
                </a:lnTo>
                <a:lnTo>
                  <a:pt x="107755" y="103085"/>
                </a:lnTo>
                <a:lnTo>
                  <a:pt x="3451" y="0"/>
                </a:lnTo>
                <a:close/>
              </a:path>
            </a:pathLst>
          </a:custGeom>
          <a:solidFill>
            <a:srgbClr val="878A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21"/>
          <p:cNvSpPr/>
          <p:nvPr/>
        </p:nvSpPr>
        <p:spPr>
          <a:xfrm>
            <a:off x="4438650" y="2114677"/>
            <a:ext cx="266700" cy="877824"/>
          </a:xfrm>
          <a:custGeom>
            <a:rect b="b" l="l" r="r" t="t"/>
            <a:pathLst>
              <a:path extrusionOk="0" h="120000" w="120000">
                <a:moveTo>
                  <a:pt x="40000" y="83541"/>
                </a:moveTo>
                <a:lnTo>
                  <a:pt x="0" y="83541"/>
                </a:lnTo>
                <a:lnTo>
                  <a:pt x="60000" y="120000"/>
                </a:lnTo>
                <a:lnTo>
                  <a:pt x="120000" y="83541"/>
                </a:lnTo>
                <a:lnTo>
                  <a:pt x="80000" y="83541"/>
                </a:lnTo>
                <a:lnTo>
                  <a:pt x="80000" y="89618"/>
                </a:lnTo>
                <a:lnTo>
                  <a:pt x="40000" y="89618"/>
                </a:lnTo>
                <a:lnTo>
                  <a:pt x="40000" y="83541"/>
                </a:lnTo>
                <a:close/>
              </a:path>
              <a:path extrusionOk="0" h="120000" w="120000">
                <a:moveTo>
                  <a:pt x="40000" y="89618"/>
                </a:moveTo>
                <a:lnTo>
                  <a:pt x="80000" y="89618"/>
                </a:lnTo>
                <a:lnTo>
                  <a:pt x="80000" y="0"/>
                </a:lnTo>
                <a:lnTo>
                  <a:pt x="40000" y="0"/>
                </a:lnTo>
                <a:lnTo>
                  <a:pt x="40000" y="89618"/>
                </a:lnTo>
                <a:close/>
              </a:path>
            </a:pathLst>
          </a:custGeom>
          <a:solidFill>
            <a:srgbClr val="878A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21"/>
          <p:cNvSpPr/>
          <p:nvPr/>
        </p:nvSpPr>
        <p:spPr>
          <a:xfrm>
            <a:off x="372884" y="914400"/>
            <a:ext cx="8398243" cy="1651253"/>
          </a:xfrm>
          <a:custGeom>
            <a:rect b="b" l="l" r="r" t="t"/>
            <a:pathLst>
              <a:path extrusionOk="0" h="120000" w="120000">
                <a:moveTo>
                  <a:pt x="0" y="20000"/>
                </a:moveTo>
                <a:lnTo>
                  <a:pt x="0" y="100000"/>
                </a:lnTo>
                <a:lnTo>
                  <a:pt x="13" y="101640"/>
                </a:lnTo>
                <a:lnTo>
                  <a:pt x="114" y="104806"/>
                </a:lnTo>
                <a:lnTo>
                  <a:pt x="309" y="107785"/>
                </a:lnTo>
                <a:lnTo>
                  <a:pt x="589" y="110535"/>
                </a:lnTo>
                <a:lnTo>
                  <a:pt x="946" y="113016"/>
                </a:lnTo>
                <a:lnTo>
                  <a:pt x="1373" y="115186"/>
                </a:lnTo>
                <a:lnTo>
                  <a:pt x="1860" y="117004"/>
                </a:lnTo>
                <a:lnTo>
                  <a:pt x="2401" y="118428"/>
                </a:lnTo>
                <a:lnTo>
                  <a:pt x="2987" y="119418"/>
                </a:lnTo>
                <a:lnTo>
                  <a:pt x="3609" y="119933"/>
                </a:lnTo>
                <a:lnTo>
                  <a:pt x="3932" y="120000"/>
                </a:lnTo>
                <a:lnTo>
                  <a:pt x="116067" y="120000"/>
                </a:lnTo>
                <a:lnTo>
                  <a:pt x="116705" y="119738"/>
                </a:lnTo>
                <a:lnTo>
                  <a:pt x="117310" y="118980"/>
                </a:lnTo>
                <a:lnTo>
                  <a:pt x="117874" y="117768"/>
                </a:lnTo>
                <a:lnTo>
                  <a:pt x="118390" y="116141"/>
                </a:lnTo>
                <a:lnTo>
                  <a:pt x="118848" y="114142"/>
                </a:lnTo>
                <a:lnTo>
                  <a:pt x="119241" y="111812"/>
                </a:lnTo>
                <a:lnTo>
                  <a:pt x="119561" y="109191"/>
                </a:lnTo>
                <a:lnTo>
                  <a:pt x="119799" y="106322"/>
                </a:lnTo>
                <a:lnTo>
                  <a:pt x="119948" y="103244"/>
                </a:lnTo>
                <a:lnTo>
                  <a:pt x="120000" y="100000"/>
                </a:lnTo>
                <a:lnTo>
                  <a:pt x="120000" y="20000"/>
                </a:lnTo>
                <a:lnTo>
                  <a:pt x="119948" y="16755"/>
                </a:lnTo>
                <a:lnTo>
                  <a:pt x="119799" y="13677"/>
                </a:lnTo>
                <a:lnTo>
                  <a:pt x="119561" y="10808"/>
                </a:lnTo>
                <a:lnTo>
                  <a:pt x="119241" y="8187"/>
                </a:lnTo>
                <a:lnTo>
                  <a:pt x="118848" y="5857"/>
                </a:lnTo>
                <a:lnTo>
                  <a:pt x="118390" y="3858"/>
                </a:lnTo>
                <a:lnTo>
                  <a:pt x="117874" y="2231"/>
                </a:lnTo>
                <a:lnTo>
                  <a:pt x="117310" y="1019"/>
                </a:lnTo>
                <a:lnTo>
                  <a:pt x="116705" y="261"/>
                </a:lnTo>
                <a:lnTo>
                  <a:pt x="116067" y="0"/>
                </a:lnTo>
                <a:lnTo>
                  <a:pt x="3932" y="0"/>
                </a:lnTo>
                <a:lnTo>
                  <a:pt x="3294" y="261"/>
                </a:lnTo>
                <a:lnTo>
                  <a:pt x="2689" y="1019"/>
                </a:lnTo>
                <a:lnTo>
                  <a:pt x="2125" y="2231"/>
                </a:lnTo>
                <a:lnTo>
                  <a:pt x="1609" y="3858"/>
                </a:lnTo>
                <a:lnTo>
                  <a:pt x="1151" y="5857"/>
                </a:lnTo>
                <a:lnTo>
                  <a:pt x="758" y="8187"/>
                </a:lnTo>
                <a:lnTo>
                  <a:pt x="438" y="10808"/>
                </a:lnTo>
                <a:lnTo>
                  <a:pt x="200" y="13677"/>
                </a:lnTo>
                <a:lnTo>
                  <a:pt x="51" y="16755"/>
                </a:lnTo>
                <a:lnTo>
                  <a:pt x="0" y="20000"/>
                </a:lnTo>
                <a:close/>
              </a:path>
            </a:pathLst>
          </a:custGeom>
          <a:solidFill>
            <a:srgbClr val="D2D2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21"/>
          <p:cNvSpPr/>
          <p:nvPr/>
        </p:nvSpPr>
        <p:spPr>
          <a:xfrm>
            <a:off x="372884" y="914400"/>
            <a:ext cx="8398243" cy="1651253"/>
          </a:xfrm>
          <a:custGeom>
            <a:rect b="b" l="l" r="r" t="t"/>
            <a:pathLst>
              <a:path extrusionOk="0" h="120000" w="120000">
                <a:moveTo>
                  <a:pt x="0" y="20000"/>
                </a:moveTo>
                <a:lnTo>
                  <a:pt x="51" y="16755"/>
                </a:lnTo>
                <a:lnTo>
                  <a:pt x="200" y="13677"/>
                </a:lnTo>
                <a:lnTo>
                  <a:pt x="438" y="10808"/>
                </a:lnTo>
                <a:lnTo>
                  <a:pt x="758" y="8187"/>
                </a:lnTo>
                <a:lnTo>
                  <a:pt x="1151" y="5857"/>
                </a:lnTo>
                <a:lnTo>
                  <a:pt x="1609" y="3858"/>
                </a:lnTo>
                <a:lnTo>
                  <a:pt x="2125" y="2231"/>
                </a:lnTo>
                <a:lnTo>
                  <a:pt x="2689" y="1019"/>
                </a:lnTo>
                <a:lnTo>
                  <a:pt x="3294" y="261"/>
                </a:lnTo>
                <a:lnTo>
                  <a:pt x="3932" y="0"/>
                </a:lnTo>
                <a:lnTo>
                  <a:pt x="116067" y="0"/>
                </a:lnTo>
                <a:lnTo>
                  <a:pt x="116705" y="261"/>
                </a:lnTo>
                <a:lnTo>
                  <a:pt x="117310" y="1019"/>
                </a:lnTo>
                <a:lnTo>
                  <a:pt x="117874" y="2231"/>
                </a:lnTo>
                <a:lnTo>
                  <a:pt x="118390" y="3858"/>
                </a:lnTo>
                <a:lnTo>
                  <a:pt x="118848" y="5857"/>
                </a:lnTo>
                <a:lnTo>
                  <a:pt x="119241" y="8187"/>
                </a:lnTo>
                <a:lnTo>
                  <a:pt x="119561" y="10808"/>
                </a:lnTo>
                <a:lnTo>
                  <a:pt x="119799" y="13677"/>
                </a:lnTo>
                <a:lnTo>
                  <a:pt x="119948" y="16755"/>
                </a:lnTo>
                <a:lnTo>
                  <a:pt x="120000" y="20000"/>
                </a:lnTo>
                <a:lnTo>
                  <a:pt x="120000" y="100000"/>
                </a:lnTo>
                <a:lnTo>
                  <a:pt x="119948" y="103244"/>
                </a:lnTo>
                <a:lnTo>
                  <a:pt x="119799" y="106322"/>
                </a:lnTo>
                <a:lnTo>
                  <a:pt x="119561" y="109191"/>
                </a:lnTo>
                <a:lnTo>
                  <a:pt x="119241" y="111812"/>
                </a:lnTo>
                <a:lnTo>
                  <a:pt x="118848" y="114142"/>
                </a:lnTo>
                <a:lnTo>
                  <a:pt x="118390" y="116141"/>
                </a:lnTo>
                <a:lnTo>
                  <a:pt x="117874" y="117768"/>
                </a:lnTo>
                <a:lnTo>
                  <a:pt x="117310" y="118980"/>
                </a:lnTo>
                <a:lnTo>
                  <a:pt x="116705" y="119738"/>
                </a:lnTo>
                <a:lnTo>
                  <a:pt x="116067" y="120000"/>
                </a:lnTo>
                <a:lnTo>
                  <a:pt x="3932" y="120000"/>
                </a:lnTo>
                <a:lnTo>
                  <a:pt x="3294" y="119738"/>
                </a:lnTo>
                <a:lnTo>
                  <a:pt x="2689" y="118980"/>
                </a:lnTo>
                <a:lnTo>
                  <a:pt x="2125" y="117768"/>
                </a:lnTo>
                <a:lnTo>
                  <a:pt x="1609" y="116141"/>
                </a:lnTo>
                <a:lnTo>
                  <a:pt x="1151" y="114142"/>
                </a:lnTo>
                <a:lnTo>
                  <a:pt x="758" y="111812"/>
                </a:lnTo>
                <a:lnTo>
                  <a:pt x="438" y="109191"/>
                </a:lnTo>
                <a:lnTo>
                  <a:pt x="200" y="106322"/>
                </a:lnTo>
                <a:lnTo>
                  <a:pt x="51" y="103244"/>
                </a:lnTo>
                <a:lnTo>
                  <a:pt x="0" y="100000"/>
                </a:lnTo>
                <a:lnTo>
                  <a:pt x="0" y="2000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21"/>
          <p:cNvSpPr/>
          <p:nvPr/>
        </p:nvSpPr>
        <p:spPr>
          <a:xfrm>
            <a:off x="1334389" y="5804433"/>
            <a:ext cx="724535" cy="724623"/>
          </a:xfrm>
          <a:custGeom>
            <a:rect b="b" l="l" r="r" t="t"/>
            <a:pathLst>
              <a:path extrusionOk="0" h="120000" w="120000">
                <a:moveTo>
                  <a:pt x="0" y="60001"/>
                </a:moveTo>
                <a:lnTo>
                  <a:pt x="198" y="64921"/>
                </a:lnTo>
                <a:lnTo>
                  <a:pt x="785" y="69733"/>
                </a:lnTo>
                <a:lnTo>
                  <a:pt x="1743" y="74419"/>
                </a:lnTo>
                <a:lnTo>
                  <a:pt x="3058" y="78965"/>
                </a:lnTo>
                <a:lnTo>
                  <a:pt x="4714" y="83355"/>
                </a:lnTo>
                <a:lnTo>
                  <a:pt x="6696" y="87574"/>
                </a:lnTo>
                <a:lnTo>
                  <a:pt x="8988" y="91606"/>
                </a:lnTo>
                <a:lnTo>
                  <a:pt x="11575" y="95436"/>
                </a:lnTo>
                <a:lnTo>
                  <a:pt x="14441" y="99048"/>
                </a:lnTo>
                <a:lnTo>
                  <a:pt x="17571" y="102427"/>
                </a:lnTo>
                <a:lnTo>
                  <a:pt x="20949" y="105557"/>
                </a:lnTo>
                <a:lnTo>
                  <a:pt x="24561" y="108423"/>
                </a:lnTo>
                <a:lnTo>
                  <a:pt x="28390" y="111011"/>
                </a:lnTo>
                <a:lnTo>
                  <a:pt x="32421" y="113303"/>
                </a:lnTo>
                <a:lnTo>
                  <a:pt x="36639" y="115285"/>
                </a:lnTo>
                <a:lnTo>
                  <a:pt x="41029" y="116941"/>
                </a:lnTo>
                <a:lnTo>
                  <a:pt x="45573" y="118256"/>
                </a:lnTo>
                <a:lnTo>
                  <a:pt x="50259" y="119214"/>
                </a:lnTo>
                <a:lnTo>
                  <a:pt x="55069" y="119801"/>
                </a:lnTo>
                <a:lnTo>
                  <a:pt x="59989" y="120000"/>
                </a:lnTo>
                <a:lnTo>
                  <a:pt x="64912" y="119801"/>
                </a:lnTo>
                <a:lnTo>
                  <a:pt x="69725" y="119214"/>
                </a:lnTo>
                <a:lnTo>
                  <a:pt x="74412" y="118256"/>
                </a:lnTo>
                <a:lnTo>
                  <a:pt x="78959" y="116941"/>
                </a:lnTo>
                <a:lnTo>
                  <a:pt x="83351" y="115285"/>
                </a:lnTo>
                <a:lnTo>
                  <a:pt x="87570" y="113303"/>
                </a:lnTo>
                <a:lnTo>
                  <a:pt x="91603" y="111011"/>
                </a:lnTo>
                <a:lnTo>
                  <a:pt x="95433" y="108423"/>
                </a:lnTo>
                <a:lnTo>
                  <a:pt x="99046" y="105557"/>
                </a:lnTo>
                <a:lnTo>
                  <a:pt x="102425" y="102427"/>
                </a:lnTo>
                <a:lnTo>
                  <a:pt x="105556" y="99048"/>
                </a:lnTo>
                <a:lnTo>
                  <a:pt x="108423" y="95436"/>
                </a:lnTo>
                <a:lnTo>
                  <a:pt x="111010" y="91606"/>
                </a:lnTo>
                <a:lnTo>
                  <a:pt x="113303" y="87574"/>
                </a:lnTo>
                <a:lnTo>
                  <a:pt x="115285" y="83355"/>
                </a:lnTo>
                <a:lnTo>
                  <a:pt x="116941" y="78965"/>
                </a:lnTo>
                <a:lnTo>
                  <a:pt x="118256" y="74419"/>
                </a:lnTo>
                <a:lnTo>
                  <a:pt x="119214" y="69733"/>
                </a:lnTo>
                <a:lnTo>
                  <a:pt x="119801" y="64921"/>
                </a:lnTo>
                <a:lnTo>
                  <a:pt x="120000" y="60001"/>
                </a:lnTo>
                <a:lnTo>
                  <a:pt x="119801" y="55080"/>
                </a:lnTo>
                <a:lnTo>
                  <a:pt x="119214" y="50268"/>
                </a:lnTo>
                <a:lnTo>
                  <a:pt x="118256" y="45582"/>
                </a:lnTo>
                <a:lnTo>
                  <a:pt x="116941" y="41036"/>
                </a:lnTo>
                <a:lnTo>
                  <a:pt x="115285" y="36646"/>
                </a:lnTo>
                <a:lnTo>
                  <a:pt x="113303" y="32427"/>
                </a:lnTo>
                <a:lnTo>
                  <a:pt x="111010" y="28395"/>
                </a:lnTo>
                <a:lnTo>
                  <a:pt x="108423" y="24565"/>
                </a:lnTo>
                <a:lnTo>
                  <a:pt x="105556" y="20953"/>
                </a:lnTo>
                <a:lnTo>
                  <a:pt x="102425" y="17573"/>
                </a:lnTo>
                <a:lnTo>
                  <a:pt x="99046" y="14443"/>
                </a:lnTo>
                <a:lnTo>
                  <a:pt x="95433" y="11576"/>
                </a:lnTo>
                <a:lnTo>
                  <a:pt x="91603" y="8989"/>
                </a:lnTo>
                <a:lnTo>
                  <a:pt x="87570" y="6697"/>
                </a:lnTo>
                <a:lnTo>
                  <a:pt x="83351" y="4715"/>
                </a:lnTo>
                <a:lnTo>
                  <a:pt x="78959" y="3058"/>
                </a:lnTo>
                <a:lnTo>
                  <a:pt x="74412" y="1743"/>
                </a:lnTo>
                <a:lnTo>
                  <a:pt x="69725" y="785"/>
                </a:lnTo>
                <a:lnTo>
                  <a:pt x="64912" y="198"/>
                </a:lnTo>
                <a:lnTo>
                  <a:pt x="59989" y="0"/>
                </a:lnTo>
                <a:lnTo>
                  <a:pt x="55069" y="198"/>
                </a:lnTo>
                <a:lnTo>
                  <a:pt x="50259" y="785"/>
                </a:lnTo>
                <a:lnTo>
                  <a:pt x="45573" y="1743"/>
                </a:lnTo>
                <a:lnTo>
                  <a:pt x="41029" y="3058"/>
                </a:lnTo>
                <a:lnTo>
                  <a:pt x="36639" y="4715"/>
                </a:lnTo>
                <a:lnTo>
                  <a:pt x="32421" y="6697"/>
                </a:lnTo>
                <a:lnTo>
                  <a:pt x="28390" y="8989"/>
                </a:lnTo>
                <a:lnTo>
                  <a:pt x="24561" y="11576"/>
                </a:lnTo>
                <a:lnTo>
                  <a:pt x="20949" y="14443"/>
                </a:lnTo>
                <a:lnTo>
                  <a:pt x="17571" y="17573"/>
                </a:lnTo>
                <a:lnTo>
                  <a:pt x="14441" y="20953"/>
                </a:lnTo>
                <a:lnTo>
                  <a:pt x="11575" y="24565"/>
                </a:lnTo>
                <a:lnTo>
                  <a:pt x="8988" y="28395"/>
                </a:lnTo>
                <a:lnTo>
                  <a:pt x="6696" y="32427"/>
                </a:lnTo>
                <a:lnTo>
                  <a:pt x="4714" y="36646"/>
                </a:lnTo>
                <a:lnTo>
                  <a:pt x="3058" y="41036"/>
                </a:lnTo>
                <a:lnTo>
                  <a:pt x="1743" y="45582"/>
                </a:lnTo>
                <a:lnTo>
                  <a:pt x="785" y="50268"/>
                </a:lnTo>
                <a:lnTo>
                  <a:pt x="198" y="55080"/>
                </a:lnTo>
                <a:lnTo>
                  <a:pt x="0" y="60001"/>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21"/>
          <p:cNvSpPr/>
          <p:nvPr/>
        </p:nvSpPr>
        <p:spPr>
          <a:xfrm>
            <a:off x="1453388" y="5952718"/>
            <a:ext cx="486587" cy="3935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21"/>
          <p:cNvSpPr/>
          <p:nvPr/>
        </p:nvSpPr>
        <p:spPr>
          <a:xfrm>
            <a:off x="7086473" y="5804433"/>
            <a:ext cx="724535" cy="724623"/>
          </a:xfrm>
          <a:custGeom>
            <a:rect b="b" l="l" r="r" t="t"/>
            <a:pathLst>
              <a:path extrusionOk="0" h="120000" w="120000">
                <a:moveTo>
                  <a:pt x="0" y="60001"/>
                </a:moveTo>
                <a:lnTo>
                  <a:pt x="198" y="64921"/>
                </a:lnTo>
                <a:lnTo>
                  <a:pt x="785" y="69733"/>
                </a:lnTo>
                <a:lnTo>
                  <a:pt x="1743" y="74419"/>
                </a:lnTo>
                <a:lnTo>
                  <a:pt x="3058" y="78965"/>
                </a:lnTo>
                <a:lnTo>
                  <a:pt x="4714" y="83355"/>
                </a:lnTo>
                <a:lnTo>
                  <a:pt x="6696" y="87574"/>
                </a:lnTo>
                <a:lnTo>
                  <a:pt x="8988" y="91606"/>
                </a:lnTo>
                <a:lnTo>
                  <a:pt x="11575" y="95436"/>
                </a:lnTo>
                <a:lnTo>
                  <a:pt x="14441" y="99048"/>
                </a:lnTo>
                <a:lnTo>
                  <a:pt x="17571" y="102427"/>
                </a:lnTo>
                <a:lnTo>
                  <a:pt x="20949" y="105557"/>
                </a:lnTo>
                <a:lnTo>
                  <a:pt x="24561" y="108423"/>
                </a:lnTo>
                <a:lnTo>
                  <a:pt x="28390" y="111011"/>
                </a:lnTo>
                <a:lnTo>
                  <a:pt x="32421" y="113303"/>
                </a:lnTo>
                <a:lnTo>
                  <a:pt x="36639" y="115285"/>
                </a:lnTo>
                <a:lnTo>
                  <a:pt x="41029" y="116941"/>
                </a:lnTo>
                <a:lnTo>
                  <a:pt x="45574" y="118256"/>
                </a:lnTo>
                <a:lnTo>
                  <a:pt x="50259" y="119214"/>
                </a:lnTo>
                <a:lnTo>
                  <a:pt x="55069" y="119801"/>
                </a:lnTo>
                <a:lnTo>
                  <a:pt x="59989" y="120000"/>
                </a:lnTo>
                <a:lnTo>
                  <a:pt x="64912" y="119801"/>
                </a:lnTo>
                <a:lnTo>
                  <a:pt x="69725" y="119214"/>
                </a:lnTo>
                <a:lnTo>
                  <a:pt x="74413" y="118256"/>
                </a:lnTo>
                <a:lnTo>
                  <a:pt x="78960" y="116941"/>
                </a:lnTo>
                <a:lnTo>
                  <a:pt x="83351" y="115285"/>
                </a:lnTo>
                <a:lnTo>
                  <a:pt x="87570" y="113303"/>
                </a:lnTo>
                <a:lnTo>
                  <a:pt x="91603" y="111011"/>
                </a:lnTo>
                <a:lnTo>
                  <a:pt x="95434" y="108423"/>
                </a:lnTo>
                <a:lnTo>
                  <a:pt x="99046" y="105557"/>
                </a:lnTo>
                <a:lnTo>
                  <a:pt x="102426" y="102427"/>
                </a:lnTo>
                <a:lnTo>
                  <a:pt x="105556" y="99048"/>
                </a:lnTo>
                <a:lnTo>
                  <a:pt x="108423" y="95436"/>
                </a:lnTo>
                <a:lnTo>
                  <a:pt x="111010" y="91606"/>
                </a:lnTo>
                <a:lnTo>
                  <a:pt x="113303" y="87574"/>
                </a:lnTo>
                <a:lnTo>
                  <a:pt x="115285" y="83355"/>
                </a:lnTo>
                <a:lnTo>
                  <a:pt x="116941" y="78965"/>
                </a:lnTo>
                <a:lnTo>
                  <a:pt x="118256" y="74419"/>
                </a:lnTo>
                <a:lnTo>
                  <a:pt x="119214" y="69733"/>
                </a:lnTo>
                <a:lnTo>
                  <a:pt x="119801" y="64921"/>
                </a:lnTo>
                <a:lnTo>
                  <a:pt x="120000" y="60001"/>
                </a:lnTo>
                <a:lnTo>
                  <a:pt x="119801" y="55080"/>
                </a:lnTo>
                <a:lnTo>
                  <a:pt x="119214" y="50268"/>
                </a:lnTo>
                <a:lnTo>
                  <a:pt x="118256" y="45582"/>
                </a:lnTo>
                <a:lnTo>
                  <a:pt x="116941" y="41036"/>
                </a:lnTo>
                <a:lnTo>
                  <a:pt x="115285" y="36646"/>
                </a:lnTo>
                <a:lnTo>
                  <a:pt x="113303" y="32427"/>
                </a:lnTo>
                <a:lnTo>
                  <a:pt x="111010" y="28395"/>
                </a:lnTo>
                <a:lnTo>
                  <a:pt x="108423" y="24565"/>
                </a:lnTo>
                <a:lnTo>
                  <a:pt x="105556" y="20953"/>
                </a:lnTo>
                <a:lnTo>
                  <a:pt x="102426" y="17573"/>
                </a:lnTo>
                <a:lnTo>
                  <a:pt x="99046" y="14443"/>
                </a:lnTo>
                <a:lnTo>
                  <a:pt x="95434" y="11576"/>
                </a:lnTo>
                <a:lnTo>
                  <a:pt x="91603" y="8989"/>
                </a:lnTo>
                <a:lnTo>
                  <a:pt x="87570" y="6697"/>
                </a:lnTo>
                <a:lnTo>
                  <a:pt x="83351" y="4715"/>
                </a:lnTo>
                <a:lnTo>
                  <a:pt x="78960" y="3058"/>
                </a:lnTo>
                <a:lnTo>
                  <a:pt x="74413" y="1743"/>
                </a:lnTo>
                <a:lnTo>
                  <a:pt x="69725" y="785"/>
                </a:lnTo>
                <a:lnTo>
                  <a:pt x="64912" y="198"/>
                </a:lnTo>
                <a:lnTo>
                  <a:pt x="59989" y="0"/>
                </a:lnTo>
                <a:lnTo>
                  <a:pt x="55069" y="198"/>
                </a:lnTo>
                <a:lnTo>
                  <a:pt x="50259" y="785"/>
                </a:lnTo>
                <a:lnTo>
                  <a:pt x="45574" y="1743"/>
                </a:lnTo>
                <a:lnTo>
                  <a:pt x="41029" y="3058"/>
                </a:lnTo>
                <a:lnTo>
                  <a:pt x="36639" y="4715"/>
                </a:lnTo>
                <a:lnTo>
                  <a:pt x="32421" y="6697"/>
                </a:lnTo>
                <a:lnTo>
                  <a:pt x="28390" y="8989"/>
                </a:lnTo>
                <a:lnTo>
                  <a:pt x="24561" y="11576"/>
                </a:lnTo>
                <a:lnTo>
                  <a:pt x="20949" y="14443"/>
                </a:lnTo>
                <a:lnTo>
                  <a:pt x="17571" y="17573"/>
                </a:lnTo>
                <a:lnTo>
                  <a:pt x="14441" y="20953"/>
                </a:lnTo>
                <a:lnTo>
                  <a:pt x="11575" y="24565"/>
                </a:lnTo>
                <a:lnTo>
                  <a:pt x="8988" y="28395"/>
                </a:lnTo>
                <a:lnTo>
                  <a:pt x="6696" y="32427"/>
                </a:lnTo>
                <a:lnTo>
                  <a:pt x="4714" y="36646"/>
                </a:lnTo>
                <a:lnTo>
                  <a:pt x="3058" y="41036"/>
                </a:lnTo>
                <a:lnTo>
                  <a:pt x="1743" y="45582"/>
                </a:lnTo>
                <a:lnTo>
                  <a:pt x="785" y="50268"/>
                </a:lnTo>
                <a:lnTo>
                  <a:pt x="198" y="55080"/>
                </a:lnTo>
                <a:lnTo>
                  <a:pt x="0" y="60001"/>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21"/>
          <p:cNvSpPr/>
          <p:nvPr/>
        </p:nvSpPr>
        <p:spPr>
          <a:xfrm>
            <a:off x="4211066" y="5804433"/>
            <a:ext cx="724662" cy="724623"/>
          </a:xfrm>
          <a:custGeom>
            <a:rect b="b" l="l" r="r" t="t"/>
            <a:pathLst>
              <a:path extrusionOk="0" h="120000" w="120000">
                <a:moveTo>
                  <a:pt x="0" y="60001"/>
                </a:moveTo>
                <a:lnTo>
                  <a:pt x="198" y="64921"/>
                </a:lnTo>
                <a:lnTo>
                  <a:pt x="785" y="69733"/>
                </a:lnTo>
                <a:lnTo>
                  <a:pt x="1743" y="74419"/>
                </a:lnTo>
                <a:lnTo>
                  <a:pt x="3058" y="78965"/>
                </a:lnTo>
                <a:lnTo>
                  <a:pt x="4713" y="83355"/>
                </a:lnTo>
                <a:lnTo>
                  <a:pt x="6695" y="87574"/>
                </a:lnTo>
                <a:lnTo>
                  <a:pt x="8987" y="91606"/>
                </a:lnTo>
                <a:lnTo>
                  <a:pt x="11574" y="95436"/>
                </a:lnTo>
                <a:lnTo>
                  <a:pt x="14440" y="99048"/>
                </a:lnTo>
                <a:lnTo>
                  <a:pt x="17570" y="102427"/>
                </a:lnTo>
                <a:lnTo>
                  <a:pt x="20949" y="105557"/>
                </a:lnTo>
                <a:lnTo>
                  <a:pt x="24561" y="108423"/>
                </a:lnTo>
                <a:lnTo>
                  <a:pt x="28391" y="111011"/>
                </a:lnTo>
                <a:lnTo>
                  <a:pt x="32423" y="113303"/>
                </a:lnTo>
                <a:lnTo>
                  <a:pt x="36642" y="115285"/>
                </a:lnTo>
                <a:lnTo>
                  <a:pt x="41032" y="116941"/>
                </a:lnTo>
                <a:lnTo>
                  <a:pt x="45578" y="118256"/>
                </a:lnTo>
                <a:lnTo>
                  <a:pt x="50265" y="119214"/>
                </a:lnTo>
                <a:lnTo>
                  <a:pt x="55078" y="119801"/>
                </a:lnTo>
                <a:lnTo>
                  <a:pt x="60000" y="120000"/>
                </a:lnTo>
                <a:lnTo>
                  <a:pt x="64918" y="119801"/>
                </a:lnTo>
                <a:lnTo>
                  <a:pt x="69728" y="119214"/>
                </a:lnTo>
                <a:lnTo>
                  <a:pt x="74414" y="118256"/>
                </a:lnTo>
                <a:lnTo>
                  <a:pt x="78959" y="116941"/>
                </a:lnTo>
                <a:lnTo>
                  <a:pt x="83348" y="115285"/>
                </a:lnTo>
                <a:lnTo>
                  <a:pt x="87567" y="113303"/>
                </a:lnTo>
                <a:lnTo>
                  <a:pt x="91599" y="111011"/>
                </a:lnTo>
                <a:lnTo>
                  <a:pt x="95429" y="108423"/>
                </a:lnTo>
                <a:lnTo>
                  <a:pt x="99041" y="105557"/>
                </a:lnTo>
                <a:lnTo>
                  <a:pt x="102420" y="102427"/>
                </a:lnTo>
                <a:lnTo>
                  <a:pt x="105552" y="99048"/>
                </a:lnTo>
                <a:lnTo>
                  <a:pt x="108419" y="95436"/>
                </a:lnTo>
                <a:lnTo>
                  <a:pt x="111007" y="91606"/>
                </a:lnTo>
                <a:lnTo>
                  <a:pt x="113300" y="87574"/>
                </a:lnTo>
                <a:lnTo>
                  <a:pt x="115282" y="83355"/>
                </a:lnTo>
                <a:lnTo>
                  <a:pt x="116939" y="78965"/>
                </a:lnTo>
                <a:lnTo>
                  <a:pt x="118255" y="74419"/>
                </a:lnTo>
                <a:lnTo>
                  <a:pt x="119214" y="69733"/>
                </a:lnTo>
                <a:lnTo>
                  <a:pt x="119800" y="64921"/>
                </a:lnTo>
                <a:lnTo>
                  <a:pt x="120000" y="60001"/>
                </a:lnTo>
                <a:lnTo>
                  <a:pt x="119800" y="55080"/>
                </a:lnTo>
                <a:lnTo>
                  <a:pt x="119214" y="50268"/>
                </a:lnTo>
                <a:lnTo>
                  <a:pt x="118255" y="45582"/>
                </a:lnTo>
                <a:lnTo>
                  <a:pt x="116939" y="41036"/>
                </a:lnTo>
                <a:lnTo>
                  <a:pt x="115282" y="36646"/>
                </a:lnTo>
                <a:lnTo>
                  <a:pt x="113300" y="32427"/>
                </a:lnTo>
                <a:lnTo>
                  <a:pt x="111007" y="28395"/>
                </a:lnTo>
                <a:lnTo>
                  <a:pt x="108419" y="24565"/>
                </a:lnTo>
                <a:lnTo>
                  <a:pt x="105552" y="20953"/>
                </a:lnTo>
                <a:lnTo>
                  <a:pt x="102420" y="17573"/>
                </a:lnTo>
                <a:lnTo>
                  <a:pt x="99041" y="14443"/>
                </a:lnTo>
                <a:lnTo>
                  <a:pt x="95429" y="11576"/>
                </a:lnTo>
                <a:lnTo>
                  <a:pt x="91599" y="8989"/>
                </a:lnTo>
                <a:lnTo>
                  <a:pt x="87567" y="6697"/>
                </a:lnTo>
                <a:lnTo>
                  <a:pt x="83348" y="4715"/>
                </a:lnTo>
                <a:lnTo>
                  <a:pt x="78959" y="3058"/>
                </a:lnTo>
                <a:lnTo>
                  <a:pt x="74414" y="1743"/>
                </a:lnTo>
                <a:lnTo>
                  <a:pt x="69728" y="785"/>
                </a:lnTo>
                <a:lnTo>
                  <a:pt x="64918" y="198"/>
                </a:lnTo>
                <a:lnTo>
                  <a:pt x="60000" y="0"/>
                </a:lnTo>
                <a:lnTo>
                  <a:pt x="55078" y="198"/>
                </a:lnTo>
                <a:lnTo>
                  <a:pt x="50265" y="785"/>
                </a:lnTo>
                <a:lnTo>
                  <a:pt x="45578" y="1743"/>
                </a:lnTo>
                <a:lnTo>
                  <a:pt x="41032" y="3058"/>
                </a:lnTo>
                <a:lnTo>
                  <a:pt x="36642" y="4715"/>
                </a:lnTo>
                <a:lnTo>
                  <a:pt x="32423" y="6697"/>
                </a:lnTo>
                <a:lnTo>
                  <a:pt x="28391" y="8989"/>
                </a:lnTo>
                <a:lnTo>
                  <a:pt x="24561" y="11576"/>
                </a:lnTo>
                <a:lnTo>
                  <a:pt x="20949" y="14443"/>
                </a:lnTo>
                <a:lnTo>
                  <a:pt x="17570" y="17573"/>
                </a:lnTo>
                <a:lnTo>
                  <a:pt x="14440" y="20953"/>
                </a:lnTo>
                <a:lnTo>
                  <a:pt x="11574" y="24565"/>
                </a:lnTo>
                <a:lnTo>
                  <a:pt x="8987" y="28395"/>
                </a:lnTo>
                <a:lnTo>
                  <a:pt x="6695" y="32427"/>
                </a:lnTo>
                <a:lnTo>
                  <a:pt x="4713" y="36646"/>
                </a:lnTo>
                <a:lnTo>
                  <a:pt x="3058" y="41036"/>
                </a:lnTo>
                <a:lnTo>
                  <a:pt x="1743" y="45582"/>
                </a:lnTo>
                <a:lnTo>
                  <a:pt x="785" y="50268"/>
                </a:lnTo>
                <a:lnTo>
                  <a:pt x="198" y="55080"/>
                </a:lnTo>
                <a:lnTo>
                  <a:pt x="0" y="60001"/>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21"/>
          <p:cNvSpPr/>
          <p:nvPr/>
        </p:nvSpPr>
        <p:spPr>
          <a:xfrm>
            <a:off x="7174610" y="5843968"/>
            <a:ext cx="548258" cy="6110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21"/>
          <p:cNvSpPr/>
          <p:nvPr/>
        </p:nvSpPr>
        <p:spPr>
          <a:xfrm>
            <a:off x="4339844" y="5907176"/>
            <a:ext cx="467004" cy="48463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21"/>
          <p:cNvSpPr txBox="1"/>
          <p:nvPr/>
        </p:nvSpPr>
        <p:spPr>
          <a:xfrm>
            <a:off x="214071" y="200341"/>
            <a:ext cx="749898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Uniquely positioned to serve digital ecosystems</a:t>
            </a:r>
            <a:endParaRPr sz="2800">
              <a:solidFill>
                <a:schemeClr val="dk1"/>
              </a:solidFill>
              <a:latin typeface="Georgia"/>
              <a:ea typeface="Georgia"/>
              <a:cs typeface="Georgia"/>
              <a:sym typeface="Georgia"/>
            </a:endParaRPr>
          </a:p>
        </p:txBody>
      </p:sp>
      <p:sp>
        <p:nvSpPr>
          <p:cNvPr id="740" name="Google Shape;740;p21"/>
          <p:cNvSpPr txBox="1"/>
          <p:nvPr/>
        </p:nvSpPr>
        <p:spPr>
          <a:xfrm>
            <a:off x="1274826" y="1035194"/>
            <a:ext cx="6690429" cy="1438649"/>
          </a:xfrm>
          <a:prstGeom prst="rect">
            <a:avLst/>
          </a:prstGeom>
          <a:noFill/>
          <a:ln>
            <a:noFill/>
          </a:ln>
        </p:spPr>
        <p:txBody>
          <a:bodyPr anchorCtr="0" anchor="t" bIns="0" lIns="0" spcFirstLastPara="1" rIns="0" wrap="square" tIns="0">
            <a:noAutofit/>
          </a:bodyPr>
          <a:lstStyle/>
          <a:p>
            <a:pPr indent="0" lvl="0" marL="12700" marR="29069" rtl="0" algn="l">
              <a:lnSpc>
                <a:spcPct val="110333"/>
              </a:lnSpc>
              <a:spcBef>
                <a:spcPts val="0"/>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Industry leader in commercial tech banking</a:t>
            </a:r>
            <a:endParaRPr sz="1500">
              <a:solidFill>
                <a:schemeClr val="dk1"/>
              </a:solidFill>
              <a:latin typeface="Verdana"/>
              <a:ea typeface="Verdana"/>
              <a:cs typeface="Verdana"/>
              <a:sym typeface="Verdana"/>
            </a:endParaRPr>
          </a:p>
          <a:p>
            <a:pPr indent="0" lvl="0" marL="12700" marR="0" rtl="0" algn="l">
              <a:lnSpc>
                <a:spcPct val="101277"/>
              </a:lnSpc>
              <a:spcBef>
                <a:spcPts val="492"/>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A payments provider for eCommerce leaders (e.g., Stripe, Paypal)</a:t>
            </a:r>
            <a:endParaRPr sz="1500">
              <a:solidFill>
                <a:schemeClr val="dk1"/>
              </a:solidFill>
              <a:latin typeface="Verdana"/>
              <a:ea typeface="Verdana"/>
              <a:cs typeface="Verdana"/>
              <a:sym typeface="Verdana"/>
            </a:endParaRPr>
          </a:p>
          <a:p>
            <a:pPr indent="0" lvl="0" marL="12700" marR="29069" rtl="0" algn="l">
              <a:lnSpc>
                <a:spcPct val="101277"/>
              </a:lnSpc>
              <a:spcBef>
                <a:spcPts val="57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Mass customization and integration enabled by API capabilities</a:t>
            </a:r>
            <a:endParaRPr sz="1500">
              <a:solidFill>
                <a:schemeClr val="dk1"/>
              </a:solidFill>
              <a:latin typeface="Verdana"/>
              <a:ea typeface="Verdana"/>
              <a:cs typeface="Verdana"/>
              <a:sym typeface="Verdana"/>
            </a:endParaRPr>
          </a:p>
          <a:p>
            <a:pPr indent="0" lvl="0" marL="12700" marR="29069" rtl="0" algn="l">
              <a:lnSpc>
                <a:spcPct val="101277"/>
              </a:lnSpc>
              <a:spcBef>
                <a:spcPts val="57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Broad consumer scale and reach</a:t>
            </a:r>
            <a:endParaRPr sz="1500">
              <a:solidFill>
                <a:schemeClr val="dk1"/>
              </a:solidFill>
              <a:latin typeface="Verdana"/>
              <a:ea typeface="Verdana"/>
              <a:cs typeface="Verdana"/>
              <a:sym typeface="Verdana"/>
            </a:endParaRPr>
          </a:p>
          <a:p>
            <a:pPr indent="0" lvl="0" marL="12700" marR="29069" rtl="0" algn="l">
              <a:lnSpc>
                <a:spcPct val="101277"/>
              </a:lnSpc>
              <a:spcBef>
                <a:spcPts val="577"/>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Highly engaged digital customer base</a:t>
            </a:r>
            <a:endParaRPr sz="1500">
              <a:solidFill>
                <a:schemeClr val="dk1"/>
              </a:solidFill>
              <a:latin typeface="Verdana"/>
              <a:ea typeface="Verdana"/>
              <a:cs typeface="Verdana"/>
              <a:sym typeface="Verdana"/>
            </a:endParaRPr>
          </a:p>
        </p:txBody>
      </p:sp>
      <p:sp>
        <p:nvSpPr>
          <p:cNvPr id="741" name="Google Shape;741;p21"/>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18</a:t>
            </a:r>
            <a:endParaRPr sz="1000">
              <a:solidFill>
                <a:schemeClr val="dk1"/>
              </a:solidFill>
              <a:latin typeface="Verdana"/>
              <a:ea typeface="Verdana"/>
              <a:cs typeface="Verdana"/>
              <a:sym typeface="Verdana"/>
            </a:endParaRPr>
          </a:p>
        </p:txBody>
      </p:sp>
      <p:sp>
        <p:nvSpPr>
          <p:cNvPr id="742" name="Google Shape;742;p21"/>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743" name="Google Shape;743;p21"/>
          <p:cNvSpPr txBox="1"/>
          <p:nvPr/>
        </p:nvSpPr>
        <p:spPr>
          <a:xfrm rot="-5400000">
            <a:off x="-1367" y="1636696"/>
            <a:ext cx="1242000" cy="223500"/>
          </a:xfrm>
          <a:prstGeom prst="rect">
            <a:avLst/>
          </a:prstGeom>
          <a:noFill/>
          <a:ln>
            <a:noFill/>
          </a:ln>
        </p:spPr>
        <p:txBody>
          <a:bodyPr anchorCtr="0" anchor="t" bIns="0" lIns="0" spcFirstLastPara="1" rIns="0" wrap="square" tIns="0">
            <a:noAutofit/>
          </a:bodyPr>
          <a:lstStyle/>
          <a:p>
            <a:pPr indent="-3825" lvl="0" marL="334025" marR="349726" rtl="0" algn="ctr">
              <a:lnSpc>
                <a:spcPct val="110000"/>
              </a:lnSpc>
              <a:spcBef>
                <a:spcPts val="0"/>
              </a:spcBef>
              <a:spcAft>
                <a:spcPts val="0"/>
              </a:spcAft>
              <a:buNone/>
            </a:pPr>
            <a:r>
              <a:rPr b="1" i="1" lang="en-US" sz="1600">
                <a:solidFill>
                  <a:schemeClr val="dk1"/>
                </a:solidFill>
                <a:latin typeface="Verdana"/>
                <a:ea typeface="Verdana"/>
                <a:cs typeface="Verdana"/>
                <a:sym typeface="Verdana"/>
              </a:rPr>
              <a:t>Our</a:t>
            </a:r>
            <a:endParaRPr sz="1600">
              <a:solidFill>
                <a:schemeClr val="dk1"/>
              </a:solidFill>
              <a:latin typeface="Verdana"/>
              <a:ea typeface="Verdana"/>
              <a:cs typeface="Verdana"/>
              <a:sym typeface="Verdana"/>
            </a:endParaRPr>
          </a:p>
          <a:p>
            <a:pPr indent="0" lvl="0" marL="0" marR="0" rtl="0" algn="ctr">
              <a:lnSpc>
                <a:spcPct val="80000"/>
              </a:lnSpc>
              <a:spcBef>
                <a:spcPts val="7"/>
              </a:spcBef>
              <a:spcAft>
                <a:spcPts val="0"/>
              </a:spcAft>
              <a:buNone/>
            </a:pPr>
            <a:r>
              <a:rPr b="1" baseline="-25000" i="1" lang="en-US" sz="2400">
                <a:solidFill>
                  <a:schemeClr val="dk1"/>
                </a:solidFill>
                <a:latin typeface="Verdana"/>
                <a:ea typeface="Verdana"/>
                <a:cs typeface="Verdana"/>
                <a:sym typeface="Verdana"/>
              </a:rPr>
              <a:t>Strengths</a:t>
            </a:r>
            <a:endParaRPr sz="1600">
              <a:solidFill>
                <a:schemeClr val="dk1"/>
              </a:solidFill>
              <a:latin typeface="Verdana"/>
              <a:ea typeface="Verdana"/>
              <a:cs typeface="Verdana"/>
              <a:sym typeface="Verdana"/>
            </a:endParaRPr>
          </a:p>
        </p:txBody>
      </p:sp>
      <p:sp>
        <p:nvSpPr>
          <p:cNvPr id="744" name="Google Shape;744;p21"/>
          <p:cNvSpPr txBox="1"/>
          <p:nvPr/>
        </p:nvSpPr>
        <p:spPr>
          <a:xfrm>
            <a:off x="351104" y="2916047"/>
            <a:ext cx="2691129" cy="32593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9677" lvl="0" marL="73177" marR="0" rtl="0" algn="l">
              <a:lnSpc>
                <a:spcPct val="101277"/>
              </a:lnSpc>
              <a:spcBef>
                <a:spcPts val="0"/>
              </a:spcBef>
              <a:spcAft>
                <a:spcPts val="0"/>
              </a:spcAft>
              <a:buNone/>
            </a:pPr>
            <a:r>
              <a:rPr b="1" lang="en-US" sz="1500">
                <a:solidFill>
                  <a:schemeClr val="dk1"/>
                </a:solidFill>
                <a:latin typeface="Verdana"/>
                <a:ea typeface="Verdana"/>
                <a:cs typeface="Verdana"/>
                <a:sym typeface="Verdana"/>
              </a:rPr>
              <a:t>For platforms</a:t>
            </a:r>
            <a:endParaRPr sz="1500">
              <a:solidFill>
                <a:schemeClr val="dk1"/>
              </a:solidFill>
              <a:latin typeface="Verdana"/>
              <a:ea typeface="Verdana"/>
              <a:cs typeface="Verdana"/>
              <a:sym typeface="Verdana"/>
            </a:endParaRPr>
          </a:p>
          <a:p>
            <a:pPr indent="-184936" lvl="0" marL="248436" marR="265411" rtl="0" algn="l">
              <a:lnSpc>
                <a:spcPct val="120000"/>
              </a:lnSpc>
              <a:spcBef>
                <a:spcPts val="133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Robust payments processing capabilities</a:t>
            </a:r>
            <a:endParaRPr sz="1500">
              <a:solidFill>
                <a:schemeClr val="dk1"/>
              </a:solidFill>
              <a:latin typeface="Verdana"/>
              <a:ea typeface="Verdana"/>
              <a:cs typeface="Verdana"/>
              <a:sym typeface="Verdana"/>
            </a:endParaRPr>
          </a:p>
          <a:p>
            <a:pPr indent="-184936" lvl="0" marL="248436" marR="59366" rtl="0" algn="l">
              <a:lnSpc>
                <a:spcPct val="120000"/>
              </a:lnSpc>
              <a:spcBef>
                <a:spcPts val="1200"/>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Best-in-class risk and fraud management tools</a:t>
            </a:r>
            <a:endParaRPr sz="1500">
              <a:solidFill>
                <a:schemeClr val="dk1"/>
              </a:solidFill>
              <a:latin typeface="Verdana"/>
              <a:ea typeface="Verdana"/>
              <a:cs typeface="Verdana"/>
              <a:sym typeface="Verdana"/>
            </a:endParaRPr>
          </a:p>
          <a:p>
            <a:pPr indent="-184936" lvl="0" marL="248436" marR="323323" rtl="0" algn="l">
              <a:lnSpc>
                <a:spcPct val="120000"/>
              </a:lnSpc>
              <a:spcBef>
                <a:spcPts val="1200"/>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Seamless integration with digital properties</a:t>
            </a:r>
            <a:endParaRPr sz="1500">
              <a:solidFill>
                <a:schemeClr val="dk1"/>
              </a:solidFill>
              <a:latin typeface="Verdana"/>
              <a:ea typeface="Verdana"/>
              <a:cs typeface="Verdana"/>
              <a:sym typeface="Verdana"/>
            </a:endParaRPr>
          </a:p>
          <a:p>
            <a:pPr indent="-9677" lvl="0" marL="73177" marR="0" rtl="0" algn="l">
              <a:lnSpc>
                <a:spcPct val="101277"/>
              </a:lnSpc>
              <a:spcBef>
                <a:spcPts val="1041"/>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Co-brand capabilities</a:t>
            </a:r>
            <a:endParaRPr sz="1500">
              <a:solidFill>
                <a:schemeClr val="dk1"/>
              </a:solidFill>
              <a:latin typeface="Verdana"/>
              <a:ea typeface="Verdana"/>
              <a:cs typeface="Verdana"/>
              <a:sym typeface="Verdana"/>
            </a:endParaRPr>
          </a:p>
        </p:txBody>
      </p:sp>
      <p:sp>
        <p:nvSpPr>
          <p:cNvPr id="745" name="Google Shape;745;p21"/>
          <p:cNvSpPr txBox="1"/>
          <p:nvPr/>
        </p:nvSpPr>
        <p:spPr>
          <a:xfrm>
            <a:off x="3229254" y="2935747"/>
            <a:ext cx="2688300" cy="325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8445" lvl="0" marL="46545" marR="208131" rtl="0" algn="ctr">
              <a:lnSpc>
                <a:spcPct val="101277"/>
              </a:lnSpc>
              <a:spcBef>
                <a:spcPts val="0"/>
              </a:spcBef>
              <a:spcAft>
                <a:spcPts val="0"/>
              </a:spcAft>
              <a:buNone/>
            </a:pPr>
            <a:r>
              <a:rPr b="1" lang="en-US" sz="1500">
                <a:solidFill>
                  <a:schemeClr val="dk1"/>
                </a:solidFill>
                <a:latin typeface="Verdana"/>
                <a:ea typeface="Verdana"/>
                <a:cs typeface="Verdana"/>
                <a:sym typeface="Verdana"/>
              </a:rPr>
              <a:t>For hosted businesses</a:t>
            </a:r>
            <a:endParaRPr sz="1500">
              <a:solidFill>
                <a:schemeClr val="dk1"/>
              </a:solidFill>
              <a:latin typeface="Verdana"/>
              <a:ea typeface="Verdana"/>
              <a:cs typeface="Verdana"/>
              <a:sym typeface="Verdana"/>
            </a:endParaRPr>
          </a:p>
          <a:p>
            <a:pPr indent="-185293" lvl="0" marL="248793" marR="204414" rtl="0" algn="l">
              <a:lnSpc>
                <a:spcPct val="120000"/>
              </a:lnSpc>
              <a:spcBef>
                <a:spcPts val="133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Financial products relevant to eco-system (e.g., rental property finance)</a:t>
            </a:r>
            <a:endParaRPr sz="1500">
              <a:solidFill>
                <a:schemeClr val="dk1"/>
              </a:solidFill>
              <a:latin typeface="Verdana"/>
              <a:ea typeface="Verdana"/>
              <a:cs typeface="Verdana"/>
              <a:sym typeface="Verdana"/>
            </a:endParaRPr>
          </a:p>
          <a:p>
            <a:pPr indent="-185293" lvl="0" marL="248793" marR="204414" rtl="0" algn="l">
              <a:lnSpc>
                <a:spcPct val="120000"/>
              </a:lnSpc>
              <a:spcBef>
                <a:spcPts val="133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Streamlined payment acceptance</a:t>
            </a:r>
            <a:endParaRPr sz="1500">
              <a:solidFill>
                <a:schemeClr val="dk1"/>
              </a:solidFill>
              <a:latin typeface="Verdana"/>
              <a:ea typeface="Verdana"/>
              <a:cs typeface="Verdana"/>
              <a:sym typeface="Verdana"/>
            </a:endParaRPr>
          </a:p>
          <a:p>
            <a:pPr indent="-10033" lvl="0" marL="73533" marR="0" rtl="0" algn="l">
              <a:lnSpc>
                <a:spcPct val="101277"/>
              </a:lnSpc>
              <a:spcBef>
                <a:spcPts val="1041"/>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Small business financial products and advice</a:t>
            </a:r>
            <a:endParaRPr sz="1500">
              <a:solidFill>
                <a:schemeClr val="dk1"/>
              </a:solidFill>
              <a:latin typeface="Verdana"/>
              <a:ea typeface="Verdana"/>
              <a:cs typeface="Verdana"/>
              <a:sym typeface="Verdana"/>
            </a:endParaRPr>
          </a:p>
        </p:txBody>
      </p:sp>
      <p:sp>
        <p:nvSpPr>
          <p:cNvPr id="746" name="Google Shape;746;p21"/>
          <p:cNvSpPr txBox="1"/>
          <p:nvPr/>
        </p:nvSpPr>
        <p:spPr>
          <a:xfrm>
            <a:off x="6104584" y="2905447"/>
            <a:ext cx="2688300" cy="325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10540" lvl="0" marL="74040" marR="0" rtl="0" algn="l">
              <a:lnSpc>
                <a:spcPct val="101277"/>
              </a:lnSpc>
              <a:spcBef>
                <a:spcPts val="0"/>
              </a:spcBef>
              <a:spcAft>
                <a:spcPts val="0"/>
              </a:spcAft>
              <a:buNone/>
            </a:pPr>
            <a:r>
              <a:rPr b="1" lang="en-US" sz="1500">
                <a:solidFill>
                  <a:schemeClr val="dk1"/>
                </a:solidFill>
                <a:latin typeface="Verdana"/>
                <a:ea typeface="Verdana"/>
                <a:cs typeface="Verdana"/>
                <a:sym typeface="Verdana"/>
              </a:rPr>
              <a:t>For consumers</a:t>
            </a:r>
            <a:endParaRPr sz="1500">
              <a:solidFill>
                <a:schemeClr val="dk1"/>
              </a:solidFill>
              <a:latin typeface="Verdana"/>
              <a:ea typeface="Verdana"/>
              <a:cs typeface="Verdana"/>
              <a:sym typeface="Verdana"/>
            </a:endParaRPr>
          </a:p>
          <a:p>
            <a:pPr indent="-185799" lvl="0" marL="249299" marR="405876" rtl="0" algn="l">
              <a:lnSpc>
                <a:spcPct val="120000"/>
              </a:lnSpc>
              <a:spcBef>
                <a:spcPts val="133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Cross promotion and integration with WF products</a:t>
            </a:r>
            <a:endParaRPr sz="1500">
              <a:solidFill>
                <a:schemeClr val="dk1"/>
              </a:solidFill>
              <a:latin typeface="Verdana"/>
              <a:ea typeface="Verdana"/>
              <a:cs typeface="Verdana"/>
              <a:sym typeface="Verdana"/>
            </a:endParaRPr>
          </a:p>
          <a:p>
            <a:pPr indent="-185799" lvl="0" marL="249299" marR="405876" rtl="0" algn="l">
              <a:lnSpc>
                <a:spcPct val="120000"/>
              </a:lnSpc>
              <a:spcBef>
                <a:spcPts val="1335"/>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Differentiated value and experiences for WF consumers (e.g., pay with points)</a:t>
            </a:r>
            <a:endParaRPr sz="1500">
              <a:solidFill>
                <a:schemeClr val="dk1"/>
              </a:solidFill>
              <a:latin typeface="Verdana"/>
              <a:ea typeface="Verdana"/>
              <a:cs typeface="Verdana"/>
              <a:sym typeface="Verdana"/>
            </a:endParaRPr>
          </a:p>
          <a:p>
            <a:pPr indent="-10539" lvl="0" marL="74039" marR="0" rtl="0" algn="l">
              <a:lnSpc>
                <a:spcPct val="101277"/>
              </a:lnSpc>
              <a:spcBef>
                <a:spcPts val="1180"/>
              </a:spcBef>
              <a:spcAft>
                <a:spcPts val="0"/>
              </a:spcAft>
              <a:buNone/>
            </a:pPr>
            <a:r>
              <a:rPr lang="en-US" sz="1500">
                <a:solidFill>
                  <a:schemeClr val="dk1"/>
                </a:solidFill>
                <a:latin typeface="Noto Sans Symbols"/>
                <a:ea typeface="Noto Sans Symbols"/>
                <a:cs typeface="Noto Sans Symbols"/>
                <a:sym typeface="Noto Sans Symbols"/>
              </a:rPr>
              <a:t>▪</a:t>
            </a:r>
            <a:r>
              <a:rPr lang="en-US" sz="1500">
                <a:solidFill>
                  <a:schemeClr val="dk1"/>
                </a:solidFill>
                <a:latin typeface="Times New Roman"/>
                <a:ea typeface="Times New Roman"/>
                <a:cs typeface="Times New Roman"/>
                <a:sym typeface="Times New Roman"/>
              </a:rPr>
              <a:t> </a:t>
            </a:r>
            <a:r>
              <a:rPr lang="en-US" sz="1500">
                <a:solidFill>
                  <a:schemeClr val="dk1"/>
                </a:solidFill>
                <a:latin typeface="Verdana"/>
                <a:ea typeface="Verdana"/>
                <a:cs typeface="Verdana"/>
                <a:sym typeface="Verdana"/>
              </a:rPr>
              <a:t>Convenient embedded payment capabilities</a:t>
            </a:r>
            <a:endParaRPr sz="15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4"/>
          <p:cNvSpPr/>
          <p:nvPr/>
        </p:nvSpPr>
        <p:spPr>
          <a:xfrm>
            <a:off x="0" y="1999488"/>
            <a:ext cx="9119616" cy="42428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4"/>
          <p:cNvSpPr/>
          <p:nvPr/>
        </p:nvSpPr>
        <p:spPr>
          <a:xfrm>
            <a:off x="0" y="76200"/>
            <a:ext cx="9144000" cy="6858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4"/>
          <p:cNvSpPr txBox="1"/>
          <p:nvPr/>
        </p:nvSpPr>
        <p:spPr>
          <a:xfrm>
            <a:off x="2890863" y="542238"/>
            <a:ext cx="5685900" cy="1114500"/>
          </a:xfrm>
          <a:prstGeom prst="rect">
            <a:avLst/>
          </a:prstGeom>
          <a:noFill/>
          <a:ln>
            <a:noFill/>
          </a:ln>
        </p:spPr>
        <p:txBody>
          <a:bodyPr anchorCtr="0" anchor="t" bIns="0" lIns="0" spcFirstLastPara="1" rIns="0" wrap="square" tIns="0">
            <a:noAutofit/>
          </a:bodyPr>
          <a:lstStyle/>
          <a:p>
            <a:pPr indent="0" lvl="0" marL="12700" marR="38221" rtl="0" algn="l">
              <a:lnSpc>
                <a:spcPct val="104700"/>
              </a:lnSpc>
              <a:spcBef>
                <a:spcPts val="0"/>
              </a:spcBef>
              <a:spcAft>
                <a:spcPts val="0"/>
              </a:spcAft>
              <a:buNone/>
            </a:pPr>
            <a:r>
              <a:rPr lang="en-US" sz="5000">
                <a:latin typeface="Georgia"/>
                <a:ea typeface="Georgia"/>
                <a:cs typeface="Georgia"/>
                <a:sym typeface="Georgia"/>
              </a:rPr>
              <a:t>Business Overview</a:t>
            </a:r>
            <a:endParaRPr sz="5000">
              <a:latin typeface="Georgia"/>
              <a:ea typeface="Georgia"/>
              <a:cs typeface="Georgia"/>
              <a:sym typeface="Georgia"/>
            </a:endParaRPr>
          </a:p>
          <a:p>
            <a:pPr indent="0" lvl="0" marL="12700" marR="0" rtl="0" algn="l">
              <a:lnSpc>
                <a:spcPct val="101277"/>
              </a:lnSpc>
              <a:spcBef>
                <a:spcPts val="821"/>
              </a:spcBef>
              <a:spcAft>
                <a:spcPts val="0"/>
              </a:spcAft>
              <a:buNone/>
            </a:pPr>
            <a:r>
              <a:rPr lang="en-US" sz="2000">
                <a:latin typeface="Verdana"/>
                <a:ea typeface="Verdana"/>
                <a:cs typeface="Verdana"/>
                <a:sym typeface="Verdana"/>
              </a:rPr>
              <a:t>Payments, Virtual Solutions, and Innovation</a:t>
            </a:r>
            <a:endParaRPr sz="20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22"/>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22"/>
          <p:cNvSpPr/>
          <p:nvPr/>
        </p:nvSpPr>
        <p:spPr>
          <a:xfrm>
            <a:off x="241731" y="5276189"/>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22"/>
          <p:cNvSpPr/>
          <p:nvPr/>
        </p:nvSpPr>
        <p:spPr>
          <a:xfrm>
            <a:off x="241731" y="4190111"/>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22"/>
          <p:cNvSpPr/>
          <p:nvPr/>
        </p:nvSpPr>
        <p:spPr>
          <a:xfrm>
            <a:off x="238379" y="931926"/>
            <a:ext cx="8558784"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22"/>
          <p:cNvSpPr/>
          <p:nvPr/>
        </p:nvSpPr>
        <p:spPr>
          <a:xfrm>
            <a:off x="241731" y="3104006"/>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22"/>
          <p:cNvSpPr/>
          <p:nvPr/>
        </p:nvSpPr>
        <p:spPr>
          <a:xfrm>
            <a:off x="241731" y="2017902"/>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22"/>
          <p:cNvSpPr txBox="1"/>
          <p:nvPr/>
        </p:nvSpPr>
        <p:spPr>
          <a:xfrm>
            <a:off x="214071" y="200341"/>
            <a:ext cx="6926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758" name="Google Shape;758;p22"/>
          <p:cNvSpPr txBox="1"/>
          <p:nvPr/>
        </p:nvSpPr>
        <p:spPr>
          <a:xfrm>
            <a:off x="914667" y="200341"/>
            <a:ext cx="149167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roadmap</a:t>
            </a:r>
            <a:endParaRPr sz="2800">
              <a:solidFill>
                <a:schemeClr val="dk1"/>
              </a:solidFill>
              <a:latin typeface="Georgia"/>
              <a:ea typeface="Georgia"/>
              <a:cs typeface="Georgia"/>
              <a:sym typeface="Georgia"/>
            </a:endParaRPr>
          </a:p>
        </p:txBody>
      </p:sp>
      <p:sp>
        <p:nvSpPr>
          <p:cNvPr id="759" name="Google Shape;759;p22"/>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19</a:t>
            </a:r>
            <a:endParaRPr sz="1000">
              <a:solidFill>
                <a:schemeClr val="dk1"/>
              </a:solidFill>
              <a:latin typeface="Verdana"/>
              <a:ea typeface="Verdana"/>
              <a:cs typeface="Verdana"/>
              <a:sym typeface="Verdana"/>
            </a:endParaRPr>
          </a:p>
        </p:txBody>
      </p:sp>
      <p:sp>
        <p:nvSpPr>
          <p:cNvPr id="760" name="Google Shape;760;p22"/>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761" name="Google Shape;761;p22"/>
          <p:cNvSpPr txBox="1"/>
          <p:nvPr/>
        </p:nvSpPr>
        <p:spPr>
          <a:xfrm>
            <a:off x="241731" y="5276189"/>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362" lvl="0" marL="1932762" marR="0" rtl="0" algn="l">
              <a:lnSpc>
                <a:spcPct val="101277"/>
              </a:lnSpc>
              <a:spcBef>
                <a:spcPts val="1146"/>
              </a:spcBef>
              <a:spcAft>
                <a:spcPts val="0"/>
              </a:spcAft>
              <a:buNone/>
            </a:pPr>
            <a:r>
              <a:rPr lang="en-US" sz="2400">
                <a:solidFill>
                  <a:srgbClr val="7E7E7E"/>
                </a:solidFill>
                <a:latin typeface="Verdana"/>
                <a:ea typeface="Verdana"/>
                <a:cs typeface="Verdana"/>
                <a:sym typeface="Verdana"/>
              </a:rPr>
              <a:t>Build a platform for innovation</a:t>
            </a:r>
            <a:endParaRPr sz="2400">
              <a:solidFill>
                <a:schemeClr val="dk1"/>
              </a:solidFill>
              <a:latin typeface="Verdana"/>
              <a:ea typeface="Verdana"/>
              <a:cs typeface="Verdana"/>
              <a:sym typeface="Verdana"/>
            </a:endParaRPr>
          </a:p>
        </p:txBody>
      </p:sp>
      <p:sp>
        <p:nvSpPr>
          <p:cNvPr id="762" name="Google Shape;762;p22"/>
          <p:cNvSpPr txBox="1"/>
          <p:nvPr/>
        </p:nvSpPr>
        <p:spPr>
          <a:xfrm>
            <a:off x="241731" y="4190111"/>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7391" lvl="0" marL="782091" marR="0" rtl="0" algn="l">
              <a:lnSpc>
                <a:spcPct val="101277"/>
              </a:lnSpc>
              <a:spcBef>
                <a:spcPts val="1144"/>
              </a:spcBef>
              <a:spcAft>
                <a:spcPts val="0"/>
              </a:spcAft>
              <a:buNone/>
            </a:pPr>
            <a:r>
              <a:rPr lang="en-US" sz="2400">
                <a:solidFill>
                  <a:srgbClr val="7E7E7E"/>
                </a:solidFill>
                <a:latin typeface="Verdana"/>
                <a:ea typeface="Verdana"/>
                <a:cs typeface="Verdana"/>
                <a:sym typeface="Verdana"/>
              </a:rPr>
              <a:t>Expand and integrate Wells Fargo distribution</a:t>
            </a:r>
            <a:endParaRPr sz="2400">
              <a:solidFill>
                <a:schemeClr val="dk1"/>
              </a:solidFill>
              <a:latin typeface="Verdana"/>
              <a:ea typeface="Verdana"/>
              <a:cs typeface="Verdana"/>
              <a:sym typeface="Verdana"/>
            </a:endParaRPr>
          </a:p>
        </p:txBody>
      </p:sp>
      <p:sp>
        <p:nvSpPr>
          <p:cNvPr id="763" name="Google Shape;763;p22"/>
          <p:cNvSpPr txBox="1"/>
          <p:nvPr/>
        </p:nvSpPr>
        <p:spPr>
          <a:xfrm>
            <a:off x="241731" y="3104006"/>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94" lvl="0" marL="1541094" marR="0" rtl="0" algn="l">
              <a:lnSpc>
                <a:spcPct val="101277"/>
              </a:lnSpc>
              <a:spcBef>
                <a:spcPts val="1143"/>
              </a:spcBef>
              <a:spcAft>
                <a:spcPts val="0"/>
              </a:spcAft>
              <a:buNone/>
            </a:pPr>
            <a:r>
              <a:rPr lang="en-US" sz="2400">
                <a:solidFill>
                  <a:srgbClr val="FFFFFF"/>
                </a:solidFill>
                <a:latin typeface="Verdana"/>
                <a:ea typeface="Verdana"/>
                <a:cs typeface="Verdana"/>
                <a:sym typeface="Verdana"/>
              </a:rPr>
              <a:t>Deliver personalized advice at scale</a:t>
            </a:r>
            <a:endParaRPr sz="2400">
              <a:solidFill>
                <a:schemeClr val="dk1"/>
              </a:solidFill>
              <a:latin typeface="Verdana"/>
              <a:ea typeface="Verdana"/>
              <a:cs typeface="Verdana"/>
              <a:sym typeface="Verdana"/>
            </a:endParaRPr>
          </a:p>
        </p:txBody>
      </p:sp>
      <p:sp>
        <p:nvSpPr>
          <p:cNvPr id="764" name="Google Shape;764;p22"/>
          <p:cNvSpPr txBox="1"/>
          <p:nvPr/>
        </p:nvSpPr>
        <p:spPr>
          <a:xfrm>
            <a:off x="241731" y="2017902"/>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013" lvl="0" marL="1358214" marR="0" rtl="0" algn="l">
              <a:lnSpc>
                <a:spcPct val="101277"/>
              </a:lnSpc>
              <a:spcBef>
                <a:spcPts val="1141"/>
              </a:spcBef>
              <a:spcAft>
                <a:spcPts val="0"/>
              </a:spcAft>
              <a:buNone/>
            </a:pPr>
            <a:r>
              <a:rPr lang="en-US" sz="2400">
                <a:solidFill>
                  <a:srgbClr val="7E7E7E"/>
                </a:solidFill>
                <a:latin typeface="Verdana"/>
                <a:ea typeface="Verdana"/>
                <a:cs typeface="Verdana"/>
                <a:sym typeface="Verdana"/>
              </a:rPr>
              <a:t>Provide best-in-class digital payments</a:t>
            </a:r>
            <a:endParaRPr sz="2400">
              <a:solidFill>
                <a:schemeClr val="dk1"/>
              </a:solidFill>
              <a:latin typeface="Verdana"/>
              <a:ea typeface="Verdana"/>
              <a:cs typeface="Verdana"/>
              <a:sym typeface="Verdana"/>
            </a:endParaRPr>
          </a:p>
        </p:txBody>
      </p:sp>
      <p:sp>
        <p:nvSpPr>
          <p:cNvPr id="765" name="Google Shape;765;p22"/>
          <p:cNvSpPr txBox="1"/>
          <p:nvPr/>
        </p:nvSpPr>
        <p:spPr>
          <a:xfrm>
            <a:off x="238379" y="931926"/>
            <a:ext cx="8558784"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5" lvl="0" marL="1445006" marR="0" rtl="0" algn="l">
              <a:lnSpc>
                <a:spcPct val="101277"/>
              </a:lnSpc>
              <a:spcBef>
                <a:spcPts val="1136"/>
              </a:spcBef>
              <a:spcAft>
                <a:spcPts val="0"/>
              </a:spcAft>
              <a:buNone/>
            </a:pPr>
            <a:r>
              <a:rPr lang="en-US" sz="2400">
                <a:solidFill>
                  <a:srgbClr val="7E7E7E"/>
                </a:solidFill>
                <a:latin typeface="Verdana"/>
                <a:ea typeface="Verdana"/>
                <a:cs typeface="Verdana"/>
                <a:sym typeface="Verdana"/>
              </a:rPr>
              <a:t>Accelerate digital account acquisition</a:t>
            </a:r>
            <a:endParaRPr sz="2400">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3"/>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23"/>
          <p:cNvSpPr/>
          <p:nvPr/>
        </p:nvSpPr>
        <p:spPr>
          <a:xfrm>
            <a:off x="4456176" y="999744"/>
            <a:ext cx="2772155" cy="30281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23"/>
          <p:cNvSpPr/>
          <p:nvPr/>
        </p:nvSpPr>
        <p:spPr>
          <a:xfrm>
            <a:off x="4651502" y="1195831"/>
            <a:ext cx="2183765" cy="243890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23"/>
          <p:cNvSpPr/>
          <p:nvPr/>
        </p:nvSpPr>
        <p:spPr>
          <a:xfrm>
            <a:off x="1982724" y="3563112"/>
            <a:ext cx="2862072" cy="30281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23"/>
          <p:cNvSpPr/>
          <p:nvPr/>
        </p:nvSpPr>
        <p:spPr>
          <a:xfrm>
            <a:off x="2177923" y="3759022"/>
            <a:ext cx="2273554" cy="243928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23"/>
          <p:cNvSpPr/>
          <p:nvPr/>
        </p:nvSpPr>
        <p:spPr>
          <a:xfrm>
            <a:off x="4456176" y="3563112"/>
            <a:ext cx="2903220" cy="302818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23"/>
          <p:cNvSpPr/>
          <p:nvPr/>
        </p:nvSpPr>
        <p:spPr>
          <a:xfrm>
            <a:off x="4651502" y="3759009"/>
            <a:ext cx="2314702" cy="243890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23"/>
          <p:cNvSpPr/>
          <p:nvPr/>
        </p:nvSpPr>
        <p:spPr>
          <a:xfrm>
            <a:off x="1982724" y="1002792"/>
            <a:ext cx="2862072" cy="3025139"/>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23"/>
          <p:cNvSpPr/>
          <p:nvPr/>
        </p:nvSpPr>
        <p:spPr>
          <a:xfrm>
            <a:off x="2177923" y="1197609"/>
            <a:ext cx="2273554" cy="243713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23"/>
          <p:cNvSpPr/>
          <p:nvPr/>
        </p:nvSpPr>
        <p:spPr>
          <a:xfrm>
            <a:off x="6194298" y="992251"/>
            <a:ext cx="2468880" cy="1478915"/>
          </a:xfrm>
          <a:custGeom>
            <a:rect b="b" l="l" r="r" t="t"/>
            <a:pathLst>
              <a:path extrusionOk="0" h="120000" w="120000">
                <a:moveTo>
                  <a:pt x="0" y="0"/>
                </a:moveTo>
                <a:lnTo>
                  <a:pt x="0" y="96072"/>
                </a:lnTo>
                <a:lnTo>
                  <a:pt x="20000" y="96072"/>
                </a:lnTo>
                <a:lnTo>
                  <a:pt x="5641" y="120000"/>
                </a:lnTo>
                <a:lnTo>
                  <a:pt x="50000" y="96072"/>
                </a:lnTo>
                <a:lnTo>
                  <a:pt x="120000" y="96072"/>
                </a:lnTo>
                <a:lnTo>
                  <a:pt x="120000" y="0"/>
                </a:lnTo>
                <a:lnTo>
                  <a:pt x="0" y="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23"/>
          <p:cNvSpPr/>
          <p:nvPr/>
        </p:nvSpPr>
        <p:spPr>
          <a:xfrm>
            <a:off x="6194298" y="992251"/>
            <a:ext cx="2468880" cy="1478915"/>
          </a:xfrm>
          <a:custGeom>
            <a:rect b="b" l="l" r="r" t="t"/>
            <a:pathLst>
              <a:path extrusionOk="0" h="120000" w="120000">
                <a:moveTo>
                  <a:pt x="0" y="0"/>
                </a:moveTo>
                <a:lnTo>
                  <a:pt x="20000" y="0"/>
                </a:lnTo>
                <a:lnTo>
                  <a:pt x="50000" y="0"/>
                </a:lnTo>
                <a:lnTo>
                  <a:pt x="120000" y="0"/>
                </a:lnTo>
                <a:lnTo>
                  <a:pt x="120000" y="56048"/>
                </a:lnTo>
                <a:lnTo>
                  <a:pt x="120000" y="80068"/>
                </a:lnTo>
                <a:lnTo>
                  <a:pt x="120000" y="96072"/>
                </a:lnTo>
                <a:lnTo>
                  <a:pt x="50000" y="96072"/>
                </a:lnTo>
                <a:lnTo>
                  <a:pt x="5641" y="120000"/>
                </a:lnTo>
                <a:lnTo>
                  <a:pt x="20000" y="96072"/>
                </a:lnTo>
                <a:lnTo>
                  <a:pt x="0" y="96072"/>
                </a:lnTo>
                <a:lnTo>
                  <a:pt x="0" y="80068"/>
                </a:lnTo>
                <a:lnTo>
                  <a:pt x="0" y="56048"/>
                </a:lnTo>
                <a:lnTo>
                  <a:pt x="0" y="0"/>
                </a:lnTo>
                <a:close/>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23"/>
          <p:cNvSpPr/>
          <p:nvPr/>
        </p:nvSpPr>
        <p:spPr>
          <a:xfrm>
            <a:off x="480860" y="992251"/>
            <a:ext cx="2469984" cy="1519936"/>
          </a:xfrm>
          <a:custGeom>
            <a:rect b="b" l="l" r="r" t="t"/>
            <a:pathLst>
              <a:path extrusionOk="0" h="120000" w="120000">
                <a:moveTo>
                  <a:pt x="0" y="0"/>
                </a:moveTo>
                <a:lnTo>
                  <a:pt x="0" y="93479"/>
                </a:lnTo>
                <a:lnTo>
                  <a:pt x="69997" y="93479"/>
                </a:lnTo>
                <a:lnTo>
                  <a:pt x="99336" y="120000"/>
                </a:lnTo>
                <a:lnTo>
                  <a:pt x="99996" y="93479"/>
                </a:lnTo>
                <a:lnTo>
                  <a:pt x="120000" y="93479"/>
                </a:lnTo>
                <a:lnTo>
                  <a:pt x="120000" y="0"/>
                </a:lnTo>
                <a:lnTo>
                  <a:pt x="0" y="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23"/>
          <p:cNvSpPr/>
          <p:nvPr/>
        </p:nvSpPr>
        <p:spPr>
          <a:xfrm>
            <a:off x="480860" y="992251"/>
            <a:ext cx="2469984" cy="1519936"/>
          </a:xfrm>
          <a:custGeom>
            <a:rect b="b" l="l" r="r" t="t"/>
            <a:pathLst>
              <a:path extrusionOk="0" h="120000" w="120000">
                <a:moveTo>
                  <a:pt x="0" y="0"/>
                </a:moveTo>
                <a:lnTo>
                  <a:pt x="69997" y="0"/>
                </a:lnTo>
                <a:lnTo>
                  <a:pt x="99996" y="0"/>
                </a:lnTo>
                <a:lnTo>
                  <a:pt x="120000" y="0"/>
                </a:lnTo>
                <a:lnTo>
                  <a:pt x="120000" y="54535"/>
                </a:lnTo>
                <a:lnTo>
                  <a:pt x="120000" y="77907"/>
                </a:lnTo>
                <a:lnTo>
                  <a:pt x="120000" y="93479"/>
                </a:lnTo>
                <a:lnTo>
                  <a:pt x="99996" y="93479"/>
                </a:lnTo>
                <a:lnTo>
                  <a:pt x="99336" y="120000"/>
                </a:lnTo>
                <a:lnTo>
                  <a:pt x="69997" y="93479"/>
                </a:lnTo>
                <a:lnTo>
                  <a:pt x="0" y="93479"/>
                </a:lnTo>
                <a:lnTo>
                  <a:pt x="0" y="77907"/>
                </a:lnTo>
                <a:lnTo>
                  <a:pt x="0" y="54535"/>
                </a:lnTo>
                <a:lnTo>
                  <a:pt x="0" y="0"/>
                </a:lnTo>
                <a:close/>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23"/>
          <p:cNvSpPr/>
          <p:nvPr/>
        </p:nvSpPr>
        <p:spPr>
          <a:xfrm>
            <a:off x="6194298" y="5010658"/>
            <a:ext cx="2468880" cy="1507363"/>
          </a:xfrm>
          <a:custGeom>
            <a:rect b="b" l="l" r="r" t="t"/>
            <a:pathLst>
              <a:path extrusionOk="0" h="120000" w="120000">
                <a:moveTo>
                  <a:pt x="0" y="25741"/>
                </a:moveTo>
                <a:lnTo>
                  <a:pt x="0" y="120000"/>
                </a:lnTo>
                <a:lnTo>
                  <a:pt x="120000" y="120000"/>
                </a:lnTo>
                <a:lnTo>
                  <a:pt x="120000" y="25741"/>
                </a:lnTo>
                <a:lnTo>
                  <a:pt x="50000" y="25741"/>
                </a:lnTo>
                <a:lnTo>
                  <a:pt x="18586" y="0"/>
                </a:lnTo>
                <a:lnTo>
                  <a:pt x="20000" y="25741"/>
                </a:lnTo>
                <a:lnTo>
                  <a:pt x="0" y="25741"/>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23"/>
          <p:cNvSpPr/>
          <p:nvPr/>
        </p:nvSpPr>
        <p:spPr>
          <a:xfrm>
            <a:off x="6194298" y="5010658"/>
            <a:ext cx="2468880" cy="1507363"/>
          </a:xfrm>
          <a:custGeom>
            <a:rect b="b" l="l" r="r" t="t"/>
            <a:pathLst>
              <a:path extrusionOk="0" h="120000" w="120000">
                <a:moveTo>
                  <a:pt x="0" y="25741"/>
                </a:moveTo>
                <a:lnTo>
                  <a:pt x="20000" y="25741"/>
                </a:lnTo>
                <a:lnTo>
                  <a:pt x="18586" y="0"/>
                </a:lnTo>
                <a:lnTo>
                  <a:pt x="50000" y="25741"/>
                </a:lnTo>
                <a:lnTo>
                  <a:pt x="120000" y="25741"/>
                </a:lnTo>
                <a:lnTo>
                  <a:pt x="120000" y="41452"/>
                </a:lnTo>
                <a:lnTo>
                  <a:pt x="120000" y="65015"/>
                </a:lnTo>
                <a:lnTo>
                  <a:pt x="120000" y="120000"/>
                </a:lnTo>
                <a:lnTo>
                  <a:pt x="50000" y="120000"/>
                </a:lnTo>
                <a:lnTo>
                  <a:pt x="20000" y="120000"/>
                </a:lnTo>
                <a:lnTo>
                  <a:pt x="0" y="120000"/>
                </a:lnTo>
                <a:lnTo>
                  <a:pt x="0" y="65015"/>
                </a:lnTo>
                <a:lnTo>
                  <a:pt x="0" y="41452"/>
                </a:lnTo>
                <a:lnTo>
                  <a:pt x="0" y="25741"/>
                </a:lnTo>
                <a:close/>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23"/>
          <p:cNvSpPr/>
          <p:nvPr/>
        </p:nvSpPr>
        <p:spPr>
          <a:xfrm>
            <a:off x="480860" y="5087239"/>
            <a:ext cx="2469984" cy="1430782"/>
          </a:xfrm>
          <a:custGeom>
            <a:rect b="b" l="l" r="r" t="t"/>
            <a:pathLst>
              <a:path extrusionOk="0" h="120000" w="120000">
                <a:moveTo>
                  <a:pt x="120000" y="20695"/>
                </a:moveTo>
                <a:lnTo>
                  <a:pt x="99996" y="20695"/>
                </a:lnTo>
                <a:lnTo>
                  <a:pt x="104513" y="0"/>
                </a:lnTo>
                <a:lnTo>
                  <a:pt x="69997" y="20695"/>
                </a:lnTo>
                <a:lnTo>
                  <a:pt x="0" y="20695"/>
                </a:lnTo>
                <a:lnTo>
                  <a:pt x="0" y="120000"/>
                </a:lnTo>
                <a:lnTo>
                  <a:pt x="120000" y="120000"/>
                </a:lnTo>
                <a:lnTo>
                  <a:pt x="120000" y="20695"/>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23"/>
          <p:cNvSpPr/>
          <p:nvPr/>
        </p:nvSpPr>
        <p:spPr>
          <a:xfrm>
            <a:off x="480860" y="5087239"/>
            <a:ext cx="2469984" cy="1430782"/>
          </a:xfrm>
          <a:custGeom>
            <a:rect b="b" l="l" r="r" t="t"/>
            <a:pathLst>
              <a:path extrusionOk="0" h="120000" w="120000">
                <a:moveTo>
                  <a:pt x="0" y="20695"/>
                </a:moveTo>
                <a:lnTo>
                  <a:pt x="69997" y="20695"/>
                </a:lnTo>
                <a:lnTo>
                  <a:pt x="104513" y="0"/>
                </a:lnTo>
                <a:lnTo>
                  <a:pt x="99996" y="20695"/>
                </a:lnTo>
                <a:lnTo>
                  <a:pt x="120000" y="20695"/>
                </a:lnTo>
                <a:lnTo>
                  <a:pt x="120000" y="37248"/>
                </a:lnTo>
                <a:lnTo>
                  <a:pt x="120000" y="62072"/>
                </a:lnTo>
                <a:lnTo>
                  <a:pt x="120000" y="120000"/>
                </a:lnTo>
                <a:lnTo>
                  <a:pt x="99996" y="120000"/>
                </a:lnTo>
                <a:lnTo>
                  <a:pt x="69997" y="120000"/>
                </a:lnTo>
                <a:lnTo>
                  <a:pt x="0" y="120000"/>
                </a:lnTo>
                <a:lnTo>
                  <a:pt x="0" y="62072"/>
                </a:lnTo>
                <a:lnTo>
                  <a:pt x="0" y="37248"/>
                </a:lnTo>
                <a:lnTo>
                  <a:pt x="0" y="20695"/>
                </a:lnTo>
                <a:close/>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23"/>
          <p:cNvSpPr txBox="1"/>
          <p:nvPr/>
        </p:nvSpPr>
        <p:spPr>
          <a:xfrm>
            <a:off x="214071" y="200341"/>
            <a:ext cx="329388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Deliver personalized</a:t>
            </a:r>
            <a:endParaRPr sz="2800">
              <a:solidFill>
                <a:schemeClr val="dk1"/>
              </a:solidFill>
              <a:latin typeface="Georgia"/>
              <a:ea typeface="Georgia"/>
              <a:cs typeface="Georgia"/>
              <a:sym typeface="Georgia"/>
            </a:endParaRPr>
          </a:p>
        </p:txBody>
      </p:sp>
      <p:sp>
        <p:nvSpPr>
          <p:cNvPr id="788" name="Google Shape;788;p23"/>
          <p:cNvSpPr txBox="1"/>
          <p:nvPr/>
        </p:nvSpPr>
        <p:spPr>
          <a:xfrm>
            <a:off x="3517847" y="200341"/>
            <a:ext cx="107475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advice</a:t>
            </a:r>
            <a:endParaRPr sz="2800">
              <a:solidFill>
                <a:schemeClr val="dk1"/>
              </a:solidFill>
              <a:latin typeface="Georgia"/>
              <a:ea typeface="Georgia"/>
              <a:cs typeface="Georgia"/>
              <a:sym typeface="Georgia"/>
            </a:endParaRPr>
          </a:p>
        </p:txBody>
      </p:sp>
      <p:sp>
        <p:nvSpPr>
          <p:cNvPr id="789" name="Google Shape;789;p23"/>
          <p:cNvSpPr txBox="1"/>
          <p:nvPr/>
        </p:nvSpPr>
        <p:spPr>
          <a:xfrm>
            <a:off x="4601233" y="200341"/>
            <a:ext cx="38017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at</a:t>
            </a:r>
            <a:endParaRPr sz="2800">
              <a:solidFill>
                <a:schemeClr val="dk1"/>
              </a:solidFill>
              <a:latin typeface="Georgia"/>
              <a:ea typeface="Georgia"/>
              <a:cs typeface="Georgia"/>
              <a:sym typeface="Georgia"/>
            </a:endParaRPr>
          </a:p>
        </p:txBody>
      </p:sp>
      <p:sp>
        <p:nvSpPr>
          <p:cNvPr id="790" name="Google Shape;790;p23"/>
          <p:cNvSpPr txBox="1"/>
          <p:nvPr/>
        </p:nvSpPr>
        <p:spPr>
          <a:xfrm>
            <a:off x="4987928" y="200341"/>
            <a:ext cx="84554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scale</a:t>
            </a:r>
            <a:endParaRPr sz="2800">
              <a:solidFill>
                <a:schemeClr val="dk1"/>
              </a:solidFill>
              <a:latin typeface="Georgia"/>
              <a:ea typeface="Georgia"/>
              <a:cs typeface="Georgia"/>
              <a:sym typeface="Georgia"/>
            </a:endParaRPr>
          </a:p>
        </p:txBody>
      </p:sp>
      <p:sp>
        <p:nvSpPr>
          <p:cNvPr id="791" name="Google Shape;791;p23"/>
          <p:cNvSpPr txBox="1"/>
          <p:nvPr/>
        </p:nvSpPr>
        <p:spPr>
          <a:xfrm>
            <a:off x="575564" y="1239739"/>
            <a:ext cx="2294130" cy="715771"/>
          </a:xfrm>
          <a:prstGeom prst="rect">
            <a:avLst/>
          </a:prstGeom>
          <a:noFill/>
          <a:ln>
            <a:noFill/>
          </a:ln>
        </p:spPr>
        <p:txBody>
          <a:bodyPr anchorCtr="0" anchor="t" bIns="0" lIns="0" spcFirstLastPara="1" rIns="0" wrap="square" tIns="0">
            <a:noAutofit/>
          </a:bodyPr>
          <a:lstStyle/>
          <a:p>
            <a:pPr indent="0" lvl="0" marL="0" marR="0" rtl="0" algn="ctr">
              <a:lnSpc>
                <a:spcPct val="109687"/>
              </a:lnSpc>
              <a:spcBef>
                <a:spcPts val="0"/>
              </a:spcBef>
              <a:spcAft>
                <a:spcPts val="0"/>
              </a:spcAft>
              <a:buNone/>
            </a:pPr>
            <a:r>
              <a:rPr b="1" lang="en-US" sz="1600">
                <a:solidFill>
                  <a:srgbClr val="FFFFFF"/>
                </a:solidFill>
                <a:latin typeface="Verdana"/>
                <a:ea typeface="Verdana"/>
                <a:cs typeface="Verdana"/>
                <a:sym typeface="Verdana"/>
              </a:rPr>
              <a:t>“How can I manage</a:t>
            </a:r>
            <a:endParaRPr sz="1600">
              <a:solidFill>
                <a:schemeClr val="dk1"/>
              </a:solidFill>
              <a:latin typeface="Verdana"/>
              <a:ea typeface="Verdana"/>
              <a:cs typeface="Verdana"/>
              <a:sym typeface="Verdana"/>
            </a:endParaRPr>
          </a:p>
          <a:p>
            <a:pPr indent="-10434" lvl="0" marL="277134" marR="292779" rtl="0" algn="ctr">
              <a:lnSpc>
                <a:spcPct val="80000"/>
              </a:lnSpc>
              <a:spcBef>
                <a:spcPts val="8"/>
              </a:spcBef>
              <a:spcAft>
                <a:spcPts val="0"/>
              </a:spcAft>
              <a:buNone/>
            </a:pPr>
            <a:r>
              <a:rPr b="1" baseline="-25000" lang="en-US" sz="2400">
                <a:solidFill>
                  <a:srgbClr val="FFFFFF"/>
                </a:solidFill>
                <a:latin typeface="Verdana"/>
                <a:ea typeface="Verdana"/>
                <a:cs typeface="Verdana"/>
                <a:sym typeface="Verdana"/>
              </a:rPr>
              <a:t>my day-to-day</a:t>
            </a:r>
            <a:endParaRPr sz="1600">
              <a:solidFill>
                <a:schemeClr val="dk1"/>
              </a:solidFill>
              <a:latin typeface="Verdana"/>
              <a:ea typeface="Verdana"/>
              <a:cs typeface="Verdana"/>
              <a:sym typeface="Verdana"/>
            </a:endParaRPr>
          </a:p>
          <a:p>
            <a:pPr indent="-8166" lvl="0" marL="414566" marR="428227" rtl="0" algn="ctr">
              <a:lnSpc>
                <a:spcPct val="80000"/>
              </a:lnSpc>
              <a:spcBef>
                <a:spcPts val="0"/>
              </a:spcBef>
              <a:spcAft>
                <a:spcPts val="0"/>
              </a:spcAft>
              <a:buNone/>
            </a:pPr>
            <a:r>
              <a:rPr b="1" baseline="-25000" lang="en-US" sz="2400">
                <a:solidFill>
                  <a:srgbClr val="FFFFFF"/>
                </a:solidFill>
                <a:latin typeface="Verdana"/>
                <a:ea typeface="Verdana"/>
                <a:cs typeface="Verdana"/>
                <a:sym typeface="Verdana"/>
              </a:rPr>
              <a:t>budgeting?”</a:t>
            </a:r>
            <a:endParaRPr sz="1600">
              <a:solidFill>
                <a:schemeClr val="dk1"/>
              </a:solidFill>
              <a:latin typeface="Verdana"/>
              <a:ea typeface="Verdana"/>
              <a:cs typeface="Verdana"/>
              <a:sym typeface="Verdana"/>
            </a:endParaRPr>
          </a:p>
        </p:txBody>
      </p:sp>
      <p:sp>
        <p:nvSpPr>
          <p:cNvPr id="792" name="Google Shape;792;p23"/>
          <p:cNvSpPr txBox="1"/>
          <p:nvPr/>
        </p:nvSpPr>
        <p:spPr>
          <a:xfrm>
            <a:off x="6459982" y="1239739"/>
            <a:ext cx="1967796"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b="1" lang="en-US" sz="1600">
                <a:solidFill>
                  <a:srgbClr val="FFFFFF"/>
                </a:solidFill>
                <a:latin typeface="Verdana"/>
                <a:ea typeface="Verdana"/>
                <a:cs typeface="Verdana"/>
                <a:sym typeface="Verdana"/>
              </a:rPr>
              <a:t>“How can I build</a:t>
            </a:r>
            <a:endParaRPr sz="1600">
              <a:solidFill>
                <a:schemeClr val="dk1"/>
              </a:solidFill>
              <a:latin typeface="Verdana"/>
              <a:ea typeface="Verdana"/>
              <a:cs typeface="Verdana"/>
              <a:sym typeface="Verdana"/>
            </a:endParaRPr>
          </a:p>
        </p:txBody>
      </p:sp>
      <p:sp>
        <p:nvSpPr>
          <p:cNvPr id="793" name="Google Shape;793;p23"/>
          <p:cNvSpPr txBox="1"/>
          <p:nvPr/>
        </p:nvSpPr>
        <p:spPr>
          <a:xfrm>
            <a:off x="6459982" y="1483579"/>
            <a:ext cx="402201"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b="1" lang="en-US" sz="1600">
                <a:solidFill>
                  <a:srgbClr val="FFFFFF"/>
                </a:solidFill>
                <a:latin typeface="Verdana"/>
                <a:ea typeface="Verdana"/>
                <a:cs typeface="Verdana"/>
                <a:sym typeface="Verdana"/>
              </a:rPr>
              <a:t>my</a:t>
            </a:r>
            <a:endParaRPr sz="1600">
              <a:solidFill>
                <a:schemeClr val="dk1"/>
              </a:solidFill>
              <a:latin typeface="Verdana"/>
              <a:ea typeface="Verdana"/>
              <a:cs typeface="Verdana"/>
              <a:sym typeface="Verdana"/>
            </a:endParaRPr>
          </a:p>
        </p:txBody>
      </p:sp>
      <p:sp>
        <p:nvSpPr>
          <p:cNvPr id="794" name="Google Shape;794;p23"/>
          <p:cNvSpPr txBox="1"/>
          <p:nvPr/>
        </p:nvSpPr>
        <p:spPr>
          <a:xfrm>
            <a:off x="6875703" y="1483579"/>
            <a:ext cx="1095222" cy="471931"/>
          </a:xfrm>
          <a:prstGeom prst="rect">
            <a:avLst/>
          </a:prstGeom>
          <a:noFill/>
          <a:ln>
            <a:noFill/>
          </a:ln>
        </p:spPr>
        <p:txBody>
          <a:bodyPr anchorCtr="0" anchor="t" bIns="0" lIns="0" spcFirstLastPara="1" rIns="0" wrap="square" tIns="0">
            <a:noAutofit/>
          </a:bodyPr>
          <a:lstStyle/>
          <a:p>
            <a:pPr indent="0" lvl="0" marL="0" marR="0" rtl="0" algn="ctr">
              <a:lnSpc>
                <a:spcPct val="109687"/>
              </a:lnSpc>
              <a:spcBef>
                <a:spcPts val="0"/>
              </a:spcBef>
              <a:spcAft>
                <a:spcPts val="0"/>
              </a:spcAft>
              <a:buNone/>
            </a:pPr>
            <a:r>
              <a:rPr b="1" lang="en-US" sz="1600">
                <a:solidFill>
                  <a:srgbClr val="FFFFFF"/>
                </a:solidFill>
                <a:latin typeface="Verdana"/>
                <a:ea typeface="Verdana"/>
                <a:cs typeface="Verdana"/>
                <a:sym typeface="Verdana"/>
              </a:rPr>
              <a:t>credit for</a:t>
            </a:r>
            <a:endParaRPr sz="1600">
              <a:solidFill>
                <a:schemeClr val="dk1"/>
              </a:solidFill>
              <a:latin typeface="Verdana"/>
              <a:ea typeface="Verdana"/>
              <a:cs typeface="Verdana"/>
              <a:sym typeface="Verdana"/>
            </a:endParaRPr>
          </a:p>
          <a:p>
            <a:pPr indent="-1383" lvl="0" marL="52184" marR="40661" rtl="0" algn="ctr">
              <a:lnSpc>
                <a:spcPct val="80000"/>
              </a:lnSpc>
              <a:spcBef>
                <a:spcPts val="8"/>
              </a:spcBef>
              <a:spcAft>
                <a:spcPts val="0"/>
              </a:spcAft>
              <a:buNone/>
            </a:pPr>
            <a:r>
              <a:rPr b="1" baseline="-25000" lang="en-US" sz="2400">
                <a:solidFill>
                  <a:srgbClr val="FFFFFF"/>
                </a:solidFill>
                <a:latin typeface="Verdana"/>
                <a:ea typeface="Verdana"/>
                <a:cs typeface="Verdana"/>
                <a:sym typeface="Verdana"/>
              </a:rPr>
              <a:t>future?”</a:t>
            </a:r>
            <a:endParaRPr sz="1600">
              <a:solidFill>
                <a:schemeClr val="dk1"/>
              </a:solidFill>
              <a:latin typeface="Verdana"/>
              <a:ea typeface="Verdana"/>
              <a:cs typeface="Verdana"/>
              <a:sym typeface="Verdana"/>
            </a:endParaRPr>
          </a:p>
        </p:txBody>
      </p:sp>
      <p:sp>
        <p:nvSpPr>
          <p:cNvPr id="795" name="Google Shape;795;p23"/>
          <p:cNvSpPr txBox="1"/>
          <p:nvPr/>
        </p:nvSpPr>
        <p:spPr>
          <a:xfrm>
            <a:off x="8001656" y="1483579"/>
            <a:ext cx="427959"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b="1" lang="en-US" sz="1600">
                <a:solidFill>
                  <a:srgbClr val="FFFFFF"/>
                </a:solidFill>
                <a:latin typeface="Verdana"/>
                <a:ea typeface="Verdana"/>
                <a:cs typeface="Verdana"/>
                <a:sym typeface="Verdana"/>
              </a:rPr>
              <a:t>the</a:t>
            </a:r>
            <a:endParaRPr sz="1600">
              <a:solidFill>
                <a:schemeClr val="dk1"/>
              </a:solidFill>
              <a:latin typeface="Verdana"/>
              <a:ea typeface="Verdana"/>
              <a:cs typeface="Verdana"/>
              <a:sym typeface="Verdana"/>
            </a:endParaRPr>
          </a:p>
        </p:txBody>
      </p:sp>
      <p:sp>
        <p:nvSpPr>
          <p:cNvPr id="796" name="Google Shape;796;p23"/>
          <p:cNvSpPr txBox="1"/>
          <p:nvPr/>
        </p:nvSpPr>
        <p:spPr>
          <a:xfrm>
            <a:off x="584708" y="5582478"/>
            <a:ext cx="2277916" cy="715772"/>
          </a:xfrm>
          <a:prstGeom prst="rect">
            <a:avLst/>
          </a:prstGeom>
          <a:noFill/>
          <a:ln>
            <a:noFill/>
          </a:ln>
        </p:spPr>
        <p:txBody>
          <a:bodyPr anchorCtr="0" anchor="t" bIns="0" lIns="0" spcFirstLastPara="1" rIns="0" wrap="square" tIns="0">
            <a:noAutofit/>
          </a:bodyPr>
          <a:lstStyle/>
          <a:p>
            <a:pPr indent="0" lvl="0" marL="0" marR="0" rtl="0" algn="ctr">
              <a:lnSpc>
                <a:spcPct val="109687"/>
              </a:lnSpc>
              <a:spcBef>
                <a:spcPts val="0"/>
              </a:spcBef>
              <a:spcAft>
                <a:spcPts val="0"/>
              </a:spcAft>
              <a:buNone/>
            </a:pPr>
            <a:r>
              <a:rPr b="1" lang="en-US" sz="1600">
                <a:solidFill>
                  <a:srgbClr val="FFFFFF"/>
                </a:solidFill>
                <a:latin typeface="Verdana"/>
                <a:ea typeface="Verdana"/>
                <a:cs typeface="Verdana"/>
                <a:sym typeface="Verdana"/>
              </a:rPr>
              <a:t>“How can I develop</a:t>
            </a:r>
            <a:endParaRPr sz="1600">
              <a:solidFill>
                <a:schemeClr val="dk1"/>
              </a:solidFill>
              <a:latin typeface="Verdana"/>
              <a:ea typeface="Verdana"/>
              <a:cs typeface="Verdana"/>
              <a:sym typeface="Verdana"/>
            </a:endParaRPr>
          </a:p>
          <a:p>
            <a:pPr indent="-12466" lvl="0" marL="114066" marR="131872" rtl="0" algn="ctr">
              <a:lnSpc>
                <a:spcPct val="80000"/>
              </a:lnSpc>
              <a:spcBef>
                <a:spcPts val="8"/>
              </a:spcBef>
              <a:spcAft>
                <a:spcPts val="0"/>
              </a:spcAft>
              <a:buNone/>
            </a:pPr>
            <a:r>
              <a:rPr b="1" baseline="-25000" lang="en-US" sz="2400">
                <a:solidFill>
                  <a:srgbClr val="FFFFFF"/>
                </a:solidFill>
                <a:latin typeface="Verdana"/>
                <a:ea typeface="Verdana"/>
                <a:cs typeface="Verdana"/>
                <a:sym typeface="Verdana"/>
              </a:rPr>
              <a:t>a regular savings</a:t>
            </a:r>
            <a:endParaRPr sz="1600">
              <a:solidFill>
                <a:schemeClr val="dk1"/>
              </a:solidFill>
              <a:latin typeface="Verdana"/>
              <a:ea typeface="Verdana"/>
              <a:cs typeface="Verdana"/>
              <a:sym typeface="Verdana"/>
            </a:endParaRPr>
          </a:p>
          <a:p>
            <a:pPr indent="-3086" lvl="0" marL="688886" marR="706243" rtl="0" algn="ctr">
              <a:lnSpc>
                <a:spcPct val="80000"/>
              </a:lnSpc>
              <a:spcBef>
                <a:spcPts val="0"/>
              </a:spcBef>
              <a:spcAft>
                <a:spcPts val="0"/>
              </a:spcAft>
              <a:buNone/>
            </a:pPr>
            <a:r>
              <a:rPr b="1" baseline="-25000" lang="en-US" sz="2400">
                <a:solidFill>
                  <a:srgbClr val="FFFFFF"/>
                </a:solidFill>
                <a:latin typeface="Verdana"/>
                <a:ea typeface="Verdana"/>
                <a:cs typeface="Verdana"/>
                <a:sym typeface="Verdana"/>
              </a:rPr>
              <a:t>habit?”</a:t>
            </a:r>
            <a:endParaRPr sz="1600">
              <a:solidFill>
                <a:schemeClr val="dk1"/>
              </a:solidFill>
              <a:latin typeface="Verdana"/>
              <a:ea typeface="Verdana"/>
              <a:cs typeface="Verdana"/>
              <a:sym typeface="Verdana"/>
            </a:endParaRPr>
          </a:p>
        </p:txBody>
      </p:sp>
      <p:sp>
        <p:nvSpPr>
          <p:cNvPr id="797" name="Google Shape;797;p23"/>
          <p:cNvSpPr txBox="1"/>
          <p:nvPr/>
        </p:nvSpPr>
        <p:spPr>
          <a:xfrm>
            <a:off x="6331966" y="5582478"/>
            <a:ext cx="2208798" cy="715772"/>
          </a:xfrm>
          <a:prstGeom prst="rect">
            <a:avLst/>
          </a:prstGeom>
          <a:noFill/>
          <a:ln>
            <a:noFill/>
          </a:ln>
        </p:spPr>
        <p:txBody>
          <a:bodyPr anchorCtr="0" anchor="t" bIns="0" lIns="0" spcFirstLastPara="1" rIns="0" wrap="square" tIns="0">
            <a:noAutofit/>
          </a:bodyPr>
          <a:lstStyle/>
          <a:p>
            <a:pPr indent="0" lvl="0" marL="0" marR="0" rtl="0" algn="ctr">
              <a:lnSpc>
                <a:spcPct val="109687"/>
              </a:lnSpc>
              <a:spcBef>
                <a:spcPts val="0"/>
              </a:spcBef>
              <a:spcAft>
                <a:spcPts val="0"/>
              </a:spcAft>
              <a:buNone/>
            </a:pPr>
            <a:r>
              <a:rPr b="1" lang="en-US" sz="1600">
                <a:solidFill>
                  <a:srgbClr val="FFFFFF"/>
                </a:solidFill>
                <a:latin typeface="Verdana"/>
                <a:ea typeface="Verdana"/>
                <a:cs typeface="Verdana"/>
                <a:sym typeface="Verdana"/>
              </a:rPr>
              <a:t>“How do we create</a:t>
            </a:r>
            <a:endParaRPr sz="1600">
              <a:solidFill>
                <a:schemeClr val="dk1"/>
              </a:solidFill>
              <a:latin typeface="Verdana"/>
              <a:ea typeface="Verdana"/>
              <a:cs typeface="Verdana"/>
              <a:sym typeface="Verdana"/>
            </a:endParaRPr>
          </a:p>
          <a:p>
            <a:pPr indent="-9925" lvl="0" marL="251226" marR="267483" rtl="0" algn="ctr">
              <a:lnSpc>
                <a:spcPct val="80000"/>
              </a:lnSpc>
              <a:spcBef>
                <a:spcPts val="8"/>
              </a:spcBef>
              <a:spcAft>
                <a:spcPts val="0"/>
              </a:spcAft>
              <a:buNone/>
            </a:pPr>
            <a:r>
              <a:rPr b="1" baseline="-25000" lang="en-US" sz="2400">
                <a:solidFill>
                  <a:srgbClr val="FFFFFF"/>
                </a:solidFill>
                <a:latin typeface="Verdana"/>
                <a:ea typeface="Verdana"/>
                <a:cs typeface="Verdana"/>
                <a:sym typeface="Verdana"/>
              </a:rPr>
              <a:t>an investment</a:t>
            </a:r>
            <a:endParaRPr sz="1600">
              <a:solidFill>
                <a:schemeClr val="dk1"/>
              </a:solidFill>
              <a:latin typeface="Verdana"/>
              <a:ea typeface="Verdana"/>
              <a:cs typeface="Verdana"/>
              <a:sym typeface="Verdana"/>
            </a:endParaRPr>
          </a:p>
          <a:p>
            <a:pPr indent="-2577" lvl="0" marL="472478" marR="486052" rtl="0" algn="ctr">
              <a:lnSpc>
                <a:spcPct val="80000"/>
              </a:lnSpc>
              <a:spcBef>
                <a:spcPts val="0"/>
              </a:spcBef>
              <a:spcAft>
                <a:spcPts val="0"/>
              </a:spcAft>
              <a:buNone/>
            </a:pPr>
            <a:r>
              <a:rPr b="1" baseline="-25000" lang="en-US" sz="2400">
                <a:solidFill>
                  <a:srgbClr val="FFFFFF"/>
                </a:solidFill>
                <a:latin typeface="Verdana"/>
                <a:ea typeface="Verdana"/>
                <a:cs typeface="Verdana"/>
                <a:sym typeface="Verdana"/>
              </a:rPr>
              <a:t>strategy?”</a:t>
            </a:r>
            <a:endParaRPr sz="1600">
              <a:solidFill>
                <a:schemeClr val="dk1"/>
              </a:solidFill>
              <a:latin typeface="Verdana"/>
              <a:ea typeface="Verdana"/>
              <a:cs typeface="Verdana"/>
              <a:sym typeface="Verdana"/>
            </a:endParaRPr>
          </a:p>
        </p:txBody>
      </p:sp>
      <p:sp>
        <p:nvSpPr>
          <p:cNvPr id="798" name="Google Shape;798;p23"/>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799" name="Google Shape;799;p23"/>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20</a:t>
            </a:r>
            <a:endParaRPr sz="1000">
              <a:solidFill>
                <a:schemeClr val="dk1"/>
              </a:solidFill>
              <a:latin typeface="Verdana"/>
              <a:ea typeface="Verdana"/>
              <a:cs typeface="Verdana"/>
              <a:sym typeface="Verdana"/>
            </a:endParaRPr>
          </a:p>
        </p:txBody>
      </p:sp>
      <p:sp>
        <p:nvSpPr>
          <p:cNvPr id="800" name="Google Shape;800;p23"/>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4"/>
          <p:cNvSpPr txBox="1"/>
          <p:nvPr/>
        </p:nvSpPr>
        <p:spPr>
          <a:xfrm>
            <a:off x="5234836" y="731520"/>
            <a:ext cx="2049883" cy="267309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00">
              <a:solidFill>
                <a:schemeClr val="dk1"/>
              </a:solidFill>
              <a:latin typeface="Calibri"/>
              <a:ea typeface="Calibri"/>
              <a:cs typeface="Calibri"/>
              <a:sym typeface="Calibri"/>
            </a:endParaRPr>
          </a:p>
          <a:p>
            <a:pPr indent="0" lvl="0" marL="0" marR="0" rtl="0" algn="l">
              <a:lnSpc>
                <a:spcPct val="78974"/>
              </a:lnSpc>
              <a:spcBef>
                <a:spcPts val="19077"/>
              </a:spcBef>
              <a:spcAft>
                <a:spcPts val="0"/>
              </a:spcAft>
              <a:buNone/>
            </a:pPr>
            <a:r>
              <a:rPr b="1" baseline="-25000" i="1" lang="en-US" sz="1950">
                <a:solidFill>
                  <a:srgbClr val="FFFFFF"/>
                </a:solidFill>
                <a:latin typeface="Verdana"/>
                <a:ea typeface="Verdana"/>
                <a:cs typeface="Verdana"/>
                <a:sym typeface="Verdana"/>
              </a:rPr>
              <a:t>w</a:t>
            </a:r>
            <a:endParaRPr sz="1300">
              <a:solidFill>
                <a:schemeClr val="dk1"/>
              </a:solidFill>
              <a:latin typeface="Verdana"/>
              <a:ea typeface="Verdana"/>
              <a:cs typeface="Verdana"/>
              <a:sym typeface="Verdana"/>
            </a:endParaRPr>
          </a:p>
        </p:txBody>
      </p:sp>
      <p:sp>
        <p:nvSpPr>
          <p:cNvPr id="806" name="Google Shape;806;p24"/>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24"/>
          <p:cNvSpPr/>
          <p:nvPr/>
        </p:nvSpPr>
        <p:spPr>
          <a:xfrm>
            <a:off x="4652137" y="3716401"/>
            <a:ext cx="2764409" cy="2804833"/>
          </a:xfrm>
          <a:custGeom>
            <a:rect b="b" l="l" r="r" t="t"/>
            <a:pathLst>
              <a:path extrusionOk="0" h="120000" w="120000">
                <a:moveTo>
                  <a:pt x="119999" y="0"/>
                </a:moveTo>
                <a:lnTo>
                  <a:pt x="0" y="1716"/>
                </a:lnTo>
                <a:lnTo>
                  <a:pt x="0" y="120000"/>
                </a:lnTo>
                <a:lnTo>
                  <a:pt x="1747" y="119987"/>
                </a:lnTo>
                <a:lnTo>
                  <a:pt x="11583" y="119454"/>
                </a:lnTo>
                <a:lnTo>
                  <a:pt x="21189" y="118160"/>
                </a:lnTo>
                <a:lnTo>
                  <a:pt x="30534" y="116136"/>
                </a:lnTo>
                <a:lnTo>
                  <a:pt x="39588" y="113413"/>
                </a:lnTo>
                <a:lnTo>
                  <a:pt x="48320" y="110023"/>
                </a:lnTo>
                <a:lnTo>
                  <a:pt x="56700" y="105995"/>
                </a:lnTo>
                <a:lnTo>
                  <a:pt x="64697" y="101361"/>
                </a:lnTo>
                <a:lnTo>
                  <a:pt x="72281" y="96152"/>
                </a:lnTo>
                <a:lnTo>
                  <a:pt x="79422" y="90398"/>
                </a:lnTo>
                <a:lnTo>
                  <a:pt x="86089" y="84130"/>
                </a:lnTo>
                <a:lnTo>
                  <a:pt x="92251" y="77380"/>
                </a:lnTo>
                <a:lnTo>
                  <a:pt x="97879" y="70178"/>
                </a:lnTo>
                <a:lnTo>
                  <a:pt x="102942" y="62555"/>
                </a:lnTo>
                <a:lnTo>
                  <a:pt x="107409" y="54541"/>
                </a:lnTo>
                <a:lnTo>
                  <a:pt x="111250" y="46169"/>
                </a:lnTo>
                <a:lnTo>
                  <a:pt x="114434" y="37468"/>
                </a:lnTo>
                <a:lnTo>
                  <a:pt x="116932" y="28470"/>
                </a:lnTo>
                <a:lnTo>
                  <a:pt x="118712" y="19205"/>
                </a:lnTo>
                <a:lnTo>
                  <a:pt x="119745" y="9705"/>
                </a:lnTo>
                <a:lnTo>
                  <a:pt x="119999" y="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24"/>
          <p:cNvSpPr/>
          <p:nvPr/>
        </p:nvSpPr>
        <p:spPr>
          <a:xfrm>
            <a:off x="4949952" y="4034028"/>
            <a:ext cx="2609088" cy="253136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24"/>
          <p:cNvSpPr/>
          <p:nvPr/>
        </p:nvSpPr>
        <p:spPr>
          <a:xfrm>
            <a:off x="5141849" y="4226115"/>
            <a:ext cx="2225039" cy="21474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0" name="Google Shape;810;p24"/>
          <p:cNvSpPr/>
          <p:nvPr/>
        </p:nvSpPr>
        <p:spPr>
          <a:xfrm>
            <a:off x="1518919" y="3756533"/>
            <a:ext cx="2804922" cy="2764409"/>
          </a:xfrm>
          <a:custGeom>
            <a:rect b="b" l="l" r="r" t="t"/>
            <a:pathLst>
              <a:path extrusionOk="0" h="120000" w="120000">
                <a:moveTo>
                  <a:pt x="120000" y="120000"/>
                </a:moveTo>
                <a:lnTo>
                  <a:pt x="118277" y="0"/>
                </a:lnTo>
                <a:lnTo>
                  <a:pt x="0" y="0"/>
                </a:lnTo>
                <a:lnTo>
                  <a:pt x="10" y="1747"/>
                </a:lnTo>
                <a:lnTo>
                  <a:pt x="544" y="11583"/>
                </a:lnTo>
                <a:lnTo>
                  <a:pt x="1838" y="21189"/>
                </a:lnTo>
                <a:lnTo>
                  <a:pt x="3861" y="30534"/>
                </a:lnTo>
                <a:lnTo>
                  <a:pt x="6584" y="39588"/>
                </a:lnTo>
                <a:lnTo>
                  <a:pt x="9975" y="48320"/>
                </a:lnTo>
                <a:lnTo>
                  <a:pt x="14003" y="56700"/>
                </a:lnTo>
                <a:lnTo>
                  <a:pt x="18637" y="64697"/>
                </a:lnTo>
                <a:lnTo>
                  <a:pt x="23847" y="72281"/>
                </a:lnTo>
                <a:lnTo>
                  <a:pt x="29601" y="79422"/>
                </a:lnTo>
                <a:lnTo>
                  <a:pt x="35869" y="86089"/>
                </a:lnTo>
                <a:lnTo>
                  <a:pt x="42619" y="92251"/>
                </a:lnTo>
                <a:lnTo>
                  <a:pt x="49822" y="97879"/>
                </a:lnTo>
                <a:lnTo>
                  <a:pt x="57445" y="102942"/>
                </a:lnTo>
                <a:lnTo>
                  <a:pt x="65458" y="107409"/>
                </a:lnTo>
                <a:lnTo>
                  <a:pt x="73831" y="111250"/>
                </a:lnTo>
                <a:lnTo>
                  <a:pt x="82531" y="114434"/>
                </a:lnTo>
                <a:lnTo>
                  <a:pt x="91530" y="116932"/>
                </a:lnTo>
                <a:lnTo>
                  <a:pt x="100794" y="118712"/>
                </a:lnTo>
                <a:lnTo>
                  <a:pt x="110294" y="119745"/>
                </a:lnTo>
                <a:lnTo>
                  <a:pt x="12000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24"/>
          <p:cNvSpPr/>
          <p:nvPr/>
        </p:nvSpPr>
        <p:spPr>
          <a:xfrm>
            <a:off x="1519174" y="890904"/>
            <a:ext cx="2764409" cy="2804922"/>
          </a:xfrm>
          <a:custGeom>
            <a:rect b="b" l="l" r="r" t="t"/>
            <a:pathLst>
              <a:path extrusionOk="0" h="120000" w="120000">
                <a:moveTo>
                  <a:pt x="0" y="120000"/>
                </a:moveTo>
                <a:lnTo>
                  <a:pt x="120000" y="118277"/>
                </a:lnTo>
                <a:lnTo>
                  <a:pt x="120000" y="0"/>
                </a:lnTo>
                <a:lnTo>
                  <a:pt x="118252" y="10"/>
                </a:lnTo>
                <a:lnTo>
                  <a:pt x="108416" y="544"/>
                </a:lnTo>
                <a:lnTo>
                  <a:pt x="98811" y="1837"/>
                </a:lnTo>
                <a:lnTo>
                  <a:pt x="89466" y="3861"/>
                </a:lnTo>
                <a:lnTo>
                  <a:pt x="80413" y="6584"/>
                </a:lnTo>
                <a:lnTo>
                  <a:pt x="71681" y="9974"/>
                </a:lnTo>
                <a:lnTo>
                  <a:pt x="63302" y="14002"/>
                </a:lnTo>
                <a:lnTo>
                  <a:pt x="55304" y="18636"/>
                </a:lnTo>
                <a:lnTo>
                  <a:pt x="47720" y="23845"/>
                </a:lnTo>
                <a:lnTo>
                  <a:pt x="40579" y="29599"/>
                </a:lnTo>
                <a:lnTo>
                  <a:pt x="33912" y="35867"/>
                </a:lnTo>
                <a:lnTo>
                  <a:pt x="27750" y="42617"/>
                </a:lnTo>
                <a:lnTo>
                  <a:pt x="22122" y="49819"/>
                </a:lnTo>
                <a:lnTo>
                  <a:pt x="17059" y="57442"/>
                </a:lnTo>
                <a:lnTo>
                  <a:pt x="12591" y="65456"/>
                </a:lnTo>
                <a:lnTo>
                  <a:pt x="8750" y="73828"/>
                </a:lnTo>
                <a:lnTo>
                  <a:pt x="5565" y="82529"/>
                </a:lnTo>
                <a:lnTo>
                  <a:pt x="3067" y="91528"/>
                </a:lnTo>
                <a:lnTo>
                  <a:pt x="1287" y="100793"/>
                </a:lnTo>
                <a:lnTo>
                  <a:pt x="254" y="110294"/>
                </a:lnTo>
                <a:lnTo>
                  <a:pt x="0" y="12000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24"/>
          <p:cNvSpPr/>
          <p:nvPr/>
        </p:nvSpPr>
        <p:spPr>
          <a:xfrm>
            <a:off x="100584" y="2724912"/>
            <a:ext cx="1805939" cy="24612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24"/>
          <p:cNvSpPr/>
          <p:nvPr/>
        </p:nvSpPr>
        <p:spPr>
          <a:xfrm>
            <a:off x="288036" y="2895600"/>
            <a:ext cx="1232915" cy="186994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24"/>
          <p:cNvSpPr/>
          <p:nvPr/>
        </p:nvSpPr>
        <p:spPr>
          <a:xfrm>
            <a:off x="353504" y="2961004"/>
            <a:ext cx="1102321" cy="173951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24"/>
          <p:cNvSpPr/>
          <p:nvPr/>
        </p:nvSpPr>
        <p:spPr>
          <a:xfrm>
            <a:off x="1045756" y="3123565"/>
            <a:ext cx="1102321" cy="1739519"/>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24"/>
          <p:cNvSpPr/>
          <p:nvPr/>
        </p:nvSpPr>
        <p:spPr>
          <a:xfrm>
            <a:off x="850391" y="2927604"/>
            <a:ext cx="1690116" cy="232714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24"/>
          <p:cNvSpPr/>
          <p:nvPr/>
        </p:nvSpPr>
        <p:spPr>
          <a:xfrm>
            <a:off x="1045756" y="3123565"/>
            <a:ext cx="1102321" cy="1738375"/>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24"/>
          <p:cNvSpPr/>
          <p:nvPr/>
        </p:nvSpPr>
        <p:spPr>
          <a:xfrm>
            <a:off x="2849880" y="4419598"/>
            <a:ext cx="1429512" cy="231952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24"/>
          <p:cNvSpPr/>
          <p:nvPr/>
        </p:nvSpPr>
        <p:spPr>
          <a:xfrm>
            <a:off x="3042539" y="4612055"/>
            <a:ext cx="1044384" cy="1934591"/>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24"/>
          <p:cNvSpPr/>
          <p:nvPr/>
        </p:nvSpPr>
        <p:spPr>
          <a:xfrm>
            <a:off x="2182368" y="4277868"/>
            <a:ext cx="1426463" cy="231800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24"/>
          <p:cNvSpPr/>
          <p:nvPr/>
        </p:nvSpPr>
        <p:spPr>
          <a:xfrm>
            <a:off x="2375027" y="4469396"/>
            <a:ext cx="1042415" cy="1934591"/>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24"/>
          <p:cNvSpPr/>
          <p:nvPr/>
        </p:nvSpPr>
        <p:spPr>
          <a:xfrm>
            <a:off x="1923414" y="987551"/>
            <a:ext cx="1042415" cy="1810765"/>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24"/>
          <p:cNvSpPr/>
          <p:nvPr/>
        </p:nvSpPr>
        <p:spPr>
          <a:xfrm>
            <a:off x="1921764" y="985901"/>
            <a:ext cx="1045590" cy="18139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24"/>
          <p:cNvSpPr/>
          <p:nvPr/>
        </p:nvSpPr>
        <p:spPr>
          <a:xfrm>
            <a:off x="2322957" y="1268856"/>
            <a:ext cx="1042416" cy="1804035"/>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5" name="Google Shape;825;p24"/>
          <p:cNvSpPr/>
          <p:nvPr/>
        </p:nvSpPr>
        <p:spPr>
          <a:xfrm>
            <a:off x="2318131" y="1264030"/>
            <a:ext cx="1051941" cy="181356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24"/>
          <p:cNvSpPr/>
          <p:nvPr/>
        </p:nvSpPr>
        <p:spPr>
          <a:xfrm>
            <a:off x="4612005" y="891159"/>
            <a:ext cx="2804795" cy="2764409"/>
          </a:xfrm>
          <a:custGeom>
            <a:rect b="b" l="l" r="r" t="t"/>
            <a:pathLst>
              <a:path extrusionOk="0" h="120000" w="120000">
                <a:moveTo>
                  <a:pt x="0" y="0"/>
                </a:moveTo>
                <a:lnTo>
                  <a:pt x="1717" y="120000"/>
                </a:lnTo>
                <a:lnTo>
                  <a:pt x="119999" y="120000"/>
                </a:lnTo>
                <a:lnTo>
                  <a:pt x="119989" y="118252"/>
                </a:lnTo>
                <a:lnTo>
                  <a:pt x="119455" y="108416"/>
                </a:lnTo>
                <a:lnTo>
                  <a:pt x="118161" y="98811"/>
                </a:lnTo>
                <a:lnTo>
                  <a:pt x="116138" y="89466"/>
                </a:lnTo>
                <a:lnTo>
                  <a:pt x="113415" y="80413"/>
                </a:lnTo>
                <a:lnTo>
                  <a:pt x="110024" y="71681"/>
                </a:lnTo>
                <a:lnTo>
                  <a:pt x="105996" y="63302"/>
                </a:lnTo>
                <a:lnTo>
                  <a:pt x="101362" y="55304"/>
                </a:lnTo>
                <a:lnTo>
                  <a:pt x="96153" y="47720"/>
                </a:lnTo>
                <a:lnTo>
                  <a:pt x="90399" y="40579"/>
                </a:lnTo>
                <a:lnTo>
                  <a:pt x="84131" y="33912"/>
                </a:lnTo>
                <a:lnTo>
                  <a:pt x="77381" y="27750"/>
                </a:lnTo>
                <a:lnTo>
                  <a:pt x="70179" y="22122"/>
                </a:lnTo>
                <a:lnTo>
                  <a:pt x="62555" y="17059"/>
                </a:lnTo>
                <a:lnTo>
                  <a:pt x="54542" y="12591"/>
                </a:lnTo>
                <a:lnTo>
                  <a:pt x="46170" y="8750"/>
                </a:lnTo>
                <a:lnTo>
                  <a:pt x="37469" y="5565"/>
                </a:lnTo>
                <a:lnTo>
                  <a:pt x="28470" y="3067"/>
                </a:lnTo>
                <a:lnTo>
                  <a:pt x="19205" y="1287"/>
                </a:lnTo>
                <a:lnTo>
                  <a:pt x="9705" y="254"/>
                </a:lnTo>
                <a:lnTo>
                  <a:pt x="0" y="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24"/>
          <p:cNvSpPr/>
          <p:nvPr/>
        </p:nvSpPr>
        <p:spPr>
          <a:xfrm>
            <a:off x="5242560" y="731520"/>
            <a:ext cx="2042160" cy="2673095"/>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8" name="Google Shape;828;p24"/>
          <p:cNvSpPr/>
          <p:nvPr/>
        </p:nvSpPr>
        <p:spPr>
          <a:xfrm>
            <a:off x="5434076" y="923543"/>
            <a:ext cx="1658112" cy="2289048"/>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24"/>
          <p:cNvSpPr txBox="1"/>
          <p:nvPr/>
        </p:nvSpPr>
        <p:spPr>
          <a:xfrm>
            <a:off x="214071" y="200341"/>
            <a:ext cx="3042380"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Helping customers</a:t>
            </a:r>
            <a:endParaRPr sz="2800">
              <a:solidFill>
                <a:schemeClr val="dk1"/>
              </a:solidFill>
              <a:latin typeface="Georgia"/>
              <a:ea typeface="Georgia"/>
              <a:cs typeface="Georgia"/>
              <a:sym typeface="Georgia"/>
            </a:endParaRPr>
          </a:p>
        </p:txBody>
      </p:sp>
      <p:sp>
        <p:nvSpPr>
          <p:cNvPr id="830" name="Google Shape;830;p24"/>
          <p:cNvSpPr txBox="1"/>
          <p:nvPr/>
        </p:nvSpPr>
        <p:spPr>
          <a:xfrm>
            <a:off x="3265732" y="200341"/>
            <a:ext cx="1779654"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reach their</a:t>
            </a:r>
            <a:endParaRPr sz="2800">
              <a:solidFill>
                <a:schemeClr val="dk1"/>
              </a:solidFill>
              <a:latin typeface="Georgia"/>
              <a:ea typeface="Georgia"/>
              <a:cs typeface="Georgia"/>
              <a:sym typeface="Georgia"/>
            </a:endParaRPr>
          </a:p>
        </p:txBody>
      </p:sp>
      <p:sp>
        <p:nvSpPr>
          <p:cNvPr id="831" name="Google Shape;831;p24"/>
          <p:cNvSpPr txBox="1"/>
          <p:nvPr/>
        </p:nvSpPr>
        <p:spPr>
          <a:xfrm>
            <a:off x="5052200" y="200341"/>
            <a:ext cx="885868"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goals</a:t>
            </a:r>
            <a:endParaRPr sz="2800">
              <a:solidFill>
                <a:schemeClr val="dk1"/>
              </a:solidFill>
              <a:latin typeface="Georgia"/>
              <a:ea typeface="Georgia"/>
              <a:cs typeface="Georgia"/>
              <a:sym typeface="Georgia"/>
            </a:endParaRPr>
          </a:p>
        </p:txBody>
      </p:sp>
      <p:sp>
        <p:nvSpPr>
          <p:cNvPr id="832" name="Google Shape;832;p24"/>
          <p:cNvSpPr txBox="1"/>
          <p:nvPr/>
        </p:nvSpPr>
        <p:spPr>
          <a:xfrm>
            <a:off x="443585" y="968287"/>
            <a:ext cx="1234807" cy="543559"/>
          </a:xfrm>
          <a:prstGeom prst="rect">
            <a:avLst/>
          </a:prstGeom>
          <a:noFill/>
          <a:ln>
            <a:noFill/>
          </a:ln>
        </p:spPr>
        <p:txBody>
          <a:bodyPr anchorCtr="0" anchor="t" bIns="0" lIns="0" spcFirstLastPara="1" rIns="0" wrap="square" tIns="0">
            <a:noAutofit/>
          </a:bodyPr>
          <a:lstStyle/>
          <a:p>
            <a:pPr indent="-6857" lvl="0" marL="159258" marR="168551" rtl="0" algn="ctr">
              <a:lnSpc>
                <a:spcPct val="112083"/>
              </a:lnSpc>
              <a:spcBef>
                <a:spcPts val="0"/>
              </a:spcBef>
              <a:spcAft>
                <a:spcPts val="0"/>
              </a:spcAft>
              <a:buNone/>
            </a:pPr>
            <a:r>
              <a:rPr b="1" lang="en-US" sz="1200">
                <a:solidFill>
                  <a:schemeClr val="dk1"/>
                </a:solidFill>
                <a:latin typeface="Verdana"/>
                <a:ea typeface="Verdana"/>
                <a:cs typeface="Verdana"/>
                <a:sym typeface="Verdana"/>
              </a:rPr>
              <a:t>Predictive</a:t>
            </a:r>
            <a:endParaRPr sz="1200">
              <a:solidFill>
                <a:schemeClr val="dk1"/>
              </a:solidFill>
              <a:latin typeface="Verdana"/>
              <a:ea typeface="Verdana"/>
              <a:cs typeface="Verdana"/>
              <a:sym typeface="Verdana"/>
            </a:endParaRPr>
          </a:p>
          <a:p>
            <a:pPr indent="-10491" lvl="0" marL="239092" marR="247706" rtl="0" algn="ctr">
              <a:lnSpc>
                <a:spcPct val="80000"/>
              </a:lnSpc>
              <a:spcBef>
                <a:spcPts val="4"/>
              </a:spcBef>
              <a:spcAft>
                <a:spcPts val="0"/>
              </a:spcAft>
              <a:buNone/>
            </a:pPr>
            <a:r>
              <a:rPr b="1" baseline="-25000" lang="en-US" sz="1800">
                <a:solidFill>
                  <a:schemeClr val="dk1"/>
                </a:solidFill>
                <a:latin typeface="Verdana"/>
                <a:ea typeface="Verdana"/>
                <a:cs typeface="Verdana"/>
                <a:sym typeface="Verdana"/>
              </a:rPr>
              <a:t>Banking</a:t>
            </a:r>
            <a:endParaRPr sz="1200">
              <a:solidFill>
                <a:schemeClr val="dk1"/>
              </a:solidFill>
              <a:latin typeface="Verdana"/>
              <a:ea typeface="Verdana"/>
              <a:cs typeface="Verdana"/>
              <a:sym typeface="Verdana"/>
            </a:endParaRPr>
          </a:p>
          <a:p>
            <a:pPr indent="0" lvl="0" marL="0" marR="0" rtl="0" algn="ctr">
              <a:lnSpc>
                <a:spcPct val="80000"/>
              </a:lnSpc>
              <a:spcBef>
                <a:spcPts val="0"/>
              </a:spcBef>
              <a:spcAft>
                <a:spcPts val="0"/>
              </a:spcAft>
              <a:buNone/>
            </a:pPr>
            <a:r>
              <a:rPr baseline="-25000" lang="en-US" sz="1800">
                <a:solidFill>
                  <a:schemeClr val="dk1"/>
                </a:solidFill>
                <a:latin typeface="Verdana"/>
                <a:ea typeface="Verdana"/>
                <a:cs typeface="Verdana"/>
                <a:sym typeface="Verdana"/>
              </a:rPr>
              <a:t>Launched 2Q17</a:t>
            </a:r>
            <a:endParaRPr sz="1200">
              <a:solidFill>
                <a:schemeClr val="dk1"/>
              </a:solidFill>
              <a:latin typeface="Verdana"/>
              <a:ea typeface="Verdana"/>
              <a:cs typeface="Verdana"/>
              <a:sym typeface="Verdana"/>
            </a:endParaRPr>
          </a:p>
        </p:txBody>
      </p:sp>
      <p:sp>
        <p:nvSpPr>
          <p:cNvPr id="833" name="Google Shape;833;p24"/>
          <p:cNvSpPr txBox="1"/>
          <p:nvPr/>
        </p:nvSpPr>
        <p:spPr>
          <a:xfrm>
            <a:off x="7430516" y="1846748"/>
            <a:ext cx="1211794" cy="360932"/>
          </a:xfrm>
          <a:prstGeom prst="rect">
            <a:avLst/>
          </a:prstGeom>
          <a:noFill/>
          <a:ln>
            <a:noFill/>
          </a:ln>
        </p:spPr>
        <p:txBody>
          <a:bodyPr anchorCtr="0" anchor="t" bIns="0" lIns="0" spcFirstLastPara="1" rIns="0" wrap="square" tIns="0">
            <a:noAutofit/>
          </a:bodyPr>
          <a:lstStyle/>
          <a:p>
            <a:pPr indent="-10899" lvl="0" marL="99799" marR="110497" rtl="0" algn="ctr">
              <a:lnSpc>
                <a:spcPct val="112083"/>
              </a:lnSpc>
              <a:spcBef>
                <a:spcPts val="0"/>
              </a:spcBef>
              <a:spcAft>
                <a:spcPts val="0"/>
              </a:spcAft>
              <a:buNone/>
            </a:pPr>
            <a:r>
              <a:rPr b="1" lang="en-US" sz="1200">
                <a:solidFill>
                  <a:schemeClr val="dk1"/>
                </a:solidFill>
                <a:latin typeface="Verdana"/>
                <a:ea typeface="Verdana"/>
                <a:cs typeface="Verdana"/>
                <a:sym typeface="Verdana"/>
              </a:rPr>
              <a:t>FICO Score</a:t>
            </a:r>
            <a:endParaRPr sz="1200">
              <a:solidFill>
                <a:schemeClr val="dk1"/>
              </a:solidFill>
              <a:latin typeface="Verdana"/>
              <a:ea typeface="Verdana"/>
              <a:cs typeface="Verdana"/>
              <a:sym typeface="Verdana"/>
            </a:endParaRPr>
          </a:p>
          <a:p>
            <a:pPr indent="0" lvl="0" marL="0" marR="0" rtl="0" algn="ctr">
              <a:lnSpc>
                <a:spcPct val="80000"/>
              </a:lnSpc>
              <a:spcBef>
                <a:spcPts val="4"/>
              </a:spcBef>
              <a:spcAft>
                <a:spcPts val="0"/>
              </a:spcAft>
              <a:buNone/>
            </a:pPr>
            <a:r>
              <a:rPr baseline="-25000" lang="en-US" sz="1800">
                <a:solidFill>
                  <a:schemeClr val="dk1"/>
                </a:solidFill>
                <a:latin typeface="Verdana"/>
                <a:ea typeface="Verdana"/>
                <a:cs typeface="Verdana"/>
                <a:sym typeface="Verdana"/>
              </a:rPr>
              <a:t>Launched 2016</a:t>
            </a:r>
            <a:endParaRPr sz="1200">
              <a:solidFill>
                <a:schemeClr val="dk1"/>
              </a:solidFill>
              <a:latin typeface="Verdana"/>
              <a:ea typeface="Verdana"/>
              <a:cs typeface="Verdana"/>
              <a:sym typeface="Verdana"/>
            </a:endParaRPr>
          </a:p>
        </p:txBody>
      </p:sp>
      <p:sp>
        <p:nvSpPr>
          <p:cNvPr id="834" name="Google Shape;834;p24"/>
          <p:cNvSpPr txBox="1"/>
          <p:nvPr/>
        </p:nvSpPr>
        <p:spPr>
          <a:xfrm>
            <a:off x="3597402" y="3225913"/>
            <a:ext cx="625209" cy="189992"/>
          </a:xfrm>
          <a:prstGeom prst="rect">
            <a:avLst/>
          </a:prstGeom>
          <a:noFill/>
          <a:ln>
            <a:noFill/>
          </a:ln>
        </p:spPr>
        <p:txBody>
          <a:bodyPr anchorCtr="0" anchor="t" bIns="0" lIns="0" spcFirstLastPara="1" rIns="0" wrap="square" tIns="0">
            <a:noAutofit/>
          </a:bodyPr>
          <a:lstStyle/>
          <a:p>
            <a:pPr indent="0" lvl="0" marL="12700" marR="0" rtl="0" algn="l">
              <a:lnSpc>
                <a:spcPct val="111153"/>
              </a:lnSpc>
              <a:spcBef>
                <a:spcPts val="0"/>
              </a:spcBef>
              <a:spcAft>
                <a:spcPts val="0"/>
              </a:spcAft>
              <a:buNone/>
            </a:pPr>
            <a:r>
              <a:rPr b="1" i="1" lang="en-US" sz="1300">
                <a:solidFill>
                  <a:srgbClr val="FFFFFF"/>
                </a:solidFill>
                <a:latin typeface="Verdana"/>
                <a:ea typeface="Verdana"/>
                <a:cs typeface="Verdana"/>
                <a:sym typeface="Verdana"/>
              </a:rPr>
              <a:t>Spend</a:t>
            </a:r>
            <a:endParaRPr sz="1300">
              <a:solidFill>
                <a:schemeClr val="dk1"/>
              </a:solidFill>
              <a:latin typeface="Verdana"/>
              <a:ea typeface="Verdana"/>
              <a:cs typeface="Verdana"/>
              <a:sym typeface="Verdana"/>
            </a:endParaRPr>
          </a:p>
        </p:txBody>
      </p:sp>
      <p:sp>
        <p:nvSpPr>
          <p:cNvPr id="835" name="Google Shape;835;p24"/>
          <p:cNvSpPr txBox="1"/>
          <p:nvPr/>
        </p:nvSpPr>
        <p:spPr>
          <a:xfrm>
            <a:off x="4707128" y="3225913"/>
            <a:ext cx="451387" cy="189992"/>
          </a:xfrm>
          <a:prstGeom prst="rect">
            <a:avLst/>
          </a:prstGeom>
          <a:noFill/>
          <a:ln>
            <a:noFill/>
          </a:ln>
        </p:spPr>
        <p:txBody>
          <a:bodyPr anchorCtr="0" anchor="t" bIns="0" lIns="0" spcFirstLastPara="1" rIns="0" wrap="square" tIns="0">
            <a:noAutofit/>
          </a:bodyPr>
          <a:lstStyle/>
          <a:p>
            <a:pPr indent="0" lvl="0" marL="12700" marR="0" rtl="0" algn="l">
              <a:lnSpc>
                <a:spcPct val="111153"/>
              </a:lnSpc>
              <a:spcBef>
                <a:spcPts val="0"/>
              </a:spcBef>
              <a:spcAft>
                <a:spcPts val="0"/>
              </a:spcAft>
              <a:buNone/>
            </a:pPr>
            <a:r>
              <a:rPr b="1" i="1" lang="en-US" sz="1300">
                <a:solidFill>
                  <a:srgbClr val="FFFFFF"/>
                </a:solidFill>
                <a:latin typeface="Verdana"/>
                <a:ea typeface="Verdana"/>
                <a:cs typeface="Verdana"/>
                <a:sym typeface="Verdana"/>
              </a:rPr>
              <a:t>Borr</a:t>
            </a:r>
            <a:endParaRPr sz="1300">
              <a:solidFill>
                <a:schemeClr val="dk1"/>
              </a:solidFill>
              <a:latin typeface="Verdana"/>
              <a:ea typeface="Verdana"/>
              <a:cs typeface="Verdana"/>
              <a:sym typeface="Verdana"/>
            </a:endParaRPr>
          </a:p>
        </p:txBody>
      </p:sp>
      <p:sp>
        <p:nvSpPr>
          <p:cNvPr id="836" name="Google Shape;836;p24"/>
          <p:cNvSpPr txBox="1"/>
          <p:nvPr/>
        </p:nvSpPr>
        <p:spPr>
          <a:xfrm>
            <a:off x="3726561" y="3892790"/>
            <a:ext cx="493072" cy="189992"/>
          </a:xfrm>
          <a:prstGeom prst="rect">
            <a:avLst/>
          </a:prstGeom>
          <a:noFill/>
          <a:ln>
            <a:noFill/>
          </a:ln>
        </p:spPr>
        <p:txBody>
          <a:bodyPr anchorCtr="0" anchor="t" bIns="0" lIns="0" spcFirstLastPara="1" rIns="0" wrap="square" tIns="0">
            <a:noAutofit/>
          </a:bodyPr>
          <a:lstStyle/>
          <a:p>
            <a:pPr indent="0" lvl="0" marL="12700" marR="0" rtl="0" algn="l">
              <a:lnSpc>
                <a:spcPct val="111153"/>
              </a:lnSpc>
              <a:spcBef>
                <a:spcPts val="0"/>
              </a:spcBef>
              <a:spcAft>
                <a:spcPts val="0"/>
              </a:spcAft>
              <a:buNone/>
            </a:pPr>
            <a:r>
              <a:rPr b="1" i="1" lang="en-US" sz="1300">
                <a:solidFill>
                  <a:srgbClr val="FFFFFF"/>
                </a:solidFill>
                <a:latin typeface="Verdana"/>
                <a:ea typeface="Verdana"/>
                <a:cs typeface="Verdana"/>
                <a:sym typeface="Verdana"/>
              </a:rPr>
              <a:t>Save</a:t>
            </a:r>
            <a:endParaRPr sz="1300">
              <a:solidFill>
                <a:schemeClr val="dk1"/>
              </a:solidFill>
              <a:latin typeface="Verdana"/>
              <a:ea typeface="Verdana"/>
              <a:cs typeface="Verdana"/>
              <a:sym typeface="Verdana"/>
            </a:endParaRPr>
          </a:p>
        </p:txBody>
      </p:sp>
      <p:sp>
        <p:nvSpPr>
          <p:cNvPr id="837" name="Google Shape;837;p24"/>
          <p:cNvSpPr txBox="1"/>
          <p:nvPr/>
        </p:nvSpPr>
        <p:spPr>
          <a:xfrm>
            <a:off x="4714748" y="3892790"/>
            <a:ext cx="646212" cy="189992"/>
          </a:xfrm>
          <a:prstGeom prst="rect">
            <a:avLst/>
          </a:prstGeom>
          <a:noFill/>
          <a:ln>
            <a:noFill/>
          </a:ln>
        </p:spPr>
        <p:txBody>
          <a:bodyPr anchorCtr="0" anchor="t" bIns="0" lIns="0" spcFirstLastPara="1" rIns="0" wrap="square" tIns="0">
            <a:noAutofit/>
          </a:bodyPr>
          <a:lstStyle/>
          <a:p>
            <a:pPr indent="0" lvl="0" marL="12700" marR="0" rtl="0" algn="l">
              <a:lnSpc>
                <a:spcPct val="111153"/>
              </a:lnSpc>
              <a:spcBef>
                <a:spcPts val="0"/>
              </a:spcBef>
              <a:spcAft>
                <a:spcPts val="0"/>
              </a:spcAft>
              <a:buNone/>
            </a:pPr>
            <a:r>
              <a:rPr b="1" i="1" lang="en-US" sz="1300">
                <a:solidFill>
                  <a:srgbClr val="FFFFFF"/>
                </a:solidFill>
                <a:latin typeface="Verdana"/>
                <a:ea typeface="Verdana"/>
                <a:cs typeface="Verdana"/>
                <a:sym typeface="Verdana"/>
              </a:rPr>
              <a:t>Invest</a:t>
            </a:r>
            <a:endParaRPr sz="1300">
              <a:solidFill>
                <a:schemeClr val="dk1"/>
              </a:solidFill>
              <a:latin typeface="Verdana"/>
              <a:ea typeface="Verdana"/>
              <a:cs typeface="Verdana"/>
              <a:sym typeface="Verdana"/>
            </a:endParaRPr>
          </a:p>
        </p:txBody>
      </p:sp>
      <p:sp>
        <p:nvSpPr>
          <p:cNvPr id="838" name="Google Shape;838;p24"/>
          <p:cNvSpPr txBox="1"/>
          <p:nvPr/>
        </p:nvSpPr>
        <p:spPr>
          <a:xfrm>
            <a:off x="478332" y="4998886"/>
            <a:ext cx="1359910" cy="543560"/>
          </a:xfrm>
          <a:prstGeom prst="rect">
            <a:avLst/>
          </a:prstGeom>
          <a:noFill/>
          <a:ln>
            <a:noFill/>
          </a:ln>
        </p:spPr>
        <p:txBody>
          <a:bodyPr anchorCtr="0" anchor="t" bIns="0" lIns="0" spcFirstLastPara="1" rIns="0" wrap="square" tIns="0">
            <a:noAutofit/>
          </a:bodyPr>
          <a:lstStyle/>
          <a:p>
            <a:pPr indent="0" lvl="0" marL="0" marR="0" rtl="0" algn="ctr">
              <a:lnSpc>
                <a:spcPct val="112083"/>
              </a:lnSpc>
              <a:spcBef>
                <a:spcPts val="0"/>
              </a:spcBef>
              <a:spcAft>
                <a:spcPts val="0"/>
              </a:spcAft>
              <a:buNone/>
            </a:pPr>
            <a:r>
              <a:rPr b="1" lang="en-US" sz="1200">
                <a:solidFill>
                  <a:schemeClr val="dk1"/>
                </a:solidFill>
                <a:latin typeface="Verdana"/>
                <a:ea typeface="Verdana"/>
                <a:cs typeface="Verdana"/>
                <a:sym typeface="Verdana"/>
              </a:rPr>
              <a:t>Consumer Cash</a:t>
            </a:r>
            <a:endParaRPr sz="1200">
              <a:solidFill>
                <a:schemeClr val="dk1"/>
              </a:solidFill>
              <a:latin typeface="Verdana"/>
              <a:ea typeface="Verdana"/>
              <a:cs typeface="Verdana"/>
              <a:sym typeface="Verdana"/>
            </a:endParaRPr>
          </a:p>
          <a:p>
            <a:pPr indent="-5412" lvl="0" marL="94312" marR="108343" rtl="0" algn="ctr">
              <a:lnSpc>
                <a:spcPct val="80000"/>
              </a:lnSpc>
              <a:spcBef>
                <a:spcPts val="4"/>
              </a:spcBef>
              <a:spcAft>
                <a:spcPts val="0"/>
              </a:spcAft>
              <a:buNone/>
            </a:pPr>
            <a:r>
              <a:rPr b="1" baseline="-25000" lang="en-US" sz="1800">
                <a:solidFill>
                  <a:schemeClr val="dk1"/>
                </a:solidFill>
                <a:latin typeface="Verdana"/>
                <a:ea typeface="Verdana"/>
                <a:cs typeface="Verdana"/>
                <a:sym typeface="Verdana"/>
              </a:rPr>
              <a:t>Management</a:t>
            </a:r>
            <a:endParaRPr sz="1200">
              <a:solidFill>
                <a:schemeClr val="dk1"/>
              </a:solidFill>
              <a:latin typeface="Verdana"/>
              <a:ea typeface="Verdana"/>
              <a:cs typeface="Verdana"/>
              <a:sym typeface="Verdana"/>
            </a:endParaRPr>
          </a:p>
          <a:p>
            <a:pPr indent="-5842" lvl="0" marL="69342" marR="83955" rtl="0" algn="ctr">
              <a:lnSpc>
                <a:spcPct val="80000"/>
              </a:lnSpc>
              <a:spcBef>
                <a:spcPts val="0"/>
              </a:spcBef>
              <a:spcAft>
                <a:spcPts val="0"/>
              </a:spcAft>
              <a:buNone/>
            </a:pPr>
            <a:r>
              <a:rPr baseline="-25000" lang="en-US" sz="1800">
                <a:solidFill>
                  <a:schemeClr val="dk1"/>
                </a:solidFill>
                <a:latin typeface="Verdana"/>
                <a:ea typeface="Verdana"/>
                <a:cs typeface="Verdana"/>
                <a:sym typeface="Verdana"/>
              </a:rPr>
              <a:t>Expected 2H17</a:t>
            </a:r>
            <a:endParaRPr sz="1200">
              <a:solidFill>
                <a:schemeClr val="dk1"/>
              </a:solidFill>
              <a:latin typeface="Verdana"/>
              <a:ea typeface="Verdana"/>
              <a:cs typeface="Verdana"/>
              <a:sym typeface="Verdana"/>
            </a:endParaRPr>
          </a:p>
        </p:txBody>
      </p:sp>
      <p:sp>
        <p:nvSpPr>
          <p:cNvPr id="839" name="Google Shape;839;p24"/>
          <p:cNvSpPr txBox="1"/>
          <p:nvPr/>
        </p:nvSpPr>
        <p:spPr>
          <a:xfrm>
            <a:off x="7438136" y="5652428"/>
            <a:ext cx="1195183" cy="543560"/>
          </a:xfrm>
          <a:prstGeom prst="rect">
            <a:avLst/>
          </a:prstGeom>
          <a:noFill/>
          <a:ln>
            <a:noFill/>
          </a:ln>
        </p:spPr>
        <p:txBody>
          <a:bodyPr anchorCtr="0" anchor="t" bIns="0" lIns="0" spcFirstLastPara="1" rIns="0" wrap="square" tIns="0">
            <a:noAutofit/>
          </a:bodyPr>
          <a:lstStyle/>
          <a:p>
            <a:pPr indent="-6856" lvl="0" marL="197357" marR="205472" rtl="0" algn="ctr">
              <a:lnSpc>
                <a:spcPct val="112083"/>
              </a:lnSpc>
              <a:spcBef>
                <a:spcPts val="0"/>
              </a:spcBef>
              <a:spcAft>
                <a:spcPts val="0"/>
              </a:spcAft>
              <a:buNone/>
            </a:pPr>
            <a:r>
              <a:rPr b="1" lang="en-US" sz="1200">
                <a:solidFill>
                  <a:schemeClr val="dk1"/>
                </a:solidFill>
                <a:latin typeface="Verdana"/>
                <a:ea typeface="Verdana"/>
                <a:cs typeface="Verdana"/>
                <a:sym typeface="Verdana"/>
              </a:rPr>
              <a:t>Intuitive</a:t>
            </a:r>
            <a:endParaRPr sz="1200">
              <a:solidFill>
                <a:schemeClr val="dk1"/>
              </a:solidFill>
              <a:latin typeface="Verdana"/>
              <a:ea typeface="Verdana"/>
              <a:cs typeface="Verdana"/>
              <a:sym typeface="Verdana"/>
            </a:endParaRPr>
          </a:p>
          <a:p>
            <a:pPr indent="-8967" lvl="0" marL="199468" marR="210391" rtl="0" algn="ctr">
              <a:lnSpc>
                <a:spcPct val="80000"/>
              </a:lnSpc>
              <a:spcBef>
                <a:spcPts val="4"/>
              </a:spcBef>
              <a:spcAft>
                <a:spcPts val="0"/>
              </a:spcAft>
              <a:buNone/>
            </a:pPr>
            <a:r>
              <a:rPr b="1" baseline="-25000" lang="en-US" sz="1800">
                <a:solidFill>
                  <a:schemeClr val="dk1"/>
                </a:solidFill>
                <a:latin typeface="Verdana"/>
                <a:ea typeface="Verdana"/>
                <a:cs typeface="Verdana"/>
                <a:sym typeface="Verdana"/>
              </a:rPr>
              <a:t>Investor</a:t>
            </a:r>
            <a:endParaRPr sz="1200">
              <a:solidFill>
                <a:schemeClr val="dk1"/>
              </a:solidFill>
              <a:latin typeface="Verdana"/>
              <a:ea typeface="Verdana"/>
              <a:cs typeface="Verdana"/>
              <a:sym typeface="Verdana"/>
            </a:endParaRPr>
          </a:p>
          <a:p>
            <a:pPr indent="0" lvl="0" marL="0" marR="0" rtl="0" algn="ctr">
              <a:lnSpc>
                <a:spcPct val="80000"/>
              </a:lnSpc>
              <a:spcBef>
                <a:spcPts val="0"/>
              </a:spcBef>
              <a:spcAft>
                <a:spcPts val="0"/>
              </a:spcAft>
              <a:buNone/>
            </a:pPr>
            <a:r>
              <a:rPr baseline="-25000" lang="en-US" sz="1800">
                <a:solidFill>
                  <a:schemeClr val="dk1"/>
                </a:solidFill>
                <a:latin typeface="Verdana"/>
                <a:ea typeface="Verdana"/>
                <a:cs typeface="Verdana"/>
                <a:sym typeface="Verdana"/>
              </a:rPr>
              <a:t>Expected 2H17</a:t>
            </a:r>
            <a:endParaRPr sz="1200">
              <a:solidFill>
                <a:schemeClr val="dk1"/>
              </a:solidFill>
              <a:latin typeface="Verdana"/>
              <a:ea typeface="Verdana"/>
              <a:cs typeface="Verdana"/>
              <a:sym typeface="Verdana"/>
            </a:endParaRPr>
          </a:p>
        </p:txBody>
      </p:sp>
      <p:sp>
        <p:nvSpPr>
          <p:cNvPr id="840" name="Google Shape;840;p24"/>
          <p:cNvSpPr txBox="1"/>
          <p:nvPr/>
        </p:nvSpPr>
        <p:spPr>
          <a:xfrm>
            <a:off x="949858" y="6152605"/>
            <a:ext cx="1246237" cy="360680"/>
          </a:xfrm>
          <a:prstGeom prst="rect">
            <a:avLst/>
          </a:prstGeom>
          <a:noFill/>
          <a:ln>
            <a:noFill/>
          </a:ln>
        </p:spPr>
        <p:txBody>
          <a:bodyPr anchorCtr="0" anchor="t" bIns="0" lIns="0" spcFirstLastPara="1" rIns="0" wrap="square" tIns="0">
            <a:noAutofit/>
          </a:bodyPr>
          <a:lstStyle/>
          <a:p>
            <a:pPr indent="-1523" lvl="0" marL="52324" marR="22860" rtl="0" algn="l">
              <a:lnSpc>
                <a:spcPct val="112083"/>
              </a:lnSpc>
              <a:spcBef>
                <a:spcPts val="0"/>
              </a:spcBef>
              <a:spcAft>
                <a:spcPts val="0"/>
              </a:spcAft>
              <a:buNone/>
            </a:pPr>
            <a:r>
              <a:rPr b="1" lang="en-US" sz="1200">
                <a:solidFill>
                  <a:schemeClr val="dk1"/>
                </a:solidFill>
                <a:latin typeface="Verdana"/>
                <a:ea typeface="Verdana"/>
                <a:cs typeface="Verdana"/>
                <a:sym typeface="Verdana"/>
              </a:rPr>
              <a:t>Daily Change</a:t>
            </a:r>
            <a:endParaRPr sz="1200">
              <a:solidFill>
                <a:schemeClr val="dk1"/>
              </a:solidFill>
              <a:latin typeface="Verdana"/>
              <a:ea typeface="Verdana"/>
              <a:cs typeface="Verdana"/>
              <a:sym typeface="Verdana"/>
            </a:endParaRPr>
          </a:p>
          <a:p>
            <a:pPr indent="0" lvl="0" marL="12700" marR="0" rtl="0" algn="l">
              <a:lnSpc>
                <a:spcPct val="80000"/>
              </a:lnSpc>
              <a:spcBef>
                <a:spcPts val="4"/>
              </a:spcBef>
              <a:spcAft>
                <a:spcPts val="0"/>
              </a:spcAft>
              <a:buNone/>
            </a:pPr>
            <a:r>
              <a:rPr baseline="-25000" lang="en-US" sz="1800">
                <a:solidFill>
                  <a:schemeClr val="dk1"/>
                </a:solidFill>
                <a:latin typeface="Verdana"/>
                <a:ea typeface="Verdana"/>
                <a:cs typeface="Verdana"/>
                <a:sym typeface="Verdana"/>
              </a:rPr>
              <a:t>Launched 4Q16</a:t>
            </a:r>
            <a:endParaRPr sz="1200">
              <a:solidFill>
                <a:schemeClr val="dk1"/>
              </a:solidFill>
              <a:latin typeface="Verdana"/>
              <a:ea typeface="Verdana"/>
              <a:cs typeface="Verdana"/>
              <a:sym typeface="Verdana"/>
            </a:endParaRPr>
          </a:p>
        </p:txBody>
      </p:sp>
      <p:sp>
        <p:nvSpPr>
          <p:cNvPr id="841" name="Google Shape;841;p24"/>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21</a:t>
            </a:r>
            <a:endParaRPr sz="1000">
              <a:solidFill>
                <a:schemeClr val="dk1"/>
              </a:solidFill>
              <a:latin typeface="Verdana"/>
              <a:ea typeface="Verdana"/>
              <a:cs typeface="Verdana"/>
              <a:sym typeface="Verdana"/>
            </a:endParaRPr>
          </a:p>
        </p:txBody>
      </p:sp>
      <p:sp>
        <p:nvSpPr>
          <p:cNvPr id="842" name="Google Shape;842;p24"/>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843" name="Google Shape;843;p24"/>
          <p:cNvSpPr txBox="1"/>
          <p:nvPr/>
        </p:nvSpPr>
        <p:spPr>
          <a:xfrm>
            <a:off x="1921764" y="985901"/>
            <a:ext cx="1045590" cy="2781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4" name="Google Shape;844;p24"/>
          <p:cNvSpPr txBox="1"/>
          <p:nvPr/>
        </p:nvSpPr>
        <p:spPr>
          <a:xfrm>
            <a:off x="2967354" y="985901"/>
            <a:ext cx="402717" cy="27812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5" name="Google Shape;845;p24"/>
          <p:cNvSpPr txBox="1"/>
          <p:nvPr/>
        </p:nvSpPr>
        <p:spPr>
          <a:xfrm>
            <a:off x="1921764" y="1264030"/>
            <a:ext cx="396367" cy="153581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6" name="Google Shape;846;p24"/>
          <p:cNvSpPr txBox="1"/>
          <p:nvPr/>
        </p:nvSpPr>
        <p:spPr>
          <a:xfrm>
            <a:off x="2318131" y="1264030"/>
            <a:ext cx="649223" cy="153581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7" name="Google Shape;847;p24"/>
          <p:cNvSpPr txBox="1"/>
          <p:nvPr/>
        </p:nvSpPr>
        <p:spPr>
          <a:xfrm>
            <a:off x="2967354" y="1264030"/>
            <a:ext cx="402717" cy="153581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8" name="Google Shape;848;p24"/>
          <p:cNvSpPr txBox="1"/>
          <p:nvPr/>
        </p:nvSpPr>
        <p:spPr>
          <a:xfrm>
            <a:off x="1921764" y="2799841"/>
            <a:ext cx="396367" cy="27774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849" name="Google Shape;849;p24"/>
          <p:cNvSpPr txBox="1"/>
          <p:nvPr/>
        </p:nvSpPr>
        <p:spPr>
          <a:xfrm>
            <a:off x="2318131" y="2799841"/>
            <a:ext cx="1051941" cy="277749"/>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25"/>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25"/>
          <p:cNvSpPr/>
          <p:nvPr/>
        </p:nvSpPr>
        <p:spPr>
          <a:xfrm>
            <a:off x="238379" y="931926"/>
            <a:ext cx="8558784"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25"/>
          <p:cNvSpPr/>
          <p:nvPr/>
        </p:nvSpPr>
        <p:spPr>
          <a:xfrm>
            <a:off x="241731" y="5276189"/>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25"/>
          <p:cNvSpPr/>
          <p:nvPr/>
        </p:nvSpPr>
        <p:spPr>
          <a:xfrm>
            <a:off x="241731" y="4190111"/>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25"/>
          <p:cNvSpPr/>
          <p:nvPr/>
        </p:nvSpPr>
        <p:spPr>
          <a:xfrm>
            <a:off x="241731" y="3104006"/>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25"/>
          <p:cNvSpPr/>
          <p:nvPr/>
        </p:nvSpPr>
        <p:spPr>
          <a:xfrm>
            <a:off x="241731" y="2017902"/>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25"/>
          <p:cNvSpPr txBox="1"/>
          <p:nvPr/>
        </p:nvSpPr>
        <p:spPr>
          <a:xfrm>
            <a:off x="214071" y="200341"/>
            <a:ext cx="6926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861" name="Google Shape;861;p25"/>
          <p:cNvSpPr txBox="1"/>
          <p:nvPr/>
        </p:nvSpPr>
        <p:spPr>
          <a:xfrm>
            <a:off x="914667" y="200341"/>
            <a:ext cx="149167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roadmap</a:t>
            </a:r>
            <a:endParaRPr sz="2800">
              <a:solidFill>
                <a:schemeClr val="dk1"/>
              </a:solidFill>
              <a:latin typeface="Georgia"/>
              <a:ea typeface="Georgia"/>
              <a:cs typeface="Georgia"/>
              <a:sym typeface="Georgia"/>
            </a:endParaRPr>
          </a:p>
        </p:txBody>
      </p:sp>
      <p:sp>
        <p:nvSpPr>
          <p:cNvPr id="862" name="Google Shape;862;p25"/>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22</a:t>
            </a:r>
            <a:endParaRPr sz="1000">
              <a:solidFill>
                <a:schemeClr val="dk1"/>
              </a:solidFill>
              <a:latin typeface="Verdana"/>
              <a:ea typeface="Verdana"/>
              <a:cs typeface="Verdana"/>
              <a:sym typeface="Verdana"/>
            </a:endParaRPr>
          </a:p>
        </p:txBody>
      </p:sp>
      <p:sp>
        <p:nvSpPr>
          <p:cNvPr id="863" name="Google Shape;863;p25"/>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864" name="Google Shape;864;p25"/>
          <p:cNvSpPr txBox="1"/>
          <p:nvPr/>
        </p:nvSpPr>
        <p:spPr>
          <a:xfrm>
            <a:off x="241731" y="5276189"/>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362" lvl="0" marL="1932762" marR="0" rtl="0" algn="l">
              <a:lnSpc>
                <a:spcPct val="101277"/>
              </a:lnSpc>
              <a:spcBef>
                <a:spcPts val="1146"/>
              </a:spcBef>
              <a:spcAft>
                <a:spcPts val="0"/>
              </a:spcAft>
              <a:buNone/>
            </a:pPr>
            <a:r>
              <a:rPr lang="en-US" sz="2400">
                <a:solidFill>
                  <a:srgbClr val="7E7E7E"/>
                </a:solidFill>
                <a:latin typeface="Verdana"/>
                <a:ea typeface="Verdana"/>
                <a:cs typeface="Verdana"/>
                <a:sym typeface="Verdana"/>
              </a:rPr>
              <a:t>Build a platform for innovation</a:t>
            </a:r>
            <a:endParaRPr sz="2400">
              <a:solidFill>
                <a:schemeClr val="dk1"/>
              </a:solidFill>
              <a:latin typeface="Verdana"/>
              <a:ea typeface="Verdana"/>
              <a:cs typeface="Verdana"/>
              <a:sym typeface="Verdana"/>
            </a:endParaRPr>
          </a:p>
        </p:txBody>
      </p:sp>
      <p:sp>
        <p:nvSpPr>
          <p:cNvPr id="865" name="Google Shape;865;p25"/>
          <p:cNvSpPr txBox="1"/>
          <p:nvPr/>
        </p:nvSpPr>
        <p:spPr>
          <a:xfrm>
            <a:off x="241731" y="4190111"/>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7391" lvl="0" marL="782091" marR="0" rtl="0" algn="l">
              <a:lnSpc>
                <a:spcPct val="101277"/>
              </a:lnSpc>
              <a:spcBef>
                <a:spcPts val="1144"/>
              </a:spcBef>
              <a:spcAft>
                <a:spcPts val="0"/>
              </a:spcAft>
              <a:buNone/>
            </a:pPr>
            <a:r>
              <a:rPr lang="en-US" sz="2400">
                <a:solidFill>
                  <a:srgbClr val="FFFFFF"/>
                </a:solidFill>
                <a:latin typeface="Verdana"/>
                <a:ea typeface="Verdana"/>
                <a:cs typeface="Verdana"/>
                <a:sym typeface="Verdana"/>
              </a:rPr>
              <a:t>Expand and integrate Wells Fargo distribution</a:t>
            </a:r>
            <a:endParaRPr sz="2400">
              <a:solidFill>
                <a:schemeClr val="dk1"/>
              </a:solidFill>
              <a:latin typeface="Verdana"/>
              <a:ea typeface="Verdana"/>
              <a:cs typeface="Verdana"/>
              <a:sym typeface="Verdana"/>
            </a:endParaRPr>
          </a:p>
        </p:txBody>
      </p:sp>
      <p:sp>
        <p:nvSpPr>
          <p:cNvPr id="866" name="Google Shape;866;p25"/>
          <p:cNvSpPr txBox="1"/>
          <p:nvPr/>
        </p:nvSpPr>
        <p:spPr>
          <a:xfrm>
            <a:off x="241731" y="3104006"/>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94" lvl="0" marL="1541094" marR="0" rtl="0" algn="l">
              <a:lnSpc>
                <a:spcPct val="101277"/>
              </a:lnSpc>
              <a:spcBef>
                <a:spcPts val="1143"/>
              </a:spcBef>
              <a:spcAft>
                <a:spcPts val="0"/>
              </a:spcAft>
              <a:buNone/>
            </a:pPr>
            <a:r>
              <a:rPr lang="en-US" sz="2400">
                <a:solidFill>
                  <a:srgbClr val="7E7E7E"/>
                </a:solidFill>
                <a:latin typeface="Verdana"/>
                <a:ea typeface="Verdana"/>
                <a:cs typeface="Verdana"/>
                <a:sym typeface="Verdana"/>
              </a:rPr>
              <a:t>Deliver personalized advice at scale</a:t>
            </a:r>
            <a:endParaRPr sz="2400">
              <a:solidFill>
                <a:schemeClr val="dk1"/>
              </a:solidFill>
              <a:latin typeface="Verdana"/>
              <a:ea typeface="Verdana"/>
              <a:cs typeface="Verdana"/>
              <a:sym typeface="Verdana"/>
            </a:endParaRPr>
          </a:p>
        </p:txBody>
      </p:sp>
      <p:sp>
        <p:nvSpPr>
          <p:cNvPr id="867" name="Google Shape;867;p25"/>
          <p:cNvSpPr txBox="1"/>
          <p:nvPr/>
        </p:nvSpPr>
        <p:spPr>
          <a:xfrm>
            <a:off x="241731" y="2017902"/>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013" lvl="0" marL="1358214" marR="0" rtl="0" algn="l">
              <a:lnSpc>
                <a:spcPct val="101277"/>
              </a:lnSpc>
              <a:spcBef>
                <a:spcPts val="1141"/>
              </a:spcBef>
              <a:spcAft>
                <a:spcPts val="0"/>
              </a:spcAft>
              <a:buNone/>
            </a:pPr>
            <a:r>
              <a:rPr lang="en-US" sz="2400">
                <a:solidFill>
                  <a:srgbClr val="7E7E7E"/>
                </a:solidFill>
                <a:latin typeface="Verdana"/>
                <a:ea typeface="Verdana"/>
                <a:cs typeface="Verdana"/>
                <a:sym typeface="Verdana"/>
              </a:rPr>
              <a:t>Provide best-in-class digital payments</a:t>
            </a:r>
            <a:endParaRPr sz="2400">
              <a:solidFill>
                <a:schemeClr val="dk1"/>
              </a:solidFill>
              <a:latin typeface="Verdana"/>
              <a:ea typeface="Verdana"/>
              <a:cs typeface="Verdana"/>
              <a:sym typeface="Verdana"/>
            </a:endParaRPr>
          </a:p>
        </p:txBody>
      </p:sp>
      <p:sp>
        <p:nvSpPr>
          <p:cNvPr id="868" name="Google Shape;868;p25"/>
          <p:cNvSpPr txBox="1"/>
          <p:nvPr/>
        </p:nvSpPr>
        <p:spPr>
          <a:xfrm>
            <a:off x="238379" y="931926"/>
            <a:ext cx="8558784"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5" lvl="0" marL="1445006" marR="0" rtl="0" algn="l">
              <a:lnSpc>
                <a:spcPct val="101277"/>
              </a:lnSpc>
              <a:spcBef>
                <a:spcPts val="1136"/>
              </a:spcBef>
              <a:spcAft>
                <a:spcPts val="0"/>
              </a:spcAft>
              <a:buNone/>
            </a:pPr>
            <a:r>
              <a:rPr lang="en-US" sz="2400">
                <a:solidFill>
                  <a:srgbClr val="7E7E7E"/>
                </a:solidFill>
                <a:latin typeface="Verdana"/>
                <a:ea typeface="Verdana"/>
                <a:cs typeface="Verdana"/>
                <a:sym typeface="Verdana"/>
              </a:rPr>
              <a:t>Accelerate digital account acquisition</a:t>
            </a:r>
            <a:endParaRPr sz="2400">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26"/>
          <p:cNvSpPr txBox="1"/>
          <p:nvPr/>
        </p:nvSpPr>
        <p:spPr>
          <a:xfrm>
            <a:off x="152400" y="870203"/>
            <a:ext cx="2526792" cy="205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4367" lvl="0" marL="512368" marR="0" rtl="0" algn="l">
              <a:lnSpc>
                <a:spcPct val="101277"/>
              </a:lnSpc>
              <a:spcBef>
                <a:spcPts val="13000"/>
              </a:spcBef>
              <a:spcAft>
                <a:spcPts val="0"/>
              </a:spcAft>
              <a:buNone/>
            </a:pPr>
            <a:r>
              <a:rPr lang="en-US" sz="1400">
                <a:solidFill>
                  <a:schemeClr val="dk1"/>
                </a:solidFill>
                <a:latin typeface="Verdana"/>
                <a:ea typeface="Verdana"/>
                <a:cs typeface="Verdana"/>
                <a:sym typeface="Verdana"/>
              </a:rPr>
              <a:t>600MM+ teller</a:t>
            </a:r>
            <a:endParaRPr sz="1400">
              <a:solidFill>
                <a:schemeClr val="dk1"/>
              </a:solidFill>
              <a:latin typeface="Verdana"/>
              <a:ea typeface="Verdana"/>
              <a:cs typeface="Verdana"/>
              <a:sym typeface="Verdana"/>
            </a:endParaRPr>
          </a:p>
        </p:txBody>
      </p:sp>
      <p:sp>
        <p:nvSpPr>
          <p:cNvPr id="874" name="Google Shape;874;p26"/>
          <p:cNvSpPr txBox="1"/>
          <p:nvPr/>
        </p:nvSpPr>
        <p:spPr>
          <a:xfrm>
            <a:off x="2627376" y="1161288"/>
            <a:ext cx="2334768" cy="17541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10541" lvl="0" marL="721741" marR="0" rtl="0" algn="l">
              <a:lnSpc>
                <a:spcPct val="101277"/>
              </a:lnSpc>
              <a:spcBef>
                <a:spcPts val="11000"/>
              </a:spcBef>
              <a:spcAft>
                <a:spcPts val="0"/>
              </a:spcAft>
              <a:buNone/>
            </a:pPr>
            <a:r>
              <a:rPr lang="en-US" sz="1400">
                <a:solidFill>
                  <a:schemeClr val="dk1"/>
                </a:solidFill>
                <a:latin typeface="Verdana"/>
                <a:ea typeface="Verdana"/>
                <a:cs typeface="Verdana"/>
                <a:sym typeface="Verdana"/>
              </a:rPr>
              <a:t>440MM+</a:t>
            </a:r>
            <a:endParaRPr sz="1400">
              <a:solidFill>
                <a:schemeClr val="dk1"/>
              </a:solidFill>
              <a:latin typeface="Verdana"/>
              <a:ea typeface="Verdana"/>
              <a:cs typeface="Verdana"/>
              <a:sym typeface="Verdana"/>
            </a:endParaRPr>
          </a:p>
        </p:txBody>
      </p:sp>
      <p:sp>
        <p:nvSpPr>
          <p:cNvPr id="875" name="Google Shape;875;p26"/>
          <p:cNvSpPr txBox="1"/>
          <p:nvPr/>
        </p:nvSpPr>
        <p:spPr>
          <a:xfrm>
            <a:off x="2458212" y="4023684"/>
            <a:ext cx="2561843" cy="2524943"/>
          </a:xfrm>
          <a:prstGeom prst="rect">
            <a:avLst/>
          </a:prstGeom>
          <a:noFill/>
          <a:ln>
            <a:noFill/>
          </a:ln>
        </p:spPr>
        <p:txBody>
          <a:bodyPr anchorCtr="0" anchor="t" bIns="0" lIns="0" spcFirstLastPara="1" rIns="0" wrap="square" tIns="0">
            <a:noAutofit/>
          </a:bodyPr>
          <a:lstStyle/>
          <a:p>
            <a:pPr indent="-9866" lvl="0" marL="428967" marR="683910" rtl="0" algn="ctr">
              <a:lnSpc>
                <a:spcPct val="103928"/>
              </a:lnSpc>
              <a:spcBef>
                <a:spcPts val="0"/>
              </a:spcBef>
              <a:spcAft>
                <a:spcPts val="0"/>
              </a:spcAft>
              <a:buNone/>
            </a:pPr>
            <a:r>
              <a:rPr lang="en-US" sz="1400">
                <a:solidFill>
                  <a:schemeClr val="dk1"/>
                </a:solidFill>
                <a:latin typeface="Verdana"/>
                <a:ea typeface="Verdana"/>
                <a:cs typeface="Verdana"/>
                <a:sym typeface="Verdana"/>
              </a:rPr>
              <a:t>secure sessions</a:t>
            </a:r>
            <a:endParaRPr sz="1400">
              <a:solidFill>
                <a:schemeClr val="dk1"/>
              </a:solidFill>
              <a:latin typeface="Verdana"/>
              <a:ea typeface="Verdana"/>
              <a:cs typeface="Verdana"/>
              <a:sym typeface="Verdana"/>
            </a:endParaRPr>
          </a:p>
          <a:p>
            <a:pPr indent="-3182" lvl="0" marL="15883" marR="173758" rtl="0" algn="ctr">
              <a:lnSpc>
                <a:spcPct val="101277"/>
              </a:lnSpc>
              <a:spcBef>
                <a:spcPts val="17352"/>
              </a:spcBef>
              <a:spcAft>
                <a:spcPts val="0"/>
              </a:spcAft>
              <a:buNone/>
            </a:pPr>
            <a:r>
              <a:rPr i="1" lang="en-US" sz="800">
                <a:solidFill>
                  <a:schemeClr val="dk1"/>
                </a:solidFill>
                <a:latin typeface="Verdana"/>
                <a:ea typeface="Verdana"/>
                <a:cs typeface="Verdana"/>
                <a:sym typeface="Verdana"/>
              </a:rPr>
              <a:t>2016. (1) Based on annualized 1Q17 actuals.</a:t>
            </a:r>
            <a:endParaRPr sz="800">
              <a:solidFill>
                <a:schemeClr val="dk1"/>
              </a:solidFill>
              <a:latin typeface="Verdana"/>
              <a:ea typeface="Verdana"/>
              <a:cs typeface="Verdana"/>
              <a:sym typeface="Verdana"/>
            </a:endParaRPr>
          </a:p>
        </p:txBody>
      </p:sp>
      <p:sp>
        <p:nvSpPr>
          <p:cNvPr id="876" name="Google Shape;876;p26"/>
          <p:cNvSpPr txBox="1"/>
          <p:nvPr/>
        </p:nvSpPr>
        <p:spPr>
          <a:xfrm>
            <a:off x="6929628" y="3883476"/>
            <a:ext cx="2214372" cy="2436551"/>
          </a:xfrm>
          <a:prstGeom prst="rect">
            <a:avLst/>
          </a:prstGeom>
          <a:noFill/>
          <a:ln>
            <a:noFill/>
          </a:ln>
        </p:spPr>
        <p:txBody>
          <a:bodyPr anchorCtr="0" anchor="t" bIns="0" lIns="0" spcFirstLastPara="1" rIns="0" wrap="square" tIns="0">
            <a:noAutofit/>
          </a:bodyPr>
          <a:lstStyle/>
          <a:p>
            <a:pPr indent="-7874" lvl="0" marL="274574" marR="0" rtl="0" algn="l">
              <a:lnSpc>
                <a:spcPct val="103928"/>
              </a:lnSpc>
              <a:spcBef>
                <a:spcPts val="0"/>
              </a:spcBef>
              <a:spcAft>
                <a:spcPts val="0"/>
              </a:spcAft>
              <a:buNone/>
            </a:pPr>
            <a:r>
              <a:rPr lang="en-US" sz="1400">
                <a:solidFill>
                  <a:schemeClr val="dk1"/>
                </a:solidFill>
                <a:latin typeface="Verdana"/>
                <a:ea typeface="Verdana"/>
                <a:cs typeface="Verdana"/>
                <a:sym typeface="Verdana"/>
              </a:rPr>
              <a:t>Internet of Things</a:t>
            </a:r>
            <a:endParaRPr sz="1400">
              <a:solidFill>
                <a:schemeClr val="dk1"/>
              </a:solidFill>
              <a:latin typeface="Verdana"/>
              <a:ea typeface="Verdana"/>
              <a:cs typeface="Verdana"/>
              <a:sym typeface="Verdana"/>
            </a:endParaRPr>
          </a:p>
        </p:txBody>
      </p:sp>
      <p:sp>
        <p:nvSpPr>
          <p:cNvPr id="877" name="Google Shape;877;p26"/>
          <p:cNvSpPr txBox="1"/>
          <p:nvPr/>
        </p:nvSpPr>
        <p:spPr>
          <a:xfrm>
            <a:off x="5217541" y="707136"/>
            <a:ext cx="1562734" cy="22311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lnSpc>
                <a:spcPct val="121500"/>
              </a:lnSpc>
              <a:spcBef>
                <a:spcPts val="14277"/>
              </a:spcBef>
              <a:spcAft>
                <a:spcPts val="0"/>
              </a:spcAft>
              <a:buNone/>
            </a:pPr>
            <a:r>
              <a:rPr lang="en-US" sz="1400">
                <a:solidFill>
                  <a:schemeClr val="dk1"/>
                </a:solidFill>
                <a:latin typeface="Verdana"/>
                <a:ea typeface="Verdana"/>
                <a:cs typeface="Verdana"/>
                <a:sym typeface="Verdana"/>
              </a:rPr>
              <a:t>3.4B+</a:t>
            </a:r>
            <a:r>
              <a:rPr baseline="30000" lang="en-US" sz="1350">
                <a:solidFill>
                  <a:schemeClr val="dk1"/>
                </a:solidFill>
                <a:latin typeface="Verdana"/>
                <a:ea typeface="Verdana"/>
                <a:cs typeface="Verdana"/>
                <a:sym typeface="Verdana"/>
              </a:rPr>
              <a:t>(1) </a:t>
            </a:r>
            <a:r>
              <a:rPr lang="en-US" sz="1400">
                <a:solidFill>
                  <a:schemeClr val="dk1"/>
                </a:solidFill>
                <a:latin typeface="Verdana"/>
                <a:ea typeface="Verdana"/>
                <a:cs typeface="Verdana"/>
                <a:sym typeface="Verdana"/>
              </a:rPr>
              <a:t>mobile</a:t>
            </a:r>
            <a:endParaRPr sz="1400">
              <a:solidFill>
                <a:schemeClr val="dk1"/>
              </a:solidFill>
              <a:latin typeface="Verdana"/>
              <a:ea typeface="Verdana"/>
              <a:cs typeface="Verdana"/>
              <a:sym typeface="Verdana"/>
            </a:endParaRPr>
          </a:p>
        </p:txBody>
      </p:sp>
      <p:sp>
        <p:nvSpPr>
          <p:cNvPr id="878" name="Google Shape;878;p26"/>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26"/>
          <p:cNvSpPr/>
          <p:nvPr/>
        </p:nvSpPr>
        <p:spPr>
          <a:xfrm>
            <a:off x="276225" y="3018409"/>
            <a:ext cx="8593328" cy="76250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26"/>
          <p:cNvSpPr/>
          <p:nvPr/>
        </p:nvSpPr>
        <p:spPr>
          <a:xfrm>
            <a:off x="291084" y="4075176"/>
            <a:ext cx="1967483" cy="247345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26"/>
          <p:cNvSpPr/>
          <p:nvPr/>
        </p:nvSpPr>
        <p:spPr>
          <a:xfrm>
            <a:off x="485775" y="4270375"/>
            <a:ext cx="1379347" cy="188531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26"/>
          <p:cNvSpPr/>
          <p:nvPr/>
        </p:nvSpPr>
        <p:spPr>
          <a:xfrm>
            <a:off x="152400" y="870203"/>
            <a:ext cx="2526792" cy="2057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26"/>
          <p:cNvSpPr/>
          <p:nvPr/>
        </p:nvSpPr>
        <p:spPr>
          <a:xfrm>
            <a:off x="347891" y="1065402"/>
            <a:ext cx="1938147" cy="146888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26"/>
          <p:cNvSpPr/>
          <p:nvPr/>
        </p:nvSpPr>
        <p:spPr>
          <a:xfrm>
            <a:off x="2627376" y="1161288"/>
            <a:ext cx="2334768" cy="175412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26"/>
          <p:cNvSpPr/>
          <p:nvPr/>
        </p:nvSpPr>
        <p:spPr>
          <a:xfrm>
            <a:off x="2823210" y="1356893"/>
            <a:ext cx="1745488" cy="116532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26"/>
          <p:cNvSpPr/>
          <p:nvPr/>
        </p:nvSpPr>
        <p:spPr>
          <a:xfrm>
            <a:off x="6922643" y="1258976"/>
            <a:ext cx="2092071" cy="1263243"/>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26"/>
          <p:cNvSpPr/>
          <p:nvPr/>
        </p:nvSpPr>
        <p:spPr>
          <a:xfrm>
            <a:off x="2458212" y="4075176"/>
            <a:ext cx="2561843" cy="2473452"/>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26"/>
          <p:cNvSpPr/>
          <p:nvPr/>
        </p:nvSpPr>
        <p:spPr>
          <a:xfrm>
            <a:off x="2654300" y="4270248"/>
            <a:ext cx="1973072" cy="1885441"/>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26"/>
          <p:cNvSpPr/>
          <p:nvPr/>
        </p:nvSpPr>
        <p:spPr>
          <a:xfrm>
            <a:off x="6929628" y="3960876"/>
            <a:ext cx="2214372" cy="2359152"/>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26"/>
          <p:cNvSpPr/>
          <p:nvPr/>
        </p:nvSpPr>
        <p:spPr>
          <a:xfrm>
            <a:off x="7125334" y="4156735"/>
            <a:ext cx="1769745" cy="176974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26"/>
          <p:cNvSpPr/>
          <p:nvPr/>
        </p:nvSpPr>
        <p:spPr>
          <a:xfrm>
            <a:off x="5254752" y="707136"/>
            <a:ext cx="1525524" cy="2231136"/>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26"/>
          <p:cNvSpPr/>
          <p:nvPr/>
        </p:nvSpPr>
        <p:spPr>
          <a:xfrm>
            <a:off x="5449316" y="902335"/>
            <a:ext cx="937958" cy="1642999"/>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26"/>
          <p:cNvSpPr/>
          <p:nvPr/>
        </p:nvSpPr>
        <p:spPr>
          <a:xfrm>
            <a:off x="5092954" y="4518977"/>
            <a:ext cx="1683257" cy="826706"/>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26"/>
          <p:cNvSpPr/>
          <p:nvPr/>
        </p:nvSpPr>
        <p:spPr>
          <a:xfrm>
            <a:off x="5093970" y="4059491"/>
            <a:ext cx="1681226" cy="68103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26"/>
          <p:cNvSpPr/>
          <p:nvPr/>
        </p:nvSpPr>
        <p:spPr>
          <a:xfrm>
            <a:off x="5505577" y="5258816"/>
            <a:ext cx="857973" cy="855687"/>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26"/>
          <p:cNvSpPr txBox="1"/>
          <p:nvPr/>
        </p:nvSpPr>
        <p:spPr>
          <a:xfrm>
            <a:off x="214071" y="200341"/>
            <a:ext cx="145216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Evolving</a:t>
            </a:r>
            <a:endParaRPr sz="2800">
              <a:solidFill>
                <a:schemeClr val="dk1"/>
              </a:solidFill>
              <a:latin typeface="Georgia"/>
              <a:ea typeface="Georgia"/>
              <a:cs typeface="Georgia"/>
              <a:sym typeface="Georgia"/>
            </a:endParaRPr>
          </a:p>
        </p:txBody>
      </p:sp>
      <p:sp>
        <p:nvSpPr>
          <p:cNvPr id="897" name="Google Shape;897;p26"/>
          <p:cNvSpPr txBox="1"/>
          <p:nvPr/>
        </p:nvSpPr>
        <p:spPr>
          <a:xfrm>
            <a:off x="1673144" y="200341"/>
            <a:ext cx="77215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with</a:t>
            </a:r>
            <a:endParaRPr sz="2800">
              <a:solidFill>
                <a:schemeClr val="dk1"/>
              </a:solidFill>
              <a:latin typeface="Georgia"/>
              <a:ea typeface="Georgia"/>
              <a:cs typeface="Georgia"/>
              <a:sym typeface="Georgia"/>
            </a:endParaRPr>
          </a:p>
        </p:txBody>
      </p:sp>
      <p:sp>
        <p:nvSpPr>
          <p:cNvPr id="898" name="Google Shape;898;p26"/>
          <p:cNvSpPr txBox="1"/>
          <p:nvPr/>
        </p:nvSpPr>
        <p:spPr>
          <a:xfrm>
            <a:off x="2453636" y="200341"/>
            <a:ext cx="61982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899" name="Google Shape;899;p26"/>
          <p:cNvSpPr txBox="1"/>
          <p:nvPr/>
        </p:nvSpPr>
        <p:spPr>
          <a:xfrm>
            <a:off x="3081084" y="200341"/>
            <a:ext cx="177600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customers’</a:t>
            </a:r>
            <a:endParaRPr sz="2800">
              <a:solidFill>
                <a:schemeClr val="dk1"/>
              </a:solidFill>
              <a:latin typeface="Georgia"/>
              <a:ea typeface="Georgia"/>
              <a:cs typeface="Georgia"/>
              <a:sym typeface="Georgia"/>
            </a:endParaRPr>
          </a:p>
        </p:txBody>
      </p:sp>
      <p:sp>
        <p:nvSpPr>
          <p:cNvPr id="900" name="Google Shape;900;p26"/>
          <p:cNvSpPr txBox="1"/>
          <p:nvPr/>
        </p:nvSpPr>
        <p:spPr>
          <a:xfrm>
            <a:off x="4866485" y="200341"/>
            <a:ext cx="189957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preferences</a:t>
            </a:r>
            <a:endParaRPr sz="2800">
              <a:solidFill>
                <a:schemeClr val="dk1"/>
              </a:solidFill>
              <a:latin typeface="Georgia"/>
              <a:ea typeface="Georgia"/>
              <a:cs typeface="Georgia"/>
              <a:sym typeface="Georgia"/>
            </a:endParaRPr>
          </a:p>
        </p:txBody>
      </p:sp>
      <p:sp>
        <p:nvSpPr>
          <p:cNvPr id="901" name="Google Shape;901;p26"/>
          <p:cNvSpPr txBox="1"/>
          <p:nvPr/>
        </p:nvSpPr>
        <p:spPr>
          <a:xfrm>
            <a:off x="7682230" y="2656783"/>
            <a:ext cx="600904" cy="417068"/>
          </a:xfrm>
          <a:prstGeom prst="rect">
            <a:avLst/>
          </a:prstGeom>
          <a:noFill/>
          <a:ln>
            <a:noFill/>
          </a:ln>
        </p:spPr>
        <p:txBody>
          <a:bodyPr anchorCtr="0" anchor="t" bIns="0" lIns="0" spcFirstLastPara="1" rIns="0" wrap="square" tIns="0">
            <a:noAutofit/>
          </a:bodyPr>
          <a:lstStyle/>
          <a:p>
            <a:pPr indent="-9143" lvl="0" marL="21843" marR="10395" rtl="0" algn="l">
              <a:lnSpc>
                <a:spcPct val="111071"/>
              </a:lnSpc>
              <a:spcBef>
                <a:spcPts val="0"/>
              </a:spcBef>
              <a:spcAft>
                <a:spcPts val="0"/>
              </a:spcAft>
              <a:buNone/>
            </a:pPr>
            <a:r>
              <a:rPr lang="en-US" sz="1400">
                <a:solidFill>
                  <a:schemeClr val="dk1"/>
                </a:solidFill>
                <a:latin typeface="Verdana"/>
                <a:ea typeface="Verdana"/>
                <a:cs typeface="Verdana"/>
                <a:sym typeface="Verdana"/>
              </a:rPr>
              <a:t>Social</a:t>
            </a:r>
            <a:endParaRPr sz="1400">
              <a:solidFill>
                <a:schemeClr val="dk1"/>
              </a:solidFill>
              <a:latin typeface="Verdana"/>
              <a:ea typeface="Verdana"/>
              <a:cs typeface="Verdana"/>
              <a:sym typeface="Verdana"/>
            </a:endParaRPr>
          </a:p>
          <a:p>
            <a:pPr indent="0" lvl="0" marL="12700" marR="0"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media</a:t>
            </a:r>
            <a:endParaRPr sz="1400">
              <a:solidFill>
                <a:schemeClr val="dk1"/>
              </a:solidFill>
              <a:latin typeface="Verdana"/>
              <a:ea typeface="Verdana"/>
              <a:cs typeface="Verdana"/>
              <a:sym typeface="Verdana"/>
            </a:endParaRPr>
          </a:p>
        </p:txBody>
      </p:sp>
      <p:sp>
        <p:nvSpPr>
          <p:cNvPr id="902" name="Google Shape;902;p26"/>
          <p:cNvSpPr txBox="1"/>
          <p:nvPr/>
        </p:nvSpPr>
        <p:spPr>
          <a:xfrm>
            <a:off x="760577" y="2869254"/>
            <a:ext cx="1141561"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transactions</a:t>
            </a:r>
            <a:endParaRPr sz="1400">
              <a:solidFill>
                <a:schemeClr val="dk1"/>
              </a:solidFill>
              <a:latin typeface="Verdana"/>
              <a:ea typeface="Verdana"/>
              <a:cs typeface="Verdana"/>
              <a:sym typeface="Verdana"/>
            </a:endParaRPr>
          </a:p>
        </p:txBody>
      </p:sp>
      <p:sp>
        <p:nvSpPr>
          <p:cNvPr id="903" name="Google Shape;903;p26"/>
          <p:cNvSpPr txBox="1"/>
          <p:nvPr/>
        </p:nvSpPr>
        <p:spPr>
          <a:xfrm>
            <a:off x="3226689" y="2879287"/>
            <a:ext cx="1057624"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phone calls</a:t>
            </a:r>
            <a:endParaRPr sz="1400">
              <a:solidFill>
                <a:schemeClr val="dk1"/>
              </a:solidFill>
              <a:latin typeface="Verdana"/>
              <a:ea typeface="Verdana"/>
              <a:cs typeface="Verdana"/>
              <a:sym typeface="Verdana"/>
            </a:endParaRPr>
          </a:p>
        </p:txBody>
      </p:sp>
      <p:sp>
        <p:nvSpPr>
          <p:cNvPr id="904" name="Google Shape;904;p26"/>
          <p:cNvSpPr txBox="1"/>
          <p:nvPr/>
        </p:nvSpPr>
        <p:spPr>
          <a:xfrm>
            <a:off x="5207889" y="2879287"/>
            <a:ext cx="1448965"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secure sessions</a:t>
            </a:r>
            <a:endParaRPr sz="1400">
              <a:solidFill>
                <a:schemeClr val="dk1"/>
              </a:solidFill>
              <a:latin typeface="Verdana"/>
              <a:ea typeface="Verdana"/>
              <a:cs typeface="Verdana"/>
              <a:sym typeface="Verdana"/>
            </a:endParaRPr>
          </a:p>
        </p:txBody>
      </p:sp>
      <p:sp>
        <p:nvSpPr>
          <p:cNvPr id="905" name="Google Shape;905;p26"/>
          <p:cNvSpPr txBox="1"/>
          <p:nvPr/>
        </p:nvSpPr>
        <p:spPr>
          <a:xfrm>
            <a:off x="2927985" y="3255980"/>
            <a:ext cx="3047497" cy="745352"/>
          </a:xfrm>
          <a:prstGeom prst="rect">
            <a:avLst/>
          </a:prstGeom>
          <a:noFill/>
          <a:ln>
            <a:noFill/>
          </a:ln>
        </p:spPr>
        <p:txBody>
          <a:bodyPr anchorCtr="0" anchor="t" bIns="0" lIns="0" spcFirstLastPara="1" rIns="0" wrap="square" tIns="0">
            <a:noAutofit/>
          </a:bodyPr>
          <a:lstStyle/>
          <a:p>
            <a:pPr indent="-6349" lvl="0" marL="311149" marR="0" rtl="0" algn="l">
              <a:lnSpc>
                <a:spcPct val="107916"/>
              </a:lnSpc>
              <a:spcBef>
                <a:spcPts val="0"/>
              </a:spcBef>
              <a:spcAft>
                <a:spcPts val="0"/>
              </a:spcAft>
              <a:buNone/>
            </a:pPr>
            <a:r>
              <a:rPr b="1" lang="en-US" sz="2400">
                <a:solidFill>
                  <a:srgbClr val="FFFFFF"/>
                </a:solidFill>
                <a:latin typeface="Verdana"/>
                <a:ea typeface="Verdana"/>
                <a:cs typeface="Verdana"/>
                <a:sym typeface="Verdana"/>
              </a:rPr>
              <a:t>WF Distribution</a:t>
            </a:r>
            <a:endParaRPr sz="2400">
              <a:solidFill>
                <a:schemeClr val="dk1"/>
              </a:solidFill>
              <a:latin typeface="Verdana"/>
              <a:ea typeface="Verdana"/>
              <a:cs typeface="Verdana"/>
              <a:sym typeface="Verdana"/>
            </a:endParaRPr>
          </a:p>
          <a:p>
            <a:pPr indent="0" lvl="0" marL="12700" marR="45765" rtl="0" algn="l">
              <a:lnSpc>
                <a:spcPct val="121500"/>
              </a:lnSpc>
              <a:spcBef>
                <a:spcPts val="1398"/>
              </a:spcBef>
              <a:spcAft>
                <a:spcPts val="0"/>
              </a:spcAft>
              <a:buNone/>
            </a:pPr>
            <a:r>
              <a:rPr lang="en-US" sz="1400">
                <a:solidFill>
                  <a:schemeClr val="dk1"/>
                </a:solidFill>
                <a:latin typeface="Verdana"/>
                <a:ea typeface="Verdana"/>
                <a:cs typeface="Verdana"/>
                <a:sym typeface="Verdana"/>
              </a:rPr>
              <a:t>2.2B+</a:t>
            </a:r>
            <a:r>
              <a:rPr baseline="30000" lang="en-US" sz="1350">
                <a:solidFill>
                  <a:schemeClr val="dk1"/>
                </a:solidFill>
                <a:latin typeface="Verdana"/>
                <a:ea typeface="Verdana"/>
                <a:cs typeface="Verdana"/>
                <a:sym typeface="Verdana"/>
              </a:rPr>
              <a:t>(1) </a:t>
            </a:r>
            <a:r>
              <a:rPr lang="en-US" sz="1400">
                <a:solidFill>
                  <a:schemeClr val="dk1"/>
                </a:solidFill>
                <a:latin typeface="Verdana"/>
                <a:ea typeface="Verdana"/>
                <a:cs typeface="Verdana"/>
                <a:sym typeface="Verdana"/>
              </a:rPr>
              <a:t>online</a:t>
            </a:r>
            <a:endParaRPr sz="1400">
              <a:solidFill>
                <a:schemeClr val="dk1"/>
              </a:solidFill>
              <a:latin typeface="Verdana"/>
              <a:ea typeface="Verdana"/>
              <a:cs typeface="Verdana"/>
              <a:sym typeface="Verdana"/>
            </a:endParaRPr>
          </a:p>
        </p:txBody>
      </p:sp>
      <p:sp>
        <p:nvSpPr>
          <p:cNvPr id="906" name="Google Shape;906;p26"/>
          <p:cNvSpPr txBox="1"/>
          <p:nvPr/>
        </p:nvSpPr>
        <p:spPr>
          <a:xfrm>
            <a:off x="740460" y="3321343"/>
            <a:ext cx="857961"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i="1" lang="en-US" sz="1200">
                <a:solidFill>
                  <a:srgbClr val="FFFFFF"/>
                </a:solidFill>
                <a:latin typeface="Verdana"/>
                <a:ea typeface="Verdana"/>
                <a:cs typeface="Verdana"/>
                <a:sym typeface="Verdana"/>
              </a:rPr>
              <a:t>Traditional</a:t>
            </a:r>
            <a:endParaRPr sz="1200">
              <a:solidFill>
                <a:schemeClr val="dk1"/>
              </a:solidFill>
              <a:latin typeface="Verdana"/>
              <a:ea typeface="Verdana"/>
              <a:cs typeface="Verdana"/>
              <a:sym typeface="Verdana"/>
            </a:endParaRPr>
          </a:p>
        </p:txBody>
      </p:sp>
      <p:sp>
        <p:nvSpPr>
          <p:cNvPr id="907" name="Google Shape;907;p26"/>
          <p:cNvSpPr txBox="1"/>
          <p:nvPr/>
        </p:nvSpPr>
        <p:spPr>
          <a:xfrm>
            <a:off x="7669783" y="3321343"/>
            <a:ext cx="775296"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i="1" lang="en-US" sz="1200">
                <a:solidFill>
                  <a:srgbClr val="FFFFFF"/>
                </a:solidFill>
                <a:latin typeface="Verdana"/>
                <a:ea typeface="Verdana"/>
                <a:cs typeface="Verdana"/>
                <a:sym typeface="Verdana"/>
              </a:rPr>
              <a:t>Emerging</a:t>
            </a:r>
            <a:endParaRPr sz="1200">
              <a:solidFill>
                <a:schemeClr val="dk1"/>
              </a:solidFill>
              <a:latin typeface="Verdana"/>
              <a:ea typeface="Verdana"/>
              <a:cs typeface="Verdana"/>
              <a:sym typeface="Verdana"/>
            </a:endParaRPr>
          </a:p>
        </p:txBody>
      </p:sp>
      <p:sp>
        <p:nvSpPr>
          <p:cNvPr id="908" name="Google Shape;908;p26"/>
          <p:cNvSpPr txBox="1"/>
          <p:nvPr/>
        </p:nvSpPr>
        <p:spPr>
          <a:xfrm>
            <a:off x="589584" y="3797624"/>
            <a:ext cx="1254652" cy="417068"/>
          </a:xfrm>
          <a:prstGeom prst="rect">
            <a:avLst/>
          </a:prstGeom>
          <a:noFill/>
          <a:ln>
            <a:noFill/>
          </a:ln>
        </p:spPr>
        <p:txBody>
          <a:bodyPr anchorCtr="0" anchor="t" bIns="0" lIns="0" spcFirstLastPara="1" rIns="0" wrap="square" tIns="0">
            <a:noAutofit/>
          </a:bodyPr>
          <a:lstStyle/>
          <a:p>
            <a:pPr indent="0" lvl="0" marL="0" marR="0" rtl="0" algn="ctr">
              <a:lnSpc>
                <a:spcPct val="111071"/>
              </a:lnSpc>
              <a:spcBef>
                <a:spcPts val="0"/>
              </a:spcBef>
              <a:spcAft>
                <a:spcPts val="0"/>
              </a:spcAft>
              <a:buNone/>
            </a:pPr>
            <a:r>
              <a:rPr lang="en-US" sz="1400">
                <a:solidFill>
                  <a:schemeClr val="dk1"/>
                </a:solidFill>
                <a:latin typeface="Verdana"/>
                <a:ea typeface="Verdana"/>
                <a:cs typeface="Verdana"/>
                <a:sym typeface="Verdana"/>
              </a:rPr>
              <a:t>900MM+ ATM</a:t>
            </a:r>
            <a:endParaRPr sz="1400">
              <a:solidFill>
                <a:schemeClr val="dk1"/>
              </a:solidFill>
              <a:latin typeface="Verdana"/>
              <a:ea typeface="Verdana"/>
              <a:cs typeface="Verdana"/>
              <a:sym typeface="Verdana"/>
            </a:endParaRPr>
          </a:p>
          <a:p>
            <a:pPr indent="-12534" lvl="0" marL="50634" marR="62456" rtl="0" algn="ctr">
              <a:lnSpc>
                <a:spcPct val="80000"/>
              </a:lnSpc>
              <a:spcBef>
                <a:spcPts val="6"/>
              </a:spcBef>
              <a:spcAft>
                <a:spcPts val="0"/>
              </a:spcAft>
              <a:buNone/>
            </a:pPr>
            <a:r>
              <a:rPr baseline="-25000" lang="en-US" sz="2100">
                <a:solidFill>
                  <a:schemeClr val="dk1"/>
                </a:solidFill>
                <a:latin typeface="Verdana"/>
                <a:ea typeface="Verdana"/>
                <a:cs typeface="Verdana"/>
                <a:sym typeface="Verdana"/>
              </a:rPr>
              <a:t>transactions</a:t>
            </a:r>
            <a:endParaRPr sz="1400">
              <a:solidFill>
                <a:schemeClr val="dk1"/>
              </a:solidFill>
              <a:latin typeface="Verdana"/>
              <a:ea typeface="Verdana"/>
              <a:cs typeface="Verdana"/>
              <a:sym typeface="Verdana"/>
            </a:endParaRPr>
          </a:p>
        </p:txBody>
      </p:sp>
      <p:sp>
        <p:nvSpPr>
          <p:cNvPr id="909" name="Google Shape;909;p26"/>
          <p:cNvSpPr txBox="1"/>
          <p:nvPr/>
        </p:nvSpPr>
        <p:spPr>
          <a:xfrm>
            <a:off x="5248402" y="3870776"/>
            <a:ext cx="1503685" cy="203707"/>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Off-WF websites</a:t>
            </a:r>
            <a:endParaRPr sz="1400">
              <a:solidFill>
                <a:schemeClr val="dk1"/>
              </a:solidFill>
              <a:latin typeface="Verdana"/>
              <a:ea typeface="Verdana"/>
              <a:cs typeface="Verdana"/>
              <a:sym typeface="Verdana"/>
            </a:endParaRPr>
          </a:p>
        </p:txBody>
      </p:sp>
      <p:sp>
        <p:nvSpPr>
          <p:cNvPr id="910" name="Google Shape;910;p26"/>
          <p:cNvSpPr txBox="1"/>
          <p:nvPr/>
        </p:nvSpPr>
        <p:spPr>
          <a:xfrm>
            <a:off x="230530" y="6304241"/>
            <a:ext cx="2258083" cy="249785"/>
          </a:xfrm>
          <a:prstGeom prst="rect">
            <a:avLst/>
          </a:prstGeom>
          <a:noFill/>
          <a:ln>
            <a:noFill/>
          </a:ln>
        </p:spPr>
        <p:txBody>
          <a:bodyPr anchorCtr="0" anchor="t" bIns="0" lIns="0" spcFirstLastPara="1" rIns="0" wrap="square" tIns="0">
            <a:noAutofit/>
          </a:bodyPr>
          <a:lstStyle/>
          <a:p>
            <a:pPr indent="0" lvl="0" marL="12700" marR="15361" rtl="0" algn="l">
              <a:lnSpc>
                <a:spcPct val="116875"/>
              </a:lnSpc>
              <a:spcBef>
                <a:spcPts val="0"/>
              </a:spcBef>
              <a:spcAft>
                <a:spcPts val="0"/>
              </a:spcAft>
              <a:buNone/>
            </a:pPr>
            <a:r>
              <a:rPr i="1" lang="en-US" sz="800">
                <a:solidFill>
                  <a:schemeClr val="dk1"/>
                </a:solidFill>
                <a:latin typeface="Verdana"/>
                <a:ea typeface="Verdana"/>
                <a:cs typeface="Verdana"/>
                <a:sym typeface="Verdana"/>
              </a:rPr>
              <a:t>All figures represent full year 2016.</a:t>
            </a:r>
            <a:endParaRPr sz="800">
              <a:solidFill>
                <a:schemeClr val="dk1"/>
              </a:solidFill>
              <a:latin typeface="Verdana"/>
              <a:ea typeface="Verdana"/>
              <a:cs typeface="Verdana"/>
              <a:sym typeface="Verdana"/>
            </a:endParaRPr>
          </a:p>
          <a:p>
            <a:pPr indent="0" lvl="0" marL="12700" marR="0" rtl="0" algn="l">
              <a:lnSpc>
                <a:spcPct val="120000"/>
              </a:lnSpc>
              <a:spcBef>
                <a:spcPts val="1"/>
              </a:spcBef>
              <a:spcAft>
                <a:spcPts val="0"/>
              </a:spcAft>
              <a:buNone/>
            </a:pPr>
            <a:r>
              <a:rPr i="1" lang="en-US" sz="800">
                <a:solidFill>
                  <a:schemeClr val="dk1"/>
                </a:solidFill>
                <a:latin typeface="Verdana"/>
                <a:ea typeface="Verdana"/>
                <a:cs typeface="Verdana"/>
                <a:sym typeface="Verdana"/>
              </a:rPr>
              <a:t>Unless noted, all figures represent full year</a:t>
            </a:r>
            <a:endParaRPr sz="800">
              <a:solidFill>
                <a:schemeClr val="dk1"/>
              </a:solidFill>
              <a:latin typeface="Verdana"/>
              <a:ea typeface="Verdana"/>
              <a:cs typeface="Verdana"/>
              <a:sym typeface="Verdana"/>
            </a:endParaRPr>
          </a:p>
        </p:txBody>
      </p:sp>
      <p:sp>
        <p:nvSpPr>
          <p:cNvPr id="911" name="Google Shape;911;p26"/>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912" name="Google Shape;912;p26"/>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23</a:t>
            </a:r>
            <a:endParaRPr sz="1000">
              <a:solidFill>
                <a:schemeClr val="dk1"/>
              </a:solidFill>
              <a:latin typeface="Verdana"/>
              <a:ea typeface="Verdana"/>
              <a:cs typeface="Verdana"/>
              <a:sym typeface="Verdana"/>
            </a:endParaRPr>
          </a:p>
        </p:txBody>
      </p:sp>
      <p:sp>
        <p:nvSpPr>
          <p:cNvPr id="913" name="Google Shape;913;p26"/>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27"/>
          <p:cNvSpPr txBox="1"/>
          <p:nvPr/>
        </p:nvSpPr>
        <p:spPr>
          <a:xfrm>
            <a:off x="1530096" y="1147572"/>
            <a:ext cx="2462783" cy="397637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4297" lvl="0" marL="486898" marR="683304" rtl="0" algn="ctr">
              <a:lnSpc>
                <a:spcPct val="101277"/>
              </a:lnSpc>
              <a:spcBef>
                <a:spcPts val="28000"/>
              </a:spcBef>
              <a:spcAft>
                <a:spcPts val="0"/>
              </a:spcAft>
              <a:buNone/>
            </a:pPr>
            <a:r>
              <a:rPr i="1" lang="en-US" sz="1000">
                <a:solidFill>
                  <a:srgbClr val="7E7E7E"/>
                </a:solidFill>
                <a:latin typeface="Verdana"/>
                <a:ea typeface="Verdana"/>
                <a:cs typeface="Verdana"/>
                <a:sym typeface="Verdana"/>
              </a:rPr>
              <a:t>Powered by Kasisto</a:t>
            </a:r>
            <a:endParaRPr sz="1000">
              <a:solidFill>
                <a:schemeClr val="dk1"/>
              </a:solidFill>
              <a:latin typeface="Verdana"/>
              <a:ea typeface="Verdana"/>
              <a:cs typeface="Verdana"/>
              <a:sym typeface="Verdana"/>
            </a:endParaRPr>
          </a:p>
          <a:p>
            <a:pPr indent="-7404" lvl="0" marL="312204" marR="512267" rtl="0" algn="ctr">
              <a:lnSpc>
                <a:spcPct val="77333"/>
              </a:lnSpc>
              <a:spcBef>
                <a:spcPts val="57"/>
              </a:spcBef>
              <a:spcAft>
                <a:spcPts val="0"/>
              </a:spcAft>
              <a:buNone/>
            </a:pPr>
            <a:r>
              <a:rPr baseline="-25000" i="1" lang="en-US" sz="1500">
                <a:solidFill>
                  <a:srgbClr val="7E7E7E"/>
                </a:solidFill>
                <a:latin typeface="Verdana"/>
                <a:ea typeface="Verdana"/>
                <a:cs typeface="Verdana"/>
                <a:sym typeface="Verdana"/>
              </a:rPr>
              <a:t>(WF Startup Accelerator)</a:t>
            </a:r>
            <a:endParaRPr sz="1000">
              <a:solidFill>
                <a:schemeClr val="dk1"/>
              </a:solidFill>
              <a:latin typeface="Verdana"/>
              <a:ea typeface="Verdana"/>
              <a:cs typeface="Verdana"/>
              <a:sym typeface="Verdana"/>
            </a:endParaRPr>
          </a:p>
        </p:txBody>
      </p:sp>
      <p:sp>
        <p:nvSpPr>
          <p:cNvPr id="919" name="Google Shape;919;p27"/>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27"/>
          <p:cNvSpPr/>
          <p:nvPr/>
        </p:nvSpPr>
        <p:spPr>
          <a:xfrm>
            <a:off x="1669923" y="1704975"/>
            <a:ext cx="228600" cy="228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27"/>
          <p:cNvSpPr/>
          <p:nvPr/>
        </p:nvSpPr>
        <p:spPr>
          <a:xfrm>
            <a:off x="1530096" y="1147572"/>
            <a:ext cx="2462783" cy="39227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27"/>
          <p:cNvSpPr/>
          <p:nvPr/>
        </p:nvSpPr>
        <p:spPr>
          <a:xfrm>
            <a:off x="1725422" y="1342135"/>
            <a:ext cx="1875154" cy="333514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27"/>
          <p:cNvSpPr/>
          <p:nvPr/>
        </p:nvSpPr>
        <p:spPr>
          <a:xfrm>
            <a:off x="6255258" y="1468120"/>
            <a:ext cx="228600" cy="18592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27"/>
          <p:cNvSpPr/>
          <p:nvPr/>
        </p:nvSpPr>
        <p:spPr>
          <a:xfrm>
            <a:off x="5356860" y="1147572"/>
            <a:ext cx="2522219" cy="391515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27"/>
          <p:cNvSpPr/>
          <p:nvPr/>
        </p:nvSpPr>
        <p:spPr>
          <a:xfrm>
            <a:off x="5552440" y="1342263"/>
            <a:ext cx="1933066" cy="332727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27"/>
          <p:cNvSpPr/>
          <p:nvPr/>
        </p:nvSpPr>
        <p:spPr>
          <a:xfrm>
            <a:off x="1472946" y="6087249"/>
            <a:ext cx="2380106"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27"/>
          <p:cNvSpPr/>
          <p:nvPr/>
        </p:nvSpPr>
        <p:spPr>
          <a:xfrm>
            <a:off x="5328920" y="6087249"/>
            <a:ext cx="2380106" cy="391998"/>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27"/>
          <p:cNvSpPr txBox="1"/>
          <p:nvPr/>
        </p:nvSpPr>
        <p:spPr>
          <a:xfrm>
            <a:off x="214071" y="200341"/>
            <a:ext cx="1266558"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Serving</a:t>
            </a:r>
            <a:endParaRPr sz="2800">
              <a:solidFill>
                <a:schemeClr val="dk1"/>
              </a:solidFill>
              <a:latin typeface="Georgia"/>
              <a:ea typeface="Georgia"/>
              <a:cs typeface="Georgia"/>
              <a:sym typeface="Georgia"/>
            </a:endParaRPr>
          </a:p>
        </p:txBody>
      </p:sp>
      <p:sp>
        <p:nvSpPr>
          <p:cNvPr id="929" name="Google Shape;929;p27"/>
          <p:cNvSpPr txBox="1"/>
          <p:nvPr/>
        </p:nvSpPr>
        <p:spPr>
          <a:xfrm>
            <a:off x="1487785" y="200341"/>
            <a:ext cx="61979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930" name="Google Shape;930;p27"/>
          <p:cNvSpPr txBox="1"/>
          <p:nvPr/>
        </p:nvSpPr>
        <p:spPr>
          <a:xfrm>
            <a:off x="2116654" y="200341"/>
            <a:ext cx="4259188"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customers in their channel</a:t>
            </a:r>
            <a:endParaRPr sz="2800">
              <a:solidFill>
                <a:schemeClr val="dk1"/>
              </a:solidFill>
              <a:latin typeface="Georgia"/>
              <a:ea typeface="Georgia"/>
              <a:cs typeface="Georgia"/>
              <a:sym typeface="Georgia"/>
            </a:endParaRPr>
          </a:p>
        </p:txBody>
      </p:sp>
      <p:sp>
        <p:nvSpPr>
          <p:cNvPr id="931" name="Google Shape;931;p27"/>
          <p:cNvSpPr txBox="1"/>
          <p:nvPr/>
        </p:nvSpPr>
        <p:spPr>
          <a:xfrm>
            <a:off x="6382018" y="200341"/>
            <a:ext cx="38555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of</a:t>
            </a:r>
            <a:endParaRPr sz="2800">
              <a:solidFill>
                <a:schemeClr val="dk1"/>
              </a:solidFill>
              <a:latin typeface="Georgia"/>
              <a:ea typeface="Georgia"/>
              <a:cs typeface="Georgia"/>
              <a:sym typeface="Georgia"/>
            </a:endParaRPr>
          </a:p>
        </p:txBody>
      </p:sp>
      <p:sp>
        <p:nvSpPr>
          <p:cNvPr id="932" name="Google Shape;932;p27"/>
          <p:cNvSpPr txBox="1"/>
          <p:nvPr/>
        </p:nvSpPr>
        <p:spPr>
          <a:xfrm>
            <a:off x="6774395" y="200341"/>
            <a:ext cx="107628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choice</a:t>
            </a:r>
            <a:endParaRPr sz="2800">
              <a:solidFill>
                <a:schemeClr val="dk1"/>
              </a:solidFill>
              <a:latin typeface="Georgia"/>
              <a:ea typeface="Georgia"/>
              <a:cs typeface="Georgia"/>
              <a:sym typeface="Georgia"/>
            </a:endParaRPr>
          </a:p>
        </p:txBody>
      </p:sp>
      <p:sp>
        <p:nvSpPr>
          <p:cNvPr id="933" name="Google Shape;933;p27"/>
          <p:cNvSpPr txBox="1"/>
          <p:nvPr/>
        </p:nvSpPr>
        <p:spPr>
          <a:xfrm>
            <a:off x="3151124" y="957321"/>
            <a:ext cx="822017"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Social</a:t>
            </a:r>
            <a:endParaRPr sz="1800">
              <a:solidFill>
                <a:schemeClr val="dk1"/>
              </a:solidFill>
              <a:latin typeface="Verdana"/>
              <a:ea typeface="Verdana"/>
              <a:cs typeface="Verdana"/>
              <a:sym typeface="Verdana"/>
            </a:endParaRPr>
          </a:p>
        </p:txBody>
      </p:sp>
      <p:sp>
        <p:nvSpPr>
          <p:cNvPr id="934" name="Google Shape;934;p27"/>
          <p:cNvSpPr txBox="1"/>
          <p:nvPr/>
        </p:nvSpPr>
        <p:spPr>
          <a:xfrm>
            <a:off x="3991000" y="957321"/>
            <a:ext cx="818817"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Media</a:t>
            </a:r>
            <a:endParaRPr sz="1800">
              <a:solidFill>
                <a:schemeClr val="dk1"/>
              </a:solidFill>
              <a:latin typeface="Verdana"/>
              <a:ea typeface="Verdana"/>
              <a:cs typeface="Verdana"/>
              <a:sym typeface="Verdana"/>
            </a:endParaRPr>
          </a:p>
        </p:txBody>
      </p:sp>
      <p:sp>
        <p:nvSpPr>
          <p:cNvPr id="935" name="Google Shape;935;p27"/>
          <p:cNvSpPr txBox="1"/>
          <p:nvPr/>
        </p:nvSpPr>
        <p:spPr>
          <a:xfrm>
            <a:off x="4827676" y="957321"/>
            <a:ext cx="1201220"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b="1" lang="en-US" sz="1800">
                <a:solidFill>
                  <a:schemeClr val="dk1"/>
                </a:solidFill>
                <a:latin typeface="Verdana"/>
                <a:ea typeface="Verdana"/>
                <a:cs typeface="Verdana"/>
                <a:sym typeface="Verdana"/>
              </a:rPr>
              <a:t>Chatbots</a:t>
            </a:r>
            <a:endParaRPr sz="1800">
              <a:solidFill>
                <a:schemeClr val="dk1"/>
              </a:solidFill>
              <a:latin typeface="Verdana"/>
              <a:ea typeface="Verdana"/>
              <a:cs typeface="Verdana"/>
              <a:sym typeface="Verdana"/>
            </a:endParaRPr>
          </a:p>
        </p:txBody>
      </p:sp>
      <p:sp>
        <p:nvSpPr>
          <p:cNvPr id="936" name="Google Shape;936;p27"/>
          <p:cNvSpPr txBox="1"/>
          <p:nvPr/>
        </p:nvSpPr>
        <p:spPr>
          <a:xfrm>
            <a:off x="5676392" y="4908558"/>
            <a:ext cx="1704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i="1" lang="en-US" sz="1000">
                <a:solidFill>
                  <a:srgbClr val="7E7E7E"/>
                </a:solidFill>
                <a:latin typeface="Verdana"/>
                <a:ea typeface="Verdana"/>
                <a:cs typeface="Verdana"/>
                <a:sym typeface="Verdana"/>
              </a:rPr>
              <a:t>Proprietary Bot (WF Labs)</a:t>
            </a:r>
            <a:endParaRPr sz="1000">
              <a:solidFill>
                <a:schemeClr val="dk1"/>
              </a:solidFill>
              <a:latin typeface="Verdana"/>
              <a:ea typeface="Verdana"/>
              <a:cs typeface="Verdana"/>
              <a:sym typeface="Verdana"/>
            </a:endParaRPr>
          </a:p>
        </p:txBody>
      </p:sp>
      <p:sp>
        <p:nvSpPr>
          <p:cNvPr id="937" name="Google Shape;937;p27"/>
          <p:cNvSpPr txBox="1"/>
          <p:nvPr/>
        </p:nvSpPr>
        <p:spPr>
          <a:xfrm>
            <a:off x="1470152" y="5287842"/>
            <a:ext cx="2398053" cy="630377"/>
          </a:xfrm>
          <a:prstGeom prst="rect">
            <a:avLst/>
          </a:prstGeom>
          <a:noFill/>
          <a:ln>
            <a:noFill/>
          </a:ln>
        </p:spPr>
        <p:txBody>
          <a:bodyPr anchorCtr="0" anchor="t" bIns="0" lIns="0" spcFirstLastPara="1" rIns="0" wrap="square" tIns="0">
            <a:noAutofit/>
          </a:bodyPr>
          <a:lstStyle/>
          <a:p>
            <a:pPr indent="0" lvl="0" marL="0" marR="0" rtl="0" algn="ctr">
              <a:lnSpc>
                <a:spcPct val="111071"/>
              </a:lnSpc>
              <a:spcBef>
                <a:spcPts val="0"/>
              </a:spcBef>
              <a:spcAft>
                <a:spcPts val="0"/>
              </a:spcAft>
              <a:buNone/>
            </a:pPr>
            <a:r>
              <a:rPr lang="en-US" sz="1400">
                <a:solidFill>
                  <a:schemeClr val="dk1"/>
                </a:solidFill>
                <a:latin typeface="Verdana"/>
                <a:ea typeface="Verdana"/>
                <a:cs typeface="Verdana"/>
                <a:sym typeface="Verdana"/>
              </a:rPr>
              <a:t>Providing secure access to</a:t>
            </a:r>
            <a:endParaRPr sz="1400">
              <a:solidFill>
                <a:schemeClr val="dk1"/>
              </a:solidFill>
              <a:latin typeface="Verdana"/>
              <a:ea typeface="Verdana"/>
              <a:cs typeface="Verdana"/>
              <a:sym typeface="Verdana"/>
            </a:endParaRPr>
          </a:p>
          <a:p>
            <a:pPr indent="-5636" lvl="0" marL="145337" marR="156621" rtl="0" algn="ctr">
              <a:lnSpc>
                <a:spcPct val="80000"/>
              </a:lnSpc>
              <a:spcBef>
                <a:spcPts val="6"/>
              </a:spcBef>
              <a:spcAft>
                <a:spcPts val="0"/>
              </a:spcAft>
              <a:buNone/>
            </a:pPr>
            <a:r>
              <a:rPr baseline="-25000" lang="en-US" sz="2100">
                <a:solidFill>
                  <a:schemeClr val="dk1"/>
                </a:solidFill>
                <a:latin typeface="Verdana"/>
                <a:ea typeface="Verdana"/>
                <a:cs typeface="Verdana"/>
                <a:sym typeface="Verdana"/>
              </a:rPr>
              <a:t>services on customers’</a:t>
            </a:r>
            <a:endParaRPr sz="1400">
              <a:solidFill>
                <a:schemeClr val="dk1"/>
              </a:solidFill>
              <a:latin typeface="Verdana"/>
              <a:ea typeface="Verdana"/>
              <a:cs typeface="Verdana"/>
              <a:sym typeface="Verdana"/>
            </a:endParaRPr>
          </a:p>
          <a:p>
            <a:pPr indent="-9486" lvl="0" marL="9486" marR="24531" rtl="0" algn="ctr">
              <a:lnSpc>
                <a:spcPct val="80000"/>
              </a:lnSpc>
              <a:spcBef>
                <a:spcPts val="0"/>
              </a:spcBef>
              <a:spcAft>
                <a:spcPts val="0"/>
              </a:spcAft>
              <a:buNone/>
            </a:pPr>
            <a:r>
              <a:rPr baseline="-25000" lang="en-US" sz="2100">
                <a:solidFill>
                  <a:schemeClr val="dk1"/>
                </a:solidFill>
                <a:latin typeface="Verdana"/>
                <a:ea typeface="Verdana"/>
                <a:cs typeface="Verdana"/>
                <a:sym typeface="Verdana"/>
              </a:rPr>
              <a:t>digital platforms of choice</a:t>
            </a:r>
            <a:endParaRPr sz="1400">
              <a:solidFill>
                <a:schemeClr val="dk1"/>
              </a:solidFill>
              <a:latin typeface="Verdana"/>
              <a:ea typeface="Verdana"/>
              <a:cs typeface="Verdana"/>
              <a:sym typeface="Verdana"/>
            </a:endParaRPr>
          </a:p>
        </p:txBody>
      </p:sp>
      <p:sp>
        <p:nvSpPr>
          <p:cNvPr id="938" name="Google Shape;938;p27"/>
          <p:cNvSpPr txBox="1"/>
          <p:nvPr/>
        </p:nvSpPr>
        <p:spPr>
          <a:xfrm>
            <a:off x="5519420" y="5287842"/>
            <a:ext cx="2004148" cy="630377"/>
          </a:xfrm>
          <a:prstGeom prst="rect">
            <a:avLst/>
          </a:prstGeom>
          <a:noFill/>
          <a:ln>
            <a:noFill/>
          </a:ln>
        </p:spPr>
        <p:txBody>
          <a:bodyPr anchorCtr="0" anchor="t" bIns="0" lIns="0" spcFirstLastPara="1" rIns="0" wrap="square" tIns="0">
            <a:noAutofit/>
          </a:bodyPr>
          <a:lstStyle/>
          <a:p>
            <a:pPr indent="-11009" lvl="0" marL="201510" marR="206436" rtl="0" algn="ctr">
              <a:lnSpc>
                <a:spcPct val="111071"/>
              </a:lnSpc>
              <a:spcBef>
                <a:spcPts val="0"/>
              </a:spcBef>
              <a:spcAft>
                <a:spcPts val="0"/>
              </a:spcAft>
              <a:buNone/>
            </a:pPr>
            <a:r>
              <a:rPr lang="en-US" sz="1400">
                <a:solidFill>
                  <a:schemeClr val="dk1"/>
                </a:solidFill>
                <a:latin typeface="Verdana"/>
                <a:ea typeface="Verdana"/>
                <a:cs typeface="Verdana"/>
                <a:sym typeface="Verdana"/>
              </a:rPr>
              <a:t>Testing hand-offs</a:t>
            </a:r>
            <a:endParaRPr sz="1400">
              <a:solidFill>
                <a:schemeClr val="dk1"/>
              </a:solidFill>
              <a:latin typeface="Verdana"/>
              <a:ea typeface="Verdana"/>
              <a:cs typeface="Verdana"/>
              <a:sym typeface="Verdana"/>
            </a:endParaRPr>
          </a:p>
          <a:p>
            <a:pPr indent="0" lvl="0" marL="0" marR="0" rtl="0" algn="ctr">
              <a:lnSpc>
                <a:spcPct val="120000"/>
              </a:lnSpc>
              <a:spcBef>
                <a:spcPts val="46"/>
              </a:spcBef>
              <a:spcAft>
                <a:spcPts val="0"/>
              </a:spcAft>
              <a:buNone/>
            </a:pPr>
            <a:r>
              <a:rPr lang="en-US" sz="1400">
                <a:solidFill>
                  <a:schemeClr val="dk1"/>
                </a:solidFill>
                <a:latin typeface="Verdana"/>
                <a:ea typeface="Verdana"/>
                <a:cs typeface="Verdana"/>
                <a:sym typeface="Verdana"/>
              </a:rPr>
              <a:t>between chatbots and messaging service</a:t>
            </a:r>
            <a:endParaRPr sz="1400">
              <a:solidFill>
                <a:schemeClr val="dk1"/>
              </a:solidFill>
              <a:latin typeface="Verdana"/>
              <a:ea typeface="Verdana"/>
              <a:cs typeface="Verdana"/>
              <a:sym typeface="Verdana"/>
            </a:endParaRPr>
          </a:p>
        </p:txBody>
      </p:sp>
      <p:sp>
        <p:nvSpPr>
          <p:cNvPr id="939" name="Google Shape;939;p27"/>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940" name="Google Shape;940;p27"/>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24</a:t>
            </a:r>
            <a:endParaRPr sz="1000">
              <a:solidFill>
                <a:schemeClr val="dk1"/>
              </a:solidFill>
              <a:latin typeface="Verdana"/>
              <a:ea typeface="Verdana"/>
              <a:cs typeface="Verdana"/>
              <a:sym typeface="Verdana"/>
            </a:endParaRPr>
          </a:p>
        </p:txBody>
      </p:sp>
      <p:sp>
        <p:nvSpPr>
          <p:cNvPr id="941" name="Google Shape;941;p27"/>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942" name="Google Shape;942;p27"/>
          <p:cNvSpPr txBox="1"/>
          <p:nvPr/>
        </p:nvSpPr>
        <p:spPr>
          <a:xfrm>
            <a:off x="5328920" y="6087249"/>
            <a:ext cx="2380106" cy="391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solidFill>
                <a:schemeClr val="dk1"/>
              </a:solidFill>
              <a:latin typeface="Calibri"/>
              <a:ea typeface="Calibri"/>
              <a:cs typeface="Calibri"/>
              <a:sym typeface="Calibri"/>
            </a:endParaRPr>
          </a:p>
          <a:p>
            <a:pPr indent="-673" lvl="0" marL="800773" marR="799519" rtl="0" algn="ctr">
              <a:lnSpc>
                <a:spcPct val="101277"/>
              </a:lnSpc>
              <a:spcBef>
                <a:spcPts val="0"/>
              </a:spcBef>
              <a:spcAft>
                <a:spcPts val="0"/>
              </a:spcAft>
              <a:buNone/>
            </a:pPr>
            <a:r>
              <a:rPr i="1" lang="en-US" sz="1600">
                <a:solidFill>
                  <a:schemeClr val="dk1"/>
                </a:solidFill>
                <a:latin typeface="Verdana"/>
                <a:ea typeface="Verdana"/>
                <a:cs typeface="Verdana"/>
                <a:sym typeface="Verdana"/>
              </a:rPr>
              <a:t>In pilot</a:t>
            </a:r>
            <a:endParaRPr sz="1600">
              <a:solidFill>
                <a:schemeClr val="dk1"/>
              </a:solidFill>
              <a:latin typeface="Verdana"/>
              <a:ea typeface="Verdana"/>
              <a:cs typeface="Verdana"/>
              <a:sym typeface="Verdana"/>
            </a:endParaRPr>
          </a:p>
        </p:txBody>
      </p:sp>
      <p:sp>
        <p:nvSpPr>
          <p:cNvPr id="943" name="Google Shape;943;p27"/>
          <p:cNvSpPr txBox="1"/>
          <p:nvPr/>
        </p:nvSpPr>
        <p:spPr>
          <a:xfrm>
            <a:off x="1472946" y="6087249"/>
            <a:ext cx="2380106" cy="391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solidFill>
                <a:schemeClr val="dk1"/>
              </a:solidFill>
              <a:latin typeface="Calibri"/>
              <a:ea typeface="Calibri"/>
              <a:cs typeface="Calibri"/>
              <a:sym typeface="Calibri"/>
            </a:endParaRPr>
          </a:p>
          <a:p>
            <a:pPr indent="-37" lvl="0" marL="800138" marR="800154" rtl="0" algn="ctr">
              <a:lnSpc>
                <a:spcPct val="101277"/>
              </a:lnSpc>
              <a:spcBef>
                <a:spcPts val="0"/>
              </a:spcBef>
              <a:spcAft>
                <a:spcPts val="0"/>
              </a:spcAft>
              <a:buNone/>
            </a:pPr>
            <a:r>
              <a:rPr i="1" lang="en-US" sz="1600">
                <a:solidFill>
                  <a:schemeClr val="dk1"/>
                </a:solidFill>
                <a:latin typeface="Verdana"/>
                <a:ea typeface="Verdana"/>
                <a:cs typeface="Verdana"/>
                <a:sym typeface="Verdana"/>
              </a:rPr>
              <a:t>In pilot</a:t>
            </a:r>
            <a:endParaRPr sz="1600">
              <a:solidFill>
                <a:schemeClr val="dk1"/>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28"/>
          <p:cNvSpPr txBox="1"/>
          <p:nvPr/>
        </p:nvSpPr>
        <p:spPr>
          <a:xfrm>
            <a:off x="441959" y="3948683"/>
            <a:ext cx="1923288" cy="2867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828" lvl="0" marL="13528" marR="0" rtl="0" algn="l">
              <a:lnSpc>
                <a:spcPct val="78333"/>
              </a:lnSpc>
              <a:spcBef>
                <a:spcPts val="20457"/>
              </a:spcBef>
              <a:spcAft>
                <a:spcPts val="0"/>
              </a:spcAft>
              <a:buNone/>
            </a:pPr>
            <a:r>
              <a:rPr baseline="-25000" lang="en-US" sz="1500">
                <a:solidFill>
                  <a:schemeClr val="dk1"/>
                </a:solidFill>
                <a:latin typeface="Verdana"/>
                <a:ea typeface="Verdana"/>
                <a:cs typeface="Verdana"/>
                <a:sym typeface="Verdana"/>
              </a:rPr>
              <a:t>ls Fargo 2017 Investor Day</a:t>
            </a:r>
            <a:endParaRPr sz="1000">
              <a:solidFill>
                <a:schemeClr val="dk1"/>
              </a:solidFill>
              <a:latin typeface="Verdana"/>
              <a:ea typeface="Verdana"/>
              <a:cs typeface="Verdana"/>
              <a:sym typeface="Verdana"/>
            </a:endParaRPr>
          </a:p>
        </p:txBody>
      </p:sp>
      <p:sp>
        <p:nvSpPr>
          <p:cNvPr id="949" name="Google Shape;949;p28"/>
          <p:cNvSpPr txBox="1"/>
          <p:nvPr/>
        </p:nvSpPr>
        <p:spPr>
          <a:xfrm>
            <a:off x="2153412" y="3910465"/>
            <a:ext cx="2578608" cy="2895716"/>
          </a:xfrm>
          <a:prstGeom prst="rect">
            <a:avLst/>
          </a:prstGeom>
          <a:noFill/>
          <a:ln>
            <a:noFill/>
          </a:ln>
        </p:spPr>
        <p:txBody>
          <a:bodyPr anchorCtr="0" anchor="t" bIns="0" lIns="0" spcFirstLastPara="1" rIns="0" wrap="square" tIns="0">
            <a:noAutofit/>
          </a:bodyPr>
          <a:lstStyle/>
          <a:p>
            <a:pPr indent="-11176" lvl="0" marL="722376" marR="0" rtl="0" algn="l">
              <a:lnSpc>
                <a:spcPct val="103500"/>
              </a:lnSpc>
              <a:spcBef>
                <a:spcPts val="0"/>
              </a:spcBef>
              <a:spcAft>
                <a:spcPts val="0"/>
              </a:spcAft>
              <a:buNone/>
            </a:pPr>
            <a:r>
              <a:rPr b="1" lang="en-US" sz="1000">
                <a:solidFill>
                  <a:schemeClr val="dk1"/>
                </a:solidFill>
                <a:latin typeface="Verdana"/>
                <a:ea typeface="Verdana"/>
                <a:cs typeface="Verdana"/>
                <a:sym typeface="Verdana"/>
              </a:rPr>
              <a:t>Digital branch</a:t>
            </a:r>
            <a:endParaRPr sz="1000">
              <a:solidFill>
                <a:schemeClr val="dk1"/>
              </a:solidFill>
              <a:latin typeface="Verdana"/>
              <a:ea typeface="Verdana"/>
              <a:cs typeface="Verdana"/>
              <a:sym typeface="Verdana"/>
            </a:endParaRPr>
          </a:p>
        </p:txBody>
      </p:sp>
      <p:sp>
        <p:nvSpPr>
          <p:cNvPr id="950" name="Google Shape;950;p28"/>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28"/>
          <p:cNvSpPr/>
          <p:nvPr/>
        </p:nvSpPr>
        <p:spPr>
          <a:xfrm>
            <a:off x="2549652" y="1158240"/>
            <a:ext cx="3846576" cy="277825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28"/>
          <p:cNvSpPr/>
          <p:nvPr/>
        </p:nvSpPr>
        <p:spPr>
          <a:xfrm>
            <a:off x="2745613" y="1354327"/>
            <a:ext cx="3258058" cy="21890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28"/>
          <p:cNvSpPr/>
          <p:nvPr/>
        </p:nvSpPr>
        <p:spPr>
          <a:xfrm>
            <a:off x="210311" y="1091184"/>
            <a:ext cx="1932432" cy="291236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28"/>
          <p:cNvSpPr/>
          <p:nvPr/>
        </p:nvSpPr>
        <p:spPr>
          <a:xfrm>
            <a:off x="406222" y="1287018"/>
            <a:ext cx="1343660" cy="232359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28"/>
          <p:cNvSpPr/>
          <p:nvPr/>
        </p:nvSpPr>
        <p:spPr>
          <a:xfrm>
            <a:off x="1245006" y="2071242"/>
            <a:ext cx="1743684" cy="755269"/>
          </a:xfrm>
          <a:custGeom>
            <a:rect b="b" l="l" r="r" t="t"/>
            <a:pathLst>
              <a:path extrusionOk="0" h="120000" w="120000">
                <a:moveTo>
                  <a:pt x="0" y="60010"/>
                </a:moveTo>
                <a:lnTo>
                  <a:pt x="25982" y="120000"/>
                </a:lnTo>
                <a:lnTo>
                  <a:pt x="25982" y="89994"/>
                </a:lnTo>
                <a:lnTo>
                  <a:pt x="94015" y="89994"/>
                </a:lnTo>
                <a:lnTo>
                  <a:pt x="94015" y="120000"/>
                </a:lnTo>
                <a:lnTo>
                  <a:pt x="120000" y="60010"/>
                </a:lnTo>
                <a:lnTo>
                  <a:pt x="94015" y="0"/>
                </a:lnTo>
                <a:lnTo>
                  <a:pt x="94015" y="30005"/>
                </a:lnTo>
                <a:lnTo>
                  <a:pt x="25982" y="30005"/>
                </a:lnTo>
                <a:lnTo>
                  <a:pt x="25982" y="0"/>
                </a:lnTo>
                <a:lnTo>
                  <a:pt x="0" y="6001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28"/>
          <p:cNvSpPr/>
          <p:nvPr/>
        </p:nvSpPr>
        <p:spPr>
          <a:xfrm>
            <a:off x="387959" y="847661"/>
            <a:ext cx="1552321" cy="400113"/>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28"/>
          <p:cNvSpPr/>
          <p:nvPr/>
        </p:nvSpPr>
        <p:spPr>
          <a:xfrm>
            <a:off x="441959" y="3948683"/>
            <a:ext cx="1923288" cy="284835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28"/>
          <p:cNvSpPr/>
          <p:nvPr/>
        </p:nvSpPr>
        <p:spPr>
          <a:xfrm>
            <a:off x="637222" y="4144606"/>
            <a:ext cx="1335024" cy="225983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28"/>
          <p:cNvSpPr/>
          <p:nvPr/>
        </p:nvSpPr>
        <p:spPr>
          <a:xfrm>
            <a:off x="6303264" y="1296924"/>
            <a:ext cx="2840736" cy="250240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28"/>
          <p:cNvSpPr/>
          <p:nvPr/>
        </p:nvSpPr>
        <p:spPr>
          <a:xfrm>
            <a:off x="6498463" y="1491614"/>
            <a:ext cx="2282952" cy="1914525"/>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28"/>
          <p:cNvSpPr/>
          <p:nvPr/>
        </p:nvSpPr>
        <p:spPr>
          <a:xfrm>
            <a:off x="5719953" y="2071242"/>
            <a:ext cx="1743710" cy="755269"/>
          </a:xfrm>
          <a:custGeom>
            <a:rect b="b" l="l" r="r" t="t"/>
            <a:pathLst>
              <a:path extrusionOk="0" h="120000" w="120000">
                <a:moveTo>
                  <a:pt x="0" y="60010"/>
                </a:moveTo>
                <a:lnTo>
                  <a:pt x="25983" y="120000"/>
                </a:lnTo>
                <a:lnTo>
                  <a:pt x="25983" y="89994"/>
                </a:lnTo>
                <a:lnTo>
                  <a:pt x="94016" y="89994"/>
                </a:lnTo>
                <a:lnTo>
                  <a:pt x="94016" y="120000"/>
                </a:lnTo>
                <a:lnTo>
                  <a:pt x="120000" y="60010"/>
                </a:lnTo>
                <a:lnTo>
                  <a:pt x="94016" y="0"/>
                </a:lnTo>
                <a:lnTo>
                  <a:pt x="94016" y="30005"/>
                </a:lnTo>
                <a:lnTo>
                  <a:pt x="25983" y="30005"/>
                </a:lnTo>
                <a:lnTo>
                  <a:pt x="25983" y="0"/>
                </a:lnTo>
                <a:lnTo>
                  <a:pt x="0" y="6001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28"/>
          <p:cNvSpPr/>
          <p:nvPr/>
        </p:nvSpPr>
        <p:spPr>
          <a:xfrm>
            <a:off x="2824988" y="847661"/>
            <a:ext cx="3258058" cy="400113"/>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28"/>
          <p:cNvSpPr/>
          <p:nvPr/>
        </p:nvSpPr>
        <p:spPr>
          <a:xfrm>
            <a:off x="4693920" y="4203192"/>
            <a:ext cx="2665476" cy="234086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28"/>
          <p:cNvSpPr/>
          <p:nvPr/>
        </p:nvSpPr>
        <p:spPr>
          <a:xfrm>
            <a:off x="4888611" y="4397959"/>
            <a:ext cx="2077212" cy="1753235"/>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28"/>
          <p:cNvSpPr/>
          <p:nvPr/>
        </p:nvSpPr>
        <p:spPr>
          <a:xfrm>
            <a:off x="7187183" y="4058412"/>
            <a:ext cx="1775460" cy="263042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28"/>
          <p:cNvSpPr/>
          <p:nvPr/>
        </p:nvSpPr>
        <p:spPr>
          <a:xfrm>
            <a:off x="7383272" y="4253293"/>
            <a:ext cx="1186459" cy="2042541"/>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28"/>
          <p:cNvSpPr/>
          <p:nvPr/>
        </p:nvSpPr>
        <p:spPr>
          <a:xfrm>
            <a:off x="6023356" y="4896993"/>
            <a:ext cx="1743710" cy="755154"/>
          </a:xfrm>
          <a:custGeom>
            <a:rect b="b" l="l" r="r" t="t"/>
            <a:pathLst>
              <a:path extrusionOk="0" h="120000" w="120000">
                <a:moveTo>
                  <a:pt x="0" y="59998"/>
                </a:moveTo>
                <a:lnTo>
                  <a:pt x="25983" y="120000"/>
                </a:lnTo>
                <a:lnTo>
                  <a:pt x="25983" y="90008"/>
                </a:lnTo>
                <a:lnTo>
                  <a:pt x="94016" y="90008"/>
                </a:lnTo>
                <a:lnTo>
                  <a:pt x="94016" y="120000"/>
                </a:lnTo>
                <a:lnTo>
                  <a:pt x="120000" y="59998"/>
                </a:lnTo>
                <a:lnTo>
                  <a:pt x="94016" y="0"/>
                </a:lnTo>
                <a:lnTo>
                  <a:pt x="94016" y="29989"/>
                </a:lnTo>
                <a:lnTo>
                  <a:pt x="25983" y="29989"/>
                </a:lnTo>
                <a:lnTo>
                  <a:pt x="25983" y="0"/>
                </a:lnTo>
                <a:lnTo>
                  <a:pt x="0" y="59998"/>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28"/>
          <p:cNvSpPr/>
          <p:nvPr/>
        </p:nvSpPr>
        <p:spPr>
          <a:xfrm>
            <a:off x="2153412" y="3941062"/>
            <a:ext cx="2578608" cy="2865120"/>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28"/>
          <p:cNvSpPr/>
          <p:nvPr/>
        </p:nvSpPr>
        <p:spPr>
          <a:xfrm>
            <a:off x="2348484" y="4136542"/>
            <a:ext cx="1991233" cy="2275967"/>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28"/>
          <p:cNvSpPr/>
          <p:nvPr/>
        </p:nvSpPr>
        <p:spPr>
          <a:xfrm>
            <a:off x="1205649" y="4896993"/>
            <a:ext cx="1743798" cy="755154"/>
          </a:xfrm>
          <a:custGeom>
            <a:rect b="b" l="l" r="r" t="t"/>
            <a:pathLst>
              <a:path extrusionOk="0" h="120000" w="120000">
                <a:moveTo>
                  <a:pt x="0" y="59998"/>
                </a:moveTo>
                <a:lnTo>
                  <a:pt x="25988" y="120000"/>
                </a:lnTo>
                <a:lnTo>
                  <a:pt x="25988" y="90008"/>
                </a:lnTo>
                <a:lnTo>
                  <a:pt x="94008" y="90008"/>
                </a:lnTo>
                <a:lnTo>
                  <a:pt x="94008" y="120000"/>
                </a:lnTo>
                <a:lnTo>
                  <a:pt x="120000" y="59998"/>
                </a:lnTo>
                <a:lnTo>
                  <a:pt x="94008" y="0"/>
                </a:lnTo>
                <a:lnTo>
                  <a:pt x="94008" y="29989"/>
                </a:lnTo>
                <a:lnTo>
                  <a:pt x="25988" y="29989"/>
                </a:lnTo>
                <a:lnTo>
                  <a:pt x="25988" y="0"/>
                </a:lnTo>
                <a:lnTo>
                  <a:pt x="0" y="59998"/>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28"/>
          <p:cNvSpPr txBox="1"/>
          <p:nvPr/>
        </p:nvSpPr>
        <p:spPr>
          <a:xfrm>
            <a:off x="214071" y="200341"/>
            <a:ext cx="726830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Seamless cross-channel customer experiences</a:t>
            </a:r>
            <a:endParaRPr sz="2800">
              <a:solidFill>
                <a:schemeClr val="dk1"/>
              </a:solidFill>
              <a:latin typeface="Georgia"/>
              <a:ea typeface="Georgia"/>
              <a:cs typeface="Georgia"/>
              <a:sym typeface="Georgia"/>
            </a:endParaRPr>
          </a:p>
        </p:txBody>
      </p:sp>
      <p:sp>
        <p:nvSpPr>
          <p:cNvPr id="972" name="Google Shape;972;p28"/>
          <p:cNvSpPr txBox="1"/>
          <p:nvPr/>
        </p:nvSpPr>
        <p:spPr>
          <a:xfrm>
            <a:off x="474980" y="902851"/>
            <a:ext cx="1388578" cy="304292"/>
          </a:xfrm>
          <a:prstGeom prst="rect">
            <a:avLst/>
          </a:prstGeom>
          <a:noFill/>
          <a:ln>
            <a:noFill/>
          </a:ln>
        </p:spPr>
        <p:txBody>
          <a:bodyPr anchorCtr="0" anchor="t" bIns="0" lIns="0" spcFirstLastPara="1" rIns="0" wrap="square" tIns="0">
            <a:noAutofit/>
          </a:bodyPr>
          <a:lstStyle/>
          <a:p>
            <a:pPr indent="0" lvl="0" marL="0" marR="0" rtl="0" algn="ctr">
              <a:lnSpc>
                <a:spcPct val="113500"/>
              </a:lnSpc>
              <a:spcBef>
                <a:spcPts val="0"/>
              </a:spcBef>
              <a:spcAft>
                <a:spcPts val="0"/>
              </a:spcAft>
              <a:buNone/>
            </a:pPr>
            <a:r>
              <a:rPr b="1" lang="en-US" sz="1000">
                <a:solidFill>
                  <a:schemeClr val="dk1"/>
                </a:solidFill>
                <a:latin typeface="Verdana"/>
                <a:ea typeface="Verdana"/>
                <a:cs typeface="Verdana"/>
                <a:sym typeface="Verdana"/>
              </a:rPr>
              <a:t>Streamlined digital</a:t>
            </a:r>
            <a:endParaRPr sz="1000">
              <a:solidFill>
                <a:schemeClr val="dk1"/>
              </a:solidFill>
              <a:latin typeface="Verdana"/>
              <a:ea typeface="Verdana"/>
              <a:cs typeface="Verdana"/>
              <a:sym typeface="Verdana"/>
            </a:endParaRPr>
          </a:p>
          <a:p>
            <a:pPr indent="-8800" lvl="0" marL="275501" marR="286740" rtl="0" algn="ctr">
              <a:lnSpc>
                <a:spcPct val="80000"/>
              </a:lnSpc>
              <a:spcBef>
                <a:spcPts val="3"/>
              </a:spcBef>
              <a:spcAft>
                <a:spcPts val="0"/>
              </a:spcAft>
              <a:buNone/>
            </a:pPr>
            <a:r>
              <a:rPr b="1" baseline="-25000" lang="en-US" sz="1500">
                <a:solidFill>
                  <a:schemeClr val="dk1"/>
                </a:solidFill>
                <a:latin typeface="Verdana"/>
                <a:ea typeface="Verdana"/>
                <a:cs typeface="Verdana"/>
                <a:sym typeface="Verdana"/>
              </a:rPr>
              <a:t>application</a:t>
            </a:r>
            <a:endParaRPr sz="1000">
              <a:solidFill>
                <a:schemeClr val="dk1"/>
              </a:solidFill>
              <a:latin typeface="Verdana"/>
              <a:ea typeface="Verdana"/>
              <a:cs typeface="Verdana"/>
              <a:sym typeface="Verdana"/>
            </a:endParaRPr>
          </a:p>
        </p:txBody>
      </p:sp>
      <p:sp>
        <p:nvSpPr>
          <p:cNvPr id="973" name="Google Shape;973;p28"/>
          <p:cNvSpPr txBox="1"/>
          <p:nvPr/>
        </p:nvSpPr>
        <p:spPr>
          <a:xfrm>
            <a:off x="2908808" y="902851"/>
            <a:ext cx="3101146" cy="304292"/>
          </a:xfrm>
          <a:prstGeom prst="rect">
            <a:avLst/>
          </a:prstGeom>
          <a:noFill/>
          <a:ln>
            <a:noFill/>
          </a:ln>
        </p:spPr>
        <p:txBody>
          <a:bodyPr anchorCtr="0" anchor="t" bIns="0" lIns="0" spcFirstLastPara="1" rIns="0" wrap="square" tIns="0">
            <a:noAutofit/>
          </a:bodyPr>
          <a:lstStyle/>
          <a:p>
            <a:pPr indent="-6261" lvl="0" marL="222161" marR="233460" rtl="0" algn="ctr">
              <a:lnSpc>
                <a:spcPct val="113500"/>
              </a:lnSpc>
              <a:spcBef>
                <a:spcPts val="0"/>
              </a:spcBef>
              <a:spcAft>
                <a:spcPts val="0"/>
              </a:spcAft>
              <a:buNone/>
            </a:pPr>
            <a:r>
              <a:rPr b="1" lang="en-US" sz="1000">
                <a:solidFill>
                  <a:schemeClr val="dk1"/>
                </a:solidFill>
                <a:latin typeface="Verdana"/>
                <a:ea typeface="Verdana"/>
                <a:cs typeface="Verdana"/>
                <a:sym typeface="Verdana"/>
              </a:rPr>
              <a:t>Digital advocates help create a more</a:t>
            </a:r>
            <a:endParaRPr sz="1000">
              <a:solidFill>
                <a:schemeClr val="dk1"/>
              </a:solidFill>
              <a:latin typeface="Verdana"/>
              <a:ea typeface="Verdana"/>
              <a:cs typeface="Verdana"/>
              <a:sym typeface="Verdana"/>
            </a:endParaRPr>
          </a:p>
          <a:p>
            <a:pPr indent="0" lvl="0" marL="0" marR="0" rtl="0" algn="ctr">
              <a:lnSpc>
                <a:spcPct val="80000"/>
              </a:lnSpc>
              <a:spcBef>
                <a:spcPts val="3"/>
              </a:spcBef>
              <a:spcAft>
                <a:spcPts val="0"/>
              </a:spcAft>
              <a:buNone/>
            </a:pPr>
            <a:r>
              <a:rPr b="1" baseline="-25000" lang="en-US" sz="1500">
                <a:solidFill>
                  <a:schemeClr val="dk1"/>
                </a:solidFill>
                <a:latin typeface="Verdana"/>
                <a:ea typeface="Verdana"/>
                <a:cs typeface="Verdana"/>
                <a:sym typeface="Verdana"/>
              </a:rPr>
              <a:t>efficient experience in-branch and at home</a:t>
            </a:r>
            <a:endParaRPr sz="1000">
              <a:solidFill>
                <a:schemeClr val="dk1"/>
              </a:solidFill>
              <a:latin typeface="Verdana"/>
              <a:ea typeface="Verdana"/>
              <a:cs typeface="Verdana"/>
              <a:sym typeface="Verdana"/>
            </a:endParaRPr>
          </a:p>
        </p:txBody>
      </p:sp>
      <p:sp>
        <p:nvSpPr>
          <p:cNvPr id="974" name="Google Shape;974;p28"/>
          <p:cNvSpPr txBox="1"/>
          <p:nvPr/>
        </p:nvSpPr>
        <p:spPr>
          <a:xfrm>
            <a:off x="7163561" y="902851"/>
            <a:ext cx="1249040" cy="304292"/>
          </a:xfrm>
          <a:prstGeom prst="rect">
            <a:avLst/>
          </a:prstGeom>
          <a:noFill/>
          <a:ln>
            <a:noFill/>
          </a:ln>
        </p:spPr>
        <p:txBody>
          <a:bodyPr anchorCtr="0" anchor="t" bIns="0" lIns="0" spcFirstLastPara="1" rIns="0" wrap="square" tIns="0">
            <a:noAutofit/>
          </a:bodyPr>
          <a:lstStyle/>
          <a:p>
            <a:pPr indent="0" lvl="0" marL="0" marR="0" rtl="0" algn="ctr">
              <a:lnSpc>
                <a:spcPct val="113500"/>
              </a:lnSpc>
              <a:spcBef>
                <a:spcPts val="0"/>
              </a:spcBef>
              <a:spcAft>
                <a:spcPts val="0"/>
              </a:spcAft>
              <a:buNone/>
            </a:pPr>
            <a:r>
              <a:rPr b="1" lang="en-US" sz="1000">
                <a:solidFill>
                  <a:schemeClr val="dk1"/>
                </a:solidFill>
                <a:latin typeface="Verdana"/>
                <a:ea typeface="Verdana"/>
                <a:cs typeface="Verdana"/>
                <a:sym typeface="Verdana"/>
              </a:rPr>
              <a:t>Mobile document</a:t>
            </a:r>
            <a:endParaRPr sz="1000">
              <a:solidFill>
                <a:schemeClr val="dk1"/>
              </a:solidFill>
              <a:latin typeface="Verdana"/>
              <a:ea typeface="Verdana"/>
              <a:cs typeface="Verdana"/>
              <a:sym typeface="Verdana"/>
            </a:endParaRPr>
          </a:p>
          <a:p>
            <a:pPr indent="-9816" lvl="0" marL="327317" marR="335825" rtl="0" algn="ctr">
              <a:lnSpc>
                <a:spcPct val="80000"/>
              </a:lnSpc>
              <a:spcBef>
                <a:spcPts val="3"/>
              </a:spcBef>
              <a:spcAft>
                <a:spcPts val="0"/>
              </a:spcAft>
              <a:buNone/>
            </a:pPr>
            <a:r>
              <a:rPr b="1" baseline="-25000" lang="en-US" sz="1500">
                <a:solidFill>
                  <a:schemeClr val="dk1"/>
                </a:solidFill>
                <a:latin typeface="Verdana"/>
                <a:ea typeface="Verdana"/>
                <a:cs typeface="Verdana"/>
                <a:sym typeface="Verdana"/>
              </a:rPr>
              <a:t>capture</a:t>
            </a:r>
            <a:endParaRPr sz="1000">
              <a:solidFill>
                <a:schemeClr val="dk1"/>
              </a:solidFill>
              <a:latin typeface="Verdana"/>
              <a:ea typeface="Verdana"/>
              <a:cs typeface="Verdana"/>
              <a:sym typeface="Verdana"/>
            </a:endParaRPr>
          </a:p>
        </p:txBody>
      </p:sp>
      <p:sp>
        <p:nvSpPr>
          <p:cNvPr id="975" name="Google Shape;975;p28"/>
          <p:cNvSpPr txBox="1"/>
          <p:nvPr/>
        </p:nvSpPr>
        <p:spPr>
          <a:xfrm>
            <a:off x="1628647" y="2306074"/>
            <a:ext cx="986132" cy="304292"/>
          </a:xfrm>
          <a:prstGeom prst="rect">
            <a:avLst/>
          </a:prstGeom>
          <a:noFill/>
          <a:ln>
            <a:noFill/>
          </a:ln>
        </p:spPr>
        <p:txBody>
          <a:bodyPr anchorCtr="0" anchor="t" bIns="0" lIns="0" spcFirstLastPara="1" rIns="0" wrap="square" tIns="0">
            <a:noAutofit/>
          </a:bodyPr>
          <a:lstStyle/>
          <a:p>
            <a:pPr indent="-2197" lvl="0" marL="243497" marR="252634" rtl="0" algn="ctr">
              <a:lnSpc>
                <a:spcPct val="113500"/>
              </a:lnSpc>
              <a:spcBef>
                <a:spcPts val="0"/>
              </a:spcBef>
              <a:spcAft>
                <a:spcPts val="0"/>
              </a:spcAft>
              <a:buNone/>
            </a:pPr>
            <a:r>
              <a:rPr b="1" lang="en-US" sz="1000">
                <a:solidFill>
                  <a:srgbClr val="FFFFFF"/>
                </a:solidFill>
                <a:latin typeface="Verdana"/>
                <a:ea typeface="Verdana"/>
                <a:cs typeface="Verdana"/>
                <a:sym typeface="Verdana"/>
              </a:rPr>
              <a:t>Faster</a:t>
            </a:r>
            <a:endParaRPr sz="1000">
              <a:solidFill>
                <a:schemeClr val="dk1"/>
              </a:solidFill>
              <a:latin typeface="Verdana"/>
              <a:ea typeface="Verdana"/>
              <a:cs typeface="Verdana"/>
              <a:sym typeface="Verdana"/>
            </a:endParaRPr>
          </a:p>
          <a:p>
            <a:pPr indent="0" lvl="0" marL="0" marR="0" rtl="0" algn="ctr">
              <a:lnSpc>
                <a:spcPct val="80000"/>
              </a:lnSpc>
              <a:spcBef>
                <a:spcPts val="3"/>
              </a:spcBef>
              <a:spcAft>
                <a:spcPts val="0"/>
              </a:spcAft>
              <a:buNone/>
            </a:pPr>
            <a:r>
              <a:rPr b="1" baseline="-25000" lang="en-US" sz="1500">
                <a:solidFill>
                  <a:srgbClr val="FFFFFF"/>
                </a:solidFill>
                <a:latin typeface="Verdana"/>
                <a:ea typeface="Verdana"/>
                <a:cs typeface="Verdana"/>
                <a:sym typeface="Verdana"/>
              </a:rPr>
              <a:t>account open</a:t>
            </a:r>
            <a:endParaRPr sz="1000">
              <a:solidFill>
                <a:schemeClr val="dk1"/>
              </a:solidFill>
              <a:latin typeface="Verdana"/>
              <a:ea typeface="Verdana"/>
              <a:cs typeface="Verdana"/>
              <a:sym typeface="Verdana"/>
            </a:endParaRPr>
          </a:p>
        </p:txBody>
      </p:sp>
      <p:sp>
        <p:nvSpPr>
          <p:cNvPr id="976" name="Google Shape;976;p28"/>
          <p:cNvSpPr txBox="1"/>
          <p:nvPr/>
        </p:nvSpPr>
        <p:spPr>
          <a:xfrm>
            <a:off x="6169914" y="2306074"/>
            <a:ext cx="854729" cy="304292"/>
          </a:xfrm>
          <a:prstGeom prst="rect">
            <a:avLst/>
          </a:prstGeom>
          <a:noFill/>
          <a:ln>
            <a:noFill/>
          </a:ln>
        </p:spPr>
        <p:txBody>
          <a:bodyPr anchorCtr="0" anchor="t" bIns="0" lIns="0" spcFirstLastPara="1" rIns="0" wrap="square" tIns="0">
            <a:noAutofit/>
          </a:bodyPr>
          <a:lstStyle/>
          <a:p>
            <a:pPr indent="-3721" lvl="0" marL="168821" marR="177713" rtl="0" algn="ctr">
              <a:lnSpc>
                <a:spcPct val="113500"/>
              </a:lnSpc>
              <a:spcBef>
                <a:spcPts val="0"/>
              </a:spcBef>
              <a:spcAft>
                <a:spcPts val="0"/>
              </a:spcAft>
              <a:buNone/>
            </a:pPr>
            <a:r>
              <a:rPr b="1" lang="en-US" sz="1000">
                <a:solidFill>
                  <a:srgbClr val="FFFFFF"/>
                </a:solidFill>
                <a:latin typeface="Verdana"/>
                <a:ea typeface="Verdana"/>
                <a:cs typeface="Verdana"/>
                <a:sym typeface="Verdana"/>
              </a:rPr>
              <a:t>Digital</a:t>
            </a:r>
            <a:endParaRPr sz="1000">
              <a:solidFill>
                <a:schemeClr val="dk1"/>
              </a:solidFill>
              <a:latin typeface="Verdana"/>
              <a:ea typeface="Verdana"/>
              <a:cs typeface="Verdana"/>
              <a:sym typeface="Verdana"/>
            </a:endParaRPr>
          </a:p>
          <a:p>
            <a:pPr indent="0" lvl="0" marL="0" marR="0" rtl="0" algn="ctr">
              <a:lnSpc>
                <a:spcPct val="80000"/>
              </a:lnSpc>
              <a:spcBef>
                <a:spcPts val="3"/>
              </a:spcBef>
              <a:spcAft>
                <a:spcPts val="0"/>
              </a:spcAft>
              <a:buNone/>
            </a:pPr>
            <a:r>
              <a:rPr b="1" baseline="-25000" lang="en-US" sz="1500">
                <a:solidFill>
                  <a:srgbClr val="FFFFFF"/>
                </a:solidFill>
                <a:latin typeface="Verdana"/>
                <a:ea typeface="Verdana"/>
                <a:cs typeface="Verdana"/>
                <a:sym typeface="Verdana"/>
              </a:rPr>
              <a:t>self-service</a:t>
            </a:r>
            <a:endParaRPr sz="1000">
              <a:solidFill>
                <a:schemeClr val="dk1"/>
              </a:solidFill>
              <a:latin typeface="Verdana"/>
              <a:ea typeface="Verdana"/>
              <a:cs typeface="Verdana"/>
              <a:sym typeface="Verdana"/>
            </a:endParaRPr>
          </a:p>
        </p:txBody>
      </p:sp>
      <p:sp>
        <p:nvSpPr>
          <p:cNvPr id="977" name="Google Shape;977;p28"/>
          <p:cNvSpPr txBox="1"/>
          <p:nvPr/>
        </p:nvSpPr>
        <p:spPr>
          <a:xfrm>
            <a:off x="875182" y="3897765"/>
            <a:ext cx="876572"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b="1" lang="en-US" sz="1000">
                <a:solidFill>
                  <a:schemeClr val="dk1"/>
                </a:solidFill>
                <a:latin typeface="Verdana"/>
                <a:ea typeface="Verdana"/>
                <a:cs typeface="Verdana"/>
                <a:sym typeface="Verdana"/>
              </a:rPr>
              <a:t>NFC/Mobile</a:t>
            </a:r>
            <a:endParaRPr sz="1000">
              <a:solidFill>
                <a:schemeClr val="dk1"/>
              </a:solidFill>
              <a:latin typeface="Verdana"/>
              <a:ea typeface="Verdana"/>
              <a:cs typeface="Verdana"/>
              <a:sym typeface="Verdana"/>
            </a:endParaRPr>
          </a:p>
        </p:txBody>
      </p:sp>
      <p:sp>
        <p:nvSpPr>
          <p:cNvPr id="978" name="Google Shape;978;p28"/>
          <p:cNvSpPr txBox="1"/>
          <p:nvPr/>
        </p:nvSpPr>
        <p:spPr>
          <a:xfrm>
            <a:off x="5110099" y="3897765"/>
            <a:ext cx="1644448" cy="304725"/>
          </a:xfrm>
          <a:prstGeom prst="rect">
            <a:avLst/>
          </a:prstGeom>
          <a:noFill/>
          <a:ln>
            <a:noFill/>
          </a:ln>
        </p:spPr>
        <p:txBody>
          <a:bodyPr anchorCtr="0" anchor="t" bIns="0" lIns="0" spcFirstLastPara="1" rIns="0" wrap="square" tIns="0">
            <a:noAutofit/>
          </a:bodyPr>
          <a:lstStyle/>
          <a:p>
            <a:pPr indent="0" lvl="0" marL="0" marR="0" rtl="0" algn="ctr">
              <a:lnSpc>
                <a:spcPct val="113500"/>
              </a:lnSpc>
              <a:spcBef>
                <a:spcPts val="0"/>
              </a:spcBef>
              <a:spcAft>
                <a:spcPts val="0"/>
              </a:spcAft>
              <a:buNone/>
            </a:pPr>
            <a:r>
              <a:rPr b="1" lang="en-US" sz="1000">
                <a:solidFill>
                  <a:schemeClr val="dk1"/>
                </a:solidFill>
                <a:latin typeface="Verdana"/>
                <a:ea typeface="Verdana"/>
                <a:cs typeface="Verdana"/>
                <a:sym typeface="Verdana"/>
              </a:rPr>
              <a:t>Financial health phone</a:t>
            </a:r>
            <a:endParaRPr sz="1000">
              <a:solidFill>
                <a:schemeClr val="dk1"/>
              </a:solidFill>
              <a:latin typeface="Verdana"/>
              <a:ea typeface="Verdana"/>
              <a:cs typeface="Verdana"/>
              <a:sym typeface="Verdana"/>
            </a:endParaRPr>
          </a:p>
          <a:p>
            <a:pPr indent="-7762" lvl="0" marL="299862" marR="309089" rtl="0" algn="ctr">
              <a:lnSpc>
                <a:spcPct val="80333"/>
              </a:lnSpc>
              <a:spcBef>
                <a:spcPts val="3"/>
              </a:spcBef>
              <a:spcAft>
                <a:spcPts val="0"/>
              </a:spcAft>
              <a:buNone/>
            </a:pPr>
            <a:r>
              <a:rPr b="1" baseline="-25000" lang="en-US" sz="1500">
                <a:solidFill>
                  <a:schemeClr val="dk1"/>
                </a:solidFill>
                <a:latin typeface="Verdana"/>
                <a:ea typeface="Verdana"/>
                <a:cs typeface="Verdana"/>
                <a:sym typeface="Verdana"/>
              </a:rPr>
              <a:t>conversations</a:t>
            </a:r>
            <a:endParaRPr sz="1000">
              <a:solidFill>
                <a:schemeClr val="dk1"/>
              </a:solidFill>
              <a:latin typeface="Verdana"/>
              <a:ea typeface="Verdana"/>
              <a:cs typeface="Verdana"/>
              <a:sym typeface="Verdana"/>
            </a:endParaRPr>
          </a:p>
        </p:txBody>
      </p:sp>
      <p:sp>
        <p:nvSpPr>
          <p:cNvPr id="979" name="Google Shape;979;p28"/>
          <p:cNvSpPr txBox="1"/>
          <p:nvPr/>
        </p:nvSpPr>
        <p:spPr>
          <a:xfrm>
            <a:off x="7361301" y="3897765"/>
            <a:ext cx="1160788" cy="304725"/>
          </a:xfrm>
          <a:prstGeom prst="rect">
            <a:avLst/>
          </a:prstGeom>
          <a:noFill/>
          <a:ln>
            <a:noFill/>
          </a:ln>
        </p:spPr>
        <p:txBody>
          <a:bodyPr anchorCtr="0" anchor="t" bIns="0" lIns="0" spcFirstLastPara="1" rIns="0" wrap="square" tIns="0">
            <a:noAutofit/>
          </a:bodyPr>
          <a:lstStyle/>
          <a:p>
            <a:pPr indent="0" lvl="0" marL="0" marR="0" rtl="0" algn="ctr">
              <a:lnSpc>
                <a:spcPct val="113500"/>
              </a:lnSpc>
              <a:spcBef>
                <a:spcPts val="0"/>
              </a:spcBef>
              <a:spcAft>
                <a:spcPts val="0"/>
              </a:spcAft>
              <a:buNone/>
            </a:pPr>
            <a:r>
              <a:rPr b="1" lang="en-US" sz="1000">
                <a:solidFill>
                  <a:schemeClr val="dk1"/>
                </a:solidFill>
                <a:latin typeface="Verdana"/>
                <a:ea typeface="Verdana"/>
                <a:cs typeface="Verdana"/>
                <a:sym typeface="Verdana"/>
              </a:rPr>
              <a:t>Financial health</a:t>
            </a:r>
            <a:endParaRPr sz="1000">
              <a:solidFill>
                <a:schemeClr val="dk1"/>
              </a:solidFill>
              <a:latin typeface="Verdana"/>
              <a:ea typeface="Verdana"/>
              <a:cs typeface="Verdana"/>
              <a:sym typeface="Verdana"/>
            </a:endParaRPr>
          </a:p>
          <a:p>
            <a:pPr indent="-6746" lvl="0" marL="133746" marR="142180" rtl="0" algn="ctr">
              <a:lnSpc>
                <a:spcPct val="80333"/>
              </a:lnSpc>
              <a:spcBef>
                <a:spcPts val="3"/>
              </a:spcBef>
              <a:spcAft>
                <a:spcPts val="0"/>
              </a:spcAft>
              <a:buNone/>
            </a:pPr>
            <a:r>
              <a:rPr b="1" baseline="-25000" lang="en-US" sz="1500">
                <a:solidFill>
                  <a:schemeClr val="dk1"/>
                </a:solidFill>
                <a:latin typeface="Verdana"/>
                <a:ea typeface="Verdana"/>
                <a:cs typeface="Verdana"/>
                <a:sym typeface="Verdana"/>
              </a:rPr>
              <a:t>digital tools</a:t>
            </a:r>
            <a:endParaRPr sz="1000">
              <a:solidFill>
                <a:schemeClr val="dk1"/>
              </a:solidFill>
              <a:latin typeface="Verdana"/>
              <a:ea typeface="Verdana"/>
              <a:cs typeface="Verdana"/>
              <a:sym typeface="Verdana"/>
            </a:endParaRPr>
          </a:p>
        </p:txBody>
      </p:sp>
      <p:sp>
        <p:nvSpPr>
          <p:cNvPr id="980" name="Google Shape;980;p28"/>
          <p:cNvSpPr txBox="1"/>
          <p:nvPr/>
        </p:nvSpPr>
        <p:spPr>
          <a:xfrm>
            <a:off x="1542034" y="5208786"/>
            <a:ext cx="108994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b="1" lang="en-US" sz="1000">
                <a:solidFill>
                  <a:srgbClr val="FFFFFF"/>
                </a:solidFill>
                <a:latin typeface="Verdana"/>
                <a:ea typeface="Verdana"/>
                <a:cs typeface="Verdana"/>
                <a:sym typeface="Verdana"/>
              </a:rPr>
              <a:t>Authentication</a:t>
            </a:r>
            <a:endParaRPr sz="1000">
              <a:solidFill>
                <a:schemeClr val="dk1"/>
              </a:solidFill>
              <a:latin typeface="Verdana"/>
              <a:ea typeface="Verdana"/>
              <a:cs typeface="Verdana"/>
              <a:sym typeface="Verdana"/>
            </a:endParaRPr>
          </a:p>
        </p:txBody>
      </p:sp>
      <p:sp>
        <p:nvSpPr>
          <p:cNvPr id="981" name="Google Shape;981;p28"/>
          <p:cNvSpPr txBox="1"/>
          <p:nvPr/>
        </p:nvSpPr>
        <p:spPr>
          <a:xfrm>
            <a:off x="6648704" y="5208786"/>
            <a:ext cx="513715"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b="1" lang="en-US" sz="1000">
                <a:solidFill>
                  <a:srgbClr val="FFFFFF"/>
                </a:solidFill>
                <a:latin typeface="Verdana"/>
                <a:ea typeface="Verdana"/>
                <a:cs typeface="Verdana"/>
                <a:sym typeface="Verdana"/>
              </a:rPr>
              <a:t>Advice</a:t>
            </a:r>
            <a:endParaRPr sz="1000">
              <a:solidFill>
                <a:schemeClr val="dk1"/>
              </a:solidFill>
              <a:latin typeface="Verdana"/>
              <a:ea typeface="Verdana"/>
              <a:cs typeface="Verdana"/>
              <a:sym typeface="Verdana"/>
            </a:endParaRPr>
          </a:p>
        </p:txBody>
      </p:sp>
      <p:sp>
        <p:nvSpPr>
          <p:cNvPr id="982" name="Google Shape;982;p28"/>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983" name="Google Shape;983;p28"/>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25</a:t>
            </a:r>
            <a:endParaRPr sz="1000">
              <a:solidFill>
                <a:schemeClr val="dk1"/>
              </a:solidFill>
              <a:latin typeface="Verdana"/>
              <a:ea typeface="Verdana"/>
              <a:cs typeface="Verdana"/>
              <a:sym typeface="Verdana"/>
            </a:endParaRPr>
          </a:p>
        </p:txBody>
      </p:sp>
      <p:sp>
        <p:nvSpPr>
          <p:cNvPr id="984" name="Google Shape;984;p28"/>
          <p:cNvSpPr txBox="1"/>
          <p:nvPr/>
        </p:nvSpPr>
        <p:spPr>
          <a:xfrm>
            <a:off x="206756" y="6676652"/>
            <a:ext cx="278689"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a:t>
            </a:r>
            <a:endParaRPr sz="1000">
              <a:solidFill>
                <a:schemeClr val="dk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29"/>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29"/>
          <p:cNvSpPr/>
          <p:nvPr/>
        </p:nvSpPr>
        <p:spPr>
          <a:xfrm>
            <a:off x="238379" y="931926"/>
            <a:ext cx="8558784"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29"/>
          <p:cNvSpPr/>
          <p:nvPr/>
        </p:nvSpPr>
        <p:spPr>
          <a:xfrm>
            <a:off x="241731" y="5276189"/>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5E7B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29"/>
          <p:cNvSpPr/>
          <p:nvPr/>
        </p:nvSpPr>
        <p:spPr>
          <a:xfrm>
            <a:off x="241731" y="4190111"/>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29"/>
          <p:cNvSpPr/>
          <p:nvPr/>
        </p:nvSpPr>
        <p:spPr>
          <a:xfrm>
            <a:off x="241731" y="3104006"/>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29"/>
          <p:cNvSpPr/>
          <p:nvPr/>
        </p:nvSpPr>
        <p:spPr>
          <a:xfrm>
            <a:off x="241731" y="2017902"/>
            <a:ext cx="8555482" cy="914400"/>
          </a:xfrm>
          <a:custGeom>
            <a:rect b="b" l="l" r="r" t="t"/>
            <a:pathLst>
              <a:path extrusionOk="0" h="120000" w="120000">
                <a:moveTo>
                  <a:pt x="0" y="120000"/>
                </a:moveTo>
                <a:lnTo>
                  <a:pt x="120000" y="120000"/>
                </a:lnTo>
                <a:lnTo>
                  <a:pt x="120000" y="0"/>
                </a:lnTo>
                <a:lnTo>
                  <a:pt x="0" y="0"/>
                </a:lnTo>
                <a:lnTo>
                  <a:pt x="0" y="120000"/>
                </a:lnTo>
                <a:close/>
              </a:path>
            </a:pathLst>
          </a:custGeom>
          <a:solidFill>
            <a:srgbClr val="BEBEB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29"/>
          <p:cNvSpPr txBox="1"/>
          <p:nvPr/>
        </p:nvSpPr>
        <p:spPr>
          <a:xfrm>
            <a:off x="214071" y="200341"/>
            <a:ext cx="6926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996" name="Google Shape;996;p29"/>
          <p:cNvSpPr txBox="1"/>
          <p:nvPr/>
        </p:nvSpPr>
        <p:spPr>
          <a:xfrm>
            <a:off x="914667" y="200341"/>
            <a:ext cx="149167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roadmap</a:t>
            </a:r>
            <a:endParaRPr sz="2800">
              <a:solidFill>
                <a:schemeClr val="dk1"/>
              </a:solidFill>
              <a:latin typeface="Georgia"/>
              <a:ea typeface="Georgia"/>
              <a:cs typeface="Georgia"/>
              <a:sym typeface="Georgia"/>
            </a:endParaRPr>
          </a:p>
        </p:txBody>
      </p:sp>
      <p:sp>
        <p:nvSpPr>
          <p:cNvPr id="997" name="Google Shape;997;p29"/>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26</a:t>
            </a:r>
            <a:endParaRPr sz="1000">
              <a:solidFill>
                <a:schemeClr val="dk1"/>
              </a:solidFill>
              <a:latin typeface="Verdana"/>
              <a:ea typeface="Verdana"/>
              <a:cs typeface="Verdana"/>
              <a:sym typeface="Verdana"/>
            </a:endParaRPr>
          </a:p>
        </p:txBody>
      </p:sp>
      <p:sp>
        <p:nvSpPr>
          <p:cNvPr id="998" name="Google Shape;998;p29"/>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999" name="Google Shape;999;p29"/>
          <p:cNvSpPr txBox="1"/>
          <p:nvPr/>
        </p:nvSpPr>
        <p:spPr>
          <a:xfrm>
            <a:off x="241731" y="5276189"/>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2362" lvl="0" marL="1932762" marR="0" rtl="0" algn="l">
              <a:lnSpc>
                <a:spcPct val="101277"/>
              </a:lnSpc>
              <a:spcBef>
                <a:spcPts val="1146"/>
              </a:spcBef>
              <a:spcAft>
                <a:spcPts val="0"/>
              </a:spcAft>
              <a:buNone/>
            </a:pPr>
            <a:r>
              <a:rPr lang="en-US" sz="2400">
                <a:solidFill>
                  <a:srgbClr val="FFFFFF"/>
                </a:solidFill>
                <a:latin typeface="Verdana"/>
                <a:ea typeface="Verdana"/>
                <a:cs typeface="Verdana"/>
                <a:sym typeface="Verdana"/>
              </a:rPr>
              <a:t>Build a platform for innovation</a:t>
            </a:r>
            <a:endParaRPr sz="2400">
              <a:solidFill>
                <a:schemeClr val="dk1"/>
              </a:solidFill>
              <a:latin typeface="Verdana"/>
              <a:ea typeface="Verdana"/>
              <a:cs typeface="Verdana"/>
              <a:sym typeface="Verdana"/>
            </a:endParaRPr>
          </a:p>
        </p:txBody>
      </p:sp>
      <p:sp>
        <p:nvSpPr>
          <p:cNvPr id="1000" name="Google Shape;1000;p29"/>
          <p:cNvSpPr txBox="1"/>
          <p:nvPr/>
        </p:nvSpPr>
        <p:spPr>
          <a:xfrm>
            <a:off x="241731" y="4190111"/>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7391" lvl="0" marL="782091" marR="0" rtl="0" algn="l">
              <a:lnSpc>
                <a:spcPct val="101277"/>
              </a:lnSpc>
              <a:spcBef>
                <a:spcPts val="1144"/>
              </a:spcBef>
              <a:spcAft>
                <a:spcPts val="0"/>
              </a:spcAft>
              <a:buNone/>
            </a:pPr>
            <a:r>
              <a:rPr lang="en-US" sz="2400">
                <a:solidFill>
                  <a:srgbClr val="7E7E7E"/>
                </a:solidFill>
                <a:latin typeface="Verdana"/>
                <a:ea typeface="Verdana"/>
                <a:cs typeface="Verdana"/>
                <a:sym typeface="Verdana"/>
              </a:rPr>
              <a:t>Expand and integrate Wells Fargo distribution</a:t>
            </a:r>
            <a:endParaRPr sz="2400">
              <a:solidFill>
                <a:schemeClr val="dk1"/>
              </a:solidFill>
              <a:latin typeface="Verdana"/>
              <a:ea typeface="Verdana"/>
              <a:cs typeface="Verdana"/>
              <a:sym typeface="Verdana"/>
            </a:endParaRPr>
          </a:p>
        </p:txBody>
      </p:sp>
      <p:sp>
        <p:nvSpPr>
          <p:cNvPr id="1001" name="Google Shape;1001;p29"/>
          <p:cNvSpPr txBox="1"/>
          <p:nvPr/>
        </p:nvSpPr>
        <p:spPr>
          <a:xfrm>
            <a:off x="241731" y="3104006"/>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94" lvl="0" marL="1541094" marR="0" rtl="0" algn="l">
              <a:lnSpc>
                <a:spcPct val="101277"/>
              </a:lnSpc>
              <a:spcBef>
                <a:spcPts val="1143"/>
              </a:spcBef>
              <a:spcAft>
                <a:spcPts val="0"/>
              </a:spcAft>
              <a:buNone/>
            </a:pPr>
            <a:r>
              <a:rPr lang="en-US" sz="2400">
                <a:solidFill>
                  <a:srgbClr val="7E7E7E"/>
                </a:solidFill>
                <a:latin typeface="Verdana"/>
                <a:ea typeface="Verdana"/>
                <a:cs typeface="Verdana"/>
                <a:sym typeface="Verdana"/>
              </a:rPr>
              <a:t>Deliver personalized advice at scale</a:t>
            </a:r>
            <a:endParaRPr sz="2400">
              <a:solidFill>
                <a:schemeClr val="dk1"/>
              </a:solidFill>
              <a:latin typeface="Verdana"/>
              <a:ea typeface="Verdana"/>
              <a:cs typeface="Verdana"/>
              <a:sym typeface="Verdana"/>
            </a:endParaRPr>
          </a:p>
        </p:txBody>
      </p:sp>
      <p:sp>
        <p:nvSpPr>
          <p:cNvPr id="1002" name="Google Shape;1002;p29"/>
          <p:cNvSpPr txBox="1"/>
          <p:nvPr/>
        </p:nvSpPr>
        <p:spPr>
          <a:xfrm>
            <a:off x="241731" y="2017902"/>
            <a:ext cx="8555482"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013" lvl="0" marL="1358214" marR="0" rtl="0" algn="l">
              <a:lnSpc>
                <a:spcPct val="101277"/>
              </a:lnSpc>
              <a:spcBef>
                <a:spcPts val="1141"/>
              </a:spcBef>
              <a:spcAft>
                <a:spcPts val="0"/>
              </a:spcAft>
              <a:buNone/>
            </a:pPr>
            <a:r>
              <a:rPr lang="en-US" sz="2400">
                <a:solidFill>
                  <a:srgbClr val="7E7E7E"/>
                </a:solidFill>
                <a:latin typeface="Verdana"/>
                <a:ea typeface="Verdana"/>
                <a:cs typeface="Verdana"/>
                <a:sym typeface="Verdana"/>
              </a:rPr>
              <a:t>Provide best-in-class digital payments</a:t>
            </a:r>
            <a:endParaRPr sz="2400">
              <a:solidFill>
                <a:schemeClr val="dk1"/>
              </a:solidFill>
              <a:latin typeface="Verdana"/>
              <a:ea typeface="Verdana"/>
              <a:cs typeface="Verdana"/>
              <a:sym typeface="Verdana"/>
            </a:endParaRPr>
          </a:p>
        </p:txBody>
      </p:sp>
      <p:sp>
        <p:nvSpPr>
          <p:cNvPr id="1003" name="Google Shape;1003;p29"/>
          <p:cNvSpPr txBox="1"/>
          <p:nvPr/>
        </p:nvSpPr>
        <p:spPr>
          <a:xfrm>
            <a:off x="238379" y="931926"/>
            <a:ext cx="8558784"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5" lvl="0" marL="1445006" marR="0" rtl="0" algn="l">
              <a:lnSpc>
                <a:spcPct val="101277"/>
              </a:lnSpc>
              <a:spcBef>
                <a:spcPts val="1136"/>
              </a:spcBef>
              <a:spcAft>
                <a:spcPts val="0"/>
              </a:spcAft>
              <a:buNone/>
            </a:pPr>
            <a:r>
              <a:rPr lang="en-US" sz="2400">
                <a:solidFill>
                  <a:srgbClr val="7E7E7E"/>
                </a:solidFill>
                <a:latin typeface="Verdana"/>
                <a:ea typeface="Verdana"/>
                <a:cs typeface="Verdana"/>
                <a:sym typeface="Verdana"/>
              </a:rPr>
              <a:t>Accelerate digital account acquisition</a:t>
            </a:r>
            <a:endParaRPr sz="24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30"/>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30"/>
          <p:cNvSpPr/>
          <p:nvPr/>
        </p:nvSpPr>
        <p:spPr>
          <a:xfrm>
            <a:off x="7776845" y="5077282"/>
            <a:ext cx="731520" cy="126601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30"/>
          <p:cNvSpPr/>
          <p:nvPr/>
        </p:nvSpPr>
        <p:spPr>
          <a:xfrm>
            <a:off x="7772146" y="5072468"/>
            <a:ext cx="741045" cy="1275588"/>
          </a:xfrm>
          <a:custGeom>
            <a:rect b="b" l="l" r="r" t="t"/>
            <a:pathLst>
              <a:path extrusionOk="0" h="120000" w="120000">
                <a:moveTo>
                  <a:pt x="0" y="119999"/>
                </a:moveTo>
                <a:lnTo>
                  <a:pt x="119999" y="119999"/>
                </a:lnTo>
                <a:lnTo>
                  <a:pt x="119999" y="0"/>
                </a:lnTo>
                <a:lnTo>
                  <a:pt x="0" y="0"/>
                </a:lnTo>
                <a:lnTo>
                  <a:pt x="0" y="119999"/>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30"/>
          <p:cNvSpPr/>
          <p:nvPr/>
        </p:nvSpPr>
        <p:spPr>
          <a:xfrm>
            <a:off x="6250178" y="5077294"/>
            <a:ext cx="731520" cy="130111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30"/>
          <p:cNvSpPr/>
          <p:nvPr/>
        </p:nvSpPr>
        <p:spPr>
          <a:xfrm>
            <a:off x="6245352" y="5072532"/>
            <a:ext cx="741045" cy="1310639"/>
          </a:xfrm>
          <a:custGeom>
            <a:rect b="b" l="l" r="r" t="t"/>
            <a:pathLst>
              <a:path extrusionOk="0" h="120000" w="120000">
                <a:moveTo>
                  <a:pt x="0" y="120000"/>
                </a:moveTo>
                <a:lnTo>
                  <a:pt x="119999" y="120000"/>
                </a:lnTo>
                <a:lnTo>
                  <a:pt x="119999" y="0"/>
                </a:lnTo>
                <a:lnTo>
                  <a:pt x="0" y="0"/>
                </a:lnTo>
                <a:lnTo>
                  <a:pt x="0" y="120000"/>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30"/>
          <p:cNvSpPr/>
          <p:nvPr/>
        </p:nvSpPr>
        <p:spPr>
          <a:xfrm>
            <a:off x="5847334" y="5835700"/>
            <a:ext cx="1497838" cy="492975"/>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30"/>
          <p:cNvSpPr/>
          <p:nvPr/>
        </p:nvSpPr>
        <p:spPr>
          <a:xfrm>
            <a:off x="7345172" y="5835700"/>
            <a:ext cx="1594866" cy="492975"/>
          </a:xfrm>
          <a:custGeom>
            <a:rect b="b" l="l" r="r" t="t"/>
            <a:pathLst>
              <a:path extrusionOk="0" h="120000" w="120000">
                <a:moveTo>
                  <a:pt x="0" y="120000"/>
                </a:moveTo>
                <a:lnTo>
                  <a:pt x="119999" y="120000"/>
                </a:lnTo>
                <a:lnTo>
                  <a:pt x="119999"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30"/>
          <p:cNvSpPr/>
          <p:nvPr/>
        </p:nvSpPr>
        <p:spPr>
          <a:xfrm>
            <a:off x="219519" y="923810"/>
            <a:ext cx="1722627" cy="357492"/>
          </a:xfrm>
          <a:custGeom>
            <a:rect b="b" l="l" r="r" t="t"/>
            <a:pathLst>
              <a:path extrusionOk="0" h="120000" w="120000">
                <a:moveTo>
                  <a:pt x="0" y="119999"/>
                </a:moveTo>
                <a:lnTo>
                  <a:pt x="120000" y="119999"/>
                </a:lnTo>
                <a:lnTo>
                  <a:pt x="120000" y="0"/>
                </a:lnTo>
                <a:lnTo>
                  <a:pt x="0" y="0"/>
                </a:lnTo>
                <a:lnTo>
                  <a:pt x="0" y="119999"/>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30"/>
          <p:cNvSpPr/>
          <p:nvPr/>
        </p:nvSpPr>
        <p:spPr>
          <a:xfrm>
            <a:off x="1942211" y="923810"/>
            <a:ext cx="3952621" cy="357492"/>
          </a:xfrm>
          <a:custGeom>
            <a:rect b="b" l="l" r="r" t="t"/>
            <a:pathLst>
              <a:path extrusionOk="0" h="120000" w="120000">
                <a:moveTo>
                  <a:pt x="0" y="119999"/>
                </a:moveTo>
                <a:lnTo>
                  <a:pt x="120000" y="119999"/>
                </a:lnTo>
                <a:lnTo>
                  <a:pt x="120000" y="0"/>
                </a:lnTo>
                <a:lnTo>
                  <a:pt x="0" y="0"/>
                </a:lnTo>
                <a:lnTo>
                  <a:pt x="0" y="119999"/>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30"/>
          <p:cNvSpPr/>
          <p:nvPr/>
        </p:nvSpPr>
        <p:spPr>
          <a:xfrm>
            <a:off x="5894832" y="923810"/>
            <a:ext cx="2963037" cy="357492"/>
          </a:xfrm>
          <a:custGeom>
            <a:rect b="b" l="l" r="r" t="t"/>
            <a:pathLst>
              <a:path extrusionOk="0" h="120000" w="120000">
                <a:moveTo>
                  <a:pt x="0" y="119999"/>
                </a:moveTo>
                <a:lnTo>
                  <a:pt x="120000" y="119999"/>
                </a:lnTo>
                <a:lnTo>
                  <a:pt x="120000" y="0"/>
                </a:lnTo>
                <a:lnTo>
                  <a:pt x="0" y="0"/>
                </a:lnTo>
                <a:lnTo>
                  <a:pt x="0" y="119999"/>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30"/>
          <p:cNvSpPr/>
          <p:nvPr/>
        </p:nvSpPr>
        <p:spPr>
          <a:xfrm>
            <a:off x="213169" y="1281302"/>
            <a:ext cx="8650922" cy="0"/>
          </a:xfrm>
          <a:custGeom>
            <a:rect b="b" l="l" r="r" t="t"/>
            <a:pathLst>
              <a:path extrusionOk="0" h="120000" w="120000">
                <a:moveTo>
                  <a:pt x="0" y="0"/>
                </a:moveTo>
                <a:lnTo>
                  <a:pt x="120000"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30"/>
          <p:cNvSpPr/>
          <p:nvPr/>
        </p:nvSpPr>
        <p:spPr>
          <a:xfrm>
            <a:off x="213169" y="3445383"/>
            <a:ext cx="8650922" cy="0"/>
          </a:xfrm>
          <a:custGeom>
            <a:rect b="b" l="l" r="r" t="t"/>
            <a:pathLst>
              <a:path extrusionOk="0" h="120000" w="120000">
                <a:moveTo>
                  <a:pt x="0" y="0"/>
                </a:moveTo>
                <a:lnTo>
                  <a:pt x="120000" y="0"/>
                </a:lnTo>
              </a:path>
            </a:pathLst>
          </a:custGeom>
          <a:noFill/>
          <a:ln cap="flat" cmpd="sng" w="12700">
            <a:solidFill>
              <a:srgbClr val="8E90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30"/>
          <p:cNvSpPr/>
          <p:nvPr/>
        </p:nvSpPr>
        <p:spPr>
          <a:xfrm>
            <a:off x="213169" y="4939792"/>
            <a:ext cx="8650922" cy="0"/>
          </a:xfrm>
          <a:custGeom>
            <a:rect b="b" l="l" r="r" t="t"/>
            <a:pathLst>
              <a:path extrusionOk="0" h="120000" w="120000">
                <a:moveTo>
                  <a:pt x="0" y="0"/>
                </a:moveTo>
                <a:lnTo>
                  <a:pt x="120000" y="0"/>
                </a:lnTo>
              </a:path>
            </a:pathLst>
          </a:custGeom>
          <a:noFill/>
          <a:ln cap="flat" cmpd="sng" w="12700">
            <a:solidFill>
              <a:srgbClr val="8E90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30"/>
          <p:cNvSpPr/>
          <p:nvPr/>
        </p:nvSpPr>
        <p:spPr>
          <a:xfrm>
            <a:off x="6022340" y="1428241"/>
            <a:ext cx="1215847" cy="139407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30"/>
          <p:cNvSpPr/>
          <p:nvPr/>
        </p:nvSpPr>
        <p:spPr>
          <a:xfrm>
            <a:off x="5892292" y="2155482"/>
            <a:ext cx="1447291" cy="492975"/>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30"/>
          <p:cNvSpPr/>
          <p:nvPr/>
        </p:nvSpPr>
        <p:spPr>
          <a:xfrm>
            <a:off x="7391146" y="1427606"/>
            <a:ext cx="1427861" cy="139903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30"/>
          <p:cNvSpPr/>
          <p:nvPr/>
        </p:nvSpPr>
        <p:spPr>
          <a:xfrm>
            <a:off x="7386447" y="1422780"/>
            <a:ext cx="1437385" cy="140855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30"/>
          <p:cNvSpPr/>
          <p:nvPr/>
        </p:nvSpPr>
        <p:spPr>
          <a:xfrm>
            <a:off x="7346696" y="2155482"/>
            <a:ext cx="1447292" cy="492975"/>
          </a:xfrm>
          <a:custGeom>
            <a:rect b="b" l="l" r="r" t="t"/>
            <a:pathLst>
              <a:path extrusionOk="0" h="120000" w="120000">
                <a:moveTo>
                  <a:pt x="0" y="120000"/>
                </a:moveTo>
                <a:lnTo>
                  <a:pt x="119999" y="120000"/>
                </a:lnTo>
                <a:lnTo>
                  <a:pt x="119999"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30"/>
          <p:cNvSpPr/>
          <p:nvPr/>
        </p:nvSpPr>
        <p:spPr>
          <a:xfrm>
            <a:off x="7699883" y="3529457"/>
            <a:ext cx="1003223" cy="135432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30"/>
          <p:cNvSpPr/>
          <p:nvPr/>
        </p:nvSpPr>
        <p:spPr>
          <a:xfrm>
            <a:off x="7698358" y="3527805"/>
            <a:ext cx="1006398" cy="1357503"/>
          </a:xfrm>
          <a:custGeom>
            <a:rect b="b" l="l" r="r" t="t"/>
            <a:pathLst>
              <a:path extrusionOk="0" h="120000" w="120000">
                <a:moveTo>
                  <a:pt x="0" y="120000"/>
                </a:moveTo>
                <a:lnTo>
                  <a:pt x="120000" y="120000"/>
                </a:lnTo>
                <a:lnTo>
                  <a:pt x="120000" y="0"/>
                </a:lnTo>
                <a:lnTo>
                  <a:pt x="0" y="0"/>
                </a:lnTo>
                <a:lnTo>
                  <a:pt x="0" y="120000"/>
                </a:lnTo>
                <a:close/>
              </a:path>
            </a:pathLst>
          </a:custGeom>
          <a:noFill/>
          <a:ln cap="flat" cmpd="sng" w="9525">
            <a:solidFill>
              <a:srgbClr val="8E909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30"/>
          <p:cNvSpPr/>
          <p:nvPr/>
        </p:nvSpPr>
        <p:spPr>
          <a:xfrm>
            <a:off x="7477886" y="4295686"/>
            <a:ext cx="1447292" cy="492975"/>
          </a:xfrm>
          <a:custGeom>
            <a:rect b="b" l="l" r="r" t="t"/>
            <a:pathLst>
              <a:path extrusionOk="0" h="120000" w="120000">
                <a:moveTo>
                  <a:pt x="0" y="120000"/>
                </a:moveTo>
                <a:lnTo>
                  <a:pt x="119999" y="120000"/>
                </a:lnTo>
                <a:lnTo>
                  <a:pt x="119999"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30"/>
          <p:cNvSpPr/>
          <p:nvPr/>
        </p:nvSpPr>
        <p:spPr>
          <a:xfrm>
            <a:off x="6067806" y="3645547"/>
            <a:ext cx="1096175" cy="116597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30"/>
          <p:cNvSpPr/>
          <p:nvPr/>
        </p:nvSpPr>
        <p:spPr>
          <a:xfrm>
            <a:off x="5892292" y="4317657"/>
            <a:ext cx="1447291" cy="492975"/>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30"/>
          <p:cNvSpPr txBox="1"/>
          <p:nvPr/>
        </p:nvSpPr>
        <p:spPr>
          <a:xfrm>
            <a:off x="214071" y="200341"/>
            <a:ext cx="565571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Building enterprise capabilities and</a:t>
            </a:r>
            <a:endParaRPr sz="2800">
              <a:solidFill>
                <a:schemeClr val="dk1"/>
              </a:solidFill>
              <a:latin typeface="Georgia"/>
              <a:ea typeface="Georgia"/>
              <a:cs typeface="Georgia"/>
              <a:sym typeface="Georgia"/>
            </a:endParaRPr>
          </a:p>
        </p:txBody>
      </p:sp>
      <p:sp>
        <p:nvSpPr>
          <p:cNvPr id="1032" name="Google Shape;1032;p30"/>
          <p:cNvSpPr txBox="1"/>
          <p:nvPr/>
        </p:nvSpPr>
        <p:spPr>
          <a:xfrm>
            <a:off x="5877788" y="200341"/>
            <a:ext cx="160323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platforms</a:t>
            </a:r>
            <a:endParaRPr sz="2800">
              <a:solidFill>
                <a:schemeClr val="dk1"/>
              </a:solidFill>
              <a:latin typeface="Georgia"/>
              <a:ea typeface="Georgia"/>
              <a:cs typeface="Georgia"/>
              <a:sym typeface="Georgia"/>
            </a:endParaRPr>
          </a:p>
        </p:txBody>
      </p:sp>
      <p:sp>
        <p:nvSpPr>
          <p:cNvPr id="1033" name="Google Shape;1033;p30"/>
          <p:cNvSpPr txBox="1"/>
          <p:nvPr/>
        </p:nvSpPr>
        <p:spPr>
          <a:xfrm>
            <a:off x="2021204" y="1347068"/>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34" name="Google Shape;1034;p30"/>
          <p:cNvSpPr txBox="1"/>
          <p:nvPr/>
        </p:nvSpPr>
        <p:spPr>
          <a:xfrm>
            <a:off x="2307716" y="1343984"/>
            <a:ext cx="3382154" cy="2063242"/>
          </a:xfrm>
          <a:prstGeom prst="rect">
            <a:avLst/>
          </a:prstGeom>
          <a:noFill/>
          <a:ln>
            <a:noFill/>
          </a:ln>
        </p:spPr>
        <p:txBody>
          <a:bodyPr anchorCtr="0" anchor="t" bIns="0" lIns="0" spcFirstLastPara="1" rIns="0" wrap="square" tIns="0">
            <a:noAutofit/>
          </a:bodyPr>
          <a:lstStyle/>
          <a:p>
            <a:pPr indent="0" lvl="0" marL="12700" marR="19712" rtl="0" algn="l">
              <a:lnSpc>
                <a:spcPct val="111071"/>
              </a:lnSpc>
              <a:spcBef>
                <a:spcPts val="0"/>
              </a:spcBef>
              <a:spcAft>
                <a:spcPts val="0"/>
              </a:spcAft>
              <a:buNone/>
            </a:pPr>
            <a:r>
              <a:rPr lang="en-US" sz="1400">
                <a:solidFill>
                  <a:schemeClr val="dk1"/>
                </a:solidFill>
                <a:latin typeface="Verdana"/>
                <a:ea typeface="Verdana"/>
                <a:cs typeface="Verdana"/>
                <a:sym typeface="Verdana"/>
              </a:rPr>
              <a:t>Deployed one-time passcodes across</a:t>
            </a:r>
            <a:endParaRPr sz="1400">
              <a:solidFill>
                <a:schemeClr val="dk1"/>
              </a:solidFill>
              <a:latin typeface="Verdana"/>
              <a:ea typeface="Verdana"/>
              <a:cs typeface="Verdana"/>
              <a:sym typeface="Verdana"/>
            </a:endParaRPr>
          </a:p>
          <a:p>
            <a:pPr indent="0" lvl="0" marL="12700" marR="19712"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channels (e.g., card-free ATM)</a:t>
            </a:r>
            <a:endParaRPr sz="1400">
              <a:solidFill>
                <a:schemeClr val="dk1"/>
              </a:solidFill>
              <a:latin typeface="Verdana"/>
              <a:ea typeface="Verdana"/>
              <a:cs typeface="Verdana"/>
              <a:sym typeface="Verdana"/>
            </a:endParaRPr>
          </a:p>
          <a:p>
            <a:pPr indent="0" lvl="0" marL="12700" marR="149255" rtl="0" algn="l">
              <a:lnSpc>
                <a:spcPct val="120000"/>
              </a:lnSpc>
              <a:spcBef>
                <a:spcPts val="642"/>
              </a:spcBef>
              <a:spcAft>
                <a:spcPts val="0"/>
              </a:spcAft>
              <a:buNone/>
            </a:pPr>
            <a:r>
              <a:rPr lang="en-US" sz="1400">
                <a:solidFill>
                  <a:schemeClr val="dk1"/>
                </a:solidFill>
                <a:latin typeface="Verdana"/>
                <a:ea typeface="Verdana"/>
                <a:cs typeface="Verdana"/>
                <a:sym typeface="Verdana"/>
              </a:rPr>
              <a:t>Launched suite of biometric capabilities (e.g., fingerprint, voice, and eye verification)</a:t>
            </a:r>
            <a:endParaRPr sz="1400">
              <a:solidFill>
                <a:schemeClr val="dk1"/>
              </a:solidFill>
              <a:latin typeface="Verdana"/>
              <a:ea typeface="Verdana"/>
              <a:cs typeface="Verdana"/>
              <a:sym typeface="Verdana"/>
            </a:endParaRPr>
          </a:p>
          <a:p>
            <a:pPr indent="0" lvl="0" marL="12700" marR="0" rtl="0" algn="l">
              <a:lnSpc>
                <a:spcPct val="120000"/>
              </a:lnSpc>
              <a:spcBef>
                <a:spcPts val="600"/>
              </a:spcBef>
              <a:spcAft>
                <a:spcPts val="0"/>
              </a:spcAft>
              <a:buNone/>
            </a:pPr>
            <a:r>
              <a:rPr lang="en-US" sz="1400">
                <a:solidFill>
                  <a:schemeClr val="dk1"/>
                </a:solidFill>
                <a:latin typeface="Verdana"/>
                <a:ea typeface="Verdana"/>
                <a:cs typeface="Verdana"/>
                <a:sym typeface="Verdana"/>
              </a:rPr>
              <a:t>Introducing new prospect verification capabilities (e.g., selfie technology) and passive authentication (e.g., real time mobile identity services)</a:t>
            </a:r>
            <a:endParaRPr sz="1400">
              <a:solidFill>
                <a:schemeClr val="dk1"/>
              </a:solidFill>
              <a:latin typeface="Verdana"/>
              <a:ea typeface="Verdana"/>
              <a:cs typeface="Verdana"/>
              <a:sym typeface="Verdana"/>
            </a:endParaRPr>
          </a:p>
        </p:txBody>
      </p:sp>
      <p:sp>
        <p:nvSpPr>
          <p:cNvPr id="1035" name="Google Shape;1035;p30"/>
          <p:cNvSpPr txBox="1"/>
          <p:nvPr/>
        </p:nvSpPr>
        <p:spPr>
          <a:xfrm>
            <a:off x="2021204" y="1849988"/>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36" name="Google Shape;1036;p30"/>
          <p:cNvSpPr txBox="1"/>
          <p:nvPr/>
        </p:nvSpPr>
        <p:spPr>
          <a:xfrm>
            <a:off x="298195" y="2060266"/>
            <a:ext cx="1526290" cy="417320"/>
          </a:xfrm>
          <a:prstGeom prst="rect">
            <a:avLst/>
          </a:prstGeom>
          <a:noFill/>
          <a:ln>
            <a:noFill/>
          </a:ln>
        </p:spPr>
        <p:txBody>
          <a:bodyPr anchorCtr="0" anchor="t" bIns="0" lIns="0" spcFirstLastPara="1" rIns="0" wrap="square" tIns="0">
            <a:noAutofit/>
          </a:bodyPr>
          <a:lstStyle/>
          <a:p>
            <a:pPr indent="0" lvl="0" marL="12700" marR="26746" rtl="0" algn="l">
              <a:lnSpc>
                <a:spcPct val="111071"/>
              </a:lnSpc>
              <a:spcBef>
                <a:spcPts val="0"/>
              </a:spcBef>
              <a:spcAft>
                <a:spcPts val="0"/>
              </a:spcAft>
              <a:buNone/>
            </a:pPr>
            <a:r>
              <a:rPr b="1" lang="en-US" sz="1400">
                <a:solidFill>
                  <a:schemeClr val="dk1"/>
                </a:solidFill>
                <a:latin typeface="Verdana"/>
                <a:ea typeface="Verdana"/>
                <a:cs typeface="Verdana"/>
                <a:sym typeface="Verdana"/>
              </a:rPr>
              <a:t>Advanced</a:t>
            </a:r>
            <a:endParaRPr sz="1400">
              <a:solidFill>
                <a:schemeClr val="dk1"/>
              </a:solidFill>
              <a:latin typeface="Verdana"/>
              <a:ea typeface="Verdana"/>
              <a:cs typeface="Verdana"/>
              <a:sym typeface="Verdana"/>
            </a:endParaRPr>
          </a:p>
          <a:p>
            <a:pPr indent="0" lvl="0" marL="12700" marR="0" rtl="0" algn="l">
              <a:lnSpc>
                <a:spcPct val="80000"/>
              </a:lnSpc>
              <a:spcBef>
                <a:spcPts val="6"/>
              </a:spcBef>
              <a:spcAft>
                <a:spcPts val="0"/>
              </a:spcAft>
              <a:buNone/>
            </a:pPr>
            <a:r>
              <a:rPr b="1" baseline="-25000" lang="en-US" sz="2100">
                <a:solidFill>
                  <a:schemeClr val="dk1"/>
                </a:solidFill>
                <a:latin typeface="Verdana"/>
                <a:ea typeface="Verdana"/>
                <a:cs typeface="Verdana"/>
                <a:sym typeface="Verdana"/>
              </a:rPr>
              <a:t>Authentication</a:t>
            </a:r>
            <a:endParaRPr sz="1400">
              <a:solidFill>
                <a:schemeClr val="dk1"/>
              </a:solidFill>
              <a:latin typeface="Verdana"/>
              <a:ea typeface="Verdana"/>
              <a:cs typeface="Verdana"/>
              <a:sym typeface="Verdana"/>
            </a:endParaRPr>
          </a:p>
        </p:txBody>
      </p:sp>
      <p:sp>
        <p:nvSpPr>
          <p:cNvPr id="1037" name="Google Shape;1037;p30"/>
          <p:cNvSpPr txBox="1"/>
          <p:nvPr/>
        </p:nvSpPr>
        <p:spPr>
          <a:xfrm>
            <a:off x="5979922" y="2231683"/>
            <a:ext cx="1283114" cy="360679"/>
          </a:xfrm>
          <a:prstGeom prst="rect">
            <a:avLst/>
          </a:prstGeom>
          <a:noFill/>
          <a:ln>
            <a:noFill/>
          </a:ln>
        </p:spPr>
        <p:txBody>
          <a:bodyPr anchorCtr="0" anchor="t" bIns="0" lIns="0" spcFirstLastPara="1" rIns="0" wrap="square" tIns="0">
            <a:noAutofit/>
          </a:bodyPr>
          <a:lstStyle/>
          <a:p>
            <a:pPr indent="-6350" lvl="0" marL="57150" marR="69061" rtl="0" algn="ctr">
              <a:lnSpc>
                <a:spcPct val="112083"/>
              </a:lnSpc>
              <a:spcBef>
                <a:spcPts val="0"/>
              </a:spcBef>
              <a:spcAft>
                <a:spcPts val="0"/>
              </a:spcAft>
              <a:buNone/>
            </a:pPr>
            <a:r>
              <a:rPr b="1" lang="en-US" sz="1200">
                <a:solidFill>
                  <a:schemeClr val="dk1"/>
                </a:solidFill>
                <a:latin typeface="Verdana"/>
                <a:ea typeface="Verdana"/>
                <a:cs typeface="Verdana"/>
                <a:sym typeface="Verdana"/>
              </a:rPr>
              <a:t>CEO eyeprint</a:t>
            </a:r>
            <a:endParaRPr sz="1200">
              <a:solidFill>
                <a:schemeClr val="dk1"/>
              </a:solidFill>
              <a:latin typeface="Verdana"/>
              <a:ea typeface="Verdana"/>
              <a:cs typeface="Verdana"/>
              <a:sym typeface="Verdana"/>
            </a:endParaRPr>
          </a:p>
          <a:p>
            <a:pPr indent="0" lvl="0" marL="0" marR="0" rtl="0" algn="ctr">
              <a:lnSpc>
                <a:spcPct val="80000"/>
              </a:lnSpc>
              <a:spcBef>
                <a:spcPts val="4"/>
              </a:spcBef>
              <a:spcAft>
                <a:spcPts val="0"/>
              </a:spcAft>
              <a:buNone/>
            </a:pPr>
            <a:r>
              <a:rPr b="1" baseline="-25000" lang="en-US" sz="1800">
                <a:solidFill>
                  <a:schemeClr val="dk1"/>
                </a:solidFill>
                <a:latin typeface="Verdana"/>
                <a:ea typeface="Verdana"/>
                <a:cs typeface="Verdana"/>
                <a:sym typeface="Verdana"/>
              </a:rPr>
              <a:t>authentication</a:t>
            </a:r>
            <a:endParaRPr sz="1200">
              <a:solidFill>
                <a:schemeClr val="dk1"/>
              </a:solidFill>
              <a:latin typeface="Verdana"/>
              <a:ea typeface="Verdana"/>
              <a:cs typeface="Verdana"/>
              <a:sym typeface="Verdana"/>
            </a:endParaRPr>
          </a:p>
        </p:txBody>
      </p:sp>
      <p:sp>
        <p:nvSpPr>
          <p:cNvPr id="1038" name="Google Shape;1038;p30"/>
          <p:cNvSpPr txBox="1"/>
          <p:nvPr/>
        </p:nvSpPr>
        <p:spPr>
          <a:xfrm>
            <a:off x="2021204" y="2566522"/>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39" name="Google Shape;1039;p30"/>
          <p:cNvSpPr txBox="1"/>
          <p:nvPr/>
        </p:nvSpPr>
        <p:spPr>
          <a:xfrm>
            <a:off x="2021204" y="3565377"/>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40" name="Google Shape;1040;p30"/>
          <p:cNvSpPr txBox="1"/>
          <p:nvPr/>
        </p:nvSpPr>
        <p:spPr>
          <a:xfrm>
            <a:off x="2307716" y="3562293"/>
            <a:ext cx="3366269" cy="1286128"/>
          </a:xfrm>
          <a:prstGeom prst="rect">
            <a:avLst/>
          </a:prstGeom>
          <a:noFill/>
          <a:ln>
            <a:noFill/>
          </a:ln>
        </p:spPr>
        <p:txBody>
          <a:bodyPr anchorCtr="0" anchor="t" bIns="0" lIns="0" spcFirstLastPara="1" rIns="0" wrap="square" tIns="0">
            <a:noAutofit/>
          </a:bodyPr>
          <a:lstStyle/>
          <a:p>
            <a:pPr indent="0" lvl="0" marL="12700" marR="19712" rtl="0" algn="l">
              <a:lnSpc>
                <a:spcPct val="111071"/>
              </a:lnSpc>
              <a:spcBef>
                <a:spcPts val="0"/>
              </a:spcBef>
              <a:spcAft>
                <a:spcPts val="0"/>
              </a:spcAft>
              <a:buNone/>
            </a:pPr>
            <a:r>
              <a:rPr lang="en-US" sz="1400">
                <a:solidFill>
                  <a:schemeClr val="dk1"/>
                </a:solidFill>
                <a:latin typeface="Verdana"/>
                <a:ea typeface="Verdana"/>
                <a:cs typeface="Verdana"/>
                <a:sym typeface="Verdana"/>
              </a:rPr>
              <a:t>8 business solution APIs deployed to</a:t>
            </a:r>
            <a:endParaRPr sz="1400">
              <a:solidFill>
                <a:schemeClr val="dk1"/>
              </a:solidFill>
              <a:latin typeface="Verdana"/>
              <a:ea typeface="Verdana"/>
              <a:cs typeface="Verdana"/>
              <a:sym typeface="Verdana"/>
            </a:endParaRPr>
          </a:p>
          <a:p>
            <a:pPr indent="0" lvl="0" marL="12700" marR="19712"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date supporting 4 LOBs</a:t>
            </a:r>
            <a:endParaRPr sz="1400">
              <a:solidFill>
                <a:schemeClr val="dk1"/>
              </a:solidFill>
              <a:latin typeface="Verdana"/>
              <a:ea typeface="Verdana"/>
              <a:cs typeface="Verdana"/>
              <a:sym typeface="Verdana"/>
            </a:endParaRPr>
          </a:p>
          <a:p>
            <a:pPr indent="0" lvl="0" marL="12700" marR="19712" rtl="0" algn="l">
              <a:lnSpc>
                <a:spcPct val="101277"/>
              </a:lnSpc>
              <a:spcBef>
                <a:spcPts val="797"/>
              </a:spcBef>
              <a:spcAft>
                <a:spcPts val="0"/>
              </a:spcAft>
              <a:buNone/>
            </a:pPr>
            <a:r>
              <a:rPr lang="en-US" sz="1400">
                <a:solidFill>
                  <a:schemeClr val="dk1"/>
                </a:solidFill>
                <a:latin typeface="Verdana"/>
                <a:ea typeface="Verdana"/>
                <a:cs typeface="Verdana"/>
                <a:sym typeface="Verdana"/>
              </a:rPr>
              <a:t>Launched developer portal</a:t>
            </a:r>
            <a:endParaRPr sz="1400">
              <a:solidFill>
                <a:schemeClr val="dk1"/>
              </a:solidFill>
              <a:latin typeface="Verdana"/>
              <a:ea typeface="Verdana"/>
              <a:cs typeface="Verdana"/>
              <a:sym typeface="Verdana"/>
            </a:endParaRPr>
          </a:p>
          <a:p>
            <a:pPr indent="-1" lvl="0" marL="12701" marR="0" rtl="0" algn="l">
              <a:lnSpc>
                <a:spcPct val="120000"/>
              </a:lnSpc>
              <a:spcBef>
                <a:spcPts val="1026"/>
              </a:spcBef>
              <a:spcAft>
                <a:spcPts val="0"/>
              </a:spcAft>
              <a:buNone/>
            </a:pPr>
            <a:r>
              <a:rPr lang="en-US" sz="1400">
                <a:solidFill>
                  <a:schemeClr val="dk1"/>
                </a:solidFill>
                <a:latin typeface="Verdana"/>
                <a:ea typeface="Verdana"/>
                <a:cs typeface="Verdana"/>
                <a:sym typeface="Verdana"/>
              </a:rPr>
              <a:t>20 additional APIs and SDKs planned for deployment by the end of 2017</a:t>
            </a:r>
            <a:endParaRPr sz="1400">
              <a:solidFill>
                <a:schemeClr val="dk1"/>
              </a:solidFill>
              <a:latin typeface="Verdana"/>
              <a:ea typeface="Verdana"/>
              <a:cs typeface="Verdana"/>
              <a:sym typeface="Verdana"/>
            </a:endParaRPr>
          </a:p>
        </p:txBody>
      </p:sp>
      <p:sp>
        <p:nvSpPr>
          <p:cNvPr id="1041" name="Google Shape;1041;p30"/>
          <p:cNvSpPr txBox="1"/>
          <p:nvPr/>
        </p:nvSpPr>
        <p:spPr>
          <a:xfrm>
            <a:off x="298195" y="3889953"/>
            <a:ext cx="1072932" cy="630808"/>
          </a:xfrm>
          <a:prstGeom prst="rect">
            <a:avLst/>
          </a:prstGeom>
          <a:noFill/>
          <a:ln>
            <a:noFill/>
          </a:ln>
        </p:spPr>
        <p:txBody>
          <a:bodyPr anchorCtr="0" anchor="t" bIns="0" lIns="0" spcFirstLastPara="1" rIns="0" wrap="square" tIns="0">
            <a:noAutofit/>
          </a:bodyPr>
          <a:lstStyle/>
          <a:p>
            <a:pPr indent="0" lvl="0" marL="12700" marR="32412" rtl="0" algn="l">
              <a:lnSpc>
                <a:spcPct val="111071"/>
              </a:lnSpc>
              <a:spcBef>
                <a:spcPts val="0"/>
              </a:spcBef>
              <a:spcAft>
                <a:spcPts val="0"/>
              </a:spcAft>
              <a:buNone/>
            </a:pPr>
            <a:r>
              <a:rPr b="1" lang="en-US" sz="1400">
                <a:solidFill>
                  <a:schemeClr val="dk1"/>
                </a:solidFill>
                <a:latin typeface="Verdana"/>
                <a:ea typeface="Verdana"/>
                <a:cs typeface="Verdana"/>
                <a:sym typeface="Verdana"/>
              </a:rPr>
              <a:t>APIs and</a:t>
            </a:r>
            <a:endParaRPr sz="1400">
              <a:solidFill>
                <a:schemeClr val="dk1"/>
              </a:solidFill>
              <a:latin typeface="Verdana"/>
              <a:ea typeface="Verdana"/>
              <a:cs typeface="Verdana"/>
              <a:sym typeface="Verdana"/>
            </a:endParaRPr>
          </a:p>
          <a:p>
            <a:pPr indent="0" lvl="0" marL="12700" marR="0" rtl="0" algn="l">
              <a:lnSpc>
                <a:spcPct val="80238"/>
              </a:lnSpc>
              <a:spcBef>
                <a:spcPts val="6"/>
              </a:spcBef>
              <a:spcAft>
                <a:spcPts val="0"/>
              </a:spcAft>
              <a:buNone/>
            </a:pPr>
            <a:r>
              <a:rPr b="1" baseline="-25000" lang="en-US" sz="2100">
                <a:solidFill>
                  <a:schemeClr val="dk1"/>
                </a:solidFill>
                <a:latin typeface="Verdana"/>
                <a:ea typeface="Verdana"/>
                <a:cs typeface="Verdana"/>
                <a:sym typeface="Verdana"/>
              </a:rPr>
              <a:t>Developer</a:t>
            </a:r>
            <a:endParaRPr sz="1400">
              <a:solidFill>
                <a:schemeClr val="dk1"/>
              </a:solidFill>
              <a:latin typeface="Verdana"/>
              <a:ea typeface="Verdana"/>
              <a:cs typeface="Verdana"/>
              <a:sym typeface="Verdana"/>
            </a:endParaRPr>
          </a:p>
          <a:p>
            <a:pPr indent="0" lvl="0" marL="12700" marR="32412" rtl="0" algn="l">
              <a:lnSpc>
                <a:spcPct val="80000"/>
              </a:lnSpc>
              <a:spcBef>
                <a:spcPts val="0"/>
              </a:spcBef>
              <a:spcAft>
                <a:spcPts val="0"/>
              </a:spcAft>
              <a:buNone/>
            </a:pPr>
            <a:r>
              <a:rPr b="1" baseline="-25000" lang="en-US" sz="2100">
                <a:solidFill>
                  <a:schemeClr val="dk1"/>
                </a:solidFill>
                <a:latin typeface="Verdana"/>
                <a:ea typeface="Verdana"/>
                <a:cs typeface="Verdana"/>
                <a:sym typeface="Verdana"/>
              </a:rPr>
              <a:t>Gateway</a:t>
            </a:r>
            <a:endParaRPr sz="1400">
              <a:solidFill>
                <a:schemeClr val="dk1"/>
              </a:solidFill>
              <a:latin typeface="Verdana"/>
              <a:ea typeface="Verdana"/>
              <a:cs typeface="Verdana"/>
              <a:sym typeface="Verdana"/>
            </a:endParaRPr>
          </a:p>
        </p:txBody>
      </p:sp>
      <p:sp>
        <p:nvSpPr>
          <p:cNvPr id="1042" name="Google Shape;1042;p30"/>
          <p:cNvSpPr txBox="1"/>
          <p:nvPr/>
        </p:nvSpPr>
        <p:spPr>
          <a:xfrm>
            <a:off x="2021204" y="4106531"/>
            <a:ext cx="133996" cy="531614"/>
          </a:xfrm>
          <a:prstGeom prst="rect">
            <a:avLst/>
          </a:prstGeom>
          <a:noFill/>
          <a:ln>
            <a:noFill/>
          </a:ln>
        </p:spPr>
        <p:txBody>
          <a:bodyPr anchorCtr="0" anchor="t" bIns="0" lIns="0" spcFirstLastPara="1" rIns="0" wrap="square" tIns="0">
            <a:noAutofit/>
          </a:bodyPr>
          <a:lstStyle/>
          <a:p>
            <a:pPr indent="0" lvl="0" marL="12700" marR="0" rtl="0" algn="l">
              <a:lnSpc>
                <a:spcPct val="109642"/>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a:p>
            <a:pPr indent="0" lvl="0" marL="12700" marR="185" rtl="0" algn="l">
              <a:lnSpc>
                <a:spcPct val="92488"/>
              </a:lnSpc>
              <a:spcBef>
                <a:spcPts val="949"/>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43" name="Google Shape;1043;p30"/>
          <p:cNvSpPr txBox="1"/>
          <p:nvPr/>
        </p:nvSpPr>
        <p:spPr>
          <a:xfrm>
            <a:off x="6018022" y="4394493"/>
            <a:ext cx="1218016" cy="360680"/>
          </a:xfrm>
          <a:prstGeom prst="rect">
            <a:avLst/>
          </a:prstGeom>
          <a:noFill/>
          <a:ln>
            <a:noFill/>
          </a:ln>
        </p:spPr>
        <p:txBody>
          <a:bodyPr anchorCtr="0" anchor="t" bIns="0" lIns="0" spcFirstLastPara="1" rIns="0" wrap="square" tIns="0">
            <a:noAutofit/>
          </a:bodyPr>
          <a:lstStyle/>
          <a:p>
            <a:pPr indent="-3555" lvl="0" marL="41655" marR="22859" rtl="0" algn="l">
              <a:lnSpc>
                <a:spcPct val="112083"/>
              </a:lnSpc>
              <a:spcBef>
                <a:spcPts val="0"/>
              </a:spcBef>
              <a:spcAft>
                <a:spcPts val="0"/>
              </a:spcAft>
              <a:buNone/>
            </a:pPr>
            <a:r>
              <a:rPr b="1" lang="en-US" sz="1200">
                <a:solidFill>
                  <a:schemeClr val="dk1"/>
                </a:solidFill>
                <a:latin typeface="Verdana"/>
                <a:ea typeface="Verdana"/>
                <a:cs typeface="Verdana"/>
                <a:sym typeface="Verdana"/>
              </a:rPr>
              <a:t>Push-to-card</a:t>
            </a:r>
            <a:endParaRPr sz="1200">
              <a:solidFill>
                <a:schemeClr val="dk1"/>
              </a:solidFill>
              <a:latin typeface="Verdana"/>
              <a:ea typeface="Verdana"/>
              <a:cs typeface="Verdana"/>
              <a:sym typeface="Verdana"/>
            </a:endParaRPr>
          </a:p>
          <a:p>
            <a:pPr indent="0" lvl="0" marL="12700" marR="0" rtl="0" algn="l">
              <a:lnSpc>
                <a:spcPct val="80000"/>
              </a:lnSpc>
              <a:spcBef>
                <a:spcPts val="4"/>
              </a:spcBef>
              <a:spcAft>
                <a:spcPts val="0"/>
              </a:spcAft>
              <a:buNone/>
            </a:pPr>
            <a:r>
              <a:rPr b="1" baseline="-25000" lang="en-US" sz="1800">
                <a:solidFill>
                  <a:schemeClr val="dk1"/>
                </a:solidFill>
                <a:latin typeface="Verdana"/>
                <a:ea typeface="Verdana"/>
                <a:cs typeface="Verdana"/>
                <a:sym typeface="Verdana"/>
              </a:rPr>
              <a:t>disbursement</a:t>
            </a:r>
            <a:endParaRPr sz="1200">
              <a:solidFill>
                <a:schemeClr val="dk1"/>
              </a:solidFill>
              <a:latin typeface="Verdana"/>
              <a:ea typeface="Verdana"/>
              <a:cs typeface="Verdana"/>
              <a:sym typeface="Verdana"/>
            </a:endParaRPr>
          </a:p>
        </p:txBody>
      </p:sp>
      <p:sp>
        <p:nvSpPr>
          <p:cNvPr id="1044" name="Google Shape;1044;p30"/>
          <p:cNvSpPr txBox="1"/>
          <p:nvPr/>
        </p:nvSpPr>
        <p:spPr>
          <a:xfrm>
            <a:off x="7573518" y="4555402"/>
            <a:ext cx="1280195" cy="177800"/>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b="1" lang="en-US" sz="1200">
                <a:solidFill>
                  <a:schemeClr val="dk1"/>
                </a:solidFill>
                <a:latin typeface="Verdana"/>
                <a:ea typeface="Verdana"/>
                <a:cs typeface="Verdana"/>
                <a:sym typeface="Verdana"/>
              </a:rPr>
              <a:t>acceptance kit</a:t>
            </a:r>
            <a:endParaRPr sz="1200">
              <a:solidFill>
                <a:schemeClr val="dk1"/>
              </a:solidFill>
              <a:latin typeface="Verdana"/>
              <a:ea typeface="Verdana"/>
              <a:cs typeface="Verdana"/>
              <a:sym typeface="Verdana"/>
            </a:endParaRPr>
          </a:p>
        </p:txBody>
      </p:sp>
      <p:sp>
        <p:nvSpPr>
          <p:cNvPr id="1045" name="Google Shape;1045;p30"/>
          <p:cNvSpPr txBox="1"/>
          <p:nvPr/>
        </p:nvSpPr>
        <p:spPr>
          <a:xfrm>
            <a:off x="2021206" y="5087853"/>
            <a:ext cx="133811" cy="203707"/>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46" name="Google Shape;1046;p30"/>
          <p:cNvSpPr txBox="1"/>
          <p:nvPr/>
        </p:nvSpPr>
        <p:spPr>
          <a:xfrm>
            <a:off x="2307718" y="5084769"/>
            <a:ext cx="3417069" cy="1385190"/>
          </a:xfrm>
          <a:prstGeom prst="rect">
            <a:avLst/>
          </a:prstGeom>
          <a:noFill/>
          <a:ln>
            <a:noFill/>
          </a:ln>
        </p:spPr>
        <p:txBody>
          <a:bodyPr anchorCtr="0" anchor="t" bIns="0" lIns="0" spcFirstLastPara="1" rIns="0" wrap="square" tIns="0">
            <a:noAutofit/>
          </a:bodyPr>
          <a:lstStyle/>
          <a:p>
            <a:pPr indent="0" lvl="0" marL="12700" marR="19712" rtl="0" algn="l">
              <a:lnSpc>
                <a:spcPct val="111071"/>
              </a:lnSpc>
              <a:spcBef>
                <a:spcPts val="0"/>
              </a:spcBef>
              <a:spcAft>
                <a:spcPts val="0"/>
              </a:spcAft>
              <a:buNone/>
            </a:pPr>
            <a:r>
              <a:rPr lang="en-US" sz="1400">
                <a:solidFill>
                  <a:schemeClr val="dk1"/>
                </a:solidFill>
                <a:latin typeface="Verdana"/>
                <a:ea typeface="Verdana"/>
                <a:cs typeface="Verdana"/>
                <a:sym typeface="Verdana"/>
              </a:rPr>
              <a:t>Piloted predictive banking capability</a:t>
            </a:r>
            <a:endParaRPr sz="1400">
              <a:solidFill>
                <a:schemeClr val="dk1"/>
              </a:solidFill>
              <a:latin typeface="Verdana"/>
              <a:ea typeface="Verdana"/>
              <a:cs typeface="Verdana"/>
              <a:sym typeface="Verdana"/>
            </a:endParaRPr>
          </a:p>
          <a:p>
            <a:pPr indent="0" lvl="0" marL="12700" marR="17466" rtl="0" algn="l">
              <a:lnSpc>
                <a:spcPct val="120000"/>
              </a:lnSpc>
              <a:spcBef>
                <a:spcPts val="46"/>
              </a:spcBef>
              <a:spcAft>
                <a:spcPts val="0"/>
              </a:spcAft>
              <a:buNone/>
            </a:pPr>
            <a:r>
              <a:rPr lang="en-US" sz="1400">
                <a:solidFill>
                  <a:schemeClr val="dk1"/>
                </a:solidFill>
                <a:latin typeface="Verdana"/>
                <a:ea typeface="Verdana"/>
                <a:cs typeface="Verdana"/>
                <a:sym typeface="Verdana"/>
              </a:rPr>
              <a:t>(provides insights based on customer behavior)</a:t>
            </a:r>
            <a:endParaRPr sz="1400">
              <a:solidFill>
                <a:schemeClr val="dk1"/>
              </a:solidFill>
              <a:latin typeface="Verdana"/>
              <a:ea typeface="Verdana"/>
              <a:cs typeface="Verdana"/>
              <a:sym typeface="Verdana"/>
            </a:endParaRPr>
          </a:p>
          <a:p>
            <a:pPr indent="0" lvl="0" marL="12700" marR="0" rtl="0" algn="l">
              <a:lnSpc>
                <a:spcPct val="100062"/>
              </a:lnSpc>
              <a:spcBef>
                <a:spcPts val="769"/>
              </a:spcBef>
              <a:spcAft>
                <a:spcPts val="0"/>
              </a:spcAft>
              <a:buNone/>
            </a:pPr>
            <a:r>
              <a:rPr lang="en-US" sz="1400">
                <a:solidFill>
                  <a:schemeClr val="dk1"/>
                </a:solidFill>
                <a:latin typeface="Verdana"/>
                <a:ea typeface="Verdana"/>
                <a:cs typeface="Verdana"/>
                <a:sym typeface="Verdana"/>
              </a:rPr>
              <a:t>Delivering financial services information through virtual assistants and chatbots</a:t>
            </a:r>
            <a:endParaRPr sz="1400">
              <a:solidFill>
                <a:schemeClr val="dk1"/>
              </a:solidFill>
              <a:latin typeface="Verdana"/>
              <a:ea typeface="Verdana"/>
              <a:cs typeface="Verdana"/>
              <a:sym typeface="Verdana"/>
            </a:endParaRPr>
          </a:p>
        </p:txBody>
      </p:sp>
      <p:sp>
        <p:nvSpPr>
          <p:cNvPr id="1047" name="Google Shape;1047;p30"/>
          <p:cNvSpPr txBox="1"/>
          <p:nvPr/>
        </p:nvSpPr>
        <p:spPr>
          <a:xfrm>
            <a:off x="298197" y="5355152"/>
            <a:ext cx="1366035" cy="844092"/>
          </a:xfrm>
          <a:prstGeom prst="rect">
            <a:avLst/>
          </a:prstGeom>
          <a:noFill/>
          <a:ln>
            <a:noFill/>
          </a:ln>
        </p:spPr>
        <p:txBody>
          <a:bodyPr anchorCtr="0" anchor="t" bIns="0" lIns="0" spcFirstLastPara="1" rIns="0" wrap="square" tIns="0">
            <a:noAutofit/>
          </a:bodyPr>
          <a:lstStyle/>
          <a:p>
            <a:pPr indent="0" lvl="0" marL="12700" marR="19712" rtl="0" algn="l">
              <a:lnSpc>
                <a:spcPct val="111071"/>
              </a:lnSpc>
              <a:spcBef>
                <a:spcPts val="0"/>
              </a:spcBef>
              <a:spcAft>
                <a:spcPts val="0"/>
              </a:spcAft>
              <a:buNone/>
            </a:pPr>
            <a:r>
              <a:rPr b="1" lang="en-US" sz="1400">
                <a:solidFill>
                  <a:schemeClr val="dk1"/>
                </a:solidFill>
                <a:latin typeface="Verdana"/>
                <a:ea typeface="Verdana"/>
                <a:cs typeface="Verdana"/>
                <a:sym typeface="Verdana"/>
              </a:rPr>
              <a:t>Artificial</a:t>
            </a:r>
            <a:endParaRPr sz="1400">
              <a:solidFill>
                <a:schemeClr val="dk1"/>
              </a:solidFill>
              <a:latin typeface="Verdana"/>
              <a:ea typeface="Verdana"/>
              <a:cs typeface="Verdana"/>
              <a:sym typeface="Verdana"/>
            </a:endParaRPr>
          </a:p>
          <a:p>
            <a:pPr indent="0" lvl="0" marL="12700" marR="0" rtl="0" algn="l">
              <a:lnSpc>
                <a:spcPct val="120000"/>
              </a:lnSpc>
              <a:spcBef>
                <a:spcPts val="51"/>
              </a:spcBef>
              <a:spcAft>
                <a:spcPts val="0"/>
              </a:spcAft>
              <a:buNone/>
            </a:pPr>
            <a:r>
              <a:rPr b="1" lang="en-US" sz="1400">
                <a:solidFill>
                  <a:schemeClr val="dk1"/>
                </a:solidFill>
                <a:latin typeface="Verdana"/>
                <a:ea typeface="Verdana"/>
                <a:cs typeface="Verdana"/>
                <a:sym typeface="Verdana"/>
              </a:rPr>
              <a:t>Intelligence/ Speech and Messaging</a:t>
            </a:r>
            <a:endParaRPr sz="1400">
              <a:solidFill>
                <a:schemeClr val="dk1"/>
              </a:solidFill>
              <a:latin typeface="Verdana"/>
              <a:ea typeface="Verdana"/>
              <a:cs typeface="Verdana"/>
              <a:sym typeface="Verdana"/>
            </a:endParaRPr>
          </a:p>
        </p:txBody>
      </p:sp>
      <p:sp>
        <p:nvSpPr>
          <p:cNvPr id="1048" name="Google Shape;1048;p30"/>
          <p:cNvSpPr txBox="1"/>
          <p:nvPr/>
        </p:nvSpPr>
        <p:spPr>
          <a:xfrm>
            <a:off x="2021206" y="5842259"/>
            <a:ext cx="133811" cy="203707"/>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1049" name="Google Shape;1049;p30"/>
          <p:cNvSpPr txBox="1"/>
          <p:nvPr/>
        </p:nvSpPr>
        <p:spPr>
          <a:xfrm>
            <a:off x="6126861" y="5912780"/>
            <a:ext cx="1058168" cy="178104"/>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b="1" lang="en-US" sz="1200">
                <a:solidFill>
                  <a:schemeClr val="dk1"/>
                </a:solidFill>
                <a:latin typeface="Verdana"/>
                <a:ea typeface="Verdana"/>
                <a:cs typeface="Verdana"/>
                <a:sym typeface="Verdana"/>
              </a:rPr>
              <a:t>Wells Fargo</a:t>
            </a:r>
            <a:endParaRPr sz="1200">
              <a:solidFill>
                <a:schemeClr val="dk1"/>
              </a:solidFill>
              <a:latin typeface="Verdana"/>
              <a:ea typeface="Verdana"/>
              <a:cs typeface="Verdana"/>
              <a:sym typeface="Verdana"/>
            </a:endParaRPr>
          </a:p>
        </p:txBody>
      </p:sp>
      <p:sp>
        <p:nvSpPr>
          <p:cNvPr id="1050" name="Google Shape;1050;p30"/>
          <p:cNvSpPr txBox="1"/>
          <p:nvPr/>
        </p:nvSpPr>
        <p:spPr>
          <a:xfrm>
            <a:off x="7701153" y="5912780"/>
            <a:ext cx="907126" cy="178104"/>
          </a:xfrm>
          <a:prstGeom prst="rect">
            <a:avLst/>
          </a:prstGeom>
          <a:noFill/>
          <a:ln>
            <a:noFill/>
          </a:ln>
        </p:spPr>
        <p:txBody>
          <a:bodyPr anchorCtr="0" anchor="t" bIns="0" lIns="0" spcFirstLastPara="1" rIns="0" wrap="square" tIns="0">
            <a:noAutofit/>
          </a:bodyPr>
          <a:lstStyle/>
          <a:p>
            <a:pPr indent="0" lvl="0" marL="12700" marR="0" rtl="0" algn="l">
              <a:lnSpc>
                <a:spcPct val="112083"/>
              </a:lnSpc>
              <a:spcBef>
                <a:spcPts val="0"/>
              </a:spcBef>
              <a:spcAft>
                <a:spcPts val="0"/>
              </a:spcAft>
              <a:buNone/>
            </a:pPr>
            <a:r>
              <a:rPr b="1" lang="en-US" sz="1200">
                <a:solidFill>
                  <a:schemeClr val="dk1"/>
                </a:solidFill>
                <a:latin typeface="Verdana"/>
                <a:ea typeface="Verdana"/>
                <a:cs typeface="Verdana"/>
                <a:sym typeface="Verdana"/>
              </a:rPr>
              <a:t>Predictive</a:t>
            </a:r>
            <a:endParaRPr sz="1200">
              <a:solidFill>
                <a:schemeClr val="dk1"/>
              </a:solidFill>
              <a:latin typeface="Verdana"/>
              <a:ea typeface="Verdana"/>
              <a:cs typeface="Verdana"/>
              <a:sym typeface="Verdana"/>
            </a:endParaRPr>
          </a:p>
        </p:txBody>
      </p:sp>
      <p:sp>
        <p:nvSpPr>
          <p:cNvPr id="1051" name="Google Shape;1051;p30"/>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27</a:t>
            </a:r>
            <a:endParaRPr sz="1000">
              <a:solidFill>
                <a:schemeClr val="dk1"/>
              </a:solidFill>
              <a:latin typeface="Verdana"/>
              <a:ea typeface="Verdana"/>
              <a:cs typeface="Verdana"/>
              <a:sym typeface="Verdana"/>
            </a:endParaRPr>
          </a:p>
        </p:txBody>
      </p:sp>
      <p:sp>
        <p:nvSpPr>
          <p:cNvPr id="1052" name="Google Shape;1052;p30"/>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1053" name="Google Shape;1053;p30"/>
          <p:cNvSpPr txBox="1"/>
          <p:nvPr/>
        </p:nvSpPr>
        <p:spPr>
          <a:xfrm>
            <a:off x="7772146" y="5072468"/>
            <a:ext cx="754387" cy="1275588"/>
          </a:xfrm>
          <a:prstGeom prst="rect">
            <a:avLst/>
          </a:prstGeom>
          <a:noFill/>
          <a:ln>
            <a:noFill/>
          </a:ln>
        </p:spPr>
        <p:txBody>
          <a:bodyPr anchorCtr="0" anchor="t" bIns="0" lIns="0" spcFirstLastPara="1" rIns="0" wrap="square" tIns="0">
            <a:noAutofit/>
          </a:bodyPr>
          <a:lstStyle/>
          <a:p>
            <a:pPr indent="0" lvl="0" marL="0" marR="13342"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11302" lvl="0" marL="24002" marR="0" rtl="0" algn="l">
              <a:lnSpc>
                <a:spcPct val="101277"/>
              </a:lnSpc>
              <a:spcBef>
                <a:spcPts val="7000"/>
              </a:spcBef>
              <a:spcAft>
                <a:spcPts val="0"/>
              </a:spcAft>
              <a:buNone/>
            </a:pPr>
            <a:r>
              <a:rPr b="1" lang="en-US" sz="1200">
                <a:solidFill>
                  <a:schemeClr val="dk1"/>
                </a:solidFill>
                <a:latin typeface="Verdana"/>
                <a:ea typeface="Verdana"/>
                <a:cs typeface="Verdana"/>
                <a:sym typeface="Verdana"/>
              </a:rPr>
              <a:t>Banking</a:t>
            </a:r>
            <a:endParaRPr sz="1200">
              <a:solidFill>
                <a:schemeClr val="dk1"/>
              </a:solidFill>
              <a:latin typeface="Verdana"/>
              <a:ea typeface="Verdana"/>
              <a:cs typeface="Verdana"/>
              <a:sym typeface="Verdana"/>
            </a:endParaRPr>
          </a:p>
        </p:txBody>
      </p:sp>
      <p:sp>
        <p:nvSpPr>
          <p:cNvPr id="1054" name="Google Shape;1054;p30"/>
          <p:cNvSpPr txBox="1"/>
          <p:nvPr/>
        </p:nvSpPr>
        <p:spPr>
          <a:xfrm>
            <a:off x="6245352" y="5072532"/>
            <a:ext cx="770036" cy="1310639"/>
          </a:xfrm>
          <a:prstGeom prst="rect">
            <a:avLst/>
          </a:prstGeom>
          <a:noFill/>
          <a:ln>
            <a:noFill/>
          </a:ln>
        </p:spPr>
        <p:txBody>
          <a:bodyPr anchorCtr="0" anchor="t" bIns="0" lIns="0" spcFirstLastPara="1" rIns="0" wrap="square" tIns="0">
            <a:noAutofit/>
          </a:bodyPr>
          <a:lstStyle/>
          <a:p>
            <a:pPr indent="0" lvl="0" marL="0" marR="28991"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12572" lvl="0" marL="63372" marR="0" rtl="0" algn="l">
              <a:lnSpc>
                <a:spcPct val="101277"/>
              </a:lnSpc>
              <a:spcBef>
                <a:spcPts val="7000"/>
              </a:spcBef>
              <a:spcAft>
                <a:spcPts val="0"/>
              </a:spcAft>
              <a:buNone/>
            </a:pPr>
            <a:r>
              <a:rPr b="1" lang="en-US" sz="1200">
                <a:solidFill>
                  <a:schemeClr val="dk1"/>
                </a:solidFill>
                <a:latin typeface="Verdana"/>
                <a:ea typeface="Verdana"/>
                <a:cs typeface="Verdana"/>
                <a:sym typeface="Verdana"/>
              </a:rPr>
              <a:t>Chatbot</a:t>
            </a:r>
            <a:endParaRPr sz="1200">
              <a:solidFill>
                <a:schemeClr val="dk1"/>
              </a:solidFill>
              <a:latin typeface="Verdana"/>
              <a:ea typeface="Verdana"/>
              <a:cs typeface="Verdana"/>
              <a:sym typeface="Verdana"/>
            </a:endParaRPr>
          </a:p>
        </p:txBody>
      </p:sp>
      <p:sp>
        <p:nvSpPr>
          <p:cNvPr id="1055" name="Google Shape;1055;p30"/>
          <p:cNvSpPr txBox="1"/>
          <p:nvPr/>
        </p:nvSpPr>
        <p:spPr>
          <a:xfrm>
            <a:off x="7698358" y="3527805"/>
            <a:ext cx="1006398" cy="135750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00">
              <a:solidFill>
                <a:schemeClr val="dk1"/>
              </a:solidFill>
              <a:latin typeface="Calibri"/>
              <a:ea typeface="Calibri"/>
              <a:cs typeface="Calibri"/>
              <a:sym typeface="Calibri"/>
            </a:endParaRPr>
          </a:p>
          <a:p>
            <a:pPr indent="-6731" lvl="0" marL="82931" marR="0" rtl="0" algn="l">
              <a:lnSpc>
                <a:spcPct val="101277"/>
              </a:lnSpc>
              <a:spcBef>
                <a:spcPts val="6000"/>
              </a:spcBef>
              <a:spcAft>
                <a:spcPts val="0"/>
              </a:spcAft>
              <a:buNone/>
            </a:pPr>
            <a:r>
              <a:rPr b="1" lang="en-US" sz="1200">
                <a:solidFill>
                  <a:schemeClr val="dk1"/>
                </a:solidFill>
                <a:latin typeface="Verdana"/>
                <a:ea typeface="Verdana"/>
                <a:cs typeface="Verdana"/>
                <a:sym typeface="Verdana"/>
              </a:rPr>
              <a:t>Payments</a:t>
            </a:r>
            <a:endParaRPr sz="1200">
              <a:solidFill>
                <a:schemeClr val="dk1"/>
              </a:solidFill>
              <a:latin typeface="Verdana"/>
              <a:ea typeface="Verdana"/>
              <a:cs typeface="Verdana"/>
              <a:sym typeface="Verdana"/>
            </a:endParaRPr>
          </a:p>
        </p:txBody>
      </p:sp>
      <p:sp>
        <p:nvSpPr>
          <p:cNvPr id="1056" name="Google Shape;1056;p30"/>
          <p:cNvSpPr txBox="1"/>
          <p:nvPr/>
        </p:nvSpPr>
        <p:spPr>
          <a:xfrm>
            <a:off x="7386447" y="1422780"/>
            <a:ext cx="1437385" cy="140855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9904" lvl="0" marL="289305" marR="326984" rtl="0" algn="l">
              <a:lnSpc>
                <a:spcPct val="120000"/>
              </a:lnSpc>
              <a:spcBef>
                <a:spcPts val="5382"/>
              </a:spcBef>
              <a:spcAft>
                <a:spcPts val="0"/>
              </a:spcAft>
              <a:buNone/>
            </a:pPr>
            <a:r>
              <a:rPr b="1" lang="en-US" sz="1200">
                <a:solidFill>
                  <a:schemeClr val="dk1"/>
                </a:solidFill>
                <a:latin typeface="Verdana"/>
                <a:ea typeface="Verdana"/>
                <a:cs typeface="Verdana"/>
                <a:sym typeface="Verdana"/>
              </a:rPr>
              <a:t>One-time passcode</a:t>
            </a:r>
            <a:endParaRPr sz="1200">
              <a:solidFill>
                <a:schemeClr val="dk1"/>
              </a:solidFill>
              <a:latin typeface="Verdana"/>
              <a:ea typeface="Verdana"/>
              <a:cs typeface="Verdana"/>
              <a:sym typeface="Verdana"/>
            </a:endParaRPr>
          </a:p>
        </p:txBody>
      </p:sp>
      <p:sp>
        <p:nvSpPr>
          <p:cNvPr id="1057" name="Google Shape;1057;p30"/>
          <p:cNvSpPr txBox="1"/>
          <p:nvPr/>
        </p:nvSpPr>
        <p:spPr>
          <a:xfrm>
            <a:off x="219519" y="923810"/>
            <a:ext cx="8638349" cy="3574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550">
              <a:solidFill>
                <a:schemeClr val="dk1"/>
              </a:solidFill>
              <a:latin typeface="Calibri"/>
              <a:ea typeface="Calibri"/>
              <a:cs typeface="Calibri"/>
              <a:sym typeface="Calibri"/>
            </a:endParaRPr>
          </a:p>
          <a:p>
            <a:pPr indent="-7961" lvl="0" marL="363562" marR="0" rtl="0" algn="l">
              <a:lnSpc>
                <a:spcPct val="101277"/>
              </a:lnSpc>
              <a:spcBef>
                <a:spcPts val="0"/>
              </a:spcBef>
              <a:spcAft>
                <a:spcPts val="0"/>
              </a:spcAft>
              <a:buNone/>
            </a:pPr>
            <a:r>
              <a:rPr b="1" lang="en-US" sz="1400">
                <a:solidFill>
                  <a:srgbClr val="FFFFFF"/>
                </a:solidFill>
                <a:latin typeface="Verdana"/>
                <a:ea typeface="Verdana"/>
                <a:cs typeface="Verdana"/>
                <a:sym typeface="Verdana"/>
              </a:rPr>
              <a:t>Capability                     Key Business Results                               Examples</a:t>
            </a:r>
            <a:endParaRPr sz="1400">
              <a:solidFill>
                <a:schemeClr val="dk1"/>
              </a:solidFill>
              <a:latin typeface="Verdana"/>
              <a:ea typeface="Verdana"/>
              <a:cs typeface="Verdana"/>
              <a:sym typeface="Verdana"/>
            </a:endParaRPr>
          </a:p>
        </p:txBody>
      </p:sp>
      <p:sp>
        <p:nvSpPr>
          <p:cNvPr id="1058" name="Google Shape;1058;p30"/>
          <p:cNvSpPr txBox="1"/>
          <p:nvPr/>
        </p:nvSpPr>
        <p:spPr>
          <a:xfrm>
            <a:off x="213169" y="3305683"/>
            <a:ext cx="8650922"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059" name="Google Shape;1059;p30"/>
          <p:cNvSpPr txBox="1"/>
          <p:nvPr/>
        </p:nvSpPr>
        <p:spPr>
          <a:xfrm>
            <a:off x="213169" y="4800092"/>
            <a:ext cx="8650922"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31"/>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31"/>
          <p:cNvSpPr/>
          <p:nvPr/>
        </p:nvSpPr>
        <p:spPr>
          <a:xfrm>
            <a:off x="5827649" y="961771"/>
            <a:ext cx="0" cy="5521020"/>
          </a:xfrm>
          <a:custGeom>
            <a:rect b="b" l="l" r="r" t="t"/>
            <a:pathLst>
              <a:path extrusionOk="0" h="120000" w="120000">
                <a:moveTo>
                  <a:pt x="0" y="0"/>
                </a:moveTo>
                <a:lnTo>
                  <a:pt x="0" y="120000"/>
                </a:lnTo>
              </a:path>
            </a:pathLst>
          </a:custGeom>
          <a:noFill/>
          <a:ln cap="flat" cmpd="sng" w="19050">
            <a:solidFill>
              <a:srgbClr val="878A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31"/>
          <p:cNvSpPr/>
          <p:nvPr/>
        </p:nvSpPr>
        <p:spPr>
          <a:xfrm>
            <a:off x="6356858" y="2496477"/>
            <a:ext cx="1950085" cy="7117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31"/>
          <p:cNvSpPr/>
          <p:nvPr/>
        </p:nvSpPr>
        <p:spPr>
          <a:xfrm>
            <a:off x="6269609" y="1411046"/>
            <a:ext cx="2124837" cy="8567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31"/>
          <p:cNvSpPr/>
          <p:nvPr/>
        </p:nvSpPr>
        <p:spPr>
          <a:xfrm>
            <a:off x="1291717" y="4572546"/>
            <a:ext cx="1891284" cy="54733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31"/>
          <p:cNvSpPr/>
          <p:nvPr/>
        </p:nvSpPr>
        <p:spPr>
          <a:xfrm>
            <a:off x="378866" y="1700529"/>
            <a:ext cx="1591818" cy="159181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31"/>
          <p:cNvSpPr/>
          <p:nvPr/>
        </p:nvSpPr>
        <p:spPr>
          <a:xfrm>
            <a:off x="1970658" y="1809419"/>
            <a:ext cx="1432433" cy="64002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31"/>
          <p:cNvSpPr/>
          <p:nvPr/>
        </p:nvSpPr>
        <p:spPr>
          <a:xfrm>
            <a:off x="3445002" y="5056822"/>
            <a:ext cx="1327150" cy="52685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31"/>
          <p:cNvSpPr/>
          <p:nvPr/>
        </p:nvSpPr>
        <p:spPr>
          <a:xfrm>
            <a:off x="1901063" y="6012624"/>
            <a:ext cx="2141855" cy="46676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31"/>
          <p:cNvSpPr/>
          <p:nvPr/>
        </p:nvSpPr>
        <p:spPr>
          <a:xfrm>
            <a:off x="6862445" y="3440506"/>
            <a:ext cx="1294383" cy="988745"/>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31"/>
          <p:cNvSpPr/>
          <p:nvPr/>
        </p:nvSpPr>
        <p:spPr>
          <a:xfrm>
            <a:off x="6545960" y="5571223"/>
            <a:ext cx="1572005" cy="541782"/>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31"/>
          <p:cNvSpPr/>
          <p:nvPr/>
        </p:nvSpPr>
        <p:spPr>
          <a:xfrm>
            <a:off x="612775" y="3373501"/>
            <a:ext cx="1357884" cy="1055751"/>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31"/>
          <p:cNvSpPr/>
          <p:nvPr/>
        </p:nvSpPr>
        <p:spPr>
          <a:xfrm>
            <a:off x="6491351" y="4661598"/>
            <a:ext cx="1681226" cy="68103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31"/>
          <p:cNvSpPr/>
          <p:nvPr/>
        </p:nvSpPr>
        <p:spPr>
          <a:xfrm>
            <a:off x="2237359" y="3255175"/>
            <a:ext cx="2058162" cy="53044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31"/>
          <p:cNvSpPr/>
          <p:nvPr/>
        </p:nvSpPr>
        <p:spPr>
          <a:xfrm>
            <a:off x="588137" y="5277866"/>
            <a:ext cx="1753616" cy="473481"/>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31"/>
          <p:cNvSpPr/>
          <p:nvPr/>
        </p:nvSpPr>
        <p:spPr>
          <a:xfrm>
            <a:off x="3579367" y="1924672"/>
            <a:ext cx="1524635" cy="114352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31"/>
          <p:cNvSpPr/>
          <p:nvPr/>
        </p:nvSpPr>
        <p:spPr>
          <a:xfrm>
            <a:off x="2876423" y="4094988"/>
            <a:ext cx="1995170" cy="295910"/>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31"/>
          <p:cNvSpPr txBox="1"/>
          <p:nvPr/>
        </p:nvSpPr>
        <p:spPr>
          <a:xfrm>
            <a:off x="214071" y="200341"/>
            <a:ext cx="431417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Collaborating to deliver for</a:t>
            </a:r>
            <a:endParaRPr sz="2800">
              <a:solidFill>
                <a:schemeClr val="dk1"/>
              </a:solidFill>
              <a:latin typeface="Georgia"/>
              <a:ea typeface="Georgia"/>
              <a:cs typeface="Georgia"/>
              <a:sym typeface="Georgia"/>
            </a:endParaRPr>
          </a:p>
        </p:txBody>
      </p:sp>
      <p:sp>
        <p:nvSpPr>
          <p:cNvPr id="1082" name="Google Shape;1082;p31"/>
          <p:cNvSpPr txBox="1"/>
          <p:nvPr/>
        </p:nvSpPr>
        <p:spPr>
          <a:xfrm>
            <a:off x="4536961" y="200341"/>
            <a:ext cx="619797"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a:t>
            </a:r>
            <a:endParaRPr sz="2800">
              <a:solidFill>
                <a:schemeClr val="dk1"/>
              </a:solidFill>
              <a:latin typeface="Georgia"/>
              <a:ea typeface="Georgia"/>
              <a:cs typeface="Georgia"/>
              <a:sym typeface="Georgia"/>
            </a:endParaRPr>
          </a:p>
        </p:txBody>
      </p:sp>
      <p:sp>
        <p:nvSpPr>
          <p:cNvPr id="1083" name="Google Shape;1083;p31"/>
          <p:cNvSpPr txBox="1"/>
          <p:nvPr/>
        </p:nvSpPr>
        <p:spPr>
          <a:xfrm>
            <a:off x="5164408" y="200341"/>
            <a:ext cx="169532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customers</a:t>
            </a:r>
            <a:endParaRPr sz="2800">
              <a:solidFill>
                <a:schemeClr val="dk1"/>
              </a:solidFill>
              <a:latin typeface="Georgia"/>
              <a:ea typeface="Georgia"/>
              <a:cs typeface="Georgia"/>
              <a:sym typeface="Georgia"/>
            </a:endParaRPr>
          </a:p>
        </p:txBody>
      </p:sp>
      <p:sp>
        <p:nvSpPr>
          <p:cNvPr id="1084" name="Google Shape;1084;p31"/>
          <p:cNvSpPr txBox="1"/>
          <p:nvPr/>
        </p:nvSpPr>
        <p:spPr>
          <a:xfrm>
            <a:off x="1564005" y="843943"/>
            <a:ext cx="2855418" cy="280212"/>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2000">
                <a:solidFill>
                  <a:schemeClr val="dk1"/>
                </a:solidFill>
                <a:latin typeface="Verdana"/>
                <a:ea typeface="Verdana"/>
                <a:cs typeface="Verdana"/>
                <a:sym typeface="Verdana"/>
              </a:rPr>
              <a:t>Startup Accelerator</a:t>
            </a:r>
            <a:endParaRPr sz="2000">
              <a:solidFill>
                <a:schemeClr val="dk1"/>
              </a:solidFill>
              <a:latin typeface="Verdana"/>
              <a:ea typeface="Verdana"/>
              <a:cs typeface="Verdana"/>
              <a:sym typeface="Verdana"/>
            </a:endParaRPr>
          </a:p>
        </p:txBody>
      </p:sp>
      <p:sp>
        <p:nvSpPr>
          <p:cNvPr id="1085" name="Google Shape;1085;p31"/>
          <p:cNvSpPr txBox="1"/>
          <p:nvPr/>
        </p:nvSpPr>
        <p:spPr>
          <a:xfrm>
            <a:off x="5891276" y="843943"/>
            <a:ext cx="3008576" cy="584960"/>
          </a:xfrm>
          <a:prstGeom prst="rect">
            <a:avLst/>
          </a:prstGeom>
          <a:noFill/>
          <a:ln>
            <a:noFill/>
          </a:ln>
        </p:spPr>
        <p:txBody>
          <a:bodyPr anchorCtr="0" anchor="t" bIns="0" lIns="0" spcFirstLastPara="1" rIns="0" wrap="square" tIns="0">
            <a:noAutofit/>
          </a:bodyPr>
          <a:lstStyle/>
          <a:p>
            <a:pPr indent="0" lvl="0" marL="0" marR="0" rtl="0" algn="ctr">
              <a:lnSpc>
                <a:spcPct val="109000"/>
              </a:lnSpc>
              <a:spcBef>
                <a:spcPts val="0"/>
              </a:spcBef>
              <a:spcAft>
                <a:spcPts val="0"/>
              </a:spcAft>
              <a:buNone/>
            </a:pPr>
            <a:r>
              <a:rPr b="1" lang="en-US" sz="2000">
                <a:solidFill>
                  <a:schemeClr val="dk1"/>
                </a:solidFill>
                <a:latin typeface="Verdana"/>
                <a:ea typeface="Verdana"/>
                <a:cs typeface="Verdana"/>
                <a:sym typeface="Verdana"/>
              </a:rPr>
              <a:t>Recent Collaborative</a:t>
            </a:r>
            <a:endParaRPr sz="2000">
              <a:solidFill>
                <a:schemeClr val="dk1"/>
              </a:solidFill>
              <a:latin typeface="Verdana"/>
              <a:ea typeface="Verdana"/>
              <a:cs typeface="Verdana"/>
              <a:sym typeface="Verdana"/>
            </a:endParaRPr>
          </a:p>
          <a:p>
            <a:pPr indent="-12152" lvl="0" marL="494753" marR="514646" rtl="0" algn="ctr">
              <a:lnSpc>
                <a:spcPct val="80000"/>
              </a:lnSpc>
              <a:spcBef>
                <a:spcPts val="11"/>
              </a:spcBef>
              <a:spcAft>
                <a:spcPts val="0"/>
              </a:spcAft>
              <a:buNone/>
            </a:pPr>
            <a:r>
              <a:rPr b="1" baseline="-25000" lang="en-US" sz="3000">
                <a:solidFill>
                  <a:schemeClr val="dk1"/>
                </a:solidFill>
                <a:latin typeface="Verdana"/>
                <a:ea typeface="Verdana"/>
                <a:cs typeface="Verdana"/>
                <a:sym typeface="Verdana"/>
              </a:rPr>
              <a:t>Relationships</a:t>
            </a:r>
            <a:endParaRPr sz="2000">
              <a:solidFill>
                <a:schemeClr val="dk1"/>
              </a:solidFill>
              <a:latin typeface="Verdana"/>
              <a:ea typeface="Verdana"/>
              <a:cs typeface="Verdana"/>
              <a:sym typeface="Verdana"/>
            </a:endParaRPr>
          </a:p>
        </p:txBody>
      </p:sp>
      <p:sp>
        <p:nvSpPr>
          <p:cNvPr id="1086" name="Google Shape;1086;p31"/>
          <p:cNvSpPr txBox="1"/>
          <p:nvPr/>
        </p:nvSpPr>
        <p:spPr>
          <a:xfrm>
            <a:off x="1978533" y="1222243"/>
            <a:ext cx="1258250"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i="1" lang="en-US" sz="1800">
                <a:solidFill>
                  <a:schemeClr val="dk1"/>
                </a:solidFill>
                <a:latin typeface="Verdana"/>
                <a:ea typeface="Verdana"/>
                <a:cs typeface="Verdana"/>
                <a:sym typeface="Verdana"/>
              </a:rPr>
              <a:t>(Launched</a:t>
            </a:r>
            <a:endParaRPr sz="1800">
              <a:solidFill>
                <a:schemeClr val="dk1"/>
              </a:solidFill>
              <a:latin typeface="Verdana"/>
              <a:ea typeface="Verdana"/>
              <a:cs typeface="Verdana"/>
              <a:sym typeface="Verdana"/>
            </a:endParaRPr>
          </a:p>
        </p:txBody>
      </p:sp>
      <p:sp>
        <p:nvSpPr>
          <p:cNvPr id="1087" name="Google Shape;1087;p31"/>
          <p:cNvSpPr txBox="1"/>
          <p:nvPr/>
        </p:nvSpPr>
        <p:spPr>
          <a:xfrm>
            <a:off x="3258464" y="1222243"/>
            <a:ext cx="742770" cy="254000"/>
          </a:xfrm>
          <a:prstGeom prst="rect">
            <a:avLst/>
          </a:prstGeom>
          <a:noFill/>
          <a:ln>
            <a:noFill/>
          </a:ln>
        </p:spPr>
        <p:txBody>
          <a:bodyPr anchorCtr="0" anchor="t" bIns="0" lIns="0" spcFirstLastPara="1" rIns="0" wrap="square" tIns="0">
            <a:noAutofit/>
          </a:bodyPr>
          <a:lstStyle/>
          <a:p>
            <a:pPr indent="0" lvl="0" marL="12700" marR="0" rtl="0" algn="l">
              <a:lnSpc>
                <a:spcPct val="109111"/>
              </a:lnSpc>
              <a:spcBef>
                <a:spcPts val="0"/>
              </a:spcBef>
              <a:spcAft>
                <a:spcPts val="0"/>
              </a:spcAft>
              <a:buNone/>
            </a:pPr>
            <a:r>
              <a:rPr i="1" lang="en-US" sz="1800">
                <a:solidFill>
                  <a:schemeClr val="dk1"/>
                </a:solidFill>
                <a:latin typeface="Verdana"/>
                <a:ea typeface="Verdana"/>
                <a:cs typeface="Verdana"/>
                <a:sym typeface="Verdana"/>
              </a:rPr>
              <a:t>2014)</a:t>
            </a:r>
            <a:endParaRPr sz="1800">
              <a:solidFill>
                <a:schemeClr val="dk1"/>
              </a:solidFill>
              <a:latin typeface="Verdana"/>
              <a:ea typeface="Verdana"/>
              <a:cs typeface="Verdana"/>
              <a:sym typeface="Verdana"/>
            </a:endParaRPr>
          </a:p>
        </p:txBody>
      </p:sp>
      <p:sp>
        <p:nvSpPr>
          <p:cNvPr id="1088" name="Google Shape;1088;p31"/>
          <p:cNvSpPr txBox="1"/>
          <p:nvPr/>
        </p:nvSpPr>
        <p:spPr>
          <a:xfrm>
            <a:off x="5649214"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1089" name="Google Shape;1089;p31"/>
          <p:cNvSpPr txBox="1"/>
          <p:nvPr/>
        </p:nvSpPr>
        <p:spPr>
          <a:xfrm>
            <a:off x="8571103" y="6656840"/>
            <a:ext cx="20585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28</a:t>
            </a:r>
            <a:endParaRPr sz="1000">
              <a:solidFill>
                <a:schemeClr val="dk1"/>
              </a:solidFill>
              <a:latin typeface="Verdana"/>
              <a:ea typeface="Verdana"/>
              <a:cs typeface="Verdana"/>
              <a:sym typeface="Verdana"/>
            </a:endParaRPr>
          </a:p>
        </p:txBody>
      </p:sp>
      <p:sp>
        <p:nvSpPr>
          <p:cNvPr id="1090" name="Google Shape;1090;p31"/>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5"/>
          <p:cNvSpPr/>
          <p:nvPr/>
        </p:nvSpPr>
        <p:spPr>
          <a:xfrm>
            <a:off x="219519" y="653541"/>
            <a:ext cx="8653081"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5"/>
          <p:cNvSpPr/>
          <p:nvPr/>
        </p:nvSpPr>
        <p:spPr>
          <a:xfrm>
            <a:off x="486575" y="112141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5"/>
          <p:cNvSpPr/>
          <p:nvPr/>
        </p:nvSpPr>
        <p:spPr>
          <a:xfrm>
            <a:off x="3301491" y="112141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5"/>
          <p:cNvSpPr/>
          <p:nvPr/>
        </p:nvSpPr>
        <p:spPr>
          <a:xfrm>
            <a:off x="6073013" y="112141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5"/>
          <p:cNvSpPr/>
          <p:nvPr/>
        </p:nvSpPr>
        <p:spPr>
          <a:xfrm>
            <a:off x="486575" y="381287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5"/>
          <p:cNvSpPr/>
          <p:nvPr/>
        </p:nvSpPr>
        <p:spPr>
          <a:xfrm>
            <a:off x="3301491" y="381287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5"/>
          <p:cNvSpPr/>
          <p:nvPr/>
        </p:nvSpPr>
        <p:spPr>
          <a:xfrm>
            <a:off x="6073013" y="3812870"/>
            <a:ext cx="2584450" cy="2377440"/>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6467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5"/>
          <p:cNvSpPr txBox="1"/>
          <p:nvPr/>
        </p:nvSpPr>
        <p:spPr>
          <a:xfrm>
            <a:off x="206756" y="196658"/>
            <a:ext cx="869471"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PVSI</a:t>
            </a:r>
            <a:endParaRPr sz="2800">
              <a:solidFill>
                <a:schemeClr val="dk1"/>
              </a:solidFill>
              <a:latin typeface="Georgia"/>
              <a:ea typeface="Georgia"/>
              <a:cs typeface="Georgia"/>
              <a:sym typeface="Georgia"/>
            </a:endParaRPr>
          </a:p>
        </p:txBody>
      </p:sp>
      <p:sp>
        <p:nvSpPr>
          <p:cNvPr id="42" name="Google Shape;42;p5"/>
          <p:cNvSpPr txBox="1"/>
          <p:nvPr/>
        </p:nvSpPr>
        <p:spPr>
          <a:xfrm>
            <a:off x="1084187" y="196658"/>
            <a:ext cx="672853"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was</a:t>
            </a:r>
            <a:endParaRPr sz="2800">
              <a:solidFill>
                <a:schemeClr val="dk1"/>
              </a:solidFill>
              <a:latin typeface="Georgia"/>
              <a:ea typeface="Georgia"/>
              <a:cs typeface="Georgia"/>
              <a:sym typeface="Georgia"/>
            </a:endParaRPr>
          </a:p>
        </p:txBody>
      </p:sp>
      <p:sp>
        <p:nvSpPr>
          <p:cNvPr id="43" name="Google Shape;43;p5"/>
          <p:cNvSpPr txBox="1"/>
          <p:nvPr/>
        </p:nvSpPr>
        <p:spPr>
          <a:xfrm>
            <a:off x="1764899" y="196658"/>
            <a:ext cx="1219362"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formed</a:t>
            </a:r>
            <a:endParaRPr sz="2800">
              <a:solidFill>
                <a:schemeClr val="dk1"/>
              </a:solidFill>
              <a:latin typeface="Georgia"/>
              <a:ea typeface="Georgia"/>
              <a:cs typeface="Georgia"/>
              <a:sym typeface="Georgia"/>
            </a:endParaRPr>
          </a:p>
        </p:txBody>
      </p:sp>
      <p:sp>
        <p:nvSpPr>
          <p:cNvPr id="44" name="Google Shape;44;p5"/>
          <p:cNvSpPr txBox="1"/>
          <p:nvPr/>
        </p:nvSpPr>
        <p:spPr>
          <a:xfrm>
            <a:off x="2992807" y="196658"/>
            <a:ext cx="392490"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in</a:t>
            </a:r>
            <a:endParaRPr sz="2800">
              <a:solidFill>
                <a:schemeClr val="dk1"/>
              </a:solidFill>
              <a:latin typeface="Georgia"/>
              <a:ea typeface="Georgia"/>
              <a:cs typeface="Georgia"/>
              <a:sym typeface="Georgia"/>
            </a:endParaRPr>
          </a:p>
        </p:txBody>
      </p:sp>
      <p:sp>
        <p:nvSpPr>
          <p:cNvPr id="45" name="Google Shape;45;p5"/>
          <p:cNvSpPr txBox="1"/>
          <p:nvPr/>
        </p:nvSpPr>
        <p:spPr>
          <a:xfrm>
            <a:off x="3393351" y="196658"/>
            <a:ext cx="897039"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4Q16</a:t>
            </a:r>
            <a:endParaRPr sz="2800">
              <a:solidFill>
                <a:schemeClr val="dk1"/>
              </a:solidFill>
              <a:latin typeface="Georgia"/>
              <a:ea typeface="Georgia"/>
              <a:cs typeface="Georgia"/>
              <a:sym typeface="Georgia"/>
            </a:endParaRPr>
          </a:p>
        </p:txBody>
      </p:sp>
      <p:sp>
        <p:nvSpPr>
          <p:cNvPr id="46" name="Google Shape;46;p5"/>
          <p:cNvSpPr txBox="1"/>
          <p:nvPr/>
        </p:nvSpPr>
        <p:spPr>
          <a:xfrm>
            <a:off x="227177" y="6412140"/>
            <a:ext cx="935454" cy="127507"/>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i="1" lang="en-US" sz="800">
                <a:solidFill>
                  <a:schemeClr val="dk1"/>
                </a:solidFill>
                <a:latin typeface="Verdana"/>
                <a:ea typeface="Verdana"/>
                <a:cs typeface="Verdana"/>
                <a:sym typeface="Verdana"/>
              </a:rPr>
              <a:t>(1) Interim head.</a:t>
            </a:r>
            <a:endParaRPr sz="800">
              <a:solidFill>
                <a:schemeClr val="dk1"/>
              </a:solidFill>
              <a:latin typeface="Verdana"/>
              <a:ea typeface="Verdana"/>
              <a:cs typeface="Verdana"/>
              <a:sym typeface="Verdana"/>
            </a:endParaRPr>
          </a:p>
        </p:txBody>
      </p:sp>
      <p:sp>
        <p:nvSpPr>
          <p:cNvPr id="47" name="Google Shape;47;p5"/>
          <p:cNvSpPr txBox="1"/>
          <p:nvPr/>
        </p:nvSpPr>
        <p:spPr>
          <a:xfrm>
            <a:off x="5729986" y="6656840"/>
            <a:ext cx="304667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a:t>
            </a:r>
            <a:endParaRPr sz="1000">
              <a:solidFill>
                <a:schemeClr val="dk1"/>
              </a:solidFill>
              <a:latin typeface="Verdana"/>
              <a:ea typeface="Verdana"/>
              <a:cs typeface="Verdana"/>
              <a:sym typeface="Verdana"/>
            </a:endParaRPr>
          </a:p>
        </p:txBody>
      </p:sp>
      <p:sp>
        <p:nvSpPr>
          <p:cNvPr id="48" name="Google Shape;48;p5"/>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49" name="Google Shape;49;p5"/>
          <p:cNvSpPr txBox="1"/>
          <p:nvPr/>
        </p:nvSpPr>
        <p:spPr>
          <a:xfrm>
            <a:off x="486575" y="3812870"/>
            <a:ext cx="2584450" cy="2377440"/>
          </a:xfrm>
          <a:prstGeom prst="rect">
            <a:avLst/>
          </a:prstGeom>
          <a:noFill/>
          <a:ln>
            <a:noFill/>
          </a:ln>
        </p:spPr>
        <p:txBody>
          <a:bodyPr anchorCtr="0" anchor="t" bIns="0" lIns="0" spcFirstLastPara="1" rIns="0" wrap="square" tIns="0">
            <a:noAutofit/>
          </a:bodyPr>
          <a:lstStyle/>
          <a:p>
            <a:pPr indent="-3672" lvl="0" marL="562472" marR="561524" rtl="0" algn="ctr">
              <a:lnSpc>
                <a:spcPct val="101277"/>
              </a:lnSpc>
              <a:spcBef>
                <a:spcPts val="0"/>
              </a:spcBef>
              <a:spcAft>
                <a:spcPts val="0"/>
              </a:spcAft>
              <a:buNone/>
            </a:pPr>
            <a:r>
              <a:rPr b="1" lang="en-US" sz="1200">
                <a:solidFill>
                  <a:schemeClr val="dk1"/>
                </a:solidFill>
                <a:latin typeface="Verdana"/>
                <a:ea typeface="Verdana"/>
                <a:cs typeface="Verdana"/>
                <a:sym typeface="Verdana"/>
              </a:rPr>
              <a:t>Virtual Channels</a:t>
            </a:r>
            <a:endParaRPr sz="1200">
              <a:solidFill>
                <a:schemeClr val="dk1"/>
              </a:solidFill>
              <a:latin typeface="Verdana"/>
              <a:ea typeface="Verdana"/>
              <a:cs typeface="Verdana"/>
              <a:sym typeface="Verdana"/>
            </a:endParaRPr>
          </a:p>
          <a:p>
            <a:pPr indent="-11771" lvl="0" marL="888071" marR="887363" rtl="0" algn="ctr">
              <a:lnSpc>
                <a:spcPct val="80000"/>
              </a:lnSpc>
              <a:spcBef>
                <a:spcPts val="72"/>
              </a:spcBef>
              <a:spcAft>
                <a:spcPts val="0"/>
              </a:spcAft>
              <a:buNone/>
            </a:pPr>
            <a:r>
              <a:rPr baseline="-25000" i="1" lang="en-US" sz="1800">
                <a:solidFill>
                  <a:schemeClr val="dk1"/>
                </a:solidFill>
                <a:latin typeface="Verdana"/>
                <a:ea typeface="Verdana"/>
                <a:cs typeface="Verdana"/>
                <a:sym typeface="Verdana"/>
              </a:rPr>
              <a:t>Jim Smith</a:t>
            </a:r>
            <a:endParaRPr sz="1200">
              <a:solidFill>
                <a:schemeClr val="dk1"/>
              </a:solidFill>
              <a:latin typeface="Verdana"/>
              <a:ea typeface="Verdana"/>
              <a:cs typeface="Verdana"/>
              <a:sym typeface="Verdana"/>
            </a:endParaRPr>
          </a:p>
          <a:p>
            <a:pPr indent="-11218" lvl="0" marL="125519" marR="186904" rtl="0" algn="ctr">
              <a:lnSpc>
                <a:spcPct val="101277"/>
              </a:lnSpc>
              <a:spcBef>
                <a:spcPts val="107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Online and mobile banking</a:t>
            </a:r>
            <a:endParaRPr sz="1200">
              <a:solidFill>
                <a:schemeClr val="dk1"/>
              </a:solidFill>
              <a:latin typeface="Verdana"/>
              <a:ea typeface="Verdana"/>
              <a:cs typeface="Verdana"/>
              <a:sym typeface="Verdana"/>
            </a:endParaRPr>
          </a:p>
          <a:p>
            <a:pPr indent="-10146" lvl="0" marL="149847" marR="0" rtl="0" algn="l">
              <a:lnSpc>
                <a:spcPct val="101277"/>
              </a:lnSpc>
              <a:spcBef>
                <a:spcPts val="118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24/7 contact center</a:t>
            </a:r>
            <a:endParaRPr sz="1200">
              <a:solidFill>
                <a:schemeClr val="dk1"/>
              </a:solidFill>
              <a:latin typeface="Verdana"/>
              <a:ea typeface="Verdana"/>
              <a:cs typeface="Verdana"/>
              <a:sym typeface="Verdana"/>
            </a:endParaRPr>
          </a:p>
          <a:p>
            <a:pPr indent="-188455" lvl="0" marL="328155" marR="427703" rtl="0" algn="l">
              <a:lnSpc>
                <a:spcPct val="120000"/>
              </a:lnSpc>
              <a:spcBef>
                <a:spcPts val="1306"/>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E-mail, chat, and social media</a:t>
            </a:r>
            <a:endParaRPr sz="1200">
              <a:solidFill>
                <a:schemeClr val="dk1"/>
              </a:solidFill>
              <a:latin typeface="Verdana"/>
              <a:ea typeface="Verdana"/>
              <a:cs typeface="Verdana"/>
              <a:sym typeface="Verdana"/>
            </a:endParaRPr>
          </a:p>
        </p:txBody>
      </p:sp>
      <p:sp>
        <p:nvSpPr>
          <p:cNvPr id="50" name="Google Shape;50;p5"/>
          <p:cNvSpPr txBox="1"/>
          <p:nvPr/>
        </p:nvSpPr>
        <p:spPr>
          <a:xfrm>
            <a:off x="3301491" y="3812870"/>
            <a:ext cx="2584450" cy="2377440"/>
          </a:xfrm>
          <a:prstGeom prst="rect">
            <a:avLst/>
          </a:prstGeom>
          <a:noFill/>
          <a:ln>
            <a:noFill/>
          </a:ln>
        </p:spPr>
        <p:txBody>
          <a:bodyPr anchorCtr="0" anchor="t" bIns="0" lIns="0" spcFirstLastPara="1" rIns="0" wrap="square" tIns="0">
            <a:noAutofit/>
          </a:bodyPr>
          <a:lstStyle/>
          <a:p>
            <a:pPr indent="-8714" lvl="0" marL="796114" marR="794542" rtl="0" algn="ctr">
              <a:lnSpc>
                <a:spcPct val="101277"/>
              </a:lnSpc>
              <a:spcBef>
                <a:spcPts val="0"/>
              </a:spcBef>
              <a:spcAft>
                <a:spcPts val="0"/>
              </a:spcAft>
              <a:buNone/>
            </a:pPr>
            <a:r>
              <a:rPr b="1" lang="en-US" sz="1200">
                <a:solidFill>
                  <a:schemeClr val="dk1"/>
                </a:solidFill>
                <a:latin typeface="Verdana"/>
                <a:ea typeface="Verdana"/>
                <a:cs typeface="Verdana"/>
                <a:sym typeface="Verdana"/>
              </a:rPr>
              <a:t>Operations</a:t>
            </a:r>
            <a:endParaRPr sz="1200">
              <a:solidFill>
                <a:schemeClr val="dk1"/>
              </a:solidFill>
              <a:latin typeface="Verdana"/>
              <a:ea typeface="Verdana"/>
              <a:cs typeface="Verdana"/>
              <a:sym typeface="Verdana"/>
            </a:endParaRPr>
          </a:p>
          <a:p>
            <a:pPr indent="-4572" lvl="0" marL="957072" marR="956914" rtl="0" algn="ctr">
              <a:lnSpc>
                <a:spcPct val="80000"/>
              </a:lnSpc>
              <a:spcBef>
                <a:spcPts val="72"/>
              </a:spcBef>
              <a:spcAft>
                <a:spcPts val="0"/>
              </a:spcAft>
              <a:buNone/>
            </a:pPr>
            <a:r>
              <a:rPr baseline="-25000" i="1" lang="en-US" sz="1800">
                <a:solidFill>
                  <a:schemeClr val="dk1"/>
                </a:solidFill>
                <a:latin typeface="Verdana"/>
                <a:ea typeface="Verdana"/>
                <a:cs typeface="Verdana"/>
                <a:sym typeface="Verdana"/>
              </a:rPr>
              <a:t>Titi Cole</a:t>
            </a:r>
            <a:endParaRPr sz="1200">
              <a:solidFill>
                <a:schemeClr val="dk1"/>
              </a:solidFill>
              <a:latin typeface="Verdana"/>
              <a:ea typeface="Verdana"/>
              <a:cs typeface="Verdana"/>
              <a:sym typeface="Verdana"/>
            </a:endParaRPr>
          </a:p>
          <a:p>
            <a:pPr indent="-188975" lvl="0" marL="328675" marR="571548" rtl="0" algn="l">
              <a:lnSpc>
                <a:spcPct val="120000"/>
              </a:lnSpc>
              <a:spcBef>
                <a:spcPts val="120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Payment clearing and settlement</a:t>
            </a:r>
            <a:endParaRPr sz="1200">
              <a:solidFill>
                <a:schemeClr val="dk1"/>
              </a:solidFill>
              <a:latin typeface="Verdana"/>
              <a:ea typeface="Verdana"/>
              <a:cs typeface="Verdana"/>
              <a:sym typeface="Verdana"/>
            </a:endParaRPr>
          </a:p>
          <a:p>
            <a:pPr indent="-10666" lvl="0" marL="150367" marR="0" rtl="0" algn="l">
              <a:lnSpc>
                <a:spcPct val="101277"/>
              </a:lnSpc>
              <a:spcBef>
                <a:spcPts val="47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Risk and fraud operations</a:t>
            </a:r>
            <a:endParaRPr sz="1200">
              <a:solidFill>
                <a:schemeClr val="dk1"/>
              </a:solidFill>
              <a:latin typeface="Verdana"/>
              <a:ea typeface="Verdana"/>
              <a:cs typeface="Verdana"/>
              <a:sym typeface="Verdana"/>
            </a:endParaRPr>
          </a:p>
          <a:p>
            <a:pPr indent="-188975" lvl="0" marL="328675" marR="214831" rtl="0" algn="l">
              <a:lnSpc>
                <a:spcPct val="120000"/>
              </a:lnSpc>
              <a:spcBef>
                <a:spcPts val="706"/>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Electronic and commercial services</a:t>
            </a:r>
            <a:endParaRPr sz="1200">
              <a:solidFill>
                <a:schemeClr val="dk1"/>
              </a:solidFill>
              <a:latin typeface="Verdana"/>
              <a:ea typeface="Verdana"/>
              <a:cs typeface="Verdana"/>
              <a:sym typeface="Verdana"/>
            </a:endParaRPr>
          </a:p>
          <a:p>
            <a:pPr indent="-10666" lvl="0" marL="150367" marR="0" rtl="0" algn="l">
              <a:lnSpc>
                <a:spcPct val="101277"/>
              </a:lnSpc>
              <a:spcBef>
                <a:spcPts val="476"/>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Enterprise utilities</a:t>
            </a:r>
            <a:endParaRPr sz="1200">
              <a:solidFill>
                <a:schemeClr val="dk1"/>
              </a:solidFill>
              <a:latin typeface="Verdana"/>
              <a:ea typeface="Verdana"/>
              <a:cs typeface="Verdana"/>
              <a:sym typeface="Verdana"/>
            </a:endParaRPr>
          </a:p>
          <a:p>
            <a:pPr indent="-10666" lvl="0" marL="150367" marR="0" rtl="0" algn="l">
              <a:lnSpc>
                <a:spcPct val="101277"/>
              </a:lnSpc>
              <a:spcBef>
                <a:spcPts val="58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Document processing</a:t>
            </a:r>
            <a:endParaRPr sz="1200">
              <a:solidFill>
                <a:schemeClr val="dk1"/>
              </a:solidFill>
              <a:latin typeface="Verdana"/>
              <a:ea typeface="Verdana"/>
              <a:cs typeface="Verdana"/>
              <a:sym typeface="Verdana"/>
            </a:endParaRPr>
          </a:p>
        </p:txBody>
      </p:sp>
      <p:sp>
        <p:nvSpPr>
          <p:cNvPr id="51" name="Google Shape;51;p5"/>
          <p:cNvSpPr txBox="1"/>
          <p:nvPr/>
        </p:nvSpPr>
        <p:spPr>
          <a:xfrm>
            <a:off x="6073013" y="3812870"/>
            <a:ext cx="2584450" cy="2377440"/>
          </a:xfrm>
          <a:prstGeom prst="rect">
            <a:avLst/>
          </a:prstGeom>
          <a:noFill/>
          <a:ln>
            <a:noFill/>
          </a:ln>
        </p:spPr>
        <p:txBody>
          <a:bodyPr anchorCtr="0" anchor="t" bIns="0" lIns="0" spcFirstLastPara="1" rIns="0" wrap="square" tIns="0">
            <a:noAutofit/>
          </a:bodyPr>
          <a:lstStyle/>
          <a:p>
            <a:pPr indent="-7571" lvl="0" marL="794971" marR="794810" rtl="0" algn="ctr">
              <a:lnSpc>
                <a:spcPct val="101277"/>
              </a:lnSpc>
              <a:spcBef>
                <a:spcPts val="0"/>
              </a:spcBef>
              <a:spcAft>
                <a:spcPts val="0"/>
              </a:spcAft>
              <a:buNone/>
            </a:pPr>
            <a:r>
              <a:rPr b="1" lang="en-US" sz="1200">
                <a:solidFill>
                  <a:schemeClr val="dk1"/>
                </a:solidFill>
                <a:latin typeface="Verdana"/>
                <a:ea typeface="Verdana"/>
                <a:cs typeface="Verdana"/>
                <a:sym typeface="Verdana"/>
              </a:rPr>
              <a:t>Innovation</a:t>
            </a:r>
            <a:endParaRPr sz="1200">
              <a:solidFill>
                <a:schemeClr val="dk1"/>
              </a:solidFill>
              <a:latin typeface="Verdana"/>
              <a:ea typeface="Verdana"/>
              <a:cs typeface="Verdana"/>
              <a:sym typeface="Verdana"/>
            </a:endParaRPr>
          </a:p>
          <a:p>
            <a:pPr indent="-10033" lvl="0" marL="873633" marR="873277" rtl="0" algn="ctr">
              <a:lnSpc>
                <a:spcPct val="80000"/>
              </a:lnSpc>
              <a:spcBef>
                <a:spcPts val="72"/>
              </a:spcBef>
              <a:spcAft>
                <a:spcPts val="0"/>
              </a:spcAft>
              <a:buNone/>
            </a:pPr>
            <a:r>
              <a:rPr baseline="-25000" i="1" lang="en-US" sz="1800">
                <a:solidFill>
                  <a:schemeClr val="dk1"/>
                </a:solidFill>
                <a:latin typeface="Verdana"/>
                <a:ea typeface="Verdana"/>
                <a:cs typeface="Verdana"/>
                <a:sym typeface="Verdana"/>
              </a:rPr>
              <a:t>Steve Ellis</a:t>
            </a:r>
            <a:endParaRPr sz="1200">
              <a:solidFill>
                <a:schemeClr val="dk1"/>
              </a:solidFill>
              <a:latin typeface="Verdana"/>
              <a:ea typeface="Verdana"/>
              <a:cs typeface="Verdana"/>
              <a:sym typeface="Verdana"/>
            </a:endParaRPr>
          </a:p>
          <a:p>
            <a:pPr indent="-189356" lvl="0" marL="329056" marR="187094" rtl="0" algn="l">
              <a:lnSpc>
                <a:spcPct val="120000"/>
              </a:lnSpc>
              <a:spcBef>
                <a:spcPts val="120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Emerging technologies research and development</a:t>
            </a:r>
            <a:endParaRPr sz="1200">
              <a:solidFill>
                <a:schemeClr val="dk1"/>
              </a:solidFill>
              <a:latin typeface="Verdana"/>
              <a:ea typeface="Verdana"/>
              <a:cs typeface="Verdana"/>
              <a:sym typeface="Verdana"/>
            </a:endParaRPr>
          </a:p>
          <a:p>
            <a:pPr indent="-11048" lvl="0" marL="150748" marR="0" rtl="0" algn="l">
              <a:lnSpc>
                <a:spcPct val="101277"/>
              </a:lnSpc>
              <a:spcBef>
                <a:spcPts val="107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Artificial intelligence</a:t>
            </a:r>
            <a:endParaRPr sz="1200">
              <a:solidFill>
                <a:schemeClr val="dk1"/>
              </a:solidFill>
              <a:latin typeface="Verdana"/>
              <a:ea typeface="Verdana"/>
              <a:cs typeface="Verdana"/>
              <a:sym typeface="Verdana"/>
            </a:endParaRPr>
          </a:p>
          <a:p>
            <a:pPr indent="-11048" lvl="0" marL="150748" marR="0" rtl="0" algn="l">
              <a:lnSpc>
                <a:spcPct val="101277"/>
              </a:lnSpc>
              <a:spcBef>
                <a:spcPts val="118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Innovation labs</a:t>
            </a:r>
            <a:endParaRPr sz="1200">
              <a:solidFill>
                <a:schemeClr val="dk1"/>
              </a:solidFill>
              <a:latin typeface="Verdana"/>
              <a:ea typeface="Verdana"/>
              <a:cs typeface="Verdana"/>
              <a:sym typeface="Verdana"/>
            </a:endParaRPr>
          </a:p>
          <a:p>
            <a:pPr indent="-11048" lvl="0" marL="150748" marR="0" rtl="0" algn="l">
              <a:lnSpc>
                <a:spcPct val="101277"/>
              </a:lnSpc>
              <a:spcBef>
                <a:spcPts val="118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Wells Fargo Accelerator</a:t>
            </a:r>
            <a:endParaRPr sz="1200">
              <a:solidFill>
                <a:schemeClr val="dk1"/>
              </a:solidFill>
              <a:latin typeface="Verdana"/>
              <a:ea typeface="Verdana"/>
              <a:cs typeface="Verdana"/>
              <a:sym typeface="Verdana"/>
            </a:endParaRPr>
          </a:p>
        </p:txBody>
      </p:sp>
      <p:sp>
        <p:nvSpPr>
          <p:cNvPr id="52" name="Google Shape;52;p5"/>
          <p:cNvSpPr txBox="1"/>
          <p:nvPr/>
        </p:nvSpPr>
        <p:spPr>
          <a:xfrm>
            <a:off x="486575" y="1121410"/>
            <a:ext cx="2584450" cy="2377440"/>
          </a:xfrm>
          <a:prstGeom prst="rect">
            <a:avLst/>
          </a:prstGeom>
          <a:noFill/>
          <a:ln>
            <a:noFill/>
          </a:ln>
        </p:spPr>
        <p:txBody>
          <a:bodyPr anchorCtr="0" anchor="t" bIns="0" lIns="0" spcFirstLastPara="1" rIns="0" wrap="square" tIns="0">
            <a:noAutofit/>
          </a:bodyPr>
          <a:lstStyle/>
          <a:p>
            <a:pPr indent="-7227" lvl="0" marL="248528" marR="250237" rtl="0" algn="ctr">
              <a:lnSpc>
                <a:spcPct val="101277"/>
              </a:lnSpc>
              <a:spcBef>
                <a:spcPts val="0"/>
              </a:spcBef>
              <a:spcAft>
                <a:spcPts val="0"/>
              </a:spcAft>
              <a:buNone/>
            </a:pPr>
            <a:r>
              <a:rPr b="1" lang="en-US" sz="1200">
                <a:solidFill>
                  <a:schemeClr val="dk1"/>
                </a:solidFill>
                <a:latin typeface="Verdana"/>
                <a:ea typeface="Verdana"/>
                <a:cs typeface="Verdana"/>
                <a:sym typeface="Verdana"/>
              </a:rPr>
              <a:t>Deposit Products Group</a:t>
            </a:r>
            <a:endParaRPr sz="1200">
              <a:solidFill>
                <a:schemeClr val="dk1"/>
              </a:solidFill>
              <a:latin typeface="Verdana"/>
              <a:ea typeface="Verdana"/>
              <a:cs typeface="Verdana"/>
              <a:sym typeface="Verdana"/>
            </a:endParaRPr>
          </a:p>
          <a:p>
            <a:pPr indent="-87" lvl="0" marL="863688" marR="864264" rtl="0" algn="ctr">
              <a:lnSpc>
                <a:spcPct val="80000"/>
              </a:lnSpc>
              <a:spcBef>
                <a:spcPts val="72"/>
              </a:spcBef>
              <a:spcAft>
                <a:spcPts val="0"/>
              </a:spcAft>
              <a:buNone/>
            </a:pPr>
            <a:r>
              <a:rPr baseline="-25000" i="1" lang="en-US" sz="1800">
                <a:solidFill>
                  <a:schemeClr val="dk1"/>
                </a:solidFill>
                <a:latin typeface="Verdana"/>
                <a:ea typeface="Verdana"/>
                <a:cs typeface="Verdana"/>
                <a:sym typeface="Verdana"/>
              </a:rPr>
              <a:t>Ed Kadletz</a:t>
            </a:r>
            <a:endParaRPr sz="1200">
              <a:solidFill>
                <a:schemeClr val="dk1"/>
              </a:solidFill>
              <a:latin typeface="Verdana"/>
              <a:ea typeface="Verdana"/>
              <a:cs typeface="Verdana"/>
              <a:sym typeface="Verdana"/>
            </a:endParaRPr>
          </a:p>
          <a:p>
            <a:pPr indent="-188455" lvl="0" marL="328155" marR="393761" rtl="0" algn="l">
              <a:lnSpc>
                <a:spcPct val="120000"/>
              </a:lnSpc>
              <a:spcBef>
                <a:spcPts val="2882"/>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Consumer checking and savings</a:t>
            </a:r>
            <a:endParaRPr sz="1200">
              <a:solidFill>
                <a:schemeClr val="dk1"/>
              </a:solidFill>
              <a:latin typeface="Verdana"/>
              <a:ea typeface="Verdana"/>
              <a:cs typeface="Verdana"/>
              <a:sym typeface="Verdana"/>
            </a:endParaRPr>
          </a:p>
          <a:p>
            <a:pPr indent="-10146" lvl="0" marL="149847" marR="0" rtl="0" algn="l">
              <a:lnSpc>
                <a:spcPct val="101277"/>
              </a:lnSpc>
              <a:spcBef>
                <a:spcPts val="107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Debit card</a:t>
            </a:r>
            <a:endParaRPr sz="1200">
              <a:solidFill>
                <a:schemeClr val="dk1"/>
              </a:solidFill>
              <a:latin typeface="Verdana"/>
              <a:ea typeface="Verdana"/>
              <a:cs typeface="Verdana"/>
              <a:sym typeface="Verdana"/>
            </a:endParaRPr>
          </a:p>
          <a:p>
            <a:pPr indent="-10146" lvl="0" marL="149847" marR="0" rtl="0" algn="l">
              <a:lnSpc>
                <a:spcPct val="101277"/>
              </a:lnSpc>
              <a:spcBef>
                <a:spcPts val="118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Small business checking</a:t>
            </a:r>
            <a:endParaRPr sz="1200">
              <a:solidFill>
                <a:schemeClr val="dk1"/>
              </a:solidFill>
              <a:latin typeface="Verdana"/>
              <a:ea typeface="Verdana"/>
              <a:cs typeface="Verdana"/>
              <a:sym typeface="Verdana"/>
            </a:endParaRPr>
          </a:p>
        </p:txBody>
      </p:sp>
      <p:sp>
        <p:nvSpPr>
          <p:cNvPr id="53" name="Google Shape;53;p5"/>
          <p:cNvSpPr txBox="1"/>
          <p:nvPr/>
        </p:nvSpPr>
        <p:spPr>
          <a:xfrm>
            <a:off x="3301491" y="1121410"/>
            <a:ext cx="2584450" cy="2377440"/>
          </a:xfrm>
          <a:prstGeom prst="rect">
            <a:avLst/>
          </a:prstGeom>
          <a:noFill/>
          <a:ln>
            <a:noFill/>
          </a:ln>
        </p:spPr>
        <p:txBody>
          <a:bodyPr anchorCtr="0" anchor="t" bIns="0" lIns="0" spcFirstLastPara="1" rIns="0" wrap="square" tIns="0">
            <a:noAutofit/>
          </a:bodyPr>
          <a:lstStyle/>
          <a:p>
            <a:pPr indent="-3556" lvl="0" marL="206756" marR="0" rtl="0" algn="l">
              <a:lnSpc>
                <a:spcPct val="101277"/>
              </a:lnSpc>
              <a:spcBef>
                <a:spcPts val="0"/>
              </a:spcBef>
              <a:spcAft>
                <a:spcPts val="0"/>
              </a:spcAft>
              <a:buNone/>
            </a:pPr>
            <a:r>
              <a:rPr b="1" lang="en-US" sz="1200">
                <a:solidFill>
                  <a:schemeClr val="dk1"/>
                </a:solidFill>
                <a:latin typeface="Verdana"/>
                <a:ea typeface="Verdana"/>
                <a:cs typeface="Verdana"/>
                <a:sym typeface="Verdana"/>
              </a:rPr>
              <a:t>Cards and Retail Services</a:t>
            </a:r>
            <a:endParaRPr sz="1200">
              <a:solidFill>
                <a:schemeClr val="dk1"/>
              </a:solidFill>
              <a:latin typeface="Verdana"/>
              <a:ea typeface="Verdana"/>
              <a:cs typeface="Verdana"/>
              <a:sym typeface="Verdana"/>
            </a:endParaRPr>
          </a:p>
          <a:p>
            <a:pPr indent="-6041" lvl="0" marL="488641" marR="487033" rtl="0" algn="ctr">
              <a:lnSpc>
                <a:spcPct val="80000"/>
              </a:lnSpc>
              <a:spcBef>
                <a:spcPts val="72"/>
              </a:spcBef>
              <a:spcAft>
                <a:spcPts val="0"/>
              </a:spcAft>
              <a:buNone/>
            </a:pPr>
            <a:r>
              <a:rPr baseline="-25000" i="1" lang="en-US" sz="1800">
                <a:solidFill>
                  <a:schemeClr val="dk1"/>
                </a:solidFill>
                <a:latin typeface="Verdana"/>
                <a:ea typeface="Verdana"/>
                <a:cs typeface="Verdana"/>
                <a:sym typeface="Verdana"/>
              </a:rPr>
              <a:t>Beverly Anderson </a:t>
            </a:r>
            <a:r>
              <a:rPr baseline="30000" lang="en-US" sz="1200">
                <a:solidFill>
                  <a:schemeClr val="dk1"/>
                </a:solidFill>
                <a:latin typeface="Verdana"/>
                <a:ea typeface="Verdana"/>
                <a:cs typeface="Verdana"/>
                <a:sym typeface="Verdana"/>
              </a:rPr>
              <a:t>(1)</a:t>
            </a:r>
            <a:endParaRPr sz="800">
              <a:solidFill>
                <a:schemeClr val="dk1"/>
              </a:solidFill>
              <a:latin typeface="Verdana"/>
              <a:ea typeface="Verdana"/>
              <a:cs typeface="Verdana"/>
              <a:sym typeface="Verdana"/>
            </a:endParaRPr>
          </a:p>
          <a:p>
            <a:pPr indent="-188975" lvl="0" marL="328676" marR="482852" rtl="0" algn="l">
              <a:lnSpc>
                <a:spcPct val="120000"/>
              </a:lnSpc>
              <a:spcBef>
                <a:spcPts val="2882"/>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General purpose credit card</a:t>
            </a:r>
            <a:endParaRPr sz="1200">
              <a:solidFill>
                <a:schemeClr val="dk1"/>
              </a:solidFill>
              <a:latin typeface="Verdana"/>
              <a:ea typeface="Verdana"/>
              <a:cs typeface="Verdana"/>
              <a:sym typeface="Verdana"/>
            </a:endParaRPr>
          </a:p>
          <a:p>
            <a:pPr indent="-10668" lvl="0" marL="150368" marR="0" rtl="0" algn="l">
              <a:lnSpc>
                <a:spcPct val="101277"/>
              </a:lnSpc>
              <a:spcBef>
                <a:spcPts val="107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Co-branded credit card</a:t>
            </a:r>
            <a:endParaRPr sz="1200">
              <a:solidFill>
                <a:schemeClr val="dk1"/>
              </a:solidFill>
              <a:latin typeface="Verdana"/>
              <a:ea typeface="Verdana"/>
              <a:cs typeface="Verdana"/>
              <a:sym typeface="Verdana"/>
            </a:endParaRPr>
          </a:p>
          <a:p>
            <a:pPr indent="-10668" lvl="0" marL="150368" marR="0" rtl="0" algn="l">
              <a:lnSpc>
                <a:spcPct val="101277"/>
              </a:lnSpc>
              <a:spcBef>
                <a:spcPts val="1183"/>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Private label credit card</a:t>
            </a:r>
            <a:endParaRPr sz="1200">
              <a:solidFill>
                <a:schemeClr val="dk1"/>
              </a:solidFill>
              <a:latin typeface="Verdana"/>
              <a:ea typeface="Verdana"/>
              <a:cs typeface="Verdana"/>
              <a:sym typeface="Verdana"/>
            </a:endParaRPr>
          </a:p>
          <a:p>
            <a:pPr indent="-10668" lvl="0" marL="150368" marR="0" rtl="0" algn="l">
              <a:lnSpc>
                <a:spcPct val="101277"/>
              </a:lnSpc>
              <a:spcBef>
                <a:spcPts val="118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Loyalty/rewards programs</a:t>
            </a:r>
            <a:endParaRPr sz="1200">
              <a:solidFill>
                <a:schemeClr val="dk1"/>
              </a:solidFill>
              <a:latin typeface="Verdana"/>
              <a:ea typeface="Verdana"/>
              <a:cs typeface="Verdana"/>
              <a:sym typeface="Verdana"/>
            </a:endParaRPr>
          </a:p>
        </p:txBody>
      </p:sp>
      <p:sp>
        <p:nvSpPr>
          <p:cNvPr id="54" name="Google Shape;54;p5"/>
          <p:cNvSpPr txBox="1"/>
          <p:nvPr/>
        </p:nvSpPr>
        <p:spPr>
          <a:xfrm>
            <a:off x="6073013" y="1121410"/>
            <a:ext cx="2584450" cy="2377440"/>
          </a:xfrm>
          <a:prstGeom prst="rect">
            <a:avLst/>
          </a:prstGeom>
          <a:noFill/>
          <a:ln>
            <a:noFill/>
          </a:ln>
        </p:spPr>
        <p:txBody>
          <a:bodyPr anchorCtr="0" anchor="t" bIns="0" lIns="0" spcFirstLastPara="1" rIns="0" wrap="square" tIns="0">
            <a:noAutofit/>
          </a:bodyPr>
          <a:lstStyle/>
          <a:p>
            <a:pPr indent="-7571" lvl="0" marL="236171" marR="234507" rtl="0" algn="ctr">
              <a:lnSpc>
                <a:spcPct val="100062"/>
              </a:lnSpc>
              <a:spcBef>
                <a:spcPts val="0"/>
              </a:spcBef>
              <a:spcAft>
                <a:spcPts val="0"/>
              </a:spcAft>
              <a:buNone/>
            </a:pPr>
            <a:r>
              <a:rPr b="1" lang="en-US" sz="1200">
                <a:solidFill>
                  <a:schemeClr val="dk1"/>
                </a:solidFill>
                <a:latin typeface="Verdana"/>
                <a:ea typeface="Verdana"/>
                <a:cs typeface="Verdana"/>
                <a:sym typeface="Verdana"/>
              </a:rPr>
              <a:t>Treasury, Merchant, and Payment Solutions </a:t>
            </a:r>
            <a:r>
              <a:rPr i="1" lang="en-US" sz="1200">
                <a:solidFill>
                  <a:schemeClr val="dk1"/>
                </a:solidFill>
                <a:latin typeface="Verdana"/>
                <a:ea typeface="Verdana"/>
                <a:cs typeface="Verdana"/>
                <a:sym typeface="Verdana"/>
              </a:rPr>
              <a:t>Danny Peltz</a:t>
            </a:r>
            <a:endParaRPr sz="1200">
              <a:solidFill>
                <a:schemeClr val="dk1"/>
              </a:solidFill>
              <a:latin typeface="Verdana"/>
              <a:ea typeface="Verdana"/>
              <a:cs typeface="Verdana"/>
              <a:sym typeface="Verdana"/>
            </a:endParaRPr>
          </a:p>
          <a:p>
            <a:pPr indent="-11048" lvl="0" marL="150749" marR="0" rtl="0" algn="l">
              <a:lnSpc>
                <a:spcPct val="101277"/>
              </a:lnSpc>
              <a:spcBef>
                <a:spcPts val="1388"/>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Treasury management</a:t>
            </a:r>
            <a:endParaRPr sz="1200">
              <a:solidFill>
                <a:schemeClr val="dk1"/>
              </a:solidFill>
              <a:latin typeface="Verdana"/>
              <a:ea typeface="Verdana"/>
              <a:cs typeface="Verdana"/>
              <a:sym typeface="Verdana"/>
            </a:endParaRPr>
          </a:p>
          <a:p>
            <a:pPr indent="-189357" lvl="0" marL="329057" marR="393925" rtl="0" algn="l">
              <a:lnSpc>
                <a:spcPct val="120000"/>
              </a:lnSpc>
              <a:spcBef>
                <a:spcPts val="1306"/>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Merchant services (card acceptance)</a:t>
            </a:r>
            <a:endParaRPr sz="1200">
              <a:solidFill>
                <a:schemeClr val="dk1"/>
              </a:solidFill>
              <a:latin typeface="Verdana"/>
              <a:ea typeface="Verdana"/>
              <a:cs typeface="Verdana"/>
              <a:sym typeface="Verdana"/>
            </a:endParaRPr>
          </a:p>
          <a:p>
            <a:pPr indent="-11048" lvl="0" marL="150749" marR="0" rtl="0" algn="l">
              <a:lnSpc>
                <a:spcPct val="101277"/>
              </a:lnSpc>
              <a:spcBef>
                <a:spcPts val="1076"/>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CEO digital portal</a:t>
            </a:r>
            <a:endParaRPr sz="1200">
              <a:solidFill>
                <a:schemeClr val="dk1"/>
              </a:solidFill>
              <a:latin typeface="Verdana"/>
              <a:ea typeface="Verdana"/>
              <a:cs typeface="Verdana"/>
              <a:sym typeface="Verdana"/>
            </a:endParaRPr>
          </a:p>
          <a:p>
            <a:pPr indent="-11048" lvl="0" marL="150749" marR="0" rtl="0" algn="l">
              <a:lnSpc>
                <a:spcPct val="101277"/>
              </a:lnSpc>
              <a:spcBef>
                <a:spcPts val="1180"/>
              </a:spcBef>
              <a:spcAft>
                <a:spcPts val="0"/>
              </a:spcAft>
              <a:buNone/>
            </a:pPr>
            <a:r>
              <a:rPr lang="en-US" sz="1200">
                <a:solidFill>
                  <a:schemeClr val="dk1"/>
                </a:solidFill>
                <a:latin typeface="Noto Sans Symbols"/>
                <a:ea typeface="Noto Sans Symbols"/>
                <a:cs typeface="Noto Sans Symbols"/>
                <a:sym typeface="Noto Sans Symbols"/>
              </a:rPr>
              <a:t>▪</a:t>
            </a:r>
            <a:r>
              <a:rPr lang="en-US" sz="1200">
                <a:solidFill>
                  <a:schemeClr val="dk1"/>
                </a:solidFill>
                <a:latin typeface="Times New Roman"/>
                <a:ea typeface="Times New Roman"/>
                <a:cs typeface="Times New Roman"/>
                <a:sym typeface="Times New Roman"/>
              </a:rPr>
              <a:t>  </a:t>
            </a:r>
            <a:r>
              <a:rPr lang="en-US" sz="1200">
                <a:solidFill>
                  <a:schemeClr val="dk1"/>
                </a:solidFill>
                <a:latin typeface="Verdana"/>
                <a:ea typeface="Verdana"/>
                <a:cs typeface="Verdana"/>
                <a:sym typeface="Verdana"/>
              </a:rPr>
              <a:t>Wells Fargo Gateway</a:t>
            </a:r>
            <a:endParaRPr sz="1200">
              <a:solidFill>
                <a:schemeClr val="dk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32"/>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32"/>
          <p:cNvSpPr/>
          <p:nvPr/>
        </p:nvSpPr>
        <p:spPr>
          <a:xfrm>
            <a:off x="4518787" y="1165872"/>
            <a:ext cx="4232274" cy="4965065"/>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32"/>
          <p:cNvSpPr/>
          <p:nvPr/>
        </p:nvSpPr>
        <p:spPr>
          <a:xfrm>
            <a:off x="4518787" y="1165872"/>
            <a:ext cx="4232274" cy="4965065"/>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32"/>
          <p:cNvSpPr/>
          <p:nvPr/>
        </p:nvSpPr>
        <p:spPr>
          <a:xfrm>
            <a:off x="415137" y="1165860"/>
            <a:ext cx="4423181" cy="4965077"/>
          </a:xfrm>
          <a:custGeom>
            <a:rect b="b" l="l" r="r" t="t"/>
            <a:pathLst>
              <a:path extrusionOk="0" h="120000" w="120000">
                <a:moveTo>
                  <a:pt x="0" y="0"/>
                </a:moveTo>
                <a:lnTo>
                  <a:pt x="0" y="120000"/>
                </a:lnTo>
                <a:lnTo>
                  <a:pt x="106059" y="120000"/>
                </a:lnTo>
                <a:lnTo>
                  <a:pt x="120000" y="59998"/>
                </a:lnTo>
                <a:lnTo>
                  <a:pt x="106059" y="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32"/>
          <p:cNvSpPr/>
          <p:nvPr/>
        </p:nvSpPr>
        <p:spPr>
          <a:xfrm>
            <a:off x="415137" y="1165860"/>
            <a:ext cx="4423181" cy="4965077"/>
          </a:xfrm>
          <a:custGeom>
            <a:rect b="b" l="l" r="r" t="t"/>
            <a:pathLst>
              <a:path extrusionOk="0" h="120000" w="120000">
                <a:moveTo>
                  <a:pt x="0" y="0"/>
                </a:moveTo>
                <a:lnTo>
                  <a:pt x="106059" y="0"/>
                </a:lnTo>
                <a:lnTo>
                  <a:pt x="120000" y="59998"/>
                </a:lnTo>
                <a:lnTo>
                  <a:pt x="106059" y="120000"/>
                </a:lnTo>
                <a:lnTo>
                  <a:pt x="0" y="120000"/>
                </a:lnTo>
                <a:lnTo>
                  <a:pt x="0" y="0"/>
                </a:lnTo>
                <a:close/>
              </a:path>
            </a:pathLst>
          </a:custGeom>
          <a:noFill/>
          <a:ln cap="flat" cmpd="sng" w="25400">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32"/>
          <p:cNvSpPr txBox="1"/>
          <p:nvPr/>
        </p:nvSpPr>
        <p:spPr>
          <a:xfrm>
            <a:off x="214071" y="200341"/>
            <a:ext cx="160527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Summary</a:t>
            </a:r>
            <a:endParaRPr sz="2800">
              <a:solidFill>
                <a:schemeClr val="dk1"/>
              </a:solidFill>
              <a:latin typeface="Georgia"/>
              <a:ea typeface="Georgia"/>
              <a:cs typeface="Georgia"/>
              <a:sym typeface="Georgia"/>
            </a:endParaRPr>
          </a:p>
        </p:txBody>
      </p:sp>
      <p:sp>
        <p:nvSpPr>
          <p:cNvPr id="1101" name="Google Shape;1101;p32"/>
          <p:cNvSpPr txBox="1"/>
          <p:nvPr/>
        </p:nvSpPr>
        <p:spPr>
          <a:xfrm>
            <a:off x="585317" y="1468654"/>
            <a:ext cx="2177212" cy="279908"/>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b="1" lang="en-US" sz="2000">
                <a:solidFill>
                  <a:schemeClr val="dk1"/>
                </a:solidFill>
                <a:latin typeface="Verdana"/>
                <a:ea typeface="Verdana"/>
                <a:cs typeface="Verdana"/>
                <a:sym typeface="Verdana"/>
              </a:rPr>
              <a:t>Our Strengths:</a:t>
            </a:r>
            <a:endParaRPr sz="2000">
              <a:solidFill>
                <a:schemeClr val="dk1"/>
              </a:solidFill>
              <a:latin typeface="Verdana"/>
              <a:ea typeface="Verdana"/>
              <a:cs typeface="Verdana"/>
              <a:sym typeface="Verdana"/>
            </a:endParaRPr>
          </a:p>
        </p:txBody>
      </p:sp>
      <p:sp>
        <p:nvSpPr>
          <p:cNvPr id="1102" name="Google Shape;1102;p32"/>
          <p:cNvSpPr txBox="1"/>
          <p:nvPr/>
        </p:nvSpPr>
        <p:spPr>
          <a:xfrm>
            <a:off x="871829" y="2002435"/>
            <a:ext cx="3243849" cy="584708"/>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lang="en-US" sz="2000">
                <a:solidFill>
                  <a:schemeClr val="dk1"/>
                </a:solidFill>
                <a:latin typeface="Verdana"/>
                <a:ea typeface="Verdana"/>
                <a:cs typeface="Verdana"/>
                <a:sym typeface="Verdana"/>
              </a:rPr>
              <a:t>Market leadership, scale,</a:t>
            </a:r>
            <a:endParaRPr sz="2000">
              <a:solidFill>
                <a:schemeClr val="dk1"/>
              </a:solidFill>
              <a:latin typeface="Verdana"/>
              <a:ea typeface="Verdana"/>
              <a:cs typeface="Verdana"/>
              <a:sym typeface="Verdana"/>
            </a:endParaRPr>
          </a:p>
          <a:p>
            <a:pPr indent="0" lvl="0" marL="12700" marR="38176" rtl="0" algn="l">
              <a:lnSpc>
                <a:spcPct val="80000"/>
              </a:lnSpc>
              <a:spcBef>
                <a:spcPts val="11"/>
              </a:spcBef>
              <a:spcAft>
                <a:spcPts val="0"/>
              </a:spcAft>
              <a:buNone/>
            </a:pPr>
            <a:r>
              <a:rPr baseline="-25000" lang="en-US" sz="3000">
                <a:solidFill>
                  <a:schemeClr val="dk1"/>
                </a:solidFill>
                <a:latin typeface="Verdana"/>
                <a:ea typeface="Verdana"/>
                <a:cs typeface="Verdana"/>
                <a:sym typeface="Verdana"/>
              </a:rPr>
              <a:t>and deep relationships</a:t>
            </a:r>
            <a:endParaRPr sz="2000">
              <a:solidFill>
                <a:schemeClr val="dk1"/>
              </a:solidFill>
              <a:latin typeface="Verdana"/>
              <a:ea typeface="Verdana"/>
              <a:cs typeface="Verdana"/>
              <a:sym typeface="Verdana"/>
            </a:endParaRPr>
          </a:p>
        </p:txBody>
      </p:sp>
      <p:sp>
        <p:nvSpPr>
          <p:cNvPr id="1103" name="Google Shape;1103;p32"/>
          <p:cNvSpPr txBox="1"/>
          <p:nvPr/>
        </p:nvSpPr>
        <p:spPr>
          <a:xfrm>
            <a:off x="585317" y="2006838"/>
            <a:ext cx="263619"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chemeClr val="dk1"/>
                </a:solidFill>
                <a:latin typeface="Noto Sans Symbols"/>
                <a:ea typeface="Noto Sans Symbols"/>
                <a:cs typeface="Noto Sans Symbols"/>
                <a:sym typeface="Noto Sans Symbols"/>
              </a:rPr>
              <a:t>✓</a:t>
            </a:r>
            <a:endParaRPr sz="2000">
              <a:solidFill>
                <a:schemeClr val="dk1"/>
              </a:solidFill>
              <a:latin typeface="Noto Sans Symbols"/>
              <a:ea typeface="Noto Sans Symbols"/>
              <a:cs typeface="Noto Sans Symbols"/>
              <a:sym typeface="Noto Sans Symbols"/>
            </a:endParaRPr>
          </a:p>
        </p:txBody>
      </p:sp>
      <p:sp>
        <p:nvSpPr>
          <p:cNvPr id="1104" name="Google Shape;1104;p32"/>
          <p:cNvSpPr txBox="1"/>
          <p:nvPr/>
        </p:nvSpPr>
        <p:spPr>
          <a:xfrm>
            <a:off x="871829" y="2840635"/>
            <a:ext cx="3388941" cy="279908"/>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lang="en-US" sz="2000">
                <a:solidFill>
                  <a:schemeClr val="dk1"/>
                </a:solidFill>
                <a:latin typeface="Verdana"/>
                <a:ea typeface="Verdana"/>
                <a:cs typeface="Verdana"/>
                <a:sym typeface="Verdana"/>
              </a:rPr>
              <a:t>Strong market positioning</a:t>
            </a:r>
            <a:endParaRPr sz="2000">
              <a:solidFill>
                <a:schemeClr val="dk1"/>
              </a:solidFill>
              <a:latin typeface="Verdana"/>
              <a:ea typeface="Verdana"/>
              <a:cs typeface="Verdana"/>
              <a:sym typeface="Verdana"/>
            </a:endParaRPr>
          </a:p>
        </p:txBody>
      </p:sp>
      <p:sp>
        <p:nvSpPr>
          <p:cNvPr id="1105" name="Google Shape;1105;p32"/>
          <p:cNvSpPr txBox="1"/>
          <p:nvPr/>
        </p:nvSpPr>
        <p:spPr>
          <a:xfrm>
            <a:off x="585317" y="2845038"/>
            <a:ext cx="263619"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chemeClr val="dk1"/>
                </a:solidFill>
                <a:latin typeface="Noto Sans Symbols"/>
                <a:ea typeface="Noto Sans Symbols"/>
                <a:cs typeface="Noto Sans Symbols"/>
                <a:sym typeface="Noto Sans Symbols"/>
              </a:rPr>
              <a:t>✓</a:t>
            </a:r>
            <a:endParaRPr sz="2000">
              <a:solidFill>
                <a:schemeClr val="dk1"/>
              </a:solidFill>
              <a:latin typeface="Noto Sans Symbols"/>
              <a:ea typeface="Noto Sans Symbols"/>
              <a:cs typeface="Noto Sans Symbols"/>
              <a:sym typeface="Noto Sans Symbols"/>
            </a:endParaRPr>
          </a:p>
        </p:txBody>
      </p:sp>
      <p:sp>
        <p:nvSpPr>
          <p:cNvPr id="1106" name="Google Shape;1106;p32"/>
          <p:cNvSpPr txBox="1"/>
          <p:nvPr/>
        </p:nvSpPr>
        <p:spPr>
          <a:xfrm>
            <a:off x="871829" y="3374289"/>
            <a:ext cx="2637942" cy="584707"/>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lang="en-US" sz="2000">
                <a:solidFill>
                  <a:schemeClr val="dk1"/>
                </a:solidFill>
                <a:latin typeface="Verdana"/>
                <a:ea typeface="Verdana"/>
                <a:cs typeface="Verdana"/>
                <a:sym typeface="Verdana"/>
              </a:rPr>
              <a:t>Long track record of</a:t>
            </a:r>
            <a:endParaRPr sz="2000">
              <a:solidFill>
                <a:schemeClr val="dk1"/>
              </a:solidFill>
              <a:latin typeface="Verdana"/>
              <a:ea typeface="Verdana"/>
              <a:cs typeface="Verdana"/>
              <a:sym typeface="Verdana"/>
            </a:endParaRPr>
          </a:p>
          <a:p>
            <a:pPr indent="0" lvl="0" marL="12700" marR="38176" rtl="0" algn="l">
              <a:lnSpc>
                <a:spcPct val="80000"/>
              </a:lnSpc>
              <a:spcBef>
                <a:spcPts val="11"/>
              </a:spcBef>
              <a:spcAft>
                <a:spcPts val="0"/>
              </a:spcAft>
              <a:buNone/>
            </a:pPr>
            <a:r>
              <a:rPr baseline="-25000" lang="en-US" sz="3000">
                <a:solidFill>
                  <a:schemeClr val="dk1"/>
                </a:solidFill>
                <a:latin typeface="Verdana"/>
                <a:ea typeface="Verdana"/>
                <a:cs typeface="Verdana"/>
                <a:sym typeface="Verdana"/>
              </a:rPr>
              <a:t>innovation</a:t>
            </a:r>
            <a:endParaRPr sz="2000">
              <a:solidFill>
                <a:schemeClr val="dk1"/>
              </a:solidFill>
              <a:latin typeface="Verdana"/>
              <a:ea typeface="Verdana"/>
              <a:cs typeface="Verdana"/>
              <a:sym typeface="Verdana"/>
            </a:endParaRPr>
          </a:p>
        </p:txBody>
      </p:sp>
      <p:sp>
        <p:nvSpPr>
          <p:cNvPr id="1107" name="Google Shape;1107;p32"/>
          <p:cNvSpPr txBox="1"/>
          <p:nvPr/>
        </p:nvSpPr>
        <p:spPr>
          <a:xfrm>
            <a:off x="585317" y="3378692"/>
            <a:ext cx="263619"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chemeClr val="dk1"/>
                </a:solidFill>
                <a:latin typeface="Noto Sans Symbols"/>
                <a:ea typeface="Noto Sans Symbols"/>
                <a:cs typeface="Noto Sans Symbols"/>
                <a:sym typeface="Noto Sans Symbols"/>
              </a:rPr>
              <a:t>✓</a:t>
            </a:r>
            <a:endParaRPr sz="2000">
              <a:solidFill>
                <a:schemeClr val="dk1"/>
              </a:solidFill>
              <a:latin typeface="Noto Sans Symbols"/>
              <a:ea typeface="Noto Sans Symbols"/>
              <a:cs typeface="Noto Sans Symbols"/>
              <a:sym typeface="Noto Sans Symbols"/>
            </a:endParaRPr>
          </a:p>
        </p:txBody>
      </p:sp>
      <p:sp>
        <p:nvSpPr>
          <p:cNvPr id="1108" name="Google Shape;1108;p32"/>
          <p:cNvSpPr txBox="1"/>
          <p:nvPr/>
        </p:nvSpPr>
        <p:spPr>
          <a:xfrm>
            <a:off x="871829" y="4212489"/>
            <a:ext cx="2788452" cy="585088"/>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lang="en-US" sz="2000">
                <a:solidFill>
                  <a:schemeClr val="dk1"/>
                </a:solidFill>
                <a:latin typeface="Verdana"/>
                <a:ea typeface="Verdana"/>
                <a:cs typeface="Verdana"/>
                <a:sym typeface="Verdana"/>
              </a:rPr>
              <a:t>Focused strategy and</a:t>
            </a:r>
            <a:endParaRPr sz="2000">
              <a:solidFill>
                <a:schemeClr val="dk1"/>
              </a:solidFill>
              <a:latin typeface="Verdana"/>
              <a:ea typeface="Verdana"/>
              <a:cs typeface="Verdana"/>
              <a:sym typeface="Verdana"/>
            </a:endParaRPr>
          </a:p>
          <a:p>
            <a:pPr indent="0" lvl="0" marL="12700" marR="38176" rtl="0" algn="l">
              <a:lnSpc>
                <a:spcPct val="80166"/>
              </a:lnSpc>
              <a:spcBef>
                <a:spcPts val="11"/>
              </a:spcBef>
              <a:spcAft>
                <a:spcPts val="0"/>
              </a:spcAft>
              <a:buNone/>
            </a:pPr>
            <a:r>
              <a:rPr baseline="-25000" lang="en-US" sz="3000">
                <a:solidFill>
                  <a:schemeClr val="dk1"/>
                </a:solidFill>
                <a:latin typeface="Verdana"/>
                <a:ea typeface="Verdana"/>
                <a:cs typeface="Verdana"/>
                <a:sym typeface="Verdana"/>
              </a:rPr>
              <a:t>aligned team</a:t>
            </a:r>
            <a:endParaRPr sz="2000">
              <a:solidFill>
                <a:schemeClr val="dk1"/>
              </a:solidFill>
              <a:latin typeface="Verdana"/>
              <a:ea typeface="Verdana"/>
              <a:cs typeface="Verdana"/>
              <a:sym typeface="Verdana"/>
            </a:endParaRPr>
          </a:p>
        </p:txBody>
      </p:sp>
      <p:sp>
        <p:nvSpPr>
          <p:cNvPr id="1109" name="Google Shape;1109;p32"/>
          <p:cNvSpPr txBox="1"/>
          <p:nvPr/>
        </p:nvSpPr>
        <p:spPr>
          <a:xfrm>
            <a:off x="585317" y="4216892"/>
            <a:ext cx="263619"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chemeClr val="dk1"/>
                </a:solidFill>
                <a:latin typeface="Noto Sans Symbols"/>
                <a:ea typeface="Noto Sans Symbols"/>
                <a:cs typeface="Noto Sans Symbols"/>
                <a:sym typeface="Noto Sans Symbols"/>
              </a:rPr>
              <a:t>✓</a:t>
            </a:r>
            <a:endParaRPr sz="2000">
              <a:solidFill>
                <a:schemeClr val="dk1"/>
              </a:solidFill>
              <a:latin typeface="Noto Sans Symbols"/>
              <a:ea typeface="Noto Sans Symbols"/>
              <a:cs typeface="Noto Sans Symbols"/>
              <a:sym typeface="Noto Sans Symbols"/>
            </a:endParaRPr>
          </a:p>
        </p:txBody>
      </p:sp>
      <p:sp>
        <p:nvSpPr>
          <p:cNvPr id="1110" name="Google Shape;1110;p32"/>
          <p:cNvSpPr txBox="1"/>
          <p:nvPr/>
        </p:nvSpPr>
        <p:spPr>
          <a:xfrm>
            <a:off x="871829" y="5051070"/>
            <a:ext cx="3092347" cy="889814"/>
          </a:xfrm>
          <a:prstGeom prst="rect">
            <a:avLst/>
          </a:prstGeom>
          <a:noFill/>
          <a:ln>
            <a:noFill/>
          </a:ln>
        </p:spPr>
        <p:txBody>
          <a:bodyPr anchorCtr="0" anchor="t" bIns="0" lIns="0" spcFirstLastPara="1" rIns="0" wrap="square" tIns="0">
            <a:noAutofit/>
          </a:bodyPr>
          <a:lstStyle/>
          <a:p>
            <a:pPr indent="0" lvl="0" marL="12700" marR="46304" rtl="0" algn="l">
              <a:lnSpc>
                <a:spcPct val="109000"/>
              </a:lnSpc>
              <a:spcBef>
                <a:spcPts val="0"/>
              </a:spcBef>
              <a:spcAft>
                <a:spcPts val="0"/>
              </a:spcAft>
              <a:buNone/>
            </a:pPr>
            <a:r>
              <a:rPr lang="en-US" sz="2000">
                <a:solidFill>
                  <a:schemeClr val="dk1"/>
                </a:solidFill>
                <a:latin typeface="Verdana"/>
                <a:ea typeface="Verdana"/>
                <a:cs typeface="Verdana"/>
                <a:sym typeface="Verdana"/>
              </a:rPr>
              <a:t>Clear mandate to drive</a:t>
            </a:r>
            <a:endParaRPr sz="2000">
              <a:solidFill>
                <a:schemeClr val="dk1"/>
              </a:solidFill>
              <a:latin typeface="Verdana"/>
              <a:ea typeface="Verdana"/>
              <a:cs typeface="Verdana"/>
              <a:sym typeface="Verdana"/>
            </a:endParaRPr>
          </a:p>
          <a:p>
            <a:pPr indent="0" lvl="0" marL="12700" marR="0" rtl="0" algn="l">
              <a:lnSpc>
                <a:spcPct val="80000"/>
              </a:lnSpc>
              <a:spcBef>
                <a:spcPts val="11"/>
              </a:spcBef>
              <a:spcAft>
                <a:spcPts val="0"/>
              </a:spcAft>
              <a:buNone/>
            </a:pPr>
            <a:r>
              <a:rPr baseline="-25000" lang="en-US" sz="3000">
                <a:solidFill>
                  <a:schemeClr val="dk1"/>
                </a:solidFill>
                <a:latin typeface="Verdana"/>
                <a:ea typeface="Verdana"/>
                <a:cs typeface="Verdana"/>
                <a:sym typeface="Verdana"/>
              </a:rPr>
              <a:t>change on behalf of the</a:t>
            </a:r>
            <a:endParaRPr sz="2000">
              <a:solidFill>
                <a:schemeClr val="dk1"/>
              </a:solidFill>
              <a:latin typeface="Verdana"/>
              <a:ea typeface="Verdana"/>
              <a:cs typeface="Verdana"/>
              <a:sym typeface="Verdana"/>
            </a:endParaRPr>
          </a:p>
          <a:p>
            <a:pPr indent="0" lvl="0" marL="12700" marR="46304" rtl="0" algn="l">
              <a:lnSpc>
                <a:spcPct val="80000"/>
              </a:lnSpc>
              <a:spcBef>
                <a:spcPts val="0"/>
              </a:spcBef>
              <a:spcAft>
                <a:spcPts val="0"/>
              </a:spcAft>
              <a:buNone/>
            </a:pPr>
            <a:r>
              <a:rPr baseline="-25000" lang="en-US" sz="3000">
                <a:solidFill>
                  <a:schemeClr val="dk1"/>
                </a:solidFill>
                <a:latin typeface="Verdana"/>
                <a:ea typeface="Verdana"/>
                <a:cs typeface="Verdana"/>
                <a:sym typeface="Verdana"/>
              </a:rPr>
              <a:t>enterprise</a:t>
            </a:r>
            <a:endParaRPr sz="2000">
              <a:solidFill>
                <a:schemeClr val="dk1"/>
              </a:solidFill>
              <a:latin typeface="Verdana"/>
              <a:ea typeface="Verdana"/>
              <a:cs typeface="Verdana"/>
              <a:sym typeface="Verdana"/>
            </a:endParaRPr>
          </a:p>
        </p:txBody>
      </p:sp>
      <p:sp>
        <p:nvSpPr>
          <p:cNvPr id="1111" name="Google Shape;1111;p32"/>
          <p:cNvSpPr txBox="1"/>
          <p:nvPr/>
        </p:nvSpPr>
        <p:spPr>
          <a:xfrm>
            <a:off x="585317" y="5055473"/>
            <a:ext cx="263619" cy="279908"/>
          </a:xfrm>
          <a:prstGeom prst="rect">
            <a:avLst/>
          </a:prstGeom>
          <a:noFill/>
          <a:ln>
            <a:noFill/>
          </a:ln>
        </p:spPr>
        <p:txBody>
          <a:bodyPr anchorCtr="0" anchor="t" bIns="0" lIns="0" spcFirstLastPara="1" rIns="0" wrap="square" tIns="0">
            <a:noAutofit/>
          </a:bodyPr>
          <a:lstStyle/>
          <a:p>
            <a:pPr indent="0" lvl="0" marL="12700" marR="0" rtl="0" algn="l">
              <a:lnSpc>
                <a:spcPct val="107250"/>
              </a:lnSpc>
              <a:spcBef>
                <a:spcPts val="0"/>
              </a:spcBef>
              <a:spcAft>
                <a:spcPts val="0"/>
              </a:spcAft>
              <a:buNone/>
            </a:pPr>
            <a:r>
              <a:rPr lang="en-US" sz="2000">
                <a:solidFill>
                  <a:schemeClr val="dk1"/>
                </a:solidFill>
                <a:latin typeface="Noto Sans Symbols"/>
                <a:ea typeface="Noto Sans Symbols"/>
                <a:cs typeface="Noto Sans Symbols"/>
                <a:sym typeface="Noto Sans Symbols"/>
              </a:rPr>
              <a:t>✓</a:t>
            </a:r>
            <a:endParaRPr sz="2000">
              <a:solidFill>
                <a:schemeClr val="dk1"/>
              </a:solidFill>
              <a:latin typeface="Noto Sans Symbols"/>
              <a:ea typeface="Noto Sans Symbols"/>
              <a:cs typeface="Noto Sans Symbols"/>
              <a:sym typeface="Noto Sans Symbols"/>
            </a:endParaRPr>
          </a:p>
        </p:txBody>
      </p:sp>
      <p:sp>
        <p:nvSpPr>
          <p:cNvPr id="1112" name="Google Shape;1112;p32"/>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29</a:t>
            </a:r>
            <a:endParaRPr sz="1000">
              <a:solidFill>
                <a:schemeClr val="dk1"/>
              </a:solidFill>
              <a:latin typeface="Verdana"/>
              <a:ea typeface="Verdana"/>
              <a:cs typeface="Verdana"/>
              <a:sym typeface="Verdana"/>
            </a:endParaRPr>
          </a:p>
        </p:txBody>
      </p:sp>
      <p:sp>
        <p:nvSpPr>
          <p:cNvPr id="1113" name="Google Shape;1113;p32"/>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1114" name="Google Shape;1114;p32"/>
          <p:cNvSpPr txBox="1"/>
          <p:nvPr/>
        </p:nvSpPr>
        <p:spPr>
          <a:xfrm>
            <a:off x="4518787" y="1165872"/>
            <a:ext cx="4232274" cy="49650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3301" lvl="0" marL="549401" marR="0" rtl="0" algn="l">
              <a:lnSpc>
                <a:spcPct val="101277"/>
              </a:lnSpc>
              <a:spcBef>
                <a:spcPts val="1131"/>
              </a:spcBef>
              <a:spcAft>
                <a:spcPts val="0"/>
              </a:spcAft>
              <a:buNone/>
            </a:pPr>
            <a:r>
              <a:rPr b="1" lang="en-US" sz="2000">
                <a:solidFill>
                  <a:srgbClr val="FFFFFF"/>
                </a:solidFill>
                <a:latin typeface="Verdana"/>
                <a:ea typeface="Verdana"/>
                <a:cs typeface="Verdana"/>
                <a:sym typeface="Verdana"/>
              </a:rPr>
              <a:t>Our Opportunities:</a:t>
            </a:r>
            <a:endParaRPr sz="2000">
              <a:solidFill>
                <a:schemeClr val="dk1"/>
              </a:solidFill>
              <a:latin typeface="Verdana"/>
              <a:ea typeface="Verdana"/>
              <a:cs typeface="Verdana"/>
              <a:sym typeface="Verdana"/>
            </a:endParaRPr>
          </a:p>
          <a:p>
            <a:pPr indent="-288289" lvl="0" marL="834389" marR="85469" rtl="0" algn="l">
              <a:lnSpc>
                <a:spcPct val="120000"/>
              </a:lnSpc>
              <a:spcBef>
                <a:spcPts val="2583"/>
              </a:spcBef>
              <a:spcAft>
                <a:spcPts val="0"/>
              </a:spcAft>
              <a:buNone/>
            </a:pPr>
            <a:r>
              <a:rPr lang="en-US" sz="2000">
                <a:solidFill>
                  <a:srgbClr val="FFFFFF"/>
                </a:solidFill>
                <a:latin typeface="Noto Sans Symbols"/>
                <a:ea typeface="Noto Sans Symbols"/>
                <a:cs typeface="Noto Sans Symbols"/>
                <a:sym typeface="Noto Sans Symbols"/>
              </a:rPr>
              <a:t>▪</a:t>
            </a:r>
            <a:r>
              <a:rPr lang="en-US" sz="2000">
                <a:solidFill>
                  <a:srgbClr val="FFFFFF"/>
                </a:solidFill>
                <a:latin typeface="Times New Roman"/>
                <a:ea typeface="Times New Roman"/>
                <a:cs typeface="Times New Roman"/>
                <a:sym typeface="Times New Roman"/>
              </a:rPr>
              <a:t>	</a:t>
            </a:r>
            <a:r>
              <a:rPr lang="en-US" sz="2000">
                <a:solidFill>
                  <a:srgbClr val="FFFFFF"/>
                </a:solidFill>
                <a:latin typeface="Verdana"/>
                <a:ea typeface="Verdana"/>
                <a:cs typeface="Verdana"/>
                <a:sym typeface="Verdana"/>
              </a:rPr>
              <a:t>Accelerate digital account acquisition</a:t>
            </a:r>
            <a:endParaRPr sz="2000">
              <a:solidFill>
                <a:schemeClr val="dk1"/>
              </a:solidFill>
              <a:latin typeface="Verdana"/>
              <a:ea typeface="Verdana"/>
              <a:cs typeface="Verdana"/>
              <a:sym typeface="Verdana"/>
            </a:endParaRPr>
          </a:p>
          <a:p>
            <a:pPr indent="-3301" lvl="0" marL="549401" marR="0" rtl="0" algn="l">
              <a:lnSpc>
                <a:spcPct val="101277"/>
              </a:lnSpc>
              <a:spcBef>
                <a:spcPts val="989"/>
              </a:spcBef>
              <a:spcAft>
                <a:spcPts val="0"/>
              </a:spcAft>
              <a:buNone/>
            </a:pPr>
            <a:r>
              <a:rPr lang="en-US" sz="2000">
                <a:solidFill>
                  <a:srgbClr val="FFFFFF"/>
                </a:solidFill>
                <a:latin typeface="Noto Sans Symbols"/>
                <a:ea typeface="Noto Sans Symbols"/>
                <a:cs typeface="Noto Sans Symbols"/>
                <a:sym typeface="Noto Sans Symbols"/>
              </a:rPr>
              <a:t>▪</a:t>
            </a:r>
            <a:r>
              <a:rPr lang="en-US" sz="2000">
                <a:solidFill>
                  <a:srgbClr val="FFFFFF"/>
                </a:solidFill>
                <a:latin typeface="Times New Roman"/>
                <a:ea typeface="Times New Roman"/>
                <a:cs typeface="Times New Roman"/>
                <a:sym typeface="Times New Roman"/>
              </a:rPr>
              <a:t>  </a:t>
            </a:r>
            <a:r>
              <a:rPr lang="en-US" sz="2000">
                <a:solidFill>
                  <a:srgbClr val="FFFFFF"/>
                </a:solidFill>
                <a:latin typeface="Verdana"/>
                <a:ea typeface="Verdana"/>
                <a:cs typeface="Verdana"/>
                <a:sym typeface="Verdana"/>
              </a:rPr>
              <a:t>Provide best-in-class</a:t>
            </a:r>
            <a:endParaRPr sz="2000">
              <a:solidFill>
                <a:schemeClr val="dk1"/>
              </a:solidFill>
              <a:latin typeface="Verdana"/>
              <a:ea typeface="Verdana"/>
              <a:cs typeface="Verdana"/>
              <a:sym typeface="Verdana"/>
            </a:endParaRPr>
          </a:p>
          <a:p>
            <a:pPr indent="-8888" lvl="0" marL="834389" marR="0" rtl="0" algn="l">
              <a:lnSpc>
                <a:spcPct val="80000"/>
              </a:lnSpc>
              <a:spcBef>
                <a:spcPts val="120"/>
              </a:spcBef>
              <a:spcAft>
                <a:spcPts val="0"/>
              </a:spcAft>
              <a:buNone/>
            </a:pPr>
            <a:r>
              <a:rPr baseline="-25000" lang="en-US" sz="3000">
                <a:solidFill>
                  <a:srgbClr val="FFFFFF"/>
                </a:solidFill>
                <a:latin typeface="Verdana"/>
                <a:ea typeface="Verdana"/>
                <a:cs typeface="Verdana"/>
                <a:sym typeface="Verdana"/>
              </a:rPr>
              <a:t>digital payments</a:t>
            </a:r>
            <a:endParaRPr sz="2000">
              <a:solidFill>
                <a:schemeClr val="dk1"/>
              </a:solidFill>
              <a:latin typeface="Verdana"/>
              <a:ea typeface="Verdana"/>
              <a:cs typeface="Verdana"/>
              <a:sym typeface="Verdana"/>
            </a:endParaRPr>
          </a:p>
          <a:p>
            <a:pPr indent="-288289" lvl="0" marL="834389" marR="772820" rtl="0" algn="l">
              <a:lnSpc>
                <a:spcPct val="120000"/>
              </a:lnSpc>
              <a:spcBef>
                <a:spcPts val="1260"/>
              </a:spcBef>
              <a:spcAft>
                <a:spcPts val="0"/>
              </a:spcAft>
              <a:buNone/>
            </a:pPr>
            <a:r>
              <a:rPr lang="en-US" sz="2000">
                <a:solidFill>
                  <a:srgbClr val="FFFFFF"/>
                </a:solidFill>
                <a:latin typeface="Noto Sans Symbols"/>
                <a:ea typeface="Noto Sans Symbols"/>
                <a:cs typeface="Noto Sans Symbols"/>
                <a:sym typeface="Noto Sans Symbols"/>
              </a:rPr>
              <a:t>▪</a:t>
            </a:r>
            <a:r>
              <a:rPr lang="en-US" sz="2000">
                <a:solidFill>
                  <a:srgbClr val="FFFFFF"/>
                </a:solidFill>
                <a:latin typeface="Times New Roman"/>
                <a:ea typeface="Times New Roman"/>
                <a:cs typeface="Times New Roman"/>
                <a:sym typeface="Times New Roman"/>
              </a:rPr>
              <a:t>	</a:t>
            </a:r>
            <a:r>
              <a:rPr lang="en-US" sz="2000">
                <a:solidFill>
                  <a:srgbClr val="FFFFFF"/>
                </a:solidFill>
                <a:latin typeface="Verdana"/>
                <a:ea typeface="Verdana"/>
                <a:cs typeface="Verdana"/>
                <a:sym typeface="Verdana"/>
              </a:rPr>
              <a:t>Deliver personalized advice at scale</a:t>
            </a:r>
            <a:endParaRPr sz="2000">
              <a:solidFill>
                <a:schemeClr val="dk1"/>
              </a:solidFill>
              <a:latin typeface="Verdana"/>
              <a:ea typeface="Verdana"/>
              <a:cs typeface="Verdana"/>
              <a:sym typeface="Verdana"/>
            </a:endParaRPr>
          </a:p>
          <a:p>
            <a:pPr indent="-3301" lvl="0" marL="549401" marR="0" rtl="0" algn="l">
              <a:lnSpc>
                <a:spcPct val="101277"/>
              </a:lnSpc>
              <a:spcBef>
                <a:spcPts val="992"/>
              </a:spcBef>
              <a:spcAft>
                <a:spcPts val="0"/>
              </a:spcAft>
              <a:buNone/>
            </a:pPr>
            <a:r>
              <a:rPr lang="en-US" sz="2000">
                <a:solidFill>
                  <a:srgbClr val="FFFFFF"/>
                </a:solidFill>
                <a:latin typeface="Noto Sans Symbols"/>
                <a:ea typeface="Noto Sans Symbols"/>
                <a:cs typeface="Noto Sans Symbols"/>
                <a:sym typeface="Noto Sans Symbols"/>
              </a:rPr>
              <a:t>▪</a:t>
            </a:r>
            <a:r>
              <a:rPr lang="en-US" sz="2000">
                <a:solidFill>
                  <a:srgbClr val="FFFFFF"/>
                </a:solidFill>
                <a:latin typeface="Times New Roman"/>
                <a:ea typeface="Times New Roman"/>
                <a:cs typeface="Times New Roman"/>
                <a:sym typeface="Times New Roman"/>
              </a:rPr>
              <a:t>  </a:t>
            </a:r>
            <a:r>
              <a:rPr lang="en-US" sz="2000">
                <a:solidFill>
                  <a:srgbClr val="FFFFFF"/>
                </a:solidFill>
                <a:latin typeface="Verdana"/>
                <a:ea typeface="Verdana"/>
                <a:cs typeface="Verdana"/>
                <a:sym typeface="Verdana"/>
              </a:rPr>
              <a:t>Expand and integrate our</a:t>
            </a:r>
            <a:endParaRPr sz="2000">
              <a:solidFill>
                <a:schemeClr val="dk1"/>
              </a:solidFill>
              <a:latin typeface="Verdana"/>
              <a:ea typeface="Verdana"/>
              <a:cs typeface="Verdana"/>
              <a:sym typeface="Verdana"/>
            </a:endParaRPr>
          </a:p>
          <a:p>
            <a:pPr indent="-8888" lvl="0" marL="834389" marR="0" rtl="0" algn="l">
              <a:lnSpc>
                <a:spcPct val="80000"/>
              </a:lnSpc>
              <a:spcBef>
                <a:spcPts val="120"/>
              </a:spcBef>
              <a:spcAft>
                <a:spcPts val="0"/>
              </a:spcAft>
              <a:buNone/>
            </a:pPr>
            <a:r>
              <a:rPr baseline="-25000" lang="en-US" sz="3000">
                <a:solidFill>
                  <a:srgbClr val="FFFFFF"/>
                </a:solidFill>
                <a:latin typeface="Verdana"/>
                <a:ea typeface="Verdana"/>
                <a:cs typeface="Verdana"/>
                <a:sym typeface="Verdana"/>
              </a:rPr>
              <a:t>distribution</a:t>
            </a:r>
            <a:endParaRPr sz="2000">
              <a:solidFill>
                <a:schemeClr val="dk1"/>
              </a:solidFill>
              <a:latin typeface="Verdana"/>
              <a:ea typeface="Verdana"/>
              <a:cs typeface="Verdana"/>
              <a:sym typeface="Verdana"/>
            </a:endParaRPr>
          </a:p>
          <a:p>
            <a:pPr indent="-288289" lvl="0" marL="834389" marR="866754" rtl="0" algn="l">
              <a:lnSpc>
                <a:spcPct val="120000"/>
              </a:lnSpc>
              <a:spcBef>
                <a:spcPts val="1260"/>
              </a:spcBef>
              <a:spcAft>
                <a:spcPts val="0"/>
              </a:spcAft>
              <a:buNone/>
            </a:pPr>
            <a:r>
              <a:rPr lang="en-US" sz="2000">
                <a:solidFill>
                  <a:srgbClr val="FFFFFF"/>
                </a:solidFill>
                <a:latin typeface="Noto Sans Symbols"/>
                <a:ea typeface="Noto Sans Symbols"/>
                <a:cs typeface="Noto Sans Symbols"/>
                <a:sym typeface="Noto Sans Symbols"/>
              </a:rPr>
              <a:t>▪</a:t>
            </a:r>
            <a:r>
              <a:rPr lang="en-US" sz="2000">
                <a:solidFill>
                  <a:srgbClr val="FFFFFF"/>
                </a:solidFill>
                <a:latin typeface="Times New Roman"/>
                <a:ea typeface="Times New Roman"/>
                <a:cs typeface="Times New Roman"/>
                <a:sym typeface="Times New Roman"/>
              </a:rPr>
              <a:t>	</a:t>
            </a:r>
            <a:r>
              <a:rPr lang="en-US" sz="2000">
                <a:solidFill>
                  <a:srgbClr val="FFFFFF"/>
                </a:solidFill>
                <a:latin typeface="Verdana"/>
                <a:ea typeface="Verdana"/>
                <a:cs typeface="Verdana"/>
                <a:sym typeface="Verdana"/>
              </a:rPr>
              <a:t>Build a platform for innovation</a:t>
            </a:r>
            <a:endParaRPr sz="20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33"/>
          <p:cNvSpPr/>
          <p:nvPr/>
        </p:nvSpPr>
        <p:spPr>
          <a:xfrm>
            <a:off x="0" y="1999488"/>
            <a:ext cx="9119616" cy="42428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33"/>
          <p:cNvSpPr/>
          <p:nvPr/>
        </p:nvSpPr>
        <p:spPr>
          <a:xfrm>
            <a:off x="0" y="0"/>
            <a:ext cx="9144000" cy="6857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33"/>
          <p:cNvSpPr txBox="1"/>
          <p:nvPr/>
        </p:nvSpPr>
        <p:spPr>
          <a:xfrm>
            <a:off x="538988" y="2577913"/>
            <a:ext cx="3014956" cy="660907"/>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solidFill>
                  <a:srgbClr val="FFFFFF"/>
                </a:solidFill>
                <a:latin typeface="Georgia"/>
                <a:ea typeface="Georgia"/>
                <a:cs typeface="Georgia"/>
                <a:sym typeface="Georgia"/>
              </a:rPr>
              <a:t>Biography</a:t>
            </a:r>
            <a:endParaRPr sz="5000">
              <a:solidFill>
                <a:schemeClr val="dk1"/>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34"/>
          <p:cNvSpPr/>
          <p:nvPr/>
        </p:nvSpPr>
        <p:spPr>
          <a:xfrm>
            <a:off x="946594" y="931926"/>
            <a:ext cx="1682750" cy="19334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7" name="Google Shape;1127;p34"/>
          <p:cNvSpPr txBox="1"/>
          <p:nvPr/>
        </p:nvSpPr>
        <p:spPr>
          <a:xfrm>
            <a:off x="3070606" y="969580"/>
            <a:ext cx="5684830" cy="1028410"/>
          </a:xfrm>
          <a:prstGeom prst="rect">
            <a:avLst/>
          </a:prstGeom>
          <a:noFill/>
          <a:ln>
            <a:noFill/>
          </a:ln>
        </p:spPr>
        <p:txBody>
          <a:bodyPr anchorCtr="0" anchor="t" bIns="0" lIns="0" spcFirstLastPara="1" rIns="0" wrap="square" tIns="0">
            <a:noAutofit/>
          </a:bodyPr>
          <a:lstStyle/>
          <a:p>
            <a:pPr indent="0" lvl="0" marL="12700" marR="38176" rtl="0" algn="l">
              <a:lnSpc>
                <a:spcPct val="106071"/>
              </a:lnSpc>
              <a:spcBef>
                <a:spcPts val="0"/>
              </a:spcBef>
              <a:spcAft>
                <a:spcPts val="0"/>
              </a:spcAft>
              <a:buNone/>
            </a:pPr>
            <a:r>
              <a:rPr lang="en-US" sz="2800">
                <a:solidFill>
                  <a:srgbClr val="BA0725"/>
                </a:solidFill>
                <a:latin typeface="Georgia"/>
                <a:ea typeface="Georgia"/>
                <a:cs typeface="Georgia"/>
                <a:sym typeface="Georgia"/>
              </a:rPr>
              <a:t>Avid Modjtabai</a:t>
            </a:r>
            <a:endParaRPr sz="2800">
              <a:solidFill>
                <a:schemeClr val="dk1"/>
              </a:solidFill>
              <a:latin typeface="Georgia"/>
              <a:ea typeface="Georgia"/>
              <a:cs typeface="Georgia"/>
              <a:sym typeface="Georgia"/>
            </a:endParaRPr>
          </a:p>
          <a:p>
            <a:pPr indent="0" lvl="0" marL="12700" marR="38176" rtl="0" algn="l">
              <a:lnSpc>
                <a:spcPct val="101277"/>
              </a:lnSpc>
              <a:spcBef>
                <a:spcPts val="1"/>
              </a:spcBef>
              <a:spcAft>
                <a:spcPts val="0"/>
              </a:spcAft>
              <a:buNone/>
            </a:pPr>
            <a:r>
              <a:rPr lang="en-US" sz="2000">
                <a:solidFill>
                  <a:schemeClr val="dk1"/>
                </a:solidFill>
                <a:latin typeface="Verdana"/>
                <a:ea typeface="Verdana"/>
                <a:cs typeface="Verdana"/>
                <a:sym typeface="Verdana"/>
              </a:rPr>
              <a:t>Senior Executive Vice President,</a:t>
            </a:r>
            <a:endParaRPr sz="2000">
              <a:solidFill>
                <a:schemeClr val="dk1"/>
              </a:solidFill>
              <a:latin typeface="Verdana"/>
              <a:ea typeface="Verdana"/>
              <a:cs typeface="Verdana"/>
              <a:sym typeface="Verdana"/>
            </a:endParaRPr>
          </a:p>
          <a:p>
            <a:pPr indent="0" lvl="0" marL="12700" marR="0" rtl="0" algn="l">
              <a:lnSpc>
                <a:spcPct val="101277"/>
              </a:lnSpc>
              <a:spcBef>
                <a:spcPts val="90"/>
              </a:spcBef>
              <a:spcAft>
                <a:spcPts val="0"/>
              </a:spcAft>
              <a:buNone/>
            </a:pPr>
            <a:r>
              <a:rPr lang="en-US" sz="2000">
                <a:solidFill>
                  <a:schemeClr val="dk1"/>
                </a:solidFill>
                <a:latin typeface="Verdana"/>
                <a:ea typeface="Verdana"/>
                <a:cs typeface="Verdana"/>
                <a:sym typeface="Verdana"/>
              </a:rPr>
              <a:t>Payments, Virtual Solutions, and Innovation</a:t>
            </a:r>
            <a:endParaRPr sz="2000">
              <a:solidFill>
                <a:schemeClr val="dk1"/>
              </a:solidFill>
              <a:latin typeface="Verdana"/>
              <a:ea typeface="Verdana"/>
              <a:cs typeface="Verdana"/>
              <a:sym typeface="Verdana"/>
            </a:endParaRPr>
          </a:p>
        </p:txBody>
      </p:sp>
      <p:sp>
        <p:nvSpPr>
          <p:cNvPr id="1128" name="Google Shape;1128;p34"/>
          <p:cNvSpPr txBox="1"/>
          <p:nvPr/>
        </p:nvSpPr>
        <p:spPr>
          <a:xfrm>
            <a:off x="3074035" y="2127854"/>
            <a:ext cx="107125" cy="159816"/>
          </a:xfrm>
          <a:prstGeom prst="rect">
            <a:avLst/>
          </a:prstGeom>
          <a:noFill/>
          <a:ln>
            <a:noFill/>
          </a:ln>
        </p:spPr>
        <p:txBody>
          <a:bodyPr anchorCtr="0" anchor="t" bIns="0" lIns="0" spcFirstLastPara="1" rIns="0" wrap="square" tIns="0">
            <a:noAutofit/>
          </a:bodyPr>
          <a:lstStyle/>
          <a:p>
            <a:pPr indent="0" lvl="0" marL="12700" marR="0" rtl="0" algn="l">
              <a:lnSpc>
                <a:spcPct val="92488"/>
              </a:lnSpc>
              <a:spcBef>
                <a:spcPts val="0"/>
              </a:spcBef>
              <a:spcAft>
                <a:spcPts val="0"/>
              </a:spcAft>
              <a:buNone/>
            </a:pPr>
            <a:r>
              <a:rPr lang="en-US" sz="1050">
                <a:solidFill>
                  <a:schemeClr val="dk1"/>
                </a:solidFill>
                <a:latin typeface="Noto Sans Symbols"/>
                <a:ea typeface="Noto Sans Symbols"/>
                <a:cs typeface="Noto Sans Symbols"/>
                <a:sym typeface="Noto Sans Symbols"/>
              </a:rPr>
              <a:t>▪</a:t>
            </a:r>
            <a:endParaRPr sz="1050">
              <a:solidFill>
                <a:schemeClr val="dk1"/>
              </a:solidFill>
              <a:latin typeface="Noto Sans Symbols"/>
              <a:ea typeface="Noto Sans Symbols"/>
              <a:cs typeface="Noto Sans Symbols"/>
              <a:sym typeface="Noto Sans Symbols"/>
            </a:endParaRPr>
          </a:p>
        </p:txBody>
      </p:sp>
      <p:sp>
        <p:nvSpPr>
          <p:cNvPr id="1129" name="Google Shape;1129;p34"/>
          <p:cNvSpPr txBox="1"/>
          <p:nvPr/>
        </p:nvSpPr>
        <p:spPr>
          <a:xfrm>
            <a:off x="3302635" y="2125529"/>
            <a:ext cx="5411382" cy="3607661"/>
          </a:xfrm>
          <a:prstGeom prst="rect">
            <a:avLst/>
          </a:prstGeom>
          <a:noFill/>
          <a:ln>
            <a:noFill/>
          </a:ln>
        </p:spPr>
        <p:txBody>
          <a:bodyPr anchorCtr="0" anchor="t" bIns="0" lIns="0" spcFirstLastPara="1" rIns="0" wrap="square" tIns="0">
            <a:noAutofit/>
          </a:bodyPr>
          <a:lstStyle/>
          <a:p>
            <a:pPr indent="0" lvl="0" marL="12700" marR="11609" rtl="0" algn="l">
              <a:lnSpc>
                <a:spcPct val="113809"/>
              </a:lnSpc>
              <a:spcBef>
                <a:spcPts val="0"/>
              </a:spcBef>
              <a:spcAft>
                <a:spcPts val="0"/>
              </a:spcAft>
              <a:buNone/>
            </a:pPr>
            <a:r>
              <a:rPr lang="en-US" sz="1050">
                <a:solidFill>
                  <a:schemeClr val="dk1"/>
                </a:solidFill>
                <a:latin typeface="Verdana"/>
                <a:ea typeface="Verdana"/>
                <a:cs typeface="Verdana"/>
                <a:sym typeface="Verdana"/>
              </a:rPr>
              <a:t>Avid Modjtabai is responsible for Wells Fargo’s Payments, Virtual Solutions and</a:t>
            </a:r>
            <a:endParaRPr sz="1050">
              <a:solidFill>
                <a:schemeClr val="dk1"/>
              </a:solidFill>
              <a:latin typeface="Verdana"/>
              <a:ea typeface="Verdana"/>
              <a:cs typeface="Verdana"/>
              <a:sym typeface="Verdana"/>
            </a:endParaRPr>
          </a:p>
          <a:p>
            <a:pPr indent="0" lvl="0" marL="12700" marR="66402" rtl="0" algn="l">
              <a:lnSpc>
                <a:spcPct val="120000"/>
              </a:lnSpc>
              <a:spcBef>
                <a:spcPts val="33"/>
              </a:spcBef>
              <a:spcAft>
                <a:spcPts val="0"/>
              </a:spcAft>
              <a:buNone/>
            </a:pPr>
            <a:r>
              <a:rPr lang="en-US" sz="1050">
                <a:solidFill>
                  <a:schemeClr val="dk1"/>
                </a:solidFill>
                <a:latin typeface="Verdana"/>
                <a:ea typeface="Verdana"/>
                <a:cs typeface="Verdana"/>
                <a:sym typeface="Verdana"/>
              </a:rPr>
              <a:t>Innovation (PVSI) group, and leads approximately 35,000 team members. The PVSI group brings together the company’s robust payments platforms, digital capabilities, online, mobile and phone channels and innovation teams. PVSI includes Deposits, Card and Retail Services, Treasury Management, Merchant Services, Virtual Channels, Operations, and the Enterprise Innovation Group.</a:t>
            </a:r>
            <a:endParaRPr sz="1050">
              <a:solidFill>
                <a:schemeClr val="dk1"/>
              </a:solidFill>
              <a:latin typeface="Verdana"/>
              <a:ea typeface="Verdana"/>
              <a:cs typeface="Verdana"/>
              <a:sym typeface="Verdana"/>
            </a:endParaRPr>
          </a:p>
          <a:p>
            <a:pPr indent="0" lvl="0" marL="12700" marR="2935" rtl="0" algn="l">
              <a:lnSpc>
                <a:spcPct val="100062"/>
              </a:lnSpc>
              <a:spcBef>
                <a:spcPts val="706"/>
              </a:spcBef>
              <a:spcAft>
                <a:spcPts val="0"/>
              </a:spcAft>
              <a:buNone/>
            </a:pPr>
            <a:r>
              <a:rPr lang="en-US" sz="1050">
                <a:solidFill>
                  <a:schemeClr val="dk1"/>
                </a:solidFill>
                <a:latin typeface="Verdana"/>
                <a:ea typeface="Verdana"/>
                <a:cs typeface="Verdana"/>
                <a:sym typeface="Verdana"/>
              </a:rPr>
              <a:t>A 24-year veteran of Wells Fargo, Modjtabai has served in a number of senior leadership roles prior to leading PVSI including: head of the Consumer Lending Group and enterprise-wide Operations, head of the Technology and Operations Group and Chief Information Office, head of Human Resources, and head of the Internet Services Group.</a:t>
            </a:r>
            <a:endParaRPr sz="1050">
              <a:solidFill>
                <a:schemeClr val="dk1"/>
              </a:solidFill>
              <a:latin typeface="Verdana"/>
              <a:ea typeface="Verdana"/>
              <a:cs typeface="Verdana"/>
              <a:sym typeface="Verdana"/>
            </a:endParaRPr>
          </a:p>
          <a:p>
            <a:pPr indent="0" lvl="0" marL="12700" marR="7220" rtl="0" algn="l">
              <a:lnSpc>
                <a:spcPct val="120000"/>
              </a:lnSpc>
              <a:spcBef>
                <a:spcPts val="889"/>
              </a:spcBef>
              <a:spcAft>
                <a:spcPts val="0"/>
              </a:spcAft>
              <a:buNone/>
            </a:pPr>
            <a:r>
              <a:rPr lang="en-US" sz="1050">
                <a:solidFill>
                  <a:schemeClr val="dk1"/>
                </a:solidFill>
                <a:latin typeface="Verdana"/>
                <a:ea typeface="Verdana"/>
                <a:cs typeface="Verdana"/>
                <a:sym typeface="Verdana"/>
              </a:rPr>
              <a:t>Modjtabai has been named as one of the “Most Powerful Women in Banking” by American Banker. Additionally, she received the “Ellis Island Medal of Honor,” awarded for her outstanding personal and professional achievements, coupled with preserving the richness of her heritage.</a:t>
            </a:r>
            <a:endParaRPr sz="1050">
              <a:solidFill>
                <a:schemeClr val="dk1"/>
              </a:solidFill>
              <a:latin typeface="Verdana"/>
              <a:ea typeface="Verdana"/>
              <a:cs typeface="Verdana"/>
              <a:sym typeface="Verdana"/>
            </a:endParaRPr>
          </a:p>
          <a:p>
            <a:pPr indent="0" lvl="0" marL="12700" marR="0" rtl="0" algn="l">
              <a:lnSpc>
                <a:spcPct val="120000"/>
              </a:lnSpc>
              <a:spcBef>
                <a:spcPts val="806"/>
              </a:spcBef>
              <a:spcAft>
                <a:spcPts val="0"/>
              </a:spcAft>
              <a:buNone/>
            </a:pPr>
            <a:r>
              <a:rPr lang="en-US" sz="1050">
                <a:solidFill>
                  <a:schemeClr val="dk1"/>
                </a:solidFill>
                <a:latin typeface="Verdana"/>
                <a:ea typeface="Verdana"/>
                <a:cs typeface="Verdana"/>
                <a:sym typeface="Verdana"/>
              </a:rPr>
              <a:t>As an active member of the community, she serves on the board of trustees for The Marine Mammal Center and on the board of directors for Avnet, Inc., a leading global technology distributor.</a:t>
            </a:r>
            <a:endParaRPr sz="1050">
              <a:solidFill>
                <a:schemeClr val="dk1"/>
              </a:solidFill>
              <a:latin typeface="Verdana"/>
              <a:ea typeface="Verdana"/>
              <a:cs typeface="Verdana"/>
              <a:sym typeface="Verdana"/>
            </a:endParaRPr>
          </a:p>
          <a:p>
            <a:pPr indent="0" lvl="0" marL="12700" marR="11609" rtl="0" algn="l">
              <a:lnSpc>
                <a:spcPct val="101277"/>
              </a:lnSpc>
              <a:spcBef>
                <a:spcPts val="693"/>
              </a:spcBef>
              <a:spcAft>
                <a:spcPts val="0"/>
              </a:spcAft>
              <a:buNone/>
            </a:pPr>
            <a:r>
              <a:rPr lang="en-US" sz="1050">
                <a:solidFill>
                  <a:schemeClr val="dk1"/>
                </a:solidFill>
                <a:latin typeface="Verdana"/>
                <a:ea typeface="Verdana"/>
                <a:cs typeface="Verdana"/>
                <a:sym typeface="Verdana"/>
              </a:rPr>
              <a:t>She earned a Bachelor’s degree in industrial engineering from Stanford</a:t>
            </a:r>
            <a:endParaRPr sz="1050">
              <a:solidFill>
                <a:schemeClr val="dk1"/>
              </a:solidFill>
              <a:latin typeface="Verdana"/>
              <a:ea typeface="Verdana"/>
              <a:cs typeface="Verdana"/>
              <a:sym typeface="Verdana"/>
            </a:endParaRPr>
          </a:p>
          <a:p>
            <a:pPr indent="0" lvl="0" marL="12700" marR="11609" rtl="0" algn="l">
              <a:lnSpc>
                <a:spcPct val="80000"/>
              </a:lnSpc>
              <a:spcBef>
                <a:spcPts val="63"/>
              </a:spcBef>
              <a:spcAft>
                <a:spcPts val="0"/>
              </a:spcAft>
              <a:buNone/>
            </a:pPr>
            <a:r>
              <a:rPr baseline="-25000" lang="en-US" sz="1575">
                <a:solidFill>
                  <a:schemeClr val="dk1"/>
                </a:solidFill>
                <a:latin typeface="Verdana"/>
                <a:ea typeface="Verdana"/>
                <a:cs typeface="Verdana"/>
                <a:sym typeface="Verdana"/>
              </a:rPr>
              <a:t>University and an MBA in finance from Columbia University.</a:t>
            </a:r>
            <a:endParaRPr sz="1050">
              <a:solidFill>
                <a:schemeClr val="dk1"/>
              </a:solidFill>
              <a:latin typeface="Verdana"/>
              <a:ea typeface="Verdana"/>
              <a:cs typeface="Verdana"/>
              <a:sym typeface="Verdana"/>
            </a:endParaRPr>
          </a:p>
        </p:txBody>
      </p:sp>
      <p:sp>
        <p:nvSpPr>
          <p:cNvPr id="1130" name="Google Shape;1130;p34"/>
          <p:cNvSpPr txBox="1"/>
          <p:nvPr/>
        </p:nvSpPr>
        <p:spPr>
          <a:xfrm>
            <a:off x="3074035" y="3190328"/>
            <a:ext cx="106940" cy="159512"/>
          </a:xfrm>
          <a:prstGeom prst="rect">
            <a:avLst/>
          </a:prstGeom>
          <a:noFill/>
          <a:ln>
            <a:noFill/>
          </a:ln>
        </p:spPr>
        <p:txBody>
          <a:bodyPr anchorCtr="0" anchor="t" bIns="0" lIns="0" spcFirstLastPara="1" rIns="0" wrap="square" tIns="0">
            <a:noAutofit/>
          </a:bodyPr>
          <a:lstStyle/>
          <a:p>
            <a:pPr indent="0" lvl="0" marL="12700" marR="0" rtl="0" algn="l">
              <a:lnSpc>
                <a:spcPct val="92488"/>
              </a:lnSpc>
              <a:spcBef>
                <a:spcPts val="0"/>
              </a:spcBef>
              <a:spcAft>
                <a:spcPts val="0"/>
              </a:spcAft>
              <a:buNone/>
            </a:pPr>
            <a:r>
              <a:rPr lang="en-US" sz="1050">
                <a:solidFill>
                  <a:schemeClr val="dk1"/>
                </a:solidFill>
                <a:latin typeface="Noto Sans Symbols"/>
                <a:ea typeface="Noto Sans Symbols"/>
                <a:cs typeface="Noto Sans Symbols"/>
                <a:sym typeface="Noto Sans Symbols"/>
              </a:rPr>
              <a:t>▪</a:t>
            </a:r>
            <a:endParaRPr sz="1050">
              <a:solidFill>
                <a:schemeClr val="dk1"/>
              </a:solidFill>
              <a:latin typeface="Noto Sans Symbols"/>
              <a:ea typeface="Noto Sans Symbols"/>
              <a:cs typeface="Noto Sans Symbols"/>
              <a:sym typeface="Noto Sans Symbols"/>
            </a:endParaRPr>
          </a:p>
        </p:txBody>
      </p:sp>
      <p:sp>
        <p:nvSpPr>
          <p:cNvPr id="1131" name="Google Shape;1131;p34"/>
          <p:cNvSpPr txBox="1"/>
          <p:nvPr/>
        </p:nvSpPr>
        <p:spPr>
          <a:xfrm>
            <a:off x="3074035" y="4091266"/>
            <a:ext cx="106940" cy="159512"/>
          </a:xfrm>
          <a:prstGeom prst="rect">
            <a:avLst/>
          </a:prstGeom>
          <a:noFill/>
          <a:ln>
            <a:noFill/>
          </a:ln>
        </p:spPr>
        <p:txBody>
          <a:bodyPr anchorCtr="0" anchor="t" bIns="0" lIns="0" spcFirstLastPara="1" rIns="0" wrap="square" tIns="0">
            <a:noAutofit/>
          </a:bodyPr>
          <a:lstStyle/>
          <a:p>
            <a:pPr indent="0" lvl="0" marL="12700" marR="0" rtl="0" algn="l">
              <a:lnSpc>
                <a:spcPct val="92488"/>
              </a:lnSpc>
              <a:spcBef>
                <a:spcPts val="0"/>
              </a:spcBef>
              <a:spcAft>
                <a:spcPts val="0"/>
              </a:spcAft>
              <a:buNone/>
            </a:pPr>
            <a:r>
              <a:rPr lang="en-US" sz="1050">
                <a:solidFill>
                  <a:schemeClr val="dk1"/>
                </a:solidFill>
                <a:latin typeface="Noto Sans Symbols"/>
                <a:ea typeface="Noto Sans Symbols"/>
                <a:cs typeface="Noto Sans Symbols"/>
                <a:sym typeface="Noto Sans Symbols"/>
              </a:rPr>
              <a:t>▪</a:t>
            </a:r>
            <a:endParaRPr sz="1050">
              <a:solidFill>
                <a:schemeClr val="dk1"/>
              </a:solidFill>
              <a:latin typeface="Noto Sans Symbols"/>
              <a:ea typeface="Noto Sans Symbols"/>
              <a:cs typeface="Noto Sans Symbols"/>
              <a:sym typeface="Noto Sans Symbols"/>
            </a:endParaRPr>
          </a:p>
        </p:txBody>
      </p:sp>
      <p:sp>
        <p:nvSpPr>
          <p:cNvPr id="1132" name="Google Shape;1132;p34"/>
          <p:cNvSpPr txBox="1"/>
          <p:nvPr/>
        </p:nvSpPr>
        <p:spPr>
          <a:xfrm>
            <a:off x="3074035" y="4833835"/>
            <a:ext cx="106940" cy="159512"/>
          </a:xfrm>
          <a:prstGeom prst="rect">
            <a:avLst/>
          </a:prstGeom>
          <a:noFill/>
          <a:ln>
            <a:noFill/>
          </a:ln>
        </p:spPr>
        <p:txBody>
          <a:bodyPr anchorCtr="0" anchor="t" bIns="0" lIns="0" spcFirstLastPara="1" rIns="0" wrap="square" tIns="0">
            <a:noAutofit/>
          </a:bodyPr>
          <a:lstStyle/>
          <a:p>
            <a:pPr indent="0" lvl="0" marL="12700" marR="0" rtl="0" algn="l">
              <a:lnSpc>
                <a:spcPct val="92488"/>
              </a:lnSpc>
              <a:spcBef>
                <a:spcPts val="0"/>
              </a:spcBef>
              <a:spcAft>
                <a:spcPts val="0"/>
              </a:spcAft>
              <a:buNone/>
            </a:pPr>
            <a:r>
              <a:rPr lang="en-US" sz="1050">
                <a:solidFill>
                  <a:schemeClr val="dk1"/>
                </a:solidFill>
                <a:latin typeface="Noto Sans Symbols"/>
                <a:ea typeface="Noto Sans Symbols"/>
                <a:cs typeface="Noto Sans Symbols"/>
                <a:sym typeface="Noto Sans Symbols"/>
              </a:rPr>
              <a:t>▪</a:t>
            </a:r>
            <a:endParaRPr sz="1050">
              <a:solidFill>
                <a:schemeClr val="dk1"/>
              </a:solidFill>
              <a:latin typeface="Noto Sans Symbols"/>
              <a:ea typeface="Noto Sans Symbols"/>
              <a:cs typeface="Noto Sans Symbols"/>
              <a:sym typeface="Noto Sans Symbols"/>
            </a:endParaRPr>
          </a:p>
        </p:txBody>
      </p:sp>
      <p:sp>
        <p:nvSpPr>
          <p:cNvPr id="1133" name="Google Shape;1133;p34"/>
          <p:cNvSpPr txBox="1"/>
          <p:nvPr/>
        </p:nvSpPr>
        <p:spPr>
          <a:xfrm>
            <a:off x="3074035" y="5416003"/>
            <a:ext cx="106940" cy="159511"/>
          </a:xfrm>
          <a:prstGeom prst="rect">
            <a:avLst/>
          </a:prstGeom>
          <a:noFill/>
          <a:ln>
            <a:noFill/>
          </a:ln>
        </p:spPr>
        <p:txBody>
          <a:bodyPr anchorCtr="0" anchor="t" bIns="0" lIns="0" spcFirstLastPara="1" rIns="0" wrap="square" tIns="0">
            <a:noAutofit/>
          </a:bodyPr>
          <a:lstStyle/>
          <a:p>
            <a:pPr indent="0" lvl="0" marL="12700" marR="0" rtl="0" algn="l">
              <a:lnSpc>
                <a:spcPct val="92488"/>
              </a:lnSpc>
              <a:spcBef>
                <a:spcPts val="0"/>
              </a:spcBef>
              <a:spcAft>
                <a:spcPts val="0"/>
              </a:spcAft>
              <a:buNone/>
            </a:pPr>
            <a:r>
              <a:rPr lang="en-US" sz="1050">
                <a:solidFill>
                  <a:schemeClr val="dk1"/>
                </a:solidFill>
                <a:latin typeface="Noto Sans Symbols"/>
                <a:ea typeface="Noto Sans Symbols"/>
                <a:cs typeface="Noto Sans Symbols"/>
                <a:sym typeface="Noto Sans Symbols"/>
              </a:rPr>
              <a:t>▪</a:t>
            </a:r>
            <a:endParaRPr sz="1050">
              <a:solidFill>
                <a:schemeClr val="dk1"/>
              </a:solidFill>
              <a:latin typeface="Noto Sans Symbols"/>
              <a:ea typeface="Noto Sans Symbols"/>
              <a:cs typeface="Noto Sans Symbols"/>
              <a:sym typeface="Noto Sans Symbols"/>
            </a:endParaRPr>
          </a:p>
        </p:txBody>
      </p:sp>
      <p:sp>
        <p:nvSpPr>
          <p:cNvPr id="1134" name="Google Shape;1134;p34"/>
          <p:cNvSpPr txBox="1"/>
          <p:nvPr/>
        </p:nvSpPr>
        <p:spPr>
          <a:xfrm>
            <a:off x="5649214" y="6656840"/>
            <a:ext cx="312774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31</a:t>
            </a:r>
            <a:endParaRPr sz="1000">
              <a:solidFill>
                <a:schemeClr val="dk1"/>
              </a:solidFill>
              <a:latin typeface="Verdana"/>
              <a:ea typeface="Verdana"/>
              <a:cs typeface="Verdana"/>
              <a:sym typeface="Verdana"/>
            </a:endParaRPr>
          </a:p>
        </p:txBody>
      </p:sp>
      <p:sp>
        <p:nvSpPr>
          <p:cNvPr id="1135" name="Google Shape;1135;p34"/>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6"/>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6"/>
          <p:cNvSpPr/>
          <p:nvPr/>
        </p:nvSpPr>
        <p:spPr>
          <a:xfrm>
            <a:off x="301917" y="928497"/>
            <a:ext cx="1664843" cy="2382901"/>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6"/>
          <p:cNvSpPr/>
          <p:nvPr/>
        </p:nvSpPr>
        <p:spPr>
          <a:xfrm>
            <a:off x="301917" y="928497"/>
            <a:ext cx="1664843" cy="2382901"/>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6"/>
          <p:cNvSpPr/>
          <p:nvPr/>
        </p:nvSpPr>
        <p:spPr>
          <a:xfrm>
            <a:off x="1981200" y="928497"/>
            <a:ext cx="6891401" cy="2382901"/>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5400">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6"/>
          <p:cNvSpPr/>
          <p:nvPr/>
        </p:nvSpPr>
        <p:spPr>
          <a:xfrm>
            <a:off x="301917" y="3453358"/>
            <a:ext cx="1664843" cy="2293747"/>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6"/>
          <p:cNvSpPr/>
          <p:nvPr/>
        </p:nvSpPr>
        <p:spPr>
          <a:xfrm>
            <a:off x="301917" y="3453358"/>
            <a:ext cx="1664843" cy="229374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5400">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6"/>
          <p:cNvSpPr/>
          <p:nvPr/>
        </p:nvSpPr>
        <p:spPr>
          <a:xfrm>
            <a:off x="1981200" y="3453358"/>
            <a:ext cx="6891401" cy="2293747"/>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53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6"/>
          <p:cNvSpPr txBox="1"/>
          <p:nvPr/>
        </p:nvSpPr>
        <p:spPr>
          <a:xfrm>
            <a:off x="214071" y="200341"/>
            <a:ext cx="1127988"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Strong</a:t>
            </a:r>
            <a:endParaRPr sz="2800">
              <a:solidFill>
                <a:schemeClr val="dk1"/>
              </a:solidFill>
              <a:latin typeface="Georgia"/>
              <a:ea typeface="Georgia"/>
              <a:cs typeface="Georgia"/>
              <a:sym typeface="Georgia"/>
            </a:endParaRPr>
          </a:p>
        </p:txBody>
      </p:sp>
      <p:sp>
        <p:nvSpPr>
          <p:cNvPr id="67" name="Google Shape;67;p6"/>
          <p:cNvSpPr txBox="1"/>
          <p:nvPr/>
        </p:nvSpPr>
        <p:spPr>
          <a:xfrm>
            <a:off x="1350720" y="200341"/>
            <a:ext cx="1511505"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positions</a:t>
            </a:r>
            <a:endParaRPr sz="2800">
              <a:solidFill>
                <a:schemeClr val="dk1"/>
              </a:solidFill>
              <a:latin typeface="Georgia"/>
              <a:ea typeface="Georgia"/>
              <a:cs typeface="Georgia"/>
              <a:sym typeface="Georgia"/>
            </a:endParaRPr>
          </a:p>
        </p:txBody>
      </p:sp>
      <p:sp>
        <p:nvSpPr>
          <p:cNvPr id="68" name="Google Shape;68;p6"/>
          <p:cNvSpPr txBox="1"/>
          <p:nvPr/>
        </p:nvSpPr>
        <p:spPr>
          <a:xfrm>
            <a:off x="2871934" y="200341"/>
            <a:ext cx="39249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in</a:t>
            </a:r>
            <a:endParaRPr sz="2800">
              <a:solidFill>
                <a:schemeClr val="dk1"/>
              </a:solidFill>
              <a:latin typeface="Georgia"/>
              <a:ea typeface="Georgia"/>
              <a:cs typeface="Georgia"/>
              <a:sym typeface="Georgia"/>
            </a:endParaRPr>
          </a:p>
        </p:txBody>
      </p:sp>
      <p:sp>
        <p:nvSpPr>
          <p:cNvPr id="69" name="Google Shape;69;p6"/>
          <p:cNvSpPr txBox="1"/>
          <p:nvPr/>
        </p:nvSpPr>
        <p:spPr>
          <a:xfrm>
            <a:off x="3271413" y="200341"/>
            <a:ext cx="1605490"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payments</a:t>
            </a:r>
            <a:endParaRPr sz="2800">
              <a:solidFill>
                <a:schemeClr val="dk1"/>
              </a:solidFill>
              <a:latin typeface="Georgia"/>
              <a:ea typeface="Georgia"/>
              <a:cs typeface="Georgia"/>
              <a:sym typeface="Georgia"/>
            </a:endParaRPr>
          </a:p>
        </p:txBody>
      </p:sp>
      <p:sp>
        <p:nvSpPr>
          <p:cNvPr id="70" name="Google Shape;70;p6"/>
          <p:cNvSpPr txBox="1"/>
          <p:nvPr/>
        </p:nvSpPr>
        <p:spPr>
          <a:xfrm>
            <a:off x="4884951" y="200341"/>
            <a:ext cx="671292"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and</a:t>
            </a:r>
            <a:endParaRPr sz="2800">
              <a:solidFill>
                <a:schemeClr val="dk1"/>
              </a:solidFill>
              <a:latin typeface="Georgia"/>
              <a:ea typeface="Georgia"/>
              <a:cs typeface="Georgia"/>
              <a:sym typeface="Georgia"/>
            </a:endParaRPr>
          </a:p>
        </p:txBody>
      </p:sp>
      <p:sp>
        <p:nvSpPr>
          <p:cNvPr id="71" name="Google Shape;71;p6"/>
          <p:cNvSpPr txBox="1"/>
          <p:nvPr/>
        </p:nvSpPr>
        <p:spPr>
          <a:xfrm>
            <a:off x="5563176" y="200341"/>
            <a:ext cx="107332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digital</a:t>
            </a:r>
            <a:endParaRPr sz="2800">
              <a:solidFill>
                <a:schemeClr val="dk1"/>
              </a:solidFill>
              <a:latin typeface="Georgia"/>
              <a:ea typeface="Georgia"/>
              <a:cs typeface="Georgia"/>
              <a:sym typeface="Georgia"/>
            </a:endParaRPr>
          </a:p>
        </p:txBody>
      </p:sp>
      <p:sp>
        <p:nvSpPr>
          <p:cNvPr id="72" name="Google Shape;72;p6"/>
          <p:cNvSpPr txBox="1"/>
          <p:nvPr/>
        </p:nvSpPr>
        <p:spPr>
          <a:xfrm>
            <a:off x="234187" y="5942444"/>
            <a:ext cx="8588419" cy="615188"/>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i="1" lang="en-US" sz="800">
                <a:solidFill>
                  <a:schemeClr val="dk1"/>
                </a:solidFill>
                <a:latin typeface="Verdana"/>
                <a:ea typeface="Verdana"/>
                <a:cs typeface="Verdana"/>
                <a:sym typeface="Verdana"/>
              </a:rPr>
              <a:t>(1) FDIC data, SNL Financial, as of June 2016. Retail deposit data is pro forma for acquisitions and caps deposits at $1 billion in a single banking branch and excludes</a:t>
            </a:r>
            <a:endParaRPr sz="800">
              <a:solidFill>
                <a:schemeClr val="dk1"/>
              </a:solidFill>
              <a:latin typeface="Verdana"/>
              <a:ea typeface="Verdana"/>
              <a:cs typeface="Verdana"/>
              <a:sym typeface="Verdana"/>
            </a:endParaRPr>
          </a:p>
          <a:p>
            <a:pPr indent="0" lvl="0" marL="12700" marR="88463" rtl="0" algn="l">
              <a:lnSpc>
                <a:spcPct val="120000"/>
              </a:lnSpc>
              <a:spcBef>
                <a:spcPts val="26"/>
              </a:spcBef>
              <a:spcAft>
                <a:spcPts val="0"/>
              </a:spcAft>
              <a:buNone/>
            </a:pPr>
            <a:r>
              <a:rPr i="1" lang="en-US" sz="800">
                <a:solidFill>
                  <a:schemeClr val="dk1"/>
                </a:solidFill>
                <a:latin typeface="Verdana"/>
                <a:ea typeface="Verdana"/>
                <a:cs typeface="Verdana"/>
                <a:sym typeface="Verdana"/>
              </a:rPr>
              <a:t>credit union deposits.(2) Nilson report, April 2017; total 2016 debit and prepaid transaction volume for consumer and small business. (3) Ernst &amp; Young: 2016 Cash Management Survey of fee-equivalent revenues in the U.S. (4) NACHA, Largest Financial Institution Originators of Automated Clearing House Payments, Year 2016. (5) The Nilson Report, March 2017. (6) Q1 2017 Keynote #1 in mobile overall. (7) 2016 Forrester US Online Banking Functionality Benchmark. (8) 2016 Keynote Small Business Scorecard. (9) World’s Best Corporate/Institutional Digital Banks - North America 2016, Global Finance magazine.</a:t>
            </a:r>
            <a:endParaRPr sz="800">
              <a:solidFill>
                <a:schemeClr val="dk1"/>
              </a:solidFill>
              <a:latin typeface="Verdana"/>
              <a:ea typeface="Verdana"/>
              <a:cs typeface="Verdana"/>
              <a:sym typeface="Verdana"/>
            </a:endParaRPr>
          </a:p>
        </p:txBody>
      </p:sp>
      <p:sp>
        <p:nvSpPr>
          <p:cNvPr id="73" name="Google Shape;73;p6"/>
          <p:cNvSpPr txBox="1"/>
          <p:nvPr/>
        </p:nvSpPr>
        <p:spPr>
          <a:xfrm>
            <a:off x="5729986" y="6656840"/>
            <a:ext cx="304667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3</a:t>
            </a:r>
            <a:endParaRPr sz="1000">
              <a:solidFill>
                <a:schemeClr val="dk1"/>
              </a:solidFill>
              <a:latin typeface="Verdana"/>
              <a:ea typeface="Verdana"/>
              <a:cs typeface="Verdana"/>
              <a:sym typeface="Verdana"/>
            </a:endParaRPr>
          </a:p>
        </p:txBody>
      </p:sp>
      <p:sp>
        <p:nvSpPr>
          <p:cNvPr id="74" name="Google Shape;74;p6"/>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75" name="Google Shape;75;p6"/>
          <p:cNvSpPr txBox="1"/>
          <p:nvPr/>
        </p:nvSpPr>
        <p:spPr>
          <a:xfrm>
            <a:off x="301917" y="3453358"/>
            <a:ext cx="1678412" cy="229374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850">
              <a:solidFill>
                <a:schemeClr val="dk1"/>
              </a:solidFill>
              <a:latin typeface="Calibri"/>
              <a:ea typeface="Calibri"/>
              <a:cs typeface="Calibri"/>
              <a:sym typeface="Calibri"/>
            </a:endParaRPr>
          </a:p>
          <a:p>
            <a:pPr indent="-10087" lvl="0" marL="378387" marR="392900" rtl="0" algn="ctr">
              <a:lnSpc>
                <a:spcPct val="101277"/>
              </a:lnSpc>
              <a:spcBef>
                <a:spcPts val="6000"/>
              </a:spcBef>
              <a:spcAft>
                <a:spcPts val="0"/>
              </a:spcAft>
              <a:buNone/>
            </a:pPr>
            <a:r>
              <a:rPr b="1" lang="en-US" sz="1800">
                <a:solidFill>
                  <a:srgbClr val="FFFFFF"/>
                </a:solidFill>
                <a:latin typeface="Verdana"/>
                <a:ea typeface="Verdana"/>
                <a:cs typeface="Verdana"/>
                <a:sym typeface="Verdana"/>
              </a:rPr>
              <a:t>Digital</a:t>
            </a:r>
            <a:endParaRPr sz="1800">
              <a:solidFill>
                <a:schemeClr val="dk1"/>
              </a:solidFill>
              <a:latin typeface="Verdana"/>
              <a:ea typeface="Verdana"/>
              <a:cs typeface="Verdana"/>
              <a:sym typeface="Verdana"/>
            </a:endParaRPr>
          </a:p>
          <a:p>
            <a:pPr indent="-6643" lvl="0" marL="95544" marR="108729" rtl="0" algn="ctr">
              <a:lnSpc>
                <a:spcPct val="80185"/>
              </a:lnSpc>
              <a:spcBef>
                <a:spcPts val="108"/>
              </a:spcBef>
              <a:spcAft>
                <a:spcPts val="0"/>
              </a:spcAft>
              <a:buNone/>
            </a:pPr>
            <a:r>
              <a:rPr b="1" baseline="-25000" lang="en-US" sz="2700">
                <a:solidFill>
                  <a:srgbClr val="FFFFFF"/>
                </a:solidFill>
                <a:latin typeface="Verdana"/>
                <a:ea typeface="Verdana"/>
                <a:cs typeface="Verdana"/>
                <a:sym typeface="Verdana"/>
              </a:rPr>
              <a:t>Leadership</a:t>
            </a:r>
            <a:endParaRPr sz="1800">
              <a:solidFill>
                <a:schemeClr val="dk1"/>
              </a:solidFill>
              <a:latin typeface="Verdana"/>
              <a:ea typeface="Verdana"/>
              <a:cs typeface="Verdana"/>
              <a:sym typeface="Verdana"/>
            </a:endParaRPr>
          </a:p>
        </p:txBody>
      </p:sp>
      <p:sp>
        <p:nvSpPr>
          <p:cNvPr id="76" name="Google Shape;76;p6"/>
          <p:cNvSpPr txBox="1"/>
          <p:nvPr/>
        </p:nvSpPr>
        <p:spPr>
          <a:xfrm>
            <a:off x="1980330" y="3453358"/>
            <a:ext cx="6892270" cy="229374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2265" lvl="0" marL="141966" marR="0" rtl="0" algn="l">
              <a:lnSpc>
                <a:spcPct val="10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Consumer mobile banking </a:t>
            </a:r>
            <a:r>
              <a:rPr baseline="30000" lang="en-US" sz="1650">
                <a:solidFill>
                  <a:schemeClr val="dk1"/>
                </a:solidFill>
                <a:latin typeface="Verdana"/>
                <a:ea typeface="Verdana"/>
                <a:cs typeface="Verdana"/>
                <a:sym typeface="Verdana"/>
              </a:rPr>
              <a:t>(6)</a:t>
            </a:r>
            <a:endParaRPr sz="1100">
              <a:solidFill>
                <a:schemeClr val="dk1"/>
              </a:solidFill>
              <a:latin typeface="Verdana"/>
              <a:ea typeface="Verdana"/>
              <a:cs typeface="Verdana"/>
              <a:sym typeface="Verdana"/>
            </a:endParaRPr>
          </a:p>
          <a:p>
            <a:pPr indent="-2265" lvl="0" marL="141966" marR="0" rtl="0" algn="l">
              <a:lnSpc>
                <a:spcPct val="100000"/>
              </a:lnSpc>
              <a:spcBef>
                <a:spcPts val="1774"/>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Consumer online money movement e-delivery </a:t>
            </a:r>
            <a:r>
              <a:rPr baseline="30000" lang="en-US" sz="1650">
                <a:solidFill>
                  <a:schemeClr val="dk1"/>
                </a:solidFill>
                <a:latin typeface="Verdana"/>
                <a:ea typeface="Verdana"/>
                <a:cs typeface="Verdana"/>
                <a:sym typeface="Verdana"/>
              </a:rPr>
              <a:t>(7)</a:t>
            </a:r>
            <a:endParaRPr sz="1100">
              <a:solidFill>
                <a:schemeClr val="dk1"/>
              </a:solidFill>
              <a:latin typeface="Verdana"/>
              <a:ea typeface="Verdana"/>
              <a:cs typeface="Verdana"/>
              <a:sym typeface="Verdana"/>
            </a:endParaRPr>
          </a:p>
          <a:p>
            <a:pPr indent="-2265" lvl="0" marL="141966" marR="0" rtl="0" algn="l">
              <a:lnSpc>
                <a:spcPct val="100000"/>
              </a:lnSpc>
              <a:spcBef>
                <a:spcPts val="1772"/>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Small business in digital </a:t>
            </a:r>
            <a:r>
              <a:rPr baseline="30000" lang="en-US" sz="1650">
                <a:solidFill>
                  <a:schemeClr val="dk1"/>
                </a:solidFill>
                <a:latin typeface="Verdana"/>
                <a:ea typeface="Verdana"/>
                <a:cs typeface="Verdana"/>
                <a:sym typeface="Verdana"/>
              </a:rPr>
              <a:t>(8)</a:t>
            </a:r>
            <a:endParaRPr sz="1100">
              <a:solidFill>
                <a:schemeClr val="dk1"/>
              </a:solidFill>
              <a:latin typeface="Verdana"/>
              <a:ea typeface="Verdana"/>
              <a:cs typeface="Verdana"/>
              <a:sym typeface="Verdana"/>
            </a:endParaRPr>
          </a:p>
          <a:p>
            <a:pPr indent="-2265" lvl="0" marL="141965" marR="0" rtl="0" algn="l">
              <a:lnSpc>
                <a:spcPct val="100000"/>
              </a:lnSpc>
              <a:spcBef>
                <a:spcPts val="1774"/>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Corporate/Institutional mobile banking, integrated   corporate banking site, and website design</a:t>
            </a:r>
            <a:r>
              <a:rPr baseline="-25000" lang="en-US" sz="2550">
                <a:solidFill>
                  <a:schemeClr val="dk1"/>
                </a:solidFill>
                <a:latin typeface="Verdana"/>
                <a:ea typeface="Verdana"/>
                <a:cs typeface="Verdana"/>
                <a:sym typeface="Verdana"/>
              </a:rPr>
              <a:t> </a:t>
            </a:r>
            <a:r>
              <a:rPr baseline="30000" lang="en-US" sz="1650">
                <a:solidFill>
                  <a:schemeClr val="dk1"/>
                </a:solidFill>
                <a:latin typeface="Verdana"/>
                <a:ea typeface="Verdana"/>
                <a:cs typeface="Verdana"/>
                <a:sym typeface="Verdana"/>
              </a:rPr>
              <a:t>(9)</a:t>
            </a:r>
            <a:endParaRPr sz="1100">
              <a:solidFill>
                <a:schemeClr val="dk1"/>
              </a:solidFill>
              <a:latin typeface="Verdana"/>
              <a:ea typeface="Verdana"/>
              <a:cs typeface="Verdana"/>
              <a:sym typeface="Verdana"/>
            </a:endParaRPr>
          </a:p>
        </p:txBody>
      </p:sp>
      <p:sp>
        <p:nvSpPr>
          <p:cNvPr id="77" name="Google Shape;77;p6"/>
          <p:cNvSpPr txBox="1"/>
          <p:nvPr/>
        </p:nvSpPr>
        <p:spPr>
          <a:xfrm>
            <a:off x="301917" y="928497"/>
            <a:ext cx="1678412" cy="23829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12627" lvl="0" marL="165027" marR="179906" rtl="0" algn="ctr">
              <a:lnSpc>
                <a:spcPct val="101277"/>
              </a:lnSpc>
              <a:spcBef>
                <a:spcPts val="6204"/>
              </a:spcBef>
              <a:spcAft>
                <a:spcPts val="0"/>
              </a:spcAft>
              <a:buNone/>
            </a:pPr>
            <a:r>
              <a:rPr b="1" lang="en-US" sz="1800">
                <a:solidFill>
                  <a:srgbClr val="FFFFFF"/>
                </a:solidFill>
                <a:latin typeface="Verdana"/>
                <a:ea typeface="Verdana"/>
                <a:cs typeface="Verdana"/>
                <a:sym typeface="Verdana"/>
              </a:rPr>
              <a:t>Payments</a:t>
            </a:r>
            <a:endParaRPr sz="1800">
              <a:solidFill>
                <a:schemeClr val="dk1"/>
              </a:solidFill>
              <a:latin typeface="Verdana"/>
              <a:ea typeface="Verdana"/>
              <a:cs typeface="Verdana"/>
              <a:sym typeface="Verdana"/>
            </a:endParaRPr>
          </a:p>
          <a:p>
            <a:pPr indent="-6666" lvl="0" marL="95567" marR="109626" rtl="0" algn="ctr">
              <a:lnSpc>
                <a:spcPct val="80000"/>
              </a:lnSpc>
              <a:spcBef>
                <a:spcPts val="108"/>
              </a:spcBef>
              <a:spcAft>
                <a:spcPts val="0"/>
              </a:spcAft>
              <a:buNone/>
            </a:pPr>
            <a:r>
              <a:rPr b="1" baseline="-25000" lang="en-US" sz="2700">
                <a:solidFill>
                  <a:srgbClr val="FFFFFF"/>
                </a:solidFill>
                <a:latin typeface="Verdana"/>
                <a:ea typeface="Verdana"/>
                <a:cs typeface="Verdana"/>
                <a:sym typeface="Verdana"/>
              </a:rPr>
              <a:t>Leadership</a:t>
            </a:r>
            <a:endParaRPr sz="1800">
              <a:solidFill>
                <a:schemeClr val="dk1"/>
              </a:solidFill>
              <a:latin typeface="Verdana"/>
              <a:ea typeface="Verdana"/>
              <a:cs typeface="Verdana"/>
              <a:sym typeface="Verdana"/>
            </a:endParaRPr>
          </a:p>
        </p:txBody>
      </p:sp>
      <p:sp>
        <p:nvSpPr>
          <p:cNvPr id="78" name="Google Shape;78;p6"/>
          <p:cNvSpPr txBox="1"/>
          <p:nvPr/>
        </p:nvSpPr>
        <p:spPr>
          <a:xfrm>
            <a:off x="1980330" y="928497"/>
            <a:ext cx="6892270" cy="23829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a:p>
            <a:pPr indent="-2265" lvl="0" marL="141966" marR="0" rtl="0" algn="l">
              <a:lnSpc>
                <a:spcPct val="10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Retail deposits </a:t>
            </a:r>
            <a:r>
              <a:rPr baseline="30000" lang="en-US" sz="1650">
                <a:solidFill>
                  <a:schemeClr val="dk1"/>
                </a:solidFill>
                <a:latin typeface="Verdana"/>
                <a:ea typeface="Verdana"/>
                <a:cs typeface="Verdana"/>
                <a:sym typeface="Verdana"/>
              </a:rPr>
              <a:t>(1)</a:t>
            </a:r>
            <a:endParaRPr sz="1100">
              <a:solidFill>
                <a:schemeClr val="dk1"/>
              </a:solidFill>
              <a:latin typeface="Verdana"/>
              <a:ea typeface="Verdana"/>
              <a:cs typeface="Verdana"/>
              <a:sym typeface="Verdana"/>
            </a:endParaRPr>
          </a:p>
          <a:p>
            <a:pPr indent="-2265" lvl="0" marL="141966" marR="0" rtl="0" algn="l">
              <a:lnSpc>
                <a:spcPct val="100000"/>
              </a:lnSpc>
              <a:spcBef>
                <a:spcPts val="1774"/>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Debit card transaction and purchase volume </a:t>
            </a:r>
            <a:r>
              <a:rPr baseline="30000" lang="en-US" sz="1650">
                <a:solidFill>
                  <a:schemeClr val="dk1"/>
                </a:solidFill>
                <a:latin typeface="Verdana"/>
                <a:ea typeface="Verdana"/>
                <a:cs typeface="Verdana"/>
                <a:sym typeface="Verdana"/>
              </a:rPr>
              <a:t>(2)</a:t>
            </a:r>
            <a:endParaRPr sz="1100">
              <a:solidFill>
                <a:schemeClr val="dk1"/>
              </a:solidFill>
              <a:latin typeface="Verdana"/>
              <a:ea typeface="Verdana"/>
              <a:cs typeface="Verdana"/>
              <a:sym typeface="Verdana"/>
            </a:endParaRPr>
          </a:p>
          <a:p>
            <a:pPr indent="-2265" lvl="0" marL="141966" marR="0" rtl="0" algn="l">
              <a:lnSpc>
                <a:spcPct val="100000"/>
              </a:lnSpc>
              <a:spcBef>
                <a:spcPts val="1772"/>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Treasury management </a:t>
            </a:r>
            <a:r>
              <a:rPr baseline="30000" lang="en-US" sz="1650">
                <a:solidFill>
                  <a:schemeClr val="dk1"/>
                </a:solidFill>
                <a:latin typeface="Verdana"/>
                <a:ea typeface="Verdana"/>
                <a:cs typeface="Verdana"/>
                <a:sym typeface="Verdana"/>
              </a:rPr>
              <a:t>(3)</a:t>
            </a:r>
            <a:endParaRPr sz="1100">
              <a:solidFill>
                <a:schemeClr val="dk1"/>
              </a:solidFill>
              <a:latin typeface="Verdana"/>
              <a:ea typeface="Verdana"/>
              <a:cs typeface="Verdana"/>
              <a:sym typeface="Verdana"/>
            </a:endParaRPr>
          </a:p>
          <a:p>
            <a:pPr indent="-2265" lvl="0" marL="141966" marR="0" rtl="0" algn="l">
              <a:lnSpc>
                <a:spcPct val="100000"/>
              </a:lnSpc>
              <a:spcBef>
                <a:spcPts val="1772"/>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#1 in ACH originations </a:t>
            </a:r>
            <a:r>
              <a:rPr baseline="30000" lang="en-US" sz="1650">
                <a:solidFill>
                  <a:schemeClr val="dk1"/>
                </a:solidFill>
                <a:latin typeface="Verdana"/>
                <a:ea typeface="Verdana"/>
                <a:cs typeface="Verdana"/>
                <a:sym typeface="Verdana"/>
              </a:rPr>
              <a:t>(4)</a:t>
            </a:r>
            <a:endParaRPr sz="1100">
              <a:solidFill>
                <a:schemeClr val="dk1"/>
              </a:solidFill>
              <a:latin typeface="Verdana"/>
              <a:ea typeface="Verdana"/>
              <a:cs typeface="Verdana"/>
              <a:sym typeface="Verdana"/>
            </a:endParaRPr>
          </a:p>
          <a:p>
            <a:pPr indent="-2265" lvl="0" marL="141966" marR="0" rtl="0" algn="l">
              <a:lnSpc>
                <a:spcPct val="100000"/>
              </a:lnSpc>
              <a:spcBef>
                <a:spcPts val="1775"/>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#2 in e-Commerce as merchant acquirer </a:t>
            </a:r>
            <a:r>
              <a:rPr baseline="30000" lang="en-US" sz="1650">
                <a:solidFill>
                  <a:schemeClr val="dk1"/>
                </a:solidFill>
                <a:latin typeface="Verdana"/>
                <a:ea typeface="Verdana"/>
                <a:cs typeface="Verdana"/>
                <a:sym typeface="Verdana"/>
              </a:rPr>
              <a:t>(5)</a:t>
            </a:r>
            <a:endParaRPr sz="110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7"/>
          <p:cNvSpPr/>
          <p:nvPr/>
        </p:nvSpPr>
        <p:spPr>
          <a:xfrm>
            <a:off x="4566158" y="653288"/>
            <a:ext cx="5842" cy="5577801"/>
          </a:xfrm>
          <a:custGeom>
            <a:rect b="b" l="l" r="r" t="t"/>
            <a:pathLst>
              <a:path extrusionOk="0" h="120000" w="120000">
                <a:moveTo>
                  <a:pt x="120000" y="0"/>
                </a:moveTo>
                <a:lnTo>
                  <a:pt x="0" y="120000"/>
                </a:lnTo>
              </a:path>
            </a:pathLst>
          </a:custGeom>
          <a:noFill/>
          <a:ln cap="flat" cmpd="sng" w="19050">
            <a:solidFill>
              <a:srgbClr val="878A91"/>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7"/>
          <p:cNvSpPr/>
          <p:nvPr/>
        </p:nvSpPr>
        <p:spPr>
          <a:xfrm>
            <a:off x="523074" y="4206709"/>
            <a:ext cx="3767201" cy="196049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7"/>
          <p:cNvSpPr/>
          <p:nvPr/>
        </p:nvSpPr>
        <p:spPr>
          <a:xfrm>
            <a:off x="523074" y="3816184"/>
            <a:ext cx="3767201" cy="43209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7"/>
          <p:cNvSpPr/>
          <p:nvPr/>
        </p:nvSpPr>
        <p:spPr>
          <a:xfrm>
            <a:off x="523074" y="3816184"/>
            <a:ext cx="3767201" cy="43209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7"/>
          <p:cNvSpPr/>
          <p:nvPr/>
        </p:nvSpPr>
        <p:spPr>
          <a:xfrm>
            <a:off x="1414274" y="4927340"/>
            <a:ext cx="714456" cy="857233"/>
          </a:xfrm>
          <a:custGeom>
            <a:rect b="b" l="l" r="r" t="t"/>
            <a:pathLst>
              <a:path extrusionOk="0" h="120000" w="120000">
                <a:moveTo>
                  <a:pt x="0" y="119999"/>
                </a:moveTo>
                <a:lnTo>
                  <a:pt x="120000" y="119999"/>
                </a:lnTo>
                <a:lnTo>
                  <a:pt x="120000" y="0"/>
                </a:lnTo>
                <a:lnTo>
                  <a:pt x="0" y="0"/>
                </a:lnTo>
                <a:lnTo>
                  <a:pt x="0" y="119999"/>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7"/>
          <p:cNvSpPr/>
          <p:nvPr/>
        </p:nvSpPr>
        <p:spPr>
          <a:xfrm>
            <a:off x="2695422" y="4865637"/>
            <a:ext cx="704647" cy="914214"/>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7"/>
          <p:cNvSpPr/>
          <p:nvPr/>
        </p:nvSpPr>
        <p:spPr>
          <a:xfrm>
            <a:off x="1128555" y="5784577"/>
            <a:ext cx="2552550"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7"/>
          <p:cNvSpPr/>
          <p:nvPr/>
        </p:nvSpPr>
        <p:spPr>
          <a:xfrm>
            <a:off x="3009900" y="4652772"/>
            <a:ext cx="76200" cy="174625"/>
          </a:xfrm>
          <a:custGeom>
            <a:rect b="b" l="l" r="r" t="t"/>
            <a:pathLst>
              <a:path extrusionOk="0" h="120000" w="120000">
                <a:moveTo>
                  <a:pt x="50000" y="67635"/>
                </a:moveTo>
                <a:lnTo>
                  <a:pt x="0" y="67636"/>
                </a:lnTo>
                <a:lnTo>
                  <a:pt x="60000" y="120000"/>
                </a:lnTo>
                <a:lnTo>
                  <a:pt x="120000" y="67636"/>
                </a:lnTo>
                <a:lnTo>
                  <a:pt x="70000" y="67636"/>
                </a:lnTo>
                <a:lnTo>
                  <a:pt x="70000" y="76363"/>
                </a:lnTo>
                <a:lnTo>
                  <a:pt x="50000" y="76363"/>
                </a:lnTo>
                <a:lnTo>
                  <a:pt x="50000" y="67635"/>
                </a:lnTo>
                <a:close/>
              </a:path>
              <a:path extrusionOk="0" h="120000" w="120000">
                <a:moveTo>
                  <a:pt x="50000" y="76363"/>
                </a:moveTo>
                <a:lnTo>
                  <a:pt x="70000" y="76363"/>
                </a:lnTo>
                <a:lnTo>
                  <a:pt x="70000" y="0"/>
                </a:lnTo>
                <a:lnTo>
                  <a:pt x="50000" y="0"/>
                </a:lnTo>
                <a:lnTo>
                  <a:pt x="50000" y="7636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7"/>
          <p:cNvSpPr/>
          <p:nvPr/>
        </p:nvSpPr>
        <p:spPr>
          <a:xfrm>
            <a:off x="1766951" y="4652772"/>
            <a:ext cx="1281049"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7"/>
          <p:cNvSpPr/>
          <p:nvPr/>
        </p:nvSpPr>
        <p:spPr>
          <a:xfrm>
            <a:off x="1766951" y="4652772"/>
            <a:ext cx="0" cy="23177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7"/>
          <p:cNvSpPr/>
          <p:nvPr/>
        </p:nvSpPr>
        <p:spPr>
          <a:xfrm>
            <a:off x="2047875" y="4516247"/>
            <a:ext cx="717550" cy="273050"/>
          </a:xfrm>
          <a:custGeom>
            <a:rect b="b" l="l" r="r" t="t"/>
            <a:pathLst>
              <a:path extrusionOk="0" h="120000" w="120000">
                <a:moveTo>
                  <a:pt x="0" y="60000"/>
                </a:moveTo>
                <a:lnTo>
                  <a:pt x="198" y="64923"/>
                </a:lnTo>
                <a:lnTo>
                  <a:pt x="785" y="69736"/>
                </a:lnTo>
                <a:lnTo>
                  <a:pt x="3059" y="78970"/>
                </a:lnTo>
                <a:lnTo>
                  <a:pt x="6697" y="87580"/>
                </a:lnTo>
                <a:lnTo>
                  <a:pt x="11577" y="95442"/>
                </a:lnTo>
                <a:lnTo>
                  <a:pt x="17575" y="102432"/>
                </a:lnTo>
                <a:lnTo>
                  <a:pt x="24566" y="108428"/>
                </a:lnTo>
                <a:lnTo>
                  <a:pt x="32428" y="113305"/>
                </a:lnTo>
                <a:lnTo>
                  <a:pt x="36647" y="115287"/>
                </a:lnTo>
                <a:lnTo>
                  <a:pt x="41036" y="116942"/>
                </a:lnTo>
                <a:lnTo>
                  <a:pt x="45582" y="118257"/>
                </a:lnTo>
                <a:lnTo>
                  <a:pt x="50268" y="119215"/>
                </a:lnTo>
                <a:lnTo>
                  <a:pt x="55079" y="119800"/>
                </a:lnTo>
                <a:lnTo>
                  <a:pt x="60000" y="120000"/>
                </a:lnTo>
                <a:lnTo>
                  <a:pt x="64920" y="119800"/>
                </a:lnTo>
                <a:lnTo>
                  <a:pt x="69731" y="119215"/>
                </a:lnTo>
                <a:lnTo>
                  <a:pt x="74417" y="118257"/>
                </a:lnTo>
                <a:lnTo>
                  <a:pt x="78962" y="116942"/>
                </a:lnTo>
                <a:lnTo>
                  <a:pt x="83352" y="115287"/>
                </a:lnTo>
                <a:lnTo>
                  <a:pt x="87571" y="113305"/>
                </a:lnTo>
                <a:lnTo>
                  <a:pt x="91603" y="111014"/>
                </a:lnTo>
                <a:lnTo>
                  <a:pt x="99045" y="105562"/>
                </a:lnTo>
                <a:lnTo>
                  <a:pt x="105555" y="99053"/>
                </a:lnTo>
                <a:lnTo>
                  <a:pt x="111009" y="91612"/>
                </a:lnTo>
                <a:lnTo>
                  <a:pt x="115284" y="83361"/>
                </a:lnTo>
                <a:lnTo>
                  <a:pt x="118255" y="74423"/>
                </a:lnTo>
                <a:lnTo>
                  <a:pt x="120000" y="60000"/>
                </a:lnTo>
                <a:lnTo>
                  <a:pt x="119800" y="55076"/>
                </a:lnTo>
                <a:lnTo>
                  <a:pt x="116940" y="41028"/>
                </a:lnTo>
                <a:lnTo>
                  <a:pt x="113302" y="32419"/>
                </a:lnTo>
                <a:lnTo>
                  <a:pt x="108422" y="24557"/>
                </a:lnTo>
                <a:lnTo>
                  <a:pt x="102424" y="17567"/>
                </a:lnTo>
                <a:lnTo>
                  <a:pt x="95433" y="11571"/>
                </a:lnTo>
                <a:lnTo>
                  <a:pt x="87571" y="6693"/>
                </a:lnTo>
                <a:lnTo>
                  <a:pt x="83352" y="4712"/>
                </a:lnTo>
                <a:lnTo>
                  <a:pt x="78962" y="3057"/>
                </a:lnTo>
                <a:lnTo>
                  <a:pt x="74417" y="1742"/>
                </a:lnTo>
                <a:lnTo>
                  <a:pt x="69731" y="784"/>
                </a:lnTo>
                <a:lnTo>
                  <a:pt x="64920" y="198"/>
                </a:lnTo>
                <a:lnTo>
                  <a:pt x="60000" y="0"/>
                </a:lnTo>
                <a:lnTo>
                  <a:pt x="55079" y="198"/>
                </a:lnTo>
                <a:lnTo>
                  <a:pt x="50268" y="784"/>
                </a:lnTo>
                <a:lnTo>
                  <a:pt x="45582" y="1742"/>
                </a:lnTo>
                <a:lnTo>
                  <a:pt x="41036" y="3057"/>
                </a:lnTo>
                <a:lnTo>
                  <a:pt x="36647" y="4712"/>
                </a:lnTo>
                <a:lnTo>
                  <a:pt x="32428" y="6693"/>
                </a:lnTo>
                <a:lnTo>
                  <a:pt x="28396" y="8985"/>
                </a:lnTo>
                <a:lnTo>
                  <a:pt x="20954" y="14437"/>
                </a:lnTo>
                <a:lnTo>
                  <a:pt x="14444" y="20945"/>
                </a:lnTo>
                <a:lnTo>
                  <a:pt x="8990" y="28386"/>
                </a:lnTo>
                <a:lnTo>
                  <a:pt x="4715" y="36638"/>
                </a:lnTo>
                <a:lnTo>
                  <a:pt x="1743" y="45575"/>
                </a:lnTo>
                <a:lnTo>
                  <a:pt x="198" y="55076"/>
                </a:lnTo>
                <a:lnTo>
                  <a:pt x="0" y="60000"/>
                </a:lnTo>
                <a:close/>
              </a:path>
            </a:pathLst>
          </a:custGeom>
          <a:solidFill>
            <a:srgbClr val="B0BDC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7"/>
          <p:cNvSpPr/>
          <p:nvPr/>
        </p:nvSpPr>
        <p:spPr>
          <a:xfrm>
            <a:off x="4853813" y="4235284"/>
            <a:ext cx="3767200" cy="1960499"/>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7"/>
          <p:cNvSpPr/>
          <p:nvPr/>
        </p:nvSpPr>
        <p:spPr>
          <a:xfrm>
            <a:off x="4853813" y="3828884"/>
            <a:ext cx="3767200" cy="432092"/>
          </a:xfrm>
          <a:custGeom>
            <a:rect b="b" l="l" r="r" t="t"/>
            <a:pathLst>
              <a:path extrusionOk="0" h="120000" w="120000">
                <a:moveTo>
                  <a:pt x="0" y="120000"/>
                </a:moveTo>
                <a:lnTo>
                  <a:pt x="119999" y="120000"/>
                </a:lnTo>
                <a:lnTo>
                  <a:pt x="119999"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7"/>
          <p:cNvSpPr/>
          <p:nvPr/>
        </p:nvSpPr>
        <p:spPr>
          <a:xfrm>
            <a:off x="4853813" y="3828884"/>
            <a:ext cx="3767200" cy="432092"/>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7"/>
          <p:cNvSpPr/>
          <p:nvPr/>
        </p:nvSpPr>
        <p:spPr>
          <a:xfrm>
            <a:off x="5748143" y="5117801"/>
            <a:ext cx="714390" cy="666772"/>
          </a:xfrm>
          <a:custGeom>
            <a:rect b="b" l="l" r="r" t="t"/>
            <a:pathLst>
              <a:path extrusionOk="0" h="120000" w="120000">
                <a:moveTo>
                  <a:pt x="0" y="120000"/>
                </a:moveTo>
                <a:lnTo>
                  <a:pt x="120000" y="120000"/>
                </a:lnTo>
                <a:lnTo>
                  <a:pt x="120000" y="0"/>
                </a:lnTo>
                <a:lnTo>
                  <a:pt x="0" y="0"/>
                </a:lnTo>
                <a:lnTo>
                  <a:pt x="0" y="120000"/>
                </a:lnTo>
                <a:close/>
              </a:path>
            </a:pathLst>
          </a:custGeom>
          <a:solidFill>
            <a:srgbClr val="7968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7"/>
          <p:cNvSpPr/>
          <p:nvPr/>
        </p:nvSpPr>
        <p:spPr>
          <a:xfrm>
            <a:off x="7029173" y="4865637"/>
            <a:ext cx="704898" cy="914214"/>
          </a:xfrm>
          <a:custGeom>
            <a:rect b="b" l="l" r="r" t="t"/>
            <a:pathLst>
              <a:path extrusionOk="0" h="120000" w="120000">
                <a:moveTo>
                  <a:pt x="0" y="120000"/>
                </a:moveTo>
                <a:lnTo>
                  <a:pt x="120000" y="120000"/>
                </a:lnTo>
                <a:lnTo>
                  <a:pt x="120000" y="0"/>
                </a:lnTo>
                <a:lnTo>
                  <a:pt x="0" y="0"/>
                </a:lnTo>
                <a:lnTo>
                  <a:pt x="0" y="120000"/>
                </a:lnTo>
                <a:close/>
              </a:path>
            </a:pathLst>
          </a:custGeom>
          <a:solidFill>
            <a:srgbClr val="7968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7"/>
          <p:cNvSpPr/>
          <p:nvPr/>
        </p:nvSpPr>
        <p:spPr>
          <a:xfrm>
            <a:off x="5462450" y="5784577"/>
            <a:ext cx="2552568" cy="0"/>
          </a:xfrm>
          <a:custGeom>
            <a:rect b="b" l="l" r="r" t="t"/>
            <a:pathLst>
              <a:path extrusionOk="0" h="120000" w="120000">
                <a:moveTo>
                  <a:pt x="0" y="0"/>
                </a:moveTo>
                <a:lnTo>
                  <a:pt x="11999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7"/>
          <p:cNvSpPr/>
          <p:nvPr/>
        </p:nvSpPr>
        <p:spPr>
          <a:xfrm>
            <a:off x="7343775" y="4652772"/>
            <a:ext cx="76200" cy="174625"/>
          </a:xfrm>
          <a:custGeom>
            <a:rect b="b" l="l" r="r" t="t"/>
            <a:pathLst>
              <a:path extrusionOk="0" h="120000" w="120000">
                <a:moveTo>
                  <a:pt x="50000" y="67635"/>
                </a:moveTo>
                <a:lnTo>
                  <a:pt x="0" y="67636"/>
                </a:lnTo>
                <a:lnTo>
                  <a:pt x="60000" y="120000"/>
                </a:lnTo>
                <a:lnTo>
                  <a:pt x="120000" y="67636"/>
                </a:lnTo>
                <a:lnTo>
                  <a:pt x="70000" y="67636"/>
                </a:lnTo>
                <a:lnTo>
                  <a:pt x="70000" y="76363"/>
                </a:lnTo>
                <a:lnTo>
                  <a:pt x="50000" y="76363"/>
                </a:lnTo>
                <a:lnTo>
                  <a:pt x="50000" y="67635"/>
                </a:lnTo>
                <a:close/>
              </a:path>
              <a:path extrusionOk="0" h="120000" w="120000">
                <a:moveTo>
                  <a:pt x="50000" y="76363"/>
                </a:moveTo>
                <a:lnTo>
                  <a:pt x="70000" y="76363"/>
                </a:lnTo>
                <a:lnTo>
                  <a:pt x="70000" y="0"/>
                </a:lnTo>
                <a:lnTo>
                  <a:pt x="50000" y="0"/>
                </a:lnTo>
                <a:lnTo>
                  <a:pt x="50000" y="7636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7"/>
          <p:cNvSpPr/>
          <p:nvPr/>
        </p:nvSpPr>
        <p:spPr>
          <a:xfrm>
            <a:off x="6100826" y="4652772"/>
            <a:ext cx="1281049"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7"/>
          <p:cNvSpPr/>
          <p:nvPr/>
        </p:nvSpPr>
        <p:spPr>
          <a:xfrm>
            <a:off x="6100826" y="4652772"/>
            <a:ext cx="0" cy="42227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7"/>
          <p:cNvSpPr/>
          <p:nvPr/>
        </p:nvSpPr>
        <p:spPr>
          <a:xfrm>
            <a:off x="6292850" y="4516247"/>
            <a:ext cx="897001" cy="273050"/>
          </a:xfrm>
          <a:custGeom>
            <a:rect b="b" l="l" r="r" t="t"/>
            <a:pathLst>
              <a:path extrusionOk="0" h="120000" w="120000">
                <a:moveTo>
                  <a:pt x="0" y="60000"/>
                </a:moveTo>
                <a:lnTo>
                  <a:pt x="198" y="64923"/>
                </a:lnTo>
                <a:lnTo>
                  <a:pt x="785" y="69736"/>
                </a:lnTo>
                <a:lnTo>
                  <a:pt x="4714" y="83361"/>
                </a:lnTo>
                <a:lnTo>
                  <a:pt x="8988" y="91612"/>
                </a:lnTo>
                <a:lnTo>
                  <a:pt x="14441" y="99053"/>
                </a:lnTo>
                <a:lnTo>
                  <a:pt x="20950" y="105562"/>
                </a:lnTo>
                <a:lnTo>
                  <a:pt x="28391" y="111014"/>
                </a:lnTo>
                <a:lnTo>
                  <a:pt x="32422" y="113305"/>
                </a:lnTo>
                <a:lnTo>
                  <a:pt x="36640" y="115287"/>
                </a:lnTo>
                <a:lnTo>
                  <a:pt x="41030" y="116942"/>
                </a:lnTo>
                <a:lnTo>
                  <a:pt x="45575" y="118257"/>
                </a:lnTo>
                <a:lnTo>
                  <a:pt x="50260" y="119215"/>
                </a:lnTo>
                <a:lnTo>
                  <a:pt x="55071" y="119800"/>
                </a:lnTo>
                <a:lnTo>
                  <a:pt x="59991" y="120000"/>
                </a:lnTo>
                <a:lnTo>
                  <a:pt x="64913" y="119800"/>
                </a:lnTo>
                <a:lnTo>
                  <a:pt x="69726" y="119215"/>
                </a:lnTo>
                <a:lnTo>
                  <a:pt x="74413" y="118257"/>
                </a:lnTo>
                <a:lnTo>
                  <a:pt x="78960" y="116942"/>
                </a:lnTo>
                <a:lnTo>
                  <a:pt x="83351" y="115287"/>
                </a:lnTo>
                <a:lnTo>
                  <a:pt x="87571" y="113305"/>
                </a:lnTo>
                <a:lnTo>
                  <a:pt x="91603" y="111014"/>
                </a:lnTo>
                <a:lnTo>
                  <a:pt x="99046" y="105562"/>
                </a:lnTo>
                <a:lnTo>
                  <a:pt x="105556" y="99053"/>
                </a:lnTo>
                <a:lnTo>
                  <a:pt x="111010" y="91612"/>
                </a:lnTo>
                <a:lnTo>
                  <a:pt x="115284" y="83361"/>
                </a:lnTo>
                <a:lnTo>
                  <a:pt x="118256" y="74423"/>
                </a:lnTo>
                <a:lnTo>
                  <a:pt x="120000" y="60000"/>
                </a:lnTo>
                <a:lnTo>
                  <a:pt x="119801" y="55076"/>
                </a:lnTo>
                <a:lnTo>
                  <a:pt x="116941" y="41028"/>
                </a:lnTo>
                <a:lnTo>
                  <a:pt x="113303" y="32419"/>
                </a:lnTo>
                <a:lnTo>
                  <a:pt x="108423" y="24557"/>
                </a:lnTo>
                <a:lnTo>
                  <a:pt x="102425" y="17567"/>
                </a:lnTo>
                <a:lnTo>
                  <a:pt x="95434" y="11571"/>
                </a:lnTo>
                <a:lnTo>
                  <a:pt x="87571" y="6693"/>
                </a:lnTo>
                <a:lnTo>
                  <a:pt x="83351" y="4712"/>
                </a:lnTo>
                <a:lnTo>
                  <a:pt x="78960" y="3057"/>
                </a:lnTo>
                <a:lnTo>
                  <a:pt x="74413" y="1742"/>
                </a:lnTo>
                <a:lnTo>
                  <a:pt x="69726" y="784"/>
                </a:lnTo>
                <a:lnTo>
                  <a:pt x="64913" y="198"/>
                </a:lnTo>
                <a:lnTo>
                  <a:pt x="59991" y="0"/>
                </a:lnTo>
                <a:lnTo>
                  <a:pt x="55071" y="198"/>
                </a:lnTo>
                <a:lnTo>
                  <a:pt x="50260" y="784"/>
                </a:lnTo>
                <a:lnTo>
                  <a:pt x="45575" y="1742"/>
                </a:lnTo>
                <a:lnTo>
                  <a:pt x="41030" y="3057"/>
                </a:lnTo>
                <a:lnTo>
                  <a:pt x="36640" y="4712"/>
                </a:lnTo>
                <a:lnTo>
                  <a:pt x="32422" y="6693"/>
                </a:lnTo>
                <a:lnTo>
                  <a:pt x="28391" y="8985"/>
                </a:lnTo>
                <a:lnTo>
                  <a:pt x="20950" y="14437"/>
                </a:lnTo>
                <a:lnTo>
                  <a:pt x="14441" y="20945"/>
                </a:lnTo>
                <a:lnTo>
                  <a:pt x="8988" y="28386"/>
                </a:lnTo>
                <a:lnTo>
                  <a:pt x="4714" y="36638"/>
                </a:lnTo>
                <a:lnTo>
                  <a:pt x="1743" y="45575"/>
                </a:lnTo>
                <a:lnTo>
                  <a:pt x="198" y="55076"/>
                </a:lnTo>
                <a:lnTo>
                  <a:pt x="0" y="60000"/>
                </a:lnTo>
                <a:close/>
              </a:path>
            </a:pathLst>
          </a:custGeom>
          <a:solidFill>
            <a:srgbClr val="B0BDC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7"/>
          <p:cNvSpPr/>
          <p:nvPr/>
        </p:nvSpPr>
        <p:spPr>
          <a:xfrm>
            <a:off x="523074" y="1711325"/>
            <a:ext cx="3767201" cy="1936877"/>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7"/>
          <p:cNvSpPr/>
          <p:nvPr/>
        </p:nvSpPr>
        <p:spPr>
          <a:xfrm>
            <a:off x="523074" y="1279486"/>
            <a:ext cx="3767201" cy="43209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7"/>
          <p:cNvSpPr/>
          <p:nvPr/>
        </p:nvSpPr>
        <p:spPr>
          <a:xfrm>
            <a:off x="523074" y="1279486"/>
            <a:ext cx="3767201" cy="43209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7"/>
          <p:cNvSpPr/>
          <p:nvPr/>
        </p:nvSpPr>
        <p:spPr>
          <a:xfrm>
            <a:off x="1147855" y="2185916"/>
            <a:ext cx="1390294" cy="323878"/>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7"/>
          <p:cNvSpPr/>
          <p:nvPr/>
        </p:nvSpPr>
        <p:spPr>
          <a:xfrm>
            <a:off x="1147855" y="2643007"/>
            <a:ext cx="1695104" cy="323878"/>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7"/>
          <p:cNvSpPr/>
          <p:nvPr/>
        </p:nvSpPr>
        <p:spPr>
          <a:xfrm>
            <a:off x="1147855" y="3100099"/>
            <a:ext cx="1895108" cy="323878"/>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7"/>
          <p:cNvSpPr/>
          <p:nvPr/>
        </p:nvSpPr>
        <p:spPr>
          <a:xfrm>
            <a:off x="1147855" y="2118943"/>
            <a:ext cx="0" cy="1362170"/>
          </a:xfrm>
          <a:custGeom>
            <a:rect b="b" l="l" r="r" t="t"/>
            <a:pathLst>
              <a:path extrusionOk="0" h="120000" w="120000">
                <a:moveTo>
                  <a:pt x="0" y="0"/>
                </a:moveTo>
                <a:lnTo>
                  <a:pt x="0" y="119999"/>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7"/>
          <p:cNvSpPr/>
          <p:nvPr/>
        </p:nvSpPr>
        <p:spPr>
          <a:xfrm>
            <a:off x="4853813" y="1685925"/>
            <a:ext cx="3767200" cy="1960499"/>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7"/>
          <p:cNvSpPr/>
          <p:nvPr/>
        </p:nvSpPr>
        <p:spPr>
          <a:xfrm>
            <a:off x="4853813" y="1279486"/>
            <a:ext cx="3767200" cy="432092"/>
          </a:xfrm>
          <a:custGeom>
            <a:rect b="b" l="l" r="r" t="t"/>
            <a:pathLst>
              <a:path extrusionOk="0" h="120000" w="120000">
                <a:moveTo>
                  <a:pt x="0" y="120000"/>
                </a:moveTo>
                <a:lnTo>
                  <a:pt x="119999" y="120000"/>
                </a:lnTo>
                <a:lnTo>
                  <a:pt x="119999"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7"/>
          <p:cNvSpPr/>
          <p:nvPr/>
        </p:nvSpPr>
        <p:spPr>
          <a:xfrm>
            <a:off x="4853813" y="1279486"/>
            <a:ext cx="3767200" cy="432092"/>
          </a:xfrm>
          <a:custGeom>
            <a:rect b="b" l="l" r="r" t="t"/>
            <a:pathLst>
              <a:path extrusionOk="0" h="120000" w="120000">
                <a:moveTo>
                  <a:pt x="0" y="120000"/>
                </a:moveTo>
                <a:lnTo>
                  <a:pt x="119999" y="120000"/>
                </a:lnTo>
                <a:lnTo>
                  <a:pt x="119999"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7"/>
          <p:cNvSpPr/>
          <p:nvPr/>
        </p:nvSpPr>
        <p:spPr>
          <a:xfrm>
            <a:off x="5405363" y="2995707"/>
            <a:ext cx="542863" cy="256945"/>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7"/>
          <p:cNvSpPr/>
          <p:nvPr/>
        </p:nvSpPr>
        <p:spPr>
          <a:xfrm>
            <a:off x="6376884" y="2624144"/>
            <a:ext cx="533367" cy="628508"/>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7"/>
          <p:cNvSpPr/>
          <p:nvPr/>
        </p:nvSpPr>
        <p:spPr>
          <a:xfrm>
            <a:off x="7334350" y="2333506"/>
            <a:ext cx="542863" cy="914422"/>
          </a:xfrm>
          <a:custGeom>
            <a:rect b="b" l="l" r="r" t="t"/>
            <a:pathLst>
              <a:path extrusionOk="0" h="120000" w="120000">
                <a:moveTo>
                  <a:pt x="0" y="119999"/>
                </a:moveTo>
                <a:lnTo>
                  <a:pt x="120000" y="119999"/>
                </a:lnTo>
                <a:lnTo>
                  <a:pt x="120000" y="0"/>
                </a:lnTo>
                <a:lnTo>
                  <a:pt x="0" y="0"/>
                </a:lnTo>
                <a:lnTo>
                  <a:pt x="0" y="119999"/>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7"/>
          <p:cNvSpPr/>
          <p:nvPr/>
        </p:nvSpPr>
        <p:spPr>
          <a:xfrm>
            <a:off x="5195814" y="3252648"/>
            <a:ext cx="2895696"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7"/>
          <p:cNvSpPr/>
          <p:nvPr/>
        </p:nvSpPr>
        <p:spPr>
          <a:xfrm>
            <a:off x="5672201" y="2143125"/>
            <a:ext cx="0" cy="80962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7"/>
          <p:cNvSpPr/>
          <p:nvPr/>
        </p:nvSpPr>
        <p:spPr>
          <a:xfrm>
            <a:off x="7567549" y="2143125"/>
            <a:ext cx="76200" cy="152400"/>
          </a:xfrm>
          <a:custGeom>
            <a:rect b="b" l="l" r="r" t="t"/>
            <a:pathLst>
              <a:path extrusionOk="0" h="120000" w="120000">
                <a:moveTo>
                  <a:pt x="50000" y="59999"/>
                </a:moveTo>
                <a:lnTo>
                  <a:pt x="0" y="60000"/>
                </a:lnTo>
                <a:lnTo>
                  <a:pt x="60000" y="120000"/>
                </a:lnTo>
                <a:lnTo>
                  <a:pt x="120000" y="60000"/>
                </a:lnTo>
                <a:lnTo>
                  <a:pt x="70000" y="60000"/>
                </a:lnTo>
                <a:lnTo>
                  <a:pt x="70000" y="70000"/>
                </a:lnTo>
                <a:lnTo>
                  <a:pt x="50000" y="70000"/>
                </a:lnTo>
                <a:lnTo>
                  <a:pt x="50000" y="59999"/>
                </a:lnTo>
                <a:close/>
              </a:path>
              <a:path extrusionOk="0" h="120000" w="120000">
                <a:moveTo>
                  <a:pt x="50000" y="70000"/>
                </a:moveTo>
                <a:lnTo>
                  <a:pt x="70000" y="70000"/>
                </a:lnTo>
                <a:lnTo>
                  <a:pt x="70000" y="0"/>
                </a:lnTo>
                <a:lnTo>
                  <a:pt x="50000" y="0"/>
                </a:lnTo>
                <a:lnTo>
                  <a:pt x="50000" y="700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7"/>
          <p:cNvSpPr/>
          <p:nvPr/>
        </p:nvSpPr>
        <p:spPr>
          <a:xfrm>
            <a:off x="5672201" y="2143125"/>
            <a:ext cx="1933575"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7"/>
          <p:cNvSpPr/>
          <p:nvPr/>
        </p:nvSpPr>
        <p:spPr>
          <a:xfrm>
            <a:off x="6330950" y="2006600"/>
            <a:ext cx="617601" cy="273050"/>
          </a:xfrm>
          <a:custGeom>
            <a:rect b="b" l="l" r="r" t="t"/>
            <a:pathLst>
              <a:path extrusionOk="0" h="120000" w="120000">
                <a:moveTo>
                  <a:pt x="0" y="60000"/>
                </a:moveTo>
                <a:lnTo>
                  <a:pt x="198" y="64923"/>
                </a:lnTo>
                <a:lnTo>
                  <a:pt x="785" y="69736"/>
                </a:lnTo>
                <a:lnTo>
                  <a:pt x="3059" y="78970"/>
                </a:lnTo>
                <a:lnTo>
                  <a:pt x="6698" y="87580"/>
                </a:lnTo>
                <a:lnTo>
                  <a:pt x="11578" y="95442"/>
                </a:lnTo>
                <a:lnTo>
                  <a:pt x="17575" y="102432"/>
                </a:lnTo>
                <a:lnTo>
                  <a:pt x="24566" y="108428"/>
                </a:lnTo>
                <a:lnTo>
                  <a:pt x="28395" y="111014"/>
                </a:lnTo>
                <a:lnTo>
                  <a:pt x="32426" y="113305"/>
                </a:lnTo>
                <a:lnTo>
                  <a:pt x="36644" y="115287"/>
                </a:lnTo>
                <a:lnTo>
                  <a:pt x="41032" y="116942"/>
                </a:lnTo>
                <a:lnTo>
                  <a:pt x="45576" y="118257"/>
                </a:lnTo>
                <a:lnTo>
                  <a:pt x="50260" y="119215"/>
                </a:lnTo>
                <a:lnTo>
                  <a:pt x="55069" y="119800"/>
                </a:lnTo>
                <a:lnTo>
                  <a:pt x="59987" y="120000"/>
                </a:lnTo>
                <a:lnTo>
                  <a:pt x="64908" y="119800"/>
                </a:lnTo>
                <a:lnTo>
                  <a:pt x="69720" y="119215"/>
                </a:lnTo>
                <a:lnTo>
                  <a:pt x="74408" y="118257"/>
                </a:lnTo>
                <a:lnTo>
                  <a:pt x="78954" y="116942"/>
                </a:lnTo>
                <a:lnTo>
                  <a:pt x="83345" y="115287"/>
                </a:lnTo>
                <a:lnTo>
                  <a:pt x="87565" y="113305"/>
                </a:lnTo>
                <a:lnTo>
                  <a:pt x="91597" y="111014"/>
                </a:lnTo>
                <a:lnTo>
                  <a:pt x="95428" y="108428"/>
                </a:lnTo>
                <a:lnTo>
                  <a:pt x="102421" y="102432"/>
                </a:lnTo>
                <a:lnTo>
                  <a:pt x="108419" y="95442"/>
                </a:lnTo>
                <a:lnTo>
                  <a:pt x="113300" y="87580"/>
                </a:lnTo>
                <a:lnTo>
                  <a:pt x="116940" y="78970"/>
                </a:lnTo>
                <a:lnTo>
                  <a:pt x="119214" y="69736"/>
                </a:lnTo>
                <a:lnTo>
                  <a:pt x="120000" y="60000"/>
                </a:lnTo>
                <a:lnTo>
                  <a:pt x="119800" y="55076"/>
                </a:lnTo>
                <a:lnTo>
                  <a:pt x="118255" y="45575"/>
                </a:lnTo>
                <a:lnTo>
                  <a:pt x="115283" y="36638"/>
                </a:lnTo>
                <a:lnTo>
                  <a:pt x="111007" y="28386"/>
                </a:lnTo>
                <a:lnTo>
                  <a:pt x="105552" y="20945"/>
                </a:lnTo>
                <a:lnTo>
                  <a:pt x="99041" y="14437"/>
                </a:lnTo>
                <a:lnTo>
                  <a:pt x="91597" y="8985"/>
                </a:lnTo>
                <a:lnTo>
                  <a:pt x="87565" y="6693"/>
                </a:lnTo>
                <a:lnTo>
                  <a:pt x="83345" y="4712"/>
                </a:lnTo>
                <a:lnTo>
                  <a:pt x="78954" y="3057"/>
                </a:lnTo>
                <a:lnTo>
                  <a:pt x="74408" y="1742"/>
                </a:lnTo>
                <a:lnTo>
                  <a:pt x="69720" y="784"/>
                </a:lnTo>
                <a:lnTo>
                  <a:pt x="64908" y="198"/>
                </a:lnTo>
                <a:lnTo>
                  <a:pt x="59987" y="0"/>
                </a:lnTo>
                <a:lnTo>
                  <a:pt x="55069" y="198"/>
                </a:lnTo>
                <a:lnTo>
                  <a:pt x="50260" y="784"/>
                </a:lnTo>
                <a:lnTo>
                  <a:pt x="45576" y="1742"/>
                </a:lnTo>
                <a:lnTo>
                  <a:pt x="41032" y="3057"/>
                </a:lnTo>
                <a:lnTo>
                  <a:pt x="36644" y="4712"/>
                </a:lnTo>
                <a:lnTo>
                  <a:pt x="32426" y="6693"/>
                </a:lnTo>
                <a:lnTo>
                  <a:pt x="28395" y="8985"/>
                </a:lnTo>
                <a:lnTo>
                  <a:pt x="24566" y="11571"/>
                </a:lnTo>
                <a:lnTo>
                  <a:pt x="17575" y="17567"/>
                </a:lnTo>
                <a:lnTo>
                  <a:pt x="11578" y="24557"/>
                </a:lnTo>
                <a:lnTo>
                  <a:pt x="6698" y="32419"/>
                </a:lnTo>
                <a:lnTo>
                  <a:pt x="3059" y="41028"/>
                </a:lnTo>
                <a:lnTo>
                  <a:pt x="785" y="50263"/>
                </a:lnTo>
                <a:lnTo>
                  <a:pt x="198" y="55076"/>
                </a:lnTo>
                <a:lnTo>
                  <a:pt x="0" y="60000"/>
                </a:lnTo>
                <a:close/>
              </a:path>
            </a:pathLst>
          </a:custGeom>
          <a:solidFill>
            <a:srgbClr val="B0BDC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7"/>
          <p:cNvSpPr txBox="1"/>
          <p:nvPr/>
        </p:nvSpPr>
        <p:spPr>
          <a:xfrm>
            <a:off x="214071" y="200341"/>
            <a:ext cx="1413032"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Digitally</a:t>
            </a:r>
            <a:endParaRPr sz="2800">
              <a:solidFill>
                <a:schemeClr val="dk1"/>
              </a:solidFill>
              <a:latin typeface="Georgia"/>
              <a:ea typeface="Georgia"/>
              <a:cs typeface="Georgia"/>
              <a:sym typeface="Georgia"/>
            </a:endParaRPr>
          </a:p>
        </p:txBody>
      </p:sp>
      <p:sp>
        <p:nvSpPr>
          <p:cNvPr id="124" name="Google Shape;124;p7"/>
          <p:cNvSpPr txBox="1"/>
          <p:nvPr/>
        </p:nvSpPr>
        <p:spPr>
          <a:xfrm>
            <a:off x="1635504" y="200341"/>
            <a:ext cx="1377668"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engaged</a:t>
            </a:r>
            <a:endParaRPr sz="2800">
              <a:solidFill>
                <a:schemeClr val="dk1"/>
              </a:solidFill>
              <a:latin typeface="Georgia"/>
              <a:ea typeface="Georgia"/>
              <a:cs typeface="Georgia"/>
              <a:sym typeface="Georgia"/>
            </a:endParaRPr>
          </a:p>
        </p:txBody>
      </p:sp>
      <p:sp>
        <p:nvSpPr>
          <p:cNvPr id="125" name="Google Shape;125;p7"/>
          <p:cNvSpPr txBox="1"/>
          <p:nvPr/>
        </p:nvSpPr>
        <p:spPr>
          <a:xfrm>
            <a:off x="3020008" y="200341"/>
            <a:ext cx="1630297"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consumer</a:t>
            </a:r>
            <a:endParaRPr sz="2800">
              <a:solidFill>
                <a:schemeClr val="dk1"/>
              </a:solidFill>
              <a:latin typeface="Georgia"/>
              <a:ea typeface="Georgia"/>
              <a:cs typeface="Georgia"/>
              <a:sym typeface="Georgia"/>
            </a:endParaRPr>
          </a:p>
        </p:txBody>
      </p:sp>
      <p:sp>
        <p:nvSpPr>
          <p:cNvPr id="126" name="Google Shape;126;p7"/>
          <p:cNvSpPr txBox="1"/>
          <p:nvPr/>
        </p:nvSpPr>
        <p:spPr>
          <a:xfrm>
            <a:off x="4657337" y="200341"/>
            <a:ext cx="671292"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and</a:t>
            </a:r>
            <a:endParaRPr sz="2800">
              <a:solidFill>
                <a:schemeClr val="dk1"/>
              </a:solidFill>
              <a:latin typeface="Georgia"/>
              <a:ea typeface="Georgia"/>
              <a:cs typeface="Georgia"/>
              <a:sym typeface="Georgia"/>
            </a:endParaRPr>
          </a:p>
        </p:txBody>
      </p:sp>
      <p:sp>
        <p:nvSpPr>
          <p:cNvPr id="127" name="Google Shape;127;p7"/>
          <p:cNvSpPr txBox="1"/>
          <p:nvPr/>
        </p:nvSpPr>
        <p:spPr>
          <a:xfrm>
            <a:off x="5337338" y="200341"/>
            <a:ext cx="3319160" cy="380491"/>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wholesale customers</a:t>
            </a:r>
            <a:endParaRPr sz="2800">
              <a:solidFill>
                <a:schemeClr val="dk1"/>
              </a:solidFill>
              <a:latin typeface="Georgia"/>
              <a:ea typeface="Georgia"/>
              <a:cs typeface="Georgia"/>
              <a:sym typeface="Georgia"/>
            </a:endParaRPr>
          </a:p>
        </p:txBody>
      </p:sp>
      <p:sp>
        <p:nvSpPr>
          <p:cNvPr id="128" name="Google Shape;128;p7"/>
          <p:cNvSpPr txBox="1"/>
          <p:nvPr/>
        </p:nvSpPr>
        <p:spPr>
          <a:xfrm>
            <a:off x="1775205" y="955894"/>
            <a:ext cx="1200432"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b="1" lang="en-US" sz="1600" u="sng">
                <a:solidFill>
                  <a:schemeClr val="dk1"/>
                </a:solidFill>
                <a:latin typeface="Verdana"/>
                <a:ea typeface="Verdana"/>
                <a:cs typeface="Verdana"/>
                <a:sym typeface="Verdana"/>
              </a:rPr>
              <a:t>Consumer</a:t>
            </a:r>
            <a:endParaRPr sz="1600">
              <a:solidFill>
                <a:schemeClr val="dk1"/>
              </a:solidFill>
              <a:latin typeface="Verdana"/>
              <a:ea typeface="Verdana"/>
              <a:cs typeface="Verdana"/>
              <a:sym typeface="Verdana"/>
            </a:endParaRPr>
          </a:p>
        </p:txBody>
      </p:sp>
      <p:sp>
        <p:nvSpPr>
          <p:cNvPr id="129" name="Google Shape;129;p7"/>
          <p:cNvSpPr txBox="1"/>
          <p:nvPr/>
        </p:nvSpPr>
        <p:spPr>
          <a:xfrm>
            <a:off x="6091555" y="955894"/>
            <a:ext cx="1229808" cy="228091"/>
          </a:xfrm>
          <a:prstGeom prst="rect">
            <a:avLst/>
          </a:prstGeom>
          <a:noFill/>
          <a:ln>
            <a:noFill/>
          </a:ln>
        </p:spPr>
        <p:txBody>
          <a:bodyPr anchorCtr="0" anchor="t" bIns="0" lIns="0" spcFirstLastPara="1" rIns="0" wrap="square" tIns="0">
            <a:noAutofit/>
          </a:bodyPr>
          <a:lstStyle/>
          <a:p>
            <a:pPr indent="0" lvl="0" marL="12700" marR="0" rtl="0" algn="l">
              <a:lnSpc>
                <a:spcPct val="109687"/>
              </a:lnSpc>
              <a:spcBef>
                <a:spcPts val="0"/>
              </a:spcBef>
              <a:spcAft>
                <a:spcPts val="0"/>
              </a:spcAft>
              <a:buNone/>
            </a:pPr>
            <a:r>
              <a:rPr b="1" lang="en-US" sz="1600" u="sng">
                <a:solidFill>
                  <a:schemeClr val="dk1"/>
                </a:solidFill>
                <a:latin typeface="Verdana"/>
                <a:ea typeface="Verdana"/>
                <a:cs typeface="Verdana"/>
                <a:sym typeface="Verdana"/>
              </a:rPr>
              <a:t>Wholesale</a:t>
            </a:r>
            <a:endParaRPr sz="1600">
              <a:solidFill>
                <a:schemeClr val="dk1"/>
              </a:solidFill>
              <a:latin typeface="Verdana"/>
              <a:ea typeface="Verdana"/>
              <a:cs typeface="Verdana"/>
              <a:sym typeface="Verdana"/>
            </a:endParaRPr>
          </a:p>
        </p:txBody>
      </p:sp>
      <p:sp>
        <p:nvSpPr>
          <p:cNvPr id="130" name="Google Shape;130;p7"/>
          <p:cNvSpPr txBox="1"/>
          <p:nvPr/>
        </p:nvSpPr>
        <p:spPr>
          <a:xfrm>
            <a:off x="234188" y="6299669"/>
            <a:ext cx="8680593" cy="249427"/>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i="1" lang="en-US" sz="800">
                <a:solidFill>
                  <a:schemeClr val="dk1"/>
                </a:solidFill>
                <a:latin typeface="Verdana"/>
                <a:ea typeface="Verdana"/>
                <a:cs typeface="Verdana"/>
                <a:sym typeface="Verdana"/>
              </a:rPr>
              <a:t>(1)  Customers who in the last 90 days transacted with one or more of the following: bill pay, person to person, wires, asset to credit account transfers (on and off-us),</a:t>
            </a:r>
            <a:endParaRPr sz="800">
              <a:solidFill>
                <a:schemeClr val="dk1"/>
              </a:solidFill>
              <a:latin typeface="Verdana"/>
              <a:ea typeface="Verdana"/>
              <a:cs typeface="Verdana"/>
              <a:sym typeface="Verdana"/>
            </a:endParaRPr>
          </a:p>
          <a:p>
            <a:pPr indent="-1524" lvl="0" marL="242824" marR="15316" rtl="0" algn="l">
              <a:lnSpc>
                <a:spcPct val="120000"/>
              </a:lnSpc>
              <a:spcBef>
                <a:spcPts val="1"/>
              </a:spcBef>
              <a:spcAft>
                <a:spcPts val="0"/>
              </a:spcAft>
              <a:buNone/>
            </a:pPr>
            <a:r>
              <a:rPr i="1" lang="en-US" sz="800">
                <a:solidFill>
                  <a:schemeClr val="dk1"/>
                </a:solidFill>
                <a:latin typeface="Verdana"/>
                <a:ea typeface="Verdana"/>
                <a:cs typeface="Verdana"/>
                <a:sym typeface="Verdana"/>
              </a:rPr>
              <a:t>global remittance, and small business e-payments.</a:t>
            </a:r>
            <a:endParaRPr sz="800">
              <a:solidFill>
                <a:schemeClr val="dk1"/>
              </a:solidFill>
              <a:latin typeface="Verdana"/>
              <a:ea typeface="Verdana"/>
              <a:cs typeface="Verdana"/>
              <a:sym typeface="Verdana"/>
            </a:endParaRPr>
          </a:p>
        </p:txBody>
      </p:sp>
      <p:sp>
        <p:nvSpPr>
          <p:cNvPr id="131" name="Google Shape;131;p7"/>
          <p:cNvSpPr txBox="1"/>
          <p:nvPr/>
        </p:nvSpPr>
        <p:spPr>
          <a:xfrm>
            <a:off x="5729986" y="6656840"/>
            <a:ext cx="304667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4</a:t>
            </a:r>
            <a:endParaRPr sz="1000">
              <a:solidFill>
                <a:schemeClr val="dk1"/>
              </a:solidFill>
              <a:latin typeface="Verdana"/>
              <a:ea typeface="Verdana"/>
              <a:cs typeface="Verdana"/>
              <a:sym typeface="Verdana"/>
            </a:endParaRPr>
          </a:p>
        </p:txBody>
      </p:sp>
      <p:sp>
        <p:nvSpPr>
          <p:cNvPr id="132" name="Google Shape;132;p7"/>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133" name="Google Shape;133;p7"/>
          <p:cNvSpPr txBox="1"/>
          <p:nvPr/>
        </p:nvSpPr>
        <p:spPr>
          <a:xfrm>
            <a:off x="5462450" y="4865637"/>
            <a:ext cx="1566722" cy="25216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4" name="Google Shape;134;p7"/>
          <p:cNvSpPr txBox="1"/>
          <p:nvPr/>
        </p:nvSpPr>
        <p:spPr>
          <a:xfrm>
            <a:off x="7029173" y="4865637"/>
            <a:ext cx="704898" cy="91894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5" name="Google Shape;135;p7"/>
          <p:cNvSpPr txBox="1"/>
          <p:nvPr/>
        </p:nvSpPr>
        <p:spPr>
          <a:xfrm>
            <a:off x="7734072" y="4865637"/>
            <a:ext cx="280947" cy="91894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6" name="Google Shape;136;p7"/>
          <p:cNvSpPr txBox="1"/>
          <p:nvPr/>
        </p:nvSpPr>
        <p:spPr>
          <a:xfrm>
            <a:off x="5462450" y="5117801"/>
            <a:ext cx="285692" cy="6667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7" name="Google Shape;137;p7"/>
          <p:cNvSpPr txBox="1"/>
          <p:nvPr/>
        </p:nvSpPr>
        <p:spPr>
          <a:xfrm>
            <a:off x="5748143" y="5117801"/>
            <a:ext cx="714390" cy="6667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8" name="Google Shape;138;p7"/>
          <p:cNvSpPr txBox="1"/>
          <p:nvPr/>
        </p:nvSpPr>
        <p:spPr>
          <a:xfrm>
            <a:off x="6462533" y="5117801"/>
            <a:ext cx="566639" cy="6667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39" name="Google Shape;139;p7"/>
          <p:cNvSpPr txBox="1"/>
          <p:nvPr/>
        </p:nvSpPr>
        <p:spPr>
          <a:xfrm>
            <a:off x="1128555" y="4865637"/>
            <a:ext cx="1566867" cy="6170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7"/>
          <p:cNvSpPr txBox="1"/>
          <p:nvPr/>
        </p:nvSpPr>
        <p:spPr>
          <a:xfrm>
            <a:off x="2695422" y="4865637"/>
            <a:ext cx="704647" cy="91894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1" name="Google Shape;141;p7"/>
          <p:cNvSpPr txBox="1"/>
          <p:nvPr/>
        </p:nvSpPr>
        <p:spPr>
          <a:xfrm>
            <a:off x="3400069" y="4865637"/>
            <a:ext cx="281036" cy="91894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2" name="Google Shape;142;p7"/>
          <p:cNvSpPr txBox="1"/>
          <p:nvPr/>
        </p:nvSpPr>
        <p:spPr>
          <a:xfrm>
            <a:off x="1128555" y="4927340"/>
            <a:ext cx="285719" cy="85723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3" name="Google Shape;143;p7"/>
          <p:cNvSpPr txBox="1"/>
          <p:nvPr/>
        </p:nvSpPr>
        <p:spPr>
          <a:xfrm>
            <a:off x="1414274" y="4927340"/>
            <a:ext cx="714456" cy="85723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4" name="Google Shape;144;p7"/>
          <p:cNvSpPr txBox="1"/>
          <p:nvPr/>
        </p:nvSpPr>
        <p:spPr>
          <a:xfrm>
            <a:off x="2128730" y="4927340"/>
            <a:ext cx="566692" cy="85723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5" name="Google Shape;145;p7"/>
          <p:cNvSpPr txBox="1"/>
          <p:nvPr/>
        </p:nvSpPr>
        <p:spPr>
          <a:xfrm>
            <a:off x="6100826" y="4652772"/>
            <a:ext cx="1281049" cy="4222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6" name="Google Shape;146;p7"/>
          <p:cNvSpPr txBox="1"/>
          <p:nvPr/>
        </p:nvSpPr>
        <p:spPr>
          <a:xfrm>
            <a:off x="1766951" y="4652772"/>
            <a:ext cx="1281049" cy="2317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7" name="Google Shape;147;p7"/>
          <p:cNvSpPr txBox="1"/>
          <p:nvPr/>
        </p:nvSpPr>
        <p:spPr>
          <a:xfrm>
            <a:off x="4853813" y="3828884"/>
            <a:ext cx="3767200" cy="432092"/>
          </a:xfrm>
          <a:prstGeom prst="rect">
            <a:avLst/>
          </a:prstGeom>
          <a:noFill/>
          <a:ln>
            <a:noFill/>
          </a:ln>
        </p:spPr>
        <p:txBody>
          <a:bodyPr anchorCtr="0" anchor="t" bIns="0" lIns="0" spcFirstLastPara="1" rIns="0" wrap="square" tIns="0">
            <a:noAutofit/>
          </a:bodyPr>
          <a:lstStyle/>
          <a:p>
            <a:pPr indent="-3300" lvl="0" marL="92201"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Wholesale Mobile Money Movement</a:t>
            </a:r>
            <a:endParaRPr sz="1100">
              <a:solidFill>
                <a:schemeClr val="dk1"/>
              </a:solidFill>
              <a:latin typeface="Verdana"/>
              <a:ea typeface="Verdana"/>
              <a:cs typeface="Verdana"/>
              <a:sym typeface="Verdana"/>
            </a:endParaRPr>
          </a:p>
          <a:p>
            <a:pPr indent="-3300" lvl="0" marL="92201" marR="0" rtl="0" algn="l">
              <a:lnSpc>
                <a:spcPct val="80000"/>
              </a:lnSpc>
              <a:spcBef>
                <a:spcPts val="66"/>
              </a:spcBef>
              <a:spcAft>
                <a:spcPts val="0"/>
              </a:spcAft>
              <a:buNone/>
            </a:pPr>
            <a:r>
              <a:rPr baseline="-25000" i="1" lang="en-US" sz="1650">
                <a:solidFill>
                  <a:srgbClr val="FFFFFF"/>
                </a:solidFill>
                <a:latin typeface="Verdana"/>
                <a:ea typeface="Verdana"/>
                <a:cs typeface="Verdana"/>
                <a:sym typeface="Verdana"/>
              </a:rPr>
              <a:t>($ in billions)</a:t>
            </a:r>
            <a:endParaRPr sz="1100">
              <a:solidFill>
                <a:schemeClr val="dk1"/>
              </a:solidFill>
              <a:latin typeface="Verdana"/>
              <a:ea typeface="Verdana"/>
              <a:cs typeface="Verdana"/>
              <a:sym typeface="Verdana"/>
            </a:endParaRPr>
          </a:p>
        </p:txBody>
      </p:sp>
      <p:sp>
        <p:nvSpPr>
          <p:cNvPr id="148" name="Google Shape;148;p7"/>
          <p:cNvSpPr txBox="1"/>
          <p:nvPr/>
        </p:nvSpPr>
        <p:spPr>
          <a:xfrm>
            <a:off x="4853813" y="4260977"/>
            <a:ext cx="3767200" cy="19348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8851" lvl="0" marL="1545551" marR="1535801" rtl="0" algn="ctr">
              <a:lnSpc>
                <a:spcPct val="101277"/>
              </a:lnSpc>
              <a:spcBef>
                <a:spcPts val="1155"/>
              </a:spcBef>
              <a:spcAft>
                <a:spcPts val="0"/>
              </a:spcAft>
              <a:buNone/>
            </a:pPr>
            <a:r>
              <a:rPr b="1" lang="en-US" sz="1400">
                <a:solidFill>
                  <a:schemeClr val="dk1"/>
                </a:solidFill>
                <a:latin typeface="Verdana"/>
                <a:ea typeface="Verdana"/>
                <a:cs typeface="Verdana"/>
                <a:sym typeface="Verdana"/>
              </a:rPr>
              <a:t>+37%</a:t>
            </a:r>
            <a:endParaRPr sz="1400">
              <a:solidFill>
                <a:schemeClr val="dk1"/>
              </a:solidFill>
              <a:latin typeface="Verdana"/>
              <a:ea typeface="Verdana"/>
              <a:cs typeface="Verdana"/>
              <a:sym typeface="Verdana"/>
            </a:endParaRPr>
          </a:p>
          <a:p>
            <a:pPr indent="-5421" lvl="0" marL="1084922" marR="1080039" rtl="0" algn="ctr">
              <a:lnSpc>
                <a:spcPct val="81000"/>
              </a:lnSpc>
              <a:spcBef>
                <a:spcPts val="3748"/>
              </a:spcBef>
              <a:spcAft>
                <a:spcPts val="0"/>
              </a:spcAft>
              <a:buNone/>
            </a:pPr>
            <a:r>
              <a:rPr baseline="-25000" lang="en-US" sz="1800">
                <a:solidFill>
                  <a:srgbClr val="FFFFFF"/>
                </a:solidFill>
                <a:latin typeface="Verdana"/>
                <a:ea typeface="Verdana"/>
                <a:cs typeface="Verdana"/>
                <a:sym typeface="Verdana"/>
              </a:rPr>
              <a:t>7.0                   </a:t>
            </a:r>
            <a:r>
              <a:rPr lang="en-US" sz="1200">
                <a:solidFill>
                  <a:srgbClr val="FFFFFF"/>
                </a:solidFill>
                <a:latin typeface="Verdana"/>
                <a:ea typeface="Verdana"/>
                <a:cs typeface="Verdana"/>
                <a:sym typeface="Verdana"/>
              </a:rPr>
              <a:t>9.6</a:t>
            </a:r>
            <a:endParaRPr sz="1200">
              <a:solidFill>
                <a:schemeClr val="dk1"/>
              </a:solidFill>
              <a:latin typeface="Verdana"/>
              <a:ea typeface="Verdana"/>
              <a:cs typeface="Verdana"/>
              <a:sym typeface="Verdana"/>
            </a:endParaRPr>
          </a:p>
          <a:p>
            <a:pPr indent="-1141" lvl="0" marL="1017142" marR="1008571" rtl="0" algn="ctr">
              <a:lnSpc>
                <a:spcPct val="101277"/>
              </a:lnSpc>
              <a:spcBef>
                <a:spcPts val="3588"/>
              </a:spcBef>
              <a:spcAft>
                <a:spcPts val="0"/>
              </a:spcAft>
              <a:buNone/>
            </a:pPr>
            <a:r>
              <a:rPr lang="en-US" sz="1200">
                <a:solidFill>
                  <a:schemeClr val="dk1"/>
                </a:solidFill>
                <a:latin typeface="Verdana"/>
                <a:ea typeface="Verdana"/>
                <a:cs typeface="Verdana"/>
                <a:sym typeface="Verdana"/>
              </a:rPr>
              <a:t>1Q16                1Q17</a:t>
            </a:r>
            <a:endParaRPr sz="1200">
              <a:solidFill>
                <a:schemeClr val="dk1"/>
              </a:solidFill>
              <a:latin typeface="Verdana"/>
              <a:ea typeface="Verdana"/>
              <a:cs typeface="Verdana"/>
              <a:sym typeface="Verdana"/>
            </a:endParaRPr>
          </a:p>
        </p:txBody>
      </p:sp>
      <p:sp>
        <p:nvSpPr>
          <p:cNvPr id="149" name="Google Shape;149;p7"/>
          <p:cNvSpPr txBox="1"/>
          <p:nvPr/>
        </p:nvSpPr>
        <p:spPr>
          <a:xfrm>
            <a:off x="523074" y="3816184"/>
            <a:ext cx="3767201" cy="432092"/>
          </a:xfrm>
          <a:prstGeom prst="rect">
            <a:avLst/>
          </a:prstGeom>
          <a:noFill/>
          <a:ln>
            <a:noFill/>
          </a:ln>
        </p:spPr>
        <p:txBody>
          <a:bodyPr anchorCtr="0" anchor="t" bIns="0" lIns="0" spcFirstLastPara="1" rIns="0" wrap="square" tIns="0">
            <a:noAutofit/>
          </a:bodyPr>
          <a:lstStyle/>
          <a:p>
            <a:pPr indent="-2500" lvl="0" marL="91401" marR="0" rtl="0" algn="l">
              <a:lnSpc>
                <a:spcPct val="121454"/>
              </a:lnSpc>
              <a:spcBef>
                <a:spcPts val="0"/>
              </a:spcBef>
              <a:spcAft>
                <a:spcPts val="0"/>
              </a:spcAft>
              <a:buNone/>
            </a:pPr>
            <a:r>
              <a:rPr b="1" lang="en-US" sz="1100">
                <a:solidFill>
                  <a:srgbClr val="FFFFFF"/>
                </a:solidFill>
                <a:latin typeface="Verdana"/>
                <a:ea typeface="Verdana"/>
                <a:cs typeface="Verdana"/>
                <a:sym typeface="Verdana"/>
              </a:rPr>
              <a:t>90-day Active Digital Payment Consumers </a:t>
            </a:r>
            <a:r>
              <a:rPr b="1" baseline="30000" lang="en-US" sz="1050">
                <a:solidFill>
                  <a:srgbClr val="FFFFFF"/>
                </a:solidFill>
                <a:latin typeface="Verdana"/>
                <a:ea typeface="Verdana"/>
                <a:cs typeface="Verdana"/>
                <a:sym typeface="Verdana"/>
              </a:rPr>
              <a:t>(1)</a:t>
            </a:r>
            <a:endParaRPr sz="700">
              <a:solidFill>
                <a:schemeClr val="dk1"/>
              </a:solidFill>
              <a:latin typeface="Verdana"/>
              <a:ea typeface="Verdana"/>
              <a:cs typeface="Verdana"/>
              <a:sym typeface="Verdana"/>
            </a:endParaRPr>
          </a:p>
          <a:p>
            <a:pPr indent="-2500" lvl="0" marL="91401" marR="0" rtl="0" algn="l">
              <a:lnSpc>
                <a:spcPct val="80303"/>
              </a:lnSpc>
              <a:spcBef>
                <a:spcPts val="66"/>
              </a:spcBef>
              <a:spcAft>
                <a:spcPts val="0"/>
              </a:spcAft>
              <a:buNone/>
            </a:pPr>
            <a:r>
              <a:rPr baseline="-25000" i="1" lang="en-US" sz="1650">
                <a:solidFill>
                  <a:srgbClr val="FFFFFF"/>
                </a:solidFill>
                <a:latin typeface="Verdana"/>
                <a:ea typeface="Verdana"/>
                <a:cs typeface="Verdana"/>
                <a:sym typeface="Verdana"/>
              </a:rPr>
              <a:t>(# in millions)</a:t>
            </a:r>
            <a:endParaRPr sz="1100">
              <a:solidFill>
                <a:schemeClr val="dk1"/>
              </a:solidFill>
              <a:latin typeface="Verdana"/>
              <a:ea typeface="Verdana"/>
              <a:cs typeface="Verdana"/>
              <a:sym typeface="Verdana"/>
            </a:endParaRPr>
          </a:p>
        </p:txBody>
      </p:sp>
      <p:sp>
        <p:nvSpPr>
          <p:cNvPr id="150" name="Google Shape;150;p7"/>
          <p:cNvSpPr txBox="1"/>
          <p:nvPr/>
        </p:nvSpPr>
        <p:spPr>
          <a:xfrm>
            <a:off x="523074" y="4248277"/>
            <a:ext cx="3767201" cy="19189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4316" lvl="0" marL="1604517" marR="1603088" rtl="0" algn="ctr">
              <a:lnSpc>
                <a:spcPct val="101277"/>
              </a:lnSpc>
              <a:spcBef>
                <a:spcPts val="1255"/>
              </a:spcBef>
              <a:spcAft>
                <a:spcPts val="0"/>
              </a:spcAft>
              <a:buNone/>
            </a:pPr>
            <a:r>
              <a:rPr b="1" lang="en-US" sz="1400">
                <a:solidFill>
                  <a:schemeClr val="dk1"/>
                </a:solidFill>
                <a:latin typeface="Verdana"/>
                <a:ea typeface="Verdana"/>
                <a:cs typeface="Verdana"/>
                <a:sym typeface="Verdana"/>
              </a:rPr>
              <a:t>+7%</a:t>
            </a:r>
            <a:endParaRPr sz="1400">
              <a:solidFill>
                <a:schemeClr val="dk1"/>
              </a:solidFill>
              <a:latin typeface="Verdana"/>
              <a:ea typeface="Verdana"/>
              <a:cs typeface="Verdana"/>
              <a:sym typeface="Verdana"/>
            </a:endParaRPr>
          </a:p>
          <a:p>
            <a:pPr indent="-3346" lvl="0" marL="1044746" marR="1041940" rtl="0" algn="ctr">
              <a:lnSpc>
                <a:spcPct val="81000"/>
              </a:lnSpc>
              <a:spcBef>
                <a:spcPts val="3781"/>
              </a:spcBef>
              <a:spcAft>
                <a:spcPts val="0"/>
              </a:spcAft>
              <a:buNone/>
            </a:pPr>
            <a:r>
              <a:rPr baseline="-25000" lang="en-US" sz="1800">
                <a:solidFill>
                  <a:srgbClr val="FFFFFF"/>
                </a:solidFill>
                <a:latin typeface="Verdana"/>
                <a:ea typeface="Verdana"/>
                <a:cs typeface="Verdana"/>
                <a:sym typeface="Verdana"/>
              </a:rPr>
              <a:t>12.7                 </a:t>
            </a:r>
            <a:r>
              <a:rPr lang="en-US" sz="1200">
                <a:solidFill>
                  <a:srgbClr val="FFFFFF"/>
                </a:solidFill>
                <a:latin typeface="Verdana"/>
                <a:ea typeface="Verdana"/>
                <a:cs typeface="Verdana"/>
                <a:sym typeface="Verdana"/>
              </a:rPr>
              <a:t>13.6</a:t>
            </a:r>
            <a:endParaRPr sz="1200">
              <a:solidFill>
                <a:schemeClr val="dk1"/>
              </a:solidFill>
              <a:latin typeface="Verdana"/>
              <a:ea typeface="Verdana"/>
              <a:cs typeface="Verdana"/>
              <a:sym typeface="Verdana"/>
            </a:endParaRPr>
          </a:p>
          <a:p>
            <a:pPr indent="-10070" lvl="0" marL="1013371" marR="1012470" rtl="0" algn="ctr">
              <a:lnSpc>
                <a:spcPct val="101277"/>
              </a:lnSpc>
              <a:spcBef>
                <a:spcPts val="3555"/>
              </a:spcBef>
              <a:spcAft>
                <a:spcPts val="0"/>
              </a:spcAft>
              <a:buNone/>
            </a:pPr>
            <a:r>
              <a:rPr lang="en-US" sz="1200">
                <a:solidFill>
                  <a:schemeClr val="dk1"/>
                </a:solidFill>
                <a:latin typeface="Verdana"/>
                <a:ea typeface="Verdana"/>
                <a:cs typeface="Verdana"/>
                <a:sym typeface="Verdana"/>
              </a:rPr>
              <a:t>1Q16                1Q17</a:t>
            </a:r>
            <a:endParaRPr sz="1200">
              <a:solidFill>
                <a:schemeClr val="dk1"/>
              </a:solidFill>
              <a:latin typeface="Verdana"/>
              <a:ea typeface="Verdana"/>
              <a:cs typeface="Verdana"/>
              <a:sym typeface="Verdana"/>
            </a:endParaRPr>
          </a:p>
        </p:txBody>
      </p:sp>
      <p:sp>
        <p:nvSpPr>
          <p:cNvPr id="151" name="Google Shape;151;p7"/>
          <p:cNvSpPr txBox="1"/>
          <p:nvPr/>
        </p:nvSpPr>
        <p:spPr>
          <a:xfrm>
            <a:off x="5195814" y="2333506"/>
            <a:ext cx="2138535" cy="29063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2" name="Google Shape;152;p7"/>
          <p:cNvSpPr txBox="1"/>
          <p:nvPr/>
        </p:nvSpPr>
        <p:spPr>
          <a:xfrm>
            <a:off x="7334350" y="2333506"/>
            <a:ext cx="542863" cy="91914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3" name="Google Shape;153;p7"/>
          <p:cNvSpPr txBox="1"/>
          <p:nvPr/>
        </p:nvSpPr>
        <p:spPr>
          <a:xfrm>
            <a:off x="7877214" y="2333506"/>
            <a:ext cx="214296" cy="91914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4" name="Google Shape;154;p7"/>
          <p:cNvSpPr txBox="1"/>
          <p:nvPr/>
        </p:nvSpPr>
        <p:spPr>
          <a:xfrm>
            <a:off x="5195814" y="2624144"/>
            <a:ext cx="1181069" cy="37156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5" name="Google Shape;155;p7"/>
          <p:cNvSpPr txBox="1"/>
          <p:nvPr/>
        </p:nvSpPr>
        <p:spPr>
          <a:xfrm>
            <a:off x="6376884" y="2624144"/>
            <a:ext cx="533367" cy="62850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4102" lvl="0" marL="118402" marR="0" rtl="0" algn="l">
              <a:lnSpc>
                <a:spcPct val="101277"/>
              </a:lnSpc>
              <a:spcBef>
                <a:spcPts val="1000"/>
              </a:spcBef>
              <a:spcAft>
                <a:spcPts val="0"/>
              </a:spcAft>
              <a:buNone/>
            </a:pPr>
            <a:r>
              <a:rPr lang="en-US" sz="1200">
                <a:solidFill>
                  <a:srgbClr val="FFFFFF"/>
                </a:solidFill>
                <a:latin typeface="Verdana"/>
                <a:ea typeface="Verdana"/>
                <a:cs typeface="Verdana"/>
                <a:sym typeface="Verdana"/>
              </a:rPr>
              <a:t>914</a:t>
            </a:r>
            <a:endParaRPr sz="1200">
              <a:solidFill>
                <a:schemeClr val="dk1"/>
              </a:solidFill>
              <a:latin typeface="Verdana"/>
              <a:ea typeface="Verdana"/>
              <a:cs typeface="Verdana"/>
              <a:sym typeface="Verdana"/>
            </a:endParaRPr>
          </a:p>
        </p:txBody>
      </p:sp>
      <p:sp>
        <p:nvSpPr>
          <p:cNvPr id="156" name="Google Shape;156;p7"/>
          <p:cNvSpPr txBox="1"/>
          <p:nvPr/>
        </p:nvSpPr>
        <p:spPr>
          <a:xfrm>
            <a:off x="6910251" y="2624144"/>
            <a:ext cx="424098" cy="62850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7" name="Google Shape;157;p7"/>
          <p:cNvSpPr txBox="1"/>
          <p:nvPr/>
        </p:nvSpPr>
        <p:spPr>
          <a:xfrm>
            <a:off x="5195814" y="2995707"/>
            <a:ext cx="209548" cy="25694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8" name="Google Shape;158;p7"/>
          <p:cNvSpPr txBox="1"/>
          <p:nvPr/>
        </p:nvSpPr>
        <p:spPr>
          <a:xfrm>
            <a:off x="5405363" y="2995707"/>
            <a:ext cx="542863" cy="25694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59" name="Google Shape;159;p7"/>
          <p:cNvSpPr txBox="1"/>
          <p:nvPr/>
        </p:nvSpPr>
        <p:spPr>
          <a:xfrm>
            <a:off x="5948227" y="2995707"/>
            <a:ext cx="428656" cy="256941"/>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0" name="Google Shape;160;p7"/>
          <p:cNvSpPr txBox="1"/>
          <p:nvPr/>
        </p:nvSpPr>
        <p:spPr>
          <a:xfrm>
            <a:off x="1147855" y="2185916"/>
            <a:ext cx="1390294" cy="32387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1" name="Google Shape;161;p7"/>
          <p:cNvSpPr txBox="1"/>
          <p:nvPr/>
        </p:nvSpPr>
        <p:spPr>
          <a:xfrm>
            <a:off x="1147855" y="2509794"/>
            <a:ext cx="1895108" cy="13321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2" name="Google Shape;162;p7"/>
          <p:cNvSpPr txBox="1"/>
          <p:nvPr/>
        </p:nvSpPr>
        <p:spPr>
          <a:xfrm>
            <a:off x="1147855" y="2643007"/>
            <a:ext cx="1695104" cy="32387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3" name="Google Shape;163;p7"/>
          <p:cNvSpPr txBox="1"/>
          <p:nvPr/>
        </p:nvSpPr>
        <p:spPr>
          <a:xfrm>
            <a:off x="2842959" y="2643007"/>
            <a:ext cx="200004" cy="32387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4" name="Google Shape;164;p7"/>
          <p:cNvSpPr txBox="1"/>
          <p:nvPr/>
        </p:nvSpPr>
        <p:spPr>
          <a:xfrm>
            <a:off x="1147855" y="2966886"/>
            <a:ext cx="1895108" cy="13321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5" name="Google Shape;165;p7"/>
          <p:cNvSpPr txBox="1"/>
          <p:nvPr/>
        </p:nvSpPr>
        <p:spPr>
          <a:xfrm>
            <a:off x="1147855" y="3100099"/>
            <a:ext cx="1895108" cy="32387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6" name="Google Shape;166;p7"/>
          <p:cNvSpPr txBox="1"/>
          <p:nvPr/>
        </p:nvSpPr>
        <p:spPr>
          <a:xfrm>
            <a:off x="1147855" y="3423978"/>
            <a:ext cx="1895108" cy="5713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7"/>
          <p:cNvSpPr txBox="1"/>
          <p:nvPr/>
        </p:nvSpPr>
        <p:spPr>
          <a:xfrm>
            <a:off x="5672201" y="2143125"/>
            <a:ext cx="1933575" cy="80962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68" name="Google Shape;168;p7"/>
          <p:cNvSpPr txBox="1"/>
          <p:nvPr/>
        </p:nvSpPr>
        <p:spPr>
          <a:xfrm>
            <a:off x="4853813" y="1279486"/>
            <a:ext cx="3767200" cy="432092"/>
          </a:xfrm>
          <a:prstGeom prst="rect">
            <a:avLst/>
          </a:prstGeom>
          <a:noFill/>
          <a:ln>
            <a:noFill/>
          </a:ln>
        </p:spPr>
        <p:txBody>
          <a:bodyPr anchorCtr="0" anchor="t" bIns="0" lIns="0" spcFirstLastPara="1" rIns="0" wrap="square" tIns="0">
            <a:noAutofit/>
          </a:bodyPr>
          <a:lstStyle/>
          <a:p>
            <a:pPr indent="-3300" lvl="0" marL="92201"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Wholesale Mobile Sessions</a:t>
            </a:r>
            <a:endParaRPr sz="1100">
              <a:solidFill>
                <a:schemeClr val="dk1"/>
              </a:solidFill>
              <a:latin typeface="Verdana"/>
              <a:ea typeface="Verdana"/>
              <a:cs typeface="Verdana"/>
              <a:sym typeface="Verdana"/>
            </a:endParaRPr>
          </a:p>
          <a:p>
            <a:pPr indent="-3300" lvl="0" marL="92201" marR="0" rtl="0" algn="l">
              <a:lnSpc>
                <a:spcPct val="80000"/>
              </a:lnSpc>
              <a:spcBef>
                <a:spcPts val="66"/>
              </a:spcBef>
              <a:spcAft>
                <a:spcPts val="0"/>
              </a:spcAft>
              <a:buNone/>
            </a:pPr>
            <a:r>
              <a:rPr baseline="-25000" i="1" lang="en-US" sz="1650">
                <a:solidFill>
                  <a:srgbClr val="FFFFFF"/>
                </a:solidFill>
                <a:latin typeface="Verdana"/>
                <a:ea typeface="Verdana"/>
                <a:cs typeface="Verdana"/>
                <a:sym typeface="Verdana"/>
              </a:rPr>
              <a:t>(# of sessions, in thousands)</a:t>
            </a:r>
            <a:endParaRPr sz="1100">
              <a:solidFill>
                <a:schemeClr val="dk1"/>
              </a:solidFill>
              <a:latin typeface="Verdana"/>
              <a:ea typeface="Verdana"/>
              <a:cs typeface="Verdana"/>
              <a:sym typeface="Verdana"/>
            </a:endParaRPr>
          </a:p>
        </p:txBody>
      </p:sp>
      <p:sp>
        <p:nvSpPr>
          <p:cNvPr id="169" name="Google Shape;169;p7"/>
          <p:cNvSpPr txBox="1"/>
          <p:nvPr/>
        </p:nvSpPr>
        <p:spPr>
          <a:xfrm>
            <a:off x="4853813" y="1711578"/>
            <a:ext cx="3767200" cy="193484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a:p>
            <a:pPr indent="-5803" lvl="0" marL="1542503" marR="1736451" rtl="0" algn="ctr">
              <a:lnSpc>
                <a:spcPct val="101277"/>
              </a:lnSpc>
              <a:spcBef>
                <a:spcPts val="1462"/>
              </a:spcBef>
              <a:spcAft>
                <a:spcPts val="0"/>
              </a:spcAft>
              <a:buNone/>
            </a:pPr>
            <a:r>
              <a:rPr b="1" lang="en-US" sz="1400">
                <a:solidFill>
                  <a:schemeClr val="dk1"/>
                </a:solidFill>
                <a:latin typeface="Verdana"/>
                <a:ea typeface="Verdana"/>
                <a:cs typeface="Verdana"/>
                <a:sym typeface="Verdana"/>
              </a:rPr>
              <a:t>3.5x</a:t>
            </a:r>
            <a:endParaRPr sz="1400">
              <a:solidFill>
                <a:schemeClr val="dk1"/>
              </a:solidFill>
              <a:latin typeface="Verdana"/>
              <a:ea typeface="Verdana"/>
              <a:cs typeface="Verdana"/>
              <a:sym typeface="Verdana"/>
            </a:endParaRPr>
          </a:p>
          <a:p>
            <a:pPr indent="0" lvl="0" marL="0" marR="790919" rtl="0" algn="r">
              <a:lnSpc>
                <a:spcPct val="101277"/>
              </a:lnSpc>
              <a:spcBef>
                <a:spcPts val="3606"/>
              </a:spcBef>
              <a:spcAft>
                <a:spcPts val="0"/>
              </a:spcAft>
              <a:buNone/>
            </a:pPr>
            <a:r>
              <a:rPr lang="en-US" sz="1200">
                <a:solidFill>
                  <a:srgbClr val="FFFFFF"/>
                </a:solidFill>
                <a:latin typeface="Verdana"/>
                <a:ea typeface="Verdana"/>
                <a:cs typeface="Verdana"/>
                <a:sym typeface="Verdana"/>
              </a:rPr>
              <a:t>1,320</a:t>
            </a:r>
            <a:endParaRPr sz="1200">
              <a:solidFill>
                <a:schemeClr val="dk1"/>
              </a:solidFill>
              <a:latin typeface="Verdana"/>
              <a:ea typeface="Verdana"/>
              <a:cs typeface="Verdana"/>
              <a:sym typeface="Verdana"/>
            </a:endParaRPr>
          </a:p>
          <a:p>
            <a:pPr indent="-1523" lvl="0" marL="674623" marR="0" rtl="0" algn="l">
              <a:lnSpc>
                <a:spcPct val="101277"/>
              </a:lnSpc>
              <a:spcBef>
                <a:spcPts val="1131"/>
              </a:spcBef>
              <a:spcAft>
                <a:spcPts val="0"/>
              </a:spcAft>
              <a:buNone/>
            </a:pPr>
            <a:r>
              <a:rPr lang="en-US" sz="1200">
                <a:solidFill>
                  <a:srgbClr val="FFFFFF"/>
                </a:solidFill>
                <a:latin typeface="Verdana"/>
                <a:ea typeface="Verdana"/>
                <a:cs typeface="Verdana"/>
                <a:sym typeface="Verdana"/>
              </a:rPr>
              <a:t>370</a:t>
            </a:r>
            <a:endParaRPr sz="1200">
              <a:solidFill>
                <a:schemeClr val="dk1"/>
              </a:solidFill>
              <a:latin typeface="Verdana"/>
              <a:ea typeface="Verdana"/>
              <a:cs typeface="Verdana"/>
              <a:sym typeface="Verdana"/>
            </a:endParaRPr>
          </a:p>
          <a:p>
            <a:pPr indent="0" lvl="0" marL="0" marR="819561" rtl="0" algn="r">
              <a:lnSpc>
                <a:spcPct val="101277"/>
              </a:lnSpc>
              <a:spcBef>
                <a:spcPts val="967"/>
              </a:spcBef>
              <a:spcAft>
                <a:spcPts val="0"/>
              </a:spcAft>
              <a:buNone/>
            </a:pPr>
            <a:r>
              <a:rPr lang="en-US" sz="1200">
                <a:solidFill>
                  <a:schemeClr val="dk1"/>
                </a:solidFill>
                <a:latin typeface="Verdana"/>
                <a:ea typeface="Verdana"/>
                <a:cs typeface="Verdana"/>
                <a:sym typeface="Verdana"/>
              </a:rPr>
              <a:t>2014          2015          2016</a:t>
            </a:r>
            <a:endParaRPr sz="1200">
              <a:solidFill>
                <a:schemeClr val="dk1"/>
              </a:solidFill>
              <a:latin typeface="Verdana"/>
              <a:ea typeface="Verdana"/>
              <a:cs typeface="Verdana"/>
              <a:sym typeface="Verdana"/>
            </a:endParaRPr>
          </a:p>
        </p:txBody>
      </p:sp>
      <p:sp>
        <p:nvSpPr>
          <p:cNvPr id="170" name="Google Shape;170;p7"/>
          <p:cNvSpPr txBox="1"/>
          <p:nvPr/>
        </p:nvSpPr>
        <p:spPr>
          <a:xfrm>
            <a:off x="523074" y="1279486"/>
            <a:ext cx="3767201" cy="446125"/>
          </a:xfrm>
          <a:prstGeom prst="rect">
            <a:avLst/>
          </a:prstGeom>
          <a:noFill/>
          <a:ln>
            <a:noFill/>
          </a:ln>
        </p:spPr>
        <p:txBody>
          <a:bodyPr anchorCtr="0" anchor="t" bIns="0" lIns="0" spcFirstLastPara="1" rIns="0" wrap="square" tIns="0">
            <a:noAutofit/>
          </a:bodyPr>
          <a:lstStyle/>
          <a:p>
            <a:pPr indent="-2500" lvl="0" marL="91400" marR="0" rtl="0" algn="l">
              <a:lnSpc>
                <a:spcPct val="100000"/>
              </a:lnSpc>
              <a:spcBef>
                <a:spcPts val="0"/>
              </a:spcBef>
              <a:spcAft>
                <a:spcPts val="0"/>
              </a:spcAft>
              <a:buNone/>
            </a:pPr>
            <a:r>
              <a:rPr b="1" lang="en-US" sz="1100">
                <a:solidFill>
                  <a:srgbClr val="FFFFFF"/>
                </a:solidFill>
                <a:latin typeface="Verdana"/>
                <a:ea typeface="Verdana"/>
                <a:cs typeface="Verdana"/>
                <a:sym typeface="Verdana"/>
              </a:rPr>
              <a:t>Consumer Mobile and Online Secure Session</a:t>
            </a:r>
            <a:endParaRPr b="1" sz="1100">
              <a:solidFill>
                <a:srgbClr val="FFFFFF"/>
              </a:solidFill>
              <a:latin typeface="Verdana"/>
              <a:ea typeface="Verdana"/>
              <a:cs typeface="Verdana"/>
              <a:sym typeface="Verdana"/>
            </a:endParaRPr>
          </a:p>
          <a:p>
            <a:pPr indent="-2500" lvl="0" marL="91400" marR="0" rtl="0" algn="l">
              <a:lnSpc>
                <a:spcPct val="100000"/>
              </a:lnSpc>
              <a:spcBef>
                <a:spcPts val="0"/>
              </a:spcBef>
              <a:spcAft>
                <a:spcPts val="0"/>
              </a:spcAft>
              <a:buNone/>
            </a:pPr>
            <a:r>
              <a:rPr b="1" lang="en-US" sz="1100">
                <a:solidFill>
                  <a:srgbClr val="FFFFFF"/>
                </a:solidFill>
                <a:latin typeface="Verdana"/>
                <a:ea typeface="Verdana"/>
                <a:cs typeface="Verdana"/>
                <a:sym typeface="Verdana"/>
              </a:rPr>
              <a:t>(</a:t>
            </a:r>
            <a:r>
              <a:rPr b="1" i="1" lang="en-US" sz="1100">
                <a:solidFill>
                  <a:srgbClr val="FFFFFF"/>
                </a:solidFill>
                <a:latin typeface="Verdana"/>
                <a:ea typeface="Verdana"/>
                <a:cs typeface="Verdana"/>
                <a:sym typeface="Verdana"/>
              </a:rPr>
              <a:t># of sessions</a:t>
            </a:r>
            <a:r>
              <a:rPr b="1" lang="en-US" sz="1100">
                <a:solidFill>
                  <a:srgbClr val="FFFFFF"/>
                </a:solidFill>
                <a:latin typeface="Verdana"/>
                <a:ea typeface="Verdana"/>
                <a:cs typeface="Verdana"/>
                <a:sym typeface="Verdana"/>
              </a:rPr>
              <a:t>)</a:t>
            </a:r>
            <a:endParaRPr b="1" sz="1100">
              <a:solidFill>
                <a:srgbClr val="FFFFFF"/>
              </a:solidFill>
              <a:latin typeface="Verdana"/>
              <a:ea typeface="Verdana"/>
              <a:cs typeface="Verdana"/>
              <a:sym typeface="Verdana"/>
            </a:endParaRPr>
          </a:p>
        </p:txBody>
      </p:sp>
      <p:sp>
        <p:nvSpPr>
          <p:cNvPr id="171" name="Google Shape;171;p7"/>
          <p:cNvSpPr txBox="1"/>
          <p:nvPr/>
        </p:nvSpPr>
        <p:spPr>
          <a:xfrm>
            <a:off x="596075" y="1726325"/>
            <a:ext cx="3767100" cy="1922700"/>
          </a:xfrm>
          <a:prstGeom prst="rect">
            <a:avLst/>
          </a:prstGeom>
          <a:noFill/>
          <a:ln>
            <a:noFill/>
          </a:ln>
        </p:spPr>
        <p:txBody>
          <a:bodyPr anchorCtr="0" anchor="t" bIns="0" lIns="0" spcFirstLastPara="1" rIns="0" wrap="square" tIns="0">
            <a:noAutofit/>
          </a:bodyPr>
          <a:lstStyle/>
          <a:p>
            <a:pPr indent="-3067" lvl="0" marL="2479567" marR="192105" rtl="0" algn="ctr">
              <a:lnSpc>
                <a:spcPct val="115000"/>
              </a:lnSpc>
              <a:spcBef>
                <a:spcPts val="0"/>
              </a:spcBef>
              <a:spcAft>
                <a:spcPts val="0"/>
              </a:spcAft>
              <a:buNone/>
            </a:pPr>
            <a:r>
              <a:rPr i="1" lang="en-US" sz="900">
                <a:solidFill>
                  <a:schemeClr val="dk1"/>
                </a:solidFill>
                <a:latin typeface="Verdana"/>
                <a:ea typeface="Verdana"/>
                <a:cs typeface="Verdana"/>
                <a:sym typeface="Verdana"/>
              </a:rPr>
              <a:t>Average Monthly Sessions per active us</a:t>
            </a:r>
            <a:r>
              <a:rPr i="1" lang="en-US" sz="900">
                <a:solidFill>
                  <a:schemeClr val="dk1"/>
                </a:solidFill>
                <a:latin typeface="Verdana"/>
                <a:ea typeface="Verdana"/>
                <a:cs typeface="Verdana"/>
                <a:sym typeface="Verdana"/>
              </a:rPr>
              <a:t>er</a:t>
            </a:r>
            <a:endParaRPr sz="900">
              <a:solidFill>
                <a:schemeClr val="dk1"/>
              </a:solidFill>
              <a:latin typeface="Verdana"/>
              <a:ea typeface="Verdana"/>
              <a:cs typeface="Verdana"/>
              <a:sym typeface="Verdana"/>
            </a:endParaRPr>
          </a:p>
          <a:p>
            <a:pPr indent="0" lvl="0" marL="0" marR="192105" rtl="0" algn="l">
              <a:lnSpc>
                <a:spcPct val="115000"/>
              </a:lnSpc>
              <a:spcBef>
                <a:spcPts val="0"/>
              </a:spcBef>
              <a:spcAft>
                <a:spcPts val="0"/>
              </a:spcAft>
              <a:buNone/>
            </a:pPr>
            <a:r>
              <a:rPr lang="en-US" sz="1200">
                <a:solidFill>
                  <a:schemeClr val="dk1"/>
                </a:solidFill>
                <a:latin typeface="Verdana"/>
                <a:ea typeface="Verdana"/>
                <a:cs typeface="Verdana"/>
                <a:sym typeface="Verdana"/>
              </a:rPr>
              <a:t>2014             </a:t>
            </a:r>
            <a:r>
              <a:rPr lang="en-US" sz="1200">
                <a:solidFill>
                  <a:srgbClr val="FFFFFF"/>
                </a:solidFill>
                <a:latin typeface="Verdana"/>
                <a:ea typeface="Verdana"/>
                <a:cs typeface="Verdana"/>
                <a:sym typeface="Verdana"/>
              </a:rPr>
              <a:t>4.1B 			  </a:t>
            </a:r>
            <a:r>
              <a:rPr b="1" lang="en-US">
                <a:solidFill>
                  <a:srgbClr val="5E7990"/>
                </a:solidFill>
                <a:latin typeface="Verdana"/>
                <a:ea typeface="Verdana"/>
                <a:cs typeface="Verdana"/>
                <a:sym typeface="Verdana"/>
              </a:rPr>
              <a:t>13</a:t>
            </a:r>
            <a:endParaRPr b="1">
              <a:solidFill>
                <a:srgbClr val="5E7990"/>
              </a:solidFill>
              <a:latin typeface="Verdana"/>
              <a:ea typeface="Verdana"/>
              <a:cs typeface="Verdana"/>
              <a:sym typeface="Verdana"/>
            </a:endParaRPr>
          </a:p>
          <a:p>
            <a:pPr indent="0" lvl="0" marL="0" marR="192105" rtl="0" algn="l">
              <a:lnSpc>
                <a:spcPct val="115000"/>
              </a:lnSpc>
              <a:spcBef>
                <a:spcPts val="0"/>
              </a:spcBef>
              <a:spcAft>
                <a:spcPts val="0"/>
              </a:spcAft>
              <a:buNone/>
            </a:pPr>
            <a:r>
              <a:t/>
            </a:r>
            <a:endParaRPr b="1">
              <a:solidFill>
                <a:srgbClr val="5E7990"/>
              </a:solidFill>
              <a:latin typeface="Verdana"/>
              <a:ea typeface="Verdana"/>
              <a:cs typeface="Verdana"/>
              <a:sym typeface="Verdana"/>
            </a:endParaRPr>
          </a:p>
          <a:p>
            <a:pPr indent="0" lvl="0" marL="0" marR="0" rtl="0" algn="l">
              <a:lnSpc>
                <a:spcPct val="115000"/>
              </a:lnSpc>
              <a:spcBef>
                <a:spcPts val="0"/>
              </a:spcBef>
              <a:spcAft>
                <a:spcPts val="0"/>
              </a:spcAft>
              <a:buNone/>
            </a:pPr>
            <a:r>
              <a:rPr lang="en-US" sz="1200">
                <a:solidFill>
                  <a:schemeClr val="dk1"/>
                </a:solidFill>
                <a:latin typeface="Verdana"/>
                <a:ea typeface="Verdana"/>
                <a:cs typeface="Verdana"/>
                <a:sym typeface="Verdana"/>
              </a:rPr>
              <a:t>2015             </a:t>
            </a:r>
            <a:r>
              <a:rPr lang="en-US" sz="1200">
                <a:solidFill>
                  <a:srgbClr val="FFFFFF"/>
                </a:solidFill>
                <a:latin typeface="Verdana"/>
                <a:ea typeface="Verdana"/>
                <a:cs typeface="Verdana"/>
                <a:sym typeface="Verdana"/>
              </a:rPr>
              <a:t>5.0B                      	  </a:t>
            </a:r>
            <a:r>
              <a:rPr b="1" lang="en-US">
                <a:solidFill>
                  <a:srgbClr val="5E7990"/>
                </a:solidFill>
                <a:latin typeface="Verdana"/>
                <a:ea typeface="Verdana"/>
                <a:cs typeface="Verdana"/>
                <a:sym typeface="Verdana"/>
              </a:rPr>
              <a:t>16</a:t>
            </a:r>
            <a:endParaRPr b="1">
              <a:solidFill>
                <a:srgbClr val="5E7990"/>
              </a:solidFill>
              <a:latin typeface="Verdana"/>
              <a:ea typeface="Verdana"/>
              <a:cs typeface="Verdana"/>
              <a:sym typeface="Verdana"/>
            </a:endParaRPr>
          </a:p>
          <a:p>
            <a:pPr indent="-7277" lvl="0" marL="159677" marR="0" rtl="0" algn="l">
              <a:lnSpc>
                <a:spcPct val="115000"/>
              </a:lnSpc>
              <a:spcBef>
                <a:spcPts val="0"/>
              </a:spcBef>
              <a:spcAft>
                <a:spcPts val="0"/>
              </a:spcAft>
              <a:buNone/>
            </a:pPr>
            <a:r>
              <a:t/>
            </a:r>
            <a:endParaRPr b="1">
              <a:solidFill>
                <a:srgbClr val="5E7990"/>
              </a:solidFill>
              <a:latin typeface="Verdana"/>
              <a:ea typeface="Verdana"/>
              <a:cs typeface="Verdana"/>
              <a:sym typeface="Verdana"/>
            </a:endParaRPr>
          </a:p>
          <a:p>
            <a:pPr indent="0" lvl="0" marL="0" marR="0" rtl="0" algn="l">
              <a:lnSpc>
                <a:spcPct val="115000"/>
              </a:lnSpc>
              <a:spcBef>
                <a:spcPts val="0"/>
              </a:spcBef>
              <a:spcAft>
                <a:spcPts val="0"/>
              </a:spcAft>
              <a:buNone/>
            </a:pPr>
            <a:r>
              <a:rPr lang="en-US" sz="1200">
                <a:solidFill>
                  <a:schemeClr val="dk1"/>
                </a:solidFill>
                <a:latin typeface="Verdana"/>
                <a:ea typeface="Verdana"/>
                <a:cs typeface="Verdana"/>
                <a:sym typeface="Verdana"/>
              </a:rPr>
              <a:t>2016             </a:t>
            </a:r>
            <a:r>
              <a:rPr lang="en-US" sz="1200">
                <a:solidFill>
                  <a:srgbClr val="FFFFFF"/>
                </a:solidFill>
                <a:latin typeface="Verdana"/>
                <a:ea typeface="Verdana"/>
                <a:cs typeface="Verdana"/>
                <a:sym typeface="Verdana"/>
              </a:rPr>
              <a:t>5.6B                    	  </a:t>
            </a:r>
            <a:r>
              <a:rPr b="1" lang="en-US">
                <a:solidFill>
                  <a:srgbClr val="5E7990"/>
                </a:solidFill>
                <a:latin typeface="Verdana"/>
                <a:ea typeface="Verdana"/>
                <a:cs typeface="Verdana"/>
                <a:sym typeface="Verdana"/>
              </a:rPr>
              <a:t>17</a:t>
            </a:r>
            <a:endParaRPr b="1">
              <a:solidFill>
                <a:srgbClr val="5E799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8"/>
          <p:cNvSpPr/>
          <p:nvPr/>
        </p:nvSpPr>
        <p:spPr>
          <a:xfrm>
            <a:off x="255168" y="940282"/>
            <a:ext cx="3995420" cy="64404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8"/>
          <p:cNvSpPr/>
          <p:nvPr/>
        </p:nvSpPr>
        <p:spPr>
          <a:xfrm>
            <a:off x="6003925" y="3835412"/>
            <a:ext cx="2542794" cy="2501646"/>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p:nvPr/>
        </p:nvSpPr>
        <p:spPr>
          <a:xfrm>
            <a:off x="6003925"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8"/>
          <p:cNvSpPr/>
          <p:nvPr/>
        </p:nvSpPr>
        <p:spPr>
          <a:xfrm>
            <a:off x="6003925"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50">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8"/>
          <p:cNvSpPr/>
          <p:nvPr/>
        </p:nvSpPr>
        <p:spPr>
          <a:xfrm>
            <a:off x="6391267" y="4857780"/>
            <a:ext cx="666734" cy="1019280"/>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8"/>
          <p:cNvSpPr/>
          <p:nvPr/>
        </p:nvSpPr>
        <p:spPr>
          <a:xfrm>
            <a:off x="7486887" y="4781508"/>
            <a:ext cx="657245" cy="1095553"/>
          </a:xfrm>
          <a:custGeom>
            <a:rect b="b" l="l" r="r" t="t"/>
            <a:pathLst>
              <a:path extrusionOk="0" h="120000" w="120000">
                <a:moveTo>
                  <a:pt x="0" y="120000"/>
                </a:moveTo>
                <a:lnTo>
                  <a:pt x="120000" y="120000"/>
                </a:lnTo>
                <a:lnTo>
                  <a:pt x="120000" y="0"/>
                </a:lnTo>
                <a:lnTo>
                  <a:pt x="0" y="0"/>
                </a:lnTo>
                <a:lnTo>
                  <a:pt x="0" y="12000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8"/>
          <p:cNvSpPr/>
          <p:nvPr/>
        </p:nvSpPr>
        <p:spPr>
          <a:xfrm>
            <a:off x="6186629" y="5881789"/>
            <a:ext cx="2171693"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8"/>
          <p:cNvSpPr/>
          <p:nvPr/>
        </p:nvSpPr>
        <p:spPr>
          <a:xfrm>
            <a:off x="7777099" y="4568825"/>
            <a:ext cx="76200" cy="174625"/>
          </a:xfrm>
          <a:custGeom>
            <a:rect b="b" l="l" r="r" t="t"/>
            <a:pathLst>
              <a:path extrusionOk="0" h="120000" w="120000">
                <a:moveTo>
                  <a:pt x="50000" y="67635"/>
                </a:moveTo>
                <a:lnTo>
                  <a:pt x="0" y="67636"/>
                </a:lnTo>
                <a:lnTo>
                  <a:pt x="60000" y="120000"/>
                </a:lnTo>
                <a:lnTo>
                  <a:pt x="120000" y="67636"/>
                </a:lnTo>
                <a:lnTo>
                  <a:pt x="70000" y="67636"/>
                </a:lnTo>
                <a:lnTo>
                  <a:pt x="70000" y="76363"/>
                </a:lnTo>
                <a:lnTo>
                  <a:pt x="50000" y="76363"/>
                </a:lnTo>
                <a:lnTo>
                  <a:pt x="50000" y="67635"/>
                </a:lnTo>
                <a:close/>
              </a:path>
              <a:path extrusionOk="0" h="120000" w="120000">
                <a:moveTo>
                  <a:pt x="50000" y="76363"/>
                </a:moveTo>
                <a:lnTo>
                  <a:pt x="70000" y="76363"/>
                </a:lnTo>
                <a:lnTo>
                  <a:pt x="70000" y="0"/>
                </a:lnTo>
                <a:lnTo>
                  <a:pt x="50000" y="0"/>
                </a:lnTo>
                <a:lnTo>
                  <a:pt x="50000" y="7636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8"/>
          <p:cNvSpPr/>
          <p:nvPr/>
        </p:nvSpPr>
        <p:spPr>
          <a:xfrm>
            <a:off x="6724650" y="4568825"/>
            <a:ext cx="1090676"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8"/>
          <p:cNvSpPr/>
          <p:nvPr/>
        </p:nvSpPr>
        <p:spPr>
          <a:xfrm>
            <a:off x="6724650" y="4568825"/>
            <a:ext cx="0" cy="25082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8"/>
          <p:cNvSpPr/>
          <p:nvPr/>
        </p:nvSpPr>
        <p:spPr>
          <a:xfrm>
            <a:off x="6910451" y="4432300"/>
            <a:ext cx="717550" cy="273050"/>
          </a:xfrm>
          <a:custGeom>
            <a:rect b="b" l="l" r="r" t="t"/>
            <a:pathLst>
              <a:path extrusionOk="0" h="120000" w="120000">
                <a:moveTo>
                  <a:pt x="0" y="60000"/>
                </a:moveTo>
                <a:lnTo>
                  <a:pt x="198" y="64923"/>
                </a:lnTo>
                <a:lnTo>
                  <a:pt x="784" y="69736"/>
                </a:lnTo>
                <a:lnTo>
                  <a:pt x="3057" y="78970"/>
                </a:lnTo>
                <a:lnTo>
                  <a:pt x="6693" y="87580"/>
                </a:lnTo>
                <a:lnTo>
                  <a:pt x="11571" y="95442"/>
                </a:lnTo>
                <a:lnTo>
                  <a:pt x="17567" y="102432"/>
                </a:lnTo>
                <a:lnTo>
                  <a:pt x="24557" y="108428"/>
                </a:lnTo>
                <a:lnTo>
                  <a:pt x="32418" y="113305"/>
                </a:lnTo>
                <a:lnTo>
                  <a:pt x="36638" y="115287"/>
                </a:lnTo>
                <a:lnTo>
                  <a:pt x="41028" y="116942"/>
                </a:lnTo>
                <a:lnTo>
                  <a:pt x="45575" y="118257"/>
                </a:lnTo>
                <a:lnTo>
                  <a:pt x="50263" y="119215"/>
                </a:lnTo>
                <a:lnTo>
                  <a:pt x="55076" y="119800"/>
                </a:lnTo>
                <a:lnTo>
                  <a:pt x="60000" y="120000"/>
                </a:lnTo>
                <a:lnTo>
                  <a:pt x="64920" y="119800"/>
                </a:lnTo>
                <a:lnTo>
                  <a:pt x="69731" y="119215"/>
                </a:lnTo>
                <a:lnTo>
                  <a:pt x="74417" y="118257"/>
                </a:lnTo>
                <a:lnTo>
                  <a:pt x="78962" y="116942"/>
                </a:lnTo>
                <a:lnTo>
                  <a:pt x="83352" y="115287"/>
                </a:lnTo>
                <a:lnTo>
                  <a:pt x="87571" y="113305"/>
                </a:lnTo>
                <a:lnTo>
                  <a:pt x="91603" y="111014"/>
                </a:lnTo>
                <a:lnTo>
                  <a:pt x="99045" y="105562"/>
                </a:lnTo>
                <a:lnTo>
                  <a:pt x="105555" y="99053"/>
                </a:lnTo>
                <a:lnTo>
                  <a:pt x="111009" y="91612"/>
                </a:lnTo>
                <a:lnTo>
                  <a:pt x="115284" y="83361"/>
                </a:lnTo>
                <a:lnTo>
                  <a:pt x="118255" y="74423"/>
                </a:lnTo>
                <a:lnTo>
                  <a:pt x="120000" y="60000"/>
                </a:lnTo>
                <a:lnTo>
                  <a:pt x="119800" y="55076"/>
                </a:lnTo>
                <a:lnTo>
                  <a:pt x="116940" y="41028"/>
                </a:lnTo>
                <a:lnTo>
                  <a:pt x="113302" y="32419"/>
                </a:lnTo>
                <a:lnTo>
                  <a:pt x="108422" y="24557"/>
                </a:lnTo>
                <a:lnTo>
                  <a:pt x="102424" y="17567"/>
                </a:lnTo>
                <a:lnTo>
                  <a:pt x="95433" y="11571"/>
                </a:lnTo>
                <a:lnTo>
                  <a:pt x="87571" y="6693"/>
                </a:lnTo>
                <a:lnTo>
                  <a:pt x="83352" y="4712"/>
                </a:lnTo>
                <a:lnTo>
                  <a:pt x="78962" y="3057"/>
                </a:lnTo>
                <a:lnTo>
                  <a:pt x="74417" y="1742"/>
                </a:lnTo>
                <a:lnTo>
                  <a:pt x="69731" y="784"/>
                </a:lnTo>
                <a:lnTo>
                  <a:pt x="64920" y="198"/>
                </a:lnTo>
                <a:lnTo>
                  <a:pt x="60000" y="0"/>
                </a:lnTo>
                <a:lnTo>
                  <a:pt x="55076" y="198"/>
                </a:lnTo>
                <a:lnTo>
                  <a:pt x="50263" y="784"/>
                </a:lnTo>
                <a:lnTo>
                  <a:pt x="45575" y="1742"/>
                </a:lnTo>
                <a:lnTo>
                  <a:pt x="41028" y="3057"/>
                </a:lnTo>
                <a:lnTo>
                  <a:pt x="36638" y="4712"/>
                </a:lnTo>
                <a:lnTo>
                  <a:pt x="32418" y="6693"/>
                </a:lnTo>
                <a:lnTo>
                  <a:pt x="28386" y="8985"/>
                </a:lnTo>
                <a:lnTo>
                  <a:pt x="20945" y="14437"/>
                </a:lnTo>
                <a:lnTo>
                  <a:pt x="14437" y="20945"/>
                </a:lnTo>
                <a:lnTo>
                  <a:pt x="8985" y="28386"/>
                </a:lnTo>
                <a:lnTo>
                  <a:pt x="4712" y="36638"/>
                </a:lnTo>
                <a:lnTo>
                  <a:pt x="1742" y="45575"/>
                </a:lnTo>
                <a:lnTo>
                  <a:pt x="198" y="55076"/>
                </a:lnTo>
                <a:lnTo>
                  <a:pt x="0" y="6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p:nvPr/>
        </p:nvSpPr>
        <p:spPr>
          <a:xfrm>
            <a:off x="3232150" y="3835412"/>
            <a:ext cx="2542794" cy="2501646"/>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8"/>
          <p:cNvSpPr/>
          <p:nvPr/>
        </p:nvSpPr>
        <p:spPr>
          <a:xfrm>
            <a:off x="3232150"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8"/>
          <p:cNvSpPr/>
          <p:nvPr/>
        </p:nvSpPr>
        <p:spPr>
          <a:xfrm>
            <a:off x="3232150"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50">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8"/>
          <p:cNvSpPr/>
          <p:nvPr/>
        </p:nvSpPr>
        <p:spPr>
          <a:xfrm>
            <a:off x="3619566" y="4838870"/>
            <a:ext cx="657170" cy="1038191"/>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8"/>
          <p:cNvSpPr/>
          <p:nvPr/>
        </p:nvSpPr>
        <p:spPr>
          <a:xfrm>
            <a:off x="4705574" y="4781508"/>
            <a:ext cx="657170" cy="1095553"/>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p:nvPr/>
        </p:nvSpPr>
        <p:spPr>
          <a:xfrm>
            <a:off x="3414635" y="5881789"/>
            <a:ext cx="2162528"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8"/>
          <p:cNvSpPr/>
          <p:nvPr/>
        </p:nvSpPr>
        <p:spPr>
          <a:xfrm>
            <a:off x="4995799" y="4568825"/>
            <a:ext cx="76200" cy="174625"/>
          </a:xfrm>
          <a:custGeom>
            <a:rect b="b" l="l" r="r" t="t"/>
            <a:pathLst>
              <a:path extrusionOk="0" h="120000" w="120000">
                <a:moveTo>
                  <a:pt x="70000" y="76363"/>
                </a:moveTo>
                <a:lnTo>
                  <a:pt x="60200" y="120000"/>
                </a:lnTo>
                <a:lnTo>
                  <a:pt x="120000" y="67636"/>
                </a:lnTo>
                <a:lnTo>
                  <a:pt x="69998" y="67636"/>
                </a:lnTo>
                <a:lnTo>
                  <a:pt x="70000" y="76363"/>
                </a:lnTo>
                <a:close/>
              </a:path>
              <a:path extrusionOk="0" h="120000" w="120000">
                <a:moveTo>
                  <a:pt x="50198" y="76363"/>
                </a:moveTo>
                <a:lnTo>
                  <a:pt x="70000" y="76363"/>
                </a:lnTo>
                <a:lnTo>
                  <a:pt x="70000" y="0"/>
                </a:lnTo>
                <a:lnTo>
                  <a:pt x="50000" y="0"/>
                </a:lnTo>
                <a:lnTo>
                  <a:pt x="50176" y="67636"/>
                </a:lnTo>
                <a:lnTo>
                  <a:pt x="0" y="67636"/>
                </a:lnTo>
                <a:lnTo>
                  <a:pt x="60200" y="120000"/>
                </a:lnTo>
                <a:lnTo>
                  <a:pt x="70000" y="76363"/>
                </a:lnTo>
                <a:lnTo>
                  <a:pt x="50198" y="7636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8"/>
          <p:cNvSpPr/>
          <p:nvPr/>
        </p:nvSpPr>
        <p:spPr>
          <a:xfrm>
            <a:off x="3948176" y="4568825"/>
            <a:ext cx="1085850"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8"/>
          <p:cNvSpPr/>
          <p:nvPr/>
        </p:nvSpPr>
        <p:spPr>
          <a:xfrm>
            <a:off x="3948176" y="4568825"/>
            <a:ext cx="0" cy="23177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p:nvPr/>
        </p:nvSpPr>
        <p:spPr>
          <a:xfrm>
            <a:off x="4132326" y="4432300"/>
            <a:ext cx="717550" cy="273050"/>
          </a:xfrm>
          <a:custGeom>
            <a:rect b="b" l="l" r="r" t="t"/>
            <a:pathLst>
              <a:path extrusionOk="0" h="120000" w="120000">
                <a:moveTo>
                  <a:pt x="0" y="60000"/>
                </a:moveTo>
                <a:lnTo>
                  <a:pt x="198" y="64923"/>
                </a:lnTo>
                <a:lnTo>
                  <a:pt x="784" y="69736"/>
                </a:lnTo>
                <a:lnTo>
                  <a:pt x="3057" y="78970"/>
                </a:lnTo>
                <a:lnTo>
                  <a:pt x="6693" y="87580"/>
                </a:lnTo>
                <a:lnTo>
                  <a:pt x="11571" y="95442"/>
                </a:lnTo>
                <a:lnTo>
                  <a:pt x="17567" y="102432"/>
                </a:lnTo>
                <a:lnTo>
                  <a:pt x="24557" y="108428"/>
                </a:lnTo>
                <a:lnTo>
                  <a:pt x="32418" y="113305"/>
                </a:lnTo>
                <a:lnTo>
                  <a:pt x="36638" y="115287"/>
                </a:lnTo>
                <a:lnTo>
                  <a:pt x="41028" y="116942"/>
                </a:lnTo>
                <a:lnTo>
                  <a:pt x="45575" y="118257"/>
                </a:lnTo>
                <a:lnTo>
                  <a:pt x="50263" y="119215"/>
                </a:lnTo>
                <a:lnTo>
                  <a:pt x="55076" y="119800"/>
                </a:lnTo>
                <a:lnTo>
                  <a:pt x="60000" y="120000"/>
                </a:lnTo>
                <a:lnTo>
                  <a:pt x="64920" y="119800"/>
                </a:lnTo>
                <a:lnTo>
                  <a:pt x="69731" y="119215"/>
                </a:lnTo>
                <a:lnTo>
                  <a:pt x="74417" y="118257"/>
                </a:lnTo>
                <a:lnTo>
                  <a:pt x="78962" y="116942"/>
                </a:lnTo>
                <a:lnTo>
                  <a:pt x="83352" y="115287"/>
                </a:lnTo>
                <a:lnTo>
                  <a:pt x="87571" y="113305"/>
                </a:lnTo>
                <a:lnTo>
                  <a:pt x="91603" y="111014"/>
                </a:lnTo>
                <a:lnTo>
                  <a:pt x="99045" y="105562"/>
                </a:lnTo>
                <a:lnTo>
                  <a:pt x="105555" y="99053"/>
                </a:lnTo>
                <a:lnTo>
                  <a:pt x="111009" y="91612"/>
                </a:lnTo>
                <a:lnTo>
                  <a:pt x="115284" y="83361"/>
                </a:lnTo>
                <a:lnTo>
                  <a:pt x="118255" y="74423"/>
                </a:lnTo>
                <a:lnTo>
                  <a:pt x="120000" y="60000"/>
                </a:lnTo>
                <a:lnTo>
                  <a:pt x="119800" y="55076"/>
                </a:lnTo>
                <a:lnTo>
                  <a:pt x="116940" y="41028"/>
                </a:lnTo>
                <a:lnTo>
                  <a:pt x="113302" y="32419"/>
                </a:lnTo>
                <a:lnTo>
                  <a:pt x="108422" y="24557"/>
                </a:lnTo>
                <a:lnTo>
                  <a:pt x="102424" y="17567"/>
                </a:lnTo>
                <a:lnTo>
                  <a:pt x="95433" y="11571"/>
                </a:lnTo>
                <a:lnTo>
                  <a:pt x="87571" y="6693"/>
                </a:lnTo>
                <a:lnTo>
                  <a:pt x="83352" y="4712"/>
                </a:lnTo>
                <a:lnTo>
                  <a:pt x="78962" y="3057"/>
                </a:lnTo>
                <a:lnTo>
                  <a:pt x="74417" y="1742"/>
                </a:lnTo>
                <a:lnTo>
                  <a:pt x="69731" y="784"/>
                </a:lnTo>
                <a:lnTo>
                  <a:pt x="64920" y="198"/>
                </a:lnTo>
                <a:lnTo>
                  <a:pt x="60000" y="0"/>
                </a:lnTo>
                <a:lnTo>
                  <a:pt x="55076" y="198"/>
                </a:lnTo>
                <a:lnTo>
                  <a:pt x="50263" y="784"/>
                </a:lnTo>
                <a:lnTo>
                  <a:pt x="45575" y="1742"/>
                </a:lnTo>
                <a:lnTo>
                  <a:pt x="41028" y="3057"/>
                </a:lnTo>
                <a:lnTo>
                  <a:pt x="36638" y="4712"/>
                </a:lnTo>
                <a:lnTo>
                  <a:pt x="32418" y="6693"/>
                </a:lnTo>
                <a:lnTo>
                  <a:pt x="28386" y="8985"/>
                </a:lnTo>
                <a:lnTo>
                  <a:pt x="20945" y="14437"/>
                </a:lnTo>
                <a:lnTo>
                  <a:pt x="14437" y="20945"/>
                </a:lnTo>
                <a:lnTo>
                  <a:pt x="8985" y="28386"/>
                </a:lnTo>
                <a:lnTo>
                  <a:pt x="4712" y="36638"/>
                </a:lnTo>
                <a:lnTo>
                  <a:pt x="1742" y="45575"/>
                </a:lnTo>
                <a:lnTo>
                  <a:pt x="198" y="55076"/>
                </a:lnTo>
                <a:lnTo>
                  <a:pt x="0" y="6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8"/>
          <p:cNvSpPr/>
          <p:nvPr/>
        </p:nvSpPr>
        <p:spPr>
          <a:xfrm>
            <a:off x="460375" y="3835412"/>
            <a:ext cx="2542794" cy="2501646"/>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8"/>
          <p:cNvSpPr/>
          <p:nvPr/>
        </p:nvSpPr>
        <p:spPr>
          <a:xfrm>
            <a:off x="460375"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8"/>
          <p:cNvSpPr/>
          <p:nvPr/>
        </p:nvSpPr>
        <p:spPr>
          <a:xfrm>
            <a:off x="460375" y="3835361"/>
            <a:ext cx="2542794" cy="432092"/>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50">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8"/>
          <p:cNvSpPr/>
          <p:nvPr/>
        </p:nvSpPr>
        <p:spPr>
          <a:xfrm>
            <a:off x="866694" y="4819644"/>
            <a:ext cx="657101" cy="1057416"/>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8"/>
          <p:cNvSpPr/>
          <p:nvPr/>
        </p:nvSpPr>
        <p:spPr>
          <a:xfrm>
            <a:off x="1952587" y="4781508"/>
            <a:ext cx="657101" cy="1095553"/>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p:nvPr/>
        </p:nvSpPr>
        <p:spPr>
          <a:xfrm>
            <a:off x="662100" y="5881789"/>
            <a:ext cx="2161731" cy="0"/>
          </a:xfrm>
          <a:custGeom>
            <a:rect b="b" l="l" r="r" t="t"/>
            <a:pathLst>
              <a:path extrusionOk="0" h="120000" w="120000">
                <a:moveTo>
                  <a:pt x="0" y="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8"/>
          <p:cNvSpPr/>
          <p:nvPr/>
        </p:nvSpPr>
        <p:spPr>
          <a:xfrm>
            <a:off x="1195387" y="4568825"/>
            <a:ext cx="0" cy="212725"/>
          </a:xfrm>
          <a:custGeom>
            <a:rect b="b" l="l" r="r" t="t"/>
            <a:pathLst>
              <a:path extrusionOk="0" h="120000" w="120000">
                <a:moveTo>
                  <a:pt x="0" y="120000"/>
                </a:moveTo>
                <a:lnTo>
                  <a:pt x="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8"/>
          <p:cNvSpPr/>
          <p:nvPr/>
        </p:nvSpPr>
        <p:spPr>
          <a:xfrm>
            <a:off x="1195387" y="4568825"/>
            <a:ext cx="1085913" cy="0"/>
          </a:xfrm>
          <a:custGeom>
            <a:rect b="b" l="l" r="r" t="t"/>
            <a:pathLst>
              <a:path extrusionOk="0" h="120000" w="120000">
                <a:moveTo>
                  <a:pt x="0" y="0"/>
                </a:moveTo>
                <a:lnTo>
                  <a:pt x="12000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8"/>
          <p:cNvSpPr/>
          <p:nvPr/>
        </p:nvSpPr>
        <p:spPr>
          <a:xfrm>
            <a:off x="2243201" y="4568825"/>
            <a:ext cx="76200" cy="174625"/>
          </a:xfrm>
          <a:custGeom>
            <a:rect b="b" l="l" r="r" t="t"/>
            <a:pathLst>
              <a:path extrusionOk="0" h="120000" w="120000">
                <a:moveTo>
                  <a:pt x="70000" y="76363"/>
                </a:moveTo>
                <a:lnTo>
                  <a:pt x="60000" y="120000"/>
                </a:lnTo>
                <a:lnTo>
                  <a:pt x="120000" y="67636"/>
                </a:lnTo>
                <a:lnTo>
                  <a:pt x="69998" y="67636"/>
                </a:lnTo>
                <a:lnTo>
                  <a:pt x="70000" y="76363"/>
                </a:lnTo>
                <a:close/>
              </a:path>
              <a:path extrusionOk="0" h="120000" w="120000">
                <a:moveTo>
                  <a:pt x="50000" y="76363"/>
                </a:moveTo>
                <a:lnTo>
                  <a:pt x="70000" y="76363"/>
                </a:lnTo>
                <a:lnTo>
                  <a:pt x="70000" y="0"/>
                </a:lnTo>
                <a:lnTo>
                  <a:pt x="49800" y="0"/>
                </a:lnTo>
                <a:lnTo>
                  <a:pt x="49976" y="67636"/>
                </a:lnTo>
                <a:lnTo>
                  <a:pt x="0" y="67636"/>
                </a:lnTo>
                <a:lnTo>
                  <a:pt x="60000" y="120000"/>
                </a:lnTo>
                <a:lnTo>
                  <a:pt x="70000" y="76363"/>
                </a:lnTo>
                <a:lnTo>
                  <a:pt x="50000" y="76363"/>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8"/>
          <p:cNvSpPr/>
          <p:nvPr/>
        </p:nvSpPr>
        <p:spPr>
          <a:xfrm>
            <a:off x="1379601" y="4432300"/>
            <a:ext cx="717550" cy="273050"/>
          </a:xfrm>
          <a:custGeom>
            <a:rect b="b" l="l" r="r" t="t"/>
            <a:pathLst>
              <a:path extrusionOk="0" h="120000" w="120000">
                <a:moveTo>
                  <a:pt x="0" y="60000"/>
                </a:moveTo>
                <a:lnTo>
                  <a:pt x="198" y="64923"/>
                </a:lnTo>
                <a:lnTo>
                  <a:pt x="784" y="69736"/>
                </a:lnTo>
                <a:lnTo>
                  <a:pt x="3057" y="78970"/>
                </a:lnTo>
                <a:lnTo>
                  <a:pt x="6693" y="87580"/>
                </a:lnTo>
                <a:lnTo>
                  <a:pt x="11571" y="95442"/>
                </a:lnTo>
                <a:lnTo>
                  <a:pt x="17567" y="102432"/>
                </a:lnTo>
                <a:lnTo>
                  <a:pt x="24557" y="108428"/>
                </a:lnTo>
                <a:lnTo>
                  <a:pt x="32418" y="113305"/>
                </a:lnTo>
                <a:lnTo>
                  <a:pt x="36638" y="115287"/>
                </a:lnTo>
                <a:lnTo>
                  <a:pt x="41028" y="116942"/>
                </a:lnTo>
                <a:lnTo>
                  <a:pt x="45575" y="118257"/>
                </a:lnTo>
                <a:lnTo>
                  <a:pt x="50263" y="119215"/>
                </a:lnTo>
                <a:lnTo>
                  <a:pt x="55076" y="119800"/>
                </a:lnTo>
                <a:lnTo>
                  <a:pt x="60000" y="120000"/>
                </a:lnTo>
                <a:lnTo>
                  <a:pt x="64920" y="119800"/>
                </a:lnTo>
                <a:lnTo>
                  <a:pt x="69731" y="119215"/>
                </a:lnTo>
                <a:lnTo>
                  <a:pt x="74417" y="118257"/>
                </a:lnTo>
                <a:lnTo>
                  <a:pt x="78962" y="116942"/>
                </a:lnTo>
                <a:lnTo>
                  <a:pt x="83352" y="115287"/>
                </a:lnTo>
                <a:lnTo>
                  <a:pt x="87571" y="113305"/>
                </a:lnTo>
                <a:lnTo>
                  <a:pt x="91603" y="111014"/>
                </a:lnTo>
                <a:lnTo>
                  <a:pt x="99045" y="105562"/>
                </a:lnTo>
                <a:lnTo>
                  <a:pt x="105555" y="99053"/>
                </a:lnTo>
                <a:lnTo>
                  <a:pt x="111009" y="91612"/>
                </a:lnTo>
                <a:lnTo>
                  <a:pt x="115284" y="83361"/>
                </a:lnTo>
                <a:lnTo>
                  <a:pt x="118255" y="74423"/>
                </a:lnTo>
                <a:lnTo>
                  <a:pt x="120000" y="60000"/>
                </a:lnTo>
                <a:lnTo>
                  <a:pt x="119800" y="55076"/>
                </a:lnTo>
                <a:lnTo>
                  <a:pt x="116940" y="41028"/>
                </a:lnTo>
                <a:lnTo>
                  <a:pt x="113302" y="32419"/>
                </a:lnTo>
                <a:lnTo>
                  <a:pt x="108422" y="24557"/>
                </a:lnTo>
                <a:lnTo>
                  <a:pt x="102424" y="17567"/>
                </a:lnTo>
                <a:lnTo>
                  <a:pt x="95433" y="11571"/>
                </a:lnTo>
                <a:lnTo>
                  <a:pt x="87571" y="6693"/>
                </a:lnTo>
                <a:lnTo>
                  <a:pt x="83352" y="4712"/>
                </a:lnTo>
                <a:lnTo>
                  <a:pt x="78962" y="3057"/>
                </a:lnTo>
                <a:lnTo>
                  <a:pt x="74417" y="1742"/>
                </a:lnTo>
                <a:lnTo>
                  <a:pt x="69731" y="784"/>
                </a:lnTo>
                <a:lnTo>
                  <a:pt x="64920" y="198"/>
                </a:lnTo>
                <a:lnTo>
                  <a:pt x="60000" y="0"/>
                </a:lnTo>
                <a:lnTo>
                  <a:pt x="55076" y="198"/>
                </a:lnTo>
                <a:lnTo>
                  <a:pt x="50263" y="784"/>
                </a:lnTo>
                <a:lnTo>
                  <a:pt x="45575" y="1742"/>
                </a:lnTo>
                <a:lnTo>
                  <a:pt x="41028" y="3057"/>
                </a:lnTo>
                <a:lnTo>
                  <a:pt x="36638" y="4712"/>
                </a:lnTo>
                <a:lnTo>
                  <a:pt x="32418" y="6693"/>
                </a:lnTo>
                <a:lnTo>
                  <a:pt x="28386" y="8985"/>
                </a:lnTo>
                <a:lnTo>
                  <a:pt x="20945" y="14437"/>
                </a:lnTo>
                <a:lnTo>
                  <a:pt x="14437" y="20945"/>
                </a:lnTo>
                <a:lnTo>
                  <a:pt x="8985" y="28386"/>
                </a:lnTo>
                <a:lnTo>
                  <a:pt x="4712" y="36638"/>
                </a:lnTo>
                <a:lnTo>
                  <a:pt x="1742" y="45575"/>
                </a:lnTo>
                <a:lnTo>
                  <a:pt x="198" y="55076"/>
                </a:lnTo>
                <a:lnTo>
                  <a:pt x="0" y="60000"/>
                </a:lnTo>
                <a:close/>
              </a:path>
            </a:pathLst>
          </a:custGeom>
          <a:solidFill>
            <a:srgbClr val="DFE2E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8"/>
          <p:cNvSpPr/>
          <p:nvPr/>
        </p:nvSpPr>
        <p:spPr>
          <a:xfrm>
            <a:off x="4843526" y="931392"/>
            <a:ext cx="3899280" cy="64404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8"/>
          <p:cNvSpPr txBox="1"/>
          <p:nvPr/>
        </p:nvSpPr>
        <p:spPr>
          <a:xfrm>
            <a:off x="214071" y="200341"/>
            <a:ext cx="3793703"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Progress on credit card,</a:t>
            </a:r>
            <a:endParaRPr sz="2800">
              <a:solidFill>
                <a:schemeClr val="dk1"/>
              </a:solidFill>
              <a:latin typeface="Georgia"/>
              <a:ea typeface="Georgia"/>
              <a:cs typeface="Georgia"/>
              <a:sym typeface="Georgia"/>
            </a:endParaRPr>
          </a:p>
        </p:txBody>
      </p:sp>
      <p:sp>
        <p:nvSpPr>
          <p:cNvPr id="210" name="Google Shape;210;p8"/>
          <p:cNvSpPr txBox="1"/>
          <p:nvPr/>
        </p:nvSpPr>
        <p:spPr>
          <a:xfrm>
            <a:off x="4017618" y="200341"/>
            <a:ext cx="4528659"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despite softer account opens</a:t>
            </a:r>
            <a:endParaRPr sz="2800">
              <a:solidFill>
                <a:schemeClr val="dk1"/>
              </a:solidFill>
              <a:latin typeface="Georgia"/>
              <a:ea typeface="Georgia"/>
              <a:cs typeface="Georgia"/>
              <a:sym typeface="Georgia"/>
            </a:endParaRPr>
          </a:p>
        </p:txBody>
      </p:sp>
      <p:sp>
        <p:nvSpPr>
          <p:cNvPr id="211" name="Google Shape;211;p8"/>
          <p:cNvSpPr txBox="1"/>
          <p:nvPr/>
        </p:nvSpPr>
        <p:spPr>
          <a:xfrm>
            <a:off x="243941" y="1657293"/>
            <a:ext cx="3399903" cy="417068"/>
          </a:xfrm>
          <a:prstGeom prst="rect">
            <a:avLst/>
          </a:prstGeom>
          <a:noFill/>
          <a:ln>
            <a:noFill/>
          </a:ln>
        </p:spPr>
        <p:txBody>
          <a:bodyPr anchorCtr="0" anchor="t" bIns="0" lIns="0" spcFirstLastPara="1" rIns="0" wrap="square" tIns="0">
            <a:noAutofit/>
          </a:bodyPr>
          <a:lstStyle/>
          <a:p>
            <a:pPr indent="0" lvl="0" marL="12700" marR="26746"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Increased retail bank household</a:t>
            </a:r>
            <a:endParaRPr sz="1400">
              <a:solidFill>
                <a:schemeClr val="dk1"/>
              </a:solidFill>
              <a:latin typeface="Verdana"/>
              <a:ea typeface="Verdana"/>
              <a:cs typeface="Verdana"/>
              <a:sym typeface="Verdana"/>
            </a:endParaRPr>
          </a:p>
          <a:p>
            <a:pPr indent="-7111" lvl="0" marL="299212" marR="0"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penetration from 43.3% to 45.5%</a:t>
            </a:r>
            <a:endParaRPr sz="1400">
              <a:solidFill>
                <a:schemeClr val="dk1"/>
              </a:solidFill>
              <a:latin typeface="Verdana"/>
              <a:ea typeface="Verdana"/>
              <a:cs typeface="Verdana"/>
              <a:sym typeface="Verdana"/>
            </a:endParaRPr>
          </a:p>
        </p:txBody>
      </p:sp>
      <p:sp>
        <p:nvSpPr>
          <p:cNvPr id="212" name="Google Shape;212;p8"/>
          <p:cNvSpPr txBox="1"/>
          <p:nvPr/>
        </p:nvSpPr>
        <p:spPr>
          <a:xfrm>
            <a:off x="4900040" y="1696064"/>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213" name="Google Shape;213;p8"/>
          <p:cNvSpPr txBox="1"/>
          <p:nvPr/>
        </p:nvSpPr>
        <p:spPr>
          <a:xfrm>
            <a:off x="5186552" y="1616780"/>
            <a:ext cx="3666000" cy="1926000"/>
          </a:xfrm>
          <a:prstGeom prst="rect">
            <a:avLst/>
          </a:prstGeom>
          <a:noFill/>
          <a:ln>
            <a:noFill/>
          </a:ln>
        </p:spPr>
        <p:txBody>
          <a:bodyPr anchorCtr="0" anchor="t" bIns="0" lIns="0" spcFirstLastPara="1" rIns="0" wrap="square" tIns="0">
            <a:noAutofit/>
          </a:bodyPr>
          <a:lstStyle/>
          <a:p>
            <a:pPr indent="0" lvl="0" marL="12700" marR="32411" rtl="0" algn="l">
              <a:lnSpc>
                <a:spcPct val="111071"/>
              </a:lnSpc>
              <a:spcBef>
                <a:spcPts val="0"/>
              </a:spcBef>
              <a:spcAft>
                <a:spcPts val="0"/>
              </a:spcAft>
              <a:buNone/>
            </a:pPr>
            <a:r>
              <a:rPr lang="en-US" sz="1400">
                <a:solidFill>
                  <a:schemeClr val="dk1"/>
                </a:solidFill>
                <a:latin typeface="Verdana"/>
                <a:ea typeface="Verdana"/>
                <a:cs typeface="Verdana"/>
                <a:sym typeface="Verdana"/>
              </a:rPr>
              <a:t>Refreshed Go Far Rewards; average</a:t>
            </a:r>
            <a:r>
              <a:rPr lang="en-US">
                <a:solidFill>
                  <a:schemeClr val="dk1"/>
                </a:solidFill>
                <a:latin typeface="Verdana"/>
                <a:ea typeface="Verdana"/>
                <a:cs typeface="Verdana"/>
                <a:sym typeface="Verdana"/>
              </a:rPr>
              <a:t> redeemer spend is 4X non-redeemers</a:t>
            </a:r>
            <a:endParaRPr sz="1400">
              <a:solidFill>
                <a:schemeClr val="dk1"/>
              </a:solidFill>
              <a:latin typeface="Verdana"/>
              <a:ea typeface="Verdana"/>
              <a:cs typeface="Verdana"/>
              <a:sym typeface="Verdana"/>
            </a:endParaRPr>
          </a:p>
          <a:p>
            <a:pPr indent="0" lvl="0" marL="12700" marR="147834" rtl="0" algn="l">
              <a:lnSpc>
                <a:spcPct val="120000"/>
              </a:lnSpc>
              <a:spcBef>
                <a:spcPts val="642"/>
              </a:spcBef>
              <a:spcAft>
                <a:spcPts val="0"/>
              </a:spcAft>
              <a:buNone/>
            </a:pPr>
            <a:r>
              <a:rPr lang="en-US" sz="1400">
                <a:solidFill>
                  <a:schemeClr val="dk1"/>
                </a:solidFill>
                <a:latin typeface="Verdana"/>
                <a:ea typeface="Verdana"/>
                <a:cs typeface="Verdana"/>
                <a:sym typeface="Verdana"/>
              </a:rPr>
              <a:t>Launched multi-card offers for existing customers</a:t>
            </a:r>
            <a:endParaRPr sz="1400">
              <a:solidFill>
                <a:schemeClr val="dk1"/>
              </a:solidFill>
              <a:latin typeface="Verdana"/>
              <a:ea typeface="Verdana"/>
              <a:cs typeface="Verdana"/>
              <a:sym typeface="Verdana"/>
            </a:endParaRPr>
          </a:p>
          <a:p>
            <a:pPr indent="0" lvl="0" marL="12700" marR="0" rtl="0" algn="l">
              <a:lnSpc>
                <a:spcPct val="101277"/>
              </a:lnSpc>
              <a:spcBef>
                <a:spcPts val="454"/>
              </a:spcBef>
              <a:spcAft>
                <a:spcPts val="0"/>
              </a:spcAft>
              <a:buNone/>
            </a:pPr>
            <a:r>
              <a:rPr lang="en-US" sz="1400">
                <a:solidFill>
                  <a:schemeClr val="dk1"/>
                </a:solidFill>
                <a:latin typeface="Verdana"/>
                <a:ea typeface="Verdana"/>
                <a:cs typeface="Verdana"/>
                <a:sym typeface="Verdana"/>
              </a:rPr>
              <a:t>Executing early months on book, spend,</a:t>
            </a:r>
            <a:r>
              <a:rPr lang="en-US">
                <a:solidFill>
                  <a:schemeClr val="dk1"/>
                </a:solidFill>
                <a:latin typeface="Verdana"/>
                <a:ea typeface="Verdana"/>
                <a:cs typeface="Verdana"/>
                <a:sym typeface="Verdana"/>
              </a:rPr>
              <a:t> and upgrade campaigns</a:t>
            </a:r>
            <a:endParaRPr sz="1400">
              <a:solidFill>
                <a:schemeClr val="dk1"/>
              </a:solidFill>
              <a:latin typeface="Verdana"/>
              <a:ea typeface="Verdana"/>
              <a:cs typeface="Verdana"/>
              <a:sym typeface="Verdana"/>
            </a:endParaRPr>
          </a:p>
          <a:p>
            <a:pPr indent="0" lvl="0" marL="12700" marR="451132" rtl="0" algn="l">
              <a:lnSpc>
                <a:spcPct val="120000"/>
              </a:lnSpc>
              <a:spcBef>
                <a:spcPts val="642"/>
              </a:spcBef>
              <a:spcAft>
                <a:spcPts val="0"/>
              </a:spcAft>
              <a:buNone/>
            </a:pPr>
            <a:r>
              <a:rPr lang="en-US" sz="1400">
                <a:solidFill>
                  <a:schemeClr val="dk1"/>
                </a:solidFill>
                <a:latin typeface="Verdana"/>
                <a:ea typeface="Verdana"/>
                <a:cs typeface="Verdana"/>
                <a:sym typeface="Verdana"/>
              </a:rPr>
              <a:t>Optimizing credit lines by customer segment</a:t>
            </a:r>
            <a:endParaRPr sz="1400">
              <a:solidFill>
                <a:schemeClr val="dk1"/>
              </a:solidFill>
              <a:latin typeface="Verdana"/>
              <a:ea typeface="Verdana"/>
              <a:cs typeface="Verdana"/>
              <a:sym typeface="Verdana"/>
            </a:endParaRPr>
          </a:p>
        </p:txBody>
      </p:sp>
      <p:sp>
        <p:nvSpPr>
          <p:cNvPr id="214" name="Google Shape;214;p8"/>
          <p:cNvSpPr txBox="1"/>
          <p:nvPr/>
        </p:nvSpPr>
        <p:spPr>
          <a:xfrm>
            <a:off x="4034790" y="1887969"/>
            <a:ext cx="198300" cy="127500"/>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lang="en-US" sz="800">
                <a:solidFill>
                  <a:schemeClr val="dk1"/>
                </a:solidFill>
                <a:latin typeface="Verdana"/>
                <a:ea typeface="Verdana"/>
                <a:cs typeface="Verdana"/>
                <a:sym typeface="Verdana"/>
              </a:rPr>
              <a:t>(1)</a:t>
            </a:r>
            <a:endParaRPr sz="800">
              <a:solidFill>
                <a:schemeClr val="dk1"/>
              </a:solidFill>
              <a:latin typeface="Verdana"/>
              <a:ea typeface="Verdana"/>
              <a:cs typeface="Verdana"/>
              <a:sym typeface="Verdana"/>
            </a:endParaRPr>
          </a:p>
        </p:txBody>
      </p:sp>
      <p:sp>
        <p:nvSpPr>
          <p:cNvPr id="215" name="Google Shape;215;p8"/>
          <p:cNvSpPr txBox="1"/>
          <p:nvPr/>
        </p:nvSpPr>
        <p:spPr>
          <a:xfrm>
            <a:off x="265541" y="1887276"/>
            <a:ext cx="3806400" cy="417300"/>
          </a:xfrm>
          <a:prstGeom prst="rect">
            <a:avLst/>
          </a:prstGeom>
          <a:noFill/>
          <a:ln>
            <a:noFill/>
          </a:ln>
        </p:spPr>
        <p:txBody>
          <a:bodyPr anchorCtr="0" anchor="t" bIns="0" lIns="0" spcFirstLastPara="1" rIns="0" wrap="square" tIns="0">
            <a:noAutofit/>
          </a:bodyPr>
          <a:lstStyle/>
          <a:p>
            <a:pPr indent="0" lvl="0" marL="12700" marR="26746" rtl="0" algn="l">
              <a:lnSpc>
                <a:spcPct val="111428"/>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~30% of 2016 net new accounts from</a:t>
            </a:r>
            <a:endParaRPr sz="1400">
              <a:solidFill>
                <a:schemeClr val="dk1"/>
              </a:solidFill>
              <a:latin typeface="Verdana"/>
              <a:ea typeface="Verdana"/>
              <a:cs typeface="Verdana"/>
              <a:sym typeface="Verdana"/>
            </a:endParaRPr>
          </a:p>
          <a:p>
            <a:pPr indent="-7111" lvl="0" marL="299212" marR="0"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non-deposit WF households; increased</a:t>
            </a:r>
            <a:endParaRPr sz="1400">
              <a:solidFill>
                <a:schemeClr val="dk1"/>
              </a:solidFill>
              <a:latin typeface="Verdana"/>
              <a:ea typeface="Verdana"/>
              <a:cs typeface="Verdana"/>
              <a:sym typeface="Verdana"/>
            </a:endParaRPr>
          </a:p>
        </p:txBody>
      </p:sp>
      <p:sp>
        <p:nvSpPr>
          <p:cNvPr id="216" name="Google Shape;216;p8"/>
          <p:cNvSpPr txBox="1"/>
          <p:nvPr/>
        </p:nvSpPr>
        <p:spPr>
          <a:xfrm>
            <a:off x="4900040" y="2198984"/>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217" name="Google Shape;217;p8"/>
          <p:cNvSpPr txBox="1"/>
          <p:nvPr/>
        </p:nvSpPr>
        <p:spPr>
          <a:xfrm>
            <a:off x="3653789" y="2607526"/>
            <a:ext cx="227316" cy="144271"/>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(1)</a:t>
            </a:r>
            <a:endParaRPr sz="900">
              <a:solidFill>
                <a:schemeClr val="dk1"/>
              </a:solidFill>
              <a:latin typeface="Verdana"/>
              <a:ea typeface="Verdana"/>
              <a:cs typeface="Verdana"/>
              <a:sym typeface="Verdana"/>
            </a:endParaRPr>
          </a:p>
        </p:txBody>
      </p:sp>
      <p:sp>
        <p:nvSpPr>
          <p:cNvPr id="218" name="Google Shape;218;p8"/>
          <p:cNvSpPr txBox="1"/>
          <p:nvPr/>
        </p:nvSpPr>
        <p:spPr>
          <a:xfrm>
            <a:off x="530453" y="2611698"/>
            <a:ext cx="3112656"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penetration from 10.1% to 11.2%</a:t>
            </a:r>
            <a:endParaRPr sz="1400">
              <a:solidFill>
                <a:schemeClr val="dk1"/>
              </a:solidFill>
              <a:latin typeface="Verdana"/>
              <a:ea typeface="Verdana"/>
              <a:cs typeface="Verdana"/>
              <a:sym typeface="Verdana"/>
            </a:endParaRPr>
          </a:p>
        </p:txBody>
      </p:sp>
      <p:sp>
        <p:nvSpPr>
          <p:cNvPr id="219" name="Google Shape;219;p8"/>
          <p:cNvSpPr txBox="1"/>
          <p:nvPr/>
        </p:nvSpPr>
        <p:spPr>
          <a:xfrm>
            <a:off x="4900040" y="2701911"/>
            <a:ext cx="133996" cy="204012"/>
          </a:xfrm>
          <a:prstGeom prst="rect">
            <a:avLst/>
          </a:prstGeom>
          <a:noFill/>
          <a:ln>
            <a:noFill/>
          </a:ln>
        </p:spPr>
        <p:txBody>
          <a:bodyPr anchorCtr="0" anchor="t" bIns="0" lIns="0" spcFirstLastPara="1" rIns="0" wrap="square" tIns="0">
            <a:noAutofit/>
          </a:bodyPr>
          <a:lstStyle/>
          <a:p>
            <a:pPr indent="0" lvl="0" marL="12700" marR="0" rtl="0" algn="l">
              <a:lnSpc>
                <a:spcPct val="109642"/>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220" name="Google Shape;220;p8"/>
          <p:cNvSpPr txBox="1"/>
          <p:nvPr/>
        </p:nvSpPr>
        <p:spPr>
          <a:xfrm>
            <a:off x="3775709" y="2922994"/>
            <a:ext cx="409630" cy="144271"/>
          </a:xfrm>
          <a:prstGeom prst="rect">
            <a:avLst/>
          </a:prstGeom>
          <a:noFill/>
          <a:ln>
            <a:noFill/>
          </a:ln>
        </p:spPr>
        <p:txBody>
          <a:bodyPr anchorCtr="0" anchor="t" bIns="0" lIns="0" spcFirstLastPara="1" rIns="0" wrap="square" tIns="0">
            <a:noAutofit/>
          </a:bodyPr>
          <a:lstStyle/>
          <a:p>
            <a:pPr indent="0" lvl="0" marL="12700" marR="0" rtl="0" algn="l">
              <a:lnSpc>
                <a:spcPct val="118333"/>
              </a:lnSpc>
              <a:spcBef>
                <a:spcPts val="0"/>
              </a:spcBef>
              <a:spcAft>
                <a:spcPts val="0"/>
              </a:spcAft>
              <a:buNone/>
            </a:pPr>
            <a:r>
              <a:rPr lang="en-US" sz="900">
                <a:solidFill>
                  <a:schemeClr val="dk1"/>
                </a:solidFill>
                <a:latin typeface="Verdana"/>
                <a:ea typeface="Verdana"/>
                <a:cs typeface="Verdana"/>
                <a:sym typeface="Verdana"/>
              </a:rPr>
              <a:t>(1)(2)</a:t>
            </a:r>
            <a:endParaRPr sz="900">
              <a:solidFill>
                <a:schemeClr val="dk1"/>
              </a:solidFill>
              <a:latin typeface="Verdana"/>
              <a:ea typeface="Verdana"/>
              <a:cs typeface="Verdana"/>
              <a:sym typeface="Verdana"/>
            </a:endParaRPr>
          </a:p>
        </p:txBody>
      </p:sp>
      <p:sp>
        <p:nvSpPr>
          <p:cNvPr id="221" name="Google Shape;221;p8"/>
          <p:cNvSpPr txBox="1"/>
          <p:nvPr/>
        </p:nvSpPr>
        <p:spPr>
          <a:xfrm>
            <a:off x="243941" y="2927166"/>
            <a:ext cx="3521769" cy="20679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Grew affluent balances by 10% YoY</a:t>
            </a:r>
            <a:endParaRPr sz="1400">
              <a:solidFill>
                <a:schemeClr val="dk1"/>
              </a:solidFill>
              <a:latin typeface="Verdana"/>
              <a:ea typeface="Verdana"/>
              <a:cs typeface="Verdana"/>
              <a:sym typeface="Verdana"/>
            </a:endParaRPr>
          </a:p>
        </p:txBody>
      </p:sp>
      <p:sp>
        <p:nvSpPr>
          <p:cNvPr id="222" name="Google Shape;222;p8"/>
          <p:cNvSpPr txBox="1"/>
          <p:nvPr/>
        </p:nvSpPr>
        <p:spPr>
          <a:xfrm>
            <a:off x="4900040" y="3205078"/>
            <a:ext cx="133811" cy="203708"/>
          </a:xfrm>
          <a:prstGeom prst="rect">
            <a:avLst/>
          </a:prstGeom>
          <a:noFill/>
          <a:ln>
            <a:noFill/>
          </a:ln>
        </p:spPr>
        <p:txBody>
          <a:bodyPr anchorCtr="0" anchor="t" bIns="0" lIns="0" spcFirstLastPara="1" rIns="0" wrap="square" tIns="0">
            <a:noAutofit/>
          </a:bodyPr>
          <a:lstStyle/>
          <a:p>
            <a:pPr indent="0" lvl="0" marL="12700" marR="0" rtl="0" algn="l">
              <a:lnSpc>
                <a:spcPct val="109285"/>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p:txBody>
      </p:sp>
      <p:sp>
        <p:nvSpPr>
          <p:cNvPr id="223" name="Google Shape;223;p8"/>
          <p:cNvSpPr txBox="1"/>
          <p:nvPr/>
        </p:nvSpPr>
        <p:spPr>
          <a:xfrm>
            <a:off x="243941" y="3242634"/>
            <a:ext cx="3950097" cy="417322"/>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Launched third American Express Propel</a:t>
            </a:r>
            <a:endParaRPr sz="1400">
              <a:solidFill>
                <a:schemeClr val="dk1"/>
              </a:solidFill>
              <a:latin typeface="Verdana"/>
              <a:ea typeface="Verdana"/>
              <a:cs typeface="Verdana"/>
              <a:sym typeface="Verdana"/>
            </a:endParaRPr>
          </a:p>
          <a:p>
            <a:pPr indent="-7111" lvl="0" marL="299212" marR="27207"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product and Visa Cash Wise</a:t>
            </a:r>
            <a:endParaRPr sz="1400">
              <a:solidFill>
                <a:schemeClr val="dk1"/>
              </a:solidFill>
              <a:latin typeface="Verdana"/>
              <a:ea typeface="Verdana"/>
              <a:cs typeface="Verdana"/>
              <a:sym typeface="Verdana"/>
            </a:endParaRPr>
          </a:p>
        </p:txBody>
      </p:sp>
      <p:sp>
        <p:nvSpPr>
          <p:cNvPr id="224" name="Google Shape;224;p8"/>
          <p:cNvSpPr txBox="1"/>
          <p:nvPr/>
        </p:nvSpPr>
        <p:spPr>
          <a:xfrm>
            <a:off x="252780" y="6423113"/>
            <a:ext cx="7567627" cy="127507"/>
          </a:xfrm>
          <a:prstGeom prst="rect">
            <a:avLst/>
          </a:prstGeom>
          <a:noFill/>
          <a:ln>
            <a:noFill/>
          </a:ln>
        </p:spPr>
        <p:txBody>
          <a:bodyPr anchorCtr="0" anchor="t" bIns="0" lIns="0" spcFirstLastPara="1" rIns="0" wrap="square" tIns="0">
            <a:noAutofit/>
          </a:bodyPr>
          <a:lstStyle/>
          <a:p>
            <a:pPr indent="0" lvl="0" marL="12700" marR="0" rtl="0" algn="l">
              <a:lnSpc>
                <a:spcPct val="116875"/>
              </a:lnSpc>
              <a:spcBef>
                <a:spcPts val="0"/>
              </a:spcBef>
              <a:spcAft>
                <a:spcPts val="0"/>
              </a:spcAft>
              <a:buNone/>
            </a:pPr>
            <a:r>
              <a:rPr i="1" lang="en-US" sz="800">
                <a:solidFill>
                  <a:schemeClr val="dk1"/>
                </a:solidFill>
                <a:latin typeface="Verdana"/>
                <a:ea typeface="Verdana"/>
                <a:cs typeface="Verdana"/>
                <a:sym typeface="Verdana"/>
              </a:rPr>
              <a:t>All charts reference general purpose credit card only. All data is period-end. (1) From 1Q16 to 1Q17. (2) Affluent defined as &gt;$25k in total wallet.</a:t>
            </a:r>
            <a:endParaRPr sz="800">
              <a:solidFill>
                <a:schemeClr val="dk1"/>
              </a:solidFill>
              <a:latin typeface="Verdana"/>
              <a:ea typeface="Verdana"/>
              <a:cs typeface="Verdana"/>
              <a:sym typeface="Verdana"/>
            </a:endParaRPr>
          </a:p>
        </p:txBody>
      </p:sp>
      <p:sp>
        <p:nvSpPr>
          <p:cNvPr id="225" name="Google Shape;225;p8"/>
          <p:cNvSpPr txBox="1"/>
          <p:nvPr/>
        </p:nvSpPr>
        <p:spPr>
          <a:xfrm>
            <a:off x="5729986" y="6656840"/>
            <a:ext cx="2868663"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a:t>
            </a:r>
            <a:endParaRPr sz="1000">
              <a:solidFill>
                <a:schemeClr val="dk1"/>
              </a:solidFill>
              <a:latin typeface="Verdana"/>
              <a:ea typeface="Verdana"/>
              <a:cs typeface="Verdana"/>
              <a:sym typeface="Verdana"/>
            </a:endParaRPr>
          </a:p>
        </p:txBody>
      </p:sp>
      <p:sp>
        <p:nvSpPr>
          <p:cNvPr id="226" name="Google Shape;226;p8"/>
          <p:cNvSpPr txBox="1"/>
          <p:nvPr/>
        </p:nvSpPr>
        <p:spPr>
          <a:xfrm>
            <a:off x="8651873" y="6656840"/>
            <a:ext cx="124790"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5</a:t>
            </a:r>
            <a:endParaRPr sz="1000">
              <a:solidFill>
                <a:schemeClr val="dk1"/>
              </a:solidFill>
              <a:latin typeface="Verdana"/>
              <a:ea typeface="Verdana"/>
              <a:cs typeface="Verdana"/>
              <a:sym typeface="Verdana"/>
            </a:endParaRPr>
          </a:p>
        </p:txBody>
      </p:sp>
      <p:sp>
        <p:nvSpPr>
          <p:cNvPr id="227" name="Google Shape;227;p8"/>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228" name="Google Shape;228;p8"/>
          <p:cNvSpPr txBox="1"/>
          <p:nvPr/>
        </p:nvSpPr>
        <p:spPr>
          <a:xfrm>
            <a:off x="6186629" y="4781508"/>
            <a:ext cx="1300258" cy="7627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p:txBody>
      </p:sp>
      <p:sp>
        <p:nvSpPr>
          <p:cNvPr id="229" name="Google Shape;229;p8"/>
          <p:cNvSpPr txBox="1"/>
          <p:nvPr/>
        </p:nvSpPr>
        <p:spPr>
          <a:xfrm>
            <a:off x="7486887" y="4781508"/>
            <a:ext cx="657245"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0" name="Google Shape;230;p8"/>
          <p:cNvSpPr txBox="1"/>
          <p:nvPr/>
        </p:nvSpPr>
        <p:spPr>
          <a:xfrm>
            <a:off x="8144132" y="4781508"/>
            <a:ext cx="214189"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1" name="Google Shape;231;p8"/>
          <p:cNvSpPr txBox="1"/>
          <p:nvPr/>
        </p:nvSpPr>
        <p:spPr>
          <a:xfrm>
            <a:off x="6186629" y="4857780"/>
            <a:ext cx="204638" cy="102400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2" name="Google Shape;232;p8"/>
          <p:cNvSpPr txBox="1"/>
          <p:nvPr/>
        </p:nvSpPr>
        <p:spPr>
          <a:xfrm>
            <a:off x="6391267" y="4857780"/>
            <a:ext cx="666734" cy="102400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3" name="Google Shape;233;p8"/>
          <p:cNvSpPr txBox="1"/>
          <p:nvPr/>
        </p:nvSpPr>
        <p:spPr>
          <a:xfrm>
            <a:off x="7058001" y="4857780"/>
            <a:ext cx="428885" cy="102400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4" name="Google Shape;234;p8"/>
          <p:cNvSpPr txBox="1"/>
          <p:nvPr/>
        </p:nvSpPr>
        <p:spPr>
          <a:xfrm>
            <a:off x="3414635" y="4781508"/>
            <a:ext cx="1290939" cy="5736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txBox="1"/>
          <p:nvPr/>
        </p:nvSpPr>
        <p:spPr>
          <a:xfrm>
            <a:off x="4705574" y="4781508"/>
            <a:ext cx="657170"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6" name="Google Shape;236;p8"/>
          <p:cNvSpPr txBox="1"/>
          <p:nvPr/>
        </p:nvSpPr>
        <p:spPr>
          <a:xfrm>
            <a:off x="5362745" y="4781508"/>
            <a:ext cx="214418"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7" name="Google Shape;237;p8"/>
          <p:cNvSpPr txBox="1"/>
          <p:nvPr/>
        </p:nvSpPr>
        <p:spPr>
          <a:xfrm>
            <a:off x="3414635" y="4838870"/>
            <a:ext cx="204931" cy="104291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8" name="Google Shape;238;p8"/>
          <p:cNvSpPr txBox="1"/>
          <p:nvPr/>
        </p:nvSpPr>
        <p:spPr>
          <a:xfrm>
            <a:off x="3619566" y="4838870"/>
            <a:ext cx="657170" cy="104291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39" name="Google Shape;239;p8"/>
          <p:cNvSpPr txBox="1"/>
          <p:nvPr/>
        </p:nvSpPr>
        <p:spPr>
          <a:xfrm>
            <a:off x="4276737" y="4838870"/>
            <a:ext cx="428837" cy="1042918"/>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0" name="Google Shape;240;p8"/>
          <p:cNvSpPr txBox="1"/>
          <p:nvPr/>
        </p:nvSpPr>
        <p:spPr>
          <a:xfrm>
            <a:off x="662100" y="4781508"/>
            <a:ext cx="1290486" cy="3813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8"/>
          <p:cNvSpPr txBox="1"/>
          <p:nvPr/>
        </p:nvSpPr>
        <p:spPr>
          <a:xfrm>
            <a:off x="1952587" y="4781508"/>
            <a:ext cx="657101"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2" name="Google Shape;242;p8"/>
          <p:cNvSpPr txBox="1"/>
          <p:nvPr/>
        </p:nvSpPr>
        <p:spPr>
          <a:xfrm>
            <a:off x="2609688" y="4781508"/>
            <a:ext cx="214142" cy="110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3" name="Google Shape;243;p8"/>
          <p:cNvSpPr txBox="1"/>
          <p:nvPr/>
        </p:nvSpPr>
        <p:spPr>
          <a:xfrm>
            <a:off x="662100" y="4819644"/>
            <a:ext cx="204593" cy="106214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4" name="Google Shape;244;p8"/>
          <p:cNvSpPr txBox="1"/>
          <p:nvPr/>
        </p:nvSpPr>
        <p:spPr>
          <a:xfrm>
            <a:off x="866694" y="4819644"/>
            <a:ext cx="657101" cy="106214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5" name="Google Shape;245;p8"/>
          <p:cNvSpPr txBox="1"/>
          <p:nvPr/>
        </p:nvSpPr>
        <p:spPr>
          <a:xfrm>
            <a:off x="1523795" y="4819644"/>
            <a:ext cx="428791" cy="1062144"/>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6" name="Google Shape;246;p8"/>
          <p:cNvSpPr txBox="1"/>
          <p:nvPr/>
        </p:nvSpPr>
        <p:spPr>
          <a:xfrm>
            <a:off x="1195387" y="4568825"/>
            <a:ext cx="1085913" cy="21272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7" name="Google Shape;247;p8"/>
          <p:cNvSpPr txBox="1"/>
          <p:nvPr/>
        </p:nvSpPr>
        <p:spPr>
          <a:xfrm>
            <a:off x="3948176" y="4568825"/>
            <a:ext cx="1085850" cy="2317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8" name="Google Shape;248;p8"/>
          <p:cNvSpPr txBox="1"/>
          <p:nvPr/>
        </p:nvSpPr>
        <p:spPr>
          <a:xfrm>
            <a:off x="6724650" y="4568825"/>
            <a:ext cx="1090676" cy="25082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249" name="Google Shape;249;p8"/>
          <p:cNvSpPr txBox="1"/>
          <p:nvPr/>
        </p:nvSpPr>
        <p:spPr>
          <a:xfrm>
            <a:off x="460375" y="3821125"/>
            <a:ext cx="2542794" cy="446328"/>
          </a:xfrm>
          <a:prstGeom prst="rect">
            <a:avLst/>
          </a:prstGeom>
          <a:noFill/>
          <a:ln>
            <a:noFill/>
          </a:ln>
        </p:spPr>
        <p:txBody>
          <a:bodyPr anchorCtr="0" anchor="t" bIns="0" lIns="0" spcFirstLastPara="1" rIns="0" wrap="square" tIns="0">
            <a:noAutofit/>
          </a:bodyPr>
          <a:lstStyle/>
          <a:p>
            <a:pPr indent="-2716" lvl="0" marL="91616"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POS-active Credit Cards</a:t>
            </a:r>
            <a:endParaRPr b="1" sz="1100">
              <a:solidFill>
                <a:srgbClr val="FFFFFF"/>
              </a:solidFill>
              <a:latin typeface="Verdana"/>
              <a:ea typeface="Verdana"/>
              <a:cs typeface="Verdana"/>
              <a:sym typeface="Verdana"/>
            </a:endParaRPr>
          </a:p>
          <a:p>
            <a:pPr indent="-2716" lvl="0" marL="91616" marR="0" rtl="0" algn="l">
              <a:lnSpc>
                <a:spcPct val="101277"/>
              </a:lnSpc>
              <a:spcBef>
                <a:spcPts val="0"/>
              </a:spcBef>
              <a:spcAft>
                <a:spcPts val="0"/>
              </a:spcAft>
              <a:buNone/>
            </a:pPr>
            <a:r>
              <a:rPr lang="en-US" sz="1100">
                <a:solidFill>
                  <a:srgbClr val="FFFFFF"/>
                </a:solidFill>
                <a:latin typeface="Verdana"/>
                <a:ea typeface="Verdana"/>
                <a:cs typeface="Verdana"/>
                <a:sym typeface="Verdana"/>
              </a:rPr>
              <a:t>(</a:t>
            </a:r>
            <a:r>
              <a:rPr i="1" lang="en-US" sz="1100">
                <a:solidFill>
                  <a:srgbClr val="FFFFFF"/>
                </a:solidFill>
                <a:latin typeface="Verdana"/>
                <a:ea typeface="Verdana"/>
                <a:cs typeface="Verdana"/>
                <a:sym typeface="Verdana"/>
              </a:rPr>
              <a:t>#, in millions</a:t>
            </a:r>
            <a:r>
              <a:rPr lang="en-US" sz="1100">
                <a:solidFill>
                  <a:srgbClr val="FFFFFF"/>
                </a:solidFill>
                <a:latin typeface="Verdana"/>
                <a:ea typeface="Verdana"/>
                <a:cs typeface="Verdana"/>
                <a:sym typeface="Verdana"/>
              </a:rPr>
              <a:t>)</a:t>
            </a:r>
            <a:endParaRPr sz="1100">
              <a:solidFill>
                <a:srgbClr val="FFFFFF"/>
              </a:solidFill>
              <a:latin typeface="Verdana"/>
              <a:ea typeface="Verdana"/>
              <a:cs typeface="Verdana"/>
              <a:sym typeface="Verdana"/>
            </a:endParaRPr>
          </a:p>
        </p:txBody>
      </p:sp>
      <p:sp>
        <p:nvSpPr>
          <p:cNvPr id="250" name="Google Shape;250;p8"/>
          <p:cNvSpPr txBox="1"/>
          <p:nvPr/>
        </p:nvSpPr>
        <p:spPr>
          <a:xfrm>
            <a:off x="460375" y="4267454"/>
            <a:ext cx="2542794" cy="206960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8215" lvl="0" marL="998816" marR="984381" rtl="0" algn="ctr">
              <a:lnSpc>
                <a:spcPct val="101277"/>
              </a:lnSpc>
              <a:spcBef>
                <a:spcPts val="0"/>
              </a:spcBef>
              <a:spcAft>
                <a:spcPts val="0"/>
              </a:spcAft>
              <a:buNone/>
            </a:pPr>
            <a:r>
              <a:rPr b="1" lang="en-US" sz="1400">
                <a:solidFill>
                  <a:schemeClr val="dk1"/>
                </a:solidFill>
                <a:latin typeface="Verdana"/>
                <a:ea typeface="Verdana"/>
                <a:cs typeface="Verdana"/>
                <a:sym typeface="Verdana"/>
              </a:rPr>
              <a:t>+4%</a:t>
            </a:r>
            <a:endParaRPr sz="1400">
              <a:solidFill>
                <a:schemeClr val="dk1"/>
              </a:solidFill>
              <a:latin typeface="Verdana"/>
              <a:ea typeface="Verdana"/>
              <a:cs typeface="Verdana"/>
              <a:sym typeface="Verdana"/>
            </a:endParaRPr>
          </a:p>
          <a:p>
            <a:pPr indent="-684" lvl="0" marL="559485" marR="545818" rtl="0" algn="ctr">
              <a:lnSpc>
                <a:spcPct val="81000"/>
              </a:lnSpc>
              <a:spcBef>
                <a:spcPts val="4296"/>
              </a:spcBef>
              <a:spcAft>
                <a:spcPts val="0"/>
              </a:spcAft>
              <a:buNone/>
            </a:pPr>
            <a:r>
              <a:rPr baseline="-25000" lang="en-US" sz="2100">
                <a:solidFill>
                  <a:srgbClr val="FFFFFF"/>
                </a:solidFill>
                <a:latin typeface="Verdana"/>
                <a:ea typeface="Verdana"/>
                <a:cs typeface="Verdana"/>
                <a:sym typeface="Verdana"/>
              </a:rPr>
              <a:t>7.4            </a:t>
            </a:r>
            <a:r>
              <a:rPr lang="en-US" sz="1400">
                <a:solidFill>
                  <a:srgbClr val="FFFFFF"/>
                </a:solidFill>
                <a:latin typeface="Verdana"/>
                <a:ea typeface="Verdana"/>
                <a:cs typeface="Verdana"/>
                <a:sym typeface="Verdana"/>
              </a:rPr>
              <a:t>7.7</a:t>
            </a:r>
            <a:endParaRPr sz="1400">
              <a:solidFill>
                <a:schemeClr val="dk1"/>
              </a:solidFill>
              <a:latin typeface="Verdana"/>
              <a:ea typeface="Verdana"/>
              <a:cs typeface="Verdana"/>
              <a:sym typeface="Verdana"/>
            </a:endParaRPr>
          </a:p>
          <a:p>
            <a:pPr indent="-8966" lvl="0" marL="504266" marR="492189" rtl="0" algn="ctr">
              <a:lnSpc>
                <a:spcPct val="101277"/>
              </a:lnSpc>
              <a:spcBef>
                <a:spcPts val="4225"/>
              </a:spcBef>
              <a:spcAft>
                <a:spcPts val="0"/>
              </a:spcAft>
              <a:buNone/>
            </a:pPr>
            <a:r>
              <a:rPr lang="en-US" sz="1200">
                <a:solidFill>
                  <a:schemeClr val="dk1"/>
                </a:solidFill>
                <a:latin typeface="Verdana"/>
                <a:ea typeface="Verdana"/>
                <a:cs typeface="Verdana"/>
                <a:sym typeface="Verdana"/>
              </a:rPr>
              <a:t>1Q16            1Q17</a:t>
            </a:r>
            <a:endParaRPr sz="1200">
              <a:solidFill>
                <a:schemeClr val="dk1"/>
              </a:solidFill>
              <a:latin typeface="Verdana"/>
              <a:ea typeface="Verdana"/>
              <a:cs typeface="Verdana"/>
              <a:sym typeface="Verdana"/>
            </a:endParaRPr>
          </a:p>
        </p:txBody>
      </p:sp>
      <p:sp>
        <p:nvSpPr>
          <p:cNvPr id="251" name="Google Shape;251;p8"/>
          <p:cNvSpPr txBox="1"/>
          <p:nvPr/>
        </p:nvSpPr>
        <p:spPr>
          <a:xfrm>
            <a:off x="3232150" y="3821125"/>
            <a:ext cx="2542794" cy="446328"/>
          </a:xfrm>
          <a:prstGeom prst="rect">
            <a:avLst/>
          </a:prstGeom>
          <a:noFill/>
          <a:ln>
            <a:noFill/>
          </a:ln>
        </p:spPr>
        <p:txBody>
          <a:bodyPr anchorCtr="0" anchor="t" bIns="0" lIns="0" spcFirstLastPara="1" rIns="0" wrap="square" tIns="0">
            <a:noAutofit/>
          </a:bodyPr>
          <a:lstStyle/>
          <a:p>
            <a:pPr indent="-3047" lvl="0" marL="91948"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Credit Card Transaction</a:t>
            </a:r>
            <a:r>
              <a:rPr b="1" lang="en-US" sz="1100">
                <a:solidFill>
                  <a:srgbClr val="FFFFFF"/>
                </a:solidFill>
                <a:latin typeface="Verdana"/>
                <a:ea typeface="Verdana"/>
                <a:cs typeface="Verdana"/>
                <a:sym typeface="Verdana"/>
              </a:rPr>
              <a:t>s</a:t>
            </a:r>
            <a:endParaRPr b="1" sz="1100">
              <a:solidFill>
                <a:srgbClr val="FFFFFF"/>
              </a:solidFill>
              <a:latin typeface="Verdana"/>
              <a:ea typeface="Verdana"/>
              <a:cs typeface="Verdana"/>
              <a:sym typeface="Verdana"/>
            </a:endParaRPr>
          </a:p>
          <a:p>
            <a:pPr indent="-2716" lvl="0" marL="91616" rtl="0" algn="l">
              <a:lnSpc>
                <a:spcPct val="101277"/>
              </a:lnSpc>
              <a:spcBef>
                <a:spcPts val="0"/>
              </a:spcBef>
              <a:spcAft>
                <a:spcPts val="0"/>
              </a:spcAft>
              <a:buClr>
                <a:schemeClr val="dk1"/>
              </a:buClr>
              <a:buFont typeface="Arial"/>
              <a:buNone/>
            </a:pPr>
            <a:r>
              <a:rPr lang="en-US" sz="1100">
                <a:solidFill>
                  <a:schemeClr val="lt1"/>
                </a:solidFill>
                <a:latin typeface="Verdana"/>
                <a:ea typeface="Verdana"/>
                <a:cs typeface="Verdana"/>
                <a:sym typeface="Verdana"/>
              </a:rPr>
              <a:t>(</a:t>
            </a:r>
            <a:r>
              <a:rPr i="1" lang="en-US" sz="1100">
                <a:solidFill>
                  <a:schemeClr val="lt1"/>
                </a:solidFill>
                <a:latin typeface="Verdana"/>
                <a:ea typeface="Verdana"/>
                <a:cs typeface="Verdana"/>
                <a:sym typeface="Verdana"/>
              </a:rPr>
              <a:t>#, in millions</a:t>
            </a:r>
            <a:r>
              <a:rPr lang="en-US" sz="1100">
                <a:solidFill>
                  <a:schemeClr val="lt1"/>
                </a:solidFill>
                <a:latin typeface="Verdana"/>
                <a:ea typeface="Verdana"/>
                <a:cs typeface="Verdana"/>
                <a:sym typeface="Verdana"/>
              </a:rPr>
              <a:t>)</a:t>
            </a:r>
            <a:endParaRPr b="1" sz="1100">
              <a:solidFill>
                <a:srgbClr val="FFFFFF"/>
              </a:solidFill>
              <a:latin typeface="Verdana"/>
              <a:ea typeface="Verdana"/>
              <a:cs typeface="Verdana"/>
              <a:sym typeface="Verdana"/>
            </a:endParaRPr>
          </a:p>
          <a:p>
            <a:pPr indent="0" lvl="0" marL="0" marR="0" rtl="0" algn="l">
              <a:lnSpc>
                <a:spcPct val="80000"/>
              </a:lnSpc>
              <a:spcBef>
                <a:spcPts val="66"/>
              </a:spcBef>
              <a:spcAft>
                <a:spcPts val="0"/>
              </a:spcAft>
              <a:buNone/>
            </a:pPr>
            <a:r>
              <a:t/>
            </a:r>
            <a:endParaRPr sz="1100">
              <a:solidFill>
                <a:schemeClr val="dk1"/>
              </a:solidFill>
              <a:latin typeface="Verdana"/>
              <a:ea typeface="Verdana"/>
              <a:cs typeface="Verdana"/>
              <a:sym typeface="Verdana"/>
            </a:endParaRPr>
          </a:p>
        </p:txBody>
      </p:sp>
      <p:sp>
        <p:nvSpPr>
          <p:cNvPr id="252" name="Google Shape;252;p8"/>
          <p:cNvSpPr txBox="1"/>
          <p:nvPr/>
        </p:nvSpPr>
        <p:spPr>
          <a:xfrm>
            <a:off x="3232150" y="4267454"/>
            <a:ext cx="2542794" cy="206960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2120" lvl="0" marL="980020" marR="1003178" rtl="0" algn="ctr">
              <a:lnSpc>
                <a:spcPct val="101277"/>
              </a:lnSpc>
              <a:spcBef>
                <a:spcPts val="0"/>
              </a:spcBef>
              <a:spcAft>
                <a:spcPts val="0"/>
              </a:spcAft>
              <a:buNone/>
            </a:pPr>
            <a:r>
              <a:rPr b="1" lang="en-US" sz="1400">
                <a:solidFill>
                  <a:schemeClr val="dk1"/>
                </a:solidFill>
                <a:latin typeface="Verdana"/>
                <a:ea typeface="Verdana"/>
                <a:cs typeface="Verdana"/>
                <a:sym typeface="Verdana"/>
              </a:rPr>
              <a:t>+6%</a:t>
            </a:r>
            <a:endParaRPr sz="1400">
              <a:solidFill>
                <a:schemeClr val="dk1"/>
              </a:solidFill>
              <a:latin typeface="Verdana"/>
              <a:ea typeface="Verdana"/>
              <a:cs typeface="Verdana"/>
              <a:sym typeface="Verdana"/>
            </a:endParaRPr>
          </a:p>
          <a:p>
            <a:pPr indent="-3430" lvl="0" marL="511430" marR="546550" rtl="0" algn="ctr">
              <a:lnSpc>
                <a:spcPct val="81000"/>
              </a:lnSpc>
              <a:spcBef>
                <a:spcPts val="4296"/>
              </a:spcBef>
              <a:spcAft>
                <a:spcPts val="0"/>
              </a:spcAft>
              <a:buNone/>
            </a:pPr>
            <a:r>
              <a:rPr baseline="-25000" lang="en-US" sz="2100">
                <a:solidFill>
                  <a:srgbClr val="FFFFFF"/>
                </a:solidFill>
                <a:latin typeface="Verdana"/>
                <a:ea typeface="Verdana"/>
                <a:cs typeface="Verdana"/>
                <a:sym typeface="Verdana"/>
              </a:rPr>
              <a:t>255           </a:t>
            </a:r>
            <a:r>
              <a:rPr lang="en-US" sz="1400">
                <a:solidFill>
                  <a:srgbClr val="FFFFFF"/>
                </a:solidFill>
                <a:latin typeface="Verdana"/>
                <a:ea typeface="Verdana"/>
                <a:cs typeface="Verdana"/>
                <a:sym typeface="Verdana"/>
              </a:rPr>
              <a:t>270</a:t>
            </a:r>
            <a:endParaRPr sz="1400">
              <a:solidFill>
                <a:schemeClr val="dk1"/>
              </a:solidFill>
              <a:latin typeface="Verdana"/>
              <a:ea typeface="Verdana"/>
              <a:cs typeface="Verdana"/>
              <a:sym typeface="Verdana"/>
            </a:endParaRPr>
          </a:p>
          <a:p>
            <a:pPr indent="-3175" lvl="0" marL="485775" marR="510731" rtl="0" algn="ctr">
              <a:lnSpc>
                <a:spcPct val="101277"/>
              </a:lnSpc>
              <a:spcBef>
                <a:spcPts val="4225"/>
              </a:spcBef>
              <a:spcAft>
                <a:spcPts val="0"/>
              </a:spcAft>
              <a:buNone/>
            </a:pPr>
            <a:r>
              <a:rPr lang="en-US" sz="1200">
                <a:solidFill>
                  <a:schemeClr val="dk1"/>
                </a:solidFill>
                <a:latin typeface="Verdana"/>
                <a:ea typeface="Verdana"/>
                <a:cs typeface="Verdana"/>
                <a:sym typeface="Verdana"/>
              </a:rPr>
              <a:t>1Q16            1Q17</a:t>
            </a:r>
            <a:endParaRPr sz="1200">
              <a:solidFill>
                <a:schemeClr val="dk1"/>
              </a:solidFill>
              <a:latin typeface="Verdana"/>
              <a:ea typeface="Verdana"/>
              <a:cs typeface="Verdana"/>
              <a:sym typeface="Verdana"/>
            </a:endParaRPr>
          </a:p>
        </p:txBody>
      </p:sp>
      <p:sp>
        <p:nvSpPr>
          <p:cNvPr id="253" name="Google Shape;253;p8"/>
          <p:cNvSpPr txBox="1"/>
          <p:nvPr/>
        </p:nvSpPr>
        <p:spPr>
          <a:xfrm>
            <a:off x="6003925" y="3821125"/>
            <a:ext cx="2542794" cy="446328"/>
          </a:xfrm>
          <a:prstGeom prst="rect">
            <a:avLst/>
          </a:prstGeom>
          <a:noFill/>
          <a:ln>
            <a:noFill/>
          </a:ln>
        </p:spPr>
        <p:txBody>
          <a:bodyPr anchorCtr="0" anchor="t" bIns="0" lIns="0" spcFirstLastPara="1" rIns="0" wrap="square" tIns="0">
            <a:noAutofit/>
          </a:bodyPr>
          <a:lstStyle/>
          <a:p>
            <a:pPr indent="-3427" lvl="0" marL="92327"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Credit Card Outstandings</a:t>
            </a:r>
            <a:endParaRPr b="1" sz="1100">
              <a:solidFill>
                <a:srgbClr val="FFFFFF"/>
              </a:solidFill>
              <a:latin typeface="Verdana"/>
              <a:ea typeface="Verdana"/>
              <a:cs typeface="Verdana"/>
              <a:sym typeface="Verdana"/>
            </a:endParaRPr>
          </a:p>
          <a:p>
            <a:pPr indent="-2716" lvl="0" marL="91616" rtl="0" algn="l">
              <a:lnSpc>
                <a:spcPct val="101277"/>
              </a:lnSpc>
              <a:spcBef>
                <a:spcPts val="0"/>
              </a:spcBef>
              <a:spcAft>
                <a:spcPts val="0"/>
              </a:spcAft>
              <a:buClr>
                <a:schemeClr val="dk1"/>
              </a:buClr>
              <a:buFont typeface="Arial"/>
              <a:buNone/>
            </a:pPr>
            <a:r>
              <a:rPr lang="en-US" sz="1100">
                <a:solidFill>
                  <a:schemeClr val="lt1"/>
                </a:solidFill>
                <a:latin typeface="Verdana"/>
                <a:ea typeface="Verdana"/>
                <a:cs typeface="Verdana"/>
                <a:sym typeface="Verdana"/>
              </a:rPr>
              <a:t>(</a:t>
            </a:r>
            <a:r>
              <a:rPr i="1" lang="en-US" sz="1100">
                <a:solidFill>
                  <a:schemeClr val="lt1"/>
                </a:solidFill>
                <a:latin typeface="Verdana"/>
                <a:ea typeface="Verdana"/>
                <a:cs typeface="Verdana"/>
                <a:sym typeface="Verdana"/>
              </a:rPr>
              <a:t>$, in billions</a:t>
            </a:r>
            <a:r>
              <a:rPr lang="en-US" sz="1100">
                <a:solidFill>
                  <a:schemeClr val="lt1"/>
                </a:solidFill>
                <a:latin typeface="Verdana"/>
                <a:ea typeface="Verdana"/>
                <a:cs typeface="Verdana"/>
                <a:sym typeface="Verdana"/>
              </a:rPr>
              <a:t>)</a:t>
            </a:r>
            <a:endParaRPr b="1" sz="1100">
              <a:solidFill>
                <a:srgbClr val="FFFFFF"/>
              </a:solidFill>
              <a:latin typeface="Verdana"/>
              <a:ea typeface="Verdana"/>
              <a:cs typeface="Verdana"/>
              <a:sym typeface="Verdana"/>
            </a:endParaRPr>
          </a:p>
        </p:txBody>
      </p:sp>
      <p:sp>
        <p:nvSpPr>
          <p:cNvPr id="254" name="Google Shape;254;p8"/>
          <p:cNvSpPr txBox="1"/>
          <p:nvPr/>
        </p:nvSpPr>
        <p:spPr>
          <a:xfrm>
            <a:off x="6003925" y="4267454"/>
            <a:ext cx="2542794" cy="206960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8851" lvl="0" marL="986751" marR="996447" rtl="0" algn="ctr">
              <a:lnSpc>
                <a:spcPct val="101277"/>
              </a:lnSpc>
              <a:spcBef>
                <a:spcPts val="0"/>
              </a:spcBef>
              <a:spcAft>
                <a:spcPts val="0"/>
              </a:spcAft>
              <a:buNone/>
            </a:pPr>
            <a:r>
              <a:rPr b="1" lang="en-US" sz="1400">
                <a:solidFill>
                  <a:schemeClr val="dk1"/>
                </a:solidFill>
                <a:latin typeface="Verdana"/>
                <a:ea typeface="Verdana"/>
                <a:cs typeface="Verdana"/>
                <a:sym typeface="Verdana"/>
              </a:rPr>
              <a:t>+7%</a:t>
            </a:r>
            <a:endParaRPr sz="1400">
              <a:solidFill>
                <a:schemeClr val="dk1"/>
              </a:solidFill>
              <a:latin typeface="Verdana"/>
              <a:ea typeface="Verdana"/>
              <a:cs typeface="Verdana"/>
              <a:sym typeface="Verdana"/>
            </a:endParaRPr>
          </a:p>
          <a:p>
            <a:pPr indent="-7642" lvl="0" marL="490242" marR="497924" rtl="0" algn="ctr">
              <a:lnSpc>
                <a:spcPct val="81000"/>
              </a:lnSpc>
              <a:spcBef>
                <a:spcPts val="4373"/>
              </a:spcBef>
              <a:spcAft>
                <a:spcPts val="0"/>
              </a:spcAft>
              <a:buNone/>
            </a:pPr>
            <a:r>
              <a:rPr baseline="-25000" lang="en-US" sz="2100">
                <a:solidFill>
                  <a:srgbClr val="FFFFFF"/>
                </a:solidFill>
                <a:latin typeface="Verdana"/>
                <a:ea typeface="Verdana"/>
                <a:cs typeface="Verdana"/>
                <a:sym typeface="Verdana"/>
              </a:rPr>
              <a:t>25.1           </a:t>
            </a:r>
            <a:r>
              <a:rPr lang="en-US" sz="1400">
                <a:solidFill>
                  <a:srgbClr val="FFFFFF"/>
                </a:solidFill>
                <a:latin typeface="Verdana"/>
                <a:ea typeface="Verdana"/>
                <a:cs typeface="Verdana"/>
                <a:sym typeface="Verdana"/>
              </a:rPr>
              <a:t>26.9</a:t>
            </a:r>
            <a:endParaRPr sz="1400">
              <a:solidFill>
                <a:schemeClr val="dk1"/>
              </a:solidFill>
              <a:latin typeface="Verdana"/>
              <a:ea typeface="Verdana"/>
              <a:cs typeface="Verdana"/>
              <a:sym typeface="Verdana"/>
            </a:endParaRPr>
          </a:p>
          <a:p>
            <a:pPr indent="-8380" lvl="0" marL="490980" marR="500951" rtl="0" algn="ctr">
              <a:lnSpc>
                <a:spcPct val="101277"/>
              </a:lnSpc>
              <a:spcBef>
                <a:spcPts val="4148"/>
              </a:spcBef>
              <a:spcAft>
                <a:spcPts val="0"/>
              </a:spcAft>
              <a:buNone/>
            </a:pPr>
            <a:r>
              <a:rPr lang="en-US" sz="1200">
                <a:solidFill>
                  <a:schemeClr val="dk1"/>
                </a:solidFill>
                <a:latin typeface="Verdana"/>
                <a:ea typeface="Verdana"/>
                <a:cs typeface="Verdana"/>
                <a:sym typeface="Verdana"/>
              </a:rPr>
              <a:t>1Q16            1Q17</a:t>
            </a:r>
            <a:endParaRPr sz="1200">
              <a:solidFill>
                <a:schemeClr val="dk1"/>
              </a:solidFill>
              <a:latin typeface="Verdana"/>
              <a:ea typeface="Verdana"/>
              <a:cs typeface="Verdana"/>
              <a:sym typeface="Verdana"/>
            </a:endParaRPr>
          </a:p>
        </p:txBody>
      </p:sp>
      <p:sp>
        <p:nvSpPr>
          <p:cNvPr id="255" name="Google Shape;255;p8"/>
          <p:cNvSpPr txBox="1"/>
          <p:nvPr/>
        </p:nvSpPr>
        <p:spPr>
          <a:xfrm>
            <a:off x="4843526" y="931392"/>
            <a:ext cx="3899280" cy="64404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5207" lvl="0" marL="919607" marR="0" rtl="0" algn="l">
              <a:lnSpc>
                <a:spcPct val="101277"/>
              </a:lnSpc>
              <a:spcBef>
                <a:spcPts val="1000"/>
              </a:spcBef>
              <a:spcAft>
                <a:spcPts val="0"/>
              </a:spcAft>
              <a:buNone/>
            </a:pPr>
            <a:r>
              <a:rPr b="1" lang="en-US" sz="1400">
                <a:solidFill>
                  <a:srgbClr val="FFFFFF"/>
                </a:solidFill>
                <a:latin typeface="Verdana"/>
                <a:ea typeface="Verdana"/>
                <a:cs typeface="Verdana"/>
                <a:sym typeface="Verdana"/>
              </a:rPr>
              <a:t>Deepen Engagement</a:t>
            </a:r>
            <a:endParaRPr sz="1400">
              <a:solidFill>
                <a:schemeClr val="dk1"/>
              </a:solidFill>
              <a:latin typeface="Verdana"/>
              <a:ea typeface="Verdana"/>
              <a:cs typeface="Verdana"/>
              <a:sym typeface="Verdana"/>
            </a:endParaRPr>
          </a:p>
        </p:txBody>
      </p:sp>
      <p:sp>
        <p:nvSpPr>
          <p:cNvPr id="256" name="Google Shape;256;p8"/>
          <p:cNvSpPr txBox="1"/>
          <p:nvPr/>
        </p:nvSpPr>
        <p:spPr>
          <a:xfrm>
            <a:off x="255168" y="940282"/>
            <a:ext cx="3995420" cy="64404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3605" lvl="0" marL="460805" marR="0" rtl="0" algn="l">
              <a:lnSpc>
                <a:spcPct val="101277"/>
              </a:lnSpc>
              <a:spcBef>
                <a:spcPts val="1000"/>
              </a:spcBef>
              <a:spcAft>
                <a:spcPts val="0"/>
              </a:spcAft>
              <a:buNone/>
            </a:pPr>
            <a:r>
              <a:rPr b="1" lang="en-US" sz="1400">
                <a:solidFill>
                  <a:srgbClr val="FFFFFF"/>
                </a:solidFill>
                <a:latin typeface="Verdana"/>
                <a:ea typeface="Verdana"/>
                <a:cs typeface="Verdana"/>
                <a:sym typeface="Verdana"/>
              </a:rPr>
              <a:t>Win New Cards and Customers</a:t>
            </a:r>
            <a:endParaRPr sz="1400">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9"/>
          <p:cNvSpPr txBox="1"/>
          <p:nvPr/>
        </p:nvSpPr>
        <p:spPr>
          <a:xfrm>
            <a:off x="4884420" y="4373878"/>
            <a:ext cx="3556316" cy="2422154"/>
          </a:xfrm>
          <a:prstGeom prst="rect">
            <a:avLst/>
          </a:prstGeom>
          <a:noFill/>
          <a:ln>
            <a:noFill/>
          </a:ln>
        </p:spPr>
        <p:txBody>
          <a:bodyPr anchorCtr="0" anchor="t" bIns="0" lIns="0" spcFirstLastPara="1" rIns="0" wrap="square" tIns="0">
            <a:noAutofit/>
          </a:bodyPr>
          <a:lstStyle/>
          <a:p>
            <a:pPr indent="0" lvl="0" marL="0" marR="29779" rtl="0" algn="l">
              <a:lnSpc>
                <a:spcPct val="100000"/>
              </a:lnSpc>
              <a:spcBef>
                <a:spcPts val="0"/>
              </a:spcBef>
              <a:spcAft>
                <a:spcPts val="0"/>
              </a:spcAft>
              <a:buNone/>
            </a:pPr>
            <a:r>
              <a:t/>
            </a:r>
            <a:endParaRPr sz="850">
              <a:solidFill>
                <a:schemeClr val="dk1"/>
              </a:solidFill>
              <a:latin typeface="Calibri"/>
              <a:ea typeface="Calibri"/>
              <a:cs typeface="Calibri"/>
              <a:sym typeface="Calibri"/>
            </a:endParaRPr>
          </a:p>
          <a:p>
            <a:pPr indent="-7364" lvl="0" marL="858264" marR="0" rtl="0" algn="l">
              <a:lnSpc>
                <a:spcPct val="78333"/>
              </a:lnSpc>
              <a:spcBef>
                <a:spcPts val="17058"/>
              </a:spcBef>
              <a:spcAft>
                <a:spcPts val="0"/>
              </a:spcAft>
              <a:buNone/>
            </a:pPr>
            <a:r>
              <a:rPr baseline="-25000" lang="en-US" sz="1500">
                <a:solidFill>
                  <a:schemeClr val="dk1"/>
                </a:solidFill>
                <a:latin typeface="Verdana"/>
                <a:ea typeface="Verdana"/>
                <a:cs typeface="Verdana"/>
                <a:sym typeface="Verdana"/>
              </a:rPr>
              <a:t>Payments, Virtual Solutions, and Innovati</a:t>
            </a:r>
            <a:endParaRPr sz="1000">
              <a:solidFill>
                <a:schemeClr val="dk1"/>
              </a:solidFill>
              <a:latin typeface="Verdana"/>
              <a:ea typeface="Verdana"/>
              <a:cs typeface="Verdana"/>
              <a:sym typeface="Verdana"/>
            </a:endParaRPr>
          </a:p>
        </p:txBody>
      </p:sp>
      <p:sp>
        <p:nvSpPr>
          <p:cNvPr id="262" name="Google Shape;262;p9"/>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9"/>
          <p:cNvSpPr/>
          <p:nvPr/>
        </p:nvSpPr>
        <p:spPr>
          <a:xfrm>
            <a:off x="4537456" y="1383284"/>
            <a:ext cx="4040504" cy="2889758"/>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9"/>
          <p:cNvSpPr/>
          <p:nvPr/>
        </p:nvSpPr>
        <p:spPr>
          <a:xfrm>
            <a:off x="4537456" y="931837"/>
            <a:ext cx="4040504" cy="451319"/>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9"/>
          <p:cNvSpPr/>
          <p:nvPr/>
        </p:nvSpPr>
        <p:spPr>
          <a:xfrm>
            <a:off x="4537456" y="931837"/>
            <a:ext cx="4040504" cy="451319"/>
          </a:xfrm>
          <a:custGeom>
            <a:rect b="b" l="l" r="r" t="t"/>
            <a:pathLst>
              <a:path extrusionOk="0" h="120000" w="120000">
                <a:moveTo>
                  <a:pt x="0" y="120000"/>
                </a:moveTo>
                <a:lnTo>
                  <a:pt x="120000" y="120000"/>
                </a:lnTo>
                <a:lnTo>
                  <a:pt x="120000" y="0"/>
                </a:lnTo>
                <a:lnTo>
                  <a:pt x="0" y="0"/>
                </a:lnTo>
                <a:lnTo>
                  <a:pt x="0" y="120000"/>
                </a:lnTo>
                <a:close/>
              </a:path>
            </a:pathLst>
          </a:custGeom>
          <a:noFill/>
          <a:ln cap="flat" cmpd="sng" w="28575">
            <a:solidFill>
              <a:srgbClr val="44464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9"/>
          <p:cNvSpPr/>
          <p:nvPr/>
        </p:nvSpPr>
        <p:spPr>
          <a:xfrm>
            <a:off x="4904232" y="2552700"/>
            <a:ext cx="745236" cy="1292352"/>
          </a:xfrm>
          <a:custGeom>
            <a:rect b="b" l="l" r="r" t="t"/>
            <a:pathLst>
              <a:path extrusionOk="0" h="120000" w="120000">
                <a:moveTo>
                  <a:pt x="0" y="0"/>
                </a:moveTo>
                <a:lnTo>
                  <a:pt x="0" y="120000"/>
                </a:lnTo>
                <a:lnTo>
                  <a:pt x="120000" y="120000"/>
                </a:lnTo>
                <a:lnTo>
                  <a:pt x="120000" y="0"/>
                </a:lnTo>
                <a:lnTo>
                  <a:pt x="0" y="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9"/>
          <p:cNvSpPr/>
          <p:nvPr/>
        </p:nvSpPr>
        <p:spPr>
          <a:xfrm>
            <a:off x="5908548" y="2784348"/>
            <a:ext cx="745235" cy="1060704"/>
          </a:xfrm>
          <a:custGeom>
            <a:rect b="b" l="l" r="r" t="t"/>
            <a:pathLst>
              <a:path extrusionOk="0" h="120000" w="120000">
                <a:moveTo>
                  <a:pt x="0" y="0"/>
                </a:moveTo>
                <a:lnTo>
                  <a:pt x="0" y="120000"/>
                </a:lnTo>
                <a:lnTo>
                  <a:pt x="120000" y="120000"/>
                </a:lnTo>
                <a:lnTo>
                  <a:pt x="120000" y="0"/>
                </a:lnTo>
                <a:lnTo>
                  <a:pt x="0" y="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9"/>
          <p:cNvSpPr/>
          <p:nvPr/>
        </p:nvSpPr>
        <p:spPr>
          <a:xfrm>
            <a:off x="6914388" y="3508248"/>
            <a:ext cx="743712" cy="336804"/>
          </a:xfrm>
          <a:custGeom>
            <a:rect b="b" l="l" r="r" t="t"/>
            <a:pathLst>
              <a:path extrusionOk="0" h="120000" w="120000">
                <a:moveTo>
                  <a:pt x="0" y="0"/>
                </a:moveTo>
                <a:lnTo>
                  <a:pt x="0" y="120000"/>
                </a:lnTo>
                <a:lnTo>
                  <a:pt x="119999" y="120000"/>
                </a:lnTo>
                <a:lnTo>
                  <a:pt x="119999" y="0"/>
                </a:lnTo>
                <a:lnTo>
                  <a:pt x="0" y="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9"/>
          <p:cNvSpPr/>
          <p:nvPr/>
        </p:nvSpPr>
        <p:spPr>
          <a:xfrm>
            <a:off x="4904232" y="2324100"/>
            <a:ext cx="745236" cy="228600"/>
          </a:xfrm>
          <a:custGeom>
            <a:rect b="b" l="l" r="r" t="t"/>
            <a:pathLst>
              <a:path extrusionOk="0" h="120000" w="120000">
                <a:moveTo>
                  <a:pt x="0" y="0"/>
                </a:moveTo>
                <a:lnTo>
                  <a:pt x="0" y="120000"/>
                </a:lnTo>
                <a:lnTo>
                  <a:pt x="120000" y="120000"/>
                </a:lnTo>
                <a:lnTo>
                  <a:pt x="120000" y="0"/>
                </a:lnTo>
                <a:lnTo>
                  <a:pt x="0" y="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9"/>
          <p:cNvSpPr/>
          <p:nvPr/>
        </p:nvSpPr>
        <p:spPr>
          <a:xfrm>
            <a:off x="5908548" y="2519172"/>
            <a:ext cx="745235" cy="265176"/>
          </a:xfrm>
          <a:custGeom>
            <a:rect b="b" l="l" r="r" t="t"/>
            <a:pathLst>
              <a:path extrusionOk="0" h="120000" w="120000">
                <a:moveTo>
                  <a:pt x="0" y="0"/>
                </a:moveTo>
                <a:lnTo>
                  <a:pt x="0" y="120000"/>
                </a:lnTo>
                <a:lnTo>
                  <a:pt x="120000" y="120000"/>
                </a:lnTo>
                <a:lnTo>
                  <a:pt x="120000" y="0"/>
                </a:lnTo>
                <a:lnTo>
                  <a:pt x="0" y="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9"/>
          <p:cNvSpPr/>
          <p:nvPr/>
        </p:nvSpPr>
        <p:spPr>
          <a:xfrm>
            <a:off x="6914388" y="2898648"/>
            <a:ext cx="743712" cy="609599"/>
          </a:xfrm>
          <a:custGeom>
            <a:rect b="b" l="l" r="r" t="t"/>
            <a:pathLst>
              <a:path extrusionOk="0" h="120000" w="120000">
                <a:moveTo>
                  <a:pt x="0" y="0"/>
                </a:moveTo>
                <a:lnTo>
                  <a:pt x="0" y="119999"/>
                </a:lnTo>
                <a:lnTo>
                  <a:pt x="119999" y="119999"/>
                </a:lnTo>
                <a:lnTo>
                  <a:pt x="119999" y="0"/>
                </a:lnTo>
                <a:lnTo>
                  <a:pt x="0" y="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9"/>
          <p:cNvSpPr/>
          <p:nvPr/>
        </p:nvSpPr>
        <p:spPr>
          <a:xfrm>
            <a:off x="4904232" y="2057400"/>
            <a:ext cx="745236" cy="266700"/>
          </a:xfrm>
          <a:custGeom>
            <a:rect b="b" l="l" r="r" t="t"/>
            <a:pathLst>
              <a:path extrusionOk="0" h="120000" w="120000">
                <a:moveTo>
                  <a:pt x="0" y="0"/>
                </a:moveTo>
                <a:lnTo>
                  <a:pt x="0" y="120000"/>
                </a:lnTo>
                <a:lnTo>
                  <a:pt x="120000" y="120000"/>
                </a:lnTo>
                <a:lnTo>
                  <a:pt x="120000" y="0"/>
                </a:lnTo>
                <a:lnTo>
                  <a:pt x="0" y="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9"/>
          <p:cNvSpPr/>
          <p:nvPr/>
        </p:nvSpPr>
        <p:spPr>
          <a:xfrm>
            <a:off x="5908548" y="2240279"/>
            <a:ext cx="745235" cy="278892"/>
          </a:xfrm>
          <a:custGeom>
            <a:rect b="b" l="l" r="r" t="t"/>
            <a:pathLst>
              <a:path extrusionOk="0" h="120000" w="120000">
                <a:moveTo>
                  <a:pt x="0" y="0"/>
                </a:moveTo>
                <a:lnTo>
                  <a:pt x="0" y="120000"/>
                </a:lnTo>
                <a:lnTo>
                  <a:pt x="120000" y="120000"/>
                </a:lnTo>
                <a:lnTo>
                  <a:pt x="120000" y="0"/>
                </a:lnTo>
                <a:lnTo>
                  <a:pt x="0" y="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9"/>
          <p:cNvSpPr/>
          <p:nvPr/>
        </p:nvSpPr>
        <p:spPr>
          <a:xfrm>
            <a:off x="6914388" y="2746248"/>
            <a:ext cx="743712" cy="152399"/>
          </a:xfrm>
          <a:custGeom>
            <a:rect b="b" l="l" r="r" t="t"/>
            <a:pathLst>
              <a:path extrusionOk="0" h="120000" w="120000">
                <a:moveTo>
                  <a:pt x="0" y="0"/>
                </a:moveTo>
                <a:lnTo>
                  <a:pt x="0" y="119999"/>
                </a:lnTo>
                <a:lnTo>
                  <a:pt x="119999" y="119999"/>
                </a:lnTo>
                <a:lnTo>
                  <a:pt x="119999" y="0"/>
                </a:lnTo>
                <a:lnTo>
                  <a:pt x="0" y="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9"/>
          <p:cNvSpPr/>
          <p:nvPr/>
        </p:nvSpPr>
        <p:spPr>
          <a:xfrm>
            <a:off x="4904232" y="1600200"/>
            <a:ext cx="745236" cy="457200"/>
          </a:xfrm>
          <a:custGeom>
            <a:rect b="b" l="l" r="r" t="t"/>
            <a:pathLst>
              <a:path extrusionOk="0" h="120000" w="120000">
                <a:moveTo>
                  <a:pt x="0" y="0"/>
                </a:moveTo>
                <a:lnTo>
                  <a:pt x="0" y="120000"/>
                </a:lnTo>
                <a:lnTo>
                  <a:pt x="120000" y="120000"/>
                </a:lnTo>
                <a:lnTo>
                  <a:pt x="120000" y="0"/>
                </a:lnTo>
                <a:lnTo>
                  <a:pt x="0" y="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9"/>
          <p:cNvSpPr/>
          <p:nvPr/>
        </p:nvSpPr>
        <p:spPr>
          <a:xfrm>
            <a:off x="5908548" y="1668779"/>
            <a:ext cx="745235" cy="571500"/>
          </a:xfrm>
          <a:custGeom>
            <a:rect b="b" l="l" r="r" t="t"/>
            <a:pathLst>
              <a:path extrusionOk="0" h="120000" w="120000">
                <a:moveTo>
                  <a:pt x="0" y="0"/>
                </a:moveTo>
                <a:lnTo>
                  <a:pt x="0" y="120000"/>
                </a:lnTo>
                <a:lnTo>
                  <a:pt x="120000" y="120000"/>
                </a:lnTo>
                <a:lnTo>
                  <a:pt x="120000" y="0"/>
                </a:lnTo>
                <a:lnTo>
                  <a:pt x="0" y="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9"/>
          <p:cNvSpPr/>
          <p:nvPr/>
        </p:nvSpPr>
        <p:spPr>
          <a:xfrm>
            <a:off x="6914388" y="1909572"/>
            <a:ext cx="743712" cy="836676"/>
          </a:xfrm>
          <a:custGeom>
            <a:rect b="b" l="l" r="r" t="t"/>
            <a:pathLst>
              <a:path extrusionOk="0" h="120000" w="120000">
                <a:moveTo>
                  <a:pt x="0" y="0"/>
                </a:moveTo>
                <a:lnTo>
                  <a:pt x="0" y="119999"/>
                </a:lnTo>
                <a:lnTo>
                  <a:pt x="119999" y="119999"/>
                </a:lnTo>
                <a:lnTo>
                  <a:pt x="119999" y="0"/>
                </a:lnTo>
                <a:lnTo>
                  <a:pt x="0" y="0"/>
                </a:lnTo>
                <a:close/>
              </a:path>
            </a:pathLst>
          </a:custGeom>
          <a:solidFill>
            <a:srgbClr val="5E79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9"/>
          <p:cNvSpPr/>
          <p:nvPr/>
        </p:nvSpPr>
        <p:spPr>
          <a:xfrm>
            <a:off x="6419850" y="1592579"/>
            <a:ext cx="233933" cy="76200"/>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9"/>
          <p:cNvSpPr/>
          <p:nvPr/>
        </p:nvSpPr>
        <p:spPr>
          <a:xfrm>
            <a:off x="5908548" y="1592579"/>
            <a:ext cx="206501" cy="76200"/>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9"/>
          <p:cNvSpPr/>
          <p:nvPr/>
        </p:nvSpPr>
        <p:spPr>
          <a:xfrm>
            <a:off x="6914388" y="1604771"/>
            <a:ext cx="743711" cy="304800"/>
          </a:xfrm>
          <a:custGeom>
            <a:rect b="b" l="l" r="r" t="t"/>
            <a:pathLst>
              <a:path extrusionOk="0" h="120000" w="120000">
                <a:moveTo>
                  <a:pt x="0" y="0"/>
                </a:moveTo>
                <a:lnTo>
                  <a:pt x="0" y="120000"/>
                </a:lnTo>
                <a:lnTo>
                  <a:pt x="119999" y="120000"/>
                </a:lnTo>
                <a:lnTo>
                  <a:pt x="119999" y="0"/>
                </a:lnTo>
                <a:lnTo>
                  <a:pt x="0" y="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9"/>
          <p:cNvSpPr/>
          <p:nvPr/>
        </p:nvSpPr>
        <p:spPr>
          <a:xfrm>
            <a:off x="4774692" y="3845052"/>
            <a:ext cx="3012948" cy="0"/>
          </a:xfrm>
          <a:custGeom>
            <a:rect b="b" l="l" r="r" t="t"/>
            <a:pathLst>
              <a:path extrusionOk="0" h="120000" w="120000">
                <a:moveTo>
                  <a:pt x="0" y="0"/>
                </a:moveTo>
                <a:lnTo>
                  <a:pt x="120000" y="0"/>
                </a:lnTo>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9"/>
          <p:cNvSpPr/>
          <p:nvPr/>
        </p:nvSpPr>
        <p:spPr>
          <a:xfrm>
            <a:off x="6858000" y="3538474"/>
            <a:ext cx="854075" cy="287401"/>
          </a:xfrm>
          <a:custGeom>
            <a:rect b="b" l="l" r="r" t="t"/>
            <a:pathLst>
              <a:path extrusionOk="0" h="120000" w="120000">
                <a:moveTo>
                  <a:pt x="0" y="96137"/>
                </a:moveTo>
                <a:lnTo>
                  <a:pt x="0" y="120000"/>
                </a:lnTo>
                <a:lnTo>
                  <a:pt x="120000" y="23861"/>
                </a:lnTo>
                <a:lnTo>
                  <a:pt x="120000" y="0"/>
                </a:lnTo>
                <a:lnTo>
                  <a:pt x="0" y="9613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9"/>
          <p:cNvSpPr/>
          <p:nvPr/>
        </p:nvSpPr>
        <p:spPr>
          <a:xfrm>
            <a:off x="5850001" y="3538474"/>
            <a:ext cx="854075" cy="287401"/>
          </a:xfrm>
          <a:custGeom>
            <a:rect b="b" l="l" r="r" t="t"/>
            <a:pathLst>
              <a:path extrusionOk="0" h="120000" w="120000">
                <a:moveTo>
                  <a:pt x="0" y="96137"/>
                </a:moveTo>
                <a:lnTo>
                  <a:pt x="0" y="120000"/>
                </a:lnTo>
                <a:lnTo>
                  <a:pt x="120000" y="23861"/>
                </a:lnTo>
                <a:lnTo>
                  <a:pt x="120000" y="0"/>
                </a:lnTo>
                <a:lnTo>
                  <a:pt x="0" y="9613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9"/>
          <p:cNvSpPr/>
          <p:nvPr/>
        </p:nvSpPr>
        <p:spPr>
          <a:xfrm>
            <a:off x="4841875" y="3538474"/>
            <a:ext cx="854075" cy="287401"/>
          </a:xfrm>
          <a:custGeom>
            <a:rect b="b" l="l" r="r" t="t"/>
            <a:pathLst>
              <a:path extrusionOk="0" h="120000" w="120000">
                <a:moveTo>
                  <a:pt x="0" y="96137"/>
                </a:moveTo>
                <a:lnTo>
                  <a:pt x="0" y="120000"/>
                </a:lnTo>
                <a:lnTo>
                  <a:pt x="120000" y="23861"/>
                </a:lnTo>
                <a:lnTo>
                  <a:pt x="120000" y="0"/>
                </a:lnTo>
                <a:lnTo>
                  <a:pt x="0" y="9613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9"/>
          <p:cNvSpPr/>
          <p:nvPr/>
        </p:nvSpPr>
        <p:spPr>
          <a:xfrm>
            <a:off x="6858000" y="359562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9"/>
          <p:cNvSpPr/>
          <p:nvPr/>
        </p:nvSpPr>
        <p:spPr>
          <a:xfrm>
            <a:off x="6858000" y="353847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9"/>
          <p:cNvSpPr/>
          <p:nvPr/>
        </p:nvSpPr>
        <p:spPr>
          <a:xfrm>
            <a:off x="5850001" y="359562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9"/>
          <p:cNvSpPr/>
          <p:nvPr/>
        </p:nvSpPr>
        <p:spPr>
          <a:xfrm>
            <a:off x="5850001" y="353847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9"/>
          <p:cNvSpPr/>
          <p:nvPr/>
        </p:nvSpPr>
        <p:spPr>
          <a:xfrm>
            <a:off x="4841875" y="359562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9"/>
          <p:cNvSpPr/>
          <p:nvPr/>
        </p:nvSpPr>
        <p:spPr>
          <a:xfrm>
            <a:off x="4841875" y="3538474"/>
            <a:ext cx="854075" cy="230251"/>
          </a:xfrm>
          <a:custGeom>
            <a:rect b="b" l="l" r="r" t="t"/>
            <a:pathLst>
              <a:path extrusionOk="0" h="120000" w="120000">
                <a:moveTo>
                  <a:pt x="0" y="120000"/>
                </a:moveTo>
                <a:lnTo>
                  <a:pt x="120000"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9"/>
          <p:cNvSpPr/>
          <p:nvPr/>
        </p:nvSpPr>
        <p:spPr>
          <a:xfrm>
            <a:off x="7072376" y="3581336"/>
            <a:ext cx="401637" cy="182562"/>
          </a:xfrm>
          <a:custGeom>
            <a:rect b="b" l="l" r="r" t="t"/>
            <a:pathLst>
              <a:path extrusionOk="0" h="120000" w="120000">
                <a:moveTo>
                  <a:pt x="0" y="120000"/>
                </a:moveTo>
                <a:lnTo>
                  <a:pt x="120000" y="120000"/>
                </a:lnTo>
                <a:lnTo>
                  <a:pt x="120000" y="0"/>
                </a:lnTo>
                <a:lnTo>
                  <a:pt x="0" y="0"/>
                </a:lnTo>
                <a:lnTo>
                  <a:pt x="0" y="120000"/>
                </a:lnTo>
                <a:close/>
              </a:path>
            </a:pathLst>
          </a:custGeom>
          <a:solidFill>
            <a:srgbClr val="8A8E9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9"/>
          <p:cNvSpPr/>
          <p:nvPr/>
        </p:nvSpPr>
        <p:spPr>
          <a:xfrm>
            <a:off x="6115050" y="1528762"/>
            <a:ext cx="304800" cy="182562"/>
          </a:xfrm>
          <a:custGeom>
            <a:rect b="b" l="l" r="r" t="t"/>
            <a:pathLst>
              <a:path extrusionOk="0" h="120000" w="120000">
                <a:moveTo>
                  <a:pt x="0" y="120000"/>
                </a:moveTo>
                <a:lnTo>
                  <a:pt x="120000" y="120000"/>
                </a:lnTo>
                <a:lnTo>
                  <a:pt x="120000" y="0"/>
                </a:lnTo>
                <a:lnTo>
                  <a:pt x="0" y="0"/>
                </a:lnTo>
                <a:lnTo>
                  <a:pt x="0" y="120000"/>
                </a:lnTo>
                <a:close/>
              </a:path>
            </a:pathLst>
          </a:custGeom>
          <a:solidFill>
            <a:srgbClr val="A178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9"/>
          <p:cNvSpPr/>
          <p:nvPr/>
        </p:nvSpPr>
        <p:spPr>
          <a:xfrm>
            <a:off x="326199" y="940282"/>
            <a:ext cx="3899280" cy="644042"/>
          </a:xfrm>
          <a:custGeom>
            <a:rect b="b" l="l" r="r" t="t"/>
            <a:pathLst>
              <a:path extrusionOk="0" h="120000" w="120000">
                <a:moveTo>
                  <a:pt x="0" y="120000"/>
                </a:moveTo>
                <a:lnTo>
                  <a:pt x="120000" y="120000"/>
                </a:lnTo>
                <a:lnTo>
                  <a:pt x="120000" y="0"/>
                </a:lnTo>
                <a:lnTo>
                  <a:pt x="0" y="0"/>
                </a:lnTo>
                <a:lnTo>
                  <a:pt x="0" y="120000"/>
                </a:lnTo>
                <a:close/>
              </a:path>
            </a:pathLst>
          </a:custGeom>
          <a:solidFill>
            <a:srgbClr val="44464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9"/>
          <p:cNvSpPr/>
          <p:nvPr/>
        </p:nvSpPr>
        <p:spPr>
          <a:xfrm>
            <a:off x="4884420" y="4373878"/>
            <a:ext cx="3526535" cy="24155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9"/>
          <p:cNvSpPr/>
          <p:nvPr/>
        </p:nvSpPr>
        <p:spPr>
          <a:xfrm>
            <a:off x="5079492" y="4569714"/>
            <a:ext cx="2938652" cy="18262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9"/>
          <p:cNvSpPr txBox="1"/>
          <p:nvPr/>
        </p:nvSpPr>
        <p:spPr>
          <a:xfrm>
            <a:off x="214071" y="200341"/>
            <a:ext cx="446186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Growing digital distribution</a:t>
            </a:r>
            <a:endParaRPr sz="2800">
              <a:solidFill>
                <a:schemeClr val="dk1"/>
              </a:solidFill>
              <a:latin typeface="Georgia"/>
              <a:ea typeface="Georgia"/>
              <a:cs typeface="Georgia"/>
              <a:sym typeface="Georgia"/>
            </a:endParaRPr>
          </a:p>
        </p:txBody>
      </p:sp>
      <p:sp>
        <p:nvSpPr>
          <p:cNvPr id="297" name="Google Shape;297;p9"/>
          <p:cNvSpPr txBox="1"/>
          <p:nvPr/>
        </p:nvSpPr>
        <p:spPr>
          <a:xfrm>
            <a:off x="4690716" y="200341"/>
            <a:ext cx="53102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for</a:t>
            </a:r>
            <a:endParaRPr sz="2800">
              <a:solidFill>
                <a:schemeClr val="dk1"/>
              </a:solidFill>
              <a:latin typeface="Georgia"/>
              <a:ea typeface="Georgia"/>
              <a:cs typeface="Georgia"/>
              <a:sym typeface="Georgia"/>
            </a:endParaRPr>
          </a:p>
        </p:txBody>
      </p:sp>
      <p:sp>
        <p:nvSpPr>
          <p:cNvPr id="298" name="Google Shape;298;p9"/>
          <p:cNvSpPr txBox="1"/>
          <p:nvPr/>
        </p:nvSpPr>
        <p:spPr>
          <a:xfrm>
            <a:off x="5229744" y="200341"/>
            <a:ext cx="987546"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credit</a:t>
            </a:r>
            <a:endParaRPr sz="2800">
              <a:solidFill>
                <a:schemeClr val="dk1"/>
              </a:solidFill>
              <a:latin typeface="Georgia"/>
              <a:ea typeface="Georgia"/>
              <a:cs typeface="Georgia"/>
              <a:sym typeface="Georgia"/>
            </a:endParaRPr>
          </a:p>
        </p:txBody>
      </p:sp>
      <p:sp>
        <p:nvSpPr>
          <p:cNvPr id="299" name="Google Shape;299;p9"/>
          <p:cNvSpPr txBox="1"/>
          <p:nvPr/>
        </p:nvSpPr>
        <p:spPr>
          <a:xfrm>
            <a:off x="6226133" y="200341"/>
            <a:ext cx="767264"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card</a:t>
            </a:r>
            <a:endParaRPr sz="2800">
              <a:solidFill>
                <a:schemeClr val="dk1"/>
              </a:solidFill>
              <a:latin typeface="Georgia"/>
              <a:ea typeface="Georgia"/>
              <a:cs typeface="Georgia"/>
              <a:sym typeface="Georgia"/>
            </a:endParaRPr>
          </a:p>
        </p:txBody>
      </p:sp>
      <p:sp>
        <p:nvSpPr>
          <p:cNvPr id="300" name="Google Shape;300;p9"/>
          <p:cNvSpPr txBox="1"/>
          <p:nvPr/>
        </p:nvSpPr>
        <p:spPr>
          <a:xfrm>
            <a:off x="439318" y="1639640"/>
            <a:ext cx="3036324" cy="41706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Building out digital acquisition</a:t>
            </a:r>
            <a:endParaRPr sz="1400">
              <a:solidFill>
                <a:schemeClr val="dk1"/>
              </a:solidFill>
              <a:latin typeface="Verdana"/>
              <a:ea typeface="Verdana"/>
              <a:cs typeface="Verdana"/>
              <a:sym typeface="Verdana"/>
            </a:endParaRPr>
          </a:p>
          <a:p>
            <a:pPr indent="-7111" lvl="0" marL="299212" marR="27207"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capabilities:</a:t>
            </a:r>
            <a:endParaRPr sz="1400">
              <a:solidFill>
                <a:schemeClr val="dk1"/>
              </a:solidFill>
              <a:latin typeface="Verdana"/>
              <a:ea typeface="Verdana"/>
              <a:cs typeface="Verdana"/>
              <a:sym typeface="Verdana"/>
            </a:endParaRPr>
          </a:p>
        </p:txBody>
      </p:sp>
      <p:sp>
        <p:nvSpPr>
          <p:cNvPr id="301" name="Google Shape;301;p9"/>
          <p:cNvSpPr txBox="1"/>
          <p:nvPr/>
        </p:nvSpPr>
        <p:spPr>
          <a:xfrm>
            <a:off x="901090" y="2256860"/>
            <a:ext cx="133116"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a:t>
            </a:r>
            <a:endParaRPr sz="1400">
              <a:solidFill>
                <a:schemeClr val="dk1"/>
              </a:solidFill>
              <a:latin typeface="Verdana"/>
              <a:ea typeface="Verdana"/>
              <a:cs typeface="Verdana"/>
              <a:sym typeface="Verdana"/>
            </a:endParaRPr>
          </a:p>
        </p:txBody>
      </p:sp>
      <p:sp>
        <p:nvSpPr>
          <p:cNvPr id="302" name="Google Shape;302;p9"/>
          <p:cNvSpPr txBox="1"/>
          <p:nvPr/>
        </p:nvSpPr>
        <p:spPr>
          <a:xfrm>
            <a:off x="1187602" y="2256860"/>
            <a:ext cx="2952639" cy="630682"/>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lang="en-US" sz="1400">
                <a:solidFill>
                  <a:schemeClr val="dk1"/>
                </a:solidFill>
                <a:latin typeface="Verdana"/>
                <a:ea typeface="Verdana"/>
                <a:cs typeface="Verdana"/>
                <a:sym typeface="Verdana"/>
              </a:rPr>
              <a:t>Developing custom underwriting</a:t>
            </a:r>
            <a:endParaRPr sz="1400">
              <a:solidFill>
                <a:schemeClr val="dk1"/>
              </a:solidFill>
              <a:latin typeface="Verdana"/>
              <a:ea typeface="Verdana"/>
              <a:cs typeface="Verdana"/>
              <a:sym typeface="Verdana"/>
            </a:endParaRPr>
          </a:p>
          <a:p>
            <a:pPr indent="0" lvl="0" marL="12700" marR="0" rtl="0" algn="l">
              <a:lnSpc>
                <a:spcPct val="100000"/>
              </a:lnSpc>
              <a:spcBef>
                <a:spcPts val="0"/>
              </a:spcBef>
              <a:spcAft>
                <a:spcPts val="0"/>
              </a:spcAft>
              <a:buNone/>
            </a:pPr>
            <a:r>
              <a:rPr lang="en-US">
                <a:solidFill>
                  <a:schemeClr val="dk1"/>
                </a:solidFill>
                <a:latin typeface="Verdana"/>
                <a:ea typeface="Verdana"/>
                <a:cs typeface="Verdana"/>
                <a:sym typeface="Verdana"/>
              </a:rPr>
              <a:t>Scorecards for non-deposit customers and prospects</a:t>
            </a:r>
            <a:endParaRPr sz="1400">
              <a:solidFill>
                <a:schemeClr val="dk1"/>
              </a:solidFill>
              <a:latin typeface="Verdana"/>
              <a:ea typeface="Verdana"/>
              <a:cs typeface="Verdana"/>
              <a:sym typeface="Verdana"/>
            </a:endParaRPr>
          </a:p>
        </p:txBody>
      </p:sp>
      <p:sp>
        <p:nvSpPr>
          <p:cNvPr id="303" name="Google Shape;303;p9"/>
          <p:cNvSpPr txBox="1"/>
          <p:nvPr/>
        </p:nvSpPr>
        <p:spPr>
          <a:xfrm>
            <a:off x="901090" y="3087694"/>
            <a:ext cx="133116" cy="20370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a:t>
            </a:r>
            <a:endParaRPr sz="1400">
              <a:solidFill>
                <a:schemeClr val="dk1"/>
              </a:solidFill>
              <a:latin typeface="Verdana"/>
              <a:ea typeface="Verdana"/>
              <a:cs typeface="Verdana"/>
              <a:sym typeface="Verdana"/>
            </a:endParaRPr>
          </a:p>
        </p:txBody>
      </p:sp>
      <p:sp>
        <p:nvSpPr>
          <p:cNvPr id="304" name="Google Shape;304;p9"/>
          <p:cNvSpPr txBox="1"/>
          <p:nvPr/>
        </p:nvSpPr>
        <p:spPr>
          <a:xfrm>
            <a:off x="1187602" y="3087694"/>
            <a:ext cx="2715888" cy="63042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Growing affiliate relationships</a:t>
            </a:r>
            <a:endParaRPr sz="1400">
              <a:solidFill>
                <a:schemeClr val="dk1"/>
              </a:solidFill>
              <a:latin typeface="Verdana"/>
              <a:ea typeface="Verdana"/>
              <a:cs typeface="Verdana"/>
              <a:sym typeface="Verdana"/>
            </a:endParaRPr>
          </a:p>
          <a:p>
            <a:pPr indent="0" lvl="0" marL="12700" marR="637567" rtl="0" algn="l">
              <a:lnSpc>
                <a:spcPct val="120000"/>
              </a:lnSpc>
              <a:spcBef>
                <a:spcPts val="46"/>
              </a:spcBef>
              <a:spcAft>
                <a:spcPts val="0"/>
              </a:spcAft>
              <a:buNone/>
            </a:pPr>
            <a:r>
              <a:rPr lang="en-US" sz="1400">
                <a:solidFill>
                  <a:schemeClr val="dk1"/>
                </a:solidFill>
                <a:latin typeface="Verdana"/>
                <a:ea typeface="Verdana"/>
                <a:cs typeface="Verdana"/>
                <a:sym typeface="Verdana"/>
              </a:rPr>
              <a:t>(e.g., creditcards.com, zappos.com)</a:t>
            </a:r>
            <a:endParaRPr sz="1400">
              <a:solidFill>
                <a:schemeClr val="dk1"/>
              </a:solidFill>
              <a:latin typeface="Verdana"/>
              <a:ea typeface="Verdana"/>
              <a:cs typeface="Verdana"/>
              <a:sym typeface="Verdana"/>
            </a:endParaRPr>
          </a:p>
        </p:txBody>
      </p:sp>
      <p:sp>
        <p:nvSpPr>
          <p:cNvPr id="305" name="Google Shape;305;p9"/>
          <p:cNvSpPr txBox="1"/>
          <p:nvPr/>
        </p:nvSpPr>
        <p:spPr>
          <a:xfrm>
            <a:off x="901090" y="3918655"/>
            <a:ext cx="133116" cy="203707"/>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a:t>
            </a:r>
            <a:endParaRPr sz="1400">
              <a:solidFill>
                <a:schemeClr val="dk1"/>
              </a:solidFill>
              <a:latin typeface="Verdana"/>
              <a:ea typeface="Verdana"/>
              <a:cs typeface="Verdana"/>
              <a:sym typeface="Verdana"/>
            </a:endParaRPr>
          </a:p>
        </p:txBody>
      </p:sp>
      <p:sp>
        <p:nvSpPr>
          <p:cNvPr id="306" name="Google Shape;306;p9"/>
          <p:cNvSpPr txBox="1"/>
          <p:nvPr/>
        </p:nvSpPr>
        <p:spPr>
          <a:xfrm>
            <a:off x="1187602" y="3918655"/>
            <a:ext cx="2859079" cy="41706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Leveraging advanced fraud and</a:t>
            </a:r>
            <a:endParaRPr sz="1400">
              <a:solidFill>
                <a:schemeClr val="dk1"/>
              </a:solidFill>
              <a:latin typeface="Verdana"/>
              <a:ea typeface="Verdana"/>
              <a:cs typeface="Verdana"/>
              <a:sym typeface="Verdana"/>
            </a:endParaRPr>
          </a:p>
          <a:p>
            <a:pPr indent="0" lvl="0" marL="12700" marR="0" rtl="0" algn="l">
              <a:lnSpc>
                <a:spcPct val="111071"/>
              </a:lnSpc>
              <a:spcBef>
                <a:spcPts val="0"/>
              </a:spcBef>
              <a:spcAft>
                <a:spcPts val="0"/>
              </a:spcAft>
              <a:buNone/>
            </a:pPr>
            <a:r>
              <a:rPr lang="en-US">
                <a:solidFill>
                  <a:schemeClr val="dk1"/>
                </a:solidFill>
                <a:latin typeface="Verdana"/>
                <a:ea typeface="Verdana"/>
                <a:cs typeface="Verdana"/>
                <a:sym typeface="Verdana"/>
              </a:rPr>
              <a:t>Digital data analytics tools</a:t>
            </a:r>
            <a:endParaRPr sz="1400">
              <a:solidFill>
                <a:schemeClr val="dk1"/>
              </a:solidFill>
              <a:latin typeface="Verdana"/>
              <a:ea typeface="Verdana"/>
              <a:cs typeface="Verdana"/>
              <a:sym typeface="Verdana"/>
            </a:endParaRPr>
          </a:p>
        </p:txBody>
      </p:sp>
      <p:sp>
        <p:nvSpPr>
          <p:cNvPr id="307" name="Google Shape;307;p9"/>
          <p:cNvSpPr txBox="1"/>
          <p:nvPr/>
        </p:nvSpPr>
        <p:spPr>
          <a:xfrm>
            <a:off x="901090" y="4535875"/>
            <a:ext cx="133116" cy="203707"/>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a:t>
            </a:r>
            <a:endParaRPr sz="1400">
              <a:solidFill>
                <a:schemeClr val="dk1"/>
              </a:solidFill>
              <a:latin typeface="Verdana"/>
              <a:ea typeface="Verdana"/>
              <a:cs typeface="Verdana"/>
              <a:sym typeface="Verdana"/>
            </a:endParaRPr>
          </a:p>
        </p:txBody>
      </p:sp>
      <p:sp>
        <p:nvSpPr>
          <p:cNvPr id="308" name="Google Shape;308;p9"/>
          <p:cNvSpPr txBox="1"/>
          <p:nvPr/>
        </p:nvSpPr>
        <p:spPr>
          <a:xfrm>
            <a:off x="1187602" y="4535875"/>
            <a:ext cx="2592207" cy="417068"/>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Verdana"/>
                <a:ea typeface="Verdana"/>
                <a:cs typeface="Verdana"/>
                <a:sym typeface="Verdana"/>
              </a:rPr>
              <a:t>Optimizing digital marketing</a:t>
            </a:r>
            <a:endParaRPr sz="1400">
              <a:solidFill>
                <a:schemeClr val="dk1"/>
              </a:solidFill>
              <a:latin typeface="Verdana"/>
              <a:ea typeface="Verdana"/>
              <a:cs typeface="Verdana"/>
              <a:sym typeface="Verdana"/>
            </a:endParaRPr>
          </a:p>
          <a:p>
            <a:pPr indent="0" lvl="0" marL="12700" marR="0" rtl="0" algn="l">
              <a:lnSpc>
                <a:spcPct val="111071"/>
              </a:lnSpc>
              <a:spcBef>
                <a:spcPts val="0"/>
              </a:spcBef>
              <a:spcAft>
                <a:spcPts val="0"/>
              </a:spcAft>
              <a:buNone/>
            </a:pPr>
            <a:r>
              <a:rPr lang="en-US">
                <a:solidFill>
                  <a:schemeClr val="dk1"/>
                </a:solidFill>
                <a:latin typeface="Verdana"/>
                <a:ea typeface="Verdana"/>
                <a:cs typeface="Verdana"/>
                <a:sym typeface="Verdana"/>
              </a:rPr>
              <a:t>assets</a:t>
            </a:r>
            <a:endParaRPr sz="1400">
              <a:solidFill>
                <a:schemeClr val="dk1"/>
              </a:solidFill>
              <a:latin typeface="Verdana"/>
              <a:ea typeface="Verdana"/>
              <a:cs typeface="Verdana"/>
              <a:sym typeface="Verdana"/>
            </a:endParaRPr>
          </a:p>
        </p:txBody>
      </p:sp>
      <p:sp>
        <p:nvSpPr>
          <p:cNvPr id="309" name="Google Shape;309;p9"/>
          <p:cNvSpPr txBox="1"/>
          <p:nvPr/>
        </p:nvSpPr>
        <p:spPr>
          <a:xfrm>
            <a:off x="439318" y="5153349"/>
            <a:ext cx="2856856" cy="417067"/>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Refreshed credit card digital</a:t>
            </a:r>
            <a:endParaRPr sz="1400">
              <a:solidFill>
                <a:schemeClr val="dk1"/>
              </a:solidFill>
              <a:latin typeface="Verdana"/>
              <a:ea typeface="Verdana"/>
              <a:cs typeface="Verdana"/>
              <a:sym typeface="Verdana"/>
            </a:endParaRPr>
          </a:p>
          <a:p>
            <a:pPr indent="-7111" lvl="0" marL="299212" marR="27207"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“shopping” experience</a:t>
            </a:r>
            <a:endParaRPr sz="1400">
              <a:solidFill>
                <a:schemeClr val="dk1"/>
              </a:solidFill>
              <a:latin typeface="Verdana"/>
              <a:ea typeface="Verdana"/>
              <a:cs typeface="Verdana"/>
              <a:sym typeface="Verdana"/>
            </a:endParaRPr>
          </a:p>
        </p:txBody>
      </p:sp>
      <p:sp>
        <p:nvSpPr>
          <p:cNvPr id="310" name="Google Shape;310;p9"/>
          <p:cNvSpPr txBox="1"/>
          <p:nvPr/>
        </p:nvSpPr>
        <p:spPr>
          <a:xfrm>
            <a:off x="439318" y="5770594"/>
            <a:ext cx="3501685" cy="417067"/>
          </a:xfrm>
          <a:prstGeom prst="rect">
            <a:avLst/>
          </a:prstGeom>
          <a:noFill/>
          <a:ln>
            <a:noFill/>
          </a:ln>
        </p:spPr>
        <p:txBody>
          <a:bodyPr anchorCtr="0" anchor="t" bIns="0" lIns="0" spcFirstLastPara="1" rIns="0" wrap="square" tIns="0">
            <a:noAutofit/>
          </a:bodyPr>
          <a:lstStyle/>
          <a:p>
            <a:pPr indent="0" lvl="0" marL="12700" marR="0" rtl="0" algn="l">
              <a:lnSpc>
                <a:spcPct val="111071"/>
              </a:lnSpc>
              <a:spcBef>
                <a:spcPts val="0"/>
              </a:spcBef>
              <a:spcAft>
                <a:spcPts val="0"/>
              </a:spcAft>
              <a:buNone/>
            </a:pPr>
            <a:r>
              <a:rPr lang="en-US" sz="1400">
                <a:solidFill>
                  <a:schemeClr val="dk1"/>
                </a:solidFill>
                <a:latin typeface="Noto Sans Symbols"/>
                <a:ea typeface="Noto Sans Symbols"/>
                <a:cs typeface="Noto Sans Symbols"/>
                <a:sym typeface="Noto Sans Symbols"/>
              </a:rPr>
              <a:t>▪</a:t>
            </a:r>
            <a:r>
              <a:rPr lang="en-US" sz="1400">
                <a:solidFill>
                  <a:schemeClr val="dk1"/>
                </a:solidFill>
                <a:latin typeface="Times New Roman"/>
                <a:ea typeface="Times New Roman"/>
                <a:cs typeface="Times New Roman"/>
                <a:sym typeface="Times New Roman"/>
              </a:rPr>
              <a:t>    </a:t>
            </a:r>
            <a:r>
              <a:rPr lang="en-US" sz="1400">
                <a:solidFill>
                  <a:schemeClr val="dk1"/>
                </a:solidFill>
                <a:latin typeface="Verdana"/>
                <a:ea typeface="Verdana"/>
                <a:cs typeface="Verdana"/>
                <a:sym typeface="Verdana"/>
              </a:rPr>
              <a:t>Opened wellsfargo.com to prospect</a:t>
            </a:r>
            <a:endParaRPr sz="1400">
              <a:solidFill>
                <a:schemeClr val="dk1"/>
              </a:solidFill>
              <a:latin typeface="Verdana"/>
              <a:ea typeface="Verdana"/>
              <a:cs typeface="Verdana"/>
              <a:sym typeface="Verdana"/>
            </a:endParaRPr>
          </a:p>
          <a:p>
            <a:pPr indent="-7111" lvl="0" marL="299212" marR="27207" rtl="0" algn="l">
              <a:lnSpc>
                <a:spcPct val="80000"/>
              </a:lnSpc>
              <a:spcBef>
                <a:spcPts val="6"/>
              </a:spcBef>
              <a:spcAft>
                <a:spcPts val="0"/>
              </a:spcAft>
              <a:buNone/>
            </a:pPr>
            <a:r>
              <a:rPr baseline="-25000" lang="en-US" sz="2100">
                <a:solidFill>
                  <a:schemeClr val="dk1"/>
                </a:solidFill>
                <a:latin typeface="Verdana"/>
                <a:ea typeface="Verdana"/>
                <a:cs typeface="Verdana"/>
                <a:sym typeface="Verdana"/>
              </a:rPr>
              <a:t>applicants</a:t>
            </a:r>
            <a:endParaRPr sz="1400">
              <a:solidFill>
                <a:schemeClr val="dk1"/>
              </a:solidFill>
              <a:latin typeface="Verdana"/>
              <a:ea typeface="Verdana"/>
              <a:cs typeface="Verdana"/>
              <a:sym typeface="Verdana"/>
            </a:endParaRPr>
          </a:p>
        </p:txBody>
      </p:sp>
      <p:sp>
        <p:nvSpPr>
          <p:cNvPr id="311" name="Google Shape;311;p9"/>
          <p:cNvSpPr txBox="1"/>
          <p:nvPr/>
        </p:nvSpPr>
        <p:spPr>
          <a:xfrm>
            <a:off x="8398082" y="6656840"/>
            <a:ext cx="378581"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on  6</a:t>
            </a:r>
            <a:endParaRPr sz="1000">
              <a:solidFill>
                <a:schemeClr val="dk1"/>
              </a:solidFill>
              <a:latin typeface="Verdana"/>
              <a:ea typeface="Verdana"/>
              <a:cs typeface="Verdana"/>
              <a:sym typeface="Verdana"/>
            </a:endParaRPr>
          </a:p>
        </p:txBody>
      </p:sp>
      <p:sp>
        <p:nvSpPr>
          <p:cNvPr id="312" name="Google Shape;312;p9"/>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313" name="Google Shape;313;p9"/>
          <p:cNvSpPr txBox="1"/>
          <p:nvPr/>
        </p:nvSpPr>
        <p:spPr>
          <a:xfrm>
            <a:off x="5908548" y="1528762"/>
            <a:ext cx="206501" cy="6381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314" name="Google Shape;314;p9"/>
          <p:cNvSpPr txBox="1"/>
          <p:nvPr/>
        </p:nvSpPr>
        <p:spPr>
          <a:xfrm>
            <a:off x="6115050" y="1528762"/>
            <a:ext cx="304800" cy="140017"/>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15" name="Google Shape;315;p9"/>
          <p:cNvSpPr txBox="1"/>
          <p:nvPr/>
        </p:nvSpPr>
        <p:spPr>
          <a:xfrm>
            <a:off x="4904232" y="1600200"/>
            <a:ext cx="745236" cy="4572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16" name="Google Shape;316;p9"/>
          <p:cNvSpPr txBox="1"/>
          <p:nvPr/>
        </p:nvSpPr>
        <p:spPr>
          <a:xfrm>
            <a:off x="5649468" y="1600200"/>
            <a:ext cx="259079" cy="224485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17" name="Google Shape;317;p9"/>
          <p:cNvSpPr txBox="1"/>
          <p:nvPr/>
        </p:nvSpPr>
        <p:spPr>
          <a:xfrm>
            <a:off x="4774692" y="1592579"/>
            <a:ext cx="1133856" cy="225247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18" name="Google Shape;318;p9"/>
          <p:cNvSpPr txBox="1"/>
          <p:nvPr/>
        </p:nvSpPr>
        <p:spPr>
          <a:xfrm>
            <a:off x="5908548" y="1592579"/>
            <a:ext cx="206501" cy="762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p:txBody>
      </p:sp>
      <p:sp>
        <p:nvSpPr>
          <p:cNvPr id="319" name="Google Shape;319;p9"/>
          <p:cNvSpPr txBox="1"/>
          <p:nvPr/>
        </p:nvSpPr>
        <p:spPr>
          <a:xfrm>
            <a:off x="6419850" y="1592579"/>
            <a:ext cx="233934" cy="762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600">
              <a:solidFill>
                <a:schemeClr val="dk1"/>
              </a:solidFill>
              <a:latin typeface="Calibri"/>
              <a:ea typeface="Calibri"/>
              <a:cs typeface="Calibri"/>
              <a:sym typeface="Calibri"/>
            </a:endParaRPr>
          </a:p>
        </p:txBody>
      </p:sp>
      <p:sp>
        <p:nvSpPr>
          <p:cNvPr id="320" name="Google Shape;320;p9"/>
          <p:cNvSpPr txBox="1"/>
          <p:nvPr/>
        </p:nvSpPr>
        <p:spPr>
          <a:xfrm>
            <a:off x="4774692" y="1604771"/>
            <a:ext cx="2139696" cy="224028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1" name="Google Shape;321;p9"/>
          <p:cNvSpPr txBox="1"/>
          <p:nvPr/>
        </p:nvSpPr>
        <p:spPr>
          <a:xfrm>
            <a:off x="6914388" y="1604771"/>
            <a:ext cx="743711" cy="3048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2" name="Google Shape;322;p9"/>
          <p:cNvSpPr txBox="1"/>
          <p:nvPr/>
        </p:nvSpPr>
        <p:spPr>
          <a:xfrm>
            <a:off x="5908548" y="1668779"/>
            <a:ext cx="745236" cy="5715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3" name="Google Shape;323;p9"/>
          <p:cNvSpPr txBox="1"/>
          <p:nvPr/>
        </p:nvSpPr>
        <p:spPr>
          <a:xfrm>
            <a:off x="6115050" y="1668779"/>
            <a:ext cx="304800" cy="4254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9"/>
          <p:cNvSpPr txBox="1"/>
          <p:nvPr/>
        </p:nvSpPr>
        <p:spPr>
          <a:xfrm>
            <a:off x="6419850" y="1668779"/>
            <a:ext cx="233934" cy="4254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9"/>
          <p:cNvSpPr txBox="1"/>
          <p:nvPr/>
        </p:nvSpPr>
        <p:spPr>
          <a:xfrm>
            <a:off x="6914388" y="1909572"/>
            <a:ext cx="743711" cy="836676"/>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6" name="Google Shape;326;p9"/>
          <p:cNvSpPr txBox="1"/>
          <p:nvPr/>
        </p:nvSpPr>
        <p:spPr>
          <a:xfrm>
            <a:off x="4904232" y="2057400"/>
            <a:ext cx="745236" cy="2667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7" name="Google Shape;327;p9"/>
          <p:cNvSpPr txBox="1"/>
          <p:nvPr/>
        </p:nvSpPr>
        <p:spPr>
          <a:xfrm>
            <a:off x="5908548" y="2240279"/>
            <a:ext cx="745236" cy="27889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8" name="Google Shape;328;p9"/>
          <p:cNvSpPr txBox="1"/>
          <p:nvPr/>
        </p:nvSpPr>
        <p:spPr>
          <a:xfrm>
            <a:off x="4904232" y="2324100"/>
            <a:ext cx="745236" cy="2286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29" name="Google Shape;329;p9"/>
          <p:cNvSpPr txBox="1"/>
          <p:nvPr/>
        </p:nvSpPr>
        <p:spPr>
          <a:xfrm>
            <a:off x="5908548" y="2519172"/>
            <a:ext cx="745236" cy="265175"/>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0" name="Google Shape;330;p9"/>
          <p:cNvSpPr txBox="1"/>
          <p:nvPr/>
        </p:nvSpPr>
        <p:spPr>
          <a:xfrm>
            <a:off x="4904232" y="2552700"/>
            <a:ext cx="745236" cy="1292352"/>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1" name="Google Shape;331;p9"/>
          <p:cNvSpPr txBox="1"/>
          <p:nvPr/>
        </p:nvSpPr>
        <p:spPr>
          <a:xfrm>
            <a:off x="6914388" y="2746248"/>
            <a:ext cx="743711" cy="1524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2" name="Google Shape;332;p9"/>
          <p:cNvSpPr txBox="1"/>
          <p:nvPr/>
        </p:nvSpPr>
        <p:spPr>
          <a:xfrm>
            <a:off x="5908548" y="2784348"/>
            <a:ext cx="745236" cy="106070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3" name="Google Shape;333;p9"/>
          <p:cNvSpPr txBox="1"/>
          <p:nvPr/>
        </p:nvSpPr>
        <p:spPr>
          <a:xfrm>
            <a:off x="6914388" y="2898648"/>
            <a:ext cx="743711" cy="609600"/>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4" name="Google Shape;334;p9"/>
          <p:cNvSpPr txBox="1"/>
          <p:nvPr/>
        </p:nvSpPr>
        <p:spPr>
          <a:xfrm>
            <a:off x="6914388" y="3508248"/>
            <a:ext cx="743711" cy="336803"/>
          </a:xfrm>
          <a:prstGeom prst="rect">
            <a:avLst/>
          </a:prstGeom>
          <a:noFill/>
          <a:ln>
            <a:noFill/>
          </a:ln>
        </p:spPr>
        <p:txBody>
          <a:bodyPr anchorCtr="0" anchor="t" bIns="0" lIns="0" spcFirstLastPara="1" rIns="0" wrap="square" tIns="0">
            <a:noAutofit/>
          </a:bodyPr>
          <a:lstStyle/>
          <a:p>
            <a:pPr indent="0" lvl="0" marL="25400" marR="0" rtl="0" algn="l">
              <a:lnSpc>
                <a:spcPct val="10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335" name="Google Shape;335;p9"/>
          <p:cNvSpPr txBox="1"/>
          <p:nvPr/>
        </p:nvSpPr>
        <p:spPr>
          <a:xfrm>
            <a:off x="4537456" y="931837"/>
            <a:ext cx="4040504" cy="465734"/>
          </a:xfrm>
          <a:prstGeom prst="rect">
            <a:avLst/>
          </a:prstGeom>
          <a:noFill/>
          <a:ln>
            <a:noFill/>
          </a:ln>
        </p:spPr>
        <p:txBody>
          <a:bodyPr anchorCtr="0" anchor="t" bIns="0" lIns="0" spcFirstLastPara="1" rIns="0" wrap="square" tIns="0">
            <a:noAutofit/>
          </a:bodyPr>
          <a:lstStyle/>
          <a:p>
            <a:pPr indent="-3302" lvl="0" marL="92202" marR="0" rtl="0" algn="l">
              <a:lnSpc>
                <a:spcPct val="101277"/>
              </a:lnSpc>
              <a:spcBef>
                <a:spcPts val="0"/>
              </a:spcBef>
              <a:spcAft>
                <a:spcPts val="0"/>
              </a:spcAft>
              <a:buNone/>
            </a:pPr>
            <a:r>
              <a:rPr b="1" lang="en-US" sz="1100">
                <a:solidFill>
                  <a:srgbClr val="FFFFFF"/>
                </a:solidFill>
                <a:latin typeface="Verdana"/>
                <a:ea typeface="Verdana"/>
                <a:cs typeface="Verdana"/>
                <a:sym typeface="Verdana"/>
              </a:rPr>
              <a:t>Credit Card Account Opens</a:t>
            </a:r>
            <a:endParaRPr sz="1100">
              <a:solidFill>
                <a:schemeClr val="dk1"/>
              </a:solidFill>
              <a:latin typeface="Verdana"/>
              <a:ea typeface="Verdana"/>
              <a:cs typeface="Verdana"/>
              <a:sym typeface="Verdana"/>
            </a:endParaRPr>
          </a:p>
          <a:p>
            <a:pPr indent="-3302" lvl="0" marL="92202" marR="0" rtl="0" algn="l">
              <a:lnSpc>
                <a:spcPct val="80000"/>
              </a:lnSpc>
              <a:spcBef>
                <a:spcPts val="66"/>
              </a:spcBef>
              <a:spcAft>
                <a:spcPts val="0"/>
              </a:spcAft>
              <a:buNone/>
            </a:pPr>
            <a:r>
              <a:rPr baseline="-25000" i="1" lang="en-US" sz="1650">
                <a:solidFill>
                  <a:srgbClr val="FFFFFF"/>
                </a:solidFill>
                <a:latin typeface="Verdana"/>
                <a:ea typeface="Verdana"/>
                <a:cs typeface="Verdana"/>
                <a:sym typeface="Verdana"/>
              </a:rPr>
              <a:t>(by channel)</a:t>
            </a:r>
            <a:endParaRPr sz="1100">
              <a:solidFill>
                <a:schemeClr val="dk1"/>
              </a:solidFill>
              <a:latin typeface="Verdana"/>
              <a:ea typeface="Verdana"/>
              <a:cs typeface="Verdana"/>
              <a:sym typeface="Verdana"/>
            </a:endParaRPr>
          </a:p>
        </p:txBody>
      </p:sp>
      <p:sp>
        <p:nvSpPr>
          <p:cNvPr id="336" name="Google Shape;336;p9"/>
          <p:cNvSpPr txBox="1"/>
          <p:nvPr/>
        </p:nvSpPr>
        <p:spPr>
          <a:xfrm>
            <a:off x="326199" y="940282"/>
            <a:ext cx="3899280" cy="64404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650">
              <a:solidFill>
                <a:schemeClr val="dk1"/>
              </a:solidFill>
              <a:latin typeface="Calibri"/>
              <a:ea typeface="Calibri"/>
              <a:cs typeface="Calibri"/>
              <a:sym typeface="Calibri"/>
            </a:endParaRPr>
          </a:p>
          <a:p>
            <a:pPr indent="-12127" lvl="0" marL="240727" marR="0" rtl="0" algn="l">
              <a:lnSpc>
                <a:spcPct val="101277"/>
              </a:lnSpc>
              <a:spcBef>
                <a:spcPts val="1000"/>
              </a:spcBef>
              <a:spcAft>
                <a:spcPts val="0"/>
              </a:spcAft>
              <a:buNone/>
            </a:pPr>
            <a:r>
              <a:rPr b="1" lang="en-US" sz="1400">
                <a:solidFill>
                  <a:srgbClr val="FFFFFF"/>
                </a:solidFill>
                <a:latin typeface="Verdana"/>
                <a:ea typeface="Verdana"/>
                <a:cs typeface="Verdana"/>
                <a:sym typeface="Verdana"/>
              </a:rPr>
              <a:t>Expand Distribution &amp; Capabilities</a:t>
            </a:r>
            <a:endParaRPr sz="1400">
              <a:solidFill>
                <a:schemeClr val="dk1"/>
              </a:solidFill>
              <a:latin typeface="Verdana"/>
              <a:ea typeface="Verdana"/>
              <a:cs typeface="Verdana"/>
              <a:sym typeface="Verdana"/>
            </a:endParaRPr>
          </a:p>
        </p:txBody>
      </p:sp>
      <p:sp>
        <p:nvSpPr>
          <p:cNvPr id="337" name="Google Shape;337;p9"/>
          <p:cNvSpPr txBox="1"/>
          <p:nvPr/>
        </p:nvSpPr>
        <p:spPr>
          <a:xfrm>
            <a:off x="6039625" y="1449800"/>
            <a:ext cx="5310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lt1"/>
                </a:solidFill>
                <a:latin typeface="Verdana"/>
                <a:ea typeface="Verdana"/>
                <a:cs typeface="Verdana"/>
                <a:sym typeface="Verdana"/>
              </a:rPr>
              <a:t>2%</a:t>
            </a:r>
            <a:endParaRPr b="1" sz="1000">
              <a:solidFill>
                <a:schemeClr val="lt1"/>
              </a:solidFill>
              <a:latin typeface="Verdana"/>
              <a:ea typeface="Verdana"/>
              <a:cs typeface="Verdana"/>
              <a:sym typeface="Verdana"/>
            </a:endParaRPr>
          </a:p>
        </p:txBody>
      </p:sp>
      <p:sp>
        <p:nvSpPr>
          <p:cNvPr id="338" name="Google Shape;338;p9"/>
          <p:cNvSpPr txBox="1"/>
          <p:nvPr/>
        </p:nvSpPr>
        <p:spPr>
          <a:xfrm>
            <a:off x="6922250" y="15620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8%</a:t>
            </a:r>
            <a:endParaRPr sz="1000">
              <a:solidFill>
                <a:schemeClr val="lt1"/>
              </a:solidFill>
              <a:latin typeface="Verdana"/>
              <a:ea typeface="Verdana"/>
              <a:cs typeface="Verdana"/>
              <a:sym typeface="Verdana"/>
            </a:endParaRPr>
          </a:p>
        </p:txBody>
      </p:sp>
      <p:sp>
        <p:nvSpPr>
          <p:cNvPr id="339" name="Google Shape;339;p9"/>
          <p:cNvSpPr txBox="1"/>
          <p:nvPr/>
        </p:nvSpPr>
        <p:spPr>
          <a:xfrm>
            <a:off x="4941050" y="16382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12</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0" name="Google Shape;340;p9"/>
          <p:cNvSpPr txBox="1"/>
          <p:nvPr/>
        </p:nvSpPr>
        <p:spPr>
          <a:xfrm>
            <a:off x="4941050" y="20192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7</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1" name="Google Shape;341;p9"/>
          <p:cNvSpPr txBox="1"/>
          <p:nvPr/>
        </p:nvSpPr>
        <p:spPr>
          <a:xfrm>
            <a:off x="4941050" y="22478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6</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2" name="Google Shape;342;p9"/>
          <p:cNvSpPr txBox="1"/>
          <p:nvPr/>
        </p:nvSpPr>
        <p:spPr>
          <a:xfrm>
            <a:off x="5931650" y="17906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15</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3" name="Google Shape;343;p9"/>
          <p:cNvSpPr txBox="1"/>
          <p:nvPr/>
        </p:nvSpPr>
        <p:spPr>
          <a:xfrm>
            <a:off x="5931650" y="22478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7%</a:t>
            </a:r>
            <a:endParaRPr sz="1000">
              <a:solidFill>
                <a:schemeClr val="lt1"/>
              </a:solidFill>
              <a:latin typeface="Verdana"/>
              <a:ea typeface="Verdana"/>
              <a:cs typeface="Verdana"/>
              <a:sym typeface="Verdana"/>
            </a:endParaRPr>
          </a:p>
        </p:txBody>
      </p:sp>
      <p:sp>
        <p:nvSpPr>
          <p:cNvPr id="344" name="Google Shape;344;p9"/>
          <p:cNvSpPr txBox="1"/>
          <p:nvPr/>
        </p:nvSpPr>
        <p:spPr>
          <a:xfrm>
            <a:off x="5931650" y="24764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7%</a:t>
            </a:r>
            <a:endParaRPr sz="1000">
              <a:solidFill>
                <a:schemeClr val="lt1"/>
              </a:solidFill>
              <a:latin typeface="Verdana"/>
              <a:ea typeface="Verdana"/>
              <a:cs typeface="Verdana"/>
              <a:sym typeface="Verdana"/>
            </a:endParaRPr>
          </a:p>
        </p:txBody>
      </p:sp>
      <p:sp>
        <p:nvSpPr>
          <p:cNvPr id="345" name="Google Shape;345;p9"/>
          <p:cNvSpPr txBox="1"/>
          <p:nvPr/>
        </p:nvSpPr>
        <p:spPr>
          <a:xfrm>
            <a:off x="4941050" y="28574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75%</a:t>
            </a:r>
            <a:endParaRPr sz="1000">
              <a:solidFill>
                <a:schemeClr val="lt1"/>
              </a:solidFill>
              <a:latin typeface="Verdana"/>
              <a:ea typeface="Verdana"/>
              <a:cs typeface="Verdana"/>
              <a:sym typeface="Verdana"/>
            </a:endParaRPr>
          </a:p>
        </p:txBody>
      </p:sp>
      <p:sp>
        <p:nvSpPr>
          <p:cNvPr id="346" name="Google Shape;346;p9"/>
          <p:cNvSpPr txBox="1"/>
          <p:nvPr/>
        </p:nvSpPr>
        <p:spPr>
          <a:xfrm>
            <a:off x="5931650" y="29336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69</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7" name="Google Shape;347;p9"/>
          <p:cNvSpPr txBox="1"/>
          <p:nvPr/>
        </p:nvSpPr>
        <p:spPr>
          <a:xfrm>
            <a:off x="6922250" y="21716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22</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8" name="Google Shape;348;p9"/>
          <p:cNvSpPr txBox="1"/>
          <p:nvPr/>
        </p:nvSpPr>
        <p:spPr>
          <a:xfrm>
            <a:off x="6922250" y="26288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4</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49" name="Google Shape;349;p9"/>
          <p:cNvSpPr txBox="1"/>
          <p:nvPr/>
        </p:nvSpPr>
        <p:spPr>
          <a:xfrm>
            <a:off x="6922250" y="30860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16</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50" name="Google Shape;350;p9"/>
          <p:cNvSpPr txBox="1"/>
          <p:nvPr/>
        </p:nvSpPr>
        <p:spPr>
          <a:xfrm>
            <a:off x="6922250" y="3467000"/>
            <a:ext cx="743700" cy="2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lt1"/>
                </a:solidFill>
                <a:latin typeface="Verdana"/>
                <a:ea typeface="Verdana"/>
                <a:cs typeface="Verdana"/>
                <a:sym typeface="Verdana"/>
              </a:rPr>
              <a:t>50</a:t>
            </a:r>
            <a:r>
              <a:rPr lang="en-US"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sp>
        <p:nvSpPr>
          <p:cNvPr id="351" name="Google Shape;351;p9"/>
          <p:cNvSpPr txBox="1"/>
          <p:nvPr/>
        </p:nvSpPr>
        <p:spPr>
          <a:xfrm>
            <a:off x="7789525" y="1529900"/>
            <a:ext cx="7437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Verdana"/>
                <a:ea typeface="Verdana"/>
                <a:cs typeface="Verdana"/>
                <a:sym typeface="Verdana"/>
              </a:rPr>
              <a:t>Off-us</a:t>
            </a:r>
            <a:endParaRPr sz="1100">
              <a:latin typeface="Verdana"/>
              <a:ea typeface="Verdana"/>
              <a:cs typeface="Verdana"/>
              <a:sym typeface="Verdana"/>
            </a:endParaRPr>
          </a:p>
          <a:p>
            <a:pPr indent="0" lvl="0" marL="0" rtl="0" algn="l">
              <a:spcBef>
                <a:spcPts val="0"/>
              </a:spcBef>
              <a:spcAft>
                <a:spcPts val="0"/>
              </a:spcAft>
              <a:buNone/>
            </a:pPr>
            <a:r>
              <a:rPr lang="en-US" sz="1100">
                <a:latin typeface="Verdana"/>
                <a:ea typeface="Verdana"/>
                <a:cs typeface="Verdana"/>
                <a:sym typeface="Verdana"/>
              </a:rPr>
              <a:t>digital</a:t>
            </a:r>
            <a:endParaRPr sz="1100">
              <a:latin typeface="Verdana"/>
              <a:ea typeface="Verdana"/>
              <a:cs typeface="Verdana"/>
              <a:sym typeface="Verdana"/>
            </a:endParaRPr>
          </a:p>
        </p:txBody>
      </p:sp>
      <p:sp>
        <p:nvSpPr>
          <p:cNvPr id="352" name="Google Shape;352;p9"/>
          <p:cNvSpPr txBox="1"/>
          <p:nvPr/>
        </p:nvSpPr>
        <p:spPr>
          <a:xfrm>
            <a:off x="7789525" y="2139500"/>
            <a:ext cx="8541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Verdana"/>
                <a:ea typeface="Verdana"/>
                <a:cs typeface="Verdana"/>
                <a:sym typeface="Verdana"/>
              </a:rPr>
              <a:t>WF.com</a:t>
            </a:r>
            <a:endParaRPr sz="1100">
              <a:latin typeface="Verdana"/>
              <a:ea typeface="Verdana"/>
              <a:cs typeface="Verdana"/>
              <a:sym typeface="Verdana"/>
            </a:endParaRPr>
          </a:p>
        </p:txBody>
      </p:sp>
      <p:sp>
        <p:nvSpPr>
          <p:cNvPr id="353" name="Google Shape;353;p9"/>
          <p:cNvSpPr txBox="1"/>
          <p:nvPr/>
        </p:nvSpPr>
        <p:spPr>
          <a:xfrm>
            <a:off x="7789525" y="2596700"/>
            <a:ext cx="7437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Verdana"/>
                <a:ea typeface="Verdana"/>
                <a:cs typeface="Verdana"/>
                <a:sym typeface="Verdana"/>
              </a:rPr>
              <a:t>Phone</a:t>
            </a:r>
            <a:endParaRPr sz="1100">
              <a:latin typeface="Verdana"/>
              <a:ea typeface="Verdana"/>
              <a:cs typeface="Verdana"/>
              <a:sym typeface="Verdana"/>
            </a:endParaRPr>
          </a:p>
        </p:txBody>
      </p:sp>
      <p:sp>
        <p:nvSpPr>
          <p:cNvPr id="354" name="Google Shape;354;p9"/>
          <p:cNvSpPr txBox="1"/>
          <p:nvPr/>
        </p:nvSpPr>
        <p:spPr>
          <a:xfrm>
            <a:off x="7789525" y="2977700"/>
            <a:ext cx="7437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Verdana"/>
                <a:ea typeface="Verdana"/>
                <a:cs typeface="Verdana"/>
                <a:sym typeface="Verdana"/>
              </a:rPr>
              <a:t>Direct mail</a:t>
            </a:r>
            <a:endParaRPr sz="1100">
              <a:latin typeface="Verdana"/>
              <a:ea typeface="Verdana"/>
              <a:cs typeface="Verdana"/>
              <a:sym typeface="Verdana"/>
            </a:endParaRPr>
          </a:p>
        </p:txBody>
      </p:sp>
      <p:sp>
        <p:nvSpPr>
          <p:cNvPr id="355" name="Google Shape;355;p9"/>
          <p:cNvSpPr txBox="1"/>
          <p:nvPr/>
        </p:nvSpPr>
        <p:spPr>
          <a:xfrm>
            <a:off x="7789525" y="3511100"/>
            <a:ext cx="743700" cy="3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Verdana"/>
                <a:ea typeface="Verdana"/>
                <a:cs typeface="Verdana"/>
                <a:sym typeface="Verdana"/>
              </a:rPr>
              <a:t>Branch</a:t>
            </a:r>
            <a:endParaRPr sz="11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0"/>
          <p:cNvSpPr/>
          <p:nvPr/>
        </p:nvSpPr>
        <p:spPr>
          <a:xfrm>
            <a:off x="0" y="1999488"/>
            <a:ext cx="9119616" cy="42428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0"/>
          <p:cNvSpPr/>
          <p:nvPr/>
        </p:nvSpPr>
        <p:spPr>
          <a:xfrm>
            <a:off x="0" y="0"/>
            <a:ext cx="9144000" cy="6857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0"/>
          <p:cNvSpPr txBox="1"/>
          <p:nvPr/>
        </p:nvSpPr>
        <p:spPr>
          <a:xfrm>
            <a:off x="3743313" y="506038"/>
            <a:ext cx="4722300" cy="660900"/>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latin typeface="Georgia"/>
                <a:ea typeface="Georgia"/>
                <a:cs typeface="Georgia"/>
                <a:sym typeface="Georgia"/>
              </a:rPr>
              <a:t>Accelerating our</a:t>
            </a:r>
            <a:endParaRPr sz="5000">
              <a:latin typeface="Georgia"/>
              <a:ea typeface="Georgia"/>
              <a:cs typeface="Georgia"/>
              <a:sym typeface="Georgia"/>
            </a:endParaRPr>
          </a:p>
        </p:txBody>
      </p:sp>
      <p:sp>
        <p:nvSpPr>
          <p:cNvPr id="363" name="Google Shape;363;p10"/>
          <p:cNvSpPr txBox="1"/>
          <p:nvPr/>
        </p:nvSpPr>
        <p:spPr>
          <a:xfrm>
            <a:off x="5293858" y="2577913"/>
            <a:ext cx="2105137" cy="660907"/>
          </a:xfrm>
          <a:prstGeom prst="rect">
            <a:avLst/>
          </a:prstGeom>
          <a:noFill/>
          <a:ln>
            <a:noFill/>
          </a:ln>
        </p:spPr>
        <p:txBody>
          <a:bodyPr anchorCtr="0" anchor="t" bIns="0" lIns="0" spcFirstLastPara="1" rIns="0" wrap="square" tIns="0">
            <a:noAutofit/>
          </a:bodyPr>
          <a:lstStyle/>
          <a:p>
            <a:pPr indent="0" lvl="0" marL="12700" marR="0" rtl="0" algn="l">
              <a:lnSpc>
                <a:spcPct val="104100"/>
              </a:lnSpc>
              <a:spcBef>
                <a:spcPts val="0"/>
              </a:spcBef>
              <a:spcAft>
                <a:spcPts val="0"/>
              </a:spcAft>
              <a:buNone/>
            </a:pPr>
            <a:r>
              <a:rPr lang="en-US" sz="5000">
                <a:solidFill>
                  <a:srgbClr val="FFFFFF"/>
                </a:solidFill>
                <a:latin typeface="Georgia"/>
                <a:ea typeface="Georgia"/>
                <a:cs typeface="Georgia"/>
                <a:sym typeface="Georgia"/>
              </a:rPr>
              <a:t>growth</a:t>
            </a:r>
            <a:endParaRPr sz="5000">
              <a:solidFill>
                <a:schemeClr val="dk1"/>
              </a:solidFill>
              <a:latin typeface="Georgia"/>
              <a:ea typeface="Georgia"/>
              <a:cs typeface="Georgia"/>
              <a:sym typeface="Georgia"/>
            </a:endParaRPr>
          </a:p>
        </p:txBody>
      </p:sp>
      <p:sp>
        <p:nvSpPr>
          <p:cNvPr id="364" name="Google Shape;364;p10"/>
          <p:cNvSpPr txBox="1"/>
          <p:nvPr/>
        </p:nvSpPr>
        <p:spPr>
          <a:xfrm>
            <a:off x="3333588" y="1276037"/>
            <a:ext cx="5592900" cy="280200"/>
          </a:xfrm>
          <a:prstGeom prst="rect">
            <a:avLst/>
          </a:prstGeom>
          <a:noFill/>
          <a:ln>
            <a:noFill/>
          </a:ln>
        </p:spPr>
        <p:txBody>
          <a:bodyPr anchorCtr="0" anchor="t" bIns="0" lIns="0" spcFirstLastPara="1" rIns="0" wrap="square" tIns="0">
            <a:noAutofit/>
          </a:bodyPr>
          <a:lstStyle/>
          <a:p>
            <a:pPr indent="0" lvl="0" marL="12700" marR="0" rtl="0" algn="l">
              <a:lnSpc>
                <a:spcPct val="109000"/>
              </a:lnSpc>
              <a:spcBef>
                <a:spcPts val="0"/>
              </a:spcBef>
              <a:spcAft>
                <a:spcPts val="0"/>
              </a:spcAft>
              <a:buNone/>
            </a:pPr>
            <a:r>
              <a:rPr lang="en-US" sz="2000">
                <a:latin typeface="Verdana"/>
                <a:ea typeface="Verdana"/>
                <a:cs typeface="Verdana"/>
                <a:sym typeface="Verdana"/>
              </a:rPr>
              <a:t>Payments, Virtual Solutions and Innovation</a:t>
            </a:r>
            <a:endParaRPr sz="20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1"/>
          <p:cNvSpPr/>
          <p:nvPr/>
        </p:nvSpPr>
        <p:spPr>
          <a:xfrm>
            <a:off x="226834" y="653541"/>
            <a:ext cx="8647290" cy="0"/>
          </a:xfrm>
          <a:custGeom>
            <a:rect b="b" l="l" r="r" t="t"/>
            <a:pathLst>
              <a:path extrusionOk="0" h="120000" w="120000">
                <a:moveTo>
                  <a:pt x="0" y="0"/>
                </a:moveTo>
                <a:lnTo>
                  <a:pt x="120000" y="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1"/>
          <p:cNvSpPr/>
          <p:nvPr/>
        </p:nvSpPr>
        <p:spPr>
          <a:xfrm>
            <a:off x="2976118" y="1022807"/>
            <a:ext cx="5896483" cy="5321808"/>
          </a:xfrm>
          <a:custGeom>
            <a:rect b="b" l="l" r="r" t="t"/>
            <a:pathLst>
              <a:path extrusionOk="0" h="120000" w="120000">
                <a:moveTo>
                  <a:pt x="0" y="120000"/>
                </a:moveTo>
                <a:lnTo>
                  <a:pt x="120000" y="120000"/>
                </a:lnTo>
                <a:lnTo>
                  <a:pt x="120000" y="0"/>
                </a:lnTo>
                <a:lnTo>
                  <a:pt x="0" y="0"/>
                </a:lnTo>
                <a:lnTo>
                  <a:pt x="0" y="120000"/>
                </a:lnTo>
                <a:close/>
              </a:path>
            </a:pathLst>
          </a:custGeom>
          <a:solidFill>
            <a:srgbClr val="BA072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1"/>
          <p:cNvSpPr/>
          <p:nvPr/>
        </p:nvSpPr>
        <p:spPr>
          <a:xfrm>
            <a:off x="232918" y="1025144"/>
            <a:ext cx="2863977" cy="5317197"/>
          </a:xfrm>
          <a:custGeom>
            <a:rect b="b" l="l" r="r" t="t"/>
            <a:pathLst>
              <a:path extrusionOk="0" h="120000" w="120000">
                <a:moveTo>
                  <a:pt x="0" y="0"/>
                </a:moveTo>
                <a:lnTo>
                  <a:pt x="0" y="120000"/>
                </a:lnTo>
                <a:lnTo>
                  <a:pt x="108702" y="120000"/>
                </a:lnTo>
                <a:lnTo>
                  <a:pt x="120000" y="60000"/>
                </a:lnTo>
                <a:lnTo>
                  <a:pt x="108702" y="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1"/>
          <p:cNvSpPr/>
          <p:nvPr/>
        </p:nvSpPr>
        <p:spPr>
          <a:xfrm>
            <a:off x="232918" y="1025144"/>
            <a:ext cx="2863977" cy="5317197"/>
          </a:xfrm>
          <a:custGeom>
            <a:rect b="b" l="l" r="r" t="t"/>
            <a:pathLst>
              <a:path extrusionOk="0" h="120000" w="120000">
                <a:moveTo>
                  <a:pt x="0" y="0"/>
                </a:moveTo>
                <a:lnTo>
                  <a:pt x="108702" y="0"/>
                </a:lnTo>
                <a:lnTo>
                  <a:pt x="120000" y="60000"/>
                </a:lnTo>
                <a:lnTo>
                  <a:pt x="108702" y="120000"/>
                </a:lnTo>
                <a:lnTo>
                  <a:pt x="0" y="120000"/>
                </a:lnTo>
                <a:lnTo>
                  <a:pt x="0" y="0"/>
                </a:lnTo>
                <a:close/>
              </a:path>
            </a:pathLst>
          </a:custGeom>
          <a:noFill/>
          <a:ln cap="flat" cmpd="sng" w="38100">
            <a:solidFill>
              <a:srgbClr val="BA07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1"/>
          <p:cNvSpPr txBox="1"/>
          <p:nvPr/>
        </p:nvSpPr>
        <p:spPr>
          <a:xfrm>
            <a:off x="214071" y="200341"/>
            <a:ext cx="2904732" cy="380492"/>
          </a:xfrm>
          <a:prstGeom prst="rect">
            <a:avLst/>
          </a:prstGeom>
          <a:noFill/>
          <a:ln>
            <a:noFill/>
          </a:ln>
        </p:spPr>
        <p:txBody>
          <a:bodyPr anchorCtr="0" anchor="t" bIns="0" lIns="0" spcFirstLastPara="1" rIns="0" wrap="square" tIns="0">
            <a:noAutofit/>
          </a:bodyPr>
          <a:lstStyle/>
          <a:p>
            <a:pPr indent="0" lvl="0" marL="12700" marR="0" rtl="0" algn="l">
              <a:lnSpc>
                <a:spcPct val="106071"/>
              </a:lnSpc>
              <a:spcBef>
                <a:spcPts val="0"/>
              </a:spcBef>
              <a:spcAft>
                <a:spcPts val="0"/>
              </a:spcAft>
              <a:buNone/>
            </a:pPr>
            <a:r>
              <a:rPr lang="en-US" sz="2800">
                <a:solidFill>
                  <a:srgbClr val="BA0725"/>
                </a:solidFill>
                <a:latin typeface="Georgia"/>
                <a:ea typeface="Georgia"/>
                <a:cs typeface="Georgia"/>
                <a:sym typeface="Georgia"/>
              </a:rPr>
              <a:t>Our opportunities</a:t>
            </a:r>
            <a:endParaRPr sz="2800">
              <a:solidFill>
                <a:schemeClr val="dk1"/>
              </a:solidFill>
              <a:latin typeface="Georgia"/>
              <a:ea typeface="Georgia"/>
              <a:cs typeface="Georgia"/>
              <a:sym typeface="Georgia"/>
            </a:endParaRPr>
          </a:p>
        </p:txBody>
      </p:sp>
      <p:sp>
        <p:nvSpPr>
          <p:cNvPr id="374" name="Google Shape;374;p11"/>
          <p:cNvSpPr txBox="1"/>
          <p:nvPr/>
        </p:nvSpPr>
        <p:spPr>
          <a:xfrm>
            <a:off x="311607" y="1954705"/>
            <a:ext cx="2419220" cy="241807"/>
          </a:xfrm>
          <a:prstGeom prst="rect">
            <a:avLst/>
          </a:prstGeom>
          <a:noFill/>
          <a:ln>
            <a:noFill/>
          </a:ln>
        </p:spPr>
        <p:txBody>
          <a:bodyPr anchorCtr="0" anchor="t" bIns="0" lIns="0" spcFirstLastPara="1" rIns="0" wrap="square" tIns="0">
            <a:noAutofit/>
          </a:bodyPr>
          <a:lstStyle/>
          <a:p>
            <a:pPr indent="0" lvl="0" marL="12700" marR="0" rtl="0" algn="l">
              <a:lnSpc>
                <a:spcPct val="109647"/>
              </a:lnSpc>
              <a:spcBef>
                <a:spcPts val="0"/>
              </a:spcBef>
              <a:spcAft>
                <a:spcPts val="0"/>
              </a:spcAft>
              <a:buNone/>
            </a:pPr>
            <a:r>
              <a:rPr i="1" lang="en-US" sz="1700">
                <a:solidFill>
                  <a:schemeClr val="dk1"/>
                </a:solidFill>
                <a:latin typeface="Verdana"/>
                <a:ea typeface="Verdana"/>
                <a:cs typeface="Verdana"/>
                <a:sym typeface="Verdana"/>
              </a:rPr>
              <a:t>PVSI brings together:</a:t>
            </a:r>
            <a:endParaRPr sz="1700">
              <a:solidFill>
                <a:schemeClr val="dk1"/>
              </a:solidFill>
              <a:latin typeface="Verdana"/>
              <a:ea typeface="Verdana"/>
              <a:cs typeface="Verdana"/>
              <a:sym typeface="Verdana"/>
            </a:endParaRPr>
          </a:p>
        </p:txBody>
      </p:sp>
      <p:sp>
        <p:nvSpPr>
          <p:cNvPr id="375" name="Google Shape;375;p11"/>
          <p:cNvSpPr txBox="1"/>
          <p:nvPr/>
        </p:nvSpPr>
        <p:spPr>
          <a:xfrm>
            <a:off x="311607" y="2442639"/>
            <a:ext cx="2120963" cy="500887"/>
          </a:xfrm>
          <a:prstGeom prst="rect">
            <a:avLst/>
          </a:prstGeom>
          <a:noFill/>
          <a:ln>
            <a:noFill/>
          </a:ln>
        </p:spPr>
        <p:txBody>
          <a:bodyPr anchorCtr="0" anchor="t" bIns="0" lIns="0" spcFirstLastPara="1" rIns="0" wrap="square" tIns="0">
            <a:noAutofit/>
          </a:bodyPr>
          <a:lstStyle/>
          <a:p>
            <a:pPr indent="0" lvl="0" marL="12700" marR="0" rtl="0" algn="l">
              <a:lnSpc>
                <a:spcPct val="11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Broad consumer</a:t>
            </a:r>
            <a:endParaRPr sz="1700">
              <a:solidFill>
                <a:schemeClr val="dk1"/>
              </a:solidFill>
              <a:latin typeface="Verdana"/>
              <a:ea typeface="Verdana"/>
              <a:cs typeface="Verdana"/>
              <a:sym typeface="Verdana"/>
            </a:endParaRPr>
          </a:p>
          <a:p>
            <a:pPr indent="-7111" lvl="0" marL="299212" marR="33022" rtl="0" algn="l">
              <a:lnSpc>
                <a:spcPct val="79960"/>
              </a:lnSpc>
              <a:spcBef>
                <a:spcPts val="8"/>
              </a:spcBef>
              <a:spcAft>
                <a:spcPts val="0"/>
              </a:spcAft>
              <a:buNone/>
            </a:pPr>
            <a:r>
              <a:rPr baseline="-25000" lang="en-US" sz="2550">
                <a:solidFill>
                  <a:schemeClr val="dk1"/>
                </a:solidFill>
                <a:latin typeface="Verdana"/>
                <a:ea typeface="Verdana"/>
                <a:cs typeface="Verdana"/>
                <a:sym typeface="Verdana"/>
              </a:rPr>
              <a:t>reach</a:t>
            </a:r>
            <a:endParaRPr sz="1700">
              <a:solidFill>
                <a:schemeClr val="dk1"/>
              </a:solidFill>
              <a:latin typeface="Verdana"/>
              <a:ea typeface="Verdana"/>
              <a:cs typeface="Verdana"/>
              <a:sym typeface="Verdana"/>
            </a:endParaRPr>
          </a:p>
        </p:txBody>
      </p:sp>
      <p:sp>
        <p:nvSpPr>
          <p:cNvPr id="376" name="Google Shape;376;p11"/>
          <p:cNvSpPr txBox="1"/>
          <p:nvPr/>
        </p:nvSpPr>
        <p:spPr>
          <a:xfrm>
            <a:off x="311607" y="3189399"/>
            <a:ext cx="1899765" cy="501321"/>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Deep business</a:t>
            </a:r>
            <a:endParaRPr sz="1700">
              <a:solidFill>
                <a:schemeClr val="dk1"/>
              </a:solidFill>
              <a:latin typeface="Verdana"/>
              <a:ea typeface="Verdana"/>
              <a:cs typeface="Verdana"/>
              <a:sym typeface="Verdana"/>
            </a:endParaRPr>
          </a:p>
          <a:p>
            <a:pPr indent="-3557" lvl="0" marL="270258" marR="190923" rtl="0" algn="ctr">
              <a:lnSpc>
                <a:spcPct val="79960"/>
              </a:lnSpc>
              <a:spcBef>
                <a:spcPts val="8"/>
              </a:spcBef>
              <a:spcAft>
                <a:spcPts val="0"/>
              </a:spcAft>
              <a:buNone/>
            </a:pPr>
            <a:r>
              <a:rPr baseline="-25000" lang="en-US" sz="2550">
                <a:solidFill>
                  <a:schemeClr val="dk1"/>
                </a:solidFill>
                <a:latin typeface="Verdana"/>
                <a:ea typeface="Verdana"/>
                <a:cs typeface="Verdana"/>
                <a:sym typeface="Verdana"/>
              </a:rPr>
              <a:t>relationships</a:t>
            </a:r>
            <a:endParaRPr sz="1700">
              <a:solidFill>
                <a:schemeClr val="dk1"/>
              </a:solidFill>
              <a:latin typeface="Verdana"/>
              <a:ea typeface="Verdana"/>
              <a:cs typeface="Verdana"/>
              <a:sym typeface="Verdana"/>
            </a:endParaRPr>
          </a:p>
        </p:txBody>
      </p:sp>
      <p:sp>
        <p:nvSpPr>
          <p:cNvPr id="377" name="Google Shape;377;p11"/>
          <p:cNvSpPr txBox="1"/>
          <p:nvPr/>
        </p:nvSpPr>
        <p:spPr>
          <a:xfrm>
            <a:off x="311607" y="3936540"/>
            <a:ext cx="2541822" cy="759968"/>
          </a:xfrm>
          <a:prstGeom prst="rect">
            <a:avLst/>
          </a:prstGeom>
          <a:noFill/>
          <a:ln>
            <a:noFill/>
          </a:ln>
        </p:spPr>
        <p:txBody>
          <a:bodyPr anchorCtr="0" anchor="t" bIns="0" lIns="0" spcFirstLastPara="1" rIns="0" wrap="square" tIns="0">
            <a:noAutofit/>
          </a:bodyPr>
          <a:lstStyle/>
          <a:p>
            <a:pPr indent="0" lvl="0" marL="12700" marR="26658" rtl="0" algn="l">
              <a:lnSpc>
                <a:spcPct val="11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Leading positions in</a:t>
            </a:r>
            <a:endParaRPr sz="1700">
              <a:solidFill>
                <a:schemeClr val="dk1"/>
              </a:solidFill>
              <a:latin typeface="Verdana"/>
              <a:ea typeface="Verdana"/>
              <a:cs typeface="Verdana"/>
              <a:sym typeface="Verdana"/>
            </a:endParaRPr>
          </a:p>
          <a:p>
            <a:pPr indent="-7111" lvl="0" marL="299212" marR="0" rtl="0" algn="l">
              <a:lnSpc>
                <a:spcPct val="119941"/>
              </a:lnSpc>
              <a:spcBef>
                <a:spcPts val="58"/>
              </a:spcBef>
              <a:spcAft>
                <a:spcPts val="0"/>
              </a:spcAft>
              <a:buNone/>
            </a:pPr>
            <a:r>
              <a:rPr lang="en-US" sz="1700">
                <a:solidFill>
                  <a:schemeClr val="dk1"/>
                </a:solidFill>
                <a:latin typeface="Verdana"/>
                <a:ea typeface="Verdana"/>
                <a:cs typeface="Verdana"/>
                <a:sym typeface="Verdana"/>
              </a:rPr>
              <a:t>consumer and wholesale payments</a:t>
            </a:r>
            <a:endParaRPr sz="1700">
              <a:solidFill>
                <a:schemeClr val="dk1"/>
              </a:solidFill>
              <a:latin typeface="Verdana"/>
              <a:ea typeface="Verdana"/>
              <a:cs typeface="Verdana"/>
              <a:sym typeface="Verdana"/>
            </a:endParaRPr>
          </a:p>
        </p:txBody>
      </p:sp>
      <p:sp>
        <p:nvSpPr>
          <p:cNvPr id="378" name="Google Shape;378;p11"/>
          <p:cNvSpPr txBox="1"/>
          <p:nvPr/>
        </p:nvSpPr>
        <p:spPr>
          <a:xfrm>
            <a:off x="311607" y="4942634"/>
            <a:ext cx="1829375" cy="500888"/>
          </a:xfrm>
          <a:prstGeom prst="rect">
            <a:avLst/>
          </a:prstGeom>
          <a:noFill/>
          <a:ln>
            <a:noFill/>
          </a:ln>
        </p:spPr>
        <p:txBody>
          <a:bodyPr anchorCtr="0" anchor="t" bIns="0" lIns="0" spcFirstLastPara="1" rIns="0" wrap="square" tIns="0">
            <a:noAutofit/>
          </a:bodyPr>
          <a:lstStyle/>
          <a:p>
            <a:pPr indent="0" lvl="0" marL="12700" marR="0" rtl="0" algn="l">
              <a:lnSpc>
                <a:spcPct val="110000"/>
              </a:lnSpc>
              <a:spcBef>
                <a:spcPts val="0"/>
              </a:spcBef>
              <a:spcAft>
                <a:spcPts val="0"/>
              </a:spcAft>
              <a:buNone/>
            </a:pPr>
            <a:r>
              <a:rPr lang="en-US" sz="1700">
                <a:solidFill>
                  <a:schemeClr val="dk1"/>
                </a:solidFill>
                <a:latin typeface="Noto Sans Symbols"/>
                <a:ea typeface="Noto Sans Symbols"/>
                <a:cs typeface="Noto Sans Symbols"/>
                <a:sym typeface="Noto Sans Symbols"/>
              </a:rPr>
              <a:t>▪</a:t>
            </a:r>
            <a:r>
              <a:rPr lang="en-US" sz="1700">
                <a:solidFill>
                  <a:schemeClr val="dk1"/>
                </a:solidFill>
                <a:latin typeface="Times New Roman"/>
                <a:ea typeface="Times New Roman"/>
                <a:cs typeface="Times New Roman"/>
                <a:sym typeface="Times New Roman"/>
              </a:rPr>
              <a:t>   </a:t>
            </a:r>
            <a:r>
              <a:rPr lang="en-US" sz="1700">
                <a:solidFill>
                  <a:schemeClr val="dk1"/>
                </a:solidFill>
                <a:latin typeface="Verdana"/>
                <a:ea typeface="Verdana"/>
                <a:cs typeface="Verdana"/>
                <a:sym typeface="Verdana"/>
              </a:rPr>
              <a:t>Robust digital</a:t>
            </a:r>
            <a:endParaRPr sz="1700">
              <a:solidFill>
                <a:schemeClr val="dk1"/>
              </a:solidFill>
              <a:latin typeface="Verdana"/>
              <a:ea typeface="Verdana"/>
              <a:cs typeface="Verdana"/>
              <a:sym typeface="Verdana"/>
            </a:endParaRPr>
          </a:p>
          <a:p>
            <a:pPr indent="-7111" lvl="0" marL="299212" marR="33022" rtl="0" algn="l">
              <a:lnSpc>
                <a:spcPct val="79960"/>
              </a:lnSpc>
              <a:spcBef>
                <a:spcPts val="8"/>
              </a:spcBef>
              <a:spcAft>
                <a:spcPts val="0"/>
              </a:spcAft>
              <a:buNone/>
            </a:pPr>
            <a:r>
              <a:rPr baseline="-25000" lang="en-US" sz="2550">
                <a:solidFill>
                  <a:schemeClr val="dk1"/>
                </a:solidFill>
                <a:latin typeface="Verdana"/>
                <a:ea typeface="Verdana"/>
                <a:cs typeface="Verdana"/>
                <a:sym typeface="Verdana"/>
              </a:rPr>
              <a:t>presence</a:t>
            </a:r>
            <a:endParaRPr sz="1700">
              <a:solidFill>
                <a:schemeClr val="dk1"/>
              </a:solidFill>
              <a:latin typeface="Verdana"/>
              <a:ea typeface="Verdana"/>
              <a:cs typeface="Verdana"/>
              <a:sym typeface="Verdana"/>
            </a:endParaRPr>
          </a:p>
        </p:txBody>
      </p:sp>
      <p:sp>
        <p:nvSpPr>
          <p:cNvPr id="379" name="Google Shape;379;p11"/>
          <p:cNvSpPr txBox="1"/>
          <p:nvPr/>
        </p:nvSpPr>
        <p:spPr>
          <a:xfrm>
            <a:off x="5729986" y="6656840"/>
            <a:ext cx="3046677"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Payments, Virtual Solutions, and Innovation  8</a:t>
            </a:r>
            <a:endParaRPr sz="1000">
              <a:solidFill>
                <a:schemeClr val="dk1"/>
              </a:solidFill>
              <a:latin typeface="Verdana"/>
              <a:ea typeface="Verdana"/>
              <a:cs typeface="Verdana"/>
              <a:sym typeface="Verdana"/>
            </a:endParaRPr>
          </a:p>
        </p:txBody>
      </p:sp>
      <p:sp>
        <p:nvSpPr>
          <p:cNvPr id="380" name="Google Shape;380;p11"/>
          <p:cNvSpPr txBox="1"/>
          <p:nvPr/>
        </p:nvSpPr>
        <p:spPr>
          <a:xfrm>
            <a:off x="206756" y="6676652"/>
            <a:ext cx="2027248" cy="151892"/>
          </a:xfrm>
          <a:prstGeom prst="rect">
            <a:avLst/>
          </a:prstGeom>
          <a:noFill/>
          <a:ln>
            <a:noFill/>
          </a:ln>
        </p:spPr>
        <p:txBody>
          <a:bodyPr anchorCtr="0" anchor="t" bIns="0" lIns="0" spcFirstLastPara="1" rIns="0" wrap="square" tIns="0">
            <a:noAutofit/>
          </a:bodyPr>
          <a:lstStyle/>
          <a:p>
            <a:pPr indent="0" lvl="0" marL="12700" marR="0" rtl="0" algn="l">
              <a:lnSpc>
                <a:spcPct val="113500"/>
              </a:lnSpc>
              <a:spcBef>
                <a:spcPts val="0"/>
              </a:spcBef>
              <a:spcAft>
                <a:spcPts val="0"/>
              </a:spcAft>
              <a:buNone/>
            </a:pPr>
            <a:r>
              <a:rPr lang="en-US" sz="1000">
                <a:solidFill>
                  <a:schemeClr val="dk1"/>
                </a:solidFill>
                <a:latin typeface="Verdana"/>
                <a:ea typeface="Verdana"/>
                <a:cs typeface="Verdana"/>
                <a:sym typeface="Verdana"/>
              </a:rPr>
              <a:t>Wells Fargo 2017 Investor Day</a:t>
            </a:r>
            <a:endParaRPr sz="1000">
              <a:solidFill>
                <a:schemeClr val="dk1"/>
              </a:solidFill>
              <a:latin typeface="Verdana"/>
              <a:ea typeface="Verdana"/>
              <a:cs typeface="Verdana"/>
              <a:sym typeface="Verdana"/>
            </a:endParaRPr>
          </a:p>
        </p:txBody>
      </p:sp>
      <p:sp>
        <p:nvSpPr>
          <p:cNvPr id="381" name="Google Shape;381;p11"/>
          <p:cNvSpPr txBox="1"/>
          <p:nvPr/>
        </p:nvSpPr>
        <p:spPr>
          <a:xfrm>
            <a:off x="2976118" y="1022807"/>
            <a:ext cx="5896483" cy="532180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a:p>
            <a:pPr indent="-5587" lvl="0" marL="183387" marR="652100" rtl="0" algn="l">
              <a:lnSpc>
                <a:spcPct val="119941"/>
              </a:lnSpc>
              <a:spcBef>
                <a:spcPts val="3102"/>
              </a:spcBef>
              <a:spcAft>
                <a:spcPts val="0"/>
              </a:spcAft>
              <a:buNone/>
            </a:pPr>
            <a:r>
              <a:rPr i="1" lang="en-US" sz="1700">
                <a:solidFill>
                  <a:srgbClr val="FFFFFF"/>
                </a:solidFill>
                <a:latin typeface="Verdana"/>
                <a:ea typeface="Verdana"/>
                <a:cs typeface="Verdana"/>
                <a:sym typeface="Verdana"/>
              </a:rPr>
              <a:t>Our unique opportunities to accelerate growth across Wells Fargo:</a:t>
            </a:r>
            <a:endParaRPr sz="1700">
              <a:solidFill>
                <a:schemeClr val="dk1"/>
              </a:solidFill>
              <a:latin typeface="Verdana"/>
              <a:ea typeface="Verdana"/>
              <a:cs typeface="Verdana"/>
              <a:sym typeface="Verdana"/>
            </a:endParaRPr>
          </a:p>
          <a:p>
            <a:pPr indent="-290575" lvl="0" marL="468375" marR="318662" rtl="0" algn="l">
              <a:lnSpc>
                <a:spcPct val="119941"/>
              </a:lnSpc>
              <a:spcBef>
                <a:spcPts val="1202"/>
              </a:spcBef>
              <a:spcAft>
                <a:spcPts val="0"/>
              </a:spcAft>
              <a:buNone/>
            </a:pPr>
            <a:r>
              <a:rPr lang="en-US" sz="1700">
                <a:solidFill>
                  <a:srgbClr val="FFFFFF"/>
                </a:solidFill>
                <a:latin typeface="Noto Sans Symbols"/>
                <a:ea typeface="Noto Sans Symbols"/>
                <a:cs typeface="Noto Sans Symbols"/>
                <a:sym typeface="Noto Sans Symbols"/>
              </a:rPr>
              <a:t>▪</a:t>
            </a:r>
            <a:r>
              <a:rPr lang="en-US" sz="1700">
                <a:solidFill>
                  <a:srgbClr val="FFFFFF"/>
                </a:solidFill>
                <a:latin typeface="Times New Roman"/>
                <a:ea typeface="Times New Roman"/>
                <a:cs typeface="Times New Roman"/>
                <a:sym typeface="Times New Roman"/>
              </a:rPr>
              <a:t>	</a:t>
            </a:r>
            <a:r>
              <a:rPr b="1" lang="en-US" sz="1700">
                <a:solidFill>
                  <a:srgbClr val="FFFFFF"/>
                </a:solidFill>
                <a:latin typeface="Verdana"/>
                <a:ea typeface="Verdana"/>
                <a:cs typeface="Verdana"/>
                <a:sym typeface="Verdana"/>
              </a:rPr>
              <a:t>Accelerate digital account acquisition </a:t>
            </a:r>
            <a:r>
              <a:rPr lang="en-US" sz="1700">
                <a:solidFill>
                  <a:srgbClr val="FFFFFF"/>
                </a:solidFill>
                <a:latin typeface="Verdana"/>
                <a:ea typeface="Verdana"/>
                <a:cs typeface="Verdana"/>
                <a:sym typeface="Verdana"/>
              </a:rPr>
              <a:t>with experiences that are simple and fast, end-to- end</a:t>
            </a:r>
            <a:endParaRPr sz="1700">
              <a:solidFill>
                <a:schemeClr val="dk1"/>
              </a:solidFill>
              <a:latin typeface="Verdana"/>
              <a:ea typeface="Verdana"/>
              <a:cs typeface="Verdana"/>
              <a:sym typeface="Verdana"/>
            </a:endParaRPr>
          </a:p>
          <a:p>
            <a:pPr indent="-5587" lvl="0" marL="183387" marR="0" rtl="0" algn="l">
              <a:lnSpc>
                <a:spcPct val="101277"/>
              </a:lnSpc>
              <a:spcBef>
                <a:spcPts val="1020"/>
              </a:spcBef>
              <a:spcAft>
                <a:spcPts val="0"/>
              </a:spcAft>
              <a:buNone/>
            </a:pPr>
            <a:r>
              <a:rPr lang="en-US" sz="1700">
                <a:solidFill>
                  <a:srgbClr val="FFFFFF"/>
                </a:solidFill>
                <a:latin typeface="Noto Sans Symbols"/>
                <a:ea typeface="Noto Sans Symbols"/>
                <a:cs typeface="Noto Sans Symbols"/>
                <a:sym typeface="Noto Sans Symbols"/>
              </a:rPr>
              <a:t>▪</a:t>
            </a:r>
            <a:r>
              <a:rPr lang="en-US" sz="1700">
                <a:solidFill>
                  <a:srgbClr val="FFFFFF"/>
                </a:solidFill>
                <a:latin typeface="Times New Roman"/>
                <a:ea typeface="Times New Roman"/>
                <a:cs typeface="Times New Roman"/>
                <a:sym typeface="Times New Roman"/>
              </a:rPr>
              <a:t>   </a:t>
            </a:r>
            <a:r>
              <a:rPr b="1" lang="en-US" sz="1700">
                <a:solidFill>
                  <a:srgbClr val="FFFFFF"/>
                </a:solidFill>
                <a:latin typeface="Verdana"/>
                <a:ea typeface="Verdana"/>
                <a:cs typeface="Verdana"/>
                <a:sym typeface="Verdana"/>
              </a:rPr>
              <a:t>Provide best-in-class digital payments </a:t>
            </a:r>
            <a:r>
              <a:rPr lang="en-US" sz="1700">
                <a:solidFill>
                  <a:srgbClr val="FFFFFF"/>
                </a:solidFill>
                <a:latin typeface="Verdana"/>
                <a:ea typeface="Verdana"/>
                <a:cs typeface="Verdana"/>
                <a:sym typeface="Verdana"/>
              </a:rPr>
              <a:t>for</a:t>
            </a:r>
            <a:endParaRPr sz="1700">
              <a:solidFill>
                <a:schemeClr val="dk1"/>
              </a:solidFill>
              <a:latin typeface="Verdana"/>
              <a:ea typeface="Verdana"/>
              <a:cs typeface="Verdana"/>
              <a:sym typeface="Verdana"/>
            </a:endParaRPr>
          </a:p>
          <a:p>
            <a:pPr indent="-11174" lvl="0" marL="468375" marR="0" rtl="0" algn="l">
              <a:lnSpc>
                <a:spcPct val="79960"/>
              </a:lnSpc>
              <a:spcBef>
                <a:spcPts val="102"/>
              </a:spcBef>
              <a:spcAft>
                <a:spcPts val="0"/>
              </a:spcAft>
              <a:buNone/>
            </a:pPr>
            <a:r>
              <a:rPr baseline="-25000" lang="en-US" sz="2550">
                <a:solidFill>
                  <a:srgbClr val="FFFFFF"/>
                </a:solidFill>
                <a:latin typeface="Verdana"/>
                <a:ea typeface="Verdana"/>
                <a:cs typeface="Verdana"/>
                <a:sym typeface="Verdana"/>
              </a:rPr>
              <a:t>every customer we serve</a:t>
            </a:r>
            <a:endParaRPr sz="1700">
              <a:solidFill>
                <a:schemeClr val="dk1"/>
              </a:solidFill>
              <a:latin typeface="Verdana"/>
              <a:ea typeface="Verdana"/>
              <a:cs typeface="Verdana"/>
              <a:sym typeface="Verdana"/>
            </a:endParaRPr>
          </a:p>
          <a:p>
            <a:pPr indent="-290575" lvl="0" marL="468375" marR="225854" rtl="0" algn="l">
              <a:lnSpc>
                <a:spcPct val="119941"/>
              </a:lnSpc>
              <a:spcBef>
                <a:spcPts val="1251"/>
              </a:spcBef>
              <a:spcAft>
                <a:spcPts val="0"/>
              </a:spcAft>
              <a:buNone/>
            </a:pPr>
            <a:r>
              <a:rPr lang="en-US" sz="1700">
                <a:solidFill>
                  <a:srgbClr val="FFFFFF"/>
                </a:solidFill>
                <a:latin typeface="Noto Sans Symbols"/>
                <a:ea typeface="Noto Sans Symbols"/>
                <a:cs typeface="Noto Sans Symbols"/>
                <a:sym typeface="Noto Sans Symbols"/>
              </a:rPr>
              <a:t>▪</a:t>
            </a:r>
            <a:r>
              <a:rPr lang="en-US" sz="1700">
                <a:solidFill>
                  <a:srgbClr val="FFFFFF"/>
                </a:solidFill>
                <a:latin typeface="Times New Roman"/>
                <a:ea typeface="Times New Roman"/>
                <a:cs typeface="Times New Roman"/>
                <a:sym typeface="Times New Roman"/>
              </a:rPr>
              <a:t>	</a:t>
            </a:r>
            <a:r>
              <a:rPr b="1" lang="en-US" sz="1700">
                <a:solidFill>
                  <a:srgbClr val="FFFFFF"/>
                </a:solidFill>
                <a:latin typeface="Verdana"/>
                <a:ea typeface="Verdana"/>
                <a:cs typeface="Verdana"/>
                <a:sym typeface="Verdana"/>
              </a:rPr>
              <a:t>Deliver personalized advice at scale </a:t>
            </a:r>
            <a:r>
              <a:rPr lang="en-US" sz="1700">
                <a:solidFill>
                  <a:srgbClr val="FFFFFF"/>
                </a:solidFill>
                <a:latin typeface="Verdana"/>
                <a:ea typeface="Verdana"/>
                <a:cs typeface="Verdana"/>
                <a:sym typeface="Verdana"/>
              </a:rPr>
              <a:t>to help customers reach their financial goals</a:t>
            </a:r>
            <a:endParaRPr sz="1700">
              <a:solidFill>
                <a:schemeClr val="dk1"/>
              </a:solidFill>
              <a:latin typeface="Verdana"/>
              <a:ea typeface="Verdana"/>
              <a:cs typeface="Verdana"/>
              <a:sym typeface="Verdana"/>
            </a:endParaRPr>
          </a:p>
          <a:p>
            <a:pPr indent="-5587" lvl="0" marL="183387" marR="0" rtl="0" algn="l">
              <a:lnSpc>
                <a:spcPct val="101277"/>
              </a:lnSpc>
              <a:spcBef>
                <a:spcPts val="1020"/>
              </a:spcBef>
              <a:spcAft>
                <a:spcPts val="0"/>
              </a:spcAft>
              <a:buNone/>
            </a:pPr>
            <a:r>
              <a:rPr lang="en-US" sz="1700">
                <a:solidFill>
                  <a:srgbClr val="FFFFFF"/>
                </a:solidFill>
                <a:latin typeface="Noto Sans Symbols"/>
                <a:ea typeface="Noto Sans Symbols"/>
                <a:cs typeface="Noto Sans Symbols"/>
                <a:sym typeface="Noto Sans Symbols"/>
              </a:rPr>
              <a:t>▪</a:t>
            </a:r>
            <a:r>
              <a:rPr lang="en-US" sz="1700">
                <a:solidFill>
                  <a:srgbClr val="FFFFFF"/>
                </a:solidFill>
                <a:latin typeface="Times New Roman"/>
                <a:ea typeface="Times New Roman"/>
                <a:cs typeface="Times New Roman"/>
                <a:sym typeface="Times New Roman"/>
              </a:rPr>
              <a:t>   </a:t>
            </a:r>
            <a:r>
              <a:rPr b="1" lang="en-US" sz="1700">
                <a:solidFill>
                  <a:srgbClr val="FFFFFF"/>
                </a:solidFill>
                <a:latin typeface="Verdana"/>
                <a:ea typeface="Verdana"/>
                <a:cs typeface="Verdana"/>
                <a:sym typeface="Verdana"/>
              </a:rPr>
              <a:t>Expand and integrate our distribution </a:t>
            </a:r>
            <a:r>
              <a:rPr lang="en-US" sz="1700">
                <a:solidFill>
                  <a:srgbClr val="FFFFFF"/>
                </a:solidFill>
                <a:latin typeface="Verdana"/>
                <a:ea typeface="Verdana"/>
                <a:cs typeface="Verdana"/>
                <a:sym typeface="Verdana"/>
              </a:rPr>
              <a:t>to</a:t>
            </a:r>
            <a:endParaRPr sz="1700">
              <a:solidFill>
                <a:schemeClr val="dk1"/>
              </a:solidFill>
              <a:latin typeface="Verdana"/>
              <a:ea typeface="Verdana"/>
              <a:cs typeface="Verdana"/>
              <a:sym typeface="Verdana"/>
            </a:endParaRPr>
          </a:p>
          <a:p>
            <a:pPr indent="-11174" lvl="0" marL="468375" marR="0" rtl="0" algn="l">
              <a:lnSpc>
                <a:spcPct val="79960"/>
              </a:lnSpc>
              <a:spcBef>
                <a:spcPts val="102"/>
              </a:spcBef>
              <a:spcAft>
                <a:spcPts val="0"/>
              </a:spcAft>
              <a:buNone/>
            </a:pPr>
            <a:r>
              <a:rPr baseline="-25000" lang="en-US" sz="2550">
                <a:solidFill>
                  <a:srgbClr val="FFFFFF"/>
                </a:solidFill>
                <a:latin typeface="Verdana"/>
                <a:ea typeface="Verdana"/>
                <a:cs typeface="Verdana"/>
                <a:sym typeface="Verdana"/>
              </a:rPr>
              <a:t>reach our customers wherever they are</a:t>
            </a:r>
            <a:endParaRPr sz="1700">
              <a:solidFill>
                <a:schemeClr val="dk1"/>
              </a:solidFill>
              <a:latin typeface="Verdana"/>
              <a:ea typeface="Verdana"/>
              <a:cs typeface="Verdana"/>
              <a:sym typeface="Verdana"/>
            </a:endParaRPr>
          </a:p>
          <a:p>
            <a:pPr indent="-290575" lvl="0" marL="468375" marR="333682" rtl="0" algn="l">
              <a:lnSpc>
                <a:spcPct val="119941"/>
              </a:lnSpc>
              <a:spcBef>
                <a:spcPts val="1251"/>
              </a:spcBef>
              <a:spcAft>
                <a:spcPts val="0"/>
              </a:spcAft>
              <a:buNone/>
            </a:pPr>
            <a:r>
              <a:rPr lang="en-US" sz="1700">
                <a:solidFill>
                  <a:srgbClr val="FFFFFF"/>
                </a:solidFill>
                <a:latin typeface="Noto Sans Symbols"/>
                <a:ea typeface="Noto Sans Symbols"/>
                <a:cs typeface="Noto Sans Symbols"/>
                <a:sym typeface="Noto Sans Symbols"/>
              </a:rPr>
              <a:t>▪</a:t>
            </a:r>
            <a:r>
              <a:rPr lang="en-US" sz="1700">
                <a:solidFill>
                  <a:srgbClr val="FFFFFF"/>
                </a:solidFill>
                <a:latin typeface="Times New Roman"/>
                <a:ea typeface="Times New Roman"/>
                <a:cs typeface="Times New Roman"/>
                <a:sym typeface="Times New Roman"/>
              </a:rPr>
              <a:t>	</a:t>
            </a:r>
            <a:r>
              <a:rPr b="1" lang="en-US" sz="1700">
                <a:solidFill>
                  <a:srgbClr val="FFFFFF"/>
                </a:solidFill>
                <a:latin typeface="Verdana"/>
                <a:ea typeface="Verdana"/>
                <a:cs typeface="Verdana"/>
                <a:sym typeface="Verdana"/>
              </a:rPr>
              <a:t>Build a platform for innovation </a:t>
            </a:r>
            <a:r>
              <a:rPr lang="en-US" sz="1700">
                <a:solidFill>
                  <a:srgbClr val="FFFFFF"/>
                </a:solidFill>
                <a:latin typeface="Verdana"/>
                <a:ea typeface="Verdana"/>
                <a:cs typeface="Verdana"/>
                <a:sym typeface="Verdana"/>
              </a:rPr>
              <a:t>to re-shape our infrastructure and deliver greater speed</a:t>
            </a:r>
            <a:endParaRPr sz="1700">
              <a:solidFill>
                <a:schemeClr val="dk1"/>
              </a:solidFill>
              <a:latin typeface="Verdana"/>
              <a:ea typeface="Verdana"/>
              <a:cs typeface="Verdana"/>
              <a:sym typeface="Verdana"/>
            </a:endParaRPr>
          </a:p>
          <a:p>
            <a:pPr indent="-11174" lvl="0" marL="468375" marR="0" rtl="0" algn="l">
              <a:lnSpc>
                <a:spcPct val="78000"/>
              </a:lnSpc>
              <a:spcBef>
                <a:spcPts val="0"/>
              </a:spcBef>
              <a:spcAft>
                <a:spcPts val="0"/>
              </a:spcAft>
              <a:buNone/>
            </a:pPr>
            <a:r>
              <a:rPr baseline="-25000" lang="en-US" sz="2550">
                <a:solidFill>
                  <a:srgbClr val="FFFFFF"/>
                </a:solidFill>
                <a:latin typeface="Verdana"/>
                <a:ea typeface="Verdana"/>
                <a:cs typeface="Verdana"/>
                <a:sym typeface="Verdana"/>
              </a:rPr>
              <a:t>and flexibility for customers and team members</a:t>
            </a:r>
            <a:endParaRPr sz="170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