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24"/>
    <p:restoredTop sz="94658"/>
  </p:normalViewPr>
  <p:slideViewPr>
    <p:cSldViewPr snapToGrid="0" snapToObjects="1">
      <p:cViewPr varScale="1">
        <p:scale>
          <a:sx n="120" d="100"/>
          <a:sy n="120" d="100"/>
        </p:scale>
        <p:origin x="2192"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11/22/25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image" Target="../media/image1.jpg"/><Relationship Id="rId5" Type="http://schemas.openxmlformats.org/officeDocument/2006/relationships/slide" Target="slide5.xml"/><Relationship Id="rId10" Type="http://schemas.openxmlformats.org/officeDocument/2006/relationships/hyperlink" Target="http://DoViewPlanning.Org" TargetMode="Externa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67520" y="91344"/>
            <a:ext cx="5464800" cy="738664"/>
          </a:xfrm>
          <a:prstGeom prst="rect">
            <a:avLst/>
          </a:prstGeom>
          <a:noFill/>
        </p:spPr>
        <p:txBody>
          <a:bodyPr wrap="square" lIns="0" tIns="0" rIns="0" bIns="0">
            <a:spAutoFit/>
          </a:bodyPr>
          <a:lstStyle/>
          <a:p>
            <a:pPr algn="ctr">
              <a:defRPr sz="2400">
                <a:solidFill>
                  <a:srgbClr val="000000"/>
                </a:solidFill>
              </a:defRPr>
            </a:pPr>
            <a:r>
              <a:rPr dirty="0"/>
              <a:t>NZ Ministry for Culture and Heritage MCH </a:t>
            </a:r>
            <a:r>
              <a:rPr dirty="0">
                <a:hlinkClick r:id="" action="ppaction://hlinkshowjump?jump=lastslide">
                  <a:extLst>
                    <a:ext uri="{A12FA001-AC4F-418D-AE19-62706E023703}">
                      <ahyp:hlinkClr xmlns:ahyp="http://schemas.microsoft.com/office/drawing/2018/hyperlinkcolor" val="tx"/>
                    </a:ext>
                  </a:extLst>
                </a:hlinkClick>
              </a:rPr>
              <a:t>DoView</a:t>
            </a:r>
            <a:r>
              <a:rPr dirty="0"/>
              <a:t> Strategy Diagram</a:t>
            </a:r>
          </a:p>
        </p:txBody>
      </p:sp>
      <p:sp>
        <p:nvSpPr>
          <p:cNvPr id="3" name="Rectangle 2">
            <a:hlinkClick r:id="rId2" action="ppaction://hlinksldjump"/>
          </p:cNvPr>
          <p:cNvSpPr/>
          <p:nvPr/>
        </p:nvSpPr>
        <p:spPr>
          <a:xfrm>
            <a:off x="3582000" y="1267920"/>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Final Outcomes</a:t>
            </a:r>
          </a:p>
        </p:txBody>
      </p:sp>
      <p:sp>
        <p:nvSpPr>
          <p:cNvPr id="4" name="Rectangle 3"/>
          <p:cNvSpPr/>
          <p:nvPr/>
        </p:nvSpPr>
        <p:spPr>
          <a:xfrm>
            <a:off x="3582000" y="1267920"/>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Arataki and Te Tiriti partnerships</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 system stewardship and policy advice</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Funding, investment and entity monitoring</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 heritage, histories, commemorations and taonga</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Media, broadcasting and digital content</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Sector relationships, collaboration and innovation</a:t>
            </a:r>
          </a:p>
        </p:txBody>
      </p:sp>
      <p:sp>
        <p:nvSpPr>
          <p:cNvPr id="12" name="Rectangle 11">
            <a:hlinkClick r:id="rId9" action="ppaction://hlinksldjump"/>
          </p:cNvPr>
          <p:cNvSpPr/>
          <p:nvPr/>
        </p:nvSpPr>
        <p:spPr>
          <a:xfrm>
            <a:off x="3582000" y="4952520"/>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Organisational capability, people and sustainability</a:t>
            </a:r>
          </a:p>
        </p:txBody>
      </p:sp>
      <p:sp>
        <p:nvSpPr>
          <p:cNvPr id="13" name="TextBox 12"/>
          <p:cNvSpPr txBox="1"/>
          <p:nvPr/>
        </p:nvSpPr>
        <p:spPr>
          <a:xfrm>
            <a:off x="713280" y="6537960"/>
            <a:ext cx="8156400"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a:t>
            </a:r>
            <a:r>
              <a:rPr lang="en-AU"/>
              <a:t> a009</a:t>
            </a:r>
            <a:r>
              <a:t>  </a:t>
            </a:r>
            <a:r>
              <a:rPr dirty="0"/>
              <a:t>2025-11-19 20:33</a:t>
            </a:r>
          </a:p>
        </p:txBody>
      </p:sp>
      <p:sp>
        <p:nvSpPr>
          <p:cNvPr id="14" name="TextBox 1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0"/>
              </a:rPr>
              <a:t>DoViewPlanning.Org</a:t>
            </a:r>
          </a:p>
        </p:txBody>
      </p:sp>
      <p:sp>
        <p:nvSpPr>
          <p:cNvPr id="15" name="TextBox 14"/>
          <p:cNvSpPr txBox="1"/>
          <p:nvPr/>
        </p:nvSpPr>
        <p:spPr>
          <a:xfrm>
            <a:off x="7476480" y="64008"/>
            <a:ext cx="1347480" cy="923330"/>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 by</a:t>
            </a:r>
            <a:br>
              <a:rPr dirty="0"/>
            </a:br>
            <a:r>
              <a:rPr dirty="0"/>
              <a:t>Ministry for Culture and Heritage</a:t>
            </a:r>
          </a:p>
        </p:txBody>
      </p:sp>
      <p:pic>
        <p:nvPicPr>
          <p:cNvPr id="16" name="Google Shape;369;p12" title="Doview new.jpeg">
            <a:extLst>
              <a:ext uri="{FF2B5EF4-FFF2-40B4-BE49-F238E27FC236}">
                <a16:creationId xmlns:a16="http://schemas.microsoft.com/office/drawing/2014/main" id="{24AE77BA-B932-815F-EB0E-A7D47D90B229}"/>
              </a:ext>
            </a:extLst>
          </p:cNvPr>
          <p:cNvPicPr preferRelativeResize="0"/>
          <p:nvPr/>
        </p:nvPicPr>
        <p:blipFill>
          <a:blip r:embed="rId11">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TextBox 2"/>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prioritising outcomes, placing indicators next to the boxes they measure, aligning activities with outcomes, measuring performance, evaluating impact, and guiding improvement efforts.</a:t>
            </a:r>
            <a:br/>
            <a:br/>
            <a:r>
              <a:t>DoViews can also analyse any document that is being used to think strategically about taking action—it surfaces the implicit ‘This-Then’ claims. For example, a DoView of a scientific paper reveals its logical structure, making it easier to summarise and understand. DoViewing a document highlights its implications for action.</a:t>
            </a:r>
            <a:br/>
            <a:br/>
            <a:r>
              <a:t>To generate a DoView about anything, visit DoViewPlanning.Org for the free AI DoView Drawing Prompt (ChatGPT). DoViews are powerful for summarising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8" name="Google Shape;369;p12" title="Doview new.jpeg">
            <a:extLst>
              <a:ext uri="{FF2B5EF4-FFF2-40B4-BE49-F238E27FC236}">
                <a16:creationId xmlns:a16="http://schemas.microsoft.com/office/drawing/2014/main" id="{27E5F08C-D4C1-B9C0-588D-3336A0A9AF4A}"/>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6" name="Rectangle 5"/>
          <p:cNvSpPr/>
          <p:nvPr/>
        </p:nvSpPr>
        <p:spPr>
          <a:xfrm>
            <a:off x="685800" y="15544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Cultural participation rates increased for targeted communities</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3172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Cultural experiences better reflect Aotearoa New Zealand’s diverse identities and stories</a:t>
            </a:r>
          </a:p>
        </p:txBody>
      </p:sp>
      <p:sp>
        <p:nvSpPr>
          <p:cNvPr id="9" name="Rectangle 8"/>
          <p:cNvSpPr/>
          <p:nvPr/>
        </p:nvSpPr>
        <p:spPr>
          <a:xfrm>
            <a:off x="685800" y="233172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10896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Creative professionals’ careers made more sustainable</a:t>
            </a:r>
          </a:p>
        </p:txBody>
      </p:sp>
      <p:sp>
        <p:nvSpPr>
          <p:cNvPr id="11" name="Rectangle 10"/>
          <p:cNvSpPr/>
          <p:nvPr/>
        </p:nvSpPr>
        <p:spPr>
          <a:xfrm>
            <a:off x="685800" y="31089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88620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Cultural system inclusive and reflective of all communities</a:t>
            </a:r>
          </a:p>
        </p:txBody>
      </p:sp>
      <p:sp>
        <p:nvSpPr>
          <p:cNvPr id="13" name="Rectangle 12"/>
          <p:cNvSpPr/>
          <p:nvPr/>
        </p:nvSpPr>
        <p:spPr>
          <a:xfrm>
            <a:off x="685800" y="388620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466344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Cultural system sustainable and resilient over time</a:t>
            </a:r>
          </a:p>
        </p:txBody>
      </p:sp>
      <p:sp>
        <p:nvSpPr>
          <p:cNvPr id="15" name="Rectangle 14"/>
          <p:cNvSpPr/>
          <p:nvPr/>
        </p:nvSpPr>
        <p:spPr>
          <a:xfrm>
            <a:off x="685800" y="46634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17" name="TextBox 1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18" name="Google Shape;369;p12" title="Doview new.jpeg">
            <a:extLst>
              <a:ext uri="{FF2B5EF4-FFF2-40B4-BE49-F238E27FC236}">
                <a16:creationId xmlns:a16="http://schemas.microsoft.com/office/drawing/2014/main" id="{71242B90-0CB3-C814-4AB9-E12A7B275BAD}"/>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Te Arataki and Te Tiriti partnerships</a:t>
            </a:r>
          </a:p>
        </p:txBody>
      </p:sp>
      <p:sp>
        <p:nvSpPr>
          <p:cNvPr id="4" name="TextBox 3"/>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5" name="Rectangle 4"/>
          <p:cNvSpPr/>
          <p:nvPr/>
        </p:nvSpPr>
        <p:spPr>
          <a:xfrm>
            <a:off x="1151349" y="2096321"/>
            <a:ext cx="1223772"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Tiriti o Waitangi commitments understood across the Ministry</a:t>
            </a:r>
          </a:p>
        </p:txBody>
      </p:sp>
      <p:sp>
        <p:nvSpPr>
          <p:cNvPr id="6" name="Rectangle 5"/>
          <p:cNvSpPr/>
          <p:nvPr/>
        </p:nvSpPr>
        <p:spPr>
          <a:xfrm>
            <a:off x="1151349" y="3263704"/>
            <a:ext cx="1223772"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Arataki and related strategies aligned with Crown–Māori partnership obligations</a:t>
            </a:r>
          </a:p>
        </p:txBody>
      </p:sp>
      <p:sp>
        <p:nvSpPr>
          <p:cNvPr id="7" name="Rectangle 6"/>
          <p:cNvSpPr/>
          <p:nvPr/>
        </p:nvSpPr>
        <p:spPr>
          <a:xfrm>
            <a:off x="1151349" y="4614983"/>
            <a:ext cx="122377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Internal capability to work in te ao Māori contexts strengthened</a:t>
            </a:r>
          </a:p>
        </p:txBody>
      </p:sp>
      <p:sp>
        <p:nvSpPr>
          <p:cNvPr id="8" name="Right Arrow 7"/>
          <p:cNvSpPr/>
          <p:nvPr/>
        </p:nvSpPr>
        <p:spPr>
          <a:xfrm>
            <a:off x="2701930" y="374731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334479" y="1942244"/>
            <a:ext cx="1995549" cy="74371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Partnership frameworks with iwi, hapū and Māori organisations established for cultural taonga</a:t>
            </a:r>
          </a:p>
        </p:txBody>
      </p:sp>
      <p:sp>
        <p:nvSpPr>
          <p:cNvPr id="10" name="Rectangle 9"/>
          <p:cNvSpPr/>
          <p:nvPr/>
        </p:nvSpPr>
        <p:spPr>
          <a:xfrm>
            <a:off x="3334479" y="2853154"/>
            <a:ext cx="1995549" cy="85227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Treaty settlement commitments relating to taonga and cultural redress honoured in practice</a:t>
            </a:r>
          </a:p>
        </p:txBody>
      </p:sp>
      <p:sp>
        <p:nvSpPr>
          <p:cNvPr id="11" name="Rectangle 10"/>
          <p:cNvSpPr/>
          <p:nvPr/>
        </p:nvSpPr>
        <p:spPr>
          <a:xfrm>
            <a:off x="3334479" y="3860554"/>
            <a:ext cx="1995549" cy="96083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Shared governance and co-design arrangements with Māori partners implemented where appropriate</a:t>
            </a:r>
          </a:p>
        </p:txBody>
      </p:sp>
      <p:sp>
        <p:nvSpPr>
          <p:cNvPr id="12" name="Rectangle 11"/>
          <p:cNvSpPr/>
          <p:nvPr/>
        </p:nvSpPr>
        <p:spPr>
          <a:xfrm>
            <a:off x="3334478" y="5019385"/>
            <a:ext cx="1995549" cy="74371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Joint initiatives developed to protect and enhance Māori culture and heritage</a:t>
            </a:r>
          </a:p>
        </p:txBody>
      </p:sp>
      <p:sp>
        <p:nvSpPr>
          <p:cNvPr id="13" name="Right Arrow 12"/>
          <p:cNvSpPr/>
          <p:nvPr/>
        </p:nvSpPr>
        <p:spPr>
          <a:xfrm>
            <a:off x="5813899" y="3715315"/>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431863" y="2133912"/>
            <a:ext cx="1621237"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Māori language, narratives and perspectives embedded across cultural </a:t>
            </a:r>
            <a:r>
              <a:rPr sz="1100" b="1" dirty="0" err="1">
                <a:solidFill>
                  <a:srgbClr val="000000"/>
                </a:solidFill>
              </a:rPr>
              <a:t>programmes</a:t>
            </a:r>
            <a:r>
              <a:rPr sz="1100" b="1" dirty="0">
                <a:solidFill>
                  <a:srgbClr val="000000"/>
                </a:solidFill>
              </a:rPr>
              <a:t> and content</a:t>
            </a:r>
          </a:p>
        </p:txBody>
      </p:sp>
      <p:sp>
        <p:nvSpPr>
          <p:cNvPr id="15" name="Rectangle 14"/>
          <p:cNvSpPr/>
          <p:nvPr/>
        </p:nvSpPr>
        <p:spPr>
          <a:xfrm>
            <a:off x="6431864" y="3485191"/>
            <a:ext cx="1621236" cy="1135616"/>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Māori communities supported to </a:t>
            </a:r>
            <a:r>
              <a:rPr sz="1100" b="1" dirty="0" err="1">
                <a:solidFill>
                  <a:srgbClr val="000000"/>
                </a:solidFill>
              </a:rPr>
              <a:t>realise</a:t>
            </a:r>
            <a:r>
              <a:rPr sz="1100" b="1" dirty="0">
                <a:solidFill>
                  <a:srgbClr val="000000"/>
                </a:solidFill>
              </a:rPr>
              <a:t> their cultural aspirations through resources, advice and influence</a:t>
            </a:r>
          </a:p>
        </p:txBody>
      </p:sp>
      <p:sp>
        <p:nvSpPr>
          <p:cNvPr id="16" name="Rectangle 15"/>
          <p:cNvSpPr/>
          <p:nvPr/>
        </p:nvSpPr>
        <p:spPr>
          <a:xfrm>
            <a:off x="6431861" y="4746827"/>
            <a:ext cx="1621235" cy="932417"/>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Crown–Māori partnerships strengthened, enduring and mutually accountable</a:t>
            </a:r>
          </a:p>
        </p:txBody>
      </p:sp>
      <p:sp>
        <p:nvSpPr>
          <p:cNvPr id="17" name="TextBox 16"/>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18" name="TextBox 17"/>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19" name="Google Shape;369;p12" title="Doview new.jpeg">
            <a:extLst>
              <a:ext uri="{FF2B5EF4-FFF2-40B4-BE49-F238E27FC236}">
                <a16:creationId xmlns:a16="http://schemas.microsoft.com/office/drawing/2014/main" id="{84C77D65-E2C0-FF52-7D41-603C1BE0A75C}"/>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Cultural system stewardship and policy advice</a:t>
            </a:r>
          </a:p>
        </p:txBody>
      </p:sp>
      <p:sp>
        <p:nvSpPr>
          <p:cNvPr id="4" name="TextBox 3"/>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5" name="Rectangle 4"/>
          <p:cNvSpPr/>
          <p:nvPr/>
        </p:nvSpPr>
        <p:spPr>
          <a:xfrm>
            <a:off x="908923" y="1703333"/>
            <a:ext cx="137744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 system outcomes, risks and opportunities systematically analysed</a:t>
            </a:r>
          </a:p>
        </p:txBody>
      </p:sp>
      <p:sp>
        <p:nvSpPr>
          <p:cNvPr id="6" name="Rectangle 5"/>
          <p:cNvSpPr/>
          <p:nvPr/>
        </p:nvSpPr>
        <p:spPr>
          <a:xfrm>
            <a:off x="908923" y="2686821"/>
            <a:ext cx="137744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Evidence on participation, inclusion and system resilience collated and updated</a:t>
            </a:r>
          </a:p>
        </p:txBody>
      </p:sp>
      <p:sp>
        <p:nvSpPr>
          <p:cNvPr id="7" name="Rectangle 6"/>
          <p:cNvSpPr/>
          <p:nvPr/>
        </p:nvSpPr>
        <p:spPr>
          <a:xfrm>
            <a:off x="908923" y="3854204"/>
            <a:ext cx="137744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International and local trends in culture, heritage, media and creative sectors monitored</a:t>
            </a:r>
          </a:p>
        </p:txBody>
      </p:sp>
      <p:sp>
        <p:nvSpPr>
          <p:cNvPr id="8" name="Rectangle 7"/>
          <p:cNvSpPr/>
          <p:nvPr/>
        </p:nvSpPr>
        <p:spPr>
          <a:xfrm>
            <a:off x="908923" y="5021587"/>
            <a:ext cx="137744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 System Evidence Framework and other shared tools developed and maintained</a:t>
            </a:r>
          </a:p>
        </p:txBody>
      </p:sp>
      <p:sp>
        <p:nvSpPr>
          <p:cNvPr id="9" name="Right Arrow 8"/>
          <p:cNvSpPr/>
          <p:nvPr/>
        </p:nvSpPr>
        <p:spPr>
          <a:xfrm>
            <a:off x="2686084" y="358902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3293035" y="1566173"/>
            <a:ext cx="1918714" cy="724404"/>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Long-term strategic frameworks for the cultural system developed</a:t>
            </a:r>
          </a:p>
        </p:txBody>
      </p:sp>
      <p:sp>
        <p:nvSpPr>
          <p:cNvPr id="11" name="Rectangle 10"/>
          <p:cNvSpPr/>
          <p:nvPr/>
        </p:nvSpPr>
        <p:spPr>
          <a:xfrm>
            <a:off x="3293035" y="2435887"/>
            <a:ext cx="1918714" cy="724404"/>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Medium-term strategic intentions and priorities specified</a:t>
            </a:r>
          </a:p>
        </p:txBody>
      </p:sp>
      <p:sp>
        <p:nvSpPr>
          <p:cNvPr id="12" name="Rectangle 11"/>
          <p:cNvSpPr/>
          <p:nvPr/>
        </p:nvSpPr>
        <p:spPr>
          <a:xfrm>
            <a:off x="3293035" y="3297451"/>
            <a:ext cx="1918714" cy="8737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Cross-portfolio strategies aligned with Government priorities and wider public policy settings</a:t>
            </a:r>
          </a:p>
        </p:txBody>
      </p:sp>
      <p:sp>
        <p:nvSpPr>
          <p:cNvPr id="13" name="Rectangle 12"/>
          <p:cNvSpPr/>
          <p:nvPr/>
        </p:nvSpPr>
        <p:spPr>
          <a:xfrm>
            <a:off x="3293035" y="4281449"/>
            <a:ext cx="1918714" cy="1023075"/>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Policy options prepared on key themes such as funding, digital, demographics, </a:t>
            </a:r>
            <a:r>
              <a:rPr sz="1100" b="0" dirty="0" err="1">
                <a:solidFill>
                  <a:srgbClr val="000000"/>
                </a:solidFill>
              </a:rPr>
              <a:t>Te</a:t>
            </a:r>
            <a:r>
              <a:rPr sz="1100" b="0" dirty="0">
                <a:solidFill>
                  <a:srgbClr val="000000"/>
                </a:solidFill>
              </a:rPr>
              <a:t> </a:t>
            </a:r>
            <a:r>
              <a:rPr sz="1100" b="0" dirty="0" err="1">
                <a:solidFill>
                  <a:srgbClr val="000000"/>
                </a:solidFill>
              </a:rPr>
              <a:t>Tiriti</a:t>
            </a:r>
            <a:r>
              <a:rPr sz="1100" b="0" dirty="0">
                <a:solidFill>
                  <a:srgbClr val="000000"/>
                </a:solidFill>
              </a:rPr>
              <a:t> and regional equity</a:t>
            </a:r>
          </a:p>
        </p:txBody>
      </p:sp>
      <p:sp>
        <p:nvSpPr>
          <p:cNvPr id="14" name="Rectangle 13"/>
          <p:cNvSpPr/>
          <p:nvPr/>
        </p:nvSpPr>
        <p:spPr>
          <a:xfrm>
            <a:off x="3293035" y="5414783"/>
            <a:ext cx="1918714" cy="8737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 agencies and partners convened to take a whole-of-system view of issues and opportunities</a:t>
            </a:r>
          </a:p>
        </p:txBody>
      </p:sp>
      <p:sp>
        <p:nvSpPr>
          <p:cNvPr id="15" name="Rectangle 14"/>
          <p:cNvSpPr/>
          <p:nvPr/>
        </p:nvSpPr>
        <p:spPr>
          <a:xfrm>
            <a:off x="3729609" y="7161781"/>
            <a:ext cx="145427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Advice to Ministers integrated across agencies to support coherent cultural outcomes</a:t>
            </a:r>
          </a:p>
        </p:txBody>
      </p:sp>
      <p:sp>
        <p:nvSpPr>
          <p:cNvPr id="16" name="Right Arrow 15"/>
          <p:cNvSpPr/>
          <p:nvPr/>
        </p:nvSpPr>
        <p:spPr>
          <a:xfrm>
            <a:off x="5659651" y="359207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135139" y="2106682"/>
            <a:ext cx="160794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Government receives high-quality, evidence-informed cultural policy and system stewardship advice</a:t>
            </a:r>
          </a:p>
        </p:txBody>
      </p:sp>
      <p:sp>
        <p:nvSpPr>
          <p:cNvPr id="18" name="Rectangle 17"/>
          <p:cNvSpPr/>
          <p:nvPr/>
        </p:nvSpPr>
        <p:spPr>
          <a:xfrm>
            <a:off x="6135139" y="3274065"/>
            <a:ext cx="160794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Cultural system settings better aligned to long-term wellbeing and equity for New Zealanders</a:t>
            </a:r>
          </a:p>
        </p:txBody>
      </p:sp>
      <p:sp>
        <p:nvSpPr>
          <p:cNvPr id="19" name="Rectangle 18"/>
          <p:cNvSpPr/>
          <p:nvPr/>
        </p:nvSpPr>
        <p:spPr>
          <a:xfrm>
            <a:off x="6135139" y="4257553"/>
            <a:ext cx="160794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System performance and outcomes more transparent to Ministers, Parliament and the public</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2" name="Google Shape;369;p12" title="Doview new.jpeg">
            <a:extLst>
              <a:ext uri="{FF2B5EF4-FFF2-40B4-BE49-F238E27FC236}">
                <a16:creationId xmlns:a16="http://schemas.microsoft.com/office/drawing/2014/main" id="{BAF3F311-12F9-8F67-1942-166D33F75331}"/>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Funding, investment and entity monitoring</a:t>
            </a:r>
          </a:p>
        </p:txBody>
      </p:sp>
      <p:sp>
        <p:nvSpPr>
          <p:cNvPr id="4" name="TextBox 3"/>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5" name="Rectangle 4"/>
          <p:cNvSpPr/>
          <p:nvPr/>
        </p:nvSpPr>
        <p:spPr>
          <a:xfrm>
            <a:off x="323321" y="1565148"/>
            <a:ext cx="137744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Overall investment approach for arts, culture and heritage clarified</a:t>
            </a:r>
          </a:p>
        </p:txBody>
      </p:sp>
      <p:sp>
        <p:nvSpPr>
          <p:cNvPr id="6" name="Rectangle 5"/>
          <p:cNvSpPr/>
          <p:nvPr/>
        </p:nvSpPr>
        <p:spPr>
          <a:xfrm>
            <a:off x="323321" y="2732531"/>
            <a:ext cx="137744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Advice provided on appropriations and funding levels across the cultural portfolio</a:t>
            </a:r>
          </a:p>
        </p:txBody>
      </p:sp>
      <p:sp>
        <p:nvSpPr>
          <p:cNvPr id="7" name="Rectangle 6"/>
          <p:cNvSpPr/>
          <p:nvPr/>
        </p:nvSpPr>
        <p:spPr>
          <a:xfrm>
            <a:off x="323321" y="3899914"/>
            <a:ext cx="137744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Investment strategies for new funds and recovery packages developed</a:t>
            </a:r>
          </a:p>
        </p:txBody>
      </p:sp>
      <p:sp>
        <p:nvSpPr>
          <p:cNvPr id="8" name="Rectangle 7"/>
          <p:cNvSpPr/>
          <p:nvPr/>
        </p:nvSpPr>
        <p:spPr>
          <a:xfrm>
            <a:off x="323321" y="4883402"/>
            <a:ext cx="1377442"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Funding criteria aligned with strategic outcomes and Government expectations</a:t>
            </a:r>
          </a:p>
        </p:txBody>
      </p:sp>
      <p:sp>
        <p:nvSpPr>
          <p:cNvPr id="9" name="Right Arrow 8"/>
          <p:cNvSpPr/>
          <p:nvPr/>
        </p:nvSpPr>
        <p:spPr>
          <a:xfrm>
            <a:off x="1920219" y="364388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361854" y="1599815"/>
            <a:ext cx="1942687" cy="107125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Funding rounds and targeted initiatives designed to address participation, sustainability and inclusion priorities</a:t>
            </a:r>
          </a:p>
        </p:txBody>
      </p:sp>
      <p:sp>
        <p:nvSpPr>
          <p:cNvPr id="11" name="Rectangle 10"/>
          <p:cNvSpPr/>
          <p:nvPr/>
        </p:nvSpPr>
        <p:spPr>
          <a:xfrm>
            <a:off x="2361854" y="2776226"/>
            <a:ext cx="1942687" cy="70815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Capital and operating funding for heritage assets, venues and collections committed</a:t>
            </a:r>
          </a:p>
        </p:txBody>
      </p:sp>
      <p:sp>
        <p:nvSpPr>
          <p:cNvPr id="12" name="Rectangle 11"/>
          <p:cNvSpPr/>
          <p:nvPr/>
        </p:nvSpPr>
        <p:spPr>
          <a:xfrm>
            <a:off x="2361853" y="3607816"/>
            <a:ext cx="1942687" cy="82918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Contracts and funding agreements with Crown entities and funded organisations finalised</a:t>
            </a:r>
          </a:p>
        </p:txBody>
      </p:sp>
      <p:sp>
        <p:nvSpPr>
          <p:cNvPr id="13" name="Rectangle 12"/>
          <p:cNvSpPr/>
          <p:nvPr/>
        </p:nvSpPr>
        <p:spPr>
          <a:xfrm>
            <a:off x="2375395" y="4535477"/>
            <a:ext cx="1942687" cy="70815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Governance expectations and letters of expectation issued to boards where appropriate</a:t>
            </a:r>
          </a:p>
        </p:txBody>
      </p:sp>
      <p:sp>
        <p:nvSpPr>
          <p:cNvPr id="14" name="Rectangle 13"/>
          <p:cNvSpPr/>
          <p:nvPr/>
        </p:nvSpPr>
        <p:spPr>
          <a:xfrm>
            <a:off x="2361852" y="5348726"/>
            <a:ext cx="1942687" cy="58711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Risk and value considerations integrated into investment decisions</a:t>
            </a:r>
          </a:p>
        </p:txBody>
      </p:sp>
      <p:sp>
        <p:nvSpPr>
          <p:cNvPr id="15" name="Right Arrow 14"/>
          <p:cNvSpPr/>
          <p:nvPr/>
        </p:nvSpPr>
        <p:spPr>
          <a:xfrm>
            <a:off x="4412907" y="359104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4807571" y="1710432"/>
            <a:ext cx="1595691" cy="93065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Performance information and impact reports from funded agencies regularly reviewed</a:t>
            </a:r>
          </a:p>
        </p:txBody>
      </p:sp>
      <p:sp>
        <p:nvSpPr>
          <p:cNvPr id="17" name="Rectangle 16"/>
          <p:cNvSpPr/>
          <p:nvPr/>
        </p:nvSpPr>
        <p:spPr>
          <a:xfrm>
            <a:off x="4807570" y="2747903"/>
            <a:ext cx="1595691" cy="93065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Financial and non-financial performance risks identified and escalated as needed</a:t>
            </a:r>
          </a:p>
        </p:txBody>
      </p:sp>
      <p:sp>
        <p:nvSpPr>
          <p:cNvPr id="18" name="Rectangle 17"/>
          <p:cNvSpPr/>
          <p:nvPr/>
        </p:nvSpPr>
        <p:spPr>
          <a:xfrm>
            <a:off x="4807569" y="3807197"/>
            <a:ext cx="1595691" cy="84684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Evaluation findings from funds and packages fed back into investment design</a:t>
            </a:r>
          </a:p>
        </p:txBody>
      </p:sp>
      <p:sp>
        <p:nvSpPr>
          <p:cNvPr id="19" name="Rectangle 18"/>
          <p:cNvSpPr/>
          <p:nvPr/>
        </p:nvSpPr>
        <p:spPr>
          <a:xfrm>
            <a:off x="4807569" y="4791199"/>
            <a:ext cx="1595691" cy="112719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Under-served communities and sectors identified and targeted in subsequent funding settings</a:t>
            </a:r>
          </a:p>
        </p:txBody>
      </p:sp>
      <p:sp>
        <p:nvSpPr>
          <p:cNvPr id="20" name="Right Arrow 19"/>
          <p:cNvSpPr/>
          <p:nvPr/>
        </p:nvSpPr>
        <p:spPr>
          <a:xfrm>
            <a:off x="6553401" y="359104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028889" y="2381501"/>
            <a:ext cx="155905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Public funding better directed to high-impact cultural outcomes and communities</a:t>
            </a:r>
          </a:p>
        </p:txBody>
      </p:sp>
      <p:sp>
        <p:nvSpPr>
          <p:cNvPr id="22" name="Rectangle 21"/>
          <p:cNvSpPr/>
          <p:nvPr/>
        </p:nvSpPr>
        <p:spPr>
          <a:xfrm>
            <a:off x="7028889" y="3364989"/>
            <a:ext cx="1559052" cy="70815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Funded entities more sustainable, resilient and performance-focused</a:t>
            </a:r>
          </a:p>
        </p:txBody>
      </p:sp>
      <p:sp>
        <p:nvSpPr>
          <p:cNvPr id="23" name="Rectangle 22"/>
          <p:cNvSpPr/>
          <p:nvPr/>
        </p:nvSpPr>
        <p:spPr>
          <a:xfrm>
            <a:off x="7028889" y="4164580"/>
            <a:ext cx="155905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Public money for culture and heritage delivers clearer value, transparency and accountability</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25" name="TextBox 2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6" name="Google Shape;369;p12" title="Doview new.jpeg">
            <a:extLst>
              <a:ext uri="{FF2B5EF4-FFF2-40B4-BE49-F238E27FC236}">
                <a16:creationId xmlns:a16="http://schemas.microsoft.com/office/drawing/2014/main" id="{CD8A60C3-40B7-DDEE-35CE-56A53FA6226C}"/>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Cultural heritage, histories, commemorations and taonga</a:t>
            </a:r>
          </a:p>
        </p:txBody>
      </p:sp>
      <p:sp>
        <p:nvSpPr>
          <p:cNvPr id="4" name="TextBox 3"/>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5" name="Rectangle 4"/>
          <p:cNvSpPr/>
          <p:nvPr/>
        </p:nvSpPr>
        <p:spPr>
          <a:xfrm>
            <a:off x="201231" y="1936499"/>
            <a:ext cx="1377442"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Significant histories, taonga, places and symbols of nationhood identified and prioritised</a:t>
            </a:r>
          </a:p>
        </p:txBody>
      </p:sp>
      <p:sp>
        <p:nvSpPr>
          <p:cNvPr id="6" name="Rectangle 5"/>
          <p:cNvSpPr/>
          <p:nvPr/>
        </p:nvSpPr>
        <p:spPr>
          <a:xfrm>
            <a:off x="201231" y="3287778"/>
            <a:ext cx="1377442"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Gaps in representation of diverse communities’ histories and heritage recognised</a:t>
            </a:r>
          </a:p>
        </p:txBody>
      </p:sp>
      <p:sp>
        <p:nvSpPr>
          <p:cNvPr id="7" name="Rectangle 6"/>
          <p:cNvSpPr/>
          <p:nvPr/>
        </p:nvSpPr>
        <p:spPr>
          <a:xfrm>
            <a:off x="201231" y="4639057"/>
            <a:ext cx="1377442"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Priority themes and stories for greater visibility agreed with partners</a:t>
            </a:r>
          </a:p>
        </p:txBody>
      </p:sp>
      <p:sp>
        <p:nvSpPr>
          <p:cNvPr id="8" name="Right Arrow 7"/>
          <p:cNvSpPr/>
          <p:nvPr/>
        </p:nvSpPr>
        <p:spPr>
          <a:xfrm>
            <a:off x="1783080" y="3741185"/>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78316" y="1649988"/>
            <a:ext cx="1623885" cy="67258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Legal, policy and funding arrangements for heritage protection strengthened</a:t>
            </a:r>
          </a:p>
        </p:txBody>
      </p:sp>
      <p:sp>
        <p:nvSpPr>
          <p:cNvPr id="10" name="Rectangle 9"/>
          <p:cNvSpPr/>
          <p:nvPr/>
        </p:nvSpPr>
        <p:spPr>
          <a:xfrm>
            <a:off x="2278315" y="2445881"/>
            <a:ext cx="1623885" cy="791464"/>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Heritage collections and sites curated and cared for to appropriate standards</a:t>
            </a:r>
          </a:p>
        </p:txBody>
      </p:sp>
      <p:sp>
        <p:nvSpPr>
          <p:cNvPr id="11" name="Rectangle 10"/>
          <p:cNvSpPr/>
          <p:nvPr/>
        </p:nvSpPr>
        <p:spPr>
          <a:xfrm>
            <a:off x="2278315" y="3374505"/>
            <a:ext cx="1623885" cy="791464"/>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Digital infrastructure and </a:t>
            </a:r>
            <a:r>
              <a:rPr sz="1100" b="0" dirty="0" err="1">
                <a:solidFill>
                  <a:srgbClr val="000000"/>
                </a:solidFill>
              </a:rPr>
              <a:t>programmes</a:t>
            </a:r>
            <a:r>
              <a:rPr sz="1100" b="0" dirty="0">
                <a:solidFill>
                  <a:srgbClr val="000000"/>
                </a:solidFill>
              </a:rPr>
              <a:t> developed to make heritage content discoverable</a:t>
            </a:r>
          </a:p>
        </p:txBody>
      </p:sp>
      <p:sp>
        <p:nvSpPr>
          <p:cNvPr id="12" name="Rectangle 11"/>
          <p:cNvSpPr/>
          <p:nvPr/>
        </p:nvSpPr>
        <p:spPr>
          <a:xfrm>
            <a:off x="2278314" y="4294633"/>
            <a:ext cx="1623885" cy="110171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National commemorations, memorials and events designed to reflect Te Tiriti and diverse perspectives</a:t>
            </a:r>
          </a:p>
        </p:txBody>
      </p:sp>
      <p:sp>
        <p:nvSpPr>
          <p:cNvPr id="13" name="Rectangle 12"/>
          <p:cNvSpPr/>
          <p:nvPr/>
        </p:nvSpPr>
        <p:spPr>
          <a:xfrm>
            <a:off x="2273617" y="5535907"/>
            <a:ext cx="1623885" cy="83210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Guidance and standards issued to support good practice in heritage management</a:t>
            </a:r>
          </a:p>
        </p:txBody>
      </p:sp>
      <p:sp>
        <p:nvSpPr>
          <p:cNvPr id="14" name="Right Arrow 13"/>
          <p:cNvSpPr/>
          <p:nvPr/>
        </p:nvSpPr>
        <p:spPr>
          <a:xfrm>
            <a:off x="4013387" y="37810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572000" y="1894887"/>
            <a:ext cx="1757039" cy="93712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Schools, communities and visitors supported to engage with Aotearoa histories and heritage resources</a:t>
            </a:r>
          </a:p>
        </p:txBody>
      </p:sp>
      <p:sp>
        <p:nvSpPr>
          <p:cNvPr id="16" name="Rectangle 15"/>
          <p:cNvSpPr/>
          <p:nvPr/>
        </p:nvSpPr>
        <p:spPr>
          <a:xfrm>
            <a:off x="4572000" y="2916201"/>
            <a:ext cx="1757039" cy="99087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Place-based heritage initiatives enabled through partnerships with iwi, local government and </a:t>
            </a:r>
            <a:r>
              <a:rPr sz="1100" b="0" dirty="0" err="1">
                <a:solidFill>
                  <a:srgbClr val="000000"/>
                </a:solidFill>
              </a:rPr>
              <a:t>organisations</a:t>
            </a:r>
            <a:endParaRPr sz="1100" b="0" dirty="0">
              <a:solidFill>
                <a:srgbClr val="000000"/>
              </a:solidFill>
            </a:endParaRPr>
          </a:p>
        </p:txBody>
      </p:sp>
      <p:sp>
        <p:nvSpPr>
          <p:cNvPr id="17" name="Rectangle 16"/>
          <p:cNvSpPr/>
          <p:nvPr/>
        </p:nvSpPr>
        <p:spPr>
          <a:xfrm>
            <a:off x="4572000" y="4007151"/>
            <a:ext cx="1757039"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Online platforms and publications expanded to reach wider and younger audiences</a:t>
            </a:r>
          </a:p>
        </p:txBody>
      </p:sp>
      <p:sp>
        <p:nvSpPr>
          <p:cNvPr id="18" name="Rectangle 17"/>
          <p:cNvSpPr/>
          <p:nvPr/>
        </p:nvSpPr>
        <p:spPr>
          <a:xfrm>
            <a:off x="4572000" y="5025184"/>
            <a:ext cx="1757039" cy="85648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Tools and stories co-developed with communities to support local interpretation of history</a:t>
            </a:r>
          </a:p>
        </p:txBody>
      </p:sp>
      <p:sp>
        <p:nvSpPr>
          <p:cNvPr id="19" name="Right Arrow 18"/>
          <p:cNvSpPr/>
          <p:nvPr/>
        </p:nvSpPr>
        <p:spPr>
          <a:xfrm>
            <a:off x="6631622"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107109" y="1877594"/>
            <a:ext cx="1302599" cy="127507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Histories, taonga, places and symbols of nationhood preserved for present and future generations</a:t>
            </a:r>
          </a:p>
        </p:txBody>
      </p:sp>
      <p:sp>
        <p:nvSpPr>
          <p:cNvPr id="21" name="Rectangle 20"/>
          <p:cNvSpPr/>
          <p:nvPr/>
        </p:nvSpPr>
        <p:spPr>
          <a:xfrm>
            <a:off x="7107110" y="3270503"/>
            <a:ext cx="1302599" cy="110845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People understand and enjoy New Zealand’s diverse culture and heritage</a:t>
            </a:r>
          </a:p>
        </p:txBody>
      </p:sp>
      <p:sp>
        <p:nvSpPr>
          <p:cNvPr id="22" name="Rectangle 21"/>
          <p:cNvSpPr/>
          <p:nvPr/>
        </p:nvSpPr>
        <p:spPr>
          <a:xfrm>
            <a:off x="7107109" y="4516119"/>
            <a:ext cx="1302599" cy="127507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Heritage activity strengthens identity, cohesion and wellbeing across communities</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2025-11-19 20:33</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5" name="Google Shape;369;p12" title="Doview new.jpeg">
            <a:extLst>
              <a:ext uri="{FF2B5EF4-FFF2-40B4-BE49-F238E27FC236}">
                <a16:creationId xmlns:a16="http://schemas.microsoft.com/office/drawing/2014/main" id="{91B68280-DB1D-062A-707E-7DEA9E9518DB}"/>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Media, broadcasting and digital content</a:t>
            </a:r>
          </a:p>
        </p:txBody>
      </p:sp>
      <p:sp>
        <p:nvSpPr>
          <p:cNvPr id="4" name="TextBox 3"/>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5" name="Rectangle 4"/>
          <p:cNvSpPr/>
          <p:nvPr/>
        </p:nvSpPr>
        <p:spPr>
          <a:xfrm>
            <a:off x="445199" y="1759634"/>
            <a:ext cx="1596898" cy="102209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Media system challenges and opportunities mapped, including digital disruption and platform power</a:t>
            </a:r>
          </a:p>
        </p:txBody>
      </p:sp>
      <p:sp>
        <p:nvSpPr>
          <p:cNvPr id="6" name="Rectangle 5"/>
          <p:cNvSpPr/>
          <p:nvPr/>
        </p:nvSpPr>
        <p:spPr>
          <a:xfrm>
            <a:off x="445198" y="2918892"/>
            <a:ext cx="1596898" cy="102209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Evidence gathered on media’s contribution to information, education, entertainment and culture</a:t>
            </a:r>
          </a:p>
        </p:txBody>
      </p:sp>
      <p:sp>
        <p:nvSpPr>
          <p:cNvPr id="7" name="Rectangle 6"/>
          <p:cNvSpPr/>
          <p:nvPr/>
        </p:nvSpPr>
        <p:spPr>
          <a:xfrm>
            <a:off x="445198" y="4066462"/>
            <a:ext cx="1596898" cy="70815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Risks to plurality, trust and local content identified</a:t>
            </a:r>
          </a:p>
        </p:txBody>
      </p:sp>
      <p:sp>
        <p:nvSpPr>
          <p:cNvPr id="8" name="Rectangle 7"/>
          <p:cNvSpPr/>
          <p:nvPr/>
        </p:nvSpPr>
        <p:spPr>
          <a:xfrm>
            <a:off x="445198" y="4867814"/>
            <a:ext cx="1596898"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Stakeholder views from public media, commercial media, creators and audiences collated and analysed</a:t>
            </a:r>
          </a:p>
        </p:txBody>
      </p:sp>
      <p:sp>
        <p:nvSpPr>
          <p:cNvPr id="9" name="Right Arrow 8"/>
          <p:cNvSpPr/>
          <p:nvPr/>
        </p:nvSpPr>
        <p:spPr>
          <a:xfrm>
            <a:off x="2133536" y="379351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698622" y="1962002"/>
            <a:ext cx="1596898" cy="80494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Long-term vision and frameworks for a vibrant, trusted and diverse media system developed</a:t>
            </a:r>
          </a:p>
        </p:txBody>
      </p:sp>
      <p:sp>
        <p:nvSpPr>
          <p:cNvPr id="11" name="Rectangle 10"/>
          <p:cNvSpPr/>
          <p:nvPr/>
        </p:nvSpPr>
        <p:spPr>
          <a:xfrm>
            <a:off x="2698622" y="2896544"/>
            <a:ext cx="1596898" cy="888264"/>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Policy advice provided on public media, local content and media sustainability</a:t>
            </a:r>
          </a:p>
        </p:txBody>
      </p:sp>
      <p:sp>
        <p:nvSpPr>
          <p:cNvPr id="12" name="Rectangle 11"/>
          <p:cNvSpPr/>
          <p:nvPr/>
        </p:nvSpPr>
        <p:spPr>
          <a:xfrm>
            <a:off x="2698622" y="3884044"/>
            <a:ext cx="1596898"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Regulatory and funding settings reviewed to support independent, diverse and financially viable media</a:t>
            </a:r>
          </a:p>
        </p:txBody>
      </p:sp>
      <p:sp>
        <p:nvSpPr>
          <p:cNvPr id="13" name="Rectangle 12"/>
          <p:cNvSpPr/>
          <p:nvPr/>
        </p:nvSpPr>
        <p:spPr>
          <a:xfrm>
            <a:off x="2698622" y="5097147"/>
            <a:ext cx="1596898" cy="84661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Incentives created for platforms and distributors to invest in New Zealand content</a:t>
            </a:r>
          </a:p>
        </p:txBody>
      </p:sp>
      <p:sp>
        <p:nvSpPr>
          <p:cNvPr id="14" name="Right Arrow 13"/>
          <p:cNvSpPr/>
          <p:nvPr/>
        </p:nvSpPr>
        <p:spPr>
          <a:xfrm>
            <a:off x="4604575" y="384075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023357" y="1536469"/>
            <a:ext cx="1414019" cy="102209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Media and content creators supported to produce local stories that reflect Aotearoa’s diversity</a:t>
            </a:r>
          </a:p>
        </p:txBody>
      </p:sp>
      <p:sp>
        <p:nvSpPr>
          <p:cNvPr id="16" name="Rectangle 15"/>
          <p:cNvSpPr/>
          <p:nvPr/>
        </p:nvSpPr>
        <p:spPr>
          <a:xfrm>
            <a:off x="5023357" y="2665532"/>
            <a:ext cx="1414019" cy="1029894"/>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Screen and content funds implemented to grow New Zealand stories on screen and online</a:t>
            </a:r>
          </a:p>
        </p:txBody>
      </p:sp>
      <p:sp>
        <p:nvSpPr>
          <p:cNvPr id="17" name="Rectangle 16"/>
          <p:cNvSpPr/>
          <p:nvPr/>
        </p:nvSpPr>
        <p:spPr>
          <a:xfrm>
            <a:off x="5023356" y="3812625"/>
            <a:ext cx="1414019"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Initiatives encouraged that improve access to trustworthy information and reduce barriers to participation</a:t>
            </a:r>
          </a:p>
        </p:txBody>
      </p:sp>
      <p:sp>
        <p:nvSpPr>
          <p:cNvPr id="18" name="Rectangle 17"/>
          <p:cNvSpPr/>
          <p:nvPr/>
        </p:nvSpPr>
        <p:spPr>
          <a:xfrm>
            <a:off x="5023355" y="5018872"/>
            <a:ext cx="1414019" cy="1135317"/>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Collaboration fostered between media agencies, platforms and communities to innovate and adapt</a:t>
            </a:r>
          </a:p>
        </p:txBody>
      </p:sp>
      <p:sp>
        <p:nvSpPr>
          <p:cNvPr id="19" name="Right Arrow 18"/>
          <p:cNvSpPr/>
          <p:nvPr/>
        </p:nvSpPr>
        <p:spPr>
          <a:xfrm>
            <a:off x="6626418" y="382384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7132320" y="1777998"/>
            <a:ext cx="1300607" cy="134726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Media system vibrant, trusted and diverse, reflecting New Zealanders’ information and cultural aspirations</a:t>
            </a:r>
          </a:p>
        </p:txBody>
      </p:sp>
      <p:sp>
        <p:nvSpPr>
          <p:cNvPr id="21" name="Rectangle 20"/>
          <p:cNvSpPr/>
          <p:nvPr/>
        </p:nvSpPr>
        <p:spPr>
          <a:xfrm>
            <a:off x="7132320" y="3252915"/>
            <a:ext cx="1300607" cy="122732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New Zealanders access and engage with local content that reflects who we are, at home and globally</a:t>
            </a:r>
          </a:p>
        </p:txBody>
      </p:sp>
      <p:sp>
        <p:nvSpPr>
          <p:cNvPr id="22" name="Rectangle 21"/>
          <p:cNvSpPr/>
          <p:nvPr/>
        </p:nvSpPr>
        <p:spPr>
          <a:xfrm>
            <a:off x="7132320" y="4705444"/>
            <a:ext cx="1300607" cy="1238412"/>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Media contributes positively to social cohesion, democratic participation and cultural wellbeing</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5" name="Google Shape;369;p12" title="Doview new.jpeg">
            <a:extLst>
              <a:ext uri="{FF2B5EF4-FFF2-40B4-BE49-F238E27FC236}">
                <a16:creationId xmlns:a16="http://schemas.microsoft.com/office/drawing/2014/main" id="{06A33C66-6244-8FD4-B657-4891FF36514C}"/>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Sector relationships, collaboration and innovation</a:t>
            </a:r>
          </a:p>
        </p:txBody>
      </p:sp>
      <p:sp>
        <p:nvSpPr>
          <p:cNvPr id="4" name="TextBox 3"/>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5" name="Rectangle 4"/>
          <p:cNvSpPr/>
          <p:nvPr/>
        </p:nvSpPr>
        <p:spPr>
          <a:xfrm>
            <a:off x="791793" y="2328026"/>
            <a:ext cx="1300607" cy="144373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Strong relationships established with Crown cultural agencies, funded organisations and sector bodies</a:t>
            </a:r>
          </a:p>
        </p:txBody>
      </p:sp>
      <p:sp>
        <p:nvSpPr>
          <p:cNvPr id="6" name="Rectangle 5"/>
          <p:cNvSpPr/>
          <p:nvPr/>
        </p:nvSpPr>
        <p:spPr>
          <a:xfrm>
            <a:off x="791793" y="3863202"/>
            <a:ext cx="1300607"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Channels built to hear from artists, creatives, communities and regional networks</a:t>
            </a:r>
          </a:p>
        </p:txBody>
      </p:sp>
      <p:sp>
        <p:nvSpPr>
          <p:cNvPr id="7" name="Right Arrow 6"/>
          <p:cNvSpPr/>
          <p:nvPr/>
        </p:nvSpPr>
        <p:spPr>
          <a:xfrm>
            <a:off x="2372480" y="368438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3038895" y="1997222"/>
            <a:ext cx="2098103" cy="631767"/>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Regular forums created for leaders to consider shared challenges and opportunities</a:t>
            </a:r>
          </a:p>
        </p:txBody>
      </p:sp>
      <p:sp>
        <p:nvSpPr>
          <p:cNvPr id="9" name="Rectangle 8"/>
          <p:cNvSpPr/>
          <p:nvPr/>
        </p:nvSpPr>
        <p:spPr>
          <a:xfrm>
            <a:off x="3038896" y="2786560"/>
            <a:ext cx="2098103" cy="86544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Joint initiatives coordinated to improve evidence, data and evaluation across the system</a:t>
            </a:r>
          </a:p>
        </p:txBody>
      </p:sp>
      <p:sp>
        <p:nvSpPr>
          <p:cNvPr id="10" name="Rectangle 9"/>
          <p:cNvSpPr/>
          <p:nvPr/>
        </p:nvSpPr>
        <p:spPr>
          <a:xfrm>
            <a:off x="3038898" y="3809580"/>
            <a:ext cx="2098103" cy="79709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Cross-agency projects supported to test new models, technologies and ways of engaging audiences</a:t>
            </a:r>
          </a:p>
        </p:txBody>
      </p:sp>
      <p:sp>
        <p:nvSpPr>
          <p:cNvPr id="11" name="Rectangle 10"/>
          <p:cNvSpPr/>
          <p:nvPr/>
        </p:nvSpPr>
        <p:spPr>
          <a:xfrm>
            <a:off x="3038897" y="4743839"/>
            <a:ext cx="2098103" cy="84688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Sector-led innovation in participation, access and business models encouraged through advice and funding</a:t>
            </a:r>
          </a:p>
        </p:txBody>
      </p:sp>
      <p:sp>
        <p:nvSpPr>
          <p:cNvPr id="12" name="Rectangle 11"/>
          <p:cNvSpPr/>
          <p:nvPr/>
        </p:nvSpPr>
        <p:spPr>
          <a:xfrm>
            <a:off x="3921696" y="7097774"/>
            <a:ext cx="1300607"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Insights from research, pilots and regional activity shared back into policy and investment settings</a:t>
            </a:r>
          </a:p>
        </p:txBody>
      </p:sp>
      <p:sp>
        <p:nvSpPr>
          <p:cNvPr id="13" name="Right Arrow 12"/>
          <p:cNvSpPr/>
          <p:nvPr/>
        </p:nvSpPr>
        <p:spPr>
          <a:xfrm>
            <a:off x="5608013" y="360717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083493" y="2175147"/>
            <a:ext cx="1828800" cy="102869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Cultural sectors collaborate, adapt and innovate to enhance quality, equity and relevance of cultural offerings</a:t>
            </a:r>
          </a:p>
        </p:txBody>
      </p:sp>
      <p:sp>
        <p:nvSpPr>
          <p:cNvPr id="15" name="Rectangle 14"/>
          <p:cNvSpPr/>
          <p:nvPr/>
        </p:nvSpPr>
        <p:spPr>
          <a:xfrm>
            <a:off x="6083495" y="3342679"/>
            <a:ext cx="1828796" cy="86545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System learning accelerates, reducing duplication and improving impact of cultural investments</a:t>
            </a:r>
          </a:p>
        </p:txBody>
      </p:sp>
      <p:sp>
        <p:nvSpPr>
          <p:cNvPr id="16" name="Rectangle 15"/>
          <p:cNvSpPr/>
          <p:nvPr/>
        </p:nvSpPr>
        <p:spPr>
          <a:xfrm>
            <a:off x="6083495" y="4383394"/>
            <a:ext cx="1828796" cy="102869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Communities and practitioners see the Ministry as a trusted, enabling partner rather than only a funder</a:t>
            </a:r>
          </a:p>
        </p:txBody>
      </p:sp>
      <p:sp>
        <p:nvSpPr>
          <p:cNvPr id="17" name="TextBox 16"/>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18" name="TextBox 17"/>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19" name="Google Shape;369;p12" title="Doview new.jpeg">
            <a:extLst>
              <a:ext uri="{FF2B5EF4-FFF2-40B4-BE49-F238E27FC236}">
                <a16:creationId xmlns:a16="http://schemas.microsoft.com/office/drawing/2014/main" id="{4BD93F70-ED4E-6BBB-F30C-979010FC90AF}"/>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Organisational capability, people and sustainability</a:t>
            </a:r>
          </a:p>
        </p:txBody>
      </p:sp>
      <p:sp>
        <p:nvSpPr>
          <p:cNvPr id="4" name="TextBox 3"/>
          <p:cNvSpPr txBox="1"/>
          <p:nvPr/>
        </p:nvSpPr>
        <p:spPr>
          <a:xfrm>
            <a:off x="6537960" y="64008"/>
            <a:ext cx="2286000" cy="1234440"/>
          </a:xfrm>
          <a:prstGeom prst="rect">
            <a:avLst/>
          </a:prstGeom>
          <a:noFill/>
        </p:spPr>
        <p:txBody>
          <a:bodyPr wrap="square" lIns="0" tIns="0" rIns="0" bIns="0">
            <a:spAutoFit/>
          </a:bodyPr>
          <a:lstStyle/>
          <a:p>
            <a:pPr algn="r">
              <a:defRPr sz="1200">
                <a:solidFill>
                  <a:srgbClr val="787878"/>
                </a:solidFill>
                <a:latin typeface="Calibri"/>
              </a:defRPr>
            </a:pPr>
            <a:r>
              <a:t>Illustrative only</a:t>
            </a:r>
            <a:br/>
            <a:r>
              <a:t>Not created or endorsed by</a:t>
            </a:r>
            <a:br/>
            <a:r>
              <a:t>Ministry for Culture and Heritage</a:t>
            </a:r>
          </a:p>
        </p:txBody>
      </p:sp>
      <p:sp>
        <p:nvSpPr>
          <p:cNvPr id="5" name="Rectangle 4"/>
          <p:cNvSpPr/>
          <p:nvPr/>
        </p:nvSpPr>
        <p:spPr>
          <a:xfrm>
            <a:off x="439230" y="1773937"/>
            <a:ext cx="1377442" cy="1443736"/>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Organisational values and behaviours aligned with strategic intent and public service expectations</a:t>
            </a:r>
          </a:p>
        </p:txBody>
      </p:sp>
      <p:sp>
        <p:nvSpPr>
          <p:cNvPr id="6" name="Rectangle 5"/>
          <p:cNvSpPr/>
          <p:nvPr/>
        </p:nvSpPr>
        <p:spPr>
          <a:xfrm>
            <a:off x="439230" y="3309113"/>
            <a:ext cx="13774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Workforce capabilities in cultural policy, stewardship, partnership and analysis strengthened</a:t>
            </a:r>
          </a:p>
        </p:txBody>
      </p:sp>
      <p:sp>
        <p:nvSpPr>
          <p:cNvPr id="7" name="Rectangle 6"/>
          <p:cNvSpPr/>
          <p:nvPr/>
        </p:nvSpPr>
        <p:spPr>
          <a:xfrm>
            <a:off x="439230" y="4660392"/>
            <a:ext cx="137744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Diversity, equity and inclusion goals for the Ministry workforce advanced</a:t>
            </a:r>
          </a:p>
        </p:txBody>
      </p:sp>
      <p:sp>
        <p:nvSpPr>
          <p:cNvPr id="8" name="Right Arrow 7"/>
          <p:cNvSpPr/>
          <p:nvPr/>
        </p:nvSpPr>
        <p:spPr>
          <a:xfrm>
            <a:off x="2036128" y="3627121"/>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511616" y="2029968"/>
            <a:ext cx="1469234" cy="1165167"/>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Operating model realigned to support cultural system stewardship and strategic priorities</a:t>
            </a:r>
          </a:p>
        </p:txBody>
      </p:sp>
      <p:sp>
        <p:nvSpPr>
          <p:cNvPr id="10" name="Rectangle 9"/>
          <p:cNvSpPr/>
          <p:nvPr/>
        </p:nvSpPr>
        <p:spPr>
          <a:xfrm>
            <a:off x="2511616" y="3321117"/>
            <a:ext cx="1469234" cy="95624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Governance structures and internal decision processes clarified and embedded</a:t>
            </a:r>
          </a:p>
        </p:txBody>
      </p:sp>
      <p:sp>
        <p:nvSpPr>
          <p:cNvPr id="11" name="Rectangle 10"/>
          <p:cNvSpPr/>
          <p:nvPr/>
        </p:nvSpPr>
        <p:spPr>
          <a:xfrm>
            <a:off x="2511617" y="4403341"/>
            <a:ext cx="1469234" cy="113588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 programmes and resources aligned to outcomes and strategic priorities rather than siloed activity</a:t>
            </a:r>
          </a:p>
        </p:txBody>
      </p:sp>
      <p:sp>
        <p:nvSpPr>
          <p:cNvPr id="12" name="Right Arrow 11"/>
          <p:cNvSpPr/>
          <p:nvPr/>
        </p:nvSpPr>
        <p:spPr>
          <a:xfrm>
            <a:off x="4146804" y="371754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622292" y="1605278"/>
            <a:ext cx="1815084"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Fit-for-purpose systems and data tools maintained to support evidence-informed work</a:t>
            </a:r>
          </a:p>
        </p:txBody>
      </p:sp>
      <p:sp>
        <p:nvSpPr>
          <p:cNvPr id="14" name="Rectangle 13"/>
          <p:cNvSpPr/>
          <p:nvPr/>
        </p:nvSpPr>
        <p:spPr>
          <a:xfrm>
            <a:off x="4622292" y="2588766"/>
            <a:ext cx="1815084" cy="732351"/>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Financial management, risk management and assurance frameworks implemented</a:t>
            </a:r>
          </a:p>
        </p:txBody>
      </p:sp>
      <p:sp>
        <p:nvSpPr>
          <p:cNvPr id="15" name="Rectangle 14"/>
          <p:cNvSpPr/>
          <p:nvPr/>
        </p:nvSpPr>
        <p:spPr>
          <a:xfrm>
            <a:off x="4622292" y="3431033"/>
            <a:ext cx="1815084"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Health, safety and wellbeing framework applied so everyone understands and manages risk well</a:t>
            </a:r>
          </a:p>
        </p:txBody>
      </p:sp>
      <p:sp>
        <p:nvSpPr>
          <p:cNvPr id="16" name="Rectangle 15"/>
          <p:cNvSpPr/>
          <p:nvPr/>
        </p:nvSpPr>
        <p:spPr>
          <a:xfrm>
            <a:off x="4622292" y="4449799"/>
            <a:ext cx="1815084" cy="85150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Continuous improvement approaches adopted to lift performance and value for money</a:t>
            </a:r>
          </a:p>
        </p:txBody>
      </p:sp>
      <p:sp>
        <p:nvSpPr>
          <p:cNvPr id="17" name="Rectangle 16"/>
          <p:cNvSpPr/>
          <p:nvPr/>
        </p:nvSpPr>
        <p:spPr>
          <a:xfrm>
            <a:off x="4622292" y="5418329"/>
            <a:ext cx="1815084" cy="708151"/>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Internal monitoring used to rebalance capacity and focus as demands change</a:t>
            </a:r>
          </a:p>
        </p:txBody>
      </p:sp>
      <p:sp>
        <p:nvSpPr>
          <p:cNvPr id="18" name="Right Arrow 17"/>
          <p:cNvSpPr/>
          <p:nvPr/>
        </p:nvSpPr>
        <p:spPr>
          <a:xfrm>
            <a:off x="6656832" y="371754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132320" y="2048254"/>
            <a:ext cx="137744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Ministry operates as an effective, trusted cultural system steward and Treaty partner</a:t>
            </a:r>
          </a:p>
        </p:txBody>
      </p:sp>
      <p:sp>
        <p:nvSpPr>
          <p:cNvPr id="20" name="Rectangle 19"/>
          <p:cNvSpPr/>
          <p:nvPr/>
        </p:nvSpPr>
        <p:spPr>
          <a:xfrm>
            <a:off x="7132320" y="3215637"/>
            <a:ext cx="13774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People, systems and processes support sustained high-quality delivery on strategic priorities</a:t>
            </a:r>
          </a:p>
        </p:txBody>
      </p:sp>
      <p:sp>
        <p:nvSpPr>
          <p:cNvPr id="21" name="Rectangle 20"/>
          <p:cNvSpPr/>
          <p:nvPr/>
        </p:nvSpPr>
        <p:spPr>
          <a:xfrm>
            <a:off x="7132320" y="4566916"/>
            <a:ext cx="1377442"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Organisational health and capability enable long-term support for a thriving cultural system</a:t>
            </a:r>
          </a:p>
        </p:txBody>
      </p:sp>
      <p:sp>
        <p:nvSpPr>
          <p:cNvPr id="22" name="TextBox 21"/>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20:33</a:t>
            </a:r>
          </a:p>
        </p:txBody>
      </p:sp>
      <p:sp>
        <p:nvSpPr>
          <p:cNvPr id="23" name="TextBox 22"/>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4" name="Google Shape;369;p12" title="Doview new.jpeg">
            <a:extLst>
              <a:ext uri="{FF2B5EF4-FFF2-40B4-BE49-F238E27FC236}">
                <a16:creationId xmlns:a16="http://schemas.microsoft.com/office/drawing/2014/main" id="{8F7429B3-FF0B-C227-6C85-A40C16E4125A}"/>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97</TotalTime>
  <Words>1973</Words>
  <Application>Microsoft Macintosh PowerPoint</Application>
  <PresentationFormat>On-screen Show (4:3)</PresentationFormat>
  <Paragraphs>156</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4</cp:revision>
  <dcterms:created xsi:type="dcterms:W3CDTF">2013-01-27T09:14:16Z</dcterms:created>
  <dcterms:modified xsi:type="dcterms:W3CDTF">2025-11-21T23:58:01Z</dcterms:modified>
  <cp:category/>
</cp:coreProperties>
</file>