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2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3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3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161254d40_0_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g1161254d4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1161254d40_0_8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161254d40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g1161254d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1161254d40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3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5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5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5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S’ENTRAIDER, TESTER TOUTES SES ACTIVITES ET PARTAGER CLASS’CODE PROPOSE DES TEMPS DE RENCONTRE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OUVERT A TOUTES ET A TOUS ILS MELANGE LES PUBLICS QUI S’ENRICHISSENT LES UNS LES AUTRES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ACTUELLEMENT LE PREMIER MODULE QUE NOUS VENONS DE DECOUVRIR EST EN EXPERIMENTATION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 SONT DEJA ENVIRON 1000 PROFESSIONNEL DE L’EDUCATION QUI LE TEST EN PACA ET EN PAYS DE LA LOIRE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ATTENDANT LE DEPLOIEMENT NATIONAL A LA RENTREE SCOLAIRE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5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5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5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15e2938864_0_10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g15e2938864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15e2938864_0_102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15e2938864_0_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g15e293886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15e2938864_0_3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5e2938864_0_5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g15e293886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15e2938864_0_55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5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6" name="Google Shape;276;p5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56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15e2938864_0_8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9" name="Google Shape;289;g15e2938864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15e2938864_0_84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15e2938864_0_1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g15e2938864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g15e2938864_0_11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5e2938864_0_1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9" name="Google Shape;309;g15e2938864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15e2938864_0_11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6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6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15e2938864_0_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6" name="Google Shape;326;g15e293886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g15e2938864_0_1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1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2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2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2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5350074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349574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23888" y="1282305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29151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0" Type="http://schemas.openxmlformats.org/officeDocument/2006/relationships/image" Target="../media/image5.png"/><Relationship Id="rId9" Type="http://schemas.openxmlformats.org/officeDocument/2006/relationships/image" Target="../media/image14.png"/><Relationship Id="rId5" Type="http://schemas.openxmlformats.org/officeDocument/2006/relationships/image" Target="../media/image13.png"/><Relationship Id="rId6" Type="http://schemas.openxmlformats.org/officeDocument/2006/relationships/image" Target="../media/image11.png"/><Relationship Id="rId7" Type="http://schemas.openxmlformats.org/officeDocument/2006/relationships/image" Target="../media/image7.png"/><Relationship Id="rId8" Type="http://schemas.openxmlformats.org/officeDocument/2006/relationships/image" Target="../media/image2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png"/><Relationship Id="rId4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5.png"/><Relationship Id="rId4" Type="http://schemas.openxmlformats.org/officeDocument/2006/relationships/image" Target="../media/image17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9.png"/><Relationship Id="rId6" Type="http://schemas.openxmlformats.org/officeDocument/2006/relationships/image" Target="../media/image16.png"/><Relationship Id="rId7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6.png"/><Relationship Id="rId6" Type="http://schemas.openxmlformats.org/officeDocument/2006/relationships/image" Target="../media/image1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1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1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16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16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8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38099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0" y="2752262"/>
            <a:ext cx="9264862" cy="674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fr-F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former pour initier les jeunes à la pensée informatique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1270" y="1565866"/>
            <a:ext cx="8207099" cy="1041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77082" y="4074127"/>
            <a:ext cx="824927" cy="8249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/>
        </p:nvSpPr>
        <p:spPr>
          <a:xfrm>
            <a:off x="1" y="1497323"/>
            <a:ext cx="9143999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9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5 </a:t>
            </a:r>
            <a:r>
              <a:rPr b="1" lang="fr-FR" sz="9600">
                <a:solidFill>
                  <a:srgbClr val="E3AD1A"/>
                </a:solidFill>
                <a:latin typeface="Arial"/>
                <a:ea typeface="Arial"/>
                <a:cs typeface="Arial"/>
                <a:sym typeface="Arial"/>
              </a:rPr>
              <a:t>MOOCs</a:t>
            </a:r>
            <a:endParaRPr sz="10000">
              <a:solidFill>
                <a:srgbClr val="E3AD1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"/>
          <p:cNvSpPr txBox="1"/>
          <p:nvPr/>
        </p:nvSpPr>
        <p:spPr>
          <a:xfrm>
            <a:off x="3073225" y="1299125"/>
            <a:ext cx="37176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#1 | D</a:t>
            </a:r>
            <a:r>
              <a:rPr b="1" lang="fr-FR" sz="1800">
                <a:solidFill>
                  <a:srgbClr val="7F7F7F"/>
                </a:solidFill>
              </a:rPr>
              <a:t>É</a:t>
            </a: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COUVREZ LA </a:t>
            </a:r>
            <a:endParaRPr b="1" sz="18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PROGRAMMATION CR</a:t>
            </a:r>
            <a:r>
              <a:rPr b="1" lang="fr-FR" sz="1800">
                <a:solidFill>
                  <a:srgbClr val="7F7F7F"/>
                </a:solidFill>
              </a:rPr>
              <a:t>É</a:t>
            </a: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ATIVE</a:t>
            </a:r>
            <a:endParaRPr sz="1800"/>
          </a:p>
        </p:txBody>
      </p:sp>
      <p:pic>
        <p:nvPicPr>
          <p:cNvPr id="173" name="Google Shape;17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3"/>
          <p:cNvSpPr txBox="1"/>
          <p:nvPr/>
        </p:nvSpPr>
        <p:spPr>
          <a:xfrm>
            <a:off x="388300" y="3629104"/>
            <a:ext cx="14892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#2 | MANIPULER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L’INFORMATION</a:t>
            </a:r>
            <a:endParaRPr sz="1200"/>
          </a:p>
        </p:txBody>
      </p:sp>
      <p:pic>
        <p:nvPicPr>
          <p:cNvPr descr="illu2_manip-info.png" id="176" name="Google Shape;176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69750" y="2200275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3_connecter-reseau.png" id="177" name="Google Shape;177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51875" y="2200274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4_diriger-robot.png" id="178" name="Google Shape;178;p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671350" y="2200274"/>
            <a:ext cx="1844100" cy="1299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3"/>
          <p:cNvSpPr txBox="1"/>
          <p:nvPr/>
        </p:nvSpPr>
        <p:spPr>
          <a:xfrm>
            <a:off x="2487200" y="3629105"/>
            <a:ext cx="14892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#3 | CONNECTER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 RESEAU </a:t>
            </a:r>
            <a:endParaRPr sz="1200"/>
          </a:p>
        </p:txBody>
      </p:sp>
      <p:sp>
        <p:nvSpPr>
          <p:cNvPr id="180" name="Google Shape;180;p23"/>
          <p:cNvSpPr txBox="1"/>
          <p:nvPr/>
        </p:nvSpPr>
        <p:spPr>
          <a:xfrm>
            <a:off x="4598300" y="3629101"/>
            <a:ext cx="1240500" cy="5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#4 | DIRIGER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LES ROBOTS</a:t>
            </a:r>
            <a:endParaRPr sz="1200"/>
          </a:p>
        </p:txBody>
      </p:sp>
      <p:sp>
        <p:nvSpPr>
          <p:cNvPr id="181" name="Google Shape;181;p23"/>
          <p:cNvSpPr txBox="1"/>
          <p:nvPr/>
        </p:nvSpPr>
        <p:spPr>
          <a:xfrm>
            <a:off x="6740475" y="3631350"/>
            <a:ext cx="23541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#5 | S’APPROPRIER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 PROCESSUS DE CREATION</a:t>
            </a:r>
            <a:endParaRPr sz="1200"/>
          </a:p>
        </p:txBody>
      </p:sp>
      <p:pic>
        <p:nvPicPr>
          <p:cNvPr descr="illu5_process-crea.png" id="182" name="Google Shape;182;p2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790825" y="2200275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apture d’écran 2016-07-19 à 18.30.58.png" id="183" name="Google Shape;183;p23"/>
          <p:cNvPicPr preferRelativeResize="0"/>
          <p:nvPr/>
        </p:nvPicPr>
        <p:blipFill rotWithShape="1">
          <a:blip r:embed="rId9">
            <a:alphaModFix/>
          </a:blip>
          <a:srcRect b="0" l="7538" r="7758" t="0"/>
          <a:stretch/>
        </p:blipFill>
        <p:spPr>
          <a:xfrm>
            <a:off x="469750" y="249300"/>
            <a:ext cx="2476941" cy="157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24"/>
          <p:cNvSpPr txBox="1"/>
          <p:nvPr/>
        </p:nvSpPr>
        <p:spPr>
          <a:xfrm>
            <a:off x="791882" y="500926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UN CADRAGE P</a:t>
            </a:r>
            <a:r>
              <a:rPr lang="fr-FR" sz="2400">
                <a:solidFill>
                  <a:srgbClr val="7F7F7F"/>
                </a:solidFill>
              </a:rPr>
              <a:t>É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DAGOGIQUE PARTAG</a:t>
            </a:r>
            <a:r>
              <a:rPr lang="fr-FR" sz="2400">
                <a:solidFill>
                  <a:srgbClr val="7F7F7F"/>
                </a:solidFill>
              </a:rPr>
              <a:t>É</a:t>
            </a:r>
            <a:endParaRPr/>
          </a:p>
        </p:txBody>
      </p:sp>
      <p:sp>
        <p:nvSpPr>
          <p:cNvPr id="194" name="Google Shape;194;p24"/>
          <p:cNvSpPr txBox="1"/>
          <p:nvPr/>
        </p:nvSpPr>
        <p:spPr>
          <a:xfrm>
            <a:off x="695275" y="1117200"/>
            <a:ext cx="7837800" cy="30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Commencer à programmer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pour comprendre en faisant et créer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Prendre du recul sur les concepts informatiques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identifier les enjeux de société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Construire des séquences pédagogiques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pour transmettre des solutions avec et sans ordinateurs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Partager avec la communauté, échanger avec des professionnels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s’appuyer sur des ressources libres</a:t>
            </a:r>
            <a:endParaRPr sz="16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25"/>
          <p:cNvSpPr txBox="1"/>
          <p:nvPr/>
        </p:nvSpPr>
        <p:spPr>
          <a:xfrm>
            <a:off x="791882" y="568161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UNE 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APPROCHE DIDACTIQUE</a:t>
            </a:r>
            <a:endParaRPr/>
          </a:p>
        </p:txBody>
      </p:sp>
      <p:sp>
        <p:nvSpPr>
          <p:cNvPr id="203" name="Google Shape;203;p25"/>
          <p:cNvSpPr txBox="1"/>
          <p:nvPr/>
        </p:nvSpPr>
        <p:spPr>
          <a:xfrm>
            <a:off x="678325" y="1206850"/>
            <a:ext cx="8073900" cy="30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L’ordinateur ne fait que ce qu'on lui demande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de faire et rien d'autre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Il existe différents algorithmes pour arriver à un objectif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on peut les traduire pour un ordinateur au prix de certaines conditions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Les algorithmes peuvent se comparer en efficacité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ça peut tout changer entre un algorithme qui arrive au résultat en temps raisonnable et celui qui n'y arrivera peut-être jamais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L'histoire des inventions successives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qui ont permis de créer des machines capables de faire dérouler n'importe quel algorithme permet de mieux comprendre toutes ces notions et la nature d'un ordinateur.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26"/>
          <p:cNvSpPr txBox="1"/>
          <p:nvPr/>
        </p:nvSpPr>
        <p:spPr>
          <a:xfrm>
            <a:off x="515350" y="1528400"/>
            <a:ext cx="8265000" cy="25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1 </a:t>
            </a:r>
            <a:r>
              <a:rPr lang="fr-FR" sz="3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MOOC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fr-FR" sz="3000"/>
              <a:t>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10h en ligne (3</a:t>
            </a:r>
            <a:r>
              <a:rPr lang="fr-FR" sz="3000">
                <a:solidFill>
                  <a:srgbClr val="7F7F7F"/>
                </a:solidFill>
              </a:rPr>
              <a:t> à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4 semaines)</a:t>
            </a:r>
            <a:endParaRPr sz="3000"/>
          </a:p>
          <a:p>
            <a:pPr indent="-4191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000"/>
              <a:buChar char="+"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fr-FR" sz="3000">
                <a:solidFill>
                  <a:srgbClr val="E3AD1A"/>
                </a:solidFill>
                <a:latin typeface="Arial"/>
                <a:ea typeface="Arial"/>
                <a:cs typeface="Arial"/>
                <a:sym typeface="Arial"/>
              </a:rPr>
              <a:t>temps de </a:t>
            </a:r>
            <a:r>
              <a:rPr lang="fr-FR" sz="3000">
                <a:solidFill>
                  <a:srgbClr val="E3AD1A"/>
                </a:solidFill>
              </a:rPr>
              <a:t>rencontres</a:t>
            </a:r>
            <a:r>
              <a:rPr lang="fr-FR" sz="3000">
                <a:solidFill>
                  <a:srgbClr val="7F7F7F"/>
                </a:solidFill>
              </a:rPr>
              <a:t> par module (x 2h)</a:t>
            </a:r>
            <a:endParaRPr sz="30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fr-FR" sz="3000">
                <a:solidFill>
                  <a:srgbClr val="7F7F7F"/>
                </a:solidFill>
              </a:rPr>
              <a:t>des participants </a:t>
            </a:r>
            <a:r>
              <a:rPr lang="fr-FR" sz="3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capables d’animer un atelier</a:t>
            </a:r>
            <a:endParaRPr sz="3000"/>
          </a:p>
        </p:txBody>
      </p:sp>
      <p:pic>
        <p:nvPicPr>
          <p:cNvPr id="212" name="Google Shape;212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Google Shape;219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27"/>
          <p:cNvSpPr txBox="1"/>
          <p:nvPr/>
        </p:nvSpPr>
        <p:spPr>
          <a:xfrm>
            <a:off x="1173573" y="934683"/>
            <a:ext cx="4506362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ENTREZ DANS LA COMMUNAUT</a:t>
            </a:r>
            <a:r>
              <a:rPr lang="fr-FR" sz="2400">
                <a:solidFill>
                  <a:srgbClr val="FFFFFF"/>
                </a:solidFill>
              </a:rPr>
              <a:t>É</a:t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1" name="Google Shape;221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7470" y="2235212"/>
            <a:ext cx="8207100" cy="104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Google Shape;22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49760" y="7471"/>
            <a:ext cx="449424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CRANS_Mars2016-03.jpg" id="227" name="Google Shape;227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4642894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28"/>
          <p:cNvSpPr txBox="1"/>
          <p:nvPr/>
        </p:nvSpPr>
        <p:spPr>
          <a:xfrm>
            <a:off x="4788725" y="128476"/>
            <a:ext cx="4252200" cy="49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600">
                <a:solidFill>
                  <a:schemeClr val="lt1"/>
                </a:solidFill>
              </a:rPr>
              <a:t>LES TEMPS DE RENCONTRE</a:t>
            </a:r>
            <a:endParaRPr b="1" sz="36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fr-FR" sz="1600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 retrouvent enseignants, animateurs, éducateurs, professionnels de l’éducation et de l’informatique, simple curieux pour apprendre ensemble !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29"/>
          <p:cNvSpPr txBox="1"/>
          <p:nvPr/>
        </p:nvSpPr>
        <p:spPr>
          <a:xfrm>
            <a:off x="1371600" y="1234975"/>
            <a:ext cx="6280200" cy="22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POUR </a:t>
            </a:r>
            <a:r>
              <a:rPr lang="fr-FR" sz="2400">
                <a:solidFill>
                  <a:srgbClr val="50D271"/>
                </a:solidFill>
              </a:rPr>
              <a:t>FAVORISER</a:t>
            </a:r>
            <a:r>
              <a:rPr lang="fr-FR" sz="2400">
                <a:solidFill>
                  <a:srgbClr val="7F7F7F"/>
                </a:solidFill>
              </a:rPr>
              <a:t> L'ÉCHANGE, </a:t>
            </a:r>
            <a:endParaRPr/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50D271"/>
                </a:solidFill>
              </a:rPr>
              <a:t>DÉPASSER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LES </a:t>
            </a:r>
            <a:r>
              <a:rPr lang="fr-FR" sz="2400">
                <a:solidFill>
                  <a:srgbClr val="7F7F7F"/>
                </a:solidFill>
              </a:rPr>
              <a:t>ÉCUEILS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" lvl="0" marL="358775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2400">
                <a:solidFill>
                  <a:srgbClr val="50D271"/>
                </a:solidFill>
              </a:rPr>
              <a:t>PARTAGER </a:t>
            </a:r>
            <a:r>
              <a:rPr lang="fr-FR" sz="2400">
                <a:solidFill>
                  <a:srgbClr val="7F7F7F"/>
                </a:solidFill>
              </a:rPr>
              <a:t>LES BONNES PRATIQUES</a:t>
            </a:r>
            <a:endParaRPr sz="2400">
              <a:solidFill>
                <a:srgbClr val="7F7F7F"/>
              </a:solidFill>
            </a:endParaRPr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ET</a:t>
            </a:r>
            <a:r>
              <a:rPr lang="fr-FR" sz="2400">
                <a:solidFill>
                  <a:srgbClr val="7F7F7F"/>
                </a:solidFill>
              </a:rPr>
              <a:t> </a:t>
            </a:r>
            <a:r>
              <a:rPr lang="fr-FR" sz="2400">
                <a:solidFill>
                  <a:srgbClr val="50D271"/>
                </a:solidFill>
              </a:rPr>
              <a:t>PERMETTRE </a:t>
            </a:r>
            <a:r>
              <a:rPr lang="fr-FR" sz="2400">
                <a:solidFill>
                  <a:srgbClr val="7F7F7F"/>
                </a:solidFill>
              </a:rPr>
              <a:t>D’EXPÉRIMENTER</a:t>
            </a:r>
            <a:endParaRPr/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Google Shape;24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30"/>
          <p:cNvSpPr txBox="1"/>
          <p:nvPr/>
        </p:nvSpPr>
        <p:spPr>
          <a:xfrm>
            <a:off x="687294" y="1143400"/>
            <a:ext cx="8815200" cy="31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Un kit pédagogique par rencontre propose de :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Co-construire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en programmant ensemble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S’entraider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, partager les bonnes pratiques, ses bugs, et dépasser les écueils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Expérimenter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les activités et aller plus loin dans la compréhension de l’informatique</a:t>
            </a:r>
            <a:endParaRPr/>
          </a:p>
          <a:p>
            <a:pPr indent="-184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T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out cela à travers 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“</a:t>
            </a:r>
            <a:r>
              <a:rPr b="0" i="1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code-jam”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activités débranchées ou sur machine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exposés-débat sur des sujets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4" name="Google Shape;244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30"/>
          <p:cNvSpPr txBox="1"/>
          <p:nvPr/>
        </p:nvSpPr>
        <p:spPr>
          <a:xfrm>
            <a:off x="670859" y="485985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 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CONTENU DES RENCONTRES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Google Shape;25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31"/>
          <p:cNvSpPr txBox="1"/>
          <p:nvPr/>
        </p:nvSpPr>
        <p:spPr>
          <a:xfrm>
            <a:off x="2124925" y="1108673"/>
            <a:ext cx="3086700" cy="5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PARTICIPANT(E)S  =</a:t>
            </a:r>
            <a:endParaRPr sz="1800"/>
          </a:p>
        </p:txBody>
      </p:sp>
      <p:pic>
        <p:nvPicPr>
          <p:cNvPr id="254" name="Google Shape;254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28675" y="777205"/>
            <a:ext cx="2897101" cy="111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3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1825" y="876550"/>
            <a:ext cx="972275" cy="3383825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31"/>
          <p:cNvSpPr txBox="1"/>
          <p:nvPr/>
        </p:nvSpPr>
        <p:spPr>
          <a:xfrm>
            <a:off x="1884625" y="2294075"/>
            <a:ext cx="32142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FACILITATEURS(-RICES)</a:t>
            </a:r>
            <a:r>
              <a:rPr lang="fr-FR" sz="1800">
                <a:solidFill>
                  <a:srgbClr val="7F7F7F"/>
                </a:solidFill>
              </a:rPr>
              <a:t>  = </a:t>
            </a:r>
            <a:endParaRPr sz="1800"/>
          </a:p>
        </p:txBody>
      </p:sp>
      <p:sp>
        <p:nvSpPr>
          <p:cNvPr id="257" name="Google Shape;257;p31"/>
          <p:cNvSpPr txBox="1"/>
          <p:nvPr/>
        </p:nvSpPr>
        <p:spPr>
          <a:xfrm>
            <a:off x="5125775" y="2010525"/>
            <a:ext cx="3453900" cy="110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Professionnels de l’informatique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(</a:t>
            </a:r>
            <a:r>
              <a:rPr lang="fr-FR" sz="1800">
                <a:solidFill>
                  <a:srgbClr val="7F7F7F"/>
                </a:solidFill>
              </a:rPr>
              <a:t>développeur, ingénieur, chercheur ou étudiant…)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258" name="Google Shape;258;p31"/>
          <p:cNvSpPr txBox="1"/>
          <p:nvPr/>
        </p:nvSpPr>
        <p:spPr>
          <a:xfrm>
            <a:off x="1780350" y="3550950"/>
            <a:ext cx="35445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ORGANISATEURS(-RICES)</a:t>
            </a:r>
            <a:r>
              <a:rPr lang="fr-FR" sz="1800">
                <a:solidFill>
                  <a:srgbClr val="7F7F7F"/>
                </a:solidFill>
              </a:rPr>
              <a:t> = </a:t>
            </a:r>
            <a:endParaRPr sz="1800"/>
          </a:p>
        </p:txBody>
      </p:sp>
      <p:sp>
        <p:nvSpPr>
          <p:cNvPr id="259" name="Google Shape;259;p31"/>
          <p:cNvSpPr txBox="1"/>
          <p:nvPr/>
        </p:nvSpPr>
        <p:spPr>
          <a:xfrm>
            <a:off x="5135425" y="3291113"/>
            <a:ext cx="3453900" cy="110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Partenaires, associations locales, collectivités...</a:t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260" name="Google Shape;260;p3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1"/>
          <p:cNvSpPr txBox="1"/>
          <p:nvPr/>
        </p:nvSpPr>
        <p:spPr>
          <a:xfrm>
            <a:off x="747059" y="181185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LES ACTEURS DE CLASS’CODE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347471" y="1885550"/>
            <a:ext cx="8796600" cy="13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COMMENT INITIER LES ENFANTS DE 8 </a:t>
            </a:r>
            <a:r>
              <a:rPr b="1" lang="fr-FR" sz="2800">
                <a:solidFill>
                  <a:srgbClr val="FFFFFF"/>
                </a:solidFill>
              </a:rPr>
              <a:t>À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14 ANS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AUX SCIENCES DU NUM</a:t>
            </a:r>
            <a:r>
              <a:rPr b="1" lang="fr-FR" sz="2800">
                <a:solidFill>
                  <a:srgbClr val="FFFFFF"/>
                </a:solidFill>
              </a:rPr>
              <a:t>É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RIQUE 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ET LEUR APPRENDRE </a:t>
            </a:r>
            <a:r>
              <a:rPr b="1" lang="fr-FR" sz="2800">
                <a:solidFill>
                  <a:srgbClr val="FFFFFF"/>
                </a:solidFill>
              </a:rPr>
              <a:t>À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CODER ? 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Google Shape;268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32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712450" y="1227512"/>
            <a:ext cx="1614125" cy="1885987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32"/>
          <p:cNvSpPr txBox="1"/>
          <p:nvPr/>
        </p:nvSpPr>
        <p:spPr>
          <a:xfrm>
            <a:off x="2402775" y="1785875"/>
            <a:ext cx="7338300" cy="13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LES </a:t>
            </a:r>
            <a:r>
              <a:rPr lang="fr-FR" sz="2400">
                <a:solidFill>
                  <a:srgbClr val="7F7F7F"/>
                </a:solidFill>
              </a:rPr>
              <a:t>FACILITATEURS(-RICES), </a:t>
            </a:r>
            <a:endParaRPr sz="2400">
              <a:solidFill>
                <a:srgbClr val="7F7F7F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50D271"/>
                </a:solidFill>
              </a:rPr>
              <a:t>UN RÔLE CL</a:t>
            </a:r>
            <a:r>
              <a:rPr lang="fr-FR" sz="2400">
                <a:solidFill>
                  <a:srgbClr val="50D271"/>
                </a:solidFill>
              </a:rPr>
              <a:t>É</a:t>
            </a:r>
            <a:r>
              <a:rPr lang="fr-FR" sz="2400">
                <a:solidFill>
                  <a:srgbClr val="50D271"/>
                </a:solidFill>
              </a:rPr>
              <a:t> </a:t>
            </a:r>
            <a:r>
              <a:rPr lang="fr-FR" sz="2400">
                <a:solidFill>
                  <a:srgbClr val="7F7F7F"/>
                </a:solidFill>
              </a:rPr>
              <a:t>DANS LA R</a:t>
            </a:r>
            <a:r>
              <a:rPr lang="fr-FR" sz="2400">
                <a:solidFill>
                  <a:srgbClr val="7F7F7F"/>
                </a:solidFill>
              </a:rPr>
              <a:t>É</a:t>
            </a:r>
            <a:r>
              <a:rPr lang="fr-FR" sz="2400">
                <a:solidFill>
                  <a:srgbClr val="7F7F7F"/>
                </a:solidFill>
              </a:rPr>
              <a:t>USSITE DE CLASS’CODE</a:t>
            </a:r>
            <a:endParaRPr sz="1800"/>
          </a:p>
        </p:txBody>
      </p:sp>
      <p:pic>
        <p:nvPicPr>
          <p:cNvPr id="272" name="Google Shape;272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Google Shape;279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3"/>
          <p:cNvSpPr txBox="1"/>
          <p:nvPr/>
        </p:nvSpPr>
        <p:spPr>
          <a:xfrm>
            <a:off x="277379" y="1124663"/>
            <a:ext cx="3938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50D271"/>
                </a:solidFill>
              </a:rPr>
              <a:t>LE FACILITATEUR</a:t>
            </a:r>
            <a:r>
              <a:rPr lang="fr-FR" sz="2400">
                <a:solidFill>
                  <a:srgbClr val="7F7F7F"/>
                </a:solidFill>
              </a:rPr>
              <a:t> EST</a:t>
            </a:r>
            <a:endParaRPr/>
          </a:p>
        </p:txBody>
      </p:sp>
      <p:sp>
        <p:nvSpPr>
          <p:cNvPr id="282" name="Google Shape;282;p33"/>
          <p:cNvSpPr txBox="1"/>
          <p:nvPr/>
        </p:nvSpPr>
        <p:spPr>
          <a:xfrm>
            <a:off x="2038275" y="3315150"/>
            <a:ext cx="1952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N’EST PAS</a:t>
            </a:r>
            <a:endParaRPr/>
          </a:p>
        </p:txBody>
      </p:sp>
      <p:sp>
        <p:nvSpPr>
          <p:cNvPr id="283" name="Google Shape;283;p33"/>
          <p:cNvSpPr txBox="1"/>
          <p:nvPr/>
        </p:nvSpPr>
        <p:spPr>
          <a:xfrm>
            <a:off x="4228875" y="1030463"/>
            <a:ext cx="4602900" cy="115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</a:t>
            </a:r>
            <a:r>
              <a:rPr b="1" lang="fr-FR" sz="1600">
                <a:solidFill>
                  <a:srgbClr val="50D271"/>
                </a:solidFill>
              </a:rPr>
              <a:t>professionnel(le) de l’informatique </a:t>
            </a:r>
            <a:endParaRPr b="1" sz="16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qui offre son expertise pour aider les participants (étudiant, chercheur, développeur…)</a:t>
            </a:r>
            <a:endParaRPr sz="1600">
              <a:solidFill>
                <a:srgbClr val="7F7F7F"/>
              </a:solidFill>
            </a:endParaRPr>
          </a:p>
        </p:txBody>
      </p:sp>
      <p:sp>
        <p:nvSpPr>
          <p:cNvPr id="284" name="Google Shape;284;p33"/>
          <p:cNvSpPr txBox="1"/>
          <p:nvPr/>
        </p:nvSpPr>
        <p:spPr>
          <a:xfrm>
            <a:off x="4215475" y="2076738"/>
            <a:ext cx="4150500" cy="12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</a:t>
            </a:r>
            <a:r>
              <a:rPr b="1" lang="fr-FR" sz="1600">
                <a:solidFill>
                  <a:srgbClr val="50D271"/>
                </a:solidFill>
              </a:rPr>
              <a:t>transmetteur(-rice) </a:t>
            </a:r>
            <a:r>
              <a:rPr lang="fr-FR" sz="1600">
                <a:solidFill>
                  <a:srgbClr val="7F7F7F"/>
                </a:solidFill>
              </a:rPr>
              <a:t>qui débloque et rassure sur les notions, échange et partage autour des savoirs, savoir-faire et savoir-être</a:t>
            </a:r>
            <a:endParaRPr sz="1600">
              <a:solidFill>
                <a:srgbClr val="7F7F7F"/>
              </a:solidFill>
            </a:endParaRPr>
          </a:p>
        </p:txBody>
      </p:sp>
      <p:pic>
        <p:nvPicPr>
          <p:cNvPr id="285" name="Google Shape;285;p33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58050" y="122081"/>
            <a:ext cx="858071" cy="100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33"/>
          <p:cNvSpPr txBox="1"/>
          <p:nvPr/>
        </p:nvSpPr>
        <p:spPr>
          <a:xfrm>
            <a:off x="4228875" y="3264900"/>
            <a:ext cx="4150500" cy="12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formateur(-rice)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organisateur(-rice)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En contact avec des enfants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34"/>
          <p:cNvSpPr txBox="1"/>
          <p:nvPr/>
        </p:nvSpPr>
        <p:spPr>
          <a:xfrm>
            <a:off x="1411954" y="1232500"/>
            <a:ext cx="3938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CONCRÈTEMENT</a:t>
            </a:r>
            <a:endParaRPr/>
          </a:p>
        </p:txBody>
      </p:sp>
      <p:sp>
        <p:nvSpPr>
          <p:cNvPr id="295" name="Google Shape;295;p34"/>
          <p:cNvSpPr txBox="1"/>
          <p:nvPr/>
        </p:nvSpPr>
        <p:spPr>
          <a:xfrm>
            <a:off x="1430225" y="1649400"/>
            <a:ext cx="7123500" cy="17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Environ </a:t>
            </a:r>
            <a:r>
              <a:rPr b="1" lang="fr-FR" sz="1800">
                <a:solidFill>
                  <a:srgbClr val="50D271"/>
                </a:solidFill>
              </a:rPr>
              <a:t>8h</a:t>
            </a:r>
            <a:r>
              <a:rPr lang="fr-FR" sz="1800">
                <a:solidFill>
                  <a:srgbClr val="7F7F7F"/>
                </a:solidFill>
              </a:rPr>
              <a:t> d’investissement par module dont :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</a:t>
            </a:r>
            <a:r>
              <a:rPr b="1" lang="fr-FR" sz="1800">
                <a:solidFill>
                  <a:srgbClr val="50D271"/>
                </a:solidFill>
              </a:rPr>
              <a:t>2 séances de 2 heures </a:t>
            </a:r>
            <a:r>
              <a:rPr lang="fr-FR" sz="1800">
                <a:solidFill>
                  <a:srgbClr val="7F7F7F"/>
                </a:solidFill>
              </a:rPr>
              <a:t>par module 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Quelques emails d’organisation avant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Quelques emails d’échange avec les participants après</a:t>
            </a:r>
            <a:endParaRPr sz="1800">
              <a:solidFill>
                <a:srgbClr val="7F7F7F"/>
              </a:solidFill>
            </a:endParaRPr>
          </a:p>
        </p:txBody>
      </p:sp>
      <p:pic>
        <p:nvPicPr>
          <p:cNvPr id="296" name="Google Shape;296;p34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Google Shape;302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35"/>
          <p:cNvSpPr txBox="1"/>
          <p:nvPr/>
        </p:nvSpPr>
        <p:spPr>
          <a:xfrm>
            <a:off x="1411947" y="622900"/>
            <a:ext cx="6978300" cy="52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COMMENT VALORISER SA PARTICIPATION ?</a:t>
            </a:r>
            <a:endParaRPr/>
          </a:p>
        </p:txBody>
      </p:sp>
      <p:sp>
        <p:nvSpPr>
          <p:cNvPr id="305" name="Google Shape;305;p35"/>
          <p:cNvSpPr txBox="1"/>
          <p:nvPr/>
        </p:nvSpPr>
        <p:spPr>
          <a:xfrm>
            <a:off x="590650" y="1505750"/>
            <a:ext cx="8206500" cy="329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Comme tous les acteurs de Class’Code, le(la) facilitateur(-rice) est </a:t>
            </a:r>
            <a:r>
              <a:rPr b="1" lang="fr-FR" sz="1800">
                <a:solidFill>
                  <a:srgbClr val="50D271"/>
                </a:solidFill>
              </a:rPr>
              <a:t>bénévole</a:t>
            </a:r>
            <a:r>
              <a:rPr lang="fr-FR" sz="1800">
                <a:solidFill>
                  <a:srgbClr val="7F7F7F"/>
                </a:solidFill>
              </a:rPr>
              <a:t> mais sa participation peut, selon son statut, être valorisée :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</a:t>
            </a:r>
            <a:r>
              <a:rPr lang="fr-FR" sz="1800">
                <a:solidFill>
                  <a:srgbClr val="7F7F7F"/>
                </a:solidFill>
              </a:rPr>
              <a:t>É</a:t>
            </a:r>
            <a:r>
              <a:rPr lang="fr-FR" sz="1800">
                <a:solidFill>
                  <a:srgbClr val="7F7F7F"/>
                </a:solidFill>
              </a:rPr>
              <a:t>tudiant : en apparaissant </a:t>
            </a:r>
            <a:r>
              <a:rPr b="1" lang="fr-FR" sz="1800">
                <a:solidFill>
                  <a:srgbClr val="50D271"/>
                </a:solidFill>
              </a:rPr>
              <a:t>dans son cursus académique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Professionnel : comme </a:t>
            </a:r>
            <a:r>
              <a:rPr b="1" lang="fr-FR" sz="1800">
                <a:solidFill>
                  <a:srgbClr val="50D271"/>
                </a:solidFill>
              </a:rPr>
              <a:t>mécénat de compétence ou temps de formation</a:t>
            </a:r>
            <a:endParaRPr b="1" sz="18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+ </a:t>
            </a:r>
            <a:r>
              <a:rPr b="1" lang="fr-FR" sz="1800">
                <a:solidFill>
                  <a:srgbClr val="50D271"/>
                </a:solidFill>
              </a:rPr>
              <a:t>Attestation Class’Code </a:t>
            </a:r>
            <a:r>
              <a:rPr lang="fr-FR" sz="1800">
                <a:solidFill>
                  <a:srgbClr val="7F7F7F"/>
                </a:solidFill>
              </a:rPr>
              <a:t>(</a:t>
            </a:r>
            <a:r>
              <a:rPr lang="fr-FR" sz="1800">
                <a:solidFill>
                  <a:srgbClr val="7F7F7F"/>
                </a:solidFill>
              </a:rPr>
              <a:t>reconnue par les partenaires du programme)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</p:txBody>
      </p:sp>
      <p:pic>
        <p:nvPicPr>
          <p:cNvPr id="306" name="Google Shape;306;p35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Google Shape;312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36"/>
          <p:cNvSpPr txBox="1"/>
          <p:nvPr/>
        </p:nvSpPr>
        <p:spPr>
          <a:xfrm>
            <a:off x="1390550" y="1543150"/>
            <a:ext cx="6731700" cy="10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VOUS SOUHAITEZ NOUS AIDER À </a:t>
            </a:r>
            <a:endParaRPr sz="2400">
              <a:solidFill>
                <a:srgbClr val="7F7F7F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IMPLIQUER DES FACILITATEURS(-RICES)</a:t>
            </a:r>
            <a:r>
              <a:rPr lang="fr-FR" sz="2400">
                <a:solidFill>
                  <a:srgbClr val="7F7F7F"/>
                </a:solidFill>
              </a:rPr>
              <a:t>?</a:t>
            </a:r>
            <a:endParaRPr/>
          </a:p>
        </p:txBody>
      </p:sp>
      <p:pic>
        <p:nvPicPr>
          <p:cNvPr id="315" name="Google Shape;315;p36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36"/>
          <p:cNvSpPr txBox="1"/>
          <p:nvPr/>
        </p:nvSpPr>
        <p:spPr>
          <a:xfrm>
            <a:off x="2602998" y="2664649"/>
            <a:ext cx="33138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50D271"/>
                </a:solidFill>
                <a:latin typeface="Arial"/>
                <a:ea typeface="Arial"/>
                <a:cs typeface="Arial"/>
                <a:sym typeface="Arial"/>
              </a:rPr>
              <a:t>classcode.fr</a:t>
            </a:r>
            <a:endParaRPr b="1" sz="28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50D271"/>
                </a:solidFill>
                <a:latin typeface="Roboto"/>
                <a:ea typeface="Roboto"/>
                <a:cs typeface="Roboto"/>
                <a:sym typeface="Roboto"/>
              </a:rPr>
              <a:t>classcode-accueil@inria.fr</a:t>
            </a:r>
            <a:endParaRPr b="1" sz="20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Google Shape;321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Google Shape;322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1950" y="1452650"/>
            <a:ext cx="8207100" cy="1209900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37"/>
          <p:cNvSpPr txBox="1"/>
          <p:nvPr/>
        </p:nvSpPr>
        <p:spPr>
          <a:xfrm>
            <a:off x="5677798" y="4466649"/>
            <a:ext cx="33138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classcode.fr</a:t>
            </a:r>
            <a:endParaRPr sz="2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classcode-accueil@inria.fr</a:t>
            </a:r>
            <a:endParaRPr sz="2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OGO-01.png" id="329" name="Google Shape;329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2707" y="176743"/>
            <a:ext cx="7784400" cy="422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3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38"/>
          <p:cNvSpPr/>
          <p:nvPr/>
        </p:nvSpPr>
        <p:spPr>
          <a:xfrm>
            <a:off x="1230659" y="1663795"/>
            <a:ext cx="1320000" cy="626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3" name="Google Shape;333;p3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11607" y="1918178"/>
            <a:ext cx="1136400" cy="173400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38"/>
          <p:cNvSpPr txBox="1"/>
          <p:nvPr/>
        </p:nvSpPr>
        <p:spPr>
          <a:xfrm>
            <a:off x="181142" y="227772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LES PARTENAIRES HISTORIQUES </a:t>
            </a:r>
            <a:endParaRPr/>
          </a:p>
        </p:txBody>
      </p:sp>
      <p:pic>
        <p:nvPicPr>
          <p:cNvPr id="335" name="Google Shape;335;p3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308600" y="3465944"/>
            <a:ext cx="1524000" cy="66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76200" y="1478001"/>
            <a:ext cx="9144000" cy="26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EN 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FORM</a:t>
            </a:r>
            <a:r>
              <a:rPr b="1" lang="fr-FR" sz="2800">
                <a:solidFill>
                  <a:srgbClr val="7F7F7F"/>
                </a:solidFill>
              </a:rPr>
              <a:t>ANT</a:t>
            </a:r>
            <a:r>
              <a:rPr lang="fr-FR"/>
              <a:t> </a:t>
            </a:r>
            <a:r>
              <a:rPr b="1" lang="fr-FR" sz="2800">
                <a:solidFill>
                  <a:srgbClr val="4DD6DB"/>
                </a:solidFill>
                <a:latin typeface="Arial"/>
                <a:ea typeface="Arial"/>
                <a:cs typeface="Arial"/>
                <a:sym typeface="Arial"/>
              </a:rPr>
              <a:t>LES M</a:t>
            </a:r>
            <a:r>
              <a:rPr b="1" lang="fr-FR" sz="2800">
                <a:solidFill>
                  <a:srgbClr val="4DD6DB"/>
                </a:solidFill>
              </a:rPr>
              <a:t>É</a:t>
            </a:r>
            <a:r>
              <a:rPr b="1" lang="fr-FR" sz="2800">
                <a:solidFill>
                  <a:srgbClr val="4DD6DB"/>
                </a:solidFill>
                <a:latin typeface="Arial"/>
                <a:ea typeface="Arial"/>
                <a:cs typeface="Arial"/>
                <a:sym typeface="Arial"/>
              </a:rPr>
              <a:t>DIATEURS, ANIMATEURS ET ENSEIGNANTS</a:t>
            </a:r>
            <a:r>
              <a:rPr lang="fr-FR"/>
              <a:t> </a:t>
            </a:r>
            <a:r>
              <a:rPr b="1" lang="fr-FR" sz="2800">
                <a:solidFill>
                  <a:srgbClr val="7F7F7F"/>
                </a:solidFill>
              </a:rPr>
              <a:t>À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L’INFORMATIQUE LUDIQUE ET CR</a:t>
            </a:r>
            <a:r>
              <a:rPr b="1" lang="fr-FR" sz="2800">
                <a:solidFill>
                  <a:srgbClr val="7F7F7F"/>
                </a:solidFill>
              </a:rPr>
              <a:t>É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ATIVE ET </a:t>
            </a:r>
            <a:r>
              <a:rPr b="1" lang="fr-FR" sz="2800">
                <a:solidFill>
                  <a:srgbClr val="7F7F7F"/>
                </a:solidFill>
              </a:rPr>
              <a:t>À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LA “CULTURE CODE” !</a:t>
            </a:r>
            <a:endParaRPr b="1" sz="28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6"/>
          <p:cNvSpPr txBox="1"/>
          <p:nvPr/>
        </p:nvSpPr>
        <p:spPr>
          <a:xfrm>
            <a:off x="726875" y="1944250"/>
            <a:ext cx="7864800" cy="20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COMMENT FORMER </a:t>
            </a:r>
            <a:r>
              <a:rPr b="1" lang="fr-FR" sz="2800">
                <a:solidFill>
                  <a:srgbClr val="FFFFFF"/>
                </a:solidFill>
              </a:rPr>
              <a:t>LES MÉDIATEURS, </a:t>
            </a:r>
            <a:endParaRPr b="1" sz="2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</a:rPr>
              <a:t>LES ANIMATEURS ET LES ENSEIGNANTS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?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/>
        </p:nvSpPr>
        <p:spPr>
          <a:xfrm>
            <a:off x="685800" y="707037"/>
            <a:ext cx="9144000" cy="32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UNE 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FORMATION GRATUITE EN LIGNE </a:t>
            </a:r>
            <a:endParaRPr/>
          </a:p>
          <a:p>
            <a: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800"/>
              <a:buChar char="+"/>
            </a:pPr>
            <a:r>
              <a:rPr b="1" lang="fr-FR" sz="2800">
                <a:solidFill>
                  <a:srgbClr val="7F7F7F"/>
                </a:solidFill>
              </a:rPr>
              <a:t>DES RENCONTRES LOCALES</a:t>
            </a:r>
            <a:endParaRPr b="1" sz="2800">
              <a:solidFill>
                <a:srgbClr val="7F7F7F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= </a:t>
            </a:r>
            <a:r>
              <a:rPr b="1" lang="fr-FR" sz="2800">
                <a:solidFill>
                  <a:srgbClr val="4DD6DB"/>
                </a:solidFill>
              </a:rPr>
              <a:t>CLASS’CODE</a:t>
            </a:r>
            <a:r>
              <a:rPr b="1" lang="fr-FR" sz="2800">
                <a:solidFill>
                  <a:srgbClr val="7F7F7F"/>
                </a:solidFill>
              </a:rPr>
              <a:t>, UNE </a:t>
            </a:r>
            <a:r>
              <a:rPr b="1" lang="fr-FR" sz="2800">
                <a:solidFill>
                  <a:srgbClr val="4DD6DB"/>
                </a:solidFill>
              </a:rPr>
              <a:t>FORMATION HYBRIDE </a:t>
            </a:r>
            <a:endParaRPr b="1" sz="2800">
              <a:solidFill>
                <a:srgbClr val="4DD6DB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fr-FR" sz="2800">
                <a:solidFill>
                  <a:srgbClr val="4DD6DB"/>
                </a:solidFill>
              </a:rPr>
              <a:t>ET INNOVANTE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2800">
              <a:solidFill>
                <a:srgbClr val="7F7F7F"/>
              </a:solidFill>
            </a:endParaRPr>
          </a:p>
        </p:txBody>
      </p:sp>
      <p:pic>
        <p:nvPicPr>
          <p:cNvPr id="120" name="Google Shape;12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8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VALEURS</a:t>
            </a:r>
            <a:endParaRPr/>
          </a:p>
        </p:txBody>
      </p:sp>
      <p:sp>
        <p:nvSpPr>
          <p:cNvPr id="130" name="Google Shape;130;p18"/>
          <p:cNvSpPr txBox="1"/>
          <p:nvPr/>
        </p:nvSpPr>
        <p:spPr>
          <a:xfrm>
            <a:off x="791881" y="1404471"/>
            <a:ext cx="7978589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code informatique comme point d'entrée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 vers la science (informatique), la technique et la société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l'équité territoriale</a:t>
            </a:r>
            <a:endParaRPr b="1"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renforcement des territoires pédagogiques</a:t>
            </a:r>
            <a:endParaRPr b="1"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une démarche prenant en compte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les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enjeux de genre</a:t>
            </a:r>
            <a:endParaRPr b="1"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9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MOYENS</a:t>
            </a:r>
            <a:endParaRPr/>
          </a:p>
        </p:txBody>
      </p:sp>
      <p:sp>
        <p:nvSpPr>
          <p:cNvPr id="139" name="Google Shape;139;p19"/>
          <p:cNvSpPr txBox="1"/>
          <p:nvPr/>
        </p:nvSpPr>
        <p:spPr>
          <a:xfrm>
            <a:off x="791881" y="1404471"/>
            <a:ext cx="7978589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soutien des informaticiens 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457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(étudiants, élèves, techniciens, ingénieurs)</a:t>
            </a:r>
            <a:endParaRPr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la création de ressources éducatives libres</a:t>
            </a:r>
            <a:endParaRPr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la recherche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0"/>
          <p:cNvSpPr txBox="1"/>
          <p:nvPr/>
        </p:nvSpPr>
        <p:spPr>
          <a:xfrm>
            <a:off x="793500" y="1670700"/>
            <a:ext cx="7688700" cy="24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Concevoir, produire et déployer sur tout le territoire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une formation 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hybride 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à destination des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professionnels de l’éducation 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et de toutes les personnes désireuses d’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initier les jeunes à la pensée informatique.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OBJECTIFS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1"/>
          <p:cNvSpPr txBox="1"/>
          <p:nvPr/>
        </p:nvSpPr>
        <p:spPr>
          <a:xfrm>
            <a:off x="1173575" y="934675"/>
            <a:ext cx="4447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FFFFFF"/>
                </a:solidFill>
              </a:rPr>
              <a:t>COMMENT FONCTIONNE</a:t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7470" y="2006612"/>
            <a:ext cx="8207100" cy="104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