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e1b9c78e0_0_3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e1b9c78e0_0_3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1373fb158e_0_7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1373fb158e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193e0d6522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193e0d6522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193e0d6522_0_1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193e0d6522_0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1373fb158e_0_1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1373fb158e_0_1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137b8dded2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137b8dded2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17b584b9c8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17b584b9c8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e1b9c78e0_0_3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e1b9c78e0_0_3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6fdd6f1ce5_0_0: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6fdd6f1ce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6fdd6f1ce5_0_21: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6fdd6f1ce5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8cbc025bc7_0_94:notes"/>
          <p:cNvSpPr/>
          <p:nvPr>
            <p:ph idx="2" type="sldImg"/>
          </p:nvPr>
        </p:nvSpPr>
        <p:spPr>
          <a:xfrm>
            <a:off x="381309"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8cbc025bc7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g8cbc025bc7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4" name="Google Shape;94;g8cbc025bc7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8cbc025bc7_0_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8cbc025bc7_0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8216b4cf0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8216b4cf0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193e0d6522_0_4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193e0d6522_0_4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8246400" y="4245875"/>
            <a:ext cx="897600" cy="897600"/>
          </a:xfrm>
          <a:prstGeom prst="round1Rect">
            <a:avLst>
              <a:gd fmla="val 16667" name="adj"/>
            </a:avLst>
          </a:prstGeom>
          <a:solidFill>
            <a:schemeClr val="lt1">
              <a:alpha val="6808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90525" y="1819275"/>
            <a:ext cx="8222100" cy="933600"/>
          </a:xfrm>
          <a:prstGeom prst="rect">
            <a:avLst/>
          </a:prstGeom>
        </p:spPr>
        <p:txBody>
          <a:bodyPr anchorCtr="0" anchor="b"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13" name="Google Shape;13;p2"/>
          <p:cNvSpPr txBox="1"/>
          <p:nvPr>
            <p:ph idx="1" type="subTitle"/>
          </p:nvPr>
        </p:nvSpPr>
        <p:spPr>
          <a:xfrm>
            <a:off x="390525" y="2789130"/>
            <a:ext cx="8222100" cy="4329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p:txBody>
      </p:sp>
      <p:sp>
        <p:nvSpPr>
          <p:cNvPr id="14" name="Google Shape;14;p2"/>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7" name="Shape 57"/>
        <p:cNvGrpSpPr/>
        <p:nvPr/>
      </p:nvGrpSpPr>
      <p:grpSpPr>
        <a:xfrm>
          <a:off x="0" y="0"/>
          <a:ext cx="0" cy="0"/>
          <a:chOff x="0" y="0"/>
          <a:chExt cx="0" cy="0"/>
        </a:xfrm>
      </p:grpSpPr>
      <p:sp>
        <p:nvSpPr>
          <p:cNvPr id="58" name="Google Shape;58;p11"/>
          <p:cNvSpPr txBox="1"/>
          <p:nvPr>
            <p:ph hasCustomPrompt="1" type="title"/>
          </p:nvPr>
        </p:nvSpPr>
        <p:spPr>
          <a:xfrm>
            <a:off x="475500" y="1258525"/>
            <a:ext cx="8222100" cy="19635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p:nvPr>
            <p:ph idx="1" type="body"/>
          </p:nvPr>
        </p:nvSpPr>
        <p:spPr>
          <a:xfrm>
            <a:off x="475500" y="3304625"/>
            <a:ext cx="82221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60" name="Google Shape;60;p11"/>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1" name="Shape 61"/>
        <p:cNvGrpSpPr/>
        <p:nvPr/>
      </p:nvGrpSpPr>
      <p:grpSpPr>
        <a:xfrm>
          <a:off x="0" y="0"/>
          <a:ext cx="0" cy="0"/>
          <a:chOff x="0" y="0"/>
          <a:chExt cx="0" cy="0"/>
        </a:xfrm>
      </p:grpSpPr>
      <p:sp>
        <p:nvSpPr>
          <p:cNvPr id="62" name="Google Shape;62;p12"/>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460950" y="2065350"/>
            <a:ext cx="8222100" cy="1012800"/>
          </a:xfrm>
          <a:prstGeom prst="rect">
            <a:avLst/>
          </a:prstGeom>
        </p:spPr>
        <p:txBody>
          <a:bodyPr anchorCtr="0" anchor="ctr" bIns="91425" lIns="91425" spcFirstLastPara="1" rIns="91425" wrap="square" tIns="91425">
            <a:no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7" name="Google Shape;17;p3"/>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2" name="Google Shape;22;p4"/>
          <p:cNvSpPr txBox="1"/>
          <p:nvPr>
            <p:ph idx="1" type="body"/>
          </p:nvPr>
        </p:nvSpPr>
        <p:spPr>
          <a:xfrm>
            <a:off x="471900" y="1919075"/>
            <a:ext cx="8222100" cy="27102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Google Shape;23;p4"/>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5"/>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8" name="Google Shape;28;p5"/>
          <p:cNvSpPr txBox="1"/>
          <p:nvPr>
            <p:ph idx="1" type="body"/>
          </p:nvPr>
        </p:nvSpPr>
        <p:spPr>
          <a:xfrm>
            <a:off x="471900" y="1919075"/>
            <a:ext cx="3999900" cy="2710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Google Shape;29;p5"/>
          <p:cNvSpPr txBox="1"/>
          <p:nvPr>
            <p:ph idx="2" type="body"/>
          </p:nvPr>
        </p:nvSpPr>
        <p:spPr>
          <a:xfrm>
            <a:off x="4694250" y="1919075"/>
            <a:ext cx="3999900" cy="27102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0" name="Google Shape;30;p5"/>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p:nvPr/>
        </p:nvSpPr>
        <p:spPr>
          <a:xfrm flipH="1" rot="10800000">
            <a:off x="0" y="656400"/>
            <a:ext cx="9144000" cy="44871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6"/>
          <p:cNvSpPr txBox="1"/>
          <p:nvPr>
            <p:ph type="title"/>
          </p:nvPr>
        </p:nvSpPr>
        <p:spPr>
          <a:xfrm>
            <a:off x="98250" y="16350"/>
            <a:ext cx="8826600" cy="602700"/>
          </a:xfrm>
          <a:prstGeom prst="rect">
            <a:avLst/>
          </a:prstGeom>
        </p:spPr>
        <p:txBody>
          <a:bodyPr anchorCtr="0" anchor="ctr" bIns="91425" lIns="91425" spcFirstLastPara="1" rIns="91425" wrap="square" tIns="91425">
            <a:no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p:txBody>
      </p:sp>
      <p:sp>
        <p:nvSpPr>
          <p:cNvPr id="35" name="Google Shape;35;p6"/>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sp>
        <p:nvSpPr>
          <p:cNvPr id="37" name="Google Shape;37;p7"/>
          <p:cNvSpPr txBox="1"/>
          <p:nvPr/>
        </p:nvSpPr>
        <p:spPr>
          <a:xfrm flipH="1" rot="10800000">
            <a:off x="3276600" y="25"/>
            <a:ext cx="58674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7"/>
          <p:cNvSpPr txBox="1"/>
          <p:nvPr>
            <p:ph type="title"/>
          </p:nvPr>
        </p:nvSpPr>
        <p:spPr>
          <a:xfrm>
            <a:off x="226078" y="357800"/>
            <a:ext cx="2808000" cy="9534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0" name="Google Shape;40;p7"/>
          <p:cNvSpPr txBox="1"/>
          <p:nvPr>
            <p:ph idx="1" type="body"/>
          </p:nvPr>
        </p:nvSpPr>
        <p:spPr>
          <a:xfrm>
            <a:off x="226075" y="1465800"/>
            <a:ext cx="2808000" cy="3163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Clr>
                <a:schemeClr val="lt1"/>
              </a:buClr>
              <a:buSzPts val="1200"/>
              <a:buChar char="●"/>
              <a:defRPr sz="1200">
                <a:solidFill>
                  <a:schemeClr val="lt1"/>
                </a:solidFill>
              </a:defRPr>
            </a:lvl1pPr>
            <a:lvl2pPr indent="-304800" lvl="1" marL="914400">
              <a:spcBef>
                <a:spcPts val="1600"/>
              </a:spcBef>
              <a:spcAft>
                <a:spcPts val="0"/>
              </a:spcAft>
              <a:buClr>
                <a:schemeClr val="lt1"/>
              </a:buClr>
              <a:buSzPts val="1200"/>
              <a:buChar char="○"/>
              <a:defRPr sz="1200">
                <a:solidFill>
                  <a:schemeClr val="lt1"/>
                </a:solidFill>
              </a:defRPr>
            </a:lvl2pPr>
            <a:lvl3pPr indent="-304800" lvl="2" marL="1371600">
              <a:spcBef>
                <a:spcPts val="1600"/>
              </a:spcBef>
              <a:spcAft>
                <a:spcPts val="0"/>
              </a:spcAft>
              <a:buClr>
                <a:schemeClr val="lt1"/>
              </a:buClr>
              <a:buSzPts val="1200"/>
              <a:buChar char="■"/>
              <a:defRPr sz="1200">
                <a:solidFill>
                  <a:schemeClr val="lt1"/>
                </a:solidFill>
              </a:defRPr>
            </a:lvl3pPr>
            <a:lvl4pPr indent="-304800" lvl="3" marL="1828800">
              <a:spcBef>
                <a:spcPts val="1600"/>
              </a:spcBef>
              <a:spcAft>
                <a:spcPts val="0"/>
              </a:spcAft>
              <a:buClr>
                <a:schemeClr val="lt1"/>
              </a:buClr>
              <a:buSzPts val="1200"/>
              <a:buChar char="●"/>
              <a:defRPr sz="1200">
                <a:solidFill>
                  <a:schemeClr val="lt1"/>
                </a:solidFill>
              </a:defRPr>
            </a:lvl4pPr>
            <a:lvl5pPr indent="-304800" lvl="4" marL="2286000">
              <a:spcBef>
                <a:spcPts val="1600"/>
              </a:spcBef>
              <a:spcAft>
                <a:spcPts val="0"/>
              </a:spcAft>
              <a:buClr>
                <a:schemeClr val="lt1"/>
              </a:buClr>
              <a:buSzPts val="1200"/>
              <a:buChar char="○"/>
              <a:defRPr sz="1200">
                <a:solidFill>
                  <a:schemeClr val="lt1"/>
                </a:solidFill>
              </a:defRPr>
            </a:lvl5pPr>
            <a:lvl6pPr indent="-304800" lvl="5" marL="2743200">
              <a:spcBef>
                <a:spcPts val="1600"/>
              </a:spcBef>
              <a:spcAft>
                <a:spcPts val="0"/>
              </a:spcAft>
              <a:buClr>
                <a:schemeClr val="lt1"/>
              </a:buClr>
              <a:buSzPts val="1200"/>
              <a:buChar char="■"/>
              <a:defRPr sz="1200">
                <a:solidFill>
                  <a:schemeClr val="lt1"/>
                </a:solidFill>
              </a:defRPr>
            </a:lvl6pPr>
            <a:lvl7pPr indent="-304800" lvl="6" marL="3200400">
              <a:spcBef>
                <a:spcPts val="1600"/>
              </a:spcBef>
              <a:spcAft>
                <a:spcPts val="0"/>
              </a:spcAft>
              <a:buClr>
                <a:schemeClr val="lt1"/>
              </a:buClr>
              <a:buSzPts val="1200"/>
              <a:buChar char="●"/>
              <a:defRPr sz="1200">
                <a:solidFill>
                  <a:schemeClr val="lt1"/>
                </a:solidFill>
              </a:defRPr>
            </a:lvl7pPr>
            <a:lvl8pPr indent="-304800" lvl="7" marL="3657600">
              <a:spcBef>
                <a:spcPts val="1600"/>
              </a:spcBef>
              <a:spcAft>
                <a:spcPts val="0"/>
              </a:spcAft>
              <a:buClr>
                <a:schemeClr val="lt1"/>
              </a:buClr>
              <a:buSzPts val="1200"/>
              <a:buChar char="○"/>
              <a:defRPr sz="1200">
                <a:solidFill>
                  <a:schemeClr val="lt1"/>
                </a:solidFill>
              </a:defRPr>
            </a:lvl8pPr>
            <a:lvl9pPr indent="-304800" lvl="8" marL="4114800">
              <a:spcBef>
                <a:spcPts val="1600"/>
              </a:spcBef>
              <a:spcAft>
                <a:spcPts val="1600"/>
              </a:spcAft>
              <a:buClr>
                <a:schemeClr val="lt1"/>
              </a:buClr>
              <a:buSzPts val="1200"/>
              <a:buChar char="■"/>
              <a:defRPr sz="1200">
                <a:solidFill>
                  <a:schemeClr val="lt1"/>
                </a:solidFill>
              </a:defRPr>
            </a:lvl9pPr>
          </a:lstStyle>
          <a:p/>
        </p:txBody>
      </p:sp>
      <p:sp>
        <p:nvSpPr>
          <p:cNvPr id="41" name="Google Shape;41;p7"/>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2" name="Shape 42"/>
        <p:cNvGrpSpPr/>
        <p:nvPr/>
      </p:nvGrpSpPr>
      <p:grpSpPr>
        <a:xfrm>
          <a:off x="0" y="0"/>
          <a:ext cx="0" cy="0"/>
          <a:chOff x="0" y="0"/>
          <a:chExt cx="0" cy="0"/>
        </a:xfrm>
      </p:grpSpPr>
      <p:sp>
        <p:nvSpPr>
          <p:cNvPr id="43" name="Google Shape;43;p8"/>
          <p:cNvSpPr txBox="1"/>
          <p:nvPr>
            <p:ph type="title"/>
          </p:nvPr>
        </p:nvSpPr>
        <p:spPr>
          <a:xfrm>
            <a:off x="490250" y="488250"/>
            <a:ext cx="62271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p:txBody>
      </p:sp>
      <p:sp>
        <p:nvSpPr>
          <p:cNvPr id="44" name="Google Shape;44;p8"/>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p:txBody>
      </p:sp>
      <p:sp>
        <p:nvSpPr>
          <p:cNvPr id="49" name="Google Shape;49;p9"/>
          <p:cNvSpPr txBox="1"/>
          <p:nvPr>
            <p:ph idx="1" type="subTitle"/>
          </p:nvPr>
        </p:nvSpPr>
        <p:spPr>
          <a:xfrm>
            <a:off x="265500" y="2779467"/>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51" name="Google Shape;51;p9"/>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0"/>
          <p:cNvSpPr txBox="1"/>
          <p:nvPr/>
        </p:nvSpPr>
        <p:spPr>
          <a:xfrm flipH="1" rot="10800000">
            <a:off x="0" y="0"/>
            <a:ext cx="9144000" cy="4695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0"/>
          <p:cNvSpPr/>
          <p:nvPr/>
        </p:nvSpPr>
        <p:spPr>
          <a:xfrm flipH="1" rot="10800000">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0"/>
          <p:cNvSpPr txBox="1"/>
          <p:nvPr>
            <p:ph idx="1" type="body"/>
          </p:nvPr>
        </p:nvSpPr>
        <p:spPr>
          <a:xfrm>
            <a:off x="57150" y="4696825"/>
            <a:ext cx="8382000" cy="4467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Clr>
                <a:schemeClr val="lt1"/>
              </a:buClr>
              <a:buSzPts val="1200"/>
              <a:buNone/>
              <a:defRPr sz="1200">
                <a:solidFill>
                  <a:schemeClr val="lt1"/>
                </a:solidFill>
              </a:defRPr>
            </a:lvl1pPr>
          </a:lstStyle>
          <a:p/>
        </p:txBody>
      </p:sp>
      <p:sp>
        <p:nvSpPr>
          <p:cNvPr id="56" name="Google Shape;56;p10"/>
          <p:cNvSpPr txBox="1"/>
          <p:nvPr>
            <p:ph idx="12" type="sldNum"/>
          </p:nvPr>
        </p:nvSpPr>
        <p:spPr>
          <a:xfrm>
            <a:off x="8523541" y="4695623"/>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terial">
    <p:bg>
      <p:bgPr>
        <a:solidFill>
          <a:srgbClr val="0080CF"/>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p:txBody>
      </p:sp>
      <p:sp>
        <p:nvSpPr>
          <p:cNvPr id="7" name="Google Shape;7;p1"/>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indent="-317500" lvl="1" marL="9144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2pPr>
            <a:lvl3pPr indent="-317500" lvl="2" marL="13716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3pPr>
            <a:lvl4pPr indent="-317500" lvl="3" marL="18288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4pPr>
            <a:lvl5pPr indent="-317500" lvl="4" marL="22860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5pPr>
            <a:lvl6pPr indent="-317500" lvl="5" marL="27432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6pPr>
            <a:lvl7pPr indent="-317500" lvl="6" marL="32004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7pPr>
            <a:lvl8pPr indent="-317500" lvl="7" marL="36576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8pPr>
            <a:lvl9pPr indent="-317500" lvl="8" marL="4114800">
              <a:lnSpc>
                <a:spcPct val="115000"/>
              </a:lnSpc>
              <a:spcBef>
                <a:spcPts val="1600"/>
              </a:spcBef>
              <a:spcAft>
                <a:spcPts val="1600"/>
              </a:spcAft>
              <a:buClr>
                <a:schemeClr val="lt2"/>
              </a:buClr>
              <a:buSzPts val="1400"/>
              <a:buFont typeface="Roboto"/>
              <a:buChar char="■"/>
              <a:defRPr>
                <a:solidFill>
                  <a:schemeClr val="lt2"/>
                </a:solidFill>
                <a:latin typeface="Roboto"/>
                <a:ea typeface="Roboto"/>
                <a:cs typeface="Roboto"/>
                <a:sym typeface="Roboto"/>
              </a:defRPr>
            </a:lvl9pPr>
          </a:lstStyle>
          <a:p/>
        </p:txBody>
      </p:sp>
      <p:sp>
        <p:nvSpPr>
          <p:cNvPr id="8" name="Google Shape;8;p1"/>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1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image" Target="../media/image13.png"/><Relationship Id="rId4" Type="http://schemas.openxmlformats.org/officeDocument/2006/relationships/image" Target="../media/image4.png"/><Relationship Id="rId5" Type="http://schemas.openxmlformats.org/officeDocument/2006/relationships/image" Target="../media/image2.png"/><Relationship Id="rId6" Type="http://schemas.openxmlformats.org/officeDocument/2006/relationships/image" Target="../media/image3.png"/><Relationship Id="rId7" Type="http://schemas.openxmlformats.org/officeDocument/2006/relationships/image" Target="../media/image6.png"/><Relationship Id="rId8"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image" Target="../media/image1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1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s://stars.aashe.org/resources-support/technical-manual/" TargetMode="External"/><Relationship Id="rId4" Type="http://schemas.openxmlformats.org/officeDocument/2006/relationships/hyperlink" Target="https://stars.aashe.org/resources-support/help-center/" TargetMode="External"/><Relationship Id="rId5" Type="http://schemas.openxmlformats.org/officeDocument/2006/relationships/hyperlink" Target="https://stars.aashe.org/resources-support/forms-templates/" TargetMode="External"/><Relationship Id="rId6" Type="http://schemas.openxmlformats.org/officeDocument/2006/relationships/image" Target="../media/image13.png"/><Relationship Id="rId7" Type="http://schemas.openxmlformats.org/officeDocument/2006/relationships/hyperlink" Target="https://reports.aashe.org/institutions/data-displays/2.0/content/?institution__institution_type=DO_NOT_FILTER" TargetMode="External"/><Relationship Id="rId8" Type="http://schemas.openxmlformats.org/officeDocument/2006/relationships/hyperlink" Target="https://benchmarks.aashe.org/"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5.xml"/><Relationship Id="rId3"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reports.aashe.org/institutions/participants-and-reports/" TargetMode="External"/><Relationship Id="rId4" Type="http://schemas.openxmlformats.org/officeDocument/2006/relationships/hyperlink" Target="http://www.aashe.org/sustainable-campus-inde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13.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image" Target="../media/image1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80CF"/>
        </a:solidFill>
      </p:bgPr>
    </p:bg>
    <p:spTree>
      <p:nvGrpSpPr>
        <p:cNvPr id="66" name="Shape 66"/>
        <p:cNvGrpSpPr/>
        <p:nvPr/>
      </p:nvGrpSpPr>
      <p:grpSpPr>
        <a:xfrm>
          <a:off x="0" y="0"/>
          <a:ext cx="0" cy="0"/>
          <a:chOff x="0" y="0"/>
          <a:chExt cx="0" cy="0"/>
        </a:xfrm>
      </p:grpSpPr>
      <p:pic>
        <p:nvPicPr>
          <p:cNvPr descr="STARS_white_300.png" id="67" name="Google Shape;67;p13"/>
          <p:cNvPicPr preferRelativeResize="0"/>
          <p:nvPr/>
        </p:nvPicPr>
        <p:blipFill>
          <a:blip r:embed="rId3">
            <a:alphaModFix/>
          </a:blip>
          <a:stretch>
            <a:fillRect/>
          </a:stretch>
        </p:blipFill>
        <p:spPr>
          <a:xfrm>
            <a:off x="2853501" y="883300"/>
            <a:ext cx="3437006" cy="3376876"/>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2"/>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Public Recognition</a:t>
            </a:r>
            <a:endParaRPr/>
          </a:p>
        </p:txBody>
      </p:sp>
      <p:pic>
        <p:nvPicPr>
          <p:cNvPr descr="STARS_white_300.png" id="145" name="Google Shape;145;p22"/>
          <p:cNvPicPr preferRelativeResize="0"/>
          <p:nvPr/>
        </p:nvPicPr>
        <p:blipFill>
          <a:blip r:embed="rId3">
            <a:alphaModFix/>
          </a:blip>
          <a:stretch>
            <a:fillRect/>
          </a:stretch>
        </p:blipFill>
        <p:spPr>
          <a:xfrm>
            <a:off x="7877650" y="742950"/>
            <a:ext cx="709106" cy="696714"/>
          </a:xfrm>
          <a:prstGeom prst="rect">
            <a:avLst/>
          </a:prstGeom>
          <a:noFill/>
          <a:ln>
            <a:noFill/>
          </a:ln>
        </p:spPr>
      </p:pic>
      <p:pic>
        <p:nvPicPr>
          <p:cNvPr descr="Stars_Seal_Platinum_RGB_72.png" id="146" name="Google Shape;146;p22"/>
          <p:cNvPicPr preferRelativeResize="0"/>
          <p:nvPr/>
        </p:nvPicPr>
        <p:blipFill>
          <a:blip r:embed="rId4">
            <a:alphaModFix/>
          </a:blip>
          <a:stretch>
            <a:fillRect/>
          </a:stretch>
        </p:blipFill>
        <p:spPr>
          <a:xfrm>
            <a:off x="454725" y="2512744"/>
            <a:ext cx="1244869" cy="1244869"/>
          </a:xfrm>
          <a:prstGeom prst="rect">
            <a:avLst/>
          </a:prstGeom>
          <a:noFill/>
          <a:ln>
            <a:noFill/>
          </a:ln>
        </p:spPr>
      </p:pic>
      <p:pic>
        <p:nvPicPr>
          <p:cNvPr descr="Stars_Seal_Gold_RGB_72.png" id="147" name="Google Shape;147;p22"/>
          <p:cNvPicPr preferRelativeResize="0"/>
          <p:nvPr/>
        </p:nvPicPr>
        <p:blipFill>
          <a:blip r:embed="rId5">
            <a:alphaModFix/>
          </a:blip>
          <a:stretch>
            <a:fillRect/>
          </a:stretch>
        </p:blipFill>
        <p:spPr>
          <a:xfrm>
            <a:off x="2131125" y="2512744"/>
            <a:ext cx="1244869" cy="1244869"/>
          </a:xfrm>
          <a:prstGeom prst="rect">
            <a:avLst/>
          </a:prstGeom>
          <a:noFill/>
          <a:ln>
            <a:noFill/>
          </a:ln>
        </p:spPr>
      </p:pic>
      <p:pic>
        <p:nvPicPr>
          <p:cNvPr descr="Stars_Seal_Silver_RGB_72.png" id="148" name="Google Shape;148;p22"/>
          <p:cNvPicPr preferRelativeResize="0"/>
          <p:nvPr/>
        </p:nvPicPr>
        <p:blipFill>
          <a:blip r:embed="rId6">
            <a:alphaModFix/>
          </a:blip>
          <a:stretch>
            <a:fillRect/>
          </a:stretch>
        </p:blipFill>
        <p:spPr>
          <a:xfrm>
            <a:off x="3807525" y="2512744"/>
            <a:ext cx="1244869" cy="1244869"/>
          </a:xfrm>
          <a:prstGeom prst="rect">
            <a:avLst/>
          </a:prstGeom>
          <a:noFill/>
          <a:ln>
            <a:noFill/>
          </a:ln>
        </p:spPr>
      </p:pic>
      <p:pic>
        <p:nvPicPr>
          <p:cNvPr descr="Stars_Seal_Bronze_RGB_72.png" id="149" name="Google Shape;149;p22"/>
          <p:cNvPicPr preferRelativeResize="0"/>
          <p:nvPr/>
        </p:nvPicPr>
        <p:blipFill>
          <a:blip r:embed="rId7">
            <a:alphaModFix/>
          </a:blip>
          <a:stretch>
            <a:fillRect/>
          </a:stretch>
        </p:blipFill>
        <p:spPr>
          <a:xfrm>
            <a:off x="5483925" y="2512744"/>
            <a:ext cx="1244869" cy="1244869"/>
          </a:xfrm>
          <a:prstGeom prst="rect">
            <a:avLst/>
          </a:prstGeom>
          <a:noFill/>
          <a:ln>
            <a:noFill/>
          </a:ln>
        </p:spPr>
      </p:pic>
      <p:pic>
        <p:nvPicPr>
          <p:cNvPr descr="Stars_Seal_Reporter_RGB_72.png" id="150" name="Google Shape;150;p22"/>
          <p:cNvPicPr preferRelativeResize="0"/>
          <p:nvPr/>
        </p:nvPicPr>
        <p:blipFill>
          <a:blip r:embed="rId8">
            <a:alphaModFix/>
          </a:blip>
          <a:stretch>
            <a:fillRect/>
          </a:stretch>
        </p:blipFill>
        <p:spPr>
          <a:xfrm>
            <a:off x="7160325" y="2512744"/>
            <a:ext cx="1244869" cy="1244869"/>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3"/>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Scoring</a:t>
            </a:r>
            <a:endParaRPr/>
          </a:p>
        </p:txBody>
      </p:sp>
      <p:pic>
        <p:nvPicPr>
          <p:cNvPr descr="STARS_white_300.png" id="156" name="Google Shape;156;p23"/>
          <p:cNvPicPr preferRelativeResize="0"/>
          <p:nvPr/>
        </p:nvPicPr>
        <p:blipFill>
          <a:blip r:embed="rId3">
            <a:alphaModFix/>
          </a:blip>
          <a:stretch>
            <a:fillRect/>
          </a:stretch>
        </p:blipFill>
        <p:spPr>
          <a:xfrm>
            <a:off x="7877650" y="742950"/>
            <a:ext cx="709106" cy="696714"/>
          </a:xfrm>
          <a:prstGeom prst="rect">
            <a:avLst/>
          </a:prstGeom>
          <a:noFill/>
          <a:ln>
            <a:noFill/>
          </a:ln>
        </p:spPr>
      </p:pic>
      <p:sp>
        <p:nvSpPr>
          <p:cNvPr id="157" name="Google Shape;157;p23"/>
          <p:cNvSpPr txBox="1"/>
          <p:nvPr/>
        </p:nvSpPr>
        <p:spPr>
          <a:xfrm>
            <a:off x="5753025" y="2150869"/>
            <a:ext cx="3375000" cy="2563800"/>
          </a:xfrm>
          <a:prstGeom prst="rect">
            <a:avLst/>
          </a:prstGeom>
          <a:noFill/>
          <a:ln>
            <a:noFill/>
          </a:ln>
        </p:spPr>
        <p:txBody>
          <a:bodyPr anchorCtr="0" anchor="t" bIns="91425" lIns="91425" spcFirstLastPara="1" rIns="91425" wrap="square" tIns="91425">
            <a:noAutofit/>
          </a:bodyPr>
          <a:lstStyle/>
          <a:p>
            <a:pPr indent="0" lvl="0" marL="0" rtl="0" algn="ctr">
              <a:lnSpc>
                <a:spcPct val="150000"/>
              </a:lnSpc>
              <a:spcBef>
                <a:spcPts val="0"/>
              </a:spcBef>
              <a:spcAft>
                <a:spcPts val="0"/>
              </a:spcAft>
              <a:buNone/>
            </a:pPr>
            <a:r>
              <a:rPr b="1" lang="en" sz="2000">
                <a:solidFill>
                  <a:schemeClr val="lt2"/>
                </a:solidFill>
                <a:latin typeface="Roboto"/>
                <a:ea typeface="Roboto"/>
                <a:cs typeface="Roboto"/>
                <a:sym typeface="Roboto"/>
              </a:rPr>
              <a:t>Recognition Level</a:t>
            </a:r>
            <a:endParaRPr b="1" sz="2000">
              <a:solidFill>
                <a:schemeClr val="lt2"/>
              </a:solidFill>
              <a:latin typeface="Roboto"/>
              <a:ea typeface="Roboto"/>
              <a:cs typeface="Roboto"/>
              <a:sym typeface="Roboto"/>
            </a:endParaRPr>
          </a:p>
          <a:p>
            <a:pPr indent="0" lvl="0" marL="0" rtl="0" algn="ctr">
              <a:lnSpc>
                <a:spcPct val="150000"/>
              </a:lnSpc>
              <a:spcBef>
                <a:spcPts val="0"/>
              </a:spcBef>
              <a:spcAft>
                <a:spcPts val="0"/>
              </a:spcAft>
              <a:buNone/>
            </a:pPr>
            <a:r>
              <a:rPr lang="en" sz="2000">
                <a:solidFill>
                  <a:schemeClr val="lt2"/>
                </a:solidFill>
                <a:latin typeface="Roboto"/>
                <a:ea typeface="Roboto"/>
                <a:cs typeface="Roboto"/>
                <a:sym typeface="Roboto"/>
              </a:rPr>
              <a:t>Platinum</a:t>
            </a:r>
            <a:endParaRPr sz="2000">
              <a:solidFill>
                <a:schemeClr val="lt2"/>
              </a:solidFill>
              <a:latin typeface="Roboto"/>
              <a:ea typeface="Roboto"/>
              <a:cs typeface="Roboto"/>
              <a:sym typeface="Roboto"/>
            </a:endParaRPr>
          </a:p>
          <a:p>
            <a:pPr indent="0" lvl="0" marL="0" rtl="0" algn="ctr">
              <a:lnSpc>
                <a:spcPct val="150000"/>
              </a:lnSpc>
              <a:spcBef>
                <a:spcPts val="0"/>
              </a:spcBef>
              <a:spcAft>
                <a:spcPts val="0"/>
              </a:spcAft>
              <a:buNone/>
            </a:pPr>
            <a:r>
              <a:rPr lang="en" sz="2000">
                <a:solidFill>
                  <a:schemeClr val="lt2"/>
                </a:solidFill>
                <a:latin typeface="Roboto"/>
                <a:ea typeface="Roboto"/>
                <a:cs typeface="Roboto"/>
                <a:sym typeface="Roboto"/>
              </a:rPr>
              <a:t>Gold</a:t>
            </a:r>
            <a:endParaRPr sz="2000">
              <a:solidFill>
                <a:schemeClr val="lt2"/>
              </a:solidFill>
              <a:latin typeface="Roboto"/>
              <a:ea typeface="Roboto"/>
              <a:cs typeface="Roboto"/>
              <a:sym typeface="Roboto"/>
            </a:endParaRPr>
          </a:p>
          <a:p>
            <a:pPr indent="0" lvl="0" marL="0" rtl="0" algn="ctr">
              <a:lnSpc>
                <a:spcPct val="150000"/>
              </a:lnSpc>
              <a:spcBef>
                <a:spcPts val="0"/>
              </a:spcBef>
              <a:spcAft>
                <a:spcPts val="0"/>
              </a:spcAft>
              <a:buNone/>
            </a:pPr>
            <a:r>
              <a:rPr lang="en" sz="2000">
                <a:solidFill>
                  <a:schemeClr val="lt2"/>
                </a:solidFill>
                <a:latin typeface="Roboto"/>
                <a:ea typeface="Roboto"/>
                <a:cs typeface="Roboto"/>
                <a:sym typeface="Roboto"/>
              </a:rPr>
              <a:t>Silver</a:t>
            </a:r>
            <a:endParaRPr sz="2000">
              <a:solidFill>
                <a:schemeClr val="lt2"/>
              </a:solidFill>
              <a:latin typeface="Roboto"/>
              <a:ea typeface="Roboto"/>
              <a:cs typeface="Roboto"/>
              <a:sym typeface="Roboto"/>
            </a:endParaRPr>
          </a:p>
          <a:p>
            <a:pPr indent="0" lvl="0" marL="0" rtl="0" algn="ctr">
              <a:lnSpc>
                <a:spcPct val="150000"/>
              </a:lnSpc>
              <a:spcBef>
                <a:spcPts val="0"/>
              </a:spcBef>
              <a:spcAft>
                <a:spcPts val="0"/>
              </a:spcAft>
              <a:buNone/>
            </a:pPr>
            <a:r>
              <a:rPr lang="en" sz="2000">
                <a:solidFill>
                  <a:schemeClr val="lt2"/>
                </a:solidFill>
                <a:latin typeface="Roboto"/>
                <a:ea typeface="Roboto"/>
                <a:cs typeface="Roboto"/>
                <a:sym typeface="Roboto"/>
              </a:rPr>
              <a:t>Bronze</a:t>
            </a:r>
            <a:endParaRPr sz="2000">
              <a:solidFill>
                <a:schemeClr val="lt2"/>
              </a:solidFill>
              <a:latin typeface="Roboto"/>
              <a:ea typeface="Roboto"/>
              <a:cs typeface="Roboto"/>
              <a:sym typeface="Roboto"/>
            </a:endParaRPr>
          </a:p>
          <a:p>
            <a:pPr indent="0" lvl="0" marL="0" rtl="0" algn="ctr">
              <a:lnSpc>
                <a:spcPct val="150000"/>
              </a:lnSpc>
              <a:spcBef>
                <a:spcPts val="0"/>
              </a:spcBef>
              <a:spcAft>
                <a:spcPts val="0"/>
              </a:spcAft>
              <a:buNone/>
            </a:pPr>
            <a:r>
              <a:rPr lang="en" sz="2000">
                <a:solidFill>
                  <a:schemeClr val="lt2"/>
                </a:solidFill>
                <a:latin typeface="Roboto"/>
                <a:ea typeface="Roboto"/>
                <a:cs typeface="Roboto"/>
                <a:sym typeface="Roboto"/>
              </a:rPr>
              <a:t>Reporter</a:t>
            </a:r>
            <a:endParaRPr sz="2000">
              <a:solidFill>
                <a:schemeClr val="lt2"/>
              </a:solidFill>
              <a:latin typeface="Roboto"/>
              <a:ea typeface="Roboto"/>
              <a:cs typeface="Roboto"/>
              <a:sym typeface="Roboto"/>
            </a:endParaRPr>
          </a:p>
        </p:txBody>
      </p:sp>
      <p:sp>
        <p:nvSpPr>
          <p:cNvPr id="158" name="Google Shape;158;p23"/>
          <p:cNvSpPr txBox="1"/>
          <p:nvPr/>
        </p:nvSpPr>
        <p:spPr>
          <a:xfrm>
            <a:off x="3162225" y="2150869"/>
            <a:ext cx="3375000" cy="2563800"/>
          </a:xfrm>
          <a:prstGeom prst="rect">
            <a:avLst/>
          </a:prstGeom>
          <a:noFill/>
          <a:ln>
            <a:noFill/>
          </a:ln>
        </p:spPr>
        <p:txBody>
          <a:bodyPr anchorCtr="0" anchor="t" bIns="91425" lIns="91425" spcFirstLastPara="1" rIns="91425" wrap="square" tIns="91425">
            <a:noAutofit/>
          </a:bodyPr>
          <a:lstStyle/>
          <a:p>
            <a:pPr indent="0" lvl="0" marL="0" rtl="0" algn="ctr">
              <a:lnSpc>
                <a:spcPct val="150000"/>
              </a:lnSpc>
              <a:spcBef>
                <a:spcPts val="0"/>
              </a:spcBef>
              <a:spcAft>
                <a:spcPts val="0"/>
              </a:spcAft>
              <a:buNone/>
            </a:pPr>
            <a:r>
              <a:rPr b="1" lang="en" sz="2000">
                <a:solidFill>
                  <a:schemeClr val="lt2"/>
                </a:solidFill>
                <a:latin typeface="Roboto"/>
                <a:ea typeface="Roboto"/>
                <a:cs typeface="Roboto"/>
                <a:sym typeface="Roboto"/>
              </a:rPr>
              <a:t>Score</a:t>
            </a:r>
            <a:endParaRPr b="1" sz="2000">
              <a:solidFill>
                <a:schemeClr val="lt2"/>
              </a:solidFill>
              <a:latin typeface="Roboto"/>
              <a:ea typeface="Roboto"/>
              <a:cs typeface="Roboto"/>
              <a:sym typeface="Roboto"/>
            </a:endParaRPr>
          </a:p>
          <a:p>
            <a:pPr indent="0" lvl="0" marL="0" rtl="0" algn="ctr">
              <a:lnSpc>
                <a:spcPct val="150000"/>
              </a:lnSpc>
              <a:spcBef>
                <a:spcPts val="0"/>
              </a:spcBef>
              <a:spcAft>
                <a:spcPts val="0"/>
              </a:spcAft>
              <a:buNone/>
            </a:pPr>
            <a:r>
              <a:rPr lang="en" sz="2000">
                <a:solidFill>
                  <a:schemeClr val="lt2"/>
                </a:solidFill>
                <a:latin typeface="Roboto"/>
                <a:ea typeface="Roboto"/>
                <a:cs typeface="Roboto"/>
                <a:sym typeface="Roboto"/>
              </a:rPr>
              <a:t>85 +</a:t>
            </a:r>
            <a:endParaRPr sz="2000">
              <a:solidFill>
                <a:schemeClr val="lt2"/>
              </a:solidFill>
              <a:latin typeface="Roboto"/>
              <a:ea typeface="Roboto"/>
              <a:cs typeface="Roboto"/>
              <a:sym typeface="Roboto"/>
            </a:endParaRPr>
          </a:p>
          <a:p>
            <a:pPr indent="0" lvl="0" marL="0" rtl="0" algn="ctr">
              <a:lnSpc>
                <a:spcPct val="150000"/>
              </a:lnSpc>
              <a:spcBef>
                <a:spcPts val="0"/>
              </a:spcBef>
              <a:spcAft>
                <a:spcPts val="0"/>
              </a:spcAft>
              <a:buNone/>
            </a:pPr>
            <a:r>
              <a:rPr lang="en" sz="2000">
                <a:solidFill>
                  <a:schemeClr val="lt2"/>
                </a:solidFill>
                <a:latin typeface="Roboto"/>
                <a:ea typeface="Roboto"/>
                <a:cs typeface="Roboto"/>
                <a:sym typeface="Roboto"/>
              </a:rPr>
              <a:t>65 - 84</a:t>
            </a:r>
            <a:endParaRPr sz="2000">
              <a:solidFill>
                <a:schemeClr val="lt2"/>
              </a:solidFill>
              <a:latin typeface="Roboto"/>
              <a:ea typeface="Roboto"/>
              <a:cs typeface="Roboto"/>
              <a:sym typeface="Roboto"/>
            </a:endParaRPr>
          </a:p>
          <a:p>
            <a:pPr indent="0" lvl="0" marL="0" rtl="0" algn="ctr">
              <a:lnSpc>
                <a:spcPct val="150000"/>
              </a:lnSpc>
              <a:spcBef>
                <a:spcPts val="0"/>
              </a:spcBef>
              <a:spcAft>
                <a:spcPts val="0"/>
              </a:spcAft>
              <a:buNone/>
            </a:pPr>
            <a:r>
              <a:rPr lang="en" sz="2000">
                <a:solidFill>
                  <a:schemeClr val="lt2"/>
                </a:solidFill>
                <a:latin typeface="Roboto"/>
                <a:ea typeface="Roboto"/>
                <a:cs typeface="Roboto"/>
                <a:sym typeface="Roboto"/>
              </a:rPr>
              <a:t>45 - 64</a:t>
            </a:r>
            <a:endParaRPr sz="2000">
              <a:solidFill>
                <a:schemeClr val="lt2"/>
              </a:solidFill>
              <a:latin typeface="Roboto"/>
              <a:ea typeface="Roboto"/>
              <a:cs typeface="Roboto"/>
              <a:sym typeface="Roboto"/>
            </a:endParaRPr>
          </a:p>
          <a:p>
            <a:pPr indent="0" lvl="0" marL="0" rtl="0" algn="ctr">
              <a:lnSpc>
                <a:spcPct val="150000"/>
              </a:lnSpc>
              <a:spcBef>
                <a:spcPts val="0"/>
              </a:spcBef>
              <a:spcAft>
                <a:spcPts val="0"/>
              </a:spcAft>
              <a:buNone/>
            </a:pPr>
            <a:r>
              <a:rPr lang="en" sz="2000">
                <a:solidFill>
                  <a:schemeClr val="lt2"/>
                </a:solidFill>
                <a:latin typeface="Roboto"/>
                <a:ea typeface="Roboto"/>
                <a:cs typeface="Roboto"/>
                <a:sym typeface="Roboto"/>
              </a:rPr>
              <a:t>25 - 44</a:t>
            </a:r>
            <a:endParaRPr sz="2000">
              <a:solidFill>
                <a:schemeClr val="lt2"/>
              </a:solidFill>
              <a:latin typeface="Roboto"/>
              <a:ea typeface="Roboto"/>
              <a:cs typeface="Roboto"/>
              <a:sym typeface="Roboto"/>
            </a:endParaRPr>
          </a:p>
          <a:p>
            <a:pPr indent="0" lvl="0" marL="0" rtl="0" algn="ctr">
              <a:lnSpc>
                <a:spcPct val="150000"/>
              </a:lnSpc>
              <a:spcBef>
                <a:spcPts val="0"/>
              </a:spcBef>
              <a:spcAft>
                <a:spcPts val="0"/>
              </a:spcAft>
              <a:buNone/>
            </a:pPr>
            <a:r>
              <a:rPr lang="en" sz="2000">
                <a:solidFill>
                  <a:schemeClr val="lt2"/>
                </a:solidFill>
                <a:latin typeface="Roboto"/>
                <a:ea typeface="Roboto"/>
                <a:cs typeface="Roboto"/>
                <a:sym typeface="Roboto"/>
              </a:rPr>
              <a:t>----</a:t>
            </a:r>
            <a:endParaRPr sz="2000">
              <a:solidFill>
                <a:schemeClr val="lt2"/>
              </a:solidFill>
              <a:latin typeface="Roboto"/>
              <a:ea typeface="Roboto"/>
              <a:cs typeface="Roboto"/>
              <a:sym typeface="Roboto"/>
            </a:endParaRPr>
          </a:p>
        </p:txBody>
      </p:sp>
      <p:sp>
        <p:nvSpPr>
          <p:cNvPr id="159" name="Google Shape;159;p23"/>
          <p:cNvSpPr/>
          <p:nvPr/>
        </p:nvSpPr>
        <p:spPr>
          <a:xfrm>
            <a:off x="793000" y="1855293"/>
            <a:ext cx="2560500" cy="1153200"/>
          </a:xfrm>
          <a:prstGeom prst="roundRect">
            <a:avLst>
              <a:gd fmla="val 16667" name="adj"/>
            </a:avLst>
          </a:prstGeom>
          <a:solidFill>
            <a:srgbClr val="00BCE4"/>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100">
                <a:solidFill>
                  <a:srgbClr val="FFFFFF"/>
                </a:solidFill>
                <a:latin typeface="Roboto"/>
                <a:ea typeface="Roboto"/>
                <a:cs typeface="Roboto"/>
                <a:sym typeface="Roboto"/>
              </a:rPr>
              <a:t>Percentage Score</a:t>
            </a:r>
            <a:endParaRPr sz="2100">
              <a:solidFill>
                <a:srgbClr val="FFFFFF"/>
              </a:solidFill>
              <a:latin typeface="Roboto"/>
              <a:ea typeface="Roboto"/>
              <a:cs typeface="Roboto"/>
              <a:sym typeface="Roboto"/>
            </a:endParaRPr>
          </a:p>
          <a:p>
            <a:pPr indent="0" lvl="0" marL="0" rtl="0" algn="ctr">
              <a:spcBef>
                <a:spcPts val="0"/>
              </a:spcBef>
              <a:spcAft>
                <a:spcPts val="0"/>
              </a:spcAft>
              <a:buNone/>
            </a:pPr>
            <a:r>
              <a:rPr lang="en" sz="1500">
                <a:solidFill>
                  <a:srgbClr val="FFFFFF"/>
                </a:solidFill>
                <a:latin typeface="Roboto"/>
                <a:ea typeface="Roboto"/>
                <a:cs typeface="Roboto"/>
                <a:sym typeface="Roboto"/>
              </a:rPr>
              <a:t>(% of  points earned)</a:t>
            </a:r>
            <a:endParaRPr sz="1500">
              <a:solidFill>
                <a:srgbClr val="FFFFFF"/>
              </a:solidFill>
              <a:latin typeface="Roboto"/>
              <a:ea typeface="Roboto"/>
              <a:cs typeface="Roboto"/>
              <a:sym typeface="Roboto"/>
            </a:endParaRPr>
          </a:p>
        </p:txBody>
      </p:sp>
      <p:sp>
        <p:nvSpPr>
          <p:cNvPr id="160" name="Google Shape;160;p23"/>
          <p:cNvSpPr txBox="1"/>
          <p:nvPr/>
        </p:nvSpPr>
        <p:spPr>
          <a:xfrm>
            <a:off x="1907433" y="2839080"/>
            <a:ext cx="267600" cy="30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latin typeface="Roboto"/>
                <a:ea typeface="Roboto"/>
                <a:cs typeface="Roboto"/>
                <a:sym typeface="Roboto"/>
              </a:rPr>
              <a:t>+</a:t>
            </a:r>
            <a:endParaRPr sz="2400">
              <a:latin typeface="Roboto"/>
              <a:ea typeface="Roboto"/>
              <a:cs typeface="Roboto"/>
              <a:sym typeface="Roboto"/>
            </a:endParaRPr>
          </a:p>
        </p:txBody>
      </p:sp>
      <p:sp>
        <p:nvSpPr>
          <p:cNvPr id="161" name="Google Shape;161;p23"/>
          <p:cNvSpPr/>
          <p:nvPr/>
        </p:nvSpPr>
        <p:spPr>
          <a:xfrm>
            <a:off x="793000" y="3247584"/>
            <a:ext cx="2560500" cy="726900"/>
          </a:xfrm>
          <a:prstGeom prst="roundRect">
            <a:avLst>
              <a:gd fmla="val 16667" name="adj"/>
            </a:avLst>
          </a:prstGeom>
          <a:solidFill>
            <a:srgbClr val="CEDC45"/>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000">
                <a:solidFill>
                  <a:srgbClr val="FFFFFF"/>
                </a:solidFill>
                <a:latin typeface="Roboto"/>
                <a:ea typeface="Roboto"/>
                <a:cs typeface="Roboto"/>
                <a:sym typeface="Roboto"/>
              </a:rPr>
              <a:t>Innovation &amp; Leadership pts</a:t>
            </a:r>
            <a:endParaRPr sz="2000">
              <a:solidFill>
                <a:srgbClr val="FFFFFF"/>
              </a:solidFill>
              <a:latin typeface="Roboto"/>
              <a:ea typeface="Roboto"/>
              <a:cs typeface="Roboto"/>
              <a:sym typeface="Roboto"/>
            </a:endParaRPr>
          </a:p>
        </p:txBody>
      </p:sp>
      <p:sp>
        <p:nvSpPr>
          <p:cNvPr id="162" name="Google Shape;162;p23"/>
          <p:cNvSpPr/>
          <p:nvPr/>
        </p:nvSpPr>
        <p:spPr>
          <a:xfrm>
            <a:off x="793000" y="4213728"/>
            <a:ext cx="2560500" cy="726900"/>
          </a:xfrm>
          <a:prstGeom prst="roundRect">
            <a:avLst>
              <a:gd fmla="val 16667" name="adj"/>
            </a:avLst>
          </a:prstGeom>
          <a:solidFill>
            <a:srgbClr val="6BBC49"/>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000">
                <a:solidFill>
                  <a:srgbClr val="FFFFFF"/>
                </a:solidFill>
                <a:latin typeface="Roboto"/>
                <a:ea typeface="Roboto"/>
                <a:cs typeface="Roboto"/>
                <a:sym typeface="Roboto"/>
              </a:rPr>
              <a:t>Overall STARS Score</a:t>
            </a:r>
            <a:endParaRPr sz="2000">
              <a:solidFill>
                <a:srgbClr val="FFFFFF"/>
              </a:solidFill>
              <a:latin typeface="Roboto"/>
              <a:ea typeface="Roboto"/>
              <a:cs typeface="Roboto"/>
              <a:sym typeface="Roboto"/>
            </a:endParaRPr>
          </a:p>
        </p:txBody>
      </p:sp>
      <p:sp>
        <p:nvSpPr>
          <p:cNvPr id="163" name="Google Shape;163;p23"/>
          <p:cNvSpPr txBox="1"/>
          <p:nvPr/>
        </p:nvSpPr>
        <p:spPr>
          <a:xfrm>
            <a:off x="1907433" y="3832655"/>
            <a:ext cx="267600" cy="304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400">
                <a:latin typeface="Roboto"/>
                <a:ea typeface="Roboto"/>
                <a:cs typeface="Roboto"/>
                <a:sym typeface="Roboto"/>
              </a:rPr>
              <a:t>=</a:t>
            </a:r>
            <a:endParaRPr sz="2400">
              <a:latin typeface="Roboto"/>
              <a:ea typeface="Roboto"/>
              <a:cs typeface="Roboto"/>
              <a:sym typeface="Roboto"/>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24"/>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Timeframes</a:t>
            </a:r>
            <a:endParaRPr/>
          </a:p>
        </p:txBody>
      </p:sp>
      <p:sp>
        <p:nvSpPr>
          <p:cNvPr id="169" name="Google Shape;169;p24"/>
          <p:cNvSpPr txBox="1"/>
          <p:nvPr>
            <p:ph idx="1" type="body"/>
          </p:nvPr>
        </p:nvSpPr>
        <p:spPr>
          <a:xfrm>
            <a:off x="471900" y="2002425"/>
            <a:ext cx="8222100" cy="2855400"/>
          </a:xfrm>
          <a:prstGeom prst="rect">
            <a:avLst/>
          </a:prstGeom>
        </p:spPr>
        <p:txBody>
          <a:bodyPr anchorCtr="0" anchor="t" bIns="91425" lIns="91425" spcFirstLastPara="1" rIns="91425" wrap="square" tIns="91425">
            <a:noAutofit/>
          </a:bodyPr>
          <a:lstStyle/>
          <a:p>
            <a:pPr indent="-355600" lvl="0" marL="457200" rtl="0" algn="l">
              <a:lnSpc>
                <a:spcPct val="150000"/>
              </a:lnSpc>
              <a:spcBef>
                <a:spcPts val="0"/>
              </a:spcBef>
              <a:spcAft>
                <a:spcPts val="0"/>
              </a:spcAft>
              <a:buSzPts val="2000"/>
              <a:buChar char="❏"/>
            </a:pPr>
            <a:r>
              <a:rPr lang="en" sz="2000"/>
              <a:t>Each STARS report and rating is valid for up to 3 years.</a:t>
            </a:r>
            <a:endParaRPr sz="2000"/>
          </a:p>
          <a:p>
            <a:pPr indent="-355600" lvl="0" marL="457200" rtl="0" algn="l">
              <a:lnSpc>
                <a:spcPct val="150000"/>
              </a:lnSpc>
              <a:spcBef>
                <a:spcPts val="0"/>
              </a:spcBef>
              <a:spcAft>
                <a:spcPts val="0"/>
              </a:spcAft>
              <a:buSzPts val="2000"/>
              <a:buChar char="❏"/>
            </a:pPr>
            <a:r>
              <a:rPr lang="en" sz="2000"/>
              <a:t>A report may be submitted as often as once per year.</a:t>
            </a:r>
            <a:endParaRPr sz="2000"/>
          </a:p>
          <a:p>
            <a:pPr indent="-355600" lvl="0" marL="457200" rtl="0" algn="l">
              <a:lnSpc>
                <a:spcPct val="150000"/>
              </a:lnSpc>
              <a:spcBef>
                <a:spcPts val="0"/>
              </a:spcBef>
              <a:spcAft>
                <a:spcPts val="0"/>
              </a:spcAft>
              <a:buSzPts val="2000"/>
              <a:buChar char="❏"/>
            </a:pPr>
            <a:r>
              <a:rPr lang="en" sz="2000"/>
              <a:t>Each full access subscription is valid for 12 months.</a:t>
            </a:r>
            <a:endParaRPr sz="2000"/>
          </a:p>
          <a:p>
            <a:pPr indent="-355600" lvl="0" marL="457200" rtl="0" algn="l">
              <a:lnSpc>
                <a:spcPct val="150000"/>
              </a:lnSpc>
              <a:spcBef>
                <a:spcPts val="0"/>
              </a:spcBef>
              <a:spcAft>
                <a:spcPts val="0"/>
              </a:spcAft>
              <a:buSzPts val="2000"/>
              <a:buChar char="❏"/>
            </a:pPr>
            <a:r>
              <a:rPr lang="en" sz="2000"/>
              <a:t>Annual deadlines exist for:</a:t>
            </a:r>
            <a:endParaRPr sz="2000"/>
          </a:p>
          <a:p>
            <a:pPr indent="-355600" lvl="1" marL="914400" rtl="0" algn="l">
              <a:lnSpc>
                <a:spcPct val="150000"/>
              </a:lnSpc>
              <a:spcBef>
                <a:spcPts val="0"/>
              </a:spcBef>
              <a:spcAft>
                <a:spcPts val="0"/>
              </a:spcAft>
              <a:buSzPts val="2000"/>
              <a:buChar char="❏"/>
            </a:pPr>
            <a:r>
              <a:rPr lang="en" sz="2000"/>
              <a:t>AASHE’s Sustainable Campus Index</a:t>
            </a:r>
            <a:endParaRPr sz="2000"/>
          </a:p>
          <a:p>
            <a:pPr indent="-355600" lvl="1" marL="914400" rtl="0" algn="l">
              <a:lnSpc>
                <a:spcPct val="150000"/>
              </a:lnSpc>
              <a:spcBef>
                <a:spcPts val="0"/>
              </a:spcBef>
              <a:spcAft>
                <a:spcPts val="0"/>
              </a:spcAft>
              <a:buSzPts val="2000"/>
              <a:buChar char="❏"/>
            </a:pPr>
            <a:r>
              <a:rPr lang="en" sz="2000"/>
              <a:t>Princeton Review’s annual green rankings</a:t>
            </a:r>
            <a:endParaRPr sz="2000"/>
          </a:p>
          <a:p>
            <a:pPr indent="0" lvl="0" marL="0" rtl="0" algn="l">
              <a:spcBef>
                <a:spcPts val="1600"/>
              </a:spcBef>
              <a:spcAft>
                <a:spcPts val="1600"/>
              </a:spcAft>
              <a:buNone/>
            </a:pPr>
            <a:r>
              <a:t/>
            </a:r>
            <a:endParaRPr sz="2000"/>
          </a:p>
        </p:txBody>
      </p:sp>
      <p:pic>
        <p:nvPicPr>
          <p:cNvPr descr="STARS_white_300.png" id="170" name="Google Shape;170;p24"/>
          <p:cNvPicPr preferRelativeResize="0"/>
          <p:nvPr/>
        </p:nvPicPr>
        <p:blipFill>
          <a:blip r:embed="rId3">
            <a:alphaModFix/>
          </a:blip>
          <a:stretch>
            <a:fillRect/>
          </a:stretch>
        </p:blipFill>
        <p:spPr>
          <a:xfrm>
            <a:off x="7877650" y="742950"/>
            <a:ext cx="709106" cy="696714"/>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25"/>
          <p:cNvSpPr txBox="1"/>
          <p:nvPr>
            <p:ph type="title"/>
          </p:nvPr>
        </p:nvSpPr>
        <p:spPr>
          <a:xfrm>
            <a:off x="226078" y="357800"/>
            <a:ext cx="2808000" cy="9534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sz="3200"/>
              <a:t>Reporting Process</a:t>
            </a:r>
            <a:endParaRPr sz="3200"/>
          </a:p>
        </p:txBody>
      </p:sp>
      <p:sp>
        <p:nvSpPr>
          <p:cNvPr id="176" name="Google Shape;176;p25"/>
          <p:cNvSpPr/>
          <p:nvPr/>
        </p:nvSpPr>
        <p:spPr>
          <a:xfrm>
            <a:off x="4314075" y="415325"/>
            <a:ext cx="1790400" cy="504300"/>
          </a:xfrm>
          <a:prstGeom prst="roundRect">
            <a:avLst>
              <a:gd fmla="val 16667" name="adj"/>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latin typeface="Roboto"/>
                <a:ea typeface="Roboto"/>
                <a:cs typeface="Roboto"/>
                <a:sym typeface="Roboto"/>
              </a:rPr>
              <a:t>Basic access</a:t>
            </a:r>
            <a:endParaRPr>
              <a:latin typeface="Roboto"/>
              <a:ea typeface="Roboto"/>
              <a:cs typeface="Roboto"/>
              <a:sym typeface="Roboto"/>
            </a:endParaRPr>
          </a:p>
        </p:txBody>
      </p:sp>
      <p:sp>
        <p:nvSpPr>
          <p:cNvPr id="177" name="Google Shape;177;p25"/>
          <p:cNvSpPr/>
          <p:nvPr/>
        </p:nvSpPr>
        <p:spPr>
          <a:xfrm>
            <a:off x="6374195" y="415325"/>
            <a:ext cx="1790400" cy="504300"/>
          </a:xfrm>
          <a:prstGeom prst="roundRect">
            <a:avLst>
              <a:gd fmla="val 16667" name="adj"/>
            </a:avLst>
          </a:prstGeom>
          <a:solidFill>
            <a:srgbClr val="6BBC49"/>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FFFFFF"/>
                </a:solidFill>
                <a:highlight>
                  <a:srgbClr val="6BBC49"/>
                </a:highlight>
                <a:latin typeface="Roboto"/>
                <a:ea typeface="Roboto"/>
                <a:cs typeface="Roboto"/>
                <a:sym typeface="Roboto"/>
              </a:rPr>
              <a:t>Full access</a:t>
            </a:r>
            <a:endParaRPr>
              <a:solidFill>
                <a:srgbClr val="FFFFFF"/>
              </a:solidFill>
              <a:highlight>
                <a:srgbClr val="6BBC49"/>
              </a:highlight>
              <a:latin typeface="Roboto"/>
              <a:ea typeface="Roboto"/>
              <a:cs typeface="Roboto"/>
              <a:sym typeface="Roboto"/>
            </a:endParaRPr>
          </a:p>
        </p:txBody>
      </p:sp>
      <p:sp>
        <p:nvSpPr>
          <p:cNvPr id="178" name="Google Shape;178;p25"/>
          <p:cNvSpPr/>
          <p:nvPr/>
        </p:nvSpPr>
        <p:spPr>
          <a:xfrm>
            <a:off x="4314075" y="1165643"/>
            <a:ext cx="3850500" cy="504300"/>
          </a:xfrm>
          <a:prstGeom prst="roundRect">
            <a:avLst>
              <a:gd fmla="val 16667" name="adj"/>
            </a:avLst>
          </a:prstGeom>
          <a:solidFill>
            <a:srgbClr val="F3F3F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latin typeface="Roboto"/>
                <a:ea typeface="Roboto"/>
                <a:cs typeface="Roboto"/>
                <a:sym typeface="Roboto"/>
              </a:rPr>
              <a:t>Complete credits</a:t>
            </a:r>
            <a:endParaRPr>
              <a:latin typeface="Roboto"/>
              <a:ea typeface="Roboto"/>
              <a:cs typeface="Roboto"/>
              <a:sym typeface="Roboto"/>
            </a:endParaRPr>
          </a:p>
        </p:txBody>
      </p:sp>
      <p:sp>
        <p:nvSpPr>
          <p:cNvPr id="179" name="Google Shape;179;p25"/>
          <p:cNvSpPr/>
          <p:nvPr/>
        </p:nvSpPr>
        <p:spPr>
          <a:xfrm>
            <a:off x="4314075" y="2666278"/>
            <a:ext cx="3850500" cy="504300"/>
          </a:xfrm>
          <a:prstGeom prst="roundRect">
            <a:avLst>
              <a:gd fmla="val 16667" name="adj"/>
            </a:avLst>
          </a:prstGeom>
          <a:solidFill>
            <a:srgbClr val="F3F3F3"/>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latin typeface="Roboto"/>
                <a:ea typeface="Roboto"/>
                <a:cs typeface="Roboto"/>
                <a:sym typeface="Roboto"/>
              </a:rPr>
              <a:t>Submit report</a:t>
            </a:r>
            <a:r>
              <a:rPr lang="en">
                <a:latin typeface="Roboto"/>
                <a:ea typeface="Roboto"/>
                <a:cs typeface="Roboto"/>
                <a:sym typeface="Roboto"/>
              </a:rPr>
              <a:t> (and executive letter)</a:t>
            </a:r>
            <a:endParaRPr>
              <a:latin typeface="Roboto"/>
              <a:ea typeface="Roboto"/>
              <a:cs typeface="Roboto"/>
              <a:sym typeface="Roboto"/>
            </a:endParaRPr>
          </a:p>
        </p:txBody>
      </p:sp>
      <p:sp>
        <p:nvSpPr>
          <p:cNvPr id="180" name="Google Shape;180;p25"/>
          <p:cNvSpPr/>
          <p:nvPr/>
        </p:nvSpPr>
        <p:spPr>
          <a:xfrm>
            <a:off x="4314075" y="4178124"/>
            <a:ext cx="1790400" cy="504300"/>
          </a:xfrm>
          <a:prstGeom prst="roundRect">
            <a:avLst>
              <a:gd fmla="val 16667" name="adj"/>
            </a:avLst>
          </a:prstGeom>
          <a:no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latin typeface="Roboto"/>
                <a:ea typeface="Roboto"/>
                <a:cs typeface="Roboto"/>
                <a:sym typeface="Roboto"/>
              </a:rPr>
              <a:t>Report published as Reporter</a:t>
            </a:r>
            <a:endParaRPr>
              <a:latin typeface="Roboto"/>
              <a:ea typeface="Roboto"/>
              <a:cs typeface="Roboto"/>
              <a:sym typeface="Roboto"/>
            </a:endParaRPr>
          </a:p>
        </p:txBody>
      </p:sp>
      <p:sp>
        <p:nvSpPr>
          <p:cNvPr id="181" name="Google Shape;181;p25"/>
          <p:cNvSpPr/>
          <p:nvPr/>
        </p:nvSpPr>
        <p:spPr>
          <a:xfrm>
            <a:off x="6374195" y="1915961"/>
            <a:ext cx="1790400" cy="504300"/>
          </a:xfrm>
          <a:prstGeom prst="roundRect">
            <a:avLst>
              <a:gd fmla="val 16667" name="adj"/>
            </a:avLst>
          </a:prstGeom>
          <a:solidFill>
            <a:srgbClr val="6BBC49"/>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FFFFFF"/>
                </a:solidFill>
                <a:latin typeface="Roboto"/>
                <a:ea typeface="Roboto"/>
                <a:cs typeface="Roboto"/>
                <a:sym typeface="Roboto"/>
              </a:rPr>
              <a:t>Monitor score</a:t>
            </a:r>
            <a:endParaRPr>
              <a:solidFill>
                <a:srgbClr val="FFFFFF"/>
              </a:solidFill>
              <a:latin typeface="Roboto"/>
              <a:ea typeface="Roboto"/>
              <a:cs typeface="Roboto"/>
              <a:sym typeface="Roboto"/>
            </a:endParaRPr>
          </a:p>
        </p:txBody>
      </p:sp>
      <p:sp>
        <p:nvSpPr>
          <p:cNvPr id="182" name="Google Shape;182;p25"/>
          <p:cNvSpPr/>
          <p:nvPr/>
        </p:nvSpPr>
        <p:spPr>
          <a:xfrm>
            <a:off x="6374195" y="4166914"/>
            <a:ext cx="1790400" cy="504300"/>
          </a:xfrm>
          <a:prstGeom prst="roundRect">
            <a:avLst>
              <a:gd fmla="val 16667" name="adj"/>
            </a:avLst>
          </a:prstGeom>
          <a:solidFill>
            <a:srgbClr val="6BBC49"/>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FFFFFF"/>
                </a:solidFill>
                <a:latin typeface="Roboto"/>
                <a:ea typeface="Roboto"/>
                <a:cs typeface="Roboto"/>
                <a:sym typeface="Roboto"/>
              </a:rPr>
              <a:t>Rating awarded</a:t>
            </a:r>
            <a:endParaRPr>
              <a:solidFill>
                <a:srgbClr val="FFFFFF"/>
              </a:solidFill>
              <a:latin typeface="Roboto"/>
              <a:ea typeface="Roboto"/>
              <a:cs typeface="Roboto"/>
              <a:sym typeface="Roboto"/>
            </a:endParaRPr>
          </a:p>
        </p:txBody>
      </p:sp>
      <p:cxnSp>
        <p:nvCxnSpPr>
          <p:cNvPr id="183" name="Google Shape;183;p25"/>
          <p:cNvCxnSpPr>
            <a:stCxn id="176" idx="2"/>
          </p:cNvCxnSpPr>
          <p:nvPr/>
        </p:nvCxnSpPr>
        <p:spPr>
          <a:xfrm flipH="1">
            <a:off x="5206875" y="919625"/>
            <a:ext cx="2400" cy="252600"/>
          </a:xfrm>
          <a:prstGeom prst="straightConnector1">
            <a:avLst/>
          </a:prstGeom>
          <a:noFill/>
          <a:ln cap="flat" cmpd="sng" w="9525">
            <a:solidFill>
              <a:srgbClr val="000000"/>
            </a:solidFill>
            <a:prstDash val="solid"/>
            <a:round/>
            <a:headEnd len="med" w="med" type="none"/>
            <a:tailEnd len="med" w="med" type="triangle"/>
          </a:ln>
        </p:spPr>
      </p:cxnSp>
      <p:cxnSp>
        <p:nvCxnSpPr>
          <p:cNvPr id="184" name="Google Shape;184;p25"/>
          <p:cNvCxnSpPr/>
          <p:nvPr/>
        </p:nvCxnSpPr>
        <p:spPr>
          <a:xfrm>
            <a:off x="5207006" y="1685359"/>
            <a:ext cx="0" cy="986400"/>
          </a:xfrm>
          <a:prstGeom prst="straightConnector1">
            <a:avLst/>
          </a:prstGeom>
          <a:noFill/>
          <a:ln cap="flat" cmpd="sng" w="9525">
            <a:solidFill>
              <a:srgbClr val="000000"/>
            </a:solidFill>
            <a:prstDash val="solid"/>
            <a:round/>
            <a:headEnd len="med" w="med" type="none"/>
            <a:tailEnd len="med" w="med" type="triangle"/>
          </a:ln>
        </p:spPr>
      </p:cxnSp>
      <p:cxnSp>
        <p:nvCxnSpPr>
          <p:cNvPr id="185" name="Google Shape;185;p25"/>
          <p:cNvCxnSpPr>
            <a:endCxn id="181" idx="0"/>
          </p:cNvCxnSpPr>
          <p:nvPr/>
        </p:nvCxnSpPr>
        <p:spPr>
          <a:xfrm>
            <a:off x="7267895" y="1669361"/>
            <a:ext cx="1500" cy="246600"/>
          </a:xfrm>
          <a:prstGeom prst="straightConnector1">
            <a:avLst/>
          </a:prstGeom>
          <a:noFill/>
          <a:ln cap="flat" cmpd="sng" w="9525">
            <a:solidFill>
              <a:srgbClr val="000000"/>
            </a:solidFill>
            <a:prstDash val="solid"/>
            <a:round/>
            <a:headEnd len="med" w="med" type="none"/>
            <a:tailEnd len="med" w="med" type="triangle"/>
          </a:ln>
        </p:spPr>
      </p:cxnSp>
      <p:cxnSp>
        <p:nvCxnSpPr>
          <p:cNvPr id="186" name="Google Shape;186;p25"/>
          <p:cNvCxnSpPr/>
          <p:nvPr/>
        </p:nvCxnSpPr>
        <p:spPr>
          <a:xfrm>
            <a:off x="7268013" y="922505"/>
            <a:ext cx="1500" cy="246600"/>
          </a:xfrm>
          <a:prstGeom prst="straightConnector1">
            <a:avLst/>
          </a:prstGeom>
          <a:noFill/>
          <a:ln cap="flat" cmpd="sng" w="9525">
            <a:solidFill>
              <a:srgbClr val="000000"/>
            </a:solidFill>
            <a:prstDash val="solid"/>
            <a:round/>
            <a:headEnd len="med" w="med" type="none"/>
            <a:tailEnd len="med" w="med" type="triangle"/>
          </a:ln>
        </p:spPr>
      </p:cxnSp>
      <p:cxnSp>
        <p:nvCxnSpPr>
          <p:cNvPr id="187" name="Google Shape;187;p25"/>
          <p:cNvCxnSpPr/>
          <p:nvPr/>
        </p:nvCxnSpPr>
        <p:spPr>
          <a:xfrm>
            <a:off x="7268013" y="2419960"/>
            <a:ext cx="1500" cy="246600"/>
          </a:xfrm>
          <a:prstGeom prst="straightConnector1">
            <a:avLst/>
          </a:prstGeom>
          <a:noFill/>
          <a:ln cap="flat" cmpd="sng" w="9525">
            <a:solidFill>
              <a:srgbClr val="000000"/>
            </a:solidFill>
            <a:prstDash val="solid"/>
            <a:round/>
            <a:headEnd len="med" w="med" type="none"/>
            <a:tailEnd len="med" w="med" type="triangle"/>
          </a:ln>
        </p:spPr>
      </p:cxnSp>
      <p:cxnSp>
        <p:nvCxnSpPr>
          <p:cNvPr id="188" name="Google Shape;188;p25"/>
          <p:cNvCxnSpPr/>
          <p:nvPr/>
        </p:nvCxnSpPr>
        <p:spPr>
          <a:xfrm>
            <a:off x="7268690" y="3170505"/>
            <a:ext cx="1500" cy="246600"/>
          </a:xfrm>
          <a:prstGeom prst="straightConnector1">
            <a:avLst/>
          </a:prstGeom>
          <a:noFill/>
          <a:ln cap="flat" cmpd="sng" w="9525">
            <a:solidFill>
              <a:srgbClr val="000000"/>
            </a:solidFill>
            <a:prstDash val="solid"/>
            <a:round/>
            <a:headEnd len="med" w="med" type="none"/>
            <a:tailEnd len="med" w="med" type="triangle"/>
          </a:ln>
        </p:spPr>
      </p:cxnSp>
      <p:cxnSp>
        <p:nvCxnSpPr>
          <p:cNvPr id="189" name="Google Shape;189;p25"/>
          <p:cNvCxnSpPr/>
          <p:nvPr/>
        </p:nvCxnSpPr>
        <p:spPr>
          <a:xfrm>
            <a:off x="7268013" y="3920822"/>
            <a:ext cx="1500" cy="246600"/>
          </a:xfrm>
          <a:prstGeom prst="straightConnector1">
            <a:avLst/>
          </a:prstGeom>
          <a:noFill/>
          <a:ln cap="flat" cmpd="sng" w="9525">
            <a:solidFill>
              <a:srgbClr val="000000"/>
            </a:solidFill>
            <a:prstDash val="solid"/>
            <a:round/>
            <a:headEnd len="med" w="med" type="none"/>
            <a:tailEnd len="med" w="med" type="triangle"/>
          </a:ln>
        </p:spPr>
      </p:cxnSp>
      <p:sp>
        <p:nvSpPr>
          <p:cNvPr id="190" name="Google Shape;190;p25"/>
          <p:cNvSpPr/>
          <p:nvPr/>
        </p:nvSpPr>
        <p:spPr>
          <a:xfrm>
            <a:off x="6374175" y="3416588"/>
            <a:ext cx="1790400" cy="504300"/>
          </a:xfrm>
          <a:prstGeom prst="roundRect">
            <a:avLst>
              <a:gd fmla="val 16667" name="adj"/>
            </a:avLst>
          </a:prstGeom>
          <a:solidFill>
            <a:srgbClr val="6BBC49"/>
          </a:solidFill>
          <a:ln cap="flat" cmpd="sng" w="9525">
            <a:solidFill>
              <a:srgbClr val="000000"/>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FFFFFF"/>
                </a:solidFill>
                <a:latin typeface="Roboto"/>
                <a:ea typeface="Roboto"/>
                <a:cs typeface="Roboto"/>
                <a:sym typeface="Roboto"/>
              </a:rPr>
              <a:t>Collaborative review and revision</a:t>
            </a:r>
            <a:endParaRPr>
              <a:solidFill>
                <a:srgbClr val="FFFFFF"/>
              </a:solidFill>
              <a:latin typeface="Roboto"/>
              <a:ea typeface="Roboto"/>
              <a:cs typeface="Roboto"/>
              <a:sym typeface="Roboto"/>
            </a:endParaRPr>
          </a:p>
        </p:txBody>
      </p:sp>
      <p:cxnSp>
        <p:nvCxnSpPr>
          <p:cNvPr id="191" name="Google Shape;191;p25"/>
          <p:cNvCxnSpPr>
            <a:endCxn id="180" idx="0"/>
          </p:cNvCxnSpPr>
          <p:nvPr/>
        </p:nvCxnSpPr>
        <p:spPr>
          <a:xfrm>
            <a:off x="5208675" y="3170724"/>
            <a:ext cx="600" cy="1007400"/>
          </a:xfrm>
          <a:prstGeom prst="straightConnector1">
            <a:avLst/>
          </a:prstGeom>
          <a:noFill/>
          <a:ln cap="flat" cmpd="sng" w="9525">
            <a:solidFill>
              <a:srgbClr val="000000"/>
            </a:solidFill>
            <a:prstDash val="solid"/>
            <a:round/>
            <a:headEnd len="med" w="med" type="none"/>
            <a:tailEnd len="med" w="med" type="triangle"/>
          </a:ln>
        </p:spPr>
      </p:cxn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26"/>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Resources</a:t>
            </a:r>
            <a:endParaRPr/>
          </a:p>
        </p:txBody>
      </p:sp>
      <p:sp>
        <p:nvSpPr>
          <p:cNvPr id="197" name="Google Shape;197;p26"/>
          <p:cNvSpPr txBox="1"/>
          <p:nvPr>
            <p:ph idx="1" type="body"/>
          </p:nvPr>
        </p:nvSpPr>
        <p:spPr>
          <a:xfrm>
            <a:off x="471900" y="2601200"/>
            <a:ext cx="3758700" cy="2256600"/>
          </a:xfrm>
          <a:prstGeom prst="rect">
            <a:avLst/>
          </a:prstGeom>
        </p:spPr>
        <p:txBody>
          <a:bodyPr anchorCtr="0" anchor="t" bIns="91425" lIns="91425" spcFirstLastPara="1" rIns="91425" wrap="square" tIns="91425">
            <a:noAutofit/>
          </a:bodyPr>
          <a:lstStyle/>
          <a:p>
            <a:pPr indent="-355600" lvl="0" marL="457200" rtl="0" algn="l">
              <a:lnSpc>
                <a:spcPct val="150000"/>
              </a:lnSpc>
              <a:spcBef>
                <a:spcPts val="0"/>
              </a:spcBef>
              <a:spcAft>
                <a:spcPts val="0"/>
              </a:spcAft>
              <a:buSzPts val="2000"/>
              <a:buChar char="❏"/>
            </a:pPr>
            <a:r>
              <a:rPr lang="en" sz="2000" u="sng">
                <a:solidFill>
                  <a:schemeClr val="hlink"/>
                </a:solidFill>
                <a:hlinkClick r:id="rId3"/>
              </a:rPr>
              <a:t>Technical Manual</a:t>
            </a:r>
            <a:endParaRPr sz="2000"/>
          </a:p>
          <a:p>
            <a:pPr indent="-355600" lvl="0" marL="457200" rtl="0" algn="l">
              <a:lnSpc>
                <a:spcPct val="150000"/>
              </a:lnSpc>
              <a:spcBef>
                <a:spcPts val="0"/>
              </a:spcBef>
              <a:spcAft>
                <a:spcPts val="0"/>
              </a:spcAft>
              <a:buSzPts val="2000"/>
              <a:buChar char="❏"/>
            </a:pPr>
            <a:r>
              <a:rPr lang="en" sz="2000" u="sng">
                <a:solidFill>
                  <a:schemeClr val="hlink"/>
                </a:solidFill>
                <a:hlinkClick r:id="rId4"/>
              </a:rPr>
              <a:t>Help Center</a:t>
            </a:r>
            <a:endParaRPr sz="2000"/>
          </a:p>
          <a:p>
            <a:pPr indent="-355600" lvl="0" marL="457200" rtl="0" algn="l">
              <a:lnSpc>
                <a:spcPct val="150000"/>
              </a:lnSpc>
              <a:spcBef>
                <a:spcPts val="0"/>
              </a:spcBef>
              <a:spcAft>
                <a:spcPts val="0"/>
              </a:spcAft>
              <a:buSzPts val="2000"/>
              <a:buChar char="❏"/>
            </a:pPr>
            <a:r>
              <a:rPr lang="en" sz="2000" u="sng">
                <a:solidFill>
                  <a:schemeClr val="hlink"/>
                </a:solidFill>
                <a:hlinkClick r:id="rId5"/>
              </a:rPr>
              <a:t>Forms &amp; Templates</a:t>
            </a:r>
            <a:endParaRPr sz="2000"/>
          </a:p>
          <a:p>
            <a:pPr indent="-355600" lvl="1" marL="914400" rtl="0" algn="l">
              <a:lnSpc>
                <a:spcPct val="150000"/>
              </a:lnSpc>
              <a:spcBef>
                <a:spcPts val="0"/>
              </a:spcBef>
              <a:spcAft>
                <a:spcPts val="0"/>
              </a:spcAft>
              <a:buSzPts val="2000"/>
              <a:buChar char="❏"/>
            </a:pPr>
            <a:r>
              <a:rPr lang="en" sz="2000"/>
              <a:t>Data Collection tab</a:t>
            </a:r>
            <a:endParaRPr sz="2000"/>
          </a:p>
        </p:txBody>
      </p:sp>
      <p:pic>
        <p:nvPicPr>
          <p:cNvPr descr="STARS_white_300.png" id="198" name="Google Shape;198;p26"/>
          <p:cNvPicPr preferRelativeResize="0"/>
          <p:nvPr/>
        </p:nvPicPr>
        <p:blipFill>
          <a:blip r:embed="rId6">
            <a:alphaModFix/>
          </a:blip>
          <a:stretch>
            <a:fillRect/>
          </a:stretch>
        </p:blipFill>
        <p:spPr>
          <a:xfrm>
            <a:off x="7877650" y="742950"/>
            <a:ext cx="709106" cy="696714"/>
          </a:xfrm>
          <a:prstGeom prst="rect">
            <a:avLst/>
          </a:prstGeom>
          <a:noFill/>
          <a:ln>
            <a:noFill/>
          </a:ln>
        </p:spPr>
      </p:pic>
      <p:sp>
        <p:nvSpPr>
          <p:cNvPr id="199" name="Google Shape;199;p26"/>
          <p:cNvSpPr txBox="1"/>
          <p:nvPr>
            <p:ph idx="1" type="body"/>
          </p:nvPr>
        </p:nvSpPr>
        <p:spPr>
          <a:xfrm>
            <a:off x="4299350" y="2601200"/>
            <a:ext cx="3631800" cy="2256600"/>
          </a:xfrm>
          <a:prstGeom prst="rect">
            <a:avLst/>
          </a:prstGeom>
        </p:spPr>
        <p:txBody>
          <a:bodyPr anchorCtr="0" anchor="t" bIns="91425" lIns="91425" spcFirstLastPara="1" rIns="91425" wrap="square" tIns="91425">
            <a:noAutofit/>
          </a:bodyPr>
          <a:lstStyle/>
          <a:p>
            <a:pPr indent="-355600" lvl="0" marL="457200" rtl="0" algn="l">
              <a:lnSpc>
                <a:spcPct val="150000"/>
              </a:lnSpc>
              <a:spcBef>
                <a:spcPts val="0"/>
              </a:spcBef>
              <a:spcAft>
                <a:spcPts val="0"/>
              </a:spcAft>
              <a:buSzPts val="2000"/>
              <a:buChar char="❏"/>
            </a:pPr>
            <a:r>
              <a:rPr lang="en" sz="2000" u="sng">
                <a:solidFill>
                  <a:schemeClr val="hlink"/>
                </a:solidFill>
                <a:hlinkClick r:id="rId7"/>
              </a:rPr>
              <a:t>Data Displays</a:t>
            </a:r>
            <a:endParaRPr sz="2000"/>
          </a:p>
          <a:p>
            <a:pPr indent="-355600" lvl="0" marL="457200" rtl="0" algn="l">
              <a:lnSpc>
                <a:spcPct val="150000"/>
              </a:lnSpc>
              <a:spcBef>
                <a:spcPts val="0"/>
              </a:spcBef>
              <a:spcAft>
                <a:spcPts val="0"/>
              </a:spcAft>
              <a:buSzPts val="2000"/>
              <a:buChar char="❏"/>
            </a:pPr>
            <a:r>
              <a:rPr lang="en" sz="2000" u="sng">
                <a:solidFill>
                  <a:schemeClr val="hlink"/>
                </a:solidFill>
                <a:hlinkClick r:id="rId8"/>
              </a:rPr>
              <a:t>Benchmarking Tool</a:t>
            </a:r>
            <a:endParaRPr sz="2000"/>
          </a:p>
          <a:p>
            <a:pPr indent="0" lvl="0" marL="0" rtl="0" algn="l">
              <a:spcBef>
                <a:spcPts val="1600"/>
              </a:spcBef>
              <a:spcAft>
                <a:spcPts val="1600"/>
              </a:spcAft>
              <a:buNone/>
            </a:pPr>
            <a:r>
              <a:t/>
            </a:r>
            <a:endParaRPr sz="2000"/>
          </a:p>
        </p:txBody>
      </p:sp>
      <p:sp>
        <p:nvSpPr>
          <p:cNvPr id="200" name="Google Shape;200;p26"/>
          <p:cNvSpPr txBox="1"/>
          <p:nvPr>
            <p:ph idx="1" type="body"/>
          </p:nvPr>
        </p:nvSpPr>
        <p:spPr>
          <a:xfrm>
            <a:off x="392625" y="2033375"/>
            <a:ext cx="3386400" cy="528600"/>
          </a:xfrm>
          <a:prstGeom prst="rect">
            <a:avLst/>
          </a:prstGeom>
        </p:spPr>
        <p:txBody>
          <a:bodyPr anchorCtr="0" anchor="t" bIns="91425" lIns="91425" spcFirstLastPara="1" rIns="91425" wrap="square" tIns="91425">
            <a:noAutofit/>
          </a:bodyPr>
          <a:lstStyle/>
          <a:p>
            <a:pPr indent="0" lvl="0" marL="0" marR="0" rtl="0" algn="l">
              <a:lnSpc>
                <a:spcPct val="150000"/>
              </a:lnSpc>
              <a:spcBef>
                <a:spcPts val="0"/>
              </a:spcBef>
              <a:spcAft>
                <a:spcPts val="1600"/>
              </a:spcAft>
              <a:buNone/>
            </a:pPr>
            <a:r>
              <a:rPr b="1" lang="en" sz="2000"/>
              <a:t>Data Collection:</a:t>
            </a:r>
            <a:endParaRPr b="1" sz="2000"/>
          </a:p>
        </p:txBody>
      </p:sp>
      <p:sp>
        <p:nvSpPr>
          <p:cNvPr id="201" name="Google Shape;201;p26"/>
          <p:cNvSpPr txBox="1"/>
          <p:nvPr>
            <p:ph idx="1" type="body"/>
          </p:nvPr>
        </p:nvSpPr>
        <p:spPr>
          <a:xfrm>
            <a:off x="4167800" y="2033380"/>
            <a:ext cx="3307200" cy="528600"/>
          </a:xfrm>
          <a:prstGeom prst="rect">
            <a:avLst/>
          </a:prstGeom>
        </p:spPr>
        <p:txBody>
          <a:bodyPr anchorCtr="0" anchor="t" bIns="91425" lIns="91425" spcFirstLastPara="1" rIns="91425" wrap="square" tIns="91425">
            <a:noAutofit/>
          </a:bodyPr>
          <a:lstStyle/>
          <a:p>
            <a:pPr indent="0" lvl="0" marL="0" marR="0" rtl="0" algn="l">
              <a:lnSpc>
                <a:spcPct val="150000"/>
              </a:lnSpc>
              <a:spcBef>
                <a:spcPts val="0"/>
              </a:spcBef>
              <a:spcAft>
                <a:spcPts val="1600"/>
              </a:spcAft>
              <a:buNone/>
            </a:pPr>
            <a:r>
              <a:rPr b="1" lang="en" sz="2000"/>
              <a:t>Benchmarking:</a:t>
            </a:r>
            <a:endParaRPr b="1" sz="20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27"/>
          <p:cNvSpPr txBox="1"/>
          <p:nvPr/>
        </p:nvSpPr>
        <p:spPr>
          <a:xfrm>
            <a:off x="3863675" y="1901944"/>
            <a:ext cx="4820400" cy="2887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t/>
            </a:r>
            <a:endParaRPr sz="3000">
              <a:solidFill>
                <a:schemeClr val="lt2"/>
              </a:solidFill>
              <a:latin typeface="Roboto"/>
              <a:ea typeface="Roboto"/>
              <a:cs typeface="Roboto"/>
              <a:sym typeface="Roboto"/>
            </a:endParaRPr>
          </a:p>
          <a:p>
            <a:pPr indent="0" lvl="0" marL="0" rtl="0" algn="l">
              <a:lnSpc>
                <a:spcPct val="115000"/>
              </a:lnSpc>
              <a:spcBef>
                <a:spcPts val="0"/>
              </a:spcBef>
              <a:spcAft>
                <a:spcPts val="0"/>
              </a:spcAft>
              <a:buNone/>
            </a:pPr>
            <a:r>
              <a:rPr lang="en" sz="2400">
                <a:solidFill>
                  <a:schemeClr val="lt2"/>
                </a:solidFill>
                <a:latin typeface="Roboto"/>
                <a:ea typeface="Roboto"/>
                <a:cs typeface="Roboto"/>
                <a:sym typeface="Roboto"/>
              </a:rPr>
              <a:t>Please contact us at:</a:t>
            </a:r>
            <a:endParaRPr sz="2400">
              <a:solidFill>
                <a:schemeClr val="lt2"/>
              </a:solidFill>
              <a:latin typeface="Roboto"/>
              <a:ea typeface="Roboto"/>
              <a:cs typeface="Roboto"/>
              <a:sym typeface="Roboto"/>
            </a:endParaRPr>
          </a:p>
          <a:p>
            <a:pPr indent="0" lvl="0" marL="0" rtl="0" algn="l">
              <a:lnSpc>
                <a:spcPct val="115000"/>
              </a:lnSpc>
              <a:spcBef>
                <a:spcPts val="0"/>
              </a:spcBef>
              <a:spcAft>
                <a:spcPts val="0"/>
              </a:spcAft>
              <a:buNone/>
            </a:pPr>
            <a:r>
              <a:rPr lang="en" sz="2400">
                <a:solidFill>
                  <a:srgbClr val="0080CF"/>
                </a:solidFill>
                <a:latin typeface="Roboto"/>
                <a:ea typeface="Roboto"/>
                <a:cs typeface="Roboto"/>
                <a:sym typeface="Roboto"/>
              </a:rPr>
              <a:t>stars@aashe.org</a:t>
            </a:r>
            <a:endParaRPr sz="2400">
              <a:solidFill>
                <a:schemeClr val="lt2"/>
              </a:solidFill>
              <a:latin typeface="Roboto"/>
              <a:ea typeface="Roboto"/>
              <a:cs typeface="Roboto"/>
              <a:sym typeface="Roboto"/>
            </a:endParaRPr>
          </a:p>
        </p:txBody>
      </p:sp>
      <p:pic>
        <p:nvPicPr>
          <p:cNvPr descr="STARS_white_300.png" id="207" name="Google Shape;207;p27"/>
          <p:cNvPicPr preferRelativeResize="0"/>
          <p:nvPr/>
        </p:nvPicPr>
        <p:blipFill>
          <a:blip r:embed="rId3">
            <a:alphaModFix/>
          </a:blip>
          <a:stretch>
            <a:fillRect/>
          </a:stretch>
        </p:blipFill>
        <p:spPr>
          <a:xfrm>
            <a:off x="354250" y="1333500"/>
            <a:ext cx="1992901" cy="19580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4"/>
          <p:cNvSpPr txBox="1"/>
          <p:nvPr>
            <p:ph idx="4294967295" type="subTitle"/>
          </p:nvPr>
        </p:nvSpPr>
        <p:spPr>
          <a:xfrm>
            <a:off x="390525" y="1360380"/>
            <a:ext cx="8222100" cy="4329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b="1" lang="en" sz="3200">
                <a:solidFill>
                  <a:srgbClr val="FFFFFF"/>
                </a:solidFill>
              </a:rPr>
              <a:t>The Sustainability Tracking, Assessment &amp; Rating System</a:t>
            </a:r>
            <a:r>
              <a:rPr b="1" lang="en" sz="3200">
                <a:solidFill>
                  <a:srgbClr val="FFFFFF"/>
                </a:solidFill>
                <a:latin typeface="Arial"/>
                <a:ea typeface="Arial"/>
                <a:cs typeface="Arial"/>
                <a:sym typeface="Arial"/>
              </a:rPr>
              <a:t>™ (STARS)</a:t>
            </a:r>
            <a:r>
              <a:rPr lang="en" sz="3200">
                <a:solidFill>
                  <a:srgbClr val="FFFFFF"/>
                </a:solidFill>
                <a:latin typeface="Arial"/>
                <a:ea typeface="Arial"/>
                <a:cs typeface="Arial"/>
                <a:sym typeface="Arial"/>
              </a:rPr>
              <a:t> is a transparent, self-reporting framework for colleges and universities to measure their sustainability performance.</a:t>
            </a:r>
            <a:endParaRPr sz="3200">
              <a:solidFill>
                <a:srgbClr val="FFFFFF"/>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5"/>
          <p:cNvSpPr/>
          <p:nvPr/>
        </p:nvSpPr>
        <p:spPr>
          <a:xfrm>
            <a:off x="0" y="221475"/>
            <a:ext cx="9144000" cy="4632900"/>
          </a:xfrm>
          <a:prstGeom prst="rect">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15"/>
          <p:cNvSpPr txBox="1"/>
          <p:nvPr/>
        </p:nvSpPr>
        <p:spPr>
          <a:xfrm>
            <a:off x="392625" y="478144"/>
            <a:ext cx="8232300" cy="343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1800">
                <a:solidFill>
                  <a:srgbClr val="00A160"/>
                </a:solidFill>
                <a:latin typeface="Roboto"/>
                <a:ea typeface="Roboto"/>
                <a:cs typeface="Roboto"/>
                <a:sym typeface="Roboto"/>
              </a:rPr>
              <a:t>Gain international recognition for your sustainability efforts.</a:t>
            </a:r>
            <a:endParaRPr b="1" sz="1500">
              <a:solidFill>
                <a:srgbClr val="00834F"/>
              </a:solidFill>
              <a:latin typeface="Roboto"/>
              <a:ea typeface="Roboto"/>
              <a:cs typeface="Roboto"/>
              <a:sym typeface="Roboto"/>
            </a:endParaRPr>
          </a:p>
          <a:p>
            <a:pPr indent="0" lvl="0" marL="0" rtl="0" algn="l">
              <a:spcBef>
                <a:spcPts val="0"/>
              </a:spcBef>
              <a:spcAft>
                <a:spcPts val="0"/>
              </a:spcAft>
              <a:buNone/>
            </a:pPr>
            <a:r>
              <a:t/>
            </a:r>
            <a:endParaRPr b="1" sz="1500">
              <a:solidFill>
                <a:srgbClr val="00834F"/>
              </a:solidFill>
            </a:endParaRPr>
          </a:p>
          <a:p>
            <a:pPr indent="0" lvl="0" marL="0" rtl="0" algn="l">
              <a:spcBef>
                <a:spcPts val="0"/>
              </a:spcBef>
              <a:spcAft>
                <a:spcPts val="0"/>
              </a:spcAft>
              <a:buNone/>
            </a:pPr>
            <a:r>
              <a:rPr lang="en" sz="1150">
                <a:solidFill>
                  <a:srgbClr val="425968"/>
                </a:solidFill>
                <a:latin typeface="Libre Franklin"/>
                <a:ea typeface="Libre Franklin"/>
                <a:cs typeface="Libre Franklin"/>
                <a:sym typeface="Libre Franklin"/>
              </a:rPr>
              <a:t>Join the </a:t>
            </a:r>
            <a:r>
              <a:rPr lang="en" sz="1150" u="sng">
                <a:solidFill>
                  <a:srgbClr val="15397F"/>
                </a:solidFill>
                <a:latin typeface="Libre Franklin"/>
                <a:ea typeface="Libre Franklin"/>
                <a:cs typeface="Libre Franklin"/>
                <a:sym typeface="Libre Franklin"/>
                <a:hlinkClick r:id="rId3">
                  <a:extLst>
                    <a:ext uri="{A12FA001-AC4F-418D-AE19-62706E023703}">
                      <ahyp:hlinkClr val="tx"/>
                    </a:ext>
                  </a:extLst>
                </a:hlinkClick>
              </a:rPr>
              <a:t>hundreds of higher education institutions</a:t>
            </a:r>
            <a:r>
              <a:rPr lang="en" sz="1150">
                <a:solidFill>
                  <a:srgbClr val="425968"/>
                </a:solidFill>
                <a:latin typeface="Libre Franklin"/>
                <a:ea typeface="Libre Franklin"/>
                <a:cs typeface="Libre Franklin"/>
                <a:sym typeface="Libre Franklin"/>
              </a:rPr>
              <a:t> around the world that have already earned a STARS Rating.</a:t>
            </a:r>
            <a:endParaRPr sz="1150">
              <a:solidFill>
                <a:srgbClr val="425968"/>
              </a:solidFill>
              <a:latin typeface="Libre Franklin"/>
              <a:ea typeface="Libre Franklin"/>
              <a:cs typeface="Libre Franklin"/>
              <a:sym typeface="Libre Franklin"/>
            </a:endParaRPr>
          </a:p>
          <a:p>
            <a:pPr indent="0" lvl="0" marL="0" rtl="0" algn="l">
              <a:lnSpc>
                <a:spcPct val="115000"/>
              </a:lnSpc>
              <a:spcBef>
                <a:spcPts val="1700"/>
              </a:spcBef>
              <a:spcAft>
                <a:spcPts val="0"/>
              </a:spcAft>
              <a:buNone/>
            </a:pPr>
            <a:r>
              <a:rPr lang="en" sz="1150">
                <a:solidFill>
                  <a:srgbClr val="425968"/>
                </a:solidFill>
                <a:latin typeface="Libre Franklin"/>
                <a:ea typeface="Libre Franklin"/>
                <a:cs typeface="Libre Franklin"/>
                <a:sym typeface="Libre Franklin"/>
              </a:rPr>
              <a:t>Rated institutions are featured in AASHE’s annual </a:t>
            </a:r>
            <a:r>
              <a:rPr lang="en" sz="1150" u="sng">
                <a:solidFill>
                  <a:srgbClr val="15397F"/>
                </a:solidFill>
                <a:latin typeface="Libre Franklin"/>
                <a:ea typeface="Libre Franklin"/>
                <a:cs typeface="Libre Franklin"/>
                <a:sym typeface="Libre Franklin"/>
                <a:hlinkClick r:id="rId4">
                  <a:extLst>
                    <a:ext uri="{A12FA001-AC4F-418D-AE19-62706E023703}">
                      <ahyp:hlinkClr val="tx"/>
                    </a:ext>
                  </a:extLst>
                </a:hlinkClick>
              </a:rPr>
              <a:t>Sustainable Campus Index </a:t>
            </a:r>
            <a:r>
              <a:rPr lang="en" sz="1150">
                <a:solidFill>
                  <a:srgbClr val="425968"/>
                </a:solidFill>
                <a:latin typeface="Libre Franklin"/>
                <a:ea typeface="Libre Franklin"/>
                <a:cs typeface="Libre Franklin"/>
                <a:sym typeface="Libre Franklin"/>
              </a:rPr>
              <a:t>(SCI), which highlights best practices and top performers by impact area and institution type, and are included in the STARS Benchmarking Tool, which allows AASHE members to compare institutions on their sustainability performance.</a:t>
            </a:r>
            <a:endParaRPr sz="1150">
              <a:solidFill>
                <a:srgbClr val="425968"/>
              </a:solidFill>
              <a:latin typeface="Libre Franklin"/>
              <a:ea typeface="Libre Franklin"/>
              <a:cs typeface="Libre Franklin"/>
              <a:sym typeface="Libre Franklin"/>
            </a:endParaRPr>
          </a:p>
          <a:p>
            <a:pPr indent="0" lvl="0" marL="0" rtl="0" algn="l">
              <a:spcBef>
                <a:spcPts val="1700"/>
              </a:spcBef>
              <a:spcAft>
                <a:spcPts val="0"/>
              </a:spcAft>
              <a:buNone/>
            </a:pPr>
            <a:r>
              <a:rPr b="1" lang="en" sz="1800">
                <a:solidFill>
                  <a:srgbClr val="00A160"/>
                </a:solidFill>
                <a:latin typeface="Roboto"/>
                <a:ea typeface="Roboto"/>
                <a:cs typeface="Roboto"/>
                <a:sym typeface="Roboto"/>
              </a:rPr>
              <a:t>Create a baseline for continuous improvement.</a:t>
            </a:r>
            <a:endParaRPr b="1" sz="1500">
              <a:solidFill>
                <a:srgbClr val="00834F"/>
              </a:solidFill>
              <a:latin typeface="Roboto"/>
              <a:ea typeface="Roboto"/>
              <a:cs typeface="Roboto"/>
              <a:sym typeface="Roboto"/>
            </a:endParaRPr>
          </a:p>
          <a:p>
            <a:pPr indent="0" lvl="0" marL="0" rtl="0" algn="l">
              <a:spcBef>
                <a:spcPts val="0"/>
              </a:spcBef>
              <a:spcAft>
                <a:spcPts val="0"/>
              </a:spcAft>
              <a:buNone/>
            </a:pPr>
            <a:r>
              <a:t/>
            </a:r>
            <a:endParaRPr b="1" sz="1500">
              <a:solidFill>
                <a:srgbClr val="00834F"/>
              </a:solidFill>
            </a:endParaRPr>
          </a:p>
          <a:p>
            <a:pPr indent="0" lvl="0" marL="0" rtl="0" algn="l">
              <a:spcBef>
                <a:spcPts val="0"/>
              </a:spcBef>
              <a:spcAft>
                <a:spcPts val="0"/>
              </a:spcAft>
              <a:buNone/>
            </a:pPr>
            <a:r>
              <a:rPr lang="en" sz="1150">
                <a:solidFill>
                  <a:srgbClr val="425968"/>
                </a:solidFill>
                <a:latin typeface="Libre Franklin"/>
                <a:ea typeface="Libre Franklin"/>
                <a:cs typeface="Libre Franklin"/>
                <a:sym typeface="Libre Franklin"/>
              </a:rPr>
              <a:t>STARS will allow you to comprehensively measure your institution’s current sustainability performance and assess your progress, both internally and in comparison to peer institutions.</a:t>
            </a:r>
            <a:endParaRPr sz="1150">
              <a:solidFill>
                <a:srgbClr val="425968"/>
              </a:solidFill>
              <a:latin typeface="Libre Franklin"/>
              <a:ea typeface="Libre Franklin"/>
              <a:cs typeface="Libre Franklin"/>
              <a:sym typeface="Libre Franklin"/>
            </a:endParaRPr>
          </a:p>
          <a:p>
            <a:pPr indent="0" lvl="0" marL="0" rtl="0" algn="l">
              <a:spcBef>
                <a:spcPts val="0"/>
              </a:spcBef>
              <a:spcAft>
                <a:spcPts val="0"/>
              </a:spcAft>
              <a:buNone/>
            </a:pPr>
            <a:r>
              <a:t/>
            </a:r>
            <a:endParaRPr sz="1150">
              <a:solidFill>
                <a:srgbClr val="425968"/>
              </a:solidFill>
              <a:latin typeface="Libre Franklin"/>
              <a:ea typeface="Libre Franklin"/>
              <a:cs typeface="Libre Franklin"/>
              <a:sym typeface="Libre Franklin"/>
            </a:endParaRPr>
          </a:p>
          <a:p>
            <a:pPr indent="0" lvl="0" marL="495300" rtl="0" algn="l">
              <a:lnSpc>
                <a:spcPct val="115000"/>
              </a:lnSpc>
              <a:spcBef>
                <a:spcPts val="0"/>
              </a:spcBef>
              <a:spcAft>
                <a:spcPts val="0"/>
              </a:spcAft>
              <a:buNone/>
            </a:pPr>
            <a:r>
              <a:rPr b="1" i="1" lang="en" sz="1150">
                <a:solidFill>
                  <a:srgbClr val="15397F"/>
                </a:solidFill>
              </a:rPr>
              <a:t>The STARS rating gave our institution something to celebrate, and the credits provided both food for thought in terms of what goals are achievable in our current context and what we might try to achieve in the long term.</a:t>
            </a:r>
            <a:endParaRPr b="1" i="1" sz="1150">
              <a:solidFill>
                <a:srgbClr val="15397F"/>
              </a:solidFill>
            </a:endParaRPr>
          </a:p>
          <a:p>
            <a:pPr indent="0" lvl="0" marL="495300" rtl="0" algn="l">
              <a:lnSpc>
                <a:spcPct val="115000"/>
              </a:lnSpc>
              <a:spcBef>
                <a:spcPts val="1000"/>
              </a:spcBef>
              <a:spcAft>
                <a:spcPts val="0"/>
              </a:spcAft>
              <a:buNone/>
            </a:pPr>
            <a:r>
              <a:rPr b="1" i="1" lang="en" sz="1150">
                <a:solidFill>
                  <a:srgbClr val="15397F"/>
                </a:solidFill>
              </a:rPr>
              <a:t>We now have more of a common vocabulary to talk about STARS-related topics. We also know where we need to go to improve in each of the categories. And because we are working with STARS, we have greater validity with others to get some of these other improvements developed and implemented.</a:t>
            </a:r>
            <a:endParaRPr b="1" i="1" sz="1150">
              <a:solidFill>
                <a:srgbClr val="15397F"/>
              </a:solidFill>
            </a:endParaRPr>
          </a:p>
          <a:p>
            <a:pPr indent="0" lvl="0" marL="0" rtl="0" algn="l">
              <a:spcBef>
                <a:spcPts val="1000"/>
              </a:spcBef>
              <a:spcAft>
                <a:spcPts val="1000"/>
              </a:spcAft>
              <a:buNone/>
            </a:pPr>
            <a:r>
              <a:t/>
            </a:r>
            <a:endParaRPr b="1" sz="1500">
              <a:solidFill>
                <a:srgbClr val="00834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6"/>
          <p:cNvSpPr/>
          <p:nvPr/>
        </p:nvSpPr>
        <p:spPr>
          <a:xfrm>
            <a:off x="0" y="221475"/>
            <a:ext cx="9144000" cy="4632900"/>
          </a:xfrm>
          <a:prstGeom prst="rect">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6"/>
          <p:cNvSpPr txBox="1"/>
          <p:nvPr/>
        </p:nvSpPr>
        <p:spPr>
          <a:xfrm>
            <a:off x="392625" y="478144"/>
            <a:ext cx="8232300" cy="3435600"/>
          </a:xfrm>
          <a:prstGeom prst="rect">
            <a:avLst/>
          </a:prstGeom>
          <a:noFill/>
          <a:ln>
            <a:noFill/>
          </a:ln>
        </p:spPr>
        <p:txBody>
          <a:bodyPr anchorCtr="0" anchor="t" bIns="91425" lIns="91425" spcFirstLastPara="1" rIns="91425" wrap="square" tIns="91425">
            <a:noAutofit/>
          </a:bodyPr>
          <a:lstStyle/>
          <a:p>
            <a:pPr indent="0" lvl="0" marL="0" marR="330200" rtl="0" algn="l">
              <a:lnSpc>
                <a:spcPct val="115000"/>
              </a:lnSpc>
              <a:spcBef>
                <a:spcPts val="0"/>
              </a:spcBef>
              <a:spcAft>
                <a:spcPts val="0"/>
              </a:spcAft>
              <a:buNone/>
            </a:pPr>
            <a:r>
              <a:rPr b="1" lang="en" sz="1800">
                <a:solidFill>
                  <a:srgbClr val="00A160"/>
                </a:solidFill>
                <a:latin typeface="Roboto"/>
                <a:ea typeface="Roboto"/>
                <a:cs typeface="Roboto"/>
                <a:sym typeface="Roboto"/>
              </a:rPr>
              <a:t>Generate new ideas.</a:t>
            </a:r>
            <a:endParaRPr b="1" sz="1450">
              <a:solidFill>
                <a:srgbClr val="00A160"/>
              </a:solidFill>
              <a:latin typeface="Roboto"/>
              <a:ea typeface="Roboto"/>
              <a:cs typeface="Roboto"/>
              <a:sym typeface="Roboto"/>
            </a:endParaRPr>
          </a:p>
          <a:p>
            <a:pPr indent="0" lvl="0" marL="0" rtl="0" algn="l">
              <a:lnSpc>
                <a:spcPct val="115000"/>
              </a:lnSpc>
              <a:spcBef>
                <a:spcPts val="0"/>
              </a:spcBef>
              <a:spcAft>
                <a:spcPts val="0"/>
              </a:spcAft>
              <a:buNone/>
            </a:pPr>
            <a:r>
              <a:t/>
            </a:r>
            <a:endParaRPr sz="1150">
              <a:solidFill>
                <a:srgbClr val="425968"/>
              </a:solidFill>
              <a:latin typeface="Libre Franklin"/>
              <a:ea typeface="Libre Franklin"/>
              <a:cs typeface="Libre Franklin"/>
              <a:sym typeface="Libre Franklin"/>
            </a:endParaRPr>
          </a:p>
          <a:p>
            <a:pPr indent="0" lvl="0" marL="0" rtl="0" algn="l">
              <a:lnSpc>
                <a:spcPct val="115000"/>
              </a:lnSpc>
              <a:spcBef>
                <a:spcPts val="0"/>
              </a:spcBef>
              <a:spcAft>
                <a:spcPts val="0"/>
              </a:spcAft>
              <a:buNone/>
            </a:pPr>
            <a:r>
              <a:rPr lang="en" sz="1150">
                <a:solidFill>
                  <a:srgbClr val="425968"/>
                </a:solidFill>
                <a:latin typeface="Libre Franklin"/>
                <a:ea typeface="Libre Franklin"/>
                <a:cs typeface="Libre Franklin"/>
                <a:sym typeface="Libre Franklin"/>
              </a:rPr>
              <a:t>Whether your institution is just starting out or an established leader in sustainability, STARS will help you identify best practices that you can implement locally.</a:t>
            </a:r>
            <a:endParaRPr sz="1150">
              <a:solidFill>
                <a:srgbClr val="425968"/>
              </a:solidFill>
              <a:latin typeface="Libre Franklin"/>
              <a:ea typeface="Libre Franklin"/>
              <a:cs typeface="Libre Franklin"/>
              <a:sym typeface="Libre Franklin"/>
            </a:endParaRPr>
          </a:p>
          <a:p>
            <a:pPr indent="0" lvl="0" marL="495300" rtl="0" algn="l">
              <a:lnSpc>
                <a:spcPct val="115000"/>
              </a:lnSpc>
              <a:spcBef>
                <a:spcPts val="1000"/>
              </a:spcBef>
              <a:spcAft>
                <a:spcPts val="0"/>
              </a:spcAft>
              <a:buNone/>
            </a:pPr>
            <a:r>
              <a:rPr b="1" i="1" lang="en" sz="1150">
                <a:solidFill>
                  <a:srgbClr val="15397F"/>
                </a:solidFill>
              </a:rPr>
              <a:t>The biggest benefit of STARS was that it has generated new ideas. Given that STARS is so widely used, the credits we were not able to attain are looked at as suggestions that we hope to implement in the future.</a:t>
            </a:r>
            <a:endParaRPr b="1" i="1" sz="1150">
              <a:solidFill>
                <a:srgbClr val="15397F"/>
              </a:solidFill>
            </a:endParaRPr>
          </a:p>
          <a:p>
            <a:pPr indent="0" lvl="0" marL="495300" rtl="0" algn="l">
              <a:lnSpc>
                <a:spcPct val="115000"/>
              </a:lnSpc>
              <a:spcBef>
                <a:spcPts val="1000"/>
              </a:spcBef>
              <a:spcAft>
                <a:spcPts val="0"/>
              </a:spcAft>
              <a:buNone/>
            </a:pPr>
            <a:r>
              <a:t/>
            </a:r>
            <a:endParaRPr b="1" i="1" sz="1150">
              <a:solidFill>
                <a:srgbClr val="15397F"/>
              </a:solidFill>
            </a:endParaRPr>
          </a:p>
          <a:p>
            <a:pPr indent="0" lvl="0" marL="0" marR="330200" rtl="0" algn="l">
              <a:lnSpc>
                <a:spcPct val="115000"/>
              </a:lnSpc>
              <a:spcBef>
                <a:spcPts val="0"/>
              </a:spcBef>
              <a:spcAft>
                <a:spcPts val="0"/>
              </a:spcAft>
              <a:buNone/>
            </a:pPr>
            <a:r>
              <a:rPr b="1" lang="en" sz="1800">
                <a:solidFill>
                  <a:srgbClr val="00A160"/>
                </a:solidFill>
                <a:latin typeface="Roboto"/>
                <a:ea typeface="Roboto"/>
                <a:cs typeface="Roboto"/>
                <a:sym typeface="Roboto"/>
              </a:rPr>
              <a:t>Inform strategic planning and budgeting.</a:t>
            </a:r>
            <a:endParaRPr b="1" sz="1800">
              <a:solidFill>
                <a:srgbClr val="00A160"/>
              </a:solidFill>
              <a:latin typeface="Roboto"/>
              <a:ea typeface="Roboto"/>
              <a:cs typeface="Roboto"/>
              <a:sym typeface="Roboto"/>
            </a:endParaRPr>
          </a:p>
          <a:p>
            <a:pPr indent="0" lvl="0" marL="0" rtl="0" algn="l">
              <a:lnSpc>
                <a:spcPct val="115000"/>
              </a:lnSpc>
              <a:spcBef>
                <a:spcPts val="0"/>
              </a:spcBef>
              <a:spcAft>
                <a:spcPts val="0"/>
              </a:spcAft>
              <a:buNone/>
            </a:pPr>
            <a:r>
              <a:t/>
            </a:r>
            <a:endParaRPr sz="1150">
              <a:solidFill>
                <a:srgbClr val="425968"/>
              </a:solidFill>
              <a:latin typeface="Libre Franklin"/>
              <a:ea typeface="Libre Franklin"/>
              <a:cs typeface="Libre Franklin"/>
              <a:sym typeface="Libre Franklin"/>
            </a:endParaRPr>
          </a:p>
          <a:p>
            <a:pPr indent="0" lvl="0" marL="0" rtl="0" algn="l">
              <a:lnSpc>
                <a:spcPct val="115000"/>
              </a:lnSpc>
              <a:spcBef>
                <a:spcPts val="0"/>
              </a:spcBef>
              <a:spcAft>
                <a:spcPts val="0"/>
              </a:spcAft>
              <a:buNone/>
            </a:pPr>
            <a:r>
              <a:rPr lang="en" sz="1150">
                <a:solidFill>
                  <a:srgbClr val="425968"/>
                </a:solidFill>
                <a:latin typeface="Libre Franklin"/>
                <a:ea typeface="Libre Franklin"/>
                <a:cs typeface="Libre Franklin"/>
                <a:sym typeface="Libre Franklin"/>
              </a:rPr>
              <a:t>STARS can serve as a framework to help integrate sustainability into your institution’s planning and development efforts. Participants have used STARS as the basis for their sustainability reports and strategic sustainability plans. In addition, your STARS rating or score can be incorporated into your institution’s overall strategic plan as an indicator of progress toward sustainability.</a:t>
            </a:r>
            <a:endParaRPr sz="1150">
              <a:solidFill>
                <a:srgbClr val="425968"/>
              </a:solidFill>
              <a:latin typeface="Libre Franklin"/>
              <a:ea typeface="Libre Franklin"/>
              <a:cs typeface="Libre Franklin"/>
              <a:sym typeface="Libre Franklin"/>
            </a:endParaRPr>
          </a:p>
          <a:p>
            <a:pPr indent="0" lvl="0" marL="495300" rtl="0" algn="l">
              <a:lnSpc>
                <a:spcPct val="115000"/>
              </a:lnSpc>
              <a:spcBef>
                <a:spcPts val="1000"/>
              </a:spcBef>
              <a:spcAft>
                <a:spcPts val="0"/>
              </a:spcAft>
              <a:buNone/>
            </a:pPr>
            <a:r>
              <a:rPr b="1" i="1" lang="en" sz="1150">
                <a:solidFill>
                  <a:srgbClr val="15397F"/>
                </a:solidFill>
              </a:rPr>
              <a:t>Due to administrative changes at the institution, it was very difficult to generate momentum and interest, however, the results of the data collection will be used to draft a Sustainability Strategic Plan which will fulfill the requirements of the College Strategic Plan.</a:t>
            </a:r>
            <a:endParaRPr b="1" sz="1150">
              <a:solidFill>
                <a:srgbClr val="00834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8" name="Shape 88"/>
        <p:cNvGrpSpPr/>
        <p:nvPr/>
      </p:nvGrpSpPr>
      <p:grpSpPr>
        <a:xfrm>
          <a:off x="0" y="0"/>
          <a:ext cx="0" cy="0"/>
          <a:chOff x="0" y="0"/>
          <a:chExt cx="0" cy="0"/>
        </a:xfrm>
      </p:grpSpPr>
      <p:sp>
        <p:nvSpPr>
          <p:cNvPr id="89" name="Google Shape;89;p17"/>
          <p:cNvSpPr/>
          <p:nvPr/>
        </p:nvSpPr>
        <p:spPr>
          <a:xfrm>
            <a:off x="0" y="221475"/>
            <a:ext cx="9144000" cy="4632900"/>
          </a:xfrm>
          <a:prstGeom prst="rect">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17"/>
          <p:cNvSpPr txBox="1"/>
          <p:nvPr/>
        </p:nvSpPr>
        <p:spPr>
          <a:xfrm>
            <a:off x="392625" y="478144"/>
            <a:ext cx="8232300" cy="3435600"/>
          </a:xfrm>
          <a:prstGeom prst="rect">
            <a:avLst/>
          </a:prstGeom>
          <a:noFill/>
          <a:ln>
            <a:noFill/>
          </a:ln>
        </p:spPr>
        <p:txBody>
          <a:bodyPr anchorCtr="0" anchor="t" bIns="91425" lIns="91425" spcFirstLastPara="1" rIns="91425" wrap="square" tIns="91425">
            <a:noAutofit/>
          </a:bodyPr>
          <a:lstStyle/>
          <a:p>
            <a:pPr indent="0" lvl="0" marL="0" marR="330200" rtl="0" algn="l">
              <a:lnSpc>
                <a:spcPct val="115000"/>
              </a:lnSpc>
              <a:spcBef>
                <a:spcPts val="0"/>
              </a:spcBef>
              <a:spcAft>
                <a:spcPts val="0"/>
              </a:spcAft>
              <a:buNone/>
            </a:pPr>
            <a:r>
              <a:rPr b="1" lang="en" sz="1800">
                <a:solidFill>
                  <a:srgbClr val="00A160"/>
                </a:solidFill>
                <a:latin typeface="Roboto"/>
                <a:ea typeface="Roboto"/>
                <a:cs typeface="Roboto"/>
                <a:sym typeface="Roboto"/>
              </a:rPr>
              <a:t>Make real progress towards sustainability.</a:t>
            </a:r>
            <a:endParaRPr b="1" sz="1450">
              <a:solidFill>
                <a:srgbClr val="00834F"/>
              </a:solidFill>
              <a:latin typeface="Roboto"/>
              <a:ea typeface="Roboto"/>
              <a:cs typeface="Roboto"/>
              <a:sym typeface="Roboto"/>
            </a:endParaRPr>
          </a:p>
          <a:p>
            <a:pPr indent="0" lvl="0" marL="0" rtl="0" algn="l">
              <a:lnSpc>
                <a:spcPct val="115000"/>
              </a:lnSpc>
              <a:spcBef>
                <a:spcPts val="0"/>
              </a:spcBef>
              <a:spcAft>
                <a:spcPts val="0"/>
              </a:spcAft>
              <a:buNone/>
            </a:pPr>
            <a:r>
              <a:t/>
            </a:r>
            <a:endParaRPr sz="1150">
              <a:solidFill>
                <a:srgbClr val="425968"/>
              </a:solidFill>
              <a:latin typeface="Libre Franklin"/>
              <a:ea typeface="Libre Franklin"/>
              <a:cs typeface="Libre Franklin"/>
              <a:sym typeface="Libre Franklin"/>
            </a:endParaRPr>
          </a:p>
          <a:p>
            <a:pPr indent="0" lvl="0" marL="0" rtl="0" algn="l">
              <a:lnSpc>
                <a:spcPct val="115000"/>
              </a:lnSpc>
              <a:spcBef>
                <a:spcPts val="0"/>
              </a:spcBef>
              <a:spcAft>
                <a:spcPts val="0"/>
              </a:spcAft>
              <a:buNone/>
            </a:pPr>
            <a:r>
              <a:rPr lang="en" sz="1150">
                <a:solidFill>
                  <a:srgbClr val="425968"/>
                </a:solidFill>
                <a:latin typeface="Libre Franklin"/>
                <a:ea typeface="Libre Franklin"/>
                <a:cs typeface="Libre Franklin"/>
                <a:sym typeface="Libre Franklin"/>
              </a:rPr>
              <a:t>Nine out of ten participants report that STARS has instigated changes that have moved or will move their institutions toward being more sustainable.</a:t>
            </a:r>
            <a:endParaRPr sz="1150">
              <a:solidFill>
                <a:srgbClr val="425968"/>
              </a:solidFill>
              <a:latin typeface="Libre Franklin"/>
              <a:ea typeface="Libre Franklin"/>
              <a:cs typeface="Libre Franklin"/>
              <a:sym typeface="Libre Franklin"/>
            </a:endParaRPr>
          </a:p>
          <a:p>
            <a:pPr indent="0" lvl="0" marL="0" rtl="0" algn="l">
              <a:lnSpc>
                <a:spcPct val="115000"/>
              </a:lnSpc>
              <a:spcBef>
                <a:spcPts val="3500"/>
              </a:spcBef>
              <a:spcAft>
                <a:spcPts val="3500"/>
              </a:spcAft>
              <a:buNone/>
            </a:pPr>
            <a:r>
              <a:t/>
            </a:r>
            <a:endParaRPr b="1" i="1" sz="1450">
              <a:solidFill>
                <a:srgbClr val="15397F"/>
              </a:solidFill>
            </a:endParaRPr>
          </a:p>
        </p:txBody>
      </p:sp>
      <p:pic>
        <p:nvPicPr>
          <p:cNvPr id="91" name="Google Shape;91;p17"/>
          <p:cNvPicPr preferRelativeResize="0"/>
          <p:nvPr/>
        </p:nvPicPr>
        <p:blipFill>
          <a:blip r:embed="rId3">
            <a:alphaModFix/>
          </a:blip>
          <a:stretch>
            <a:fillRect/>
          </a:stretch>
        </p:blipFill>
        <p:spPr>
          <a:xfrm>
            <a:off x="392619" y="1680447"/>
            <a:ext cx="4030976" cy="24925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18"/>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How does it work?</a:t>
            </a:r>
            <a:endParaRPr/>
          </a:p>
        </p:txBody>
      </p:sp>
      <p:sp>
        <p:nvSpPr>
          <p:cNvPr id="97" name="Google Shape;97;p18"/>
          <p:cNvSpPr txBox="1"/>
          <p:nvPr>
            <p:ph idx="1" type="body"/>
          </p:nvPr>
        </p:nvSpPr>
        <p:spPr>
          <a:xfrm>
            <a:off x="471900" y="2033381"/>
            <a:ext cx="8222100" cy="2995800"/>
          </a:xfrm>
          <a:prstGeom prst="rect">
            <a:avLst/>
          </a:prstGeom>
        </p:spPr>
        <p:txBody>
          <a:bodyPr anchorCtr="0" anchor="t" bIns="91425" lIns="91425" spcFirstLastPara="1" rIns="91425" wrap="square" tIns="91425">
            <a:noAutofit/>
          </a:bodyPr>
          <a:lstStyle/>
          <a:p>
            <a:pPr indent="-355600" lvl="0" marL="457200" marR="0" rtl="0" algn="l">
              <a:lnSpc>
                <a:spcPct val="150000"/>
              </a:lnSpc>
              <a:spcBef>
                <a:spcPts val="0"/>
              </a:spcBef>
              <a:spcAft>
                <a:spcPts val="0"/>
              </a:spcAft>
              <a:buSzPts val="2000"/>
              <a:buChar char="❏"/>
            </a:pPr>
            <a:r>
              <a:rPr lang="en" sz="2000"/>
              <a:t>Eligibility</a:t>
            </a:r>
            <a:endParaRPr sz="2000"/>
          </a:p>
          <a:p>
            <a:pPr indent="-355600" lvl="1" marL="914400" marR="0" rtl="0" algn="l">
              <a:lnSpc>
                <a:spcPct val="150000"/>
              </a:lnSpc>
              <a:spcBef>
                <a:spcPts val="0"/>
              </a:spcBef>
              <a:spcAft>
                <a:spcPts val="0"/>
              </a:spcAft>
              <a:buSzPts val="2000"/>
              <a:buChar char="❏"/>
            </a:pPr>
            <a:r>
              <a:rPr lang="en" sz="2000"/>
              <a:t>Any college or university in the world may participate in STARS. Other educational institutions are also welcome.</a:t>
            </a:r>
            <a:endParaRPr sz="2000"/>
          </a:p>
          <a:p>
            <a:pPr indent="-355600" lvl="0" marL="457200" marR="0" rtl="0" algn="l">
              <a:lnSpc>
                <a:spcPct val="150000"/>
              </a:lnSpc>
              <a:spcBef>
                <a:spcPts val="0"/>
              </a:spcBef>
              <a:spcAft>
                <a:spcPts val="0"/>
              </a:spcAft>
              <a:buSzPts val="2000"/>
              <a:buChar char="❏"/>
            </a:pPr>
            <a:r>
              <a:rPr lang="en" sz="2000"/>
              <a:t>There are two levels of access available:</a:t>
            </a:r>
            <a:endParaRPr sz="2000"/>
          </a:p>
          <a:p>
            <a:pPr indent="-355600" lvl="1" marL="914400" marR="0" rtl="0" algn="l">
              <a:lnSpc>
                <a:spcPct val="150000"/>
              </a:lnSpc>
              <a:spcBef>
                <a:spcPts val="0"/>
              </a:spcBef>
              <a:spcAft>
                <a:spcPts val="0"/>
              </a:spcAft>
              <a:buSzPts val="2000"/>
              <a:buChar char="❏"/>
            </a:pPr>
            <a:r>
              <a:rPr lang="en" sz="2000"/>
              <a:t>Basic Access - Free</a:t>
            </a:r>
            <a:endParaRPr sz="2000"/>
          </a:p>
          <a:p>
            <a:pPr indent="-355600" lvl="1" marL="914400" marR="0" rtl="0" algn="l">
              <a:lnSpc>
                <a:spcPct val="150000"/>
              </a:lnSpc>
              <a:spcBef>
                <a:spcPts val="0"/>
              </a:spcBef>
              <a:spcAft>
                <a:spcPts val="0"/>
              </a:spcAft>
              <a:buSzPts val="2000"/>
              <a:buChar char="❏"/>
            </a:pPr>
            <a:r>
              <a:rPr lang="en" sz="2000"/>
              <a:t>Full Access - Required to submit a scored, rated Report</a:t>
            </a:r>
            <a:endParaRPr sz="2000"/>
          </a:p>
        </p:txBody>
      </p:sp>
      <p:pic>
        <p:nvPicPr>
          <p:cNvPr descr="STARS_white_300.png" id="98" name="Google Shape;98;p18"/>
          <p:cNvPicPr preferRelativeResize="0"/>
          <p:nvPr/>
        </p:nvPicPr>
        <p:blipFill>
          <a:blip r:embed="rId3">
            <a:alphaModFix/>
          </a:blip>
          <a:stretch>
            <a:fillRect/>
          </a:stretch>
        </p:blipFill>
        <p:spPr>
          <a:xfrm>
            <a:off x="7877650" y="742950"/>
            <a:ext cx="709106" cy="69671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9"/>
          <p:cNvSpPr/>
          <p:nvPr/>
        </p:nvSpPr>
        <p:spPr>
          <a:xfrm>
            <a:off x="0" y="1698131"/>
            <a:ext cx="9144000" cy="3445500"/>
          </a:xfrm>
          <a:prstGeom prst="rect">
            <a:avLst/>
          </a:prstGeom>
          <a:solidFill>
            <a:srgbClr val="FFFFFF"/>
          </a:solidFill>
          <a:ln cap="flat" cmpd="sng" w="952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19"/>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Full Access Fees</a:t>
            </a:r>
            <a:endParaRPr/>
          </a:p>
        </p:txBody>
      </p:sp>
      <p:sp>
        <p:nvSpPr>
          <p:cNvPr id="105" name="Google Shape;105;p19"/>
          <p:cNvSpPr txBox="1"/>
          <p:nvPr>
            <p:ph idx="1" type="body"/>
          </p:nvPr>
        </p:nvSpPr>
        <p:spPr>
          <a:xfrm>
            <a:off x="471900" y="2147681"/>
            <a:ext cx="8584800" cy="2710200"/>
          </a:xfrm>
          <a:prstGeom prst="rect">
            <a:avLst/>
          </a:prstGeom>
        </p:spPr>
        <p:txBody>
          <a:bodyPr anchorCtr="0" anchor="t" bIns="91425" lIns="91425" spcFirstLastPara="1" rIns="91425" wrap="square" tIns="91425">
            <a:noAutofit/>
          </a:bodyPr>
          <a:lstStyle/>
          <a:p>
            <a:pPr indent="0" lvl="0" marL="0" marR="0" rtl="0" algn="l">
              <a:lnSpc>
                <a:spcPct val="150000"/>
              </a:lnSpc>
              <a:spcBef>
                <a:spcPts val="0"/>
              </a:spcBef>
              <a:spcAft>
                <a:spcPts val="0"/>
              </a:spcAft>
              <a:buNone/>
            </a:pPr>
            <a:r>
              <a:t/>
            </a:r>
            <a:endParaRPr sz="2000"/>
          </a:p>
          <a:p>
            <a:pPr indent="0" lvl="0" marL="0" marR="0" rtl="0" algn="l">
              <a:lnSpc>
                <a:spcPct val="150000"/>
              </a:lnSpc>
              <a:spcBef>
                <a:spcPts val="1600"/>
              </a:spcBef>
              <a:spcAft>
                <a:spcPts val="0"/>
              </a:spcAft>
              <a:buNone/>
            </a:pPr>
            <a:r>
              <a:t/>
            </a:r>
            <a:endParaRPr sz="2000"/>
          </a:p>
          <a:p>
            <a:pPr indent="0" lvl="0" marL="0" marR="0" rtl="0" algn="l">
              <a:lnSpc>
                <a:spcPct val="150000"/>
              </a:lnSpc>
              <a:spcBef>
                <a:spcPts val="1600"/>
              </a:spcBef>
              <a:spcAft>
                <a:spcPts val="0"/>
              </a:spcAft>
              <a:buNone/>
            </a:pPr>
            <a:r>
              <a:t/>
            </a:r>
            <a:endParaRPr sz="600"/>
          </a:p>
          <a:p>
            <a:pPr indent="-355600" lvl="0" marL="457200" marR="0" rtl="0" algn="l">
              <a:lnSpc>
                <a:spcPct val="150000"/>
              </a:lnSpc>
              <a:spcBef>
                <a:spcPts val="1600"/>
              </a:spcBef>
              <a:spcAft>
                <a:spcPts val="0"/>
              </a:spcAft>
              <a:buSzPts val="2000"/>
              <a:buChar char="❏"/>
            </a:pPr>
            <a:r>
              <a:rPr lang="en" sz="2000"/>
              <a:t>40% renewal discount (within 90 days of expiration)</a:t>
            </a:r>
            <a:endParaRPr sz="2000"/>
          </a:p>
          <a:p>
            <a:pPr indent="-355600" lvl="0" marL="457200" marR="0" rtl="0" algn="l">
              <a:lnSpc>
                <a:spcPct val="150000"/>
              </a:lnSpc>
              <a:spcBef>
                <a:spcPts val="0"/>
              </a:spcBef>
              <a:spcAft>
                <a:spcPts val="0"/>
              </a:spcAft>
              <a:buSzPts val="2000"/>
              <a:buChar char="❏"/>
            </a:pPr>
            <a:r>
              <a:rPr lang="en" sz="2000"/>
              <a:t>Additional discounts for institutions outside the OEC</a:t>
            </a:r>
            <a:r>
              <a:rPr lang="en" sz="2000"/>
              <a:t>D</a:t>
            </a:r>
            <a:endParaRPr sz="2000"/>
          </a:p>
        </p:txBody>
      </p:sp>
      <p:pic>
        <p:nvPicPr>
          <p:cNvPr descr="STARS_white_300.png" id="106" name="Google Shape;106;p19"/>
          <p:cNvPicPr preferRelativeResize="0"/>
          <p:nvPr/>
        </p:nvPicPr>
        <p:blipFill>
          <a:blip r:embed="rId3">
            <a:alphaModFix/>
          </a:blip>
          <a:stretch>
            <a:fillRect/>
          </a:stretch>
        </p:blipFill>
        <p:spPr>
          <a:xfrm>
            <a:off x="7877650" y="742950"/>
            <a:ext cx="709106" cy="696714"/>
          </a:xfrm>
          <a:prstGeom prst="rect">
            <a:avLst/>
          </a:prstGeom>
          <a:noFill/>
          <a:ln>
            <a:noFill/>
          </a:ln>
        </p:spPr>
      </p:pic>
      <p:pic>
        <p:nvPicPr>
          <p:cNvPr id="107" name="Google Shape;107;p19"/>
          <p:cNvPicPr preferRelativeResize="0"/>
          <p:nvPr/>
        </p:nvPicPr>
        <p:blipFill>
          <a:blip r:embed="rId4">
            <a:alphaModFix/>
          </a:blip>
          <a:stretch>
            <a:fillRect/>
          </a:stretch>
        </p:blipFill>
        <p:spPr>
          <a:xfrm>
            <a:off x="846575" y="1836075"/>
            <a:ext cx="5388337" cy="1932769"/>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0"/>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Categories</a:t>
            </a:r>
            <a:endParaRPr/>
          </a:p>
        </p:txBody>
      </p:sp>
      <p:pic>
        <p:nvPicPr>
          <p:cNvPr descr="STARS_white_300.png" id="113" name="Google Shape;113;p20"/>
          <p:cNvPicPr preferRelativeResize="0"/>
          <p:nvPr/>
        </p:nvPicPr>
        <p:blipFill>
          <a:blip r:embed="rId3">
            <a:alphaModFix/>
          </a:blip>
          <a:stretch>
            <a:fillRect/>
          </a:stretch>
        </p:blipFill>
        <p:spPr>
          <a:xfrm>
            <a:off x="7877650" y="742950"/>
            <a:ext cx="709106" cy="696714"/>
          </a:xfrm>
          <a:prstGeom prst="rect">
            <a:avLst/>
          </a:prstGeom>
          <a:noFill/>
          <a:ln>
            <a:noFill/>
          </a:ln>
        </p:spPr>
      </p:pic>
      <p:sp>
        <p:nvSpPr>
          <p:cNvPr id="114" name="Google Shape;114;p20"/>
          <p:cNvSpPr/>
          <p:nvPr/>
        </p:nvSpPr>
        <p:spPr>
          <a:xfrm>
            <a:off x="569325" y="1941200"/>
            <a:ext cx="824700" cy="768300"/>
          </a:xfrm>
          <a:prstGeom prst="ellipse">
            <a:avLst/>
          </a:prstGeom>
          <a:solidFill>
            <a:srgbClr val="00BCE4"/>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solidFill>
                  <a:srgbClr val="FFFFFF"/>
                </a:solidFill>
                <a:latin typeface="Roboto"/>
                <a:ea typeface="Roboto"/>
                <a:cs typeface="Roboto"/>
                <a:sym typeface="Roboto"/>
              </a:rPr>
              <a:t>AC</a:t>
            </a:r>
            <a:endParaRPr sz="2400">
              <a:solidFill>
                <a:srgbClr val="FFFFFF"/>
              </a:solidFill>
              <a:latin typeface="Roboto"/>
              <a:ea typeface="Roboto"/>
              <a:cs typeface="Roboto"/>
              <a:sym typeface="Roboto"/>
            </a:endParaRPr>
          </a:p>
        </p:txBody>
      </p:sp>
      <p:sp>
        <p:nvSpPr>
          <p:cNvPr id="115" name="Google Shape;115;p20"/>
          <p:cNvSpPr/>
          <p:nvPr/>
        </p:nvSpPr>
        <p:spPr>
          <a:xfrm>
            <a:off x="3875594" y="1941200"/>
            <a:ext cx="849000" cy="768300"/>
          </a:xfrm>
          <a:prstGeom prst="ellipse">
            <a:avLst/>
          </a:prstGeom>
          <a:solidFill>
            <a:srgbClr val="A486B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solidFill>
                  <a:srgbClr val="FFFFFF"/>
                </a:solidFill>
                <a:latin typeface="Roboto"/>
                <a:ea typeface="Roboto"/>
                <a:cs typeface="Roboto"/>
                <a:sym typeface="Roboto"/>
              </a:rPr>
              <a:t>EN</a:t>
            </a:r>
            <a:endParaRPr sz="2400">
              <a:solidFill>
                <a:srgbClr val="FFFFFF"/>
              </a:solidFill>
              <a:latin typeface="Roboto"/>
              <a:ea typeface="Roboto"/>
              <a:cs typeface="Roboto"/>
              <a:sym typeface="Roboto"/>
            </a:endParaRPr>
          </a:p>
        </p:txBody>
      </p:sp>
      <p:sp>
        <p:nvSpPr>
          <p:cNvPr id="116" name="Google Shape;116;p20"/>
          <p:cNvSpPr/>
          <p:nvPr/>
        </p:nvSpPr>
        <p:spPr>
          <a:xfrm>
            <a:off x="569325" y="3021316"/>
            <a:ext cx="849000" cy="768300"/>
          </a:xfrm>
          <a:prstGeom prst="ellipse">
            <a:avLst/>
          </a:prstGeom>
          <a:solidFill>
            <a:srgbClr val="6BBC49"/>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solidFill>
                  <a:srgbClr val="FFFFFF"/>
                </a:solidFill>
                <a:latin typeface="Roboto"/>
                <a:ea typeface="Roboto"/>
                <a:cs typeface="Roboto"/>
                <a:sym typeface="Roboto"/>
              </a:rPr>
              <a:t>OP</a:t>
            </a:r>
            <a:endParaRPr sz="2400">
              <a:solidFill>
                <a:srgbClr val="FFFFFF"/>
              </a:solidFill>
              <a:latin typeface="Roboto"/>
              <a:ea typeface="Roboto"/>
              <a:cs typeface="Roboto"/>
              <a:sym typeface="Roboto"/>
            </a:endParaRPr>
          </a:p>
        </p:txBody>
      </p:sp>
      <p:sp>
        <p:nvSpPr>
          <p:cNvPr id="117" name="Google Shape;117;p20"/>
          <p:cNvSpPr/>
          <p:nvPr/>
        </p:nvSpPr>
        <p:spPr>
          <a:xfrm>
            <a:off x="3875594" y="3009457"/>
            <a:ext cx="849000" cy="768300"/>
          </a:xfrm>
          <a:prstGeom prst="ellipse">
            <a:avLst/>
          </a:prstGeom>
          <a:solidFill>
            <a:srgbClr val="CEDC45"/>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solidFill>
                  <a:srgbClr val="FFFFFF"/>
                </a:solidFill>
                <a:latin typeface="Roboto"/>
                <a:ea typeface="Roboto"/>
                <a:cs typeface="Roboto"/>
                <a:sym typeface="Roboto"/>
              </a:rPr>
              <a:t>PA</a:t>
            </a:r>
            <a:endParaRPr sz="2400">
              <a:solidFill>
                <a:srgbClr val="FFFFFF"/>
              </a:solidFill>
              <a:latin typeface="Roboto"/>
              <a:ea typeface="Roboto"/>
              <a:cs typeface="Roboto"/>
              <a:sym typeface="Roboto"/>
            </a:endParaRPr>
          </a:p>
        </p:txBody>
      </p:sp>
      <p:sp>
        <p:nvSpPr>
          <p:cNvPr id="118" name="Google Shape;118;p20"/>
          <p:cNvSpPr/>
          <p:nvPr/>
        </p:nvSpPr>
        <p:spPr>
          <a:xfrm>
            <a:off x="3887777" y="4077714"/>
            <a:ext cx="824700" cy="768300"/>
          </a:xfrm>
          <a:prstGeom prst="ellipse">
            <a:avLst/>
          </a:prstGeom>
          <a:solidFill>
            <a:srgbClr val="15387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solidFill>
                  <a:srgbClr val="FFFFFF"/>
                </a:solidFill>
                <a:latin typeface="Roboto"/>
                <a:ea typeface="Roboto"/>
                <a:cs typeface="Roboto"/>
                <a:sym typeface="Roboto"/>
              </a:rPr>
              <a:t>IN</a:t>
            </a:r>
            <a:endParaRPr sz="2400">
              <a:solidFill>
                <a:srgbClr val="FFFFFF"/>
              </a:solidFill>
              <a:latin typeface="Roboto"/>
              <a:ea typeface="Roboto"/>
              <a:cs typeface="Roboto"/>
              <a:sym typeface="Roboto"/>
            </a:endParaRPr>
          </a:p>
        </p:txBody>
      </p:sp>
      <p:sp>
        <p:nvSpPr>
          <p:cNvPr id="119" name="Google Shape;119;p20"/>
          <p:cNvSpPr txBox="1"/>
          <p:nvPr/>
        </p:nvSpPr>
        <p:spPr>
          <a:xfrm>
            <a:off x="1652484" y="2051046"/>
            <a:ext cx="1672800" cy="965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rgbClr val="737373"/>
                </a:solidFill>
                <a:latin typeface="Roboto"/>
                <a:ea typeface="Roboto"/>
                <a:cs typeface="Roboto"/>
                <a:sym typeface="Roboto"/>
              </a:rPr>
              <a:t>Academics</a:t>
            </a:r>
            <a:endParaRPr sz="1600">
              <a:solidFill>
                <a:srgbClr val="737373"/>
              </a:solidFill>
              <a:latin typeface="Roboto"/>
              <a:ea typeface="Roboto"/>
              <a:cs typeface="Roboto"/>
              <a:sym typeface="Roboto"/>
            </a:endParaRPr>
          </a:p>
        </p:txBody>
      </p:sp>
      <p:sp>
        <p:nvSpPr>
          <p:cNvPr id="120" name="Google Shape;120;p20"/>
          <p:cNvSpPr txBox="1"/>
          <p:nvPr/>
        </p:nvSpPr>
        <p:spPr>
          <a:xfrm>
            <a:off x="4965767" y="2051052"/>
            <a:ext cx="2186700" cy="965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rgbClr val="737373"/>
                </a:solidFill>
                <a:latin typeface="Roboto"/>
                <a:ea typeface="Roboto"/>
                <a:cs typeface="Roboto"/>
                <a:sym typeface="Roboto"/>
              </a:rPr>
              <a:t>Engagement</a:t>
            </a:r>
            <a:endParaRPr sz="1600">
              <a:solidFill>
                <a:srgbClr val="737373"/>
              </a:solidFill>
              <a:latin typeface="Roboto"/>
              <a:ea typeface="Roboto"/>
              <a:cs typeface="Roboto"/>
              <a:sym typeface="Roboto"/>
            </a:endParaRPr>
          </a:p>
        </p:txBody>
      </p:sp>
      <p:sp>
        <p:nvSpPr>
          <p:cNvPr id="121" name="Google Shape;121;p20"/>
          <p:cNvSpPr txBox="1"/>
          <p:nvPr/>
        </p:nvSpPr>
        <p:spPr>
          <a:xfrm>
            <a:off x="1658411" y="3148907"/>
            <a:ext cx="1672800" cy="965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rgbClr val="737373"/>
                </a:solidFill>
                <a:latin typeface="Roboto"/>
                <a:ea typeface="Roboto"/>
                <a:cs typeface="Roboto"/>
                <a:sym typeface="Roboto"/>
              </a:rPr>
              <a:t>Operations</a:t>
            </a:r>
            <a:endParaRPr sz="1600">
              <a:solidFill>
                <a:srgbClr val="737373"/>
              </a:solidFill>
              <a:latin typeface="Roboto"/>
              <a:ea typeface="Roboto"/>
              <a:cs typeface="Roboto"/>
              <a:sym typeface="Roboto"/>
            </a:endParaRPr>
          </a:p>
        </p:txBody>
      </p:sp>
      <p:sp>
        <p:nvSpPr>
          <p:cNvPr id="122" name="Google Shape;122;p20"/>
          <p:cNvSpPr txBox="1"/>
          <p:nvPr/>
        </p:nvSpPr>
        <p:spPr>
          <a:xfrm>
            <a:off x="4971688" y="3148900"/>
            <a:ext cx="3150000" cy="965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rgbClr val="737373"/>
                </a:solidFill>
                <a:latin typeface="Roboto"/>
                <a:ea typeface="Roboto"/>
                <a:cs typeface="Roboto"/>
                <a:sym typeface="Roboto"/>
              </a:rPr>
              <a:t>Planning &amp; Administration</a:t>
            </a:r>
            <a:endParaRPr sz="1600">
              <a:solidFill>
                <a:srgbClr val="737373"/>
              </a:solidFill>
              <a:latin typeface="Roboto"/>
              <a:ea typeface="Roboto"/>
              <a:cs typeface="Roboto"/>
              <a:sym typeface="Roboto"/>
            </a:endParaRPr>
          </a:p>
        </p:txBody>
      </p:sp>
      <p:sp>
        <p:nvSpPr>
          <p:cNvPr id="123" name="Google Shape;123;p20"/>
          <p:cNvSpPr txBox="1"/>
          <p:nvPr/>
        </p:nvSpPr>
        <p:spPr>
          <a:xfrm>
            <a:off x="4971687" y="4178400"/>
            <a:ext cx="3538500" cy="965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600">
                <a:solidFill>
                  <a:srgbClr val="737373"/>
                </a:solidFill>
                <a:latin typeface="Roboto"/>
                <a:ea typeface="Roboto"/>
                <a:cs typeface="Roboto"/>
                <a:sym typeface="Roboto"/>
              </a:rPr>
              <a:t>Innovation &amp; Leadership</a:t>
            </a:r>
            <a:endParaRPr sz="1600">
              <a:solidFill>
                <a:srgbClr val="737373"/>
              </a:solidFill>
              <a:latin typeface="Roboto"/>
              <a:ea typeface="Roboto"/>
              <a:cs typeface="Roboto"/>
              <a:sym typeface="Roboto"/>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1"/>
          <p:cNvSpPr txBox="1"/>
          <p:nvPr>
            <p:ph type="title"/>
          </p:nvPr>
        </p:nvSpPr>
        <p:spPr>
          <a:xfrm>
            <a:off x="471900" y="738725"/>
            <a:ext cx="8222100" cy="7677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en"/>
              <a:t>Subcategories</a:t>
            </a:r>
            <a:endParaRPr/>
          </a:p>
        </p:txBody>
      </p:sp>
      <p:pic>
        <p:nvPicPr>
          <p:cNvPr descr="STARS_white_300.png" id="129" name="Google Shape;129;p21"/>
          <p:cNvPicPr preferRelativeResize="0"/>
          <p:nvPr/>
        </p:nvPicPr>
        <p:blipFill>
          <a:blip r:embed="rId3">
            <a:alphaModFix/>
          </a:blip>
          <a:stretch>
            <a:fillRect/>
          </a:stretch>
        </p:blipFill>
        <p:spPr>
          <a:xfrm>
            <a:off x="7877650" y="742950"/>
            <a:ext cx="709106" cy="696714"/>
          </a:xfrm>
          <a:prstGeom prst="rect">
            <a:avLst/>
          </a:prstGeom>
          <a:noFill/>
          <a:ln>
            <a:noFill/>
          </a:ln>
        </p:spPr>
      </p:pic>
      <p:sp>
        <p:nvSpPr>
          <p:cNvPr id="130" name="Google Shape;130;p21"/>
          <p:cNvSpPr/>
          <p:nvPr/>
        </p:nvSpPr>
        <p:spPr>
          <a:xfrm>
            <a:off x="548100" y="1928550"/>
            <a:ext cx="822300" cy="725400"/>
          </a:xfrm>
          <a:prstGeom prst="ellipse">
            <a:avLst/>
          </a:prstGeom>
          <a:solidFill>
            <a:srgbClr val="00BCE4"/>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solidFill>
                  <a:srgbClr val="FFFFFF"/>
                </a:solidFill>
                <a:latin typeface="Roboto"/>
                <a:ea typeface="Roboto"/>
                <a:cs typeface="Roboto"/>
                <a:sym typeface="Roboto"/>
              </a:rPr>
              <a:t>AC</a:t>
            </a:r>
            <a:endParaRPr sz="2400">
              <a:solidFill>
                <a:srgbClr val="FFFFFF"/>
              </a:solidFill>
              <a:latin typeface="Roboto"/>
              <a:ea typeface="Roboto"/>
              <a:cs typeface="Roboto"/>
              <a:sym typeface="Roboto"/>
            </a:endParaRPr>
          </a:p>
        </p:txBody>
      </p:sp>
      <p:sp>
        <p:nvSpPr>
          <p:cNvPr id="131" name="Google Shape;131;p21"/>
          <p:cNvSpPr/>
          <p:nvPr/>
        </p:nvSpPr>
        <p:spPr>
          <a:xfrm>
            <a:off x="3998293" y="1928550"/>
            <a:ext cx="846600" cy="725400"/>
          </a:xfrm>
          <a:prstGeom prst="ellipse">
            <a:avLst/>
          </a:prstGeom>
          <a:solidFill>
            <a:srgbClr val="A486BD"/>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solidFill>
                  <a:srgbClr val="FFFFFF"/>
                </a:solidFill>
                <a:latin typeface="Roboto"/>
                <a:ea typeface="Roboto"/>
                <a:cs typeface="Roboto"/>
                <a:sym typeface="Roboto"/>
              </a:rPr>
              <a:t>EN</a:t>
            </a:r>
            <a:endParaRPr sz="2400">
              <a:solidFill>
                <a:srgbClr val="FFFFFF"/>
              </a:solidFill>
              <a:latin typeface="Roboto"/>
              <a:ea typeface="Roboto"/>
              <a:cs typeface="Roboto"/>
              <a:sym typeface="Roboto"/>
            </a:endParaRPr>
          </a:p>
        </p:txBody>
      </p:sp>
      <p:sp>
        <p:nvSpPr>
          <p:cNvPr id="132" name="Google Shape;132;p21"/>
          <p:cNvSpPr/>
          <p:nvPr/>
        </p:nvSpPr>
        <p:spPr>
          <a:xfrm>
            <a:off x="548100" y="2948266"/>
            <a:ext cx="846600" cy="725400"/>
          </a:xfrm>
          <a:prstGeom prst="ellipse">
            <a:avLst/>
          </a:prstGeom>
          <a:solidFill>
            <a:srgbClr val="6BBC49"/>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solidFill>
                  <a:srgbClr val="FFFFFF"/>
                </a:solidFill>
                <a:latin typeface="Roboto"/>
                <a:ea typeface="Roboto"/>
                <a:cs typeface="Roboto"/>
                <a:sym typeface="Roboto"/>
              </a:rPr>
              <a:t>OP</a:t>
            </a:r>
            <a:endParaRPr sz="2400">
              <a:solidFill>
                <a:srgbClr val="FFFFFF"/>
              </a:solidFill>
              <a:latin typeface="Roboto"/>
              <a:ea typeface="Roboto"/>
              <a:cs typeface="Roboto"/>
              <a:sym typeface="Roboto"/>
            </a:endParaRPr>
          </a:p>
        </p:txBody>
      </p:sp>
      <p:sp>
        <p:nvSpPr>
          <p:cNvPr id="133" name="Google Shape;133;p21"/>
          <p:cNvSpPr/>
          <p:nvPr/>
        </p:nvSpPr>
        <p:spPr>
          <a:xfrm>
            <a:off x="3998293" y="2937070"/>
            <a:ext cx="846600" cy="725400"/>
          </a:xfrm>
          <a:prstGeom prst="ellipse">
            <a:avLst/>
          </a:prstGeom>
          <a:solidFill>
            <a:srgbClr val="CEDC45"/>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solidFill>
                  <a:srgbClr val="FFFFFF"/>
                </a:solidFill>
                <a:latin typeface="Roboto"/>
                <a:ea typeface="Roboto"/>
                <a:cs typeface="Roboto"/>
                <a:sym typeface="Roboto"/>
              </a:rPr>
              <a:t>PA</a:t>
            </a:r>
            <a:endParaRPr sz="2400">
              <a:solidFill>
                <a:srgbClr val="FFFFFF"/>
              </a:solidFill>
              <a:latin typeface="Roboto"/>
              <a:ea typeface="Roboto"/>
              <a:cs typeface="Roboto"/>
              <a:sym typeface="Roboto"/>
            </a:endParaRPr>
          </a:p>
        </p:txBody>
      </p:sp>
      <p:sp>
        <p:nvSpPr>
          <p:cNvPr id="134" name="Google Shape;134;p21"/>
          <p:cNvSpPr/>
          <p:nvPr/>
        </p:nvSpPr>
        <p:spPr>
          <a:xfrm>
            <a:off x="4010445" y="3945590"/>
            <a:ext cx="822300" cy="725400"/>
          </a:xfrm>
          <a:prstGeom prst="ellipse">
            <a:avLst/>
          </a:prstGeom>
          <a:solidFill>
            <a:srgbClr val="15387F"/>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2400">
                <a:solidFill>
                  <a:srgbClr val="FFFFFF"/>
                </a:solidFill>
                <a:latin typeface="Roboto"/>
                <a:ea typeface="Roboto"/>
                <a:cs typeface="Roboto"/>
                <a:sym typeface="Roboto"/>
              </a:rPr>
              <a:t>IN</a:t>
            </a:r>
            <a:endParaRPr sz="2400">
              <a:solidFill>
                <a:srgbClr val="FFFFFF"/>
              </a:solidFill>
              <a:latin typeface="Roboto"/>
              <a:ea typeface="Roboto"/>
              <a:cs typeface="Roboto"/>
              <a:sym typeface="Roboto"/>
            </a:endParaRPr>
          </a:p>
        </p:txBody>
      </p:sp>
      <p:sp>
        <p:nvSpPr>
          <p:cNvPr id="135" name="Google Shape;135;p21"/>
          <p:cNvSpPr txBox="1"/>
          <p:nvPr/>
        </p:nvSpPr>
        <p:spPr>
          <a:xfrm>
            <a:off x="1628475" y="1996199"/>
            <a:ext cx="1669200" cy="91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500">
                <a:solidFill>
                  <a:srgbClr val="737373"/>
                </a:solidFill>
                <a:latin typeface="Roboto"/>
                <a:ea typeface="Roboto"/>
                <a:cs typeface="Roboto"/>
                <a:sym typeface="Roboto"/>
              </a:rPr>
              <a:t>Curriculum</a:t>
            </a:r>
            <a:endParaRPr sz="1500">
              <a:solidFill>
                <a:srgbClr val="737373"/>
              </a:solidFill>
              <a:latin typeface="Roboto"/>
              <a:ea typeface="Roboto"/>
              <a:cs typeface="Roboto"/>
              <a:sym typeface="Roboto"/>
            </a:endParaRPr>
          </a:p>
          <a:p>
            <a:pPr indent="0" lvl="0" marL="0" rtl="0" algn="l">
              <a:spcBef>
                <a:spcPts val="0"/>
              </a:spcBef>
              <a:spcAft>
                <a:spcPts val="0"/>
              </a:spcAft>
              <a:buNone/>
            </a:pPr>
            <a:r>
              <a:rPr lang="en" sz="1500">
                <a:solidFill>
                  <a:srgbClr val="737373"/>
                </a:solidFill>
                <a:latin typeface="Roboto"/>
                <a:ea typeface="Roboto"/>
                <a:cs typeface="Roboto"/>
                <a:sym typeface="Roboto"/>
              </a:rPr>
              <a:t>Research</a:t>
            </a:r>
            <a:endParaRPr sz="1500">
              <a:solidFill>
                <a:srgbClr val="737373"/>
              </a:solidFill>
              <a:latin typeface="Roboto"/>
              <a:ea typeface="Roboto"/>
              <a:cs typeface="Roboto"/>
              <a:sym typeface="Roboto"/>
            </a:endParaRPr>
          </a:p>
        </p:txBody>
      </p:sp>
      <p:sp>
        <p:nvSpPr>
          <p:cNvPr id="136" name="Google Shape;136;p21"/>
          <p:cNvSpPr txBox="1"/>
          <p:nvPr/>
        </p:nvSpPr>
        <p:spPr>
          <a:xfrm>
            <a:off x="5085665" y="1996205"/>
            <a:ext cx="2181300" cy="91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500">
                <a:solidFill>
                  <a:srgbClr val="737373"/>
                </a:solidFill>
                <a:latin typeface="Roboto"/>
                <a:ea typeface="Roboto"/>
                <a:cs typeface="Roboto"/>
                <a:sym typeface="Roboto"/>
              </a:rPr>
              <a:t>Campus Engagement</a:t>
            </a:r>
            <a:endParaRPr sz="1500">
              <a:solidFill>
                <a:srgbClr val="737373"/>
              </a:solidFill>
              <a:latin typeface="Roboto"/>
              <a:ea typeface="Roboto"/>
              <a:cs typeface="Roboto"/>
              <a:sym typeface="Roboto"/>
            </a:endParaRPr>
          </a:p>
          <a:p>
            <a:pPr indent="0" lvl="0" marL="0" rtl="0" algn="l">
              <a:spcBef>
                <a:spcPts val="0"/>
              </a:spcBef>
              <a:spcAft>
                <a:spcPts val="0"/>
              </a:spcAft>
              <a:buNone/>
            </a:pPr>
            <a:r>
              <a:rPr lang="en" sz="1500">
                <a:solidFill>
                  <a:srgbClr val="737373"/>
                </a:solidFill>
                <a:latin typeface="Roboto"/>
                <a:ea typeface="Roboto"/>
                <a:cs typeface="Roboto"/>
                <a:sym typeface="Roboto"/>
              </a:rPr>
              <a:t>Public Engagement</a:t>
            </a:r>
            <a:endParaRPr sz="1500">
              <a:solidFill>
                <a:srgbClr val="737373"/>
              </a:solidFill>
              <a:latin typeface="Roboto"/>
              <a:ea typeface="Roboto"/>
              <a:cs typeface="Roboto"/>
              <a:sym typeface="Roboto"/>
            </a:endParaRPr>
          </a:p>
        </p:txBody>
      </p:sp>
      <p:sp>
        <p:nvSpPr>
          <p:cNvPr id="137" name="Google Shape;137;p21"/>
          <p:cNvSpPr txBox="1"/>
          <p:nvPr/>
        </p:nvSpPr>
        <p:spPr>
          <a:xfrm>
            <a:off x="1634388" y="2870678"/>
            <a:ext cx="1669200" cy="91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500">
                <a:solidFill>
                  <a:srgbClr val="737373"/>
                </a:solidFill>
                <a:latin typeface="Roboto"/>
                <a:ea typeface="Roboto"/>
                <a:cs typeface="Roboto"/>
                <a:sym typeface="Roboto"/>
              </a:rPr>
              <a:t>Air &amp; Climate</a:t>
            </a:r>
            <a:endParaRPr sz="1500">
              <a:solidFill>
                <a:srgbClr val="737373"/>
              </a:solidFill>
              <a:latin typeface="Roboto"/>
              <a:ea typeface="Roboto"/>
              <a:cs typeface="Roboto"/>
              <a:sym typeface="Roboto"/>
            </a:endParaRPr>
          </a:p>
          <a:p>
            <a:pPr indent="0" lvl="0" marL="0" rtl="0" algn="l">
              <a:spcBef>
                <a:spcPts val="0"/>
              </a:spcBef>
              <a:spcAft>
                <a:spcPts val="0"/>
              </a:spcAft>
              <a:buNone/>
            </a:pPr>
            <a:r>
              <a:rPr lang="en" sz="1500">
                <a:solidFill>
                  <a:srgbClr val="737373"/>
                </a:solidFill>
                <a:latin typeface="Roboto"/>
                <a:ea typeface="Roboto"/>
                <a:cs typeface="Roboto"/>
                <a:sym typeface="Roboto"/>
              </a:rPr>
              <a:t>Buildings</a:t>
            </a:r>
            <a:endParaRPr sz="1500">
              <a:solidFill>
                <a:srgbClr val="737373"/>
              </a:solidFill>
              <a:latin typeface="Roboto"/>
              <a:ea typeface="Roboto"/>
              <a:cs typeface="Roboto"/>
              <a:sym typeface="Roboto"/>
            </a:endParaRPr>
          </a:p>
          <a:p>
            <a:pPr indent="0" lvl="0" marL="0" rtl="0" algn="l">
              <a:spcBef>
                <a:spcPts val="0"/>
              </a:spcBef>
              <a:spcAft>
                <a:spcPts val="0"/>
              </a:spcAft>
              <a:buNone/>
            </a:pPr>
            <a:r>
              <a:rPr lang="en" sz="1500">
                <a:solidFill>
                  <a:srgbClr val="737373"/>
                </a:solidFill>
                <a:latin typeface="Roboto"/>
                <a:ea typeface="Roboto"/>
                <a:cs typeface="Roboto"/>
                <a:sym typeface="Roboto"/>
              </a:rPr>
              <a:t>Energy</a:t>
            </a:r>
            <a:endParaRPr sz="1500">
              <a:solidFill>
                <a:srgbClr val="737373"/>
              </a:solidFill>
              <a:latin typeface="Roboto"/>
              <a:ea typeface="Roboto"/>
              <a:cs typeface="Roboto"/>
              <a:sym typeface="Roboto"/>
            </a:endParaRPr>
          </a:p>
          <a:p>
            <a:pPr indent="0" lvl="0" marL="0" rtl="0" algn="l">
              <a:spcBef>
                <a:spcPts val="0"/>
              </a:spcBef>
              <a:spcAft>
                <a:spcPts val="0"/>
              </a:spcAft>
              <a:buNone/>
            </a:pPr>
            <a:r>
              <a:rPr lang="en" sz="1500">
                <a:solidFill>
                  <a:srgbClr val="737373"/>
                </a:solidFill>
                <a:latin typeface="Roboto"/>
                <a:ea typeface="Roboto"/>
                <a:cs typeface="Roboto"/>
                <a:sym typeface="Roboto"/>
              </a:rPr>
              <a:t>Food &amp; Dining</a:t>
            </a:r>
            <a:endParaRPr sz="1500">
              <a:solidFill>
                <a:srgbClr val="737373"/>
              </a:solidFill>
              <a:latin typeface="Roboto"/>
              <a:ea typeface="Roboto"/>
              <a:cs typeface="Roboto"/>
              <a:sym typeface="Roboto"/>
            </a:endParaRPr>
          </a:p>
          <a:p>
            <a:pPr indent="0" lvl="0" marL="0" rtl="0" algn="l">
              <a:spcBef>
                <a:spcPts val="0"/>
              </a:spcBef>
              <a:spcAft>
                <a:spcPts val="0"/>
              </a:spcAft>
              <a:buNone/>
            </a:pPr>
            <a:r>
              <a:rPr lang="en" sz="1500">
                <a:solidFill>
                  <a:srgbClr val="737373"/>
                </a:solidFill>
                <a:latin typeface="Roboto"/>
                <a:ea typeface="Roboto"/>
                <a:cs typeface="Roboto"/>
                <a:sym typeface="Roboto"/>
              </a:rPr>
              <a:t>Grounds</a:t>
            </a:r>
            <a:endParaRPr sz="1500">
              <a:solidFill>
                <a:srgbClr val="737373"/>
              </a:solidFill>
              <a:latin typeface="Roboto"/>
              <a:ea typeface="Roboto"/>
              <a:cs typeface="Roboto"/>
              <a:sym typeface="Roboto"/>
            </a:endParaRPr>
          </a:p>
          <a:p>
            <a:pPr indent="0" lvl="0" marL="0" rtl="0" algn="l">
              <a:spcBef>
                <a:spcPts val="0"/>
              </a:spcBef>
              <a:spcAft>
                <a:spcPts val="0"/>
              </a:spcAft>
              <a:buNone/>
            </a:pPr>
            <a:r>
              <a:rPr lang="en" sz="1500">
                <a:solidFill>
                  <a:srgbClr val="737373"/>
                </a:solidFill>
                <a:latin typeface="Roboto"/>
                <a:ea typeface="Roboto"/>
                <a:cs typeface="Roboto"/>
                <a:sym typeface="Roboto"/>
              </a:rPr>
              <a:t>Purchasing</a:t>
            </a:r>
            <a:endParaRPr sz="1500">
              <a:solidFill>
                <a:srgbClr val="737373"/>
              </a:solidFill>
              <a:latin typeface="Roboto"/>
              <a:ea typeface="Roboto"/>
              <a:cs typeface="Roboto"/>
              <a:sym typeface="Roboto"/>
            </a:endParaRPr>
          </a:p>
          <a:p>
            <a:pPr indent="0" lvl="0" marL="0" rtl="0" algn="l">
              <a:spcBef>
                <a:spcPts val="0"/>
              </a:spcBef>
              <a:spcAft>
                <a:spcPts val="0"/>
              </a:spcAft>
              <a:buNone/>
            </a:pPr>
            <a:r>
              <a:rPr lang="en" sz="1500">
                <a:solidFill>
                  <a:srgbClr val="737373"/>
                </a:solidFill>
                <a:latin typeface="Roboto"/>
                <a:ea typeface="Roboto"/>
                <a:cs typeface="Roboto"/>
                <a:sym typeface="Roboto"/>
              </a:rPr>
              <a:t>Transportation</a:t>
            </a:r>
            <a:endParaRPr sz="1500">
              <a:solidFill>
                <a:srgbClr val="737373"/>
              </a:solidFill>
              <a:latin typeface="Roboto"/>
              <a:ea typeface="Roboto"/>
              <a:cs typeface="Roboto"/>
              <a:sym typeface="Roboto"/>
            </a:endParaRPr>
          </a:p>
          <a:p>
            <a:pPr indent="0" lvl="0" marL="0" rtl="0" algn="l">
              <a:spcBef>
                <a:spcPts val="0"/>
              </a:spcBef>
              <a:spcAft>
                <a:spcPts val="0"/>
              </a:spcAft>
              <a:buNone/>
            </a:pPr>
            <a:r>
              <a:rPr lang="en" sz="1500">
                <a:solidFill>
                  <a:srgbClr val="737373"/>
                </a:solidFill>
                <a:latin typeface="Roboto"/>
                <a:ea typeface="Roboto"/>
                <a:cs typeface="Roboto"/>
                <a:sym typeface="Roboto"/>
              </a:rPr>
              <a:t>Waste</a:t>
            </a:r>
            <a:endParaRPr sz="1500">
              <a:solidFill>
                <a:srgbClr val="737373"/>
              </a:solidFill>
              <a:latin typeface="Roboto"/>
              <a:ea typeface="Roboto"/>
              <a:cs typeface="Roboto"/>
              <a:sym typeface="Roboto"/>
            </a:endParaRPr>
          </a:p>
          <a:p>
            <a:pPr indent="0" lvl="0" marL="0" rtl="0" algn="l">
              <a:spcBef>
                <a:spcPts val="0"/>
              </a:spcBef>
              <a:spcAft>
                <a:spcPts val="0"/>
              </a:spcAft>
              <a:buNone/>
            </a:pPr>
            <a:r>
              <a:rPr lang="en" sz="1500">
                <a:solidFill>
                  <a:srgbClr val="737373"/>
                </a:solidFill>
                <a:latin typeface="Roboto"/>
                <a:ea typeface="Roboto"/>
                <a:cs typeface="Roboto"/>
                <a:sym typeface="Roboto"/>
              </a:rPr>
              <a:t>Water</a:t>
            </a:r>
            <a:endParaRPr sz="1500">
              <a:solidFill>
                <a:srgbClr val="737373"/>
              </a:solidFill>
              <a:latin typeface="Roboto"/>
              <a:ea typeface="Roboto"/>
              <a:cs typeface="Roboto"/>
              <a:sym typeface="Roboto"/>
            </a:endParaRPr>
          </a:p>
        </p:txBody>
      </p:sp>
      <p:sp>
        <p:nvSpPr>
          <p:cNvPr id="138" name="Google Shape;138;p21"/>
          <p:cNvSpPr txBox="1"/>
          <p:nvPr/>
        </p:nvSpPr>
        <p:spPr>
          <a:xfrm>
            <a:off x="5091578" y="2870673"/>
            <a:ext cx="2405400" cy="91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500">
                <a:solidFill>
                  <a:srgbClr val="737373"/>
                </a:solidFill>
                <a:latin typeface="Roboto"/>
                <a:ea typeface="Roboto"/>
                <a:cs typeface="Roboto"/>
                <a:sym typeface="Roboto"/>
              </a:rPr>
              <a:t>Coordination &amp; Planning</a:t>
            </a:r>
            <a:endParaRPr sz="1500">
              <a:solidFill>
                <a:srgbClr val="737373"/>
              </a:solidFill>
              <a:latin typeface="Roboto"/>
              <a:ea typeface="Roboto"/>
              <a:cs typeface="Roboto"/>
              <a:sym typeface="Roboto"/>
            </a:endParaRPr>
          </a:p>
          <a:p>
            <a:pPr indent="0" lvl="0" marL="0" rtl="0" algn="l">
              <a:spcBef>
                <a:spcPts val="0"/>
              </a:spcBef>
              <a:spcAft>
                <a:spcPts val="0"/>
              </a:spcAft>
              <a:buNone/>
            </a:pPr>
            <a:r>
              <a:rPr lang="en" sz="1500">
                <a:solidFill>
                  <a:srgbClr val="737373"/>
                </a:solidFill>
                <a:latin typeface="Roboto"/>
                <a:ea typeface="Roboto"/>
                <a:cs typeface="Roboto"/>
                <a:sym typeface="Roboto"/>
              </a:rPr>
              <a:t>Diversity &amp; Affordability</a:t>
            </a:r>
            <a:endParaRPr sz="1500">
              <a:solidFill>
                <a:srgbClr val="737373"/>
              </a:solidFill>
              <a:latin typeface="Roboto"/>
              <a:ea typeface="Roboto"/>
              <a:cs typeface="Roboto"/>
              <a:sym typeface="Roboto"/>
            </a:endParaRPr>
          </a:p>
          <a:p>
            <a:pPr indent="0" lvl="0" marL="0" rtl="0" algn="l">
              <a:spcBef>
                <a:spcPts val="0"/>
              </a:spcBef>
              <a:spcAft>
                <a:spcPts val="0"/>
              </a:spcAft>
              <a:buNone/>
            </a:pPr>
            <a:r>
              <a:rPr lang="en" sz="1500">
                <a:solidFill>
                  <a:srgbClr val="737373"/>
                </a:solidFill>
                <a:latin typeface="Roboto"/>
                <a:ea typeface="Roboto"/>
                <a:cs typeface="Roboto"/>
                <a:sym typeface="Roboto"/>
              </a:rPr>
              <a:t>Investment &amp; Finance</a:t>
            </a:r>
            <a:endParaRPr sz="1500">
              <a:solidFill>
                <a:srgbClr val="737373"/>
              </a:solidFill>
              <a:latin typeface="Roboto"/>
              <a:ea typeface="Roboto"/>
              <a:cs typeface="Roboto"/>
              <a:sym typeface="Roboto"/>
            </a:endParaRPr>
          </a:p>
          <a:p>
            <a:pPr indent="0" lvl="0" marL="0" rtl="0" algn="l">
              <a:spcBef>
                <a:spcPts val="0"/>
              </a:spcBef>
              <a:spcAft>
                <a:spcPts val="0"/>
              </a:spcAft>
              <a:buNone/>
            </a:pPr>
            <a:r>
              <a:rPr lang="en" sz="1500">
                <a:solidFill>
                  <a:srgbClr val="737373"/>
                </a:solidFill>
                <a:latin typeface="Roboto"/>
                <a:ea typeface="Roboto"/>
                <a:cs typeface="Roboto"/>
                <a:sym typeface="Roboto"/>
              </a:rPr>
              <a:t>Wellbeing &amp; Work</a:t>
            </a:r>
            <a:endParaRPr sz="1500">
              <a:solidFill>
                <a:srgbClr val="737373"/>
              </a:solidFill>
              <a:latin typeface="Roboto"/>
              <a:ea typeface="Roboto"/>
              <a:cs typeface="Roboto"/>
              <a:sym typeface="Roboto"/>
            </a:endParaRPr>
          </a:p>
        </p:txBody>
      </p:sp>
      <p:sp>
        <p:nvSpPr>
          <p:cNvPr id="139" name="Google Shape;139;p21"/>
          <p:cNvSpPr txBox="1"/>
          <p:nvPr/>
        </p:nvSpPr>
        <p:spPr>
          <a:xfrm>
            <a:off x="5091578" y="4004600"/>
            <a:ext cx="2181300" cy="91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500">
                <a:solidFill>
                  <a:srgbClr val="737373"/>
                </a:solidFill>
                <a:latin typeface="Roboto"/>
                <a:ea typeface="Roboto"/>
                <a:cs typeface="Roboto"/>
                <a:sym typeface="Roboto"/>
              </a:rPr>
              <a:t>Exemplary Practice</a:t>
            </a:r>
            <a:endParaRPr sz="1500">
              <a:solidFill>
                <a:srgbClr val="737373"/>
              </a:solidFill>
              <a:latin typeface="Roboto"/>
              <a:ea typeface="Roboto"/>
              <a:cs typeface="Roboto"/>
              <a:sym typeface="Roboto"/>
            </a:endParaRPr>
          </a:p>
          <a:p>
            <a:pPr indent="0" lvl="0" marL="0" rtl="0" algn="l">
              <a:spcBef>
                <a:spcPts val="0"/>
              </a:spcBef>
              <a:spcAft>
                <a:spcPts val="0"/>
              </a:spcAft>
              <a:buNone/>
            </a:pPr>
            <a:r>
              <a:rPr lang="en" sz="1500">
                <a:solidFill>
                  <a:srgbClr val="737373"/>
                </a:solidFill>
                <a:latin typeface="Roboto"/>
                <a:ea typeface="Roboto"/>
                <a:cs typeface="Roboto"/>
                <a:sym typeface="Roboto"/>
              </a:rPr>
              <a:t>Innovation</a:t>
            </a:r>
            <a:endParaRPr sz="1500">
              <a:solidFill>
                <a:srgbClr val="737373"/>
              </a:solidFill>
              <a:latin typeface="Roboto"/>
              <a:ea typeface="Roboto"/>
              <a:cs typeface="Roboto"/>
              <a:sym typeface="Roboto"/>
            </a:endParaRPr>
          </a:p>
        </p:txBody>
      </p:sp>
    </p:spTree>
  </p:cSld>
  <p:clrMapOvr>
    <a:masterClrMapping/>
  </p:clrMapOvr>
</p:sld>
</file>

<file path=ppt/theme/theme1.xml><?xml version="1.0" encoding="utf-8"?>
<a:theme xmlns:a="http://schemas.openxmlformats.org/drawingml/2006/main" xmlns:r="http://schemas.openxmlformats.org/officeDocument/2006/relationships"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