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235"/>
    <p:restoredTop sz="94658"/>
  </p:normalViewPr>
  <p:slideViewPr>
    <p:cSldViewPr snapToGrid="0" snapToObjects="1">
      <p:cViewPr varScale="1">
        <p:scale>
          <a:sx n="120" d="100"/>
          <a:sy n="120" d="100"/>
        </p:scale>
        <p:origin x="1968" y="1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12/9/25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12/9/25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12/9/25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12/9/25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12/9/25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12/9/25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12/9/25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12/9/25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12/9/25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12/9/25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12/9/25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12/9/25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slide" Target="slide8.xml"/><Relationship Id="rId3" Type="http://schemas.openxmlformats.org/officeDocument/2006/relationships/slide" Target="slide3.xml"/><Relationship Id="rId7" Type="http://schemas.openxmlformats.org/officeDocument/2006/relationships/slide" Target="slide7.xml"/><Relationship Id="rId12" Type="http://schemas.openxmlformats.org/officeDocument/2006/relationships/image" Target="../media/image1.jpg"/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Relationship Id="rId6" Type="http://schemas.openxmlformats.org/officeDocument/2006/relationships/slide" Target="slide6.xml"/><Relationship Id="rId11" Type="http://schemas.openxmlformats.org/officeDocument/2006/relationships/hyperlink" Target="http://DoViewPlanning.Org" TargetMode="External"/><Relationship Id="rId5" Type="http://schemas.openxmlformats.org/officeDocument/2006/relationships/slide" Target="slide5.xml"/><Relationship Id="rId10" Type="http://schemas.openxmlformats.org/officeDocument/2006/relationships/slide" Target="slide10.xml"/><Relationship Id="rId4" Type="http://schemas.openxmlformats.org/officeDocument/2006/relationships/slide" Target="slide4.xml"/><Relationship Id="rId9" Type="http://schemas.openxmlformats.org/officeDocument/2006/relationships/slide" Target="slide9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DoViewPlanning.Org" TargetMode="External"/><Relationship Id="rId2" Type="http://schemas.openxmlformats.org/officeDocument/2006/relationships/slide" Target="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.jp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doviewplanning.org/method" TargetMode="External"/><Relationship Id="rId2" Type="http://schemas.openxmlformats.org/officeDocument/2006/relationships/slide" Target="slide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.jpg"/><Relationship Id="rId4" Type="http://schemas.openxmlformats.org/officeDocument/2006/relationships/hyperlink" Target="http://DoViewPlanning.Org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DoViewPlanning.Org" TargetMode="External"/><Relationship Id="rId2" Type="http://schemas.openxmlformats.org/officeDocument/2006/relationships/slide" Target="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.jp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DoViewPlanning.Org" TargetMode="External"/><Relationship Id="rId2" Type="http://schemas.openxmlformats.org/officeDocument/2006/relationships/slide" Target="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DoViewPlanning.Org" TargetMode="External"/><Relationship Id="rId2" Type="http://schemas.openxmlformats.org/officeDocument/2006/relationships/slide" Target="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.jp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DoViewPlanning.Org" TargetMode="External"/><Relationship Id="rId2" Type="http://schemas.openxmlformats.org/officeDocument/2006/relationships/slide" Target="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.jp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DoViewPlanning.Org" TargetMode="External"/><Relationship Id="rId2" Type="http://schemas.openxmlformats.org/officeDocument/2006/relationships/slide" Target="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.jp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DoViewPlanning.Org" TargetMode="External"/><Relationship Id="rId2" Type="http://schemas.openxmlformats.org/officeDocument/2006/relationships/slide" Target="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.jp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DoViewPlanning.Org" TargetMode="External"/><Relationship Id="rId2" Type="http://schemas.openxmlformats.org/officeDocument/2006/relationships/slide" Target="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.jp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DoViewPlanning.Org" TargetMode="External"/><Relationship Id="rId2" Type="http://schemas.openxmlformats.org/officeDocument/2006/relationships/slide" Target="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274320"/>
            <a:ext cx="8229600" cy="738664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ctr">
              <a:defRPr sz="2400">
                <a:solidFill>
                  <a:srgbClr val="000000"/>
                </a:solidFill>
              </a:defRPr>
            </a:pPr>
            <a:r>
              <a:rPr dirty="0"/>
              <a:t>Woolworths NZ (Countdown)</a:t>
            </a:r>
            <a:endParaRPr lang="en-AU" dirty="0"/>
          </a:p>
          <a:p>
            <a:pPr algn="ctr">
              <a:defRPr sz="2400">
                <a:solidFill>
                  <a:srgbClr val="000000"/>
                </a:solidFill>
              </a:defRPr>
            </a:pPr>
            <a:r>
              <a:rPr dirty="0"/>
              <a:t> DoView Strategy Diagram</a:t>
            </a:r>
          </a:p>
        </p:txBody>
      </p:sp>
      <p:sp>
        <p:nvSpPr>
          <p:cNvPr id="3" name="Rectangle 2">
            <a:hlinkClick r:id="rId2" action="ppaction://hlinksldjump"/>
          </p:cNvPr>
          <p:cNvSpPr/>
          <p:nvPr/>
        </p:nvSpPr>
        <p:spPr>
          <a:xfrm>
            <a:off x="3582000" y="1267920"/>
            <a:ext cx="1980000" cy="7200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sz="1800" b="1">
                <a:solidFill>
                  <a:srgbClr val="000000"/>
                </a:solidFill>
              </a:rPr>
              <a:t>Final Outcomes</a:t>
            </a:r>
          </a:p>
        </p:txBody>
      </p:sp>
      <p:sp>
        <p:nvSpPr>
          <p:cNvPr id="4" name="Rectangle 3"/>
          <p:cNvSpPr/>
          <p:nvPr/>
        </p:nvSpPr>
        <p:spPr>
          <a:xfrm>
            <a:off x="1242000" y="2309076"/>
            <a:ext cx="6660000" cy="18288"/>
          </a:xfrm>
          <a:prstGeom prst="rect">
            <a:avLst/>
          </a:prstGeom>
          <a:solidFill>
            <a:srgbClr val="96969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Rectangle 4">
            <a:hlinkClick r:id="rId3" action="ppaction://hlinksldjump"/>
          </p:cNvPr>
          <p:cNvSpPr/>
          <p:nvPr/>
        </p:nvSpPr>
        <p:spPr>
          <a:xfrm>
            <a:off x="1242000" y="2648520"/>
            <a:ext cx="1980000" cy="720000"/>
          </a:xfrm>
          <a:prstGeom prst="rect">
            <a:avLst/>
          </a:prstGeom>
          <a:solidFill>
            <a:srgbClr val="FFFFBA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sz="1100" b="0">
                <a:solidFill>
                  <a:srgbClr val="000000"/>
                </a:solidFill>
              </a:rPr>
              <a:t>Customer Proposition, Price, Range &amp; In-Store Experience</a:t>
            </a:r>
          </a:p>
        </p:txBody>
      </p:sp>
      <p:sp>
        <p:nvSpPr>
          <p:cNvPr id="6" name="Rectangle 5">
            <a:hlinkClick r:id="rId4" action="ppaction://hlinksldjump"/>
          </p:cNvPr>
          <p:cNvSpPr/>
          <p:nvPr/>
        </p:nvSpPr>
        <p:spPr>
          <a:xfrm>
            <a:off x="3582000" y="2648520"/>
            <a:ext cx="1980000" cy="720000"/>
          </a:xfrm>
          <a:prstGeom prst="rect">
            <a:avLst/>
          </a:prstGeom>
          <a:solidFill>
            <a:srgbClr val="F9D3D4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sz="1100" b="0">
                <a:solidFill>
                  <a:srgbClr val="000000"/>
                </a:solidFill>
              </a:rPr>
              <a:t>Store Network, Formats &amp; Local Market Presence</a:t>
            </a:r>
          </a:p>
        </p:txBody>
      </p:sp>
      <p:sp>
        <p:nvSpPr>
          <p:cNvPr id="7" name="Rectangle 6">
            <a:hlinkClick r:id="rId5" action="ppaction://hlinksldjump"/>
          </p:cNvPr>
          <p:cNvSpPr/>
          <p:nvPr/>
        </p:nvSpPr>
        <p:spPr>
          <a:xfrm>
            <a:off x="5922000" y="2648520"/>
            <a:ext cx="1980000" cy="720000"/>
          </a:xfrm>
          <a:prstGeom prst="rect">
            <a:avLst/>
          </a:prstGeom>
          <a:solidFill>
            <a:srgbClr val="9FE1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sz="1100" b="0">
                <a:solidFill>
                  <a:srgbClr val="000000"/>
                </a:solidFill>
              </a:rPr>
              <a:t>Digital, Online &amp; Loyalty Ecosystem</a:t>
            </a:r>
          </a:p>
        </p:txBody>
      </p:sp>
      <p:sp>
        <p:nvSpPr>
          <p:cNvPr id="8" name="Rectangle 7">
            <a:hlinkClick r:id="rId6" action="ppaction://hlinksldjump"/>
          </p:cNvPr>
          <p:cNvSpPr/>
          <p:nvPr/>
        </p:nvSpPr>
        <p:spPr>
          <a:xfrm>
            <a:off x="1242000" y="3800520"/>
            <a:ext cx="1980000" cy="720000"/>
          </a:xfrm>
          <a:prstGeom prst="rect">
            <a:avLst/>
          </a:prstGeom>
          <a:solidFill>
            <a:srgbClr val="BEFFA1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sz="1100" b="0">
                <a:solidFill>
                  <a:srgbClr val="000000"/>
                </a:solidFill>
              </a:rPr>
              <a:t>Supply Chain, Fresh Food &amp; Supplier Partnerships</a:t>
            </a:r>
          </a:p>
        </p:txBody>
      </p:sp>
      <p:sp>
        <p:nvSpPr>
          <p:cNvPr id="9" name="Rectangle 8">
            <a:hlinkClick r:id="rId7" action="ppaction://hlinksldjump"/>
          </p:cNvPr>
          <p:cNvSpPr/>
          <p:nvPr/>
        </p:nvSpPr>
        <p:spPr>
          <a:xfrm>
            <a:off x="3582000" y="3800520"/>
            <a:ext cx="1980000" cy="720000"/>
          </a:xfrm>
          <a:prstGeom prst="rect">
            <a:avLst/>
          </a:prstGeom>
          <a:solidFill>
            <a:srgbClr val="D4C9A4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sz="1100" b="0">
                <a:solidFill>
                  <a:srgbClr val="000000"/>
                </a:solidFill>
              </a:rPr>
              <a:t>People, Culture, Safety &amp; Capability</a:t>
            </a:r>
          </a:p>
        </p:txBody>
      </p:sp>
      <p:sp>
        <p:nvSpPr>
          <p:cNvPr id="10" name="Rectangle 9">
            <a:hlinkClick r:id="rId8" action="ppaction://hlinksldjump"/>
          </p:cNvPr>
          <p:cNvSpPr/>
          <p:nvPr/>
        </p:nvSpPr>
        <p:spPr>
          <a:xfrm>
            <a:off x="5922000" y="3800520"/>
            <a:ext cx="1980000" cy="720000"/>
          </a:xfrm>
          <a:prstGeom prst="rect">
            <a:avLst/>
          </a:prstGeom>
          <a:solidFill>
            <a:srgbClr val="B6BCF2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sz="1100" b="0">
                <a:solidFill>
                  <a:srgbClr val="000000"/>
                </a:solidFill>
              </a:rPr>
              <a:t>Sustainability, Community &amp; Food For Good</a:t>
            </a:r>
          </a:p>
        </p:txBody>
      </p:sp>
      <p:sp>
        <p:nvSpPr>
          <p:cNvPr id="11" name="Rectangle 10">
            <a:hlinkClick r:id="rId9" action="ppaction://hlinksldjump"/>
          </p:cNvPr>
          <p:cNvSpPr/>
          <p:nvPr/>
        </p:nvSpPr>
        <p:spPr>
          <a:xfrm>
            <a:off x="1242000" y="4952520"/>
            <a:ext cx="1980000" cy="720000"/>
          </a:xfrm>
          <a:prstGeom prst="rect">
            <a:avLst/>
          </a:prstGeom>
          <a:solidFill>
            <a:srgbClr val="FEBE8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sz="1100" b="0">
                <a:solidFill>
                  <a:srgbClr val="000000"/>
                </a:solidFill>
              </a:rPr>
              <a:t>Governance, Risk, Regulatory &amp; Reputation Management</a:t>
            </a:r>
          </a:p>
        </p:txBody>
      </p:sp>
      <p:sp>
        <p:nvSpPr>
          <p:cNvPr id="12" name="Rectangle 11">
            <a:hlinkClick r:id="rId10" action="ppaction://hlinksldjump"/>
          </p:cNvPr>
          <p:cNvSpPr/>
          <p:nvPr/>
        </p:nvSpPr>
        <p:spPr>
          <a:xfrm>
            <a:off x="5922000" y="4952520"/>
            <a:ext cx="1980000" cy="720000"/>
          </a:xfrm>
          <a:prstGeom prst="rect">
            <a:avLst/>
          </a:prstGeom>
          <a:solidFill>
            <a:srgbClr val="E0FD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sz="1100" b="0">
                <a:solidFill>
                  <a:srgbClr val="000000"/>
                </a:solidFill>
              </a:rPr>
              <a:t>Woolworths NZ Comparative Advantage in the NZ Grocery Market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29310" y="6537960"/>
            <a:ext cx="8140370" cy="24622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 sz="1000">
                <a:solidFill>
                  <a:srgbClr val="5A5A5A"/>
                </a:solidFill>
              </a:defRPr>
            </a:pPr>
            <a:r>
              <a:rPr dirty="0"/>
              <a:t>Not endorsed. From online info via free ChatGPT prompt. Use at own risk re IP &amp; accuracy. Dr Paul Duignan </a:t>
            </a:r>
            <a:r>
              <a:rPr dirty="0" err="1"/>
              <a:t>DoViewPlanning.Org</a:t>
            </a:r>
            <a:r>
              <a:rPr lang="en-AU" dirty="0"/>
              <a:t> /a043</a:t>
            </a:r>
            <a:r>
              <a:rPr dirty="0"/>
              <a:t>.  2025-12-08 22:42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7132320" y="6126480"/>
            <a:ext cx="18288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1400">
                <a:solidFill>
                  <a:srgbClr val="0066CC"/>
                </a:solidFill>
                <a:latin typeface="Calibri"/>
                <a:hlinkClick r:id="rId11"/>
              </a:rPr>
              <a:t>DoViewPlanning.Org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132320" y="99099"/>
            <a:ext cx="1828800" cy="553998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r">
              <a:defRPr sz="1200">
                <a:solidFill>
                  <a:srgbClr val="787878"/>
                </a:solidFill>
                <a:latin typeface="Calibri"/>
              </a:defRPr>
            </a:pPr>
            <a:r>
              <a:rPr dirty="0"/>
              <a:t>Illustrative only</a:t>
            </a:r>
            <a:br>
              <a:rPr dirty="0"/>
            </a:br>
            <a:r>
              <a:rPr dirty="0"/>
              <a:t>Not created or endorsed by</a:t>
            </a:r>
            <a:br>
              <a:rPr dirty="0"/>
            </a:br>
            <a:r>
              <a:rPr dirty="0"/>
              <a:t>Woolworths NZ</a:t>
            </a:r>
          </a:p>
        </p:txBody>
      </p:sp>
      <p:pic>
        <p:nvPicPr>
          <p:cNvPr id="16" name="Google Shape;369;p12" title="Doview new.jpeg">
            <a:extLst>
              <a:ext uri="{FF2B5EF4-FFF2-40B4-BE49-F238E27FC236}">
                <a16:creationId xmlns:a16="http://schemas.microsoft.com/office/drawing/2014/main" id="{72AD49E7-FBEB-E80F-460B-E0B6B8030AED}"/>
              </a:ext>
            </a:extLst>
          </p:cNvPr>
          <p:cNvPicPr preferRelativeResize="0"/>
          <p:nvPr/>
        </p:nvPicPr>
        <p:blipFill>
          <a:blip r:embed="rId12">
            <a:alphaModFix/>
          </a:blip>
          <a:stretch>
            <a:fillRect/>
          </a:stretch>
        </p:blipFill>
        <p:spPr>
          <a:xfrm>
            <a:off x="6968596" y="6126457"/>
            <a:ext cx="327447" cy="3078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hlinkClick r:id="rId2" action="ppaction://hlinksldjump"/>
          </p:cNvPr>
          <p:cNvSpPr/>
          <p:nvPr/>
        </p:nvSpPr>
        <p:spPr>
          <a:xfrm>
            <a:off x="137160" y="137160"/>
            <a:ext cx="1645920" cy="548640"/>
          </a:xfrm>
          <a:prstGeom prst="rect">
            <a:avLst/>
          </a:prstGeom>
          <a:solidFill>
            <a:srgbClr val="E6E6E6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sz="1400" b="0">
                <a:solidFill>
                  <a:srgbClr val="000000"/>
                </a:solidFill>
              </a:rPr>
              <a:t>Back to Overview</a:t>
            </a:r>
          </a:p>
        </p:txBody>
      </p:sp>
      <p:sp>
        <p:nvSpPr>
          <p:cNvPr id="3" name="Rectangle 2"/>
          <p:cNvSpPr/>
          <p:nvPr/>
        </p:nvSpPr>
        <p:spPr>
          <a:xfrm>
            <a:off x="457200" y="868680"/>
            <a:ext cx="8229600" cy="411480"/>
          </a:xfrm>
          <a:prstGeom prst="rect">
            <a:avLst/>
          </a:prstGeom>
          <a:solidFill>
            <a:srgbClr val="E0FDFF"/>
          </a:solidFill>
          <a:ln>
            <a:solidFill>
              <a:srgbClr val="E0FD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sz="1800" b="1">
                <a:solidFill>
                  <a:srgbClr val="000000"/>
                </a:solidFill>
              </a:rPr>
              <a:t>Woolworths NZ Comparative Advantage in the NZ Grocery Market</a:t>
            </a:r>
          </a:p>
        </p:txBody>
      </p:sp>
      <p:sp>
        <p:nvSpPr>
          <p:cNvPr id="5" name="Rectangle 4"/>
          <p:cNvSpPr/>
          <p:nvPr/>
        </p:nvSpPr>
        <p:spPr>
          <a:xfrm>
            <a:off x="385687" y="1610604"/>
            <a:ext cx="1148842" cy="1594780"/>
          </a:xfrm>
          <a:prstGeom prst="rect">
            <a:avLst/>
          </a:prstGeom>
          <a:solidFill>
            <a:srgbClr val="E0FDFF"/>
          </a:solidFill>
          <a:ln>
            <a:solidFill>
              <a:srgbClr val="E0FD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sz="1100" b="0" dirty="0">
                <a:solidFill>
                  <a:srgbClr val="000000"/>
                </a:solidFill>
              </a:rPr>
              <a:t>National supermarket network supplemented by franchised banners provides coverage difficult to replicate</a:t>
            </a:r>
          </a:p>
        </p:txBody>
      </p:sp>
      <p:sp>
        <p:nvSpPr>
          <p:cNvPr id="6" name="Rectangle 5"/>
          <p:cNvSpPr/>
          <p:nvPr/>
        </p:nvSpPr>
        <p:spPr>
          <a:xfrm>
            <a:off x="366458" y="3348395"/>
            <a:ext cx="1148842" cy="1106208"/>
          </a:xfrm>
          <a:prstGeom prst="rect">
            <a:avLst/>
          </a:prstGeom>
          <a:solidFill>
            <a:srgbClr val="E0FDFF"/>
          </a:solidFill>
          <a:ln>
            <a:solidFill>
              <a:srgbClr val="E0FD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sz="1100" b="0" dirty="0">
                <a:solidFill>
                  <a:srgbClr val="000000"/>
                </a:solidFill>
              </a:rPr>
              <a:t>Large, stable workforce and weekly customer traffic create broad market reach</a:t>
            </a:r>
          </a:p>
        </p:txBody>
      </p:sp>
      <p:sp>
        <p:nvSpPr>
          <p:cNvPr id="7" name="Rectangle 6"/>
          <p:cNvSpPr/>
          <p:nvPr/>
        </p:nvSpPr>
        <p:spPr>
          <a:xfrm>
            <a:off x="373680" y="4582753"/>
            <a:ext cx="1148842" cy="1269066"/>
          </a:xfrm>
          <a:prstGeom prst="rect">
            <a:avLst/>
          </a:prstGeom>
          <a:solidFill>
            <a:srgbClr val="E0FDFF"/>
          </a:solidFill>
          <a:ln>
            <a:solidFill>
              <a:srgbClr val="E0FD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sz="1100" b="0">
                <a:solidFill>
                  <a:srgbClr val="000000"/>
                </a:solidFill>
              </a:rPr>
              <a:t>Ability to roll out national initiatives quickly through centralised structures</a:t>
            </a:r>
          </a:p>
        </p:txBody>
      </p:sp>
      <p:sp>
        <p:nvSpPr>
          <p:cNvPr id="8" name="Right Arrow 7"/>
          <p:cNvSpPr/>
          <p:nvPr/>
        </p:nvSpPr>
        <p:spPr>
          <a:xfrm>
            <a:off x="1606740" y="3719020"/>
            <a:ext cx="256032" cy="256032"/>
          </a:xfrm>
          <a:prstGeom prst="rightArrow">
            <a:avLst/>
          </a:prstGeom>
          <a:solidFill>
            <a:srgbClr val="C8C8C8"/>
          </a:solidFill>
          <a:ln w="63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Rectangle 8"/>
          <p:cNvSpPr/>
          <p:nvPr/>
        </p:nvSpPr>
        <p:spPr>
          <a:xfrm>
            <a:off x="2082228" y="1675398"/>
            <a:ext cx="1335388" cy="931864"/>
          </a:xfrm>
          <a:prstGeom prst="rect">
            <a:avLst/>
          </a:prstGeom>
          <a:solidFill>
            <a:srgbClr val="E0FDFF"/>
          </a:solidFill>
          <a:ln>
            <a:solidFill>
              <a:srgbClr val="E0FD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sz="1100" b="0">
                <a:solidFill>
                  <a:srgbClr val="000000"/>
                </a:solidFill>
              </a:rPr>
              <a:t>Access to Woolworths Group capital funds multi-year store and systems upgrades</a:t>
            </a:r>
          </a:p>
        </p:txBody>
      </p:sp>
      <p:sp>
        <p:nvSpPr>
          <p:cNvPr id="10" name="Rectangle 9"/>
          <p:cNvSpPr/>
          <p:nvPr/>
        </p:nvSpPr>
        <p:spPr>
          <a:xfrm>
            <a:off x="2082228" y="2739452"/>
            <a:ext cx="1335388" cy="931864"/>
          </a:xfrm>
          <a:prstGeom prst="rect">
            <a:avLst/>
          </a:prstGeom>
          <a:solidFill>
            <a:srgbClr val="E0FDFF"/>
          </a:solidFill>
          <a:ln>
            <a:solidFill>
              <a:srgbClr val="E0FD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sz="1100" b="0" dirty="0">
                <a:solidFill>
                  <a:srgbClr val="000000"/>
                </a:solidFill>
              </a:rPr>
              <a:t>Transformation </a:t>
            </a:r>
            <a:r>
              <a:rPr sz="1100" b="0" dirty="0" err="1">
                <a:solidFill>
                  <a:srgbClr val="000000"/>
                </a:solidFill>
              </a:rPr>
              <a:t>programmes</a:t>
            </a:r>
            <a:r>
              <a:rPr sz="1100" b="0" dirty="0">
                <a:solidFill>
                  <a:srgbClr val="000000"/>
                </a:solidFill>
              </a:rPr>
              <a:t> focus on NZ-specific performance and customer experience</a:t>
            </a:r>
          </a:p>
        </p:txBody>
      </p:sp>
      <p:sp>
        <p:nvSpPr>
          <p:cNvPr id="11" name="Rectangle 10"/>
          <p:cNvSpPr/>
          <p:nvPr/>
        </p:nvSpPr>
        <p:spPr>
          <a:xfrm>
            <a:off x="2082228" y="3808539"/>
            <a:ext cx="1335388" cy="931864"/>
          </a:xfrm>
          <a:prstGeom prst="rect">
            <a:avLst/>
          </a:prstGeom>
          <a:solidFill>
            <a:srgbClr val="E0FDFF"/>
          </a:solidFill>
          <a:ln>
            <a:solidFill>
              <a:srgbClr val="E0FD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sz="1100" b="0" dirty="0">
                <a:solidFill>
                  <a:srgbClr val="000000"/>
                </a:solidFill>
              </a:rPr>
              <a:t>Group technology platforms and innovation leveraged ahead of local-only competitors</a:t>
            </a:r>
          </a:p>
        </p:txBody>
      </p:sp>
      <p:sp>
        <p:nvSpPr>
          <p:cNvPr id="12" name="Rectangle 11"/>
          <p:cNvSpPr/>
          <p:nvPr/>
        </p:nvSpPr>
        <p:spPr>
          <a:xfrm>
            <a:off x="2082228" y="4905529"/>
            <a:ext cx="1335388" cy="946289"/>
          </a:xfrm>
          <a:prstGeom prst="rect">
            <a:avLst/>
          </a:prstGeom>
          <a:solidFill>
            <a:srgbClr val="E0FDFF"/>
          </a:solidFill>
          <a:ln>
            <a:solidFill>
              <a:srgbClr val="E0FD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sz="1100" b="0" dirty="0">
                <a:solidFill>
                  <a:srgbClr val="000000"/>
                </a:solidFill>
              </a:rPr>
              <a:t>Security, loss prevention and service changes funded at pace when required</a:t>
            </a:r>
          </a:p>
        </p:txBody>
      </p:sp>
      <p:sp>
        <p:nvSpPr>
          <p:cNvPr id="13" name="Right Arrow 12"/>
          <p:cNvSpPr/>
          <p:nvPr/>
        </p:nvSpPr>
        <p:spPr>
          <a:xfrm>
            <a:off x="3618784" y="3719020"/>
            <a:ext cx="256032" cy="256032"/>
          </a:xfrm>
          <a:prstGeom prst="rightArrow">
            <a:avLst/>
          </a:prstGeom>
          <a:solidFill>
            <a:srgbClr val="C8C8C8"/>
          </a:solidFill>
          <a:ln w="63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4" name="Rectangle 13"/>
          <p:cNvSpPr/>
          <p:nvPr/>
        </p:nvSpPr>
        <p:spPr>
          <a:xfrm>
            <a:off x="4050584" y="1708690"/>
            <a:ext cx="1225677" cy="1496694"/>
          </a:xfrm>
          <a:prstGeom prst="rect">
            <a:avLst/>
          </a:prstGeom>
          <a:solidFill>
            <a:srgbClr val="E0FDFF"/>
          </a:solidFill>
          <a:ln>
            <a:solidFill>
              <a:srgbClr val="E0FD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sz="1100" b="0">
                <a:solidFill>
                  <a:srgbClr val="000000"/>
                </a:solidFill>
              </a:rPr>
              <a:t>Integrated loyalty and online shopping data provides deep insight into customer behaviour</a:t>
            </a:r>
          </a:p>
        </p:txBody>
      </p:sp>
      <p:sp>
        <p:nvSpPr>
          <p:cNvPr id="15" name="Rectangle 14"/>
          <p:cNvSpPr/>
          <p:nvPr/>
        </p:nvSpPr>
        <p:spPr>
          <a:xfrm>
            <a:off x="4050584" y="3296824"/>
            <a:ext cx="1225677" cy="1276350"/>
          </a:xfrm>
          <a:prstGeom prst="rect">
            <a:avLst/>
          </a:prstGeom>
          <a:solidFill>
            <a:srgbClr val="E0FDFF"/>
          </a:solidFill>
          <a:ln>
            <a:solidFill>
              <a:srgbClr val="E0FD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sz="1100" b="0">
                <a:solidFill>
                  <a:srgbClr val="000000"/>
                </a:solidFill>
              </a:rPr>
              <a:t>Personalisation, media and retail media opportunities created by data scale</a:t>
            </a:r>
          </a:p>
        </p:txBody>
      </p:sp>
      <p:sp>
        <p:nvSpPr>
          <p:cNvPr id="16" name="Rectangle 15"/>
          <p:cNvSpPr/>
          <p:nvPr/>
        </p:nvSpPr>
        <p:spPr>
          <a:xfrm>
            <a:off x="4050584" y="4664614"/>
            <a:ext cx="1225677" cy="1276350"/>
          </a:xfrm>
          <a:prstGeom prst="rect">
            <a:avLst/>
          </a:prstGeom>
          <a:solidFill>
            <a:srgbClr val="E0FDFF"/>
          </a:solidFill>
          <a:ln>
            <a:solidFill>
              <a:srgbClr val="E0FD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sz="1100" b="0">
                <a:solidFill>
                  <a:srgbClr val="000000"/>
                </a:solidFill>
              </a:rPr>
              <a:t>Coherent omni-channel experience encourages customers to consolidate spend</a:t>
            </a:r>
          </a:p>
        </p:txBody>
      </p:sp>
      <p:sp>
        <p:nvSpPr>
          <p:cNvPr id="17" name="Right Arrow 16"/>
          <p:cNvSpPr/>
          <p:nvPr/>
        </p:nvSpPr>
        <p:spPr>
          <a:xfrm>
            <a:off x="5374796" y="3671316"/>
            <a:ext cx="256032" cy="256032"/>
          </a:xfrm>
          <a:prstGeom prst="rightArrow">
            <a:avLst/>
          </a:prstGeom>
          <a:solidFill>
            <a:srgbClr val="C8C8C8"/>
          </a:solidFill>
          <a:ln w="63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8" name="Rectangle 17"/>
          <p:cNvSpPr/>
          <p:nvPr/>
        </p:nvSpPr>
        <p:spPr>
          <a:xfrm>
            <a:off x="5833855" y="1610604"/>
            <a:ext cx="1225677" cy="1496694"/>
          </a:xfrm>
          <a:prstGeom prst="rect">
            <a:avLst/>
          </a:prstGeom>
          <a:solidFill>
            <a:srgbClr val="E0FDFF"/>
          </a:solidFill>
          <a:ln>
            <a:solidFill>
              <a:srgbClr val="E0FD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sz="1100" b="0">
                <a:solidFill>
                  <a:srgbClr val="000000"/>
                </a:solidFill>
              </a:rPr>
              <a:t>Group buying power and long-term supplier relationships support competitive cost prices</a:t>
            </a:r>
          </a:p>
        </p:txBody>
      </p:sp>
      <p:sp>
        <p:nvSpPr>
          <p:cNvPr id="19" name="Rectangle 18"/>
          <p:cNvSpPr/>
          <p:nvPr/>
        </p:nvSpPr>
        <p:spPr>
          <a:xfrm>
            <a:off x="5833855" y="3198738"/>
            <a:ext cx="1225677" cy="1496694"/>
          </a:xfrm>
          <a:prstGeom prst="rect">
            <a:avLst/>
          </a:prstGeom>
          <a:solidFill>
            <a:srgbClr val="E0FDFF"/>
          </a:solidFill>
          <a:ln>
            <a:solidFill>
              <a:srgbClr val="E0FD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sz="1100" b="0">
                <a:solidFill>
                  <a:srgbClr val="000000"/>
                </a:solidFill>
              </a:rPr>
              <a:t>Sustainability programmes and waste-diversion initiatives make Woolworths an attractive partner</a:t>
            </a:r>
          </a:p>
        </p:txBody>
      </p:sp>
      <p:sp>
        <p:nvSpPr>
          <p:cNvPr id="20" name="Rectangle 19"/>
          <p:cNvSpPr/>
          <p:nvPr/>
        </p:nvSpPr>
        <p:spPr>
          <a:xfrm>
            <a:off x="5833855" y="4786872"/>
            <a:ext cx="1225677" cy="1276350"/>
          </a:xfrm>
          <a:prstGeom prst="rect">
            <a:avLst/>
          </a:prstGeom>
          <a:solidFill>
            <a:srgbClr val="E0FDFF"/>
          </a:solidFill>
          <a:ln>
            <a:solidFill>
              <a:srgbClr val="E0FD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sz="1100" b="0">
                <a:solidFill>
                  <a:srgbClr val="000000"/>
                </a:solidFill>
              </a:rPr>
              <a:t>Food rescue and community investment embed Woolworths in local support ecosystems</a:t>
            </a:r>
          </a:p>
        </p:txBody>
      </p:sp>
      <p:sp>
        <p:nvSpPr>
          <p:cNvPr id="21" name="Right Arrow 20"/>
          <p:cNvSpPr/>
          <p:nvPr/>
        </p:nvSpPr>
        <p:spPr>
          <a:xfrm>
            <a:off x="7208041" y="3688159"/>
            <a:ext cx="256032" cy="256032"/>
          </a:xfrm>
          <a:prstGeom prst="rightArrow">
            <a:avLst/>
          </a:prstGeom>
          <a:solidFill>
            <a:srgbClr val="C8C8C8"/>
          </a:solidFill>
          <a:ln w="63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2" name="Rectangle 21"/>
          <p:cNvSpPr/>
          <p:nvPr/>
        </p:nvSpPr>
        <p:spPr>
          <a:xfrm>
            <a:off x="7695184" y="1719439"/>
            <a:ext cx="1174496" cy="1234441"/>
          </a:xfrm>
          <a:prstGeom prst="rect">
            <a:avLst/>
          </a:prstGeom>
          <a:solidFill>
            <a:srgbClr val="E0FDFF"/>
          </a:solidFill>
          <a:ln>
            <a:solidFill>
              <a:srgbClr val="E0FD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sz="1100" b="1" dirty="0">
                <a:solidFill>
                  <a:srgbClr val="000000"/>
                </a:solidFill>
              </a:rPr>
              <a:t>Structural scale, capital and data assets position Woolworths NZ strongly in a two-player market</a:t>
            </a:r>
          </a:p>
        </p:txBody>
      </p:sp>
      <p:sp>
        <p:nvSpPr>
          <p:cNvPr id="23" name="Rectangle 22"/>
          <p:cNvSpPr/>
          <p:nvPr/>
        </p:nvSpPr>
        <p:spPr>
          <a:xfrm>
            <a:off x="7695184" y="3050515"/>
            <a:ext cx="1174496" cy="1490218"/>
          </a:xfrm>
          <a:prstGeom prst="rect">
            <a:avLst/>
          </a:prstGeom>
          <a:solidFill>
            <a:srgbClr val="E0FDFF"/>
          </a:solidFill>
          <a:ln>
            <a:solidFill>
              <a:srgbClr val="E0FD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sz="1100" b="1" dirty="0">
                <a:solidFill>
                  <a:srgbClr val="000000"/>
                </a:solidFill>
              </a:rPr>
              <a:t>If executed well, these assets convert into durable advantages in value, convenience and trust</a:t>
            </a:r>
          </a:p>
        </p:txBody>
      </p:sp>
      <p:sp>
        <p:nvSpPr>
          <p:cNvPr id="24" name="Rectangle 23"/>
          <p:cNvSpPr/>
          <p:nvPr/>
        </p:nvSpPr>
        <p:spPr>
          <a:xfrm>
            <a:off x="7695184" y="4609313"/>
            <a:ext cx="1174496" cy="1307593"/>
          </a:xfrm>
          <a:prstGeom prst="rect">
            <a:avLst/>
          </a:prstGeom>
          <a:solidFill>
            <a:srgbClr val="E0FDFF"/>
          </a:solidFill>
          <a:ln>
            <a:solidFill>
              <a:srgbClr val="E0FD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sz="1100" b="1" dirty="0">
                <a:solidFill>
                  <a:srgbClr val="000000"/>
                </a:solidFill>
              </a:rPr>
              <a:t>Suppliers and communities increasingly view Woolworths NZ as a preferred platform for partnership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274320" y="6537960"/>
            <a:ext cx="859536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 sz="1000">
                <a:solidFill>
                  <a:srgbClr val="5A5A5A"/>
                </a:solidFill>
              </a:defRPr>
            </a:pPr>
            <a:r>
              <a:t>Not endorsed. From online info via free ChatGPT prompt. Use at own risk re IP &amp; accuracy. Dr Paul Duignan DoViewPlanning.Org.  2025-12-08 22:42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7132320" y="6126480"/>
            <a:ext cx="18288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1400">
                <a:solidFill>
                  <a:srgbClr val="0066CC"/>
                </a:solidFill>
                <a:latin typeface="Calibri"/>
                <a:hlinkClick r:id="rId3"/>
              </a:rPr>
              <a:t>DoViewPlanning.Org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07B47F2B-9B12-162B-91DD-9AA206B5BB14}"/>
              </a:ext>
            </a:extLst>
          </p:cNvPr>
          <p:cNvSpPr txBox="1"/>
          <p:nvPr/>
        </p:nvSpPr>
        <p:spPr>
          <a:xfrm>
            <a:off x="7132320" y="99099"/>
            <a:ext cx="1828800" cy="553998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r">
              <a:defRPr sz="1200">
                <a:solidFill>
                  <a:srgbClr val="787878"/>
                </a:solidFill>
                <a:latin typeface="Calibri"/>
              </a:defRPr>
            </a:pPr>
            <a:r>
              <a:rPr dirty="0"/>
              <a:t>Illustrative only</a:t>
            </a:r>
            <a:br>
              <a:rPr dirty="0"/>
            </a:br>
            <a:r>
              <a:rPr dirty="0"/>
              <a:t>Not created or endorsed by</a:t>
            </a:r>
            <a:br>
              <a:rPr dirty="0"/>
            </a:br>
            <a:r>
              <a:rPr dirty="0"/>
              <a:t>Woolworths NZ</a:t>
            </a:r>
          </a:p>
        </p:txBody>
      </p:sp>
      <p:pic>
        <p:nvPicPr>
          <p:cNvPr id="28" name="Google Shape;369;p12" title="Doview new.jpeg">
            <a:extLst>
              <a:ext uri="{FF2B5EF4-FFF2-40B4-BE49-F238E27FC236}">
                <a16:creationId xmlns:a16="http://schemas.microsoft.com/office/drawing/2014/main" id="{2CB906F1-DE12-7FEB-9A94-4D40E8E50FD3}"/>
              </a:ext>
            </a:extLst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6968596" y="6126457"/>
            <a:ext cx="327447" cy="3078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hlinkClick r:id="rId2" action="ppaction://hlinksldjump"/>
          </p:cNvPr>
          <p:cNvSpPr/>
          <p:nvPr/>
        </p:nvSpPr>
        <p:spPr>
          <a:xfrm>
            <a:off x="137160" y="137160"/>
            <a:ext cx="1645920" cy="548640"/>
          </a:xfrm>
          <a:prstGeom prst="rect">
            <a:avLst/>
          </a:prstGeom>
          <a:solidFill>
            <a:srgbClr val="E6E6E6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sz="1400" b="0">
                <a:solidFill>
                  <a:srgbClr val="000000"/>
                </a:solidFill>
              </a:rPr>
              <a:t>Back to Overview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777240"/>
            <a:ext cx="822960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200">
                <a:solidFill>
                  <a:srgbClr val="000000"/>
                </a:solidFill>
              </a:defRPr>
            </a:pPr>
            <a:r>
              <a:t>What is a DoView?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1463040"/>
            <a:ext cx="7863840" cy="4678204"/>
          </a:xfrm>
          <a:prstGeom prst="rect">
            <a:avLst/>
          </a:prstGeom>
          <a:noFill/>
        </p:spPr>
        <p:txBody>
          <a:bodyPr wrap="square" tIns="0" bIns="0">
            <a:spAutoFit/>
          </a:bodyPr>
          <a:lstStyle/>
          <a:p>
            <a:pPr algn="l">
              <a:defRPr sz="1600">
                <a:solidFill>
                  <a:srgbClr val="000000"/>
                </a:solidFill>
              </a:defRPr>
            </a:pPr>
            <a:r>
              <a:rPr dirty="0"/>
              <a:t>A DoView is a new type of diagram used to clarify the underlying ‘This-Then’ logic behind any issue. For example, in strategy and planning, all planning approaches are based on assumptions such as: if we do THIS, THEN that will happen.</a:t>
            </a:r>
            <a:br>
              <a:rPr dirty="0"/>
            </a:br>
            <a:br>
              <a:rPr dirty="0"/>
            </a:br>
            <a:r>
              <a:rPr dirty="0"/>
              <a:t>A DoView makes these assumptions explicit, allowing them to be examined, evaluated and used to make better strategic decisions. A DoView works as a shared thinking tool, helping teams align their mental models about objectives. In planning, </a:t>
            </a:r>
            <a:r>
              <a:rPr dirty="0" err="1"/>
              <a:t>DoViews</a:t>
            </a:r>
            <a:r>
              <a:rPr dirty="0"/>
              <a:t> assist with prioritizing outcomes, placing indicators next to the boxes they measure, aligning activities with outcomes, measuring performance, evaluating impact, and guiding improvement efforts.</a:t>
            </a:r>
            <a:r>
              <a:rPr lang="en-AU" dirty="0"/>
              <a:t> To see how to use </a:t>
            </a:r>
            <a:r>
              <a:rPr lang="en-AU" dirty="0" err="1"/>
              <a:t>DoViews</a:t>
            </a:r>
            <a:r>
              <a:rPr lang="en-AU" dirty="0"/>
              <a:t> go to </a:t>
            </a:r>
            <a:r>
              <a:rPr lang="en-AU" dirty="0">
                <a:hlinkClick r:id="rId3"/>
              </a:rPr>
              <a:t>DoViewPlanning.Org/Method</a:t>
            </a:r>
            <a:r>
              <a:rPr lang="en-AU" dirty="0"/>
              <a:t>.</a:t>
            </a:r>
            <a:br>
              <a:rPr dirty="0"/>
            </a:br>
            <a:br>
              <a:rPr dirty="0"/>
            </a:br>
            <a:r>
              <a:rPr dirty="0" err="1"/>
              <a:t>DoViews</a:t>
            </a:r>
            <a:r>
              <a:rPr dirty="0"/>
              <a:t> can also analyze any document that is being used to think strategically about taking action—it surfaces the implicit ‘This-Then’ claims. For example, a DoView of a scientific paper reveals its logical structure, making it easier to summarize and understand. </a:t>
            </a:r>
            <a:r>
              <a:rPr dirty="0" err="1"/>
              <a:t>DoViewing</a:t>
            </a:r>
            <a:r>
              <a:rPr dirty="0"/>
              <a:t> a document highlights its implications for action.</a:t>
            </a:r>
            <a:br>
              <a:rPr dirty="0"/>
            </a:br>
            <a:br>
              <a:rPr dirty="0"/>
            </a:br>
            <a:r>
              <a:rPr dirty="0"/>
              <a:t>To generate a DoView about anything, visit </a:t>
            </a:r>
            <a:r>
              <a:rPr dirty="0" err="1"/>
              <a:t>DoViewPlanning.Org</a:t>
            </a:r>
            <a:r>
              <a:rPr dirty="0"/>
              <a:t> for the free AI DoView Drawing Prompt. </a:t>
            </a:r>
            <a:r>
              <a:rPr dirty="0" err="1"/>
              <a:t>DoViews</a:t>
            </a:r>
            <a:r>
              <a:rPr dirty="0"/>
              <a:t> are powerful for summarizing any complex content and accelerating understanding prior to taking any type of action in the world.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74320" y="6537960"/>
            <a:ext cx="859536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 sz="1000">
                <a:solidFill>
                  <a:srgbClr val="5A5A5A"/>
                </a:solidFill>
              </a:defRPr>
            </a:pPr>
            <a:r>
              <a:t>Not endorsed. From online info via free ChatGPT prompt. Use at own risk re IP &amp; accuracy. Dr Paul Duignan DoViewPlanning.Org.  2025-12-08 22:42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132320" y="6126480"/>
            <a:ext cx="18288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1400">
                <a:solidFill>
                  <a:srgbClr val="0066CC"/>
                </a:solidFill>
                <a:latin typeface="Calibri"/>
                <a:hlinkClick r:id="rId4"/>
              </a:rPr>
              <a:t>DoViewPlanning.Org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E8B4AC8-E9CE-2036-7967-AB0EB7904481}"/>
              </a:ext>
            </a:extLst>
          </p:cNvPr>
          <p:cNvSpPr txBox="1"/>
          <p:nvPr/>
        </p:nvSpPr>
        <p:spPr>
          <a:xfrm>
            <a:off x="7132320" y="99099"/>
            <a:ext cx="1828800" cy="553998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r">
              <a:defRPr sz="1200">
                <a:solidFill>
                  <a:srgbClr val="787878"/>
                </a:solidFill>
                <a:latin typeface="Calibri"/>
              </a:defRPr>
            </a:pPr>
            <a:r>
              <a:rPr dirty="0"/>
              <a:t>Illustrative only</a:t>
            </a:r>
            <a:br>
              <a:rPr dirty="0"/>
            </a:br>
            <a:r>
              <a:rPr dirty="0"/>
              <a:t>Not created or endorsed by</a:t>
            </a:r>
            <a:br>
              <a:rPr dirty="0"/>
            </a:br>
            <a:r>
              <a:rPr dirty="0"/>
              <a:t>Woolworths NZ</a:t>
            </a:r>
          </a:p>
        </p:txBody>
      </p:sp>
      <p:pic>
        <p:nvPicPr>
          <p:cNvPr id="9" name="Google Shape;369;p12" title="Doview new.jpeg">
            <a:extLst>
              <a:ext uri="{FF2B5EF4-FFF2-40B4-BE49-F238E27FC236}">
                <a16:creationId xmlns:a16="http://schemas.microsoft.com/office/drawing/2014/main" id="{5CF56914-D51D-B779-3BA4-4BCC2BA2373E}"/>
              </a:ext>
            </a:extLst>
          </p:cNvPr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6968596" y="6126457"/>
            <a:ext cx="327447" cy="3078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hlinkClick r:id="rId2" action="ppaction://hlinksldjump"/>
          </p:cNvPr>
          <p:cNvSpPr/>
          <p:nvPr/>
        </p:nvSpPr>
        <p:spPr>
          <a:xfrm>
            <a:off x="137160" y="137160"/>
            <a:ext cx="1645920" cy="548640"/>
          </a:xfrm>
          <a:prstGeom prst="rect">
            <a:avLst/>
          </a:prstGeom>
          <a:solidFill>
            <a:srgbClr val="E6E6E6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sz="1400" b="0">
                <a:solidFill>
                  <a:srgbClr val="000000"/>
                </a:solidFill>
              </a:rPr>
              <a:t>Back to Overview</a:t>
            </a:r>
          </a:p>
        </p:txBody>
      </p:sp>
      <p:sp>
        <p:nvSpPr>
          <p:cNvPr id="3" name="Rectangle 2"/>
          <p:cNvSpPr/>
          <p:nvPr/>
        </p:nvSpPr>
        <p:spPr>
          <a:xfrm>
            <a:off x="457200" y="868680"/>
            <a:ext cx="8229600" cy="411480"/>
          </a:xfrm>
          <a:prstGeom prst="rect">
            <a:avLst/>
          </a:prstGeom>
          <a:solidFill>
            <a:srgbClr val="FFFFFF"/>
          </a:solid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sz="2000" b="1">
                <a:solidFill>
                  <a:srgbClr val="000000"/>
                </a:solidFill>
                <a:latin typeface="Calibri"/>
              </a:rPr>
              <a:t>Final Outcomes</a:t>
            </a:r>
          </a:p>
        </p:txBody>
      </p:sp>
      <p:sp>
        <p:nvSpPr>
          <p:cNvPr id="5" name="Rectangle 4"/>
          <p:cNvSpPr/>
          <p:nvPr/>
        </p:nvSpPr>
        <p:spPr>
          <a:xfrm>
            <a:off x="685800" y="1554480"/>
            <a:ext cx="7772400" cy="54864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sz="1600" b="0">
                <a:solidFill>
                  <a:srgbClr val="000000"/>
                </a:solidFill>
                <a:latin typeface="Calibri"/>
              </a:rPr>
              <a:t>Customers have reliable access to safe, affordable food across New Zealand</a:t>
            </a:r>
          </a:p>
        </p:txBody>
      </p:sp>
      <p:sp>
        <p:nvSpPr>
          <p:cNvPr id="6" name="Rectangle 5"/>
          <p:cNvSpPr/>
          <p:nvPr/>
        </p:nvSpPr>
        <p:spPr>
          <a:xfrm>
            <a:off x="685800" y="1554480"/>
            <a:ext cx="7772400" cy="18000"/>
          </a:xfrm>
          <a:prstGeom prst="rect">
            <a:avLst/>
          </a:prstGeom>
          <a:solidFill>
            <a:srgbClr val="BEBEB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Rectangle 6"/>
          <p:cNvSpPr/>
          <p:nvPr/>
        </p:nvSpPr>
        <p:spPr>
          <a:xfrm>
            <a:off x="685800" y="2331720"/>
            <a:ext cx="7772400" cy="54864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sz="1600" b="0">
                <a:solidFill>
                  <a:srgbClr val="000000"/>
                </a:solidFill>
                <a:latin typeface="Calibri"/>
              </a:rPr>
              <a:t>Customers experience trusted, convenient omni-channel grocery shopping</a:t>
            </a:r>
          </a:p>
        </p:txBody>
      </p:sp>
      <p:sp>
        <p:nvSpPr>
          <p:cNvPr id="8" name="Rectangle 7"/>
          <p:cNvSpPr/>
          <p:nvPr/>
        </p:nvSpPr>
        <p:spPr>
          <a:xfrm>
            <a:off x="685800" y="2331720"/>
            <a:ext cx="7772400" cy="18000"/>
          </a:xfrm>
          <a:prstGeom prst="rect">
            <a:avLst/>
          </a:prstGeom>
          <a:solidFill>
            <a:srgbClr val="BEBEB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Rectangle 8"/>
          <p:cNvSpPr/>
          <p:nvPr/>
        </p:nvSpPr>
        <p:spPr>
          <a:xfrm>
            <a:off x="685800" y="3108960"/>
            <a:ext cx="7772400" cy="55372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sz="1600" b="0">
                <a:solidFill>
                  <a:srgbClr val="000000"/>
                </a:solidFill>
                <a:latin typeface="Calibri"/>
              </a:rPr>
              <a:t>New Zealand communities strengthened through jobs, wages and local investment</a:t>
            </a:r>
          </a:p>
        </p:txBody>
      </p:sp>
      <p:sp>
        <p:nvSpPr>
          <p:cNvPr id="10" name="Rectangle 9"/>
          <p:cNvSpPr/>
          <p:nvPr/>
        </p:nvSpPr>
        <p:spPr>
          <a:xfrm>
            <a:off x="685800" y="3108960"/>
            <a:ext cx="7772400" cy="18000"/>
          </a:xfrm>
          <a:prstGeom prst="rect">
            <a:avLst/>
          </a:prstGeom>
          <a:solidFill>
            <a:srgbClr val="BEBEB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Rectangle 10"/>
          <p:cNvSpPr/>
          <p:nvPr/>
        </p:nvSpPr>
        <p:spPr>
          <a:xfrm>
            <a:off x="685800" y="3891280"/>
            <a:ext cx="7772400" cy="55372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sz="1600" b="0">
                <a:solidFill>
                  <a:srgbClr val="000000"/>
                </a:solidFill>
                <a:latin typeface="Calibri"/>
              </a:rPr>
              <a:t>Environmental footprint of grocery shopping reduced in line with sustainability goals</a:t>
            </a:r>
          </a:p>
        </p:txBody>
      </p:sp>
      <p:sp>
        <p:nvSpPr>
          <p:cNvPr id="12" name="Rectangle 11"/>
          <p:cNvSpPr/>
          <p:nvPr/>
        </p:nvSpPr>
        <p:spPr>
          <a:xfrm>
            <a:off x="685800" y="3891280"/>
            <a:ext cx="7772400" cy="18000"/>
          </a:xfrm>
          <a:prstGeom prst="rect">
            <a:avLst/>
          </a:prstGeom>
          <a:solidFill>
            <a:srgbClr val="BEBEB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Rectangle 12"/>
          <p:cNvSpPr/>
          <p:nvPr/>
        </p:nvSpPr>
        <p:spPr>
          <a:xfrm>
            <a:off x="685800" y="4673600"/>
            <a:ext cx="7772400" cy="55372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sz="1600" b="0">
                <a:solidFill>
                  <a:srgbClr val="000000"/>
                </a:solidFill>
                <a:latin typeface="Calibri"/>
              </a:rPr>
              <a:t>Woolworths NZ generates sustainable, risk-managed returns for Woolworths Group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85800" y="4673600"/>
            <a:ext cx="7772400" cy="18000"/>
          </a:xfrm>
          <a:prstGeom prst="rect">
            <a:avLst/>
          </a:prstGeom>
          <a:solidFill>
            <a:srgbClr val="BEBEB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5" name="Rectangle 14"/>
          <p:cNvSpPr/>
          <p:nvPr/>
        </p:nvSpPr>
        <p:spPr>
          <a:xfrm>
            <a:off x="685800" y="5455920"/>
            <a:ext cx="7772400" cy="54864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sz="1600" b="0">
                <a:solidFill>
                  <a:srgbClr val="000000"/>
                </a:solidFill>
                <a:latin typeface="Calibri"/>
              </a:rPr>
              <a:t>New Zealand grocery sector more innovative, competitive and resilient</a:t>
            </a:r>
          </a:p>
        </p:txBody>
      </p:sp>
      <p:sp>
        <p:nvSpPr>
          <p:cNvPr id="16" name="Rectangle 15"/>
          <p:cNvSpPr/>
          <p:nvPr/>
        </p:nvSpPr>
        <p:spPr>
          <a:xfrm>
            <a:off x="685800" y="5455920"/>
            <a:ext cx="7772400" cy="18000"/>
          </a:xfrm>
          <a:prstGeom prst="rect">
            <a:avLst/>
          </a:prstGeom>
          <a:solidFill>
            <a:srgbClr val="BEBEB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7" name="TextBox 16"/>
          <p:cNvSpPr txBox="1"/>
          <p:nvPr/>
        </p:nvSpPr>
        <p:spPr>
          <a:xfrm>
            <a:off x="274320" y="6537960"/>
            <a:ext cx="859536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 sz="1000">
                <a:solidFill>
                  <a:srgbClr val="5A5A5A"/>
                </a:solidFill>
              </a:defRPr>
            </a:pPr>
            <a:r>
              <a:t>Not endorsed. From online info via free ChatGPT prompt. Use at own risk re IP &amp; accuracy. Dr Paul Duignan DoViewPlanning.Org.  2025-12-08 22:42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7132320" y="6126480"/>
            <a:ext cx="18288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1400">
                <a:solidFill>
                  <a:srgbClr val="0066CC"/>
                </a:solidFill>
                <a:latin typeface="Calibri"/>
                <a:hlinkClick r:id="rId3"/>
              </a:rPr>
              <a:t>DoViewPlanning.Org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502B882D-A331-0D31-F6C1-AF25A88890D3}"/>
              </a:ext>
            </a:extLst>
          </p:cNvPr>
          <p:cNvSpPr txBox="1"/>
          <p:nvPr/>
        </p:nvSpPr>
        <p:spPr>
          <a:xfrm>
            <a:off x="7132320" y="99099"/>
            <a:ext cx="1828800" cy="553998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r">
              <a:defRPr sz="1200">
                <a:solidFill>
                  <a:srgbClr val="787878"/>
                </a:solidFill>
                <a:latin typeface="Calibri"/>
              </a:defRPr>
            </a:pPr>
            <a:r>
              <a:rPr dirty="0"/>
              <a:t>Illustrative only</a:t>
            </a:r>
            <a:br>
              <a:rPr dirty="0"/>
            </a:br>
            <a:r>
              <a:rPr dirty="0"/>
              <a:t>Not created or endorsed by</a:t>
            </a:r>
            <a:br>
              <a:rPr dirty="0"/>
            </a:br>
            <a:r>
              <a:rPr dirty="0"/>
              <a:t>Woolworths NZ</a:t>
            </a:r>
          </a:p>
        </p:txBody>
      </p:sp>
      <p:pic>
        <p:nvPicPr>
          <p:cNvPr id="20" name="Google Shape;369;p12" title="Doview new.jpeg">
            <a:extLst>
              <a:ext uri="{FF2B5EF4-FFF2-40B4-BE49-F238E27FC236}">
                <a16:creationId xmlns:a16="http://schemas.microsoft.com/office/drawing/2014/main" id="{DCDD23BD-C568-7175-3EF3-414251A25272}"/>
              </a:ext>
            </a:extLst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6968596" y="6126457"/>
            <a:ext cx="327447" cy="3078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hlinkClick r:id="rId2" action="ppaction://hlinksldjump"/>
          </p:cNvPr>
          <p:cNvSpPr/>
          <p:nvPr/>
        </p:nvSpPr>
        <p:spPr>
          <a:xfrm>
            <a:off x="137160" y="137160"/>
            <a:ext cx="1645920" cy="548640"/>
          </a:xfrm>
          <a:prstGeom prst="rect">
            <a:avLst/>
          </a:prstGeom>
          <a:solidFill>
            <a:srgbClr val="E6E6E6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sz="1400" b="0">
                <a:solidFill>
                  <a:srgbClr val="000000"/>
                </a:solidFill>
              </a:rPr>
              <a:t>Back to Overview</a:t>
            </a:r>
          </a:p>
        </p:txBody>
      </p:sp>
      <p:sp>
        <p:nvSpPr>
          <p:cNvPr id="3" name="Rectangle 2"/>
          <p:cNvSpPr/>
          <p:nvPr/>
        </p:nvSpPr>
        <p:spPr>
          <a:xfrm>
            <a:off x="457200" y="868680"/>
            <a:ext cx="8229600" cy="411480"/>
          </a:xfrm>
          <a:prstGeom prst="rect">
            <a:avLst/>
          </a:prstGeom>
          <a:solidFill>
            <a:srgbClr val="FFFFBA"/>
          </a:solidFill>
          <a:ln>
            <a:solidFill>
              <a:srgbClr val="FFFFB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sz="1800" b="1">
                <a:solidFill>
                  <a:srgbClr val="000000"/>
                </a:solidFill>
              </a:rPr>
              <a:t>Customer Proposition, Price, Range &amp; In-Store Experience</a:t>
            </a:r>
          </a:p>
        </p:txBody>
      </p:sp>
      <p:sp>
        <p:nvSpPr>
          <p:cNvPr id="5" name="Rectangle 4"/>
          <p:cNvSpPr/>
          <p:nvPr/>
        </p:nvSpPr>
        <p:spPr>
          <a:xfrm>
            <a:off x="182817" y="1741973"/>
            <a:ext cx="1023463" cy="1291467"/>
          </a:xfrm>
          <a:prstGeom prst="rect">
            <a:avLst/>
          </a:prstGeom>
          <a:solidFill>
            <a:srgbClr val="FFFFBA"/>
          </a:solidFill>
          <a:ln>
            <a:solidFill>
              <a:srgbClr val="FFFFB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sz="1100" b="0">
                <a:solidFill>
                  <a:srgbClr val="000000"/>
                </a:solidFill>
              </a:rPr>
              <a:t>Customer segments and shopping missions defined (main shop, top-up, online, value)</a:t>
            </a:r>
          </a:p>
        </p:txBody>
      </p:sp>
      <p:sp>
        <p:nvSpPr>
          <p:cNvPr id="6" name="Rectangle 5"/>
          <p:cNvSpPr/>
          <p:nvPr/>
        </p:nvSpPr>
        <p:spPr>
          <a:xfrm>
            <a:off x="192053" y="3136821"/>
            <a:ext cx="1023463" cy="835660"/>
          </a:xfrm>
          <a:prstGeom prst="rect">
            <a:avLst/>
          </a:prstGeom>
          <a:solidFill>
            <a:srgbClr val="FFFFBA"/>
          </a:solidFill>
          <a:ln>
            <a:solidFill>
              <a:srgbClr val="FFFFB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sz="1100" b="0" dirty="0">
                <a:solidFill>
                  <a:srgbClr val="000000"/>
                </a:solidFill>
              </a:rPr>
              <a:t>Customer pain points and barriers </a:t>
            </a:r>
            <a:r>
              <a:rPr lang="en-NZ" sz="1100" dirty="0">
                <a:solidFill>
                  <a:srgbClr val="000000"/>
                </a:solidFill>
              </a:rPr>
              <a:t>mapped.</a:t>
            </a:r>
            <a:endParaRPr sz="1100" b="0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92053" y="4121650"/>
            <a:ext cx="1023463" cy="1008779"/>
          </a:xfrm>
          <a:prstGeom prst="rect">
            <a:avLst/>
          </a:prstGeom>
          <a:solidFill>
            <a:srgbClr val="FFFFBA"/>
          </a:solidFill>
          <a:ln>
            <a:solidFill>
              <a:srgbClr val="FFFFB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sz="1100" b="0">
                <a:solidFill>
                  <a:srgbClr val="000000"/>
                </a:solidFill>
              </a:rPr>
              <a:t>Competitor offers, formats and price perceptions benchmarked</a:t>
            </a:r>
          </a:p>
        </p:txBody>
      </p:sp>
      <p:sp>
        <p:nvSpPr>
          <p:cNvPr id="8" name="Rectangle 7"/>
          <p:cNvSpPr/>
          <p:nvPr/>
        </p:nvSpPr>
        <p:spPr>
          <a:xfrm>
            <a:off x="182817" y="5256161"/>
            <a:ext cx="1023463" cy="1056005"/>
          </a:xfrm>
          <a:prstGeom prst="rect">
            <a:avLst/>
          </a:prstGeom>
          <a:solidFill>
            <a:srgbClr val="FFFFBA"/>
          </a:solidFill>
          <a:ln>
            <a:solidFill>
              <a:srgbClr val="FFFFB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sz="1100" b="0" dirty="0">
                <a:solidFill>
                  <a:srgbClr val="000000"/>
                </a:solidFill>
              </a:rPr>
              <a:t>Brand purpose and value promise for Woolworths NZ articulated</a:t>
            </a:r>
          </a:p>
        </p:txBody>
      </p:sp>
      <p:sp>
        <p:nvSpPr>
          <p:cNvPr id="9" name="Right Arrow 8"/>
          <p:cNvSpPr/>
          <p:nvPr/>
        </p:nvSpPr>
        <p:spPr>
          <a:xfrm>
            <a:off x="1396397" y="3843080"/>
            <a:ext cx="256032" cy="256032"/>
          </a:xfrm>
          <a:prstGeom prst="rightArrow">
            <a:avLst/>
          </a:prstGeom>
          <a:solidFill>
            <a:srgbClr val="C8C8C8"/>
          </a:solidFill>
          <a:ln w="63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Rectangle 9"/>
          <p:cNvSpPr/>
          <p:nvPr/>
        </p:nvSpPr>
        <p:spPr>
          <a:xfrm>
            <a:off x="1769999" y="1854776"/>
            <a:ext cx="1299083" cy="788670"/>
          </a:xfrm>
          <a:prstGeom prst="rect">
            <a:avLst/>
          </a:prstGeom>
          <a:solidFill>
            <a:srgbClr val="FFFFBA"/>
          </a:solidFill>
          <a:ln>
            <a:solidFill>
              <a:srgbClr val="FFFFB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sz="1100" b="0" dirty="0">
                <a:solidFill>
                  <a:srgbClr val="000000"/>
                </a:solidFill>
              </a:rPr>
              <a:t>Price roles for entry, mainstream and premium tiers established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769999" y="2765365"/>
            <a:ext cx="1299083" cy="615315"/>
          </a:xfrm>
          <a:prstGeom prst="rect">
            <a:avLst/>
          </a:prstGeom>
          <a:solidFill>
            <a:srgbClr val="FFFFBA"/>
          </a:solidFill>
          <a:ln>
            <a:solidFill>
              <a:srgbClr val="FFFFB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sz="1100" b="0">
                <a:solidFill>
                  <a:srgbClr val="000000"/>
                </a:solidFill>
              </a:rPr>
              <a:t>Key value items and basket price indices selected</a:t>
            </a:r>
          </a:p>
        </p:txBody>
      </p:sp>
      <p:sp>
        <p:nvSpPr>
          <p:cNvPr id="12" name="Rectangle 11"/>
          <p:cNvSpPr/>
          <p:nvPr/>
        </p:nvSpPr>
        <p:spPr>
          <a:xfrm>
            <a:off x="1769999" y="3502023"/>
            <a:ext cx="1299083" cy="928370"/>
          </a:xfrm>
          <a:prstGeom prst="rect">
            <a:avLst/>
          </a:prstGeom>
          <a:solidFill>
            <a:srgbClr val="FFFFBA"/>
          </a:solidFill>
          <a:ln>
            <a:solidFill>
              <a:srgbClr val="FFFFB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sz="1100" b="0" dirty="0">
                <a:solidFill>
                  <a:srgbClr val="000000"/>
                </a:solidFill>
              </a:rPr>
              <a:t>Everyday value, seasonal and promotional mechanics designed</a:t>
            </a:r>
          </a:p>
        </p:txBody>
      </p:sp>
      <p:sp>
        <p:nvSpPr>
          <p:cNvPr id="13" name="Rectangle 12"/>
          <p:cNvSpPr/>
          <p:nvPr/>
        </p:nvSpPr>
        <p:spPr>
          <a:xfrm>
            <a:off x="1769999" y="4521833"/>
            <a:ext cx="1299083" cy="834390"/>
          </a:xfrm>
          <a:prstGeom prst="rect">
            <a:avLst/>
          </a:prstGeom>
          <a:solidFill>
            <a:srgbClr val="FFFFBA"/>
          </a:solidFill>
          <a:ln>
            <a:solidFill>
              <a:srgbClr val="FFFFB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sz="1100" b="0" dirty="0">
                <a:solidFill>
                  <a:srgbClr val="000000"/>
                </a:solidFill>
              </a:rPr>
              <a:t>Price investments </a:t>
            </a:r>
            <a:r>
              <a:rPr sz="1100" b="0" dirty="0" err="1">
                <a:solidFill>
                  <a:srgbClr val="000000"/>
                </a:solidFill>
              </a:rPr>
              <a:t>prioritised</a:t>
            </a:r>
            <a:r>
              <a:rPr sz="1100" b="0" dirty="0">
                <a:solidFill>
                  <a:srgbClr val="000000"/>
                </a:solidFill>
              </a:rPr>
              <a:t> for cost-of-living pressure segments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783080" y="5493383"/>
            <a:ext cx="1299083" cy="835660"/>
          </a:xfrm>
          <a:prstGeom prst="rect">
            <a:avLst/>
          </a:prstGeom>
          <a:solidFill>
            <a:srgbClr val="FFFFBA"/>
          </a:solidFill>
          <a:ln>
            <a:solidFill>
              <a:srgbClr val="FFFFB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sz="1100" b="0" dirty="0">
                <a:solidFill>
                  <a:srgbClr val="000000"/>
                </a:solidFill>
              </a:rPr>
              <a:t>Price perception tracking and corrective actions embedded</a:t>
            </a:r>
          </a:p>
        </p:txBody>
      </p:sp>
      <p:sp>
        <p:nvSpPr>
          <p:cNvPr id="15" name="Right Arrow 14"/>
          <p:cNvSpPr/>
          <p:nvPr/>
        </p:nvSpPr>
        <p:spPr>
          <a:xfrm>
            <a:off x="3211003" y="3833151"/>
            <a:ext cx="256032" cy="256032"/>
          </a:xfrm>
          <a:prstGeom prst="rightArrow">
            <a:avLst/>
          </a:prstGeom>
          <a:solidFill>
            <a:srgbClr val="C8C8C8"/>
          </a:solidFill>
          <a:ln w="63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6" name="Rectangle 15"/>
          <p:cNvSpPr/>
          <p:nvPr/>
        </p:nvSpPr>
        <p:spPr>
          <a:xfrm>
            <a:off x="3638994" y="1963535"/>
            <a:ext cx="1351661" cy="578581"/>
          </a:xfrm>
          <a:prstGeom prst="rect">
            <a:avLst/>
          </a:prstGeom>
          <a:solidFill>
            <a:srgbClr val="FFFFBA"/>
          </a:solidFill>
          <a:ln>
            <a:solidFill>
              <a:srgbClr val="FFFFB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sz="1100" b="0">
                <a:solidFill>
                  <a:srgbClr val="000000"/>
                </a:solidFill>
              </a:rPr>
              <a:t>Core national assortment curated by category roles</a:t>
            </a:r>
          </a:p>
        </p:txBody>
      </p:sp>
      <p:sp>
        <p:nvSpPr>
          <p:cNvPr id="17" name="Rectangle 16"/>
          <p:cNvSpPr/>
          <p:nvPr/>
        </p:nvSpPr>
        <p:spPr>
          <a:xfrm>
            <a:off x="3638994" y="2672743"/>
            <a:ext cx="1351661" cy="820033"/>
          </a:xfrm>
          <a:prstGeom prst="rect">
            <a:avLst/>
          </a:prstGeom>
          <a:solidFill>
            <a:srgbClr val="FFFFBA"/>
          </a:solidFill>
          <a:ln>
            <a:solidFill>
              <a:srgbClr val="FFFFB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sz="1100" b="0">
                <a:solidFill>
                  <a:srgbClr val="000000"/>
                </a:solidFill>
              </a:rPr>
              <a:t>Local, regional and cultural products added to reflect communities</a:t>
            </a:r>
          </a:p>
        </p:txBody>
      </p:sp>
      <p:sp>
        <p:nvSpPr>
          <p:cNvPr id="18" name="Rectangle 17"/>
          <p:cNvSpPr/>
          <p:nvPr/>
        </p:nvSpPr>
        <p:spPr>
          <a:xfrm>
            <a:off x="3638994" y="3635320"/>
            <a:ext cx="1351661" cy="699307"/>
          </a:xfrm>
          <a:prstGeom prst="rect">
            <a:avLst/>
          </a:prstGeom>
          <a:solidFill>
            <a:srgbClr val="FFFFBA"/>
          </a:solidFill>
          <a:ln>
            <a:solidFill>
              <a:srgbClr val="FFFFB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sz="1100" b="0">
                <a:solidFill>
                  <a:srgbClr val="000000"/>
                </a:solidFill>
              </a:rPr>
              <a:t>Healthier and sustainable product lines grown faster than total range</a:t>
            </a:r>
          </a:p>
        </p:txBody>
      </p:sp>
      <p:sp>
        <p:nvSpPr>
          <p:cNvPr id="19" name="Rectangle 18"/>
          <p:cNvSpPr/>
          <p:nvPr/>
        </p:nvSpPr>
        <p:spPr>
          <a:xfrm>
            <a:off x="3638993" y="4471787"/>
            <a:ext cx="1351661" cy="880110"/>
          </a:xfrm>
          <a:prstGeom prst="rect">
            <a:avLst/>
          </a:prstGeom>
          <a:solidFill>
            <a:srgbClr val="FFFFBA"/>
          </a:solidFill>
          <a:ln>
            <a:solidFill>
              <a:srgbClr val="FFFFB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sz="1100" b="0">
                <a:solidFill>
                  <a:srgbClr val="000000"/>
                </a:solidFill>
              </a:rPr>
              <a:t>Private label ranges positioned for value, quality and innovation</a:t>
            </a:r>
          </a:p>
        </p:txBody>
      </p:sp>
      <p:sp>
        <p:nvSpPr>
          <p:cNvPr id="20" name="Rectangle 19"/>
          <p:cNvSpPr/>
          <p:nvPr/>
        </p:nvSpPr>
        <p:spPr>
          <a:xfrm>
            <a:off x="3638993" y="5483977"/>
            <a:ext cx="1351661" cy="699307"/>
          </a:xfrm>
          <a:prstGeom prst="rect">
            <a:avLst/>
          </a:prstGeom>
          <a:solidFill>
            <a:srgbClr val="FFFFBA"/>
          </a:solidFill>
          <a:ln>
            <a:solidFill>
              <a:srgbClr val="FFFFB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sz="1100" b="0">
                <a:solidFill>
                  <a:srgbClr val="000000"/>
                </a:solidFill>
              </a:rPr>
              <a:t>Space, shelf location and adjacencies optimised by store format and mission</a:t>
            </a:r>
          </a:p>
        </p:txBody>
      </p:sp>
      <p:sp>
        <p:nvSpPr>
          <p:cNvPr id="21" name="Right Arrow 20"/>
          <p:cNvSpPr/>
          <p:nvPr/>
        </p:nvSpPr>
        <p:spPr>
          <a:xfrm>
            <a:off x="5108224" y="3833151"/>
            <a:ext cx="256032" cy="256032"/>
          </a:xfrm>
          <a:prstGeom prst="rightArrow">
            <a:avLst/>
          </a:prstGeom>
          <a:solidFill>
            <a:srgbClr val="C8C8C8"/>
          </a:solidFill>
          <a:ln w="63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2" name="Rectangle 21"/>
          <p:cNvSpPr/>
          <p:nvPr/>
        </p:nvSpPr>
        <p:spPr>
          <a:xfrm>
            <a:off x="5481826" y="2219200"/>
            <a:ext cx="1456182" cy="820033"/>
          </a:xfrm>
          <a:prstGeom prst="rect">
            <a:avLst/>
          </a:prstGeom>
          <a:solidFill>
            <a:srgbClr val="FFFFBA"/>
          </a:solidFill>
          <a:ln>
            <a:solidFill>
              <a:srgbClr val="FFFFB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sz="1100" b="0" dirty="0">
                <a:solidFill>
                  <a:srgbClr val="000000"/>
                </a:solidFill>
              </a:rPr>
              <a:t>Service operating model defined for each format (supermarket, Metro, small store)</a:t>
            </a:r>
          </a:p>
        </p:txBody>
      </p:sp>
      <p:sp>
        <p:nvSpPr>
          <p:cNvPr id="23" name="Rectangle 22"/>
          <p:cNvSpPr/>
          <p:nvPr/>
        </p:nvSpPr>
        <p:spPr>
          <a:xfrm>
            <a:off x="5481826" y="3130673"/>
            <a:ext cx="1456182" cy="835660"/>
          </a:xfrm>
          <a:prstGeom prst="rect">
            <a:avLst/>
          </a:prstGeom>
          <a:solidFill>
            <a:srgbClr val="FFFFBA"/>
          </a:solidFill>
          <a:ln>
            <a:solidFill>
              <a:srgbClr val="FFFFB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sz="1100" b="0">
                <a:solidFill>
                  <a:srgbClr val="000000"/>
                </a:solidFill>
              </a:rPr>
              <a:t>Store standards, freshness checks and availability routines embedded</a:t>
            </a:r>
          </a:p>
        </p:txBody>
      </p:sp>
      <p:sp>
        <p:nvSpPr>
          <p:cNvPr id="24" name="Rectangle 23"/>
          <p:cNvSpPr/>
          <p:nvPr/>
        </p:nvSpPr>
        <p:spPr>
          <a:xfrm>
            <a:off x="5481826" y="4057773"/>
            <a:ext cx="1456182" cy="615315"/>
          </a:xfrm>
          <a:prstGeom prst="rect">
            <a:avLst/>
          </a:prstGeom>
          <a:solidFill>
            <a:srgbClr val="FFFFBA"/>
          </a:solidFill>
          <a:ln>
            <a:solidFill>
              <a:srgbClr val="FFFFB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sz="1100" b="0">
                <a:solidFill>
                  <a:srgbClr val="000000"/>
                </a:solidFill>
              </a:rPr>
              <a:t>Queue, checkout and self-checkout flows designed and tested</a:t>
            </a:r>
          </a:p>
        </p:txBody>
      </p:sp>
      <p:sp>
        <p:nvSpPr>
          <p:cNvPr id="25" name="Rectangle 24"/>
          <p:cNvSpPr/>
          <p:nvPr/>
        </p:nvSpPr>
        <p:spPr>
          <a:xfrm>
            <a:off x="5481826" y="4764529"/>
            <a:ext cx="1456182" cy="834390"/>
          </a:xfrm>
          <a:prstGeom prst="rect">
            <a:avLst/>
          </a:prstGeom>
          <a:solidFill>
            <a:srgbClr val="FFFFBA"/>
          </a:solidFill>
          <a:ln>
            <a:solidFill>
              <a:srgbClr val="FFFFB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sz="1100" b="0" dirty="0">
                <a:solidFill>
                  <a:srgbClr val="000000"/>
                </a:solidFill>
              </a:rPr>
              <a:t>In-store service recovery and complaint-handling routines </a:t>
            </a:r>
            <a:r>
              <a:rPr sz="1100" b="0" dirty="0" err="1">
                <a:solidFill>
                  <a:srgbClr val="000000"/>
                </a:solidFill>
              </a:rPr>
              <a:t>standardised</a:t>
            </a:r>
            <a:endParaRPr sz="1100" b="0" dirty="0">
              <a:solidFill>
                <a:srgbClr val="000000"/>
              </a:solidFill>
            </a:endParaRPr>
          </a:p>
        </p:txBody>
      </p:sp>
      <p:sp>
        <p:nvSpPr>
          <p:cNvPr id="26" name="Right Arrow 25"/>
          <p:cNvSpPr/>
          <p:nvPr/>
        </p:nvSpPr>
        <p:spPr>
          <a:xfrm>
            <a:off x="7104888" y="3840799"/>
            <a:ext cx="256032" cy="256032"/>
          </a:xfrm>
          <a:prstGeom prst="rightArrow">
            <a:avLst/>
          </a:prstGeom>
          <a:solidFill>
            <a:srgbClr val="C8C8C8"/>
          </a:solidFill>
          <a:ln w="63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7" name="Rectangle 26"/>
          <p:cNvSpPr/>
          <p:nvPr/>
        </p:nvSpPr>
        <p:spPr>
          <a:xfrm>
            <a:off x="7527800" y="2353427"/>
            <a:ext cx="1225677" cy="1056005"/>
          </a:xfrm>
          <a:prstGeom prst="rect">
            <a:avLst/>
          </a:prstGeom>
          <a:solidFill>
            <a:srgbClr val="FFFFBA"/>
          </a:solidFill>
          <a:ln>
            <a:solidFill>
              <a:srgbClr val="FFFFB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sz="1100" b="1">
                <a:solidFill>
                  <a:srgbClr val="000000"/>
                </a:solidFill>
              </a:rPr>
              <a:t>Perceived value-for-money improved for priority customer segments</a:t>
            </a:r>
          </a:p>
        </p:txBody>
      </p:sp>
      <p:sp>
        <p:nvSpPr>
          <p:cNvPr id="28" name="Rectangle 27"/>
          <p:cNvSpPr/>
          <p:nvPr/>
        </p:nvSpPr>
        <p:spPr>
          <a:xfrm>
            <a:off x="7527800" y="3500872"/>
            <a:ext cx="1225677" cy="1056005"/>
          </a:xfrm>
          <a:prstGeom prst="rect">
            <a:avLst/>
          </a:prstGeom>
          <a:solidFill>
            <a:srgbClr val="FFFFBA"/>
          </a:solidFill>
          <a:ln>
            <a:solidFill>
              <a:srgbClr val="FFFFB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sz="1100" b="1">
                <a:solidFill>
                  <a:srgbClr val="000000"/>
                </a:solidFill>
              </a:rPr>
              <a:t>Customer trust and brand preference for Woolworths NZ strengthened</a:t>
            </a:r>
          </a:p>
        </p:txBody>
      </p:sp>
      <p:sp>
        <p:nvSpPr>
          <p:cNvPr id="29" name="Rectangle 28"/>
          <p:cNvSpPr/>
          <p:nvPr/>
        </p:nvSpPr>
        <p:spPr>
          <a:xfrm>
            <a:off x="7527800" y="4648317"/>
            <a:ext cx="1225677" cy="835660"/>
          </a:xfrm>
          <a:prstGeom prst="rect">
            <a:avLst/>
          </a:prstGeom>
          <a:solidFill>
            <a:srgbClr val="FFFFBA"/>
          </a:solidFill>
          <a:ln>
            <a:solidFill>
              <a:srgbClr val="FFFFB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sz="1100" b="1">
                <a:solidFill>
                  <a:srgbClr val="000000"/>
                </a:solidFill>
              </a:rPr>
              <a:t>Trip frequency, basket size and share of wallet increased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274320" y="6537960"/>
            <a:ext cx="859536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 sz="1000">
                <a:solidFill>
                  <a:srgbClr val="5A5A5A"/>
                </a:solidFill>
              </a:defRPr>
            </a:pPr>
            <a:r>
              <a:t>Not endorsed. From online info via free ChatGPT prompt. Use at own risk re IP &amp; accuracy. Dr Paul Duignan DoViewPlanning.Org.  2025-12-08 22:42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7132320" y="6126480"/>
            <a:ext cx="18288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1400">
                <a:solidFill>
                  <a:srgbClr val="0066CC"/>
                </a:solidFill>
                <a:latin typeface="Calibri"/>
                <a:hlinkClick r:id="rId3"/>
              </a:rPr>
              <a:t>DoViewPlanning.Org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E175F99B-2B48-2C3A-3F00-19D94BAFA178}"/>
              </a:ext>
            </a:extLst>
          </p:cNvPr>
          <p:cNvSpPr txBox="1"/>
          <p:nvPr/>
        </p:nvSpPr>
        <p:spPr>
          <a:xfrm>
            <a:off x="7132320" y="99099"/>
            <a:ext cx="1828800" cy="553998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r">
              <a:defRPr sz="1200">
                <a:solidFill>
                  <a:srgbClr val="787878"/>
                </a:solidFill>
                <a:latin typeface="Calibri"/>
              </a:defRPr>
            </a:pPr>
            <a:r>
              <a:rPr dirty="0"/>
              <a:t>Illustrative only</a:t>
            </a:r>
            <a:br>
              <a:rPr dirty="0"/>
            </a:br>
            <a:r>
              <a:rPr dirty="0"/>
              <a:t>Not created or endorsed by</a:t>
            </a:r>
            <a:br>
              <a:rPr dirty="0"/>
            </a:br>
            <a:r>
              <a:rPr dirty="0"/>
              <a:t>Woolworths NZ</a:t>
            </a:r>
          </a:p>
        </p:txBody>
      </p:sp>
      <p:pic>
        <p:nvPicPr>
          <p:cNvPr id="33" name="Google Shape;369;p12" title="Doview new.jpeg">
            <a:extLst>
              <a:ext uri="{FF2B5EF4-FFF2-40B4-BE49-F238E27FC236}">
                <a16:creationId xmlns:a16="http://schemas.microsoft.com/office/drawing/2014/main" id="{00CE8261-9C45-D3FC-D265-6D935AAFC4AF}"/>
              </a:ext>
            </a:extLst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6968596" y="6126457"/>
            <a:ext cx="327447" cy="3078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hlinkClick r:id="rId2" action="ppaction://hlinksldjump"/>
          </p:cNvPr>
          <p:cNvSpPr/>
          <p:nvPr/>
        </p:nvSpPr>
        <p:spPr>
          <a:xfrm>
            <a:off x="137160" y="137160"/>
            <a:ext cx="1645920" cy="548640"/>
          </a:xfrm>
          <a:prstGeom prst="rect">
            <a:avLst/>
          </a:prstGeom>
          <a:solidFill>
            <a:srgbClr val="E6E6E6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sz="1400" b="0">
                <a:solidFill>
                  <a:srgbClr val="000000"/>
                </a:solidFill>
              </a:rPr>
              <a:t>Back to Overview</a:t>
            </a:r>
          </a:p>
        </p:txBody>
      </p:sp>
      <p:sp>
        <p:nvSpPr>
          <p:cNvPr id="3" name="Rectangle 2"/>
          <p:cNvSpPr/>
          <p:nvPr/>
        </p:nvSpPr>
        <p:spPr>
          <a:xfrm>
            <a:off x="457200" y="868680"/>
            <a:ext cx="8229600" cy="411480"/>
          </a:xfrm>
          <a:prstGeom prst="rect">
            <a:avLst/>
          </a:prstGeom>
          <a:solidFill>
            <a:srgbClr val="F9D3D4"/>
          </a:solidFill>
          <a:ln>
            <a:solidFill>
              <a:srgbClr val="F9D3D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sz="1800" b="1">
                <a:solidFill>
                  <a:srgbClr val="000000"/>
                </a:solidFill>
              </a:rPr>
              <a:t>Store Network, Formats &amp; Local Market Presence</a:t>
            </a:r>
          </a:p>
        </p:txBody>
      </p:sp>
      <p:sp>
        <p:nvSpPr>
          <p:cNvPr id="5" name="Rectangle 4"/>
          <p:cNvSpPr/>
          <p:nvPr/>
        </p:nvSpPr>
        <p:spPr>
          <a:xfrm>
            <a:off x="182880" y="2826703"/>
            <a:ext cx="995172" cy="1276350"/>
          </a:xfrm>
          <a:prstGeom prst="rect">
            <a:avLst/>
          </a:prstGeom>
          <a:solidFill>
            <a:srgbClr val="F9D3D4"/>
          </a:solidFill>
          <a:ln>
            <a:solidFill>
              <a:srgbClr val="F9D3D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sz="1100" b="0">
                <a:solidFill>
                  <a:srgbClr val="000000"/>
                </a:solidFill>
              </a:rPr>
              <a:t>Long-term store network strategy defined for NZ towns and cities</a:t>
            </a:r>
          </a:p>
        </p:txBody>
      </p:sp>
      <p:sp>
        <p:nvSpPr>
          <p:cNvPr id="6" name="Rectangle 5"/>
          <p:cNvSpPr/>
          <p:nvPr/>
        </p:nvSpPr>
        <p:spPr>
          <a:xfrm>
            <a:off x="182880" y="4194493"/>
            <a:ext cx="995172" cy="1056005"/>
          </a:xfrm>
          <a:prstGeom prst="rect">
            <a:avLst/>
          </a:prstGeom>
          <a:solidFill>
            <a:srgbClr val="F9D3D4"/>
          </a:solidFill>
          <a:ln>
            <a:solidFill>
              <a:srgbClr val="F9D3D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sz="1100" b="0">
                <a:solidFill>
                  <a:srgbClr val="000000"/>
                </a:solidFill>
              </a:rPr>
              <a:t>Catchments, demographics and competitor presence mapped</a:t>
            </a:r>
          </a:p>
        </p:txBody>
      </p:sp>
      <p:sp>
        <p:nvSpPr>
          <p:cNvPr id="7" name="Right Arrow 6"/>
          <p:cNvSpPr/>
          <p:nvPr/>
        </p:nvSpPr>
        <p:spPr>
          <a:xfrm>
            <a:off x="1324356" y="3975037"/>
            <a:ext cx="256032" cy="256032"/>
          </a:xfrm>
          <a:prstGeom prst="rightArrow">
            <a:avLst/>
          </a:prstGeom>
          <a:solidFill>
            <a:srgbClr val="C8C8C8"/>
          </a:solidFill>
          <a:ln w="63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Rectangle 7"/>
          <p:cNvSpPr/>
          <p:nvPr/>
        </p:nvSpPr>
        <p:spPr>
          <a:xfrm>
            <a:off x="1614932" y="1774188"/>
            <a:ext cx="1631696" cy="763905"/>
          </a:xfrm>
          <a:prstGeom prst="rect">
            <a:avLst/>
          </a:prstGeom>
          <a:solidFill>
            <a:srgbClr val="F9D3D4"/>
          </a:solidFill>
          <a:ln>
            <a:solidFill>
              <a:srgbClr val="F9D3D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sz="1100" b="0" dirty="0">
                <a:solidFill>
                  <a:srgbClr val="000000"/>
                </a:solidFill>
              </a:rPr>
              <a:t>New sites, renewals and closures evaluated against the network strategy</a:t>
            </a:r>
          </a:p>
        </p:txBody>
      </p:sp>
      <p:sp>
        <p:nvSpPr>
          <p:cNvPr id="9" name="Rectangle 8"/>
          <p:cNvSpPr/>
          <p:nvPr/>
        </p:nvSpPr>
        <p:spPr>
          <a:xfrm>
            <a:off x="1614932" y="2644456"/>
            <a:ext cx="1631696" cy="772795"/>
          </a:xfrm>
          <a:prstGeom prst="rect">
            <a:avLst/>
          </a:prstGeom>
          <a:solidFill>
            <a:srgbClr val="F9D3D4"/>
          </a:solidFill>
          <a:ln>
            <a:solidFill>
              <a:srgbClr val="F9D3D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sz="1100" b="0">
                <a:solidFill>
                  <a:srgbClr val="000000"/>
                </a:solidFill>
              </a:rPr>
              <a:t>Roles of large-format, neighbourhood and Metro stores defined</a:t>
            </a:r>
          </a:p>
        </p:txBody>
      </p:sp>
      <p:sp>
        <p:nvSpPr>
          <p:cNvPr id="10" name="Rectangle 9"/>
          <p:cNvSpPr/>
          <p:nvPr/>
        </p:nvSpPr>
        <p:spPr>
          <a:xfrm>
            <a:off x="1614932" y="3523614"/>
            <a:ext cx="1631696" cy="772796"/>
          </a:xfrm>
          <a:prstGeom prst="rect">
            <a:avLst/>
          </a:prstGeom>
          <a:solidFill>
            <a:srgbClr val="F9D3D4"/>
          </a:solidFill>
          <a:ln>
            <a:solidFill>
              <a:srgbClr val="F9D3D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sz="1100" b="0">
                <a:solidFill>
                  <a:srgbClr val="000000"/>
                </a:solidFill>
              </a:rPr>
              <a:t>eStores and dark-store formats deployed where online demand justifies it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596644" y="4433570"/>
            <a:ext cx="1631696" cy="838833"/>
          </a:xfrm>
          <a:prstGeom prst="rect">
            <a:avLst/>
          </a:prstGeom>
          <a:solidFill>
            <a:srgbClr val="F9D3D4"/>
          </a:solidFill>
          <a:ln>
            <a:solidFill>
              <a:srgbClr val="F9D3D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sz="1100" b="0" dirty="0">
                <a:solidFill>
                  <a:srgbClr val="000000"/>
                </a:solidFill>
              </a:rPr>
              <a:t>Refurbishment and rebrand pipeline sequenced by commercial and community impact</a:t>
            </a:r>
          </a:p>
        </p:txBody>
      </p:sp>
      <p:sp>
        <p:nvSpPr>
          <p:cNvPr id="12" name="Rectangle 11"/>
          <p:cNvSpPr/>
          <p:nvPr/>
        </p:nvSpPr>
        <p:spPr>
          <a:xfrm>
            <a:off x="1596644" y="5396227"/>
            <a:ext cx="1631696" cy="892496"/>
          </a:xfrm>
          <a:prstGeom prst="rect">
            <a:avLst/>
          </a:prstGeom>
          <a:solidFill>
            <a:srgbClr val="F9D3D4"/>
          </a:solidFill>
          <a:ln>
            <a:solidFill>
              <a:srgbClr val="F9D3D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sz="1100" b="0" dirty="0">
                <a:solidFill>
                  <a:srgbClr val="000000"/>
                </a:solidFill>
              </a:rPr>
              <a:t>Energy-efficient and lower-impact store designs adopted where feasible</a:t>
            </a:r>
          </a:p>
        </p:txBody>
      </p:sp>
      <p:sp>
        <p:nvSpPr>
          <p:cNvPr id="13" name="Right Arrow 12"/>
          <p:cNvSpPr/>
          <p:nvPr/>
        </p:nvSpPr>
        <p:spPr>
          <a:xfrm>
            <a:off x="3449828" y="3952431"/>
            <a:ext cx="256032" cy="256032"/>
          </a:xfrm>
          <a:prstGeom prst="rightArrow">
            <a:avLst/>
          </a:prstGeom>
          <a:solidFill>
            <a:srgbClr val="C8C8C8"/>
          </a:solidFill>
          <a:ln w="63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4" name="Rectangle 13"/>
          <p:cNvSpPr/>
          <p:nvPr/>
        </p:nvSpPr>
        <p:spPr>
          <a:xfrm>
            <a:off x="3814156" y="2577321"/>
            <a:ext cx="1234348" cy="894397"/>
          </a:xfrm>
          <a:prstGeom prst="rect">
            <a:avLst/>
          </a:prstGeom>
          <a:solidFill>
            <a:srgbClr val="F9D3D4"/>
          </a:solidFill>
          <a:ln>
            <a:solidFill>
              <a:srgbClr val="F9D3D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sz="1100" b="0" dirty="0">
                <a:solidFill>
                  <a:srgbClr val="000000"/>
                </a:solidFill>
              </a:rPr>
              <a:t>Local suppliers and regional products chosen to reflect each community</a:t>
            </a:r>
          </a:p>
        </p:txBody>
      </p:sp>
      <p:sp>
        <p:nvSpPr>
          <p:cNvPr id="15" name="Rectangle 14"/>
          <p:cNvSpPr/>
          <p:nvPr/>
        </p:nvSpPr>
        <p:spPr>
          <a:xfrm>
            <a:off x="3814156" y="3642996"/>
            <a:ext cx="1234348" cy="835660"/>
          </a:xfrm>
          <a:prstGeom prst="rect">
            <a:avLst/>
          </a:prstGeom>
          <a:solidFill>
            <a:srgbClr val="F9D3D4"/>
          </a:solidFill>
          <a:ln>
            <a:solidFill>
              <a:srgbClr val="F9D3D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sz="1100" b="0" dirty="0">
                <a:solidFill>
                  <a:srgbClr val="000000"/>
                </a:solidFill>
              </a:rPr>
              <a:t>Store layouts and signage tuned to local shopper </a:t>
            </a:r>
            <a:r>
              <a:rPr sz="1100" b="0" dirty="0" err="1">
                <a:solidFill>
                  <a:srgbClr val="000000"/>
                </a:solidFill>
              </a:rPr>
              <a:t>behaviours</a:t>
            </a:r>
            <a:endParaRPr sz="1100" b="0" dirty="0">
              <a:solidFill>
                <a:srgbClr val="000000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3842304" y="4667885"/>
            <a:ext cx="1234348" cy="1056005"/>
          </a:xfrm>
          <a:prstGeom prst="rect">
            <a:avLst/>
          </a:prstGeom>
          <a:solidFill>
            <a:srgbClr val="F9D3D4"/>
          </a:solidFill>
          <a:ln>
            <a:solidFill>
              <a:srgbClr val="F9D3D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sz="1100" b="0" dirty="0">
                <a:solidFill>
                  <a:srgbClr val="000000"/>
                </a:solidFill>
              </a:rPr>
              <a:t>Community partnerships (schools, charities, events) embedded in store plans</a:t>
            </a:r>
          </a:p>
        </p:txBody>
      </p:sp>
      <p:sp>
        <p:nvSpPr>
          <p:cNvPr id="17" name="Right Arrow 16"/>
          <p:cNvSpPr/>
          <p:nvPr/>
        </p:nvSpPr>
        <p:spPr>
          <a:xfrm>
            <a:off x="5267960" y="3920427"/>
            <a:ext cx="256032" cy="256032"/>
          </a:xfrm>
          <a:prstGeom prst="rightArrow">
            <a:avLst/>
          </a:prstGeom>
          <a:solidFill>
            <a:srgbClr val="C8C8C8"/>
          </a:solidFill>
          <a:ln w="63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8" name="Rectangle 17"/>
          <p:cNvSpPr/>
          <p:nvPr/>
        </p:nvSpPr>
        <p:spPr>
          <a:xfrm>
            <a:off x="5743448" y="2593340"/>
            <a:ext cx="1302512" cy="835660"/>
          </a:xfrm>
          <a:prstGeom prst="rect">
            <a:avLst/>
          </a:prstGeom>
          <a:solidFill>
            <a:srgbClr val="F9D3D4"/>
          </a:solidFill>
          <a:ln>
            <a:solidFill>
              <a:srgbClr val="F9D3D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sz="1100" b="0">
                <a:solidFill>
                  <a:srgbClr val="000000"/>
                </a:solidFill>
              </a:rPr>
              <a:t>Store leadership roles and accountabilities clarified</a:t>
            </a:r>
          </a:p>
        </p:txBody>
      </p:sp>
      <p:sp>
        <p:nvSpPr>
          <p:cNvPr id="19" name="Rectangle 18"/>
          <p:cNvSpPr/>
          <p:nvPr/>
        </p:nvSpPr>
        <p:spPr>
          <a:xfrm>
            <a:off x="5743448" y="3520440"/>
            <a:ext cx="1302512" cy="835660"/>
          </a:xfrm>
          <a:prstGeom prst="rect">
            <a:avLst/>
          </a:prstGeom>
          <a:solidFill>
            <a:srgbClr val="F9D3D4"/>
          </a:solidFill>
          <a:ln>
            <a:solidFill>
              <a:srgbClr val="F9D3D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sz="1100" b="0">
                <a:solidFill>
                  <a:srgbClr val="000000"/>
                </a:solidFill>
              </a:rPr>
              <a:t>Store performance routines (walks, reviews, huddles) standardised</a:t>
            </a:r>
          </a:p>
        </p:txBody>
      </p:sp>
      <p:sp>
        <p:nvSpPr>
          <p:cNvPr id="20" name="Rectangle 19"/>
          <p:cNvSpPr/>
          <p:nvPr/>
        </p:nvSpPr>
        <p:spPr>
          <a:xfrm>
            <a:off x="5743448" y="4447540"/>
            <a:ext cx="1302512" cy="1056005"/>
          </a:xfrm>
          <a:prstGeom prst="rect">
            <a:avLst/>
          </a:prstGeom>
          <a:solidFill>
            <a:srgbClr val="F9D3D4"/>
          </a:solidFill>
          <a:ln>
            <a:solidFill>
              <a:srgbClr val="F9D3D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sz="1100" b="0">
                <a:solidFill>
                  <a:srgbClr val="000000"/>
                </a:solidFill>
              </a:rPr>
              <a:t>Store economics and contribution to network performance monitored</a:t>
            </a:r>
          </a:p>
        </p:txBody>
      </p:sp>
      <p:sp>
        <p:nvSpPr>
          <p:cNvPr id="21" name="Right Arrow 20"/>
          <p:cNvSpPr/>
          <p:nvPr/>
        </p:nvSpPr>
        <p:spPr>
          <a:xfrm>
            <a:off x="7265416" y="3920427"/>
            <a:ext cx="256032" cy="256032"/>
          </a:xfrm>
          <a:prstGeom prst="rightArrow">
            <a:avLst/>
          </a:prstGeom>
          <a:solidFill>
            <a:srgbClr val="C8C8C8"/>
          </a:solidFill>
          <a:ln w="63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2" name="Rectangle 21"/>
          <p:cNvSpPr/>
          <p:nvPr/>
        </p:nvSpPr>
        <p:spPr>
          <a:xfrm>
            <a:off x="7740904" y="2262823"/>
            <a:ext cx="1174496" cy="1056005"/>
          </a:xfrm>
          <a:prstGeom prst="rect">
            <a:avLst/>
          </a:prstGeom>
          <a:solidFill>
            <a:srgbClr val="F9D3D4"/>
          </a:solidFill>
          <a:ln>
            <a:solidFill>
              <a:srgbClr val="F9D3D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sz="1100" b="1" dirty="0">
                <a:solidFill>
                  <a:srgbClr val="000000"/>
                </a:solidFill>
              </a:rPr>
              <a:t>Store network coverage </a:t>
            </a:r>
            <a:r>
              <a:rPr sz="1100" b="1" dirty="0" err="1">
                <a:solidFill>
                  <a:srgbClr val="000000"/>
                </a:solidFill>
              </a:rPr>
              <a:t>optimised</a:t>
            </a:r>
            <a:r>
              <a:rPr sz="1100" b="1" dirty="0">
                <a:solidFill>
                  <a:srgbClr val="000000"/>
                </a:solidFill>
              </a:rPr>
              <a:t> for convenience across NZ</a:t>
            </a:r>
          </a:p>
        </p:txBody>
      </p:sp>
      <p:sp>
        <p:nvSpPr>
          <p:cNvPr id="23" name="Rectangle 22"/>
          <p:cNvSpPr/>
          <p:nvPr/>
        </p:nvSpPr>
        <p:spPr>
          <a:xfrm>
            <a:off x="7740904" y="3485142"/>
            <a:ext cx="1174496" cy="1068388"/>
          </a:xfrm>
          <a:prstGeom prst="rect">
            <a:avLst/>
          </a:prstGeom>
          <a:solidFill>
            <a:srgbClr val="F9D3D4"/>
          </a:solidFill>
          <a:ln>
            <a:solidFill>
              <a:srgbClr val="F9D3D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sz="1100" b="1" dirty="0">
                <a:solidFill>
                  <a:srgbClr val="000000"/>
                </a:solidFill>
              </a:rPr>
              <a:t>Sales density and store returns improved by format and location</a:t>
            </a:r>
          </a:p>
        </p:txBody>
      </p:sp>
      <p:sp>
        <p:nvSpPr>
          <p:cNvPr id="24" name="Rectangle 23"/>
          <p:cNvSpPr/>
          <p:nvPr/>
        </p:nvSpPr>
        <p:spPr>
          <a:xfrm>
            <a:off x="7740904" y="4696619"/>
            <a:ext cx="1174496" cy="1056005"/>
          </a:xfrm>
          <a:prstGeom prst="rect">
            <a:avLst/>
          </a:prstGeom>
          <a:solidFill>
            <a:srgbClr val="F9D3D4"/>
          </a:solidFill>
          <a:ln>
            <a:solidFill>
              <a:srgbClr val="F9D3D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sz="1100" b="1" dirty="0">
                <a:solidFill>
                  <a:srgbClr val="000000"/>
                </a:solidFill>
              </a:rPr>
              <a:t>Local reputation as a good </a:t>
            </a:r>
            <a:r>
              <a:rPr sz="1100" b="1" dirty="0" err="1">
                <a:solidFill>
                  <a:srgbClr val="000000"/>
                </a:solidFill>
              </a:rPr>
              <a:t>neighbour</a:t>
            </a:r>
            <a:r>
              <a:rPr sz="1100" b="1" dirty="0">
                <a:solidFill>
                  <a:srgbClr val="000000"/>
                </a:solidFill>
              </a:rPr>
              <a:t> strengthened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274320" y="6537960"/>
            <a:ext cx="859536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 sz="1000">
                <a:solidFill>
                  <a:srgbClr val="5A5A5A"/>
                </a:solidFill>
              </a:defRPr>
            </a:pPr>
            <a:r>
              <a:t>Not endorsed. From online info via free ChatGPT prompt. Use at own risk re IP &amp; accuracy. Dr Paul Duignan DoViewPlanning.Org.  2025-12-08 22:42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7132320" y="6126480"/>
            <a:ext cx="18288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1400">
                <a:solidFill>
                  <a:srgbClr val="0066CC"/>
                </a:solidFill>
                <a:latin typeface="Calibri"/>
                <a:hlinkClick r:id="rId3"/>
              </a:rPr>
              <a:t>DoViewPlanning.Org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6D4AAA39-0139-C7E7-2364-81AAC23E8899}"/>
              </a:ext>
            </a:extLst>
          </p:cNvPr>
          <p:cNvSpPr txBox="1"/>
          <p:nvPr/>
        </p:nvSpPr>
        <p:spPr>
          <a:xfrm>
            <a:off x="7132320" y="99099"/>
            <a:ext cx="1828800" cy="553998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r">
              <a:defRPr sz="1200">
                <a:solidFill>
                  <a:srgbClr val="787878"/>
                </a:solidFill>
                <a:latin typeface="Calibri"/>
              </a:defRPr>
            </a:pPr>
            <a:r>
              <a:rPr dirty="0"/>
              <a:t>Illustrative only</a:t>
            </a:r>
            <a:br>
              <a:rPr dirty="0"/>
            </a:br>
            <a:r>
              <a:rPr dirty="0"/>
              <a:t>Not created or endorsed by</a:t>
            </a:r>
            <a:br>
              <a:rPr dirty="0"/>
            </a:br>
            <a:r>
              <a:rPr dirty="0"/>
              <a:t>Woolworths NZ</a:t>
            </a:r>
          </a:p>
        </p:txBody>
      </p:sp>
      <p:pic>
        <p:nvPicPr>
          <p:cNvPr id="28" name="Google Shape;369;p12" title="Doview new.jpeg">
            <a:extLst>
              <a:ext uri="{FF2B5EF4-FFF2-40B4-BE49-F238E27FC236}">
                <a16:creationId xmlns:a16="http://schemas.microsoft.com/office/drawing/2014/main" id="{25C159E5-D1BF-2A41-D460-399D2DEA3624}"/>
              </a:ext>
            </a:extLst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6968596" y="6126457"/>
            <a:ext cx="327447" cy="3078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hlinkClick r:id="rId2" action="ppaction://hlinksldjump"/>
          </p:cNvPr>
          <p:cNvSpPr/>
          <p:nvPr/>
        </p:nvSpPr>
        <p:spPr>
          <a:xfrm>
            <a:off x="137160" y="137160"/>
            <a:ext cx="1645920" cy="548640"/>
          </a:xfrm>
          <a:prstGeom prst="rect">
            <a:avLst/>
          </a:prstGeom>
          <a:solidFill>
            <a:srgbClr val="E6E6E6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sz="1400" b="0">
                <a:solidFill>
                  <a:srgbClr val="000000"/>
                </a:solidFill>
              </a:rPr>
              <a:t>Back to Overview</a:t>
            </a:r>
          </a:p>
        </p:txBody>
      </p:sp>
      <p:sp>
        <p:nvSpPr>
          <p:cNvPr id="3" name="Rectangle 2"/>
          <p:cNvSpPr/>
          <p:nvPr/>
        </p:nvSpPr>
        <p:spPr>
          <a:xfrm>
            <a:off x="457200" y="868680"/>
            <a:ext cx="8229600" cy="411480"/>
          </a:xfrm>
          <a:prstGeom prst="rect">
            <a:avLst/>
          </a:prstGeom>
          <a:solidFill>
            <a:srgbClr val="9FE1FF"/>
          </a:solidFill>
          <a:ln>
            <a:solidFill>
              <a:srgbClr val="9FE1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sz="1800" b="1">
                <a:solidFill>
                  <a:srgbClr val="000000"/>
                </a:solidFill>
              </a:rPr>
              <a:t>Digital, Online &amp; Loyalty Ecosystem</a:t>
            </a:r>
          </a:p>
        </p:txBody>
      </p:sp>
      <p:sp>
        <p:nvSpPr>
          <p:cNvPr id="5" name="Rectangle 4"/>
          <p:cNvSpPr/>
          <p:nvPr/>
        </p:nvSpPr>
        <p:spPr>
          <a:xfrm>
            <a:off x="368069" y="2418363"/>
            <a:ext cx="948625" cy="1276350"/>
          </a:xfrm>
          <a:prstGeom prst="rect">
            <a:avLst/>
          </a:prstGeom>
          <a:solidFill>
            <a:srgbClr val="9FE1FF"/>
          </a:solidFill>
          <a:ln>
            <a:solidFill>
              <a:srgbClr val="9FE1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sz="1100" b="0">
                <a:solidFill>
                  <a:srgbClr val="000000"/>
                </a:solidFill>
              </a:rPr>
              <a:t>Online supermarket web and app platforms maintained and upgraded</a:t>
            </a:r>
          </a:p>
        </p:txBody>
      </p:sp>
      <p:sp>
        <p:nvSpPr>
          <p:cNvPr id="6" name="Rectangle 5"/>
          <p:cNvSpPr/>
          <p:nvPr/>
        </p:nvSpPr>
        <p:spPr>
          <a:xfrm>
            <a:off x="368069" y="3786153"/>
            <a:ext cx="948625" cy="1496694"/>
          </a:xfrm>
          <a:prstGeom prst="rect">
            <a:avLst/>
          </a:prstGeom>
          <a:solidFill>
            <a:srgbClr val="9FE1FF"/>
          </a:solidFill>
          <a:ln>
            <a:solidFill>
              <a:srgbClr val="9FE1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sz="1100" b="0">
                <a:solidFill>
                  <a:srgbClr val="000000"/>
                </a:solidFill>
              </a:rPr>
              <a:t>Product, price and promotion data integrated with store systems</a:t>
            </a:r>
          </a:p>
        </p:txBody>
      </p:sp>
      <p:sp>
        <p:nvSpPr>
          <p:cNvPr id="7" name="Right Arrow 6"/>
          <p:cNvSpPr/>
          <p:nvPr/>
        </p:nvSpPr>
        <p:spPr>
          <a:xfrm>
            <a:off x="1444948" y="3716874"/>
            <a:ext cx="256032" cy="256032"/>
          </a:xfrm>
          <a:prstGeom prst="rightArrow">
            <a:avLst/>
          </a:prstGeom>
          <a:solidFill>
            <a:srgbClr val="C8C8C8"/>
          </a:solidFill>
          <a:ln w="63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Rectangle 7"/>
          <p:cNvSpPr/>
          <p:nvPr/>
        </p:nvSpPr>
        <p:spPr>
          <a:xfrm>
            <a:off x="1919642" y="1766332"/>
            <a:ext cx="1254888" cy="861695"/>
          </a:xfrm>
          <a:prstGeom prst="rect">
            <a:avLst/>
          </a:prstGeom>
          <a:solidFill>
            <a:srgbClr val="9FE1FF"/>
          </a:solidFill>
          <a:ln>
            <a:solidFill>
              <a:srgbClr val="9FE1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sz="1100" b="0">
                <a:solidFill>
                  <a:srgbClr val="000000"/>
                </a:solidFill>
              </a:rPr>
              <a:t>eStore and in-store picking processes standardised for accuracy and speed</a:t>
            </a:r>
          </a:p>
        </p:txBody>
      </p:sp>
      <p:sp>
        <p:nvSpPr>
          <p:cNvPr id="9" name="Rectangle 8"/>
          <p:cNvSpPr/>
          <p:nvPr/>
        </p:nvSpPr>
        <p:spPr>
          <a:xfrm>
            <a:off x="1919642" y="2754998"/>
            <a:ext cx="1254888" cy="861695"/>
          </a:xfrm>
          <a:prstGeom prst="rect">
            <a:avLst/>
          </a:prstGeom>
          <a:solidFill>
            <a:srgbClr val="9FE1FF"/>
          </a:solidFill>
          <a:ln>
            <a:solidFill>
              <a:srgbClr val="9FE1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sz="1100" b="0">
                <a:solidFill>
                  <a:srgbClr val="000000"/>
                </a:solidFill>
              </a:rPr>
              <a:t>Click &amp; Collect and home delivery windows planned by region and store</a:t>
            </a:r>
          </a:p>
        </p:txBody>
      </p:sp>
      <p:sp>
        <p:nvSpPr>
          <p:cNvPr id="10" name="Rectangle 9"/>
          <p:cNvSpPr/>
          <p:nvPr/>
        </p:nvSpPr>
        <p:spPr>
          <a:xfrm>
            <a:off x="1892020" y="3753853"/>
            <a:ext cx="1254888" cy="861695"/>
          </a:xfrm>
          <a:prstGeom prst="rect">
            <a:avLst/>
          </a:prstGeom>
          <a:solidFill>
            <a:srgbClr val="9FE1FF"/>
          </a:solidFill>
          <a:ln>
            <a:solidFill>
              <a:srgbClr val="9FE1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sz="1100" b="0">
                <a:solidFill>
                  <a:srgbClr val="000000"/>
                </a:solidFill>
              </a:rPr>
              <a:t>Delivery partners, fleet and routing optimised for cost and service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892020" y="4777755"/>
            <a:ext cx="1254888" cy="1188756"/>
          </a:xfrm>
          <a:prstGeom prst="rect">
            <a:avLst/>
          </a:prstGeom>
          <a:solidFill>
            <a:srgbClr val="9FE1FF"/>
          </a:solidFill>
          <a:ln>
            <a:solidFill>
              <a:srgbClr val="9FE1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sz="1100" b="0">
                <a:solidFill>
                  <a:srgbClr val="000000"/>
                </a:solidFill>
              </a:rPr>
              <a:t>Exceptions (substitutions, delays, missing items) handled through clear playbooks</a:t>
            </a:r>
          </a:p>
        </p:txBody>
      </p:sp>
      <p:sp>
        <p:nvSpPr>
          <p:cNvPr id="12" name="Right Arrow 11"/>
          <p:cNvSpPr/>
          <p:nvPr/>
        </p:nvSpPr>
        <p:spPr>
          <a:xfrm>
            <a:off x="3350663" y="3725383"/>
            <a:ext cx="256032" cy="256032"/>
          </a:xfrm>
          <a:prstGeom prst="rightArrow">
            <a:avLst/>
          </a:prstGeom>
          <a:solidFill>
            <a:srgbClr val="C8C8C8"/>
          </a:solidFill>
          <a:ln w="63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dirty="0"/>
          </a:p>
        </p:txBody>
      </p:sp>
      <p:sp>
        <p:nvSpPr>
          <p:cNvPr id="13" name="Rectangle 12"/>
          <p:cNvSpPr/>
          <p:nvPr/>
        </p:nvSpPr>
        <p:spPr>
          <a:xfrm>
            <a:off x="3702612" y="1949097"/>
            <a:ext cx="1072007" cy="1276350"/>
          </a:xfrm>
          <a:prstGeom prst="rect">
            <a:avLst/>
          </a:prstGeom>
          <a:solidFill>
            <a:srgbClr val="9FE1FF"/>
          </a:solidFill>
          <a:ln>
            <a:solidFill>
              <a:srgbClr val="9FE1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sz="1100" b="0">
                <a:solidFill>
                  <a:srgbClr val="000000"/>
                </a:solidFill>
              </a:rPr>
              <a:t>Everyday Rewards programme proposition designed for NZ customers</a:t>
            </a:r>
          </a:p>
        </p:txBody>
      </p:sp>
      <p:sp>
        <p:nvSpPr>
          <p:cNvPr id="14" name="Rectangle 13"/>
          <p:cNvSpPr/>
          <p:nvPr/>
        </p:nvSpPr>
        <p:spPr>
          <a:xfrm>
            <a:off x="3702612" y="3316887"/>
            <a:ext cx="1072007" cy="1276350"/>
          </a:xfrm>
          <a:prstGeom prst="rect">
            <a:avLst/>
          </a:prstGeom>
          <a:solidFill>
            <a:srgbClr val="9FE1FF"/>
          </a:solidFill>
          <a:ln>
            <a:solidFill>
              <a:srgbClr val="9FE1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sz="1100" b="0">
                <a:solidFill>
                  <a:srgbClr val="000000"/>
                </a:solidFill>
              </a:rPr>
              <a:t>Migration from legacy loyalty scheme executed with minimal customer disruption</a:t>
            </a:r>
          </a:p>
        </p:txBody>
      </p:sp>
      <p:sp>
        <p:nvSpPr>
          <p:cNvPr id="15" name="Rectangle 14"/>
          <p:cNvSpPr/>
          <p:nvPr/>
        </p:nvSpPr>
        <p:spPr>
          <a:xfrm>
            <a:off x="3702612" y="4684677"/>
            <a:ext cx="1072007" cy="1056005"/>
          </a:xfrm>
          <a:prstGeom prst="rect">
            <a:avLst/>
          </a:prstGeom>
          <a:solidFill>
            <a:srgbClr val="9FE1FF"/>
          </a:solidFill>
          <a:ln>
            <a:solidFill>
              <a:srgbClr val="9FE1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sz="1100" b="0">
                <a:solidFill>
                  <a:srgbClr val="000000"/>
                </a:solidFill>
              </a:rPr>
              <a:t>Earn-and-burn mechanics aligned with customer value and margin</a:t>
            </a:r>
          </a:p>
        </p:txBody>
      </p:sp>
      <p:sp>
        <p:nvSpPr>
          <p:cNvPr id="16" name="Right Arrow 15"/>
          <p:cNvSpPr/>
          <p:nvPr/>
        </p:nvSpPr>
        <p:spPr>
          <a:xfrm>
            <a:off x="4915890" y="3699030"/>
            <a:ext cx="256032" cy="256032"/>
          </a:xfrm>
          <a:prstGeom prst="rightArrow">
            <a:avLst/>
          </a:prstGeom>
          <a:solidFill>
            <a:srgbClr val="C8C8C8"/>
          </a:solidFill>
          <a:ln w="63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7" name="Rectangle 16"/>
          <p:cNvSpPr/>
          <p:nvPr/>
        </p:nvSpPr>
        <p:spPr>
          <a:xfrm>
            <a:off x="5391379" y="1898380"/>
            <a:ext cx="1562720" cy="812949"/>
          </a:xfrm>
          <a:prstGeom prst="rect">
            <a:avLst/>
          </a:prstGeom>
          <a:solidFill>
            <a:srgbClr val="9FE1FF"/>
          </a:solidFill>
          <a:ln>
            <a:solidFill>
              <a:srgbClr val="9FE1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sz="1100" b="0">
                <a:solidFill>
                  <a:srgbClr val="000000"/>
                </a:solidFill>
              </a:rPr>
              <a:t>Customer data platforms and identity resolution capabilities developed</a:t>
            </a:r>
          </a:p>
        </p:txBody>
      </p:sp>
      <p:sp>
        <p:nvSpPr>
          <p:cNvPr id="18" name="Rectangle 17"/>
          <p:cNvSpPr/>
          <p:nvPr/>
        </p:nvSpPr>
        <p:spPr>
          <a:xfrm>
            <a:off x="5391379" y="2827224"/>
            <a:ext cx="1562720" cy="812949"/>
          </a:xfrm>
          <a:prstGeom prst="rect">
            <a:avLst/>
          </a:prstGeom>
          <a:solidFill>
            <a:srgbClr val="9FE1FF"/>
          </a:solidFill>
          <a:ln>
            <a:solidFill>
              <a:srgbClr val="9FE1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sz="1100" b="0">
                <a:solidFill>
                  <a:srgbClr val="000000"/>
                </a:solidFill>
              </a:rPr>
              <a:t>Segmentation, propensity and churn models built for key customer groups</a:t>
            </a:r>
          </a:p>
        </p:txBody>
      </p:sp>
      <p:sp>
        <p:nvSpPr>
          <p:cNvPr id="19" name="Rectangle 18"/>
          <p:cNvSpPr/>
          <p:nvPr/>
        </p:nvSpPr>
        <p:spPr>
          <a:xfrm>
            <a:off x="5391378" y="3793543"/>
            <a:ext cx="1562720" cy="958359"/>
          </a:xfrm>
          <a:prstGeom prst="rect">
            <a:avLst/>
          </a:prstGeom>
          <a:solidFill>
            <a:srgbClr val="9FE1FF"/>
          </a:solidFill>
          <a:ln>
            <a:solidFill>
              <a:srgbClr val="9FE1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sz="1100" b="0">
                <a:solidFill>
                  <a:srgbClr val="000000"/>
                </a:solidFill>
              </a:rPr>
              <a:t>Personalised offers, communications and recommendations deployed and tested</a:t>
            </a:r>
          </a:p>
        </p:txBody>
      </p:sp>
      <p:sp>
        <p:nvSpPr>
          <p:cNvPr id="20" name="Rectangle 19"/>
          <p:cNvSpPr/>
          <p:nvPr/>
        </p:nvSpPr>
        <p:spPr>
          <a:xfrm>
            <a:off x="5391378" y="4876893"/>
            <a:ext cx="1562720" cy="812949"/>
          </a:xfrm>
          <a:prstGeom prst="rect">
            <a:avLst/>
          </a:prstGeom>
          <a:solidFill>
            <a:srgbClr val="9FE1FF"/>
          </a:solidFill>
          <a:ln>
            <a:solidFill>
              <a:srgbClr val="9FE1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sz="1100" b="0">
                <a:solidFill>
                  <a:srgbClr val="000000"/>
                </a:solidFill>
              </a:rPr>
              <a:t>Measurement frameworks link digital activity to sales and loyalty outcomes</a:t>
            </a:r>
          </a:p>
        </p:txBody>
      </p:sp>
      <p:sp>
        <p:nvSpPr>
          <p:cNvPr id="21" name="Right Arrow 20"/>
          <p:cNvSpPr/>
          <p:nvPr/>
        </p:nvSpPr>
        <p:spPr>
          <a:xfrm>
            <a:off x="7173554" y="3716874"/>
            <a:ext cx="256032" cy="256032"/>
          </a:xfrm>
          <a:prstGeom prst="rightArrow">
            <a:avLst/>
          </a:prstGeom>
          <a:solidFill>
            <a:srgbClr val="C8C8C8"/>
          </a:solidFill>
          <a:ln w="63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2" name="Rectangle 21"/>
          <p:cNvSpPr/>
          <p:nvPr/>
        </p:nvSpPr>
        <p:spPr>
          <a:xfrm>
            <a:off x="7681380" y="2128278"/>
            <a:ext cx="1126889" cy="1276350"/>
          </a:xfrm>
          <a:prstGeom prst="rect">
            <a:avLst/>
          </a:prstGeom>
          <a:solidFill>
            <a:srgbClr val="9FE1FF"/>
          </a:solidFill>
          <a:ln>
            <a:solidFill>
              <a:srgbClr val="9FE1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sz="1100" b="1">
                <a:solidFill>
                  <a:srgbClr val="000000"/>
                </a:solidFill>
              </a:rPr>
              <a:t>Online and in-store experiences feel coherent and mutually reinforcing</a:t>
            </a:r>
          </a:p>
        </p:txBody>
      </p:sp>
      <p:sp>
        <p:nvSpPr>
          <p:cNvPr id="23" name="Rectangle 22"/>
          <p:cNvSpPr/>
          <p:nvPr/>
        </p:nvSpPr>
        <p:spPr>
          <a:xfrm>
            <a:off x="7681380" y="3496069"/>
            <a:ext cx="1126889" cy="806520"/>
          </a:xfrm>
          <a:prstGeom prst="rect">
            <a:avLst/>
          </a:prstGeom>
          <a:solidFill>
            <a:srgbClr val="9FE1FF"/>
          </a:solidFill>
          <a:ln>
            <a:solidFill>
              <a:srgbClr val="9FE1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sz="1100" b="1" dirty="0">
                <a:solidFill>
                  <a:srgbClr val="000000"/>
                </a:solidFill>
              </a:rPr>
              <a:t>Digital share of sales and active online customers increased</a:t>
            </a:r>
          </a:p>
        </p:txBody>
      </p:sp>
      <p:sp>
        <p:nvSpPr>
          <p:cNvPr id="24" name="Rectangle 23"/>
          <p:cNvSpPr/>
          <p:nvPr/>
        </p:nvSpPr>
        <p:spPr>
          <a:xfrm>
            <a:off x="7681379" y="4439749"/>
            <a:ext cx="1126889" cy="958359"/>
          </a:xfrm>
          <a:prstGeom prst="rect">
            <a:avLst/>
          </a:prstGeom>
          <a:solidFill>
            <a:srgbClr val="9FE1FF"/>
          </a:solidFill>
          <a:ln>
            <a:solidFill>
              <a:srgbClr val="9FE1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sz="1100" b="1" dirty="0">
                <a:solidFill>
                  <a:srgbClr val="000000"/>
                </a:solidFill>
              </a:rPr>
              <a:t>Loyalty data and insight drive more targeted value creation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274320" y="6537960"/>
            <a:ext cx="859536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 sz="1000">
                <a:solidFill>
                  <a:srgbClr val="5A5A5A"/>
                </a:solidFill>
              </a:defRPr>
            </a:pPr>
            <a:r>
              <a:t>Not endorsed. From online info via free ChatGPT prompt. Use at own risk re IP &amp; accuracy. Dr Paul Duignan DoViewPlanning.Org.  2025-12-08 22:42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7132320" y="6126480"/>
            <a:ext cx="18288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1400">
                <a:solidFill>
                  <a:srgbClr val="0066CC"/>
                </a:solidFill>
                <a:latin typeface="Calibri"/>
                <a:hlinkClick r:id="rId3"/>
              </a:rPr>
              <a:t>DoViewPlanning.Org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DBC57767-9C13-8675-3425-8B0F80F04C63}"/>
              </a:ext>
            </a:extLst>
          </p:cNvPr>
          <p:cNvSpPr txBox="1"/>
          <p:nvPr/>
        </p:nvSpPr>
        <p:spPr>
          <a:xfrm>
            <a:off x="7132320" y="99099"/>
            <a:ext cx="1828800" cy="553998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r">
              <a:defRPr sz="1200">
                <a:solidFill>
                  <a:srgbClr val="787878"/>
                </a:solidFill>
                <a:latin typeface="Calibri"/>
              </a:defRPr>
            </a:pPr>
            <a:r>
              <a:rPr dirty="0"/>
              <a:t>Illustrative only</a:t>
            </a:r>
            <a:br>
              <a:rPr dirty="0"/>
            </a:br>
            <a:r>
              <a:rPr dirty="0"/>
              <a:t>Not created or endorsed by</a:t>
            </a:r>
            <a:br>
              <a:rPr dirty="0"/>
            </a:br>
            <a:r>
              <a:rPr dirty="0"/>
              <a:t>Woolworths NZ</a:t>
            </a:r>
          </a:p>
        </p:txBody>
      </p:sp>
      <p:pic>
        <p:nvPicPr>
          <p:cNvPr id="28" name="Google Shape;369;p12" title="Doview new.jpeg">
            <a:extLst>
              <a:ext uri="{FF2B5EF4-FFF2-40B4-BE49-F238E27FC236}">
                <a16:creationId xmlns:a16="http://schemas.microsoft.com/office/drawing/2014/main" id="{D2FB17CA-0A46-0D02-8154-03BA3BF04D99}"/>
              </a:ext>
            </a:extLst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6968596" y="6126457"/>
            <a:ext cx="327447" cy="3078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hlinkClick r:id="rId2" action="ppaction://hlinksldjump"/>
          </p:cNvPr>
          <p:cNvSpPr/>
          <p:nvPr/>
        </p:nvSpPr>
        <p:spPr>
          <a:xfrm>
            <a:off x="137160" y="137160"/>
            <a:ext cx="1645920" cy="548640"/>
          </a:xfrm>
          <a:prstGeom prst="rect">
            <a:avLst/>
          </a:prstGeom>
          <a:solidFill>
            <a:srgbClr val="E6E6E6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sz="1400" b="0">
                <a:solidFill>
                  <a:srgbClr val="000000"/>
                </a:solidFill>
              </a:rPr>
              <a:t>Back to Overview</a:t>
            </a:r>
          </a:p>
        </p:txBody>
      </p:sp>
      <p:sp>
        <p:nvSpPr>
          <p:cNvPr id="3" name="Rectangle 2"/>
          <p:cNvSpPr/>
          <p:nvPr/>
        </p:nvSpPr>
        <p:spPr>
          <a:xfrm>
            <a:off x="457200" y="868680"/>
            <a:ext cx="8229600" cy="411480"/>
          </a:xfrm>
          <a:prstGeom prst="rect">
            <a:avLst/>
          </a:prstGeom>
          <a:solidFill>
            <a:srgbClr val="BEFFA1"/>
          </a:solidFill>
          <a:ln>
            <a:solidFill>
              <a:srgbClr val="BEFFA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sz="1800" b="1">
                <a:solidFill>
                  <a:srgbClr val="000000"/>
                </a:solidFill>
              </a:rPr>
              <a:t>Supply Chain, Fresh Food &amp; Supplier Partnerships</a:t>
            </a:r>
          </a:p>
        </p:txBody>
      </p:sp>
      <p:sp>
        <p:nvSpPr>
          <p:cNvPr id="5" name="Rectangle 4"/>
          <p:cNvSpPr/>
          <p:nvPr/>
        </p:nvSpPr>
        <p:spPr>
          <a:xfrm>
            <a:off x="274320" y="2407863"/>
            <a:ext cx="995172" cy="1276350"/>
          </a:xfrm>
          <a:prstGeom prst="rect">
            <a:avLst/>
          </a:prstGeom>
          <a:solidFill>
            <a:srgbClr val="BEFFA1"/>
          </a:solidFill>
          <a:ln>
            <a:solidFill>
              <a:srgbClr val="BEFFA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sz="1100" b="0">
                <a:solidFill>
                  <a:srgbClr val="000000"/>
                </a:solidFill>
              </a:rPr>
              <a:t>Distribution strategy defined for ambient, fresh and frozen networks</a:t>
            </a:r>
          </a:p>
        </p:txBody>
      </p:sp>
      <p:sp>
        <p:nvSpPr>
          <p:cNvPr id="6" name="Rectangle 5"/>
          <p:cNvSpPr/>
          <p:nvPr/>
        </p:nvSpPr>
        <p:spPr>
          <a:xfrm>
            <a:off x="274320" y="3775653"/>
            <a:ext cx="995172" cy="1276350"/>
          </a:xfrm>
          <a:prstGeom prst="rect">
            <a:avLst/>
          </a:prstGeom>
          <a:solidFill>
            <a:srgbClr val="BEFFA1"/>
          </a:solidFill>
          <a:ln>
            <a:solidFill>
              <a:srgbClr val="BEFFA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sz="1100" b="0">
                <a:solidFill>
                  <a:srgbClr val="000000"/>
                </a:solidFill>
              </a:rPr>
              <a:t>Distribution centres and cross-docks operated with clear service targets</a:t>
            </a:r>
          </a:p>
        </p:txBody>
      </p:sp>
      <p:sp>
        <p:nvSpPr>
          <p:cNvPr id="7" name="Right Arrow 6"/>
          <p:cNvSpPr/>
          <p:nvPr/>
        </p:nvSpPr>
        <p:spPr>
          <a:xfrm>
            <a:off x="1415796" y="3634556"/>
            <a:ext cx="256032" cy="256032"/>
          </a:xfrm>
          <a:prstGeom prst="rightArrow">
            <a:avLst/>
          </a:prstGeom>
          <a:solidFill>
            <a:srgbClr val="C8C8C8"/>
          </a:solidFill>
          <a:ln w="63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Rectangle 7"/>
          <p:cNvSpPr/>
          <p:nvPr/>
        </p:nvSpPr>
        <p:spPr>
          <a:xfrm>
            <a:off x="1770358" y="1610950"/>
            <a:ext cx="1382672" cy="917575"/>
          </a:xfrm>
          <a:prstGeom prst="rect">
            <a:avLst/>
          </a:prstGeom>
          <a:solidFill>
            <a:srgbClr val="BEFFA1"/>
          </a:solidFill>
          <a:ln>
            <a:solidFill>
              <a:srgbClr val="BEFFA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sz="1100" b="0">
                <a:solidFill>
                  <a:srgbClr val="000000"/>
                </a:solidFill>
              </a:rPr>
              <a:t>Demand forecasting models tuned by category, season and promotion</a:t>
            </a:r>
          </a:p>
        </p:txBody>
      </p:sp>
      <p:sp>
        <p:nvSpPr>
          <p:cNvPr id="9" name="Rectangle 8"/>
          <p:cNvSpPr/>
          <p:nvPr/>
        </p:nvSpPr>
        <p:spPr>
          <a:xfrm>
            <a:off x="1770358" y="2627448"/>
            <a:ext cx="1382672" cy="917575"/>
          </a:xfrm>
          <a:prstGeom prst="rect">
            <a:avLst/>
          </a:prstGeom>
          <a:solidFill>
            <a:srgbClr val="BEFFA1"/>
          </a:solidFill>
          <a:ln>
            <a:solidFill>
              <a:srgbClr val="BEFFA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sz="1100" b="0" dirty="0">
                <a:solidFill>
                  <a:srgbClr val="000000"/>
                </a:solidFill>
              </a:rPr>
              <a:t>Ordering and replenishment parameters set by store, category and supplier</a:t>
            </a:r>
          </a:p>
        </p:txBody>
      </p:sp>
      <p:sp>
        <p:nvSpPr>
          <p:cNvPr id="10" name="Rectangle 9"/>
          <p:cNvSpPr/>
          <p:nvPr/>
        </p:nvSpPr>
        <p:spPr>
          <a:xfrm>
            <a:off x="1770359" y="3662001"/>
            <a:ext cx="1382672" cy="695960"/>
          </a:xfrm>
          <a:prstGeom prst="rect">
            <a:avLst/>
          </a:prstGeom>
          <a:solidFill>
            <a:srgbClr val="BEFFA1"/>
          </a:solidFill>
          <a:ln>
            <a:solidFill>
              <a:srgbClr val="BEFFA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sz="1100" b="0" dirty="0">
                <a:solidFill>
                  <a:srgbClr val="000000"/>
                </a:solidFill>
              </a:rPr>
              <a:t>Supplier lead times and service levels agreed and monitored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770358" y="4474939"/>
            <a:ext cx="1382672" cy="916651"/>
          </a:xfrm>
          <a:prstGeom prst="rect">
            <a:avLst/>
          </a:prstGeom>
          <a:solidFill>
            <a:srgbClr val="BEFFA1"/>
          </a:solidFill>
          <a:ln>
            <a:solidFill>
              <a:srgbClr val="BEFFA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sz="1100" b="0" dirty="0">
                <a:solidFill>
                  <a:srgbClr val="000000"/>
                </a:solidFill>
              </a:rPr>
              <a:t>Inventory policies balance availability, waste and working capital</a:t>
            </a:r>
          </a:p>
        </p:txBody>
      </p:sp>
      <p:sp>
        <p:nvSpPr>
          <p:cNvPr id="12" name="Rectangle 11"/>
          <p:cNvSpPr/>
          <p:nvPr/>
        </p:nvSpPr>
        <p:spPr>
          <a:xfrm>
            <a:off x="1770357" y="5528750"/>
            <a:ext cx="1382672" cy="792756"/>
          </a:xfrm>
          <a:prstGeom prst="rect">
            <a:avLst/>
          </a:prstGeom>
          <a:solidFill>
            <a:srgbClr val="BEFFA1"/>
          </a:solidFill>
          <a:ln>
            <a:solidFill>
              <a:srgbClr val="BEFFA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sz="1100" b="0" dirty="0">
                <a:solidFill>
                  <a:srgbClr val="000000"/>
                </a:solidFill>
              </a:rPr>
              <a:t>On-shelf availability and waste metrics embedded in daily routines</a:t>
            </a:r>
          </a:p>
        </p:txBody>
      </p:sp>
      <p:sp>
        <p:nvSpPr>
          <p:cNvPr id="13" name="Right Arrow 12"/>
          <p:cNvSpPr/>
          <p:nvPr/>
        </p:nvSpPr>
        <p:spPr>
          <a:xfrm>
            <a:off x="3277617" y="3650812"/>
            <a:ext cx="256032" cy="256032"/>
          </a:xfrm>
          <a:prstGeom prst="rightArrow">
            <a:avLst/>
          </a:prstGeom>
          <a:solidFill>
            <a:srgbClr val="C8C8C8"/>
          </a:solidFill>
          <a:ln w="63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4" name="Rectangle 13"/>
          <p:cNvSpPr/>
          <p:nvPr/>
        </p:nvSpPr>
        <p:spPr>
          <a:xfrm>
            <a:off x="3653895" y="2210461"/>
            <a:ext cx="1148842" cy="1056005"/>
          </a:xfrm>
          <a:prstGeom prst="rect">
            <a:avLst/>
          </a:prstGeom>
          <a:solidFill>
            <a:srgbClr val="BEFFA1"/>
          </a:solidFill>
          <a:ln>
            <a:solidFill>
              <a:srgbClr val="BEFFA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sz="1100" b="0">
                <a:solidFill>
                  <a:srgbClr val="000000"/>
                </a:solidFill>
              </a:rPr>
              <a:t>Direct sourcing relationships with growers and producers established</a:t>
            </a:r>
          </a:p>
        </p:txBody>
      </p:sp>
      <p:sp>
        <p:nvSpPr>
          <p:cNvPr id="15" name="Rectangle 14"/>
          <p:cNvSpPr/>
          <p:nvPr/>
        </p:nvSpPr>
        <p:spPr>
          <a:xfrm>
            <a:off x="3653895" y="3357906"/>
            <a:ext cx="1148842" cy="1056005"/>
          </a:xfrm>
          <a:prstGeom prst="rect">
            <a:avLst/>
          </a:prstGeom>
          <a:solidFill>
            <a:srgbClr val="BEFFA1"/>
          </a:solidFill>
          <a:ln>
            <a:solidFill>
              <a:srgbClr val="BEFFA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sz="1100" b="0">
                <a:solidFill>
                  <a:srgbClr val="000000"/>
                </a:solidFill>
              </a:rPr>
              <a:t>Cold chain integrity protected from supplier to store</a:t>
            </a:r>
          </a:p>
        </p:txBody>
      </p:sp>
      <p:sp>
        <p:nvSpPr>
          <p:cNvPr id="16" name="Rectangle 15"/>
          <p:cNvSpPr/>
          <p:nvPr/>
        </p:nvSpPr>
        <p:spPr>
          <a:xfrm>
            <a:off x="3653895" y="4505351"/>
            <a:ext cx="1148842" cy="1276350"/>
          </a:xfrm>
          <a:prstGeom prst="rect">
            <a:avLst/>
          </a:prstGeom>
          <a:solidFill>
            <a:srgbClr val="BEFFA1"/>
          </a:solidFill>
          <a:ln>
            <a:solidFill>
              <a:srgbClr val="BEFFA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sz="1100" b="0" dirty="0">
                <a:solidFill>
                  <a:srgbClr val="000000"/>
                </a:solidFill>
              </a:rPr>
              <a:t>Quality specifications, sampling and rejection processes enforced</a:t>
            </a:r>
          </a:p>
        </p:txBody>
      </p:sp>
      <p:sp>
        <p:nvSpPr>
          <p:cNvPr id="17" name="Right Arrow 16"/>
          <p:cNvSpPr/>
          <p:nvPr/>
        </p:nvSpPr>
        <p:spPr>
          <a:xfrm>
            <a:off x="4935093" y="3684213"/>
            <a:ext cx="256032" cy="256032"/>
          </a:xfrm>
          <a:prstGeom prst="rightArrow">
            <a:avLst/>
          </a:prstGeom>
          <a:solidFill>
            <a:srgbClr val="C8C8C8"/>
          </a:solidFill>
          <a:ln w="63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8" name="Rectangle 17"/>
          <p:cNvSpPr/>
          <p:nvPr/>
        </p:nvSpPr>
        <p:spPr>
          <a:xfrm>
            <a:off x="5537433" y="2170530"/>
            <a:ext cx="1468014" cy="754229"/>
          </a:xfrm>
          <a:prstGeom prst="rect">
            <a:avLst/>
          </a:prstGeom>
          <a:solidFill>
            <a:srgbClr val="BEFFA1"/>
          </a:solidFill>
          <a:ln>
            <a:solidFill>
              <a:srgbClr val="BEFFA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sz="1100" b="0">
                <a:solidFill>
                  <a:srgbClr val="000000"/>
                </a:solidFill>
              </a:rPr>
              <a:t>Responsible sourcing standards applied to priority commodities</a:t>
            </a:r>
          </a:p>
        </p:txBody>
      </p:sp>
      <p:sp>
        <p:nvSpPr>
          <p:cNvPr id="19" name="Rectangle 18"/>
          <p:cNvSpPr/>
          <p:nvPr/>
        </p:nvSpPr>
        <p:spPr>
          <a:xfrm>
            <a:off x="5515717" y="3062467"/>
            <a:ext cx="1468014" cy="844399"/>
          </a:xfrm>
          <a:prstGeom prst="rect">
            <a:avLst/>
          </a:prstGeom>
          <a:solidFill>
            <a:srgbClr val="BEFFA1"/>
          </a:solidFill>
          <a:ln>
            <a:solidFill>
              <a:srgbClr val="BEFFA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sz="1100" b="0" dirty="0">
                <a:solidFill>
                  <a:srgbClr val="000000"/>
                </a:solidFill>
              </a:rPr>
              <a:t>Food rescue partnerships and zero-food-waste processes implemented by store</a:t>
            </a:r>
          </a:p>
        </p:txBody>
      </p:sp>
      <p:sp>
        <p:nvSpPr>
          <p:cNvPr id="20" name="Rectangle 19"/>
          <p:cNvSpPr/>
          <p:nvPr/>
        </p:nvSpPr>
        <p:spPr>
          <a:xfrm>
            <a:off x="5515717" y="4005523"/>
            <a:ext cx="1468014" cy="899898"/>
          </a:xfrm>
          <a:prstGeom prst="rect">
            <a:avLst/>
          </a:prstGeom>
          <a:solidFill>
            <a:srgbClr val="BEFFA1"/>
          </a:solidFill>
          <a:ln>
            <a:solidFill>
              <a:srgbClr val="BEFFA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sz="1100" b="0" dirty="0">
                <a:solidFill>
                  <a:srgbClr val="000000"/>
                </a:solidFill>
              </a:rPr>
              <a:t>Packaging, emissions and resource recovery initiatives rolled out across the chain</a:t>
            </a:r>
          </a:p>
        </p:txBody>
      </p:sp>
      <p:sp>
        <p:nvSpPr>
          <p:cNvPr id="21" name="Rectangle 20"/>
          <p:cNvSpPr/>
          <p:nvPr/>
        </p:nvSpPr>
        <p:spPr>
          <a:xfrm>
            <a:off x="5515717" y="5014332"/>
            <a:ext cx="1468014" cy="862167"/>
          </a:xfrm>
          <a:prstGeom prst="rect">
            <a:avLst/>
          </a:prstGeom>
          <a:solidFill>
            <a:srgbClr val="BEFFA1"/>
          </a:solidFill>
          <a:ln>
            <a:solidFill>
              <a:srgbClr val="BEFFA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sz="1100" b="0">
                <a:solidFill>
                  <a:srgbClr val="000000"/>
                </a:solidFill>
              </a:rPr>
              <a:t>Supplier collaborations leverage scale to reduce environmental impacts</a:t>
            </a:r>
          </a:p>
        </p:txBody>
      </p:sp>
      <p:sp>
        <p:nvSpPr>
          <p:cNvPr id="22" name="Right Arrow 21"/>
          <p:cNvSpPr/>
          <p:nvPr/>
        </p:nvSpPr>
        <p:spPr>
          <a:xfrm>
            <a:off x="7203186" y="3602552"/>
            <a:ext cx="256032" cy="256032"/>
          </a:xfrm>
          <a:prstGeom prst="rightArrow">
            <a:avLst/>
          </a:prstGeom>
          <a:solidFill>
            <a:srgbClr val="C8C8C8"/>
          </a:solidFill>
          <a:ln w="63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3" name="Rectangle 22"/>
          <p:cNvSpPr/>
          <p:nvPr/>
        </p:nvSpPr>
        <p:spPr>
          <a:xfrm>
            <a:off x="7646346" y="2320819"/>
            <a:ext cx="1282446" cy="1004570"/>
          </a:xfrm>
          <a:prstGeom prst="rect">
            <a:avLst/>
          </a:prstGeom>
          <a:solidFill>
            <a:srgbClr val="BEFFA1"/>
          </a:solidFill>
          <a:ln>
            <a:solidFill>
              <a:srgbClr val="BEFFA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sz="1100" b="1" dirty="0">
                <a:solidFill>
                  <a:srgbClr val="000000"/>
                </a:solidFill>
              </a:rPr>
              <a:t>Product availability and freshness consistently delivered at shelf</a:t>
            </a:r>
          </a:p>
        </p:txBody>
      </p:sp>
      <p:sp>
        <p:nvSpPr>
          <p:cNvPr id="24" name="Rectangle 23"/>
          <p:cNvSpPr/>
          <p:nvPr/>
        </p:nvSpPr>
        <p:spPr>
          <a:xfrm>
            <a:off x="7646346" y="3450795"/>
            <a:ext cx="1282446" cy="913130"/>
          </a:xfrm>
          <a:prstGeom prst="rect">
            <a:avLst/>
          </a:prstGeom>
          <a:solidFill>
            <a:srgbClr val="BEFFA1"/>
          </a:solidFill>
          <a:ln>
            <a:solidFill>
              <a:srgbClr val="BEFFA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sz="1100" b="1" dirty="0">
                <a:solidFill>
                  <a:srgbClr val="000000"/>
                </a:solidFill>
              </a:rPr>
              <a:t>Supplier relationships stable, innovative and mutually profitable</a:t>
            </a:r>
          </a:p>
        </p:txBody>
      </p:sp>
      <p:sp>
        <p:nvSpPr>
          <p:cNvPr id="25" name="Rectangle 24"/>
          <p:cNvSpPr/>
          <p:nvPr/>
        </p:nvSpPr>
        <p:spPr>
          <a:xfrm>
            <a:off x="7646346" y="4505351"/>
            <a:ext cx="1282446" cy="931407"/>
          </a:xfrm>
          <a:prstGeom prst="rect">
            <a:avLst/>
          </a:prstGeom>
          <a:solidFill>
            <a:srgbClr val="BEFFA1"/>
          </a:solidFill>
          <a:ln>
            <a:solidFill>
              <a:srgbClr val="BEFFA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sz="1100" b="1" dirty="0">
                <a:solidFill>
                  <a:srgbClr val="000000"/>
                </a:solidFill>
              </a:rPr>
              <a:t>Total supply chain cost, waste and emissions reduced over time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274320" y="6537960"/>
            <a:ext cx="859536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 sz="1000">
                <a:solidFill>
                  <a:srgbClr val="5A5A5A"/>
                </a:solidFill>
              </a:defRPr>
            </a:pPr>
            <a:r>
              <a:t>Not endorsed. From online info via free ChatGPT prompt. Use at own risk re IP &amp; accuracy. Dr Paul Duignan DoViewPlanning.Org.  2025-12-08 22:42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7269480" y="6108008"/>
            <a:ext cx="18288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1400">
                <a:solidFill>
                  <a:srgbClr val="0066CC"/>
                </a:solidFill>
                <a:latin typeface="Calibri"/>
                <a:hlinkClick r:id="rId3"/>
              </a:rPr>
              <a:t>DoViewPlanning.Org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99C74320-5D3C-31AC-52AD-BEEC17DD1D2F}"/>
              </a:ext>
            </a:extLst>
          </p:cNvPr>
          <p:cNvSpPr txBox="1"/>
          <p:nvPr/>
        </p:nvSpPr>
        <p:spPr>
          <a:xfrm>
            <a:off x="7132320" y="99099"/>
            <a:ext cx="1828800" cy="553998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r">
              <a:defRPr sz="1200">
                <a:solidFill>
                  <a:srgbClr val="787878"/>
                </a:solidFill>
                <a:latin typeface="Calibri"/>
              </a:defRPr>
            </a:pPr>
            <a:r>
              <a:rPr dirty="0"/>
              <a:t>Illustrative only</a:t>
            </a:r>
            <a:br>
              <a:rPr dirty="0"/>
            </a:br>
            <a:r>
              <a:rPr dirty="0"/>
              <a:t>Not created or endorsed by</a:t>
            </a:r>
            <a:br>
              <a:rPr dirty="0"/>
            </a:br>
            <a:r>
              <a:rPr dirty="0"/>
              <a:t>Woolworths NZ</a:t>
            </a:r>
          </a:p>
        </p:txBody>
      </p:sp>
      <p:pic>
        <p:nvPicPr>
          <p:cNvPr id="29" name="Google Shape;369;p12" title="Doview new.jpeg">
            <a:extLst>
              <a:ext uri="{FF2B5EF4-FFF2-40B4-BE49-F238E27FC236}">
                <a16:creationId xmlns:a16="http://schemas.microsoft.com/office/drawing/2014/main" id="{4CEC9A71-81A4-0968-6C2F-8398A78E4657}"/>
              </a:ext>
            </a:extLst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6968596" y="6126457"/>
            <a:ext cx="327447" cy="3078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hlinkClick r:id="rId2" action="ppaction://hlinksldjump"/>
          </p:cNvPr>
          <p:cNvSpPr/>
          <p:nvPr/>
        </p:nvSpPr>
        <p:spPr>
          <a:xfrm>
            <a:off x="137160" y="137160"/>
            <a:ext cx="1645920" cy="548640"/>
          </a:xfrm>
          <a:prstGeom prst="rect">
            <a:avLst/>
          </a:prstGeom>
          <a:solidFill>
            <a:srgbClr val="E6E6E6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sz="1400" b="0">
                <a:solidFill>
                  <a:srgbClr val="000000"/>
                </a:solidFill>
              </a:rPr>
              <a:t>Back to Overview</a:t>
            </a:r>
          </a:p>
        </p:txBody>
      </p:sp>
      <p:sp>
        <p:nvSpPr>
          <p:cNvPr id="3" name="Rectangle 2"/>
          <p:cNvSpPr/>
          <p:nvPr/>
        </p:nvSpPr>
        <p:spPr>
          <a:xfrm>
            <a:off x="457200" y="868680"/>
            <a:ext cx="8229600" cy="411480"/>
          </a:xfrm>
          <a:prstGeom prst="rect">
            <a:avLst/>
          </a:prstGeom>
          <a:solidFill>
            <a:srgbClr val="D4C9A4"/>
          </a:solidFill>
          <a:ln>
            <a:solidFill>
              <a:srgbClr val="D4C9A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sz="1800" b="1">
                <a:solidFill>
                  <a:srgbClr val="000000"/>
                </a:solidFill>
              </a:rPr>
              <a:t>People, Culture, Safety &amp; Capability</a:t>
            </a:r>
          </a:p>
        </p:txBody>
      </p:sp>
      <p:sp>
        <p:nvSpPr>
          <p:cNvPr id="5" name="Rectangle 4"/>
          <p:cNvSpPr/>
          <p:nvPr/>
        </p:nvSpPr>
        <p:spPr>
          <a:xfrm>
            <a:off x="163195" y="1595415"/>
            <a:ext cx="1331722" cy="917575"/>
          </a:xfrm>
          <a:prstGeom prst="rect">
            <a:avLst/>
          </a:prstGeom>
          <a:solidFill>
            <a:srgbClr val="D4C9A4"/>
          </a:solidFill>
          <a:ln>
            <a:solidFill>
              <a:srgbClr val="D4C9A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sz="1100" b="0">
                <a:solidFill>
                  <a:srgbClr val="000000"/>
                </a:solidFill>
              </a:rPr>
              <a:t>Workforce strategy defined for stores, supply chain and support functions</a:t>
            </a:r>
          </a:p>
        </p:txBody>
      </p:sp>
      <p:sp>
        <p:nvSpPr>
          <p:cNvPr id="6" name="Rectangle 5"/>
          <p:cNvSpPr/>
          <p:nvPr/>
        </p:nvSpPr>
        <p:spPr>
          <a:xfrm>
            <a:off x="163195" y="2649486"/>
            <a:ext cx="1331722" cy="917576"/>
          </a:xfrm>
          <a:prstGeom prst="rect">
            <a:avLst/>
          </a:prstGeom>
          <a:solidFill>
            <a:srgbClr val="D4C9A4"/>
          </a:solidFill>
          <a:ln>
            <a:solidFill>
              <a:srgbClr val="D4C9A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sz="1100" b="0" dirty="0">
                <a:solidFill>
                  <a:srgbClr val="000000"/>
                </a:solidFill>
              </a:rPr>
              <a:t>Fair employment conditions, pay frameworks and benefits maintained</a:t>
            </a:r>
          </a:p>
        </p:txBody>
      </p:sp>
      <p:sp>
        <p:nvSpPr>
          <p:cNvPr id="7" name="Rectangle 6"/>
          <p:cNvSpPr/>
          <p:nvPr/>
        </p:nvSpPr>
        <p:spPr>
          <a:xfrm>
            <a:off x="163195" y="3706789"/>
            <a:ext cx="1331722" cy="917576"/>
          </a:xfrm>
          <a:prstGeom prst="rect">
            <a:avLst/>
          </a:prstGeom>
          <a:solidFill>
            <a:srgbClr val="D4C9A4"/>
          </a:solidFill>
          <a:ln>
            <a:solidFill>
              <a:srgbClr val="D4C9A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sz="1100" b="0">
                <a:solidFill>
                  <a:srgbClr val="000000"/>
                </a:solidFill>
              </a:rPr>
              <a:t>Diversity, inclusion and te ao Māori commitments embedded in plans</a:t>
            </a:r>
          </a:p>
        </p:txBody>
      </p:sp>
      <p:sp>
        <p:nvSpPr>
          <p:cNvPr id="8" name="Rectangle 7"/>
          <p:cNvSpPr/>
          <p:nvPr/>
        </p:nvSpPr>
        <p:spPr>
          <a:xfrm>
            <a:off x="137160" y="4761525"/>
            <a:ext cx="1331722" cy="1049655"/>
          </a:xfrm>
          <a:prstGeom prst="rect">
            <a:avLst/>
          </a:prstGeom>
          <a:solidFill>
            <a:srgbClr val="D4C9A4"/>
          </a:solidFill>
          <a:ln>
            <a:solidFill>
              <a:srgbClr val="D4C9A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sz="1100" b="0" dirty="0">
                <a:solidFill>
                  <a:srgbClr val="000000"/>
                </a:solidFill>
              </a:rPr>
              <a:t>Union and employee representative relationships managed constructively</a:t>
            </a:r>
          </a:p>
        </p:txBody>
      </p:sp>
      <p:sp>
        <p:nvSpPr>
          <p:cNvPr id="9" name="Right Arrow 8"/>
          <p:cNvSpPr/>
          <p:nvPr/>
        </p:nvSpPr>
        <p:spPr>
          <a:xfrm>
            <a:off x="1599374" y="3716188"/>
            <a:ext cx="256032" cy="256032"/>
          </a:xfrm>
          <a:prstGeom prst="rightArrow">
            <a:avLst/>
          </a:prstGeom>
          <a:solidFill>
            <a:srgbClr val="C8C8C8"/>
          </a:solidFill>
          <a:ln w="63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Rectangle 9"/>
          <p:cNvSpPr/>
          <p:nvPr/>
        </p:nvSpPr>
        <p:spPr>
          <a:xfrm>
            <a:off x="1946846" y="2109130"/>
            <a:ext cx="1148842" cy="1276350"/>
          </a:xfrm>
          <a:prstGeom prst="rect">
            <a:avLst/>
          </a:prstGeom>
          <a:solidFill>
            <a:srgbClr val="D4C9A4"/>
          </a:solidFill>
          <a:ln>
            <a:solidFill>
              <a:srgbClr val="D4C9A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sz="1100" b="0">
                <a:solidFill>
                  <a:srgbClr val="000000"/>
                </a:solidFill>
              </a:rPr>
              <a:t>Purpose and values translated into specific behaviours and stories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946846" y="3476920"/>
            <a:ext cx="1148842" cy="1056005"/>
          </a:xfrm>
          <a:prstGeom prst="rect">
            <a:avLst/>
          </a:prstGeom>
          <a:solidFill>
            <a:srgbClr val="D4C9A4"/>
          </a:solidFill>
          <a:ln>
            <a:solidFill>
              <a:srgbClr val="D4C9A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sz="1100" b="0">
                <a:solidFill>
                  <a:srgbClr val="000000"/>
                </a:solidFill>
              </a:rPr>
              <a:t>Leadership capability for performance and care developed at all levels</a:t>
            </a:r>
          </a:p>
        </p:txBody>
      </p:sp>
      <p:sp>
        <p:nvSpPr>
          <p:cNvPr id="12" name="Rectangle 11"/>
          <p:cNvSpPr/>
          <p:nvPr/>
        </p:nvSpPr>
        <p:spPr>
          <a:xfrm>
            <a:off x="1946846" y="4624365"/>
            <a:ext cx="1148842" cy="1056005"/>
          </a:xfrm>
          <a:prstGeom prst="rect">
            <a:avLst/>
          </a:prstGeom>
          <a:solidFill>
            <a:srgbClr val="D4C9A4"/>
          </a:solidFill>
          <a:ln>
            <a:solidFill>
              <a:srgbClr val="D4C9A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sz="1100" b="0">
                <a:solidFill>
                  <a:srgbClr val="000000"/>
                </a:solidFill>
              </a:rPr>
              <a:t>Engagement, feedback and whistleblowing channels kept visible and safe</a:t>
            </a:r>
          </a:p>
        </p:txBody>
      </p:sp>
      <p:sp>
        <p:nvSpPr>
          <p:cNvPr id="13" name="Right Arrow 12"/>
          <p:cNvSpPr/>
          <p:nvPr/>
        </p:nvSpPr>
        <p:spPr>
          <a:xfrm>
            <a:off x="3210687" y="3725522"/>
            <a:ext cx="256032" cy="256032"/>
          </a:xfrm>
          <a:prstGeom prst="rightArrow">
            <a:avLst/>
          </a:prstGeom>
          <a:solidFill>
            <a:srgbClr val="C8C8C8"/>
          </a:solidFill>
          <a:ln w="63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4" name="Rectangle 13"/>
          <p:cNvSpPr/>
          <p:nvPr/>
        </p:nvSpPr>
        <p:spPr>
          <a:xfrm>
            <a:off x="3591559" y="2109130"/>
            <a:ext cx="1558037" cy="715645"/>
          </a:xfrm>
          <a:prstGeom prst="rect">
            <a:avLst/>
          </a:prstGeom>
          <a:solidFill>
            <a:srgbClr val="D4C9A4"/>
          </a:solidFill>
          <a:ln>
            <a:solidFill>
              <a:srgbClr val="D4C9A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sz="1100" b="0">
                <a:solidFill>
                  <a:srgbClr val="000000"/>
                </a:solidFill>
              </a:rPr>
              <a:t>Critical risks identified in stores, DCs and transport operations</a:t>
            </a:r>
          </a:p>
        </p:txBody>
      </p:sp>
      <p:sp>
        <p:nvSpPr>
          <p:cNvPr id="15" name="Rectangle 14"/>
          <p:cNvSpPr/>
          <p:nvPr/>
        </p:nvSpPr>
        <p:spPr>
          <a:xfrm>
            <a:off x="3591559" y="2939075"/>
            <a:ext cx="1558037" cy="824202"/>
          </a:xfrm>
          <a:prstGeom prst="rect">
            <a:avLst/>
          </a:prstGeom>
          <a:solidFill>
            <a:srgbClr val="D4C9A4"/>
          </a:solidFill>
          <a:ln>
            <a:solidFill>
              <a:srgbClr val="D4C9A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sz="1100" b="0" dirty="0">
                <a:solidFill>
                  <a:srgbClr val="000000"/>
                </a:solidFill>
              </a:rPr>
              <a:t>Safety standards, training and routines integrated into daily work</a:t>
            </a:r>
          </a:p>
        </p:txBody>
      </p:sp>
      <p:sp>
        <p:nvSpPr>
          <p:cNvPr id="16" name="Rectangle 15"/>
          <p:cNvSpPr/>
          <p:nvPr/>
        </p:nvSpPr>
        <p:spPr>
          <a:xfrm>
            <a:off x="3591559" y="3864328"/>
            <a:ext cx="1558037" cy="861314"/>
          </a:xfrm>
          <a:prstGeom prst="rect">
            <a:avLst/>
          </a:prstGeom>
          <a:solidFill>
            <a:srgbClr val="D4C9A4"/>
          </a:solidFill>
          <a:ln>
            <a:solidFill>
              <a:srgbClr val="D4C9A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sz="1100" b="0" dirty="0">
                <a:solidFill>
                  <a:srgbClr val="000000"/>
                </a:solidFill>
              </a:rPr>
              <a:t>Incident reporting, investigation and learning loops maintained</a:t>
            </a:r>
          </a:p>
        </p:txBody>
      </p:sp>
      <p:sp>
        <p:nvSpPr>
          <p:cNvPr id="17" name="Rectangle 16"/>
          <p:cNvSpPr/>
          <p:nvPr/>
        </p:nvSpPr>
        <p:spPr>
          <a:xfrm>
            <a:off x="3591559" y="4873216"/>
            <a:ext cx="1558037" cy="861314"/>
          </a:xfrm>
          <a:prstGeom prst="rect">
            <a:avLst/>
          </a:prstGeom>
          <a:solidFill>
            <a:srgbClr val="D4C9A4"/>
          </a:solidFill>
          <a:ln>
            <a:solidFill>
              <a:srgbClr val="D4C9A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sz="1100" b="0">
                <a:solidFill>
                  <a:srgbClr val="000000"/>
                </a:solidFill>
              </a:rPr>
              <a:t>Wellbeing, mental health and support programmes accessible to teams</a:t>
            </a:r>
          </a:p>
        </p:txBody>
      </p:sp>
      <p:sp>
        <p:nvSpPr>
          <p:cNvPr id="18" name="Right Arrow 17"/>
          <p:cNvSpPr/>
          <p:nvPr/>
        </p:nvSpPr>
        <p:spPr>
          <a:xfrm>
            <a:off x="5325110" y="3707679"/>
            <a:ext cx="256032" cy="256032"/>
          </a:xfrm>
          <a:prstGeom prst="rightArrow">
            <a:avLst/>
          </a:prstGeom>
          <a:solidFill>
            <a:srgbClr val="C8C8C8"/>
          </a:solidFill>
          <a:ln w="63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9" name="Rectangle 18"/>
          <p:cNvSpPr/>
          <p:nvPr/>
        </p:nvSpPr>
        <p:spPr>
          <a:xfrm>
            <a:off x="5800598" y="2160247"/>
            <a:ext cx="1225677" cy="1056005"/>
          </a:xfrm>
          <a:prstGeom prst="rect">
            <a:avLst/>
          </a:prstGeom>
          <a:solidFill>
            <a:srgbClr val="D4C9A4"/>
          </a:solidFill>
          <a:ln>
            <a:solidFill>
              <a:srgbClr val="D4C9A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sz="1100" b="0">
                <a:solidFill>
                  <a:srgbClr val="000000"/>
                </a:solidFill>
              </a:rPr>
              <a:t>Induction, role-based and specialist training designed and refreshed</a:t>
            </a:r>
          </a:p>
        </p:txBody>
      </p:sp>
      <p:sp>
        <p:nvSpPr>
          <p:cNvPr id="20" name="Rectangle 19"/>
          <p:cNvSpPr/>
          <p:nvPr/>
        </p:nvSpPr>
        <p:spPr>
          <a:xfrm>
            <a:off x="5800598" y="3307692"/>
            <a:ext cx="1225677" cy="1056005"/>
          </a:xfrm>
          <a:prstGeom prst="rect">
            <a:avLst/>
          </a:prstGeom>
          <a:solidFill>
            <a:srgbClr val="D4C9A4"/>
          </a:solidFill>
          <a:ln>
            <a:solidFill>
              <a:srgbClr val="D4C9A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sz="1100" b="0">
                <a:solidFill>
                  <a:srgbClr val="000000"/>
                </a:solidFill>
              </a:rPr>
              <a:t>Capability for digital tools and new processes built across the workforce</a:t>
            </a:r>
          </a:p>
        </p:txBody>
      </p:sp>
      <p:sp>
        <p:nvSpPr>
          <p:cNvPr id="21" name="Rectangle 20"/>
          <p:cNvSpPr/>
          <p:nvPr/>
        </p:nvSpPr>
        <p:spPr>
          <a:xfrm>
            <a:off x="5800598" y="4455137"/>
            <a:ext cx="1225677" cy="1056005"/>
          </a:xfrm>
          <a:prstGeom prst="rect">
            <a:avLst/>
          </a:prstGeom>
          <a:solidFill>
            <a:srgbClr val="D4C9A4"/>
          </a:solidFill>
          <a:ln>
            <a:solidFill>
              <a:srgbClr val="D4C9A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sz="1100" b="0">
                <a:solidFill>
                  <a:srgbClr val="000000"/>
                </a:solidFill>
              </a:rPr>
              <a:t>Talent pipelines, apprenticeships and internal mobility pathways strengthened</a:t>
            </a:r>
          </a:p>
        </p:txBody>
      </p:sp>
      <p:sp>
        <p:nvSpPr>
          <p:cNvPr id="22" name="Right Arrow 21"/>
          <p:cNvSpPr/>
          <p:nvPr/>
        </p:nvSpPr>
        <p:spPr>
          <a:xfrm>
            <a:off x="7245731" y="3707679"/>
            <a:ext cx="256032" cy="256032"/>
          </a:xfrm>
          <a:prstGeom prst="rightArrow">
            <a:avLst/>
          </a:prstGeom>
          <a:solidFill>
            <a:srgbClr val="C8C8C8"/>
          </a:solidFill>
          <a:ln w="63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3" name="Rectangle 22"/>
          <p:cNvSpPr/>
          <p:nvPr/>
        </p:nvSpPr>
        <p:spPr>
          <a:xfrm>
            <a:off x="7721219" y="1939902"/>
            <a:ext cx="1225676" cy="1056005"/>
          </a:xfrm>
          <a:prstGeom prst="rect">
            <a:avLst/>
          </a:prstGeom>
          <a:solidFill>
            <a:srgbClr val="D4C9A4"/>
          </a:solidFill>
          <a:ln>
            <a:solidFill>
              <a:srgbClr val="D4C9A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sz="1100" b="1" dirty="0">
                <a:solidFill>
                  <a:srgbClr val="000000"/>
                </a:solidFill>
              </a:rPr>
              <a:t>Engaged, capable teams delivering consistent customer experience</a:t>
            </a:r>
          </a:p>
        </p:txBody>
      </p:sp>
      <p:sp>
        <p:nvSpPr>
          <p:cNvPr id="24" name="Rectangle 23"/>
          <p:cNvSpPr/>
          <p:nvPr/>
        </p:nvSpPr>
        <p:spPr>
          <a:xfrm>
            <a:off x="7721219" y="3087347"/>
            <a:ext cx="1225676" cy="1276350"/>
          </a:xfrm>
          <a:prstGeom prst="rect">
            <a:avLst/>
          </a:prstGeom>
          <a:solidFill>
            <a:srgbClr val="D4C9A4"/>
          </a:solidFill>
          <a:ln>
            <a:solidFill>
              <a:srgbClr val="D4C9A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sz="1100" b="1" dirty="0">
                <a:solidFill>
                  <a:srgbClr val="000000"/>
                </a:solidFill>
              </a:rPr>
              <a:t>Safety performance and wellbeing outcomes improved year on year</a:t>
            </a:r>
          </a:p>
        </p:txBody>
      </p:sp>
      <p:sp>
        <p:nvSpPr>
          <p:cNvPr id="25" name="Rectangle 24"/>
          <p:cNvSpPr/>
          <p:nvPr/>
        </p:nvSpPr>
        <p:spPr>
          <a:xfrm>
            <a:off x="7721219" y="4455137"/>
            <a:ext cx="1225676" cy="1276350"/>
          </a:xfrm>
          <a:prstGeom prst="rect">
            <a:avLst/>
          </a:prstGeom>
          <a:solidFill>
            <a:srgbClr val="D4C9A4"/>
          </a:solidFill>
          <a:ln>
            <a:solidFill>
              <a:srgbClr val="D4C9A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sz="1100" b="1" dirty="0">
                <a:solidFill>
                  <a:srgbClr val="000000"/>
                </a:solidFill>
              </a:rPr>
              <a:t>People capability underpins Woolworths NZ’s transformation and growth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274320" y="6537960"/>
            <a:ext cx="859536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 sz="1000">
                <a:solidFill>
                  <a:srgbClr val="5A5A5A"/>
                </a:solidFill>
              </a:defRPr>
            </a:pPr>
            <a:r>
              <a:t>Not endorsed. From online info via free ChatGPT prompt. Use at own risk re IP &amp; accuracy. Dr Paul Duignan DoViewPlanning.Org.  2025-12-08 22:42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7132320" y="6126480"/>
            <a:ext cx="18288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1400">
                <a:solidFill>
                  <a:srgbClr val="0066CC"/>
                </a:solidFill>
                <a:latin typeface="Calibri"/>
                <a:hlinkClick r:id="rId3"/>
              </a:rPr>
              <a:t>DoViewPlanning.Org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E1C91FB3-5964-10D5-10FD-F6B4F23F9119}"/>
              </a:ext>
            </a:extLst>
          </p:cNvPr>
          <p:cNvSpPr txBox="1"/>
          <p:nvPr/>
        </p:nvSpPr>
        <p:spPr>
          <a:xfrm>
            <a:off x="7132320" y="99099"/>
            <a:ext cx="1828800" cy="553998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r">
              <a:defRPr sz="1200">
                <a:solidFill>
                  <a:srgbClr val="787878"/>
                </a:solidFill>
                <a:latin typeface="Calibri"/>
              </a:defRPr>
            </a:pPr>
            <a:r>
              <a:rPr dirty="0"/>
              <a:t>Illustrative only</a:t>
            </a:r>
            <a:br>
              <a:rPr dirty="0"/>
            </a:br>
            <a:r>
              <a:rPr dirty="0"/>
              <a:t>Not created or endorsed by</a:t>
            </a:r>
            <a:br>
              <a:rPr dirty="0"/>
            </a:br>
            <a:r>
              <a:rPr dirty="0"/>
              <a:t>Woolworths NZ</a:t>
            </a:r>
          </a:p>
        </p:txBody>
      </p:sp>
      <p:pic>
        <p:nvPicPr>
          <p:cNvPr id="29" name="Google Shape;369;p12" title="Doview new.jpeg">
            <a:extLst>
              <a:ext uri="{FF2B5EF4-FFF2-40B4-BE49-F238E27FC236}">
                <a16:creationId xmlns:a16="http://schemas.microsoft.com/office/drawing/2014/main" id="{EA25FD63-645B-29E0-59A1-139BD25D7002}"/>
              </a:ext>
            </a:extLst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6968596" y="6126457"/>
            <a:ext cx="327447" cy="3078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hlinkClick r:id="rId2" action="ppaction://hlinksldjump"/>
          </p:cNvPr>
          <p:cNvSpPr/>
          <p:nvPr/>
        </p:nvSpPr>
        <p:spPr>
          <a:xfrm>
            <a:off x="137160" y="137160"/>
            <a:ext cx="1645920" cy="548640"/>
          </a:xfrm>
          <a:prstGeom prst="rect">
            <a:avLst/>
          </a:prstGeom>
          <a:solidFill>
            <a:srgbClr val="E6E6E6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sz="1400" b="0">
                <a:solidFill>
                  <a:srgbClr val="000000"/>
                </a:solidFill>
              </a:rPr>
              <a:t>Back to Overview</a:t>
            </a:r>
          </a:p>
        </p:txBody>
      </p:sp>
      <p:sp>
        <p:nvSpPr>
          <p:cNvPr id="3" name="Rectangle 2"/>
          <p:cNvSpPr/>
          <p:nvPr/>
        </p:nvSpPr>
        <p:spPr>
          <a:xfrm>
            <a:off x="457200" y="868680"/>
            <a:ext cx="8229600" cy="411480"/>
          </a:xfrm>
          <a:prstGeom prst="rect">
            <a:avLst/>
          </a:prstGeom>
          <a:solidFill>
            <a:srgbClr val="B6BCF2"/>
          </a:solidFill>
          <a:ln>
            <a:solidFill>
              <a:srgbClr val="B6BC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sz="1800" b="1">
                <a:solidFill>
                  <a:srgbClr val="000000"/>
                </a:solidFill>
              </a:rPr>
              <a:t>Sustainability, Community &amp; Food For Good</a:t>
            </a:r>
          </a:p>
        </p:txBody>
      </p:sp>
      <p:sp>
        <p:nvSpPr>
          <p:cNvPr id="5" name="Rectangle 4"/>
          <p:cNvSpPr/>
          <p:nvPr/>
        </p:nvSpPr>
        <p:spPr>
          <a:xfrm>
            <a:off x="197295" y="2051527"/>
            <a:ext cx="1302512" cy="1056005"/>
          </a:xfrm>
          <a:prstGeom prst="rect">
            <a:avLst/>
          </a:prstGeom>
          <a:solidFill>
            <a:srgbClr val="B6BCF2"/>
          </a:solidFill>
          <a:ln>
            <a:solidFill>
              <a:srgbClr val="B6BC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sz="1100" b="0">
                <a:solidFill>
                  <a:srgbClr val="000000"/>
                </a:solidFill>
              </a:rPr>
              <a:t>Sustainability plan and pillars (People, Planet, Product) defined for NZ</a:t>
            </a:r>
          </a:p>
        </p:txBody>
      </p:sp>
      <p:sp>
        <p:nvSpPr>
          <p:cNvPr id="6" name="Rectangle 5"/>
          <p:cNvSpPr/>
          <p:nvPr/>
        </p:nvSpPr>
        <p:spPr>
          <a:xfrm>
            <a:off x="197295" y="3198972"/>
            <a:ext cx="1302512" cy="1056005"/>
          </a:xfrm>
          <a:prstGeom prst="rect">
            <a:avLst/>
          </a:prstGeom>
          <a:solidFill>
            <a:srgbClr val="B6BCF2"/>
          </a:solidFill>
          <a:ln>
            <a:solidFill>
              <a:srgbClr val="B6BC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sz="1100" b="0">
                <a:solidFill>
                  <a:srgbClr val="000000"/>
                </a:solidFill>
              </a:rPr>
              <a:t>Quantified goals set for emissions, waste, sourcing and health outcomes</a:t>
            </a:r>
          </a:p>
        </p:txBody>
      </p:sp>
      <p:sp>
        <p:nvSpPr>
          <p:cNvPr id="7" name="Rectangle 6"/>
          <p:cNvSpPr/>
          <p:nvPr/>
        </p:nvSpPr>
        <p:spPr>
          <a:xfrm>
            <a:off x="197295" y="4346417"/>
            <a:ext cx="1302512" cy="1056005"/>
          </a:xfrm>
          <a:prstGeom prst="rect">
            <a:avLst/>
          </a:prstGeom>
          <a:solidFill>
            <a:srgbClr val="B6BCF2"/>
          </a:solidFill>
          <a:ln>
            <a:solidFill>
              <a:srgbClr val="B6BC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sz="1100" b="0">
                <a:solidFill>
                  <a:srgbClr val="000000"/>
                </a:solidFill>
              </a:rPr>
              <a:t>Roles and accountabilities for delivery embedded in business plans</a:t>
            </a:r>
          </a:p>
        </p:txBody>
      </p:sp>
      <p:sp>
        <p:nvSpPr>
          <p:cNvPr id="8" name="Right Arrow 7"/>
          <p:cNvSpPr/>
          <p:nvPr/>
        </p:nvSpPr>
        <p:spPr>
          <a:xfrm>
            <a:off x="1606703" y="3658710"/>
            <a:ext cx="256032" cy="256032"/>
          </a:xfrm>
          <a:prstGeom prst="rightArrow">
            <a:avLst/>
          </a:prstGeom>
          <a:solidFill>
            <a:srgbClr val="C8C8C8"/>
          </a:solidFill>
          <a:ln w="63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Rectangle 8"/>
          <p:cNvSpPr/>
          <p:nvPr/>
        </p:nvSpPr>
        <p:spPr>
          <a:xfrm>
            <a:off x="1962153" y="1762602"/>
            <a:ext cx="1379347" cy="835660"/>
          </a:xfrm>
          <a:prstGeom prst="rect">
            <a:avLst/>
          </a:prstGeom>
          <a:solidFill>
            <a:srgbClr val="B6BCF2"/>
          </a:solidFill>
          <a:ln>
            <a:solidFill>
              <a:srgbClr val="B6BC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sz="1100" b="0">
                <a:solidFill>
                  <a:srgbClr val="000000"/>
                </a:solidFill>
              </a:rPr>
              <a:t>Emissions reduction pathways created for stores, DCs and transport</a:t>
            </a:r>
          </a:p>
        </p:txBody>
      </p:sp>
      <p:sp>
        <p:nvSpPr>
          <p:cNvPr id="10" name="Rectangle 9"/>
          <p:cNvSpPr/>
          <p:nvPr/>
        </p:nvSpPr>
        <p:spPr>
          <a:xfrm>
            <a:off x="1962153" y="2689702"/>
            <a:ext cx="1379347" cy="1056005"/>
          </a:xfrm>
          <a:prstGeom prst="rect">
            <a:avLst/>
          </a:prstGeom>
          <a:solidFill>
            <a:srgbClr val="B6BCF2"/>
          </a:solidFill>
          <a:ln>
            <a:solidFill>
              <a:srgbClr val="B6BC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sz="1100" b="0">
                <a:solidFill>
                  <a:srgbClr val="000000"/>
                </a:solidFill>
              </a:rPr>
              <a:t>Energy-efficiency and refrigeration projects prioritised and funded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962153" y="3837147"/>
            <a:ext cx="1379347" cy="1056005"/>
          </a:xfrm>
          <a:prstGeom prst="rect">
            <a:avLst/>
          </a:prstGeom>
          <a:solidFill>
            <a:srgbClr val="B6BCF2"/>
          </a:solidFill>
          <a:ln>
            <a:solidFill>
              <a:srgbClr val="B6BC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sz="1100" b="0">
                <a:solidFill>
                  <a:srgbClr val="000000"/>
                </a:solidFill>
              </a:rPr>
              <a:t>Waste, recycling and resource recovery standards applied across sites</a:t>
            </a:r>
          </a:p>
        </p:txBody>
      </p:sp>
      <p:sp>
        <p:nvSpPr>
          <p:cNvPr id="12" name="Rectangle 11"/>
          <p:cNvSpPr/>
          <p:nvPr/>
        </p:nvSpPr>
        <p:spPr>
          <a:xfrm>
            <a:off x="1962153" y="4984592"/>
            <a:ext cx="1379347" cy="835660"/>
          </a:xfrm>
          <a:prstGeom prst="rect">
            <a:avLst/>
          </a:prstGeom>
          <a:solidFill>
            <a:srgbClr val="B6BCF2"/>
          </a:solidFill>
          <a:ln>
            <a:solidFill>
              <a:srgbClr val="B6BC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sz="1100" b="0">
                <a:solidFill>
                  <a:srgbClr val="000000"/>
                </a:solidFill>
              </a:rPr>
              <a:t>Engagement in sector platforms to accelerate climate action</a:t>
            </a:r>
          </a:p>
        </p:txBody>
      </p:sp>
      <p:sp>
        <p:nvSpPr>
          <p:cNvPr id="13" name="Right Arrow 12"/>
          <p:cNvSpPr/>
          <p:nvPr/>
        </p:nvSpPr>
        <p:spPr>
          <a:xfrm>
            <a:off x="3432940" y="3662967"/>
            <a:ext cx="256032" cy="256032"/>
          </a:xfrm>
          <a:prstGeom prst="rightArrow">
            <a:avLst/>
          </a:prstGeom>
          <a:solidFill>
            <a:srgbClr val="C8C8C8"/>
          </a:solidFill>
          <a:ln w="63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4" name="Rectangle 13"/>
          <p:cNvSpPr/>
          <p:nvPr/>
        </p:nvSpPr>
        <p:spPr>
          <a:xfrm>
            <a:off x="3788390" y="2092771"/>
            <a:ext cx="1272182" cy="1078696"/>
          </a:xfrm>
          <a:prstGeom prst="rect">
            <a:avLst/>
          </a:prstGeom>
          <a:solidFill>
            <a:srgbClr val="B6BCF2"/>
          </a:solidFill>
          <a:ln>
            <a:solidFill>
              <a:srgbClr val="B6BC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sz="1100" b="0">
                <a:solidFill>
                  <a:srgbClr val="000000"/>
                </a:solidFill>
              </a:rPr>
              <a:t>Food for Good Foundation governance and funding structures maintained</a:t>
            </a:r>
          </a:p>
        </p:txBody>
      </p:sp>
      <p:sp>
        <p:nvSpPr>
          <p:cNvPr id="15" name="Rectangle 14"/>
          <p:cNvSpPr/>
          <p:nvPr/>
        </p:nvSpPr>
        <p:spPr>
          <a:xfrm>
            <a:off x="3788390" y="3360554"/>
            <a:ext cx="1272182" cy="898160"/>
          </a:xfrm>
          <a:prstGeom prst="rect">
            <a:avLst/>
          </a:prstGeom>
          <a:solidFill>
            <a:srgbClr val="B6BCF2"/>
          </a:solidFill>
          <a:ln>
            <a:solidFill>
              <a:srgbClr val="B6BC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sz="1100" b="0">
                <a:solidFill>
                  <a:srgbClr val="000000"/>
                </a:solidFill>
              </a:rPr>
              <a:t>Store-level food rescue processes standardised and tracked</a:t>
            </a:r>
          </a:p>
        </p:txBody>
      </p:sp>
      <p:sp>
        <p:nvSpPr>
          <p:cNvPr id="16" name="Rectangle 15"/>
          <p:cNvSpPr/>
          <p:nvPr/>
        </p:nvSpPr>
        <p:spPr>
          <a:xfrm>
            <a:off x="3788390" y="4410996"/>
            <a:ext cx="1272182" cy="991426"/>
          </a:xfrm>
          <a:prstGeom prst="rect">
            <a:avLst/>
          </a:prstGeom>
          <a:solidFill>
            <a:srgbClr val="B6BCF2"/>
          </a:solidFill>
          <a:ln>
            <a:solidFill>
              <a:srgbClr val="B6BC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sz="1100" b="0">
                <a:solidFill>
                  <a:srgbClr val="000000"/>
                </a:solidFill>
              </a:rPr>
              <a:t>Partnerships with food rescue organisations scaled and supported</a:t>
            </a:r>
          </a:p>
        </p:txBody>
      </p:sp>
      <p:sp>
        <p:nvSpPr>
          <p:cNvPr id="17" name="Right Arrow 16"/>
          <p:cNvSpPr/>
          <p:nvPr/>
        </p:nvSpPr>
        <p:spPr>
          <a:xfrm>
            <a:off x="5155884" y="3681618"/>
            <a:ext cx="256032" cy="256032"/>
          </a:xfrm>
          <a:prstGeom prst="rightArrow">
            <a:avLst/>
          </a:prstGeom>
          <a:solidFill>
            <a:srgbClr val="C8C8C8"/>
          </a:solidFill>
          <a:ln w="63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8" name="Rectangle 17"/>
          <p:cNvSpPr/>
          <p:nvPr/>
        </p:nvSpPr>
        <p:spPr>
          <a:xfrm>
            <a:off x="5507228" y="1495743"/>
            <a:ext cx="1393826" cy="1111567"/>
          </a:xfrm>
          <a:prstGeom prst="rect">
            <a:avLst/>
          </a:prstGeom>
          <a:solidFill>
            <a:srgbClr val="B6BCF2"/>
          </a:solidFill>
          <a:ln>
            <a:solidFill>
              <a:srgbClr val="B6BC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sz="1100" b="0">
                <a:solidFill>
                  <a:srgbClr val="000000"/>
                </a:solidFill>
              </a:rPr>
              <a:t>Healthier Choices product and reformulation programme implemented</a:t>
            </a:r>
          </a:p>
        </p:txBody>
      </p:sp>
      <p:sp>
        <p:nvSpPr>
          <p:cNvPr id="19" name="Rectangle 18"/>
          <p:cNvSpPr/>
          <p:nvPr/>
        </p:nvSpPr>
        <p:spPr>
          <a:xfrm>
            <a:off x="5507228" y="2753361"/>
            <a:ext cx="1393826" cy="982662"/>
          </a:xfrm>
          <a:prstGeom prst="rect">
            <a:avLst/>
          </a:prstGeom>
          <a:solidFill>
            <a:srgbClr val="B6BCF2"/>
          </a:solidFill>
          <a:ln>
            <a:solidFill>
              <a:srgbClr val="B6BC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sz="1100" b="0">
                <a:solidFill>
                  <a:srgbClr val="000000"/>
                </a:solidFill>
              </a:rPr>
              <a:t>Community giving, grants and appeals aligned with food security and wellbeing</a:t>
            </a:r>
          </a:p>
        </p:txBody>
      </p:sp>
      <p:sp>
        <p:nvSpPr>
          <p:cNvPr id="20" name="Rectangle 19"/>
          <p:cNvSpPr/>
          <p:nvPr/>
        </p:nvSpPr>
        <p:spPr>
          <a:xfrm>
            <a:off x="5507228" y="3864039"/>
            <a:ext cx="1393826" cy="1116807"/>
          </a:xfrm>
          <a:prstGeom prst="rect">
            <a:avLst/>
          </a:prstGeom>
          <a:solidFill>
            <a:srgbClr val="B6BCF2"/>
          </a:solidFill>
          <a:ln>
            <a:solidFill>
              <a:srgbClr val="B6BC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sz="1100" b="0" dirty="0">
                <a:solidFill>
                  <a:srgbClr val="000000"/>
                </a:solidFill>
              </a:rPr>
              <a:t>In-store initiatives (e.g. free fruit, Quiet Hour, energy drink policies) delivered and reviewed</a:t>
            </a:r>
          </a:p>
        </p:txBody>
      </p:sp>
      <p:sp>
        <p:nvSpPr>
          <p:cNvPr id="21" name="Rectangle 20"/>
          <p:cNvSpPr/>
          <p:nvPr/>
        </p:nvSpPr>
        <p:spPr>
          <a:xfrm>
            <a:off x="5507228" y="5104245"/>
            <a:ext cx="1393826" cy="1022235"/>
          </a:xfrm>
          <a:prstGeom prst="rect">
            <a:avLst/>
          </a:prstGeom>
          <a:solidFill>
            <a:srgbClr val="B6BCF2"/>
          </a:solidFill>
          <a:ln>
            <a:solidFill>
              <a:srgbClr val="B6BC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sz="1100" b="0">
                <a:solidFill>
                  <a:srgbClr val="000000"/>
                </a:solidFill>
              </a:rPr>
              <a:t>Team volunteering and local initiatives supported through clear frameworks</a:t>
            </a:r>
          </a:p>
        </p:txBody>
      </p:sp>
      <p:sp>
        <p:nvSpPr>
          <p:cNvPr id="22" name="Right Arrow 21"/>
          <p:cNvSpPr/>
          <p:nvPr/>
        </p:nvSpPr>
        <p:spPr>
          <a:xfrm>
            <a:off x="7107690" y="3662967"/>
            <a:ext cx="256032" cy="256032"/>
          </a:xfrm>
          <a:prstGeom prst="rightArrow">
            <a:avLst/>
          </a:prstGeom>
          <a:solidFill>
            <a:srgbClr val="C8C8C8"/>
          </a:solidFill>
          <a:ln w="63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3" name="Rectangle 22"/>
          <p:cNvSpPr/>
          <p:nvPr/>
        </p:nvSpPr>
        <p:spPr>
          <a:xfrm>
            <a:off x="7552880" y="2020068"/>
            <a:ext cx="1393825" cy="1034224"/>
          </a:xfrm>
          <a:prstGeom prst="rect">
            <a:avLst/>
          </a:prstGeom>
          <a:solidFill>
            <a:srgbClr val="B6BCF2"/>
          </a:solidFill>
          <a:ln>
            <a:solidFill>
              <a:srgbClr val="B6BC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sz="1100" b="1" dirty="0">
                <a:solidFill>
                  <a:srgbClr val="000000"/>
                </a:solidFill>
              </a:rPr>
              <a:t>Contribution to healthier, more sustainable diets across Aotearoa increased</a:t>
            </a:r>
          </a:p>
        </p:txBody>
      </p:sp>
      <p:sp>
        <p:nvSpPr>
          <p:cNvPr id="24" name="Rectangle 23"/>
          <p:cNvSpPr/>
          <p:nvPr/>
        </p:nvSpPr>
        <p:spPr>
          <a:xfrm>
            <a:off x="7552880" y="3258883"/>
            <a:ext cx="1393825" cy="982663"/>
          </a:xfrm>
          <a:prstGeom prst="rect">
            <a:avLst/>
          </a:prstGeom>
          <a:solidFill>
            <a:srgbClr val="B6BCF2"/>
          </a:solidFill>
          <a:ln>
            <a:solidFill>
              <a:srgbClr val="B6BC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sz="1100" b="1" dirty="0">
                <a:solidFill>
                  <a:srgbClr val="000000"/>
                </a:solidFill>
              </a:rPr>
              <a:t>Food waste significantly reduced while supporting community </a:t>
            </a:r>
            <a:r>
              <a:rPr sz="1100" b="1" dirty="0" err="1">
                <a:solidFill>
                  <a:srgbClr val="000000"/>
                </a:solidFill>
              </a:rPr>
              <a:t>organisations</a:t>
            </a:r>
            <a:endParaRPr sz="1100" b="1" dirty="0">
              <a:solidFill>
                <a:srgbClr val="000000"/>
              </a:solidFill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7552880" y="4378706"/>
            <a:ext cx="1393825" cy="1056005"/>
          </a:xfrm>
          <a:prstGeom prst="rect">
            <a:avLst/>
          </a:prstGeom>
          <a:solidFill>
            <a:srgbClr val="B6BCF2"/>
          </a:solidFill>
          <a:ln>
            <a:solidFill>
              <a:srgbClr val="B6BC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sz="1100" b="1">
                <a:solidFill>
                  <a:srgbClr val="000000"/>
                </a:solidFill>
              </a:rPr>
              <a:t>Social licence and community trust in Woolworths NZ strengthened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-2306027" y="6537960"/>
            <a:ext cx="11175707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1000">
                <a:solidFill>
                  <a:srgbClr val="5A5A5A"/>
                </a:solidFill>
              </a:defRPr>
            </a:pPr>
            <a:r>
              <a:rPr dirty="0"/>
              <a:t>Not endorsed. From online info via free ChatGPT prompt. Use at own risk re IP &amp; accuracy. Dr Paul Duignan </a:t>
            </a:r>
            <a:r>
              <a:rPr dirty="0" err="1"/>
              <a:t>DoViewPlanning.Org</a:t>
            </a:r>
            <a:r>
              <a:rPr dirty="0"/>
              <a:t>.  2025-12-08 22:42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7132320" y="6126480"/>
            <a:ext cx="18288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1400">
                <a:solidFill>
                  <a:srgbClr val="0066CC"/>
                </a:solidFill>
                <a:latin typeface="Calibri"/>
                <a:hlinkClick r:id="rId3"/>
              </a:rPr>
              <a:t>DoViewPlanning.Org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F3481120-A481-49B0-4732-B958757D715A}"/>
              </a:ext>
            </a:extLst>
          </p:cNvPr>
          <p:cNvSpPr txBox="1"/>
          <p:nvPr/>
        </p:nvSpPr>
        <p:spPr>
          <a:xfrm>
            <a:off x="7132320" y="99099"/>
            <a:ext cx="1828800" cy="553998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r">
              <a:defRPr sz="1200">
                <a:solidFill>
                  <a:srgbClr val="787878"/>
                </a:solidFill>
                <a:latin typeface="Calibri"/>
              </a:defRPr>
            </a:pPr>
            <a:r>
              <a:rPr dirty="0"/>
              <a:t>Illustrative only</a:t>
            </a:r>
            <a:br>
              <a:rPr dirty="0"/>
            </a:br>
            <a:r>
              <a:rPr dirty="0"/>
              <a:t>Not created or endorsed by</a:t>
            </a:r>
            <a:br>
              <a:rPr dirty="0"/>
            </a:br>
            <a:r>
              <a:rPr dirty="0"/>
              <a:t>Woolworths NZ</a:t>
            </a:r>
          </a:p>
        </p:txBody>
      </p:sp>
      <p:pic>
        <p:nvPicPr>
          <p:cNvPr id="29" name="Google Shape;369;p12" title="Doview new.jpeg">
            <a:extLst>
              <a:ext uri="{FF2B5EF4-FFF2-40B4-BE49-F238E27FC236}">
                <a16:creationId xmlns:a16="http://schemas.microsoft.com/office/drawing/2014/main" id="{59863D80-65B5-AB1C-D985-92A7D89350AD}"/>
              </a:ext>
            </a:extLst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6968596" y="6126457"/>
            <a:ext cx="327447" cy="3078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hlinkClick r:id="rId2" action="ppaction://hlinksldjump"/>
          </p:cNvPr>
          <p:cNvSpPr/>
          <p:nvPr/>
        </p:nvSpPr>
        <p:spPr>
          <a:xfrm>
            <a:off x="137160" y="137160"/>
            <a:ext cx="1645920" cy="548640"/>
          </a:xfrm>
          <a:prstGeom prst="rect">
            <a:avLst/>
          </a:prstGeom>
          <a:solidFill>
            <a:srgbClr val="E6E6E6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sz="1400" b="0">
                <a:solidFill>
                  <a:srgbClr val="000000"/>
                </a:solidFill>
              </a:rPr>
              <a:t>Back to Overview</a:t>
            </a:r>
          </a:p>
        </p:txBody>
      </p:sp>
      <p:sp>
        <p:nvSpPr>
          <p:cNvPr id="3" name="Rectangle 2"/>
          <p:cNvSpPr/>
          <p:nvPr/>
        </p:nvSpPr>
        <p:spPr>
          <a:xfrm>
            <a:off x="457200" y="868680"/>
            <a:ext cx="8229600" cy="411480"/>
          </a:xfrm>
          <a:prstGeom prst="rect">
            <a:avLst/>
          </a:prstGeom>
          <a:solidFill>
            <a:srgbClr val="FEBE8F"/>
          </a:solidFill>
          <a:ln>
            <a:solidFill>
              <a:srgbClr val="FEBE8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sz="1800" b="1">
                <a:solidFill>
                  <a:srgbClr val="000000"/>
                </a:solidFill>
              </a:rPr>
              <a:t>Governance, Risk, Regulatory &amp; Reputation Management</a:t>
            </a:r>
          </a:p>
        </p:txBody>
      </p:sp>
      <p:sp>
        <p:nvSpPr>
          <p:cNvPr id="5" name="Rectangle 4"/>
          <p:cNvSpPr/>
          <p:nvPr/>
        </p:nvSpPr>
        <p:spPr>
          <a:xfrm>
            <a:off x="274830" y="2581108"/>
            <a:ext cx="1108087" cy="1185822"/>
          </a:xfrm>
          <a:prstGeom prst="rect">
            <a:avLst/>
          </a:prstGeom>
          <a:solidFill>
            <a:srgbClr val="FEBE8F"/>
          </a:solidFill>
          <a:ln>
            <a:solidFill>
              <a:srgbClr val="FEBE8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sz="1100" b="0" dirty="0">
                <a:solidFill>
                  <a:srgbClr val="000000"/>
                </a:solidFill>
              </a:rPr>
              <a:t>Governance aligned with Woolworths Group frameworks and expectations</a:t>
            </a:r>
          </a:p>
        </p:txBody>
      </p:sp>
      <p:sp>
        <p:nvSpPr>
          <p:cNvPr id="6" name="Rectangle 5"/>
          <p:cNvSpPr/>
          <p:nvPr/>
        </p:nvSpPr>
        <p:spPr>
          <a:xfrm>
            <a:off x="274830" y="3921466"/>
            <a:ext cx="1108087" cy="1276350"/>
          </a:xfrm>
          <a:prstGeom prst="rect">
            <a:avLst/>
          </a:prstGeom>
          <a:solidFill>
            <a:srgbClr val="FEBE8F"/>
          </a:solidFill>
          <a:ln>
            <a:solidFill>
              <a:srgbClr val="FEBE8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sz="1100" b="0">
                <a:solidFill>
                  <a:srgbClr val="000000"/>
                </a:solidFill>
              </a:rPr>
              <a:t>NZ leadership accountabilities defined for ethics, risk and performance</a:t>
            </a:r>
          </a:p>
        </p:txBody>
      </p:sp>
      <p:sp>
        <p:nvSpPr>
          <p:cNvPr id="7" name="Right Arrow 6"/>
          <p:cNvSpPr/>
          <p:nvPr/>
        </p:nvSpPr>
        <p:spPr>
          <a:xfrm>
            <a:off x="1515689" y="3633430"/>
            <a:ext cx="256032" cy="256032"/>
          </a:xfrm>
          <a:prstGeom prst="rightArrow">
            <a:avLst/>
          </a:prstGeom>
          <a:solidFill>
            <a:srgbClr val="C8C8C8"/>
          </a:solidFill>
          <a:ln w="63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Rectangle 7"/>
          <p:cNvSpPr/>
          <p:nvPr/>
        </p:nvSpPr>
        <p:spPr>
          <a:xfrm>
            <a:off x="1991177" y="1754266"/>
            <a:ext cx="1304543" cy="1011246"/>
          </a:xfrm>
          <a:prstGeom prst="rect">
            <a:avLst/>
          </a:prstGeom>
          <a:solidFill>
            <a:srgbClr val="FEBE8F"/>
          </a:solidFill>
          <a:ln>
            <a:solidFill>
              <a:srgbClr val="FEBE8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sz="1100" b="0">
                <a:solidFill>
                  <a:srgbClr val="000000"/>
                </a:solidFill>
              </a:rPr>
              <a:t>Enterprise risk management system tailored to NZ operations</a:t>
            </a:r>
          </a:p>
        </p:txBody>
      </p:sp>
      <p:sp>
        <p:nvSpPr>
          <p:cNvPr id="9" name="Rectangle 8"/>
          <p:cNvSpPr/>
          <p:nvPr/>
        </p:nvSpPr>
        <p:spPr>
          <a:xfrm>
            <a:off x="1991177" y="2878086"/>
            <a:ext cx="1304543" cy="1185823"/>
          </a:xfrm>
          <a:prstGeom prst="rect">
            <a:avLst/>
          </a:prstGeom>
          <a:solidFill>
            <a:srgbClr val="FEBE8F"/>
          </a:solidFill>
          <a:ln>
            <a:solidFill>
              <a:srgbClr val="FEBE8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sz="1100" b="0">
                <a:solidFill>
                  <a:srgbClr val="000000"/>
                </a:solidFill>
              </a:rPr>
              <a:t>Regulatory obligations catalogued (competition, food safety, employment, privacy)</a:t>
            </a:r>
          </a:p>
        </p:txBody>
      </p:sp>
      <p:sp>
        <p:nvSpPr>
          <p:cNvPr id="10" name="Rectangle 9"/>
          <p:cNvSpPr/>
          <p:nvPr/>
        </p:nvSpPr>
        <p:spPr>
          <a:xfrm>
            <a:off x="1984643" y="4199901"/>
            <a:ext cx="1304543" cy="883468"/>
          </a:xfrm>
          <a:prstGeom prst="rect">
            <a:avLst/>
          </a:prstGeom>
          <a:solidFill>
            <a:srgbClr val="FEBE8F"/>
          </a:solidFill>
          <a:ln>
            <a:solidFill>
              <a:srgbClr val="FEBE8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sz="1100" b="0" dirty="0">
                <a:solidFill>
                  <a:srgbClr val="000000"/>
                </a:solidFill>
              </a:rPr>
              <a:t>Controls, audits and assurance activities scheduled and tracked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991177" y="5197816"/>
            <a:ext cx="1304543" cy="933345"/>
          </a:xfrm>
          <a:prstGeom prst="rect">
            <a:avLst/>
          </a:prstGeom>
          <a:solidFill>
            <a:srgbClr val="FEBE8F"/>
          </a:solidFill>
          <a:ln>
            <a:solidFill>
              <a:srgbClr val="FEBE8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sz="1100" b="0" dirty="0">
                <a:solidFill>
                  <a:srgbClr val="000000"/>
                </a:solidFill>
              </a:rPr>
              <a:t>Incident and breach escalation protocols documented and rehearsed</a:t>
            </a:r>
          </a:p>
        </p:txBody>
      </p:sp>
      <p:sp>
        <p:nvSpPr>
          <p:cNvPr id="12" name="Right Arrow 11"/>
          <p:cNvSpPr/>
          <p:nvPr/>
        </p:nvSpPr>
        <p:spPr>
          <a:xfrm>
            <a:off x="3433770" y="3628754"/>
            <a:ext cx="256032" cy="256032"/>
          </a:xfrm>
          <a:prstGeom prst="rightArrow">
            <a:avLst/>
          </a:prstGeom>
          <a:solidFill>
            <a:srgbClr val="C8C8C8"/>
          </a:solidFill>
          <a:ln w="63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Rectangle 12"/>
          <p:cNvSpPr/>
          <p:nvPr/>
        </p:nvSpPr>
        <p:spPr>
          <a:xfrm>
            <a:off x="3843500" y="1654262"/>
            <a:ext cx="995172" cy="1276350"/>
          </a:xfrm>
          <a:prstGeom prst="rect">
            <a:avLst/>
          </a:prstGeom>
          <a:solidFill>
            <a:srgbClr val="FEBE8F"/>
          </a:solidFill>
          <a:ln>
            <a:solidFill>
              <a:srgbClr val="FEBE8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sz="1100" b="0">
                <a:solidFill>
                  <a:srgbClr val="000000"/>
                </a:solidFill>
              </a:rPr>
              <a:t>Formal submissions made on market design and regulatory settings</a:t>
            </a:r>
          </a:p>
        </p:txBody>
      </p:sp>
      <p:sp>
        <p:nvSpPr>
          <p:cNvPr id="14" name="Rectangle 13"/>
          <p:cNvSpPr/>
          <p:nvPr/>
        </p:nvSpPr>
        <p:spPr>
          <a:xfrm>
            <a:off x="3843500" y="3022052"/>
            <a:ext cx="995172" cy="1276350"/>
          </a:xfrm>
          <a:prstGeom prst="rect">
            <a:avLst/>
          </a:prstGeom>
          <a:solidFill>
            <a:srgbClr val="FEBE8F"/>
          </a:solidFill>
          <a:ln>
            <a:solidFill>
              <a:srgbClr val="FEBE8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sz="1100" b="0">
                <a:solidFill>
                  <a:srgbClr val="000000"/>
                </a:solidFill>
              </a:rPr>
              <a:t>Ongoing dialogue with regulators, government and industry forums</a:t>
            </a:r>
          </a:p>
        </p:txBody>
      </p:sp>
      <p:sp>
        <p:nvSpPr>
          <p:cNvPr id="15" name="Rectangle 14"/>
          <p:cNvSpPr/>
          <p:nvPr/>
        </p:nvSpPr>
        <p:spPr>
          <a:xfrm>
            <a:off x="3843500" y="4389842"/>
            <a:ext cx="995172" cy="1717040"/>
          </a:xfrm>
          <a:prstGeom prst="rect">
            <a:avLst/>
          </a:prstGeom>
          <a:solidFill>
            <a:srgbClr val="FEBE8F"/>
          </a:solidFill>
          <a:ln>
            <a:solidFill>
              <a:srgbClr val="FEBE8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sz="1100" b="0">
                <a:solidFill>
                  <a:srgbClr val="000000"/>
                </a:solidFill>
              </a:rPr>
              <a:t>Pricing, promotions and loyalty designs reviewed against regulatory expectations</a:t>
            </a:r>
          </a:p>
        </p:txBody>
      </p:sp>
      <p:sp>
        <p:nvSpPr>
          <p:cNvPr id="16" name="Right Arrow 15"/>
          <p:cNvSpPr/>
          <p:nvPr/>
        </p:nvSpPr>
        <p:spPr>
          <a:xfrm>
            <a:off x="4957574" y="3656198"/>
            <a:ext cx="256032" cy="256032"/>
          </a:xfrm>
          <a:prstGeom prst="rightArrow">
            <a:avLst/>
          </a:prstGeom>
          <a:solidFill>
            <a:srgbClr val="C8C8C8"/>
          </a:solidFill>
          <a:ln w="63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7" name="Rectangle 16"/>
          <p:cNvSpPr/>
          <p:nvPr/>
        </p:nvSpPr>
        <p:spPr>
          <a:xfrm>
            <a:off x="5433062" y="1919230"/>
            <a:ext cx="1342644" cy="846282"/>
          </a:xfrm>
          <a:prstGeom prst="rect">
            <a:avLst/>
          </a:prstGeom>
          <a:solidFill>
            <a:srgbClr val="FEBE8F"/>
          </a:solidFill>
          <a:ln>
            <a:solidFill>
              <a:srgbClr val="FEBE8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sz="1100" b="0">
                <a:solidFill>
                  <a:srgbClr val="000000"/>
                </a:solidFill>
              </a:rPr>
              <a:t>Monitoring of media, social and stakeholder sentiment carried out</a:t>
            </a:r>
          </a:p>
        </p:txBody>
      </p:sp>
      <p:sp>
        <p:nvSpPr>
          <p:cNvPr id="18" name="Rectangle 17"/>
          <p:cNvSpPr/>
          <p:nvPr/>
        </p:nvSpPr>
        <p:spPr>
          <a:xfrm>
            <a:off x="5433062" y="2930197"/>
            <a:ext cx="1342644" cy="846282"/>
          </a:xfrm>
          <a:prstGeom prst="rect">
            <a:avLst/>
          </a:prstGeom>
          <a:solidFill>
            <a:srgbClr val="FEBE8F"/>
          </a:solidFill>
          <a:ln>
            <a:solidFill>
              <a:srgbClr val="FEBE8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sz="1100" b="0" dirty="0">
                <a:solidFill>
                  <a:srgbClr val="000000"/>
                </a:solidFill>
              </a:rPr>
              <a:t>Crisis and issues playbooks activated for high-profile events</a:t>
            </a:r>
          </a:p>
        </p:txBody>
      </p:sp>
      <p:sp>
        <p:nvSpPr>
          <p:cNvPr id="19" name="Rectangle 18"/>
          <p:cNvSpPr/>
          <p:nvPr/>
        </p:nvSpPr>
        <p:spPr>
          <a:xfrm>
            <a:off x="5433062" y="3912230"/>
            <a:ext cx="1342644" cy="992381"/>
          </a:xfrm>
          <a:prstGeom prst="rect">
            <a:avLst/>
          </a:prstGeom>
          <a:solidFill>
            <a:srgbClr val="FEBE8F"/>
          </a:solidFill>
          <a:ln>
            <a:solidFill>
              <a:srgbClr val="FEBE8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sz="1100" b="0">
                <a:solidFill>
                  <a:srgbClr val="000000"/>
                </a:solidFill>
              </a:rPr>
              <a:t>Customer and community remediation, apology and restitution actions executed</a:t>
            </a:r>
          </a:p>
        </p:txBody>
      </p:sp>
      <p:sp>
        <p:nvSpPr>
          <p:cNvPr id="20" name="Rectangle 19"/>
          <p:cNvSpPr/>
          <p:nvPr/>
        </p:nvSpPr>
        <p:spPr>
          <a:xfrm>
            <a:off x="5433062" y="5055339"/>
            <a:ext cx="1342644" cy="846282"/>
          </a:xfrm>
          <a:prstGeom prst="rect">
            <a:avLst/>
          </a:prstGeom>
          <a:solidFill>
            <a:srgbClr val="FEBE8F"/>
          </a:solidFill>
          <a:ln>
            <a:solidFill>
              <a:srgbClr val="FEBE8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sz="1100" b="0">
                <a:solidFill>
                  <a:srgbClr val="000000"/>
                </a:solidFill>
              </a:rPr>
              <a:t>Learnings from issues fed back into policy, training and design changes</a:t>
            </a:r>
          </a:p>
        </p:txBody>
      </p:sp>
      <p:sp>
        <p:nvSpPr>
          <p:cNvPr id="21" name="Right Arrow 20"/>
          <p:cNvSpPr/>
          <p:nvPr/>
        </p:nvSpPr>
        <p:spPr>
          <a:xfrm>
            <a:off x="6995162" y="3601426"/>
            <a:ext cx="256032" cy="256032"/>
          </a:xfrm>
          <a:prstGeom prst="rightArrow">
            <a:avLst/>
          </a:prstGeom>
          <a:solidFill>
            <a:srgbClr val="C8C8C8"/>
          </a:solidFill>
          <a:ln w="63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2" name="Rectangle 21"/>
          <p:cNvSpPr/>
          <p:nvPr/>
        </p:nvSpPr>
        <p:spPr>
          <a:xfrm>
            <a:off x="7470650" y="2164085"/>
            <a:ext cx="1342644" cy="1056005"/>
          </a:xfrm>
          <a:prstGeom prst="rect">
            <a:avLst/>
          </a:prstGeom>
          <a:solidFill>
            <a:srgbClr val="FEBE8F"/>
          </a:solidFill>
          <a:ln>
            <a:solidFill>
              <a:srgbClr val="FEBE8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sz="1100" b="1" dirty="0">
                <a:solidFill>
                  <a:srgbClr val="000000"/>
                </a:solidFill>
              </a:rPr>
              <a:t>Regulatory compliance and </a:t>
            </a:r>
            <a:r>
              <a:rPr sz="1100" b="1" dirty="0" err="1">
                <a:solidFill>
                  <a:srgbClr val="000000"/>
                </a:solidFill>
              </a:rPr>
              <a:t>licence</a:t>
            </a:r>
            <a:r>
              <a:rPr sz="1100" b="1" dirty="0">
                <a:solidFill>
                  <a:srgbClr val="000000"/>
                </a:solidFill>
              </a:rPr>
              <a:t> to operate maintained</a:t>
            </a:r>
          </a:p>
        </p:txBody>
      </p:sp>
      <p:sp>
        <p:nvSpPr>
          <p:cNvPr id="23" name="Rectangle 22"/>
          <p:cNvSpPr/>
          <p:nvPr/>
        </p:nvSpPr>
        <p:spPr>
          <a:xfrm>
            <a:off x="7481318" y="3349262"/>
            <a:ext cx="1315212" cy="1179005"/>
          </a:xfrm>
          <a:prstGeom prst="rect">
            <a:avLst/>
          </a:prstGeom>
          <a:solidFill>
            <a:srgbClr val="FEBE8F"/>
          </a:solidFill>
          <a:ln>
            <a:solidFill>
              <a:srgbClr val="FEBE8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sz="1100" b="1" dirty="0">
                <a:solidFill>
                  <a:srgbClr val="000000"/>
                </a:solidFill>
              </a:rPr>
              <a:t>Reputation risks anticipated and converted into improvements where possible</a:t>
            </a:r>
          </a:p>
        </p:txBody>
      </p:sp>
      <p:sp>
        <p:nvSpPr>
          <p:cNvPr id="24" name="Rectangle 23"/>
          <p:cNvSpPr/>
          <p:nvPr/>
        </p:nvSpPr>
        <p:spPr>
          <a:xfrm>
            <a:off x="7481317" y="4641635"/>
            <a:ext cx="1342643" cy="1071858"/>
          </a:xfrm>
          <a:prstGeom prst="rect">
            <a:avLst/>
          </a:prstGeom>
          <a:solidFill>
            <a:srgbClr val="FEBE8F"/>
          </a:solidFill>
          <a:ln>
            <a:solidFill>
              <a:srgbClr val="FEBE8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54864" tIns="27432" rIns="54864" bIns="27432" rtlCol="0" anchor="ctr"/>
          <a:lstStyle/>
          <a:p>
            <a:pPr algn="ctr"/>
            <a:r>
              <a:rPr sz="1100" b="1" dirty="0">
                <a:solidFill>
                  <a:srgbClr val="000000"/>
                </a:solidFill>
              </a:rPr>
              <a:t>Stakeholders view Woolworths NZ as a responsible, accountable market leader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274320" y="6537960"/>
            <a:ext cx="859536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 sz="1000">
                <a:solidFill>
                  <a:srgbClr val="5A5A5A"/>
                </a:solidFill>
              </a:defRPr>
            </a:pPr>
            <a:r>
              <a:t>Not endorsed. From online info via free ChatGPT prompt. Use at own risk re IP &amp; accuracy. Dr Paul Duignan DoViewPlanning.Org.  2025-12-08 22:42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7132320" y="6126480"/>
            <a:ext cx="18288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1400">
                <a:solidFill>
                  <a:srgbClr val="0066CC"/>
                </a:solidFill>
                <a:latin typeface="Calibri"/>
                <a:hlinkClick r:id="rId3"/>
              </a:rPr>
              <a:t>DoViewPlanning.Org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9F28A102-EDF9-89FA-C4C5-0F06F757CFAA}"/>
              </a:ext>
            </a:extLst>
          </p:cNvPr>
          <p:cNvSpPr txBox="1"/>
          <p:nvPr/>
        </p:nvSpPr>
        <p:spPr>
          <a:xfrm>
            <a:off x="7132320" y="99099"/>
            <a:ext cx="1828800" cy="553998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r">
              <a:defRPr sz="1200">
                <a:solidFill>
                  <a:srgbClr val="787878"/>
                </a:solidFill>
                <a:latin typeface="Calibri"/>
              </a:defRPr>
            </a:pPr>
            <a:r>
              <a:rPr dirty="0"/>
              <a:t>Illustrative only</a:t>
            </a:r>
            <a:br>
              <a:rPr dirty="0"/>
            </a:br>
            <a:r>
              <a:rPr dirty="0"/>
              <a:t>Not created or endorsed by</a:t>
            </a:r>
            <a:br>
              <a:rPr dirty="0"/>
            </a:br>
            <a:r>
              <a:rPr dirty="0"/>
              <a:t>Woolworths NZ</a:t>
            </a:r>
          </a:p>
        </p:txBody>
      </p:sp>
      <p:pic>
        <p:nvPicPr>
          <p:cNvPr id="28" name="Google Shape;369;p12" title="Doview new.jpeg">
            <a:extLst>
              <a:ext uri="{FF2B5EF4-FFF2-40B4-BE49-F238E27FC236}">
                <a16:creationId xmlns:a16="http://schemas.microsoft.com/office/drawing/2014/main" id="{6CC42803-CF3C-6703-5D01-F21436557A2F}"/>
              </a:ext>
            </a:extLst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6968596" y="6126457"/>
            <a:ext cx="327447" cy="3078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595</TotalTime>
  <Words>2264</Words>
  <Application>Microsoft Macintosh PowerPoint</Application>
  <PresentationFormat>On-screen Show (4:3)</PresentationFormat>
  <Paragraphs>207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4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Paul Duignan</cp:lastModifiedBy>
  <cp:revision>6</cp:revision>
  <dcterms:created xsi:type="dcterms:W3CDTF">2013-01-27T09:14:16Z</dcterms:created>
  <dcterms:modified xsi:type="dcterms:W3CDTF">2025-12-08T21:58:16Z</dcterms:modified>
  <cp:category/>
</cp:coreProperties>
</file>